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56" r:id="rId2"/>
    <p:sldId id="409" r:id="rId3"/>
    <p:sldId id="407" r:id="rId4"/>
    <p:sldId id="415" r:id="rId5"/>
    <p:sldId id="408" r:id="rId6"/>
    <p:sldId id="406" r:id="rId7"/>
    <p:sldId id="414" r:id="rId8"/>
    <p:sldId id="405" r:id="rId9"/>
    <p:sldId id="413" r:id="rId10"/>
    <p:sldId id="417" r:id="rId11"/>
    <p:sldId id="416" r:id="rId12"/>
    <p:sldId id="418" r:id="rId13"/>
    <p:sldId id="394" r:id="rId14"/>
    <p:sldId id="342" r:id="rId15"/>
    <p:sldId id="420" r:id="rId16"/>
    <p:sldId id="419" r:id="rId17"/>
    <p:sldId id="380" r:id="rId18"/>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BDC0"/>
    <a:srgbClr val="FFC7BB"/>
    <a:srgbClr val="B6A167"/>
    <a:srgbClr val="C0AA6B"/>
    <a:srgbClr val="3366FF"/>
    <a:srgbClr val="FFFF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29" autoAdjust="0"/>
    <p:restoredTop sz="86416" autoAdjust="0"/>
  </p:normalViewPr>
  <p:slideViewPr>
    <p:cSldViewPr snapToGrid="0">
      <p:cViewPr varScale="1">
        <p:scale>
          <a:sx n="113" d="100"/>
          <a:sy n="113" d="100"/>
        </p:scale>
        <p:origin x="1872" y="1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4" d="100"/>
        <a:sy n="7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1963"/>
          </a:xfrm>
          <a:prstGeom prst="rect">
            <a:avLst/>
          </a:prstGeom>
        </p:spPr>
        <p:txBody>
          <a:bodyPr vert="horz" lIns="91440" tIns="45720" rIns="91440" bIns="45720" rtlCol="0"/>
          <a:lstStyle>
            <a:lvl1pPr algn="r">
              <a:defRPr sz="1200"/>
            </a:lvl1pPr>
          </a:lstStyle>
          <a:p>
            <a:fld id="{3F83F4F3-C0F2-4562-8E79-A06ED8D40E16}" type="datetimeFigureOut">
              <a:rPr lang="en-US" smtClean="0"/>
              <a:t>4/22/21</a:t>
            </a:fld>
            <a:endParaRPr lang="en-US"/>
          </a:p>
        </p:txBody>
      </p:sp>
      <p:sp>
        <p:nvSpPr>
          <p:cNvPr id="4" name="Footer Placeholder 3"/>
          <p:cNvSpPr>
            <a:spLocks noGrp="1"/>
          </p:cNvSpPr>
          <p:nvPr>
            <p:ph type="ftr" sz="quarter" idx="2"/>
          </p:nvPr>
        </p:nvSpPr>
        <p:spPr>
          <a:xfrm>
            <a:off x="0" y="8772525"/>
            <a:ext cx="30384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772525"/>
            <a:ext cx="3038475" cy="461963"/>
          </a:xfrm>
          <a:prstGeom prst="rect">
            <a:avLst/>
          </a:prstGeom>
        </p:spPr>
        <p:txBody>
          <a:bodyPr vert="horz" lIns="91440" tIns="45720" rIns="91440" bIns="45720" rtlCol="0" anchor="b"/>
          <a:lstStyle>
            <a:lvl1pPr algn="r">
              <a:defRPr sz="1200"/>
            </a:lvl1pPr>
          </a:lstStyle>
          <a:p>
            <a:fld id="{55AB50C1-6780-475E-8B28-33007A4B4882}" type="slidenum">
              <a:rPr lang="en-US" smtClean="0"/>
              <a:t>‹#›</a:t>
            </a:fld>
            <a:endParaRPr lang="en-US"/>
          </a:p>
        </p:txBody>
      </p:sp>
    </p:spTree>
    <p:extLst>
      <p:ext uri="{BB962C8B-B14F-4D97-AF65-F5344CB8AC3E}">
        <p14:creationId xmlns:p14="http://schemas.microsoft.com/office/powerpoint/2010/main" val="259717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1F42F292-496B-4FFE-B76C-7B58F8C40C82}" type="datetimeFigureOut">
              <a:rPr lang="en-US" smtClean="0"/>
              <a:t>4/22/21</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387850"/>
            <a:ext cx="56070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384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72525"/>
            <a:ext cx="3038475" cy="461963"/>
          </a:xfrm>
          <a:prstGeom prst="rect">
            <a:avLst/>
          </a:prstGeom>
        </p:spPr>
        <p:txBody>
          <a:bodyPr vert="horz" lIns="91440" tIns="45720" rIns="91440" bIns="45720" rtlCol="0" anchor="b"/>
          <a:lstStyle>
            <a:lvl1pPr algn="r">
              <a:defRPr sz="1200"/>
            </a:lvl1pPr>
          </a:lstStyle>
          <a:p>
            <a:fld id="{2AF00737-7D3C-4F63-84B7-087A1BA45AA2}" type="slidenum">
              <a:rPr lang="en-US" smtClean="0"/>
              <a:t>‹#›</a:t>
            </a:fld>
            <a:endParaRPr lang="en-US"/>
          </a:p>
        </p:txBody>
      </p:sp>
    </p:spTree>
    <p:extLst>
      <p:ext uri="{BB962C8B-B14F-4D97-AF65-F5344CB8AC3E}">
        <p14:creationId xmlns:p14="http://schemas.microsoft.com/office/powerpoint/2010/main" val="3767960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below cost, within power, mass constraints, high profile university partner for key science, lot of slides for information</a:t>
            </a:r>
          </a:p>
        </p:txBody>
      </p:sp>
      <p:sp>
        <p:nvSpPr>
          <p:cNvPr id="4" name="Slide Number Placeholder 3"/>
          <p:cNvSpPr>
            <a:spLocks noGrp="1"/>
          </p:cNvSpPr>
          <p:nvPr>
            <p:ph type="sldNum" sz="quarter" idx="10"/>
          </p:nvPr>
        </p:nvSpPr>
        <p:spPr/>
        <p:txBody>
          <a:bodyPr/>
          <a:lstStyle/>
          <a:p>
            <a:fld id="{2AF00737-7D3C-4F63-84B7-087A1BA45AA2}" type="slidenum">
              <a:rPr lang="en-US" smtClean="0"/>
              <a:t>1</a:t>
            </a:fld>
            <a:endParaRPr lang="en-US" dirty="0"/>
          </a:p>
        </p:txBody>
      </p:sp>
    </p:spTree>
    <p:extLst>
      <p:ext uri="{BB962C8B-B14F-4D97-AF65-F5344CB8AC3E}">
        <p14:creationId xmlns:p14="http://schemas.microsoft.com/office/powerpoint/2010/main" val="2949093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Lander deck placement, orientation, gimbaling (conceptual)</a:t>
            </a:r>
          </a:p>
        </p:txBody>
      </p:sp>
      <p:sp>
        <p:nvSpPr>
          <p:cNvPr id="4" name="Slide Number Placeholder 3"/>
          <p:cNvSpPr>
            <a:spLocks noGrp="1"/>
          </p:cNvSpPr>
          <p:nvPr>
            <p:ph type="sldNum" sz="quarter" idx="5"/>
          </p:nvPr>
        </p:nvSpPr>
        <p:spPr/>
        <p:txBody>
          <a:bodyPr/>
          <a:lstStyle/>
          <a:p>
            <a:fld id="{2AF00737-7D3C-4F63-84B7-087A1BA45AA2}" type="slidenum">
              <a:rPr lang="en-US" smtClean="0"/>
              <a:t>2</a:t>
            </a:fld>
            <a:endParaRPr lang="en-US"/>
          </a:p>
        </p:txBody>
      </p:sp>
    </p:spTree>
    <p:extLst>
      <p:ext uri="{BB962C8B-B14F-4D97-AF65-F5344CB8AC3E}">
        <p14:creationId xmlns:p14="http://schemas.microsoft.com/office/powerpoint/2010/main" val="4239957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‘features’ affected by latitude (polar) and time of day</a:t>
            </a:r>
          </a:p>
        </p:txBody>
      </p:sp>
      <p:sp>
        <p:nvSpPr>
          <p:cNvPr id="4" name="Slide Number Placeholder 3"/>
          <p:cNvSpPr>
            <a:spLocks noGrp="1"/>
          </p:cNvSpPr>
          <p:nvPr>
            <p:ph type="sldNum" sz="quarter" idx="5"/>
          </p:nvPr>
        </p:nvSpPr>
        <p:spPr/>
        <p:txBody>
          <a:bodyPr/>
          <a:lstStyle/>
          <a:p>
            <a:fld id="{2AF00737-7D3C-4F63-84B7-087A1BA45AA2}" type="slidenum">
              <a:rPr lang="en-US" smtClean="0"/>
              <a:t>3</a:t>
            </a:fld>
            <a:endParaRPr lang="en-US"/>
          </a:p>
        </p:txBody>
      </p:sp>
    </p:spTree>
    <p:extLst>
      <p:ext uri="{BB962C8B-B14F-4D97-AF65-F5344CB8AC3E}">
        <p14:creationId xmlns:p14="http://schemas.microsoft.com/office/powerpoint/2010/main" val="3890292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Pyroclastics</a:t>
            </a:r>
            <a:r>
              <a:rPr lang="en-US" dirty="0"/>
              <a:t> as well molecular water/OH, and ability to separate two</a:t>
            </a:r>
          </a:p>
        </p:txBody>
      </p:sp>
      <p:sp>
        <p:nvSpPr>
          <p:cNvPr id="4" name="Slide Number Placeholder 3"/>
          <p:cNvSpPr>
            <a:spLocks noGrp="1"/>
          </p:cNvSpPr>
          <p:nvPr>
            <p:ph type="sldNum" sz="quarter" idx="5"/>
          </p:nvPr>
        </p:nvSpPr>
        <p:spPr/>
        <p:txBody>
          <a:bodyPr/>
          <a:lstStyle/>
          <a:p>
            <a:fld id="{2AF00737-7D3C-4F63-84B7-087A1BA45AA2}" type="slidenum">
              <a:rPr lang="en-US" smtClean="0"/>
              <a:t>4</a:t>
            </a:fld>
            <a:endParaRPr lang="en-US"/>
          </a:p>
        </p:txBody>
      </p:sp>
    </p:spTree>
    <p:extLst>
      <p:ext uri="{BB962C8B-B14F-4D97-AF65-F5344CB8AC3E}">
        <p14:creationId xmlns:p14="http://schemas.microsoft.com/office/powerpoint/2010/main" val="2285570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Anticipated profile from M3 implying latitude variation, </a:t>
            </a:r>
            <a:r>
              <a:rPr lang="en-US" dirty="0" err="1"/>
              <a:t>bandfield</a:t>
            </a:r>
            <a:r>
              <a:rPr lang="en-US" dirty="0"/>
              <a:t> correction implies little latitude variation…. SILVIR could resolve</a:t>
            </a:r>
          </a:p>
        </p:txBody>
      </p:sp>
      <p:sp>
        <p:nvSpPr>
          <p:cNvPr id="4" name="Slide Number Placeholder 3"/>
          <p:cNvSpPr>
            <a:spLocks noGrp="1"/>
          </p:cNvSpPr>
          <p:nvPr>
            <p:ph type="sldNum" sz="quarter" idx="5"/>
          </p:nvPr>
        </p:nvSpPr>
        <p:spPr/>
        <p:txBody>
          <a:bodyPr/>
          <a:lstStyle/>
          <a:p>
            <a:fld id="{2AF00737-7D3C-4F63-84B7-087A1BA45AA2}" type="slidenum">
              <a:rPr lang="en-US" smtClean="0"/>
              <a:t>5</a:t>
            </a:fld>
            <a:endParaRPr lang="en-US"/>
          </a:p>
        </p:txBody>
      </p:sp>
    </p:spTree>
    <p:extLst>
      <p:ext uri="{BB962C8B-B14F-4D97-AF65-F5344CB8AC3E}">
        <p14:creationId xmlns:p14="http://schemas.microsoft.com/office/powerpoint/2010/main" val="2689110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Schrodinger is rich….   Unexplored polar region, connection to South Pole Aitken Basin impact and </a:t>
            </a:r>
            <a:r>
              <a:rPr lang="en-US" dirty="0" err="1"/>
              <a:t>farside</a:t>
            </a:r>
            <a:r>
              <a:rPr lang="en-US" dirty="0"/>
              <a:t> volcanism, lunar water</a:t>
            </a:r>
          </a:p>
        </p:txBody>
      </p:sp>
      <p:sp>
        <p:nvSpPr>
          <p:cNvPr id="4" name="Slide Number Placeholder 3"/>
          <p:cNvSpPr>
            <a:spLocks noGrp="1"/>
          </p:cNvSpPr>
          <p:nvPr>
            <p:ph type="sldNum" sz="quarter" idx="5"/>
          </p:nvPr>
        </p:nvSpPr>
        <p:spPr/>
        <p:txBody>
          <a:bodyPr/>
          <a:lstStyle/>
          <a:p>
            <a:fld id="{2AF00737-7D3C-4F63-84B7-087A1BA45AA2}" type="slidenum">
              <a:rPr lang="en-US" smtClean="0"/>
              <a:t>6</a:t>
            </a:fld>
            <a:endParaRPr lang="en-US"/>
          </a:p>
        </p:txBody>
      </p:sp>
    </p:spTree>
    <p:extLst>
      <p:ext uri="{BB962C8B-B14F-4D97-AF65-F5344CB8AC3E}">
        <p14:creationId xmlns:p14="http://schemas.microsoft.com/office/powerpoint/2010/main" val="263964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SILVIR separate OH and molecular H2O, reference bands (to remove thermal emission)</a:t>
            </a:r>
          </a:p>
        </p:txBody>
      </p:sp>
      <p:sp>
        <p:nvSpPr>
          <p:cNvPr id="4" name="Slide Number Placeholder 3"/>
          <p:cNvSpPr>
            <a:spLocks noGrp="1"/>
          </p:cNvSpPr>
          <p:nvPr>
            <p:ph type="sldNum" sz="quarter" idx="5"/>
          </p:nvPr>
        </p:nvSpPr>
        <p:spPr/>
        <p:txBody>
          <a:bodyPr/>
          <a:lstStyle/>
          <a:p>
            <a:fld id="{2AF00737-7D3C-4F63-84B7-087A1BA45AA2}" type="slidenum">
              <a:rPr lang="en-US" smtClean="0"/>
              <a:t>7</a:t>
            </a:fld>
            <a:endParaRPr lang="en-US"/>
          </a:p>
        </p:txBody>
      </p:sp>
    </p:spTree>
    <p:extLst>
      <p:ext uri="{BB962C8B-B14F-4D97-AF65-F5344CB8AC3E}">
        <p14:creationId xmlns:p14="http://schemas.microsoft.com/office/powerpoint/2010/main" val="2991817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data products…..  Incidence, maps Mafic materials/olivine, </a:t>
            </a:r>
            <a:r>
              <a:rPr lang="en-US" dirty="0" err="1"/>
              <a:t>pyroclastics</a:t>
            </a:r>
            <a:r>
              <a:rPr lang="en-US" dirty="0"/>
              <a:t>; incidence, maps OH, H2O; confirm temperature induced thermal correction (band selection)</a:t>
            </a:r>
          </a:p>
        </p:txBody>
      </p:sp>
      <p:sp>
        <p:nvSpPr>
          <p:cNvPr id="4" name="Slide Number Placeholder 3"/>
          <p:cNvSpPr>
            <a:spLocks noGrp="1"/>
          </p:cNvSpPr>
          <p:nvPr>
            <p:ph type="sldNum" sz="quarter" idx="5"/>
          </p:nvPr>
        </p:nvSpPr>
        <p:spPr/>
        <p:txBody>
          <a:bodyPr/>
          <a:lstStyle/>
          <a:p>
            <a:fld id="{2AF00737-7D3C-4F63-84B7-087A1BA45AA2}" type="slidenum">
              <a:rPr lang="en-US" smtClean="0"/>
              <a:t>8</a:t>
            </a:fld>
            <a:endParaRPr lang="en-US"/>
          </a:p>
        </p:txBody>
      </p:sp>
    </p:spTree>
    <p:extLst>
      <p:ext uri="{BB962C8B-B14F-4D97-AF65-F5344CB8AC3E}">
        <p14:creationId xmlns:p14="http://schemas.microsoft.com/office/powerpoint/2010/main" val="3359884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Pallet configuration for Hotbird and associated electronics with cryocooler. Optics. Telecentric lens (low distortion, invariant magnification)</a:t>
            </a:r>
          </a:p>
        </p:txBody>
      </p:sp>
      <p:sp>
        <p:nvSpPr>
          <p:cNvPr id="4" name="Slide Number Placeholder 3"/>
          <p:cNvSpPr>
            <a:spLocks noGrp="1"/>
          </p:cNvSpPr>
          <p:nvPr>
            <p:ph type="sldNum" sz="quarter" idx="5"/>
          </p:nvPr>
        </p:nvSpPr>
        <p:spPr/>
        <p:txBody>
          <a:bodyPr/>
          <a:lstStyle/>
          <a:p>
            <a:fld id="{2AF00737-7D3C-4F63-84B7-087A1BA45AA2}" type="slidenum">
              <a:rPr lang="en-US" smtClean="0"/>
              <a:t>9</a:t>
            </a:fld>
            <a:endParaRPr lang="en-US"/>
          </a:p>
        </p:txBody>
      </p:sp>
    </p:spTree>
    <p:extLst>
      <p:ext uri="{BB962C8B-B14F-4D97-AF65-F5344CB8AC3E}">
        <p14:creationId xmlns:p14="http://schemas.microsoft.com/office/powerpoint/2010/main" val="1870490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JPL camera already under development to be available mid 2021</a:t>
            </a:r>
          </a:p>
        </p:txBody>
      </p:sp>
      <p:sp>
        <p:nvSpPr>
          <p:cNvPr id="4" name="Slide Number Placeholder 3"/>
          <p:cNvSpPr>
            <a:spLocks noGrp="1"/>
          </p:cNvSpPr>
          <p:nvPr>
            <p:ph type="sldNum" sz="quarter" idx="5"/>
          </p:nvPr>
        </p:nvSpPr>
        <p:spPr/>
        <p:txBody>
          <a:bodyPr/>
          <a:lstStyle/>
          <a:p>
            <a:fld id="{2AF00737-7D3C-4F63-84B7-087A1BA45AA2}" type="slidenum">
              <a:rPr lang="en-US" smtClean="0"/>
              <a:t>10</a:t>
            </a:fld>
            <a:endParaRPr lang="en-US"/>
          </a:p>
        </p:txBody>
      </p:sp>
    </p:spTree>
    <p:extLst>
      <p:ext uri="{BB962C8B-B14F-4D97-AF65-F5344CB8AC3E}">
        <p14:creationId xmlns:p14="http://schemas.microsoft.com/office/powerpoint/2010/main" val="4027363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advantage of high performance thermal components (PALETTE) and enclosure approaches (ARTEMIS)</a:t>
            </a:r>
          </a:p>
        </p:txBody>
      </p:sp>
      <p:sp>
        <p:nvSpPr>
          <p:cNvPr id="4" name="Slide Number Placeholder 3"/>
          <p:cNvSpPr>
            <a:spLocks noGrp="1"/>
          </p:cNvSpPr>
          <p:nvPr>
            <p:ph type="sldNum" sz="quarter" idx="5"/>
          </p:nvPr>
        </p:nvSpPr>
        <p:spPr/>
        <p:txBody>
          <a:bodyPr/>
          <a:lstStyle/>
          <a:p>
            <a:fld id="{2AF00737-7D3C-4F63-84B7-087A1BA45AA2}" type="slidenum">
              <a:rPr lang="en-US" smtClean="0"/>
              <a:t>11</a:t>
            </a:fld>
            <a:endParaRPr lang="en-US"/>
          </a:p>
        </p:txBody>
      </p:sp>
    </p:spTree>
    <p:extLst>
      <p:ext uri="{BB962C8B-B14F-4D97-AF65-F5344CB8AC3E}">
        <p14:creationId xmlns:p14="http://schemas.microsoft.com/office/powerpoint/2010/main" val="2103226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Gimbals by experienced provider already developing gimbals for lunar rovers at 6 and 12 months in.</a:t>
            </a:r>
          </a:p>
        </p:txBody>
      </p:sp>
      <p:sp>
        <p:nvSpPr>
          <p:cNvPr id="4" name="Slide Number Placeholder 3"/>
          <p:cNvSpPr>
            <a:spLocks noGrp="1"/>
          </p:cNvSpPr>
          <p:nvPr>
            <p:ph type="sldNum" sz="quarter" idx="5"/>
          </p:nvPr>
        </p:nvSpPr>
        <p:spPr/>
        <p:txBody>
          <a:bodyPr/>
          <a:lstStyle/>
          <a:p>
            <a:fld id="{2AF00737-7D3C-4F63-84B7-087A1BA45AA2}" type="slidenum">
              <a:rPr lang="en-US" smtClean="0"/>
              <a:t>12</a:t>
            </a:fld>
            <a:endParaRPr lang="en-US"/>
          </a:p>
        </p:txBody>
      </p:sp>
    </p:spTree>
    <p:extLst>
      <p:ext uri="{BB962C8B-B14F-4D97-AF65-F5344CB8AC3E}">
        <p14:creationId xmlns:p14="http://schemas.microsoft.com/office/powerpoint/2010/main" val="3612918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endParaRPr lang="en-US" baseline="0" dirty="0"/>
          </a:p>
        </p:txBody>
      </p:sp>
      <p:sp>
        <p:nvSpPr>
          <p:cNvPr id="4" name="Slide Number Placeholder 3"/>
          <p:cNvSpPr>
            <a:spLocks noGrp="1"/>
          </p:cNvSpPr>
          <p:nvPr>
            <p:ph type="sldNum" sz="quarter" idx="10"/>
          </p:nvPr>
        </p:nvSpPr>
        <p:spPr/>
        <p:txBody>
          <a:bodyPr/>
          <a:lstStyle/>
          <a:p>
            <a:fld id="{2AF00737-7D3C-4F63-84B7-087A1BA45AA2}" type="slidenum">
              <a:rPr lang="en-US" smtClean="0"/>
              <a:t>13</a:t>
            </a:fld>
            <a:endParaRPr lang="en-US" dirty="0"/>
          </a:p>
        </p:txBody>
      </p:sp>
    </p:spTree>
    <p:extLst>
      <p:ext uri="{BB962C8B-B14F-4D97-AF65-F5344CB8AC3E}">
        <p14:creationId xmlns:p14="http://schemas.microsoft.com/office/powerpoint/2010/main" val="3144672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Gimbals detector assembly, cameras, FOV.</a:t>
            </a:r>
          </a:p>
        </p:txBody>
      </p:sp>
      <p:sp>
        <p:nvSpPr>
          <p:cNvPr id="4" name="Slide Number Placeholder 3"/>
          <p:cNvSpPr>
            <a:spLocks noGrp="1"/>
          </p:cNvSpPr>
          <p:nvPr>
            <p:ph type="sldNum" sz="quarter" idx="5"/>
          </p:nvPr>
        </p:nvSpPr>
        <p:spPr/>
        <p:txBody>
          <a:bodyPr/>
          <a:lstStyle/>
          <a:p>
            <a:fld id="{2AF00737-7D3C-4F63-84B7-087A1BA45AA2}" type="slidenum">
              <a:rPr lang="en-US" smtClean="0"/>
              <a:t>14</a:t>
            </a:fld>
            <a:endParaRPr lang="en-US"/>
          </a:p>
        </p:txBody>
      </p:sp>
    </p:spTree>
    <p:extLst>
      <p:ext uri="{BB962C8B-B14F-4D97-AF65-F5344CB8AC3E}">
        <p14:creationId xmlns:p14="http://schemas.microsoft.com/office/powerpoint/2010/main" val="2010635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SILVIR larger FOV, better context than UCIS, comparable spatial res, platform agnostic (doesn’t require rover); distinguish OH, H2O, olivine; automated ‘set and forget’</a:t>
            </a:r>
          </a:p>
        </p:txBody>
      </p:sp>
      <p:sp>
        <p:nvSpPr>
          <p:cNvPr id="4" name="Slide Number Placeholder 3"/>
          <p:cNvSpPr>
            <a:spLocks noGrp="1"/>
          </p:cNvSpPr>
          <p:nvPr>
            <p:ph type="sldNum" sz="quarter" idx="5"/>
          </p:nvPr>
        </p:nvSpPr>
        <p:spPr/>
        <p:txBody>
          <a:bodyPr/>
          <a:lstStyle/>
          <a:p>
            <a:fld id="{2AF00737-7D3C-4F63-84B7-087A1BA45AA2}" type="slidenum">
              <a:rPr lang="en-US" smtClean="0"/>
              <a:t>17</a:t>
            </a:fld>
            <a:endParaRPr lang="en-US"/>
          </a:p>
        </p:txBody>
      </p:sp>
    </p:spTree>
    <p:extLst>
      <p:ext uri="{BB962C8B-B14F-4D97-AF65-F5344CB8AC3E}">
        <p14:creationId xmlns:p14="http://schemas.microsoft.com/office/powerpoint/2010/main" val="910590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5/4/2021</a:t>
            </a:r>
            <a:endParaRPr lang="en-US" dirty="0"/>
          </a:p>
        </p:txBody>
      </p:sp>
      <p:sp>
        <p:nvSpPr>
          <p:cNvPr id="6" name="Slide Number Placeholder 5"/>
          <p:cNvSpPr>
            <a:spLocks noGrp="1"/>
          </p:cNvSpPr>
          <p:nvPr>
            <p:ph type="sldNum" sz="quarter" idx="12"/>
          </p:nvPr>
        </p:nvSpPr>
        <p:spPr/>
        <p:txBody>
          <a:bodyPr/>
          <a:lstStyle/>
          <a:p>
            <a:fld id="{9A70291C-A1FB-4F81-9931-F7572B89897C}" type="slidenum">
              <a:rPr lang="en-US" smtClean="0"/>
              <a:t>‹#›</a:t>
            </a:fld>
            <a:endParaRPr lang="en-US" dirty="0"/>
          </a:p>
        </p:txBody>
      </p:sp>
      <p:sp>
        <p:nvSpPr>
          <p:cNvPr id="7" name="Footer Placeholder 4"/>
          <p:cNvSpPr>
            <a:spLocks noGrp="1"/>
          </p:cNvSpPr>
          <p:nvPr>
            <p:ph type="ftr" sz="quarter" idx="11"/>
          </p:nvPr>
        </p:nvSpPr>
        <p:spPr>
          <a:xfrm>
            <a:off x="2248677" y="6356350"/>
            <a:ext cx="4814595" cy="365125"/>
          </a:xfrm>
        </p:spPr>
        <p:txBody>
          <a:bodyPr/>
          <a:lstStyle/>
          <a:p>
            <a:r>
              <a:rPr lang="en-US"/>
              <a:t>ISSC 2021 Clarketal SILVIR</a:t>
            </a:r>
            <a:endParaRPr lang="en-US" dirty="0"/>
          </a:p>
        </p:txBody>
      </p:sp>
    </p:spTree>
    <p:extLst>
      <p:ext uri="{BB962C8B-B14F-4D97-AF65-F5344CB8AC3E}">
        <p14:creationId xmlns:p14="http://schemas.microsoft.com/office/powerpoint/2010/main" val="1249132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5/4/2021</a:t>
            </a:r>
          </a:p>
        </p:txBody>
      </p:sp>
      <p:sp>
        <p:nvSpPr>
          <p:cNvPr id="6" name="Slide Number Placeholder 5"/>
          <p:cNvSpPr>
            <a:spLocks noGrp="1"/>
          </p:cNvSpPr>
          <p:nvPr>
            <p:ph type="sldNum" sz="quarter" idx="12"/>
          </p:nvPr>
        </p:nvSpPr>
        <p:spPr/>
        <p:txBody>
          <a:bodyPr/>
          <a:lstStyle/>
          <a:p>
            <a:fld id="{9A70291C-A1FB-4F81-9931-F7572B89897C}" type="slidenum">
              <a:rPr lang="en-US" smtClean="0"/>
              <a:t>‹#›</a:t>
            </a:fld>
            <a:endParaRPr lang="en-US"/>
          </a:p>
        </p:txBody>
      </p:sp>
      <p:sp>
        <p:nvSpPr>
          <p:cNvPr id="7" name="Footer Placeholder 4"/>
          <p:cNvSpPr>
            <a:spLocks noGrp="1"/>
          </p:cNvSpPr>
          <p:nvPr>
            <p:ph type="ftr" sz="quarter" idx="11"/>
          </p:nvPr>
        </p:nvSpPr>
        <p:spPr>
          <a:xfrm>
            <a:off x="2248677" y="6356350"/>
            <a:ext cx="4814595" cy="365125"/>
          </a:xfrm>
        </p:spPr>
        <p:txBody>
          <a:bodyPr/>
          <a:lstStyle/>
          <a:p>
            <a:r>
              <a:rPr lang="en-US"/>
              <a:t>ISSC 2021 Clarketal SILVIR</a:t>
            </a:r>
            <a:endParaRPr lang="en-US" dirty="0"/>
          </a:p>
        </p:txBody>
      </p:sp>
    </p:spTree>
    <p:extLst>
      <p:ext uri="{BB962C8B-B14F-4D97-AF65-F5344CB8AC3E}">
        <p14:creationId xmlns:p14="http://schemas.microsoft.com/office/powerpoint/2010/main" val="1823032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5/4/2021</a:t>
            </a:r>
          </a:p>
        </p:txBody>
      </p:sp>
      <p:sp>
        <p:nvSpPr>
          <p:cNvPr id="6" name="Slide Number Placeholder 5"/>
          <p:cNvSpPr>
            <a:spLocks noGrp="1"/>
          </p:cNvSpPr>
          <p:nvPr>
            <p:ph type="sldNum" sz="quarter" idx="12"/>
          </p:nvPr>
        </p:nvSpPr>
        <p:spPr/>
        <p:txBody>
          <a:bodyPr/>
          <a:lstStyle/>
          <a:p>
            <a:fld id="{9A70291C-A1FB-4F81-9931-F7572B89897C}" type="slidenum">
              <a:rPr lang="en-US" smtClean="0"/>
              <a:t>‹#›</a:t>
            </a:fld>
            <a:endParaRPr lang="en-US"/>
          </a:p>
        </p:txBody>
      </p:sp>
      <p:sp>
        <p:nvSpPr>
          <p:cNvPr id="7" name="Footer Placeholder 4"/>
          <p:cNvSpPr>
            <a:spLocks noGrp="1"/>
          </p:cNvSpPr>
          <p:nvPr>
            <p:ph type="ftr" sz="quarter" idx="11"/>
          </p:nvPr>
        </p:nvSpPr>
        <p:spPr>
          <a:xfrm>
            <a:off x="2248677" y="6356350"/>
            <a:ext cx="4814595" cy="365125"/>
          </a:xfrm>
        </p:spPr>
        <p:txBody>
          <a:bodyPr/>
          <a:lstStyle/>
          <a:p>
            <a:r>
              <a:rPr lang="en-US"/>
              <a:t>ISSC 2021 Clarketal SILVIR</a:t>
            </a:r>
            <a:endParaRPr lang="en-US" dirty="0"/>
          </a:p>
        </p:txBody>
      </p:sp>
    </p:spTree>
    <p:extLst>
      <p:ext uri="{BB962C8B-B14F-4D97-AF65-F5344CB8AC3E}">
        <p14:creationId xmlns:p14="http://schemas.microsoft.com/office/powerpoint/2010/main" val="6671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5/4/2021</a:t>
            </a:r>
          </a:p>
        </p:txBody>
      </p:sp>
      <p:sp>
        <p:nvSpPr>
          <p:cNvPr id="7" name="Slide Number Placeholder 6"/>
          <p:cNvSpPr>
            <a:spLocks noGrp="1"/>
          </p:cNvSpPr>
          <p:nvPr>
            <p:ph type="sldNum" sz="quarter" idx="12"/>
          </p:nvPr>
        </p:nvSpPr>
        <p:spPr/>
        <p:txBody>
          <a:bodyPr/>
          <a:lstStyle/>
          <a:p>
            <a:fld id="{9A70291C-A1FB-4F81-9931-F7572B89897C}" type="slidenum">
              <a:rPr lang="en-US" smtClean="0"/>
              <a:t>‹#›</a:t>
            </a:fld>
            <a:endParaRPr lang="en-US"/>
          </a:p>
        </p:txBody>
      </p:sp>
      <p:sp>
        <p:nvSpPr>
          <p:cNvPr id="8" name="Footer Placeholder 4"/>
          <p:cNvSpPr>
            <a:spLocks noGrp="1"/>
          </p:cNvSpPr>
          <p:nvPr>
            <p:ph type="ftr" sz="quarter" idx="11"/>
          </p:nvPr>
        </p:nvSpPr>
        <p:spPr>
          <a:xfrm>
            <a:off x="2248677" y="6356350"/>
            <a:ext cx="4814595" cy="365125"/>
          </a:xfrm>
        </p:spPr>
        <p:txBody>
          <a:bodyPr/>
          <a:lstStyle/>
          <a:p>
            <a:r>
              <a:rPr lang="en-US"/>
              <a:t>ISSC 2021 Clarketal SILVIR</a:t>
            </a:r>
            <a:endParaRPr lang="en-US" dirty="0"/>
          </a:p>
        </p:txBody>
      </p:sp>
    </p:spTree>
    <p:extLst>
      <p:ext uri="{BB962C8B-B14F-4D97-AF65-F5344CB8AC3E}">
        <p14:creationId xmlns:p14="http://schemas.microsoft.com/office/powerpoint/2010/main" val="3434177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5/4/2021</a:t>
            </a:r>
          </a:p>
        </p:txBody>
      </p:sp>
      <p:sp>
        <p:nvSpPr>
          <p:cNvPr id="9" name="Slide Number Placeholder 8"/>
          <p:cNvSpPr>
            <a:spLocks noGrp="1"/>
          </p:cNvSpPr>
          <p:nvPr>
            <p:ph type="sldNum" sz="quarter" idx="12"/>
          </p:nvPr>
        </p:nvSpPr>
        <p:spPr/>
        <p:txBody>
          <a:bodyPr/>
          <a:lstStyle/>
          <a:p>
            <a:fld id="{9A70291C-A1FB-4F81-9931-F7572B89897C}" type="slidenum">
              <a:rPr lang="en-US" smtClean="0"/>
              <a:t>‹#›</a:t>
            </a:fld>
            <a:endParaRPr lang="en-US"/>
          </a:p>
        </p:txBody>
      </p:sp>
      <p:sp>
        <p:nvSpPr>
          <p:cNvPr id="10" name="Footer Placeholder 4"/>
          <p:cNvSpPr>
            <a:spLocks noGrp="1"/>
          </p:cNvSpPr>
          <p:nvPr>
            <p:ph type="ftr" sz="quarter" idx="11"/>
          </p:nvPr>
        </p:nvSpPr>
        <p:spPr>
          <a:xfrm>
            <a:off x="2248677" y="6356350"/>
            <a:ext cx="4814595" cy="365125"/>
          </a:xfrm>
        </p:spPr>
        <p:txBody>
          <a:bodyPr/>
          <a:lstStyle/>
          <a:p>
            <a:r>
              <a:rPr lang="en-US"/>
              <a:t>ISSC 2021 Clarketal SILVIR</a:t>
            </a:r>
            <a:endParaRPr lang="en-US" dirty="0"/>
          </a:p>
        </p:txBody>
      </p:sp>
    </p:spTree>
    <p:extLst>
      <p:ext uri="{BB962C8B-B14F-4D97-AF65-F5344CB8AC3E}">
        <p14:creationId xmlns:p14="http://schemas.microsoft.com/office/powerpoint/2010/main" val="694999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5/4/2021</a:t>
            </a:r>
          </a:p>
        </p:txBody>
      </p:sp>
      <p:sp>
        <p:nvSpPr>
          <p:cNvPr id="4" name="Footer Placeholder 3"/>
          <p:cNvSpPr>
            <a:spLocks noGrp="1"/>
          </p:cNvSpPr>
          <p:nvPr>
            <p:ph type="ftr" sz="quarter" idx="11"/>
          </p:nvPr>
        </p:nvSpPr>
        <p:spPr/>
        <p:txBody>
          <a:bodyPr/>
          <a:lstStyle/>
          <a:p>
            <a:r>
              <a:rPr lang="en-US"/>
              <a:t>ISSC 2021 Clarketal SILVIR</a:t>
            </a:r>
            <a:endParaRPr lang="en-US" dirty="0"/>
          </a:p>
        </p:txBody>
      </p:sp>
      <p:sp>
        <p:nvSpPr>
          <p:cNvPr id="5" name="Slide Number Placeholder 4"/>
          <p:cNvSpPr>
            <a:spLocks noGrp="1"/>
          </p:cNvSpPr>
          <p:nvPr>
            <p:ph type="sldNum" sz="quarter" idx="12"/>
          </p:nvPr>
        </p:nvSpPr>
        <p:spPr/>
        <p:txBody>
          <a:bodyPr/>
          <a:lstStyle/>
          <a:p>
            <a:fld id="{9A70291C-A1FB-4F81-9931-F7572B89897C}" type="slidenum">
              <a:rPr lang="en-US" smtClean="0"/>
              <a:t>‹#›</a:t>
            </a:fld>
            <a:endParaRPr lang="en-US"/>
          </a:p>
        </p:txBody>
      </p:sp>
    </p:spTree>
    <p:extLst>
      <p:ext uri="{BB962C8B-B14F-4D97-AF65-F5344CB8AC3E}">
        <p14:creationId xmlns:p14="http://schemas.microsoft.com/office/powerpoint/2010/main" val="55619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5/4/2021</a:t>
            </a:r>
          </a:p>
        </p:txBody>
      </p:sp>
      <p:sp>
        <p:nvSpPr>
          <p:cNvPr id="3" name="Footer Placeholder 2"/>
          <p:cNvSpPr>
            <a:spLocks noGrp="1"/>
          </p:cNvSpPr>
          <p:nvPr>
            <p:ph type="ftr" sz="quarter" idx="11"/>
          </p:nvPr>
        </p:nvSpPr>
        <p:spPr/>
        <p:txBody>
          <a:bodyPr/>
          <a:lstStyle/>
          <a:p>
            <a:r>
              <a:rPr lang="en-US"/>
              <a:t>ISSC 2021 Clarketal SILVIR</a:t>
            </a:r>
            <a:endParaRPr lang="en-US" dirty="0"/>
          </a:p>
        </p:txBody>
      </p:sp>
      <p:sp>
        <p:nvSpPr>
          <p:cNvPr id="4" name="Slide Number Placeholder 3"/>
          <p:cNvSpPr>
            <a:spLocks noGrp="1"/>
          </p:cNvSpPr>
          <p:nvPr>
            <p:ph type="sldNum" sz="quarter" idx="12"/>
          </p:nvPr>
        </p:nvSpPr>
        <p:spPr/>
        <p:txBody>
          <a:bodyPr/>
          <a:lstStyle/>
          <a:p>
            <a:fld id="{9A70291C-A1FB-4F81-9931-F7572B89897C}" type="slidenum">
              <a:rPr lang="en-US" smtClean="0"/>
              <a:t>‹#›</a:t>
            </a:fld>
            <a:endParaRPr lang="en-US"/>
          </a:p>
        </p:txBody>
      </p:sp>
    </p:spTree>
    <p:extLst>
      <p:ext uri="{BB962C8B-B14F-4D97-AF65-F5344CB8AC3E}">
        <p14:creationId xmlns:p14="http://schemas.microsoft.com/office/powerpoint/2010/main" val="968609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5/4/2021</a:t>
            </a:r>
          </a:p>
        </p:txBody>
      </p:sp>
      <p:sp>
        <p:nvSpPr>
          <p:cNvPr id="6" name="Footer Placeholder 5"/>
          <p:cNvSpPr>
            <a:spLocks noGrp="1"/>
          </p:cNvSpPr>
          <p:nvPr>
            <p:ph type="ftr" sz="quarter" idx="11"/>
          </p:nvPr>
        </p:nvSpPr>
        <p:spPr/>
        <p:txBody>
          <a:bodyPr/>
          <a:lstStyle/>
          <a:p>
            <a:r>
              <a:rPr lang="en-US"/>
              <a:t>ISSC 2021 Clarketal SILVIR</a:t>
            </a:r>
            <a:endParaRPr lang="en-US" dirty="0"/>
          </a:p>
        </p:txBody>
      </p:sp>
      <p:sp>
        <p:nvSpPr>
          <p:cNvPr id="7" name="Slide Number Placeholder 6"/>
          <p:cNvSpPr>
            <a:spLocks noGrp="1"/>
          </p:cNvSpPr>
          <p:nvPr>
            <p:ph type="sldNum" sz="quarter" idx="12"/>
          </p:nvPr>
        </p:nvSpPr>
        <p:spPr/>
        <p:txBody>
          <a:bodyPr/>
          <a:lstStyle/>
          <a:p>
            <a:fld id="{9A70291C-A1FB-4F81-9931-F7572B89897C}" type="slidenum">
              <a:rPr lang="en-US" smtClean="0"/>
              <a:t>‹#›</a:t>
            </a:fld>
            <a:endParaRPr lang="en-US"/>
          </a:p>
        </p:txBody>
      </p:sp>
    </p:spTree>
    <p:extLst>
      <p:ext uri="{BB962C8B-B14F-4D97-AF65-F5344CB8AC3E}">
        <p14:creationId xmlns:p14="http://schemas.microsoft.com/office/powerpoint/2010/main" val="3632028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5/4/2021</a:t>
            </a:r>
          </a:p>
        </p:txBody>
      </p:sp>
      <p:sp>
        <p:nvSpPr>
          <p:cNvPr id="6" name="Footer Placeholder 5"/>
          <p:cNvSpPr>
            <a:spLocks noGrp="1"/>
          </p:cNvSpPr>
          <p:nvPr>
            <p:ph type="ftr" sz="quarter" idx="11"/>
          </p:nvPr>
        </p:nvSpPr>
        <p:spPr/>
        <p:txBody>
          <a:bodyPr/>
          <a:lstStyle/>
          <a:p>
            <a:r>
              <a:rPr lang="en-US"/>
              <a:t>ISSC 2021 Clarketal SILVIR</a:t>
            </a:r>
            <a:endParaRPr lang="en-US" dirty="0"/>
          </a:p>
        </p:txBody>
      </p:sp>
      <p:sp>
        <p:nvSpPr>
          <p:cNvPr id="7" name="Slide Number Placeholder 6"/>
          <p:cNvSpPr>
            <a:spLocks noGrp="1"/>
          </p:cNvSpPr>
          <p:nvPr>
            <p:ph type="sldNum" sz="quarter" idx="12"/>
          </p:nvPr>
        </p:nvSpPr>
        <p:spPr/>
        <p:txBody>
          <a:bodyPr/>
          <a:lstStyle/>
          <a:p>
            <a:fld id="{9A70291C-A1FB-4F81-9931-F7572B89897C}" type="slidenum">
              <a:rPr lang="en-US" smtClean="0"/>
              <a:t>‹#›</a:t>
            </a:fld>
            <a:endParaRPr lang="en-US"/>
          </a:p>
        </p:txBody>
      </p:sp>
    </p:spTree>
    <p:extLst>
      <p:ext uri="{BB962C8B-B14F-4D97-AF65-F5344CB8AC3E}">
        <p14:creationId xmlns:p14="http://schemas.microsoft.com/office/powerpoint/2010/main" val="559513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5/4/2021</a:t>
            </a:r>
          </a:p>
        </p:txBody>
      </p:sp>
      <p:sp>
        <p:nvSpPr>
          <p:cNvPr id="5" name="Footer Placeholder 4"/>
          <p:cNvSpPr>
            <a:spLocks noGrp="1"/>
          </p:cNvSpPr>
          <p:nvPr>
            <p:ph type="ftr" sz="quarter" idx="11"/>
          </p:nvPr>
        </p:nvSpPr>
        <p:spPr/>
        <p:txBody>
          <a:bodyPr/>
          <a:lstStyle/>
          <a:p>
            <a:r>
              <a:rPr lang="en-US"/>
              <a:t>ISSC 2021 Clarketal SILVIR</a:t>
            </a:r>
            <a:endParaRPr lang="en-US" dirty="0"/>
          </a:p>
        </p:txBody>
      </p:sp>
      <p:sp>
        <p:nvSpPr>
          <p:cNvPr id="6" name="Slide Number Placeholder 5"/>
          <p:cNvSpPr>
            <a:spLocks noGrp="1"/>
          </p:cNvSpPr>
          <p:nvPr>
            <p:ph type="sldNum" sz="quarter" idx="12"/>
          </p:nvPr>
        </p:nvSpPr>
        <p:spPr/>
        <p:txBody>
          <a:bodyPr/>
          <a:lstStyle/>
          <a:p>
            <a:fld id="{9A70291C-A1FB-4F81-9931-F7572B89897C}" type="slidenum">
              <a:rPr lang="en-US" smtClean="0"/>
              <a:t>‹#›</a:t>
            </a:fld>
            <a:endParaRPr lang="en-US"/>
          </a:p>
        </p:txBody>
      </p:sp>
    </p:spTree>
    <p:extLst>
      <p:ext uri="{BB962C8B-B14F-4D97-AF65-F5344CB8AC3E}">
        <p14:creationId xmlns:p14="http://schemas.microsoft.com/office/powerpoint/2010/main" val="3311207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5/4/2021</a:t>
            </a:r>
          </a:p>
        </p:txBody>
      </p:sp>
      <p:sp>
        <p:nvSpPr>
          <p:cNvPr id="5" name="Footer Placeholder 4"/>
          <p:cNvSpPr>
            <a:spLocks noGrp="1"/>
          </p:cNvSpPr>
          <p:nvPr>
            <p:ph type="ftr" sz="quarter" idx="11"/>
          </p:nvPr>
        </p:nvSpPr>
        <p:spPr/>
        <p:txBody>
          <a:bodyPr/>
          <a:lstStyle/>
          <a:p>
            <a:r>
              <a:rPr lang="en-US"/>
              <a:t>ISSC 2021 Clarketal SILVIR</a:t>
            </a:r>
            <a:endParaRPr lang="en-US" dirty="0"/>
          </a:p>
        </p:txBody>
      </p:sp>
      <p:sp>
        <p:nvSpPr>
          <p:cNvPr id="6" name="Slide Number Placeholder 5"/>
          <p:cNvSpPr>
            <a:spLocks noGrp="1"/>
          </p:cNvSpPr>
          <p:nvPr>
            <p:ph type="sldNum" sz="quarter" idx="12"/>
          </p:nvPr>
        </p:nvSpPr>
        <p:spPr/>
        <p:txBody>
          <a:bodyPr/>
          <a:lstStyle/>
          <a:p>
            <a:fld id="{9A70291C-A1FB-4F81-9931-F7572B89897C}" type="slidenum">
              <a:rPr lang="en-US" smtClean="0"/>
              <a:t>‹#›</a:t>
            </a:fld>
            <a:endParaRPr lang="en-US"/>
          </a:p>
        </p:txBody>
      </p:sp>
    </p:spTree>
    <p:extLst>
      <p:ext uri="{BB962C8B-B14F-4D97-AF65-F5344CB8AC3E}">
        <p14:creationId xmlns:p14="http://schemas.microsoft.com/office/powerpoint/2010/main" val="4124646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r>
              <a:rPr lang="en-US"/>
              <a:t>5/4/2021</a:t>
            </a:r>
            <a:endParaRPr lang="en-US" dirty="0"/>
          </a:p>
        </p:txBody>
      </p:sp>
      <p:sp>
        <p:nvSpPr>
          <p:cNvPr id="5" name="Footer Placeholder 4"/>
          <p:cNvSpPr>
            <a:spLocks noGrp="1"/>
          </p:cNvSpPr>
          <p:nvPr>
            <p:ph type="ftr" sz="quarter" idx="3"/>
          </p:nvPr>
        </p:nvSpPr>
        <p:spPr>
          <a:xfrm>
            <a:off x="2894202" y="6356350"/>
            <a:ext cx="3355596" cy="365125"/>
          </a:xfrm>
          <a:prstGeom prst="rect">
            <a:avLst/>
          </a:prstGeom>
        </p:spPr>
        <p:txBody>
          <a:bodyPr vert="horz" lIns="91440" tIns="45720" rIns="91440" bIns="45720" rtlCol="0" anchor="ctr"/>
          <a:lstStyle>
            <a:lvl1pPr algn="ctr">
              <a:defRPr sz="1200">
                <a:solidFill>
                  <a:schemeClr val="tx1"/>
                </a:solidFill>
              </a:defRPr>
            </a:lvl1pPr>
          </a:lstStyle>
          <a:p>
            <a:r>
              <a:rPr lang="en-US"/>
              <a:t>ISSC 2021 Clarketal SILVIR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9A70291C-A1FB-4F81-9931-F7572B89897C}" type="slidenum">
              <a:rPr lang="en-US" smtClean="0"/>
              <a:pPr/>
              <a:t>‹#›</a:t>
            </a:fld>
            <a:endParaRPr lang="en-US" dirty="0"/>
          </a:p>
        </p:txBody>
      </p:sp>
    </p:spTree>
    <p:extLst>
      <p:ext uri="{BB962C8B-B14F-4D97-AF65-F5344CB8AC3E}">
        <p14:creationId xmlns:p14="http://schemas.microsoft.com/office/powerpoint/2010/main" val="4025190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nas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hyperlink" Target="https://www.flir.com/products/chameleon3-usb3/?model=CM3-U3-50S5M-C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tif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a:spLocks noGrp="1"/>
          </p:cNvSpPr>
          <p:nvPr>
            <p:ph type="subTitle" idx="1"/>
          </p:nvPr>
        </p:nvSpPr>
        <p:spPr>
          <a:xfrm>
            <a:off x="911728" y="666761"/>
            <a:ext cx="7089422" cy="1140968"/>
          </a:xfrm>
        </p:spPr>
        <p:txBody>
          <a:bodyPr>
            <a:normAutofit/>
          </a:bodyPr>
          <a:lstStyle/>
          <a:p>
            <a:r>
              <a:rPr lang="en-US" sz="2000" dirty="0">
                <a:solidFill>
                  <a:schemeClr val="tx1"/>
                </a:solidFill>
                <a:latin typeface="Arial"/>
                <a:cs typeface="Arial"/>
              </a:rPr>
              <a:t>JPL: Pamela E Clark (PI), Mark Schwochert, Tom Pagano, Sarath Gunapala, David Bugby, Adarsh Rajguru</a:t>
            </a:r>
          </a:p>
          <a:p>
            <a:r>
              <a:rPr lang="en-US" sz="2000" dirty="0">
                <a:solidFill>
                  <a:schemeClr val="tx1"/>
                </a:solidFill>
                <a:latin typeface="Arial"/>
                <a:cs typeface="Arial"/>
              </a:rPr>
              <a:t>U. Hawaii: Shuai Li</a:t>
            </a:r>
          </a:p>
          <a:p>
            <a:endParaRPr lang="en-US" sz="2000" dirty="0">
              <a:solidFill>
                <a:schemeClr val="tx1"/>
              </a:solidFill>
              <a:latin typeface="Arial"/>
              <a:cs typeface="Arial"/>
            </a:endParaRPr>
          </a:p>
        </p:txBody>
      </p:sp>
      <p:sp>
        <p:nvSpPr>
          <p:cNvPr id="12" name="TextBox 11"/>
          <p:cNvSpPr txBox="1"/>
          <p:nvPr/>
        </p:nvSpPr>
        <p:spPr>
          <a:xfrm>
            <a:off x="308428" y="116173"/>
            <a:ext cx="8527143" cy="461665"/>
          </a:xfrm>
          <a:prstGeom prst="rect">
            <a:avLst/>
          </a:prstGeom>
          <a:noFill/>
        </p:spPr>
        <p:txBody>
          <a:bodyPr wrap="none" rtlCol="0">
            <a:spAutoFit/>
          </a:bodyPr>
          <a:lstStyle/>
          <a:p>
            <a:pPr algn="ctr"/>
            <a:r>
              <a:rPr lang="en-US" sz="2400" b="1" i="1" dirty="0">
                <a:latin typeface="Arial"/>
                <a:cs typeface="Arial"/>
              </a:rPr>
              <a:t>SILVIR Surface Imaging of Lunar Volatiles in the InfraRed</a:t>
            </a:r>
            <a:endParaRPr lang="en-US" sz="3200" b="1" i="1" dirty="0">
              <a:latin typeface="Arial"/>
              <a:cs typeface="Arial"/>
            </a:endParaRPr>
          </a:p>
        </p:txBody>
      </p:sp>
      <p:pic>
        <p:nvPicPr>
          <p:cNvPr id="8" name="Picture 7" descr="nasa_logo(80x66).tif">
            <a:extLst>
              <a:ext uri="{FF2B5EF4-FFF2-40B4-BE49-F238E27FC236}">
                <a16:creationId xmlns:a16="http://schemas.microsoft.com/office/drawing/2014/main" id="{716F4175-FA2D-6440-A097-EFB0A387B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763" y="3804263"/>
            <a:ext cx="1018032" cy="841248"/>
          </a:xfrm>
          <a:prstGeom prst="rect">
            <a:avLst/>
          </a:prstGeom>
        </p:spPr>
      </p:pic>
      <p:sp>
        <p:nvSpPr>
          <p:cNvPr id="9" name="Footer Placeholder 3">
            <a:extLst>
              <a:ext uri="{FF2B5EF4-FFF2-40B4-BE49-F238E27FC236}">
                <a16:creationId xmlns:a16="http://schemas.microsoft.com/office/drawing/2014/main" id="{486042D2-FD7B-2443-8C9A-2A79BCF224B0}"/>
              </a:ext>
            </a:extLst>
          </p:cNvPr>
          <p:cNvSpPr txBox="1">
            <a:spLocks/>
          </p:cNvSpPr>
          <p:nvPr/>
        </p:nvSpPr>
        <p:spPr>
          <a:xfrm>
            <a:off x="4902389" y="3811615"/>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California</a:t>
            </a:r>
          </a:p>
          <a:p>
            <a:endParaRPr lang="en-US" b="1" dirty="0">
              <a:solidFill>
                <a:srgbClr val="000000"/>
              </a:solidFill>
              <a:latin typeface="Arial" charset="0"/>
            </a:endParaRPr>
          </a:p>
          <a:p>
            <a:r>
              <a:rPr lang="en-US" b="1" dirty="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  2021. All rights reserved.</a:t>
            </a:r>
          </a:p>
          <a:p>
            <a:pPr>
              <a:lnSpc>
                <a:spcPts val="2038"/>
              </a:lnSpc>
            </a:pPr>
            <a:r>
              <a:rPr lang="en-US" sz="1050" dirty="0">
                <a:solidFill>
                  <a:srgbClr val="000000"/>
                </a:solidFill>
                <a:latin typeface="Arial" charset="0"/>
              </a:rPr>
              <a:t>Government sponsorship acknowledged.</a:t>
            </a:r>
            <a:endParaRPr lang="en-US" dirty="0">
              <a:solidFill>
                <a:srgbClr val="000000"/>
              </a:solidFill>
            </a:endParaRPr>
          </a:p>
        </p:txBody>
      </p:sp>
      <p:sp>
        <p:nvSpPr>
          <p:cNvPr id="13" name="TextBox 12">
            <a:extLst>
              <a:ext uri="{FF2B5EF4-FFF2-40B4-BE49-F238E27FC236}">
                <a16:creationId xmlns:a16="http://schemas.microsoft.com/office/drawing/2014/main" id="{7E108819-369B-ED4F-87AD-EFCC4C5D1ECB}"/>
              </a:ext>
            </a:extLst>
          </p:cNvPr>
          <p:cNvSpPr txBox="1"/>
          <p:nvPr/>
        </p:nvSpPr>
        <p:spPr>
          <a:xfrm>
            <a:off x="1464795" y="3811615"/>
            <a:ext cx="3744240" cy="738664"/>
          </a:xfrm>
          <a:prstGeom prst="rect">
            <a:avLst/>
          </a:prstGeom>
          <a:noFill/>
        </p:spPr>
        <p:txBody>
          <a:bodyPr wrap="square" rtlCol="0">
            <a:spAutoFit/>
          </a:bodyPr>
          <a:lstStyle/>
          <a:p>
            <a:r>
              <a:rPr lang="en-US" sz="2400" b="1" dirty="0"/>
              <a:t>Jet Propulsion Laboratory</a:t>
            </a:r>
          </a:p>
          <a:p>
            <a:r>
              <a:rPr lang="en-US" dirty="0"/>
              <a:t>California Institute of Technology</a:t>
            </a:r>
          </a:p>
        </p:txBody>
      </p:sp>
      <p:pic>
        <p:nvPicPr>
          <p:cNvPr id="2050" name="Picture 2" descr="University of Hawaiʻi - Wikipedia">
            <a:extLst>
              <a:ext uri="{FF2B5EF4-FFF2-40B4-BE49-F238E27FC236}">
                <a16:creationId xmlns:a16="http://schemas.microsoft.com/office/drawing/2014/main" id="{2E26BE32-9446-A543-86BC-8DCB4D03FA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112" y="4968733"/>
            <a:ext cx="931333" cy="9313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DBC6D4C-D58C-9840-9E7F-58AAF2179F1E}"/>
              </a:ext>
            </a:extLst>
          </p:cNvPr>
          <p:cNvSpPr txBox="1"/>
          <p:nvPr/>
        </p:nvSpPr>
        <p:spPr>
          <a:xfrm>
            <a:off x="1540456" y="5242510"/>
            <a:ext cx="3062300" cy="369332"/>
          </a:xfrm>
          <a:prstGeom prst="rect">
            <a:avLst/>
          </a:prstGeom>
          <a:noFill/>
        </p:spPr>
        <p:txBody>
          <a:bodyPr wrap="square" rtlCol="0">
            <a:spAutoFit/>
          </a:bodyPr>
          <a:lstStyle/>
          <a:p>
            <a:r>
              <a:rPr lang="en-US" dirty="0"/>
              <a:t>University of Hawaii at Manoa</a:t>
            </a:r>
          </a:p>
        </p:txBody>
      </p:sp>
    </p:spTree>
    <p:extLst>
      <p:ext uri="{BB962C8B-B14F-4D97-AF65-F5344CB8AC3E}">
        <p14:creationId xmlns:p14="http://schemas.microsoft.com/office/powerpoint/2010/main" val="2960582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2</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57200" y="128058"/>
            <a:ext cx="8229600" cy="436146"/>
          </a:xfrm>
        </p:spPr>
        <p:txBody>
          <a:bodyPr>
            <a:noAutofit/>
          </a:bodyPr>
          <a:lstStyle/>
          <a:p>
            <a:r>
              <a:rPr lang="en-US" sz="2800" dirty="0">
                <a:latin typeface="Arial" panose="020B0604020202020204" pitchFamily="34" charset="0"/>
                <a:cs typeface="Arial" panose="020B0604020202020204" pitchFamily="34" charset="0"/>
              </a:rPr>
              <a:t>SILVIR+ Suite Description and Concept</a:t>
            </a:r>
          </a:p>
        </p:txBody>
      </p:sp>
      <p:pic>
        <p:nvPicPr>
          <p:cNvPr id="9" name="Picture 8">
            <a:extLst>
              <a:ext uri="{FF2B5EF4-FFF2-40B4-BE49-F238E27FC236}">
                <a16:creationId xmlns:a16="http://schemas.microsoft.com/office/drawing/2014/main" id="{237F6572-B98D-1F40-BE5B-A0CD10E88969}"/>
              </a:ext>
            </a:extLst>
          </p:cNvPr>
          <p:cNvPicPr>
            <a:picLocks noChangeAspect="1"/>
          </p:cNvPicPr>
          <p:nvPr/>
        </p:nvPicPr>
        <p:blipFill>
          <a:blip r:embed="rId3"/>
          <a:stretch>
            <a:fillRect/>
          </a:stretch>
        </p:blipFill>
        <p:spPr>
          <a:xfrm>
            <a:off x="932979" y="1190472"/>
            <a:ext cx="3072523" cy="2489363"/>
          </a:xfrm>
          <a:prstGeom prst="rect">
            <a:avLst/>
          </a:prstGeom>
        </p:spPr>
      </p:pic>
      <p:grpSp>
        <p:nvGrpSpPr>
          <p:cNvPr id="10" name="Group 9">
            <a:extLst>
              <a:ext uri="{FF2B5EF4-FFF2-40B4-BE49-F238E27FC236}">
                <a16:creationId xmlns:a16="http://schemas.microsoft.com/office/drawing/2014/main" id="{5A5CF99A-B111-1147-860F-792B05A8B39D}"/>
              </a:ext>
            </a:extLst>
          </p:cNvPr>
          <p:cNvGrpSpPr/>
          <p:nvPr/>
        </p:nvGrpSpPr>
        <p:grpSpPr>
          <a:xfrm>
            <a:off x="6078073" y="983109"/>
            <a:ext cx="1848837" cy="1837175"/>
            <a:chOff x="5298294" y="1585530"/>
            <a:chExt cx="2946980" cy="3351062"/>
          </a:xfrm>
        </p:grpSpPr>
        <p:sp>
          <p:nvSpPr>
            <p:cNvPr id="11" name="Cylinder 29">
              <a:extLst>
                <a:ext uri="{FF2B5EF4-FFF2-40B4-BE49-F238E27FC236}">
                  <a16:creationId xmlns:a16="http://schemas.microsoft.com/office/drawing/2014/main" id="{CD9085ED-F2F0-C94B-A637-999E48BB264F}"/>
                </a:ext>
              </a:extLst>
            </p:cNvPr>
            <p:cNvSpPr/>
            <p:nvPr/>
          </p:nvSpPr>
          <p:spPr>
            <a:xfrm>
              <a:off x="5298294" y="4610665"/>
              <a:ext cx="2946980" cy="325927"/>
            </a:xfrm>
            <a:prstGeom prst="can">
              <a:avLst>
                <a:gd name="adj" fmla="val 39583"/>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Cylinder 30">
              <a:extLst>
                <a:ext uri="{FF2B5EF4-FFF2-40B4-BE49-F238E27FC236}">
                  <a16:creationId xmlns:a16="http://schemas.microsoft.com/office/drawing/2014/main" id="{8DE03043-7F06-0045-A110-FF1C2AEB18F5}"/>
                </a:ext>
              </a:extLst>
            </p:cNvPr>
            <p:cNvSpPr/>
            <p:nvPr/>
          </p:nvSpPr>
          <p:spPr>
            <a:xfrm>
              <a:off x="5298294" y="4309117"/>
              <a:ext cx="2946980" cy="374923"/>
            </a:xfrm>
            <a:prstGeom prst="can">
              <a:avLst>
                <a:gd name="adj" fmla="val 39583"/>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ube 12">
              <a:extLst>
                <a:ext uri="{FF2B5EF4-FFF2-40B4-BE49-F238E27FC236}">
                  <a16:creationId xmlns:a16="http://schemas.microsoft.com/office/drawing/2014/main" id="{63C35447-2171-984D-A740-D392FB0B4AEF}"/>
                </a:ext>
              </a:extLst>
            </p:cNvPr>
            <p:cNvSpPr/>
            <p:nvPr/>
          </p:nvSpPr>
          <p:spPr>
            <a:xfrm>
              <a:off x="5298294" y="1868975"/>
              <a:ext cx="407560" cy="2569484"/>
            </a:xfrm>
            <a:prstGeom prst="cub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ube 13">
              <a:extLst>
                <a:ext uri="{FF2B5EF4-FFF2-40B4-BE49-F238E27FC236}">
                  <a16:creationId xmlns:a16="http://schemas.microsoft.com/office/drawing/2014/main" id="{7D66F8F4-68E3-3943-80DA-6940AC10011A}"/>
                </a:ext>
              </a:extLst>
            </p:cNvPr>
            <p:cNvSpPr/>
            <p:nvPr/>
          </p:nvSpPr>
          <p:spPr>
            <a:xfrm>
              <a:off x="5634240" y="1585530"/>
              <a:ext cx="2539420" cy="2664824"/>
            </a:xfrm>
            <a:prstGeom prst="cube">
              <a:avLst/>
            </a:prstGeom>
            <a:solidFill>
              <a:srgbClr val="B6A167"/>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ube 14">
              <a:extLst>
                <a:ext uri="{FF2B5EF4-FFF2-40B4-BE49-F238E27FC236}">
                  <a16:creationId xmlns:a16="http://schemas.microsoft.com/office/drawing/2014/main" id="{270B87CA-DDDA-5F4D-839C-49674CC1BC6B}"/>
                </a:ext>
              </a:extLst>
            </p:cNvPr>
            <p:cNvSpPr/>
            <p:nvPr/>
          </p:nvSpPr>
          <p:spPr>
            <a:xfrm>
              <a:off x="7837714" y="1868975"/>
              <a:ext cx="407560" cy="2546807"/>
            </a:xfrm>
            <a:prstGeom prst="cub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9D35DF0-E3F7-8940-9502-71F4EAEA2ED2}"/>
                </a:ext>
              </a:extLst>
            </p:cNvPr>
            <p:cNvSpPr/>
            <p:nvPr/>
          </p:nvSpPr>
          <p:spPr>
            <a:xfrm>
              <a:off x="6490926" y="3052261"/>
              <a:ext cx="153714" cy="397111"/>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707BAD05-C3F8-7B45-91FF-2CCBE8BC2D62}"/>
              </a:ext>
            </a:extLst>
          </p:cNvPr>
          <p:cNvCxnSpPr>
            <a:cxnSpLocks/>
            <a:stCxn id="13" idx="2"/>
            <a:endCxn id="22" idx="3"/>
          </p:cNvCxnSpPr>
          <p:nvPr/>
        </p:nvCxnSpPr>
        <p:spPr>
          <a:xfrm flipH="1">
            <a:off x="2248677" y="1874808"/>
            <a:ext cx="3829396" cy="348855"/>
          </a:xfrm>
          <a:prstGeom prst="line">
            <a:avLst/>
          </a:prstGeom>
          <a:ln w="31750">
            <a:solidFill>
              <a:schemeClr val="tx1"/>
            </a:solidFill>
            <a:headEnd type="none" w="sm"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08688D1-D62E-194E-A833-79211A15DADF}"/>
              </a:ext>
            </a:extLst>
          </p:cNvPr>
          <p:cNvSpPr txBox="1"/>
          <p:nvPr/>
        </p:nvSpPr>
        <p:spPr>
          <a:xfrm>
            <a:off x="6210492" y="2770962"/>
            <a:ext cx="1502334" cy="369332"/>
          </a:xfrm>
          <a:prstGeom prst="rect">
            <a:avLst/>
          </a:prstGeom>
          <a:noFill/>
        </p:spPr>
        <p:txBody>
          <a:bodyPr wrap="none" rtlCol="0">
            <a:spAutoFit/>
          </a:bodyPr>
          <a:lstStyle/>
          <a:p>
            <a:pPr algn="ctr"/>
            <a:r>
              <a:rPr lang="en-US" b="1" dirty="0"/>
              <a:t>2-Axis Gimbal</a:t>
            </a:r>
          </a:p>
        </p:txBody>
      </p:sp>
      <p:sp>
        <p:nvSpPr>
          <p:cNvPr id="19" name="TextBox 18">
            <a:extLst>
              <a:ext uri="{FF2B5EF4-FFF2-40B4-BE49-F238E27FC236}">
                <a16:creationId xmlns:a16="http://schemas.microsoft.com/office/drawing/2014/main" id="{5EE42CCA-4B8B-D341-A7C4-26C992EDDD67}"/>
              </a:ext>
            </a:extLst>
          </p:cNvPr>
          <p:cNvSpPr txBox="1"/>
          <p:nvPr/>
        </p:nvSpPr>
        <p:spPr>
          <a:xfrm>
            <a:off x="6397297" y="928991"/>
            <a:ext cx="1005019" cy="369332"/>
          </a:xfrm>
          <a:prstGeom prst="rect">
            <a:avLst/>
          </a:prstGeom>
          <a:noFill/>
        </p:spPr>
        <p:txBody>
          <a:bodyPr wrap="none" rtlCol="0">
            <a:spAutoFit/>
          </a:bodyPr>
          <a:lstStyle/>
          <a:p>
            <a:pPr algn="ctr"/>
            <a:r>
              <a:rPr lang="en-US" b="1" dirty="0"/>
              <a:t>SILVIR IR</a:t>
            </a:r>
            <a:endParaRPr lang="en-US" dirty="0"/>
          </a:p>
        </p:txBody>
      </p:sp>
      <p:sp>
        <p:nvSpPr>
          <p:cNvPr id="20" name="TextBox 19">
            <a:extLst>
              <a:ext uri="{FF2B5EF4-FFF2-40B4-BE49-F238E27FC236}">
                <a16:creationId xmlns:a16="http://schemas.microsoft.com/office/drawing/2014/main" id="{B88DB97C-BBF1-1B48-AAB5-F54FBDEE9EB8}"/>
              </a:ext>
            </a:extLst>
          </p:cNvPr>
          <p:cNvSpPr txBox="1"/>
          <p:nvPr/>
        </p:nvSpPr>
        <p:spPr>
          <a:xfrm>
            <a:off x="533210" y="561546"/>
            <a:ext cx="3699154" cy="646331"/>
          </a:xfrm>
          <a:prstGeom prst="rect">
            <a:avLst/>
          </a:prstGeom>
          <a:noFill/>
        </p:spPr>
        <p:txBody>
          <a:bodyPr wrap="none" rtlCol="0">
            <a:spAutoFit/>
          </a:bodyPr>
          <a:lstStyle/>
          <a:p>
            <a:pPr algn="ctr"/>
            <a:r>
              <a:rPr lang="en-US" b="1" dirty="0"/>
              <a:t>Lunar Lander Deck Placement</a:t>
            </a:r>
          </a:p>
          <a:p>
            <a:pPr algn="ctr"/>
            <a:r>
              <a:rPr lang="en-US" dirty="0"/>
              <a:t>(Astrobotic Peregrine Lander Shown)</a:t>
            </a:r>
          </a:p>
        </p:txBody>
      </p:sp>
      <p:sp>
        <p:nvSpPr>
          <p:cNvPr id="21" name="TextBox 20">
            <a:extLst>
              <a:ext uri="{FF2B5EF4-FFF2-40B4-BE49-F238E27FC236}">
                <a16:creationId xmlns:a16="http://schemas.microsoft.com/office/drawing/2014/main" id="{56F6DFDA-2AD3-624C-9196-F633F5EEDD82}"/>
              </a:ext>
            </a:extLst>
          </p:cNvPr>
          <p:cNvSpPr txBox="1"/>
          <p:nvPr/>
        </p:nvSpPr>
        <p:spPr>
          <a:xfrm>
            <a:off x="268828" y="5354738"/>
            <a:ext cx="8606132" cy="1077218"/>
          </a:xfrm>
          <a:prstGeom prst="rect">
            <a:avLst/>
          </a:prstGeom>
          <a:noFill/>
          <a:ln w="12700">
            <a:solidFill>
              <a:schemeClr val="tx1"/>
            </a:solidFill>
          </a:ln>
        </p:spPr>
        <p:txBody>
          <a:bodyPr wrap="square" rtlCol="0">
            <a:spAutoFit/>
          </a:bodyPr>
          <a:lstStyle/>
          <a:p>
            <a:pPr algn="just"/>
            <a:r>
              <a:rPr lang="en-US" sz="1600" dirty="0"/>
              <a:t>SILVIR uses 2-axis gimbaled IR camera based on the HOTBIRD sensor to scan lunar surface, and two COTS (FLIR) </a:t>
            </a:r>
            <a:r>
              <a:rPr lang="en-US" sz="1600" dirty="0" err="1"/>
              <a:t>VisCams</a:t>
            </a:r>
            <a:r>
              <a:rPr lang="en-US" sz="1600" dirty="0"/>
              <a:t> in enclosure obtain data on lunar volatiles cycle. Lunar survivability provided by thermally-switched enclosure, parabolic reflector radiator (PRR), advanced spacerless MLI.  3 years to get from TRL 4-5 to TRL 5-6.</a:t>
            </a:r>
          </a:p>
        </p:txBody>
      </p:sp>
      <p:pic>
        <p:nvPicPr>
          <p:cNvPr id="22" name="Picture 21">
            <a:extLst>
              <a:ext uri="{FF2B5EF4-FFF2-40B4-BE49-F238E27FC236}">
                <a16:creationId xmlns:a16="http://schemas.microsoft.com/office/drawing/2014/main" id="{9FE39205-761C-9048-857C-C2A31C4BC8F8}"/>
              </a:ext>
            </a:extLst>
          </p:cNvPr>
          <p:cNvPicPr>
            <a:picLocks noChangeAspect="1"/>
          </p:cNvPicPr>
          <p:nvPr/>
        </p:nvPicPr>
        <p:blipFill>
          <a:blip r:embed="rId4"/>
          <a:stretch>
            <a:fillRect/>
          </a:stretch>
        </p:blipFill>
        <p:spPr>
          <a:xfrm>
            <a:off x="1977405" y="2070507"/>
            <a:ext cx="271272" cy="306311"/>
          </a:xfrm>
          <a:prstGeom prst="rect">
            <a:avLst/>
          </a:prstGeom>
        </p:spPr>
      </p:pic>
      <p:sp>
        <p:nvSpPr>
          <p:cNvPr id="23" name="Oval 22">
            <a:extLst>
              <a:ext uri="{FF2B5EF4-FFF2-40B4-BE49-F238E27FC236}">
                <a16:creationId xmlns:a16="http://schemas.microsoft.com/office/drawing/2014/main" id="{540CA0DA-F11E-4945-B72E-B85086DFF504}"/>
              </a:ext>
            </a:extLst>
          </p:cNvPr>
          <p:cNvSpPr/>
          <p:nvPr/>
        </p:nvSpPr>
        <p:spPr>
          <a:xfrm flipH="1">
            <a:off x="2075033" y="3526491"/>
            <a:ext cx="9144" cy="2743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0178489-00E1-4E4F-A333-1510E97F7F23}"/>
              </a:ext>
            </a:extLst>
          </p:cNvPr>
          <p:cNvSpPr/>
          <p:nvPr/>
        </p:nvSpPr>
        <p:spPr>
          <a:xfrm flipH="1">
            <a:off x="1885141" y="3512633"/>
            <a:ext cx="9144" cy="2743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0CB70D4C-56D7-5D48-9853-E404B6F18DE2}"/>
              </a:ext>
            </a:extLst>
          </p:cNvPr>
          <p:cNvGrpSpPr/>
          <p:nvPr/>
        </p:nvGrpSpPr>
        <p:grpSpPr>
          <a:xfrm>
            <a:off x="4585110" y="2680310"/>
            <a:ext cx="355785" cy="790685"/>
            <a:chOff x="3923074" y="744624"/>
            <a:chExt cx="316607" cy="655215"/>
          </a:xfrm>
        </p:grpSpPr>
        <p:sp>
          <p:nvSpPr>
            <p:cNvPr id="26" name="Cube 25">
              <a:extLst>
                <a:ext uri="{FF2B5EF4-FFF2-40B4-BE49-F238E27FC236}">
                  <a16:creationId xmlns:a16="http://schemas.microsoft.com/office/drawing/2014/main" id="{91BBAFD8-F7A7-6247-84A8-C7D7BFA9088D}"/>
                </a:ext>
              </a:extLst>
            </p:cNvPr>
            <p:cNvSpPr/>
            <p:nvPr/>
          </p:nvSpPr>
          <p:spPr>
            <a:xfrm rot="16200000">
              <a:off x="3776392" y="936550"/>
              <a:ext cx="655215" cy="271363"/>
            </a:xfrm>
            <a:prstGeom prst="cube">
              <a:avLst>
                <a:gd name="adj" fmla="val 50691"/>
              </a:avLst>
            </a:prstGeom>
            <a:solidFill>
              <a:schemeClr val="tx1">
                <a:lumMod val="65000"/>
                <a:lumOff val="3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an 26">
              <a:extLst>
                <a:ext uri="{FF2B5EF4-FFF2-40B4-BE49-F238E27FC236}">
                  <a16:creationId xmlns:a16="http://schemas.microsoft.com/office/drawing/2014/main" id="{FB4D45D0-00F5-D549-A9F1-8AC41BBE5F5C}"/>
                </a:ext>
              </a:extLst>
            </p:cNvPr>
            <p:cNvSpPr/>
            <p:nvPr/>
          </p:nvSpPr>
          <p:spPr>
            <a:xfrm rot="16200000">
              <a:off x="3882881" y="1035476"/>
              <a:ext cx="253426" cy="173040"/>
            </a:xfrm>
            <a:prstGeom prst="can">
              <a:avLst>
                <a:gd name="adj" fmla="val 84741"/>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79ABD82D-507B-9E4D-B73C-937A37AE1821}"/>
              </a:ext>
            </a:extLst>
          </p:cNvPr>
          <p:cNvSpPr txBox="1"/>
          <p:nvPr/>
        </p:nvSpPr>
        <p:spPr>
          <a:xfrm>
            <a:off x="4901132" y="3057238"/>
            <a:ext cx="2267608" cy="369332"/>
          </a:xfrm>
          <a:prstGeom prst="rect">
            <a:avLst/>
          </a:prstGeom>
          <a:noFill/>
        </p:spPr>
        <p:txBody>
          <a:bodyPr wrap="none" rtlCol="0">
            <a:spAutoFit/>
          </a:bodyPr>
          <a:lstStyle/>
          <a:p>
            <a:pPr algn="ctr"/>
            <a:r>
              <a:rPr lang="en-US" b="1" dirty="0"/>
              <a:t>2 </a:t>
            </a:r>
            <a:r>
              <a:rPr lang="en-US" b="1" dirty="0" err="1"/>
              <a:t>VisCam</a:t>
            </a:r>
            <a:r>
              <a:rPr lang="en-US" b="1" dirty="0"/>
              <a:t> in Enclosure</a:t>
            </a:r>
            <a:endParaRPr lang="en-US" dirty="0"/>
          </a:p>
        </p:txBody>
      </p:sp>
      <p:cxnSp>
        <p:nvCxnSpPr>
          <p:cNvPr id="31" name="Straight Connector 30">
            <a:extLst>
              <a:ext uri="{FF2B5EF4-FFF2-40B4-BE49-F238E27FC236}">
                <a16:creationId xmlns:a16="http://schemas.microsoft.com/office/drawing/2014/main" id="{EEA15258-45A6-BE4B-83A4-59AB8D105383}"/>
              </a:ext>
            </a:extLst>
          </p:cNvPr>
          <p:cNvCxnSpPr>
            <a:cxnSpLocks/>
            <a:stCxn id="26" idx="0"/>
          </p:cNvCxnSpPr>
          <p:nvPr/>
        </p:nvCxnSpPr>
        <p:spPr>
          <a:xfrm flipH="1" flipV="1">
            <a:off x="2075033" y="2272697"/>
            <a:ext cx="2560920" cy="725666"/>
          </a:xfrm>
          <a:prstGeom prst="line">
            <a:avLst/>
          </a:prstGeom>
          <a:ln w="31750">
            <a:solidFill>
              <a:schemeClr val="tx1"/>
            </a:solidFill>
            <a:headEnd type="none" w="sm" len="lg"/>
            <a:tailEnd type="triangle" w="lg" len="lg"/>
          </a:ln>
          <a:effectLst/>
        </p:spPr>
        <p:style>
          <a:lnRef idx="2">
            <a:schemeClr val="accent1"/>
          </a:lnRef>
          <a:fillRef idx="0">
            <a:schemeClr val="accent1"/>
          </a:fillRef>
          <a:effectRef idx="1">
            <a:schemeClr val="accent1"/>
          </a:effectRef>
          <a:fontRef idx="minor">
            <a:schemeClr val="tx1"/>
          </a:fontRef>
        </p:style>
      </p:cxnSp>
      <p:graphicFrame>
        <p:nvGraphicFramePr>
          <p:cNvPr id="32" name="Table 7">
            <a:extLst>
              <a:ext uri="{FF2B5EF4-FFF2-40B4-BE49-F238E27FC236}">
                <a16:creationId xmlns:a16="http://schemas.microsoft.com/office/drawing/2014/main" id="{417CD838-7DE6-694F-8896-5C04B0DFC33F}"/>
              </a:ext>
            </a:extLst>
          </p:cNvPr>
          <p:cNvGraphicFramePr>
            <a:graphicFrameLocks noGrp="1"/>
          </p:cNvGraphicFramePr>
          <p:nvPr>
            <p:ph idx="1"/>
            <p:extLst>
              <p:ext uri="{D42A27DB-BD31-4B8C-83A1-F6EECF244321}">
                <p14:modId xmlns:p14="http://schemas.microsoft.com/office/powerpoint/2010/main" val="1522712428"/>
              </p:ext>
            </p:extLst>
          </p:nvPr>
        </p:nvGraphicFramePr>
        <p:xfrm>
          <a:off x="268827" y="3776233"/>
          <a:ext cx="8602133" cy="1493520"/>
        </p:xfrm>
        <a:graphic>
          <a:graphicData uri="http://schemas.openxmlformats.org/drawingml/2006/table">
            <a:tbl>
              <a:tblPr firstRow="1" bandRow="1">
                <a:tableStyleId>{5C22544A-7EE6-4342-B048-85BDC9FD1C3A}</a:tableStyleId>
              </a:tblPr>
              <a:tblGrid>
                <a:gridCol w="1087678">
                  <a:extLst>
                    <a:ext uri="{9D8B030D-6E8A-4147-A177-3AD203B41FA5}">
                      <a16:colId xmlns:a16="http://schemas.microsoft.com/office/drawing/2014/main" val="3077870704"/>
                    </a:ext>
                  </a:extLst>
                </a:gridCol>
                <a:gridCol w="857955">
                  <a:extLst>
                    <a:ext uri="{9D8B030D-6E8A-4147-A177-3AD203B41FA5}">
                      <a16:colId xmlns:a16="http://schemas.microsoft.com/office/drawing/2014/main" val="3162800559"/>
                    </a:ext>
                  </a:extLst>
                </a:gridCol>
                <a:gridCol w="824089">
                  <a:extLst>
                    <a:ext uri="{9D8B030D-6E8A-4147-A177-3AD203B41FA5}">
                      <a16:colId xmlns:a16="http://schemas.microsoft.com/office/drawing/2014/main" val="2611818059"/>
                    </a:ext>
                  </a:extLst>
                </a:gridCol>
                <a:gridCol w="1241778">
                  <a:extLst>
                    <a:ext uri="{9D8B030D-6E8A-4147-A177-3AD203B41FA5}">
                      <a16:colId xmlns:a16="http://schemas.microsoft.com/office/drawing/2014/main" val="4014346017"/>
                    </a:ext>
                  </a:extLst>
                </a:gridCol>
                <a:gridCol w="2269066">
                  <a:extLst>
                    <a:ext uri="{9D8B030D-6E8A-4147-A177-3AD203B41FA5}">
                      <a16:colId xmlns:a16="http://schemas.microsoft.com/office/drawing/2014/main" val="2060784982"/>
                    </a:ext>
                  </a:extLst>
                </a:gridCol>
                <a:gridCol w="1343378">
                  <a:extLst>
                    <a:ext uri="{9D8B030D-6E8A-4147-A177-3AD203B41FA5}">
                      <a16:colId xmlns:a16="http://schemas.microsoft.com/office/drawing/2014/main" val="1785970396"/>
                    </a:ext>
                  </a:extLst>
                </a:gridCol>
                <a:gridCol w="978189">
                  <a:extLst>
                    <a:ext uri="{9D8B030D-6E8A-4147-A177-3AD203B41FA5}">
                      <a16:colId xmlns:a16="http://schemas.microsoft.com/office/drawing/2014/main" val="2181992173"/>
                    </a:ext>
                  </a:extLst>
                </a:gridCol>
              </a:tblGrid>
              <a:tr h="370840">
                <a:tc>
                  <a:txBody>
                    <a:bodyPr/>
                    <a:lstStyle/>
                    <a:p>
                      <a:r>
                        <a:rPr lang="en-US" sz="1400" dirty="0"/>
                        <a:t>Name</a:t>
                      </a:r>
                    </a:p>
                  </a:txBody>
                  <a:tcPr marL="0" marR="0" marT="0" marB="0"/>
                </a:tc>
                <a:tc>
                  <a:txBody>
                    <a:bodyPr/>
                    <a:lstStyle/>
                    <a:p>
                      <a:r>
                        <a:rPr lang="en-US" sz="1400" dirty="0"/>
                        <a:t>Mass (kg)</a:t>
                      </a:r>
                    </a:p>
                  </a:txBody>
                  <a:tcPr marL="0" marR="0" marT="0" marB="0"/>
                </a:tc>
                <a:tc>
                  <a:txBody>
                    <a:bodyPr/>
                    <a:lstStyle/>
                    <a:p>
                      <a:r>
                        <a:rPr lang="en-US" sz="1400" dirty="0" err="1"/>
                        <a:t>Cont</a:t>
                      </a:r>
                      <a:r>
                        <a:rPr lang="en-US" sz="1400" dirty="0"/>
                        <a:t>, Pk Power (W)</a:t>
                      </a:r>
                    </a:p>
                  </a:txBody>
                  <a:tcPr marL="0" marR="0" marT="0" marB="0"/>
                </a:tc>
                <a:tc>
                  <a:txBody>
                    <a:bodyPr/>
                    <a:lstStyle/>
                    <a:p>
                      <a:r>
                        <a:rPr lang="en-US" sz="1400" dirty="0"/>
                        <a:t>Data Rate (kbps)</a:t>
                      </a:r>
                    </a:p>
                  </a:txBody>
                  <a:tcPr marL="0" marR="0" marT="0" marB="0"/>
                </a:tc>
                <a:tc>
                  <a:txBody>
                    <a:bodyPr/>
                    <a:lstStyle/>
                    <a:p>
                      <a:r>
                        <a:rPr lang="en-US" sz="1400" dirty="0"/>
                        <a:t>Op Temps (</a:t>
                      </a:r>
                      <a:r>
                        <a:rPr lang="en-US" sz="1400" baseline="30000" dirty="0" err="1"/>
                        <a:t>o</a:t>
                      </a:r>
                      <a:r>
                        <a:rPr lang="en-US" sz="1400" dirty="0" err="1"/>
                        <a:t>C</a:t>
                      </a:r>
                      <a:r>
                        <a:rPr lang="en-US" sz="1400" dirty="0"/>
                        <a:t>)</a:t>
                      </a:r>
                    </a:p>
                  </a:txBody>
                  <a:tcPr marL="0" marR="0" marT="0" marB="0"/>
                </a:tc>
                <a:tc>
                  <a:txBody>
                    <a:bodyPr/>
                    <a:lstStyle/>
                    <a:p>
                      <a:r>
                        <a:rPr lang="en-US" sz="1400" dirty="0"/>
                        <a:t>Key characteristics</a:t>
                      </a:r>
                    </a:p>
                  </a:txBody>
                  <a:tcPr marL="0" marR="0" marT="0" marB="0"/>
                </a:tc>
                <a:tc>
                  <a:txBody>
                    <a:bodyPr/>
                    <a:lstStyle/>
                    <a:p>
                      <a:r>
                        <a:rPr lang="en-US" sz="1400" dirty="0"/>
                        <a:t>Special Needs</a:t>
                      </a:r>
                    </a:p>
                  </a:txBody>
                  <a:tcPr marL="0" marR="0" marT="0" marB="0"/>
                </a:tc>
                <a:extLst>
                  <a:ext uri="{0D108BD9-81ED-4DB2-BD59-A6C34878D82A}">
                    <a16:rowId xmlns:a16="http://schemas.microsoft.com/office/drawing/2014/main" val="1750186067"/>
                  </a:ext>
                </a:extLst>
              </a:tr>
              <a:tr h="370840">
                <a:tc>
                  <a:txBody>
                    <a:bodyPr/>
                    <a:lstStyle/>
                    <a:p>
                      <a:r>
                        <a:rPr lang="en-US" sz="1400" dirty="0"/>
                        <a:t>IR Spectrometer (SILVIR)</a:t>
                      </a:r>
                    </a:p>
                  </a:txBody>
                  <a:tcPr marL="0" marR="0" marT="0" marB="0"/>
                </a:tc>
                <a:tc>
                  <a:txBody>
                    <a:bodyPr/>
                    <a:lstStyle/>
                    <a:p>
                      <a:r>
                        <a:rPr lang="en-US" sz="1400" dirty="0"/>
                        <a:t>8</a:t>
                      </a:r>
                      <a:r>
                        <a:rPr lang="en-US" sz="1400" dirty="0">
                          <a:solidFill>
                            <a:srgbClr val="FFFF00"/>
                          </a:solidFill>
                        </a:rPr>
                        <a:t> </a:t>
                      </a:r>
                      <a:r>
                        <a:rPr lang="en-US" sz="1400" dirty="0"/>
                        <a:t>(w/out external enclosure)</a:t>
                      </a:r>
                    </a:p>
                  </a:txBody>
                  <a:tcPr marL="0" marR="0" marT="0" marB="0"/>
                </a:tc>
                <a:tc>
                  <a:txBody>
                    <a:bodyPr/>
                    <a:lstStyle/>
                    <a:p>
                      <a:r>
                        <a:rPr lang="en-US" sz="1400" dirty="0"/>
                        <a:t>30 min, </a:t>
                      </a:r>
                      <a:r>
                        <a:rPr lang="en-US" sz="1400" dirty="0">
                          <a:highlight>
                            <a:srgbClr val="FFFF00"/>
                          </a:highlight>
                        </a:rPr>
                        <a:t>22-27  W</a:t>
                      </a:r>
                    </a:p>
                  </a:txBody>
                  <a:tcPr marL="0" marR="0" marT="0" marB="0"/>
                </a:tc>
                <a:tc>
                  <a:txBody>
                    <a:bodyPr/>
                    <a:lstStyle/>
                    <a:p>
                      <a:r>
                        <a:rPr lang="en-US" sz="1400" dirty="0"/>
                        <a:t>88 Mb per 30 min observation</a:t>
                      </a:r>
                    </a:p>
                  </a:txBody>
                  <a:tcPr marL="0" marR="0" marT="0" marB="0"/>
                </a:tc>
                <a:tc>
                  <a:txBody>
                    <a:bodyPr/>
                    <a:lstStyle/>
                    <a:p>
                      <a:r>
                        <a:rPr lang="en-US" sz="1400" dirty="0"/>
                        <a:t>Detector 90K +/- 2K, gimbal ambient surface, rest nominal avionics (in enclosure)</a:t>
                      </a:r>
                    </a:p>
                  </a:txBody>
                  <a:tcPr marL="0" marR="0" marT="0" marB="0"/>
                </a:tc>
                <a:tc>
                  <a:txBody>
                    <a:bodyPr/>
                    <a:lstStyle/>
                    <a:p>
                      <a:r>
                        <a:rPr lang="en-US" sz="1400" dirty="0"/>
                        <a:t>2 axis gimbal, 2.5 to 6.5 microns, cryocooler</a:t>
                      </a:r>
                    </a:p>
                  </a:txBody>
                  <a:tcPr marL="0" marR="0" marT="0" marB="0"/>
                </a:tc>
                <a:tc>
                  <a:txBody>
                    <a:bodyPr/>
                    <a:lstStyle/>
                    <a:p>
                      <a:r>
                        <a:rPr lang="en-US" sz="1400" dirty="0"/>
                        <a:t>Clear half hemisphere FOV</a:t>
                      </a:r>
                    </a:p>
                  </a:txBody>
                  <a:tcPr marL="0" marR="0" marT="0" marB="0"/>
                </a:tc>
                <a:extLst>
                  <a:ext uri="{0D108BD9-81ED-4DB2-BD59-A6C34878D82A}">
                    <a16:rowId xmlns:a16="http://schemas.microsoft.com/office/drawing/2014/main" val="446584132"/>
                  </a:ext>
                </a:extLst>
              </a:tr>
              <a:tr h="370840">
                <a:tc>
                  <a:txBody>
                    <a:bodyPr/>
                    <a:lstStyle/>
                    <a:p>
                      <a:r>
                        <a:rPr lang="en-US" sz="1400" dirty="0"/>
                        <a:t>FLIR NAV Camera x 2</a:t>
                      </a:r>
                    </a:p>
                  </a:txBody>
                  <a:tcPr marL="0" marR="0" marT="0" marB="0"/>
                </a:tc>
                <a:tc>
                  <a:txBody>
                    <a:bodyPr/>
                    <a:lstStyle/>
                    <a:p>
                      <a:r>
                        <a:rPr lang="en-US" sz="1400" dirty="0"/>
                        <a:t>0.7 x 2</a:t>
                      </a:r>
                    </a:p>
                  </a:txBody>
                  <a:tcPr marL="0" marR="0" marT="0" marB="0"/>
                </a:tc>
                <a:tc>
                  <a:txBody>
                    <a:bodyPr/>
                    <a:lstStyle/>
                    <a:p>
                      <a:r>
                        <a:rPr lang="en-US" sz="1400" dirty="0"/>
                        <a:t>5 min, 3.5 W x 2</a:t>
                      </a:r>
                    </a:p>
                  </a:txBody>
                  <a:tcPr marL="0" marR="0" marT="0" marB="0"/>
                </a:tc>
                <a:tc>
                  <a:txBody>
                    <a:bodyPr/>
                    <a:lstStyle/>
                    <a:p>
                      <a:r>
                        <a:rPr lang="en-US" sz="1400" dirty="0"/>
                        <a:t>250 Mb per 5 min </a:t>
                      </a:r>
                      <a:r>
                        <a:rPr lang="en-US" sz="1400" dirty="0" err="1"/>
                        <a:t>obs</a:t>
                      </a:r>
                      <a:r>
                        <a:rPr lang="en-US" sz="1400" dirty="0"/>
                        <a:t> x 2</a:t>
                      </a:r>
                    </a:p>
                  </a:txBody>
                  <a:tcPr marL="0" marR="0" marT="0" marB="0"/>
                </a:tc>
                <a:tc>
                  <a:txBody>
                    <a:bodyPr/>
                    <a:lstStyle/>
                    <a:p>
                      <a:r>
                        <a:rPr lang="en-US" sz="1400" dirty="0"/>
                        <a:t>Nominal avionics (in enclosure)</a:t>
                      </a:r>
                    </a:p>
                  </a:txBody>
                  <a:tcPr marL="0" marR="0" marT="0" marB="0"/>
                </a:tc>
                <a:tc>
                  <a:txBody>
                    <a:bodyPr/>
                    <a:lstStyle/>
                    <a:p>
                      <a:r>
                        <a:rPr lang="en-US" sz="1400" dirty="0"/>
                        <a:t>Visible images</a:t>
                      </a:r>
                    </a:p>
                  </a:txBody>
                  <a:tcPr marL="0" marR="0" marT="0" marB="0"/>
                </a:tc>
                <a:tc>
                  <a:txBody>
                    <a:bodyPr/>
                    <a:lstStyle/>
                    <a:p>
                      <a:r>
                        <a:rPr lang="en-US" sz="1400" dirty="0"/>
                        <a:t>None</a:t>
                      </a:r>
                    </a:p>
                  </a:txBody>
                  <a:tcPr marL="0" marR="0" marT="0" marB="0"/>
                </a:tc>
                <a:extLst>
                  <a:ext uri="{0D108BD9-81ED-4DB2-BD59-A6C34878D82A}">
                    <a16:rowId xmlns:a16="http://schemas.microsoft.com/office/drawing/2014/main" val="1089286168"/>
                  </a:ext>
                </a:extLst>
              </a:tr>
            </a:tbl>
          </a:graphicData>
        </a:graphic>
      </p:graphicFrame>
    </p:spTree>
    <p:extLst>
      <p:ext uri="{BB962C8B-B14F-4D97-AF65-F5344CB8AC3E}">
        <p14:creationId xmlns:p14="http://schemas.microsoft.com/office/powerpoint/2010/main" val="3735008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D3E60-157A-D34A-AF8A-0FBC6C5C4A1A}"/>
              </a:ext>
            </a:extLst>
          </p:cNvPr>
          <p:cNvSpPr>
            <a:spLocks noGrp="1"/>
          </p:cNvSpPr>
          <p:nvPr>
            <p:ph type="title"/>
          </p:nvPr>
        </p:nvSpPr>
        <p:spPr>
          <a:xfrm>
            <a:off x="457200" y="30519"/>
            <a:ext cx="8229600" cy="514230"/>
          </a:xfrm>
        </p:spPr>
        <p:txBody>
          <a:bodyPr>
            <a:normAutofit fontScale="90000"/>
          </a:bodyPr>
          <a:lstStyle/>
          <a:p>
            <a:r>
              <a:rPr lang="en-US" sz="3200" dirty="0"/>
              <a:t>Molecular Water of Hydroxyl on the Moon</a:t>
            </a:r>
          </a:p>
        </p:txBody>
      </p:sp>
      <p:sp>
        <p:nvSpPr>
          <p:cNvPr id="4" name="Date Placeholder 3">
            <a:extLst>
              <a:ext uri="{FF2B5EF4-FFF2-40B4-BE49-F238E27FC236}">
                <a16:creationId xmlns:a16="http://schemas.microsoft.com/office/drawing/2014/main" id="{0039B7A2-F3B4-824B-A343-FB2D8F52F610}"/>
              </a:ext>
            </a:extLst>
          </p:cNvPr>
          <p:cNvSpPr>
            <a:spLocks noGrp="1"/>
          </p:cNvSpPr>
          <p:nvPr>
            <p:ph type="dt" sz="half" idx="10"/>
          </p:nvPr>
        </p:nvSpPr>
        <p:spPr/>
        <p:txBody>
          <a:bodyPr/>
          <a:lstStyle/>
          <a:p>
            <a:r>
              <a:rPr lang="en-US"/>
              <a:t>5/4/2021</a:t>
            </a:r>
          </a:p>
        </p:txBody>
      </p:sp>
      <p:sp>
        <p:nvSpPr>
          <p:cNvPr id="5" name="Slide Number Placeholder 4">
            <a:extLst>
              <a:ext uri="{FF2B5EF4-FFF2-40B4-BE49-F238E27FC236}">
                <a16:creationId xmlns:a16="http://schemas.microsoft.com/office/drawing/2014/main" id="{4AFC520A-6A1F-EB42-855E-29C7CB091FCE}"/>
              </a:ext>
            </a:extLst>
          </p:cNvPr>
          <p:cNvSpPr>
            <a:spLocks noGrp="1"/>
          </p:cNvSpPr>
          <p:nvPr>
            <p:ph type="sldNum" sz="quarter" idx="12"/>
          </p:nvPr>
        </p:nvSpPr>
        <p:spPr/>
        <p:txBody>
          <a:bodyPr/>
          <a:lstStyle/>
          <a:p>
            <a:fld id="{9A70291C-A1FB-4F81-9931-F7572B89897C}" type="slidenum">
              <a:rPr lang="en-US" smtClean="0"/>
              <a:t>3</a:t>
            </a:fld>
            <a:endParaRPr lang="en-US"/>
          </a:p>
        </p:txBody>
      </p:sp>
      <p:sp>
        <p:nvSpPr>
          <p:cNvPr id="6" name="Footer Placeholder 5">
            <a:extLst>
              <a:ext uri="{FF2B5EF4-FFF2-40B4-BE49-F238E27FC236}">
                <a16:creationId xmlns:a16="http://schemas.microsoft.com/office/drawing/2014/main" id="{28129906-3801-ED4F-882C-8159D95CA5A5}"/>
              </a:ext>
            </a:extLst>
          </p:cNvPr>
          <p:cNvSpPr>
            <a:spLocks noGrp="1"/>
          </p:cNvSpPr>
          <p:nvPr>
            <p:ph type="ftr" sz="quarter" idx="11"/>
          </p:nvPr>
        </p:nvSpPr>
        <p:spPr/>
        <p:txBody>
          <a:bodyPr/>
          <a:lstStyle/>
          <a:p>
            <a:r>
              <a:rPr lang="en-US"/>
              <a:t>ISSC 2021 Clarketal SILVIR</a:t>
            </a:r>
            <a:endParaRPr lang="en-US" dirty="0"/>
          </a:p>
        </p:txBody>
      </p:sp>
      <p:pic>
        <p:nvPicPr>
          <p:cNvPr id="7" name="Picture 6">
            <a:extLst>
              <a:ext uri="{FF2B5EF4-FFF2-40B4-BE49-F238E27FC236}">
                <a16:creationId xmlns:a16="http://schemas.microsoft.com/office/drawing/2014/main" id="{BA935A71-FB1E-DC4E-A108-F3BC01632BE4}"/>
              </a:ext>
            </a:extLst>
          </p:cNvPr>
          <p:cNvPicPr/>
          <p:nvPr/>
        </p:nvPicPr>
        <p:blipFill>
          <a:blip r:embed="rId3">
            <a:extLst>
              <a:ext uri="{28A0092B-C50C-407E-A947-70E740481C1C}">
                <a14:useLocalDpi xmlns:a14="http://schemas.microsoft.com/office/drawing/2010/main" val="0"/>
              </a:ext>
            </a:extLst>
          </a:blip>
          <a:stretch>
            <a:fillRect/>
          </a:stretch>
        </p:blipFill>
        <p:spPr>
          <a:xfrm>
            <a:off x="5549736" y="552846"/>
            <a:ext cx="3216195" cy="3271902"/>
          </a:xfrm>
          <a:prstGeom prst="rect">
            <a:avLst/>
          </a:prstGeom>
        </p:spPr>
      </p:pic>
      <p:pic>
        <p:nvPicPr>
          <p:cNvPr id="8" name="Picture 7">
            <a:extLst>
              <a:ext uri="{FF2B5EF4-FFF2-40B4-BE49-F238E27FC236}">
                <a16:creationId xmlns:a16="http://schemas.microsoft.com/office/drawing/2014/main" id="{2C61D28B-C633-5B42-8CE1-632E4DE17F6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02076" y="528082"/>
            <a:ext cx="3216195" cy="3296666"/>
          </a:xfrm>
          <a:prstGeom prst="rect">
            <a:avLst/>
          </a:prstGeom>
        </p:spPr>
      </p:pic>
      <p:sp>
        <p:nvSpPr>
          <p:cNvPr id="9" name="TextBox 8">
            <a:extLst>
              <a:ext uri="{FF2B5EF4-FFF2-40B4-BE49-F238E27FC236}">
                <a16:creationId xmlns:a16="http://schemas.microsoft.com/office/drawing/2014/main" id="{B6D5E36A-6E9E-384B-8C86-99E33A4AA990}"/>
              </a:ext>
            </a:extLst>
          </p:cNvPr>
          <p:cNvSpPr txBox="1"/>
          <p:nvPr/>
        </p:nvSpPr>
        <p:spPr>
          <a:xfrm>
            <a:off x="402076" y="3824748"/>
            <a:ext cx="3192189" cy="2062103"/>
          </a:xfrm>
          <a:prstGeom prst="rect">
            <a:avLst/>
          </a:prstGeom>
          <a:noFill/>
        </p:spPr>
        <p:txBody>
          <a:bodyPr wrap="square" rtlCol="0">
            <a:spAutoFit/>
          </a:bodyPr>
          <a:lstStyle/>
          <a:p>
            <a:r>
              <a:rPr lang="en-US" sz="1600" b="1" dirty="0"/>
              <a:t>Figure 1-2.</a:t>
            </a:r>
            <a:r>
              <a:rPr lang="en-US" sz="1600" dirty="0"/>
              <a:t> Water and hydroxyl on the Moon. Combined red (pyroxene), green (reflectance continuum), and blue (water and hydroxyl absorption) bands. Blue, cyan, magenta, and pink are water indicators. Chandrayaan M3 (Pieters et al. 2009). </a:t>
            </a:r>
          </a:p>
        </p:txBody>
      </p:sp>
      <p:sp>
        <p:nvSpPr>
          <p:cNvPr id="10" name="TextBox 9">
            <a:extLst>
              <a:ext uri="{FF2B5EF4-FFF2-40B4-BE49-F238E27FC236}">
                <a16:creationId xmlns:a16="http://schemas.microsoft.com/office/drawing/2014/main" id="{83738C0C-857D-5A41-AA98-ABC4D4CDA056}"/>
              </a:ext>
            </a:extLst>
          </p:cNvPr>
          <p:cNvSpPr txBox="1"/>
          <p:nvPr/>
        </p:nvSpPr>
        <p:spPr>
          <a:xfrm>
            <a:off x="5465900" y="3832845"/>
            <a:ext cx="3276024" cy="1077218"/>
          </a:xfrm>
          <a:prstGeom prst="rect">
            <a:avLst/>
          </a:prstGeom>
          <a:noFill/>
        </p:spPr>
        <p:txBody>
          <a:bodyPr wrap="square" rtlCol="0">
            <a:spAutoFit/>
          </a:bodyPr>
          <a:lstStyle/>
          <a:p>
            <a:r>
              <a:rPr lang="en-US" sz="1600" b="1" dirty="0"/>
              <a:t>Figure 1-3.</a:t>
            </a:r>
            <a:r>
              <a:rPr lang="en-US" sz="1600" dirty="0"/>
              <a:t> Early evidence for diurnal variation trend in OH absorption (Sunshine et al. 2009), which will be geospatially linked by Lunar Ice Cube. </a:t>
            </a:r>
          </a:p>
        </p:txBody>
      </p:sp>
    </p:spTree>
    <p:extLst>
      <p:ext uri="{BB962C8B-B14F-4D97-AF65-F5344CB8AC3E}">
        <p14:creationId xmlns:p14="http://schemas.microsoft.com/office/powerpoint/2010/main" val="3380659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D3E60-157A-D34A-AF8A-0FBC6C5C4A1A}"/>
              </a:ext>
            </a:extLst>
          </p:cNvPr>
          <p:cNvSpPr>
            <a:spLocks noGrp="1"/>
          </p:cNvSpPr>
          <p:nvPr>
            <p:ph type="title"/>
          </p:nvPr>
        </p:nvSpPr>
        <p:spPr>
          <a:xfrm>
            <a:off x="457200" y="30519"/>
            <a:ext cx="8229600" cy="514230"/>
          </a:xfrm>
        </p:spPr>
        <p:txBody>
          <a:bodyPr>
            <a:normAutofit fontScale="90000"/>
          </a:bodyPr>
          <a:lstStyle/>
          <a:p>
            <a:r>
              <a:rPr lang="en-US" sz="3200" dirty="0"/>
              <a:t>Where?</a:t>
            </a:r>
          </a:p>
        </p:txBody>
      </p:sp>
      <p:sp>
        <p:nvSpPr>
          <p:cNvPr id="4" name="Date Placeholder 3">
            <a:extLst>
              <a:ext uri="{FF2B5EF4-FFF2-40B4-BE49-F238E27FC236}">
                <a16:creationId xmlns:a16="http://schemas.microsoft.com/office/drawing/2014/main" id="{0039B7A2-F3B4-824B-A343-FB2D8F52F610}"/>
              </a:ext>
            </a:extLst>
          </p:cNvPr>
          <p:cNvSpPr>
            <a:spLocks noGrp="1"/>
          </p:cNvSpPr>
          <p:nvPr>
            <p:ph type="dt" sz="half" idx="10"/>
          </p:nvPr>
        </p:nvSpPr>
        <p:spPr/>
        <p:txBody>
          <a:bodyPr/>
          <a:lstStyle/>
          <a:p>
            <a:r>
              <a:rPr lang="en-US"/>
              <a:t>5/4/2021</a:t>
            </a:r>
          </a:p>
        </p:txBody>
      </p:sp>
      <p:sp>
        <p:nvSpPr>
          <p:cNvPr id="5" name="Slide Number Placeholder 4">
            <a:extLst>
              <a:ext uri="{FF2B5EF4-FFF2-40B4-BE49-F238E27FC236}">
                <a16:creationId xmlns:a16="http://schemas.microsoft.com/office/drawing/2014/main" id="{4AFC520A-6A1F-EB42-855E-29C7CB091FCE}"/>
              </a:ext>
            </a:extLst>
          </p:cNvPr>
          <p:cNvSpPr>
            <a:spLocks noGrp="1"/>
          </p:cNvSpPr>
          <p:nvPr>
            <p:ph type="sldNum" sz="quarter" idx="12"/>
          </p:nvPr>
        </p:nvSpPr>
        <p:spPr/>
        <p:txBody>
          <a:bodyPr/>
          <a:lstStyle/>
          <a:p>
            <a:fld id="{9A70291C-A1FB-4F81-9931-F7572B89897C}" type="slidenum">
              <a:rPr lang="en-US" smtClean="0"/>
              <a:t>4</a:t>
            </a:fld>
            <a:endParaRPr lang="en-US"/>
          </a:p>
        </p:txBody>
      </p:sp>
      <p:sp>
        <p:nvSpPr>
          <p:cNvPr id="6" name="Footer Placeholder 5">
            <a:extLst>
              <a:ext uri="{FF2B5EF4-FFF2-40B4-BE49-F238E27FC236}">
                <a16:creationId xmlns:a16="http://schemas.microsoft.com/office/drawing/2014/main" id="{28129906-3801-ED4F-882C-8159D95CA5A5}"/>
              </a:ext>
            </a:extLst>
          </p:cNvPr>
          <p:cNvSpPr>
            <a:spLocks noGrp="1"/>
          </p:cNvSpPr>
          <p:nvPr>
            <p:ph type="ftr" sz="quarter" idx="11"/>
          </p:nvPr>
        </p:nvSpPr>
        <p:spPr/>
        <p:txBody>
          <a:bodyPr/>
          <a:lstStyle/>
          <a:p>
            <a:r>
              <a:rPr lang="en-US"/>
              <a:t>ISSC 2021 Clarketal SILVIR</a:t>
            </a:r>
            <a:endParaRPr lang="en-US" dirty="0"/>
          </a:p>
        </p:txBody>
      </p:sp>
      <p:pic>
        <p:nvPicPr>
          <p:cNvPr id="11" name="Picture 10">
            <a:extLst>
              <a:ext uri="{FF2B5EF4-FFF2-40B4-BE49-F238E27FC236}">
                <a16:creationId xmlns:a16="http://schemas.microsoft.com/office/drawing/2014/main" id="{2939FA29-7E1C-0244-B1C8-EA8D16B40571}"/>
              </a:ext>
            </a:extLst>
          </p:cNvPr>
          <p:cNvPicPr/>
          <p:nvPr/>
        </p:nvPicPr>
        <p:blipFill rotWithShape="1">
          <a:blip r:embed="rId3">
            <a:extLst>
              <a:ext uri="{28A0092B-C50C-407E-A947-70E740481C1C}">
                <a14:useLocalDpi xmlns:a14="http://schemas.microsoft.com/office/drawing/2010/main" val="0"/>
              </a:ext>
            </a:extLst>
          </a:blip>
          <a:srcRect l="1595" t="1664" r="-17" b="54725"/>
          <a:stretch/>
        </p:blipFill>
        <p:spPr bwMode="auto">
          <a:xfrm>
            <a:off x="457200" y="783321"/>
            <a:ext cx="3420693" cy="2018473"/>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8C32F5D5-02C0-E347-9787-F28D47D4A477}"/>
              </a:ext>
            </a:extLst>
          </p:cNvPr>
          <p:cNvPicPr/>
          <p:nvPr/>
        </p:nvPicPr>
        <p:blipFill rotWithShape="1">
          <a:blip r:embed="rId3">
            <a:extLst>
              <a:ext uri="{28A0092B-C50C-407E-A947-70E740481C1C}">
                <a14:useLocalDpi xmlns:a14="http://schemas.microsoft.com/office/drawing/2010/main" val="0"/>
              </a:ext>
            </a:extLst>
          </a:blip>
          <a:srcRect l="9358" t="47716" r="8224" b="2256"/>
          <a:stretch/>
        </p:blipFill>
        <p:spPr bwMode="auto">
          <a:xfrm>
            <a:off x="457200" y="2931744"/>
            <a:ext cx="3447279" cy="2018473"/>
          </a:xfrm>
          <a:prstGeom prst="rect">
            <a:avLst/>
          </a:prstGeom>
          <a:ln>
            <a:noFill/>
          </a:ln>
          <a:extLst>
            <a:ext uri="{53640926-AAD7-44D8-BBD7-CCE9431645EC}">
              <a14:shadowObscured xmlns:a14="http://schemas.microsoft.com/office/drawing/2010/main"/>
            </a:ext>
          </a:extLst>
        </p:spPr>
      </p:pic>
      <p:sp>
        <p:nvSpPr>
          <p:cNvPr id="13" name="TextBox 12">
            <a:extLst>
              <a:ext uri="{FF2B5EF4-FFF2-40B4-BE49-F238E27FC236}">
                <a16:creationId xmlns:a16="http://schemas.microsoft.com/office/drawing/2014/main" id="{DD0A9AC7-AFBE-8448-B125-6C4166C8DA4D}"/>
              </a:ext>
            </a:extLst>
          </p:cNvPr>
          <p:cNvSpPr txBox="1"/>
          <p:nvPr/>
        </p:nvSpPr>
        <p:spPr>
          <a:xfrm>
            <a:off x="368565" y="5053692"/>
            <a:ext cx="3703204" cy="1169551"/>
          </a:xfrm>
          <a:prstGeom prst="rect">
            <a:avLst/>
          </a:prstGeom>
          <a:noFill/>
        </p:spPr>
        <p:txBody>
          <a:bodyPr wrap="square" rtlCol="0">
            <a:spAutoFit/>
          </a:bodyPr>
          <a:lstStyle/>
          <a:p>
            <a:r>
              <a:rPr lang="en-US" sz="1400" b="1" dirty="0"/>
              <a:t>Figure 1-4.</a:t>
            </a:r>
            <a:r>
              <a:rPr lang="en-US" sz="1400" dirty="0"/>
              <a:t> M3 calculated effective single-particle absorption-thickness (ESPAT) estimated water content (Apollo landing sites in yellow) map (A), and averaged profile by latitude (B). (Li and Milliken 2017) </a:t>
            </a:r>
          </a:p>
        </p:txBody>
      </p:sp>
      <p:pic>
        <p:nvPicPr>
          <p:cNvPr id="14" name="Picture 13">
            <a:extLst>
              <a:ext uri="{FF2B5EF4-FFF2-40B4-BE49-F238E27FC236}">
                <a16:creationId xmlns:a16="http://schemas.microsoft.com/office/drawing/2014/main" id="{76192033-8B1E-EB4D-A520-50706D32FE18}"/>
              </a:ext>
            </a:extLst>
          </p:cNvPr>
          <p:cNvPicPr>
            <a:picLocks noChangeAspect="1"/>
          </p:cNvPicPr>
          <p:nvPr/>
        </p:nvPicPr>
        <p:blipFill rotWithShape="1">
          <a:blip r:embed="rId4"/>
          <a:srcRect l="17866" r="15348" b="15518"/>
          <a:stretch/>
        </p:blipFill>
        <p:spPr>
          <a:xfrm>
            <a:off x="4649586" y="730589"/>
            <a:ext cx="4271183" cy="3311870"/>
          </a:xfrm>
          <a:prstGeom prst="rect">
            <a:avLst/>
          </a:prstGeom>
        </p:spPr>
      </p:pic>
      <p:sp>
        <p:nvSpPr>
          <p:cNvPr id="15" name="TextBox 14">
            <a:extLst>
              <a:ext uri="{FF2B5EF4-FFF2-40B4-BE49-F238E27FC236}">
                <a16:creationId xmlns:a16="http://schemas.microsoft.com/office/drawing/2014/main" id="{B2501C5B-D263-BB44-BC19-08EE2308E8DD}"/>
              </a:ext>
            </a:extLst>
          </p:cNvPr>
          <p:cNvSpPr txBox="1"/>
          <p:nvPr/>
        </p:nvSpPr>
        <p:spPr>
          <a:xfrm>
            <a:off x="4649586" y="4055675"/>
            <a:ext cx="4297770" cy="2308324"/>
          </a:xfrm>
          <a:prstGeom prst="rect">
            <a:avLst/>
          </a:prstGeom>
          <a:noFill/>
        </p:spPr>
        <p:txBody>
          <a:bodyPr wrap="square" rtlCol="0">
            <a:spAutoFit/>
          </a:bodyPr>
          <a:lstStyle/>
          <a:p>
            <a:r>
              <a:rPr lang="en-US" sz="1600" dirty="0"/>
              <a:t>Map of 2.85 u Effective Single Particle Absorption Thickness (ESPAT) derived from M3 at low lunar latitudes. Features apparently associated with pyroclastic deposits, lending credence to hypothesis of volatile-rich (hundreds ppm) sources in mantle.  A aristarchus; O orientale, RB Rima Bode, SG Sulpicius Gallus, TL Taur-Littrow.   Milliken and Li, 2017.  See similar data for Schrodinger (Kramer et al, 2015).</a:t>
            </a:r>
          </a:p>
        </p:txBody>
      </p:sp>
      <p:pic>
        <p:nvPicPr>
          <p:cNvPr id="7" name="Picture 6">
            <a:extLst>
              <a:ext uri="{FF2B5EF4-FFF2-40B4-BE49-F238E27FC236}">
                <a16:creationId xmlns:a16="http://schemas.microsoft.com/office/drawing/2014/main" id="{7C4CAF81-1A2D-EB44-BF9A-EBAE994512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4501" y="1029660"/>
            <a:ext cx="2030043" cy="2541103"/>
          </a:xfrm>
          <a:prstGeom prst="rect">
            <a:avLst/>
          </a:prstGeom>
        </p:spPr>
      </p:pic>
    </p:spTree>
    <p:extLst>
      <p:ext uri="{BB962C8B-B14F-4D97-AF65-F5344CB8AC3E}">
        <p14:creationId xmlns:p14="http://schemas.microsoft.com/office/powerpoint/2010/main" val="2693974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D3E60-157A-D34A-AF8A-0FBC6C5C4A1A}"/>
              </a:ext>
            </a:extLst>
          </p:cNvPr>
          <p:cNvSpPr>
            <a:spLocks noGrp="1"/>
          </p:cNvSpPr>
          <p:nvPr>
            <p:ph type="title"/>
          </p:nvPr>
        </p:nvSpPr>
        <p:spPr>
          <a:xfrm>
            <a:off x="457200" y="30519"/>
            <a:ext cx="8229600" cy="514230"/>
          </a:xfrm>
        </p:spPr>
        <p:txBody>
          <a:bodyPr>
            <a:normAutofit fontScale="90000"/>
          </a:bodyPr>
          <a:lstStyle/>
          <a:p>
            <a:r>
              <a:rPr lang="en-US" sz="3200" dirty="0"/>
              <a:t>Is the variation real?</a:t>
            </a:r>
          </a:p>
        </p:txBody>
      </p:sp>
      <p:sp>
        <p:nvSpPr>
          <p:cNvPr id="4" name="Date Placeholder 3">
            <a:extLst>
              <a:ext uri="{FF2B5EF4-FFF2-40B4-BE49-F238E27FC236}">
                <a16:creationId xmlns:a16="http://schemas.microsoft.com/office/drawing/2014/main" id="{0039B7A2-F3B4-824B-A343-FB2D8F52F610}"/>
              </a:ext>
            </a:extLst>
          </p:cNvPr>
          <p:cNvSpPr>
            <a:spLocks noGrp="1"/>
          </p:cNvSpPr>
          <p:nvPr>
            <p:ph type="dt" sz="half" idx="10"/>
          </p:nvPr>
        </p:nvSpPr>
        <p:spPr/>
        <p:txBody>
          <a:bodyPr/>
          <a:lstStyle/>
          <a:p>
            <a:r>
              <a:rPr lang="en-US"/>
              <a:t>5/4/2021</a:t>
            </a:r>
          </a:p>
        </p:txBody>
      </p:sp>
      <p:sp>
        <p:nvSpPr>
          <p:cNvPr id="5" name="Slide Number Placeholder 4">
            <a:extLst>
              <a:ext uri="{FF2B5EF4-FFF2-40B4-BE49-F238E27FC236}">
                <a16:creationId xmlns:a16="http://schemas.microsoft.com/office/drawing/2014/main" id="{4AFC520A-6A1F-EB42-855E-29C7CB091FCE}"/>
              </a:ext>
            </a:extLst>
          </p:cNvPr>
          <p:cNvSpPr>
            <a:spLocks noGrp="1"/>
          </p:cNvSpPr>
          <p:nvPr>
            <p:ph type="sldNum" sz="quarter" idx="12"/>
          </p:nvPr>
        </p:nvSpPr>
        <p:spPr/>
        <p:txBody>
          <a:bodyPr/>
          <a:lstStyle/>
          <a:p>
            <a:fld id="{9A70291C-A1FB-4F81-9931-F7572B89897C}" type="slidenum">
              <a:rPr lang="en-US" smtClean="0"/>
              <a:t>5</a:t>
            </a:fld>
            <a:endParaRPr lang="en-US"/>
          </a:p>
        </p:txBody>
      </p:sp>
      <p:sp>
        <p:nvSpPr>
          <p:cNvPr id="6" name="Footer Placeholder 5">
            <a:extLst>
              <a:ext uri="{FF2B5EF4-FFF2-40B4-BE49-F238E27FC236}">
                <a16:creationId xmlns:a16="http://schemas.microsoft.com/office/drawing/2014/main" id="{28129906-3801-ED4F-882C-8159D95CA5A5}"/>
              </a:ext>
            </a:extLst>
          </p:cNvPr>
          <p:cNvSpPr>
            <a:spLocks noGrp="1"/>
          </p:cNvSpPr>
          <p:nvPr>
            <p:ph type="ftr" sz="quarter" idx="11"/>
          </p:nvPr>
        </p:nvSpPr>
        <p:spPr/>
        <p:txBody>
          <a:bodyPr/>
          <a:lstStyle/>
          <a:p>
            <a:r>
              <a:rPr lang="en-US"/>
              <a:t>ISSC 2021 Clarketal SILVIR</a:t>
            </a:r>
            <a:endParaRPr lang="en-US" dirty="0"/>
          </a:p>
        </p:txBody>
      </p:sp>
      <p:sp>
        <p:nvSpPr>
          <p:cNvPr id="13" name="TextBox 12">
            <a:extLst>
              <a:ext uri="{FF2B5EF4-FFF2-40B4-BE49-F238E27FC236}">
                <a16:creationId xmlns:a16="http://schemas.microsoft.com/office/drawing/2014/main" id="{DD0A9AC7-AFBE-8448-B125-6C4166C8DA4D}"/>
              </a:ext>
            </a:extLst>
          </p:cNvPr>
          <p:cNvSpPr txBox="1"/>
          <p:nvPr/>
        </p:nvSpPr>
        <p:spPr>
          <a:xfrm>
            <a:off x="5881992" y="621199"/>
            <a:ext cx="3145276" cy="4247317"/>
          </a:xfrm>
          <a:prstGeom prst="rect">
            <a:avLst/>
          </a:prstGeom>
          <a:noFill/>
        </p:spPr>
        <p:txBody>
          <a:bodyPr wrap="square" rtlCol="0">
            <a:spAutoFit/>
          </a:bodyPr>
          <a:lstStyle/>
          <a:p>
            <a:r>
              <a:rPr lang="en-US" dirty="0"/>
              <a:t>(a) The mapped water content from M3 data exhibits strong latitudinal diurnal variations (Li and Milliken 2017, Fig. 6A); (b) The y axis indicates the absorption strength of water bands near 3 µm of M3 data; suggest latitudinal and diurnal variations of the lunar surface water (Wöhler et al. 2017, Fig. 4B); (c,d) Mapped lunar surface water shows no latitudinal variation (c) and weak/no diurnal variation (d) (Bandfield et al. 2018, Figs. 2A, S1). </a:t>
            </a:r>
          </a:p>
        </p:txBody>
      </p:sp>
      <p:pic>
        <p:nvPicPr>
          <p:cNvPr id="14" name="Picture 13">
            <a:extLst>
              <a:ext uri="{FF2B5EF4-FFF2-40B4-BE49-F238E27FC236}">
                <a16:creationId xmlns:a16="http://schemas.microsoft.com/office/drawing/2014/main" id="{E737ABC5-C7AE-3E49-8DD3-18CBACB59229}"/>
              </a:ext>
            </a:extLst>
          </p:cNvPr>
          <p:cNvPicPr/>
          <p:nvPr/>
        </p:nvPicPr>
        <p:blipFill rotWithShape="1">
          <a:blip r:embed="rId3" cstate="print">
            <a:extLst>
              <a:ext uri="{28A0092B-C50C-407E-A947-70E740481C1C}">
                <a14:useLocalDpi xmlns:a14="http://schemas.microsoft.com/office/drawing/2010/main" val="0"/>
              </a:ext>
            </a:extLst>
          </a:blip>
          <a:srcRect b="48017"/>
          <a:stretch/>
        </p:blipFill>
        <p:spPr bwMode="auto">
          <a:xfrm>
            <a:off x="223734" y="778214"/>
            <a:ext cx="5515583" cy="2305454"/>
          </a:xfrm>
          <a:prstGeom prst="rect">
            <a:avLst/>
          </a:prstGeom>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FAF1CEDC-46AA-9146-86C9-C01D36DA76A3}"/>
              </a:ext>
            </a:extLst>
          </p:cNvPr>
          <p:cNvPicPr/>
          <p:nvPr/>
        </p:nvPicPr>
        <p:blipFill rotWithShape="1">
          <a:blip r:embed="rId3" cstate="print">
            <a:extLst>
              <a:ext uri="{28A0092B-C50C-407E-A947-70E740481C1C}">
                <a14:useLocalDpi xmlns:a14="http://schemas.microsoft.com/office/drawing/2010/main" val="0"/>
              </a:ext>
            </a:extLst>
          </a:blip>
          <a:srcRect l="735" t="56254"/>
          <a:stretch/>
        </p:blipFill>
        <p:spPr bwMode="auto">
          <a:xfrm>
            <a:off x="223735" y="3190672"/>
            <a:ext cx="5515584" cy="21988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441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6</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66531" y="90344"/>
            <a:ext cx="8229600" cy="727226"/>
          </a:xfrm>
        </p:spPr>
        <p:txBody>
          <a:bodyPr>
            <a:normAutofit/>
          </a:bodyPr>
          <a:lstStyle/>
          <a:p>
            <a:r>
              <a:rPr lang="en-US" sz="3600" dirty="0">
                <a:latin typeface="Arial" panose="020B0604020202020204" pitchFamily="34" charset="0"/>
                <a:cs typeface="Arial" panose="020B0604020202020204" pitchFamily="34" charset="0"/>
              </a:rPr>
              <a:t>Science Questions</a:t>
            </a:r>
          </a:p>
        </p:txBody>
      </p:sp>
      <p:sp>
        <p:nvSpPr>
          <p:cNvPr id="3" name="TextBox 2">
            <a:extLst>
              <a:ext uri="{FF2B5EF4-FFF2-40B4-BE49-F238E27FC236}">
                <a16:creationId xmlns:a16="http://schemas.microsoft.com/office/drawing/2014/main" id="{81129970-CCB9-0E4B-A955-E3CF4ECAE0B2}"/>
              </a:ext>
            </a:extLst>
          </p:cNvPr>
          <p:cNvSpPr txBox="1"/>
          <p:nvPr/>
        </p:nvSpPr>
        <p:spPr>
          <a:xfrm>
            <a:off x="249823" y="661516"/>
            <a:ext cx="8644354" cy="3139321"/>
          </a:xfrm>
          <a:prstGeom prst="rect">
            <a:avLst/>
          </a:prstGeom>
          <a:noFill/>
        </p:spPr>
        <p:txBody>
          <a:bodyPr wrap="square" rtlCol="0">
            <a:spAutoFit/>
          </a:bodyPr>
          <a:lstStyle/>
          <a:p>
            <a:pPr marL="285750" indent="-285750">
              <a:buFont typeface="Arial" panose="020B0604020202020204" pitchFamily="34" charset="0"/>
              <a:buChar char="•"/>
            </a:pPr>
            <a:r>
              <a:rPr lang="en-US" dirty="0"/>
              <a:t>How much does the lunar surface water cycle vary with latitude, in particular what is the extent of diurnal variation in polar regions such as Schrodinger? </a:t>
            </a:r>
          </a:p>
          <a:p>
            <a:pPr marL="285750" lvl="0" indent="-285750">
              <a:buFont typeface="Arial" panose="020B0604020202020204" pitchFamily="34" charset="0"/>
              <a:buChar char="•"/>
            </a:pPr>
            <a:r>
              <a:rPr lang="en-US" dirty="0"/>
              <a:t>How much molecular water is on the illuminated surface or in shadowed areas as a function of day? </a:t>
            </a:r>
          </a:p>
          <a:p>
            <a:pPr marL="285750" lvl="0" indent="-285750">
              <a:buFont typeface="Arial" panose="020B0604020202020204" pitchFamily="34" charset="0"/>
              <a:buChar char="•"/>
            </a:pPr>
            <a:r>
              <a:rPr lang="en-US" dirty="0"/>
              <a:t>Does water content vary with rock/regolith type on the Moon? </a:t>
            </a:r>
          </a:p>
          <a:p>
            <a:pPr marL="285750" indent="-285750">
              <a:buFont typeface="Arial" panose="020B0604020202020204" pitchFamily="34" charset="0"/>
              <a:buChar char="•"/>
            </a:pPr>
            <a:r>
              <a:rPr lang="en-US" dirty="0"/>
              <a:t>What is the origin of surface exposed water ice in the lunar permanently/frequently shaded areas as a function of size (Li et al 2018)</a:t>
            </a:r>
          </a:p>
          <a:p>
            <a:pPr marL="285750" lvl="0" indent="-285750">
              <a:buFont typeface="Arial" panose="020B0604020202020204" pitchFamily="34" charset="0"/>
              <a:buChar char="•"/>
            </a:pPr>
            <a:r>
              <a:rPr lang="en-US" dirty="0"/>
              <a:t>What is the speciation/form of water? (e.g., OH, bound or adsorbed molecular H2O, ice) </a:t>
            </a:r>
          </a:p>
          <a:p>
            <a:pPr marL="285750" indent="-285750">
              <a:buFont typeface="Arial" panose="020B0604020202020204" pitchFamily="34" charset="0"/>
              <a:buChar char="•"/>
            </a:pPr>
            <a:r>
              <a:rPr lang="en-US" dirty="0"/>
              <a:t>What is the origin and nature of lunar volcanism? For example what is olivine implying about the depth of eruption and relationship to South Pole Aitken Basin?</a:t>
            </a:r>
          </a:p>
        </p:txBody>
      </p:sp>
    </p:spTree>
    <p:extLst>
      <p:ext uri="{BB962C8B-B14F-4D97-AF65-F5344CB8AC3E}">
        <p14:creationId xmlns:p14="http://schemas.microsoft.com/office/powerpoint/2010/main" val="110087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D3E60-157A-D34A-AF8A-0FBC6C5C4A1A}"/>
              </a:ext>
            </a:extLst>
          </p:cNvPr>
          <p:cNvSpPr>
            <a:spLocks noGrp="1"/>
          </p:cNvSpPr>
          <p:nvPr>
            <p:ph type="title"/>
          </p:nvPr>
        </p:nvSpPr>
        <p:spPr>
          <a:xfrm>
            <a:off x="457200" y="30519"/>
            <a:ext cx="8229600" cy="514230"/>
          </a:xfrm>
        </p:spPr>
        <p:txBody>
          <a:bodyPr>
            <a:normAutofit fontScale="90000"/>
          </a:bodyPr>
          <a:lstStyle/>
          <a:p>
            <a:r>
              <a:rPr lang="en-US" sz="3200" dirty="0"/>
              <a:t>Verifying measurements from SILVIR</a:t>
            </a:r>
          </a:p>
        </p:txBody>
      </p:sp>
      <p:sp>
        <p:nvSpPr>
          <p:cNvPr id="4" name="Date Placeholder 3">
            <a:extLst>
              <a:ext uri="{FF2B5EF4-FFF2-40B4-BE49-F238E27FC236}">
                <a16:creationId xmlns:a16="http://schemas.microsoft.com/office/drawing/2014/main" id="{0039B7A2-F3B4-824B-A343-FB2D8F52F610}"/>
              </a:ext>
            </a:extLst>
          </p:cNvPr>
          <p:cNvSpPr>
            <a:spLocks noGrp="1"/>
          </p:cNvSpPr>
          <p:nvPr>
            <p:ph type="dt" sz="half" idx="10"/>
          </p:nvPr>
        </p:nvSpPr>
        <p:spPr/>
        <p:txBody>
          <a:bodyPr/>
          <a:lstStyle/>
          <a:p>
            <a:r>
              <a:rPr lang="en-US"/>
              <a:t>5/4/2021</a:t>
            </a:r>
          </a:p>
        </p:txBody>
      </p:sp>
      <p:sp>
        <p:nvSpPr>
          <p:cNvPr id="5" name="Slide Number Placeholder 4">
            <a:extLst>
              <a:ext uri="{FF2B5EF4-FFF2-40B4-BE49-F238E27FC236}">
                <a16:creationId xmlns:a16="http://schemas.microsoft.com/office/drawing/2014/main" id="{4AFC520A-6A1F-EB42-855E-29C7CB091FCE}"/>
              </a:ext>
            </a:extLst>
          </p:cNvPr>
          <p:cNvSpPr>
            <a:spLocks noGrp="1"/>
          </p:cNvSpPr>
          <p:nvPr>
            <p:ph type="sldNum" sz="quarter" idx="12"/>
          </p:nvPr>
        </p:nvSpPr>
        <p:spPr/>
        <p:txBody>
          <a:bodyPr/>
          <a:lstStyle/>
          <a:p>
            <a:fld id="{9A70291C-A1FB-4F81-9931-F7572B89897C}" type="slidenum">
              <a:rPr lang="en-US" smtClean="0"/>
              <a:t>7</a:t>
            </a:fld>
            <a:endParaRPr lang="en-US"/>
          </a:p>
        </p:txBody>
      </p:sp>
      <p:sp>
        <p:nvSpPr>
          <p:cNvPr id="6" name="Footer Placeholder 5">
            <a:extLst>
              <a:ext uri="{FF2B5EF4-FFF2-40B4-BE49-F238E27FC236}">
                <a16:creationId xmlns:a16="http://schemas.microsoft.com/office/drawing/2014/main" id="{28129906-3801-ED4F-882C-8159D95CA5A5}"/>
              </a:ext>
            </a:extLst>
          </p:cNvPr>
          <p:cNvSpPr>
            <a:spLocks noGrp="1"/>
          </p:cNvSpPr>
          <p:nvPr>
            <p:ph type="ftr" sz="quarter" idx="11"/>
          </p:nvPr>
        </p:nvSpPr>
        <p:spPr/>
        <p:txBody>
          <a:bodyPr/>
          <a:lstStyle/>
          <a:p>
            <a:r>
              <a:rPr lang="en-US"/>
              <a:t>ISSC 2021 Clarketal SILVIR</a:t>
            </a:r>
            <a:endParaRPr lang="en-US" dirty="0"/>
          </a:p>
        </p:txBody>
      </p:sp>
      <p:pic>
        <p:nvPicPr>
          <p:cNvPr id="9" name="Picture 8">
            <a:extLst>
              <a:ext uri="{FF2B5EF4-FFF2-40B4-BE49-F238E27FC236}">
                <a16:creationId xmlns:a16="http://schemas.microsoft.com/office/drawing/2014/main" id="{A4721DCE-ECDE-204F-802F-6648C515E94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7200" y="559998"/>
            <a:ext cx="3878826" cy="2890551"/>
          </a:xfrm>
          <a:prstGeom prst="rect">
            <a:avLst/>
          </a:prstGeom>
          <a:noFill/>
        </p:spPr>
      </p:pic>
      <p:pic>
        <p:nvPicPr>
          <p:cNvPr id="10" name="Picture 9">
            <a:extLst>
              <a:ext uri="{FF2B5EF4-FFF2-40B4-BE49-F238E27FC236}">
                <a16:creationId xmlns:a16="http://schemas.microsoft.com/office/drawing/2014/main" id="{4666FF55-0B36-B142-9890-A3AA7EA0EBA2}"/>
              </a:ext>
            </a:extLst>
          </p:cNvPr>
          <p:cNvPicPr/>
          <p:nvPr/>
        </p:nvPicPr>
        <p:blipFill rotWithShape="1">
          <a:blip r:embed="rId4" cstate="print">
            <a:extLst>
              <a:ext uri="{28A0092B-C50C-407E-A947-70E740481C1C}">
                <a14:useLocalDpi xmlns:a14="http://schemas.microsoft.com/office/drawing/2010/main" val="0"/>
              </a:ext>
            </a:extLst>
          </a:blip>
          <a:srcRect t="54429"/>
          <a:stretch/>
        </p:blipFill>
        <p:spPr bwMode="auto">
          <a:xfrm>
            <a:off x="457200" y="3578943"/>
            <a:ext cx="3878826" cy="2719060"/>
          </a:xfrm>
          <a:prstGeom prst="rect">
            <a:avLst/>
          </a:prstGeom>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6882E9D7-84B7-914A-BB1A-F30C30D1B318}"/>
              </a:ext>
            </a:extLst>
          </p:cNvPr>
          <p:cNvSpPr txBox="1"/>
          <p:nvPr/>
        </p:nvSpPr>
        <p:spPr>
          <a:xfrm>
            <a:off x="4935793" y="4415393"/>
            <a:ext cx="2856271" cy="1754326"/>
          </a:xfrm>
          <a:prstGeom prst="rect">
            <a:avLst/>
          </a:prstGeom>
          <a:noFill/>
        </p:spPr>
        <p:txBody>
          <a:bodyPr wrap="square" rtlCol="0">
            <a:spAutoFit/>
          </a:bodyPr>
          <a:lstStyle/>
          <a:p>
            <a:r>
              <a:rPr lang="en-US" dirty="0"/>
              <a:t>Lunar reflectance with superimposed selected filter bands illustrating the bands effectiveness in characterizing OH and H</a:t>
            </a:r>
            <a:r>
              <a:rPr lang="en-US" baseline="-25000" dirty="0"/>
              <a:t>2</a:t>
            </a:r>
            <a:r>
              <a:rPr lang="en-US" dirty="0"/>
              <a:t>O absorption features </a:t>
            </a:r>
          </a:p>
        </p:txBody>
      </p:sp>
      <p:graphicFrame>
        <p:nvGraphicFramePr>
          <p:cNvPr id="7" name="Table 6">
            <a:extLst>
              <a:ext uri="{FF2B5EF4-FFF2-40B4-BE49-F238E27FC236}">
                <a16:creationId xmlns:a16="http://schemas.microsoft.com/office/drawing/2014/main" id="{5A528D84-FAEB-5340-AFBD-6B60E18B5589}"/>
              </a:ext>
            </a:extLst>
          </p:cNvPr>
          <p:cNvGraphicFramePr>
            <a:graphicFrameLocks noGrp="1"/>
          </p:cNvGraphicFramePr>
          <p:nvPr>
            <p:extLst>
              <p:ext uri="{D42A27DB-BD31-4B8C-83A1-F6EECF244321}">
                <p14:modId xmlns:p14="http://schemas.microsoft.com/office/powerpoint/2010/main" val="1569978433"/>
              </p:ext>
            </p:extLst>
          </p:nvPr>
        </p:nvGraphicFramePr>
        <p:xfrm>
          <a:off x="5238135" y="559998"/>
          <a:ext cx="2895600" cy="3529902"/>
        </p:xfrm>
        <a:graphic>
          <a:graphicData uri="http://schemas.openxmlformats.org/drawingml/2006/table">
            <a:tbl>
              <a:tblPr firstRow="1" firstCol="1" lastRow="1" lastCol="1" bandRow="1" bandCol="1">
                <a:tableStyleId>{5C22544A-7EE6-4342-B048-85BDC9FD1C3A}</a:tableStyleId>
              </a:tblPr>
              <a:tblGrid>
                <a:gridCol w="513787">
                  <a:extLst>
                    <a:ext uri="{9D8B030D-6E8A-4147-A177-3AD203B41FA5}">
                      <a16:colId xmlns:a16="http://schemas.microsoft.com/office/drawing/2014/main" val="3942719067"/>
                    </a:ext>
                  </a:extLst>
                </a:gridCol>
                <a:gridCol w="570874">
                  <a:extLst>
                    <a:ext uri="{9D8B030D-6E8A-4147-A177-3AD203B41FA5}">
                      <a16:colId xmlns:a16="http://schemas.microsoft.com/office/drawing/2014/main" val="4144971338"/>
                    </a:ext>
                  </a:extLst>
                </a:gridCol>
                <a:gridCol w="399612">
                  <a:extLst>
                    <a:ext uri="{9D8B030D-6E8A-4147-A177-3AD203B41FA5}">
                      <a16:colId xmlns:a16="http://schemas.microsoft.com/office/drawing/2014/main" val="3888044705"/>
                    </a:ext>
                  </a:extLst>
                </a:gridCol>
                <a:gridCol w="1141748">
                  <a:extLst>
                    <a:ext uri="{9D8B030D-6E8A-4147-A177-3AD203B41FA5}">
                      <a16:colId xmlns:a16="http://schemas.microsoft.com/office/drawing/2014/main" val="1046907848"/>
                    </a:ext>
                  </a:extLst>
                </a:gridCol>
                <a:gridCol w="269579">
                  <a:extLst>
                    <a:ext uri="{9D8B030D-6E8A-4147-A177-3AD203B41FA5}">
                      <a16:colId xmlns:a16="http://schemas.microsoft.com/office/drawing/2014/main" val="4265544816"/>
                    </a:ext>
                  </a:extLst>
                </a:gridCol>
              </a:tblGrid>
              <a:tr h="0">
                <a:tc gridSpan="5">
                  <a:txBody>
                    <a:bodyPr/>
                    <a:lstStyle/>
                    <a:p>
                      <a:pPr marL="0" marR="0" algn="l">
                        <a:spcBef>
                          <a:spcPts val="0"/>
                        </a:spcBef>
                        <a:spcAft>
                          <a:spcPts val="200"/>
                        </a:spcAft>
                        <a:tabLst>
                          <a:tab pos="822960" algn="l"/>
                        </a:tabLst>
                      </a:pPr>
                      <a:r>
                        <a:rPr lang="en-US" sz="1200">
                          <a:effectLst/>
                        </a:rPr>
                        <a:t>Table 1-4. SILVIR bands.</a:t>
                      </a:r>
                      <a:endParaRPr lang="en-US" sz="1200">
                        <a:solidFill>
                          <a:srgbClr val="595959"/>
                        </a:solidFill>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564911"/>
                  </a:ext>
                </a:extLst>
              </a:tr>
              <a:tr h="0">
                <a:tc>
                  <a:txBody>
                    <a:bodyPr/>
                    <a:lstStyle/>
                    <a:p>
                      <a:pPr marL="0" marR="0" algn="ctr">
                        <a:lnSpc>
                          <a:spcPts val="1100"/>
                        </a:lnSpc>
                        <a:spcBef>
                          <a:spcPts val="200"/>
                        </a:spcBef>
                        <a:spcAft>
                          <a:spcPts val="200"/>
                        </a:spcAft>
                      </a:pPr>
                      <a:r>
                        <a:rPr lang="en-US" sz="1000">
                          <a:effectLst/>
                        </a:rPr>
                        <a:t>Species</a:t>
                      </a:r>
                      <a:endParaRPr lang="en-US" sz="10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nchor="ctr"/>
                </a:tc>
                <a:tc>
                  <a:txBody>
                    <a:bodyPr/>
                    <a:lstStyle/>
                    <a:p>
                      <a:pPr marL="0" marR="0" algn="ctr">
                        <a:lnSpc>
                          <a:spcPts val="1100"/>
                        </a:lnSpc>
                        <a:spcBef>
                          <a:spcPts val="200"/>
                        </a:spcBef>
                        <a:spcAft>
                          <a:spcPts val="200"/>
                        </a:spcAft>
                      </a:pPr>
                      <a:r>
                        <a:rPr lang="en-US" sz="1000">
                          <a:effectLst/>
                        </a:rPr>
                        <a:t>Band</a:t>
                      </a:r>
                      <a:endParaRPr lang="en-US" sz="10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nchor="ctr"/>
                </a:tc>
                <a:tc>
                  <a:txBody>
                    <a:bodyPr/>
                    <a:lstStyle/>
                    <a:p>
                      <a:pPr marL="0" marR="0" algn="ctr">
                        <a:lnSpc>
                          <a:spcPts val="1100"/>
                        </a:lnSpc>
                        <a:spcBef>
                          <a:spcPts val="200"/>
                        </a:spcBef>
                        <a:spcAft>
                          <a:spcPts val="200"/>
                        </a:spcAft>
                      </a:pPr>
                      <a:r>
                        <a:rPr lang="en-US" sz="1000">
                          <a:effectLst/>
                        </a:rPr>
                        <a:t>SNR @L</a:t>
                      </a:r>
                      <a:r>
                        <a:rPr lang="en-US" sz="1000" baseline="-25000">
                          <a:effectLst/>
                        </a:rPr>
                        <a:t>min</a:t>
                      </a:r>
                      <a:endParaRPr lang="en-US" sz="10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nchor="ctr"/>
                </a:tc>
                <a:tc>
                  <a:txBody>
                    <a:bodyPr/>
                    <a:lstStyle/>
                    <a:p>
                      <a:pPr marL="0" marR="0" algn="ctr">
                        <a:lnSpc>
                          <a:spcPts val="1100"/>
                        </a:lnSpc>
                        <a:spcBef>
                          <a:spcPts val="200"/>
                        </a:spcBef>
                        <a:spcAft>
                          <a:spcPts val="200"/>
                        </a:spcAft>
                      </a:pPr>
                      <a:r>
                        <a:rPr lang="en-US" sz="1000">
                          <a:effectLst/>
                        </a:rPr>
                        <a:t>Note</a:t>
                      </a:r>
                      <a:endParaRPr lang="en-US" sz="10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nchor="ctr"/>
                </a:tc>
                <a:tc>
                  <a:txBody>
                    <a:bodyPr/>
                    <a:lstStyle/>
                    <a:p>
                      <a:pPr marL="0" marR="0" algn="ctr">
                        <a:lnSpc>
                          <a:spcPts val="1100"/>
                        </a:lnSpc>
                        <a:spcBef>
                          <a:spcPts val="200"/>
                        </a:spcBef>
                        <a:spcAft>
                          <a:spcPts val="200"/>
                        </a:spcAft>
                      </a:pPr>
                      <a:r>
                        <a:rPr lang="en-US" sz="1000">
                          <a:effectLst/>
                        </a:rPr>
                        <a:t>Ref</a:t>
                      </a:r>
                      <a:endParaRPr lang="en-US" sz="10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nchor="ctr"/>
                </a:tc>
                <a:extLst>
                  <a:ext uri="{0D108BD9-81ED-4DB2-BD59-A6C34878D82A}">
                    <a16:rowId xmlns:a16="http://schemas.microsoft.com/office/drawing/2014/main" val="3399518970"/>
                  </a:ext>
                </a:extLst>
              </a:tr>
              <a:tr h="0">
                <a:tc>
                  <a:txBody>
                    <a:bodyPr/>
                    <a:lstStyle/>
                    <a:p>
                      <a:pPr marL="0" marR="0" algn="l">
                        <a:lnSpc>
                          <a:spcPts val="1100"/>
                        </a:lnSpc>
                        <a:spcBef>
                          <a:spcPts val="100"/>
                        </a:spcBef>
                        <a:spcAft>
                          <a:spcPts val="100"/>
                        </a:spcAft>
                      </a:pPr>
                      <a:r>
                        <a:rPr lang="en-US" sz="1000">
                          <a:effectLst/>
                        </a:rPr>
                        <a:t>Ref band</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2.66–2.70</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209</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For OH, H</a:t>
                      </a:r>
                      <a:r>
                        <a:rPr lang="en-US" sz="1000" baseline="-25000">
                          <a:effectLst/>
                        </a:rPr>
                        <a:t>2</a:t>
                      </a:r>
                      <a:r>
                        <a:rPr lang="en-US" sz="1000">
                          <a:effectLst/>
                        </a:rPr>
                        <a:t>O absorptions</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1, 2</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1222786588"/>
                  </a:ext>
                </a:extLst>
              </a:tr>
              <a:tr h="0">
                <a:tc>
                  <a:txBody>
                    <a:bodyPr/>
                    <a:lstStyle/>
                    <a:p>
                      <a:pPr marL="0" marR="0" algn="l">
                        <a:lnSpc>
                          <a:spcPts val="1100"/>
                        </a:lnSpc>
                        <a:spcBef>
                          <a:spcPts val="100"/>
                        </a:spcBef>
                        <a:spcAft>
                          <a:spcPts val="100"/>
                        </a:spcAft>
                      </a:pPr>
                      <a:r>
                        <a:rPr lang="en-US" sz="1000">
                          <a:effectLst/>
                        </a:rPr>
                        <a:t>Mostly OH</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2.72–2.82</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481</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Fundamental OH stretching</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1, 2</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2699257734"/>
                  </a:ext>
                </a:extLst>
              </a:tr>
              <a:tr h="0">
                <a:tc>
                  <a:txBody>
                    <a:bodyPr/>
                    <a:lstStyle/>
                    <a:p>
                      <a:pPr marL="0" marR="0" algn="l">
                        <a:lnSpc>
                          <a:spcPts val="1100"/>
                        </a:lnSpc>
                        <a:spcBef>
                          <a:spcPts val="100"/>
                        </a:spcBef>
                        <a:spcAft>
                          <a:spcPts val="100"/>
                        </a:spcAft>
                      </a:pPr>
                      <a:r>
                        <a:rPr lang="en-US" sz="1000">
                          <a:effectLst/>
                        </a:rPr>
                        <a:t>Mostly H</a:t>
                      </a:r>
                      <a:r>
                        <a:rPr lang="en-US" sz="1000" baseline="-25000">
                          <a:effectLst/>
                        </a:rPr>
                        <a:t>2</a:t>
                      </a:r>
                      <a:r>
                        <a:rPr lang="en-US" sz="1000">
                          <a:effectLst/>
                        </a:rPr>
                        <a:t>O</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2.97–3.07</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841</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Overtone of H</a:t>
                      </a:r>
                      <a:r>
                        <a:rPr lang="en-US" sz="1000" baseline="-25000">
                          <a:effectLst/>
                        </a:rPr>
                        <a:t>2</a:t>
                      </a:r>
                      <a:r>
                        <a:rPr lang="en-US" sz="1000">
                          <a:effectLst/>
                        </a:rPr>
                        <a:t>O bending</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851512666"/>
                  </a:ext>
                </a:extLst>
              </a:tr>
              <a:tr h="0">
                <a:tc>
                  <a:txBody>
                    <a:bodyPr/>
                    <a:lstStyle/>
                    <a:p>
                      <a:pPr marL="0" marR="0" algn="l">
                        <a:lnSpc>
                          <a:spcPts val="1100"/>
                        </a:lnSpc>
                        <a:spcBef>
                          <a:spcPts val="100"/>
                        </a:spcBef>
                        <a:spcAft>
                          <a:spcPts val="100"/>
                        </a:spcAft>
                      </a:pPr>
                      <a:r>
                        <a:rPr lang="en-US" sz="1000">
                          <a:effectLst/>
                        </a:rPr>
                        <a:t>Ref band</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3.95–4.05</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190</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OH, H</a:t>
                      </a:r>
                      <a:r>
                        <a:rPr lang="en-US" sz="1000" baseline="-25000">
                          <a:effectLst/>
                        </a:rPr>
                        <a:t>2</a:t>
                      </a:r>
                      <a:r>
                        <a:rPr lang="en-US" sz="1000">
                          <a:effectLst/>
                        </a:rPr>
                        <a:t>O absorptions</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1, 3</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1746151220"/>
                  </a:ext>
                </a:extLst>
              </a:tr>
              <a:tr h="0">
                <a:tc>
                  <a:txBody>
                    <a:bodyPr/>
                    <a:lstStyle/>
                    <a:p>
                      <a:pPr marL="0" marR="0" algn="l">
                        <a:lnSpc>
                          <a:spcPts val="1100"/>
                        </a:lnSpc>
                        <a:spcBef>
                          <a:spcPts val="100"/>
                        </a:spcBef>
                        <a:spcAft>
                          <a:spcPts val="100"/>
                        </a:spcAft>
                      </a:pPr>
                      <a:r>
                        <a:rPr lang="en-US" sz="1000">
                          <a:effectLst/>
                        </a:rPr>
                        <a:t>Ref band</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5.48–5.52</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101</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For olivine absorption</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1, 4</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1359571993"/>
                  </a:ext>
                </a:extLst>
              </a:tr>
              <a:tr h="0">
                <a:tc>
                  <a:txBody>
                    <a:bodyPr/>
                    <a:lstStyle/>
                    <a:p>
                      <a:pPr marL="0" marR="0" algn="l">
                        <a:lnSpc>
                          <a:spcPts val="1100"/>
                        </a:lnSpc>
                        <a:spcBef>
                          <a:spcPts val="100"/>
                        </a:spcBef>
                        <a:spcAft>
                          <a:spcPts val="100"/>
                        </a:spcAft>
                      </a:pPr>
                      <a:r>
                        <a:rPr lang="en-US" sz="1000">
                          <a:effectLst/>
                        </a:rPr>
                        <a:t>Olivine</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5.60–5.70</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195</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Absorption center</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1, 4</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3908697776"/>
                  </a:ext>
                </a:extLst>
              </a:tr>
              <a:tr h="0">
                <a:tc>
                  <a:txBody>
                    <a:bodyPr/>
                    <a:lstStyle/>
                    <a:p>
                      <a:pPr marL="0" marR="0" algn="l">
                        <a:lnSpc>
                          <a:spcPts val="1100"/>
                        </a:lnSpc>
                        <a:spcBef>
                          <a:spcPts val="100"/>
                        </a:spcBef>
                        <a:spcAft>
                          <a:spcPts val="100"/>
                        </a:spcAft>
                      </a:pPr>
                      <a:r>
                        <a:rPr lang="en-US" sz="1000">
                          <a:effectLst/>
                        </a:rPr>
                        <a:t>Ref band</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5.88–5.92</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132</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spc="-10">
                          <a:effectLst/>
                        </a:rPr>
                        <a:t>Olivine, H</a:t>
                      </a:r>
                      <a:r>
                        <a:rPr lang="en-US" sz="1000" spc="-10" baseline="-25000">
                          <a:effectLst/>
                        </a:rPr>
                        <a:t>2</a:t>
                      </a:r>
                      <a:r>
                        <a:rPr lang="en-US" sz="1000" spc="-10">
                          <a:effectLst/>
                        </a:rPr>
                        <a:t>O absorptions</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1, 4, 5, 6</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3010801151"/>
                  </a:ext>
                </a:extLst>
              </a:tr>
              <a:tr h="0">
                <a:tc>
                  <a:txBody>
                    <a:bodyPr/>
                    <a:lstStyle/>
                    <a:p>
                      <a:pPr marL="0" marR="0" algn="l">
                        <a:lnSpc>
                          <a:spcPts val="1100"/>
                        </a:lnSpc>
                        <a:spcBef>
                          <a:spcPts val="100"/>
                        </a:spcBef>
                        <a:spcAft>
                          <a:spcPts val="100"/>
                        </a:spcAft>
                      </a:pPr>
                      <a:r>
                        <a:rPr lang="en-US" sz="1000">
                          <a:effectLst/>
                        </a:rPr>
                        <a:t>H</a:t>
                      </a:r>
                      <a:r>
                        <a:rPr lang="en-US" sz="1000" baseline="-25000">
                          <a:effectLst/>
                        </a:rPr>
                        <a:t>2</a:t>
                      </a:r>
                      <a:r>
                        <a:rPr lang="en-US" sz="1000">
                          <a:effectLst/>
                        </a:rPr>
                        <a:t>O</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6.00–6.15</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270</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Fundamental H</a:t>
                      </a:r>
                      <a:r>
                        <a:rPr lang="en-US" sz="1000" baseline="-25000">
                          <a:effectLst/>
                        </a:rPr>
                        <a:t>2</a:t>
                      </a:r>
                      <a:r>
                        <a:rPr lang="en-US" sz="1000">
                          <a:effectLst/>
                        </a:rPr>
                        <a:t>O bending</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5, 6</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2840379373"/>
                  </a:ext>
                </a:extLst>
              </a:tr>
              <a:tr h="0">
                <a:tc>
                  <a:txBody>
                    <a:bodyPr/>
                    <a:lstStyle/>
                    <a:p>
                      <a:pPr marL="0" marR="0" algn="l">
                        <a:lnSpc>
                          <a:spcPts val="1100"/>
                        </a:lnSpc>
                        <a:spcBef>
                          <a:spcPts val="100"/>
                        </a:spcBef>
                        <a:spcAft>
                          <a:spcPts val="100"/>
                        </a:spcAft>
                      </a:pPr>
                      <a:r>
                        <a:rPr lang="en-US" sz="1000">
                          <a:effectLst/>
                        </a:rPr>
                        <a:t>Ref band</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6.25–6.35</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315</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100"/>
                        </a:lnSpc>
                        <a:spcBef>
                          <a:spcPts val="100"/>
                        </a:spcBef>
                        <a:spcAft>
                          <a:spcPts val="100"/>
                        </a:spcAft>
                      </a:pPr>
                      <a:r>
                        <a:rPr lang="en-US" sz="1000">
                          <a:effectLst/>
                        </a:rPr>
                        <a:t>H</a:t>
                      </a:r>
                      <a:r>
                        <a:rPr lang="en-US" sz="1000" baseline="-25000">
                          <a:effectLst/>
                        </a:rPr>
                        <a:t>2</a:t>
                      </a:r>
                      <a:r>
                        <a:rPr lang="en-US" sz="1000">
                          <a:effectLst/>
                        </a:rPr>
                        <a:t>O absorption</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100"/>
                        </a:lnSpc>
                        <a:spcBef>
                          <a:spcPts val="100"/>
                        </a:spcBef>
                        <a:spcAft>
                          <a:spcPts val="100"/>
                        </a:spcAft>
                      </a:pPr>
                      <a:r>
                        <a:rPr lang="en-US" sz="1000">
                          <a:effectLst/>
                        </a:rPr>
                        <a:t>5, 6</a:t>
                      </a:r>
                      <a:endParaRPr lang="en-US" sz="10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696753662"/>
                  </a:ext>
                </a:extLst>
              </a:tr>
              <a:tr h="0">
                <a:tc gridSpan="5">
                  <a:txBody>
                    <a:bodyPr/>
                    <a:lstStyle/>
                    <a:p>
                      <a:pPr marL="0" marR="0" algn="l">
                        <a:lnSpc>
                          <a:spcPts val="1100"/>
                        </a:lnSpc>
                        <a:spcBef>
                          <a:spcPts val="100"/>
                        </a:spcBef>
                        <a:spcAft>
                          <a:spcPts val="100"/>
                        </a:spcAft>
                      </a:pPr>
                      <a:r>
                        <a:rPr lang="en-US" sz="900" dirty="0">
                          <a:effectLst/>
                        </a:rPr>
                        <a:t>Refs: 1) Stolper 1982; 2) Li and Milliken 2016; 3) Milliken 2006; 4) Dyar et al. 2010; 5) Falk 1984; 6) Warren and Brandt 2008</a:t>
                      </a:r>
                      <a:endParaRPr lang="en-US" sz="900" i="1"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5810293"/>
                  </a:ext>
                </a:extLst>
              </a:tr>
            </a:tbl>
          </a:graphicData>
        </a:graphic>
      </p:graphicFrame>
    </p:spTree>
    <p:extLst>
      <p:ext uri="{BB962C8B-B14F-4D97-AF65-F5344CB8AC3E}">
        <p14:creationId xmlns:p14="http://schemas.microsoft.com/office/powerpoint/2010/main" val="3398610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8</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57200" y="25866"/>
            <a:ext cx="8229600" cy="601733"/>
          </a:xfrm>
        </p:spPr>
        <p:txBody>
          <a:bodyPr>
            <a:normAutofit fontScale="90000"/>
          </a:bodyPr>
          <a:lstStyle/>
          <a:p>
            <a:r>
              <a:rPr lang="en-US" sz="3600" dirty="0">
                <a:latin typeface="Arial" panose="020B0604020202020204" pitchFamily="34" charset="0"/>
                <a:cs typeface="Arial" panose="020B0604020202020204" pitchFamily="34" charset="0"/>
              </a:rPr>
              <a:t>SILVIR </a:t>
            </a:r>
            <a:r>
              <a:rPr lang="en-US" sz="3600" dirty="0" err="1">
                <a:latin typeface="Arial" panose="020B0604020202020204" pitchFamily="34" charset="0"/>
                <a:cs typeface="Arial" panose="020B0604020202020204" pitchFamily="34" charset="0"/>
              </a:rPr>
              <a:t>Derivables</a:t>
            </a:r>
            <a:endParaRPr lang="en-US" sz="36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1129970-CCB9-0E4B-A955-E3CF4ECAE0B2}"/>
              </a:ext>
            </a:extLst>
          </p:cNvPr>
          <p:cNvSpPr txBox="1"/>
          <p:nvPr/>
        </p:nvSpPr>
        <p:spPr>
          <a:xfrm>
            <a:off x="107004" y="533086"/>
            <a:ext cx="8968901" cy="5078313"/>
          </a:xfrm>
          <a:prstGeom prst="rect">
            <a:avLst/>
          </a:prstGeom>
          <a:noFill/>
        </p:spPr>
        <p:txBody>
          <a:bodyPr wrap="square" rtlCol="0">
            <a:spAutoFit/>
          </a:bodyPr>
          <a:lstStyle/>
          <a:p>
            <a:pPr lvl="0"/>
            <a:r>
              <a:rPr lang="en-US" dirty="0">
                <a:solidFill>
                  <a:srgbClr val="0070C0"/>
                </a:solidFill>
              </a:rPr>
              <a:t>Our objectives, answerable based on measurements capable of distinguishing OH and molecular H2O absorption features (IR Spectrometer, 2.5 to 6.5 microns) as well as olivine combined with visible images providing geological context (Camera), </a:t>
            </a:r>
          </a:p>
          <a:p>
            <a:pPr marL="285750" lvl="0" indent="-285750">
              <a:buFont typeface="Arial" panose="020B0604020202020204" pitchFamily="34" charset="0"/>
              <a:buChar char="•"/>
            </a:pPr>
            <a:r>
              <a:rPr lang="en-US" dirty="0">
                <a:solidFill>
                  <a:srgbClr val="0070C0"/>
                </a:solidFill>
              </a:rPr>
              <a:t>To determine the extent to which rock and regolith types in basins, particularly to confirm the extent to which pyroclastic deposits already noted to have enhanced water absorption, influence cold trap formation (see PRODUCTS in yellow)</a:t>
            </a:r>
          </a:p>
          <a:p>
            <a:pPr marL="285750" lvl="0" indent="-285750">
              <a:buFont typeface="Arial" panose="020B0604020202020204" pitchFamily="34" charset="0"/>
              <a:buChar char="•"/>
            </a:pPr>
            <a:r>
              <a:rPr lang="en-US" dirty="0">
                <a:solidFill>
                  <a:srgbClr val="0070C0"/>
                </a:solidFill>
              </a:rPr>
              <a:t>To </a:t>
            </a:r>
            <a:r>
              <a:rPr lang="en-US" dirty="0"/>
              <a:t>determine the nature of the water cycle and cold trap formation on a local scale as a function of time day (and induced shadowing) and thus further constrain current </a:t>
            </a:r>
            <a:r>
              <a:rPr lang="en-US" dirty="0">
                <a:highlight>
                  <a:srgbClr val="FFFF00"/>
                </a:highlight>
              </a:rPr>
              <a:t>water cycle models</a:t>
            </a:r>
            <a:r>
              <a:rPr lang="en-US" dirty="0"/>
              <a:t> derived from remote observations; </a:t>
            </a:r>
          </a:p>
          <a:p>
            <a:pPr marL="285750" lvl="0" indent="-285750">
              <a:buFont typeface="Arial" panose="020B0604020202020204" pitchFamily="34" charset="0"/>
              <a:buChar char="•"/>
            </a:pPr>
            <a:r>
              <a:rPr lang="en-US" dirty="0"/>
              <a:t>To create </a:t>
            </a:r>
            <a:r>
              <a:rPr lang="en-US" dirty="0">
                <a:highlight>
                  <a:srgbClr val="FFFF00"/>
                </a:highlight>
              </a:rPr>
              <a:t>in situ maps of OH and H</a:t>
            </a:r>
            <a:r>
              <a:rPr lang="en-US" baseline="-25000" dirty="0">
                <a:highlight>
                  <a:srgbClr val="FFFF00"/>
                </a:highlight>
              </a:rPr>
              <a:t>2</a:t>
            </a:r>
            <a:r>
              <a:rPr lang="en-US" dirty="0">
                <a:highlight>
                  <a:srgbClr val="FFFF00"/>
                </a:highlight>
              </a:rPr>
              <a:t>O </a:t>
            </a:r>
            <a:r>
              <a:rPr lang="en-US" dirty="0"/>
              <a:t>variations on the scale of &lt;cm to 1 m and establish their relationship to physical features (e.g., pyroclastic or other volcanic deposits, rock size and frequency, induced shadows, slope orientation) which could be associated with local time of day dependent cold traps. </a:t>
            </a:r>
          </a:p>
          <a:p>
            <a:pPr marL="285750" lvl="0" indent="-285750">
              <a:buFont typeface="Arial" panose="020B0604020202020204" pitchFamily="34" charset="0"/>
              <a:buChar char="•"/>
            </a:pPr>
            <a:r>
              <a:rPr lang="en-US" dirty="0"/>
              <a:t>To </a:t>
            </a:r>
            <a:r>
              <a:rPr lang="en-US" dirty="0">
                <a:highlight>
                  <a:srgbClr val="FFFF00"/>
                </a:highlight>
              </a:rPr>
              <a:t>map any olivine (</a:t>
            </a:r>
            <a:r>
              <a:rPr lang="en-US" dirty="0" err="1">
                <a:highlight>
                  <a:srgbClr val="FFFF00"/>
                </a:highlight>
              </a:rPr>
              <a:t>mafics</a:t>
            </a:r>
            <a:r>
              <a:rPr lang="en-US" dirty="0">
                <a:highlight>
                  <a:srgbClr val="FFFF00"/>
                </a:highlight>
              </a:rPr>
              <a:t>/</a:t>
            </a:r>
            <a:r>
              <a:rPr lang="en-US" dirty="0" err="1">
                <a:highlight>
                  <a:srgbClr val="FFFF00"/>
                </a:highlight>
              </a:rPr>
              <a:t>pyroclastics</a:t>
            </a:r>
            <a:r>
              <a:rPr lang="en-US" dirty="0">
                <a:highlight>
                  <a:srgbClr val="FFFF00"/>
                </a:highlight>
              </a:rPr>
              <a:t>) present on a local scale</a:t>
            </a:r>
            <a:r>
              <a:rPr lang="en-US" dirty="0"/>
              <a:t>.</a:t>
            </a:r>
          </a:p>
          <a:p>
            <a:pPr marL="285750" lvl="0" indent="-285750">
              <a:buFont typeface="Arial" panose="020B0604020202020204" pitchFamily="34" charset="0"/>
              <a:buChar char="•"/>
            </a:pPr>
            <a:r>
              <a:rPr lang="en-US" dirty="0"/>
              <a:t>To confirm the validity of Chandrayaan M3 (the most widely used water related feature data) </a:t>
            </a:r>
            <a:r>
              <a:rPr lang="en-US" dirty="0">
                <a:highlight>
                  <a:srgbClr val="FFFF00"/>
                </a:highlight>
              </a:rPr>
              <a:t>temperature induced thermal effects correction</a:t>
            </a:r>
            <a:r>
              <a:rPr lang="en-US" dirty="0"/>
              <a:t> </a:t>
            </a:r>
          </a:p>
          <a:p>
            <a:pPr lvl="0"/>
            <a:r>
              <a:rPr lang="en-US" dirty="0"/>
              <a:t>References: (McCord et al 2011; Li and </a:t>
            </a:r>
            <a:r>
              <a:rPr lang="en-US" dirty="0" err="1"/>
              <a:t>Mliliken</a:t>
            </a:r>
            <a:r>
              <a:rPr lang="en-US" dirty="0"/>
              <a:t> 2017; Wohler et al 2017; Bandfield et al 2018; Hendrix et al 2018)</a:t>
            </a:r>
          </a:p>
        </p:txBody>
      </p:sp>
    </p:spTree>
    <p:extLst>
      <p:ext uri="{BB962C8B-B14F-4D97-AF65-F5344CB8AC3E}">
        <p14:creationId xmlns:p14="http://schemas.microsoft.com/office/powerpoint/2010/main" val="577039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9</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54567" y="38714"/>
            <a:ext cx="8229600" cy="504841"/>
          </a:xfrm>
        </p:spPr>
        <p:txBody>
          <a:bodyPr>
            <a:noAutofit/>
          </a:bodyPr>
          <a:lstStyle/>
          <a:p>
            <a:r>
              <a:rPr lang="en-US" sz="2400" dirty="0"/>
              <a:t>SILVIR + Suite Concept</a:t>
            </a:r>
            <a:br>
              <a:rPr lang="en-US" sz="2800" dirty="0"/>
            </a:br>
            <a:r>
              <a:rPr lang="en-US" sz="1600" dirty="0"/>
              <a:t>IR Camera Uses Proven JPL Sensor, Electronics, and Optics</a:t>
            </a:r>
            <a:endParaRPr lang="en-US" sz="1600" dirty="0">
              <a:latin typeface="Arial" panose="020B0604020202020204" pitchFamily="34" charset="0"/>
              <a:cs typeface="Arial" panose="020B0604020202020204" pitchFamily="34" charset="0"/>
            </a:endParaRPr>
          </a:p>
        </p:txBody>
      </p:sp>
      <p:sp>
        <p:nvSpPr>
          <p:cNvPr id="25" name="Content Placeholder 2">
            <a:extLst>
              <a:ext uri="{FF2B5EF4-FFF2-40B4-BE49-F238E27FC236}">
                <a16:creationId xmlns:a16="http://schemas.microsoft.com/office/drawing/2014/main" id="{396DCE85-98DD-424F-B342-D708B077045D}"/>
              </a:ext>
            </a:extLst>
          </p:cNvPr>
          <p:cNvSpPr>
            <a:spLocks noGrp="1"/>
          </p:cNvSpPr>
          <p:nvPr>
            <p:ph idx="1"/>
          </p:nvPr>
        </p:nvSpPr>
        <p:spPr>
          <a:xfrm>
            <a:off x="3619691" y="3406238"/>
            <a:ext cx="4895043" cy="972483"/>
          </a:xfrm>
        </p:spPr>
        <p:txBody>
          <a:bodyPr>
            <a:normAutofit/>
          </a:bodyPr>
          <a:lstStyle/>
          <a:p>
            <a:pPr marL="0" indent="0">
              <a:buNone/>
            </a:pPr>
            <a:r>
              <a:rPr lang="en-US" sz="1400" dirty="0">
                <a:latin typeface="+mj-lt"/>
                <a:ea typeface="ＭＳ Ｐゴシック" charset="-128"/>
                <a:cs typeface="Arial"/>
              </a:rPr>
              <a:t>HOT-BIRD detector Integrated with Dewar Cooler (RICOR K508N) with </a:t>
            </a:r>
            <a:r>
              <a:rPr lang="en-US" sz="1400" dirty="0" err="1">
                <a:latin typeface="+mj-lt"/>
                <a:ea typeface="ＭＳ Ｐゴシック" charset="-128"/>
                <a:cs typeface="Arial"/>
              </a:rPr>
              <a:t>cameralink</a:t>
            </a:r>
            <a:r>
              <a:rPr lang="en-US" sz="1400" dirty="0">
                <a:latin typeface="+mj-lt"/>
                <a:ea typeface="ＭＳ Ｐゴシック" charset="-128"/>
                <a:cs typeface="Arial"/>
              </a:rPr>
              <a:t> electronics (in preparation for CIRAS detector and electronics) in pallet assembly. Top left HOTBIRD Focal Plan Array. Bottom left HOTBIRD FPA on RICOR cold finger. </a:t>
            </a:r>
          </a:p>
          <a:p>
            <a:pPr marL="0" indent="0">
              <a:buNone/>
            </a:pPr>
            <a:endParaRPr lang="en-US" sz="1400" dirty="0">
              <a:latin typeface="+mj-lt"/>
              <a:ea typeface="ＭＳ Ｐゴシック" charset="-128"/>
              <a:cs typeface="Arial"/>
            </a:endParaRPr>
          </a:p>
        </p:txBody>
      </p:sp>
      <p:pic>
        <p:nvPicPr>
          <p:cNvPr id="26" name="Picture 25">
            <a:extLst>
              <a:ext uri="{FF2B5EF4-FFF2-40B4-BE49-F238E27FC236}">
                <a16:creationId xmlns:a16="http://schemas.microsoft.com/office/drawing/2014/main" id="{4242A37B-BA47-C24A-A19B-08AFD78ACEC6}"/>
              </a:ext>
            </a:extLst>
          </p:cNvPr>
          <p:cNvPicPr>
            <a:picLocks noChangeAspect="1"/>
          </p:cNvPicPr>
          <p:nvPr/>
        </p:nvPicPr>
        <p:blipFill rotWithShape="1">
          <a:blip r:embed="rId3"/>
          <a:srcRect t="4445" b="10192"/>
          <a:stretch/>
        </p:blipFill>
        <p:spPr>
          <a:xfrm>
            <a:off x="3640740" y="1810976"/>
            <a:ext cx="1244600" cy="1416587"/>
          </a:xfrm>
          <a:prstGeom prst="rect">
            <a:avLst/>
          </a:prstGeom>
        </p:spPr>
      </p:pic>
      <p:pic>
        <p:nvPicPr>
          <p:cNvPr id="27" name="Picture 26">
            <a:extLst>
              <a:ext uri="{FF2B5EF4-FFF2-40B4-BE49-F238E27FC236}">
                <a16:creationId xmlns:a16="http://schemas.microsoft.com/office/drawing/2014/main" id="{4D67C650-E6CA-C24C-97BC-C5AB77984117}"/>
              </a:ext>
            </a:extLst>
          </p:cNvPr>
          <p:cNvPicPr>
            <a:picLocks noChangeAspect="1"/>
          </p:cNvPicPr>
          <p:nvPr/>
        </p:nvPicPr>
        <p:blipFill rotWithShape="1">
          <a:blip r:embed="rId4"/>
          <a:srcRect l="13714" t="13351" r="16092" b="9802"/>
          <a:stretch/>
        </p:blipFill>
        <p:spPr>
          <a:xfrm>
            <a:off x="3640739" y="784953"/>
            <a:ext cx="1260207" cy="972482"/>
          </a:xfrm>
          <a:prstGeom prst="rect">
            <a:avLst/>
          </a:prstGeom>
        </p:spPr>
      </p:pic>
      <p:sp>
        <p:nvSpPr>
          <p:cNvPr id="34" name="TextBox 33">
            <a:extLst>
              <a:ext uri="{FF2B5EF4-FFF2-40B4-BE49-F238E27FC236}">
                <a16:creationId xmlns:a16="http://schemas.microsoft.com/office/drawing/2014/main" id="{1E47582E-F34D-B548-9B63-58FA3D5D2C9F}"/>
              </a:ext>
            </a:extLst>
          </p:cNvPr>
          <p:cNvSpPr txBox="1"/>
          <p:nvPr/>
        </p:nvSpPr>
        <p:spPr>
          <a:xfrm>
            <a:off x="273609" y="3241183"/>
            <a:ext cx="3108847" cy="1600438"/>
          </a:xfrm>
          <a:prstGeom prst="rect">
            <a:avLst/>
          </a:prstGeom>
          <a:noFill/>
        </p:spPr>
        <p:txBody>
          <a:bodyPr wrap="square" rtlCol="0">
            <a:spAutoFit/>
          </a:bodyPr>
          <a:lstStyle/>
          <a:p>
            <a:r>
              <a:rPr lang="en-US" sz="1400" dirty="0"/>
              <a:t>SILVIR’s three-element, F/6, (Stingray) telecentric lens enables consistent spectral performance across each filter stripe (</a:t>
            </a:r>
            <a:r>
              <a:rPr lang="en-US" sz="1400" dirty="0" err="1"/>
              <a:t>PixelTek</a:t>
            </a:r>
            <a:r>
              <a:rPr lang="en-US" sz="1400" dirty="0"/>
              <a:t> striped filter assembly) and depth-of-field extending from 2 m to the lunar horizon. The fold mirror enables a compact design. </a:t>
            </a:r>
          </a:p>
        </p:txBody>
      </p:sp>
      <p:pic>
        <p:nvPicPr>
          <p:cNvPr id="35" name="Picture 34">
            <a:extLst>
              <a:ext uri="{FF2B5EF4-FFF2-40B4-BE49-F238E27FC236}">
                <a16:creationId xmlns:a16="http://schemas.microsoft.com/office/drawing/2014/main" id="{60A903C9-5228-7341-B562-73762E9ABDC6}"/>
              </a:ext>
            </a:extLst>
          </p:cNvPr>
          <p:cNvPicPr/>
          <p:nvPr/>
        </p:nvPicPr>
        <p:blipFill rotWithShape="1">
          <a:blip r:embed="rId5" cstate="print">
            <a:extLst>
              <a:ext uri="{28A0092B-C50C-407E-A947-70E740481C1C}">
                <a14:useLocalDpi xmlns:a14="http://schemas.microsoft.com/office/drawing/2010/main" val="0"/>
              </a:ext>
            </a:extLst>
          </a:blip>
          <a:srcRect l="10501" t="6840" r="12129" b="21205"/>
          <a:stretch/>
        </p:blipFill>
        <p:spPr bwMode="auto">
          <a:xfrm>
            <a:off x="4978944" y="784953"/>
            <a:ext cx="3535790" cy="2479357"/>
          </a:xfrm>
          <a:prstGeom prst="rect">
            <a:avLst/>
          </a:prstGeom>
          <a:ln>
            <a:noFill/>
          </a:ln>
          <a:extLst>
            <a:ext uri="{53640926-AAD7-44D8-BBD7-CCE9431645EC}">
              <a14:shadowObscured xmlns:a14="http://schemas.microsoft.com/office/drawing/2010/main"/>
            </a:ext>
          </a:extLst>
        </p:spPr>
      </p:pic>
      <p:grpSp>
        <p:nvGrpSpPr>
          <p:cNvPr id="39" name="Group 38">
            <a:extLst>
              <a:ext uri="{FF2B5EF4-FFF2-40B4-BE49-F238E27FC236}">
                <a16:creationId xmlns:a16="http://schemas.microsoft.com/office/drawing/2014/main" id="{A1FB7A5C-802E-3B4D-BFE5-EBACF85B1490}"/>
              </a:ext>
            </a:extLst>
          </p:cNvPr>
          <p:cNvGrpSpPr/>
          <p:nvPr/>
        </p:nvGrpSpPr>
        <p:grpSpPr>
          <a:xfrm>
            <a:off x="136083" y="717487"/>
            <a:ext cx="3484069" cy="2415000"/>
            <a:chOff x="136083" y="717487"/>
            <a:chExt cx="3484069" cy="2415000"/>
          </a:xfrm>
        </p:grpSpPr>
        <p:grpSp>
          <p:nvGrpSpPr>
            <p:cNvPr id="29" name="Group 28">
              <a:extLst>
                <a:ext uri="{FF2B5EF4-FFF2-40B4-BE49-F238E27FC236}">
                  <a16:creationId xmlns:a16="http://schemas.microsoft.com/office/drawing/2014/main" id="{9356C467-FFD1-1B42-8ACB-1F003C8B7F27}"/>
                </a:ext>
              </a:extLst>
            </p:cNvPr>
            <p:cNvGrpSpPr>
              <a:grpSpLocks noChangeAspect="1"/>
            </p:cNvGrpSpPr>
            <p:nvPr/>
          </p:nvGrpSpPr>
          <p:grpSpPr>
            <a:xfrm>
              <a:off x="338017" y="717487"/>
              <a:ext cx="3281674" cy="2300739"/>
              <a:chOff x="0" y="6007"/>
              <a:chExt cx="2159540" cy="1514706"/>
            </a:xfrm>
          </p:grpSpPr>
          <p:pic>
            <p:nvPicPr>
              <p:cNvPr id="30" name="Content Placeholder 7">
                <a:extLst>
                  <a:ext uri="{FF2B5EF4-FFF2-40B4-BE49-F238E27FC236}">
                    <a16:creationId xmlns:a16="http://schemas.microsoft.com/office/drawing/2014/main" id="{C69C72F5-EBBF-5349-B2FD-B231CDFBA7B6}"/>
                  </a:ext>
                </a:extLst>
              </p:cNvPr>
              <p:cNvPicPr>
                <a:picLocks noGrp="1" noChangeAspect="1"/>
              </p:cNvPicPr>
              <p:nvPr/>
            </p:nvPicPr>
            <p:blipFill rotWithShape="1">
              <a:blip r:embed="rId6" cstate="print">
                <a:extLst>
                  <a:ext uri="{28A0092B-C50C-407E-A947-70E740481C1C}">
                    <a14:useLocalDpi xmlns:a14="http://schemas.microsoft.com/office/drawing/2010/main" val="0"/>
                  </a:ext>
                </a:extLst>
              </a:blip>
              <a:srcRect l="15531" t="20859" r="15357" b="29431"/>
              <a:stretch/>
            </p:blipFill>
            <p:spPr bwMode="auto">
              <a:xfrm>
                <a:off x="0" y="106976"/>
                <a:ext cx="2003425" cy="1413737"/>
              </a:xfrm>
              <a:prstGeom prst="rect">
                <a:avLst/>
              </a:prstGeom>
              <a:ln>
                <a:noFill/>
              </a:ln>
              <a:extLst>
                <a:ext uri="{53640926-AAD7-44D8-BBD7-CCE9431645EC}">
                  <a14:shadowObscured xmlns:a14="http://schemas.microsoft.com/office/drawing/2010/main"/>
                </a:ext>
              </a:extLst>
            </p:spPr>
          </p:pic>
          <p:sp>
            <p:nvSpPr>
              <p:cNvPr id="31" name="Text Box 23">
                <a:extLst>
                  <a:ext uri="{FF2B5EF4-FFF2-40B4-BE49-F238E27FC236}">
                    <a16:creationId xmlns:a16="http://schemas.microsoft.com/office/drawing/2014/main" id="{5866CCD5-561D-DB4D-9055-84843E2C906A}"/>
                  </a:ext>
                </a:extLst>
              </p:cNvPr>
              <p:cNvSpPr txBox="1"/>
              <p:nvPr/>
            </p:nvSpPr>
            <p:spPr>
              <a:xfrm>
                <a:off x="525293" y="6007"/>
                <a:ext cx="1303506" cy="291829"/>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600"/>
                  </a:spcAft>
                </a:pPr>
                <a:r>
                  <a:rPr lang="en-US" sz="900">
                    <a:effectLst/>
                    <a:latin typeface="Arial Narrow" panose="020B0604020202020204" pitchFamily="34" charset="0"/>
                    <a:ea typeface="Calibri" panose="020F0502020204030204" pitchFamily="34" charset="0"/>
                  </a:rPr>
                  <a:t>ClearTran (ZnS)</a:t>
                </a:r>
                <a:endParaRPr lang="en-US" sz="1200">
                  <a:effectLst/>
                  <a:latin typeface="Times New Roman" panose="02020603050405020304" pitchFamily="18" charset="0"/>
                  <a:ea typeface="Calibri" panose="020F0502020204030204" pitchFamily="34" charset="0"/>
                </a:endParaRPr>
              </a:p>
            </p:txBody>
          </p:sp>
          <p:sp>
            <p:nvSpPr>
              <p:cNvPr id="32" name="Text Box 24">
                <a:extLst>
                  <a:ext uri="{FF2B5EF4-FFF2-40B4-BE49-F238E27FC236}">
                    <a16:creationId xmlns:a16="http://schemas.microsoft.com/office/drawing/2014/main" id="{1F1542BF-4A05-9242-AC57-B5BFB47DFCD2}"/>
                  </a:ext>
                </a:extLst>
              </p:cNvPr>
              <p:cNvSpPr txBox="1"/>
              <p:nvPr/>
            </p:nvSpPr>
            <p:spPr>
              <a:xfrm>
                <a:off x="243191" y="894945"/>
                <a:ext cx="651753" cy="291829"/>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600"/>
                  </a:spcAft>
                </a:pPr>
                <a:r>
                  <a:rPr lang="en-US" sz="1200">
                    <a:effectLst/>
                    <a:latin typeface="Times New Roman" panose="02020603050405020304" pitchFamily="18" charset="0"/>
                    <a:ea typeface="Calibri" panose="020F0502020204030204" pitchFamily="34" charset="0"/>
                  </a:rPr>
                  <a:t> </a:t>
                </a:r>
              </a:p>
            </p:txBody>
          </p:sp>
          <p:sp>
            <p:nvSpPr>
              <p:cNvPr id="33" name="Text Box 25">
                <a:extLst>
                  <a:ext uri="{FF2B5EF4-FFF2-40B4-BE49-F238E27FC236}">
                    <a16:creationId xmlns:a16="http://schemas.microsoft.com/office/drawing/2014/main" id="{73BA68DD-8828-3F42-B270-55D5D276FB09}"/>
                  </a:ext>
                </a:extLst>
              </p:cNvPr>
              <p:cNvSpPr txBox="1"/>
              <p:nvPr/>
            </p:nvSpPr>
            <p:spPr>
              <a:xfrm>
                <a:off x="1634246" y="184825"/>
                <a:ext cx="525294" cy="50583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600"/>
                  </a:spcAft>
                </a:pPr>
                <a:r>
                  <a:rPr lang="en-US" sz="900">
                    <a:effectLst/>
                    <a:latin typeface="Arial Narrow" panose="020B0604020202020204" pitchFamily="34" charset="0"/>
                    <a:ea typeface="Calibri" panose="020F0502020204030204" pitchFamily="34" charset="0"/>
                  </a:rPr>
                  <a:t>Fold Mirror</a:t>
                </a:r>
                <a:endParaRPr lang="en-US" sz="1200">
                  <a:effectLst/>
                  <a:latin typeface="Times New Roman" panose="02020603050405020304" pitchFamily="18" charset="0"/>
                  <a:ea typeface="Calibri" panose="020F0502020204030204" pitchFamily="34" charset="0"/>
                </a:endParaRPr>
              </a:p>
            </p:txBody>
          </p:sp>
        </p:grpSp>
        <p:sp>
          <p:nvSpPr>
            <p:cNvPr id="36" name="TextBox 35">
              <a:extLst>
                <a:ext uri="{FF2B5EF4-FFF2-40B4-BE49-F238E27FC236}">
                  <a16:creationId xmlns:a16="http://schemas.microsoft.com/office/drawing/2014/main" id="{003309D1-C817-F246-8186-0985C71E1F95}"/>
                </a:ext>
              </a:extLst>
            </p:cNvPr>
            <p:cNvSpPr txBox="1"/>
            <p:nvPr/>
          </p:nvSpPr>
          <p:spPr>
            <a:xfrm>
              <a:off x="1247328" y="2218690"/>
              <a:ext cx="901322" cy="430887"/>
            </a:xfrm>
            <a:prstGeom prst="rect">
              <a:avLst/>
            </a:prstGeom>
            <a:noFill/>
          </p:spPr>
          <p:txBody>
            <a:bodyPr wrap="square" rtlCol="0">
              <a:spAutoFit/>
            </a:bodyPr>
            <a:lstStyle/>
            <a:p>
              <a:r>
                <a:rPr lang="en-US" sz="1100" dirty="0"/>
                <a:t>Achromatic Doublet</a:t>
              </a:r>
            </a:p>
          </p:txBody>
        </p:sp>
        <p:sp>
          <p:nvSpPr>
            <p:cNvPr id="37" name="TextBox 36">
              <a:extLst>
                <a:ext uri="{FF2B5EF4-FFF2-40B4-BE49-F238E27FC236}">
                  <a16:creationId xmlns:a16="http://schemas.microsoft.com/office/drawing/2014/main" id="{43FA2CB5-8058-B34E-B67C-139F636DEC27}"/>
                </a:ext>
              </a:extLst>
            </p:cNvPr>
            <p:cNvSpPr txBox="1"/>
            <p:nvPr/>
          </p:nvSpPr>
          <p:spPr>
            <a:xfrm>
              <a:off x="2280768" y="2701600"/>
              <a:ext cx="1339384" cy="430887"/>
            </a:xfrm>
            <a:prstGeom prst="rect">
              <a:avLst/>
            </a:prstGeom>
            <a:noFill/>
          </p:spPr>
          <p:txBody>
            <a:bodyPr wrap="square" rtlCol="0">
              <a:spAutoFit/>
            </a:bodyPr>
            <a:lstStyle/>
            <a:p>
              <a:r>
                <a:rPr lang="en-US" sz="1100" dirty="0"/>
                <a:t>Detector Interface (Striped Filter)</a:t>
              </a:r>
            </a:p>
          </p:txBody>
        </p:sp>
        <p:sp>
          <p:nvSpPr>
            <p:cNvPr id="38" name="TextBox 37">
              <a:extLst>
                <a:ext uri="{FF2B5EF4-FFF2-40B4-BE49-F238E27FC236}">
                  <a16:creationId xmlns:a16="http://schemas.microsoft.com/office/drawing/2014/main" id="{C79BD435-88E6-CC44-BD6A-16F4C3DC2279}"/>
                </a:ext>
              </a:extLst>
            </p:cNvPr>
            <p:cNvSpPr txBox="1"/>
            <p:nvPr/>
          </p:nvSpPr>
          <p:spPr>
            <a:xfrm>
              <a:off x="136083" y="1263415"/>
              <a:ext cx="673288" cy="261610"/>
            </a:xfrm>
            <a:prstGeom prst="rect">
              <a:avLst/>
            </a:prstGeom>
            <a:noFill/>
          </p:spPr>
          <p:txBody>
            <a:bodyPr wrap="square" rtlCol="0">
              <a:spAutoFit/>
            </a:bodyPr>
            <a:lstStyle/>
            <a:p>
              <a:r>
                <a:rPr lang="en-US" sz="1100" dirty="0"/>
                <a:t>Pupil</a:t>
              </a:r>
            </a:p>
          </p:txBody>
        </p:sp>
      </p:grpSp>
    </p:spTree>
    <p:extLst>
      <p:ext uri="{BB962C8B-B14F-4D97-AF65-F5344CB8AC3E}">
        <p14:creationId xmlns:p14="http://schemas.microsoft.com/office/powerpoint/2010/main" val="2193646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10</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54567" y="38714"/>
            <a:ext cx="8229600" cy="504841"/>
          </a:xfrm>
        </p:spPr>
        <p:txBody>
          <a:bodyPr>
            <a:noAutofit/>
          </a:bodyPr>
          <a:lstStyle/>
          <a:p>
            <a:r>
              <a:rPr lang="en-US" sz="2400" dirty="0"/>
              <a:t>SILVIR + Suite Concept</a:t>
            </a:r>
            <a:br>
              <a:rPr lang="en-US" sz="2800" dirty="0"/>
            </a:br>
            <a:r>
              <a:rPr lang="en-US" sz="1600" dirty="0"/>
              <a:t>JASIS Lunar </a:t>
            </a:r>
            <a:r>
              <a:rPr lang="en-US" sz="1600" dirty="0" err="1"/>
              <a:t>NavCam</a:t>
            </a:r>
            <a:endParaRPr lang="en-US"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460A139-FFAD-E846-8075-CB46522FC30F}"/>
              </a:ext>
            </a:extLst>
          </p:cNvPr>
          <p:cNvSpPr txBox="1"/>
          <p:nvPr/>
        </p:nvSpPr>
        <p:spPr>
          <a:xfrm>
            <a:off x="454567" y="1395900"/>
            <a:ext cx="3925884" cy="4031873"/>
          </a:xfrm>
          <a:prstGeom prst="rect">
            <a:avLst/>
          </a:prstGeom>
          <a:noFill/>
        </p:spPr>
        <p:txBody>
          <a:bodyPr wrap="square" rtlCol="0">
            <a:spAutoFit/>
          </a:bodyPr>
          <a:lstStyle/>
          <a:p>
            <a:r>
              <a:rPr lang="en-US" sz="1600" dirty="0"/>
              <a:t>JPL Adaptive Spacecraft Imaging System (JASIS) </a:t>
            </a:r>
            <a:r>
              <a:rPr lang="en-US" sz="1600" dirty="0" err="1"/>
              <a:t>LunarNavCam</a:t>
            </a:r>
            <a:r>
              <a:rPr lang="en-US" sz="1600" dirty="0"/>
              <a:t> now under development (16 months started in March 2020) for Lunar Rover, including all necessary hardware to operate them (controller electronics, cables, optics…) </a:t>
            </a:r>
          </a:p>
          <a:p>
            <a:pPr lvl="0"/>
            <a:endParaRPr lang="en-US" sz="1600" dirty="0"/>
          </a:p>
          <a:p>
            <a:r>
              <a:rPr lang="en-US" sz="1600" dirty="0"/>
              <a:t>FLIR CM3-U3-50S5M-CS camera. See </a:t>
            </a:r>
            <a:r>
              <a:rPr lang="en-US" sz="1600" u="sng" dirty="0">
                <a:hlinkClick r:id="rId3" tooltip="https://www.flir.com/products/chameleon3-usb3/?model=CM3-U3-50S5M-CS"/>
              </a:rPr>
              <a:t>https://www.flir.com/products/chameleon3-usb3/?model=CM3-U3-50S5M-CS</a:t>
            </a:r>
            <a:r>
              <a:rPr lang="en-US" sz="1600" dirty="0"/>
              <a:t> for product detail. They are the 5-megapixel version of the cameras used in the other variants of JASIS.</a:t>
            </a:r>
          </a:p>
          <a:p>
            <a:pPr lvl="0"/>
            <a:endParaRPr lang="en-US" sz="1600" dirty="0"/>
          </a:p>
          <a:p>
            <a:r>
              <a:rPr lang="en-US" sz="1600" dirty="0"/>
              <a:t>Universe Kogaku BL060C C-Mount, wide angle (100 degree FOV) modification.</a:t>
            </a:r>
          </a:p>
        </p:txBody>
      </p:sp>
      <p:pic>
        <p:nvPicPr>
          <p:cNvPr id="23" name="Picture 22">
            <a:extLst>
              <a:ext uri="{FF2B5EF4-FFF2-40B4-BE49-F238E27FC236}">
                <a16:creationId xmlns:a16="http://schemas.microsoft.com/office/drawing/2014/main" id="{12EBD176-DF4D-554F-97CF-DB1A4B92F7D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6003" y="735025"/>
            <a:ext cx="4445789" cy="2676812"/>
          </a:xfrm>
          <a:prstGeom prst="rect">
            <a:avLst/>
          </a:prstGeom>
          <a:noFill/>
        </p:spPr>
      </p:pic>
      <p:pic>
        <p:nvPicPr>
          <p:cNvPr id="24" name="Picture 23">
            <a:extLst>
              <a:ext uri="{FF2B5EF4-FFF2-40B4-BE49-F238E27FC236}">
                <a16:creationId xmlns:a16="http://schemas.microsoft.com/office/drawing/2014/main" id="{C8A543AA-BE52-6845-A45B-A810CEB0729F}"/>
              </a:ext>
            </a:extLst>
          </p:cNvPr>
          <p:cNvPicPr/>
          <p:nvPr/>
        </p:nvPicPr>
        <p:blipFill rotWithShape="1">
          <a:blip r:embed="rId5">
            <a:extLst>
              <a:ext uri="{28A0092B-C50C-407E-A947-70E740481C1C}">
                <a14:useLocalDpi xmlns:a14="http://schemas.microsoft.com/office/drawing/2010/main" val="0"/>
              </a:ext>
            </a:extLst>
          </a:blip>
          <a:srcRect b="32822"/>
          <a:stretch/>
        </p:blipFill>
        <p:spPr>
          <a:xfrm>
            <a:off x="4396003" y="3475751"/>
            <a:ext cx="4445788" cy="2647224"/>
          </a:xfrm>
          <a:prstGeom prst="rect">
            <a:avLst/>
          </a:prstGeom>
        </p:spPr>
      </p:pic>
    </p:spTree>
    <p:extLst>
      <p:ext uri="{BB962C8B-B14F-4D97-AF65-F5344CB8AC3E}">
        <p14:creationId xmlns:p14="http://schemas.microsoft.com/office/powerpoint/2010/main" val="995679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11</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54567" y="38714"/>
            <a:ext cx="8229600" cy="504841"/>
          </a:xfrm>
        </p:spPr>
        <p:txBody>
          <a:bodyPr>
            <a:noAutofit/>
          </a:bodyPr>
          <a:lstStyle/>
          <a:p>
            <a:r>
              <a:rPr lang="en-US" sz="2400" dirty="0"/>
              <a:t>SILVIR + Suite Concept</a:t>
            </a:r>
            <a:br>
              <a:rPr lang="en-US" sz="2800" dirty="0"/>
            </a:br>
            <a:r>
              <a:rPr lang="en-US" sz="1600" dirty="0"/>
              <a:t>State of the Art Packaging and Thermal Protection</a:t>
            </a:r>
            <a:endParaRPr lang="en-US" sz="1600" dirty="0">
              <a:latin typeface="Arial" panose="020B0604020202020204" pitchFamily="34" charset="0"/>
              <a:cs typeface="Arial" panose="020B0604020202020204" pitchFamily="34" charset="0"/>
            </a:endParaRPr>
          </a:p>
        </p:txBody>
      </p:sp>
      <p:sp>
        <p:nvSpPr>
          <p:cNvPr id="70" name="Content Placeholder 2">
            <a:extLst>
              <a:ext uri="{FF2B5EF4-FFF2-40B4-BE49-F238E27FC236}">
                <a16:creationId xmlns:a16="http://schemas.microsoft.com/office/drawing/2014/main" id="{A3D8A4C5-D50D-1A43-92F5-1D0C6C408346}"/>
              </a:ext>
            </a:extLst>
          </p:cNvPr>
          <p:cNvSpPr>
            <a:spLocks noGrp="1"/>
          </p:cNvSpPr>
          <p:nvPr>
            <p:ph idx="1"/>
          </p:nvPr>
        </p:nvSpPr>
        <p:spPr>
          <a:xfrm>
            <a:off x="6833296" y="1004505"/>
            <a:ext cx="2298224" cy="5155445"/>
          </a:xfrm>
        </p:spPr>
        <p:txBody>
          <a:bodyPr>
            <a:noAutofit/>
          </a:bodyPr>
          <a:lstStyle/>
          <a:p>
            <a:pPr marL="0" indent="0">
              <a:spcBef>
                <a:spcPts val="0"/>
              </a:spcBef>
              <a:buNone/>
            </a:pPr>
            <a:r>
              <a:rPr lang="en-US" sz="1200" dirty="0">
                <a:latin typeface="Arial"/>
                <a:ea typeface="ＭＳ Ｐゴシック" charset="-128"/>
                <a:cs typeface="Arial"/>
              </a:rPr>
              <a:t>High performance thermal packaging with interfaces for lander power, communications.</a:t>
            </a:r>
          </a:p>
          <a:p>
            <a:pPr marL="0" indent="0">
              <a:spcBef>
                <a:spcPts val="0"/>
              </a:spcBef>
              <a:buNone/>
            </a:pPr>
            <a:endParaRPr lang="en-US" sz="1200" dirty="0">
              <a:latin typeface="Arial"/>
              <a:ea typeface="ＭＳ Ｐゴシック" charset="-128"/>
              <a:cs typeface="Arial"/>
            </a:endParaRPr>
          </a:p>
          <a:p>
            <a:pPr marL="0" indent="0">
              <a:spcBef>
                <a:spcPts val="0"/>
              </a:spcBef>
              <a:buNone/>
            </a:pPr>
            <a:r>
              <a:rPr lang="en-US" sz="1200" dirty="0">
                <a:latin typeface="Arial"/>
                <a:ea typeface="ＭＳ Ｐゴシック" charset="-128"/>
                <a:cs typeface="Arial"/>
              </a:rPr>
              <a:t>Thermal packaging from ARTEMIS-T (JPL SR&amp;TD) and PALETTE (NASA GCD) projects. To accommodate either PRISM landing site, design uses advanced features such as PRR, ROD-TSW/mini-LHP, Kevlar tension cable (KTC) supports, spacerless MLI, and KTC thermal isolators. For Schrodinger site, some of these advanced features may be omitted for cost savings.</a:t>
            </a:r>
          </a:p>
          <a:p>
            <a:pPr marL="0" indent="0">
              <a:spcBef>
                <a:spcPts val="0"/>
              </a:spcBef>
              <a:buNone/>
            </a:pPr>
            <a:endParaRPr lang="en-US" sz="1200" dirty="0">
              <a:latin typeface="Arial"/>
              <a:ea typeface="ＭＳ Ｐゴシック" charset="-128"/>
              <a:cs typeface="Arial"/>
            </a:endParaRPr>
          </a:p>
          <a:p>
            <a:pPr marL="0" indent="0">
              <a:spcBef>
                <a:spcPts val="0"/>
              </a:spcBef>
              <a:buNone/>
            </a:pPr>
            <a:r>
              <a:rPr lang="en-US" sz="1200" dirty="0">
                <a:latin typeface="Arial"/>
                <a:ea typeface="ＭＳ Ｐゴシック" charset="-128"/>
                <a:cs typeface="Arial"/>
              </a:rPr>
              <a:t>Cryogenic cooling provided by Ricor K508N cryocooler and across gimbal mechanical system providing 2-axis IR camera motion. Focal plane located at center of rotation axes to minimize amount of flex strap length/motion.</a:t>
            </a:r>
          </a:p>
        </p:txBody>
      </p:sp>
      <p:grpSp>
        <p:nvGrpSpPr>
          <p:cNvPr id="71" name="Group 70">
            <a:extLst>
              <a:ext uri="{FF2B5EF4-FFF2-40B4-BE49-F238E27FC236}">
                <a16:creationId xmlns:a16="http://schemas.microsoft.com/office/drawing/2014/main" id="{8E4031EF-9221-7B45-87A5-FD52C9D9834B}"/>
              </a:ext>
            </a:extLst>
          </p:cNvPr>
          <p:cNvGrpSpPr/>
          <p:nvPr/>
        </p:nvGrpSpPr>
        <p:grpSpPr>
          <a:xfrm>
            <a:off x="148437" y="3871579"/>
            <a:ext cx="3512311" cy="1955548"/>
            <a:chOff x="199077" y="4134356"/>
            <a:chExt cx="3512311" cy="1955548"/>
          </a:xfrm>
        </p:grpSpPr>
        <p:sp>
          <p:nvSpPr>
            <p:cNvPr id="72" name="Rectangle 71">
              <a:extLst>
                <a:ext uri="{FF2B5EF4-FFF2-40B4-BE49-F238E27FC236}">
                  <a16:creationId xmlns:a16="http://schemas.microsoft.com/office/drawing/2014/main" id="{CBCF6131-4BB7-2742-B293-2421E559A33C}"/>
                </a:ext>
              </a:extLst>
            </p:cNvPr>
            <p:cNvSpPr/>
            <p:nvPr/>
          </p:nvSpPr>
          <p:spPr>
            <a:xfrm>
              <a:off x="199077" y="4134356"/>
              <a:ext cx="3512311" cy="19555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400BF020-AF0E-0545-942C-B3644CF22631}"/>
                </a:ext>
              </a:extLst>
            </p:cNvPr>
            <p:cNvPicPr>
              <a:picLocks noChangeAspect="1"/>
            </p:cNvPicPr>
            <p:nvPr/>
          </p:nvPicPr>
          <p:blipFill>
            <a:blip r:embed="rId3"/>
            <a:stretch>
              <a:fillRect/>
            </a:stretch>
          </p:blipFill>
          <p:spPr>
            <a:xfrm>
              <a:off x="205740" y="4134356"/>
              <a:ext cx="3505648" cy="1955547"/>
            </a:xfrm>
            <a:prstGeom prst="rect">
              <a:avLst/>
            </a:prstGeom>
          </p:spPr>
        </p:pic>
      </p:grpSp>
      <p:grpSp>
        <p:nvGrpSpPr>
          <p:cNvPr id="74" name="Group 73">
            <a:extLst>
              <a:ext uri="{FF2B5EF4-FFF2-40B4-BE49-F238E27FC236}">
                <a16:creationId xmlns:a16="http://schemas.microsoft.com/office/drawing/2014/main" id="{254106FB-CF80-5F43-ADB8-569086DB590D}"/>
              </a:ext>
            </a:extLst>
          </p:cNvPr>
          <p:cNvGrpSpPr/>
          <p:nvPr/>
        </p:nvGrpSpPr>
        <p:grpSpPr>
          <a:xfrm>
            <a:off x="135509" y="1191509"/>
            <a:ext cx="3506743" cy="2046748"/>
            <a:chOff x="316433" y="1998336"/>
            <a:chExt cx="3506743" cy="2046748"/>
          </a:xfrm>
        </p:grpSpPr>
        <p:sp>
          <p:nvSpPr>
            <p:cNvPr id="75" name="Rectangle 74">
              <a:extLst>
                <a:ext uri="{FF2B5EF4-FFF2-40B4-BE49-F238E27FC236}">
                  <a16:creationId xmlns:a16="http://schemas.microsoft.com/office/drawing/2014/main" id="{090FB0BF-D1E4-E346-8989-78E8E845F88E}"/>
                </a:ext>
              </a:extLst>
            </p:cNvPr>
            <p:cNvSpPr/>
            <p:nvPr/>
          </p:nvSpPr>
          <p:spPr>
            <a:xfrm>
              <a:off x="316433" y="1998336"/>
              <a:ext cx="3506743" cy="20324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E2C8485C-59E8-7844-8E25-C3BEF69B9635}"/>
                </a:ext>
              </a:extLst>
            </p:cNvPr>
            <p:cNvPicPr>
              <a:picLocks noChangeAspect="1"/>
            </p:cNvPicPr>
            <p:nvPr/>
          </p:nvPicPr>
          <p:blipFill>
            <a:blip r:embed="rId4"/>
            <a:stretch>
              <a:fillRect/>
            </a:stretch>
          </p:blipFill>
          <p:spPr>
            <a:xfrm>
              <a:off x="386297" y="2012665"/>
              <a:ext cx="3398440" cy="2032419"/>
            </a:xfrm>
            <a:prstGeom prst="rect">
              <a:avLst/>
            </a:prstGeom>
          </p:spPr>
        </p:pic>
      </p:grpSp>
      <p:sp>
        <p:nvSpPr>
          <p:cNvPr id="77" name="TextBox 76">
            <a:extLst>
              <a:ext uri="{FF2B5EF4-FFF2-40B4-BE49-F238E27FC236}">
                <a16:creationId xmlns:a16="http://schemas.microsoft.com/office/drawing/2014/main" id="{2E4AEB20-7655-9F4A-AB23-6B57B54B64CA}"/>
              </a:ext>
            </a:extLst>
          </p:cNvPr>
          <p:cNvSpPr txBox="1"/>
          <p:nvPr/>
        </p:nvSpPr>
        <p:spPr>
          <a:xfrm>
            <a:off x="193290" y="865092"/>
            <a:ext cx="3544432" cy="369332"/>
          </a:xfrm>
          <a:prstGeom prst="rect">
            <a:avLst/>
          </a:prstGeom>
          <a:noFill/>
        </p:spPr>
        <p:txBody>
          <a:bodyPr wrap="none" rtlCol="0">
            <a:spAutoFit/>
          </a:bodyPr>
          <a:lstStyle/>
          <a:p>
            <a:r>
              <a:rPr lang="en-US" dirty="0"/>
              <a:t>ARTEMIS-T-IA Enclosure Technology</a:t>
            </a:r>
          </a:p>
        </p:txBody>
      </p:sp>
      <p:sp>
        <p:nvSpPr>
          <p:cNvPr id="78" name="TextBox 77">
            <a:extLst>
              <a:ext uri="{FF2B5EF4-FFF2-40B4-BE49-F238E27FC236}">
                <a16:creationId xmlns:a16="http://schemas.microsoft.com/office/drawing/2014/main" id="{A186585C-9310-B644-BC6C-21FA2512B77C}"/>
              </a:ext>
            </a:extLst>
          </p:cNvPr>
          <p:cNvSpPr txBox="1"/>
          <p:nvPr/>
        </p:nvSpPr>
        <p:spPr>
          <a:xfrm>
            <a:off x="272480" y="3530684"/>
            <a:ext cx="3064557" cy="369332"/>
          </a:xfrm>
          <a:prstGeom prst="rect">
            <a:avLst/>
          </a:prstGeom>
          <a:noFill/>
        </p:spPr>
        <p:txBody>
          <a:bodyPr wrap="none" rtlCol="0">
            <a:spAutoFit/>
          </a:bodyPr>
          <a:lstStyle/>
          <a:p>
            <a:r>
              <a:rPr lang="en-US" dirty="0"/>
              <a:t>PALETTE Thermal Technologies</a:t>
            </a:r>
          </a:p>
        </p:txBody>
      </p:sp>
      <p:grpSp>
        <p:nvGrpSpPr>
          <p:cNvPr id="79" name="Group 78">
            <a:extLst>
              <a:ext uri="{FF2B5EF4-FFF2-40B4-BE49-F238E27FC236}">
                <a16:creationId xmlns:a16="http://schemas.microsoft.com/office/drawing/2014/main" id="{8F473A0E-54D9-ED47-9A59-D62A7782A540}"/>
              </a:ext>
            </a:extLst>
          </p:cNvPr>
          <p:cNvGrpSpPr/>
          <p:nvPr/>
        </p:nvGrpSpPr>
        <p:grpSpPr>
          <a:xfrm>
            <a:off x="3732810" y="1526803"/>
            <a:ext cx="3036263" cy="3800301"/>
            <a:chOff x="3732810" y="1526803"/>
            <a:chExt cx="3036263" cy="3800301"/>
          </a:xfrm>
        </p:grpSpPr>
        <p:sp>
          <p:nvSpPr>
            <p:cNvPr id="80" name="Rectangle 79">
              <a:extLst>
                <a:ext uri="{FF2B5EF4-FFF2-40B4-BE49-F238E27FC236}">
                  <a16:creationId xmlns:a16="http://schemas.microsoft.com/office/drawing/2014/main" id="{D7F9695B-13C4-534C-A441-668937264E6F}"/>
                </a:ext>
              </a:extLst>
            </p:cNvPr>
            <p:cNvSpPr/>
            <p:nvPr/>
          </p:nvSpPr>
          <p:spPr>
            <a:xfrm>
              <a:off x="4035217" y="3017038"/>
              <a:ext cx="2372703" cy="185964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8CD1FA7E-5339-2E45-A9C7-C09D8E47DC7F}"/>
                </a:ext>
              </a:extLst>
            </p:cNvPr>
            <p:cNvSpPr/>
            <p:nvPr/>
          </p:nvSpPr>
          <p:spPr>
            <a:xfrm>
              <a:off x="4164237" y="3096117"/>
              <a:ext cx="2163215" cy="167803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2971C0A-05C3-244F-AF6A-F3284D4B8043}"/>
                </a:ext>
              </a:extLst>
            </p:cNvPr>
            <p:cNvSpPr/>
            <p:nvPr/>
          </p:nvSpPr>
          <p:spPr>
            <a:xfrm>
              <a:off x="6553199" y="3017038"/>
              <a:ext cx="114659" cy="185964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FD9F5B5E-B19B-4747-9C49-72D3F61C70A5}"/>
                </a:ext>
              </a:extLst>
            </p:cNvPr>
            <p:cNvSpPr/>
            <p:nvPr/>
          </p:nvSpPr>
          <p:spPr>
            <a:xfrm>
              <a:off x="5507461" y="3755648"/>
              <a:ext cx="567926" cy="4449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Isosceles Triangle 23">
              <a:extLst>
                <a:ext uri="{FF2B5EF4-FFF2-40B4-BE49-F238E27FC236}">
                  <a16:creationId xmlns:a16="http://schemas.microsoft.com/office/drawing/2014/main" id="{93C7D003-EE75-7F4B-8723-B362854746F7}"/>
                </a:ext>
              </a:extLst>
            </p:cNvPr>
            <p:cNvSpPr/>
            <p:nvPr/>
          </p:nvSpPr>
          <p:spPr>
            <a:xfrm>
              <a:off x="4254160" y="4876686"/>
              <a:ext cx="144090" cy="19408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0E892DC7-B6FB-CE40-A1B4-9AED78691718}"/>
                </a:ext>
              </a:extLst>
            </p:cNvPr>
            <p:cNvSpPr/>
            <p:nvPr/>
          </p:nvSpPr>
          <p:spPr>
            <a:xfrm>
              <a:off x="5941968" y="4423234"/>
              <a:ext cx="725889" cy="142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8EBB0113-CE6A-4A42-B067-D8A6AE60C089}"/>
                </a:ext>
              </a:extLst>
            </p:cNvPr>
            <p:cNvSpPr/>
            <p:nvPr/>
          </p:nvSpPr>
          <p:spPr>
            <a:xfrm>
              <a:off x="5796690" y="4273725"/>
              <a:ext cx="208033" cy="4449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7" name="Isosceles Triangle 26">
              <a:extLst>
                <a:ext uri="{FF2B5EF4-FFF2-40B4-BE49-F238E27FC236}">
                  <a16:creationId xmlns:a16="http://schemas.microsoft.com/office/drawing/2014/main" id="{641257C2-DC52-6B4C-83A1-C12126E1C538}"/>
                </a:ext>
              </a:extLst>
            </p:cNvPr>
            <p:cNvSpPr/>
            <p:nvPr/>
          </p:nvSpPr>
          <p:spPr>
            <a:xfrm>
              <a:off x="6141262" y="4878268"/>
              <a:ext cx="144090" cy="19408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a:extLst>
                <a:ext uri="{FF2B5EF4-FFF2-40B4-BE49-F238E27FC236}">
                  <a16:creationId xmlns:a16="http://schemas.microsoft.com/office/drawing/2014/main" id="{65E3AEDA-99E8-EF49-B633-A6936EC9FC6D}"/>
                </a:ext>
              </a:extLst>
            </p:cNvPr>
            <p:cNvCxnSpPr/>
            <p:nvPr/>
          </p:nvCxnSpPr>
          <p:spPr>
            <a:xfrm>
              <a:off x="3902092" y="5070769"/>
              <a:ext cx="276576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DBC1414A-B45C-4640-8D9A-771FF053D678}"/>
                </a:ext>
              </a:extLst>
            </p:cNvPr>
            <p:cNvSpPr/>
            <p:nvPr/>
          </p:nvSpPr>
          <p:spPr>
            <a:xfrm>
              <a:off x="5483378" y="2827929"/>
              <a:ext cx="622647" cy="1750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0" name="Oval 89">
              <a:extLst>
                <a:ext uri="{FF2B5EF4-FFF2-40B4-BE49-F238E27FC236}">
                  <a16:creationId xmlns:a16="http://schemas.microsoft.com/office/drawing/2014/main" id="{91FB7BCE-5F3B-8A49-861C-64C5669866B4}"/>
                </a:ext>
              </a:extLst>
            </p:cNvPr>
            <p:cNvSpPr/>
            <p:nvPr/>
          </p:nvSpPr>
          <p:spPr>
            <a:xfrm>
              <a:off x="5561639" y="2356067"/>
              <a:ext cx="462252" cy="47114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1" name="Rectangle 90">
              <a:extLst>
                <a:ext uri="{FF2B5EF4-FFF2-40B4-BE49-F238E27FC236}">
                  <a16:creationId xmlns:a16="http://schemas.microsoft.com/office/drawing/2014/main" id="{AA9291EC-8572-E54C-9592-E8B7C25E560A}"/>
                </a:ext>
              </a:extLst>
            </p:cNvPr>
            <p:cNvSpPr/>
            <p:nvPr/>
          </p:nvSpPr>
          <p:spPr>
            <a:xfrm>
              <a:off x="5706101" y="3006164"/>
              <a:ext cx="170498" cy="1140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2" name="Rectangle 91">
              <a:extLst>
                <a:ext uri="{FF2B5EF4-FFF2-40B4-BE49-F238E27FC236}">
                  <a16:creationId xmlns:a16="http://schemas.microsoft.com/office/drawing/2014/main" id="{A9A1E047-832C-2848-910C-66C50F0D57BF}"/>
                </a:ext>
              </a:extLst>
            </p:cNvPr>
            <p:cNvSpPr/>
            <p:nvPr/>
          </p:nvSpPr>
          <p:spPr>
            <a:xfrm>
              <a:off x="5208810" y="2983619"/>
              <a:ext cx="141167" cy="1765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93" name="Straight Connector 92">
              <a:extLst>
                <a:ext uri="{FF2B5EF4-FFF2-40B4-BE49-F238E27FC236}">
                  <a16:creationId xmlns:a16="http://schemas.microsoft.com/office/drawing/2014/main" id="{96A138DD-68F7-454E-89DA-C1597D15BE21}"/>
                </a:ext>
              </a:extLst>
            </p:cNvPr>
            <p:cNvCxnSpPr>
              <a:cxnSpLocks/>
            </p:cNvCxnSpPr>
            <p:nvPr/>
          </p:nvCxnSpPr>
          <p:spPr>
            <a:xfrm flipV="1">
              <a:off x="5793252" y="2831239"/>
              <a:ext cx="1" cy="1005840"/>
            </a:xfrm>
            <a:prstGeom prst="line">
              <a:avLst/>
            </a:prstGeom>
            <a:ln w="79375"/>
          </p:spPr>
          <p:style>
            <a:lnRef idx="1">
              <a:schemeClr val="accent1"/>
            </a:lnRef>
            <a:fillRef idx="0">
              <a:schemeClr val="accent1"/>
            </a:fillRef>
            <a:effectRef idx="0">
              <a:schemeClr val="accent1"/>
            </a:effectRef>
            <a:fontRef idx="minor">
              <a:schemeClr val="tx1"/>
            </a:fontRef>
          </p:style>
        </p:cxnSp>
        <p:sp>
          <p:nvSpPr>
            <p:cNvPr id="94" name="Arc 93">
              <a:extLst>
                <a:ext uri="{FF2B5EF4-FFF2-40B4-BE49-F238E27FC236}">
                  <a16:creationId xmlns:a16="http://schemas.microsoft.com/office/drawing/2014/main" id="{1A65D06B-3513-FE4F-B77F-E9B60C110DB5}"/>
                </a:ext>
              </a:extLst>
            </p:cNvPr>
            <p:cNvSpPr/>
            <p:nvPr/>
          </p:nvSpPr>
          <p:spPr>
            <a:xfrm flipH="1">
              <a:off x="5536445" y="2601929"/>
              <a:ext cx="559441" cy="82924"/>
            </a:xfrm>
            <a:prstGeom prst="arc">
              <a:avLst>
                <a:gd name="adj1" fmla="val 18603824"/>
                <a:gd name="adj2" fmla="val 2805254"/>
              </a:avLst>
            </a:prstGeom>
            <a:ln w="50800">
              <a:solidFill>
                <a:srgbClr val="FF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6600"/>
                </a:solidFill>
              </a:endParaRPr>
            </a:p>
          </p:txBody>
        </p:sp>
        <p:sp>
          <p:nvSpPr>
            <p:cNvPr id="95" name="Isosceles Triangle 59">
              <a:extLst>
                <a:ext uri="{FF2B5EF4-FFF2-40B4-BE49-F238E27FC236}">
                  <a16:creationId xmlns:a16="http://schemas.microsoft.com/office/drawing/2014/main" id="{8551BE4E-39B3-A042-9852-E5D396C57414}"/>
                </a:ext>
              </a:extLst>
            </p:cNvPr>
            <p:cNvSpPr/>
            <p:nvPr/>
          </p:nvSpPr>
          <p:spPr>
            <a:xfrm rot="5400000">
              <a:off x="6403030" y="3222178"/>
              <a:ext cx="142226" cy="14713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Isosceles Triangle 60">
              <a:extLst>
                <a:ext uri="{FF2B5EF4-FFF2-40B4-BE49-F238E27FC236}">
                  <a16:creationId xmlns:a16="http://schemas.microsoft.com/office/drawing/2014/main" id="{F15BAA8B-95CD-7A40-8BA0-319C50128052}"/>
                </a:ext>
              </a:extLst>
            </p:cNvPr>
            <p:cNvSpPr/>
            <p:nvPr/>
          </p:nvSpPr>
          <p:spPr>
            <a:xfrm rot="5400000">
              <a:off x="6406892" y="4662768"/>
              <a:ext cx="151938" cy="12969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CAA2570F-2DF1-9A46-BD6C-E4932ED47A8A}"/>
                </a:ext>
              </a:extLst>
            </p:cNvPr>
            <p:cNvSpPr txBox="1"/>
            <p:nvPr/>
          </p:nvSpPr>
          <p:spPr>
            <a:xfrm>
              <a:off x="5709918" y="4348904"/>
              <a:ext cx="952825" cy="271869"/>
            </a:xfrm>
            <a:prstGeom prst="rect">
              <a:avLst/>
            </a:prstGeom>
            <a:noFill/>
          </p:spPr>
          <p:txBody>
            <a:bodyPr wrap="square" rtlCol="0">
              <a:spAutoFit/>
            </a:bodyPr>
            <a:lstStyle/>
            <a:p>
              <a:pPr algn="ctr">
                <a:lnSpc>
                  <a:spcPts val="1400"/>
                </a:lnSpc>
              </a:pPr>
              <a:r>
                <a:rPr lang="en-US" sz="1200" dirty="0">
                  <a:solidFill>
                    <a:schemeClr val="bg1"/>
                  </a:solidFill>
                </a:rPr>
                <a:t>Vis Camera</a:t>
              </a:r>
            </a:p>
          </p:txBody>
        </p:sp>
        <p:sp>
          <p:nvSpPr>
            <p:cNvPr id="98" name="TextBox 97">
              <a:extLst>
                <a:ext uri="{FF2B5EF4-FFF2-40B4-BE49-F238E27FC236}">
                  <a16:creationId xmlns:a16="http://schemas.microsoft.com/office/drawing/2014/main" id="{3EA7187A-313E-F34B-A2FD-174F4400061C}"/>
                </a:ext>
              </a:extLst>
            </p:cNvPr>
            <p:cNvSpPr txBox="1"/>
            <p:nvPr/>
          </p:nvSpPr>
          <p:spPr>
            <a:xfrm>
              <a:off x="5444938" y="3757230"/>
              <a:ext cx="705642" cy="451406"/>
            </a:xfrm>
            <a:prstGeom prst="rect">
              <a:avLst/>
            </a:prstGeom>
            <a:noFill/>
          </p:spPr>
          <p:txBody>
            <a:bodyPr wrap="none" rtlCol="0">
              <a:spAutoFit/>
            </a:bodyPr>
            <a:lstStyle/>
            <a:p>
              <a:pPr algn="ctr">
                <a:lnSpc>
                  <a:spcPts val="1400"/>
                </a:lnSpc>
              </a:pPr>
              <a:r>
                <a:rPr lang="en-US" sz="1200" dirty="0">
                  <a:solidFill>
                    <a:schemeClr val="bg1"/>
                  </a:solidFill>
                </a:rPr>
                <a:t>Azimuth</a:t>
              </a:r>
            </a:p>
            <a:p>
              <a:pPr algn="ctr">
                <a:lnSpc>
                  <a:spcPts val="1400"/>
                </a:lnSpc>
              </a:pPr>
              <a:r>
                <a:rPr lang="en-US" sz="1200" dirty="0">
                  <a:solidFill>
                    <a:schemeClr val="bg1"/>
                  </a:solidFill>
                </a:rPr>
                <a:t>Gimbal</a:t>
              </a:r>
            </a:p>
          </p:txBody>
        </p:sp>
        <p:sp>
          <p:nvSpPr>
            <p:cNvPr id="99" name="TextBox 98">
              <a:extLst>
                <a:ext uri="{FF2B5EF4-FFF2-40B4-BE49-F238E27FC236}">
                  <a16:creationId xmlns:a16="http://schemas.microsoft.com/office/drawing/2014/main" id="{4F757FF2-112F-8744-A4B6-5D294286DDE8}"/>
                </a:ext>
              </a:extLst>
            </p:cNvPr>
            <p:cNvSpPr txBox="1"/>
            <p:nvPr/>
          </p:nvSpPr>
          <p:spPr>
            <a:xfrm>
              <a:off x="4927133" y="2157522"/>
              <a:ext cx="758926" cy="402290"/>
            </a:xfrm>
            <a:prstGeom prst="rect">
              <a:avLst/>
            </a:prstGeom>
            <a:noFill/>
          </p:spPr>
          <p:txBody>
            <a:bodyPr wrap="none" rtlCol="0">
              <a:spAutoFit/>
            </a:bodyPr>
            <a:lstStyle/>
            <a:p>
              <a:pPr algn="ctr">
                <a:lnSpc>
                  <a:spcPts val="1200"/>
                </a:lnSpc>
              </a:pPr>
              <a:r>
                <a:rPr lang="en-US" sz="1200" dirty="0">
                  <a:solidFill>
                    <a:schemeClr val="tx2"/>
                  </a:solidFill>
                </a:rPr>
                <a:t>Elevation</a:t>
              </a:r>
            </a:p>
            <a:p>
              <a:pPr algn="ctr">
                <a:lnSpc>
                  <a:spcPts val="1200"/>
                </a:lnSpc>
              </a:pPr>
              <a:r>
                <a:rPr lang="en-US" sz="1200" dirty="0">
                  <a:solidFill>
                    <a:schemeClr val="tx2"/>
                  </a:solidFill>
                </a:rPr>
                <a:t>Gimbal</a:t>
              </a:r>
            </a:p>
          </p:txBody>
        </p:sp>
        <p:sp>
          <p:nvSpPr>
            <p:cNvPr id="100" name="TextBox 99">
              <a:extLst>
                <a:ext uri="{FF2B5EF4-FFF2-40B4-BE49-F238E27FC236}">
                  <a16:creationId xmlns:a16="http://schemas.microsoft.com/office/drawing/2014/main" id="{3C226720-3504-CC40-9886-5A47D59B3937}"/>
                </a:ext>
              </a:extLst>
            </p:cNvPr>
            <p:cNvSpPr txBox="1"/>
            <p:nvPr/>
          </p:nvSpPr>
          <p:spPr>
            <a:xfrm>
              <a:off x="3864984" y="2534225"/>
              <a:ext cx="1402692" cy="485646"/>
            </a:xfrm>
            <a:prstGeom prst="rect">
              <a:avLst/>
            </a:prstGeom>
            <a:noFill/>
          </p:spPr>
          <p:txBody>
            <a:bodyPr wrap="none" rtlCol="0">
              <a:spAutoFit/>
            </a:bodyPr>
            <a:lstStyle/>
            <a:p>
              <a:pPr>
                <a:lnSpc>
                  <a:spcPts val="1000"/>
                </a:lnSpc>
              </a:pPr>
              <a:r>
                <a:rPr lang="en-US" sz="1200" dirty="0">
                  <a:solidFill>
                    <a:srgbClr val="FF6600"/>
                  </a:solidFill>
                </a:rPr>
                <a:t>Elevation Flex Strap</a:t>
              </a:r>
            </a:p>
            <a:p>
              <a:pPr>
                <a:lnSpc>
                  <a:spcPts val="1000"/>
                </a:lnSpc>
              </a:pPr>
              <a:r>
                <a:rPr lang="en-US" sz="1200" dirty="0">
                  <a:solidFill>
                    <a:schemeClr val="accent3">
                      <a:lumMod val="75000"/>
                    </a:schemeClr>
                  </a:solidFill>
                </a:rPr>
                <a:t>Azimuth Flex Strap</a:t>
              </a:r>
            </a:p>
            <a:p>
              <a:pPr>
                <a:lnSpc>
                  <a:spcPts val="1000"/>
                </a:lnSpc>
              </a:pPr>
              <a:r>
                <a:rPr lang="en-US" sz="1200" dirty="0">
                  <a:solidFill>
                    <a:schemeClr val="accent5">
                      <a:lumMod val="60000"/>
                      <a:lumOff val="40000"/>
                    </a:schemeClr>
                  </a:solidFill>
                </a:rPr>
                <a:t>Conduction Rod</a:t>
              </a:r>
            </a:p>
          </p:txBody>
        </p:sp>
        <p:sp>
          <p:nvSpPr>
            <p:cNvPr id="101" name="TextBox 100">
              <a:extLst>
                <a:ext uri="{FF2B5EF4-FFF2-40B4-BE49-F238E27FC236}">
                  <a16:creationId xmlns:a16="http://schemas.microsoft.com/office/drawing/2014/main" id="{D707C8FA-D9B5-B14C-B5E3-1D51E814E34F}"/>
                </a:ext>
              </a:extLst>
            </p:cNvPr>
            <p:cNvSpPr txBox="1"/>
            <p:nvPr/>
          </p:nvSpPr>
          <p:spPr>
            <a:xfrm>
              <a:off x="4231716" y="3106850"/>
              <a:ext cx="952825" cy="402290"/>
            </a:xfrm>
            <a:prstGeom prst="rect">
              <a:avLst/>
            </a:prstGeom>
            <a:noFill/>
          </p:spPr>
          <p:txBody>
            <a:bodyPr wrap="none" rtlCol="0">
              <a:spAutoFit/>
            </a:bodyPr>
            <a:lstStyle/>
            <a:p>
              <a:pPr algn="ctr">
                <a:lnSpc>
                  <a:spcPts val="1200"/>
                </a:lnSpc>
              </a:pPr>
              <a:r>
                <a:rPr lang="en-US" sz="1200" dirty="0">
                  <a:solidFill>
                    <a:srgbClr val="7030A0"/>
                  </a:solidFill>
                </a:rPr>
                <a:t>Ricor K508N</a:t>
              </a:r>
            </a:p>
            <a:p>
              <a:pPr algn="ctr">
                <a:lnSpc>
                  <a:spcPts val="1200"/>
                </a:lnSpc>
              </a:pPr>
              <a:r>
                <a:rPr lang="en-US" sz="1200" dirty="0">
                  <a:solidFill>
                    <a:srgbClr val="7030A0"/>
                  </a:solidFill>
                </a:rPr>
                <a:t>Cryocooler</a:t>
              </a:r>
            </a:p>
          </p:txBody>
        </p:sp>
        <p:grpSp>
          <p:nvGrpSpPr>
            <p:cNvPr id="102" name="Group 101">
              <a:extLst>
                <a:ext uri="{FF2B5EF4-FFF2-40B4-BE49-F238E27FC236}">
                  <a16:creationId xmlns:a16="http://schemas.microsoft.com/office/drawing/2014/main" id="{541C200B-3A8F-6D49-B753-344CC19FE37C}"/>
                </a:ext>
              </a:extLst>
            </p:cNvPr>
            <p:cNvGrpSpPr/>
            <p:nvPr/>
          </p:nvGrpSpPr>
          <p:grpSpPr>
            <a:xfrm>
              <a:off x="5149563" y="2775584"/>
              <a:ext cx="273999" cy="660518"/>
              <a:chOff x="5646521" y="2697222"/>
              <a:chExt cx="273999" cy="707677"/>
            </a:xfrm>
          </p:grpSpPr>
          <p:sp>
            <p:nvSpPr>
              <p:cNvPr id="115" name="Rectangle 114">
                <a:extLst>
                  <a:ext uri="{FF2B5EF4-FFF2-40B4-BE49-F238E27FC236}">
                    <a16:creationId xmlns:a16="http://schemas.microsoft.com/office/drawing/2014/main" id="{121B2900-A11B-FC4F-A194-486ACFA2A2A3}"/>
                  </a:ext>
                </a:extLst>
              </p:cNvPr>
              <p:cNvSpPr/>
              <p:nvPr/>
            </p:nvSpPr>
            <p:spPr>
              <a:xfrm>
                <a:off x="5646521" y="3095089"/>
                <a:ext cx="273999" cy="30981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6" name="Rectangle 115">
                <a:extLst>
                  <a:ext uri="{FF2B5EF4-FFF2-40B4-BE49-F238E27FC236}">
                    <a16:creationId xmlns:a16="http://schemas.microsoft.com/office/drawing/2014/main" id="{1D4252E3-DE61-5C47-8407-3A36FB0DF4B2}"/>
                  </a:ext>
                </a:extLst>
              </p:cNvPr>
              <p:cNvSpPr/>
              <p:nvPr/>
            </p:nvSpPr>
            <p:spPr>
              <a:xfrm>
                <a:off x="5734191" y="2959136"/>
                <a:ext cx="93554" cy="20525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7" name="Rectangle 116">
                <a:extLst>
                  <a:ext uri="{FF2B5EF4-FFF2-40B4-BE49-F238E27FC236}">
                    <a16:creationId xmlns:a16="http://schemas.microsoft.com/office/drawing/2014/main" id="{55A4B282-9BE9-7340-8ACE-B68839F91AA4}"/>
                  </a:ext>
                </a:extLst>
              </p:cNvPr>
              <p:cNvSpPr/>
              <p:nvPr/>
            </p:nvSpPr>
            <p:spPr>
              <a:xfrm>
                <a:off x="5734191" y="2697222"/>
                <a:ext cx="93554" cy="26436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03" name="TextBox 102">
              <a:extLst>
                <a:ext uri="{FF2B5EF4-FFF2-40B4-BE49-F238E27FC236}">
                  <a16:creationId xmlns:a16="http://schemas.microsoft.com/office/drawing/2014/main" id="{89EF4361-4B1B-BA48-9628-EE3A4B66B982}"/>
                </a:ext>
              </a:extLst>
            </p:cNvPr>
            <p:cNvSpPr txBox="1"/>
            <p:nvPr/>
          </p:nvSpPr>
          <p:spPr>
            <a:xfrm>
              <a:off x="6032076" y="2165267"/>
              <a:ext cx="736997" cy="402290"/>
            </a:xfrm>
            <a:prstGeom prst="rect">
              <a:avLst/>
            </a:prstGeom>
            <a:noFill/>
          </p:spPr>
          <p:txBody>
            <a:bodyPr wrap="none" rtlCol="0">
              <a:spAutoFit/>
            </a:bodyPr>
            <a:lstStyle/>
            <a:p>
              <a:pPr algn="ctr">
                <a:lnSpc>
                  <a:spcPts val="1200"/>
                </a:lnSpc>
              </a:pPr>
              <a:r>
                <a:rPr lang="en-US" sz="1200" dirty="0">
                  <a:solidFill>
                    <a:srgbClr val="00B0F0"/>
                  </a:solidFill>
                </a:rPr>
                <a:t>IR Optics</a:t>
              </a:r>
            </a:p>
            <a:p>
              <a:pPr algn="ctr">
                <a:lnSpc>
                  <a:spcPts val="1200"/>
                </a:lnSpc>
              </a:pPr>
              <a:r>
                <a:rPr lang="en-US" sz="1200" dirty="0">
                  <a:solidFill>
                    <a:srgbClr val="00B0F0"/>
                  </a:solidFill>
                </a:rPr>
                <a:t>(220 K)</a:t>
              </a:r>
            </a:p>
          </p:txBody>
        </p:sp>
        <p:sp>
          <p:nvSpPr>
            <p:cNvPr id="104" name="Rectangle 103">
              <a:extLst>
                <a:ext uri="{FF2B5EF4-FFF2-40B4-BE49-F238E27FC236}">
                  <a16:creationId xmlns:a16="http://schemas.microsoft.com/office/drawing/2014/main" id="{5D8BCC97-4F98-E640-BFFA-D2B42DF66794}"/>
                </a:ext>
              </a:extLst>
            </p:cNvPr>
            <p:cNvSpPr/>
            <p:nvPr/>
          </p:nvSpPr>
          <p:spPr>
            <a:xfrm>
              <a:off x="4315678" y="4214119"/>
              <a:ext cx="1161985" cy="550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t>Electronics</a:t>
              </a:r>
            </a:p>
          </p:txBody>
        </p:sp>
        <p:sp>
          <p:nvSpPr>
            <p:cNvPr id="105" name="TextBox 104">
              <a:extLst>
                <a:ext uri="{FF2B5EF4-FFF2-40B4-BE49-F238E27FC236}">
                  <a16:creationId xmlns:a16="http://schemas.microsoft.com/office/drawing/2014/main" id="{13822865-80AD-6446-8F0E-9952BC8ACEC8}"/>
                </a:ext>
              </a:extLst>
            </p:cNvPr>
            <p:cNvSpPr txBox="1"/>
            <p:nvPr/>
          </p:nvSpPr>
          <p:spPr>
            <a:xfrm rot="16200000">
              <a:off x="6297796" y="3846940"/>
              <a:ext cx="627095" cy="246221"/>
            </a:xfrm>
            <a:prstGeom prst="rect">
              <a:avLst/>
            </a:prstGeom>
            <a:noFill/>
          </p:spPr>
          <p:txBody>
            <a:bodyPr wrap="none" rtlCol="0">
              <a:spAutoFit/>
            </a:bodyPr>
            <a:lstStyle/>
            <a:p>
              <a:r>
                <a:rPr lang="en-US" sz="1000" dirty="0">
                  <a:solidFill>
                    <a:schemeClr val="tx2"/>
                  </a:solidFill>
                </a:rPr>
                <a:t>Radiator</a:t>
              </a:r>
            </a:p>
          </p:txBody>
        </p:sp>
        <p:sp>
          <p:nvSpPr>
            <p:cNvPr id="106" name="TextBox 105">
              <a:extLst>
                <a:ext uri="{FF2B5EF4-FFF2-40B4-BE49-F238E27FC236}">
                  <a16:creationId xmlns:a16="http://schemas.microsoft.com/office/drawing/2014/main" id="{8D7DC710-AD45-DB48-BFA5-111B2071EC0E}"/>
                </a:ext>
              </a:extLst>
            </p:cNvPr>
            <p:cNvSpPr txBox="1"/>
            <p:nvPr/>
          </p:nvSpPr>
          <p:spPr>
            <a:xfrm rot="16200000">
              <a:off x="3574318" y="3557710"/>
              <a:ext cx="1063112" cy="478849"/>
            </a:xfrm>
            <a:prstGeom prst="rect">
              <a:avLst/>
            </a:prstGeom>
            <a:noFill/>
          </p:spPr>
          <p:txBody>
            <a:bodyPr wrap="none" rtlCol="0">
              <a:spAutoFit/>
            </a:bodyPr>
            <a:lstStyle/>
            <a:p>
              <a:pPr>
                <a:lnSpc>
                  <a:spcPts val="1000"/>
                </a:lnSpc>
              </a:pPr>
              <a:r>
                <a:rPr lang="en-US" sz="1000" dirty="0">
                  <a:solidFill>
                    <a:schemeClr val="tx2"/>
                  </a:solidFill>
                </a:rPr>
                <a:t>External Housing</a:t>
              </a:r>
            </a:p>
            <a:p>
              <a:pPr>
                <a:lnSpc>
                  <a:spcPts val="1000"/>
                </a:lnSpc>
              </a:pPr>
              <a:r>
                <a:rPr lang="en-US" sz="1000" dirty="0" err="1">
                  <a:solidFill>
                    <a:schemeClr val="tx2"/>
                  </a:solidFill>
                </a:rPr>
                <a:t>Spacerless</a:t>
              </a:r>
              <a:r>
                <a:rPr lang="en-US" sz="1000" dirty="0">
                  <a:solidFill>
                    <a:schemeClr val="tx2"/>
                  </a:solidFill>
                </a:rPr>
                <a:t> MLI</a:t>
              </a:r>
            </a:p>
            <a:p>
              <a:pPr>
                <a:lnSpc>
                  <a:spcPts val="1000"/>
                </a:lnSpc>
              </a:pPr>
              <a:r>
                <a:rPr lang="en-US" sz="1000" dirty="0">
                  <a:solidFill>
                    <a:schemeClr val="tx2"/>
                  </a:solidFill>
                </a:rPr>
                <a:t>Internal Housing</a:t>
              </a:r>
            </a:p>
          </p:txBody>
        </p:sp>
        <p:cxnSp>
          <p:nvCxnSpPr>
            <p:cNvPr id="107" name="Straight Arrow Connector 106">
              <a:extLst>
                <a:ext uri="{FF2B5EF4-FFF2-40B4-BE49-F238E27FC236}">
                  <a16:creationId xmlns:a16="http://schemas.microsoft.com/office/drawing/2014/main" id="{B8151C53-760F-CA49-B3E5-637A19A47336}"/>
                </a:ext>
              </a:extLst>
            </p:cNvPr>
            <p:cNvCxnSpPr>
              <a:cxnSpLocks/>
            </p:cNvCxnSpPr>
            <p:nvPr/>
          </p:nvCxnSpPr>
          <p:spPr>
            <a:xfrm>
              <a:off x="5762084" y="2096588"/>
              <a:ext cx="0" cy="470969"/>
            </a:xfrm>
            <a:prstGeom prst="straightConnector1">
              <a:avLst/>
            </a:prstGeom>
            <a:ln>
              <a:solidFill>
                <a:srgbClr val="C00000"/>
              </a:solidFill>
              <a:headEnd type="none"/>
              <a:tailEnd type="triangle" w="sm" len="lg"/>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5B0CBC54-17DC-9A4F-8520-60B54F11ED49}"/>
                </a:ext>
              </a:extLst>
            </p:cNvPr>
            <p:cNvSpPr txBox="1"/>
            <p:nvPr/>
          </p:nvSpPr>
          <p:spPr>
            <a:xfrm>
              <a:off x="5095232" y="1526803"/>
              <a:ext cx="1375185" cy="556178"/>
            </a:xfrm>
            <a:prstGeom prst="rect">
              <a:avLst/>
            </a:prstGeom>
            <a:noFill/>
          </p:spPr>
          <p:txBody>
            <a:bodyPr wrap="none" rtlCol="0">
              <a:spAutoFit/>
            </a:bodyPr>
            <a:lstStyle/>
            <a:p>
              <a:pPr algn="ctr">
                <a:lnSpc>
                  <a:spcPts val="1200"/>
                </a:lnSpc>
              </a:pPr>
              <a:r>
                <a:rPr lang="en-US" sz="1200" dirty="0">
                  <a:solidFill>
                    <a:srgbClr val="C00000"/>
                  </a:solidFill>
                </a:rPr>
                <a:t>HOT-Bird Detector</a:t>
              </a:r>
            </a:p>
            <a:p>
              <a:pPr algn="ctr">
                <a:lnSpc>
                  <a:spcPts val="1200"/>
                </a:lnSpc>
              </a:pPr>
              <a:r>
                <a:rPr lang="en-US" sz="1200" dirty="0">
                  <a:solidFill>
                    <a:srgbClr val="C00000"/>
                  </a:solidFill>
                </a:rPr>
                <a:t>at Center of 2-Axes</a:t>
              </a:r>
            </a:p>
            <a:p>
              <a:pPr algn="ctr">
                <a:lnSpc>
                  <a:spcPts val="1200"/>
                </a:lnSpc>
              </a:pPr>
              <a:r>
                <a:rPr lang="en-US" sz="1200" dirty="0">
                  <a:solidFill>
                    <a:srgbClr val="C00000"/>
                  </a:solidFill>
                </a:rPr>
                <a:t>of Rotation (90 K)</a:t>
              </a:r>
            </a:p>
          </p:txBody>
        </p:sp>
        <p:sp>
          <p:nvSpPr>
            <p:cNvPr id="109" name="Rectangle 108">
              <a:extLst>
                <a:ext uri="{FF2B5EF4-FFF2-40B4-BE49-F238E27FC236}">
                  <a16:creationId xmlns:a16="http://schemas.microsoft.com/office/drawing/2014/main" id="{95884011-38C1-A541-8EDE-8BFF52660FD8}"/>
                </a:ext>
              </a:extLst>
            </p:cNvPr>
            <p:cNvSpPr/>
            <p:nvPr/>
          </p:nvSpPr>
          <p:spPr>
            <a:xfrm>
              <a:off x="4027272" y="4500740"/>
              <a:ext cx="310082" cy="97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0" name="TextBox 109">
              <a:extLst>
                <a:ext uri="{FF2B5EF4-FFF2-40B4-BE49-F238E27FC236}">
                  <a16:creationId xmlns:a16="http://schemas.microsoft.com/office/drawing/2014/main" id="{D7C662D3-31AE-884E-A13C-93C6CD8E4A20}"/>
                </a:ext>
              </a:extLst>
            </p:cNvPr>
            <p:cNvSpPr txBox="1"/>
            <p:nvPr/>
          </p:nvSpPr>
          <p:spPr>
            <a:xfrm>
              <a:off x="4752118" y="5050105"/>
              <a:ext cx="955711" cy="276999"/>
            </a:xfrm>
            <a:prstGeom prst="rect">
              <a:avLst/>
            </a:prstGeom>
            <a:noFill/>
          </p:spPr>
          <p:txBody>
            <a:bodyPr wrap="none" rtlCol="0">
              <a:spAutoFit/>
            </a:bodyPr>
            <a:lstStyle/>
            <a:p>
              <a:r>
                <a:rPr lang="en-US" sz="1200" dirty="0">
                  <a:solidFill>
                    <a:schemeClr val="tx2"/>
                  </a:solidFill>
                </a:rPr>
                <a:t>Lander Deck</a:t>
              </a:r>
            </a:p>
          </p:txBody>
        </p:sp>
        <p:sp>
          <p:nvSpPr>
            <p:cNvPr id="111" name="TextBox 110">
              <a:extLst>
                <a:ext uri="{FF2B5EF4-FFF2-40B4-BE49-F238E27FC236}">
                  <a16:creationId xmlns:a16="http://schemas.microsoft.com/office/drawing/2014/main" id="{56156BE0-093E-6F42-A7CF-8F4225BC4F7E}"/>
                </a:ext>
              </a:extLst>
            </p:cNvPr>
            <p:cNvSpPr txBox="1"/>
            <p:nvPr/>
          </p:nvSpPr>
          <p:spPr>
            <a:xfrm rot="16200000">
              <a:off x="3579531" y="4438721"/>
              <a:ext cx="641522" cy="334963"/>
            </a:xfrm>
            <a:prstGeom prst="rect">
              <a:avLst/>
            </a:prstGeom>
            <a:noFill/>
          </p:spPr>
          <p:txBody>
            <a:bodyPr wrap="none" rtlCol="0">
              <a:spAutoFit/>
            </a:bodyPr>
            <a:lstStyle/>
            <a:p>
              <a:pPr algn="ctr">
                <a:lnSpc>
                  <a:spcPts val="900"/>
                </a:lnSpc>
              </a:pPr>
              <a:r>
                <a:rPr lang="en-US" sz="1200" dirty="0">
                  <a:solidFill>
                    <a:schemeClr val="tx2"/>
                  </a:solidFill>
                </a:rPr>
                <a:t>Lander</a:t>
              </a:r>
            </a:p>
            <a:p>
              <a:pPr algn="ctr">
                <a:lnSpc>
                  <a:spcPts val="900"/>
                </a:lnSpc>
              </a:pPr>
              <a:r>
                <a:rPr lang="en-US" sz="1200" dirty="0">
                  <a:solidFill>
                    <a:schemeClr val="tx2"/>
                  </a:solidFill>
                </a:rPr>
                <a:t>Elec I/F</a:t>
              </a:r>
            </a:p>
          </p:txBody>
        </p:sp>
        <p:sp>
          <p:nvSpPr>
            <p:cNvPr id="112" name="Arc 111">
              <a:extLst>
                <a:ext uri="{FF2B5EF4-FFF2-40B4-BE49-F238E27FC236}">
                  <a16:creationId xmlns:a16="http://schemas.microsoft.com/office/drawing/2014/main" id="{BB74784D-751D-5746-BBDB-F6AA1BF5587E}"/>
                </a:ext>
              </a:extLst>
            </p:cNvPr>
            <p:cNvSpPr/>
            <p:nvPr/>
          </p:nvSpPr>
          <p:spPr>
            <a:xfrm>
              <a:off x="4901975" y="2677107"/>
              <a:ext cx="1001620" cy="116007"/>
            </a:xfrm>
            <a:prstGeom prst="arc">
              <a:avLst>
                <a:gd name="adj1" fmla="val 21233656"/>
                <a:gd name="adj2" fmla="val 9688999"/>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3">
                    <a:lumMod val="75000"/>
                  </a:schemeClr>
                </a:solidFill>
              </a:endParaRPr>
            </a:p>
          </p:txBody>
        </p:sp>
        <p:sp>
          <p:nvSpPr>
            <p:cNvPr id="113" name="Rectangle 112">
              <a:extLst>
                <a:ext uri="{FF2B5EF4-FFF2-40B4-BE49-F238E27FC236}">
                  <a16:creationId xmlns:a16="http://schemas.microsoft.com/office/drawing/2014/main" id="{DFAF46D5-35DE-6E46-9BA1-4A0A4F56BA8C}"/>
                </a:ext>
              </a:extLst>
            </p:cNvPr>
            <p:cNvSpPr/>
            <p:nvPr/>
          </p:nvSpPr>
          <p:spPr>
            <a:xfrm>
              <a:off x="5762084" y="2554012"/>
              <a:ext cx="559452" cy="109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ight Triangle 113">
              <a:extLst>
                <a:ext uri="{FF2B5EF4-FFF2-40B4-BE49-F238E27FC236}">
                  <a16:creationId xmlns:a16="http://schemas.microsoft.com/office/drawing/2014/main" id="{AB5BEE66-581C-0C49-AD99-51F3ED05BCE5}"/>
                </a:ext>
              </a:extLst>
            </p:cNvPr>
            <p:cNvSpPr/>
            <p:nvPr/>
          </p:nvSpPr>
          <p:spPr>
            <a:xfrm flipV="1">
              <a:off x="5414363" y="3103646"/>
              <a:ext cx="186195" cy="308324"/>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62143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12</a:t>
            </a:fld>
            <a:endParaRPr lang="en-US" sz="1150" dirty="0">
              <a:solidFill>
                <a:prstClr val="black"/>
              </a:solidFill>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454567" y="38714"/>
            <a:ext cx="8229600" cy="504841"/>
          </a:xfrm>
        </p:spPr>
        <p:txBody>
          <a:bodyPr>
            <a:noAutofit/>
          </a:bodyPr>
          <a:lstStyle/>
          <a:p>
            <a:r>
              <a:rPr lang="en-US" sz="2400" dirty="0"/>
              <a:t>SILVIR + Suite Concept</a:t>
            </a:r>
            <a:br>
              <a:rPr lang="en-US" sz="2800" dirty="0"/>
            </a:br>
            <a:r>
              <a:rPr lang="en-US" sz="1600" dirty="0"/>
              <a:t>Honeybee Robotics Gimbal</a:t>
            </a:r>
            <a:endParaRPr lang="en-US" sz="16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8EED01F-AC99-A842-AB24-47E49DB65D40}"/>
              </a:ext>
            </a:extLst>
          </p:cNvPr>
          <p:cNvPicPr>
            <a:picLocks noChangeAspect="1"/>
          </p:cNvPicPr>
          <p:nvPr/>
        </p:nvPicPr>
        <p:blipFill>
          <a:blip r:embed="rId3"/>
          <a:stretch>
            <a:fillRect/>
          </a:stretch>
        </p:blipFill>
        <p:spPr>
          <a:xfrm>
            <a:off x="431853" y="757437"/>
            <a:ext cx="2332088" cy="1823588"/>
          </a:xfrm>
          <a:prstGeom prst="rect">
            <a:avLst/>
          </a:prstGeom>
        </p:spPr>
      </p:pic>
      <p:pic>
        <p:nvPicPr>
          <p:cNvPr id="3" name="Picture 2">
            <a:extLst>
              <a:ext uri="{FF2B5EF4-FFF2-40B4-BE49-F238E27FC236}">
                <a16:creationId xmlns:a16="http://schemas.microsoft.com/office/drawing/2014/main" id="{A300CB64-F97D-114D-A4C4-88CCE4F797D6}"/>
              </a:ext>
            </a:extLst>
          </p:cNvPr>
          <p:cNvPicPr>
            <a:picLocks noChangeAspect="1"/>
          </p:cNvPicPr>
          <p:nvPr/>
        </p:nvPicPr>
        <p:blipFill>
          <a:blip r:embed="rId4"/>
          <a:stretch>
            <a:fillRect/>
          </a:stretch>
        </p:blipFill>
        <p:spPr>
          <a:xfrm>
            <a:off x="3293830" y="757436"/>
            <a:ext cx="5480572" cy="3214795"/>
          </a:xfrm>
          <a:prstGeom prst="rect">
            <a:avLst/>
          </a:prstGeom>
        </p:spPr>
      </p:pic>
      <p:sp>
        <p:nvSpPr>
          <p:cNvPr id="9" name="TextBox 8">
            <a:extLst>
              <a:ext uri="{FF2B5EF4-FFF2-40B4-BE49-F238E27FC236}">
                <a16:creationId xmlns:a16="http://schemas.microsoft.com/office/drawing/2014/main" id="{6965BE37-542F-714C-A962-DA401FDB391F}"/>
              </a:ext>
            </a:extLst>
          </p:cNvPr>
          <p:cNvSpPr txBox="1"/>
          <p:nvPr/>
        </p:nvSpPr>
        <p:spPr>
          <a:xfrm>
            <a:off x="357956" y="2671257"/>
            <a:ext cx="2332088" cy="1384995"/>
          </a:xfrm>
          <a:prstGeom prst="rect">
            <a:avLst/>
          </a:prstGeom>
          <a:noFill/>
        </p:spPr>
        <p:txBody>
          <a:bodyPr wrap="square" rtlCol="0">
            <a:spAutoFit/>
          </a:bodyPr>
          <a:lstStyle/>
          <a:p>
            <a:r>
              <a:rPr lang="en-US" sz="1400" dirty="0"/>
              <a:t>Heritage </a:t>
            </a:r>
            <a:r>
              <a:rPr lang="en-US" sz="1400" dirty="0" err="1"/>
              <a:t>Microsat</a:t>
            </a:r>
            <a:r>
              <a:rPr lang="en-US" sz="1400" dirty="0"/>
              <a:t> SADE Driver and motor controller (above) based on Honeybee Size 0 solar array drive actuators and biaxial gimbal assemblies (to right)</a:t>
            </a:r>
          </a:p>
        </p:txBody>
      </p:sp>
      <p:sp>
        <p:nvSpPr>
          <p:cNvPr id="10" name="TextBox 9">
            <a:extLst>
              <a:ext uri="{FF2B5EF4-FFF2-40B4-BE49-F238E27FC236}">
                <a16:creationId xmlns:a16="http://schemas.microsoft.com/office/drawing/2014/main" id="{3B372018-665A-E742-BCC9-2B1DD00FC18D}"/>
              </a:ext>
            </a:extLst>
          </p:cNvPr>
          <p:cNvSpPr txBox="1"/>
          <p:nvPr/>
        </p:nvSpPr>
        <p:spPr>
          <a:xfrm>
            <a:off x="544802" y="4503174"/>
            <a:ext cx="8241242" cy="1754326"/>
          </a:xfrm>
          <a:prstGeom prst="rect">
            <a:avLst/>
          </a:prstGeom>
          <a:noFill/>
        </p:spPr>
        <p:txBody>
          <a:bodyPr wrap="square" rtlCol="0">
            <a:spAutoFit/>
          </a:bodyPr>
          <a:lstStyle/>
          <a:p>
            <a:r>
              <a:rPr lang="en-US" dirty="0"/>
              <a:t>Delivery for COTS biaxial gimbal in 6 months from order for use in design and testing.  Further qualification for lunar surface environment and delivery of qualified gimbal six months later.</a:t>
            </a:r>
          </a:p>
          <a:p>
            <a:endParaRPr lang="en-US" dirty="0"/>
          </a:p>
          <a:p>
            <a:r>
              <a:rPr lang="en-US" dirty="0"/>
              <a:t>Biaxial gimbal: azimuth control of IR pallet assembly turret within enclosure. Elevation control of IR pallet assembly on turret.</a:t>
            </a:r>
          </a:p>
        </p:txBody>
      </p:sp>
    </p:spTree>
    <p:extLst>
      <p:ext uri="{BB962C8B-B14F-4D97-AF65-F5344CB8AC3E}">
        <p14:creationId xmlns:p14="http://schemas.microsoft.com/office/powerpoint/2010/main" val="407278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A70291C-A1FB-4F81-9931-F7572B89897C}" type="slidenum">
              <a:rPr lang="en-US" smtClean="0"/>
              <a:t>13</a:t>
            </a:fld>
            <a:endParaRPr lang="en-US" dirty="0"/>
          </a:p>
        </p:txBody>
      </p:sp>
      <p:sp>
        <p:nvSpPr>
          <p:cNvPr id="6" name="Footer Placeholder 5"/>
          <p:cNvSpPr>
            <a:spLocks noGrp="1"/>
          </p:cNvSpPr>
          <p:nvPr>
            <p:ph type="ftr" sz="quarter" idx="11"/>
          </p:nvPr>
        </p:nvSpPr>
        <p:spPr/>
        <p:txBody>
          <a:bodyPr/>
          <a:lstStyle/>
          <a:p>
            <a:r>
              <a:rPr lang="en-US"/>
              <a:t>ISSC 2021 Clarketal SILVIR</a:t>
            </a:r>
            <a:endParaRPr lang="en-US" dirty="0"/>
          </a:p>
        </p:txBody>
      </p:sp>
      <p:sp>
        <p:nvSpPr>
          <p:cNvPr id="48" name="Content Placeholder 2"/>
          <p:cNvSpPr>
            <a:spLocks noGrp="1"/>
          </p:cNvSpPr>
          <p:nvPr>
            <p:ph idx="1"/>
          </p:nvPr>
        </p:nvSpPr>
        <p:spPr>
          <a:xfrm>
            <a:off x="102140" y="375631"/>
            <a:ext cx="8939719" cy="5725116"/>
          </a:xfrm>
        </p:spPr>
        <p:txBody>
          <a:bodyPr>
            <a:noAutofit/>
          </a:bodyPr>
          <a:lstStyle/>
          <a:p>
            <a:r>
              <a:rPr lang="en-US" sz="1600" dirty="0"/>
              <a:t>Suite on end of lander deck facing (south poleward) in opposite direction from sun. Suite will image up to </a:t>
            </a:r>
            <a:r>
              <a:rPr lang="en-US" sz="1600" dirty="0">
                <a:highlight>
                  <a:srgbClr val="FFFF00"/>
                </a:highlight>
              </a:rPr>
              <a:t>180 degrees from side to side and from ground at lander to just above horizon (90 degrees </a:t>
            </a:r>
            <a:r>
              <a:rPr lang="en-US" sz="1600" dirty="0"/>
              <a:t>or more). </a:t>
            </a:r>
          </a:p>
          <a:p>
            <a:r>
              <a:rPr lang="en-US" sz="1600" dirty="0"/>
              <a:t>Scans (SILVIR) and snapshots (camera) will be taken as a function of time of day (and shadowing changes) throughout lunar day until night terminator is reached.  Observations made during insolation </a:t>
            </a:r>
            <a:r>
              <a:rPr lang="en-US" sz="1600" dirty="0">
                <a:highlight>
                  <a:srgbClr val="FFFF00"/>
                </a:highlight>
              </a:rPr>
              <a:t>every time the temperature changes by 25 K</a:t>
            </a:r>
            <a:r>
              <a:rPr lang="en-US" sz="1600" dirty="0"/>
              <a:t>, or, if the temperature has not changed to that extent over a 24-hour period, at least once during that period. </a:t>
            </a:r>
          </a:p>
          <a:p>
            <a:r>
              <a:rPr lang="en-US" sz="1600" dirty="0"/>
              <a:t>The data collection process requires approximately 30 min, including the gimbal resetting time (28 deg/sec speed) between steps. Typically, we will </a:t>
            </a:r>
            <a:r>
              <a:rPr lang="en-US" sz="1600" dirty="0">
                <a:highlight>
                  <a:srgbClr val="FFFF00"/>
                </a:highlight>
              </a:rPr>
              <a:t>frame average at time of day-dependent rates (8 to 120 frames) to minimize the risk of saturation </a:t>
            </a:r>
            <a:r>
              <a:rPr lang="en-US" sz="1600" dirty="0"/>
              <a:t>(near the middle of the day) as well as the data volume (overall). </a:t>
            </a:r>
          </a:p>
          <a:p>
            <a:r>
              <a:rPr lang="en-US" sz="1600" dirty="0"/>
              <a:t>At the end of the series of scans, the </a:t>
            </a:r>
            <a:r>
              <a:rPr lang="en-US" sz="1600" dirty="0">
                <a:highlight>
                  <a:srgbClr val="FFFF00"/>
                </a:highlight>
              </a:rPr>
              <a:t>gimbal will stow the detector assembly in a position that blocks the aperture </a:t>
            </a:r>
            <a:r>
              <a:rPr lang="en-US" sz="1600" dirty="0"/>
              <a:t>to minimize heat leak and allow detector dark noise measurements to be taken. </a:t>
            </a:r>
          </a:p>
          <a:p>
            <a:r>
              <a:rPr lang="en-US" sz="1600" dirty="0"/>
              <a:t>The instrument will otherwise be turned off between observation periods. The thermal system is designed to shield the instrument from thermal emission (from the Sun and surrounding ground).</a:t>
            </a:r>
          </a:p>
          <a:p>
            <a:r>
              <a:rPr lang="en-US" sz="1600" dirty="0"/>
              <a:t>Validation and verification processes regularly performed at the target will include: </a:t>
            </a:r>
          </a:p>
          <a:p>
            <a:pPr lvl="1"/>
            <a:r>
              <a:rPr lang="en-US" sz="1400" dirty="0">
                <a:highlight>
                  <a:srgbClr val="FFFF00"/>
                </a:highlight>
              </a:rPr>
              <a:t>Using reference bands and if necessary a cryogenic IR target </a:t>
            </a:r>
            <a:r>
              <a:rPr lang="en-US" sz="1400" dirty="0"/>
              <a:t>on the lander to calibrate and correct performance for each of the filter bands; </a:t>
            </a:r>
          </a:p>
          <a:p>
            <a:pPr lvl="1"/>
            <a:r>
              <a:rPr lang="en-US" sz="1400" dirty="0">
                <a:highlight>
                  <a:srgbClr val="FFFF00"/>
                </a:highlight>
              </a:rPr>
              <a:t>Measuring dark noise with aperture blocked </a:t>
            </a:r>
            <a:r>
              <a:rPr lang="en-US" sz="1400" dirty="0"/>
              <a:t>before and after each scan, while temperature sensors will be used to monitor the instrument and surface thermal environment; and </a:t>
            </a:r>
          </a:p>
          <a:p>
            <a:pPr lvl="1"/>
            <a:r>
              <a:rPr lang="en-US" sz="1400" dirty="0">
                <a:highlight>
                  <a:srgbClr val="FFFF00"/>
                </a:highlight>
              </a:rPr>
              <a:t>Background minus thermal emission </a:t>
            </a:r>
            <a:r>
              <a:rPr lang="en-US" sz="1400" dirty="0"/>
              <a:t>will be measured during each observation when taking measurements of the sky above the horizon.</a:t>
            </a:r>
          </a:p>
          <a:p>
            <a:endParaRPr lang="en-US" sz="1600" dirty="0"/>
          </a:p>
        </p:txBody>
      </p:sp>
      <p:sp>
        <p:nvSpPr>
          <p:cNvPr id="76" name="Title 1"/>
          <p:cNvSpPr>
            <a:spLocks noGrp="1"/>
          </p:cNvSpPr>
          <p:nvPr>
            <p:ph type="title"/>
          </p:nvPr>
        </p:nvSpPr>
        <p:spPr>
          <a:xfrm>
            <a:off x="457200" y="23636"/>
            <a:ext cx="8229600" cy="456947"/>
          </a:xfrm>
        </p:spPr>
        <p:txBody>
          <a:bodyPr>
            <a:noAutofit/>
          </a:bodyPr>
          <a:lstStyle/>
          <a:p>
            <a:r>
              <a:rPr lang="en-US" sz="2800" dirty="0"/>
              <a:t>Suite Description/Operations Plans</a:t>
            </a:r>
          </a:p>
        </p:txBody>
      </p:sp>
      <p:sp>
        <p:nvSpPr>
          <p:cNvPr id="2" name="Date Placeholder 1">
            <a:extLst>
              <a:ext uri="{FF2B5EF4-FFF2-40B4-BE49-F238E27FC236}">
                <a16:creationId xmlns:a16="http://schemas.microsoft.com/office/drawing/2014/main" id="{E3C226A6-CC78-2C4B-9D1E-483433CB2EDE}"/>
              </a:ext>
            </a:extLst>
          </p:cNvPr>
          <p:cNvSpPr>
            <a:spLocks noGrp="1"/>
          </p:cNvSpPr>
          <p:nvPr>
            <p:ph type="dt" sz="half" idx="10"/>
          </p:nvPr>
        </p:nvSpPr>
        <p:spPr/>
        <p:txBody>
          <a:bodyPr/>
          <a:lstStyle/>
          <a:p>
            <a:r>
              <a:rPr lang="en-US"/>
              <a:t>5/4/2021</a:t>
            </a:r>
            <a:endParaRPr lang="en-US" dirty="0"/>
          </a:p>
        </p:txBody>
      </p:sp>
    </p:spTree>
    <p:extLst>
      <p:ext uri="{BB962C8B-B14F-4D97-AF65-F5344CB8AC3E}">
        <p14:creationId xmlns:p14="http://schemas.microsoft.com/office/powerpoint/2010/main" val="1627563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74270"/>
            <a:ext cx="8742784" cy="514573"/>
          </a:xfrm>
        </p:spPr>
        <p:txBody>
          <a:bodyPr>
            <a:normAutofit fontScale="90000"/>
          </a:bodyPr>
          <a:lstStyle/>
          <a:p>
            <a:r>
              <a:rPr lang="en-US" sz="3200" dirty="0">
                <a:latin typeface="Arial" panose="020B0604020202020204" pitchFamily="34" charset="0"/>
                <a:cs typeface="Arial" panose="020B0604020202020204" pitchFamily="34" charset="0"/>
              </a:rPr>
              <a:t>Suite Mechanical Configuration</a:t>
            </a:r>
            <a:endParaRPr lang="en-US" sz="3200" dirty="0">
              <a:solidFill>
                <a:srgbClr val="3366FF"/>
              </a:solidFill>
              <a:latin typeface="Arial" panose="020B0604020202020204" pitchFamily="34" charset="0"/>
              <a:cs typeface="Arial" panose="020B0604020202020204" pitchFamily="34" charset="0"/>
            </a:endParaRPr>
          </a:p>
        </p:txBody>
      </p:sp>
      <p:sp>
        <p:nvSpPr>
          <p:cNvPr id="24" name="Date Placeholder 3"/>
          <p:cNvSpPr>
            <a:spLocks noGrp="1"/>
          </p:cNvSpPr>
          <p:nvPr>
            <p:ph type="dt" sz="half" idx="10"/>
          </p:nvPr>
        </p:nvSpPr>
        <p:spPr>
          <a:xfrm>
            <a:off x="457200" y="6356350"/>
            <a:ext cx="2133600" cy="365125"/>
          </a:xfrm>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25" name="Slide Number Placeholder 5"/>
          <p:cNvSpPr>
            <a:spLocks noGrp="1"/>
          </p:cNvSpPr>
          <p:nvPr>
            <p:ph type="sldNum" sz="quarter" idx="12"/>
          </p:nvPr>
        </p:nvSpPr>
        <p:spPr>
          <a:xfrm>
            <a:off x="6553200" y="6356350"/>
            <a:ext cx="2133600" cy="365125"/>
          </a:xfrm>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14</a:t>
            </a:fld>
            <a:endParaRPr lang="en-US" sz="1150" dirty="0">
              <a:solidFill>
                <a:prstClr val="black"/>
              </a:solidFill>
              <a:latin typeface="Arial" panose="020B0604020202020204" pitchFamily="34" charset="0"/>
              <a:cs typeface="Arial" panose="020B0604020202020204" pitchFamily="34" charset="0"/>
            </a:endParaRPr>
          </a:p>
        </p:txBody>
      </p:sp>
      <p:sp>
        <p:nvSpPr>
          <p:cNvPr id="26"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grpSp>
        <p:nvGrpSpPr>
          <p:cNvPr id="83" name="Group 82">
            <a:extLst>
              <a:ext uri="{FF2B5EF4-FFF2-40B4-BE49-F238E27FC236}">
                <a16:creationId xmlns:a16="http://schemas.microsoft.com/office/drawing/2014/main" id="{51648C36-026E-6E45-9317-CE77CAE2155D}"/>
              </a:ext>
            </a:extLst>
          </p:cNvPr>
          <p:cNvGrpSpPr/>
          <p:nvPr/>
        </p:nvGrpSpPr>
        <p:grpSpPr>
          <a:xfrm>
            <a:off x="3949763" y="5049042"/>
            <a:ext cx="1563091" cy="1057671"/>
            <a:chOff x="367309" y="-1376199"/>
            <a:chExt cx="3674593" cy="3005049"/>
          </a:xfrm>
        </p:grpSpPr>
        <p:pic>
          <p:nvPicPr>
            <p:cNvPr id="78" name="Picture 77">
              <a:extLst>
                <a:ext uri="{FF2B5EF4-FFF2-40B4-BE49-F238E27FC236}">
                  <a16:creationId xmlns:a16="http://schemas.microsoft.com/office/drawing/2014/main" id="{77BB5152-C777-334A-BFC6-D34515ED993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67309" y="-1376199"/>
              <a:ext cx="3674593" cy="2977161"/>
            </a:xfrm>
            <a:prstGeom prst="rect">
              <a:avLst/>
            </a:prstGeom>
          </p:spPr>
        </p:pic>
        <p:pic>
          <p:nvPicPr>
            <p:cNvPr id="79" name="Picture 78">
              <a:extLst>
                <a:ext uri="{FF2B5EF4-FFF2-40B4-BE49-F238E27FC236}">
                  <a16:creationId xmlns:a16="http://schemas.microsoft.com/office/drawing/2014/main" id="{1445717F-A02C-C141-B7F7-4A13DE483262}"/>
                </a:ext>
              </a:extLst>
            </p:cNvPr>
            <p:cNvPicPr>
              <a:picLocks noChangeAspect="1"/>
            </p:cNvPicPr>
            <p:nvPr/>
          </p:nvPicPr>
          <p:blipFill>
            <a:blip r:embed="rId4"/>
            <a:stretch>
              <a:fillRect/>
            </a:stretch>
          </p:blipFill>
          <p:spPr>
            <a:xfrm>
              <a:off x="1701006" y="-504690"/>
              <a:ext cx="503599" cy="570493"/>
            </a:xfrm>
            <a:prstGeom prst="rect">
              <a:avLst/>
            </a:prstGeom>
          </p:spPr>
        </p:pic>
        <p:sp>
          <p:nvSpPr>
            <p:cNvPr id="77" name="Can 76">
              <a:extLst>
                <a:ext uri="{FF2B5EF4-FFF2-40B4-BE49-F238E27FC236}">
                  <a16:creationId xmlns:a16="http://schemas.microsoft.com/office/drawing/2014/main" id="{08F0FD5A-4336-8246-BA86-54F820D18C2C}"/>
                </a:ext>
              </a:extLst>
            </p:cNvPr>
            <p:cNvSpPr/>
            <p:nvPr/>
          </p:nvSpPr>
          <p:spPr>
            <a:xfrm>
              <a:off x="540955" y="-461121"/>
              <a:ext cx="3500947" cy="2089971"/>
            </a:xfrm>
            <a:prstGeom prst="can">
              <a:avLst>
                <a:gd name="adj" fmla="val 3873"/>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8" name="Group 87">
            <a:extLst>
              <a:ext uri="{FF2B5EF4-FFF2-40B4-BE49-F238E27FC236}">
                <a16:creationId xmlns:a16="http://schemas.microsoft.com/office/drawing/2014/main" id="{BD01DFBA-895B-934E-8340-9B7249024B25}"/>
              </a:ext>
            </a:extLst>
          </p:cNvPr>
          <p:cNvGrpSpPr/>
          <p:nvPr/>
        </p:nvGrpSpPr>
        <p:grpSpPr>
          <a:xfrm>
            <a:off x="2818680" y="680654"/>
            <a:ext cx="4244592" cy="4111934"/>
            <a:chOff x="706488" y="627231"/>
            <a:chExt cx="4244592" cy="4111934"/>
          </a:xfrm>
        </p:grpSpPr>
        <p:grpSp>
          <p:nvGrpSpPr>
            <p:cNvPr id="86" name="Group 85">
              <a:extLst>
                <a:ext uri="{FF2B5EF4-FFF2-40B4-BE49-F238E27FC236}">
                  <a16:creationId xmlns:a16="http://schemas.microsoft.com/office/drawing/2014/main" id="{AB5FA351-1BA6-1B41-A3EE-9D34B88E0346}"/>
                </a:ext>
              </a:extLst>
            </p:cNvPr>
            <p:cNvGrpSpPr/>
            <p:nvPr/>
          </p:nvGrpSpPr>
          <p:grpSpPr>
            <a:xfrm>
              <a:off x="706488" y="627231"/>
              <a:ext cx="4244592" cy="4111934"/>
              <a:chOff x="321024" y="620168"/>
              <a:chExt cx="4244592" cy="4111934"/>
            </a:xfrm>
          </p:grpSpPr>
          <p:pic>
            <p:nvPicPr>
              <p:cNvPr id="29" name="Picture 28">
                <a:extLst>
                  <a:ext uri="{FF2B5EF4-FFF2-40B4-BE49-F238E27FC236}">
                    <a16:creationId xmlns:a16="http://schemas.microsoft.com/office/drawing/2014/main" id="{EEFF097E-A1E6-C541-A0D6-07715F99C056}"/>
                  </a:ext>
                </a:extLst>
              </p:cNvPr>
              <p:cNvPicPr>
                <a:picLocks noChangeAspect="1"/>
              </p:cNvPicPr>
              <p:nvPr/>
            </p:nvPicPr>
            <p:blipFill>
              <a:blip r:embed="rId5"/>
              <a:stretch>
                <a:fillRect/>
              </a:stretch>
            </p:blipFill>
            <p:spPr>
              <a:xfrm>
                <a:off x="321024" y="620168"/>
                <a:ext cx="3718172" cy="4111934"/>
              </a:xfrm>
              <a:prstGeom prst="rect">
                <a:avLst/>
              </a:prstGeom>
            </p:spPr>
          </p:pic>
          <p:sp>
            <p:nvSpPr>
              <p:cNvPr id="30" name="TextBox 29">
                <a:extLst>
                  <a:ext uri="{FF2B5EF4-FFF2-40B4-BE49-F238E27FC236}">
                    <a16:creationId xmlns:a16="http://schemas.microsoft.com/office/drawing/2014/main" id="{A153B447-DCC2-0E42-9408-8FC281EFD46B}"/>
                  </a:ext>
                </a:extLst>
              </p:cNvPr>
              <p:cNvSpPr txBox="1"/>
              <p:nvPr/>
            </p:nvSpPr>
            <p:spPr>
              <a:xfrm>
                <a:off x="3560375" y="3611176"/>
                <a:ext cx="714384" cy="461665"/>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Gimbal Controller Box</a:t>
                </a:r>
              </a:p>
            </p:txBody>
          </p:sp>
          <p:cxnSp>
            <p:nvCxnSpPr>
              <p:cNvPr id="31" name="Straight Arrow Connector 30">
                <a:extLst>
                  <a:ext uri="{FF2B5EF4-FFF2-40B4-BE49-F238E27FC236}">
                    <a16:creationId xmlns:a16="http://schemas.microsoft.com/office/drawing/2014/main" id="{FEA13C28-34C0-1B4A-827F-243E871508B2}"/>
                  </a:ext>
                </a:extLst>
              </p:cNvPr>
              <p:cNvCxnSpPr>
                <a:cxnSpLocks/>
                <a:stCxn id="30" idx="1"/>
              </p:cNvCxnSpPr>
              <p:nvPr/>
            </p:nvCxnSpPr>
            <p:spPr>
              <a:xfrm flipH="1" flipV="1">
                <a:off x="2800188" y="3290702"/>
                <a:ext cx="760187" cy="5513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4A6EDF97-68DF-4047-8D5D-662778255D7F}"/>
                  </a:ext>
                </a:extLst>
              </p:cNvPr>
              <p:cNvSpPr txBox="1"/>
              <p:nvPr/>
            </p:nvSpPr>
            <p:spPr>
              <a:xfrm>
                <a:off x="496061" y="1155423"/>
                <a:ext cx="671274" cy="461665"/>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Elevation Gimbal (Honeybee)</a:t>
                </a:r>
              </a:p>
            </p:txBody>
          </p:sp>
          <p:cxnSp>
            <p:nvCxnSpPr>
              <p:cNvPr id="33" name="Straight Arrow Connector 32">
                <a:extLst>
                  <a:ext uri="{FF2B5EF4-FFF2-40B4-BE49-F238E27FC236}">
                    <a16:creationId xmlns:a16="http://schemas.microsoft.com/office/drawing/2014/main" id="{21C20C83-47CA-504B-AA43-518C73ED07A7}"/>
                  </a:ext>
                </a:extLst>
              </p:cNvPr>
              <p:cNvCxnSpPr>
                <a:cxnSpLocks/>
                <a:stCxn id="32" idx="3"/>
              </p:cNvCxnSpPr>
              <p:nvPr/>
            </p:nvCxnSpPr>
            <p:spPr>
              <a:xfrm flipV="1">
                <a:off x="1167335" y="1370212"/>
                <a:ext cx="1318137" cy="1604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6334D96-30C9-C245-8CFB-2AC3894A0367}"/>
                  </a:ext>
                </a:extLst>
              </p:cNvPr>
              <p:cNvSpPr txBox="1"/>
              <p:nvPr/>
            </p:nvSpPr>
            <p:spPr>
              <a:xfrm>
                <a:off x="4001945" y="2274008"/>
                <a:ext cx="563671" cy="307777"/>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Kevlar Rope</a:t>
                </a:r>
              </a:p>
            </p:txBody>
          </p:sp>
          <p:cxnSp>
            <p:nvCxnSpPr>
              <p:cNvPr id="35" name="Straight Arrow Connector 34">
                <a:extLst>
                  <a:ext uri="{FF2B5EF4-FFF2-40B4-BE49-F238E27FC236}">
                    <a16:creationId xmlns:a16="http://schemas.microsoft.com/office/drawing/2014/main" id="{D17F8463-4099-5443-BC3F-91312C74A77C}"/>
                  </a:ext>
                </a:extLst>
              </p:cNvPr>
              <p:cNvCxnSpPr>
                <a:cxnSpLocks/>
                <a:stCxn id="34" idx="1"/>
              </p:cNvCxnSpPr>
              <p:nvPr/>
            </p:nvCxnSpPr>
            <p:spPr>
              <a:xfrm flipH="1" flipV="1">
                <a:off x="3436112" y="2325000"/>
                <a:ext cx="565833" cy="10289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121F51A5-1494-104A-BAFA-BF4160D1C4DC}"/>
                  </a:ext>
                </a:extLst>
              </p:cNvPr>
              <p:cNvSpPr txBox="1"/>
              <p:nvPr/>
            </p:nvSpPr>
            <p:spPr>
              <a:xfrm>
                <a:off x="1408085" y="764001"/>
                <a:ext cx="671274" cy="461665"/>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Optical Detector Assembly</a:t>
                </a:r>
              </a:p>
            </p:txBody>
          </p:sp>
          <p:cxnSp>
            <p:nvCxnSpPr>
              <p:cNvPr id="37" name="Straight Arrow Connector 36">
                <a:extLst>
                  <a:ext uri="{FF2B5EF4-FFF2-40B4-BE49-F238E27FC236}">
                    <a16:creationId xmlns:a16="http://schemas.microsoft.com/office/drawing/2014/main" id="{0EEA2BFE-83BD-8243-A29A-B09AA06327E1}"/>
                  </a:ext>
                </a:extLst>
              </p:cNvPr>
              <p:cNvCxnSpPr>
                <a:cxnSpLocks/>
                <a:stCxn id="36" idx="3"/>
              </p:cNvCxnSpPr>
              <p:nvPr/>
            </p:nvCxnSpPr>
            <p:spPr>
              <a:xfrm flipV="1">
                <a:off x="2079359" y="931258"/>
                <a:ext cx="176301" cy="635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1D21C4A4-3795-BC4F-85F4-BCC7E6F8DBB4}"/>
                  </a:ext>
                </a:extLst>
              </p:cNvPr>
              <p:cNvSpPr txBox="1"/>
              <p:nvPr/>
            </p:nvSpPr>
            <p:spPr>
              <a:xfrm>
                <a:off x="3391244" y="823669"/>
                <a:ext cx="526323" cy="307777"/>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Optical Housing</a:t>
                </a:r>
              </a:p>
            </p:txBody>
          </p:sp>
          <p:cxnSp>
            <p:nvCxnSpPr>
              <p:cNvPr id="39" name="Straight Arrow Connector 38">
                <a:extLst>
                  <a:ext uri="{FF2B5EF4-FFF2-40B4-BE49-F238E27FC236}">
                    <a16:creationId xmlns:a16="http://schemas.microsoft.com/office/drawing/2014/main" id="{9C2C5675-E4AA-764C-BB79-782ED8FD6C87}"/>
                  </a:ext>
                </a:extLst>
              </p:cNvPr>
              <p:cNvCxnSpPr>
                <a:cxnSpLocks/>
                <a:stCxn id="38" idx="1"/>
              </p:cNvCxnSpPr>
              <p:nvPr/>
            </p:nvCxnSpPr>
            <p:spPr>
              <a:xfrm flipH="1">
                <a:off x="3087576" y="977558"/>
                <a:ext cx="303668" cy="15878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74ECF94E-4E5C-6643-B36D-FA0667CA5A89}"/>
                  </a:ext>
                </a:extLst>
              </p:cNvPr>
              <p:cNvSpPr txBox="1"/>
              <p:nvPr/>
            </p:nvSpPr>
            <p:spPr>
              <a:xfrm>
                <a:off x="3556483" y="4160584"/>
                <a:ext cx="647322" cy="461665"/>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Azimuth Gimbal (Honeybee)</a:t>
                </a:r>
              </a:p>
            </p:txBody>
          </p:sp>
          <p:cxnSp>
            <p:nvCxnSpPr>
              <p:cNvPr id="41" name="Straight Arrow Connector 40">
                <a:extLst>
                  <a:ext uri="{FF2B5EF4-FFF2-40B4-BE49-F238E27FC236}">
                    <a16:creationId xmlns:a16="http://schemas.microsoft.com/office/drawing/2014/main" id="{1F186DB2-5F61-2943-903E-366FA579BF37}"/>
                  </a:ext>
                </a:extLst>
              </p:cNvPr>
              <p:cNvCxnSpPr>
                <a:cxnSpLocks/>
                <a:stCxn id="40" idx="1"/>
              </p:cNvCxnSpPr>
              <p:nvPr/>
            </p:nvCxnSpPr>
            <p:spPr>
              <a:xfrm flipH="1" flipV="1">
                <a:off x="2370869" y="3218178"/>
                <a:ext cx="1185614" cy="117323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D37252A8-C75F-AB4A-8362-AFD13FDF392F}"/>
                  </a:ext>
                </a:extLst>
              </p:cNvPr>
              <p:cNvSpPr txBox="1"/>
              <p:nvPr/>
            </p:nvSpPr>
            <p:spPr>
              <a:xfrm>
                <a:off x="3828034" y="3290702"/>
                <a:ext cx="585252" cy="153888"/>
              </a:xfrm>
              <a:prstGeom prst="rect">
                <a:avLst/>
              </a:prstGeom>
              <a:solidFill>
                <a:srgbClr val="FFFF00"/>
              </a:solidFill>
              <a:ln w="19050">
                <a:solidFill>
                  <a:srgbClr val="FF0000"/>
                </a:solidFill>
              </a:ln>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Cameras</a:t>
                </a:r>
              </a:p>
            </p:txBody>
          </p:sp>
          <p:cxnSp>
            <p:nvCxnSpPr>
              <p:cNvPr id="71" name="Straight Arrow Connector 70">
                <a:extLst>
                  <a:ext uri="{FF2B5EF4-FFF2-40B4-BE49-F238E27FC236}">
                    <a16:creationId xmlns:a16="http://schemas.microsoft.com/office/drawing/2014/main" id="{ED693306-22EB-5A48-B726-0391CDFA7C6D}"/>
                  </a:ext>
                </a:extLst>
              </p:cNvPr>
              <p:cNvCxnSpPr>
                <a:cxnSpLocks/>
                <a:stCxn id="70" idx="1"/>
              </p:cNvCxnSpPr>
              <p:nvPr/>
            </p:nvCxnSpPr>
            <p:spPr>
              <a:xfrm flipH="1" flipV="1">
                <a:off x="3374237" y="3165087"/>
                <a:ext cx="453797" cy="20255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122E8C-B29C-D145-9D78-982BEFA4D620}"/>
                </a:ext>
              </a:extLst>
            </p:cNvPr>
            <p:cNvGrpSpPr/>
            <p:nvPr/>
          </p:nvGrpSpPr>
          <p:grpSpPr>
            <a:xfrm rot="588700">
              <a:off x="3538838" y="2860642"/>
              <a:ext cx="226246" cy="739377"/>
              <a:chOff x="1524870" y="5813763"/>
              <a:chExt cx="298792" cy="739377"/>
            </a:xfrm>
          </p:grpSpPr>
          <p:sp>
            <p:nvSpPr>
              <p:cNvPr id="60" name="Cube 59">
                <a:extLst>
                  <a:ext uri="{FF2B5EF4-FFF2-40B4-BE49-F238E27FC236}">
                    <a16:creationId xmlns:a16="http://schemas.microsoft.com/office/drawing/2014/main" id="{9E1307DD-4282-D94D-9DAD-BA4A67E82836}"/>
                  </a:ext>
                </a:extLst>
              </p:cNvPr>
              <p:cNvSpPr/>
              <p:nvPr/>
            </p:nvSpPr>
            <p:spPr>
              <a:xfrm rot="16503838">
                <a:off x="1267739" y="6070894"/>
                <a:ext cx="655215" cy="140953"/>
              </a:xfrm>
              <a:prstGeom prst="cube">
                <a:avLst>
                  <a:gd name="adj" fmla="val 36198"/>
                </a:avLst>
              </a:prstGeom>
              <a:solidFill>
                <a:schemeClr val="tx1">
                  <a:lumMod val="65000"/>
                  <a:lumOff val="3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771ECC3A-3055-4645-A6F2-EE608F915935}"/>
                  </a:ext>
                </a:extLst>
              </p:cNvPr>
              <p:cNvGrpSpPr/>
              <p:nvPr/>
            </p:nvGrpSpPr>
            <p:grpSpPr>
              <a:xfrm rot="21213944">
                <a:off x="1616011" y="5897925"/>
                <a:ext cx="207651" cy="655215"/>
                <a:chOff x="8125686" y="854857"/>
                <a:chExt cx="308751" cy="655215"/>
              </a:xfrm>
            </p:grpSpPr>
            <p:sp>
              <p:nvSpPr>
                <p:cNvPr id="62" name="Can 61">
                  <a:extLst>
                    <a:ext uri="{FF2B5EF4-FFF2-40B4-BE49-F238E27FC236}">
                      <a16:creationId xmlns:a16="http://schemas.microsoft.com/office/drawing/2014/main" id="{74E10DDA-FF48-804B-87E9-039FE675EB7A}"/>
                    </a:ext>
                  </a:extLst>
                </p:cNvPr>
                <p:cNvSpPr/>
                <p:nvPr/>
              </p:nvSpPr>
              <p:spPr>
                <a:xfrm rot="16738289">
                  <a:off x="8159759" y="1118730"/>
                  <a:ext cx="365484" cy="183873"/>
                </a:xfrm>
                <a:prstGeom prst="can">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ube 62">
                  <a:extLst>
                    <a:ext uri="{FF2B5EF4-FFF2-40B4-BE49-F238E27FC236}">
                      <a16:creationId xmlns:a16="http://schemas.microsoft.com/office/drawing/2014/main" id="{124858D4-87D8-B340-9238-8C428F0AB97B}"/>
                    </a:ext>
                  </a:extLst>
                </p:cNvPr>
                <p:cNvSpPr/>
                <p:nvPr/>
              </p:nvSpPr>
              <p:spPr>
                <a:xfrm rot="16889894">
                  <a:off x="7887720" y="1092823"/>
                  <a:ext cx="655215" cy="179283"/>
                </a:xfrm>
                <a:prstGeom prst="cube">
                  <a:avLst>
                    <a:gd name="adj" fmla="val 36198"/>
                  </a:avLst>
                </a:prstGeom>
                <a:solidFill>
                  <a:schemeClr val="tx1">
                    <a:lumMod val="65000"/>
                    <a:lumOff val="35000"/>
                  </a:schemeClr>
                </a:solidFill>
                <a:ln>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2" name="TextBox 1">
            <a:extLst>
              <a:ext uri="{FF2B5EF4-FFF2-40B4-BE49-F238E27FC236}">
                <a16:creationId xmlns:a16="http://schemas.microsoft.com/office/drawing/2014/main" id="{827CBDDA-1A43-0D45-95AA-4441633426EC}"/>
              </a:ext>
            </a:extLst>
          </p:cNvPr>
          <p:cNvSpPr txBox="1"/>
          <p:nvPr/>
        </p:nvSpPr>
        <p:spPr>
          <a:xfrm>
            <a:off x="4178633" y="5720101"/>
            <a:ext cx="761323" cy="369332"/>
          </a:xfrm>
          <a:prstGeom prst="rect">
            <a:avLst/>
          </a:prstGeom>
          <a:noFill/>
        </p:spPr>
        <p:txBody>
          <a:bodyPr wrap="square" rtlCol="0">
            <a:spAutoFit/>
          </a:bodyPr>
          <a:lstStyle/>
          <a:p>
            <a:r>
              <a:rPr lang="en-US" dirty="0"/>
              <a:t>FOV</a:t>
            </a:r>
          </a:p>
        </p:txBody>
      </p:sp>
      <p:sp>
        <p:nvSpPr>
          <p:cNvPr id="6" name="Block Arc 5">
            <a:extLst>
              <a:ext uri="{FF2B5EF4-FFF2-40B4-BE49-F238E27FC236}">
                <a16:creationId xmlns:a16="http://schemas.microsoft.com/office/drawing/2014/main" id="{3B63A2D9-45F5-184B-A958-17575DEA29A7}"/>
              </a:ext>
            </a:extLst>
          </p:cNvPr>
          <p:cNvSpPr/>
          <p:nvPr/>
        </p:nvSpPr>
        <p:spPr>
          <a:xfrm flipV="1">
            <a:off x="3731174" y="5145587"/>
            <a:ext cx="1508995" cy="299130"/>
          </a:xfrm>
          <a:prstGeom prst="blockArc">
            <a:avLst>
              <a:gd name="adj1" fmla="val 10800000"/>
              <a:gd name="adj2" fmla="val 21378517"/>
              <a:gd name="adj3" fmla="val 429"/>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lock Arc 7">
            <a:extLst>
              <a:ext uri="{FF2B5EF4-FFF2-40B4-BE49-F238E27FC236}">
                <a16:creationId xmlns:a16="http://schemas.microsoft.com/office/drawing/2014/main" id="{A524DBB4-B487-9640-AEBB-191C59F2A6B2}"/>
              </a:ext>
            </a:extLst>
          </p:cNvPr>
          <p:cNvSpPr/>
          <p:nvPr/>
        </p:nvSpPr>
        <p:spPr>
          <a:xfrm rot="19437522">
            <a:off x="4283898" y="5302492"/>
            <a:ext cx="894823" cy="1274689"/>
          </a:xfrm>
          <a:prstGeom prst="blockArc">
            <a:avLst>
              <a:gd name="adj1" fmla="val 12355412"/>
              <a:gd name="adj2" fmla="val 15844526"/>
              <a:gd name="adj3" fmla="val 0"/>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2986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08F8-5D45-CA42-9D0C-0761907681A1}"/>
              </a:ext>
            </a:extLst>
          </p:cNvPr>
          <p:cNvSpPr>
            <a:spLocks noGrp="1"/>
          </p:cNvSpPr>
          <p:nvPr>
            <p:ph type="title"/>
          </p:nvPr>
        </p:nvSpPr>
        <p:spPr/>
        <p:txBody>
          <a:bodyPr/>
          <a:lstStyle/>
          <a:p>
            <a:r>
              <a:rPr lang="en-US" dirty="0"/>
              <a:t>Summary</a:t>
            </a:r>
          </a:p>
        </p:txBody>
      </p:sp>
      <p:sp>
        <p:nvSpPr>
          <p:cNvPr id="4" name="Date Placeholder 3">
            <a:extLst>
              <a:ext uri="{FF2B5EF4-FFF2-40B4-BE49-F238E27FC236}">
                <a16:creationId xmlns:a16="http://schemas.microsoft.com/office/drawing/2014/main" id="{1BA45432-4F74-3B42-9E84-F1777F32D456}"/>
              </a:ext>
            </a:extLst>
          </p:cNvPr>
          <p:cNvSpPr>
            <a:spLocks noGrp="1"/>
          </p:cNvSpPr>
          <p:nvPr>
            <p:ph type="dt" sz="half" idx="10"/>
          </p:nvPr>
        </p:nvSpPr>
        <p:spPr/>
        <p:txBody>
          <a:bodyPr/>
          <a:lstStyle/>
          <a:p>
            <a:r>
              <a:rPr lang="en-US"/>
              <a:t>5/4/2021</a:t>
            </a:r>
          </a:p>
        </p:txBody>
      </p:sp>
      <p:sp>
        <p:nvSpPr>
          <p:cNvPr id="5" name="Slide Number Placeholder 4">
            <a:extLst>
              <a:ext uri="{FF2B5EF4-FFF2-40B4-BE49-F238E27FC236}">
                <a16:creationId xmlns:a16="http://schemas.microsoft.com/office/drawing/2014/main" id="{E32F26C0-C0F5-7D46-8C6B-50AE61931C52}"/>
              </a:ext>
            </a:extLst>
          </p:cNvPr>
          <p:cNvSpPr>
            <a:spLocks noGrp="1"/>
          </p:cNvSpPr>
          <p:nvPr>
            <p:ph type="sldNum" sz="quarter" idx="12"/>
          </p:nvPr>
        </p:nvSpPr>
        <p:spPr/>
        <p:txBody>
          <a:bodyPr/>
          <a:lstStyle/>
          <a:p>
            <a:fld id="{9A70291C-A1FB-4F81-9931-F7572B89897C}" type="slidenum">
              <a:rPr lang="en-US" smtClean="0"/>
              <a:t>15</a:t>
            </a:fld>
            <a:endParaRPr lang="en-US"/>
          </a:p>
        </p:txBody>
      </p:sp>
      <p:sp>
        <p:nvSpPr>
          <p:cNvPr id="6" name="Footer Placeholder 5">
            <a:extLst>
              <a:ext uri="{FF2B5EF4-FFF2-40B4-BE49-F238E27FC236}">
                <a16:creationId xmlns:a16="http://schemas.microsoft.com/office/drawing/2014/main" id="{2F615714-F053-8445-B5A2-15D7C3B55920}"/>
              </a:ext>
            </a:extLst>
          </p:cNvPr>
          <p:cNvSpPr>
            <a:spLocks noGrp="1"/>
          </p:cNvSpPr>
          <p:nvPr>
            <p:ph type="ftr" sz="quarter" idx="11"/>
          </p:nvPr>
        </p:nvSpPr>
        <p:spPr/>
        <p:txBody>
          <a:bodyPr/>
          <a:lstStyle/>
          <a:p>
            <a:r>
              <a:rPr lang="en-US"/>
              <a:t>ISSC 2021 Clarketal SILVIR</a:t>
            </a:r>
            <a:endParaRPr lang="en-US" dirty="0"/>
          </a:p>
        </p:txBody>
      </p:sp>
      <p:sp>
        <p:nvSpPr>
          <p:cNvPr id="7" name="TextBox 6">
            <a:extLst>
              <a:ext uri="{FF2B5EF4-FFF2-40B4-BE49-F238E27FC236}">
                <a16:creationId xmlns:a16="http://schemas.microsoft.com/office/drawing/2014/main" id="{0630899F-D7EC-E342-94F6-AF0BE4654DB6}"/>
              </a:ext>
            </a:extLst>
          </p:cNvPr>
          <p:cNvSpPr txBox="1"/>
          <p:nvPr/>
        </p:nvSpPr>
        <p:spPr>
          <a:xfrm>
            <a:off x="564444" y="1309511"/>
            <a:ext cx="8122356" cy="2862322"/>
          </a:xfrm>
          <a:prstGeom prst="rect">
            <a:avLst/>
          </a:prstGeom>
          <a:noFill/>
        </p:spPr>
        <p:txBody>
          <a:bodyPr wrap="square" rtlCol="0">
            <a:spAutoFit/>
          </a:bodyPr>
          <a:lstStyle/>
          <a:p>
            <a:r>
              <a:rPr lang="en-US" dirty="0"/>
              <a:t>SILVIR utilizes state of the art IR detector (HOTBIRD) and camera (JASIS) components, along with thermal design, and compact gimbal technology, already under development for other applications. </a:t>
            </a:r>
          </a:p>
          <a:p>
            <a:endParaRPr lang="en-US" dirty="0"/>
          </a:p>
          <a:p>
            <a:r>
              <a:rPr lang="en-US" dirty="0"/>
              <a:t>SILVIR, requiring only a lander (or landers), </a:t>
            </a:r>
            <a:r>
              <a:rPr lang="en-US"/>
              <a:t>would generate </a:t>
            </a:r>
            <a:r>
              <a:rPr lang="en-US" dirty="0"/>
              <a:t>detailed local high spatial resolution measurements of molecular water and hydroxyl correlated with geological features as a function of time of day over one or more lunar cycles. </a:t>
            </a:r>
          </a:p>
          <a:p>
            <a:endParaRPr lang="en-US" dirty="0"/>
          </a:p>
          <a:p>
            <a:r>
              <a:rPr lang="en-US" dirty="0"/>
              <a:t>Thus, SILVIR could provide the local ‘ground truth’ essential for understanding the lunar water cycle by providing </a:t>
            </a:r>
          </a:p>
        </p:txBody>
      </p:sp>
    </p:spTree>
    <p:extLst>
      <p:ext uri="{BB962C8B-B14F-4D97-AF65-F5344CB8AC3E}">
        <p14:creationId xmlns:p14="http://schemas.microsoft.com/office/powerpoint/2010/main" val="3906862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9C5D5-8E50-AE40-8A0C-D90E9D54B376}"/>
              </a:ext>
            </a:extLst>
          </p:cNvPr>
          <p:cNvSpPr>
            <a:spLocks noGrp="1"/>
          </p:cNvSpPr>
          <p:nvPr>
            <p:ph type="title"/>
          </p:nvPr>
        </p:nvSpPr>
        <p:spPr/>
        <p:txBody>
          <a:bodyPr/>
          <a:lstStyle/>
          <a:p>
            <a:r>
              <a:rPr lang="en-US" dirty="0"/>
              <a:t>Backup Slides</a:t>
            </a:r>
          </a:p>
        </p:txBody>
      </p:sp>
      <p:sp>
        <p:nvSpPr>
          <p:cNvPr id="3" name="Date Placeholder 2">
            <a:extLst>
              <a:ext uri="{FF2B5EF4-FFF2-40B4-BE49-F238E27FC236}">
                <a16:creationId xmlns:a16="http://schemas.microsoft.com/office/drawing/2014/main" id="{34DDF271-6528-2046-8516-52EBFD118F55}"/>
              </a:ext>
            </a:extLst>
          </p:cNvPr>
          <p:cNvSpPr>
            <a:spLocks noGrp="1"/>
          </p:cNvSpPr>
          <p:nvPr>
            <p:ph type="dt" sz="half" idx="10"/>
          </p:nvPr>
        </p:nvSpPr>
        <p:spPr/>
        <p:txBody>
          <a:bodyPr/>
          <a:lstStyle/>
          <a:p>
            <a:r>
              <a:rPr lang="en-US"/>
              <a:t>5/4/2021</a:t>
            </a:r>
          </a:p>
        </p:txBody>
      </p:sp>
      <p:sp>
        <p:nvSpPr>
          <p:cNvPr id="4" name="Footer Placeholder 3">
            <a:extLst>
              <a:ext uri="{FF2B5EF4-FFF2-40B4-BE49-F238E27FC236}">
                <a16:creationId xmlns:a16="http://schemas.microsoft.com/office/drawing/2014/main" id="{FBE2DCCD-AED0-524C-AE10-00E474535AB5}"/>
              </a:ext>
            </a:extLst>
          </p:cNvPr>
          <p:cNvSpPr>
            <a:spLocks noGrp="1"/>
          </p:cNvSpPr>
          <p:nvPr>
            <p:ph type="ftr" sz="quarter" idx="11"/>
          </p:nvPr>
        </p:nvSpPr>
        <p:spPr/>
        <p:txBody>
          <a:bodyPr/>
          <a:lstStyle/>
          <a:p>
            <a:r>
              <a:rPr lang="en-US"/>
              <a:t>ISSC 2021 Clarketal SILVIR</a:t>
            </a:r>
            <a:endParaRPr lang="en-US" dirty="0"/>
          </a:p>
        </p:txBody>
      </p:sp>
      <p:sp>
        <p:nvSpPr>
          <p:cNvPr id="5" name="Slide Number Placeholder 4">
            <a:extLst>
              <a:ext uri="{FF2B5EF4-FFF2-40B4-BE49-F238E27FC236}">
                <a16:creationId xmlns:a16="http://schemas.microsoft.com/office/drawing/2014/main" id="{B67ED86F-4F31-7F4E-BAC3-5E66955F4BB6}"/>
              </a:ext>
            </a:extLst>
          </p:cNvPr>
          <p:cNvSpPr>
            <a:spLocks noGrp="1"/>
          </p:cNvSpPr>
          <p:nvPr>
            <p:ph type="sldNum" sz="quarter" idx="12"/>
          </p:nvPr>
        </p:nvSpPr>
        <p:spPr/>
        <p:txBody>
          <a:bodyPr/>
          <a:lstStyle/>
          <a:p>
            <a:fld id="{9A70291C-A1FB-4F81-9931-F7572B89897C}" type="slidenum">
              <a:rPr lang="en-US" smtClean="0"/>
              <a:t>16</a:t>
            </a:fld>
            <a:endParaRPr lang="en-US"/>
          </a:p>
        </p:txBody>
      </p:sp>
    </p:spTree>
    <p:extLst>
      <p:ext uri="{BB962C8B-B14F-4D97-AF65-F5344CB8AC3E}">
        <p14:creationId xmlns:p14="http://schemas.microsoft.com/office/powerpoint/2010/main" val="1894718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7" y="291572"/>
            <a:ext cx="8517467" cy="527020"/>
          </a:xfrm>
        </p:spPr>
        <p:txBody>
          <a:bodyPr>
            <a:noAutofit/>
          </a:bodyPr>
          <a:lstStyle/>
          <a:p>
            <a:r>
              <a:rPr lang="en-US" sz="2800" dirty="0">
                <a:latin typeface="Arial" panose="020B0604020202020204" pitchFamily="34" charset="0"/>
                <a:cs typeface="Arial" panose="020B0604020202020204" pitchFamily="34" charset="0"/>
              </a:rPr>
              <a:t>Suite Merit / Comparison with the Competition</a:t>
            </a:r>
          </a:p>
        </p:txBody>
      </p:sp>
      <p:sp>
        <p:nvSpPr>
          <p:cNvPr id="9" name="Date Placeholder 3"/>
          <p:cNvSpPr>
            <a:spLocks noGrp="1"/>
          </p:cNvSpPr>
          <p:nvPr>
            <p:ph type="dt" sz="half" idx="10"/>
          </p:nvPr>
        </p:nvSpPr>
        <p:spPr>
          <a:xfrm>
            <a:off x="457200" y="6356350"/>
            <a:ext cx="2133600" cy="365125"/>
          </a:xfrm>
        </p:spPr>
        <p:txBody>
          <a:bodyPr/>
          <a:lstStyle/>
          <a:p>
            <a:r>
              <a:rPr lang="en-US" sz="1150">
                <a:solidFill>
                  <a:prstClr val="black"/>
                </a:solidFill>
                <a:latin typeface="Arial" panose="020B0604020202020204" pitchFamily="34" charset="0"/>
                <a:cs typeface="Arial" panose="020B0604020202020204" pitchFamily="34" charset="0"/>
              </a:rPr>
              <a:t>5/4/2021</a:t>
            </a:r>
            <a:endParaRPr lang="en-US" sz="1150" dirty="0">
              <a:solidFill>
                <a:prstClr val="black"/>
              </a:solidFill>
              <a:latin typeface="Arial" panose="020B0604020202020204" pitchFamily="34" charset="0"/>
              <a:cs typeface="Arial" panose="020B0604020202020204" pitchFamily="34" charset="0"/>
            </a:endParaRPr>
          </a:p>
        </p:txBody>
      </p:sp>
      <p:sp>
        <p:nvSpPr>
          <p:cNvPr id="10" name="Slide Number Placeholder 5"/>
          <p:cNvSpPr>
            <a:spLocks noGrp="1"/>
          </p:cNvSpPr>
          <p:nvPr>
            <p:ph type="sldNum" sz="quarter" idx="12"/>
          </p:nvPr>
        </p:nvSpPr>
        <p:spPr>
          <a:xfrm>
            <a:off x="6553200" y="6356350"/>
            <a:ext cx="2133600" cy="365125"/>
          </a:xfrm>
        </p:spPr>
        <p:txBody>
          <a:bodyPr/>
          <a:lstStyle/>
          <a:p>
            <a:fld id="{9A70291C-A1FB-4F81-9931-F7572B89897C}" type="slidenum">
              <a:rPr lang="en-US" sz="1150" smtClean="0">
                <a:solidFill>
                  <a:prstClr val="black"/>
                </a:solidFill>
                <a:latin typeface="Arial" panose="020B0604020202020204" pitchFamily="34" charset="0"/>
                <a:cs typeface="Arial" panose="020B0604020202020204" pitchFamily="34" charset="0"/>
              </a:rPr>
              <a:pPr/>
              <a:t>17</a:t>
            </a:fld>
            <a:endParaRPr lang="en-US" sz="1150" dirty="0">
              <a:solidFill>
                <a:prstClr val="black"/>
              </a:solidFill>
              <a:latin typeface="Arial" panose="020B0604020202020204" pitchFamily="34" charset="0"/>
              <a:cs typeface="Arial" panose="020B0604020202020204" pitchFamily="34" charset="0"/>
            </a:endParaRPr>
          </a:p>
        </p:txBody>
      </p:sp>
      <p:sp>
        <p:nvSpPr>
          <p:cNvPr id="11" name="Footer Placeholder 4"/>
          <p:cNvSpPr>
            <a:spLocks noGrp="1"/>
          </p:cNvSpPr>
          <p:nvPr>
            <p:ph type="ftr" sz="quarter" idx="11"/>
          </p:nvPr>
        </p:nvSpPr>
        <p:spPr>
          <a:xfrm>
            <a:off x="2248677" y="6364817"/>
            <a:ext cx="4814595" cy="365125"/>
          </a:xfrm>
        </p:spPr>
        <p:txBody>
          <a:bodyPr/>
          <a:lstStyle/>
          <a:p>
            <a:r>
              <a:rPr lang="en-US" sz="1150">
                <a:solidFill>
                  <a:prstClr val="black"/>
                </a:solidFill>
                <a:latin typeface="Arial" panose="020B0604020202020204" pitchFamily="34" charset="0"/>
                <a:cs typeface="Arial" panose="020B0604020202020204" pitchFamily="34" charset="0"/>
              </a:rPr>
              <a:t>ISSC 2021 Clarketal SILVIR</a:t>
            </a:r>
            <a:endParaRPr lang="en-US" sz="1150" dirty="0">
              <a:solidFill>
                <a:prstClr val="black"/>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E57CF49A-A715-5443-B4E5-81C0801B2BD5}"/>
              </a:ext>
            </a:extLst>
          </p:cNvPr>
          <p:cNvGraphicFramePr>
            <a:graphicFrameLocks noGrp="1"/>
          </p:cNvGraphicFramePr>
          <p:nvPr>
            <p:extLst>
              <p:ext uri="{D42A27DB-BD31-4B8C-83A1-F6EECF244321}">
                <p14:modId xmlns:p14="http://schemas.microsoft.com/office/powerpoint/2010/main" val="4251387444"/>
              </p:ext>
            </p:extLst>
          </p:nvPr>
        </p:nvGraphicFramePr>
        <p:xfrm>
          <a:off x="267510" y="827059"/>
          <a:ext cx="8419290" cy="5521327"/>
        </p:xfrm>
        <a:graphic>
          <a:graphicData uri="http://schemas.openxmlformats.org/drawingml/2006/table">
            <a:tbl>
              <a:tblPr firstRow="1" firstCol="1" bandRow="1">
                <a:tableStyleId>{5C22544A-7EE6-4342-B048-85BDC9FD1C3A}</a:tableStyleId>
              </a:tblPr>
              <a:tblGrid>
                <a:gridCol w="1047914">
                  <a:extLst>
                    <a:ext uri="{9D8B030D-6E8A-4147-A177-3AD203B41FA5}">
                      <a16:colId xmlns:a16="http://schemas.microsoft.com/office/drawing/2014/main" val="1635524435"/>
                    </a:ext>
                  </a:extLst>
                </a:gridCol>
                <a:gridCol w="3238188">
                  <a:extLst>
                    <a:ext uri="{9D8B030D-6E8A-4147-A177-3AD203B41FA5}">
                      <a16:colId xmlns:a16="http://schemas.microsoft.com/office/drawing/2014/main" val="234645405"/>
                    </a:ext>
                  </a:extLst>
                </a:gridCol>
                <a:gridCol w="2023868">
                  <a:extLst>
                    <a:ext uri="{9D8B030D-6E8A-4147-A177-3AD203B41FA5}">
                      <a16:colId xmlns:a16="http://schemas.microsoft.com/office/drawing/2014/main" val="255711527"/>
                    </a:ext>
                  </a:extLst>
                </a:gridCol>
                <a:gridCol w="2109320">
                  <a:extLst>
                    <a:ext uri="{9D8B030D-6E8A-4147-A177-3AD203B41FA5}">
                      <a16:colId xmlns:a16="http://schemas.microsoft.com/office/drawing/2014/main" val="2564956566"/>
                    </a:ext>
                  </a:extLst>
                </a:gridCol>
              </a:tblGrid>
              <a:tr h="0">
                <a:tc gridSpan="4">
                  <a:txBody>
                    <a:bodyPr/>
                    <a:lstStyle/>
                    <a:p>
                      <a:pPr marL="0" marR="0" algn="l">
                        <a:lnSpc>
                          <a:spcPts val="1400"/>
                        </a:lnSpc>
                        <a:spcBef>
                          <a:spcPts val="0"/>
                        </a:spcBef>
                        <a:spcAft>
                          <a:spcPts val="200"/>
                        </a:spcAft>
                        <a:tabLst>
                          <a:tab pos="822960" algn="l"/>
                        </a:tabLst>
                      </a:pPr>
                      <a:r>
                        <a:rPr lang="en-US" sz="1400">
                          <a:effectLst/>
                        </a:rPr>
                        <a:t>Table 1.1. SILVIR comparison to other instruments.</a:t>
                      </a:r>
                      <a:endParaRPr lang="en-US" sz="1400">
                        <a:solidFill>
                          <a:srgbClr val="595959"/>
                        </a:solidFill>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9371511"/>
                  </a:ext>
                </a:extLst>
              </a:tr>
              <a:tr h="0">
                <a:tc>
                  <a:txBody>
                    <a:bodyPr/>
                    <a:lstStyle/>
                    <a:p>
                      <a:pPr marL="0" marR="0" algn="ctr">
                        <a:lnSpc>
                          <a:spcPts val="1400"/>
                        </a:lnSpc>
                        <a:spcBef>
                          <a:spcPts val="200"/>
                        </a:spcBef>
                        <a:spcAft>
                          <a:spcPts val="50"/>
                        </a:spcAft>
                      </a:pPr>
                      <a:r>
                        <a:rPr lang="en-US" sz="1400" spc="-10">
                          <a:effectLst/>
                        </a:rPr>
                        <a:t>Attribute</a:t>
                      </a:r>
                      <a:endParaRPr lang="en-US" sz="14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400"/>
                        </a:lnSpc>
                        <a:spcBef>
                          <a:spcPts val="200"/>
                        </a:spcBef>
                        <a:spcAft>
                          <a:spcPts val="50"/>
                        </a:spcAft>
                      </a:pPr>
                      <a:r>
                        <a:rPr lang="en-US" sz="1400" spc="-10">
                          <a:effectLst/>
                        </a:rPr>
                        <a:t>SILVIR</a:t>
                      </a:r>
                      <a:endParaRPr lang="en-US" sz="14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400"/>
                        </a:lnSpc>
                        <a:spcBef>
                          <a:spcPts val="200"/>
                        </a:spcBef>
                        <a:spcAft>
                          <a:spcPts val="50"/>
                        </a:spcAft>
                      </a:pPr>
                      <a:r>
                        <a:rPr lang="en-US" sz="1400" spc="-10">
                          <a:effectLst/>
                        </a:rPr>
                        <a:t>UCIS</a:t>
                      </a:r>
                      <a:endParaRPr lang="en-US" sz="14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ctr">
                        <a:lnSpc>
                          <a:spcPts val="1400"/>
                        </a:lnSpc>
                        <a:spcBef>
                          <a:spcPts val="200"/>
                        </a:spcBef>
                        <a:spcAft>
                          <a:spcPts val="50"/>
                        </a:spcAft>
                      </a:pPr>
                      <a:r>
                        <a:rPr lang="en-US" sz="1400" spc="-10">
                          <a:effectLst/>
                        </a:rPr>
                        <a:t>NIRVSS</a:t>
                      </a:r>
                      <a:endParaRPr lang="en-US" sz="1400" b="1">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4211662233"/>
                  </a:ext>
                </a:extLst>
              </a:tr>
              <a:tr h="0">
                <a:tc>
                  <a:txBody>
                    <a:bodyPr/>
                    <a:lstStyle/>
                    <a:p>
                      <a:pPr marL="0" marR="0" algn="l">
                        <a:lnSpc>
                          <a:spcPts val="1400"/>
                        </a:lnSpc>
                        <a:spcBef>
                          <a:spcPts val="100"/>
                        </a:spcBef>
                        <a:spcAft>
                          <a:spcPts val="50"/>
                        </a:spcAft>
                      </a:pPr>
                      <a:r>
                        <a:rPr lang="en-US" sz="1400" spc="-10">
                          <a:effectLst/>
                        </a:rPr>
                        <a:t>Spatial Coverage</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LARGER: 120 × 90 degrees, full anti-sun side of lander, from lander to horizon. BETTER CONTEXT through visible camera imaging.</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30 degrees, selected targets</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~10 degrees, across, downward pointing </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3165153476"/>
                  </a:ext>
                </a:extLst>
              </a:tr>
              <a:tr h="0">
                <a:tc>
                  <a:txBody>
                    <a:bodyPr/>
                    <a:lstStyle/>
                    <a:p>
                      <a:pPr marL="0" marR="0" algn="l">
                        <a:lnSpc>
                          <a:spcPts val="1400"/>
                        </a:lnSpc>
                        <a:spcBef>
                          <a:spcPts val="100"/>
                        </a:spcBef>
                        <a:spcAft>
                          <a:spcPts val="50"/>
                        </a:spcAft>
                      </a:pPr>
                      <a:r>
                        <a:rPr lang="en-US" sz="1400" spc="-10">
                          <a:effectLst/>
                        </a:rPr>
                        <a:t>Spectral Properties</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9 bands specifically representing OH and molecular H</a:t>
                      </a:r>
                      <a:r>
                        <a:rPr lang="en-US" sz="1400" spc="-10" baseline="-25000" dirty="0">
                          <a:effectLst/>
                        </a:rPr>
                        <a:t>2</a:t>
                      </a:r>
                      <a:r>
                        <a:rPr lang="en-US" sz="1400" spc="-10" dirty="0">
                          <a:effectLst/>
                        </a:rPr>
                        <a:t>O near 3 and 6 µm </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1850–3600 µm, 20 nm resolution</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Acousto-optic tunable filter (AOTF) IR spectrometer, 1200–4000 nm, 20 nm resolution</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1307783389"/>
                  </a:ext>
                </a:extLst>
              </a:tr>
              <a:tr h="69850">
                <a:tc>
                  <a:txBody>
                    <a:bodyPr/>
                    <a:lstStyle/>
                    <a:p>
                      <a:pPr marL="0" marR="0" algn="l">
                        <a:lnSpc>
                          <a:spcPts val="1400"/>
                        </a:lnSpc>
                        <a:spcBef>
                          <a:spcPts val="100"/>
                        </a:spcBef>
                        <a:spcAft>
                          <a:spcPts val="50"/>
                        </a:spcAft>
                      </a:pPr>
                      <a:r>
                        <a:rPr lang="en-US" sz="1400" spc="-10">
                          <a:effectLst/>
                        </a:rPr>
                        <a:t>Spatial Resolution</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COMPARABLE 0.3 cm @ 1 m to &lt;1 m at horizon</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0.2 cm @1 m–5 cm @30 m </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0.3 cm @ 1 m above surface</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433745424"/>
                  </a:ext>
                </a:extLst>
              </a:tr>
              <a:tr h="0">
                <a:tc>
                  <a:txBody>
                    <a:bodyPr/>
                    <a:lstStyle/>
                    <a:p>
                      <a:pPr marL="0" marR="0" algn="l">
                        <a:lnSpc>
                          <a:spcPts val="1400"/>
                        </a:lnSpc>
                        <a:spcBef>
                          <a:spcPts val="100"/>
                        </a:spcBef>
                        <a:spcAft>
                          <a:spcPts val="50"/>
                        </a:spcAft>
                      </a:pPr>
                      <a:r>
                        <a:rPr lang="en-US" sz="1400" spc="-15">
                          <a:effectLst/>
                        </a:rPr>
                        <a:t>Signal-to-Noise Ratio (SNR)</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HIGHER: &gt;100 at &gt;100 ppm for all bands</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&gt;/=100 at &lt;2500 nm, &gt;/=50 at &gt;2500 nm</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200</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63733237"/>
                  </a:ext>
                </a:extLst>
              </a:tr>
              <a:tr h="0">
                <a:tc>
                  <a:txBody>
                    <a:bodyPr/>
                    <a:lstStyle/>
                    <a:p>
                      <a:pPr marL="0" marR="0" algn="l">
                        <a:lnSpc>
                          <a:spcPts val="1400"/>
                        </a:lnSpc>
                        <a:spcBef>
                          <a:spcPts val="100"/>
                        </a:spcBef>
                        <a:spcAft>
                          <a:spcPts val="50"/>
                        </a:spcAft>
                      </a:pPr>
                      <a:r>
                        <a:rPr lang="en-US" sz="1400" spc="-10">
                          <a:effectLst/>
                        </a:rPr>
                        <a:t>Detection Limit</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LOWER: 50 ppm</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100 ppm</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2500 ppm</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2452205469"/>
                  </a:ext>
                </a:extLst>
              </a:tr>
              <a:tr h="0">
                <a:tc>
                  <a:txBody>
                    <a:bodyPr/>
                    <a:lstStyle/>
                    <a:p>
                      <a:pPr marL="0" marR="0" algn="l">
                        <a:lnSpc>
                          <a:spcPts val="1400"/>
                        </a:lnSpc>
                        <a:spcBef>
                          <a:spcPts val="100"/>
                        </a:spcBef>
                        <a:spcAft>
                          <a:spcPts val="50"/>
                        </a:spcAft>
                      </a:pPr>
                      <a:r>
                        <a:rPr lang="en-US" sz="1400" spc="-10">
                          <a:effectLst/>
                        </a:rPr>
                        <a:t>Temporal</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~38 images each in 9 bands from dawn to dusk during lunar day over multiple cycles</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Long ‘stares’</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Twice a 24-hour day for 45 min</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4129354720"/>
                  </a:ext>
                </a:extLst>
              </a:tr>
              <a:tr h="0">
                <a:tc>
                  <a:txBody>
                    <a:bodyPr/>
                    <a:lstStyle/>
                    <a:p>
                      <a:pPr marL="0" marR="0" algn="l">
                        <a:lnSpc>
                          <a:spcPts val="1400"/>
                        </a:lnSpc>
                        <a:spcBef>
                          <a:spcPts val="100"/>
                        </a:spcBef>
                        <a:spcAft>
                          <a:spcPts val="50"/>
                        </a:spcAft>
                      </a:pPr>
                      <a:r>
                        <a:rPr lang="en-US" sz="1400" spc="-10">
                          <a:effectLst/>
                        </a:rPr>
                        <a:t>Platform</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MORE ROBUST REGARDLESS OF PLATFORM: Equipped for any size lander (with gimbal), adjustable FOV </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Any rover. If on lander, no way of extending FOV</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Rover (Volatiles Investigating Polar Exploration Rover (VIPER)) (downward looking)</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688169555"/>
                  </a:ext>
                </a:extLst>
              </a:tr>
              <a:tr h="0">
                <a:tc>
                  <a:txBody>
                    <a:bodyPr/>
                    <a:lstStyle/>
                    <a:p>
                      <a:pPr marL="0" marR="0" algn="l">
                        <a:lnSpc>
                          <a:spcPts val="1400"/>
                        </a:lnSpc>
                        <a:spcBef>
                          <a:spcPts val="100"/>
                        </a:spcBef>
                        <a:spcAft>
                          <a:spcPts val="50"/>
                        </a:spcAft>
                      </a:pPr>
                      <a:r>
                        <a:rPr lang="en-US" sz="1400" spc="-10">
                          <a:effectLst/>
                        </a:rPr>
                        <a:t>Operational Factors</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SIMPLE, AUTOMATED scans: HOTBIRD detector (operating 90K) and camera optics with cryocooler. </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20" dirty="0">
                          <a:effectLst/>
                        </a:rPr>
                        <a:t>Teledyne Chroma MCT spectrometer (operating 120 K) with cryocooler and offner split mirror optics</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AOTF IR spectrometer, (also visible context imager and IR radiometer on VIPER rover)</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1992449635"/>
                  </a:ext>
                </a:extLst>
              </a:tr>
              <a:tr h="0">
                <a:tc>
                  <a:txBody>
                    <a:bodyPr/>
                    <a:lstStyle/>
                    <a:p>
                      <a:pPr marL="0" marR="0" algn="l">
                        <a:lnSpc>
                          <a:spcPts val="1400"/>
                        </a:lnSpc>
                        <a:spcBef>
                          <a:spcPts val="100"/>
                        </a:spcBef>
                        <a:spcAft>
                          <a:spcPts val="50"/>
                        </a:spcAft>
                      </a:pPr>
                      <a:r>
                        <a:rPr lang="en-US" sz="1400" spc="-10">
                          <a:effectLst/>
                        </a:rPr>
                        <a:t>Science Goals</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20" dirty="0">
                          <a:effectLst/>
                        </a:rPr>
                        <a:t>UNIQUELY Distinguish H</a:t>
                      </a:r>
                      <a:r>
                        <a:rPr lang="en-US" sz="1400" spc="-20" baseline="-25000" dirty="0">
                          <a:effectLst/>
                        </a:rPr>
                        <a:t>2</a:t>
                      </a:r>
                      <a:r>
                        <a:rPr lang="en-US" sz="1400" spc="-20" dirty="0">
                          <a:effectLst/>
                        </a:rPr>
                        <a:t>O and OH as function of time of day in a fixed location (anywhere from mid-latitudes to poles) to determine systematic changes within and between lunar cycles and variations. UNIQUELY identify olivine.</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a:effectLst/>
                        </a:rPr>
                        <a:t>Map abundance of water related absorption and mineralogy features at scale of rocks and outcrops at poles</a:t>
                      </a:r>
                      <a:endParaRPr lang="en-US" sz="140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tc>
                  <a:txBody>
                    <a:bodyPr/>
                    <a:lstStyle/>
                    <a:p>
                      <a:pPr marL="0" marR="0" algn="l">
                        <a:lnSpc>
                          <a:spcPts val="1400"/>
                        </a:lnSpc>
                        <a:spcBef>
                          <a:spcPts val="100"/>
                        </a:spcBef>
                        <a:spcAft>
                          <a:spcPts val="50"/>
                        </a:spcAft>
                      </a:pPr>
                      <a:r>
                        <a:rPr lang="en-US" sz="1400" spc="-10" dirty="0">
                          <a:effectLst/>
                        </a:rPr>
                        <a:t>Support VIPER goal to identify ice at extractable levels utilizing volatile surface signatures for context</a:t>
                      </a:r>
                      <a:endParaRPr lang="en-US" sz="1400" dirty="0">
                        <a:effectLst/>
                        <a:latin typeface="Arial Narrow" panose="020B0604020202020204" pitchFamily="34" charset="0"/>
                        <a:ea typeface="Arial Unicode MS" panose="020B0604020202020204" pitchFamily="34" charset="-128"/>
                        <a:cs typeface="Times New Roman" panose="02020603050405020304" pitchFamily="18" charset="0"/>
                      </a:endParaRPr>
                    </a:p>
                  </a:txBody>
                  <a:tcPr marL="27305" marR="27305" marT="0" marB="0"/>
                </a:tc>
                <a:extLst>
                  <a:ext uri="{0D108BD9-81ED-4DB2-BD59-A6C34878D82A}">
                    <a16:rowId xmlns:a16="http://schemas.microsoft.com/office/drawing/2014/main" val="1420405652"/>
                  </a:ext>
                </a:extLst>
              </a:tr>
            </a:tbl>
          </a:graphicData>
        </a:graphic>
      </p:graphicFrame>
    </p:spTree>
    <p:extLst>
      <p:ext uri="{BB962C8B-B14F-4D97-AF65-F5344CB8AC3E}">
        <p14:creationId xmlns:p14="http://schemas.microsoft.com/office/powerpoint/2010/main" val="1587396795"/>
      </p:ext>
    </p:extLst>
  </p:cSld>
  <p:clrMapOvr>
    <a:masterClrMapping/>
  </p:clrMapOvr>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43730</TotalTime>
  <Words>2821</Words>
  <Application>Microsoft Macintosh PowerPoint</Application>
  <PresentationFormat>On-screen Show (4:3)</PresentationFormat>
  <Paragraphs>316</Paragraphs>
  <Slides>17</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Narrow</vt:lpstr>
      <vt:lpstr>Calibri</vt:lpstr>
      <vt:lpstr>Times New Roman</vt:lpstr>
      <vt:lpstr>Office Theme</vt:lpstr>
      <vt:lpstr>PowerPoint Presentation</vt:lpstr>
      <vt:lpstr>SILVIR+ Suite Description and Concept</vt:lpstr>
      <vt:lpstr>Molecular Water of Hydroxyl on the Moon</vt:lpstr>
      <vt:lpstr>Where?</vt:lpstr>
      <vt:lpstr>Is the variation real?</vt:lpstr>
      <vt:lpstr>Science Questions</vt:lpstr>
      <vt:lpstr>Verifying measurements from SILVIR</vt:lpstr>
      <vt:lpstr>SILVIR Derivables</vt:lpstr>
      <vt:lpstr>SILVIR + Suite Concept IR Camera Uses Proven JPL Sensor, Electronics, and Optics</vt:lpstr>
      <vt:lpstr>SILVIR + Suite Concept JASIS Lunar NavCam</vt:lpstr>
      <vt:lpstr>SILVIR + Suite Concept State of the Art Packaging and Thermal Protection</vt:lpstr>
      <vt:lpstr>SILVIR + Suite Concept Honeybee Robotics Gimbal</vt:lpstr>
      <vt:lpstr>Suite Description/Operations Plans</vt:lpstr>
      <vt:lpstr>Suite Mechanical Configuration</vt:lpstr>
      <vt:lpstr>Summary</vt:lpstr>
      <vt:lpstr>Backup Slides</vt:lpstr>
      <vt:lpstr>Suite Merit / Comparison with the Competition</vt:lpstr>
    </vt:vector>
  </TitlesOfParts>
  <Company>Jet Propulsion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Review Template</dc:title>
  <dc:creator>JPL Office 420</dc:creator>
  <cp:lastModifiedBy>Microsoft Office User</cp:lastModifiedBy>
  <cp:revision>395</cp:revision>
  <cp:lastPrinted>2014-05-25T23:10:17Z</cp:lastPrinted>
  <dcterms:created xsi:type="dcterms:W3CDTF">2013-02-21T16:09:16Z</dcterms:created>
  <dcterms:modified xsi:type="dcterms:W3CDTF">2021-04-23T01:20:14Z</dcterms:modified>
</cp:coreProperties>
</file>