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780" r:id="rId3"/>
    <p:sldId id="781" r:id="rId4"/>
    <p:sldId id="782" r:id="rId5"/>
    <p:sldId id="548" r:id="rId6"/>
    <p:sldId id="260" r:id="rId7"/>
    <p:sldId id="783" r:id="rId8"/>
    <p:sldId id="286" r:id="rId9"/>
    <p:sldId id="772" r:id="rId10"/>
    <p:sldId id="771" r:id="rId11"/>
    <p:sldId id="768" r:id="rId12"/>
    <p:sldId id="770" r:id="rId13"/>
    <p:sldId id="773" r:id="rId14"/>
    <p:sldId id="776" r:id="rId15"/>
    <p:sldId id="265" r:id="rId16"/>
    <p:sldId id="562" r:id="rId17"/>
    <p:sldId id="477" r:id="rId18"/>
    <p:sldId id="57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215"/>
    <p:restoredTop sz="96327"/>
  </p:normalViewPr>
  <p:slideViewPr>
    <p:cSldViewPr snapToGrid="0" snapToObjects="1">
      <p:cViewPr varScale="1">
        <p:scale>
          <a:sx n="118" d="100"/>
          <a:sy n="118" d="100"/>
        </p:scale>
        <p:origin x="232" y="312"/>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E88DB5-F5E2-A247-A84B-7ACC101641A1}" type="datetimeFigureOut">
              <a:rPr lang="en-US" smtClean="0"/>
              <a:t>4/26/21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2910BF-48D1-A241-9644-BDE6AFBA9FB6}" type="slidenum">
              <a:rPr lang="en-US" smtClean="0"/>
              <a:t>‹#›</a:t>
            </a:fld>
            <a:endParaRPr lang="en-US"/>
          </a:p>
        </p:txBody>
      </p:sp>
    </p:spTree>
    <p:extLst>
      <p:ext uri="{BB962C8B-B14F-4D97-AF65-F5344CB8AC3E}">
        <p14:creationId xmlns:p14="http://schemas.microsoft.com/office/powerpoint/2010/main" val="945089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Thought about the process for Garry</a:t>
            </a:r>
          </a:p>
        </p:txBody>
      </p:sp>
      <p:sp>
        <p:nvSpPr>
          <p:cNvPr id="4" name="Slide Number Placeholder 3"/>
          <p:cNvSpPr>
            <a:spLocks noGrp="1"/>
          </p:cNvSpPr>
          <p:nvPr>
            <p:ph type="sldNum" sz="quarter" idx="5"/>
          </p:nvPr>
        </p:nvSpPr>
        <p:spPr/>
        <p:txBody>
          <a:bodyPr/>
          <a:lstStyle/>
          <a:p>
            <a:fld id="{7F2910BF-48D1-A241-9644-BDE6AFBA9FB6}" type="slidenum">
              <a:rPr lang="en-US" smtClean="0"/>
              <a:t>5</a:t>
            </a:fld>
            <a:endParaRPr lang="en-US"/>
          </a:p>
        </p:txBody>
      </p:sp>
    </p:spTree>
    <p:extLst>
      <p:ext uri="{BB962C8B-B14F-4D97-AF65-F5344CB8AC3E}">
        <p14:creationId xmlns:p14="http://schemas.microsoft.com/office/powerpoint/2010/main" val="3064419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Extra slide with few words talking about time lapse photography. </a:t>
            </a:r>
          </a:p>
        </p:txBody>
      </p:sp>
      <p:sp>
        <p:nvSpPr>
          <p:cNvPr id="4" name="Slide Number Placeholder 3"/>
          <p:cNvSpPr>
            <a:spLocks noGrp="1"/>
          </p:cNvSpPr>
          <p:nvPr>
            <p:ph type="sldNum" sz="quarter" idx="5"/>
          </p:nvPr>
        </p:nvSpPr>
        <p:spPr/>
        <p:txBody>
          <a:bodyPr/>
          <a:lstStyle/>
          <a:p>
            <a:fld id="{7F2910BF-48D1-A241-9644-BDE6AFBA9FB6}" type="slidenum">
              <a:rPr lang="en-US" smtClean="0"/>
              <a:t>6</a:t>
            </a:fld>
            <a:endParaRPr lang="en-US"/>
          </a:p>
        </p:txBody>
      </p:sp>
    </p:spTree>
    <p:extLst>
      <p:ext uri="{BB962C8B-B14F-4D97-AF65-F5344CB8AC3E}">
        <p14:creationId xmlns:p14="http://schemas.microsoft.com/office/powerpoint/2010/main" val="34477603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117F9-0101-7E4D-AC88-07EE9808F9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4A7D654-9FAA-354C-AAD0-514AC38FB1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DF226A-86E6-BE49-BD96-1A3BAAEA9121}"/>
              </a:ext>
            </a:extLst>
          </p:cNvPr>
          <p:cNvSpPr>
            <a:spLocks noGrp="1"/>
          </p:cNvSpPr>
          <p:nvPr>
            <p:ph type="dt" sz="half" idx="10"/>
          </p:nvPr>
        </p:nvSpPr>
        <p:spPr/>
        <p:txBody>
          <a:bodyPr/>
          <a:lstStyle/>
          <a:p>
            <a:fld id="{2DAE413C-8067-6C45-BC06-C8EDD2910D23}" type="datetime1">
              <a:rPr lang="en-US" smtClean="0"/>
              <a:t>4/26/21</a:t>
            </a:fld>
            <a:endParaRPr lang="en-US"/>
          </a:p>
        </p:txBody>
      </p:sp>
      <p:sp>
        <p:nvSpPr>
          <p:cNvPr id="5" name="Footer Placeholder 4">
            <a:extLst>
              <a:ext uri="{FF2B5EF4-FFF2-40B4-BE49-F238E27FC236}">
                <a16:creationId xmlns:a16="http://schemas.microsoft.com/office/drawing/2014/main" id="{203C96CD-F18B-904F-AABE-71A99BACC120}"/>
              </a:ext>
            </a:extLst>
          </p:cNvPr>
          <p:cNvSpPr>
            <a:spLocks noGrp="1"/>
          </p:cNvSpPr>
          <p:nvPr>
            <p:ph type="ftr" sz="quarter" idx="11"/>
          </p:nvPr>
        </p:nvSpPr>
        <p:spPr/>
        <p:txBody>
          <a:bodyPr/>
          <a:lstStyle/>
          <a:p>
            <a:r>
              <a:rPr lang="en-US"/>
              <a:t>Clark et al/LARGE for JPL 4X</a:t>
            </a:r>
          </a:p>
        </p:txBody>
      </p:sp>
      <p:sp>
        <p:nvSpPr>
          <p:cNvPr id="6" name="Slide Number Placeholder 5">
            <a:extLst>
              <a:ext uri="{FF2B5EF4-FFF2-40B4-BE49-F238E27FC236}">
                <a16:creationId xmlns:a16="http://schemas.microsoft.com/office/drawing/2014/main" id="{B856D3B8-5EF7-4D42-AFED-D41C1396E1C1}"/>
              </a:ext>
            </a:extLst>
          </p:cNvPr>
          <p:cNvSpPr>
            <a:spLocks noGrp="1"/>
          </p:cNvSpPr>
          <p:nvPr>
            <p:ph type="sldNum" sz="quarter" idx="12"/>
          </p:nvPr>
        </p:nvSpPr>
        <p:spPr/>
        <p:txBody>
          <a:bodyPr/>
          <a:lstStyle/>
          <a:p>
            <a:fld id="{0F3E8D43-2DC6-1745-AFF2-CDAE8434DD4A}" type="slidenum">
              <a:rPr lang="en-US" smtClean="0"/>
              <a:t>‹#›</a:t>
            </a:fld>
            <a:endParaRPr lang="en-US"/>
          </a:p>
        </p:txBody>
      </p:sp>
    </p:spTree>
    <p:extLst>
      <p:ext uri="{BB962C8B-B14F-4D97-AF65-F5344CB8AC3E}">
        <p14:creationId xmlns:p14="http://schemas.microsoft.com/office/powerpoint/2010/main" val="1311640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B49F9-AD95-804B-8233-8B5F6C2871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365E64-754C-DF43-AAD7-A58E2AD5F5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0DDFB1-ADC8-584D-92FE-C0BD73B83BBC}"/>
              </a:ext>
            </a:extLst>
          </p:cNvPr>
          <p:cNvSpPr>
            <a:spLocks noGrp="1"/>
          </p:cNvSpPr>
          <p:nvPr>
            <p:ph type="dt" sz="half" idx="10"/>
          </p:nvPr>
        </p:nvSpPr>
        <p:spPr/>
        <p:txBody>
          <a:bodyPr/>
          <a:lstStyle/>
          <a:p>
            <a:fld id="{AC0227BC-45AD-2E49-A43F-BAEE2277FF39}" type="datetime1">
              <a:rPr lang="en-US" smtClean="0"/>
              <a:t>4/26/21</a:t>
            </a:fld>
            <a:endParaRPr lang="en-US"/>
          </a:p>
        </p:txBody>
      </p:sp>
      <p:sp>
        <p:nvSpPr>
          <p:cNvPr id="5" name="Footer Placeholder 4">
            <a:extLst>
              <a:ext uri="{FF2B5EF4-FFF2-40B4-BE49-F238E27FC236}">
                <a16:creationId xmlns:a16="http://schemas.microsoft.com/office/drawing/2014/main" id="{66D1F90F-2D15-CA43-BD5A-84C1E92A10E6}"/>
              </a:ext>
            </a:extLst>
          </p:cNvPr>
          <p:cNvSpPr>
            <a:spLocks noGrp="1"/>
          </p:cNvSpPr>
          <p:nvPr>
            <p:ph type="ftr" sz="quarter" idx="11"/>
          </p:nvPr>
        </p:nvSpPr>
        <p:spPr/>
        <p:txBody>
          <a:bodyPr/>
          <a:lstStyle/>
          <a:p>
            <a:r>
              <a:rPr lang="en-US"/>
              <a:t>Clark et al/LARGE for JPL 4X</a:t>
            </a:r>
          </a:p>
        </p:txBody>
      </p:sp>
      <p:sp>
        <p:nvSpPr>
          <p:cNvPr id="6" name="Slide Number Placeholder 5">
            <a:extLst>
              <a:ext uri="{FF2B5EF4-FFF2-40B4-BE49-F238E27FC236}">
                <a16:creationId xmlns:a16="http://schemas.microsoft.com/office/drawing/2014/main" id="{C9DB589C-332A-B449-A5EF-E90075778BF6}"/>
              </a:ext>
            </a:extLst>
          </p:cNvPr>
          <p:cNvSpPr>
            <a:spLocks noGrp="1"/>
          </p:cNvSpPr>
          <p:nvPr>
            <p:ph type="sldNum" sz="quarter" idx="12"/>
          </p:nvPr>
        </p:nvSpPr>
        <p:spPr/>
        <p:txBody>
          <a:bodyPr/>
          <a:lstStyle/>
          <a:p>
            <a:fld id="{0F3E8D43-2DC6-1745-AFF2-CDAE8434DD4A}" type="slidenum">
              <a:rPr lang="en-US" smtClean="0"/>
              <a:t>‹#›</a:t>
            </a:fld>
            <a:endParaRPr lang="en-US"/>
          </a:p>
        </p:txBody>
      </p:sp>
    </p:spTree>
    <p:extLst>
      <p:ext uri="{BB962C8B-B14F-4D97-AF65-F5344CB8AC3E}">
        <p14:creationId xmlns:p14="http://schemas.microsoft.com/office/powerpoint/2010/main" val="1440707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3B164-3778-0040-B30D-DD4B59F43E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79A960-13B1-EC43-BDEE-6A1174559D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EAB0FD-DE06-A94E-AB35-5704CFC8AE4F}"/>
              </a:ext>
            </a:extLst>
          </p:cNvPr>
          <p:cNvSpPr>
            <a:spLocks noGrp="1"/>
          </p:cNvSpPr>
          <p:nvPr>
            <p:ph type="dt" sz="half" idx="10"/>
          </p:nvPr>
        </p:nvSpPr>
        <p:spPr/>
        <p:txBody>
          <a:bodyPr/>
          <a:lstStyle/>
          <a:p>
            <a:fld id="{FC73F37C-E863-D341-B4FA-980A945B9B03}" type="datetime1">
              <a:rPr lang="en-US" smtClean="0"/>
              <a:t>4/26/21</a:t>
            </a:fld>
            <a:endParaRPr lang="en-US"/>
          </a:p>
        </p:txBody>
      </p:sp>
      <p:sp>
        <p:nvSpPr>
          <p:cNvPr id="5" name="Footer Placeholder 4">
            <a:extLst>
              <a:ext uri="{FF2B5EF4-FFF2-40B4-BE49-F238E27FC236}">
                <a16:creationId xmlns:a16="http://schemas.microsoft.com/office/drawing/2014/main" id="{9E1686EF-2D6E-9244-B334-4DAA6F65FFDB}"/>
              </a:ext>
            </a:extLst>
          </p:cNvPr>
          <p:cNvSpPr>
            <a:spLocks noGrp="1"/>
          </p:cNvSpPr>
          <p:nvPr>
            <p:ph type="ftr" sz="quarter" idx="11"/>
          </p:nvPr>
        </p:nvSpPr>
        <p:spPr/>
        <p:txBody>
          <a:bodyPr/>
          <a:lstStyle/>
          <a:p>
            <a:r>
              <a:rPr lang="en-US"/>
              <a:t>Clark et al/LARGE for JPL 4X</a:t>
            </a:r>
          </a:p>
        </p:txBody>
      </p:sp>
      <p:sp>
        <p:nvSpPr>
          <p:cNvPr id="6" name="Slide Number Placeholder 5">
            <a:extLst>
              <a:ext uri="{FF2B5EF4-FFF2-40B4-BE49-F238E27FC236}">
                <a16:creationId xmlns:a16="http://schemas.microsoft.com/office/drawing/2014/main" id="{686BDC09-6037-E541-8545-DCD460F09806}"/>
              </a:ext>
            </a:extLst>
          </p:cNvPr>
          <p:cNvSpPr>
            <a:spLocks noGrp="1"/>
          </p:cNvSpPr>
          <p:nvPr>
            <p:ph type="sldNum" sz="quarter" idx="12"/>
          </p:nvPr>
        </p:nvSpPr>
        <p:spPr/>
        <p:txBody>
          <a:bodyPr/>
          <a:lstStyle/>
          <a:p>
            <a:fld id="{0F3E8D43-2DC6-1745-AFF2-CDAE8434DD4A}" type="slidenum">
              <a:rPr lang="en-US" smtClean="0"/>
              <a:t>‹#›</a:t>
            </a:fld>
            <a:endParaRPr lang="en-US"/>
          </a:p>
        </p:txBody>
      </p:sp>
    </p:spTree>
    <p:extLst>
      <p:ext uri="{BB962C8B-B14F-4D97-AF65-F5344CB8AC3E}">
        <p14:creationId xmlns:p14="http://schemas.microsoft.com/office/powerpoint/2010/main" val="3252047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0302E-2C85-4C45-86A9-043974DB9B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A23D3D-659B-E648-A43A-0417335B2F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611FFD-9484-974B-8685-D9374A1D61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88B0C19-163C-8946-B951-DCDB3A8D70F8}"/>
              </a:ext>
            </a:extLst>
          </p:cNvPr>
          <p:cNvSpPr>
            <a:spLocks noGrp="1"/>
          </p:cNvSpPr>
          <p:nvPr>
            <p:ph type="dt" sz="half" idx="10"/>
          </p:nvPr>
        </p:nvSpPr>
        <p:spPr/>
        <p:txBody>
          <a:bodyPr/>
          <a:lstStyle/>
          <a:p>
            <a:fld id="{CFC0492C-AC63-4547-AB5C-CC6C9AF36D5F}" type="datetime1">
              <a:rPr lang="en-US" smtClean="0"/>
              <a:t>4/26/21</a:t>
            </a:fld>
            <a:endParaRPr lang="en-US"/>
          </a:p>
        </p:txBody>
      </p:sp>
      <p:sp>
        <p:nvSpPr>
          <p:cNvPr id="6" name="Footer Placeholder 5">
            <a:extLst>
              <a:ext uri="{FF2B5EF4-FFF2-40B4-BE49-F238E27FC236}">
                <a16:creationId xmlns:a16="http://schemas.microsoft.com/office/drawing/2014/main" id="{0D693DB3-F1B4-DC40-94F5-94A6304A2A80}"/>
              </a:ext>
            </a:extLst>
          </p:cNvPr>
          <p:cNvSpPr>
            <a:spLocks noGrp="1"/>
          </p:cNvSpPr>
          <p:nvPr>
            <p:ph type="ftr" sz="quarter" idx="11"/>
          </p:nvPr>
        </p:nvSpPr>
        <p:spPr/>
        <p:txBody>
          <a:bodyPr/>
          <a:lstStyle/>
          <a:p>
            <a:r>
              <a:rPr lang="en-US"/>
              <a:t>Clark et al/LARGE for JPL 4X</a:t>
            </a:r>
          </a:p>
        </p:txBody>
      </p:sp>
      <p:sp>
        <p:nvSpPr>
          <p:cNvPr id="7" name="Slide Number Placeholder 6">
            <a:extLst>
              <a:ext uri="{FF2B5EF4-FFF2-40B4-BE49-F238E27FC236}">
                <a16:creationId xmlns:a16="http://schemas.microsoft.com/office/drawing/2014/main" id="{7AB49359-4647-684E-BD19-9CBDBC72975C}"/>
              </a:ext>
            </a:extLst>
          </p:cNvPr>
          <p:cNvSpPr>
            <a:spLocks noGrp="1"/>
          </p:cNvSpPr>
          <p:nvPr>
            <p:ph type="sldNum" sz="quarter" idx="12"/>
          </p:nvPr>
        </p:nvSpPr>
        <p:spPr/>
        <p:txBody>
          <a:bodyPr/>
          <a:lstStyle/>
          <a:p>
            <a:fld id="{0F3E8D43-2DC6-1745-AFF2-CDAE8434DD4A}" type="slidenum">
              <a:rPr lang="en-US" smtClean="0"/>
              <a:t>‹#›</a:t>
            </a:fld>
            <a:endParaRPr lang="en-US"/>
          </a:p>
        </p:txBody>
      </p:sp>
    </p:spTree>
    <p:extLst>
      <p:ext uri="{BB962C8B-B14F-4D97-AF65-F5344CB8AC3E}">
        <p14:creationId xmlns:p14="http://schemas.microsoft.com/office/powerpoint/2010/main" val="1565020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CEA24-6AB9-264B-994E-E98AB125CA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02B728-CB7C-CD4C-AF04-367AE12E8E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EC3BBE3-B01E-4C49-B7A4-BF987EB7198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46F3667-F10B-FD4F-A16D-B57D54B7A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21B2C4-E0B1-5B4B-A102-42280428401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DCEE3E-B38F-D742-90BB-F0C40D406B3E}"/>
              </a:ext>
            </a:extLst>
          </p:cNvPr>
          <p:cNvSpPr>
            <a:spLocks noGrp="1"/>
          </p:cNvSpPr>
          <p:nvPr>
            <p:ph type="dt" sz="half" idx="10"/>
          </p:nvPr>
        </p:nvSpPr>
        <p:spPr/>
        <p:txBody>
          <a:bodyPr/>
          <a:lstStyle/>
          <a:p>
            <a:fld id="{17B3C650-D12C-C94F-9158-E6B4D45F6F3B}" type="datetime1">
              <a:rPr lang="en-US" smtClean="0"/>
              <a:t>4/26/21</a:t>
            </a:fld>
            <a:endParaRPr lang="en-US"/>
          </a:p>
        </p:txBody>
      </p:sp>
      <p:sp>
        <p:nvSpPr>
          <p:cNvPr id="8" name="Footer Placeholder 7">
            <a:extLst>
              <a:ext uri="{FF2B5EF4-FFF2-40B4-BE49-F238E27FC236}">
                <a16:creationId xmlns:a16="http://schemas.microsoft.com/office/drawing/2014/main" id="{F25B8C49-FCA7-9D40-98C8-7129DA65F245}"/>
              </a:ext>
            </a:extLst>
          </p:cNvPr>
          <p:cNvSpPr>
            <a:spLocks noGrp="1"/>
          </p:cNvSpPr>
          <p:nvPr>
            <p:ph type="ftr" sz="quarter" idx="11"/>
          </p:nvPr>
        </p:nvSpPr>
        <p:spPr/>
        <p:txBody>
          <a:bodyPr/>
          <a:lstStyle/>
          <a:p>
            <a:r>
              <a:rPr lang="en-US"/>
              <a:t>Clark et al/LARGE for JPL 4X</a:t>
            </a:r>
          </a:p>
        </p:txBody>
      </p:sp>
      <p:sp>
        <p:nvSpPr>
          <p:cNvPr id="9" name="Slide Number Placeholder 8">
            <a:extLst>
              <a:ext uri="{FF2B5EF4-FFF2-40B4-BE49-F238E27FC236}">
                <a16:creationId xmlns:a16="http://schemas.microsoft.com/office/drawing/2014/main" id="{EC90DAF1-1A70-104A-885E-1FEC43AF4D56}"/>
              </a:ext>
            </a:extLst>
          </p:cNvPr>
          <p:cNvSpPr>
            <a:spLocks noGrp="1"/>
          </p:cNvSpPr>
          <p:nvPr>
            <p:ph type="sldNum" sz="quarter" idx="12"/>
          </p:nvPr>
        </p:nvSpPr>
        <p:spPr/>
        <p:txBody>
          <a:bodyPr/>
          <a:lstStyle/>
          <a:p>
            <a:fld id="{0F3E8D43-2DC6-1745-AFF2-CDAE8434DD4A}" type="slidenum">
              <a:rPr lang="en-US" smtClean="0"/>
              <a:t>‹#›</a:t>
            </a:fld>
            <a:endParaRPr lang="en-US"/>
          </a:p>
        </p:txBody>
      </p:sp>
    </p:spTree>
    <p:extLst>
      <p:ext uri="{BB962C8B-B14F-4D97-AF65-F5344CB8AC3E}">
        <p14:creationId xmlns:p14="http://schemas.microsoft.com/office/powerpoint/2010/main" val="130574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A8483-18A7-AD4D-BFA0-9B53C30F645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8F33931-523A-5148-8379-49B2F3B76D86}"/>
              </a:ext>
            </a:extLst>
          </p:cNvPr>
          <p:cNvSpPr>
            <a:spLocks noGrp="1"/>
          </p:cNvSpPr>
          <p:nvPr>
            <p:ph type="dt" sz="half" idx="10"/>
          </p:nvPr>
        </p:nvSpPr>
        <p:spPr/>
        <p:txBody>
          <a:bodyPr/>
          <a:lstStyle/>
          <a:p>
            <a:fld id="{59A065CA-3B5B-4548-B4ED-4B5D326E0D2A}" type="datetime1">
              <a:rPr lang="en-US" smtClean="0"/>
              <a:t>4/26/21</a:t>
            </a:fld>
            <a:endParaRPr lang="en-US"/>
          </a:p>
        </p:txBody>
      </p:sp>
      <p:sp>
        <p:nvSpPr>
          <p:cNvPr id="4" name="Footer Placeholder 3">
            <a:extLst>
              <a:ext uri="{FF2B5EF4-FFF2-40B4-BE49-F238E27FC236}">
                <a16:creationId xmlns:a16="http://schemas.microsoft.com/office/drawing/2014/main" id="{DCE178AA-2A09-5344-BD31-7E4387F2A359}"/>
              </a:ext>
            </a:extLst>
          </p:cNvPr>
          <p:cNvSpPr>
            <a:spLocks noGrp="1"/>
          </p:cNvSpPr>
          <p:nvPr>
            <p:ph type="ftr" sz="quarter" idx="11"/>
          </p:nvPr>
        </p:nvSpPr>
        <p:spPr/>
        <p:txBody>
          <a:bodyPr/>
          <a:lstStyle/>
          <a:p>
            <a:r>
              <a:rPr lang="en-US"/>
              <a:t>Clark et al/LARGE for JPL 4X</a:t>
            </a:r>
          </a:p>
        </p:txBody>
      </p:sp>
      <p:sp>
        <p:nvSpPr>
          <p:cNvPr id="5" name="Slide Number Placeholder 4">
            <a:extLst>
              <a:ext uri="{FF2B5EF4-FFF2-40B4-BE49-F238E27FC236}">
                <a16:creationId xmlns:a16="http://schemas.microsoft.com/office/drawing/2014/main" id="{11BBCCB9-D0CF-104F-85F6-8D14B51271BC}"/>
              </a:ext>
            </a:extLst>
          </p:cNvPr>
          <p:cNvSpPr>
            <a:spLocks noGrp="1"/>
          </p:cNvSpPr>
          <p:nvPr>
            <p:ph type="sldNum" sz="quarter" idx="12"/>
          </p:nvPr>
        </p:nvSpPr>
        <p:spPr/>
        <p:txBody>
          <a:bodyPr/>
          <a:lstStyle/>
          <a:p>
            <a:fld id="{0F3E8D43-2DC6-1745-AFF2-CDAE8434DD4A}" type="slidenum">
              <a:rPr lang="en-US" smtClean="0"/>
              <a:t>‹#›</a:t>
            </a:fld>
            <a:endParaRPr lang="en-US"/>
          </a:p>
        </p:txBody>
      </p:sp>
    </p:spTree>
    <p:extLst>
      <p:ext uri="{BB962C8B-B14F-4D97-AF65-F5344CB8AC3E}">
        <p14:creationId xmlns:p14="http://schemas.microsoft.com/office/powerpoint/2010/main" val="1758267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84EC74-CABA-A14E-B205-FD3C2BC8585F}"/>
              </a:ext>
            </a:extLst>
          </p:cNvPr>
          <p:cNvSpPr>
            <a:spLocks noGrp="1"/>
          </p:cNvSpPr>
          <p:nvPr>
            <p:ph type="dt" sz="half" idx="10"/>
          </p:nvPr>
        </p:nvSpPr>
        <p:spPr/>
        <p:txBody>
          <a:bodyPr/>
          <a:lstStyle/>
          <a:p>
            <a:fld id="{43383CA4-DB5D-8D44-BC03-641B56D25DA9}" type="datetime1">
              <a:rPr lang="en-US" smtClean="0"/>
              <a:t>4/26/21</a:t>
            </a:fld>
            <a:endParaRPr lang="en-US"/>
          </a:p>
        </p:txBody>
      </p:sp>
      <p:sp>
        <p:nvSpPr>
          <p:cNvPr id="3" name="Footer Placeholder 2">
            <a:extLst>
              <a:ext uri="{FF2B5EF4-FFF2-40B4-BE49-F238E27FC236}">
                <a16:creationId xmlns:a16="http://schemas.microsoft.com/office/drawing/2014/main" id="{634DF904-DAC8-0B46-A318-6C2C670A23C3}"/>
              </a:ext>
            </a:extLst>
          </p:cNvPr>
          <p:cNvSpPr>
            <a:spLocks noGrp="1"/>
          </p:cNvSpPr>
          <p:nvPr>
            <p:ph type="ftr" sz="quarter" idx="11"/>
          </p:nvPr>
        </p:nvSpPr>
        <p:spPr/>
        <p:txBody>
          <a:bodyPr/>
          <a:lstStyle/>
          <a:p>
            <a:r>
              <a:rPr lang="en-US"/>
              <a:t>Clark et al/LARGE for JPL 4X</a:t>
            </a:r>
          </a:p>
        </p:txBody>
      </p:sp>
      <p:sp>
        <p:nvSpPr>
          <p:cNvPr id="4" name="Slide Number Placeholder 3">
            <a:extLst>
              <a:ext uri="{FF2B5EF4-FFF2-40B4-BE49-F238E27FC236}">
                <a16:creationId xmlns:a16="http://schemas.microsoft.com/office/drawing/2014/main" id="{08167988-99C0-704E-8224-2F6C850CC536}"/>
              </a:ext>
            </a:extLst>
          </p:cNvPr>
          <p:cNvSpPr>
            <a:spLocks noGrp="1"/>
          </p:cNvSpPr>
          <p:nvPr>
            <p:ph type="sldNum" sz="quarter" idx="12"/>
          </p:nvPr>
        </p:nvSpPr>
        <p:spPr/>
        <p:txBody>
          <a:bodyPr/>
          <a:lstStyle/>
          <a:p>
            <a:fld id="{0F3E8D43-2DC6-1745-AFF2-CDAE8434DD4A}" type="slidenum">
              <a:rPr lang="en-US" smtClean="0"/>
              <a:t>‹#›</a:t>
            </a:fld>
            <a:endParaRPr lang="en-US"/>
          </a:p>
        </p:txBody>
      </p:sp>
    </p:spTree>
    <p:extLst>
      <p:ext uri="{BB962C8B-B14F-4D97-AF65-F5344CB8AC3E}">
        <p14:creationId xmlns:p14="http://schemas.microsoft.com/office/powerpoint/2010/main" val="3120368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4F484-43EB-9444-B1EB-6F1EC315EF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8C157D-D15B-0540-99C4-87B7ADD067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F5C6FDF-659F-D74C-BDD5-9B5321F4D8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06F593-A002-A946-95C9-8103A5F72EB3}"/>
              </a:ext>
            </a:extLst>
          </p:cNvPr>
          <p:cNvSpPr>
            <a:spLocks noGrp="1"/>
          </p:cNvSpPr>
          <p:nvPr>
            <p:ph type="dt" sz="half" idx="10"/>
          </p:nvPr>
        </p:nvSpPr>
        <p:spPr/>
        <p:txBody>
          <a:bodyPr/>
          <a:lstStyle/>
          <a:p>
            <a:fld id="{D448FAC3-5BEF-F74F-80DB-885061D56A08}" type="datetime1">
              <a:rPr lang="en-US" smtClean="0"/>
              <a:t>4/26/21</a:t>
            </a:fld>
            <a:endParaRPr lang="en-US"/>
          </a:p>
        </p:txBody>
      </p:sp>
      <p:sp>
        <p:nvSpPr>
          <p:cNvPr id="6" name="Footer Placeholder 5">
            <a:extLst>
              <a:ext uri="{FF2B5EF4-FFF2-40B4-BE49-F238E27FC236}">
                <a16:creationId xmlns:a16="http://schemas.microsoft.com/office/drawing/2014/main" id="{E89D83DA-2BC9-884F-9854-5FD1EBCFC147}"/>
              </a:ext>
            </a:extLst>
          </p:cNvPr>
          <p:cNvSpPr>
            <a:spLocks noGrp="1"/>
          </p:cNvSpPr>
          <p:nvPr>
            <p:ph type="ftr" sz="quarter" idx="11"/>
          </p:nvPr>
        </p:nvSpPr>
        <p:spPr/>
        <p:txBody>
          <a:bodyPr/>
          <a:lstStyle/>
          <a:p>
            <a:r>
              <a:rPr lang="en-US"/>
              <a:t>Clark et al/LARGE for JPL 4X</a:t>
            </a:r>
          </a:p>
        </p:txBody>
      </p:sp>
      <p:sp>
        <p:nvSpPr>
          <p:cNvPr id="7" name="Slide Number Placeholder 6">
            <a:extLst>
              <a:ext uri="{FF2B5EF4-FFF2-40B4-BE49-F238E27FC236}">
                <a16:creationId xmlns:a16="http://schemas.microsoft.com/office/drawing/2014/main" id="{5E9F8D78-D094-B542-86F7-9D8361F8E6E6}"/>
              </a:ext>
            </a:extLst>
          </p:cNvPr>
          <p:cNvSpPr>
            <a:spLocks noGrp="1"/>
          </p:cNvSpPr>
          <p:nvPr>
            <p:ph type="sldNum" sz="quarter" idx="12"/>
          </p:nvPr>
        </p:nvSpPr>
        <p:spPr/>
        <p:txBody>
          <a:bodyPr/>
          <a:lstStyle/>
          <a:p>
            <a:fld id="{0F3E8D43-2DC6-1745-AFF2-CDAE8434DD4A}" type="slidenum">
              <a:rPr lang="en-US" smtClean="0"/>
              <a:t>‹#›</a:t>
            </a:fld>
            <a:endParaRPr lang="en-US"/>
          </a:p>
        </p:txBody>
      </p:sp>
    </p:spTree>
    <p:extLst>
      <p:ext uri="{BB962C8B-B14F-4D97-AF65-F5344CB8AC3E}">
        <p14:creationId xmlns:p14="http://schemas.microsoft.com/office/powerpoint/2010/main" val="1406626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1F532-6E44-3543-8F17-E340DA95D7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B1E43AB-EC0A-2841-BDAD-B29C183ECB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7946EEE-9BD0-094C-A8DA-CACCC7CFF3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0691CD-B317-A849-B62A-4B927CDC9AC9}"/>
              </a:ext>
            </a:extLst>
          </p:cNvPr>
          <p:cNvSpPr>
            <a:spLocks noGrp="1"/>
          </p:cNvSpPr>
          <p:nvPr>
            <p:ph type="dt" sz="half" idx="10"/>
          </p:nvPr>
        </p:nvSpPr>
        <p:spPr/>
        <p:txBody>
          <a:bodyPr/>
          <a:lstStyle/>
          <a:p>
            <a:fld id="{A72066A6-E832-B742-A96C-0C55D4EB91C0}" type="datetime1">
              <a:rPr lang="en-US" smtClean="0"/>
              <a:t>4/26/21</a:t>
            </a:fld>
            <a:endParaRPr lang="en-US"/>
          </a:p>
        </p:txBody>
      </p:sp>
      <p:sp>
        <p:nvSpPr>
          <p:cNvPr id="6" name="Footer Placeholder 5">
            <a:extLst>
              <a:ext uri="{FF2B5EF4-FFF2-40B4-BE49-F238E27FC236}">
                <a16:creationId xmlns:a16="http://schemas.microsoft.com/office/drawing/2014/main" id="{7667FEDE-EC33-3F43-917D-F820F9E66AA7}"/>
              </a:ext>
            </a:extLst>
          </p:cNvPr>
          <p:cNvSpPr>
            <a:spLocks noGrp="1"/>
          </p:cNvSpPr>
          <p:nvPr>
            <p:ph type="ftr" sz="quarter" idx="11"/>
          </p:nvPr>
        </p:nvSpPr>
        <p:spPr/>
        <p:txBody>
          <a:bodyPr/>
          <a:lstStyle/>
          <a:p>
            <a:r>
              <a:rPr lang="en-US"/>
              <a:t>Clark et al/LARGE for JPL 4X</a:t>
            </a:r>
          </a:p>
        </p:txBody>
      </p:sp>
      <p:sp>
        <p:nvSpPr>
          <p:cNvPr id="7" name="Slide Number Placeholder 6">
            <a:extLst>
              <a:ext uri="{FF2B5EF4-FFF2-40B4-BE49-F238E27FC236}">
                <a16:creationId xmlns:a16="http://schemas.microsoft.com/office/drawing/2014/main" id="{96B5F5A6-B819-EF45-8AF5-FE73F6FB2629}"/>
              </a:ext>
            </a:extLst>
          </p:cNvPr>
          <p:cNvSpPr>
            <a:spLocks noGrp="1"/>
          </p:cNvSpPr>
          <p:nvPr>
            <p:ph type="sldNum" sz="quarter" idx="12"/>
          </p:nvPr>
        </p:nvSpPr>
        <p:spPr/>
        <p:txBody>
          <a:bodyPr/>
          <a:lstStyle/>
          <a:p>
            <a:fld id="{0F3E8D43-2DC6-1745-AFF2-CDAE8434DD4A}" type="slidenum">
              <a:rPr lang="en-US" smtClean="0"/>
              <a:t>‹#›</a:t>
            </a:fld>
            <a:endParaRPr lang="en-US"/>
          </a:p>
        </p:txBody>
      </p:sp>
    </p:spTree>
    <p:extLst>
      <p:ext uri="{BB962C8B-B14F-4D97-AF65-F5344CB8AC3E}">
        <p14:creationId xmlns:p14="http://schemas.microsoft.com/office/powerpoint/2010/main" val="3119868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E38D7-6407-6943-8BD7-4D44625593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0FA58AB-7159-7642-B916-2DDB2D621BC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445DCE-047E-C440-BA1B-44182CB6E17D}"/>
              </a:ext>
            </a:extLst>
          </p:cNvPr>
          <p:cNvSpPr>
            <a:spLocks noGrp="1"/>
          </p:cNvSpPr>
          <p:nvPr>
            <p:ph type="dt" sz="half" idx="10"/>
          </p:nvPr>
        </p:nvSpPr>
        <p:spPr/>
        <p:txBody>
          <a:bodyPr/>
          <a:lstStyle/>
          <a:p>
            <a:fld id="{65B25A5D-E780-A34A-A92D-27C32C6FD35A}" type="datetime1">
              <a:rPr lang="en-US" smtClean="0"/>
              <a:t>4/26/21</a:t>
            </a:fld>
            <a:endParaRPr lang="en-US"/>
          </a:p>
        </p:txBody>
      </p:sp>
      <p:sp>
        <p:nvSpPr>
          <p:cNvPr id="5" name="Footer Placeholder 4">
            <a:extLst>
              <a:ext uri="{FF2B5EF4-FFF2-40B4-BE49-F238E27FC236}">
                <a16:creationId xmlns:a16="http://schemas.microsoft.com/office/drawing/2014/main" id="{CFE29BE8-2248-B44C-AC4B-4DE846097DA4}"/>
              </a:ext>
            </a:extLst>
          </p:cNvPr>
          <p:cNvSpPr>
            <a:spLocks noGrp="1"/>
          </p:cNvSpPr>
          <p:nvPr>
            <p:ph type="ftr" sz="quarter" idx="11"/>
          </p:nvPr>
        </p:nvSpPr>
        <p:spPr/>
        <p:txBody>
          <a:bodyPr/>
          <a:lstStyle/>
          <a:p>
            <a:r>
              <a:rPr lang="en-US"/>
              <a:t>Clark et al/LARGE for JPL 4X</a:t>
            </a:r>
          </a:p>
        </p:txBody>
      </p:sp>
      <p:sp>
        <p:nvSpPr>
          <p:cNvPr id="6" name="Slide Number Placeholder 5">
            <a:extLst>
              <a:ext uri="{FF2B5EF4-FFF2-40B4-BE49-F238E27FC236}">
                <a16:creationId xmlns:a16="http://schemas.microsoft.com/office/drawing/2014/main" id="{5EBD1E2F-C76B-9C47-B7BB-14E89C5E1E89}"/>
              </a:ext>
            </a:extLst>
          </p:cNvPr>
          <p:cNvSpPr>
            <a:spLocks noGrp="1"/>
          </p:cNvSpPr>
          <p:nvPr>
            <p:ph type="sldNum" sz="quarter" idx="12"/>
          </p:nvPr>
        </p:nvSpPr>
        <p:spPr/>
        <p:txBody>
          <a:bodyPr/>
          <a:lstStyle/>
          <a:p>
            <a:fld id="{0F3E8D43-2DC6-1745-AFF2-CDAE8434DD4A}" type="slidenum">
              <a:rPr lang="en-US" smtClean="0"/>
              <a:t>‹#›</a:t>
            </a:fld>
            <a:endParaRPr lang="en-US"/>
          </a:p>
        </p:txBody>
      </p:sp>
    </p:spTree>
    <p:extLst>
      <p:ext uri="{BB962C8B-B14F-4D97-AF65-F5344CB8AC3E}">
        <p14:creationId xmlns:p14="http://schemas.microsoft.com/office/powerpoint/2010/main" val="1385705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870E70-FE41-9F4F-AD8B-2B476ADDF6A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426231-CED7-4841-ADCD-C4982977AC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E81836-34EF-7340-9A23-DECCDC145534}"/>
              </a:ext>
            </a:extLst>
          </p:cNvPr>
          <p:cNvSpPr>
            <a:spLocks noGrp="1"/>
          </p:cNvSpPr>
          <p:nvPr>
            <p:ph type="dt" sz="half" idx="10"/>
          </p:nvPr>
        </p:nvSpPr>
        <p:spPr/>
        <p:txBody>
          <a:bodyPr/>
          <a:lstStyle/>
          <a:p>
            <a:fld id="{7D5FD7DA-6977-1645-A3C5-DD987D857C14}" type="datetime1">
              <a:rPr lang="en-US" smtClean="0"/>
              <a:t>4/26/21</a:t>
            </a:fld>
            <a:endParaRPr lang="en-US"/>
          </a:p>
        </p:txBody>
      </p:sp>
      <p:sp>
        <p:nvSpPr>
          <p:cNvPr id="5" name="Footer Placeholder 4">
            <a:extLst>
              <a:ext uri="{FF2B5EF4-FFF2-40B4-BE49-F238E27FC236}">
                <a16:creationId xmlns:a16="http://schemas.microsoft.com/office/drawing/2014/main" id="{9AB4F290-FACB-7645-89F4-CD8FED102640}"/>
              </a:ext>
            </a:extLst>
          </p:cNvPr>
          <p:cNvSpPr>
            <a:spLocks noGrp="1"/>
          </p:cNvSpPr>
          <p:nvPr>
            <p:ph type="ftr" sz="quarter" idx="11"/>
          </p:nvPr>
        </p:nvSpPr>
        <p:spPr/>
        <p:txBody>
          <a:bodyPr/>
          <a:lstStyle/>
          <a:p>
            <a:r>
              <a:rPr lang="en-US"/>
              <a:t>Clark et al/LARGE for JPL 4X</a:t>
            </a:r>
          </a:p>
        </p:txBody>
      </p:sp>
      <p:sp>
        <p:nvSpPr>
          <p:cNvPr id="6" name="Slide Number Placeholder 5">
            <a:extLst>
              <a:ext uri="{FF2B5EF4-FFF2-40B4-BE49-F238E27FC236}">
                <a16:creationId xmlns:a16="http://schemas.microsoft.com/office/drawing/2014/main" id="{44F9B3BC-114D-4247-B511-B2509DA6F5C7}"/>
              </a:ext>
            </a:extLst>
          </p:cNvPr>
          <p:cNvSpPr>
            <a:spLocks noGrp="1"/>
          </p:cNvSpPr>
          <p:nvPr>
            <p:ph type="sldNum" sz="quarter" idx="12"/>
          </p:nvPr>
        </p:nvSpPr>
        <p:spPr/>
        <p:txBody>
          <a:bodyPr/>
          <a:lstStyle/>
          <a:p>
            <a:fld id="{0F3E8D43-2DC6-1745-AFF2-CDAE8434DD4A}" type="slidenum">
              <a:rPr lang="en-US" smtClean="0"/>
              <a:t>‹#›</a:t>
            </a:fld>
            <a:endParaRPr lang="en-US"/>
          </a:p>
        </p:txBody>
      </p:sp>
    </p:spTree>
    <p:extLst>
      <p:ext uri="{BB962C8B-B14F-4D97-AF65-F5344CB8AC3E}">
        <p14:creationId xmlns:p14="http://schemas.microsoft.com/office/powerpoint/2010/main" val="36713621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Header/Content">
    <p:spTree>
      <p:nvGrpSpPr>
        <p:cNvPr id="1" name=""/>
        <p:cNvGrpSpPr/>
        <p:nvPr/>
      </p:nvGrpSpPr>
      <p:grpSpPr>
        <a:xfrm>
          <a:off x="0" y="0"/>
          <a:ext cx="0" cy="0"/>
          <a:chOff x="0" y="0"/>
          <a:chExt cx="0" cy="0"/>
        </a:xfrm>
      </p:grpSpPr>
      <p:sp>
        <p:nvSpPr>
          <p:cNvPr id="19" name="Title 1"/>
          <p:cNvSpPr>
            <a:spLocks noGrp="1"/>
          </p:cNvSpPr>
          <p:nvPr>
            <p:ph type="ctrTitle" hasCustomPrompt="1"/>
          </p:nvPr>
        </p:nvSpPr>
        <p:spPr>
          <a:xfrm>
            <a:off x="605368" y="454026"/>
            <a:ext cx="10977032" cy="436031"/>
          </a:xfrm>
          <a:prstGeom prst="rect">
            <a:avLst/>
          </a:prstGeom>
        </p:spPr>
        <p:txBody>
          <a:bodyPr anchor="t">
            <a:noAutofit/>
          </a:bodyPr>
          <a:lstStyle>
            <a:lvl1pPr algn="l">
              <a:defRPr sz="2800" b="1" i="0" cap="none">
                <a:solidFill>
                  <a:srgbClr val="000000"/>
                </a:solidFill>
                <a:latin typeface="Arial"/>
                <a:cs typeface="Arial"/>
              </a:defRPr>
            </a:lvl1pPr>
          </a:lstStyle>
          <a:p>
            <a:r>
              <a:rPr lang="en-US" dirty="0"/>
              <a:t>Click to Edit Header</a:t>
            </a:r>
          </a:p>
        </p:txBody>
      </p:sp>
      <p:sp>
        <p:nvSpPr>
          <p:cNvPr id="3" name="Content Placeholder 2"/>
          <p:cNvSpPr>
            <a:spLocks noGrp="1"/>
          </p:cNvSpPr>
          <p:nvPr>
            <p:ph sz="quarter" idx="18" hasCustomPrompt="1"/>
          </p:nvPr>
        </p:nvSpPr>
        <p:spPr>
          <a:xfrm>
            <a:off x="0" y="1412875"/>
            <a:ext cx="12192000" cy="5030788"/>
          </a:xfrm>
          <a:prstGeom prst="rect">
            <a:avLst/>
          </a:prstGeom>
        </p:spPr>
        <p:txBody>
          <a:bodyPr vert="horz"/>
          <a:lstStyle>
            <a:lvl1pPr>
              <a:defRPr baseline="0">
                <a:solidFill>
                  <a:srgbClr val="000000"/>
                </a:solidFill>
              </a:defRPr>
            </a:lvl1pPr>
          </a:lstStyle>
          <a:p>
            <a:pPr lvl="0"/>
            <a:r>
              <a:rPr lang="en-US" dirty="0"/>
              <a:t>Click to add content</a:t>
            </a:r>
          </a:p>
        </p:txBody>
      </p:sp>
      <p:pic>
        <p:nvPicPr>
          <p:cNvPr id="15" name="Picture 14" descr="JPL-logo_Stacked_RedBlack-RGB_small_040615.eps"/>
          <p:cNvPicPr>
            <a:picLocks noChangeAspect="1"/>
          </p:cNvPicPr>
          <p:nvPr userDrawn="1"/>
        </p:nvPicPr>
        <p:blipFill rotWithShape="1">
          <a:blip r:embed="rId2">
            <a:extLst>
              <a:ext uri="{28A0092B-C50C-407E-A947-70E740481C1C}">
                <a14:useLocalDpi xmlns:a14="http://schemas.microsoft.com/office/drawing/2010/main" val="0"/>
              </a:ext>
            </a:extLst>
          </a:blip>
          <a:srcRect b="36678"/>
          <a:stretch/>
        </p:blipFill>
        <p:spPr>
          <a:xfrm>
            <a:off x="11247689" y="6600391"/>
            <a:ext cx="562435" cy="145694"/>
          </a:xfrm>
          <a:prstGeom prst="rect">
            <a:avLst/>
          </a:prstGeom>
        </p:spPr>
      </p:pic>
      <p:sp>
        <p:nvSpPr>
          <p:cNvPr id="2" name="Date Placeholder 1"/>
          <p:cNvSpPr>
            <a:spLocks noGrp="1"/>
          </p:cNvSpPr>
          <p:nvPr>
            <p:ph type="dt" sz="half" idx="19"/>
          </p:nvPr>
        </p:nvSpPr>
        <p:spPr/>
        <p:txBody>
          <a:bodyPr/>
          <a:lstStyle/>
          <a:p>
            <a:fld id="{46DC1158-A31F-7646-8D83-C9BC6024C407}" type="datetime1">
              <a:rPr lang="en-US" smtClean="0"/>
              <a:t>4/26/21</a:t>
            </a:fld>
            <a:endParaRPr lang="en-US"/>
          </a:p>
        </p:txBody>
      </p:sp>
      <p:sp>
        <p:nvSpPr>
          <p:cNvPr id="4" name="Footer Placeholder 3"/>
          <p:cNvSpPr>
            <a:spLocks noGrp="1"/>
          </p:cNvSpPr>
          <p:nvPr>
            <p:ph type="ftr" sz="quarter" idx="20"/>
          </p:nvPr>
        </p:nvSpPr>
        <p:spPr>
          <a:xfrm>
            <a:off x="1769327" y="6492876"/>
            <a:ext cx="8891239" cy="365125"/>
          </a:xfrm>
        </p:spPr>
        <p:txBody>
          <a:bodyPr/>
          <a:lstStyle>
            <a:lvl1pPr algn="l">
              <a:defRPr/>
            </a:lvl1pPr>
          </a:lstStyle>
          <a:p>
            <a:r>
              <a:rPr lang="en-US"/>
              <a:t>Clark et al/LARGE for JPL 4X</a:t>
            </a:r>
            <a:endParaRPr lang="en-US" dirty="0"/>
          </a:p>
        </p:txBody>
      </p:sp>
      <p:sp>
        <p:nvSpPr>
          <p:cNvPr id="5" name="Slide Number Placeholder 4"/>
          <p:cNvSpPr>
            <a:spLocks noGrp="1"/>
          </p:cNvSpPr>
          <p:nvPr>
            <p:ph type="sldNum" sz="quarter" idx="21"/>
          </p:nvPr>
        </p:nvSpPr>
        <p:spPr/>
        <p:txBody>
          <a:bodyPr/>
          <a:lstStyle/>
          <a:p>
            <a:fld id="{F1E51A9F-9D40-144B-9666-6B30B75E8C1B}" type="slidenum">
              <a:rPr lang="en-US" smtClean="0"/>
              <a:pPr/>
              <a:t>‹#›</a:t>
            </a:fld>
            <a:endParaRPr lang="en-US"/>
          </a:p>
        </p:txBody>
      </p:sp>
    </p:spTree>
    <p:extLst>
      <p:ext uri="{BB962C8B-B14F-4D97-AF65-F5344CB8AC3E}">
        <p14:creationId xmlns:p14="http://schemas.microsoft.com/office/powerpoint/2010/main" val="25717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200015-042B-374E-86D4-E2925700AC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9982C9-C99E-F04A-A714-276D80E611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93F2AE-4B2B-C642-B3C2-BA4EA09A72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E9361E-EC5B-B842-A944-F6A61EAD904D}" type="datetime1">
              <a:rPr lang="en-US" smtClean="0"/>
              <a:t>4/26/21</a:t>
            </a:fld>
            <a:endParaRPr lang="en-US"/>
          </a:p>
        </p:txBody>
      </p:sp>
      <p:sp>
        <p:nvSpPr>
          <p:cNvPr id="5" name="Footer Placeholder 4">
            <a:extLst>
              <a:ext uri="{FF2B5EF4-FFF2-40B4-BE49-F238E27FC236}">
                <a16:creationId xmlns:a16="http://schemas.microsoft.com/office/drawing/2014/main" id="{00452AB3-A048-9847-82B6-F09088B71B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Clark et al/LARGE for JPL 4X</a:t>
            </a:r>
          </a:p>
        </p:txBody>
      </p:sp>
      <p:sp>
        <p:nvSpPr>
          <p:cNvPr id="6" name="Slide Number Placeholder 5">
            <a:extLst>
              <a:ext uri="{FF2B5EF4-FFF2-40B4-BE49-F238E27FC236}">
                <a16:creationId xmlns:a16="http://schemas.microsoft.com/office/drawing/2014/main" id="{C60D1BBD-A998-1143-812B-ADA2CED650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3E8D43-2DC6-1745-AFF2-CDAE8434DD4A}" type="slidenum">
              <a:rPr lang="en-US" smtClean="0"/>
              <a:t>‹#›</a:t>
            </a:fld>
            <a:endParaRPr lang="en-US"/>
          </a:p>
        </p:txBody>
      </p:sp>
    </p:spTree>
    <p:extLst>
      <p:ext uri="{BB962C8B-B14F-4D97-AF65-F5344CB8AC3E}">
        <p14:creationId xmlns:p14="http://schemas.microsoft.com/office/powerpoint/2010/main" val="2331491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g"/><Relationship Id="rId4" Type="http://schemas.openxmlformats.org/officeDocument/2006/relationships/image" Target="../media/image33.jpg"/></Relationships>
</file>

<file path=ppt/slides/_rels/slide13.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679CDD1-3076-FF4B-A737-2670D725C6FE}"/>
              </a:ext>
            </a:extLst>
          </p:cNvPr>
          <p:cNvSpPr txBox="1">
            <a:spLocks/>
          </p:cNvSpPr>
          <p:nvPr/>
        </p:nvSpPr>
        <p:spPr>
          <a:xfrm>
            <a:off x="248393" y="595018"/>
            <a:ext cx="11651672"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dirty="0"/>
              <a:t>LARGE: Lunar Amended Regolith Gardening Experiment:</a:t>
            </a:r>
          </a:p>
          <a:p>
            <a:pPr marL="0" indent="0" algn="ctr">
              <a:buNone/>
            </a:pPr>
            <a:r>
              <a:rPr lang="en-US" sz="3200" b="1" dirty="0"/>
              <a:t>Toward Achieving Sustainable Food for Lunar Habitation</a:t>
            </a:r>
          </a:p>
          <a:p>
            <a:pPr marL="0" indent="0" algn="ctr">
              <a:buNone/>
            </a:pPr>
            <a:r>
              <a:rPr lang="en-US" b="1" dirty="0"/>
              <a:t>  </a:t>
            </a:r>
          </a:p>
          <a:p>
            <a:pPr marL="0" indent="0" algn="ctr">
              <a:buNone/>
            </a:pPr>
            <a:endParaRPr lang="en-US" dirty="0"/>
          </a:p>
          <a:p>
            <a:pPr marL="0" indent="0" algn="ctr">
              <a:buNone/>
            </a:pPr>
            <a:r>
              <a:rPr lang="en-US" sz="2000" dirty="0"/>
              <a:t>P.E. Clark</a:t>
            </a:r>
            <a:r>
              <a:rPr lang="en-US" sz="2000" baseline="30000" dirty="0"/>
              <a:t>1</a:t>
            </a:r>
            <a:r>
              <a:rPr lang="en-US" sz="2000" dirty="0"/>
              <a:t>, Simon Gilroy</a:t>
            </a:r>
            <a:r>
              <a:rPr lang="en-US" sz="2000" baseline="30000" dirty="0"/>
              <a:t>2</a:t>
            </a:r>
            <a:r>
              <a:rPr lang="en-US" sz="2000" dirty="0"/>
              <a:t>, John Elliott</a:t>
            </a:r>
            <a:r>
              <a:rPr lang="en-US" sz="2000" baseline="30000" dirty="0"/>
              <a:t>1</a:t>
            </a:r>
            <a:r>
              <a:rPr lang="en-US" sz="2000" dirty="0"/>
              <a:t>, Gerald Voecks</a:t>
            </a:r>
            <a:r>
              <a:rPr lang="en-US" sz="2000" baseline="30000" dirty="0"/>
              <a:t>1</a:t>
            </a:r>
            <a:r>
              <a:rPr lang="en-US" sz="2000" dirty="0"/>
              <a:t>, Max Coleman</a:t>
            </a:r>
            <a:r>
              <a:rPr lang="en-US" sz="2000" baseline="30000" dirty="0"/>
              <a:t>1</a:t>
            </a:r>
            <a:r>
              <a:rPr lang="en-US" sz="2000" dirty="0"/>
              <a:t>, Don Ruffato</a:t>
            </a:r>
            <a:r>
              <a:rPr lang="en-US" sz="2000" baseline="30000" dirty="0"/>
              <a:t>1</a:t>
            </a:r>
            <a:r>
              <a:rPr lang="en-US" sz="2000" dirty="0"/>
              <a:t>, Chi Yeung Chiu</a:t>
            </a:r>
            <a:r>
              <a:rPr lang="en-US" sz="2000" baseline="30000" dirty="0"/>
              <a:t>1</a:t>
            </a:r>
            <a:r>
              <a:rPr lang="en-US" sz="2000" dirty="0"/>
              <a:t>, Barry Nakazono</a:t>
            </a:r>
            <a:r>
              <a:rPr lang="en-US" sz="2000" baseline="30000" dirty="0"/>
              <a:t>1</a:t>
            </a:r>
            <a:r>
              <a:rPr lang="en-US" sz="2000" dirty="0"/>
              <a:t>, Nitin Singh</a:t>
            </a:r>
            <a:r>
              <a:rPr lang="en-US" sz="2000" baseline="30000" dirty="0"/>
              <a:t>1</a:t>
            </a:r>
            <a:r>
              <a:rPr lang="en-US" sz="2000" dirty="0"/>
              <a:t>, Paul Briggs</a:t>
            </a:r>
            <a:r>
              <a:rPr lang="en-US" sz="2000" baseline="30000" dirty="0"/>
              <a:t>1</a:t>
            </a:r>
            <a:r>
              <a:rPr lang="en-US" sz="2000" dirty="0"/>
              <a:t>, Kevin Anderson</a:t>
            </a:r>
            <a:r>
              <a:rPr lang="en-US" sz="2000" baseline="30000" dirty="0"/>
              <a:t>1</a:t>
            </a:r>
            <a:r>
              <a:rPr lang="en-US" sz="2000" dirty="0"/>
              <a:t>, </a:t>
            </a:r>
          </a:p>
          <a:p>
            <a:pPr marL="0" indent="0" algn="ctr">
              <a:buNone/>
            </a:pPr>
            <a:r>
              <a:rPr lang="en-US" sz="2000" baseline="30000" dirty="0"/>
              <a:t>1</a:t>
            </a:r>
            <a:r>
              <a:rPr lang="en-US" sz="2000" dirty="0"/>
              <a:t>Jet Propulsion Laboratory/California Institute of Technology, </a:t>
            </a:r>
            <a:r>
              <a:rPr lang="en-US" sz="2000" baseline="30000" dirty="0"/>
              <a:t>2</a:t>
            </a:r>
            <a:r>
              <a:rPr lang="en-US" sz="2000" dirty="0"/>
              <a:t>University of Wisconsin, Department of Botany, Madison</a:t>
            </a:r>
          </a:p>
          <a:p>
            <a:pPr marL="0" indent="0" algn="ctr">
              <a:buNone/>
            </a:pPr>
            <a:r>
              <a:rPr lang="en-US" sz="2000" dirty="0"/>
              <a:t>  </a:t>
            </a:r>
          </a:p>
          <a:p>
            <a:pPr marL="0" indent="0" algn="ctr">
              <a:buNone/>
            </a:pPr>
            <a:endParaRPr lang="en-US" dirty="0"/>
          </a:p>
        </p:txBody>
      </p:sp>
      <p:pic>
        <p:nvPicPr>
          <p:cNvPr id="1026" name="Picture 2" descr="Logos for Print – Brand and Visual Identity – UW–Madison">
            <a:extLst>
              <a:ext uri="{FF2B5EF4-FFF2-40B4-BE49-F238E27FC236}">
                <a16:creationId xmlns:a16="http://schemas.microsoft.com/office/drawing/2014/main" id="{22A01549-E46D-0240-A7D0-E8EDFBCFF7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32273" y="4672187"/>
            <a:ext cx="2649682" cy="17664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ASA Selects JPL Proposal to Build Better Solar Technology for Deep Space  Missions | Space Technology: Game Changing Development">
            <a:extLst>
              <a:ext uri="{FF2B5EF4-FFF2-40B4-BE49-F238E27FC236}">
                <a16:creationId xmlns:a16="http://schemas.microsoft.com/office/drawing/2014/main" id="{233B812D-83F8-FB4D-8A87-567D2F9E60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274" y="4665516"/>
            <a:ext cx="3306392" cy="1787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497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hy Water on the Moon Matters | SETI Institute">
            <a:extLst>
              <a:ext uri="{FF2B5EF4-FFF2-40B4-BE49-F238E27FC236}">
                <a16:creationId xmlns:a16="http://schemas.microsoft.com/office/drawing/2014/main" id="{A0D83478-99C4-294A-9F53-468AC14BAA6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59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34E2396-6484-AC44-B29A-D74F5EB9BE9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4700"/>
                    </a14:imgEffect>
                    <a14:imgEffect>
                      <a14:saturation sat="66000"/>
                    </a14:imgEffect>
                  </a14:imgLayer>
                </a14:imgProps>
              </a:ext>
              <a:ext uri="{28A0092B-C50C-407E-A947-70E740481C1C}">
                <a14:useLocalDpi xmlns:a14="http://schemas.microsoft.com/office/drawing/2010/main" val="0"/>
              </a:ext>
            </a:extLst>
          </a:blip>
          <a:srcRect l="20406" t="8547" r="6837" b="17094"/>
          <a:stretch/>
        </p:blipFill>
        <p:spPr bwMode="auto">
          <a:xfrm>
            <a:off x="5649685" y="3918855"/>
            <a:ext cx="2471057" cy="189411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9A21A10-8D34-2C45-8E89-0812226588F2}"/>
              </a:ext>
            </a:extLst>
          </p:cNvPr>
          <p:cNvSpPr txBox="1"/>
          <p:nvPr/>
        </p:nvSpPr>
        <p:spPr>
          <a:xfrm>
            <a:off x="544286" y="304799"/>
            <a:ext cx="4669971" cy="2062103"/>
          </a:xfrm>
          <a:prstGeom prst="rect">
            <a:avLst/>
          </a:prstGeom>
          <a:noFill/>
        </p:spPr>
        <p:txBody>
          <a:bodyPr wrap="square" rtlCol="0">
            <a:spAutoFit/>
          </a:bodyPr>
          <a:lstStyle/>
          <a:p>
            <a:r>
              <a:rPr lang="en-US" sz="3200" dirty="0">
                <a:solidFill>
                  <a:schemeClr val="accent4">
                    <a:lumMod val="20000"/>
                    <a:lumOff val="80000"/>
                  </a:schemeClr>
                </a:solidFill>
              </a:rPr>
              <a:t>Goal: to demonstrate </a:t>
            </a:r>
            <a:r>
              <a:rPr lang="en-US" sz="3200" i="1" dirty="0">
                <a:solidFill>
                  <a:schemeClr val="accent4">
                    <a:lumMod val="20000"/>
                    <a:lumOff val="80000"/>
                  </a:schemeClr>
                </a:solidFill>
              </a:rPr>
              <a:t>in situ </a:t>
            </a:r>
            <a:r>
              <a:rPr lang="en-US" sz="3200" dirty="0">
                <a:solidFill>
                  <a:schemeClr val="accent4">
                    <a:lumMod val="20000"/>
                    <a:lumOff val="80000"/>
                  </a:schemeClr>
                </a:solidFill>
              </a:rPr>
              <a:t>resource utilization for plant growth on the lunar surface</a:t>
            </a:r>
          </a:p>
        </p:txBody>
      </p:sp>
    </p:spTree>
    <p:extLst>
      <p:ext uri="{BB962C8B-B14F-4D97-AF65-F5344CB8AC3E}">
        <p14:creationId xmlns:p14="http://schemas.microsoft.com/office/powerpoint/2010/main" val="2062431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3A9BAD-A3DB-F146-972E-1F7E2496D51F}"/>
              </a:ext>
            </a:extLst>
          </p:cNvPr>
          <p:cNvSpPr txBox="1"/>
          <p:nvPr/>
        </p:nvSpPr>
        <p:spPr>
          <a:xfrm>
            <a:off x="6492004" y="309888"/>
            <a:ext cx="5699996" cy="2308324"/>
          </a:xfrm>
          <a:prstGeom prst="rect">
            <a:avLst/>
          </a:prstGeom>
          <a:noFill/>
        </p:spPr>
        <p:txBody>
          <a:bodyPr wrap="square" rtlCol="0">
            <a:spAutoFit/>
          </a:bodyPr>
          <a:lstStyle/>
          <a:p>
            <a:r>
              <a:rPr lang="en-US" sz="2400" b="1" dirty="0"/>
              <a:t>Experiment Concept</a:t>
            </a:r>
            <a:r>
              <a:rPr lang="en-US" sz="2400" dirty="0"/>
              <a:t>: </a:t>
            </a:r>
          </a:p>
          <a:p>
            <a:endParaRPr lang="en-US" sz="2400" dirty="0"/>
          </a:p>
          <a:p>
            <a:r>
              <a:rPr lang="en-US" sz="2400" dirty="0"/>
              <a:t>Enclosure attached below a landing deck and lowered to the surface to sample regolith.</a:t>
            </a:r>
          </a:p>
          <a:p>
            <a:r>
              <a:rPr lang="en-US" sz="2400" dirty="0"/>
              <a:t> </a:t>
            </a:r>
          </a:p>
        </p:txBody>
      </p:sp>
      <p:pic>
        <p:nvPicPr>
          <p:cNvPr id="4" name="Picture 3">
            <a:extLst>
              <a:ext uri="{FF2B5EF4-FFF2-40B4-BE49-F238E27FC236}">
                <a16:creationId xmlns:a16="http://schemas.microsoft.com/office/drawing/2014/main" id="{67C19169-EC4B-7C4F-9D0D-444ED0E1B82D}"/>
              </a:ext>
            </a:extLst>
          </p:cNvPr>
          <p:cNvPicPr/>
          <p:nvPr/>
        </p:nvPicPr>
        <p:blipFill>
          <a:blip r:embed="rId2">
            <a:extLst>
              <a:ext uri="{28A0092B-C50C-407E-A947-70E740481C1C}">
                <a14:useLocalDpi xmlns:a14="http://schemas.microsoft.com/office/drawing/2010/main" val="0"/>
              </a:ext>
            </a:extLst>
          </a:blip>
          <a:stretch>
            <a:fillRect/>
          </a:stretch>
        </p:blipFill>
        <p:spPr>
          <a:xfrm>
            <a:off x="326571" y="724350"/>
            <a:ext cx="5632916" cy="5513164"/>
          </a:xfrm>
          <a:prstGeom prst="rect">
            <a:avLst/>
          </a:prstGeom>
          <a:effectLst/>
        </p:spPr>
      </p:pic>
      <p:pic>
        <p:nvPicPr>
          <p:cNvPr id="5" name="Picture 4">
            <a:extLst>
              <a:ext uri="{FF2B5EF4-FFF2-40B4-BE49-F238E27FC236}">
                <a16:creationId xmlns:a16="http://schemas.microsoft.com/office/drawing/2014/main" id="{EFC0B7CF-0781-BD4B-88F9-60B241FEBD06}"/>
              </a:ext>
            </a:extLst>
          </p:cNvPr>
          <p:cNvPicPr>
            <a:picLocks noChangeAspect="1"/>
          </p:cNvPicPr>
          <p:nvPr/>
        </p:nvPicPr>
        <p:blipFill>
          <a:blip r:embed="rId3"/>
          <a:stretch>
            <a:fillRect/>
          </a:stretch>
        </p:blipFill>
        <p:spPr>
          <a:xfrm>
            <a:off x="6086054" y="2389061"/>
            <a:ext cx="6105946" cy="4131481"/>
          </a:xfrm>
          <a:prstGeom prst="rect">
            <a:avLst/>
          </a:prstGeom>
        </p:spPr>
      </p:pic>
    </p:spTree>
    <p:extLst>
      <p:ext uri="{BB962C8B-B14F-4D97-AF65-F5344CB8AC3E}">
        <p14:creationId xmlns:p14="http://schemas.microsoft.com/office/powerpoint/2010/main" val="2912044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 2-cm core tube being driven into the lunar soil at Bench Crater site by Apollo 12 astronaut Allan Bean.">
            <a:extLst>
              <a:ext uri="{FF2B5EF4-FFF2-40B4-BE49-F238E27FC236}">
                <a16:creationId xmlns:a16="http://schemas.microsoft.com/office/drawing/2014/main" id="{02C3967F-EE04-0246-9A73-26477369EC1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7836"/>
          <a:stretch/>
        </p:blipFill>
        <p:spPr bwMode="auto">
          <a:xfrm>
            <a:off x="236857" y="947058"/>
            <a:ext cx="6230494" cy="517071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C981C9B-BE65-8742-A740-0F2068F5EA1C}"/>
              </a:ext>
            </a:extLst>
          </p:cNvPr>
          <p:cNvSpPr txBox="1"/>
          <p:nvPr/>
        </p:nvSpPr>
        <p:spPr>
          <a:xfrm>
            <a:off x="4800600" y="0"/>
            <a:ext cx="3853543" cy="584775"/>
          </a:xfrm>
          <a:prstGeom prst="rect">
            <a:avLst/>
          </a:prstGeom>
          <a:noFill/>
        </p:spPr>
        <p:txBody>
          <a:bodyPr wrap="square" rtlCol="0">
            <a:spAutoFit/>
          </a:bodyPr>
          <a:lstStyle/>
          <a:p>
            <a:r>
              <a:rPr lang="en-US" sz="3200" dirty="0"/>
              <a:t>Apollo core sampling</a:t>
            </a:r>
          </a:p>
        </p:txBody>
      </p:sp>
      <p:sp>
        <p:nvSpPr>
          <p:cNvPr id="6" name="Rectangle 5">
            <a:extLst>
              <a:ext uri="{FF2B5EF4-FFF2-40B4-BE49-F238E27FC236}">
                <a16:creationId xmlns:a16="http://schemas.microsoft.com/office/drawing/2014/main" id="{AF8E1E83-87D8-6F4F-B53E-CB4E5E58321C}"/>
              </a:ext>
            </a:extLst>
          </p:cNvPr>
          <p:cNvSpPr/>
          <p:nvPr/>
        </p:nvSpPr>
        <p:spPr>
          <a:xfrm>
            <a:off x="3207015" y="6150819"/>
            <a:ext cx="3339569" cy="369332"/>
          </a:xfrm>
          <a:prstGeom prst="rect">
            <a:avLst/>
          </a:prstGeom>
        </p:spPr>
        <p:txBody>
          <a:bodyPr wrap="none">
            <a:spAutoFit/>
          </a:bodyPr>
          <a:lstStyle/>
          <a:p>
            <a:r>
              <a:rPr lang="en-US" i="1" dirty="0">
                <a:solidFill>
                  <a:srgbClr val="888888"/>
                </a:solidFill>
                <a:latin typeface="Helvetica" pitchFamily="2" charset="0"/>
              </a:rPr>
              <a:t>Apollo 12 astronaut Allan Bean</a:t>
            </a:r>
            <a:endParaRPr lang="en-US" dirty="0"/>
          </a:p>
        </p:txBody>
      </p:sp>
      <p:pic>
        <p:nvPicPr>
          <p:cNvPr id="2052" name="Picture 4">
            <a:extLst>
              <a:ext uri="{FF2B5EF4-FFF2-40B4-BE49-F238E27FC236}">
                <a16:creationId xmlns:a16="http://schemas.microsoft.com/office/drawing/2014/main" id="{3DF7E020-D930-CB4B-A958-286D2F59C7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4289" y="2677886"/>
            <a:ext cx="2972910" cy="217714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1C1E0D4-883C-8C4D-984B-34E630E4690C}"/>
              </a:ext>
            </a:extLst>
          </p:cNvPr>
          <p:cNvSpPr txBox="1"/>
          <p:nvPr/>
        </p:nvSpPr>
        <p:spPr>
          <a:xfrm>
            <a:off x="10602686" y="4822372"/>
            <a:ext cx="1589314" cy="369332"/>
          </a:xfrm>
          <a:prstGeom prst="rect">
            <a:avLst/>
          </a:prstGeom>
          <a:noFill/>
        </p:spPr>
        <p:txBody>
          <a:bodyPr wrap="square" rtlCol="0">
            <a:spAutoFit/>
          </a:bodyPr>
          <a:lstStyle/>
          <a:p>
            <a:r>
              <a:rPr lang="en-US" dirty="0"/>
              <a:t>Core sample</a:t>
            </a:r>
          </a:p>
        </p:txBody>
      </p:sp>
      <p:pic>
        <p:nvPicPr>
          <p:cNvPr id="2054" name="Picture 6">
            <a:extLst>
              <a:ext uri="{FF2B5EF4-FFF2-40B4-BE49-F238E27FC236}">
                <a16:creationId xmlns:a16="http://schemas.microsoft.com/office/drawing/2014/main" id="{51B126A1-DC02-EE4F-ABD3-6B6A2640EB5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9209" b="23327"/>
          <a:stretch/>
        </p:blipFill>
        <p:spPr bwMode="auto">
          <a:xfrm>
            <a:off x="6627733" y="1354554"/>
            <a:ext cx="2146152" cy="4413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7957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4FFBE98-5667-FE49-B1F6-77917624A216}"/>
              </a:ext>
            </a:extLst>
          </p:cNvPr>
          <p:cNvGrpSpPr>
            <a:grpSpLocks noChangeAspect="1"/>
          </p:cNvGrpSpPr>
          <p:nvPr/>
        </p:nvGrpSpPr>
        <p:grpSpPr>
          <a:xfrm>
            <a:off x="1694543" y="505637"/>
            <a:ext cx="1828800" cy="2697784"/>
            <a:chOff x="1759025" y="1339972"/>
            <a:chExt cx="2514600" cy="3862344"/>
          </a:xfrm>
        </p:grpSpPr>
        <p:pic>
          <p:nvPicPr>
            <p:cNvPr id="6" name="Picture 5">
              <a:extLst>
                <a:ext uri="{FF2B5EF4-FFF2-40B4-BE49-F238E27FC236}">
                  <a16:creationId xmlns:a16="http://schemas.microsoft.com/office/drawing/2014/main" id="{2144F78E-A708-114B-8140-8D97DA797D3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3042"/>
            <a:stretch/>
          </p:blipFill>
          <p:spPr>
            <a:xfrm>
              <a:off x="1759025" y="1339972"/>
              <a:ext cx="2514600" cy="3862344"/>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F1016410-AB59-7C40-AC23-1B673C4FAFB0}"/>
                </a:ext>
              </a:extLst>
            </p:cNvPr>
            <p:cNvSpPr txBox="1"/>
            <p:nvPr/>
          </p:nvSpPr>
          <p:spPr>
            <a:xfrm>
              <a:off x="2139697" y="3310128"/>
              <a:ext cx="704088" cy="528763"/>
            </a:xfrm>
            <a:prstGeom prst="rect">
              <a:avLst/>
            </a:prstGeom>
            <a:solidFill>
              <a:schemeClr val="bg1"/>
            </a:solidFill>
          </p:spPr>
          <p:txBody>
            <a:bodyPr wrap="square" rtlCol="0">
              <a:spAutoFit/>
            </a:bodyPr>
            <a:lstStyle/>
            <a:p>
              <a:endParaRPr lang="en-US"/>
            </a:p>
          </p:txBody>
        </p:sp>
      </p:grpSp>
      <p:grpSp>
        <p:nvGrpSpPr>
          <p:cNvPr id="8" name="Group 7">
            <a:extLst>
              <a:ext uri="{FF2B5EF4-FFF2-40B4-BE49-F238E27FC236}">
                <a16:creationId xmlns:a16="http://schemas.microsoft.com/office/drawing/2014/main" id="{ACEF6449-1288-B444-A3CD-A1B28C3B9693}"/>
              </a:ext>
            </a:extLst>
          </p:cNvPr>
          <p:cNvGrpSpPr/>
          <p:nvPr/>
        </p:nvGrpSpPr>
        <p:grpSpPr>
          <a:xfrm>
            <a:off x="3523274" y="503475"/>
            <a:ext cx="1828800" cy="2743200"/>
            <a:chOff x="4818768" y="1337967"/>
            <a:chExt cx="2514600" cy="3855342"/>
          </a:xfrm>
        </p:grpSpPr>
        <p:pic>
          <p:nvPicPr>
            <p:cNvPr id="9" name="Picture 8">
              <a:extLst>
                <a:ext uri="{FF2B5EF4-FFF2-40B4-BE49-F238E27FC236}">
                  <a16:creationId xmlns:a16="http://schemas.microsoft.com/office/drawing/2014/main" id="{1DC72354-9D3C-794C-B1B9-78BCB8C240E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2395" b="3390"/>
            <a:stretch/>
          </p:blipFill>
          <p:spPr>
            <a:xfrm>
              <a:off x="4818768" y="1337967"/>
              <a:ext cx="2514600" cy="3855342"/>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90739A6F-5704-F54E-9BCE-86EAADA1A189}"/>
                </a:ext>
              </a:extLst>
            </p:cNvPr>
            <p:cNvSpPr txBox="1"/>
            <p:nvPr/>
          </p:nvSpPr>
          <p:spPr>
            <a:xfrm>
              <a:off x="5170469" y="4937277"/>
              <a:ext cx="704088" cy="256032"/>
            </a:xfrm>
            <a:prstGeom prst="rect">
              <a:avLst/>
            </a:prstGeom>
            <a:solidFill>
              <a:srgbClr val="C4974C"/>
            </a:solidFill>
          </p:spPr>
          <p:txBody>
            <a:bodyPr wrap="square" rtlCol="0">
              <a:noAutofit/>
            </a:bodyPr>
            <a:lstStyle/>
            <a:p>
              <a:endParaRPr lang="en-US"/>
            </a:p>
          </p:txBody>
        </p:sp>
      </p:grpSp>
      <p:grpSp>
        <p:nvGrpSpPr>
          <p:cNvPr id="11" name="Group 10">
            <a:extLst>
              <a:ext uri="{FF2B5EF4-FFF2-40B4-BE49-F238E27FC236}">
                <a16:creationId xmlns:a16="http://schemas.microsoft.com/office/drawing/2014/main" id="{4A0A3B9F-A2F4-E048-B3D1-6D5A19DC0D55}"/>
              </a:ext>
            </a:extLst>
          </p:cNvPr>
          <p:cNvGrpSpPr/>
          <p:nvPr/>
        </p:nvGrpSpPr>
        <p:grpSpPr>
          <a:xfrm>
            <a:off x="5354572" y="496373"/>
            <a:ext cx="1828800" cy="2743200"/>
            <a:chOff x="1680221" y="810253"/>
            <a:chExt cx="2514600" cy="3855085"/>
          </a:xfrm>
        </p:grpSpPr>
        <p:grpSp>
          <p:nvGrpSpPr>
            <p:cNvPr id="12" name="Group 11">
              <a:extLst>
                <a:ext uri="{FF2B5EF4-FFF2-40B4-BE49-F238E27FC236}">
                  <a16:creationId xmlns:a16="http://schemas.microsoft.com/office/drawing/2014/main" id="{2EFE8845-4B76-6648-856E-75268F9DBB61}"/>
                </a:ext>
              </a:extLst>
            </p:cNvPr>
            <p:cNvGrpSpPr/>
            <p:nvPr/>
          </p:nvGrpSpPr>
          <p:grpSpPr>
            <a:xfrm>
              <a:off x="1680221" y="810253"/>
              <a:ext cx="2514600" cy="3855085"/>
              <a:chOff x="1759025" y="1340230"/>
              <a:chExt cx="2514600" cy="3855085"/>
            </a:xfrm>
          </p:grpSpPr>
          <p:pic>
            <p:nvPicPr>
              <p:cNvPr id="14" name="Picture 13">
                <a:extLst>
                  <a:ext uri="{FF2B5EF4-FFF2-40B4-BE49-F238E27FC236}">
                    <a16:creationId xmlns:a16="http://schemas.microsoft.com/office/drawing/2014/main" id="{B4C7B233-1EDE-A844-9A2C-546DF2EFB80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2784" b="1748"/>
              <a:stretch/>
            </p:blipFill>
            <p:spPr>
              <a:xfrm>
                <a:off x="1759025" y="1340230"/>
                <a:ext cx="2514600" cy="3855085"/>
              </a:xfrm>
              <a:prstGeom prst="rect">
                <a:avLst/>
              </a:prstGeom>
              <a:ln>
                <a:noFill/>
              </a:ln>
              <a:effectLst>
                <a:outerShdw blurRad="292100" dist="139700" dir="2700000" algn="tl" rotWithShape="0">
                  <a:srgbClr val="333333">
                    <a:alpha val="65000"/>
                  </a:srgbClr>
                </a:outerShdw>
              </a:effectLst>
            </p:spPr>
          </p:pic>
          <p:sp>
            <p:nvSpPr>
              <p:cNvPr id="15" name="TextBox 14">
                <a:extLst>
                  <a:ext uri="{FF2B5EF4-FFF2-40B4-BE49-F238E27FC236}">
                    <a16:creationId xmlns:a16="http://schemas.microsoft.com/office/drawing/2014/main" id="{4278FA74-41B6-5A47-A4DA-23E9C51A4219}"/>
                  </a:ext>
                </a:extLst>
              </p:cNvPr>
              <p:cNvSpPr txBox="1"/>
              <p:nvPr/>
            </p:nvSpPr>
            <p:spPr>
              <a:xfrm>
                <a:off x="2109245" y="3354252"/>
                <a:ext cx="704088" cy="369331"/>
              </a:xfrm>
              <a:prstGeom prst="rect">
                <a:avLst/>
              </a:prstGeom>
              <a:solidFill>
                <a:schemeClr val="bg1"/>
              </a:solidFill>
            </p:spPr>
            <p:txBody>
              <a:bodyPr wrap="square" rtlCol="0">
                <a:noAutofit/>
              </a:bodyPr>
              <a:lstStyle/>
              <a:p>
                <a:endParaRPr lang="en-US"/>
              </a:p>
            </p:txBody>
          </p:sp>
        </p:grpSp>
        <p:sp>
          <p:nvSpPr>
            <p:cNvPr id="13" name="TextBox 12">
              <a:extLst>
                <a:ext uri="{FF2B5EF4-FFF2-40B4-BE49-F238E27FC236}">
                  <a16:creationId xmlns:a16="http://schemas.microsoft.com/office/drawing/2014/main" id="{6EB72CC1-DA60-EA4A-9F35-2E2A0A778DE4}"/>
                </a:ext>
              </a:extLst>
            </p:cNvPr>
            <p:cNvSpPr txBox="1"/>
            <p:nvPr/>
          </p:nvSpPr>
          <p:spPr>
            <a:xfrm>
              <a:off x="2071931" y="4409306"/>
              <a:ext cx="704088" cy="256032"/>
            </a:xfrm>
            <a:prstGeom prst="rect">
              <a:avLst/>
            </a:prstGeom>
            <a:solidFill>
              <a:srgbClr val="C4974C"/>
            </a:solidFill>
          </p:spPr>
          <p:txBody>
            <a:bodyPr wrap="square" rtlCol="0">
              <a:noAutofit/>
            </a:bodyPr>
            <a:lstStyle/>
            <a:p>
              <a:endParaRPr lang="en-US"/>
            </a:p>
          </p:txBody>
        </p:sp>
      </p:grpSp>
      <p:grpSp>
        <p:nvGrpSpPr>
          <p:cNvPr id="16" name="Group 15">
            <a:extLst>
              <a:ext uri="{FF2B5EF4-FFF2-40B4-BE49-F238E27FC236}">
                <a16:creationId xmlns:a16="http://schemas.microsoft.com/office/drawing/2014/main" id="{DB01FAA2-34E8-D742-97BF-8E2FB4F28700}"/>
              </a:ext>
            </a:extLst>
          </p:cNvPr>
          <p:cNvGrpSpPr/>
          <p:nvPr/>
        </p:nvGrpSpPr>
        <p:grpSpPr>
          <a:xfrm>
            <a:off x="7184621" y="503475"/>
            <a:ext cx="1828800" cy="2743200"/>
            <a:chOff x="4818768" y="1331650"/>
            <a:chExt cx="2514600" cy="3863664"/>
          </a:xfrm>
        </p:grpSpPr>
        <p:pic>
          <p:nvPicPr>
            <p:cNvPr id="17" name="Picture 16">
              <a:extLst>
                <a:ext uri="{FF2B5EF4-FFF2-40B4-BE49-F238E27FC236}">
                  <a16:creationId xmlns:a16="http://schemas.microsoft.com/office/drawing/2014/main" id="{B9AA973B-9819-684F-BF4D-650348916C3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3016"/>
            <a:stretch/>
          </p:blipFill>
          <p:spPr>
            <a:xfrm>
              <a:off x="4818768" y="1331650"/>
              <a:ext cx="2514600" cy="3863664"/>
            </a:xfrm>
            <a:prstGeom prst="rect">
              <a:avLst/>
            </a:prstGeom>
            <a:ln>
              <a:noFill/>
            </a:ln>
            <a:effectLst>
              <a:outerShdw blurRad="292100" dist="139700" dir="2700000" algn="tl" rotWithShape="0">
                <a:srgbClr val="333333">
                  <a:alpha val="65000"/>
                </a:srgbClr>
              </a:outerShdw>
            </a:effectLst>
          </p:spPr>
        </p:pic>
        <p:sp>
          <p:nvSpPr>
            <p:cNvPr id="18" name="TextBox 17">
              <a:extLst>
                <a:ext uri="{FF2B5EF4-FFF2-40B4-BE49-F238E27FC236}">
                  <a16:creationId xmlns:a16="http://schemas.microsoft.com/office/drawing/2014/main" id="{24CC89AA-9578-224C-8C34-430BC8BF58BD}"/>
                </a:ext>
              </a:extLst>
            </p:cNvPr>
            <p:cNvSpPr txBox="1"/>
            <p:nvPr/>
          </p:nvSpPr>
          <p:spPr>
            <a:xfrm>
              <a:off x="5131674" y="3345084"/>
              <a:ext cx="704088" cy="369331"/>
            </a:xfrm>
            <a:prstGeom prst="rect">
              <a:avLst/>
            </a:prstGeom>
            <a:solidFill>
              <a:schemeClr val="bg1"/>
            </a:solidFill>
          </p:spPr>
          <p:txBody>
            <a:bodyPr wrap="square" rtlCol="0">
              <a:noAutofit/>
            </a:bodyPr>
            <a:lstStyle/>
            <a:p>
              <a:endParaRPr lang="en-US"/>
            </a:p>
          </p:txBody>
        </p:sp>
      </p:grpSp>
      <p:grpSp>
        <p:nvGrpSpPr>
          <p:cNvPr id="19" name="Group 18">
            <a:extLst>
              <a:ext uri="{FF2B5EF4-FFF2-40B4-BE49-F238E27FC236}">
                <a16:creationId xmlns:a16="http://schemas.microsoft.com/office/drawing/2014/main" id="{DF74DFEB-9C9C-2943-BB2A-B60F6ECDED7F}"/>
              </a:ext>
            </a:extLst>
          </p:cNvPr>
          <p:cNvGrpSpPr/>
          <p:nvPr/>
        </p:nvGrpSpPr>
        <p:grpSpPr>
          <a:xfrm>
            <a:off x="9015919" y="477517"/>
            <a:ext cx="1828800" cy="2743200"/>
            <a:chOff x="7878511" y="1331651"/>
            <a:chExt cx="2514600" cy="3863183"/>
          </a:xfrm>
        </p:grpSpPr>
        <p:pic>
          <p:nvPicPr>
            <p:cNvPr id="20" name="Picture 19">
              <a:extLst>
                <a:ext uri="{FF2B5EF4-FFF2-40B4-BE49-F238E27FC236}">
                  <a16:creationId xmlns:a16="http://schemas.microsoft.com/office/drawing/2014/main" id="{F4DD2944-D7A6-E245-AC9F-2B181742022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4271"/>
            <a:stretch/>
          </p:blipFill>
          <p:spPr>
            <a:xfrm>
              <a:off x="7878511" y="1331651"/>
              <a:ext cx="2514600" cy="3863183"/>
            </a:xfrm>
            <a:prstGeom prst="rect">
              <a:avLst/>
            </a:prstGeom>
            <a:ln>
              <a:noFill/>
            </a:ln>
            <a:effectLst>
              <a:outerShdw blurRad="292100" dist="139700" dir="2700000" algn="tl" rotWithShape="0">
                <a:srgbClr val="333333">
                  <a:alpha val="65000"/>
                </a:srgbClr>
              </a:outerShdw>
            </a:effectLst>
          </p:spPr>
        </p:pic>
        <p:sp>
          <p:nvSpPr>
            <p:cNvPr id="21" name="TextBox 20">
              <a:extLst>
                <a:ext uri="{FF2B5EF4-FFF2-40B4-BE49-F238E27FC236}">
                  <a16:creationId xmlns:a16="http://schemas.microsoft.com/office/drawing/2014/main" id="{3E8499D2-E778-C04B-A1A7-09EC8EFA9DA5}"/>
                </a:ext>
              </a:extLst>
            </p:cNvPr>
            <p:cNvSpPr txBox="1"/>
            <p:nvPr/>
          </p:nvSpPr>
          <p:spPr>
            <a:xfrm>
              <a:off x="8153400" y="3327303"/>
              <a:ext cx="704088" cy="387111"/>
            </a:xfrm>
            <a:prstGeom prst="rect">
              <a:avLst/>
            </a:prstGeom>
            <a:solidFill>
              <a:schemeClr val="bg1"/>
            </a:solidFill>
          </p:spPr>
          <p:txBody>
            <a:bodyPr wrap="square" rtlCol="0">
              <a:noAutofit/>
            </a:bodyPr>
            <a:lstStyle/>
            <a:p>
              <a:endParaRPr lang="en-US"/>
            </a:p>
          </p:txBody>
        </p:sp>
      </p:grpSp>
      <p:grpSp>
        <p:nvGrpSpPr>
          <p:cNvPr id="22" name="Group 21">
            <a:extLst>
              <a:ext uri="{FF2B5EF4-FFF2-40B4-BE49-F238E27FC236}">
                <a16:creationId xmlns:a16="http://schemas.microsoft.com/office/drawing/2014/main" id="{9D14FB29-B4DE-EC47-920E-269CAE15B909}"/>
              </a:ext>
            </a:extLst>
          </p:cNvPr>
          <p:cNvGrpSpPr/>
          <p:nvPr/>
        </p:nvGrpSpPr>
        <p:grpSpPr>
          <a:xfrm>
            <a:off x="1688390" y="4006057"/>
            <a:ext cx="1828800" cy="2743200"/>
            <a:chOff x="1759025" y="1332489"/>
            <a:chExt cx="2514600" cy="3862344"/>
          </a:xfrm>
        </p:grpSpPr>
        <p:pic>
          <p:nvPicPr>
            <p:cNvPr id="23" name="Picture 22">
              <a:extLst>
                <a:ext uri="{FF2B5EF4-FFF2-40B4-BE49-F238E27FC236}">
                  <a16:creationId xmlns:a16="http://schemas.microsoft.com/office/drawing/2014/main" id="{601E1879-BDC5-424E-B24F-83FAA3E34C6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23041"/>
            <a:stretch/>
          </p:blipFill>
          <p:spPr>
            <a:xfrm>
              <a:off x="1759025" y="1332489"/>
              <a:ext cx="2514600" cy="3862344"/>
            </a:xfrm>
            <a:prstGeom prst="rect">
              <a:avLst/>
            </a:prstGeom>
            <a:ln>
              <a:noFill/>
            </a:ln>
            <a:effectLst>
              <a:outerShdw blurRad="292100" dist="139700" dir="2700000" algn="tl" rotWithShape="0">
                <a:srgbClr val="333333">
                  <a:alpha val="65000"/>
                </a:srgbClr>
              </a:outerShdw>
            </a:effectLst>
          </p:spPr>
        </p:pic>
        <p:sp>
          <p:nvSpPr>
            <p:cNvPr id="24" name="TextBox 23">
              <a:extLst>
                <a:ext uri="{FF2B5EF4-FFF2-40B4-BE49-F238E27FC236}">
                  <a16:creationId xmlns:a16="http://schemas.microsoft.com/office/drawing/2014/main" id="{B6BCA3E9-0166-394D-96CC-9C54D7C41E9A}"/>
                </a:ext>
              </a:extLst>
            </p:cNvPr>
            <p:cNvSpPr txBox="1"/>
            <p:nvPr/>
          </p:nvSpPr>
          <p:spPr>
            <a:xfrm>
              <a:off x="2065273" y="3327304"/>
              <a:ext cx="704088" cy="369332"/>
            </a:xfrm>
            <a:prstGeom prst="rect">
              <a:avLst/>
            </a:prstGeom>
            <a:solidFill>
              <a:schemeClr val="bg1"/>
            </a:solidFill>
          </p:spPr>
          <p:txBody>
            <a:bodyPr wrap="square" rtlCol="0">
              <a:noAutofit/>
            </a:bodyPr>
            <a:lstStyle/>
            <a:p>
              <a:endParaRPr lang="en-US"/>
            </a:p>
          </p:txBody>
        </p:sp>
      </p:grpSp>
      <p:grpSp>
        <p:nvGrpSpPr>
          <p:cNvPr id="25" name="Group 24">
            <a:extLst>
              <a:ext uri="{FF2B5EF4-FFF2-40B4-BE49-F238E27FC236}">
                <a16:creationId xmlns:a16="http://schemas.microsoft.com/office/drawing/2014/main" id="{21048E04-F2F8-2142-AB07-6709240E5A5D}"/>
              </a:ext>
            </a:extLst>
          </p:cNvPr>
          <p:cNvGrpSpPr/>
          <p:nvPr/>
        </p:nvGrpSpPr>
        <p:grpSpPr>
          <a:xfrm>
            <a:off x="3240181" y="3995171"/>
            <a:ext cx="1828800" cy="2743200"/>
            <a:chOff x="4818768" y="1332489"/>
            <a:chExt cx="2514600" cy="3862344"/>
          </a:xfrm>
        </p:grpSpPr>
        <p:pic>
          <p:nvPicPr>
            <p:cNvPr id="26" name="Picture 25">
              <a:extLst>
                <a:ext uri="{FF2B5EF4-FFF2-40B4-BE49-F238E27FC236}">
                  <a16:creationId xmlns:a16="http://schemas.microsoft.com/office/drawing/2014/main" id="{B6282FDE-A108-8C48-A59B-E00510A65F6D}"/>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23042"/>
            <a:stretch/>
          </p:blipFill>
          <p:spPr>
            <a:xfrm>
              <a:off x="4818768" y="1332489"/>
              <a:ext cx="2514600" cy="3862344"/>
            </a:xfrm>
            <a:prstGeom prst="rect">
              <a:avLst/>
            </a:prstGeom>
            <a:ln>
              <a:noFill/>
            </a:ln>
            <a:effectLst>
              <a:outerShdw blurRad="292100" dist="139700" dir="2700000" algn="tl" rotWithShape="0">
                <a:srgbClr val="333333">
                  <a:alpha val="65000"/>
                </a:srgbClr>
              </a:outerShdw>
            </a:effectLst>
          </p:spPr>
        </p:pic>
        <p:sp>
          <p:nvSpPr>
            <p:cNvPr id="27" name="TextBox 26">
              <a:extLst>
                <a:ext uri="{FF2B5EF4-FFF2-40B4-BE49-F238E27FC236}">
                  <a16:creationId xmlns:a16="http://schemas.microsoft.com/office/drawing/2014/main" id="{FC92E410-EFC3-F64F-9D24-9DA99CC86A0D}"/>
                </a:ext>
              </a:extLst>
            </p:cNvPr>
            <p:cNvSpPr txBox="1"/>
            <p:nvPr/>
          </p:nvSpPr>
          <p:spPr>
            <a:xfrm>
              <a:off x="5144904" y="3327304"/>
              <a:ext cx="704088" cy="369332"/>
            </a:xfrm>
            <a:prstGeom prst="rect">
              <a:avLst/>
            </a:prstGeom>
            <a:solidFill>
              <a:schemeClr val="bg1"/>
            </a:solidFill>
          </p:spPr>
          <p:txBody>
            <a:bodyPr wrap="square" rtlCol="0">
              <a:noAutofit/>
            </a:bodyPr>
            <a:lstStyle/>
            <a:p>
              <a:endParaRPr lang="en-US"/>
            </a:p>
          </p:txBody>
        </p:sp>
      </p:grpSp>
      <p:grpSp>
        <p:nvGrpSpPr>
          <p:cNvPr id="28" name="Group 27">
            <a:extLst>
              <a:ext uri="{FF2B5EF4-FFF2-40B4-BE49-F238E27FC236}">
                <a16:creationId xmlns:a16="http://schemas.microsoft.com/office/drawing/2014/main" id="{6D9F2359-8195-8248-B2E3-AFE1AF56BE3F}"/>
              </a:ext>
            </a:extLst>
          </p:cNvPr>
          <p:cNvGrpSpPr/>
          <p:nvPr/>
        </p:nvGrpSpPr>
        <p:grpSpPr>
          <a:xfrm>
            <a:off x="5347645" y="4013488"/>
            <a:ext cx="1828800" cy="2743200"/>
            <a:chOff x="7878511" y="1332490"/>
            <a:chExt cx="2514600" cy="3862344"/>
          </a:xfrm>
        </p:grpSpPr>
        <p:pic>
          <p:nvPicPr>
            <p:cNvPr id="29" name="Picture 28">
              <a:extLst>
                <a:ext uri="{FF2B5EF4-FFF2-40B4-BE49-F238E27FC236}">
                  <a16:creationId xmlns:a16="http://schemas.microsoft.com/office/drawing/2014/main" id="{A280E901-1321-0143-BE55-974668E29E9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878511" y="1332490"/>
              <a:ext cx="2514600" cy="3862344"/>
            </a:xfrm>
            <a:prstGeom prst="rect">
              <a:avLst/>
            </a:prstGeom>
            <a:ln>
              <a:noFill/>
            </a:ln>
            <a:effectLst>
              <a:outerShdw blurRad="292100" dist="139700" dir="2700000" algn="tl" rotWithShape="0">
                <a:srgbClr val="333333">
                  <a:alpha val="65000"/>
                </a:srgbClr>
              </a:outerShdw>
            </a:effectLst>
          </p:spPr>
        </p:pic>
        <p:sp>
          <p:nvSpPr>
            <p:cNvPr id="30" name="TextBox 29">
              <a:extLst>
                <a:ext uri="{FF2B5EF4-FFF2-40B4-BE49-F238E27FC236}">
                  <a16:creationId xmlns:a16="http://schemas.microsoft.com/office/drawing/2014/main" id="{6F6DFA8F-50DE-A74C-BFD2-1CFBEA95EC9E}"/>
                </a:ext>
              </a:extLst>
            </p:cNvPr>
            <p:cNvSpPr txBox="1"/>
            <p:nvPr/>
          </p:nvSpPr>
          <p:spPr>
            <a:xfrm>
              <a:off x="8135112" y="3327304"/>
              <a:ext cx="704088" cy="369332"/>
            </a:xfrm>
            <a:prstGeom prst="rect">
              <a:avLst/>
            </a:prstGeom>
            <a:solidFill>
              <a:schemeClr val="bg1"/>
            </a:solidFill>
          </p:spPr>
          <p:txBody>
            <a:bodyPr wrap="square" rtlCol="0">
              <a:noAutofit/>
            </a:bodyPr>
            <a:lstStyle/>
            <a:p>
              <a:endParaRPr lang="en-US"/>
            </a:p>
          </p:txBody>
        </p:sp>
      </p:grpSp>
      <p:pic>
        <p:nvPicPr>
          <p:cNvPr id="31" name="Picture 30">
            <a:extLst>
              <a:ext uri="{FF2B5EF4-FFF2-40B4-BE49-F238E27FC236}">
                <a16:creationId xmlns:a16="http://schemas.microsoft.com/office/drawing/2014/main" id="{3AE45190-5509-3147-85FB-1C446E400E51}"/>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23042"/>
          <a:stretch/>
        </p:blipFill>
        <p:spPr>
          <a:xfrm>
            <a:off x="7172080" y="3999128"/>
            <a:ext cx="1828800" cy="2757561"/>
          </a:xfrm>
          <a:prstGeom prst="rect">
            <a:avLst/>
          </a:prstGeom>
          <a:ln>
            <a:noFill/>
          </a:ln>
          <a:effectLst>
            <a:outerShdw blurRad="292100" dist="139700" dir="2700000" algn="tl" rotWithShape="0">
              <a:srgbClr val="333333">
                <a:alpha val="65000"/>
              </a:srgbClr>
            </a:outerShdw>
          </a:effectLst>
        </p:spPr>
      </p:pic>
      <p:pic>
        <p:nvPicPr>
          <p:cNvPr id="32" name="Picture 31">
            <a:extLst>
              <a:ext uri="{FF2B5EF4-FFF2-40B4-BE49-F238E27FC236}">
                <a16:creationId xmlns:a16="http://schemas.microsoft.com/office/drawing/2014/main" id="{14D62BA0-E6A2-924F-A77A-F457F01A039B}"/>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t="23042"/>
          <a:stretch/>
        </p:blipFill>
        <p:spPr>
          <a:xfrm>
            <a:off x="9006900" y="4013489"/>
            <a:ext cx="1828800" cy="2735769"/>
          </a:xfrm>
          <a:prstGeom prst="rect">
            <a:avLst/>
          </a:prstGeom>
          <a:ln>
            <a:noFill/>
          </a:ln>
          <a:effectLst>
            <a:outerShdw blurRad="292100" dist="139700" dir="2700000" algn="tl" rotWithShape="0">
              <a:srgbClr val="333333">
                <a:alpha val="65000"/>
              </a:srgbClr>
            </a:outerShdw>
          </a:effectLst>
        </p:spPr>
      </p:pic>
      <p:sp>
        <p:nvSpPr>
          <p:cNvPr id="34" name="Right Arrow 33">
            <a:extLst>
              <a:ext uri="{FF2B5EF4-FFF2-40B4-BE49-F238E27FC236}">
                <a16:creationId xmlns:a16="http://schemas.microsoft.com/office/drawing/2014/main" id="{31107A7B-6D88-924C-B192-DD8023DFD665}"/>
              </a:ext>
            </a:extLst>
          </p:cNvPr>
          <p:cNvSpPr/>
          <p:nvPr/>
        </p:nvSpPr>
        <p:spPr bwMode="auto">
          <a:xfrm>
            <a:off x="6046451" y="3827124"/>
            <a:ext cx="395504" cy="272546"/>
          </a:xfrm>
          <a:prstGeom prst="rightArrow">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chemeClr val="tx1"/>
              </a:solidFill>
              <a:latin typeface="Arial" pitchFamily="-112" charset="0"/>
              <a:ea typeface="ＭＳ Ｐゴシック" pitchFamily="-112" charset="-128"/>
              <a:cs typeface="ＭＳ Ｐゴシック" pitchFamily="-112" charset="-128"/>
            </a:endParaRPr>
          </a:p>
        </p:txBody>
      </p:sp>
      <p:cxnSp>
        <p:nvCxnSpPr>
          <p:cNvPr id="36" name="Elbow Connector 35">
            <a:extLst>
              <a:ext uri="{FF2B5EF4-FFF2-40B4-BE49-F238E27FC236}">
                <a16:creationId xmlns:a16="http://schemas.microsoft.com/office/drawing/2014/main" id="{A0459249-2612-4C4E-967C-35991FFD0213}"/>
              </a:ext>
            </a:extLst>
          </p:cNvPr>
          <p:cNvCxnSpPr>
            <a:cxnSpLocks/>
            <a:stCxn id="20" idx="2"/>
            <a:endCxn id="23" idx="0"/>
          </p:cNvCxnSpPr>
          <p:nvPr/>
        </p:nvCxnSpPr>
        <p:spPr>
          <a:xfrm rot="5400000">
            <a:off x="5873885" y="-50377"/>
            <a:ext cx="785340" cy="7327529"/>
          </a:xfrm>
          <a:prstGeom prst="bentConnector3">
            <a:avLst>
              <a:gd name="adj1" fmla="val 39534"/>
            </a:avLst>
          </a:prstGeom>
          <a:ln w="127000" cap="flat" cmpd="sng" algn="ctr">
            <a:solidFill>
              <a:schemeClr val="bg1">
                <a:lumMod val="75000"/>
              </a:schemeClr>
            </a:solidFill>
            <a:prstDash val="solid"/>
            <a:round/>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80B4C371-FF34-8145-B861-57D93A79F19E}"/>
              </a:ext>
            </a:extLst>
          </p:cNvPr>
          <p:cNvSpPr txBox="1"/>
          <p:nvPr/>
        </p:nvSpPr>
        <p:spPr>
          <a:xfrm>
            <a:off x="449943" y="1105263"/>
            <a:ext cx="995680" cy="1200329"/>
          </a:xfrm>
          <a:prstGeom prst="rect">
            <a:avLst/>
          </a:prstGeom>
          <a:noFill/>
        </p:spPr>
        <p:txBody>
          <a:bodyPr wrap="square" rtlCol="0">
            <a:spAutoFit/>
          </a:bodyPr>
          <a:lstStyle/>
          <a:p>
            <a:r>
              <a:rPr lang="en-US" dirty="0"/>
              <a:t>Collect Sample in Core Tube</a:t>
            </a:r>
          </a:p>
        </p:txBody>
      </p:sp>
      <p:sp>
        <p:nvSpPr>
          <p:cNvPr id="37" name="TextBox 36">
            <a:extLst>
              <a:ext uri="{FF2B5EF4-FFF2-40B4-BE49-F238E27FC236}">
                <a16:creationId xmlns:a16="http://schemas.microsoft.com/office/drawing/2014/main" id="{EE8D2781-1819-D240-9C4D-ECA01211FB4D}"/>
              </a:ext>
            </a:extLst>
          </p:cNvPr>
          <p:cNvSpPr txBox="1"/>
          <p:nvPr/>
        </p:nvSpPr>
        <p:spPr>
          <a:xfrm>
            <a:off x="449943" y="4353687"/>
            <a:ext cx="995680" cy="1200329"/>
          </a:xfrm>
          <a:prstGeom prst="rect">
            <a:avLst/>
          </a:prstGeom>
          <a:noFill/>
        </p:spPr>
        <p:txBody>
          <a:bodyPr wrap="square" rtlCol="0">
            <a:spAutoFit/>
          </a:bodyPr>
          <a:lstStyle/>
          <a:p>
            <a:r>
              <a:rPr lang="en-US" dirty="0"/>
              <a:t>Seal bottom of core tube</a:t>
            </a:r>
          </a:p>
        </p:txBody>
      </p:sp>
      <p:sp>
        <p:nvSpPr>
          <p:cNvPr id="38" name="TextBox 37">
            <a:extLst>
              <a:ext uri="{FF2B5EF4-FFF2-40B4-BE49-F238E27FC236}">
                <a16:creationId xmlns:a16="http://schemas.microsoft.com/office/drawing/2014/main" id="{85D3DFE8-20E7-5341-BF13-69E1C1B557B9}"/>
              </a:ext>
            </a:extLst>
          </p:cNvPr>
          <p:cNvSpPr txBox="1"/>
          <p:nvPr/>
        </p:nvSpPr>
        <p:spPr>
          <a:xfrm>
            <a:off x="3864429" y="76200"/>
            <a:ext cx="5085303" cy="369332"/>
          </a:xfrm>
          <a:prstGeom prst="rect">
            <a:avLst/>
          </a:prstGeom>
          <a:noFill/>
        </p:spPr>
        <p:txBody>
          <a:bodyPr wrap="none" rtlCol="0">
            <a:spAutoFit/>
          </a:bodyPr>
          <a:lstStyle/>
          <a:p>
            <a:r>
              <a:rPr lang="en-US" dirty="0"/>
              <a:t>Sampling based on Apollo collection tube-like action</a:t>
            </a:r>
          </a:p>
        </p:txBody>
      </p:sp>
    </p:spTree>
    <p:extLst>
      <p:ext uri="{BB962C8B-B14F-4D97-AF65-F5344CB8AC3E}">
        <p14:creationId xmlns:p14="http://schemas.microsoft.com/office/powerpoint/2010/main" val="3358799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3A9BAD-A3DB-F146-972E-1F7E2496D51F}"/>
              </a:ext>
            </a:extLst>
          </p:cNvPr>
          <p:cNvSpPr txBox="1"/>
          <p:nvPr/>
        </p:nvSpPr>
        <p:spPr>
          <a:xfrm>
            <a:off x="248449" y="258703"/>
            <a:ext cx="3767167" cy="5632311"/>
          </a:xfrm>
          <a:prstGeom prst="rect">
            <a:avLst/>
          </a:prstGeom>
          <a:noFill/>
        </p:spPr>
        <p:txBody>
          <a:bodyPr wrap="square" rtlCol="0">
            <a:spAutoFit/>
          </a:bodyPr>
          <a:lstStyle/>
          <a:p>
            <a:r>
              <a:rPr lang="en-US" b="1" dirty="0"/>
              <a:t>Experiment Concept and Closeup Growth Cell</a:t>
            </a:r>
            <a:r>
              <a:rPr lang="en-US" dirty="0"/>
              <a:t>: </a:t>
            </a:r>
          </a:p>
          <a:p>
            <a:endParaRPr lang="en-US" dirty="0"/>
          </a:p>
          <a:p>
            <a:r>
              <a:rPr lang="en-US" dirty="0"/>
              <a:t>Water deployer (syringe) and sensors with seeds attached in the top portion are driven into the sample when the lower sealed to upper portion. </a:t>
            </a:r>
          </a:p>
          <a:p>
            <a:endParaRPr lang="en-US" dirty="0"/>
          </a:p>
          <a:p>
            <a:r>
              <a:rPr lang="en-US" dirty="0"/>
              <a:t>Cells pressurized to one Earth atmosphere and nutrient-containing water progressively added directly to sample to wet the regolith. Added water dissolves the water soluble seed coatings.  </a:t>
            </a:r>
          </a:p>
          <a:p>
            <a:endParaRPr lang="en-US" dirty="0"/>
          </a:p>
          <a:p>
            <a:r>
              <a:rPr lang="en-US" dirty="0"/>
              <a:t>Soil and atmosphere sensor measurements and imaging of atmosphere/soil interface immediately begin to monitor germination process. </a:t>
            </a:r>
          </a:p>
        </p:txBody>
      </p:sp>
      <p:grpSp>
        <p:nvGrpSpPr>
          <p:cNvPr id="3" name="Group 2">
            <a:extLst>
              <a:ext uri="{FF2B5EF4-FFF2-40B4-BE49-F238E27FC236}">
                <a16:creationId xmlns:a16="http://schemas.microsoft.com/office/drawing/2014/main" id="{748AEBC5-0D68-E44F-912B-010DC9BCD622}"/>
              </a:ext>
            </a:extLst>
          </p:cNvPr>
          <p:cNvGrpSpPr/>
          <p:nvPr/>
        </p:nvGrpSpPr>
        <p:grpSpPr>
          <a:xfrm>
            <a:off x="3825827" y="867706"/>
            <a:ext cx="8147732" cy="4118108"/>
            <a:chOff x="870779" y="1924347"/>
            <a:chExt cx="7690423" cy="3251554"/>
          </a:xfrm>
        </p:grpSpPr>
        <p:sp>
          <p:nvSpPr>
            <p:cNvPr id="4" name="TextBox 3">
              <a:extLst>
                <a:ext uri="{FF2B5EF4-FFF2-40B4-BE49-F238E27FC236}">
                  <a16:creationId xmlns:a16="http://schemas.microsoft.com/office/drawing/2014/main" id="{41256990-55B8-374D-BFBB-D50E4A020645}"/>
                </a:ext>
              </a:extLst>
            </p:cNvPr>
            <p:cNvSpPr txBox="1"/>
            <p:nvPr/>
          </p:nvSpPr>
          <p:spPr>
            <a:xfrm>
              <a:off x="2703974" y="3677457"/>
              <a:ext cx="1134140" cy="253916"/>
            </a:xfrm>
            <a:prstGeom prst="rect">
              <a:avLst/>
            </a:prstGeom>
            <a:noFill/>
          </p:spPr>
          <p:txBody>
            <a:bodyPr wrap="square" rtlCol="0">
              <a:spAutoFit/>
            </a:bodyPr>
            <a:lstStyle/>
            <a:p>
              <a:r>
                <a:rPr lang="en-US" sz="1050" dirty="0">
                  <a:latin typeface="Arial Narrow" panose="020B0604020202020204" pitchFamily="34" charset="0"/>
                  <a:cs typeface="Arial Narrow" panose="020B0604020202020204" pitchFamily="34" charset="0"/>
                </a:rPr>
                <a:t>Water soluble seal</a:t>
              </a:r>
            </a:p>
          </p:txBody>
        </p:sp>
        <p:sp>
          <p:nvSpPr>
            <p:cNvPr id="5" name="Rectangle 4">
              <a:extLst>
                <a:ext uri="{FF2B5EF4-FFF2-40B4-BE49-F238E27FC236}">
                  <a16:creationId xmlns:a16="http://schemas.microsoft.com/office/drawing/2014/main" id="{9D596947-F128-394C-AAEC-A7E9AD5595DC}"/>
                </a:ext>
              </a:extLst>
            </p:cNvPr>
            <p:cNvSpPr/>
            <p:nvPr/>
          </p:nvSpPr>
          <p:spPr>
            <a:xfrm rot="5400000">
              <a:off x="1700392" y="2851113"/>
              <a:ext cx="1377344" cy="6248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ounded Rectangle 5">
              <a:extLst>
                <a:ext uri="{FF2B5EF4-FFF2-40B4-BE49-F238E27FC236}">
                  <a16:creationId xmlns:a16="http://schemas.microsoft.com/office/drawing/2014/main" id="{D3275E89-C6F5-5445-8976-5112A9DE980A}"/>
                </a:ext>
              </a:extLst>
            </p:cNvPr>
            <p:cNvSpPr/>
            <p:nvPr/>
          </p:nvSpPr>
          <p:spPr>
            <a:xfrm>
              <a:off x="2247928" y="2356200"/>
              <a:ext cx="263816" cy="167149"/>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ounded Rectangle 6">
              <a:extLst>
                <a:ext uri="{FF2B5EF4-FFF2-40B4-BE49-F238E27FC236}">
                  <a16:creationId xmlns:a16="http://schemas.microsoft.com/office/drawing/2014/main" id="{281E4DF3-CED2-AF4C-9BB5-BDA88BAB5A71}"/>
                </a:ext>
              </a:extLst>
            </p:cNvPr>
            <p:cNvSpPr/>
            <p:nvPr/>
          </p:nvSpPr>
          <p:spPr>
            <a:xfrm>
              <a:off x="2218684" y="3023895"/>
              <a:ext cx="293060" cy="5349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Cross 7">
              <a:extLst>
                <a:ext uri="{FF2B5EF4-FFF2-40B4-BE49-F238E27FC236}">
                  <a16:creationId xmlns:a16="http://schemas.microsoft.com/office/drawing/2014/main" id="{2EE79244-C778-5143-AA53-024512D909A1}"/>
                </a:ext>
              </a:extLst>
            </p:cNvPr>
            <p:cNvSpPr/>
            <p:nvPr/>
          </p:nvSpPr>
          <p:spPr>
            <a:xfrm>
              <a:off x="2196237" y="2711807"/>
              <a:ext cx="91747" cy="94012"/>
            </a:xfrm>
            <a:prstGeom prst="plus">
              <a:avLst>
                <a:gd name="adj" fmla="val 3827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Cloud 8">
              <a:extLst>
                <a:ext uri="{FF2B5EF4-FFF2-40B4-BE49-F238E27FC236}">
                  <a16:creationId xmlns:a16="http://schemas.microsoft.com/office/drawing/2014/main" id="{747CF952-B465-A647-BEC7-887BCC88994C}"/>
                </a:ext>
              </a:extLst>
            </p:cNvPr>
            <p:cNvSpPr/>
            <p:nvPr/>
          </p:nvSpPr>
          <p:spPr>
            <a:xfrm>
              <a:off x="2097059" y="2492129"/>
              <a:ext cx="106052" cy="127054"/>
            </a:xfrm>
            <a:prstGeom prst="cloud">
              <a:avLst/>
            </a:prstGeom>
            <a:solidFill>
              <a:srgbClr val="B0EE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a:extLst>
                <a:ext uri="{FF2B5EF4-FFF2-40B4-BE49-F238E27FC236}">
                  <a16:creationId xmlns:a16="http://schemas.microsoft.com/office/drawing/2014/main" id="{C853B776-27DC-0D4C-845F-7D85B09BB1D5}"/>
                </a:ext>
              </a:extLst>
            </p:cNvPr>
            <p:cNvSpPr/>
            <p:nvPr/>
          </p:nvSpPr>
          <p:spPr>
            <a:xfrm rot="5400000">
              <a:off x="2317502" y="4241981"/>
              <a:ext cx="102870" cy="81413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a:extLst>
                <a:ext uri="{FF2B5EF4-FFF2-40B4-BE49-F238E27FC236}">
                  <a16:creationId xmlns:a16="http://schemas.microsoft.com/office/drawing/2014/main" id="{78BC500E-8C54-614A-966E-F947ECA9CF03}"/>
                </a:ext>
              </a:extLst>
            </p:cNvPr>
            <p:cNvSpPr/>
            <p:nvPr/>
          </p:nvSpPr>
          <p:spPr>
            <a:xfrm rot="5400000">
              <a:off x="2080690" y="3977087"/>
              <a:ext cx="621709" cy="6248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extBox 11">
              <a:extLst>
                <a:ext uri="{FF2B5EF4-FFF2-40B4-BE49-F238E27FC236}">
                  <a16:creationId xmlns:a16="http://schemas.microsoft.com/office/drawing/2014/main" id="{4495A001-7B84-ED4C-BCA3-E3E4662AAA8B}"/>
                </a:ext>
              </a:extLst>
            </p:cNvPr>
            <p:cNvSpPr txBox="1"/>
            <p:nvPr/>
          </p:nvSpPr>
          <p:spPr>
            <a:xfrm>
              <a:off x="870779" y="2416180"/>
              <a:ext cx="1193653" cy="253916"/>
            </a:xfrm>
            <a:prstGeom prst="rect">
              <a:avLst/>
            </a:prstGeom>
            <a:noFill/>
          </p:spPr>
          <p:txBody>
            <a:bodyPr wrap="square" rtlCol="0">
              <a:spAutoFit/>
            </a:bodyPr>
            <a:lstStyle/>
            <a:p>
              <a:pPr algn="r"/>
              <a:r>
                <a:rPr lang="en-US" sz="1050">
                  <a:latin typeface="Arial Narrow" panose="020B0604020202020204" pitchFamily="34" charset="0"/>
                  <a:cs typeface="Arial Narrow" panose="020B0604020202020204" pitchFamily="34" charset="0"/>
                </a:rPr>
                <a:t>Atmosphere source</a:t>
              </a:r>
            </a:p>
          </p:txBody>
        </p:sp>
        <p:sp>
          <p:nvSpPr>
            <p:cNvPr id="13" name="TextBox 12">
              <a:extLst>
                <a:ext uri="{FF2B5EF4-FFF2-40B4-BE49-F238E27FC236}">
                  <a16:creationId xmlns:a16="http://schemas.microsoft.com/office/drawing/2014/main" id="{0AE192FF-04E7-D245-88AA-917CB057DBB4}"/>
                </a:ext>
              </a:extLst>
            </p:cNvPr>
            <p:cNvSpPr txBox="1"/>
            <p:nvPr/>
          </p:nvSpPr>
          <p:spPr>
            <a:xfrm>
              <a:off x="1191382" y="3046404"/>
              <a:ext cx="884360" cy="415498"/>
            </a:xfrm>
            <a:prstGeom prst="rect">
              <a:avLst/>
            </a:prstGeom>
            <a:noFill/>
          </p:spPr>
          <p:txBody>
            <a:bodyPr wrap="square" rtlCol="0">
              <a:spAutoFit/>
            </a:bodyPr>
            <a:lstStyle/>
            <a:p>
              <a:r>
                <a:rPr lang="en-US" sz="1050" dirty="0">
                  <a:latin typeface="Arial Narrow" panose="020B0604020202020204" pitchFamily="34" charset="0"/>
                  <a:cs typeface="Arial Narrow" panose="020B0604020202020204" pitchFamily="34" charset="0"/>
                </a:rPr>
                <a:t>H2O tank with nutrient</a:t>
              </a:r>
            </a:p>
          </p:txBody>
        </p:sp>
        <p:sp>
          <p:nvSpPr>
            <p:cNvPr id="14" name="TextBox 13">
              <a:extLst>
                <a:ext uri="{FF2B5EF4-FFF2-40B4-BE49-F238E27FC236}">
                  <a16:creationId xmlns:a16="http://schemas.microsoft.com/office/drawing/2014/main" id="{428A98F2-330C-3946-B105-4E8169FD7EBE}"/>
                </a:ext>
              </a:extLst>
            </p:cNvPr>
            <p:cNvSpPr txBox="1"/>
            <p:nvPr/>
          </p:nvSpPr>
          <p:spPr>
            <a:xfrm>
              <a:off x="2657192" y="3007350"/>
              <a:ext cx="1144290" cy="253916"/>
            </a:xfrm>
            <a:prstGeom prst="rect">
              <a:avLst/>
            </a:prstGeom>
            <a:noFill/>
          </p:spPr>
          <p:txBody>
            <a:bodyPr wrap="square" rtlCol="0">
              <a:spAutoFit/>
            </a:bodyPr>
            <a:lstStyle/>
            <a:p>
              <a:r>
                <a:rPr lang="en-US" sz="1050" dirty="0">
                  <a:latin typeface="Arial Narrow" panose="020B0604020202020204" pitchFamily="34" charset="0"/>
                  <a:cs typeface="Arial Narrow" panose="020B0604020202020204" pitchFamily="34" charset="0"/>
                </a:rPr>
                <a:t>Fiber Optic Camera</a:t>
              </a:r>
            </a:p>
          </p:txBody>
        </p:sp>
        <p:sp>
          <p:nvSpPr>
            <p:cNvPr id="15" name="TextBox 14">
              <a:extLst>
                <a:ext uri="{FF2B5EF4-FFF2-40B4-BE49-F238E27FC236}">
                  <a16:creationId xmlns:a16="http://schemas.microsoft.com/office/drawing/2014/main" id="{3281B6DE-720C-4341-BCB9-1D120AC2941F}"/>
                </a:ext>
              </a:extLst>
            </p:cNvPr>
            <p:cNvSpPr txBox="1"/>
            <p:nvPr/>
          </p:nvSpPr>
          <p:spPr>
            <a:xfrm>
              <a:off x="4899071" y="2157463"/>
              <a:ext cx="1039563" cy="253916"/>
            </a:xfrm>
            <a:prstGeom prst="rect">
              <a:avLst/>
            </a:prstGeom>
            <a:noFill/>
          </p:spPr>
          <p:txBody>
            <a:bodyPr wrap="square" rtlCol="0">
              <a:spAutoFit/>
            </a:bodyPr>
            <a:lstStyle/>
            <a:p>
              <a:r>
                <a:rPr lang="en-US" sz="1050" dirty="0">
                  <a:latin typeface="Arial Narrow" panose="020B0604020202020204" pitchFamily="34" charset="0"/>
                  <a:cs typeface="Arial Narrow" panose="020B0604020202020204" pitchFamily="34" charset="0"/>
                </a:rPr>
                <a:t>Light Source</a:t>
              </a:r>
            </a:p>
          </p:txBody>
        </p:sp>
        <p:sp>
          <p:nvSpPr>
            <p:cNvPr id="16" name="TextBox 15">
              <a:extLst>
                <a:ext uri="{FF2B5EF4-FFF2-40B4-BE49-F238E27FC236}">
                  <a16:creationId xmlns:a16="http://schemas.microsoft.com/office/drawing/2014/main" id="{5937E5BE-8306-8544-9588-0F10838F94D0}"/>
                </a:ext>
              </a:extLst>
            </p:cNvPr>
            <p:cNvSpPr txBox="1"/>
            <p:nvPr/>
          </p:nvSpPr>
          <p:spPr>
            <a:xfrm>
              <a:off x="1057342" y="3577340"/>
              <a:ext cx="1093190" cy="415498"/>
            </a:xfrm>
            <a:prstGeom prst="rect">
              <a:avLst/>
            </a:prstGeom>
            <a:noFill/>
          </p:spPr>
          <p:txBody>
            <a:bodyPr wrap="square" rtlCol="0">
              <a:spAutoFit/>
            </a:bodyPr>
            <a:lstStyle/>
            <a:p>
              <a:r>
                <a:rPr lang="en-US" sz="1050" dirty="0">
                  <a:latin typeface="Arial Narrow" panose="020B0604020202020204" pitchFamily="34" charset="0"/>
                  <a:cs typeface="Arial Narrow" panose="020B0604020202020204" pitchFamily="34" charset="0"/>
                </a:rPr>
                <a:t>O2, pH, salinity, ion sensors</a:t>
              </a:r>
            </a:p>
          </p:txBody>
        </p:sp>
        <p:sp>
          <p:nvSpPr>
            <p:cNvPr id="17" name="TextBox 16">
              <a:extLst>
                <a:ext uri="{FF2B5EF4-FFF2-40B4-BE49-F238E27FC236}">
                  <a16:creationId xmlns:a16="http://schemas.microsoft.com/office/drawing/2014/main" id="{C42F5870-AB93-5847-8F5F-2839E9F8D6A8}"/>
                </a:ext>
              </a:extLst>
            </p:cNvPr>
            <p:cNvSpPr txBox="1"/>
            <p:nvPr/>
          </p:nvSpPr>
          <p:spPr>
            <a:xfrm>
              <a:off x="2686602" y="2404237"/>
              <a:ext cx="1187651" cy="253916"/>
            </a:xfrm>
            <a:prstGeom prst="rect">
              <a:avLst/>
            </a:prstGeom>
            <a:noFill/>
          </p:spPr>
          <p:txBody>
            <a:bodyPr wrap="square" rtlCol="0">
              <a:spAutoFit/>
            </a:bodyPr>
            <a:lstStyle/>
            <a:p>
              <a:r>
                <a:rPr lang="en-US" sz="1050" dirty="0">
                  <a:latin typeface="Arial Narrow" panose="020B0604020202020204" pitchFamily="34" charset="0"/>
                  <a:cs typeface="Arial Narrow" panose="020B0604020202020204" pitchFamily="34" charset="0"/>
                </a:rPr>
                <a:t>CO2 sensors</a:t>
              </a:r>
            </a:p>
          </p:txBody>
        </p:sp>
        <p:grpSp>
          <p:nvGrpSpPr>
            <p:cNvPr id="18" name="Group 17">
              <a:extLst>
                <a:ext uri="{FF2B5EF4-FFF2-40B4-BE49-F238E27FC236}">
                  <a16:creationId xmlns:a16="http://schemas.microsoft.com/office/drawing/2014/main" id="{F3C2B53C-3A51-7C4D-9618-67188DD042BB}"/>
                </a:ext>
              </a:extLst>
            </p:cNvPr>
            <p:cNvGrpSpPr>
              <a:grpSpLocks noChangeAspect="1"/>
            </p:cNvGrpSpPr>
            <p:nvPr/>
          </p:nvGrpSpPr>
          <p:grpSpPr>
            <a:xfrm rot="2434479" flipH="1">
              <a:off x="2535720" y="2494832"/>
              <a:ext cx="99653" cy="206605"/>
              <a:chOff x="4316517" y="-1186891"/>
              <a:chExt cx="293574" cy="608666"/>
            </a:xfrm>
          </p:grpSpPr>
          <p:sp>
            <p:nvSpPr>
              <p:cNvPr id="75" name="Can 74">
                <a:extLst>
                  <a:ext uri="{FF2B5EF4-FFF2-40B4-BE49-F238E27FC236}">
                    <a16:creationId xmlns:a16="http://schemas.microsoft.com/office/drawing/2014/main" id="{7463DE5E-2C34-2B44-A5C2-28DADA88A4AC}"/>
                  </a:ext>
                </a:extLst>
              </p:cNvPr>
              <p:cNvSpPr/>
              <p:nvPr/>
            </p:nvSpPr>
            <p:spPr>
              <a:xfrm rot="2434479" flipH="1">
                <a:off x="4316517" y="-822590"/>
                <a:ext cx="101015" cy="244365"/>
              </a:xfrm>
              <a:prstGeom prst="ca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6" name="Can 75">
                <a:extLst>
                  <a:ext uri="{FF2B5EF4-FFF2-40B4-BE49-F238E27FC236}">
                    <a16:creationId xmlns:a16="http://schemas.microsoft.com/office/drawing/2014/main" id="{453087A0-E6A8-F640-A953-4EB6FF7DBCA8}"/>
                  </a:ext>
                </a:extLst>
              </p:cNvPr>
              <p:cNvSpPr/>
              <p:nvPr/>
            </p:nvSpPr>
            <p:spPr>
              <a:xfrm rot="2434479">
                <a:off x="4564373" y="-1186891"/>
                <a:ext cx="45718" cy="455193"/>
              </a:xfrm>
              <a:prstGeom prst="can">
                <a:avLst/>
              </a:prstGeom>
              <a:solidFill>
                <a:srgbClr val="FFE4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pic>
          <p:nvPicPr>
            <p:cNvPr id="19" name="Picture 18">
              <a:extLst>
                <a:ext uri="{FF2B5EF4-FFF2-40B4-BE49-F238E27FC236}">
                  <a16:creationId xmlns:a16="http://schemas.microsoft.com/office/drawing/2014/main" id="{DCADFF4F-29D4-4546-9DB0-9B553868B9A7}"/>
                </a:ext>
              </a:extLst>
            </p:cNvPr>
            <p:cNvPicPr>
              <a:picLocks noChangeAspect="1"/>
            </p:cNvPicPr>
            <p:nvPr/>
          </p:nvPicPr>
          <p:blipFill>
            <a:blip r:embed="rId3"/>
            <a:stretch>
              <a:fillRect/>
            </a:stretch>
          </p:blipFill>
          <p:spPr>
            <a:xfrm>
              <a:off x="2080634" y="4060547"/>
              <a:ext cx="624981" cy="530208"/>
            </a:xfrm>
            <a:prstGeom prst="rect">
              <a:avLst/>
            </a:prstGeom>
          </p:spPr>
        </p:pic>
        <p:sp>
          <p:nvSpPr>
            <p:cNvPr id="20" name="TextBox 19">
              <a:extLst>
                <a:ext uri="{FF2B5EF4-FFF2-40B4-BE49-F238E27FC236}">
                  <a16:creationId xmlns:a16="http://schemas.microsoft.com/office/drawing/2014/main" id="{9BE70ACD-54AA-4741-8A43-6DF4F3ABFB45}"/>
                </a:ext>
              </a:extLst>
            </p:cNvPr>
            <p:cNvSpPr txBox="1"/>
            <p:nvPr/>
          </p:nvSpPr>
          <p:spPr>
            <a:xfrm>
              <a:off x="2693432" y="4287996"/>
              <a:ext cx="1134140" cy="253916"/>
            </a:xfrm>
            <a:prstGeom prst="rect">
              <a:avLst/>
            </a:prstGeom>
            <a:noFill/>
          </p:spPr>
          <p:txBody>
            <a:bodyPr wrap="square" rtlCol="0">
              <a:spAutoFit/>
            </a:bodyPr>
            <a:lstStyle/>
            <a:p>
              <a:r>
                <a:rPr lang="en-US" sz="1050" dirty="0">
                  <a:latin typeface="Arial Narrow" panose="020B0604020202020204" pitchFamily="34" charset="0"/>
                  <a:cs typeface="Arial Narrow" panose="020B0604020202020204" pitchFamily="34" charset="0"/>
                </a:rPr>
                <a:t>Lunar regolith</a:t>
              </a:r>
            </a:p>
          </p:txBody>
        </p:sp>
        <p:sp>
          <p:nvSpPr>
            <p:cNvPr id="21" name="Rectangle 20">
              <a:extLst>
                <a:ext uri="{FF2B5EF4-FFF2-40B4-BE49-F238E27FC236}">
                  <a16:creationId xmlns:a16="http://schemas.microsoft.com/office/drawing/2014/main" id="{14F86EEC-2AC7-6840-9D89-37CEEE5767BC}"/>
                </a:ext>
              </a:extLst>
            </p:cNvPr>
            <p:cNvSpPr/>
            <p:nvPr/>
          </p:nvSpPr>
          <p:spPr>
            <a:xfrm rot="5400000">
              <a:off x="4630455" y="2829587"/>
              <a:ext cx="1394179" cy="6248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ounded Rectangle 21">
              <a:extLst>
                <a:ext uri="{FF2B5EF4-FFF2-40B4-BE49-F238E27FC236}">
                  <a16:creationId xmlns:a16="http://schemas.microsoft.com/office/drawing/2014/main" id="{D128BE4F-6CEA-644B-A2CA-432801414A43}"/>
                </a:ext>
              </a:extLst>
            </p:cNvPr>
            <p:cNvSpPr/>
            <p:nvPr/>
          </p:nvSpPr>
          <p:spPr>
            <a:xfrm>
              <a:off x="5176752" y="2358743"/>
              <a:ext cx="261336" cy="148279"/>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23" name="Group 22">
              <a:extLst>
                <a:ext uri="{FF2B5EF4-FFF2-40B4-BE49-F238E27FC236}">
                  <a16:creationId xmlns:a16="http://schemas.microsoft.com/office/drawing/2014/main" id="{E13FEABD-AC20-E341-B46E-116CC10FFC34}"/>
                </a:ext>
              </a:extLst>
            </p:cNvPr>
            <p:cNvGrpSpPr>
              <a:grpSpLocks noChangeAspect="1"/>
            </p:cNvGrpSpPr>
            <p:nvPr/>
          </p:nvGrpSpPr>
          <p:grpSpPr>
            <a:xfrm rot="1770455" flipH="1">
              <a:off x="5572688" y="3139669"/>
              <a:ext cx="34289" cy="229817"/>
              <a:chOff x="4335517" y="-952945"/>
              <a:chExt cx="101015" cy="677048"/>
            </a:xfrm>
          </p:grpSpPr>
          <p:sp>
            <p:nvSpPr>
              <p:cNvPr id="73" name="Can 72">
                <a:extLst>
                  <a:ext uri="{FF2B5EF4-FFF2-40B4-BE49-F238E27FC236}">
                    <a16:creationId xmlns:a16="http://schemas.microsoft.com/office/drawing/2014/main" id="{6A0A2EEE-6F48-AA44-AD56-7C2028A4FBFF}"/>
                  </a:ext>
                </a:extLst>
              </p:cNvPr>
              <p:cNvSpPr/>
              <p:nvPr/>
            </p:nvSpPr>
            <p:spPr>
              <a:xfrm flipH="1">
                <a:off x="4335517" y="-520262"/>
                <a:ext cx="101015" cy="244365"/>
              </a:xfrm>
              <a:prstGeom prst="can">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4" name="Can 73">
                <a:extLst>
                  <a:ext uri="{FF2B5EF4-FFF2-40B4-BE49-F238E27FC236}">
                    <a16:creationId xmlns:a16="http://schemas.microsoft.com/office/drawing/2014/main" id="{831F20EF-ADE6-FF4E-8BD5-4086D6C5FDE0}"/>
                  </a:ext>
                </a:extLst>
              </p:cNvPr>
              <p:cNvSpPr/>
              <p:nvPr/>
            </p:nvSpPr>
            <p:spPr>
              <a:xfrm>
                <a:off x="4363164" y="-952945"/>
                <a:ext cx="45719" cy="455193"/>
              </a:xfrm>
              <a:prstGeom prst="can">
                <a:avLst/>
              </a:prstGeom>
              <a:solidFill>
                <a:srgbClr val="FFE4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4" name="Cloud 23">
              <a:extLst>
                <a:ext uri="{FF2B5EF4-FFF2-40B4-BE49-F238E27FC236}">
                  <a16:creationId xmlns:a16="http://schemas.microsoft.com/office/drawing/2014/main" id="{6C9CE52C-D773-2349-B0EC-8D7B67507EFF}"/>
                </a:ext>
              </a:extLst>
            </p:cNvPr>
            <p:cNvSpPr/>
            <p:nvPr/>
          </p:nvSpPr>
          <p:spPr>
            <a:xfrm>
              <a:off x="5039410" y="2482085"/>
              <a:ext cx="106052" cy="127054"/>
            </a:xfrm>
            <a:prstGeom prst="cloud">
              <a:avLst/>
            </a:prstGeom>
            <a:solidFill>
              <a:srgbClr val="B0EE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Rectangle 24">
              <a:extLst>
                <a:ext uri="{FF2B5EF4-FFF2-40B4-BE49-F238E27FC236}">
                  <a16:creationId xmlns:a16="http://schemas.microsoft.com/office/drawing/2014/main" id="{8308D72B-5661-2045-894E-2DF609F61773}"/>
                </a:ext>
              </a:extLst>
            </p:cNvPr>
            <p:cNvSpPr/>
            <p:nvPr/>
          </p:nvSpPr>
          <p:spPr>
            <a:xfrm rot="5400000">
              <a:off x="5021186" y="3754728"/>
              <a:ext cx="617679" cy="6248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6" name="TextBox 25">
              <a:extLst>
                <a:ext uri="{FF2B5EF4-FFF2-40B4-BE49-F238E27FC236}">
                  <a16:creationId xmlns:a16="http://schemas.microsoft.com/office/drawing/2014/main" id="{46F83530-CB5B-8B47-9732-0139CD659A78}"/>
                </a:ext>
              </a:extLst>
            </p:cNvPr>
            <p:cNvSpPr txBox="1"/>
            <p:nvPr/>
          </p:nvSpPr>
          <p:spPr>
            <a:xfrm>
              <a:off x="3947492" y="2425090"/>
              <a:ext cx="1146528" cy="253916"/>
            </a:xfrm>
            <a:prstGeom prst="rect">
              <a:avLst/>
            </a:prstGeom>
            <a:noFill/>
          </p:spPr>
          <p:txBody>
            <a:bodyPr wrap="square" rtlCol="0">
              <a:spAutoFit/>
            </a:bodyPr>
            <a:lstStyle/>
            <a:p>
              <a:r>
                <a:rPr lang="en-US" sz="1050" dirty="0">
                  <a:latin typeface="Arial Narrow" panose="020B0604020202020204" pitchFamily="34" charset="0"/>
                  <a:cs typeface="Arial Narrow" panose="020B0604020202020204" pitchFamily="34" charset="0"/>
                </a:rPr>
                <a:t>atmosphere source</a:t>
              </a:r>
            </a:p>
          </p:txBody>
        </p:sp>
        <p:sp>
          <p:nvSpPr>
            <p:cNvPr id="27" name="TextBox 26">
              <a:extLst>
                <a:ext uri="{FF2B5EF4-FFF2-40B4-BE49-F238E27FC236}">
                  <a16:creationId xmlns:a16="http://schemas.microsoft.com/office/drawing/2014/main" id="{7CF6227E-9E13-EE4F-B8D1-3C51243ABCF8}"/>
                </a:ext>
              </a:extLst>
            </p:cNvPr>
            <p:cNvSpPr txBox="1"/>
            <p:nvPr/>
          </p:nvSpPr>
          <p:spPr>
            <a:xfrm>
              <a:off x="5599684" y="3019265"/>
              <a:ext cx="1144290" cy="253916"/>
            </a:xfrm>
            <a:prstGeom prst="rect">
              <a:avLst/>
            </a:prstGeom>
            <a:noFill/>
          </p:spPr>
          <p:txBody>
            <a:bodyPr wrap="square" rtlCol="0">
              <a:spAutoFit/>
            </a:bodyPr>
            <a:lstStyle/>
            <a:p>
              <a:r>
                <a:rPr lang="en-US" sz="1050" dirty="0">
                  <a:latin typeface="Arial Narrow" panose="020B0604020202020204" pitchFamily="34" charset="0"/>
                  <a:cs typeface="Arial Narrow" panose="020B0604020202020204" pitchFamily="34" charset="0"/>
                </a:rPr>
                <a:t>Fiber Optic Camera</a:t>
              </a:r>
            </a:p>
          </p:txBody>
        </p:sp>
        <p:sp>
          <p:nvSpPr>
            <p:cNvPr id="28" name="TextBox 27">
              <a:extLst>
                <a:ext uri="{FF2B5EF4-FFF2-40B4-BE49-F238E27FC236}">
                  <a16:creationId xmlns:a16="http://schemas.microsoft.com/office/drawing/2014/main" id="{9169B4FE-79E5-5744-A4C7-134D053554AB}"/>
                </a:ext>
              </a:extLst>
            </p:cNvPr>
            <p:cNvSpPr txBox="1"/>
            <p:nvPr/>
          </p:nvSpPr>
          <p:spPr>
            <a:xfrm>
              <a:off x="3968927" y="3578565"/>
              <a:ext cx="1123447" cy="415498"/>
            </a:xfrm>
            <a:prstGeom prst="rect">
              <a:avLst/>
            </a:prstGeom>
            <a:noFill/>
          </p:spPr>
          <p:txBody>
            <a:bodyPr wrap="square" rtlCol="0">
              <a:spAutoFit/>
            </a:bodyPr>
            <a:lstStyle/>
            <a:p>
              <a:r>
                <a:rPr lang="en-US" sz="1050" dirty="0">
                  <a:latin typeface="Arial Narrow" panose="020B0604020202020204" pitchFamily="34" charset="0"/>
                  <a:cs typeface="Arial Narrow" panose="020B0604020202020204" pitchFamily="34" charset="0"/>
                </a:rPr>
                <a:t>O2, pH, salinity, other sensors</a:t>
              </a:r>
            </a:p>
          </p:txBody>
        </p:sp>
        <p:sp>
          <p:nvSpPr>
            <p:cNvPr id="29" name="TextBox 28">
              <a:extLst>
                <a:ext uri="{FF2B5EF4-FFF2-40B4-BE49-F238E27FC236}">
                  <a16:creationId xmlns:a16="http://schemas.microsoft.com/office/drawing/2014/main" id="{0B8500A2-B37A-D44D-8779-9028963C555B}"/>
                </a:ext>
              </a:extLst>
            </p:cNvPr>
            <p:cNvSpPr txBox="1"/>
            <p:nvPr/>
          </p:nvSpPr>
          <p:spPr>
            <a:xfrm>
              <a:off x="5595840" y="2404966"/>
              <a:ext cx="1273408" cy="253916"/>
            </a:xfrm>
            <a:prstGeom prst="rect">
              <a:avLst/>
            </a:prstGeom>
            <a:noFill/>
          </p:spPr>
          <p:txBody>
            <a:bodyPr wrap="square" rtlCol="0">
              <a:spAutoFit/>
            </a:bodyPr>
            <a:lstStyle/>
            <a:p>
              <a:r>
                <a:rPr lang="en-US" sz="1050">
                  <a:latin typeface="Arial Narrow" panose="020B0604020202020204" pitchFamily="34" charset="0"/>
                  <a:cs typeface="Arial Narrow" panose="020B0604020202020204" pitchFamily="34" charset="0"/>
                </a:rPr>
                <a:t>CO2 sensors</a:t>
              </a:r>
            </a:p>
          </p:txBody>
        </p:sp>
        <p:grpSp>
          <p:nvGrpSpPr>
            <p:cNvPr id="30" name="Group 29">
              <a:extLst>
                <a:ext uri="{FF2B5EF4-FFF2-40B4-BE49-F238E27FC236}">
                  <a16:creationId xmlns:a16="http://schemas.microsoft.com/office/drawing/2014/main" id="{533582AA-EE77-E648-B27E-446CCF012AB0}"/>
                </a:ext>
              </a:extLst>
            </p:cNvPr>
            <p:cNvGrpSpPr/>
            <p:nvPr/>
          </p:nvGrpSpPr>
          <p:grpSpPr>
            <a:xfrm>
              <a:off x="5519094" y="2453535"/>
              <a:ext cx="134042" cy="220183"/>
              <a:chOff x="4858224" y="5400868"/>
              <a:chExt cx="178723" cy="293577"/>
            </a:xfrm>
          </p:grpSpPr>
          <p:sp>
            <p:nvSpPr>
              <p:cNvPr id="69" name="Can 68">
                <a:extLst>
                  <a:ext uri="{FF2B5EF4-FFF2-40B4-BE49-F238E27FC236}">
                    <a16:creationId xmlns:a16="http://schemas.microsoft.com/office/drawing/2014/main" id="{4A33DE1E-48D7-0240-921B-B7A25E0F247B}"/>
                  </a:ext>
                </a:extLst>
              </p:cNvPr>
              <p:cNvSpPr/>
              <p:nvPr/>
            </p:nvSpPr>
            <p:spPr>
              <a:xfrm>
                <a:off x="4858224" y="5400868"/>
                <a:ext cx="20692" cy="206014"/>
              </a:xfrm>
              <a:prstGeom prst="can">
                <a:avLst/>
              </a:prstGeom>
              <a:solidFill>
                <a:srgbClr val="FFE4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70" name="Group 69">
                <a:extLst>
                  <a:ext uri="{FF2B5EF4-FFF2-40B4-BE49-F238E27FC236}">
                    <a16:creationId xmlns:a16="http://schemas.microsoft.com/office/drawing/2014/main" id="{EDC686CD-F056-FD4C-8C76-B467501391D9}"/>
                  </a:ext>
                </a:extLst>
              </p:cNvPr>
              <p:cNvGrpSpPr>
                <a:grpSpLocks noChangeAspect="1"/>
              </p:cNvGrpSpPr>
              <p:nvPr/>
            </p:nvGrpSpPr>
            <p:grpSpPr>
              <a:xfrm rot="2434479" flipH="1">
                <a:off x="4911494" y="5424174"/>
                <a:ext cx="125453" cy="270271"/>
                <a:chOff x="4133086" y="-1329040"/>
                <a:chExt cx="277184" cy="597168"/>
              </a:xfrm>
            </p:grpSpPr>
            <p:sp>
              <p:nvSpPr>
                <p:cNvPr id="71" name="Can 70">
                  <a:extLst>
                    <a:ext uri="{FF2B5EF4-FFF2-40B4-BE49-F238E27FC236}">
                      <a16:creationId xmlns:a16="http://schemas.microsoft.com/office/drawing/2014/main" id="{DC139A50-BF0D-C646-A4FD-93941C656E4B}"/>
                    </a:ext>
                  </a:extLst>
                </p:cNvPr>
                <p:cNvSpPr/>
                <p:nvPr/>
              </p:nvSpPr>
              <p:spPr>
                <a:xfrm rot="2434479" flipH="1">
                  <a:off x="4133086" y="-976236"/>
                  <a:ext cx="101015" cy="244364"/>
                </a:xfrm>
                <a:prstGeom prst="ca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2" name="Can 71">
                  <a:extLst>
                    <a:ext uri="{FF2B5EF4-FFF2-40B4-BE49-F238E27FC236}">
                      <a16:creationId xmlns:a16="http://schemas.microsoft.com/office/drawing/2014/main" id="{5AC38124-F430-254B-B6A2-5A5D0FD43FC4}"/>
                    </a:ext>
                  </a:extLst>
                </p:cNvPr>
                <p:cNvSpPr/>
                <p:nvPr/>
              </p:nvSpPr>
              <p:spPr>
                <a:xfrm rot="2434479">
                  <a:off x="4364552" y="-1329040"/>
                  <a:ext cx="45718" cy="455193"/>
                </a:xfrm>
                <a:prstGeom prst="can">
                  <a:avLst/>
                </a:prstGeom>
                <a:solidFill>
                  <a:srgbClr val="FFE4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pic>
          <p:nvPicPr>
            <p:cNvPr id="31" name="Picture 30">
              <a:extLst>
                <a:ext uri="{FF2B5EF4-FFF2-40B4-BE49-F238E27FC236}">
                  <a16:creationId xmlns:a16="http://schemas.microsoft.com/office/drawing/2014/main" id="{62195406-4154-6C4F-A2B8-48A0ABE180C1}"/>
                </a:ext>
              </a:extLst>
            </p:cNvPr>
            <p:cNvPicPr>
              <a:picLocks noChangeAspect="1"/>
            </p:cNvPicPr>
            <p:nvPr/>
          </p:nvPicPr>
          <p:blipFill>
            <a:blip r:embed="rId3"/>
            <a:stretch>
              <a:fillRect/>
            </a:stretch>
          </p:blipFill>
          <p:spPr>
            <a:xfrm>
              <a:off x="5019117" y="3767387"/>
              <a:ext cx="624981" cy="608622"/>
            </a:xfrm>
            <a:prstGeom prst="rect">
              <a:avLst/>
            </a:prstGeom>
          </p:spPr>
        </p:pic>
        <p:sp>
          <p:nvSpPr>
            <p:cNvPr id="32" name="Rectangle 31">
              <a:extLst>
                <a:ext uri="{FF2B5EF4-FFF2-40B4-BE49-F238E27FC236}">
                  <a16:creationId xmlns:a16="http://schemas.microsoft.com/office/drawing/2014/main" id="{B91AD6B7-06B4-C648-AC1B-C04A1C04BB68}"/>
                </a:ext>
              </a:extLst>
            </p:cNvPr>
            <p:cNvSpPr/>
            <p:nvPr/>
          </p:nvSpPr>
          <p:spPr>
            <a:xfrm>
              <a:off x="5008171" y="3620651"/>
              <a:ext cx="645012" cy="758727"/>
            </a:xfrm>
            <a:prstGeom prst="rect">
              <a:avLst/>
            </a:prstGeom>
            <a:solidFill>
              <a:srgbClr val="9E4245">
                <a:alpha val="3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TextBox 32">
              <a:extLst>
                <a:ext uri="{FF2B5EF4-FFF2-40B4-BE49-F238E27FC236}">
                  <a16:creationId xmlns:a16="http://schemas.microsoft.com/office/drawing/2014/main" id="{D2FD712D-3064-424C-BD52-6B962D54400C}"/>
                </a:ext>
              </a:extLst>
            </p:cNvPr>
            <p:cNvSpPr txBox="1"/>
            <p:nvPr/>
          </p:nvSpPr>
          <p:spPr>
            <a:xfrm>
              <a:off x="3659752" y="4113683"/>
              <a:ext cx="1134140" cy="415498"/>
            </a:xfrm>
            <a:prstGeom prst="rect">
              <a:avLst/>
            </a:prstGeom>
            <a:noFill/>
          </p:spPr>
          <p:txBody>
            <a:bodyPr wrap="square" rtlCol="0">
              <a:spAutoFit/>
            </a:bodyPr>
            <a:lstStyle/>
            <a:p>
              <a:r>
                <a:rPr lang="en-US" sz="1050" dirty="0">
                  <a:latin typeface="Arial Narrow" panose="020B0604020202020204" pitchFamily="34" charset="0"/>
                  <a:cs typeface="Arial Narrow" panose="020B0604020202020204" pitchFamily="34" charset="0"/>
                </a:rPr>
                <a:t>Lunar regolith with nutrients and water</a:t>
              </a:r>
            </a:p>
          </p:txBody>
        </p:sp>
        <p:sp>
          <p:nvSpPr>
            <p:cNvPr id="34" name="Rounded Rectangle 33">
              <a:extLst>
                <a:ext uri="{FF2B5EF4-FFF2-40B4-BE49-F238E27FC236}">
                  <a16:creationId xmlns:a16="http://schemas.microsoft.com/office/drawing/2014/main" id="{3A4DC398-3604-B044-827F-F8C5524171B5}"/>
                </a:ext>
              </a:extLst>
            </p:cNvPr>
            <p:cNvSpPr/>
            <p:nvPr/>
          </p:nvSpPr>
          <p:spPr>
            <a:xfrm>
              <a:off x="5007029" y="3689789"/>
              <a:ext cx="634438" cy="675962"/>
            </a:xfrm>
            <a:prstGeom prst="roundRect">
              <a:avLst>
                <a:gd name="adj" fmla="val 0"/>
              </a:avLst>
            </a:prstGeom>
            <a:solidFill>
              <a:schemeClr val="accent1">
                <a:lumMod val="60000"/>
                <a:lumOff val="40000"/>
                <a:alpha val="42000"/>
              </a:schemeClr>
            </a:solidFill>
            <a:ln>
              <a:gradFill flip="none" rotWithShape="1">
                <a:gsLst>
                  <a:gs pos="0">
                    <a:schemeClr val="accent1">
                      <a:lumMod val="45000"/>
                      <a:lumOff val="55000"/>
                    </a:schemeClr>
                  </a:gs>
                  <a:gs pos="100000">
                    <a:schemeClr val="accent1">
                      <a:lumMod val="30000"/>
                      <a:lumOff val="70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TextBox 34">
              <a:extLst>
                <a:ext uri="{FF2B5EF4-FFF2-40B4-BE49-F238E27FC236}">
                  <a16:creationId xmlns:a16="http://schemas.microsoft.com/office/drawing/2014/main" id="{009DE685-9091-7E43-A22F-74390DB4B2C9}"/>
                </a:ext>
              </a:extLst>
            </p:cNvPr>
            <p:cNvSpPr txBox="1"/>
            <p:nvPr/>
          </p:nvSpPr>
          <p:spPr>
            <a:xfrm>
              <a:off x="1961870" y="4875819"/>
              <a:ext cx="5536387" cy="300082"/>
            </a:xfrm>
            <a:prstGeom prst="rect">
              <a:avLst/>
            </a:prstGeom>
            <a:noFill/>
          </p:spPr>
          <p:txBody>
            <a:bodyPr wrap="square" rtlCol="0">
              <a:spAutoFit/>
            </a:bodyPr>
            <a:lstStyle/>
            <a:p>
              <a:r>
                <a:rPr lang="en-US" sz="1350" dirty="0"/>
                <a:t>Before and After Combining of Resource and Sample compartments</a:t>
              </a:r>
            </a:p>
          </p:txBody>
        </p:sp>
        <p:sp>
          <p:nvSpPr>
            <p:cNvPr id="36" name="TextBox 35">
              <a:extLst>
                <a:ext uri="{FF2B5EF4-FFF2-40B4-BE49-F238E27FC236}">
                  <a16:creationId xmlns:a16="http://schemas.microsoft.com/office/drawing/2014/main" id="{0426CA8D-9693-0741-94DD-5A44344B8DF0}"/>
                </a:ext>
              </a:extLst>
            </p:cNvPr>
            <p:cNvSpPr txBox="1"/>
            <p:nvPr/>
          </p:nvSpPr>
          <p:spPr>
            <a:xfrm>
              <a:off x="2616230" y="1924347"/>
              <a:ext cx="2797755" cy="300082"/>
            </a:xfrm>
            <a:prstGeom prst="rect">
              <a:avLst/>
            </a:prstGeom>
            <a:noFill/>
          </p:spPr>
          <p:txBody>
            <a:bodyPr wrap="none" rtlCol="0">
              <a:spAutoFit/>
            </a:bodyPr>
            <a:lstStyle/>
            <a:p>
              <a:r>
                <a:rPr lang="en-US" sz="1350" dirty="0"/>
                <a:t>Growth Cells components and design</a:t>
              </a:r>
            </a:p>
          </p:txBody>
        </p:sp>
        <p:sp>
          <p:nvSpPr>
            <p:cNvPr id="37" name="TextBox 36">
              <a:extLst>
                <a:ext uri="{FF2B5EF4-FFF2-40B4-BE49-F238E27FC236}">
                  <a16:creationId xmlns:a16="http://schemas.microsoft.com/office/drawing/2014/main" id="{69CF8A48-8F3B-3847-BBB4-7083CECA22D4}"/>
                </a:ext>
              </a:extLst>
            </p:cNvPr>
            <p:cNvSpPr txBox="1"/>
            <p:nvPr/>
          </p:nvSpPr>
          <p:spPr>
            <a:xfrm>
              <a:off x="6455001" y="2527259"/>
              <a:ext cx="2106201" cy="400971"/>
            </a:xfrm>
            <a:prstGeom prst="rect">
              <a:avLst/>
            </a:prstGeom>
            <a:noFill/>
          </p:spPr>
          <p:txBody>
            <a:bodyPr wrap="square" rtlCol="0">
              <a:spAutoFit/>
            </a:bodyPr>
            <a:lstStyle/>
            <a:p>
              <a:r>
                <a:rPr lang="en-US" sz="1350" dirty="0"/>
                <a:t>Resource Compartment with Metal/Metal Seal</a:t>
              </a:r>
            </a:p>
          </p:txBody>
        </p:sp>
        <p:sp>
          <p:nvSpPr>
            <p:cNvPr id="38" name="Can 37">
              <a:extLst>
                <a:ext uri="{FF2B5EF4-FFF2-40B4-BE49-F238E27FC236}">
                  <a16:creationId xmlns:a16="http://schemas.microsoft.com/office/drawing/2014/main" id="{EE3D3BD5-B30A-544C-899F-A15F4E8A24EA}"/>
                </a:ext>
              </a:extLst>
            </p:cNvPr>
            <p:cNvSpPr/>
            <p:nvPr/>
          </p:nvSpPr>
          <p:spPr>
            <a:xfrm>
              <a:off x="2629492" y="2626589"/>
              <a:ext cx="34289" cy="82947"/>
            </a:xfrm>
            <a:prstGeom prst="can">
              <a:avLst/>
            </a:prstGeom>
            <a:solidFill>
              <a:srgbClr val="3BF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9" name="Can 38">
              <a:extLst>
                <a:ext uri="{FF2B5EF4-FFF2-40B4-BE49-F238E27FC236}">
                  <a16:creationId xmlns:a16="http://schemas.microsoft.com/office/drawing/2014/main" id="{51B1D477-0C2B-CE4B-B078-5BD19B965817}"/>
                </a:ext>
              </a:extLst>
            </p:cNvPr>
            <p:cNvSpPr/>
            <p:nvPr/>
          </p:nvSpPr>
          <p:spPr>
            <a:xfrm flipH="1">
              <a:off x="2641673" y="2479178"/>
              <a:ext cx="15519" cy="154511"/>
            </a:xfrm>
            <a:prstGeom prst="can">
              <a:avLst/>
            </a:prstGeom>
            <a:solidFill>
              <a:srgbClr val="FFE4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0" name="Quad Arrow 39">
              <a:extLst>
                <a:ext uri="{FF2B5EF4-FFF2-40B4-BE49-F238E27FC236}">
                  <a16:creationId xmlns:a16="http://schemas.microsoft.com/office/drawing/2014/main" id="{A562DF7D-4AF1-1B43-A2A2-6AE2C29B3C93}"/>
                </a:ext>
              </a:extLst>
            </p:cNvPr>
            <p:cNvSpPr/>
            <p:nvPr/>
          </p:nvSpPr>
          <p:spPr>
            <a:xfrm>
              <a:off x="2099693" y="2706689"/>
              <a:ext cx="84407" cy="105990"/>
            </a:xfrm>
            <a:prstGeom prst="quadArrow">
              <a:avLst>
                <a:gd name="adj1" fmla="val 19639"/>
                <a:gd name="adj2" fmla="val 16778"/>
                <a:gd name="adj3" fmla="val 22500"/>
              </a:avLst>
            </a:prstGeom>
            <a:solidFill>
              <a:srgbClr val="7030A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1" name="TextBox 40">
              <a:extLst>
                <a:ext uri="{FF2B5EF4-FFF2-40B4-BE49-F238E27FC236}">
                  <a16:creationId xmlns:a16="http://schemas.microsoft.com/office/drawing/2014/main" id="{D9F253DB-1DBC-A149-A646-D743E06D86B2}"/>
                </a:ext>
              </a:extLst>
            </p:cNvPr>
            <p:cNvSpPr txBox="1"/>
            <p:nvPr/>
          </p:nvSpPr>
          <p:spPr>
            <a:xfrm>
              <a:off x="1109189" y="2590278"/>
              <a:ext cx="1027624" cy="415498"/>
            </a:xfrm>
            <a:prstGeom prst="rect">
              <a:avLst/>
            </a:prstGeom>
            <a:noFill/>
          </p:spPr>
          <p:txBody>
            <a:bodyPr wrap="square" rtlCol="0">
              <a:spAutoFit/>
            </a:bodyPr>
            <a:lstStyle/>
            <a:p>
              <a:pPr algn="r"/>
              <a:r>
                <a:rPr lang="en-US" sz="1050">
                  <a:latin typeface="Arial Narrow" panose="020B0604020202020204" pitchFamily="34" charset="0"/>
                  <a:cs typeface="Arial Narrow" panose="020B0604020202020204" pitchFamily="34" charset="0"/>
                </a:rPr>
                <a:t>T, P, humidity sensor chips</a:t>
              </a:r>
            </a:p>
          </p:txBody>
        </p:sp>
        <p:sp>
          <p:nvSpPr>
            <p:cNvPr id="42" name="Teardrop 41">
              <a:extLst>
                <a:ext uri="{FF2B5EF4-FFF2-40B4-BE49-F238E27FC236}">
                  <a16:creationId xmlns:a16="http://schemas.microsoft.com/office/drawing/2014/main" id="{3FAF9A3A-BD25-2D41-B03E-9A2166FE36BE}"/>
                </a:ext>
              </a:extLst>
            </p:cNvPr>
            <p:cNvSpPr/>
            <p:nvPr/>
          </p:nvSpPr>
          <p:spPr>
            <a:xfrm rot="18860397">
              <a:off x="2297420" y="2729904"/>
              <a:ext cx="85978" cy="75569"/>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Can 42">
              <a:extLst>
                <a:ext uri="{FF2B5EF4-FFF2-40B4-BE49-F238E27FC236}">
                  <a16:creationId xmlns:a16="http://schemas.microsoft.com/office/drawing/2014/main" id="{A769567C-4666-EF45-8817-23127B49D0B6}"/>
                </a:ext>
              </a:extLst>
            </p:cNvPr>
            <p:cNvSpPr/>
            <p:nvPr/>
          </p:nvSpPr>
          <p:spPr>
            <a:xfrm>
              <a:off x="5511044" y="2597944"/>
              <a:ext cx="34289" cy="82947"/>
            </a:xfrm>
            <a:prstGeom prst="can">
              <a:avLst/>
            </a:prstGeom>
            <a:solidFill>
              <a:srgbClr val="3BF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4" name="Quad Arrow 43">
              <a:extLst>
                <a:ext uri="{FF2B5EF4-FFF2-40B4-BE49-F238E27FC236}">
                  <a16:creationId xmlns:a16="http://schemas.microsoft.com/office/drawing/2014/main" id="{12F9C1D3-8DDC-D94C-9F81-129936ECC9BB}"/>
                </a:ext>
              </a:extLst>
            </p:cNvPr>
            <p:cNvSpPr/>
            <p:nvPr/>
          </p:nvSpPr>
          <p:spPr>
            <a:xfrm>
              <a:off x="5022509" y="2704262"/>
              <a:ext cx="84407" cy="105990"/>
            </a:xfrm>
            <a:prstGeom prst="quadArrow">
              <a:avLst>
                <a:gd name="adj1" fmla="val 19639"/>
                <a:gd name="adj2" fmla="val 16778"/>
                <a:gd name="adj3" fmla="val 22500"/>
              </a:avLst>
            </a:prstGeom>
            <a:solidFill>
              <a:srgbClr val="7030A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5" name="TextBox 44">
              <a:extLst>
                <a:ext uri="{FF2B5EF4-FFF2-40B4-BE49-F238E27FC236}">
                  <a16:creationId xmlns:a16="http://schemas.microsoft.com/office/drawing/2014/main" id="{09319D6F-B209-9D45-84FF-CCBA4BB627B4}"/>
                </a:ext>
              </a:extLst>
            </p:cNvPr>
            <p:cNvSpPr txBox="1"/>
            <p:nvPr/>
          </p:nvSpPr>
          <p:spPr>
            <a:xfrm>
              <a:off x="4032005" y="2587851"/>
              <a:ext cx="1027624" cy="415498"/>
            </a:xfrm>
            <a:prstGeom prst="rect">
              <a:avLst/>
            </a:prstGeom>
            <a:noFill/>
          </p:spPr>
          <p:txBody>
            <a:bodyPr wrap="square" rtlCol="0">
              <a:spAutoFit/>
            </a:bodyPr>
            <a:lstStyle/>
            <a:p>
              <a:pPr algn="r"/>
              <a:r>
                <a:rPr lang="en-US" sz="1050">
                  <a:latin typeface="Arial Narrow" panose="020B0604020202020204" pitchFamily="34" charset="0"/>
                  <a:cs typeface="Arial Narrow" panose="020B0604020202020204" pitchFamily="34" charset="0"/>
                </a:rPr>
                <a:t>T, P, humidity sensor chips</a:t>
              </a:r>
            </a:p>
          </p:txBody>
        </p:sp>
        <p:sp>
          <p:nvSpPr>
            <p:cNvPr id="46" name="Teardrop 45">
              <a:extLst>
                <a:ext uri="{FF2B5EF4-FFF2-40B4-BE49-F238E27FC236}">
                  <a16:creationId xmlns:a16="http://schemas.microsoft.com/office/drawing/2014/main" id="{3318E1CD-4AF0-474A-9708-AD959CF8050B}"/>
                </a:ext>
              </a:extLst>
            </p:cNvPr>
            <p:cNvSpPr/>
            <p:nvPr/>
          </p:nvSpPr>
          <p:spPr>
            <a:xfrm rot="18860397">
              <a:off x="5220237" y="2727477"/>
              <a:ext cx="85978" cy="75569"/>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7" name="Cross 46">
              <a:extLst>
                <a:ext uri="{FF2B5EF4-FFF2-40B4-BE49-F238E27FC236}">
                  <a16:creationId xmlns:a16="http://schemas.microsoft.com/office/drawing/2014/main" id="{6EAFCF83-AD13-A04D-B334-3D8B02FD53FC}"/>
                </a:ext>
              </a:extLst>
            </p:cNvPr>
            <p:cNvSpPr/>
            <p:nvPr/>
          </p:nvSpPr>
          <p:spPr>
            <a:xfrm>
              <a:off x="5129007" y="2717384"/>
              <a:ext cx="91747" cy="94012"/>
            </a:xfrm>
            <a:prstGeom prst="plus">
              <a:avLst>
                <a:gd name="adj" fmla="val 3827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48" name="Group 47">
              <a:extLst>
                <a:ext uri="{FF2B5EF4-FFF2-40B4-BE49-F238E27FC236}">
                  <a16:creationId xmlns:a16="http://schemas.microsoft.com/office/drawing/2014/main" id="{E26088B2-8EF7-0E4C-A1CA-6D88459AB4F1}"/>
                </a:ext>
              </a:extLst>
            </p:cNvPr>
            <p:cNvGrpSpPr/>
            <p:nvPr/>
          </p:nvGrpSpPr>
          <p:grpSpPr>
            <a:xfrm>
              <a:off x="2166288" y="3484380"/>
              <a:ext cx="225645" cy="411480"/>
              <a:chOff x="2888386" y="3502837"/>
              <a:chExt cx="300860" cy="548640"/>
            </a:xfrm>
          </p:grpSpPr>
          <p:sp>
            <p:nvSpPr>
              <p:cNvPr id="67" name="Can 66">
                <a:extLst>
                  <a:ext uri="{FF2B5EF4-FFF2-40B4-BE49-F238E27FC236}">
                    <a16:creationId xmlns:a16="http://schemas.microsoft.com/office/drawing/2014/main" id="{8164A9F3-010C-A347-AC41-2D105F86A7C2}"/>
                  </a:ext>
                </a:extLst>
              </p:cNvPr>
              <p:cNvSpPr/>
              <p:nvPr/>
            </p:nvSpPr>
            <p:spPr>
              <a:xfrm>
                <a:off x="3128287" y="3512304"/>
                <a:ext cx="60959" cy="491184"/>
              </a:xfrm>
              <a:prstGeom prst="can">
                <a:avLst/>
              </a:prstGeom>
              <a:solidFill>
                <a:srgbClr val="FFE4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8" name="Can 67">
                <a:extLst>
                  <a:ext uri="{FF2B5EF4-FFF2-40B4-BE49-F238E27FC236}">
                    <a16:creationId xmlns:a16="http://schemas.microsoft.com/office/drawing/2014/main" id="{D64A7F10-4077-DE4F-92FF-D876C5D5281E}"/>
                  </a:ext>
                </a:extLst>
              </p:cNvPr>
              <p:cNvSpPr/>
              <p:nvPr/>
            </p:nvSpPr>
            <p:spPr>
              <a:xfrm rot="19546691" flipH="1">
                <a:off x="2888386" y="3502837"/>
                <a:ext cx="12192" cy="548640"/>
              </a:xfrm>
              <a:prstGeom prst="can">
                <a:avLst/>
              </a:prstGeom>
              <a:solidFill>
                <a:srgbClr val="FFE4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49" name="Rectangle 48">
              <a:extLst>
                <a:ext uri="{FF2B5EF4-FFF2-40B4-BE49-F238E27FC236}">
                  <a16:creationId xmlns:a16="http://schemas.microsoft.com/office/drawing/2014/main" id="{D6C34D4C-0EDD-2F42-A8F7-12328A19775F}"/>
                </a:ext>
              </a:extLst>
            </p:cNvPr>
            <p:cNvSpPr/>
            <p:nvPr/>
          </p:nvSpPr>
          <p:spPr>
            <a:xfrm rot="5400000">
              <a:off x="2325372" y="3533550"/>
              <a:ext cx="102870" cy="81413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0" name="Can 49">
              <a:extLst>
                <a:ext uri="{FF2B5EF4-FFF2-40B4-BE49-F238E27FC236}">
                  <a16:creationId xmlns:a16="http://schemas.microsoft.com/office/drawing/2014/main" id="{4C2B37F4-AF08-8E48-B12D-707B8197DAAB}"/>
                </a:ext>
              </a:extLst>
            </p:cNvPr>
            <p:cNvSpPr/>
            <p:nvPr/>
          </p:nvSpPr>
          <p:spPr>
            <a:xfrm rot="19312868" flipH="1">
              <a:off x="2186661" y="3483361"/>
              <a:ext cx="9144" cy="411480"/>
            </a:xfrm>
            <a:prstGeom prst="can">
              <a:avLst/>
            </a:prstGeom>
            <a:solidFill>
              <a:srgbClr val="FFE4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1" name="Can 50">
              <a:extLst>
                <a:ext uri="{FF2B5EF4-FFF2-40B4-BE49-F238E27FC236}">
                  <a16:creationId xmlns:a16="http://schemas.microsoft.com/office/drawing/2014/main" id="{FD887C20-5EF3-5147-AF94-AD0399216FC5}"/>
                </a:ext>
              </a:extLst>
            </p:cNvPr>
            <p:cNvSpPr/>
            <p:nvPr/>
          </p:nvSpPr>
          <p:spPr>
            <a:xfrm rot="2422152" flipH="1">
              <a:off x="2560319" y="3478726"/>
              <a:ext cx="9144" cy="411480"/>
            </a:xfrm>
            <a:prstGeom prst="can">
              <a:avLst/>
            </a:prstGeom>
            <a:solidFill>
              <a:srgbClr val="FFE4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2" name="Can 51">
              <a:extLst>
                <a:ext uri="{FF2B5EF4-FFF2-40B4-BE49-F238E27FC236}">
                  <a16:creationId xmlns:a16="http://schemas.microsoft.com/office/drawing/2014/main" id="{6C0DC143-C8BC-A045-AF24-633418694729}"/>
                </a:ext>
              </a:extLst>
            </p:cNvPr>
            <p:cNvSpPr/>
            <p:nvPr/>
          </p:nvSpPr>
          <p:spPr>
            <a:xfrm rot="2071989" flipH="1">
              <a:off x="2590292" y="3475026"/>
              <a:ext cx="9144" cy="411480"/>
            </a:xfrm>
            <a:prstGeom prst="can">
              <a:avLst/>
            </a:prstGeom>
            <a:solidFill>
              <a:srgbClr val="FFE4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53" name="Group 52">
              <a:extLst>
                <a:ext uri="{FF2B5EF4-FFF2-40B4-BE49-F238E27FC236}">
                  <a16:creationId xmlns:a16="http://schemas.microsoft.com/office/drawing/2014/main" id="{15A9B6A7-5C83-5F4D-BB92-3FD76CD69E1D}"/>
                </a:ext>
              </a:extLst>
            </p:cNvPr>
            <p:cNvGrpSpPr>
              <a:grpSpLocks noChangeAspect="1"/>
            </p:cNvGrpSpPr>
            <p:nvPr/>
          </p:nvGrpSpPr>
          <p:grpSpPr>
            <a:xfrm rot="1773202" flipH="1">
              <a:off x="2635307" y="3121171"/>
              <a:ext cx="34289" cy="229817"/>
              <a:chOff x="4335517" y="-952945"/>
              <a:chExt cx="101015" cy="677048"/>
            </a:xfrm>
          </p:grpSpPr>
          <p:sp>
            <p:nvSpPr>
              <p:cNvPr id="65" name="Can 64">
                <a:extLst>
                  <a:ext uri="{FF2B5EF4-FFF2-40B4-BE49-F238E27FC236}">
                    <a16:creationId xmlns:a16="http://schemas.microsoft.com/office/drawing/2014/main" id="{D0FA9AA8-D230-AD45-99F7-2950AC83C387}"/>
                  </a:ext>
                </a:extLst>
              </p:cNvPr>
              <p:cNvSpPr/>
              <p:nvPr/>
            </p:nvSpPr>
            <p:spPr>
              <a:xfrm flipH="1">
                <a:off x="4335517" y="-520262"/>
                <a:ext cx="101015" cy="244365"/>
              </a:xfrm>
              <a:prstGeom prst="can">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6" name="Can 65">
                <a:extLst>
                  <a:ext uri="{FF2B5EF4-FFF2-40B4-BE49-F238E27FC236}">
                    <a16:creationId xmlns:a16="http://schemas.microsoft.com/office/drawing/2014/main" id="{26770058-380D-8748-913F-E3A05BF71B58}"/>
                  </a:ext>
                </a:extLst>
              </p:cNvPr>
              <p:cNvSpPr/>
              <p:nvPr/>
            </p:nvSpPr>
            <p:spPr>
              <a:xfrm>
                <a:off x="4363164" y="-952945"/>
                <a:ext cx="45719" cy="455193"/>
              </a:xfrm>
              <a:prstGeom prst="can">
                <a:avLst/>
              </a:prstGeom>
              <a:solidFill>
                <a:srgbClr val="FFE4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54" name="Can 53">
              <a:extLst>
                <a:ext uri="{FF2B5EF4-FFF2-40B4-BE49-F238E27FC236}">
                  <a16:creationId xmlns:a16="http://schemas.microsoft.com/office/drawing/2014/main" id="{AA654294-73B7-D440-BDEE-62B1E7561777}"/>
                </a:ext>
              </a:extLst>
            </p:cNvPr>
            <p:cNvSpPr/>
            <p:nvPr/>
          </p:nvSpPr>
          <p:spPr>
            <a:xfrm rot="19312868" flipH="1">
              <a:off x="5126412" y="3431127"/>
              <a:ext cx="9144" cy="411480"/>
            </a:xfrm>
            <a:prstGeom prst="can">
              <a:avLst/>
            </a:prstGeom>
            <a:solidFill>
              <a:srgbClr val="FFE4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5" name="Can 54">
              <a:extLst>
                <a:ext uri="{FF2B5EF4-FFF2-40B4-BE49-F238E27FC236}">
                  <a16:creationId xmlns:a16="http://schemas.microsoft.com/office/drawing/2014/main" id="{406D6A04-4D69-A84C-A0D4-D48BD8F2DBBB}"/>
                </a:ext>
              </a:extLst>
            </p:cNvPr>
            <p:cNvSpPr/>
            <p:nvPr/>
          </p:nvSpPr>
          <p:spPr>
            <a:xfrm rot="2071989" flipH="1">
              <a:off x="5530043" y="3422792"/>
              <a:ext cx="9144" cy="411480"/>
            </a:xfrm>
            <a:prstGeom prst="can">
              <a:avLst/>
            </a:prstGeom>
            <a:solidFill>
              <a:srgbClr val="FFE4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6" name="Rounded Rectangle 55">
              <a:extLst>
                <a:ext uri="{FF2B5EF4-FFF2-40B4-BE49-F238E27FC236}">
                  <a16:creationId xmlns:a16="http://schemas.microsoft.com/office/drawing/2014/main" id="{7981A6C8-BA5B-E349-AC96-5A2AC06EC1E2}"/>
                </a:ext>
              </a:extLst>
            </p:cNvPr>
            <p:cNvSpPr/>
            <p:nvPr/>
          </p:nvSpPr>
          <p:spPr>
            <a:xfrm>
              <a:off x="5182843" y="2991294"/>
              <a:ext cx="293060" cy="5349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7" name="Can 56">
              <a:extLst>
                <a:ext uri="{FF2B5EF4-FFF2-40B4-BE49-F238E27FC236}">
                  <a16:creationId xmlns:a16="http://schemas.microsoft.com/office/drawing/2014/main" id="{F3D9523F-38CC-394F-A760-1A0742F135B3}"/>
                </a:ext>
              </a:extLst>
            </p:cNvPr>
            <p:cNvSpPr/>
            <p:nvPr/>
          </p:nvSpPr>
          <p:spPr>
            <a:xfrm>
              <a:off x="5315041" y="3421056"/>
              <a:ext cx="45719" cy="368388"/>
            </a:xfrm>
            <a:prstGeom prst="can">
              <a:avLst/>
            </a:prstGeom>
            <a:solidFill>
              <a:srgbClr val="FFE4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8" name="Can 57">
              <a:extLst>
                <a:ext uri="{FF2B5EF4-FFF2-40B4-BE49-F238E27FC236}">
                  <a16:creationId xmlns:a16="http://schemas.microsoft.com/office/drawing/2014/main" id="{37BA3F4E-9064-3C46-9317-932AC3DBD415}"/>
                </a:ext>
              </a:extLst>
            </p:cNvPr>
            <p:cNvSpPr/>
            <p:nvPr/>
          </p:nvSpPr>
          <p:spPr>
            <a:xfrm rot="19546691" flipH="1">
              <a:off x="5117320" y="3449652"/>
              <a:ext cx="9144" cy="411480"/>
            </a:xfrm>
            <a:prstGeom prst="can">
              <a:avLst/>
            </a:prstGeom>
            <a:solidFill>
              <a:srgbClr val="FFE4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9" name="Can 58">
              <a:extLst>
                <a:ext uri="{FF2B5EF4-FFF2-40B4-BE49-F238E27FC236}">
                  <a16:creationId xmlns:a16="http://schemas.microsoft.com/office/drawing/2014/main" id="{6C2A50F0-4B68-0546-985C-C1B224E11C42}"/>
                </a:ext>
              </a:extLst>
            </p:cNvPr>
            <p:cNvSpPr/>
            <p:nvPr/>
          </p:nvSpPr>
          <p:spPr>
            <a:xfrm rot="1672196" flipH="1">
              <a:off x="5538095" y="3449817"/>
              <a:ext cx="9144" cy="411480"/>
            </a:xfrm>
            <a:prstGeom prst="can">
              <a:avLst/>
            </a:prstGeom>
            <a:solidFill>
              <a:srgbClr val="FFE4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0" name="Rectangle 59">
              <a:extLst>
                <a:ext uri="{FF2B5EF4-FFF2-40B4-BE49-F238E27FC236}">
                  <a16:creationId xmlns:a16="http://schemas.microsoft.com/office/drawing/2014/main" id="{EFE9C66B-47C7-4545-8191-47F76C317545}"/>
                </a:ext>
              </a:extLst>
            </p:cNvPr>
            <p:cNvSpPr/>
            <p:nvPr/>
          </p:nvSpPr>
          <p:spPr>
            <a:xfrm rot="5400000">
              <a:off x="5263605" y="3267475"/>
              <a:ext cx="102870" cy="81413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1" name="Rectangle 60">
              <a:extLst>
                <a:ext uri="{FF2B5EF4-FFF2-40B4-BE49-F238E27FC236}">
                  <a16:creationId xmlns:a16="http://schemas.microsoft.com/office/drawing/2014/main" id="{AF5396AB-BCB7-924F-8778-7506AB626952}"/>
                </a:ext>
              </a:extLst>
            </p:cNvPr>
            <p:cNvSpPr/>
            <p:nvPr/>
          </p:nvSpPr>
          <p:spPr>
            <a:xfrm rot="5400000">
              <a:off x="5272812" y="3982649"/>
              <a:ext cx="102870" cy="81413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2" name="TextBox 61">
              <a:extLst>
                <a:ext uri="{FF2B5EF4-FFF2-40B4-BE49-F238E27FC236}">
                  <a16:creationId xmlns:a16="http://schemas.microsoft.com/office/drawing/2014/main" id="{F3E9A4D1-851A-3548-9AAA-CA4444111A49}"/>
                </a:ext>
              </a:extLst>
            </p:cNvPr>
            <p:cNvSpPr txBox="1"/>
            <p:nvPr/>
          </p:nvSpPr>
          <p:spPr>
            <a:xfrm>
              <a:off x="1028637" y="4037057"/>
              <a:ext cx="1119763" cy="415498"/>
            </a:xfrm>
            <a:prstGeom prst="rect">
              <a:avLst/>
            </a:prstGeom>
            <a:noFill/>
          </p:spPr>
          <p:txBody>
            <a:bodyPr wrap="square" rtlCol="0">
              <a:spAutoFit/>
            </a:bodyPr>
            <a:lstStyle/>
            <a:p>
              <a:r>
                <a:rPr lang="en-US" sz="1050" dirty="0">
                  <a:latin typeface="Arial Narrow" panose="020B0604020202020204" pitchFamily="34" charset="0"/>
                  <a:cs typeface="Arial Narrow" panose="020B0604020202020204" pitchFamily="34" charset="0"/>
                </a:rPr>
                <a:t>Water Tube with Seeds at Tip</a:t>
              </a:r>
            </a:p>
          </p:txBody>
        </p:sp>
        <p:sp>
          <p:nvSpPr>
            <p:cNvPr id="63" name="TextBox 62">
              <a:extLst>
                <a:ext uri="{FF2B5EF4-FFF2-40B4-BE49-F238E27FC236}">
                  <a16:creationId xmlns:a16="http://schemas.microsoft.com/office/drawing/2014/main" id="{AF95F0F3-C65F-CF4F-9501-D7FA3C47ABDD}"/>
                </a:ext>
              </a:extLst>
            </p:cNvPr>
            <p:cNvSpPr txBox="1"/>
            <p:nvPr/>
          </p:nvSpPr>
          <p:spPr>
            <a:xfrm>
              <a:off x="1969739" y="2158877"/>
              <a:ext cx="1039563" cy="253916"/>
            </a:xfrm>
            <a:prstGeom prst="rect">
              <a:avLst/>
            </a:prstGeom>
            <a:noFill/>
          </p:spPr>
          <p:txBody>
            <a:bodyPr wrap="square" rtlCol="0">
              <a:spAutoFit/>
            </a:bodyPr>
            <a:lstStyle/>
            <a:p>
              <a:r>
                <a:rPr lang="en-US" sz="1050" dirty="0">
                  <a:latin typeface="Arial Narrow" panose="020B0604020202020204" pitchFamily="34" charset="0"/>
                  <a:cs typeface="Arial Narrow" panose="020B0604020202020204" pitchFamily="34" charset="0"/>
                </a:rPr>
                <a:t>Light Source</a:t>
              </a:r>
            </a:p>
          </p:txBody>
        </p:sp>
        <p:sp>
          <p:nvSpPr>
            <p:cNvPr id="64" name="TextBox 63">
              <a:extLst>
                <a:ext uri="{FF2B5EF4-FFF2-40B4-BE49-F238E27FC236}">
                  <a16:creationId xmlns:a16="http://schemas.microsoft.com/office/drawing/2014/main" id="{CC84D0CE-FBEF-C448-9F47-B4D96F4D9D1A}"/>
                </a:ext>
              </a:extLst>
            </p:cNvPr>
            <p:cNvSpPr txBox="1"/>
            <p:nvPr/>
          </p:nvSpPr>
          <p:spPr>
            <a:xfrm>
              <a:off x="6455001" y="3628532"/>
              <a:ext cx="2106201" cy="400971"/>
            </a:xfrm>
            <a:prstGeom prst="rect">
              <a:avLst/>
            </a:prstGeom>
            <a:noFill/>
          </p:spPr>
          <p:txBody>
            <a:bodyPr wrap="square" rtlCol="0">
              <a:spAutoFit/>
            </a:bodyPr>
            <a:lstStyle/>
            <a:p>
              <a:r>
                <a:rPr lang="en-US" sz="1350" dirty="0"/>
                <a:t>Sample compartment with Metal/Metal Seal</a:t>
              </a:r>
            </a:p>
          </p:txBody>
        </p:sp>
      </p:grpSp>
      <p:sp>
        <p:nvSpPr>
          <p:cNvPr id="80" name="TextBox 79">
            <a:extLst>
              <a:ext uri="{FF2B5EF4-FFF2-40B4-BE49-F238E27FC236}">
                <a16:creationId xmlns:a16="http://schemas.microsoft.com/office/drawing/2014/main" id="{87DEA197-7A4F-CF4B-80AE-068852949998}"/>
              </a:ext>
            </a:extLst>
          </p:cNvPr>
          <p:cNvSpPr txBox="1"/>
          <p:nvPr/>
        </p:nvSpPr>
        <p:spPr>
          <a:xfrm>
            <a:off x="3825827" y="5160793"/>
            <a:ext cx="8204670" cy="369332"/>
          </a:xfrm>
          <a:prstGeom prst="rect">
            <a:avLst/>
          </a:prstGeom>
          <a:noFill/>
        </p:spPr>
        <p:txBody>
          <a:bodyPr wrap="square" rtlCol="0">
            <a:spAutoFit/>
          </a:bodyPr>
          <a:lstStyle/>
          <a:p>
            <a:r>
              <a:rPr lang="en-US" b="1" dirty="0">
                <a:solidFill>
                  <a:srgbClr val="FF0000"/>
                </a:solidFill>
              </a:rPr>
              <a:t>Time lapse photography of entire process for education and public outreach.</a:t>
            </a:r>
          </a:p>
        </p:txBody>
      </p:sp>
    </p:spTree>
    <p:extLst>
      <p:ext uri="{BB962C8B-B14F-4D97-AF65-F5344CB8AC3E}">
        <p14:creationId xmlns:p14="http://schemas.microsoft.com/office/powerpoint/2010/main" val="491575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adish plants growing on the space station">
            <a:extLst>
              <a:ext uri="{FF2B5EF4-FFF2-40B4-BE49-F238E27FC236}">
                <a16:creationId xmlns:a16="http://schemas.microsoft.com/office/drawing/2014/main" id="{B9A871A6-F5CB-284D-BBD2-945773F102A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7202"/>
          <a:stretch/>
        </p:blipFill>
        <p:spPr bwMode="auto">
          <a:xfrm>
            <a:off x="326571" y="544286"/>
            <a:ext cx="7327692" cy="590005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FABE2F7-D7A8-6F4F-8F58-63B023E34339}"/>
              </a:ext>
            </a:extLst>
          </p:cNvPr>
          <p:cNvSpPr txBox="1"/>
          <p:nvPr/>
        </p:nvSpPr>
        <p:spPr>
          <a:xfrm>
            <a:off x="7935686" y="337458"/>
            <a:ext cx="4256314" cy="3416320"/>
          </a:xfrm>
          <a:prstGeom prst="rect">
            <a:avLst/>
          </a:prstGeom>
          <a:noFill/>
        </p:spPr>
        <p:txBody>
          <a:bodyPr wrap="square" rtlCol="0">
            <a:spAutoFit/>
          </a:bodyPr>
          <a:lstStyle/>
          <a:p>
            <a:r>
              <a:rPr lang="en-US" sz="3200" u="sng" dirty="0"/>
              <a:t>Radishes</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2400" dirty="0"/>
              <a:t>Already a space target crop</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Very rapid germination and growth to allow for ‘short’ lunar day</a:t>
            </a:r>
          </a:p>
          <a:p>
            <a:endParaRPr lang="en-US" sz="3200" dirty="0"/>
          </a:p>
        </p:txBody>
      </p:sp>
      <p:sp>
        <p:nvSpPr>
          <p:cNvPr id="6" name="TextBox 5">
            <a:extLst>
              <a:ext uri="{FF2B5EF4-FFF2-40B4-BE49-F238E27FC236}">
                <a16:creationId xmlns:a16="http://schemas.microsoft.com/office/drawing/2014/main" id="{5A8B2AC9-7FF5-BB45-AED9-5909E2760E9F}"/>
              </a:ext>
            </a:extLst>
          </p:cNvPr>
          <p:cNvSpPr txBox="1"/>
          <p:nvPr/>
        </p:nvSpPr>
        <p:spPr>
          <a:xfrm>
            <a:off x="5421085" y="6117770"/>
            <a:ext cx="2754086" cy="369332"/>
          </a:xfrm>
          <a:prstGeom prst="rect">
            <a:avLst/>
          </a:prstGeom>
          <a:noFill/>
        </p:spPr>
        <p:txBody>
          <a:bodyPr wrap="square" rtlCol="0">
            <a:spAutoFit/>
          </a:bodyPr>
          <a:lstStyle/>
          <a:p>
            <a:r>
              <a:rPr lang="en-US" dirty="0">
                <a:solidFill>
                  <a:schemeClr val="bg1">
                    <a:lumMod val="75000"/>
                  </a:schemeClr>
                </a:solidFill>
              </a:rPr>
              <a:t>Radishes on ISS/NASA</a:t>
            </a:r>
          </a:p>
        </p:txBody>
      </p:sp>
      <p:pic>
        <p:nvPicPr>
          <p:cNvPr id="8" name="Picture 7">
            <a:extLst>
              <a:ext uri="{FF2B5EF4-FFF2-40B4-BE49-F238E27FC236}">
                <a16:creationId xmlns:a16="http://schemas.microsoft.com/office/drawing/2014/main" id="{B6A6DCA0-5D9D-C545-94DC-E71BBC66EDA7}"/>
              </a:ext>
            </a:extLst>
          </p:cNvPr>
          <p:cNvPicPr>
            <a:picLocks noChangeAspect="1"/>
          </p:cNvPicPr>
          <p:nvPr/>
        </p:nvPicPr>
        <p:blipFill>
          <a:blip r:embed="rId3"/>
          <a:stretch>
            <a:fillRect/>
          </a:stretch>
        </p:blipFill>
        <p:spPr>
          <a:xfrm>
            <a:off x="8756777" y="3319503"/>
            <a:ext cx="2466396" cy="3138675"/>
          </a:xfrm>
          <a:prstGeom prst="rect">
            <a:avLst/>
          </a:prstGeom>
        </p:spPr>
      </p:pic>
    </p:spTree>
    <p:extLst>
      <p:ext uri="{BB962C8B-B14F-4D97-AF65-F5344CB8AC3E}">
        <p14:creationId xmlns:p14="http://schemas.microsoft.com/office/powerpoint/2010/main" val="2886120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68443-BE61-4BF1-90E3-E417AF387C99}"/>
              </a:ext>
            </a:extLst>
          </p:cNvPr>
          <p:cNvSpPr>
            <a:spLocks noGrp="1"/>
          </p:cNvSpPr>
          <p:nvPr>
            <p:ph type="title"/>
          </p:nvPr>
        </p:nvSpPr>
        <p:spPr>
          <a:xfrm>
            <a:off x="715108" y="104865"/>
            <a:ext cx="10515600" cy="467106"/>
          </a:xfrm>
        </p:spPr>
        <p:txBody>
          <a:bodyPr>
            <a:normAutofit fontScale="90000"/>
          </a:bodyPr>
          <a:lstStyle/>
          <a:p>
            <a:r>
              <a:rPr lang="en-US" sz="2400" dirty="0"/>
              <a:t>Special Concern: Initial Thermal Condition of Sample (Worse Case: LAT 85 after DAY 3.5)</a:t>
            </a:r>
          </a:p>
        </p:txBody>
      </p:sp>
      <p:grpSp>
        <p:nvGrpSpPr>
          <p:cNvPr id="8" name="Group 7">
            <a:extLst>
              <a:ext uri="{FF2B5EF4-FFF2-40B4-BE49-F238E27FC236}">
                <a16:creationId xmlns:a16="http://schemas.microsoft.com/office/drawing/2014/main" id="{19313F17-057F-274E-B970-5F22D041D5A6}"/>
              </a:ext>
            </a:extLst>
          </p:cNvPr>
          <p:cNvGrpSpPr/>
          <p:nvPr/>
        </p:nvGrpSpPr>
        <p:grpSpPr>
          <a:xfrm>
            <a:off x="7759327" y="609907"/>
            <a:ext cx="4008702" cy="2515863"/>
            <a:chOff x="7643564" y="1346251"/>
            <a:chExt cx="4008702" cy="2515863"/>
          </a:xfrm>
        </p:grpSpPr>
        <p:pic>
          <p:nvPicPr>
            <p:cNvPr id="9" name="Picture 8">
              <a:extLst>
                <a:ext uri="{FF2B5EF4-FFF2-40B4-BE49-F238E27FC236}">
                  <a16:creationId xmlns:a16="http://schemas.microsoft.com/office/drawing/2014/main" id="{ECCCBBD9-C295-494C-8AF4-2AFFA9E1D9F1}"/>
                </a:ext>
              </a:extLst>
            </p:cNvPr>
            <p:cNvPicPr>
              <a:picLocks noChangeAspect="1"/>
            </p:cNvPicPr>
            <p:nvPr/>
          </p:nvPicPr>
          <p:blipFill rotWithShape="1">
            <a:blip r:embed="rId2">
              <a:extLst>
                <a:ext uri="{28A0092B-C50C-407E-A947-70E740481C1C}">
                  <a14:useLocalDpi xmlns:a14="http://schemas.microsoft.com/office/drawing/2010/main" val="0"/>
                </a:ext>
              </a:extLst>
            </a:blip>
            <a:srcRect r="40982"/>
            <a:stretch/>
          </p:blipFill>
          <p:spPr>
            <a:xfrm>
              <a:off x="9383836" y="1346251"/>
              <a:ext cx="1981687" cy="1470351"/>
            </a:xfrm>
            <a:prstGeom prst="rect">
              <a:avLst/>
            </a:prstGeom>
          </p:spPr>
        </p:pic>
        <p:sp>
          <p:nvSpPr>
            <p:cNvPr id="13" name="TextBox 12">
              <a:extLst>
                <a:ext uri="{FF2B5EF4-FFF2-40B4-BE49-F238E27FC236}">
                  <a16:creationId xmlns:a16="http://schemas.microsoft.com/office/drawing/2014/main" id="{B2C423F4-24A4-496B-A8CA-A04F4EA7882C}"/>
                </a:ext>
              </a:extLst>
            </p:cNvPr>
            <p:cNvSpPr txBox="1"/>
            <p:nvPr/>
          </p:nvSpPr>
          <p:spPr>
            <a:xfrm>
              <a:off x="7643564" y="2661785"/>
              <a:ext cx="3897922" cy="1200329"/>
            </a:xfrm>
            <a:prstGeom prst="rect">
              <a:avLst/>
            </a:prstGeom>
            <a:noFill/>
          </p:spPr>
          <p:txBody>
            <a:bodyPr wrap="square" rtlCol="0">
              <a:spAutoFit/>
            </a:bodyPr>
            <a:lstStyle/>
            <a:p>
              <a:r>
                <a:rPr lang="en-US" sz="1200" dirty="0"/>
                <a:t>SAMPLE TUBE</a:t>
              </a:r>
            </a:p>
            <a:p>
              <a:r>
                <a:rPr lang="en-US" sz="1200" dirty="0"/>
                <a:t>REGOLITH WITHIN SAMPLE TUBE MODELES AS LUMPED CAPACTIANCE C = 12.7 J/K, </a:t>
              </a:r>
            </a:p>
            <a:p>
              <a:r>
                <a:rPr lang="en-US" sz="1200" dirty="0"/>
                <a:t>m =0.015 kg</a:t>
              </a:r>
            </a:p>
            <a:p>
              <a:r>
                <a:rPr lang="en-US" sz="1200" dirty="0"/>
                <a:t>h=500 W/m^2-K CONDUCTOR REGOLITH LUMPED CAPACITANCE TO INNER WALL OF SAMPLE TUBE</a:t>
              </a:r>
            </a:p>
          </p:txBody>
        </p:sp>
        <p:cxnSp>
          <p:nvCxnSpPr>
            <p:cNvPr id="15" name="Straight Connector 14">
              <a:extLst>
                <a:ext uri="{FF2B5EF4-FFF2-40B4-BE49-F238E27FC236}">
                  <a16:creationId xmlns:a16="http://schemas.microsoft.com/office/drawing/2014/main" id="{6E08E3D7-C437-477B-BF6C-E05363915A8B}"/>
                </a:ext>
              </a:extLst>
            </p:cNvPr>
            <p:cNvCxnSpPr>
              <a:cxnSpLocks/>
            </p:cNvCxnSpPr>
            <p:nvPr/>
          </p:nvCxnSpPr>
          <p:spPr>
            <a:xfrm flipV="1">
              <a:off x="9163283" y="2468380"/>
              <a:ext cx="858485" cy="153262"/>
            </a:xfrm>
            <a:prstGeom prst="line">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C1AEF9C-1887-4A4F-BAD3-983C3752B78C}"/>
                </a:ext>
              </a:extLst>
            </p:cNvPr>
            <p:cNvSpPr txBox="1"/>
            <p:nvPr/>
          </p:nvSpPr>
          <p:spPr>
            <a:xfrm>
              <a:off x="10476672" y="2221845"/>
              <a:ext cx="1175594" cy="646331"/>
            </a:xfrm>
            <a:prstGeom prst="rect">
              <a:avLst/>
            </a:prstGeom>
            <a:noFill/>
          </p:spPr>
          <p:txBody>
            <a:bodyPr wrap="square" rtlCol="0">
              <a:spAutoFit/>
            </a:bodyPr>
            <a:lstStyle/>
            <a:p>
              <a:r>
                <a:rPr lang="en-US" sz="1200" dirty="0"/>
                <a:t>LUNAR SURFACE (40 mm DEPTH)</a:t>
              </a:r>
            </a:p>
          </p:txBody>
        </p:sp>
      </p:grpSp>
      <p:grpSp>
        <p:nvGrpSpPr>
          <p:cNvPr id="3" name="Group 2">
            <a:extLst>
              <a:ext uri="{FF2B5EF4-FFF2-40B4-BE49-F238E27FC236}">
                <a16:creationId xmlns:a16="http://schemas.microsoft.com/office/drawing/2014/main" id="{210C4823-1802-B349-A2D2-4D0AE5BFAFC9}"/>
              </a:ext>
            </a:extLst>
          </p:cNvPr>
          <p:cNvGrpSpPr/>
          <p:nvPr/>
        </p:nvGrpSpPr>
        <p:grpSpPr>
          <a:xfrm>
            <a:off x="629572" y="526489"/>
            <a:ext cx="5494387" cy="3860687"/>
            <a:chOff x="715108" y="1694709"/>
            <a:chExt cx="6245352" cy="4532705"/>
          </a:xfrm>
        </p:grpSpPr>
        <p:pic>
          <p:nvPicPr>
            <p:cNvPr id="7" name="Picture 6">
              <a:extLst>
                <a:ext uri="{FF2B5EF4-FFF2-40B4-BE49-F238E27FC236}">
                  <a16:creationId xmlns:a16="http://schemas.microsoft.com/office/drawing/2014/main" id="{70ECAE60-D50E-4B13-BEDB-8FB9432CFDF1}"/>
                </a:ext>
              </a:extLst>
            </p:cNvPr>
            <p:cNvPicPr>
              <a:picLocks noChangeAspect="1"/>
            </p:cNvPicPr>
            <p:nvPr/>
          </p:nvPicPr>
          <p:blipFill>
            <a:blip r:embed="rId3"/>
            <a:stretch>
              <a:fillRect/>
            </a:stretch>
          </p:blipFill>
          <p:spPr>
            <a:xfrm>
              <a:off x="715108" y="1694709"/>
              <a:ext cx="6245352" cy="4532705"/>
            </a:xfrm>
            <a:prstGeom prst="rect">
              <a:avLst/>
            </a:prstGeom>
          </p:spPr>
        </p:pic>
        <p:sp>
          <p:nvSpPr>
            <p:cNvPr id="10" name="Speech Bubble: Rectangle 9">
              <a:extLst>
                <a:ext uri="{FF2B5EF4-FFF2-40B4-BE49-F238E27FC236}">
                  <a16:creationId xmlns:a16="http://schemas.microsoft.com/office/drawing/2014/main" id="{EA47BB31-8E82-421E-B9C9-DA8D6590B71C}"/>
                </a:ext>
              </a:extLst>
            </p:cNvPr>
            <p:cNvSpPr/>
            <p:nvPr/>
          </p:nvSpPr>
          <p:spPr>
            <a:xfrm>
              <a:off x="6559062" y="2942492"/>
              <a:ext cx="304800" cy="2661139"/>
            </a:xfrm>
            <a:prstGeom prst="wedgeRectCallout">
              <a:avLst>
                <a:gd name="adj1" fmla="val -141987"/>
                <a:gd name="adj2" fmla="val -79130"/>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B27EC13A-4897-41DB-9EF5-B2D09AC3B53D}"/>
                </a:ext>
              </a:extLst>
            </p:cNvPr>
            <p:cNvSpPr txBox="1"/>
            <p:nvPr/>
          </p:nvSpPr>
          <p:spPr>
            <a:xfrm>
              <a:off x="1685778" y="2171256"/>
              <a:ext cx="4873284" cy="542026"/>
            </a:xfrm>
            <a:prstGeom prst="rect">
              <a:avLst/>
            </a:prstGeom>
            <a:noFill/>
          </p:spPr>
          <p:txBody>
            <a:bodyPr wrap="square" rtlCol="0">
              <a:spAutoFit/>
            </a:bodyPr>
            <a:lstStyle/>
            <a:p>
              <a:r>
                <a:rPr lang="en-US" sz="1200" dirty="0">
                  <a:solidFill>
                    <a:srgbClr val="FF0000"/>
                  </a:solidFill>
                </a:rPr>
                <a:t>THESE TEMPS. USED TO INITIALIZE SAMPLE WARM UP SIMULATION (USED FOR TIME ZERO ON WARMUP SIMULATION)</a:t>
              </a:r>
            </a:p>
          </p:txBody>
        </p:sp>
        <p:sp>
          <p:nvSpPr>
            <p:cNvPr id="18" name="TextBox 17">
              <a:extLst>
                <a:ext uri="{FF2B5EF4-FFF2-40B4-BE49-F238E27FC236}">
                  <a16:creationId xmlns:a16="http://schemas.microsoft.com/office/drawing/2014/main" id="{30B0B28B-0C60-4180-9206-CBDD0ABE92B6}"/>
                </a:ext>
              </a:extLst>
            </p:cNvPr>
            <p:cNvSpPr txBox="1"/>
            <p:nvPr/>
          </p:nvSpPr>
          <p:spPr>
            <a:xfrm>
              <a:off x="4466493" y="2772508"/>
              <a:ext cx="1219200" cy="276999"/>
            </a:xfrm>
            <a:prstGeom prst="rect">
              <a:avLst/>
            </a:prstGeom>
            <a:noFill/>
          </p:spPr>
          <p:txBody>
            <a:bodyPr wrap="square" rtlCol="0">
              <a:spAutoFit/>
            </a:bodyPr>
            <a:lstStyle/>
            <a:p>
              <a:r>
                <a:rPr lang="en-US" sz="1200" dirty="0">
                  <a:solidFill>
                    <a:srgbClr val="FFC000"/>
                  </a:solidFill>
                </a:rPr>
                <a:t>TRAY</a:t>
              </a:r>
            </a:p>
          </p:txBody>
        </p:sp>
        <p:sp>
          <p:nvSpPr>
            <p:cNvPr id="19" name="TextBox 18">
              <a:extLst>
                <a:ext uri="{FF2B5EF4-FFF2-40B4-BE49-F238E27FC236}">
                  <a16:creationId xmlns:a16="http://schemas.microsoft.com/office/drawing/2014/main" id="{522FD0F3-AD83-4F90-A02D-BC3968D0BA4D}"/>
                </a:ext>
              </a:extLst>
            </p:cNvPr>
            <p:cNvSpPr txBox="1"/>
            <p:nvPr/>
          </p:nvSpPr>
          <p:spPr>
            <a:xfrm rot="462848">
              <a:off x="3535162" y="5135744"/>
              <a:ext cx="2370003" cy="276999"/>
            </a:xfrm>
            <a:prstGeom prst="rect">
              <a:avLst/>
            </a:prstGeom>
            <a:noFill/>
          </p:spPr>
          <p:txBody>
            <a:bodyPr wrap="square" rtlCol="0">
              <a:spAutoFit/>
            </a:bodyPr>
            <a:lstStyle/>
            <a:p>
              <a:r>
                <a:rPr lang="en-US" sz="1200" dirty="0">
                  <a:solidFill>
                    <a:schemeClr val="accent2"/>
                  </a:solidFill>
                </a:rPr>
                <a:t>LUNAR SURFACE (40 mm DEPTH)</a:t>
              </a:r>
            </a:p>
          </p:txBody>
        </p:sp>
        <p:sp>
          <p:nvSpPr>
            <p:cNvPr id="20" name="TextBox 19">
              <a:extLst>
                <a:ext uri="{FF2B5EF4-FFF2-40B4-BE49-F238E27FC236}">
                  <a16:creationId xmlns:a16="http://schemas.microsoft.com/office/drawing/2014/main" id="{95F508E5-1839-4445-BC81-945B68F28BEB}"/>
                </a:ext>
              </a:extLst>
            </p:cNvPr>
            <p:cNvSpPr txBox="1"/>
            <p:nvPr/>
          </p:nvSpPr>
          <p:spPr>
            <a:xfrm>
              <a:off x="2813540" y="4636476"/>
              <a:ext cx="1219200" cy="276999"/>
            </a:xfrm>
            <a:prstGeom prst="rect">
              <a:avLst/>
            </a:prstGeom>
            <a:noFill/>
          </p:spPr>
          <p:txBody>
            <a:bodyPr wrap="square" rtlCol="0">
              <a:spAutoFit/>
            </a:bodyPr>
            <a:lstStyle/>
            <a:p>
              <a:r>
                <a:rPr lang="en-US" sz="1200" dirty="0">
                  <a:solidFill>
                    <a:schemeClr val="bg1">
                      <a:lumMod val="65000"/>
                    </a:schemeClr>
                  </a:solidFill>
                </a:rPr>
                <a:t>SAMPLE TUBE,</a:t>
              </a:r>
            </a:p>
          </p:txBody>
        </p:sp>
        <p:sp>
          <p:nvSpPr>
            <p:cNvPr id="21" name="TextBox 20">
              <a:extLst>
                <a:ext uri="{FF2B5EF4-FFF2-40B4-BE49-F238E27FC236}">
                  <a16:creationId xmlns:a16="http://schemas.microsoft.com/office/drawing/2014/main" id="{D8827BEA-F8B3-4724-ACFC-61B3CB8DDA40}"/>
                </a:ext>
              </a:extLst>
            </p:cNvPr>
            <p:cNvSpPr txBox="1"/>
            <p:nvPr/>
          </p:nvSpPr>
          <p:spPr>
            <a:xfrm>
              <a:off x="3721913" y="4639352"/>
              <a:ext cx="1653557" cy="276999"/>
            </a:xfrm>
            <a:prstGeom prst="rect">
              <a:avLst/>
            </a:prstGeom>
            <a:noFill/>
          </p:spPr>
          <p:txBody>
            <a:bodyPr wrap="square" rtlCol="0">
              <a:spAutoFit/>
            </a:bodyPr>
            <a:lstStyle/>
            <a:p>
              <a:r>
                <a:rPr lang="en-US" sz="1200" dirty="0">
                  <a:solidFill>
                    <a:srgbClr val="0070C0"/>
                  </a:solidFill>
                </a:rPr>
                <a:t>REGOLITH SAMPLE</a:t>
              </a:r>
            </a:p>
          </p:txBody>
        </p:sp>
      </p:grpSp>
      <p:grpSp>
        <p:nvGrpSpPr>
          <p:cNvPr id="22" name="Group 21">
            <a:extLst>
              <a:ext uri="{FF2B5EF4-FFF2-40B4-BE49-F238E27FC236}">
                <a16:creationId xmlns:a16="http://schemas.microsoft.com/office/drawing/2014/main" id="{12D0A84E-6924-2A4A-A607-00C509FBD92B}"/>
              </a:ext>
            </a:extLst>
          </p:cNvPr>
          <p:cNvGrpSpPr/>
          <p:nvPr/>
        </p:nvGrpSpPr>
        <p:grpSpPr>
          <a:xfrm>
            <a:off x="6395695" y="3411699"/>
            <a:ext cx="4818559" cy="2994623"/>
            <a:chOff x="2484120" y="1606658"/>
            <a:chExt cx="8605328" cy="4816966"/>
          </a:xfrm>
        </p:grpSpPr>
        <p:pic>
          <p:nvPicPr>
            <p:cNvPr id="23" name="Picture 22">
              <a:extLst>
                <a:ext uri="{FF2B5EF4-FFF2-40B4-BE49-F238E27FC236}">
                  <a16:creationId xmlns:a16="http://schemas.microsoft.com/office/drawing/2014/main" id="{4A4CCCA2-E4F4-7841-99B8-F65F614B2E83}"/>
                </a:ext>
              </a:extLst>
            </p:cNvPr>
            <p:cNvPicPr>
              <a:picLocks noChangeAspect="1"/>
            </p:cNvPicPr>
            <p:nvPr/>
          </p:nvPicPr>
          <p:blipFill>
            <a:blip r:embed="rId4"/>
            <a:stretch>
              <a:fillRect/>
            </a:stretch>
          </p:blipFill>
          <p:spPr>
            <a:xfrm>
              <a:off x="2484120" y="1606658"/>
              <a:ext cx="6637020" cy="4816966"/>
            </a:xfrm>
            <a:prstGeom prst="rect">
              <a:avLst/>
            </a:prstGeom>
          </p:spPr>
        </p:pic>
        <p:sp>
          <p:nvSpPr>
            <p:cNvPr id="24" name="TextBox 23">
              <a:extLst>
                <a:ext uri="{FF2B5EF4-FFF2-40B4-BE49-F238E27FC236}">
                  <a16:creationId xmlns:a16="http://schemas.microsoft.com/office/drawing/2014/main" id="{4299D477-2964-D940-ABE1-9E3DD51D9183}"/>
                </a:ext>
              </a:extLst>
            </p:cNvPr>
            <p:cNvSpPr txBox="1"/>
            <p:nvPr/>
          </p:nvSpPr>
          <p:spPr>
            <a:xfrm>
              <a:off x="5909220" y="4001550"/>
              <a:ext cx="5180228" cy="1930775"/>
            </a:xfrm>
            <a:prstGeom prst="rect">
              <a:avLst/>
            </a:prstGeom>
            <a:noFill/>
          </p:spPr>
          <p:txBody>
            <a:bodyPr wrap="square" rtlCol="0">
              <a:spAutoFit/>
            </a:bodyPr>
            <a:lstStyle/>
            <a:p>
              <a:r>
                <a:rPr lang="en-US" b="1" dirty="0">
                  <a:solidFill>
                    <a:srgbClr val="FF0000"/>
                  </a:solidFill>
                </a:rPr>
                <a:t>WARM UP TIME FOR REGOLITH SAMPLE TO REACH 20 DEG C ~140 MINS.</a:t>
              </a:r>
            </a:p>
          </p:txBody>
        </p:sp>
      </p:grpSp>
    </p:spTree>
    <p:extLst>
      <p:ext uri="{BB962C8B-B14F-4D97-AF65-F5344CB8AC3E}">
        <p14:creationId xmlns:p14="http://schemas.microsoft.com/office/powerpoint/2010/main" val="2007986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50643-790D-E840-B25C-1D2CBD12857B}"/>
              </a:ext>
            </a:extLst>
          </p:cNvPr>
          <p:cNvSpPr>
            <a:spLocks noGrp="1"/>
          </p:cNvSpPr>
          <p:nvPr>
            <p:ph type="ctrTitle"/>
          </p:nvPr>
        </p:nvSpPr>
        <p:spPr>
          <a:xfrm>
            <a:off x="1840338" y="-1"/>
            <a:ext cx="9144000" cy="423475"/>
          </a:xfrm>
        </p:spPr>
        <p:txBody>
          <a:bodyPr>
            <a:normAutofit/>
          </a:bodyPr>
          <a:lstStyle/>
          <a:p>
            <a:r>
              <a:rPr lang="en-US" sz="2000" b="1" dirty="0">
                <a:latin typeface="Arial" panose="020B0604020202020204" pitchFamily="34" charset="0"/>
                <a:cs typeface="Arial" panose="020B0604020202020204" pitchFamily="34" charset="0"/>
              </a:rPr>
              <a:t>Ongoing Preliminary plant analyses for LARGE</a:t>
            </a:r>
          </a:p>
        </p:txBody>
      </p:sp>
      <p:sp>
        <p:nvSpPr>
          <p:cNvPr id="5" name="TextBox 4">
            <a:extLst>
              <a:ext uri="{FF2B5EF4-FFF2-40B4-BE49-F238E27FC236}">
                <a16:creationId xmlns:a16="http://schemas.microsoft.com/office/drawing/2014/main" id="{42C4C61A-D5B9-2F4F-9B46-950EE9B9CBEA}"/>
              </a:ext>
            </a:extLst>
          </p:cNvPr>
          <p:cNvSpPr txBox="1"/>
          <p:nvPr/>
        </p:nvSpPr>
        <p:spPr>
          <a:xfrm>
            <a:off x="208268" y="319311"/>
            <a:ext cx="11901955" cy="6494085"/>
          </a:xfrm>
          <a:prstGeom prst="rect">
            <a:avLst/>
          </a:prstGeom>
          <a:noFill/>
        </p:spPr>
        <p:txBody>
          <a:bodyPr wrap="square" rtlCol="0">
            <a:spAutoFit/>
          </a:bodyPr>
          <a:lstStyle/>
          <a:p>
            <a:pPr lvl="0"/>
            <a:r>
              <a:rPr lang="en-US" b="1" dirty="0">
                <a:solidFill>
                  <a:prstClr val="black"/>
                </a:solidFill>
              </a:rPr>
              <a:t>Define minimal optimal water addition</a:t>
            </a:r>
          </a:p>
          <a:p>
            <a:pPr marL="285750" lvl="0" indent="-285750">
              <a:buFont typeface="Arial" panose="020B0604020202020204" pitchFamily="34" charset="0"/>
              <a:buChar char="•"/>
            </a:pPr>
            <a:r>
              <a:rPr lang="en-US" sz="1400" dirty="0">
                <a:solidFill>
                  <a:prstClr val="black"/>
                </a:solidFill>
              </a:rPr>
              <a:t>Goal: Establish optimal amount of water addition for germination and biomass production</a:t>
            </a:r>
          </a:p>
          <a:p>
            <a:pPr marL="285750" lvl="0" indent="-285750">
              <a:buFont typeface="Arial" panose="020B0604020202020204" pitchFamily="34" charset="0"/>
              <a:buChar char="•"/>
            </a:pPr>
            <a:r>
              <a:rPr lang="en-US" sz="1400" dirty="0"/>
              <a:t>Approach: Using lunar regolith simulant, vary water addition (% weight) and assess growth and germination</a:t>
            </a:r>
          </a:p>
          <a:p>
            <a:pPr marL="285750" lvl="0" indent="-285750">
              <a:buFont typeface="Arial" panose="020B0604020202020204" pitchFamily="34" charset="0"/>
              <a:buChar char="•"/>
            </a:pPr>
            <a:r>
              <a:rPr lang="en-US" sz="1400" dirty="0"/>
              <a:t>Results: optimum = 25% water  by weight</a:t>
            </a:r>
            <a:endParaRPr lang="en-US" sz="800" dirty="0"/>
          </a:p>
          <a:p>
            <a:pPr lvl="0"/>
            <a:endParaRPr lang="en-US" sz="800" dirty="0">
              <a:solidFill>
                <a:prstClr val="black"/>
              </a:solidFill>
            </a:endParaRPr>
          </a:p>
          <a:p>
            <a:pPr lvl="0"/>
            <a:r>
              <a:rPr lang="en-US" b="1" dirty="0">
                <a:solidFill>
                  <a:prstClr val="black"/>
                </a:solidFill>
              </a:rPr>
              <a:t>Effect of planting depth</a:t>
            </a:r>
          </a:p>
          <a:p>
            <a:pPr marL="285750" lvl="0" indent="-285750">
              <a:buFont typeface="Arial" panose="020B0604020202020204" pitchFamily="34" charset="0"/>
              <a:buChar char="•"/>
            </a:pPr>
            <a:r>
              <a:rPr lang="en-US" sz="1400" dirty="0">
                <a:solidFill>
                  <a:prstClr val="black"/>
                </a:solidFill>
              </a:rPr>
              <a:t>Goal: Define how depth of seed planting can affect germination and growth as fine particles in regolith simulants bind together in the presence of water forming a “hard-pan” layer</a:t>
            </a:r>
          </a:p>
          <a:p>
            <a:pPr marL="285750" lvl="0" indent="-285750">
              <a:buFont typeface="Arial" panose="020B0604020202020204" pitchFamily="34" charset="0"/>
              <a:buChar char="•"/>
            </a:pPr>
            <a:r>
              <a:rPr lang="en-US" sz="1400" dirty="0">
                <a:solidFill>
                  <a:prstClr val="black"/>
                </a:solidFill>
              </a:rPr>
              <a:t>Approach: vary seed planting depth and monitor effects on germination, growth and regolith physical character</a:t>
            </a:r>
          </a:p>
          <a:p>
            <a:pPr marL="285750" lvl="0" indent="-285750">
              <a:buFont typeface="Arial" panose="020B0604020202020204" pitchFamily="34" charset="0"/>
              <a:buChar char="•"/>
            </a:pPr>
            <a:r>
              <a:rPr lang="en-US" sz="1400" dirty="0">
                <a:solidFill>
                  <a:prstClr val="black"/>
                </a:solidFill>
              </a:rPr>
              <a:t>Results: Planting below 1 cm impedes seedling emergence, planting shallower than 5 mm leads to seedling roots failing to penetrate the substrate and then drying and dying</a:t>
            </a:r>
          </a:p>
          <a:p>
            <a:pPr marL="285750" lvl="0" indent="-285750">
              <a:buFont typeface="Arial" panose="020B0604020202020204" pitchFamily="34" charset="0"/>
              <a:buChar char="•"/>
            </a:pPr>
            <a:endParaRPr lang="en-US" sz="800" b="1" dirty="0">
              <a:solidFill>
                <a:srgbClr val="FF0000"/>
              </a:solidFill>
            </a:endParaRPr>
          </a:p>
          <a:p>
            <a:r>
              <a:rPr lang="en-US" b="1" dirty="0">
                <a:solidFill>
                  <a:srgbClr val="FF0000"/>
                </a:solidFill>
              </a:rPr>
              <a:t>Simulants obtained and used include LHS1, NULHT, Off Planet Mare and Nearside Highland (regolith and agglutinates)</a:t>
            </a:r>
          </a:p>
          <a:p>
            <a:pPr marL="285750" indent="-285750">
              <a:buFont typeface="Arial" panose="020B0604020202020204" pitchFamily="34" charset="0"/>
              <a:buChar char="•"/>
            </a:pPr>
            <a:r>
              <a:rPr lang="en-US" sz="1400" dirty="0">
                <a:solidFill>
                  <a:srgbClr val="FF0000"/>
                </a:solidFill>
              </a:rPr>
              <a:t>Goal: Use a range of simulants, as no ‘ideal’ simulant exists</a:t>
            </a:r>
          </a:p>
          <a:p>
            <a:pPr marL="285750" indent="-285750">
              <a:buFont typeface="Arial" panose="020B0604020202020204" pitchFamily="34" charset="0"/>
              <a:buChar char="•"/>
            </a:pPr>
            <a:r>
              <a:rPr lang="en-US" sz="1400" dirty="0">
                <a:solidFill>
                  <a:srgbClr val="FF0000"/>
                </a:solidFill>
              </a:rPr>
              <a:t>Approach: Perform tests below on more than one simulant, and on simulants which have had water driven off to approximate lunar conditions,  and compare results. </a:t>
            </a:r>
          </a:p>
          <a:p>
            <a:pPr marL="285750" indent="-285750">
              <a:buFont typeface="Arial" panose="020B0604020202020204" pitchFamily="34" charset="0"/>
              <a:buChar char="•"/>
            </a:pPr>
            <a:r>
              <a:rPr lang="en-US" sz="1400" dirty="0">
                <a:solidFill>
                  <a:srgbClr val="FF0000"/>
                </a:solidFill>
              </a:rPr>
              <a:t>Anticipated results: Off Planet will be similar to NULHT in being most analogous to lunar soil</a:t>
            </a:r>
          </a:p>
          <a:p>
            <a:endParaRPr lang="en-US" sz="800" b="1" dirty="0"/>
          </a:p>
          <a:p>
            <a:r>
              <a:rPr lang="en-US" b="1" dirty="0">
                <a:solidFill>
                  <a:srgbClr val="FF0000"/>
                </a:solidFill>
              </a:rPr>
              <a:t>Growth time-course analysis: Size and biomass</a:t>
            </a:r>
          </a:p>
          <a:p>
            <a:pPr marL="285750" indent="-285750">
              <a:buFont typeface="Arial" panose="020B0604020202020204" pitchFamily="34" charset="0"/>
              <a:buChar char="•"/>
            </a:pPr>
            <a:r>
              <a:rPr lang="en-US" sz="1400" dirty="0">
                <a:solidFill>
                  <a:srgbClr val="FF0000"/>
                </a:solidFill>
              </a:rPr>
              <a:t>Goal: Establish baseline of plant growth characteristics</a:t>
            </a:r>
          </a:p>
          <a:p>
            <a:pPr marL="285750" indent="-285750">
              <a:buFont typeface="Arial" panose="020B0604020202020204" pitchFamily="34" charset="0"/>
              <a:buChar char="•"/>
            </a:pPr>
            <a:r>
              <a:rPr lang="en-US" sz="1400" dirty="0">
                <a:solidFill>
                  <a:srgbClr val="FF0000"/>
                </a:solidFill>
              </a:rPr>
              <a:t>Approach: Monitor growth under optimal lab conditions (complete medium, plant growth chamber) to provide a robust comparison to lunar regolith simulants</a:t>
            </a:r>
          </a:p>
          <a:p>
            <a:pPr marL="285750" indent="-285750">
              <a:buFont typeface="Arial" panose="020B0604020202020204" pitchFamily="34" charset="0"/>
              <a:buChar char="•"/>
            </a:pPr>
            <a:r>
              <a:rPr lang="en-US" sz="1400" dirty="0">
                <a:solidFill>
                  <a:srgbClr val="FF0000"/>
                </a:solidFill>
              </a:rPr>
              <a:t>Anticipated Results: Similar to ISS and terrestrial results for this variety of radish seeds</a:t>
            </a:r>
          </a:p>
          <a:p>
            <a:pPr marL="285750" indent="-285750">
              <a:buFont typeface="Arial" panose="020B0604020202020204" pitchFamily="34" charset="0"/>
              <a:buChar char="•"/>
            </a:pPr>
            <a:endParaRPr lang="en-US" sz="800" dirty="0">
              <a:solidFill>
                <a:srgbClr val="FF0000"/>
              </a:solidFill>
            </a:endParaRPr>
          </a:p>
          <a:p>
            <a:r>
              <a:rPr lang="en-US" b="1" dirty="0">
                <a:solidFill>
                  <a:srgbClr val="FF0000"/>
                </a:solidFill>
              </a:rPr>
              <a:t>Role of inorganic nutrients</a:t>
            </a:r>
          </a:p>
          <a:p>
            <a:pPr marL="285750" indent="-285750">
              <a:buFont typeface="Arial" panose="020B0604020202020204" pitchFamily="34" charset="0"/>
              <a:buChar char="•"/>
            </a:pPr>
            <a:r>
              <a:rPr lang="en-US" sz="1400" dirty="0">
                <a:solidFill>
                  <a:srgbClr val="FF0000"/>
                </a:solidFill>
              </a:rPr>
              <a:t>Goal: Assess how lack of some essential plant nutrients in regolith affects plant growth. </a:t>
            </a:r>
          </a:p>
          <a:p>
            <a:pPr marL="285750" indent="-285750">
              <a:buFont typeface="Arial" panose="020B0604020202020204" pitchFamily="34" charset="0"/>
              <a:buChar char="•"/>
            </a:pPr>
            <a:r>
              <a:rPr lang="en-US" sz="1400" dirty="0">
                <a:solidFill>
                  <a:srgbClr val="FF0000"/>
                </a:solidFill>
              </a:rPr>
              <a:t>Approach: Test effects of addition of nothing, Nitrogen, Phosphorous or a complete inorganic fertilizer on plant growth in simulant</a:t>
            </a:r>
          </a:p>
          <a:p>
            <a:pPr marL="285750" indent="-285750">
              <a:buFont typeface="Arial" panose="020B0604020202020204" pitchFamily="34" charset="0"/>
              <a:buChar char="•"/>
            </a:pPr>
            <a:r>
              <a:rPr lang="en-US" sz="1400" dirty="0">
                <a:solidFill>
                  <a:srgbClr val="FF0000"/>
                </a:solidFill>
              </a:rPr>
              <a:t>Anticipated Results: nitrate addition improves biomass</a:t>
            </a:r>
          </a:p>
        </p:txBody>
      </p:sp>
      <p:sp>
        <p:nvSpPr>
          <p:cNvPr id="3" name="Date Placeholder 2">
            <a:extLst>
              <a:ext uri="{FF2B5EF4-FFF2-40B4-BE49-F238E27FC236}">
                <a16:creationId xmlns:a16="http://schemas.microsoft.com/office/drawing/2014/main" id="{E2D852D3-39C9-BF4D-BC06-4599AC0ED7FD}"/>
              </a:ext>
            </a:extLst>
          </p:cNvPr>
          <p:cNvSpPr>
            <a:spLocks noGrp="1"/>
          </p:cNvSpPr>
          <p:nvPr>
            <p:ph type="dt" sz="half" idx="10"/>
          </p:nvPr>
        </p:nvSpPr>
        <p:spPr/>
        <p:txBody>
          <a:bodyPr/>
          <a:lstStyle/>
          <a:p>
            <a:fld id="{614F1189-3674-E548-8DCB-26382DBD4F45}" type="datetime1">
              <a:rPr lang="en-US" smtClean="0"/>
              <a:t>4/26/21</a:t>
            </a:fld>
            <a:endParaRPr lang="en-US"/>
          </a:p>
        </p:txBody>
      </p:sp>
      <p:sp>
        <p:nvSpPr>
          <p:cNvPr id="4" name="Footer Placeholder 3">
            <a:extLst>
              <a:ext uri="{FF2B5EF4-FFF2-40B4-BE49-F238E27FC236}">
                <a16:creationId xmlns:a16="http://schemas.microsoft.com/office/drawing/2014/main" id="{CC5DBABC-3614-0640-A0F7-344A0EA2A7C4}"/>
              </a:ext>
            </a:extLst>
          </p:cNvPr>
          <p:cNvSpPr>
            <a:spLocks noGrp="1"/>
          </p:cNvSpPr>
          <p:nvPr>
            <p:ph type="ftr" sz="quarter" idx="11"/>
          </p:nvPr>
        </p:nvSpPr>
        <p:spPr/>
        <p:txBody>
          <a:bodyPr/>
          <a:lstStyle/>
          <a:p>
            <a:r>
              <a:rPr lang="en-US"/>
              <a:t>Clark et al/LARGE for JPL 4X</a:t>
            </a:r>
          </a:p>
        </p:txBody>
      </p:sp>
      <p:sp>
        <p:nvSpPr>
          <p:cNvPr id="7" name="Slide Number Placeholder 6">
            <a:extLst>
              <a:ext uri="{FF2B5EF4-FFF2-40B4-BE49-F238E27FC236}">
                <a16:creationId xmlns:a16="http://schemas.microsoft.com/office/drawing/2014/main" id="{78A98796-B746-B54E-A45D-A3138A184716}"/>
              </a:ext>
            </a:extLst>
          </p:cNvPr>
          <p:cNvSpPr>
            <a:spLocks noGrp="1"/>
          </p:cNvSpPr>
          <p:nvPr>
            <p:ph type="sldNum" sz="quarter" idx="12"/>
          </p:nvPr>
        </p:nvSpPr>
        <p:spPr/>
        <p:txBody>
          <a:bodyPr/>
          <a:lstStyle/>
          <a:p>
            <a:fld id="{0F3E8D43-2DC6-1745-AFF2-CDAE8434DD4A}" type="slidenum">
              <a:rPr lang="en-US" smtClean="0"/>
              <a:t>9</a:t>
            </a:fld>
            <a:endParaRPr lang="en-US"/>
          </a:p>
        </p:txBody>
      </p:sp>
    </p:spTree>
    <p:extLst>
      <p:ext uri="{BB962C8B-B14F-4D97-AF65-F5344CB8AC3E}">
        <p14:creationId xmlns:p14="http://schemas.microsoft.com/office/powerpoint/2010/main" val="1458491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0EE273F-0EA7-A54E-8287-B989DD580536}"/>
              </a:ext>
            </a:extLst>
          </p:cNvPr>
          <p:cNvPicPr>
            <a:picLocks noChangeAspect="1"/>
          </p:cNvPicPr>
          <p:nvPr/>
        </p:nvPicPr>
        <p:blipFill>
          <a:blip r:embed="rId2"/>
          <a:stretch>
            <a:fillRect/>
          </a:stretch>
        </p:blipFill>
        <p:spPr>
          <a:xfrm>
            <a:off x="180109" y="0"/>
            <a:ext cx="11568545" cy="6508816"/>
          </a:xfrm>
          <a:prstGeom prst="rect">
            <a:avLst/>
          </a:prstGeom>
        </p:spPr>
      </p:pic>
      <p:sp>
        <p:nvSpPr>
          <p:cNvPr id="3" name="Date Placeholder 2">
            <a:extLst>
              <a:ext uri="{FF2B5EF4-FFF2-40B4-BE49-F238E27FC236}">
                <a16:creationId xmlns:a16="http://schemas.microsoft.com/office/drawing/2014/main" id="{33DF910B-75D6-6A4B-A100-156F42FCE8D6}"/>
              </a:ext>
            </a:extLst>
          </p:cNvPr>
          <p:cNvSpPr>
            <a:spLocks noGrp="1"/>
          </p:cNvSpPr>
          <p:nvPr>
            <p:ph type="dt" sz="half" idx="10"/>
          </p:nvPr>
        </p:nvSpPr>
        <p:spPr/>
        <p:txBody>
          <a:bodyPr/>
          <a:lstStyle/>
          <a:p>
            <a:fld id="{C14D3BEA-222D-6F43-A238-F680778798F1}" type="datetime1">
              <a:rPr lang="en-US" smtClean="0"/>
              <a:t>4/26/21</a:t>
            </a:fld>
            <a:endParaRPr lang="en-US"/>
          </a:p>
        </p:txBody>
      </p:sp>
      <p:sp>
        <p:nvSpPr>
          <p:cNvPr id="4" name="Footer Placeholder 3">
            <a:extLst>
              <a:ext uri="{FF2B5EF4-FFF2-40B4-BE49-F238E27FC236}">
                <a16:creationId xmlns:a16="http://schemas.microsoft.com/office/drawing/2014/main" id="{BA9402F2-E1AB-1449-B897-C35BCE09032B}"/>
              </a:ext>
            </a:extLst>
          </p:cNvPr>
          <p:cNvSpPr>
            <a:spLocks noGrp="1"/>
          </p:cNvSpPr>
          <p:nvPr>
            <p:ph type="ftr" sz="quarter" idx="11"/>
          </p:nvPr>
        </p:nvSpPr>
        <p:spPr/>
        <p:txBody>
          <a:bodyPr/>
          <a:lstStyle/>
          <a:p>
            <a:r>
              <a:rPr lang="en-US" dirty="0"/>
              <a:t>Clark et al/LARGE for JPL 4X</a:t>
            </a:r>
          </a:p>
        </p:txBody>
      </p:sp>
      <p:sp>
        <p:nvSpPr>
          <p:cNvPr id="6" name="Slide Number Placeholder 5">
            <a:extLst>
              <a:ext uri="{FF2B5EF4-FFF2-40B4-BE49-F238E27FC236}">
                <a16:creationId xmlns:a16="http://schemas.microsoft.com/office/drawing/2014/main" id="{B6E18F20-6D0C-4546-B31D-7155389FA6B0}"/>
              </a:ext>
            </a:extLst>
          </p:cNvPr>
          <p:cNvSpPr>
            <a:spLocks noGrp="1"/>
          </p:cNvSpPr>
          <p:nvPr>
            <p:ph type="sldNum" sz="quarter" idx="12"/>
          </p:nvPr>
        </p:nvSpPr>
        <p:spPr/>
        <p:txBody>
          <a:bodyPr/>
          <a:lstStyle/>
          <a:p>
            <a:fld id="{0F3E8D43-2DC6-1745-AFF2-CDAE8434DD4A}" type="slidenum">
              <a:rPr lang="en-US" smtClean="0"/>
              <a:t>10</a:t>
            </a:fld>
            <a:endParaRPr lang="en-US"/>
          </a:p>
        </p:txBody>
      </p:sp>
    </p:spTree>
    <p:extLst>
      <p:ext uri="{BB962C8B-B14F-4D97-AF65-F5344CB8AC3E}">
        <p14:creationId xmlns:p14="http://schemas.microsoft.com/office/powerpoint/2010/main" val="2957371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4F0D3BC-F040-AD4C-A65C-794A52DC2737}"/>
              </a:ext>
            </a:extLst>
          </p:cNvPr>
          <p:cNvPicPr>
            <a:picLocks noGrp="1" noChangeAspect="1"/>
          </p:cNvPicPr>
          <p:nvPr>
            <p:ph idx="1"/>
          </p:nvPr>
        </p:nvPicPr>
        <p:blipFill rotWithShape="1">
          <a:blip r:embed="rId2"/>
          <a:srcRect t="3697" b="7782"/>
          <a:stretch/>
        </p:blipFill>
        <p:spPr>
          <a:xfrm>
            <a:off x="5994401" y="179719"/>
            <a:ext cx="3978873" cy="2641600"/>
          </a:xfrm>
          <a:ln w="19050">
            <a:solidFill>
              <a:srgbClr val="0432FF"/>
            </a:solidFill>
          </a:ln>
        </p:spPr>
      </p:pic>
      <p:sp>
        <p:nvSpPr>
          <p:cNvPr id="3" name="TextBox 2">
            <a:extLst>
              <a:ext uri="{FF2B5EF4-FFF2-40B4-BE49-F238E27FC236}">
                <a16:creationId xmlns:a16="http://schemas.microsoft.com/office/drawing/2014/main" id="{CB4B54DA-A4FD-B746-A0C8-CF8B373AFA14}"/>
              </a:ext>
            </a:extLst>
          </p:cNvPr>
          <p:cNvSpPr txBox="1"/>
          <p:nvPr/>
        </p:nvSpPr>
        <p:spPr>
          <a:xfrm>
            <a:off x="115183" y="117302"/>
            <a:ext cx="5914048" cy="5940088"/>
          </a:xfrm>
          <a:prstGeom prst="rect">
            <a:avLst/>
          </a:prstGeom>
          <a:noFill/>
        </p:spPr>
        <p:txBody>
          <a:bodyPr wrap="square" rtlCol="0">
            <a:spAutoFit/>
          </a:bodyPr>
          <a:lstStyle/>
          <a:p>
            <a:r>
              <a:rPr lang="en-US" sz="2000" b="1" dirty="0"/>
              <a:t>Max Coleman: Water and germination</a:t>
            </a:r>
          </a:p>
          <a:p>
            <a:pPr marL="380990" indent="-380990">
              <a:buFont typeface="Arial" panose="020B0604020202020204" pitchFamily="34" charset="0"/>
              <a:buChar char="•"/>
            </a:pPr>
            <a:r>
              <a:rPr lang="en-US" sz="2000" dirty="0"/>
              <a:t>Investigated how much water needed to germinate seeds</a:t>
            </a:r>
          </a:p>
          <a:p>
            <a:pPr marL="380990" indent="-380990">
              <a:buFont typeface="Arial" panose="020B0604020202020204" pitchFamily="34" charset="0"/>
              <a:buChar char="•"/>
            </a:pPr>
            <a:r>
              <a:rPr lang="en-US" sz="2000" dirty="0"/>
              <a:t>Bought seeds and soil on Amazon Prime, during WebEx meeting, and </a:t>
            </a:r>
          </a:p>
          <a:p>
            <a:pPr marL="380990" indent="-380990">
              <a:buFont typeface="Arial" panose="020B0604020202020204" pitchFamily="34" charset="0"/>
              <a:buChar char="•"/>
            </a:pPr>
            <a:r>
              <a:rPr lang="en-US" sz="2000" dirty="0"/>
              <a:t>Grew seeds in re-used deli containers</a:t>
            </a:r>
          </a:p>
          <a:p>
            <a:pPr marL="380990" indent="-380990">
              <a:buFont typeface="Arial" panose="020B0604020202020204" pitchFamily="34" charset="0"/>
              <a:buChar char="•"/>
            </a:pPr>
            <a:r>
              <a:rPr lang="en-US" sz="2000" dirty="0"/>
              <a:t>Large allowable range for water saturation with mode around 50%, typically 2-3 days</a:t>
            </a:r>
          </a:p>
          <a:p>
            <a:pPr marL="380990" indent="-380990">
              <a:buFont typeface="Arial" panose="020B0604020202020204" pitchFamily="34" charset="0"/>
              <a:buChar char="•"/>
            </a:pPr>
            <a:r>
              <a:rPr lang="en-US" sz="2000" dirty="0"/>
              <a:t>Seeds optimal position away from walls.</a:t>
            </a:r>
          </a:p>
          <a:p>
            <a:pPr marL="380990" indent="-380990">
              <a:buFont typeface="Arial" panose="020B0604020202020204" pitchFamily="34" charset="0"/>
              <a:buChar char="•"/>
            </a:pPr>
            <a:r>
              <a:rPr lang="en-US" sz="2000" dirty="0"/>
              <a:t>Water spread optimal if added into soil.</a:t>
            </a:r>
          </a:p>
          <a:p>
            <a:pPr marL="380990" indent="-380990">
              <a:buFont typeface="Arial" panose="020B0604020202020204" pitchFamily="34" charset="0"/>
              <a:buChar char="•"/>
            </a:pPr>
            <a:r>
              <a:rPr lang="en-US" sz="2000" dirty="0"/>
              <a:t>Water dissolves protective </a:t>
            </a:r>
            <a:r>
              <a:rPr lang="en-US" sz="2000" dirty="0" err="1"/>
              <a:t>solubag</a:t>
            </a:r>
            <a:r>
              <a:rPr lang="en-US" sz="2000" dirty="0"/>
              <a:t> coating</a:t>
            </a:r>
          </a:p>
          <a:p>
            <a:r>
              <a:rPr lang="en-US" sz="2000" b="1" dirty="0"/>
              <a:t>Outreach</a:t>
            </a:r>
          </a:p>
          <a:p>
            <a:pPr marL="380990" indent="-380990">
              <a:buFont typeface="Arial" panose="020B0604020202020204" pitchFamily="34" charset="0"/>
              <a:buChar char="•"/>
            </a:pPr>
            <a:r>
              <a:rPr lang="en-US" sz="2000" dirty="0"/>
              <a:t>JPL Space item: JPL Scientist over the Moon with homegrown radish research</a:t>
            </a:r>
          </a:p>
          <a:p>
            <a:pPr marL="380990" indent="-380990">
              <a:buFont typeface="Arial" panose="020B0604020202020204" pitchFamily="34" charset="0"/>
              <a:buChar char="•"/>
            </a:pPr>
            <a:r>
              <a:rPr lang="en-US" sz="2000" dirty="0"/>
              <a:t>JPL News release: NASA Scientist over the Moon with homegrown radish research</a:t>
            </a:r>
          </a:p>
          <a:p>
            <a:pPr marL="380990" indent="-380990">
              <a:buFont typeface="Arial" panose="020B0604020202020204" pitchFamily="34" charset="0"/>
              <a:buChar char="•"/>
            </a:pPr>
            <a:r>
              <a:rPr lang="en-US" sz="2000" dirty="0"/>
              <a:t>Zoom talk as a Pasadena Public Library Special Event</a:t>
            </a:r>
          </a:p>
          <a:p>
            <a:pPr marL="380990" indent="-380990">
              <a:buFont typeface="Arial" panose="020B0604020202020204" pitchFamily="34" charset="0"/>
              <a:buChar char="•"/>
            </a:pPr>
            <a:r>
              <a:rPr lang="en-US" sz="2000" dirty="0"/>
              <a:t>Spectrum TV interview</a:t>
            </a:r>
          </a:p>
        </p:txBody>
      </p:sp>
      <p:pic>
        <p:nvPicPr>
          <p:cNvPr id="7" name="Content Placeholder 4">
            <a:extLst>
              <a:ext uri="{FF2B5EF4-FFF2-40B4-BE49-F238E27FC236}">
                <a16:creationId xmlns:a16="http://schemas.microsoft.com/office/drawing/2014/main" id="{2716A89B-A73B-AC46-91E5-D6F4D0FD5A14}"/>
              </a:ext>
            </a:extLst>
          </p:cNvPr>
          <p:cNvPicPr>
            <a:picLocks noChangeAspect="1"/>
          </p:cNvPicPr>
          <p:nvPr/>
        </p:nvPicPr>
        <p:blipFill rotWithShape="1">
          <a:blip r:embed="rId3"/>
          <a:srcRect l="6511" t="19730" r="10082" b="13761"/>
          <a:stretch/>
        </p:blipFill>
        <p:spPr bwMode="auto">
          <a:xfrm>
            <a:off x="9245600" y="1092201"/>
            <a:ext cx="2641600" cy="2808564"/>
          </a:xfrm>
          <a:prstGeom prst="rect">
            <a:avLst/>
          </a:prstGeom>
          <a:noFill/>
          <a:ln w="19050">
            <a:solidFill>
              <a:srgbClr val="0432FF"/>
            </a:solidFill>
          </a:ln>
          <a:effectLst/>
          <a:extLst>
            <a:ext uri="{909E8E84-426E-40dd-AFC4-6F175D3DCCD1}">
              <a14:hiddenFill xmlns:a14="http://schemas.microsoft.com/office/drawing/2010/main" xmlns="">
                <a:no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pic>
      <p:pic>
        <p:nvPicPr>
          <p:cNvPr id="9" name="Picture 8">
            <a:extLst>
              <a:ext uri="{FF2B5EF4-FFF2-40B4-BE49-F238E27FC236}">
                <a16:creationId xmlns:a16="http://schemas.microsoft.com/office/drawing/2014/main" id="{E4CFAC3A-D886-B442-9350-F465816ECACF}"/>
              </a:ext>
            </a:extLst>
          </p:cNvPr>
          <p:cNvPicPr>
            <a:picLocks noChangeAspect="1"/>
          </p:cNvPicPr>
          <p:nvPr/>
        </p:nvPicPr>
        <p:blipFill>
          <a:blip r:embed="rId4"/>
          <a:stretch>
            <a:fillRect/>
          </a:stretch>
        </p:blipFill>
        <p:spPr>
          <a:xfrm>
            <a:off x="5773250" y="3159849"/>
            <a:ext cx="5774433" cy="3241501"/>
          </a:xfrm>
          <a:prstGeom prst="rect">
            <a:avLst/>
          </a:prstGeom>
        </p:spPr>
      </p:pic>
    </p:spTree>
    <p:extLst>
      <p:ext uri="{BB962C8B-B14F-4D97-AF65-F5344CB8AC3E}">
        <p14:creationId xmlns:p14="http://schemas.microsoft.com/office/powerpoint/2010/main" val="1478659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8BCA85-BF2F-467D-A50B-5A9CA1EE95BE}"/>
              </a:ext>
            </a:extLst>
          </p:cNvPr>
          <p:cNvSpPr txBox="1">
            <a:spLocks/>
          </p:cNvSpPr>
          <p:nvPr/>
        </p:nvSpPr>
        <p:spPr>
          <a:xfrm>
            <a:off x="838200" y="76368"/>
            <a:ext cx="10515600" cy="63177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t>Gerald </a:t>
            </a:r>
            <a:r>
              <a:rPr lang="en-US" sz="3600" b="1" dirty="0" err="1"/>
              <a:t>Voecks</a:t>
            </a:r>
            <a:r>
              <a:rPr lang="en-US" sz="3600" b="1" dirty="0"/>
              <a:t>: Procedure to Determine ‘Saturated’ Soil</a:t>
            </a:r>
          </a:p>
        </p:txBody>
      </p:sp>
      <p:grpSp>
        <p:nvGrpSpPr>
          <p:cNvPr id="6" name="Group 5">
            <a:extLst>
              <a:ext uri="{FF2B5EF4-FFF2-40B4-BE49-F238E27FC236}">
                <a16:creationId xmlns:a16="http://schemas.microsoft.com/office/drawing/2014/main" id="{B6CD15DD-DAB2-4994-8DEB-9ED710AA7108}"/>
              </a:ext>
            </a:extLst>
          </p:cNvPr>
          <p:cNvGrpSpPr/>
          <p:nvPr/>
        </p:nvGrpSpPr>
        <p:grpSpPr>
          <a:xfrm>
            <a:off x="505630" y="745958"/>
            <a:ext cx="11180740" cy="5366083"/>
            <a:chOff x="0" y="0"/>
            <a:chExt cx="12762032" cy="6858000"/>
          </a:xfrm>
        </p:grpSpPr>
        <p:pic>
          <p:nvPicPr>
            <p:cNvPr id="7" name="Picture 6">
              <a:extLst>
                <a:ext uri="{FF2B5EF4-FFF2-40B4-BE49-F238E27FC236}">
                  <a16:creationId xmlns:a16="http://schemas.microsoft.com/office/drawing/2014/main" id="{691E1BE6-6539-4042-B827-56A69701AE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419486" cy="6858000"/>
            </a:xfrm>
            <a:prstGeom prst="rect">
              <a:avLst/>
            </a:prstGeom>
          </p:spPr>
        </p:pic>
        <p:pic>
          <p:nvPicPr>
            <p:cNvPr id="8" name="Picture 7">
              <a:extLst>
                <a:ext uri="{FF2B5EF4-FFF2-40B4-BE49-F238E27FC236}">
                  <a16:creationId xmlns:a16="http://schemas.microsoft.com/office/drawing/2014/main" id="{062695B9-200F-4AC4-9EB1-CA263D2B17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8155" y="0"/>
              <a:ext cx="4332210" cy="6858000"/>
            </a:xfrm>
            <a:prstGeom prst="rect">
              <a:avLst/>
            </a:prstGeom>
          </p:spPr>
        </p:pic>
        <p:pic>
          <p:nvPicPr>
            <p:cNvPr id="9" name="Picture 8">
              <a:extLst>
                <a:ext uri="{FF2B5EF4-FFF2-40B4-BE49-F238E27FC236}">
                  <a16:creationId xmlns:a16="http://schemas.microsoft.com/office/drawing/2014/main" id="{A6E51CBA-60B3-42A7-A2D7-D87D34CED1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3229" y="0"/>
              <a:ext cx="3707497" cy="6858000"/>
            </a:xfrm>
            <a:prstGeom prst="rect">
              <a:avLst/>
            </a:prstGeom>
          </p:spPr>
        </p:pic>
        <p:pic>
          <p:nvPicPr>
            <p:cNvPr id="10" name="Picture 9">
              <a:extLst>
                <a:ext uri="{FF2B5EF4-FFF2-40B4-BE49-F238E27FC236}">
                  <a16:creationId xmlns:a16="http://schemas.microsoft.com/office/drawing/2014/main" id="{2431649F-F3E7-469C-B75B-46F3977D55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6638" y="0"/>
              <a:ext cx="3615394" cy="6858000"/>
            </a:xfrm>
            <a:prstGeom prst="rect">
              <a:avLst/>
            </a:prstGeom>
          </p:spPr>
        </p:pic>
        <p:pic>
          <p:nvPicPr>
            <p:cNvPr id="11" name="Picture 10">
              <a:extLst>
                <a:ext uri="{FF2B5EF4-FFF2-40B4-BE49-F238E27FC236}">
                  <a16:creationId xmlns:a16="http://schemas.microsoft.com/office/drawing/2014/main" id="{0CD03B7D-049D-4AB9-972A-5EDB5236670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92820" y="0"/>
              <a:ext cx="2942376" cy="6858000"/>
            </a:xfrm>
            <a:prstGeom prst="rect">
              <a:avLst/>
            </a:prstGeom>
          </p:spPr>
        </p:pic>
      </p:grpSp>
      <p:sp>
        <p:nvSpPr>
          <p:cNvPr id="12" name="TextBox 11">
            <a:extLst>
              <a:ext uri="{FF2B5EF4-FFF2-40B4-BE49-F238E27FC236}">
                <a16:creationId xmlns:a16="http://schemas.microsoft.com/office/drawing/2014/main" id="{CA2AF599-6843-4C06-927C-AC6CEADF77BB}"/>
              </a:ext>
            </a:extLst>
          </p:cNvPr>
          <p:cNvSpPr txBox="1"/>
          <p:nvPr/>
        </p:nvSpPr>
        <p:spPr>
          <a:xfrm>
            <a:off x="1223784" y="6208295"/>
            <a:ext cx="1033040" cy="276999"/>
          </a:xfrm>
          <a:prstGeom prst="rect">
            <a:avLst/>
          </a:prstGeom>
          <a:noFill/>
        </p:spPr>
        <p:txBody>
          <a:bodyPr wrap="none" rtlCol="0">
            <a:spAutoFit/>
          </a:bodyPr>
          <a:lstStyle/>
          <a:p>
            <a:r>
              <a:rPr lang="en-US" sz="1200" dirty="0"/>
              <a:t>Saturated Frit</a:t>
            </a:r>
          </a:p>
        </p:txBody>
      </p:sp>
      <p:sp>
        <p:nvSpPr>
          <p:cNvPr id="13" name="TextBox 12">
            <a:extLst>
              <a:ext uri="{FF2B5EF4-FFF2-40B4-BE49-F238E27FC236}">
                <a16:creationId xmlns:a16="http://schemas.microsoft.com/office/drawing/2014/main" id="{453B8483-AFD1-42D7-A4FB-907F9739F8B3}"/>
              </a:ext>
            </a:extLst>
          </p:cNvPr>
          <p:cNvSpPr txBox="1"/>
          <p:nvPr/>
        </p:nvSpPr>
        <p:spPr>
          <a:xfrm>
            <a:off x="3356049" y="6208294"/>
            <a:ext cx="1108188" cy="276999"/>
          </a:xfrm>
          <a:prstGeom prst="rect">
            <a:avLst/>
          </a:prstGeom>
          <a:noFill/>
        </p:spPr>
        <p:txBody>
          <a:bodyPr wrap="none" rtlCol="0">
            <a:spAutoFit/>
          </a:bodyPr>
          <a:lstStyle/>
          <a:p>
            <a:r>
              <a:rPr lang="en-US" sz="1200" dirty="0"/>
              <a:t>Dried Simulant</a:t>
            </a:r>
          </a:p>
        </p:txBody>
      </p:sp>
      <p:sp>
        <p:nvSpPr>
          <p:cNvPr id="14" name="TextBox 13">
            <a:extLst>
              <a:ext uri="{FF2B5EF4-FFF2-40B4-BE49-F238E27FC236}">
                <a16:creationId xmlns:a16="http://schemas.microsoft.com/office/drawing/2014/main" id="{7847D66C-0523-4605-8B8F-46311D779F29}"/>
              </a:ext>
            </a:extLst>
          </p:cNvPr>
          <p:cNvSpPr txBox="1"/>
          <p:nvPr/>
        </p:nvSpPr>
        <p:spPr>
          <a:xfrm>
            <a:off x="5896981" y="6208294"/>
            <a:ext cx="2559162" cy="276999"/>
          </a:xfrm>
          <a:prstGeom prst="rect">
            <a:avLst/>
          </a:prstGeom>
          <a:noFill/>
        </p:spPr>
        <p:txBody>
          <a:bodyPr wrap="none" rtlCol="0">
            <a:spAutoFit/>
          </a:bodyPr>
          <a:lstStyle/>
          <a:p>
            <a:r>
              <a:rPr lang="en-US" sz="1200" dirty="0"/>
              <a:t>Initiation/Process of Wetting Simulant</a:t>
            </a:r>
          </a:p>
        </p:txBody>
      </p:sp>
      <p:sp>
        <p:nvSpPr>
          <p:cNvPr id="15" name="TextBox 14">
            <a:extLst>
              <a:ext uri="{FF2B5EF4-FFF2-40B4-BE49-F238E27FC236}">
                <a16:creationId xmlns:a16="http://schemas.microsoft.com/office/drawing/2014/main" id="{70B91182-562E-44EA-9BB4-A0D83999F779}"/>
              </a:ext>
            </a:extLst>
          </p:cNvPr>
          <p:cNvSpPr txBox="1"/>
          <p:nvPr/>
        </p:nvSpPr>
        <p:spPr>
          <a:xfrm>
            <a:off x="9383975" y="6208294"/>
            <a:ext cx="1371466" cy="276999"/>
          </a:xfrm>
          <a:prstGeom prst="rect">
            <a:avLst/>
          </a:prstGeom>
          <a:noFill/>
        </p:spPr>
        <p:txBody>
          <a:bodyPr wrap="none" rtlCol="0">
            <a:spAutoFit/>
          </a:bodyPr>
          <a:lstStyle/>
          <a:p>
            <a:r>
              <a:rPr lang="en-US" sz="1200" dirty="0"/>
              <a:t>Saturated Simulant</a:t>
            </a:r>
          </a:p>
        </p:txBody>
      </p:sp>
    </p:spTree>
    <p:extLst>
      <p:ext uri="{BB962C8B-B14F-4D97-AF65-F5344CB8AC3E}">
        <p14:creationId xmlns:p14="http://schemas.microsoft.com/office/powerpoint/2010/main" val="3671446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75BE28-0548-1A43-BAD4-4220A00519C7}"/>
              </a:ext>
            </a:extLst>
          </p:cNvPr>
          <p:cNvSpPr>
            <a:spLocks noGrp="1"/>
          </p:cNvSpPr>
          <p:nvPr>
            <p:ph type="title"/>
          </p:nvPr>
        </p:nvSpPr>
        <p:spPr>
          <a:xfrm>
            <a:off x="505691" y="239976"/>
            <a:ext cx="10952018" cy="561553"/>
          </a:xfrm>
        </p:spPr>
        <p:txBody>
          <a:bodyPr>
            <a:normAutofit/>
          </a:bodyPr>
          <a:lstStyle/>
          <a:p>
            <a:r>
              <a:rPr lang="en-US" sz="3200" dirty="0">
                <a:solidFill>
                  <a:srgbClr val="FF0000"/>
                </a:solidFill>
              </a:rPr>
              <a:t>Next Steps: Sample Preparation/Handling, Testing Cell Model</a:t>
            </a:r>
          </a:p>
        </p:txBody>
      </p:sp>
      <p:sp>
        <p:nvSpPr>
          <p:cNvPr id="9" name="TextBox 8">
            <a:extLst>
              <a:ext uri="{FF2B5EF4-FFF2-40B4-BE49-F238E27FC236}">
                <a16:creationId xmlns:a16="http://schemas.microsoft.com/office/drawing/2014/main" id="{986BE8C8-9C56-4E47-9CC4-04F3F47B3797}"/>
              </a:ext>
            </a:extLst>
          </p:cNvPr>
          <p:cNvSpPr txBox="1"/>
          <p:nvPr/>
        </p:nvSpPr>
        <p:spPr>
          <a:xfrm>
            <a:off x="473034" y="919523"/>
            <a:ext cx="6435436" cy="5724644"/>
          </a:xfrm>
          <a:prstGeom prst="rect">
            <a:avLst/>
          </a:prstGeom>
          <a:noFill/>
        </p:spPr>
        <p:txBody>
          <a:bodyPr wrap="square" rtlCol="0">
            <a:spAutoFit/>
          </a:bodyPr>
          <a:lstStyle/>
          <a:p>
            <a:pPr>
              <a:spcAft>
                <a:spcPts val="1200"/>
              </a:spcAft>
            </a:pPr>
            <a:r>
              <a:rPr lang="en-US" dirty="0"/>
              <a:t>Preparing a vacuum chamber testbed to evaluate the effectiveness of the drive tube sampling mechanism concept. </a:t>
            </a:r>
          </a:p>
          <a:p>
            <a:pPr marL="285750" indent="-285750">
              <a:spcAft>
                <a:spcPts val="1200"/>
              </a:spcAft>
              <a:buFont typeface="Arial" panose="020B0604020202020204" pitchFamily="34" charset="0"/>
              <a:buChar char="•"/>
            </a:pPr>
            <a:r>
              <a:rPr lang="en-US" dirty="0"/>
              <a:t>Utilizing prepared OP simulant, via the recommended and tested pre-drying protocol, with varying proportions of agglutinate and compaction. </a:t>
            </a:r>
          </a:p>
          <a:p>
            <a:pPr marL="285750" indent="-285750">
              <a:spcAft>
                <a:spcPts val="1200"/>
              </a:spcAft>
              <a:buFont typeface="Arial" panose="020B0604020202020204" pitchFamily="34" charset="0"/>
              <a:buChar char="•"/>
            </a:pPr>
            <a:r>
              <a:rPr lang="en-US" dirty="0"/>
              <a:t>Employ a sample container of sufficient size and volume to minimize boundary effects and effectively represent lunar regolith.</a:t>
            </a:r>
          </a:p>
          <a:p>
            <a:pPr marL="285750" indent="-285750">
              <a:spcAft>
                <a:spcPts val="1200"/>
              </a:spcAft>
              <a:buFont typeface="Arial" panose="020B0604020202020204" pitchFamily="34" charset="0"/>
              <a:buChar char="•"/>
            </a:pPr>
            <a:r>
              <a:rPr lang="en-US" dirty="0"/>
              <a:t>Harnessing vacuum test chamber hardware previously developed in Section 347 for testing ice surface anchoring mechanisms (for the Ice Worm project and others) under vacuum and at cold temperatures. </a:t>
            </a:r>
          </a:p>
          <a:p>
            <a:pPr marL="285750" indent="-285750">
              <a:spcAft>
                <a:spcPts val="1200"/>
              </a:spcAft>
              <a:buFont typeface="Arial" panose="020B0604020202020204" pitchFamily="34" charset="0"/>
              <a:buChar char="•"/>
            </a:pPr>
            <a:r>
              <a:rPr lang="en-US" dirty="0"/>
              <a:t>Utilizing the amount of force recommended by Harrison Schmitt (Apollo core sample tube collection) as a baseline.</a:t>
            </a:r>
          </a:p>
          <a:p>
            <a:pPr marL="285750" indent="-285750">
              <a:spcAft>
                <a:spcPts val="1200"/>
              </a:spcAft>
              <a:buFont typeface="Arial" panose="020B0604020202020204" pitchFamily="34" charset="0"/>
              <a:buChar char="•"/>
            </a:pPr>
            <a:r>
              <a:rPr lang="en-US" dirty="0"/>
              <a:t>Observe (with a camera) and measure both the amount and consistency/compaction of the collected sample. </a:t>
            </a:r>
            <a:r>
              <a:rPr lang="en-US" dirty="0">
                <a:solidFill>
                  <a:srgbClr val="FF0000"/>
                </a:solidFill>
              </a:rPr>
              <a:t>.</a:t>
            </a:r>
          </a:p>
        </p:txBody>
      </p:sp>
      <p:pic>
        <p:nvPicPr>
          <p:cNvPr id="10" name="Picture 9">
            <a:extLst>
              <a:ext uri="{FF2B5EF4-FFF2-40B4-BE49-F238E27FC236}">
                <a16:creationId xmlns:a16="http://schemas.microsoft.com/office/drawing/2014/main" id="{C643771E-3CD6-F143-9ADF-EF4996D17725}"/>
              </a:ext>
            </a:extLst>
          </p:cNvPr>
          <p:cNvPicPr>
            <a:picLocks noChangeAspect="1"/>
          </p:cNvPicPr>
          <p:nvPr/>
        </p:nvPicPr>
        <p:blipFill rotWithShape="1">
          <a:blip r:embed="rId2"/>
          <a:srcRect l="54512" t="10857" r="4523" b="12881"/>
          <a:stretch/>
        </p:blipFill>
        <p:spPr>
          <a:xfrm>
            <a:off x="7729318" y="828591"/>
            <a:ext cx="2815509" cy="3931037"/>
          </a:xfrm>
          <a:prstGeom prst="rect">
            <a:avLst/>
          </a:prstGeom>
          <a:ln w="12700">
            <a:solidFill>
              <a:schemeClr val="tx1"/>
            </a:solid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19F32D02-00BD-4245-9B22-E4BD03BE2C1D}"/>
              </a:ext>
            </a:extLst>
          </p:cNvPr>
          <p:cNvSpPr txBox="1"/>
          <p:nvPr/>
        </p:nvSpPr>
        <p:spPr>
          <a:xfrm>
            <a:off x="7017327" y="5069718"/>
            <a:ext cx="5082466" cy="1569660"/>
          </a:xfrm>
          <a:prstGeom prst="rect">
            <a:avLst/>
          </a:prstGeom>
          <a:noFill/>
        </p:spPr>
        <p:txBody>
          <a:bodyPr wrap="square" rtlCol="0">
            <a:spAutoFit/>
          </a:bodyPr>
          <a:lstStyle/>
          <a:p>
            <a:r>
              <a:rPr lang="en-US" sz="1600" b="1" dirty="0"/>
              <a:t>Early Force Tests </a:t>
            </a:r>
            <a:r>
              <a:rPr lang="en-US" sz="1600" dirty="0"/>
              <a:t>– Used a simple single axis load cell with the sample tube manually inserted into the test medium (flour was used due to easy access).  Tests showed low required insertion force and moderate sample retention, now needs to be tested with the proper simulant and environment.</a:t>
            </a:r>
          </a:p>
        </p:txBody>
      </p:sp>
    </p:spTree>
    <p:extLst>
      <p:ext uri="{BB962C8B-B14F-4D97-AF65-F5344CB8AC3E}">
        <p14:creationId xmlns:p14="http://schemas.microsoft.com/office/powerpoint/2010/main" val="781586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AFF1414-4706-F743-8ADA-83F0FBC21322}"/>
              </a:ext>
            </a:extLst>
          </p:cNvPr>
          <p:cNvSpPr txBox="1"/>
          <p:nvPr/>
        </p:nvSpPr>
        <p:spPr>
          <a:xfrm>
            <a:off x="277586" y="1861687"/>
            <a:ext cx="11702143" cy="4247317"/>
          </a:xfrm>
          <a:prstGeom prst="rect">
            <a:avLst/>
          </a:prstGeom>
          <a:noFill/>
        </p:spPr>
        <p:txBody>
          <a:bodyPr wrap="square" rtlCol="0">
            <a:spAutoFit/>
          </a:bodyPr>
          <a:lstStyle/>
          <a:p>
            <a:pPr marL="285750" indent="-285750">
              <a:buFont typeface="Arial" panose="020B0604020202020204" pitchFamily="34" charset="0"/>
              <a:buChar char="•"/>
            </a:pPr>
            <a:r>
              <a:rPr lang="en-US" dirty="0"/>
              <a:t>Complete testing of collection and sealing mechanisms</a:t>
            </a:r>
          </a:p>
          <a:p>
            <a:pPr marL="285750" indent="-285750">
              <a:buFont typeface="Arial" panose="020B0604020202020204" pitchFamily="34" charset="0"/>
              <a:buChar char="•"/>
            </a:pPr>
            <a:r>
              <a:rPr lang="en-US" dirty="0"/>
              <a:t>Incorporate results from experiments to refine cell design (placement and arrangement of components) and operational scenario (timing and amounts of environmental factors)</a:t>
            </a:r>
          </a:p>
          <a:p>
            <a:pPr marL="285750" indent="-285750">
              <a:buFont typeface="Arial" panose="020B0604020202020204" pitchFamily="34" charset="0"/>
              <a:buChar char="•"/>
            </a:pPr>
            <a:r>
              <a:rPr lang="en-US" dirty="0"/>
              <a:t>Build 6-cell model. </a:t>
            </a:r>
          </a:p>
          <a:p>
            <a:pPr marL="285750" indent="-285750">
              <a:buFont typeface="Arial" panose="020B0604020202020204" pitchFamily="34" charset="0"/>
              <a:buChar char="•"/>
            </a:pPr>
            <a:r>
              <a:rPr lang="en-US" dirty="0"/>
              <a:t>Run simulated plant growth experiment to</a:t>
            </a:r>
          </a:p>
          <a:p>
            <a:pPr marL="742950" lvl="1" indent="-285750">
              <a:buFont typeface="Courier New" panose="02070309020205020404" pitchFamily="49" charset="0"/>
              <a:buChar char="o"/>
            </a:pPr>
            <a:r>
              <a:rPr lang="en-US" dirty="0"/>
              <a:t>Verify recommended pretreatment (drying) options</a:t>
            </a:r>
          </a:p>
          <a:p>
            <a:pPr marL="742950" lvl="1" indent="-285750">
              <a:buFont typeface="Courier New" panose="02070309020205020404" pitchFamily="49" charset="0"/>
              <a:buChar char="o"/>
            </a:pPr>
            <a:r>
              <a:rPr lang="en-US" dirty="0"/>
              <a:t>Verify optimal placement of seeds</a:t>
            </a:r>
          </a:p>
          <a:p>
            <a:pPr marL="742950" lvl="1" indent="-285750">
              <a:buFont typeface="Courier New" panose="02070309020205020404" pitchFamily="49" charset="0"/>
              <a:buChar char="o"/>
            </a:pPr>
            <a:r>
              <a:rPr lang="en-US" dirty="0"/>
              <a:t>Verify optimal water addition mechanism</a:t>
            </a:r>
          </a:p>
          <a:p>
            <a:pPr marL="742950" lvl="1" indent="-285750">
              <a:buFont typeface="Courier New" panose="02070309020205020404" pitchFamily="49" charset="0"/>
              <a:buChar char="o"/>
            </a:pPr>
            <a:r>
              <a:rPr lang="en-US" dirty="0"/>
              <a:t>Verify optimal sensor placement and adequacy (range and rate of change) </a:t>
            </a:r>
          </a:p>
          <a:p>
            <a:pPr marL="742950" lvl="1" indent="-285750">
              <a:buFont typeface="Courier New" panose="02070309020205020404" pitchFamily="49" charset="0"/>
              <a:buChar char="o"/>
            </a:pPr>
            <a:r>
              <a:rPr lang="en-US" dirty="0"/>
              <a:t>Varying impact of nutrient amounts and types (e.g., varying nitrogen supplement abundances from 0 to TBD)</a:t>
            </a:r>
          </a:p>
          <a:p>
            <a:pPr marL="742950" lvl="1" indent="-285750">
              <a:buFont typeface="Courier New" panose="02070309020205020404" pitchFamily="49" charset="0"/>
              <a:buChar char="o"/>
            </a:pPr>
            <a:r>
              <a:rPr lang="en-US" dirty="0"/>
              <a:t>Varying impact of compaction (porosity range anticipated in lunar soils) </a:t>
            </a:r>
          </a:p>
          <a:p>
            <a:pPr marL="742950" lvl="1" indent="-285750">
              <a:buFont typeface="Courier New" panose="02070309020205020404" pitchFamily="49" charset="0"/>
              <a:buChar char="o"/>
            </a:pPr>
            <a:r>
              <a:rPr lang="en-US" dirty="0"/>
              <a:t>Varying impact of simulant preparation (OP, NULHT, etc.) composition and agglutinate content (mare and nearside highlands, in anticipated range agglutinate content)</a:t>
            </a:r>
          </a:p>
          <a:p>
            <a:pPr marL="285750" indent="-285750">
              <a:buFont typeface="Arial" panose="020B0604020202020204" pitchFamily="34" charset="0"/>
              <a:buChar char="•"/>
            </a:pPr>
            <a:endParaRPr lang="en-US" dirty="0"/>
          </a:p>
          <a:p>
            <a:endParaRPr lang="en-US" dirty="0"/>
          </a:p>
        </p:txBody>
      </p:sp>
      <p:sp>
        <p:nvSpPr>
          <p:cNvPr id="7" name="Title 4">
            <a:extLst>
              <a:ext uri="{FF2B5EF4-FFF2-40B4-BE49-F238E27FC236}">
                <a16:creationId xmlns:a16="http://schemas.microsoft.com/office/drawing/2014/main" id="{404AEB65-9312-094A-94F6-30DE8A335F0A}"/>
              </a:ext>
            </a:extLst>
          </p:cNvPr>
          <p:cNvSpPr txBox="1">
            <a:spLocks/>
          </p:cNvSpPr>
          <p:nvPr/>
        </p:nvSpPr>
        <p:spPr>
          <a:xfrm>
            <a:off x="451263" y="740719"/>
            <a:ext cx="10952018" cy="56155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rgbClr val="FF0000"/>
                </a:solidFill>
              </a:rPr>
              <a:t>Next Steps: Create Cell Model, Build and Test Cell</a:t>
            </a:r>
          </a:p>
        </p:txBody>
      </p:sp>
    </p:spTree>
    <p:extLst>
      <p:ext uri="{BB962C8B-B14F-4D97-AF65-F5344CB8AC3E}">
        <p14:creationId xmlns:p14="http://schemas.microsoft.com/office/powerpoint/2010/main" val="3458960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3A9BAD-A3DB-F146-972E-1F7E2496D51F}"/>
              </a:ext>
            </a:extLst>
          </p:cNvPr>
          <p:cNvSpPr txBox="1"/>
          <p:nvPr/>
        </p:nvSpPr>
        <p:spPr>
          <a:xfrm>
            <a:off x="115292" y="612844"/>
            <a:ext cx="4060564" cy="5632311"/>
          </a:xfrm>
          <a:prstGeom prst="rect">
            <a:avLst/>
          </a:prstGeom>
          <a:noFill/>
        </p:spPr>
        <p:txBody>
          <a:bodyPr wrap="square" rtlCol="0">
            <a:spAutoFit/>
          </a:bodyPr>
          <a:lstStyle/>
          <a:p>
            <a:r>
              <a:rPr lang="en-US" b="1" dirty="0"/>
              <a:t>Experiment Concept Closeup Carousel and Sampler</a:t>
            </a:r>
            <a:r>
              <a:rPr lang="en-US" dirty="0"/>
              <a:t>: </a:t>
            </a:r>
          </a:p>
          <a:p>
            <a:endParaRPr lang="en-US" dirty="0"/>
          </a:p>
          <a:p>
            <a:r>
              <a:rPr lang="en-US" dirty="0"/>
              <a:t>Collection approach is based on successful Apollo drive tube regolith collectors.</a:t>
            </a:r>
          </a:p>
          <a:p>
            <a:endParaRPr lang="en-US" dirty="0"/>
          </a:p>
          <a:p>
            <a:r>
              <a:rPr lang="en-US" dirty="0"/>
              <a:t>After rotating the bottom of the carousel to create an opening, a linear actuator assembly drives, one at a time, into the regolith, with a controlled constant downward thrust and upward removal.  Limitation devices within the samplers control the amount of sample collected. </a:t>
            </a:r>
          </a:p>
          <a:p>
            <a:endParaRPr lang="en-US" dirty="0"/>
          </a:p>
          <a:p>
            <a:r>
              <a:rPr lang="en-US" dirty="0"/>
              <a:t>The sample is then rotated into position for sealing the bottom of the lower portion and then joining and sealing the bottom to the top portion. </a:t>
            </a:r>
          </a:p>
          <a:p>
            <a:endParaRPr lang="en-US" dirty="0"/>
          </a:p>
        </p:txBody>
      </p:sp>
      <p:pic>
        <p:nvPicPr>
          <p:cNvPr id="36" name="Picture 35">
            <a:extLst>
              <a:ext uri="{FF2B5EF4-FFF2-40B4-BE49-F238E27FC236}">
                <a16:creationId xmlns:a16="http://schemas.microsoft.com/office/drawing/2014/main" id="{CBD252B8-D389-BD4E-BBB2-6DDDF9E9E7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86742" y="747575"/>
            <a:ext cx="7356666" cy="4055839"/>
          </a:xfrm>
          <a:prstGeom prst="rect">
            <a:avLst/>
          </a:prstGeom>
        </p:spPr>
      </p:pic>
    </p:spTree>
    <p:extLst>
      <p:ext uri="{BB962C8B-B14F-4D97-AF65-F5344CB8AC3E}">
        <p14:creationId xmlns:p14="http://schemas.microsoft.com/office/powerpoint/2010/main" val="9183063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2BB13D-9B41-264A-8E86-A760A120032E}"/>
              </a:ext>
            </a:extLst>
          </p:cNvPr>
          <p:cNvSpPr>
            <a:spLocks noGrp="1"/>
          </p:cNvSpPr>
          <p:nvPr>
            <p:ph type="title"/>
          </p:nvPr>
        </p:nvSpPr>
        <p:spPr>
          <a:xfrm>
            <a:off x="576428" y="287129"/>
            <a:ext cx="10515600" cy="346248"/>
          </a:xfrm>
        </p:spPr>
        <p:txBody>
          <a:bodyPr>
            <a:noAutofit/>
          </a:bodyPr>
          <a:lstStyle/>
          <a:p>
            <a:r>
              <a:rPr lang="en-US" sz="2400" b="1" dirty="0">
                <a:latin typeface="Arial" panose="020B0604020202020204" pitchFamily="34" charset="0"/>
                <a:cs typeface="Arial" panose="020B0604020202020204" pitchFamily="34" charset="0"/>
              </a:rPr>
              <a:t>Gas Containment</a:t>
            </a:r>
          </a:p>
        </p:txBody>
      </p:sp>
      <p:grpSp>
        <p:nvGrpSpPr>
          <p:cNvPr id="27" name="Group 26">
            <a:extLst>
              <a:ext uri="{FF2B5EF4-FFF2-40B4-BE49-F238E27FC236}">
                <a16:creationId xmlns:a16="http://schemas.microsoft.com/office/drawing/2014/main" id="{C5E638AC-D66F-2440-B2DD-1D3EFFE41CEE}"/>
              </a:ext>
            </a:extLst>
          </p:cNvPr>
          <p:cNvGrpSpPr/>
          <p:nvPr/>
        </p:nvGrpSpPr>
        <p:grpSpPr>
          <a:xfrm>
            <a:off x="6563359" y="1472892"/>
            <a:ext cx="4650096" cy="2779057"/>
            <a:chOff x="3080427" y="1614792"/>
            <a:chExt cx="5463699" cy="3589504"/>
          </a:xfrm>
        </p:grpSpPr>
        <p:pic>
          <p:nvPicPr>
            <p:cNvPr id="5" name="Picture 4">
              <a:extLst>
                <a:ext uri="{FF2B5EF4-FFF2-40B4-BE49-F238E27FC236}">
                  <a16:creationId xmlns:a16="http://schemas.microsoft.com/office/drawing/2014/main" id="{5CE52FE6-FBFB-D245-A497-6E40F9AF9A68}"/>
                </a:ext>
              </a:extLst>
            </p:cNvPr>
            <p:cNvPicPr>
              <a:picLocks noChangeAspect="1"/>
            </p:cNvPicPr>
            <p:nvPr/>
          </p:nvPicPr>
          <p:blipFill rotWithShape="1">
            <a:blip r:embed="rId2">
              <a:extLst>
                <a:ext uri="{28A0092B-C50C-407E-A947-70E740481C1C}">
                  <a14:useLocalDpi xmlns:a14="http://schemas.microsoft.com/office/drawing/2010/main" val="0"/>
                </a:ext>
              </a:extLst>
            </a:blip>
            <a:srcRect l="14757" t="4039" r="26602" b="732"/>
            <a:stretch/>
          </p:blipFill>
          <p:spPr>
            <a:xfrm>
              <a:off x="3089816" y="1848038"/>
              <a:ext cx="3662424" cy="3231908"/>
            </a:xfrm>
            <a:prstGeom prst="rect">
              <a:avLst/>
            </a:prstGeom>
          </p:spPr>
        </p:pic>
        <p:sp>
          <p:nvSpPr>
            <p:cNvPr id="7" name="TextBox 6">
              <a:extLst>
                <a:ext uri="{FF2B5EF4-FFF2-40B4-BE49-F238E27FC236}">
                  <a16:creationId xmlns:a16="http://schemas.microsoft.com/office/drawing/2014/main" id="{9587BFAB-737A-9A4B-B2CD-0043A91A258B}"/>
                </a:ext>
              </a:extLst>
            </p:cNvPr>
            <p:cNvSpPr txBox="1"/>
            <p:nvPr/>
          </p:nvSpPr>
          <p:spPr>
            <a:xfrm>
              <a:off x="3336557" y="1848039"/>
              <a:ext cx="457176" cy="323165"/>
            </a:xfrm>
            <a:prstGeom prst="rect">
              <a:avLst/>
            </a:prstGeom>
            <a:noFill/>
          </p:spPr>
          <p:txBody>
            <a:bodyPr wrap="none" rtlCol="0">
              <a:spAutoFit/>
            </a:bodyPr>
            <a:lstStyle/>
            <a:p>
              <a:r>
                <a:rPr lang="en-US" sz="1500" b="1" dirty="0"/>
                <a:t>ISO</a:t>
              </a:r>
            </a:p>
          </p:txBody>
        </p:sp>
        <p:sp>
          <p:nvSpPr>
            <p:cNvPr id="9" name="Rectangle 8">
              <a:extLst>
                <a:ext uri="{FF2B5EF4-FFF2-40B4-BE49-F238E27FC236}">
                  <a16:creationId xmlns:a16="http://schemas.microsoft.com/office/drawing/2014/main" id="{F3DFC6C6-F25E-0F4D-83FA-49C633030559}"/>
                </a:ext>
              </a:extLst>
            </p:cNvPr>
            <p:cNvSpPr/>
            <p:nvPr/>
          </p:nvSpPr>
          <p:spPr>
            <a:xfrm>
              <a:off x="3080427" y="1643976"/>
              <a:ext cx="3685165" cy="3494339"/>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F7D3A606-F837-CC41-A140-2A5816C5EA73}"/>
                </a:ext>
              </a:extLst>
            </p:cNvPr>
            <p:cNvSpPr/>
            <p:nvPr/>
          </p:nvSpPr>
          <p:spPr>
            <a:xfrm>
              <a:off x="3336557" y="5041035"/>
              <a:ext cx="457176" cy="16326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3A02C8FF-C6F5-224C-BF85-E898B60798AD}"/>
                </a:ext>
              </a:extLst>
            </p:cNvPr>
            <p:cNvCxnSpPr>
              <a:cxnSpLocks/>
            </p:cNvCxnSpPr>
            <p:nvPr/>
          </p:nvCxnSpPr>
          <p:spPr>
            <a:xfrm>
              <a:off x="7530830" y="1698882"/>
              <a:ext cx="0" cy="2989851"/>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0FA0EBB-728A-F743-8847-EAAFBBA65501}"/>
                </a:ext>
              </a:extLst>
            </p:cNvPr>
            <p:cNvCxnSpPr>
              <a:cxnSpLocks/>
            </p:cNvCxnSpPr>
            <p:nvPr/>
          </p:nvCxnSpPr>
          <p:spPr>
            <a:xfrm flipH="1">
              <a:off x="6685736" y="4688732"/>
              <a:ext cx="85360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3046A824-5534-4748-88DE-84B183E69F11}"/>
                </a:ext>
              </a:extLst>
            </p:cNvPr>
            <p:cNvSpPr/>
            <p:nvPr/>
          </p:nvSpPr>
          <p:spPr>
            <a:xfrm>
              <a:off x="7418961" y="3570051"/>
              <a:ext cx="223736" cy="2237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F9EB2C51-2DBB-9748-83B4-0FD9E5EF5470}"/>
                </a:ext>
              </a:extLst>
            </p:cNvPr>
            <p:cNvSpPr/>
            <p:nvPr/>
          </p:nvSpPr>
          <p:spPr>
            <a:xfrm>
              <a:off x="7405985" y="3985100"/>
              <a:ext cx="223736" cy="2237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05638502-D113-A945-B638-B9920B2F20D3}"/>
                </a:ext>
              </a:extLst>
            </p:cNvPr>
            <p:cNvSpPr/>
            <p:nvPr/>
          </p:nvSpPr>
          <p:spPr>
            <a:xfrm>
              <a:off x="7000673" y="2179002"/>
              <a:ext cx="1060315" cy="106031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6" name="Straight Connector 15">
              <a:extLst>
                <a:ext uri="{FF2B5EF4-FFF2-40B4-BE49-F238E27FC236}">
                  <a16:creationId xmlns:a16="http://schemas.microsoft.com/office/drawing/2014/main" id="{6BFB6A28-A449-144B-B2B0-BFC7AF4AC9FF}"/>
                </a:ext>
              </a:extLst>
            </p:cNvPr>
            <p:cNvCxnSpPr>
              <a:cxnSpLocks/>
            </p:cNvCxnSpPr>
            <p:nvPr/>
          </p:nvCxnSpPr>
          <p:spPr>
            <a:xfrm flipH="1">
              <a:off x="7516241" y="1698881"/>
              <a:ext cx="719845"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7" name="Group 16">
              <a:extLst>
                <a:ext uri="{FF2B5EF4-FFF2-40B4-BE49-F238E27FC236}">
                  <a16:creationId xmlns:a16="http://schemas.microsoft.com/office/drawing/2014/main" id="{1D3BC58D-05A0-0B4B-B4EB-D7E80814A830}"/>
                </a:ext>
              </a:extLst>
            </p:cNvPr>
            <p:cNvGrpSpPr/>
            <p:nvPr/>
          </p:nvGrpSpPr>
          <p:grpSpPr>
            <a:xfrm>
              <a:off x="8226356" y="1614792"/>
              <a:ext cx="317770" cy="181583"/>
              <a:chOff x="7529209" y="2402732"/>
              <a:chExt cx="317770" cy="181583"/>
            </a:xfrm>
          </p:grpSpPr>
          <p:sp>
            <p:nvSpPr>
              <p:cNvPr id="18" name="Triangle 17">
                <a:extLst>
                  <a:ext uri="{FF2B5EF4-FFF2-40B4-BE49-F238E27FC236}">
                    <a16:creationId xmlns:a16="http://schemas.microsoft.com/office/drawing/2014/main" id="{9855C971-25E7-8F4A-B4A2-8AC7578F2C89}"/>
                  </a:ext>
                </a:extLst>
              </p:cNvPr>
              <p:cNvSpPr/>
              <p:nvPr/>
            </p:nvSpPr>
            <p:spPr>
              <a:xfrm rot="5400000">
                <a:off x="7529209" y="2402732"/>
                <a:ext cx="175097" cy="175098"/>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Triangle 18">
                <a:extLst>
                  <a:ext uri="{FF2B5EF4-FFF2-40B4-BE49-F238E27FC236}">
                    <a16:creationId xmlns:a16="http://schemas.microsoft.com/office/drawing/2014/main" id="{9A648424-74DB-B542-9BA6-30A67F0DD773}"/>
                  </a:ext>
                </a:extLst>
              </p:cNvPr>
              <p:cNvSpPr/>
              <p:nvPr/>
            </p:nvSpPr>
            <p:spPr>
              <a:xfrm rot="16200000">
                <a:off x="7671881" y="2409218"/>
                <a:ext cx="175097" cy="175098"/>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sp>
        <p:nvSpPr>
          <p:cNvPr id="8" name="TextBox 7">
            <a:extLst>
              <a:ext uri="{FF2B5EF4-FFF2-40B4-BE49-F238E27FC236}">
                <a16:creationId xmlns:a16="http://schemas.microsoft.com/office/drawing/2014/main" id="{CBDE66AB-0E3A-C548-A0E6-90AD1823D019}"/>
              </a:ext>
            </a:extLst>
          </p:cNvPr>
          <p:cNvSpPr txBox="1"/>
          <p:nvPr/>
        </p:nvSpPr>
        <p:spPr>
          <a:xfrm>
            <a:off x="395887" y="1226725"/>
            <a:ext cx="5059061" cy="3416320"/>
          </a:xfrm>
          <a:prstGeom prst="rect">
            <a:avLst/>
          </a:prstGeom>
          <a:noFill/>
        </p:spPr>
        <p:txBody>
          <a:bodyPr wrap="square" rtlCol="0">
            <a:spAutoFit/>
          </a:bodyPr>
          <a:lstStyle/>
          <a:p>
            <a:pPr marL="285750" indent="-285750">
              <a:buFont typeface="Arial" panose="020B0604020202020204" pitchFamily="34" charset="0"/>
              <a:buChar char="•"/>
            </a:pPr>
            <a:r>
              <a:rPr lang="en-US" dirty="0"/>
              <a:t>Maintain atmosphere within carousel to within standard variations in atmospheric pressure</a:t>
            </a:r>
          </a:p>
          <a:p>
            <a:pPr marL="285750" indent="-285750">
              <a:buFont typeface="Arial" panose="020B0604020202020204" pitchFamily="34" charset="0"/>
              <a:buChar char="•"/>
            </a:pPr>
            <a:r>
              <a:rPr lang="en-US" dirty="0"/>
              <a:t>Gas supply tank (170 cc) inside enclosure with 1 mm Al thickness estimated at &lt;1 kg with redundant COTS lightweight solenoid and valves with Mars lander/rover heritage outside of Carousel</a:t>
            </a:r>
          </a:p>
          <a:p>
            <a:pPr marL="285750" indent="-285750">
              <a:buFont typeface="Arial" panose="020B0604020202020204" pitchFamily="34" charset="0"/>
              <a:buChar char="•"/>
            </a:pPr>
            <a:r>
              <a:rPr lang="en-US" dirty="0"/>
              <a:t>Single egress sealed after sample holding.</a:t>
            </a:r>
          </a:p>
          <a:p>
            <a:pPr marL="285750" indent="-285750">
              <a:buFont typeface="Arial" panose="020B0604020202020204" pitchFamily="34" charset="0"/>
              <a:buChar char="•"/>
            </a:pPr>
            <a:r>
              <a:rPr lang="en-US" dirty="0"/>
              <a:t>Low inlet pressure requirement and Relaxed leakage requirement, with compensation 1 gram/day from supply.</a:t>
            </a:r>
          </a:p>
        </p:txBody>
      </p:sp>
    </p:spTree>
    <p:extLst>
      <p:ext uri="{BB962C8B-B14F-4D97-AF65-F5344CB8AC3E}">
        <p14:creationId xmlns:p14="http://schemas.microsoft.com/office/powerpoint/2010/main" val="725623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ounded Rectangle 65">
            <a:extLst>
              <a:ext uri="{FF2B5EF4-FFF2-40B4-BE49-F238E27FC236}">
                <a16:creationId xmlns:a16="http://schemas.microsoft.com/office/drawing/2014/main" id="{2F71CA50-3587-5749-98E6-F808A07F0197}"/>
              </a:ext>
            </a:extLst>
          </p:cNvPr>
          <p:cNvSpPr/>
          <p:nvPr/>
        </p:nvSpPr>
        <p:spPr>
          <a:xfrm>
            <a:off x="7979040" y="742075"/>
            <a:ext cx="1635759" cy="3852503"/>
          </a:xfrm>
          <a:prstGeom prst="roundRect">
            <a:avLst/>
          </a:prstGeom>
          <a:solidFill>
            <a:schemeClr val="bg1"/>
          </a:solidFill>
          <a:ln w="25400">
            <a:solidFill>
              <a:schemeClr val="accent5"/>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ounded Rectangle 54">
            <a:extLst>
              <a:ext uri="{FF2B5EF4-FFF2-40B4-BE49-F238E27FC236}">
                <a16:creationId xmlns:a16="http://schemas.microsoft.com/office/drawing/2014/main" id="{AF3472E2-C5C9-884B-AB68-F956ECEF5E57}"/>
              </a:ext>
            </a:extLst>
          </p:cNvPr>
          <p:cNvSpPr/>
          <p:nvPr/>
        </p:nvSpPr>
        <p:spPr>
          <a:xfrm>
            <a:off x="7705865" y="973597"/>
            <a:ext cx="1635759" cy="3852503"/>
          </a:xfrm>
          <a:prstGeom prst="roundRect">
            <a:avLst/>
          </a:prstGeom>
          <a:solidFill>
            <a:schemeClr val="bg1"/>
          </a:solidFill>
          <a:ln w="25400">
            <a:solidFill>
              <a:schemeClr val="accent5"/>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71CBC0-136E-3E43-A389-582AC891596A}"/>
              </a:ext>
            </a:extLst>
          </p:cNvPr>
          <p:cNvSpPr>
            <a:spLocks noGrp="1"/>
          </p:cNvSpPr>
          <p:nvPr>
            <p:ph type="ctrTitle"/>
          </p:nvPr>
        </p:nvSpPr>
        <p:spPr>
          <a:xfrm>
            <a:off x="259928" y="454026"/>
            <a:ext cx="10977032" cy="436031"/>
          </a:xfrm>
        </p:spPr>
        <p:txBody>
          <a:bodyPr/>
          <a:lstStyle/>
          <a:p>
            <a:r>
              <a:rPr lang="en-US" sz="2400" dirty="0"/>
              <a:t>Avionics Concept</a:t>
            </a:r>
          </a:p>
        </p:txBody>
      </p:sp>
      <p:sp>
        <p:nvSpPr>
          <p:cNvPr id="53" name="Rounded Rectangle 52">
            <a:extLst>
              <a:ext uri="{FF2B5EF4-FFF2-40B4-BE49-F238E27FC236}">
                <a16:creationId xmlns:a16="http://schemas.microsoft.com/office/drawing/2014/main" id="{3C39E62F-8067-584F-A918-BB08DDBFFEA0}"/>
              </a:ext>
            </a:extLst>
          </p:cNvPr>
          <p:cNvSpPr/>
          <p:nvPr/>
        </p:nvSpPr>
        <p:spPr>
          <a:xfrm>
            <a:off x="7436638" y="1190300"/>
            <a:ext cx="1635759" cy="3852503"/>
          </a:xfrm>
          <a:prstGeom prst="roundRect">
            <a:avLst/>
          </a:prstGeom>
          <a:solidFill>
            <a:schemeClr val="bg1"/>
          </a:solidFill>
          <a:ln w="25400">
            <a:solidFill>
              <a:schemeClr val="accent5"/>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DA532DF-B57E-BE47-9A2D-7041E2D21D4B}"/>
              </a:ext>
            </a:extLst>
          </p:cNvPr>
          <p:cNvSpPr/>
          <p:nvPr/>
        </p:nvSpPr>
        <p:spPr>
          <a:xfrm>
            <a:off x="1832026" y="3803289"/>
            <a:ext cx="1635760" cy="2463593"/>
          </a:xfrm>
          <a:prstGeom prst="rect">
            <a:avLst/>
          </a:prstGeom>
          <a:solidFill>
            <a:schemeClr val="tx2"/>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accent5"/>
                </a:solidFill>
              </a:rPr>
              <a:t>SPHINX COMPUTE ELEMENT</a:t>
            </a:r>
          </a:p>
        </p:txBody>
      </p:sp>
      <p:sp>
        <p:nvSpPr>
          <p:cNvPr id="31" name="Rectangle 30">
            <a:extLst>
              <a:ext uri="{FF2B5EF4-FFF2-40B4-BE49-F238E27FC236}">
                <a16:creationId xmlns:a16="http://schemas.microsoft.com/office/drawing/2014/main" id="{A89BB414-B9BD-8D4D-B8C4-7F1149D528A0}"/>
              </a:ext>
            </a:extLst>
          </p:cNvPr>
          <p:cNvSpPr/>
          <p:nvPr/>
        </p:nvSpPr>
        <p:spPr>
          <a:xfrm>
            <a:off x="4369067" y="5337241"/>
            <a:ext cx="1635760" cy="929640"/>
          </a:xfrm>
          <a:prstGeom prst="rect">
            <a:avLst/>
          </a:prstGeom>
          <a:solidFill>
            <a:schemeClr val="tx2"/>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accent5"/>
                </a:solidFill>
              </a:rPr>
              <a:t>MOTOR CONTROL</a:t>
            </a:r>
          </a:p>
        </p:txBody>
      </p:sp>
      <p:sp>
        <p:nvSpPr>
          <p:cNvPr id="34" name="Rectangle 33">
            <a:extLst>
              <a:ext uri="{FF2B5EF4-FFF2-40B4-BE49-F238E27FC236}">
                <a16:creationId xmlns:a16="http://schemas.microsoft.com/office/drawing/2014/main" id="{678198DF-810C-924E-9657-277884DFC65A}"/>
              </a:ext>
            </a:extLst>
          </p:cNvPr>
          <p:cNvSpPr/>
          <p:nvPr/>
        </p:nvSpPr>
        <p:spPr>
          <a:xfrm>
            <a:off x="4774407" y="2282677"/>
            <a:ext cx="1635760" cy="2550160"/>
          </a:xfrm>
          <a:prstGeom prst="rect">
            <a:avLst/>
          </a:prstGeom>
          <a:solidFill>
            <a:schemeClr val="tx2"/>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accent5"/>
                </a:solidFill>
              </a:rPr>
              <a:t>Interface</a:t>
            </a:r>
          </a:p>
        </p:txBody>
      </p:sp>
      <p:sp>
        <p:nvSpPr>
          <p:cNvPr id="36" name="Rectangle 35">
            <a:extLst>
              <a:ext uri="{FF2B5EF4-FFF2-40B4-BE49-F238E27FC236}">
                <a16:creationId xmlns:a16="http://schemas.microsoft.com/office/drawing/2014/main" id="{786BE5FF-06F7-C64C-B5EC-65FEF58116A6}"/>
              </a:ext>
            </a:extLst>
          </p:cNvPr>
          <p:cNvSpPr/>
          <p:nvPr/>
        </p:nvSpPr>
        <p:spPr>
          <a:xfrm>
            <a:off x="4577348" y="2384277"/>
            <a:ext cx="1635760" cy="2550160"/>
          </a:xfrm>
          <a:prstGeom prst="rect">
            <a:avLst/>
          </a:prstGeom>
          <a:solidFill>
            <a:schemeClr val="tx2"/>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accent5"/>
                </a:solidFill>
              </a:rPr>
              <a:t>Interface</a:t>
            </a:r>
          </a:p>
        </p:txBody>
      </p:sp>
      <p:sp>
        <p:nvSpPr>
          <p:cNvPr id="39" name="Rectangle 38">
            <a:extLst>
              <a:ext uri="{FF2B5EF4-FFF2-40B4-BE49-F238E27FC236}">
                <a16:creationId xmlns:a16="http://schemas.microsoft.com/office/drawing/2014/main" id="{531C2A94-0FBA-F145-BB52-467A23372A74}"/>
              </a:ext>
            </a:extLst>
          </p:cNvPr>
          <p:cNvSpPr/>
          <p:nvPr/>
        </p:nvSpPr>
        <p:spPr>
          <a:xfrm>
            <a:off x="4369067" y="2498073"/>
            <a:ext cx="1635760" cy="2550160"/>
          </a:xfrm>
          <a:prstGeom prst="rect">
            <a:avLst/>
          </a:prstGeom>
          <a:solidFill>
            <a:schemeClr val="tx2"/>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accent5"/>
                </a:solidFill>
              </a:rPr>
              <a:t>INTERFACE</a:t>
            </a:r>
          </a:p>
        </p:txBody>
      </p:sp>
      <p:cxnSp>
        <p:nvCxnSpPr>
          <p:cNvPr id="20" name="Elbow Connector 19">
            <a:extLst>
              <a:ext uri="{FF2B5EF4-FFF2-40B4-BE49-F238E27FC236}">
                <a16:creationId xmlns:a16="http://schemas.microsoft.com/office/drawing/2014/main" id="{62CAA4F3-7341-F34C-AD15-562ABDEC86B3}"/>
              </a:ext>
            </a:extLst>
          </p:cNvPr>
          <p:cNvCxnSpPr>
            <a:cxnSpLocks/>
            <a:stCxn id="39" idx="1"/>
            <a:endCxn id="4" idx="3"/>
          </p:cNvCxnSpPr>
          <p:nvPr/>
        </p:nvCxnSpPr>
        <p:spPr>
          <a:xfrm rot="10800000" flipV="1">
            <a:off x="3467788" y="3773153"/>
            <a:ext cx="901281" cy="1261932"/>
          </a:xfrm>
          <a:prstGeom prst="bentConnector3">
            <a:avLst/>
          </a:prstGeom>
          <a:ln w="19050" cap="flat" cmpd="sng" algn="ctr">
            <a:solidFill>
              <a:schemeClr val="accent5"/>
            </a:solidFill>
            <a:prstDash val="solid"/>
            <a:round/>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E7841361-0D84-224A-AA2F-156EB3E01947}"/>
              </a:ext>
            </a:extLst>
          </p:cNvPr>
          <p:cNvCxnSpPr>
            <a:stCxn id="31" idx="1"/>
          </p:cNvCxnSpPr>
          <p:nvPr/>
        </p:nvCxnSpPr>
        <p:spPr>
          <a:xfrm flipH="1">
            <a:off x="3467787" y="5802061"/>
            <a:ext cx="901281" cy="0"/>
          </a:xfrm>
          <a:prstGeom prst="straightConnector1">
            <a:avLst/>
          </a:prstGeom>
          <a:ln w="19050" cap="flat" cmpd="sng" algn="ctr">
            <a:solidFill>
              <a:schemeClr val="accent5"/>
            </a:solidFill>
            <a:prstDash val="solid"/>
            <a:round/>
            <a:headEnd type="triangle"/>
            <a:tailEnd type="triangle"/>
          </a:ln>
          <a:effectLst/>
        </p:spPr>
        <p:style>
          <a:lnRef idx="2">
            <a:schemeClr val="accent1"/>
          </a:lnRef>
          <a:fillRef idx="0">
            <a:schemeClr val="accent1"/>
          </a:fillRef>
          <a:effectRef idx="1">
            <a:schemeClr val="accent1"/>
          </a:effectRef>
          <a:fontRef idx="minor">
            <a:schemeClr val="tx1"/>
          </a:fontRef>
        </p:style>
      </p:cxnSp>
      <p:grpSp>
        <p:nvGrpSpPr>
          <p:cNvPr id="54" name="Group 53">
            <a:extLst>
              <a:ext uri="{FF2B5EF4-FFF2-40B4-BE49-F238E27FC236}">
                <a16:creationId xmlns:a16="http://schemas.microsoft.com/office/drawing/2014/main" id="{1E83E43F-9045-D445-89FF-C70F6A410DB1}"/>
              </a:ext>
            </a:extLst>
          </p:cNvPr>
          <p:cNvGrpSpPr/>
          <p:nvPr/>
        </p:nvGrpSpPr>
        <p:grpSpPr>
          <a:xfrm>
            <a:off x="7167168" y="1403165"/>
            <a:ext cx="1635759" cy="3852503"/>
            <a:chOff x="7232020" y="883891"/>
            <a:chExt cx="1635759" cy="3852503"/>
          </a:xfrm>
        </p:grpSpPr>
        <p:sp>
          <p:nvSpPr>
            <p:cNvPr id="43" name="Rounded Rectangle 42">
              <a:extLst>
                <a:ext uri="{FF2B5EF4-FFF2-40B4-BE49-F238E27FC236}">
                  <a16:creationId xmlns:a16="http://schemas.microsoft.com/office/drawing/2014/main" id="{B53D0250-D7D2-854A-A783-179E84E23386}"/>
                </a:ext>
              </a:extLst>
            </p:cNvPr>
            <p:cNvSpPr/>
            <p:nvPr/>
          </p:nvSpPr>
          <p:spPr>
            <a:xfrm>
              <a:off x="7232020" y="883891"/>
              <a:ext cx="1635759" cy="3852503"/>
            </a:xfrm>
            <a:prstGeom prst="roundRect">
              <a:avLst/>
            </a:prstGeom>
            <a:solidFill>
              <a:schemeClr val="bg1"/>
            </a:solidFill>
            <a:ln w="25400">
              <a:solidFill>
                <a:schemeClr val="accent5"/>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46BD585D-D92C-9041-AACD-D7B05E472660}"/>
                </a:ext>
              </a:extLst>
            </p:cNvPr>
            <p:cNvGrpSpPr/>
            <p:nvPr/>
          </p:nvGrpSpPr>
          <p:grpSpPr>
            <a:xfrm>
              <a:off x="7815045" y="1020773"/>
              <a:ext cx="518161" cy="365125"/>
              <a:chOff x="7869981" y="1688913"/>
              <a:chExt cx="518161" cy="365125"/>
            </a:xfrm>
          </p:grpSpPr>
          <p:sp>
            <p:nvSpPr>
              <p:cNvPr id="11" name="Rectangle 10">
                <a:extLst>
                  <a:ext uri="{FF2B5EF4-FFF2-40B4-BE49-F238E27FC236}">
                    <a16:creationId xmlns:a16="http://schemas.microsoft.com/office/drawing/2014/main" id="{4E904A24-F432-1240-B97B-A299A18B44A2}"/>
                  </a:ext>
                </a:extLst>
              </p:cNvPr>
              <p:cNvSpPr/>
              <p:nvPr/>
            </p:nvSpPr>
            <p:spPr>
              <a:xfrm>
                <a:off x="7869981" y="1747520"/>
                <a:ext cx="345440" cy="247914"/>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riangle 11">
                <a:extLst>
                  <a:ext uri="{FF2B5EF4-FFF2-40B4-BE49-F238E27FC236}">
                    <a16:creationId xmlns:a16="http://schemas.microsoft.com/office/drawing/2014/main" id="{C98F9AFE-B6C5-6D40-9567-42E7B9DC53CE}"/>
                  </a:ext>
                </a:extLst>
              </p:cNvPr>
              <p:cNvSpPr/>
              <p:nvPr/>
            </p:nvSpPr>
            <p:spPr>
              <a:xfrm rot="16200000">
                <a:off x="8032859" y="1698756"/>
                <a:ext cx="365125" cy="345440"/>
              </a:xfrm>
              <a:prstGeom prst="triangl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45" name="Rounded Rectangle 44">
              <a:extLst>
                <a:ext uri="{FF2B5EF4-FFF2-40B4-BE49-F238E27FC236}">
                  <a16:creationId xmlns:a16="http://schemas.microsoft.com/office/drawing/2014/main" id="{E7A718DA-59B6-B547-8EB7-72122D2D73E4}"/>
                </a:ext>
              </a:extLst>
            </p:cNvPr>
            <p:cNvSpPr/>
            <p:nvPr/>
          </p:nvSpPr>
          <p:spPr>
            <a:xfrm>
              <a:off x="7664659" y="1433821"/>
              <a:ext cx="792480" cy="365126"/>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chemeClr val="accent5"/>
                  </a:solidFill>
                </a:rPr>
                <a:t>P, T, HUMIDITY</a:t>
              </a:r>
            </a:p>
          </p:txBody>
        </p:sp>
        <p:sp>
          <p:nvSpPr>
            <p:cNvPr id="47" name="Rounded Rectangle 46">
              <a:extLst>
                <a:ext uri="{FF2B5EF4-FFF2-40B4-BE49-F238E27FC236}">
                  <a16:creationId xmlns:a16="http://schemas.microsoft.com/office/drawing/2014/main" id="{F9CA5AFF-1332-8748-B540-1A261119AAB5}"/>
                </a:ext>
              </a:extLst>
            </p:cNvPr>
            <p:cNvSpPr/>
            <p:nvPr/>
          </p:nvSpPr>
          <p:spPr>
            <a:xfrm>
              <a:off x="7664659" y="1894540"/>
              <a:ext cx="792480" cy="227066"/>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chemeClr val="accent5"/>
                  </a:solidFill>
                </a:rPr>
                <a:t>CO</a:t>
              </a:r>
              <a:r>
                <a:rPr lang="en-US" sz="900" baseline="-25000" dirty="0">
                  <a:solidFill>
                    <a:schemeClr val="accent5"/>
                  </a:solidFill>
                </a:rPr>
                <a:t>2</a:t>
              </a:r>
            </a:p>
          </p:txBody>
        </p:sp>
        <p:sp>
          <p:nvSpPr>
            <p:cNvPr id="48" name="Rounded Rectangle 47">
              <a:extLst>
                <a:ext uri="{FF2B5EF4-FFF2-40B4-BE49-F238E27FC236}">
                  <a16:creationId xmlns:a16="http://schemas.microsoft.com/office/drawing/2014/main" id="{33B7FB4B-2CDB-D04C-8150-D237EF765D35}"/>
                </a:ext>
              </a:extLst>
            </p:cNvPr>
            <p:cNvSpPr/>
            <p:nvPr/>
          </p:nvSpPr>
          <p:spPr>
            <a:xfrm>
              <a:off x="7473678" y="2253853"/>
              <a:ext cx="597672" cy="467360"/>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chemeClr val="accent5"/>
                  </a:solidFill>
                </a:rPr>
                <a:t>OEM</a:t>
              </a:r>
              <a:endParaRPr lang="en-US" sz="900" baseline="-25000" dirty="0">
                <a:solidFill>
                  <a:schemeClr val="accent5"/>
                </a:solidFill>
              </a:endParaRPr>
            </a:p>
          </p:txBody>
        </p:sp>
        <p:sp>
          <p:nvSpPr>
            <p:cNvPr id="49" name="Rounded Rectangle 48">
              <a:extLst>
                <a:ext uri="{FF2B5EF4-FFF2-40B4-BE49-F238E27FC236}">
                  <a16:creationId xmlns:a16="http://schemas.microsoft.com/office/drawing/2014/main" id="{BFA59100-E851-4748-A11D-E321D6B516A6}"/>
                </a:ext>
              </a:extLst>
            </p:cNvPr>
            <p:cNvSpPr/>
            <p:nvPr/>
          </p:nvSpPr>
          <p:spPr>
            <a:xfrm>
              <a:off x="7473732" y="2836974"/>
              <a:ext cx="1213068" cy="347757"/>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chemeClr val="accent5"/>
                  </a:solidFill>
                </a:rPr>
                <a:t>SPECTROMETER</a:t>
              </a:r>
              <a:endParaRPr lang="en-US" sz="900" baseline="-25000" dirty="0">
                <a:solidFill>
                  <a:schemeClr val="accent5"/>
                </a:solidFill>
              </a:endParaRPr>
            </a:p>
          </p:txBody>
        </p:sp>
        <p:sp>
          <p:nvSpPr>
            <p:cNvPr id="50" name="Rounded Rectangle 49">
              <a:extLst>
                <a:ext uri="{FF2B5EF4-FFF2-40B4-BE49-F238E27FC236}">
                  <a16:creationId xmlns:a16="http://schemas.microsoft.com/office/drawing/2014/main" id="{667ED500-DD0E-2E44-92B6-B7196F49BBEF}"/>
                </a:ext>
              </a:extLst>
            </p:cNvPr>
            <p:cNvSpPr/>
            <p:nvPr/>
          </p:nvSpPr>
          <p:spPr>
            <a:xfrm>
              <a:off x="7473732" y="3283259"/>
              <a:ext cx="1213068" cy="347757"/>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chemeClr val="accent5"/>
                  </a:solidFill>
                </a:rPr>
                <a:t>HYGROMETER</a:t>
              </a:r>
              <a:endParaRPr lang="en-US" sz="900" baseline="-25000" dirty="0">
                <a:solidFill>
                  <a:schemeClr val="accent5"/>
                </a:solidFill>
              </a:endParaRPr>
            </a:p>
          </p:txBody>
        </p:sp>
        <p:sp>
          <p:nvSpPr>
            <p:cNvPr id="51" name="Rounded Rectangle 50">
              <a:extLst>
                <a:ext uri="{FF2B5EF4-FFF2-40B4-BE49-F238E27FC236}">
                  <a16:creationId xmlns:a16="http://schemas.microsoft.com/office/drawing/2014/main" id="{DAE31F09-4121-7549-B3C6-AC227CCD4751}"/>
                </a:ext>
              </a:extLst>
            </p:cNvPr>
            <p:cNvSpPr/>
            <p:nvPr/>
          </p:nvSpPr>
          <p:spPr>
            <a:xfrm>
              <a:off x="7473732" y="3750997"/>
              <a:ext cx="1213068" cy="347757"/>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chemeClr val="accent5"/>
                  </a:solidFill>
                </a:rPr>
                <a:t>ION SENSITIVE WIRE</a:t>
              </a:r>
              <a:endParaRPr lang="en-US" sz="900" baseline="-25000" dirty="0">
                <a:solidFill>
                  <a:schemeClr val="accent5"/>
                </a:solidFill>
              </a:endParaRPr>
            </a:p>
          </p:txBody>
        </p:sp>
        <p:sp>
          <p:nvSpPr>
            <p:cNvPr id="52" name="Rounded Rectangle 51">
              <a:extLst>
                <a:ext uri="{FF2B5EF4-FFF2-40B4-BE49-F238E27FC236}">
                  <a16:creationId xmlns:a16="http://schemas.microsoft.com/office/drawing/2014/main" id="{A1202B62-9D07-9C46-A0B6-5530567F7B6F}"/>
                </a:ext>
              </a:extLst>
            </p:cNvPr>
            <p:cNvSpPr/>
            <p:nvPr/>
          </p:nvSpPr>
          <p:spPr>
            <a:xfrm>
              <a:off x="7473732" y="4206240"/>
              <a:ext cx="1213068" cy="347757"/>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chemeClr val="accent5"/>
                  </a:solidFill>
                </a:rPr>
                <a:t>ELECTRICAL IMPEDENCE</a:t>
              </a:r>
            </a:p>
          </p:txBody>
        </p:sp>
      </p:grpSp>
      <p:sp>
        <p:nvSpPr>
          <p:cNvPr id="56" name="Oval 55">
            <a:extLst>
              <a:ext uri="{FF2B5EF4-FFF2-40B4-BE49-F238E27FC236}">
                <a16:creationId xmlns:a16="http://schemas.microsoft.com/office/drawing/2014/main" id="{AD2820CB-504D-F148-92CB-F01A42A17B48}"/>
              </a:ext>
            </a:extLst>
          </p:cNvPr>
          <p:cNvSpPr/>
          <p:nvPr/>
        </p:nvSpPr>
        <p:spPr>
          <a:xfrm>
            <a:off x="7431137" y="5486175"/>
            <a:ext cx="629855" cy="613000"/>
          </a:xfrm>
          <a:prstGeom prst="ellipse">
            <a:avLst/>
          </a:prstGeom>
          <a:solidFill>
            <a:schemeClr val="bg1"/>
          </a:solidFill>
          <a:ln w="25400">
            <a:solidFill>
              <a:schemeClr val="accent5"/>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dirty="0">
              <a:solidFill>
                <a:schemeClr val="accent5"/>
              </a:solidFill>
            </a:endParaRPr>
          </a:p>
        </p:txBody>
      </p:sp>
      <p:sp>
        <p:nvSpPr>
          <p:cNvPr id="58" name="Oval 57">
            <a:extLst>
              <a:ext uri="{FF2B5EF4-FFF2-40B4-BE49-F238E27FC236}">
                <a16:creationId xmlns:a16="http://schemas.microsoft.com/office/drawing/2014/main" id="{C30375A5-051A-B94A-9855-E3E0947CA81F}"/>
              </a:ext>
            </a:extLst>
          </p:cNvPr>
          <p:cNvSpPr/>
          <p:nvPr/>
        </p:nvSpPr>
        <p:spPr>
          <a:xfrm>
            <a:off x="7583537" y="5638575"/>
            <a:ext cx="629855" cy="613000"/>
          </a:xfrm>
          <a:prstGeom prst="ellipse">
            <a:avLst/>
          </a:prstGeom>
          <a:solidFill>
            <a:schemeClr val="bg1"/>
          </a:solidFill>
          <a:ln w="25400">
            <a:solidFill>
              <a:schemeClr val="accent5"/>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dirty="0">
              <a:solidFill>
                <a:schemeClr val="accent5"/>
              </a:solidFill>
            </a:endParaRPr>
          </a:p>
        </p:txBody>
      </p:sp>
      <p:sp>
        <p:nvSpPr>
          <p:cNvPr id="59" name="Oval 58">
            <a:extLst>
              <a:ext uri="{FF2B5EF4-FFF2-40B4-BE49-F238E27FC236}">
                <a16:creationId xmlns:a16="http://schemas.microsoft.com/office/drawing/2014/main" id="{6A91584E-CD64-1F45-B9AA-248F280D9DF3}"/>
              </a:ext>
            </a:extLst>
          </p:cNvPr>
          <p:cNvSpPr/>
          <p:nvPr/>
        </p:nvSpPr>
        <p:spPr>
          <a:xfrm>
            <a:off x="7735937" y="5790975"/>
            <a:ext cx="629855" cy="613000"/>
          </a:xfrm>
          <a:prstGeom prst="ellipse">
            <a:avLst/>
          </a:prstGeom>
          <a:solidFill>
            <a:schemeClr val="bg1"/>
          </a:solidFill>
          <a:ln w="25400">
            <a:solidFill>
              <a:schemeClr val="accent5"/>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dirty="0">
              <a:solidFill>
                <a:schemeClr val="accent5"/>
              </a:solidFill>
            </a:endParaRPr>
          </a:p>
        </p:txBody>
      </p:sp>
      <p:cxnSp>
        <p:nvCxnSpPr>
          <p:cNvPr id="60" name="Straight Arrow Connector 59">
            <a:extLst>
              <a:ext uri="{FF2B5EF4-FFF2-40B4-BE49-F238E27FC236}">
                <a16:creationId xmlns:a16="http://schemas.microsoft.com/office/drawing/2014/main" id="{44706DA5-CF3B-EF41-8B82-47A7EFA3FCD5}"/>
              </a:ext>
            </a:extLst>
          </p:cNvPr>
          <p:cNvCxnSpPr>
            <a:cxnSpLocks/>
            <a:stCxn id="56" idx="2"/>
            <a:endCxn id="31" idx="3"/>
          </p:cNvCxnSpPr>
          <p:nvPr/>
        </p:nvCxnSpPr>
        <p:spPr>
          <a:xfrm flipH="1">
            <a:off x="6004828" y="5792675"/>
            <a:ext cx="1426309" cy="9386"/>
          </a:xfrm>
          <a:prstGeom prst="straightConnector1">
            <a:avLst/>
          </a:prstGeom>
          <a:ln w="19050" cap="flat" cmpd="sng" algn="ctr">
            <a:solidFill>
              <a:schemeClr val="accent5"/>
            </a:solidFill>
            <a:prstDash val="solid"/>
            <a:round/>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63" name="TextBox 62">
            <a:extLst>
              <a:ext uri="{FF2B5EF4-FFF2-40B4-BE49-F238E27FC236}">
                <a16:creationId xmlns:a16="http://schemas.microsoft.com/office/drawing/2014/main" id="{B90293CD-EC57-6044-8E00-009AC0028A43}"/>
              </a:ext>
            </a:extLst>
          </p:cNvPr>
          <p:cNvSpPr txBox="1"/>
          <p:nvPr/>
        </p:nvSpPr>
        <p:spPr>
          <a:xfrm>
            <a:off x="8396271" y="5615256"/>
            <a:ext cx="635110" cy="600164"/>
          </a:xfrm>
          <a:prstGeom prst="rect">
            <a:avLst/>
          </a:prstGeom>
          <a:noFill/>
        </p:spPr>
        <p:txBody>
          <a:bodyPr wrap="none" rtlCol="0">
            <a:spAutoFit/>
          </a:bodyPr>
          <a:lstStyle/>
          <a:p>
            <a:r>
              <a:rPr lang="en-US" sz="1100" dirty="0">
                <a:solidFill>
                  <a:schemeClr val="accent5"/>
                </a:solidFill>
              </a:rPr>
              <a:t>Linear Z</a:t>
            </a:r>
          </a:p>
          <a:p>
            <a:r>
              <a:rPr lang="en-US" sz="1100" dirty="0">
                <a:solidFill>
                  <a:schemeClr val="accent5"/>
                </a:solidFill>
              </a:rPr>
              <a:t>Rotary</a:t>
            </a:r>
          </a:p>
          <a:p>
            <a:r>
              <a:rPr lang="en-US" sz="1100" dirty="0">
                <a:solidFill>
                  <a:schemeClr val="accent5"/>
                </a:solidFill>
              </a:rPr>
              <a:t>SMA</a:t>
            </a:r>
          </a:p>
        </p:txBody>
      </p:sp>
      <p:cxnSp>
        <p:nvCxnSpPr>
          <p:cNvPr id="64" name="Straight Arrow Connector 63">
            <a:extLst>
              <a:ext uri="{FF2B5EF4-FFF2-40B4-BE49-F238E27FC236}">
                <a16:creationId xmlns:a16="http://schemas.microsoft.com/office/drawing/2014/main" id="{41A52D21-AF87-0644-A7A5-401153534CD6}"/>
              </a:ext>
            </a:extLst>
          </p:cNvPr>
          <p:cNvCxnSpPr>
            <a:cxnSpLocks/>
          </p:cNvCxnSpPr>
          <p:nvPr/>
        </p:nvCxnSpPr>
        <p:spPr>
          <a:xfrm flipH="1">
            <a:off x="5996354" y="3739928"/>
            <a:ext cx="1170622" cy="9111"/>
          </a:xfrm>
          <a:prstGeom prst="straightConnector1">
            <a:avLst/>
          </a:prstGeom>
          <a:ln w="19050" cap="flat" cmpd="sng" algn="ctr">
            <a:solidFill>
              <a:schemeClr val="accent5"/>
            </a:solidFill>
            <a:prstDash val="solid"/>
            <a:round/>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69" name="Rounded Rectangle 68">
            <a:extLst>
              <a:ext uri="{FF2B5EF4-FFF2-40B4-BE49-F238E27FC236}">
                <a16:creationId xmlns:a16="http://schemas.microsoft.com/office/drawing/2014/main" id="{457AFABD-C177-4744-99E5-9A1A4B27FE45}"/>
              </a:ext>
            </a:extLst>
          </p:cNvPr>
          <p:cNvSpPr/>
          <p:nvPr/>
        </p:nvSpPr>
        <p:spPr>
          <a:xfrm>
            <a:off x="8178073" y="2750282"/>
            <a:ext cx="427447" cy="232507"/>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chemeClr val="accent5"/>
                </a:solidFill>
              </a:rPr>
              <a:t>O</a:t>
            </a:r>
            <a:r>
              <a:rPr lang="en-US" sz="900" baseline="-25000" dirty="0">
                <a:solidFill>
                  <a:schemeClr val="accent5"/>
                </a:solidFill>
              </a:rPr>
              <a:t>2</a:t>
            </a:r>
          </a:p>
        </p:txBody>
      </p:sp>
      <p:sp>
        <p:nvSpPr>
          <p:cNvPr id="70" name="Rounded Rectangle 69">
            <a:extLst>
              <a:ext uri="{FF2B5EF4-FFF2-40B4-BE49-F238E27FC236}">
                <a16:creationId xmlns:a16="http://schemas.microsoft.com/office/drawing/2014/main" id="{EA26F9DD-4451-B043-92C6-CCBE14D5C3B9}"/>
              </a:ext>
            </a:extLst>
          </p:cNvPr>
          <p:cNvSpPr/>
          <p:nvPr/>
        </p:nvSpPr>
        <p:spPr>
          <a:xfrm>
            <a:off x="8178073" y="3014087"/>
            <a:ext cx="427447" cy="232507"/>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chemeClr val="accent5"/>
                </a:solidFill>
              </a:rPr>
              <a:t>pH</a:t>
            </a:r>
            <a:endParaRPr lang="en-US" sz="900" baseline="-25000" dirty="0">
              <a:solidFill>
                <a:schemeClr val="accent5"/>
              </a:solidFill>
            </a:endParaRPr>
          </a:p>
        </p:txBody>
      </p:sp>
      <p:sp>
        <p:nvSpPr>
          <p:cNvPr id="72" name="Rectangle 71">
            <a:extLst>
              <a:ext uri="{FF2B5EF4-FFF2-40B4-BE49-F238E27FC236}">
                <a16:creationId xmlns:a16="http://schemas.microsoft.com/office/drawing/2014/main" id="{27EC9827-8282-5240-AB33-545651617C7A}"/>
              </a:ext>
            </a:extLst>
          </p:cNvPr>
          <p:cNvSpPr/>
          <p:nvPr/>
        </p:nvSpPr>
        <p:spPr>
          <a:xfrm>
            <a:off x="5785963" y="991445"/>
            <a:ext cx="1156469" cy="826413"/>
          </a:xfrm>
          <a:prstGeom prst="rect">
            <a:avLst/>
          </a:prstGeom>
          <a:noFill/>
          <a:ln w="25400">
            <a:solidFill>
              <a:schemeClr val="accent5"/>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solidFill>
                  <a:schemeClr val="accent5"/>
                </a:solidFill>
              </a:rPr>
              <a:t>Deploy (Pyro)</a:t>
            </a:r>
          </a:p>
          <a:p>
            <a:pPr algn="ctr"/>
            <a:r>
              <a:rPr lang="en-US" sz="1000" dirty="0">
                <a:solidFill>
                  <a:schemeClr val="accent5"/>
                </a:solidFill>
              </a:rPr>
              <a:t>Heaters</a:t>
            </a:r>
          </a:p>
          <a:p>
            <a:pPr algn="ctr"/>
            <a:r>
              <a:rPr lang="en-US" sz="1000" dirty="0">
                <a:solidFill>
                  <a:schemeClr val="accent5"/>
                </a:solidFill>
              </a:rPr>
              <a:t>Lights</a:t>
            </a:r>
          </a:p>
          <a:p>
            <a:pPr algn="ctr"/>
            <a:r>
              <a:rPr lang="en-US" sz="1000" dirty="0">
                <a:solidFill>
                  <a:schemeClr val="accent5"/>
                </a:solidFill>
              </a:rPr>
              <a:t>On/Off</a:t>
            </a:r>
          </a:p>
        </p:txBody>
      </p:sp>
      <p:cxnSp>
        <p:nvCxnSpPr>
          <p:cNvPr id="73" name="Straight Arrow Connector 72">
            <a:extLst>
              <a:ext uri="{FF2B5EF4-FFF2-40B4-BE49-F238E27FC236}">
                <a16:creationId xmlns:a16="http://schemas.microsoft.com/office/drawing/2014/main" id="{697EBF88-1098-A541-8376-8F688644C7E5}"/>
              </a:ext>
            </a:extLst>
          </p:cNvPr>
          <p:cNvCxnSpPr>
            <a:cxnSpLocks/>
            <a:stCxn id="72" idx="1"/>
          </p:cNvCxnSpPr>
          <p:nvPr/>
        </p:nvCxnSpPr>
        <p:spPr>
          <a:xfrm flipH="1">
            <a:off x="3451346" y="1404652"/>
            <a:ext cx="2334616" cy="18649"/>
          </a:xfrm>
          <a:prstGeom prst="straightConnector1">
            <a:avLst/>
          </a:prstGeom>
          <a:ln w="19050" cap="flat" cmpd="sng" algn="ctr">
            <a:solidFill>
              <a:schemeClr val="tx1"/>
            </a:solidFill>
            <a:prstDash val="solid"/>
            <a:round/>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77" name="TextBox 76">
            <a:extLst>
              <a:ext uri="{FF2B5EF4-FFF2-40B4-BE49-F238E27FC236}">
                <a16:creationId xmlns:a16="http://schemas.microsoft.com/office/drawing/2014/main" id="{6444DDAB-61F4-214E-9A3F-7DA04D5E31FB}"/>
              </a:ext>
            </a:extLst>
          </p:cNvPr>
          <p:cNvSpPr txBox="1"/>
          <p:nvPr/>
        </p:nvSpPr>
        <p:spPr>
          <a:xfrm>
            <a:off x="1422011" y="1229321"/>
            <a:ext cx="1828514" cy="369332"/>
          </a:xfrm>
          <a:prstGeom prst="rect">
            <a:avLst/>
          </a:prstGeom>
          <a:noFill/>
        </p:spPr>
        <p:txBody>
          <a:bodyPr wrap="none" rtlCol="0">
            <a:spAutoFit/>
          </a:bodyPr>
          <a:lstStyle/>
          <a:p>
            <a:r>
              <a:rPr lang="en-US" dirty="0"/>
              <a:t>Power Subsystem</a:t>
            </a:r>
          </a:p>
        </p:txBody>
      </p:sp>
      <p:sp>
        <p:nvSpPr>
          <p:cNvPr id="42" name="TextBox 41">
            <a:extLst>
              <a:ext uri="{FF2B5EF4-FFF2-40B4-BE49-F238E27FC236}">
                <a16:creationId xmlns:a16="http://schemas.microsoft.com/office/drawing/2014/main" id="{1289928F-52AB-634E-B424-2303C622F428}"/>
              </a:ext>
            </a:extLst>
          </p:cNvPr>
          <p:cNvSpPr txBox="1"/>
          <p:nvPr/>
        </p:nvSpPr>
        <p:spPr>
          <a:xfrm>
            <a:off x="9847334" y="1935035"/>
            <a:ext cx="2109893" cy="3139321"/>
          </a:xfrm>
          <a:prstGeom prst="rect">
            <a:avLst/>
          </a:prstGeom>
          <a:noFill/>
        </p:spPr>
        <p:txBody>
          <a:bodyPr wrap="square" rtlCol="0">
            <a:spAutoFit/>
          </a:bodyPr>
          <a:lstStyle/>
          <a:p>
            <a:r>
              <a:rPr lang="en-US" dirty="0"/>
              <a:t>In each cell, controls for diurnal light, water release, air release, sealing mechanisms, imager, heater, linear actuator, rotary actuator.  </a:t>
            </a:r>
          </a:p>
          <a:p>
            <a:endParaRPr lang="en-US" dirty="0"/>
          </a:p>
          <a:p>
            <a:r>
              <a:rPr lang="en-US" dirty="0"/>
              <a:t>One interface card per each 4 cells.</a:t>
            </a:r>
          </a:p>
        </p:txBody>
      </p:sp>
    </p:spTree>
    <p:extLst>
      <p:ext uri="{BB962C8B-B14F-4D97-AF65-F5344CB8AC3E}">
        <p14:creationId xmlns:p14="http://schemas.microsoft.com/office/powerpoint/2010/main" val="3933879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47536" y="111900"/>
            <a:ext cx="10515600" cy="374723"/>
          </a:xfrm>
        </p:spPr>
        <p:txBody>
          <a:bodyPr>
            <a:normAutofit/>
          </a:bodyPr>
          <a:lstStyle/>
          <a:p>
            <a:r>
              <a:rPr lang="en-US" sz="2000" b="1" dirty="0">
                <a:latin typeface="Arial" panose="020B0604020202020204" pitchFamily="34" charset="0"/>
                <a:cs typeface="Arial" panose="020B0604020202020204" pitchFamily="34" charset="0"/>
              </a:rPr>
              <a:t>Thermal Architecture</a:t>
            </a:r>
          </a:p>
        </p:txBody>
      </p:sp>
      <p:sp>
        <p:nvSpPr>
          <p:cNvPr id="12" name="TextBox 11"/>
          <p:cNvSpPr txBox="1"/>
          <p:nvPr/>
        </p:nvSpPr>
        <p:spPr>
          <a:xfrm>
            <a:off x="344818" y="444544"/>
            <a:ext cx="5936367" cy="5232202"/>
          </a:xfrm>
          <a:prstGeom prst="rect">
            <a:avLst/>
          </a:prstGeom>
          <a:noFill/>
        </p:spPr>
        <p:txBody>
          <a:bodyPr wrap="square" rtlCol="0">
            <a:spAutoFit/>
          </a:bodyPr>
          <a:lstStyle/>
          <a:p>
            <a:pPr marL="285750" indent="-285750">
              <a:buFont typeface="Arial" panose="020B0604020202020204" pitchFamily="34" charset="0"/>
              <a:buChar char="•"/>
            </a:pPr>
            <a:r>
              <a:rPr lang="en-US" sz="1600" dirty="0"/>
              <a:t>Passive thermal architecture with </a:t>
            </a:r>
          </a:p>
          <a:p>
            <a:pPr marL="742950" lvl="1" indent="-285750">
              <a:buFont typeface="Arial" panose="020B0604020202020204" pitchFamily="34" charset="0"/>
              <a:buChar char="•"/>
            </a:pPr>
            <a:r>
              <a:rPr lang="en-US" sz="1400" dirty="0"/>
              <a:t>Parabolic Reflector Radiator (PRR) provides heat rejection for the Payload/Thermal Enclosure</a:t>
            </a:r>
          </a:p>
          <a:p>
            <a:pPr marL="742950" lvl="1" indent="-285750">
              <a:buFont typeface="Arial" panose="020B0604020202020204" pitchFamily="34" charset="0"/>
              <a:buChar char="•"/>
            </a:pPr>
            <a:r>
              <a:rPr lang="en-US" sz="1400" dirty="0"/>
              <a:t>Operational and Survival Heaters on PRR controlled by mechanical thermostats</a:t>
            </a:r>
          </a:p>
          <a:p>
            <a:pPr marL="742950" lvl="1" indent="-285750">
              <a:buFont typeface="Arial" panose="020B0604020202020204" pitchFamily="34" charset="0"/>
              <a:buChar char="•"/>
            </a:pPr>
            <a:r>
              <a:rPr lang="en-US" sz="1400" dirty="0"/>
              <a:t>Temperature sensors to monitor cell temperatures</a:t>
            </a:r>
          </a:p>
          <a:p>
            <a:pPr marL="742950" lvl="1" indent="-285750">
              <a:buFont typeface="Arial" panose="020B0604020202020204" pitchFamily="34" charset="0"/>
              <a:buChar char="•"/>
            </a:pPr>
            <a:r>
              <a:rPr lang="en-US" sz="1400" dirty="0"/>
              <a:t>MLI surrounding thermal enclosure</a:t>
            </a:r>
          </a:p>
          <a:p>
            <a:pPr marL="285750" indent="-285750">
              <a:buFont typeface="Arial" panose="020B0604020202020204" pitchFamily="34" charset="0"/>
              <a:buChar char="•"/>
            </a:pPr>
            <a:r>
              <a:rPr lang="en-US" sz="1600" dirty="0"/>
              <a:t>Avionics/Control Electronics mounted to thermal enclosure base</a:t>
            </a:r>
          </a:p>
          <a:p>
            <a:pPr marL="285750" indent="-285750">
              <a:buFont typeface="Arial" panose="020B0604020202020204" pitchFamily="34" charset="0"/>
              <a:buChar char="•"/>
            </a:pPr>
            <a:r>
              <a:rPr lang="en-US" sz="1600" dirty="0"/>
              <a:t>Gas Containment mounted to thermal enclosure</a:t>
            </a:r>
          </a:p>
          <a:p>
            <a:pPr marL="285750" indent="-285750">
              <a:buFont typeface="Arial" panose="020B0604020202020204" pitchFamily="34" charset="0"/>
              <a:buChar char="•"/>
            </a:pPr>
            <a:endParaRPr lang="en-US" sz="1600" dirty="0"/>
          </a:p>
          <a:p>
            <a:r>
              <a:rPr lang="en-US" sz="1600" dirty="0"/>
              <a:t>Assumptions</a:t>
            </a:r>
          </a:p>
          <a:p>
            <a:pPr marL="214313" indent="-214313">
              <a:buFont typeface="Arial" panose="020B0604020202020204" pitchFamily="34" charset="0"/>
              <a:buChar char="•"/>
            </a:pPr>
            <a:r>
              <a:rPr lang="en-US" sz="1400" dirty="0"/>
              <a:t>Payload is not required to survive overnight</a:t>
            </a:r>
          </a:p>
          <a:p>
            <a:pPr marL="214313" indent="-214313">
              <a:buFont typeface="Arial" panose="020B0604020202020204" pitchFamily="34" charset="0"/>
              <a:buChar char="•"/>
            </a:pPr>
            <a:r>
              <a:rPr lang="en-US" sz="1400" dirty="0"/>
              <a:t>Power provided by host (this includes survival heater power)</a:t>
            </a:r>
          </a:p>
          <a:p>
            <a:pPr marL="214313" indent="-214313">
              <a:buFont typeface="Arial" panose="020B0604020202020204" pitchFamily="34" charset="0"/>
              <a:buChar char="•"/>
            </a:pPr>
            <a:r>
              <a:rPr lang="en-US" sz="1400" dirty="0"/>
              <a:t>Payload Power Dissipation (~20 W total)</a:t>
            </a:r>
          </a:p>
          <a:p>
            <a:pPr marL="671513" lvl="1" indent="-214313">
              <a:buFont typeface="Arial" panose="020B0604020202020204" pitchFamily="34" charset="0"/>
              <a:buChar char="•"/>
            </a:pPr>
            <a:r>
              <a:rPr lang="en-US" sz="1400" dirty="0"/>
              <a:t>Sampling System Power  From actuators~ 15 W</a:t>
            </a:r>
          </a:p>
          <a:p>
            <a:pPr marL="671513" lvl="1" indent="-214313">
              <a:buFont typeface="Arial" panose="020B0604020202020204" pitchFamily="34" charset="0"/>
              <a:buChar char="•"/>
            </a:pPr>
            <a:r>
              <a:rPr lang="en-US" sz="1400" dirty="0"/>
              <a:t>Avionics Electronics ~ 5 W</a:t>
            </a:r>
          </a:p>
          <a:p>
            <a:pPr marL="214313" indent="-214313">
              <a:buFont typeface="Arial" panose="020B0604020202020204" pitchFamily="34" charset="0"/>
              <a:buChar char="•"/>
            </a:pPr>
            <a:r>
              <a:rPr lang="en-US" sz="1400" dirty="0"/>
              <a:t>Temperature Requirements:</a:t>
            </a:r>
          </a:p>
          <a:p>
            <a:pPr marL="671513" lvl="1" indent="-214313">
              <a:buFont typeface="Arial" panose="020B0604020202020204" pitchFamily="34" charset="0"/>
              <a:buChar char="•"/>
            </a:pPr>
            <a:r>
              <a:rPr lang="en-US" sz="1400" dirty="0"/>
              <a:t>Survival (Non-Operational): 5 to 35</a:t>
            </a:r>
            <a:r>
              <a:rPr lang="en-US" sz="1400" dirty="0">
                <a:latin typeface="Arial" panose="020B0604020202020204" pitchFamily="34" charset="0"/>
                <a:cs typeface="Arial" panose="020B0604020202020204" pitchFamily="34" charset="0"/>
              </a:rPr>
              <a:t>°</a:t>
            </a:r>
            <a:r>
              <a:rPr lang="en-US" sz="1400" dirty="0"/>
              <a:t>C</a:t>
            </a:r>
          </a:p>
          <a:p>
            <a:pPr marL="1128713" lvl="2" indent="-214313">
              <a:buFont typeface="Arial" panose="020B0604020202020204" pitchFamily="34" charset="0"/>
              <a:buChar char="•"/>
            </a:pPr>
            <a:r>
              <a:rPr lang="en-US" sz="1400" dirty="0"/>
              <a:t>Launch, Cruise, EDL</a:t>
            </a:r>
          </a:p>
          <a:p>
            <a:pPr marL="1128713" lvl="2" indent="-214313">
              <a:buFont typeface="Arial" panose="020B0604020202020204" pitchFamily="34" charset="0"/>
              <a:buChar char="•"/>
            </a:pPr>
            <a:r>
              <a:rPr lang="en-US" sz="1400" dirty="0"/>
              <a:t>Stowed on Lander</a:t>
            </a:r>
          </a:p>
          <a:p>
            <a:pPr marL="1128713" lvl="2" indent="-214313">
              <a:buFont typeface="Arial" panose="020B0604020202020204" pitchFamily="34" charset="0"/>
              <a:buChar char="•"/>
            </a:pPr>
            <a:r>
              <a:rPr lang="en-US" sz="1400" dirty="0"/>
              <a:t>Surface</a:t>
            </a:r>
          </a:p>
          <a:p>
            <a:pPr marL="671513" lvl="1" indent="-214313">
              <a:buFont typeface="Arial" panose="020B0604020202020204" pitchFamily="34" charset="0"/>
              <a:buChar char="•"/>
            </a:pPr>
            <a:r>
              <a:rPr lang="en-US" sz="1400" dirty="0"/>
              <a:t>Science  (Operational): Carousel 18 to 24</a:t>
            </a:r>
            <a:r>
              <a:rPr lang="en-US" sz="1400" dirty="0">
                <a:latin typeface="Arial" panose="020B0604020202020204" pitchFamily="34" charset="0"/>
                <a:cs typeface="Arial" panose="020B0604020202020204" pitchFamily="34" charset="0"/>
              </a:rPr>
              <a:t>°</a:t>
            </a:r>
            <a:r>
              <a:rPr lang="en-US" sz="1400" dirty="0"/>
              <a:t>C on Surface</a:t>
            </a:r>
          </a:p>
        </p:txBody>
      </p:sp>
      <p:grpSp>
        <p:nvGrpSpPr>
          <p:cNvPr id="13" name="Group 12">
            <a:extLst>
              <a:ext uri="{FF2B5EF4-FFF2-40B4-BE49-F238E27FC236}">
                <a16:creationId xmlns:a16="http://schemas.microsoft.com/office/drawing/2014/main" id="{714D667A-051E-D54E-BF9C-AD5CBDD0BF0D}"/>
              </a:ext>
            </a:extLst>
          </p:cNvPr>
          <p:cNvGrpSpPr/>
          <p:nvPr/>
        </p:nvGrpSpPr>
        <p:grpSpPr>
          <a:xfrm>
            <a:off x="5580508" y="558583"/>
            <a:ext cx="6060183" cy="4503215"/>
            <a:chOff x="4516014" y="456983"/>
            <a:chExt cx="6060183" cy="4503215"/>
          </a:xfrm>
        </p:grpSpPr>
        <p:sp>
          <p:nvSpPr>
            <p:cNvPr id="42" name="Rectangle 41"/>
            <p:cNvSpPr/>
            <p:nvPr/>
          </p:nvSpPr>
          <p:spPr>
            <a:xfrm>
              <a:off x="6273824" y="2043536"/>
              <a:ext cx="2687182" cy="213191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0" name="Rectangle 49"/>
            <p:cNvSpPr/>
            <p:nvPr/>
          </p:nvSpPr>
          <p:spPr>
            <a:xfrm>
              <a:off x="6339588" y="3398218"/>
              <a:ext cx="203943" cy="760259"/>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 name="Rectangle 54"/>
            <p:cNvSpPr/>
            <p:nvPr/>
          </p:nvSpPr>
          <p:spPr>
            <a:xfrm>
              <a:off x="6145816" y="2019612"/>
              <a:ext cx="2843905" cy="2187988"/>
            </a:xfrm>
            <a:prstGeom prst="rect">
              <a:avLst/>
            </a:prstGeom>
            <a:noFill/>
            <a:ln w="12700">
              <a:solidFill>
                <a:srgbClr val="FFC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57" name="Straight Connector 56"/>
            <p:cNvCxnSpPr/>
            <p:nvPr/>
          </p:nvCxnSpPr>
          <p:spPr>
            <a:xfrm flipV="1">
              <a:off x="6580985" y="1709266"/>
              <a:ext cx="0" cy="11399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V="1">
              <a:off x="8572093" y="1698927"/>
              <a:ext cx="0" cy="11399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6572013" y="1849746"/>
              <a:ext cx="2000080" cy="0"/>
            </a:xfrm>
            <a:prstGeom prst="straightConnector1">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318340" y="1727237"/>
              <a:ext cx="498855" cy="230832"/>
            </a:xfrm>
            <a:prstGeom prst="rect">
              <a:avLst/>
            </a:prstGeom>
            <a:solidFill>
              <a:schemeClr val="bg1"/>
            </a:solidFill>
          </p:spPr>
          <p:txBody>
            <a:bodyPr wrap="none" rtlCol="0">
              <a:spAutoFit/>
            </a:bodyPr>
            <a:lstStyle/>
            <a:p>
              <a:r>
                <a:rPr lang="en-US" sz="900" dirty="0"/>
                <a:t>~25cm</a:t>
              </a:r>
            </a:p>
          </p:txBody>
        </p:sp>
        <p:sp>
          <p:nvSpPr>
            <p:cNvPr id="67" name="TextBox 66"/>
            <p:cNvSpPr txBox="1"/>
            <p:nvPr/>
          </p:nvSpPr>
          <p:spPr>
            <a:xfrm>
              <a:off x="9296228" y="3398217"/>
              <a:ext cx="1279969" cy="415498"/>
            </a:xfrm>
            <a:prstGeom prst="rect">
              <a:avLst/>
            </a:prstGeom>
            <a:noFill/>
          </p:spPr>
          <p:txBody>
            <a:bodyPr wrap="square" rtlCol="0">
              <a:spAutoFit/>
            </a:bodyPr>
            <a:lstStyle/>
            <a:p>
              <a:r>
                <a:rPr lang="en-US" sz="1050" dirty="0"/>
                <a:t>Thermal Enclosure (covered with MLI)</a:t>
              </a:r>
            </a:p>
          </p:txBody>
        </p:sp>
        <p:cxnSp>
          <p:nvCxnSpPr>
            <p:cNvPr id="69" name="Straight Arrow Connector 68"/>
            <p:cNvCxnSpPr/>
            <p:nvPr/>
          </p:nvCxnSpPr>
          <p:spPr>
            <a:xfrm flipH="1" flipV="1">
              <a:off x="8965040" y="3300818"/>
              <a:ext cx="344924" cy="28596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6" name="TextBox 75"/>
            <p:cNvSpPr txBox="1"/>
            <p:nvPr/>
          </p:nvSpPr>
          <p:spPr>
            <a:xfrm>
              <a:off x="9006216" y="1647533"/>
              <a:ext cx="883371" cy="253916"/>
            </a:xfrm>
            <a:prstGeom prst="rect">
              <a:avLst/>
            </a:prstGeom>
            <a:noFill/>
          </p:spPr>
          <p:txBody>
            <a:bodyPr wrap="square" rtlCol="0">
              <a:spAutoFit/>
            </a:bodyPr>
            <a:lstStyle/>
            <a:p>
              <a:r>
                <a:rPr lang="en-US" sz="1050" dirty="0"/>
                <a:t>Lander Deck</a:t>
              </a:r>
            </a:p>
          </p:txBody>
        </p:sp>
        <p:sp>
          <p:nvSpPr>
            <p:cNvPr id="92" name="TextBox 91"/>
            <p:cNvSpPr txBox="1"/>
            <p:nvPr/>
          </p:nvSpPr>
          <p:spPr>
            <a:xfrm>
              <a:off x="5154299" y="1272875"/>
              <a:ext cx="1346966" cy="415498"/>
            </a:xfrm>
            <a:prstGeom prst="rect">
              <a:avLst/>
            </a:prstGeom>
            <a:noFill/>
          </p:spPr>
          <p:txBody>
            <a:bodyPr wrap="square" rtlCol="0">
              <a:spAutoFit/>
            </a:bodyPr>
            <a:lstStyle/>
            <a:p>
              <a:r>
                <a:rPr lang="en-US" sz="1050" dirty="0"/>
                <a:t>Parabolic Reflector Radiator (PRR)</a:t>
              </a:r>
            </a:p>
          </p:txBody>
        </p:sp>
        <p:sp>
          <p:nvSpPr>
            <p:cNvPr id="104" name="Freeform 103"/>
            <p:cNvSpPr/>
            <p:nvPr/>
          </p:nvSpPr>
          <p:spPr>
            <a:xfrm>
              <a:off x="4846320" y="4531645"/>
              <a:ext cx="5493434" cy="246330"/>
            </a:xfrm>
            <a:custGeom>
              <a:avLst/>
              <a:gdLst>
                <a:gd name="connsiteX0" fmla="*/ 0 w 3727939"/>
                <a:gd name="connsiteY0" fmla="*/ 187587 h 237102"/>
                <a:gd name="connsiteX1" fmla="*/ 339970 w 3727939"/>
                <a:gd name="connsiteY1" fmla="*/ 18 h 237102"/>
                <a:gd name="connsiteX2" fmla="*/ 849923 w 3727939"/>
                <a:gd name="connsiteY2" fmla="*/ 175864 h 237102"/>
                <a:gd name="connsiteX3" fmla="*/ 1617785 w 3727939"/>
                <a:gd name="connsiteY3" fmla="*/ 170002 h 237102"/>
                <a:gd name="connsiteX4" fmla="*/ 2244970 w 3727939"/>
                <a:gd name="connsiteY4" fmla="*/ 99664 h 237102"/>
                <a:gd name="connsiteX5" fmla="*/ 2960077 w 3727939"/>
                <a:gd name="connsiteY5" fmla="*/ 234479 h 237102"/>
                <a:gd name="connsiteX6" fmla="*/ 3727939 w 3727939"/>
                <a:gd name="connsiteY6" fmla="*/ 175864 h 237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27939" h="237102">
                  <a:moveTo>
                    <a:pt x="0" y="187587"/>
                  </a:moveTo>
                  <a:cubicBezTo>
                    <a:pt x="99158" y="94779"/>
                    <a:pt x="198316" y="1972"/>
                    <a:pt x="339970" y="18"/>
                  </a:cubicBezTo>
                  <a:cubicBezTo>
                    <a:pt x="481624" y="-1936"/>
                    <a:pt x="636954" y="147533"/>
                    <a:pt x="849923" y="175864"/>
                  </a:cubicBezTo>
                  <a:cubicBezTo>
                    <a:pt x="1062892" y="204195"/>
                    <a:pt x="1385277" y="182702"/>
                    <a:pt x="1617785" y="170002"/>
                  </a:cubicBezTo>
                  <a:cubicBezTo>
                    <a:pt x="1850293" y="157302"/>
                    <a:pt x="2021255" y="88918"/>
                    <a:pt x="2244970" y="99664"/>
                  </a:cubicBezTo>
                  <a:cubicBezTo>
                    <a:pt x="2468685" y="110410"/>
                    <a:pt x="2712916" y="221779"/>
                    <a:pt x="2960077" y="234479"/>
                  </a:cubicBezTo>
                  <a:cubicBezTo>
                    <a:pt x="3207239" y="247179"/>
                    <a:pt x="3467589" y="211521"/>
                    <a:pt x="3727939" y="17586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5" name="TextBox 104"/>
            <p:cNvSpPr txBox="1"/>
            <p:nvPr/>
          </p:nvSpPr>
          <p:spPr>
            <a:xfrm>
              <a:off x="6229113" y="4706282"/>
              <a:ext cx="2117748" cy="253916"/>
            </a:xfrm>
            <a:prstGeom prst="rect">
              <a:avLst/>
            </a:prstGeom>
            <a:noFill/>
          </p:spPr>
          <p:txBody>
            <a:bodyPr wrap="square" rtlCol="0">
              <a:spAutoFit/>
            </a:bodyPr>
            <a:lstStyle/>
            <a:p>
              <a:r>
                <a:rPr lang="en-US" sz="1050" dirty="0"/>
                <a:t>Lunar Regolith</a:t>
              </a:r>
            </a:p>
          </p:txBody>
        </p:sp>
        <p:sp>
          <p:nvSpPr>
            <p:cNvPr id="122" name="TextBox 121"/>
            <p:cNvSpPr txBox="1"/>
            <p:nvPr/>
          </p:nvSpPr>
          <p:spPr>
            <a:xfrm>
              <a:off x="9308616" y="2953987"/>
              <a:ext cx="1267581" cy="253916"/>
            </a:xfrm>
            <a:prstGeom prst="rect">
              <a:avLst/>
            </a:prstGeom>
            <a:noFill/>
          </p:spPr>
          <p:txBody>
            <a:bodyPr wrap="square" rtlCol="0">
              <a:spAutoFit/>
            </a:bodyPr>
            <a:lstStyle/>
            <a:p>
              <a:r>
                <a:rPr lang="en-US" sz="1050" dirty="0"/>
                <a:t>MLI</a:t>
              </a:r>
            </a:p>
          </p:txBody>
        </p:sp>
        <p:cxnSp>
          <p:nvCxnSpPr>
            <p:cNvPr id="6" name="Straight Connector 5"/>
            <p:cNvCxnSpPr/>
            <p:nvPr/>
          </p:nvCxnSpPr>
          <p:spPr>
            <a:xfrm flipH="1">
              <a:off x="6209349" y="4175454"/>
              <a:ext cx="198568" cy="494284"/>
            </a:xfrm>
            <a:prstGeom prst="line">
              <a:avLst/>
            </a:prstGeom>
            <a:ln w="38100"/>
          </p:spPr>
          <p:style>
            <a:lnRef idx="2">
              <a:schemeClr val="dk1"/>
            </a:lnRef>
            <a:fillRef idx="0">
              <a:schemeClr val="dk1"/>
            </a:fillRef>
            <a:effectRef idx="1">
              <a:schemeClr val="dk1"/>
            </a:effectRef>
            <a:fontRef idx="minor">
              <a:schemeClr val="tx1"/>
            </a:fontRef>
          </p:style>
        </p:cxnSp>
        <p:cxnSp>
          <p:nvCxnSpPr>
            <p:cNvPr id="56" name="Straight Connector 55"/>
            <p:cNvCxnSpPr/>
            <p:nvPr/>
          </p:nvCxnSpPr>
          <p:spPr>
            <a:xfrm>
              <a:off x="8645590" y="4165216"/>
              <a:ext cx="229080" cy="541067"/>
            </a:xfrm>
            <a:prstGeom prst="line">
              <a:avLst/>
            </a:prstGeom>
            <a:ln w="38100"/>
          </p:spPr>
          <p:style>
            <a:lnRef idx="2">
              <a:schemeClr val="dk1"/>
            </a:lnRef>
            <a:fillRef idx="0">
              <a:schemeClr val="dk1"/>
            </a:fillRef>
            <a:effectRef idx="1">
              <a:schemeClr val="dk1"/>
            </a:effectRef>
            <a:fontRef idx="minor">
              <a:schemeClr val="tx1"/>
            </a:fontRef>
          </p:style>
        </p:cxnSp>
        <p:sp>
          <p:nvSpPr>
            <p:cNvPr id="51" name="Rectangle 50"/>
            <p:cNvSpPr/>
            <p:nvPr/>
          </p:nvSpPr>
          <p:spPr>
            <a:xfrm>
              <a:off x="6145816" y="2049399"/>
              <a:ext cx="128008" cy="2115817"/>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6" name="Picture 15"/>
            <p:cNvPicPr>
              <a:picLocks noChangeAspect="1"/>
            </p:cNvPicPr>
            <p:nvPr/>
          </p:nvPicPr>
          <p:blipFill rotWithShape="1">
            <a:blip r:embed="rId2" cstate="print">
              <a:extLst>
                <a:ext uri="{28A0092B-C50C-407E-A947-70E740481C1C}">
                  <a14:useLocalDpi xmlns:a14="http://schemas.microsoft.com/office/drawing/2010/main" val="0"/>
                </a:ext>
              </a:extLst>
            </a:blip>
            <a:srcRect l="17087" t="8683" r="21844" b="6252"/>
            <a:stretch/>
          </p:blipFill>
          <p:spPr>
            <a:xfrm>
              <a:off x="6545547" y="2607883"/>
              <a:ext cx="2057400" cy="1557291"/>
            </a:xfrm>
            <a:prstGeom prst="rect">
              <a:avLst/>
            </a:prstGeom>
          </p:spPr>
        </p:pic>
        <p:sp>
          <p:nvSpPr>
            <p:cNvPr id="103" name="Down Arrow 102"/>
            <p:cNvSpPr/>
            <p:nvPr/>
          </p:nvSpPr>
          <p:spPr>
            <a:xfrm>
              <a:off x="6620631" y="4053214"/>
              <a:ext cx="245148" cy="616525"/>
            </a:xfrm>
            <a:prstGeom prst="downArrow">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62" name="Straight Arrow Connector 61"/>
            <p:cNvCxnSpPr>
              <a:stCxn id="122" idx="1"/>
            </p:cNvCxnSpPr>
            <p:nvPr/>
          </p:nvCxnSpPr>
          <p:spPr>
            <a:xfrm flipH="1" flipV="1">
              <a:off x="8989721" y="2953987"/>
              <a:ext cx="318895" cy="12695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3" name="Straight Arrow Connector 92"/>
            <p:cNvCxnSpPr>
              <a:stCxn id="92" idx="2"/>
            </p:cNvCxnSpPr>
            <p:nvPr/>
          </p:nvCxnSpPr>
          <p:spPr>
            <a:xfrm>
              <a:off x="5827782" y="1688374"/>
              <a:ext cx="394700" cy="532007"/>
            </a:xfrm>
            <a:prstGeom prst="straightConnector1">
              <a:avLst/>
            </a:prstGeom>
            <a:ln>
              <a:headEnd type="none" w="med" len="med"/>
              <a:tailEnd type="oval" w="med" len="med"/>
            </a:ln>
          </p:spPr>
          <p:style>
            <a:lnRef idx="1">
              <a:schemeClr val="dk1"/>
            </a:lnRef>
            <a:fillRef idx="0">
              <a:schemeClr val="dk1"/>
            </a:fillRef>
            <a:effectRef idx="0">
              <a:schemeClr val="dk1"/>
            </a:effectRef>
            <a:fontRef idx="minor">
              <a:schemeClr val="tx1"/>
            </a:fontRef>
          </p:style>
        </p:cxnSp>
        <p:sp>
          <p:nvSpPr>
            <p:cNvPr id="11" name="Rectangle 10"/>
            <p:cNvSpPr/>
            <p:nvPr/>
          </p:nvSpPr>
          <p:spPr>
            <a:xfrm>
              <a:off x="5552172" y="879265"/>
              <a:ext cx="4787582" cy="266163"/>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9" name="TextBox 38"/>
            <p:cNvSpPr txBox="1"/>
            <p:nvPr/>
          </p:nvSpPr>
          <p:spPr>
            <a:xfrm>
              <a:off x="4516014" y="3600832"/>
              <a:ext cx="1461108" cy="430887"/>
            </a:xfrm>
            <a:prstGeom prst="rect">
              <a:avLst/>
            </a:prstGeom>
            <a:noFill/>
          </p:spPr>
          <p:txBody>
            <a:bodyPr wrap="square" rtlCol="0">
              <a:spAutoFit/>
            </a:bodyPr>
            <a:lstStyle/>
            <a:p>
              <a:r>
                <a:rPr lang="en-US" sz="1050" dirty="0"/>
                <a:t>Avionics/Control Electronics</a:t>
              </a:r>
            </a:p>
          </p:txBody>
        </p:sp>
        <p:sp>
          <p:nvSpPr>
            <p:cNvPr id="43" name="TextBox 42"/>
            <p:cNvSpPr txBox="1"/>
            <p:nvPr/>
          </p:nvSpPr>
          <p:spPr>
            <a:xfrm>
              <a:off x="6689918" y="1348898"/>
              <a:ext cx="1267581" cy="253916"/>
            </a:xfrm>
            <a:prstGeom prst="rect">
              <a:avLst/>
            </a:prstGeom>
            <a:noFill/>
          </p:spPr>
          <p:txBody>
            <a:bodyPr wrap="square" rtlCol="0">
              <a:spAutoFit/>
            </a:bodyPr>
            <a:lstStyle/>
            <a:p>
              <a:r>
                <a:rPr lang="en-US" sz="1050" dirty="0"/>
                <a:t>Umbilical Cord</a:t>
              </a:r>
            </a:p>
          </p:txBody>
        </p:sp>
        <p:cxnSp>
          <p:nvCxnSpPr>
            <p:cNvPr id="44" name="Straight Arrow Connector 43"/>
            <p:cNvCxnSpPr>
              <a:stCxn id="43" idx="1"/>
            </p:cNvCxnSpPr>
            <p:nvPr/>
          </p:nvCxnSpPr>
          <p:spPr>
            <a:xfrm flipH="1" flipV="1">
              <a:off x="6371023" y="1348898"/>
              <a:ext cx="318895" cy="12695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5" name="Straight Arrow Connector 44"/>
            <p:cNvCxnSpPr>
              <a:stCxn id="76" idx="0"/>
            </p:cNvCxnSpPr>
            <p:nvPr/>
          </p:nvCxnSpPr>
          <p:spPr>
            <a:xfrm flipH="1" flipV="1">
              <a:off x="9309965" y="1126791"/>
              <a:ext cx="137937" cy="52074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8" name="Rectangle 17"/>
            <p:cNvSpPr/>
            <p:nvPr/>
          </p:nvSpPr>
          <p:spPr>
            <a:xfrm>
              <a:off x="6601143" y="456983"/>
              <a:ext cx="1134507" cy="416559"/>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1050" dirty="0">
                  <a:solidFill>
                    <a:schemeClr val="tx1"/>
                  </a:solidFill>
                </a:rPr>
                <a:t>Lander: </a:t>
              </a:r>
              <a:r>
                <a:rPr lang="en-US" sz="1050" dirty="0" err="1">
                  <a:solidFill>
                    <a:schemeClr val="tx1"/>
                  </a:solidFill>
                </a:rPr>
                <a:t>Comm</a:t>
              </a:r>
              <a:r>
                <a:rPr lang="en-US" sz="1050" dirty="0">
                  <a:solidFill>
                    <a:schemeClr val="tx1"/>
                  </a:solidFill>
                </a:rPr>
                <a:t> and 28V</a:t>
              </a:r>
            </a:p>
          </p:txBody>
        </p:sp>
        <p:sp>
          <p:nvSpPr>
            <p:cNvPr id="3" name="Freeform 2"/>
            <p:cNvSpPr/>
            <p:nvPr/>
          </p:nvSpPr>
          <p:spPr>
            <a:xfrm>
              <a:off x="6371023" y="684163"/>
              <a:ext cx="239335" cy="2722451"/>
            </a:xfrm>
            <a:custGeom>
              <a:avLst/>
              <a:gdLst>
                <a:gd name="connsiteX0" fmla="*/ 239335 w 239335"/>
                <a:gd name="connsiteY0" fmla="*/ 2697 h 2722451"/>
                <a:gd name="connsiteX1" fmla="*/ 151412 w 239335"/>
                <a:gd name="connsiteY1" fmla="*/ 14420 h 2722451"/>
                <a:gd name="connsiteX2" fmla="*/ 51765 w 239335"/>
                <a:gd name="connsiteY2" fmla="*/ 114066 h 2722451"/>
                <a:gd name="connsiteX3" fmla="*/ 4873 w 239335"/>
                <a:gd name="connsiteY3" fmla="*/ 547820 h 2722451"/>
                <a:gd name="connsiteX4" fmla="*/ 10735 w 239335"/>
                <a:gd name="connsiteY4" fmla="*/ 2722451 h 2722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335" h="2722451">
                  <a:moveTo>
                    <a:pt x="239335" y="2697"/>
                  </a:moveTo>
                  <a:cubicBezTo>
                    <a:pt x="211004" y="-723"/>
                    <a:pt x="182674" y="-4142"/>
                    <a:pt x="151412" y="14420"/>
                  </a:cubicBezTo>
                  <a:cubicBezTo>
                    <a:pt x="120150" y="32982"/>
                    <a:pt x="76188" y="25166"/>
                    <a:pt x="51765" y="114066"/>
                  </a:cubicBezTo>
                  <a:cubicBezTo>
                    <a:pt x="27342" y="202966"/>
                    <a:pt x="11711" y="113089"/>
                    <a:pt x="4873" y="547820"/>
                  </a:cubicBezTo>
                  <a:cubicBezTo>
                    <a:pt x="-1965" y="982551"/>
                    <a:pt x="-2942" y="2344382"/>
                    <a:pt x="10735" y="2722451"/>
                  </a:cubicBezTo>
                </a:path>
              </a:pathLst>
            </a:cu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 name="Freeform 3"/>
            <p:cNvSpPr/>
            <p:nvPr/>
          </p:nvSpPr>
          <p:spPr>
            <a:xfrm flipH="1">
              <a:off x="6425504" y="2767327"/>
              <a:ext cx="310909" cy="627678"/>
            </a:xfrm>
            <a:custGeom>
              <a:avLst/>
              <a:gdLst>
                <a:gd name="connsiteX0" fmla="*/ 499359 w 512032"/>
                <a:gd name="connsiteY0" fmla="*/ 627678 h 627678"/>
                <a:gd name="connsiteX1" fmla="*/ 458328 w 512032"/>
                <a:gd name="connsiteY1" fmla="*/ 47385 h 627678"/>
                <a:gd name="connsiteX2" fmla="*/ 71467 w 512032"/>
                <a:gd name="connsiteY2" fmla="*/ 41524 h 627678"/>
                <a:gd name="connsiteX3" fmla="*/ 1128 w 512032"/>
                <a:gd name="connsiteY3" fmla="*/ 106001 h 627678"/>
              </a:gdLst>
              <a:ahLst/>
              <a:cxnLst>
                <a:cxn ang="0">
                  <a:pos x="connsiteX0" y="connsiteY0"/>
                </a:cxn>
                <a:cxn ang="0">
                  <a:pos x="connsiteX1" y="connsiteY1"/>
                </a:cxn>
                <a:cxn ang="0">
                  <a:pos x="connsiteX2" y="connsiteY2"/>
                </a:cxn>
                <a:cxn ang="0">
                  <a:pos x="connsiteX3" y="connsiteY3"/>
                </a:cxn>
              </a:cxnLst>
              <a:rect l="l" t="t" r="r" b="b"/>
              <a:pathLst>
                <a:path w="512032" h="627678">
                  <a:moveTo>
                    <a:pt x="499359" y="627678"/>
                  </a:moveTo>
                  <a:cubicBezTo>
                    <a:pt x="514501" y="386377"/>
                    <a:pt x="529643" y="145077"/>
                    <a:pt x="458328" y="47385"/>
                  </a:cubicBezTo>
                  <a:cubicBezTo>
                    <a:pt x="387013" y="-50307"/>
                    <a:pt x="147667" y="31755"/>
                    <a:pt x="71467" y="41524"/>
                  </a:cubicBezTo>
                  <a:cubicBezTo>
                    <a:pt x="-4733" y="51293"/>
                    <a:pt x="-1803" y="78647"/>
                    <a:pt x="1128" y="106001"/>
                  </a:cubicBezTo>
                </a:path>
              </a:pathLst>
            </a:cu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40" name="Straight Arrow Connector 39"/>
            <p:cNvCxnSpPr/>
            <p:nvPr/>
          </p:nvCxnSpPr>
          <p:spPr>
            <a:xfrm>
              <a:off x="5801424" y="2043537"/>
              <a:ext cx="0" cy="2121679"/>
            </a:xfrm>
            <a:prstGeom prst="straightConnector1">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650814" y="2049398"/>
              <a:ext cx="46521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5643080" y="4167877"/>
              <a:ext cx="46521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5546864" y="2977358"/>
              <a:ext cx="498855" cy="230832"/>
            </a:xfrm>
            <a:prstGeom prst="rect">
              <a:avLst/>
            </a:prstGeom>
            <a:solidFill>
              <a:schemeClr val="bg1"/>
            </a:solidFill>
          </p:spPr>
          <p:txBody>
            <a:bodyPr wrap="none" rtlCol="0">
              <a:spAutoFit/>
            </a:bodyPr>
            <a:lstStyle/>
            <a:p>
              <a:r>
                <a:rPr lang="en-US" sz="900" dirty="0"/>
                <a:t>~35cm</a:t>
              </a:r>
            </a:p>
          </p:txBody>
        </p:sp>
        <p:pic>
          <p:nvPicPr>
            <p:cNvPr id="5" name="Picture 4"/>
            <p:cNvPicPr>
              <a:picLocks noChangeAspect="1"/>
            </p:cNvPicPr>
            <p:nvPr/>
          </p:nvPicPr>
          <p:blipFill>
            <a:blip r:embed="rId3"/>
            <a:stretch>
              <a:fillRect/>
            </a:stretch>
          </p:blipFill>
          <p:spPr>
            <a:xfrm rot="5400000" flipH="1">
              <a:off x="7557813" y="1410586"/>
              <a:ext cx="828657" cy="1598999"/>
            </a:xfrm>
            <a:prstGeom prst="rect">
              <a:avLst/>
            </a:prstGeom>
          </p:spPr>
        </p:pic>
        <p:sp>
          <p:nvSpPr>
            <p:cNvPr id="41" name="TextBox 40"/>
            <p:cNvSpPr txBox="1"/>
            <p:nvPr/>
          </p:nvSpPr>
          <p:spPr>
            <a:xfrm>
              <a:off x="9192036" y="2479854"/>
              <a:ext cx="1267581" cy="415498"/>
            </a:xfrm>
            <a:prstGeom prst="rect">
              <a:avLst/>
            </a:prstGeom>
            <a:noFill/>
          </p:spPr>
          <p:txBody>
            <a:bodyPr wrap="square" rtlCol="0">
              <a:spAutoFit/>
            </a:bodyPr>
            <a:lstStyle/>
            <a:p>
              <a:r>
                <a:rPr lang="en-US" sz="1050" dirty="0"/>
                <a:t>Gas containment system</a:t>
              </a:r>
            </a:p>
          </p:txBody>
        </p:sp>
        <p:cxnSp>
          <p:nvCxnSpPr>
            <p:cNvPr id="52" name="Straight Arrow Connector 51"/>
            <p:cNvCxnSpPr>
              <a:stCxn id="41" idx="1"/>
            </p:cNvCxnSpPr>
            <p:nvPr/>
          </p:nvCxnSpPr>
          <p:spPr>
            <a:xfrm flipH="1" flipV="1">
              <a:off x="8457605" y="2446331"/>
              <a:ext cx="734430" cy="2412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7" name="Straight Arrow Connector 76"/>
            <p:cNvCxnSpPr/>
            <p:nvPr/>
          </p:nvCxnSpPr>
          <p:spPr>
            <a:xfrm>
              <a:off x="5561982" y="3746429"/>
              <a:ext cx="872509" cy="200567"/>
            </a:xfrm>
            <a:prstGeom prst="straightConnector1">
              <a:avLst/>
            </a:prstGeom>
            <a:ln>
              <a:headEnd type="none" w="med" len="med"/>
              <a:tailEnd type="oval" w="med" len="med"/>
            </a:ln>
          </p:spPr>
          <p:style>
            <a:lnRef idx="1">
              <a:schemeClr val="dk1"/>
            </a:lnRef>
            <a:fillRef idx="0">
              <a:schemeClr val="dk1"/>
            </a:fillRef>
            <a:effectRef idx="0">
              <a:schemeClr val="dk1"/>
            </a:effectRef>
            <a:fontRef idx="minor">
              <a:schemeClr val="tx1"/>
            </a:fontRef>
          </p:style>
        </p:cxnSp>
        <p:sp>
          <p:nvSpPr>
            <p:cNvPr id="48" name="TextBox 47"/>
            <p:cNvSpPr txBox="1"/>
            <p:nvPr/>
          </p:nvSpPr>
          <p:spPr>
            <a:xfrm>
              <a:off x="6943082" y="3113958"/>
              <a:ext cx="1356975" cy="461665"/>
            </a:xfrm>
            <a:prstGeom prst="rect">
              <a:avLst/>
            </a:prstGeom>
            <a:noFill/>
          </p:spPr>
          <p:txBody>
            <a:bodyPr wrap="none" rtlCol="0">
              <a:spAutoFit/>
            </a:bodyPr>
            <a:lstStyle/>
            <a:p>
              <a:r>
                <a:rPr lang="en-US" sz="2400" b="1" dirty="0"/>
                <a:t>PAYLOAD</a:t>
              </a:r>
            </a:p>
          </p:txBody>
        </p:sp>
      </p:grpSp>
    </p:spTree>
    <p:extLst>
      <p:ext uri="{BB962C8B-B14F-4D97-AF65-F5344CB8AC3E}">
        <p14:creationId xmlns:p14="http://schemas.microsoft.com/office/powerpoint/2010/main" val="16327698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8282</TotalTime>
  <Words>1694</Words>
  <Application>Microsoft Macintosh PowerPoint</Application>
  <PresentationFormat>Widescreen</PresentationFormat>
  <Paragraphs>210</Paragraphs>
  <Slides>18</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Arial Narrow</vt:lpstr>
      <vt:lpstr>Calibri</vt:lpstr>
      <vt:lpstr>Calibri Light</vt:lpstr>
      <vt:lpstr>Courier New</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Special Concern: Initial Thermal Condition of Sample (Worse Case: LAT 85 after DAY 3.5)</vt:lpstr>
      <vt:lpstr>Ongoing Preliminary plant analyses for LARGE</vt:lpstr>
      <vt:lpstr>PowerPoint Presentation</vt:lpstr>
      <vt:lpstr>PowerPoint Presentation</vt:lpstr>
      <vt:lpstr>PowerPoint Presentation</vt:lpstr>
      <vt:lpstr>Next Steps: Sample Preparation/Handling, Testing Cell Model</vt:lpstr>
      <vt:lpstr>PowerPoint Presentation</vt:lpstr>
      <vt:lpstr>PowerPoint Presentation</vt:lpstr>
      <vt:lpstr>Gas Containment</vt:lpstr>
      <vt:lpstr>Avionics Concept</vt:lpstr>
      <vt:lpstr>Thermal Architecture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Simon Gilroy</cp:lastModifiedBy>
  <cp:revision>57</cp:revision>
  <dcterms:created xsi:type="dcterms:W3CDTF">2021-01-14T17:32:19Z</dcterms:created>
  <dcterms:modified xsi:type="dcterms:W3CDTF">2021-04-27T00:01:40Z</dcterms:modified>
</cp:coreProperties>
</file>