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ti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18"/>
  </p:notesMasterIdLst>
  <p:handoutMasterIdLst>
    <p:handoutMasterId r:id="rId19"/>
  </p:handoutMasterIdLst>
  <p:sldIdLst>
    <p:sldId id="861" r:id="rId3"/>
    <p:sldId id="863" r:id="rId4"/>
    <p:sldId id="593" r:id="rId5"/>
    <p:sldId id="865" r:id="rId6"/>
    <p:sldId id="864" r:id="rId7"/>
    <p:sldId id="850" r:id="rId8"/>
    <p:sldId id="851" r:id="rId9"/>
    <p:sldId id="853" r:id="rId10"/>
    <p:sldId id="842" r:id="rId11"/>
    <p:sldId id="855" r:id="rId12"/>
    <p:sldId id="856" r:id="rId13"/>
    <p:sldId id="857" r:id="rId14"/>
    <p:sldId id="859" r:id="rId15"/>
    <p:sldId id="866" r:id="rId16"/>
    <p:sldId id="860" r:id="rId17"/>
  </p:sldIdLst>
  <p:sldSz cx="12192000" cy="6858000"/>
  <p:notesSz cx="6858000" cy="9296400"/>
  <p:custShowLst>
    <p:custShow name="Custom Show 1" id="0">
      <p:sldLst/>
    </p:custShow>
    <p:custShow name="Custom Show 2" id="1">
      <p:sldLst/>
    </p:custShow>
    <p:custShow name="Custom Show 3" id="2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FF00FF"/>
    <a:srgbClr val="FFFF00"/>
    <a:srgbClr val="0000FF"/>
    <a:srgbClr val="CCFFFF"/>
    <a:srgbClr val="00FF00"/>
    <a:srgbClr val="00FFFF"/>
    <a:srgbClr val="FFFFCC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82" autoAdjust="0"/>
    <p:restoredTop sz="94404" autoAdjust="0"/>
  </p:normalViewPr>
  <p:slideViewPr>
    <p:cSldViewPr>
      <p:cViewPr>
        <p:scale>
          <a:sx n="150" d="100"/>
          <a:sy n="150" d="100"/>
        </p:scale>
        <p:origin x="1638" y="2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3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1CDBF8D-1250-4CF8-AB25-3ED9BC051CB9}" type="datetimeFigureOut">
              <a:rPr lang="en-US"/>
              <a:pPr>
                <a:defRPr/>
              </a:pPr>
              <a:t>4/19/2021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5707835-CCF3-423F-A26A-11AA3E2A02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739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2578435-807D-4D37-ACA8-FC1C39D6231F}" type="datetimeFigureOut">
              <a:rPr lang="en-US"/>
              <a:pPr>
                <a:defRPr/>
              </a:pPr>
              <a:t>4/19/2021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FD5594B-0E40-4EBF-9D02-C641E19AD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54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D5594B-0E40-4EBF-9D02-C641E19ADE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9423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D5594B-0E40-4EBF-9D02-C641E19ADE6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726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D5594B-0E40-4EBF-9D02-C641E19ADE6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075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D5594B-0E40-4EBF-9D02-C641E19ADE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605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D5594B-0E40-4EBF-9D02-C641E19ADE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88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D5594B-0E40-4EBF-9D02-C641E19ADE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142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D5594B-0E40-4EBF-9D02-C641E19ADE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4394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D5594B-0E40-4EBF-9D02-C641E19ADE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29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87835C-9B29-4FD0-A974-B1F9EF736F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" y="0"/>
            <a:ext cx="12158547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8"/>
          <p:cNvCxnSpPr/>
          <p:nvPr userDrawn="1"/>
        </p:nvCxnSpPr>
        <p:spPr>
          <a:xfrm>
            <a:off x="914400" y="914400"/>
            <a:ext cx="10261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391"/>
            <a:ext cx="10972800" cy="880009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10972800" cy="4800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A41C02-2FBD-4D5E-B57C-D918BD04E0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3387" y="77749"/>
            <a:ext cx="918025" cy="7589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4B44EB1-AF7F-45AA-AFA3-CE95C63B96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0CE4D97-C1BD-46EC-A84B-1B557A643B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D062C61-E1DC-4F7F-8503-7E6DC8264C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9EEE32-3192-4DC8-818F-72C82AFC1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809BF74-5E92-4560-A1CE-05645F082F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25A7907-8D7C-4770-BDE0-CD58DA571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67A601F-6071-46D1-91B5-87FEB8EC75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F4BE125-FDAD-446B-B1F8-770DFAD29A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083261D-07CE-4576-87F2-7CFEE2B885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D99E40-3685-4FAC-B728-A51D38A32C4E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15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8"/>
          <p:cNvCxnSpPr>
            <a:cxnSpLocks/>
          </p:cNvCxnSpPr>
          <p:nvPr userDrawn="1"/>
        </p:nvCxnSpPr>
        <p:spPr>
          <a:xfrm>
            <a:off x="609600" y="914400"/>
            <a:ext cx="1097915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391"/>
            <a:ext cx="10979150" cy="880009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10972800" cy="4800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A41C02-2FBD-4D5E-B57C-D918BD04E0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3387" y="77749"/>
            <a:ext cx="918025" cy="75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61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4B44EB1-AF7F-45AA-AFA3-CE95C63B96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90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0CE4D97-C1BD-46EC-A84B-1B557A643B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33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D062C61-E1DC-4F7F-8503-7E6DC8264C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27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9EEE32-3192-4DC8-818F-72C82AFC1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47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809BF74-5E92-4560-A1CE-05645F082F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7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25A7907-8D7C-4770-BDE0-CD58DA571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67A601F-6071-46D1-91B5-87FEB8EC75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04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F4BE125-FDAD-446B-B1F8-770DFAD29A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64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24601"/>
            <a:ext cx="3962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083261D-07CE-4576-87F2-7CFEE2B885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8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58800" y="69850"/>
            <a:ext cx="1097280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58800" y="13716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14426" y="6586799"/>
            <a:ext cx="2363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tx1">
                    <a:lumMod val="75000"/>
                  </a:schemeClr>
                </a:solidFill>
                <a:latin typeface="Candara" panose="020E0502030303020204" pitchFamily="34" charset="0"/>
              </a:rPr>
              <a:t>Corey J Cochrane – ISSC 2021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58800" y="69850"/>
            <a:ext cx="1097280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58800" y="13716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3800" y="6567156"/>
            <a:ext cx="4934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tx1">
                    <a:lumMod val="75000"/>
                  </a:schemeClr>
                </a:solidFill>
                <a:latin typeface="Candara" panose="020E0502030303020204" pitchFamily="34" charset="0"/>
              </a:rPr>
              <a:t>Corey J Cochrane – March 24, 2021 – Planetary Science Seminar</a:t>
            </a:r>
          </a:p>
        </p:txBody>
      </p:sp>
    </p:spTree>
    <p:extLst>
      <p:ext uri="{BB962C8B-B14F-4D97-AF65-F5344CB8AC3E}">
        <p14:creationId xmlns:p14="http://schemas.microsoft.com/office/powerpoint/2010/main" val="40551441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3.wdp"/><Relationship Id="rId7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microsoft.com/office/2007/relationships/hdphoto" Target="../media/hdphoto5.wdp"/><Relationship Id="rId4" Type="http://schemas.openxmlformats.org/officeDocument/2006/relationships/image" Target="../media/image4.gif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uropa.nasa.gov/resources/176/magnetic-field-of-the-europa-clipper-spacecraft/" TargetMode="External"/><Relationship Id="rId4" Type="http://schemas.openxmlformats.org/officeDocument/2006/relationships/hyperlink" Target="https://europa.nasa.gov/resources/177/europa-clipper-spacecraft-distortion-of-the-ambient-magnetic-field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304800" y="221840"/>
            <a:ext cx="9906000" cy="1981200"/>
          </a:xfrm>
        </p:spPr>
        <p:txBody>
          <a:bodyPr/>
          <a:lstStyle/>
          <a:p>
            <a:r>
              <a:rPr lang="en-US" b="1" dirty="0">
                <a:solidFill>
                  <a:srgbClr val="0099FF"/>
                </a:solidFill>
              </a:rPr>
              <a:t>Miniaturized Solid-State Quantum Magnetometer for Space Applications</a:t>
            </a:r>
            <a:br>
              <a:rPr lang="en-US" dirty="0"/>
            </a:br>
            <a:r>
              <a:rPr lang="en-US" sz="3600" dirty="0">
                <a:solidFill>
                  <a:schemeClr val="tx1">
                    <a:lumMod val="75000"/>
                  </a:schemeClr>
                </a:solidFill>
                <a:latin typeface="Candara" panose="020E0502030303020204" pitchFamily="34" charset="0"/>
              </a:rPr>
              <a:t>Inter-Planetary Small Satellite Conference 2021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50681" y="2409288"/>
            <a:ext cx="10598551" cy="1447508"/>
          </a:xfrm>
        </p:spPr>
        <p:txBody>
          <a:bodyPr rtlCol="0">
            <a:noAutofit/>
          </a:bodyPr>
          <a:lstStyle/>
          <a:p>
            <a:r>
              <a:rPr lang="en-US" b="1" u="sng" dirty="0"/>
              <a:t>C.J. Cochrane</a:t>
            </a:r>
            <a:r>
              <a:rPr lang="en-US" b="1" u="sng" baseline="30000" dirty="0"/>
              <a:t>1</a:t>
            </a:r>
            <a:r>
              <a:rPr lang="en-US" b="1" dirty="0"/>
              <a:t>, H. Kraus</a:t>
            </a:r>
            <a:r>
              <a:rPr lang="en-US" b="1" baseline="30000" dirty="0"/>
              <a:t>1</a:t>
            </a:r>
            <a:r>
              <a:rPr lang="en-US" b="1" dirty="0"/>
              <a:t>, N. Murphy</a:t>
            </a:r>
            <a:r>
              <a:rPr lang="en-US" b="1" baseline="30000" dirty="0"/>
              <a:t>1</a:t>
            </a:r>
            <a:r>
              <a:rPr lang="en-US" b="1" dirty="0"/>
              <a:t>, P. Neudeck</a:t>
            </a:r>
            <a:r>
              <a:rPr lang="en-US" b="1" baseline="30000" dirty="0"/>
              <a:t>2</a:t>
            </a:r>
            <a:r>
              <a:rPr lang="en-US" b="1" dirty="0"/>
              <a:t> , D. Spry</a:t>
            </a:r>
            <a:r>
              <a:rPr lang="en-US" b="1" baseline="30000" dirty="0"/>
              <a:t>2</a:t>
            </a:r>
            <a:endParaRPr lang="en-US" dirty="0"/>
          </a:p>
          <a:p>
            <a:r>
              <a:rPr lang="en-US" i="1" baseline="30000" dirty="0"/>
              <a:t>1</a:t>
            </a:r>
            <a:r>
              <a:rPr lang="en-US" dirty="0"/>
              <a:t> </a:t>
            </a:r>
            <a:r>
              <a:rPr lang="en-US" i="1" dirty="0"/>
              <a:t>Jet Propulsion Laboratory, California Institute of Technology, Pasadena, CA USA</a:t>
            </a:r>
            <a:endParaRPr lang="en-US" dirty="0"/>
          </a:p>
          <a:p>
            <a:r>
              <a:rPr lang="en-US" i="1" baseline="30000" dirty="0"/>
              <a:t>2 </a:t>
            </a:r>
            <a:r>
              <a:rPr lang="en-US" i="1" dirty="0"/>
              <a:t>NASA Glenn Research Center, Cleveland, OH, USA</a:t>
            </a:r>
            <a:endParaRPr lang="en-US" dirty="0"/>
          </a:p>
          <a:p>
            <a:pPr fontAlgn="auto">
              <a:spcAft>
                <a:spcPts val="0"/>
              </a:spcAft>
              <a:defRPr/>
            </a:pPr>
            <a:endParaRPr lang="en-US" sz="2000" baseline="30000" dirty="0">
              <a:solidFill>
                <a:srgbClr val="FFFF00"/>
              </a:solidFill>
            </a:endParaRPr>
          </a:p>
        </p:txBody>
      </p:sp>
      <p:sp>
        <p:nvSpPr>
          <p:cNvPr id="2" name="AutoShape 2" descr="Displaying IMG_20160317_073819601_HDR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AutoShape 4" descr="Displaying IMG_20160317_073819601_HDR.jp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131" y="160338"/>
            <a:ext cx="1447800" cy="119684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8E0CC1B-69D5-4902-8EC9-9765E7D6A40B}"/>
              </a:ext>
            </a:extLst>
          </p:cNvPr>
          <p:cNvGrpSpPr>
            <a:grpSpLocks noChangeAspect="1"/>
          </p:cNvGrpSpPr>
          <p:nvPr/>
        </p:nvGrpSpPr>
        <p:grpSpPr>
          <a:xfrm>
            <a:off x="1831975" y="4082532"/>
            <a:ext cx="3360364" cy="2278380"/>
            <a:chOff x="102475" y="4808483"/>
            <a:chExt cx="3276601" cy="222158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F58338D-D878-40C3-A2CB-B3F123A83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676" y="5037083"/>
              <a:ext cx="1676400" cy="1676400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DA6445A-8859-4D72-A67F-C1FFA07A30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2475" y="4808483"/>
              <a:ext cx="2536181" cy="2221587"/>
              <a:chOff x="2096406" y="1079221"/>
              <a:chExt cx="6133194" cy="5372418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D8DA759D-B09B-4C0A-99BF-0ABA7FB6B8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0" b="100000" l="0" r="100000">
                            <a14:foregroundMark x1="16815" y1="31049" x2="17704" y2="46816"/>
                            <a14:foregroundMark x1="90946" y1="41237" x2="93775" y2="40146"/>
                            <a14:foregroundMark x1="36217" y1="74227" x2="73403" y2="73317"/>
                            <a14:foregroundMark x1="15117" y1="76289" x2="44382" y2="74712"/>
                            <a14:foregroundMark x1="72918" y1="73681" x2="36863" y2="74894"/>
                            <a14:foregroundMark x1="82951" y1="30318" x2="83288" y2="31026"/>
                            <a14:backgroundMark x1="6467" y1="24196" x2="6225" y2="60340"/>
                            <a14:backgroundMark x1="4608" y1="19466" x2="889" y2="17344"/>
                            <a14:backgroundMark x1="16572" y1="20376" x2="12773" y2="19466"/>
                            <a14:backgroundMark x1="2506" y1="15585" x2="647" y2="14372"/>
                            <a14:backgroundMark x1="24495" y1="22620" x2="25465" y2="21953"/>
                            <a14:backgroundMark x1="15360" y1="61734" x2="21019" y2="63675"/>
                            <a14:backgroundMark x1="23363" y1="64039" x2="23120" y2="62826"/>
                            <a14:backgroundMark x1="80437" y1="52274" x2="82781" y2="52274"/>
                            <a14:backgroundMark x1="73161" y1="77865" x2="6710" y2="78229"/>
                            <a14:backgroundMark x1="18432" y1="75985" x2="29911" y2="76289"/>
                            <a14:backgroundMark x1="88005" y1="60687" x2="98315" y2="39464"/>
                            <a14:backgroundMark x1="6941" y1="17383" x2="25876" y2="20920"/>
                            <a14:backgroundMark x1="19104" y1="21937" x2="19104" y2="2193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77" t="14099" r="622" b="20566"/>
              <a:stretch/>
            </p:blipFill>
            <p:spPr>
              <a:xfrm>
                <a:off x="2204697" y="1079221"/>
                <a:ext cx="5920622" cy="5372418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9E19759-2439-427F-A9DE-7DEDFE5A2657}"/>
                  </a:ext>
                </a:extLst>
              </p:cNvPr>
              <p:cNvSpPr/>
              <p:nvPr/>
            </p:nvSpPr>
            <p:spPr>
              <a:xfrm rot="21420000">
                <a:off x="5031733" y="5968724"/>
                <a:ext cx="3197867" cy="2280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67BF850-2CBB-45CA-BD5C-1D6E468ECA60}"/>
                  </a:ext>
                </a:extLst>
              </p:cNvPr>
              <p:cNvSpPr/>
              <p:nvPr/>
            </p:nvSpPr>
            <p:spPr>
              <a:xfrm rot="21420000">
                <a:off x="2096406" y="6128216"/>
                <a:ext cx="2565254" cy="2280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B2D9E6B-5494-4C8C-A69D-A9811D4069BD}"/>
                  </a:ext>
                </a:extLst>
              </p:cNvPr>
              <p:cNvSpPr/>
              <p:nvPr/>
            </p:nvSpPr>
            <p:spPr>
              <a:xfrm rot="20487126">
                <a:off x="2718884" y="1479497"/>
                <a:ext cx="2559572" cy="1910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16CFB6E0-8295-49F5-AF3D-E6B91665952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6" t="20709" r="29141" b="24021"/>
          <a:stretch/>
        </p:blipFill>
        <p:spPr>
          <a:xfrm rot="5400000">
            <a:off x="5943600" y="4013952"/>
            <a:ext cx="2346960" cy="2346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391"/>
            <a:ext cx="10820400" cy="880009"/>
          </a:xfrm>
        </p:spPr>
        <p:txBody>
          <a:bodyPr/>
          <a:lstStyle/>
          <a:p>
            <a:r>
              <a:rPr lang="en-US" sz="3600" dirty="0"/>
              <a:t>Why the need for magnetometers?</a:t>
            </a:r>
          </a:p>
        </p:txBody>
      </p:sp>
      <p:sp>
        <p:nvSpPr>
          <p:cNvPr id="4" name="Rectangle 3"/>
          <p:cNvSpPr/>
          <p:nvPr/>
        </p:nvSpPr>
        <p:spPr>
          <a:xfrm>
            <a:off x="945614" y="1222623"/>
            <a:ext cx="10515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99FF"/>
                </a:solidFill>
              </a:rPr>
              <a:t>STRATEGIC GOAL 1: </a:t>
            </a:r>
          </a:p>
          <a:p>
            <a:r>
              <a:rPr lang="en-US" sz="2400" dirty="0"/>
              <a:t>EXPAND HUMAN KNOWLEDGE THROUGH NEW SCIENTIFIC DISCOVERIES.</a:t>
            </a:r>
          </a:p>
          <a:p>
            <a:endParaRPr lang="en-US" sz="2400" dirty="0">
              <a:solidFill>
                <a:srgbClr val="0099FF"/>
              </a:solidFill>
            </a:endParaRPr>
          </a:p>
          <a:p>
            <a:r>
              <a:rPr lang="en-US" sz="2400" dirty="0">
                <a:solidFill>
                  <a:srgbClr val="0099FF"/>
                </a:solidFill>
              </a:rPr>
              <a:t>Strategic Objective 1.1: </a:t>
            </a:r>
          </a:p>
          <a:p>
            <a:r>
              <a:rPr lang="en-US" sz="2400" dirty="0"/>
              <a:t>Understand The Sun, Earth, Solar System, And Universe. 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0099FF"/>
                </a:solidFill>
              </a:rPr>
              <a:t>There are three core contexts of NASA’s first strategic objective:</a:t>
            </a:r>
          </a:p>
          <a:p>
            <a:pPr marL="342900" indent="-342900">
              <a:buAutoNum type="arabicPeriod"/>
            </a:pPr>
            <a:r>
              <a:rPr lang="en-US" sz="2400" dirty="0"/>
              <a:t>Discovering the Secrets of the Universe</a:t>
            </a:r>
          </a:p>
          <a:p>
            <a:pPr marL="342900" indent="-342900">
              <a:buAutoNum type="arabicPeriod"/>
            </a:pPr>
            <a:r>
              <a:rPr lang="en-US" sz="2400" dirty="0"/>
              <a:t>Searching for Life Elsewhere</a:t>
            </a:r>
          </a:p>
          <a:p>
            <a:pPr marL="342900" indent="-342900">
              <a:buAutoNum type="arabicPeriod"/>
            </a:pPr>
            <a:r>
              <a:rPr lang="en-US" sz="2400" dirty="0"/>
              <a:t>Safeguarding and Improving Life on Earth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F076F6-70FA-4CD8-848B-378954C9F1E0}"/>
              </a:ext>
            </a:extLst>
          </p:cNvPr>
          <p:cNvSpPr/>
          <p:nvPr/>
        </p:nvSpPr>
        <p:spPr>
          <a:xfrm>
            <a:off x="3124200" y="5641804"/>
            <a:ext cx="6328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Magnetometers address each of these topics</a:t>
            </a:r>
          </a:p>
        </p:txBody>
      </p:sp>
    </p:spTree>
    <p:extLst>
      <p:ext uri="{BB962C8B-B14F-4D97-AF65-F5344CB8AC3E}">
        <p14:creationId xmlns:p14="http://schemas.microsoft.com/office/powerpoint/2010/main" val="11931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1A641AFD-8953-4992-B5AD-F6B05660C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80" y="2572524"/>
            <a:ext cx="3209059" cy="31769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831" y="-29840"/>
            <a:ext cx="9067800" cy="880009"/>
          </a:xfrm>
        </p:spPr>
        <p:txBody>
          <a:bodyPr/>
          <a:lstStyle/>
          <a:p>
            <a:r>
              <a:rPr lang="en-US" dirty="0"/>
              <a:t>Why are magnetometers needed?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4728DA-30EC-40A5-BB8E-89172D8E4BBA}"/>
              </a:ext>
            </a:extLst>
          </p:cNvPr>
          <p:cNvSpPr/>
          <p:nvPr/>
        </p:nvSpPr>
        <p:spPr>
          <a:xfrm>
            <a:off x="305209" y="1143000"/>
            <a:ext cx="5032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/>
              <a:t>Discovering the Secrets of the Universe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DDA1AB-1988-4021-B170-36FB18C04EB6}"/>
              </a:ext>
            </a:extLst>
          </p:cNvPr>
          <p:cNvSpPr txBox="1"/>
          <p:nvPr/>
        </p:nvSpPr>
        <p:spPr>
          <a:xfrm>
            <a:off x="2590800" y="1637814"/>
            <a:ext cx="739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99FF"/>
                </a:solidFill>
              </a:rPr>
              <a:t>Are able to remotely probe interior of planetary body to assess composition, dynamics, and magnetic history of the body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CC7A76B3-22B7-47CA-88A2-A228184C0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107" y="2649482"/>
            <a:ext cx="3020102" cy="3023051"/>
          </a:xfrm>
          <a:prstGeom prst="rect">
            <a:avLst/>
          </a:prstGeom>
        </p:spPr>
      </p:pic>
      <p:pic>
        <p:nvPicPr>
          <p:cNvPr id="2050" name="Picture 2" descr="https://upload.wikimedia.org/wikipedia/commons/d/d5/Geodynamo_Between_Reversals.gif">
            <a:extLst>
              <a:ext uri="{FF2B5EF4-FFF2-40B4-BE49-F238E27FC236}">
                <a16:creationId xmlns:a16="http://schemas.microsoft.com/office/drawing/2014/main" id="{67191C5C-D08A-47BC-90B2-1382B7AC4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78" y="3406206"/>
            <a:ext cx="2850462" cy="312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F7E8E7B2-01FA-4F51-90D1-95CB0E7F32A1}"/>
              </a:ext>
            </a:extLst>
          </p:cNvPr>
          <p:cNvSpPr/>
          <p:nvPr/>
        </p:nvSpPr>
        <p:spPr>
          <a:xfrm>
            <a:off x="3166394" y="6162442"/>
            <a:ext cx="26212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</a:rPr>
              <a:t>Image Credit: </a:t>
            </a:r>
            <a:r>
              <a:rPr lang="en-US" sz="1400" dirty="0" err="1">
                <a:latin typeface="Arial" panose="020B0604020202020204" pitchFamily="34" charset="0"/>
              </a:rPr>
              <a:t>Glatzmaier</a:t>
            </a:r>
            <a:r>
              <a:rPr lang="en-US" sz="1400" dirty="0">
                <a:latin typeface="Arial" panose="020B0604020202020204" pitchFamily="34" charset="0"/>
              </a:rPr>
              <a:t> 1995</a:t>
            </a:r>
            <a:endParaRPr lang="en-US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79DB30-2B61-466E-9911-94AE8DC105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8200" y="3670059"/>
            <a:ext cx="3391755" cy="286658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2B5BF64C-BB3F-4DCD-A80F-BA38FFC09BCA}"/>
              </a:ext>
            </a:extLst>
          </p:cNvPr>
          <p:cNvSpPr/>
          <p:nvPr/>
        </p:nvSpPr>
        <p:spPr>
          <a:xfrm>
            <a:off x="9144000" y="6217803"/>
            <a:ext cx="22878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</a:rPr>
              <a:t>Image Credit: NASA, SDO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2815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2" grpId="0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831" y="-29840"/>
            <a:ext cx="9067800" cy="880009"/>
          </a:xfrm>
        </p:spPr>
        <p:txBody>
          <a:bodyPr/>
          <a:lstStyle/>
          <a:p>
            <a:r>
              <a:rPr lang="en-US" dirty="0"/>
              <a:t>Why are magnetometers needed?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4728DA-30EC-40A5-BB8E-89172D8E4BBA}"/>
              </a:ext>
            </a:extLst>
          </p:cNvPr>
          <p:cNvSpPr/>
          <p:nvPr/>
        </p:nvSpPr>
        <p:spPr>
          <a:xfrm>
            <a:off x="319446" y="1067851"/>
            <a:ext cx="38170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2.  Searching for Life Elsewhere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10A1158D-CCE5-41F1-85BF-5E958BB28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72" y="2341034"/>
            <a:ext cx="3054251" cy="1982214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8524A04-AF3B-4843-8151-4C75C2E0A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9623" y="2420697"/>
            <a:ext cx="2862752" cy="1982214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0C42B9E5-9BA3-4FF7-BF1A-496583581105}"/>
              </a:ext>
            </a:extLst>
          </p:cNvPr>
          <p:cNvSpPr txBox="1"/>
          <p:nvPr/>
        </p:nvSpPr>
        <p:spPr>
          <a:xfrm>
            <a:off x="106772" y="4555571"/>
            <a:ext cx="30542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</a:rPr>
              <a:t>Galileo magnetometer discovered planetary-scale ocean under the surface of Europa.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7E3DD35-0A24-4262-ADD4-82BC721BFA50}"/>
              </a:ext>
            </a:extLst>
          </p:cNvPr>
          <p:cNvSpPr/>
          <p:nvPr/>
        </p:nvSpPr>
        <p:spPr>
          <a:xfrm>
            <a:off x="721658" y="4218245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Europa/Jupiter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ED34BC0-96BD-4A39-B1FE-3DBAC503D98B}"/>
              </a:ext>
            </a:extLst>
          </p:cNvPr>
          <p:cNvSpPr/>
          <p:nvPr/>
        </p:nvSpPr>
        <p:spPr>
          <a:xfrm>
            <a:off x="3551751" y="4251261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Enceladus/Saturn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C5DF15F-D7CD-47E7-8FC9-8E14FBBA1631}"/>
              </a:ext>
            </a:extLst>
          </p:cNvPr>
          <p:cNvSpPr txBox="1"/>
          <p:nvPr/>
        </p:nvSpPr>
        <p:spPr>
          <a:xfrm>
            <a:off x="3329809" y="4545638"/>
            <a:ext cx="25037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</a:rPr>
              <a:t>Cassini magnetometer confirmed the plumes of Enceladus consisted of Ionized water vapor from ion cyclotron measurements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A496949-AC07-4FCC-B914-49E28AF59FC8}"/>
              </a:ext>
            </a:extLst>
          </p:cNvPr>
          <p:cNvSpPr txBox="1"/>
          <p:nvPr/>
        </p:nvSpPr>
        <p:spPr>
          <a:xfrm>
            <a:off x="1493561" y="1682378"/>
            <a:ext cx="9328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99FF"/>
                </a:solidFill>
              </a:rPr>
              <a:t>Magnetometers have the ability to find hidden oceans … best place to find life!</a:t>
            </a:r>
          </a:p>
        </p:txBody>
      </p:sp>
      <p:pic>
        <p:nvPicPr>
          <p:cNvPr id="1026" name="Picture 2" descr="Triton, the largest moon of Neptune | Moons of neptune, Planets, Astronomy">
            <a:extLst>
              <a:ext uri="{FF2B5EF4-FFF2-40B4-BE49-F238E27FC236}">
                <a16:creationId xmlns:a16="http://schemas.microsoft.com/office/drawing/2014/main" id="{49978A40-5ED9-46F0-B57B-FF2D479B35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0" t="26791" r="6618" b="29208"/>
          <a:stretch/>
        </p:blipFill>
        <p:spPr bwMode="auto">
          <a:xfrm>
            <a:off x="6165970" y="2459060"/>
            <a:ext cx="2862752" cy="207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391DE2F8-3886-456D-863C-DE27FB01AD6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18" b="94364" l="5000" r="90000">
                        <a14:foregroundMark x1="5000" y1="44000" x2="5000" y2="44000"/>
                        <a14:foregroundMark x1="61909" y1="29091" x2="61909" y2="29091"/>
                        <a14:foregroundMark x1="43545" y1="92636" x2="50091" y2="94364"/>
                        <a14:foregroundMark x1="61909" y1="82909" x2="57909" y2="26545"/>
                        <a14:foregroundMark x1="57909" y1="26545" x2="46000" y2="9636"/>
                        <a14:foregroundMark x1="39364" y1="5818" x2="39364" y2="5818"/>
                        <a14:foregroundMark x1="62636" y1="26273" x2="65727" y2="38091"/>
                        <a14:foregroundMark x1="65091" y1="38818" x2="63636" y2="66273"/>
                        <a14:foregroundMark x1="63636" y1="66273" x2="65455" y2="71455"/>
                        <a14:foregroundMark x1="59182" y1="93000" x2="69545" y2="37909"/>
                        <a14:foregroundMark x1="69545" y1="37909" x2="69545" y2="36000"/>
                        <a14:foregroundMark x1="49091" y1="6182" x2="67273" y2="25636"/>
                        <a14:foregroundMark x1="67273" y1="25636" x2="70273" y2="31545"/>
                        <a14:foregroundMark x1="69273" y1="33273" x2="71182" y2="60909"/>
                        <a14:foregroundMark x1="71182" y1="60909" x2="62273" y2="80818"/>
                        <a14:foregroundMark x1="61273" y1="88455" x2="73364" y2="55455"/>
                        <a14:foregroundMark x1="73727" y1="55818" x2="68182" y2="31818"/>
                      </a14:backgroundRemoval>
                    </a14:imgEffect>
                  </a14:imgLayer>
                </a14:imgProps>
              </a:ext>
            </a:extLst>
          </a:blip>
          <a:srcRect r="20490"/>
          <a:stretch/>
        </p:blipFill>
        <p:spPr>
          <a:xfrm rot="5400000">
            <a:off x="9535591" y="2133129"/>
            <a:ext cx="2231910" cy="280704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5FA48C3C-5053-421D-95BB-B1A6DC494642}"/>
              </a:ext>
            </a:extLst>
          </p:cNvPr>
          <p:cNvSpPr txBox="1"/>
          <p:nvPr/>
        </p:nvSpPr>
        <p:spPr>
          <a:xfrm>
            <a:off x="228600" y="5510681"/>
            <a:ext cx="3054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99FF"/>
                </a:solidFill>
              </a:rPr>
              <a:t>Europa Clipper magnetometer will help characterize the ocean’s conductivity in which salinity and habitability can be inferred. 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93E759B-1748-46CB-8181-EC57800F0252}"/>
              </a:ext>
            </a:extLst>
          </p:cNvPr>
          <p:cNvSpPr/>
          <p:nvPr/>
        </p:nvSpPr>
        <p:spPr>
          <a:xfrm>
            <a:off x="6756660" y="4337120"/>
            <a:ext cx="1702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Triton/Neptune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30B2D48-FFFA-46B7-98AB-07301573FE42}"/>
              </a:ext>
            </a:extLst>
          </p:cNvPr>
          <p:cNvSpPr txBox="1"/>
          <p:nvPr/>
        </p:nvSpPr>
        <p:spPr>
          <a:xfrm>
            <a:off x="6257639" y="4822087"/>
            <a:ext cx="57974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</a:rPr>
              <a:t>Voyager 2 didn’t flyby close enough to either of these moons to detect an induced magnetic field, but could to potentially harbor subsurface oceans based on the endogenic surface features they exhibit.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43DF733-A1DD-415E-A91A-4B9E39414A98}"/>
              </a:ext>
            </a:extLst>
          </p:cNvPr>
          <p:cNvSpPr/>
          <p:nvPr/>
        </p:nvSpPr>
        <p:spPr>
          <a:xfrm>
            <a:off x="9692970" y="4079745"/>
            <a:ext cx="21131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Ariel/Uranus</a:t>
            </a:r>
          </a:p>
          <a:p>
            <a:pPr algn="ctr"/>
            <a:r>
              <a:rPr lang="en-US" dirty="0"/>
              <a:t>(and other moons)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73E5E78-2AAB-4D9C-84D9-D51195EFD0BE}"/>
              </a:ext>
            </a:extLst>
          </p:cNvPr>
          <p:cNvSpPr txBox="1"/>
          <p:nvPr/>
        </p:nvSpPr>
        <p:spPr>
          <a:xfrm>
            <a:off x="6845581" y="5736581"/>
            <a:ext cx="48048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99FF"/>
                </a:solidFill>
              </a:rPr>
              <a:t>Trident mission hopes to detect Ocean on a single flyby using a magnetometer… perfect application for a magnetometer equipped </a:t>
            </a:r>
            <a:r>
              <a:rPr lang="en-US" sz="1400" dirty="0" err="1">
                <a:solidFill>
                  <a:srgbClr val="0099FF"/>
                </a:solidFill>
              </a:rPr>
              <a:t>cubesat</a:t>
            </a:r>
            <a:endParaRPr lang="en-US" sz="1400" dirty="0">
              <a:solidFill>
                <a:srgbClr val="00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42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6" grpId="0"/>
      <p:bldP spid="57" grpId="0"/>
      <p:bldP spid="58" grpId="0"/>
      <p:bldP spid="59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82D49-1135-44A6-9C66-6E3F2592B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magnetometers needed?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D5126D-22FB-4800-B020-47381194D773}"/>
              </a:ext>
            </a:extLst>
          </p:cNvPr>
          <p:cNvSpPr/>
          <p:nvPr/>
        </p:nvSpPr>
        <p:spPr>
          <a:xfrm>
            <a:off x="228600" y="1045554"/>
            <a:ext cx="53527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3.   Safeguarding and Improving Life on Earth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0CD80F-2BE8-4C86-BB19-4D4E44C32CF9}"/>
              </a:ext>
            </a:extLst>
          </p:cNvPr>
          <p:cNvSpPr txBox="1"/>
          <p:nvPr/>
        </p:nvSpPr>
        <p:spPr>
          <a:xfrm>
            <a:off x="609600" y="1516226"/>
            <a:ext cx="1135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99FF"/>
                </a:solidFill>
              </a:rPr>
              <a:t>When used with plasma based instruments, magnetometers can be very useful for …</a:t>
            </a:r>
            <a:br>
              <a:rPr lang="en-US" dirty="0">
                <a:solidFill>
                  <a:srgbClr val="0099FF"/>
                </a:solidFill>
              </a:rPr>
            </a:br>
            <a:r>
              <a:rPr lang="en-US" dirty="0">
                <a:solidFill>
                  <a:srgbClr val="0099FF"/>
                </a:solidFill>
              </a:rPr>
              <a:t>1. solar wind weather monitoring</a:t>
            </a:r>
          </a:p>
          <a:p>
            <a:r>
              <a:rPr lang="en-US" dirty="0">
                <a:solidFill>
                  <a:srgbClr val="0099FF"/>
                </a:solidFill>
              </a:rPr>
              <a:t>2. predicting geomagnetic storms resulting from dangerous solar events such as CME (solar flares)</a:t>
            </a:r>
          </a:p>
          <a:p>
            <a:r>
              <a:rPr lang="en-US" dirty="0">
                <a:solidFill>
                  <a:srgbClr val="0099FF"/>
                </a:solidFill>
              </a:rPr>
              <a:t>	</a:t>
            </a:r>
          </a:p>
          <a:p>
            <a:r>
              <a:rPr lang="en-US" dirty="0"/>
              <a:t>Space weather warnings very useful for spacecraft operations (e.g. GPS, radio communications), increased radiation exposure to astronauts, and voltage surges in power grids on Earth that can cause blackouts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1989F0-0BC1-4CBD-BC33-6FB19F2AD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486386"/>
            <a:ext cx="5791200" cy="2895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33FAF8-CC6A-422D-8828-65B70700C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6414" y="3486386"/>
            <a:ext cx="4555986" cy="296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04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State-of-the-Art </a:t>
            </a:r>
            <a:r>
              <a:rPr lang="en-US" dirty="0"/>
              <a:t>Vs. Up-and-Coming Mag Tech</a:t>
            </a:r>
            <a:endParaRPr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10F9202-D350-4500-8AD0-6A2493F4F9A0}"/>
              </a:ext>
            </a:extLst>
          </p:cNvPr>
          <p:cNvGrpSpPr/>
          <p:nvPr/>
        </p:nvGrpSpPr>
        <p:grpSpPr>
          <a:xfrm>
            <a:off x="-69450" y="1146690"/>
            <a:ext cx="2662564" cy="5520002"/>
            <a:chOff x="-69450" y="1146690"/>
            <a:chExt cx="2662564" cy="5520002"/>
          </a:xfrm>
        </p:grpSpPr>
        <p:sp>
          <p:nvSpPr>
            <p:cNvPr id="29" name="Rectangle 12"/>
            <p:cNvSpPr txBox="1"/>
            <p:nvPr/>
          </p:nvSpPr>
          <p:spPr>
            <a:xfrm>
              <a:off x="541834" y="1146690"/>
              <a:ext cx="1371600" cy="369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>
              <a:spAutoFit/>
            </a:bodyPr>
            <a:lstStyle>
              <a:lvl1pPr algn="ctr">
                <a:defRPr sz="1400">
                  <a:latin typeface="+mj-lt"/>
                  <a:ea typeface="+mj-ea"/>
                  <a:cs typeface="+mj-cs"/>
                  <a:sym typeface="Times"/>
                </a:defRPr>
              </a:lvl1pPr>
            </a:lstStyle>
            <a:p>
              <a:r>
                <a:rPr sz="1800" dirty="0">
                  <a:solidFill>
                    <a:srgbClr val="0099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Fluxgate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6200" y="4204479"/>
              <a:ext cx="2516914" cy="24622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Function: </a:t>
              </a:r>
              <a:r>
                <a:rPr lang="en-US" sz="1400" dirty="0">
                  <a:latin typeface="Arial Narrow" panose="020B0606020202030204" pitchFamily="34" charset="0"/>
                </a:rPr>
                <a:t>Vector, 3 coil design, drive ferromagnetic core, sense induced field, and cancel field using 2nd harmonic as feedback signal</a:t>
              </a: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Sensitivity: </a:t>
              </a:r>
              <a:r>
                <a:rPr lang="en-US" sz="1400" dirty="0">
                  <a:latin typeface="Arial Narrow" panose="020B0606020202030204" pitchFamily="34" charset="0"/>
                </a:rPr>
                <a:t>10’s </a:t>
              </a:r>
              <a:r>
                <a:rPr lang="en-US" sz="1400" dirty="0" err="1">
                  <a:latin typeface="Arial Narrow" panose="020B0606020202030204" pitchFamily="34" charset="0"/>
                </a:rPr>
                <a:t>pT</a:t>
              </a:r>
              <a:r>
                <a:rPr lang="en-US" sz="1400" dirty="0">
                  <a:latin typeface="Arial Narrow" panose="020B0606020202030204" pitchFamily="34" charset="0"/>
                </a:rPr>
                <a:t> @ 1Hz</a:t>
              </a:r>
              <a:r>
                <a:rPr lang="en-US" sz="1400" dirty="0">
                  <a:solidFill>
                    <a:srgbClr val="0000FF"/>
                  </a:solidFill>
                  <a:latin typeface="Arial Narrow" panose="020B0606020202030204" pitchFamily="34" charset="0"/>
                </a:rPr>
                <a:t>        </a:t>
              </a: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Stability: </a:t>
              </a:r>
              <a:r>
                <a:rPr lang="en-US" sz="1400" dirty="0">
                  <a:latin typeface="Arial Narrow" panose="020B0606020202030204" pitchFamily="34" charset="0"/>
                </a:rPr>
                <a:t>100’s </a:t>
              </a:r>
              <a:r>
                <a:rPr lang="en-US" sz="1400" dirty="0" err="1">
                  <a:latin typeface="Arial Narrow" panose="020B0606020202030204" pitchFamily="34" charset="0"/>
                </a:rPr>
                <a:t>pT</a:t>
              </a:r>
              <a:r>
                <a:rPr lang="en-US" sz="1400" dirty="0">
                  <a:latin typeface="Arial Narrow" panose="020B0606020202030204" pitchFamily="34" charset="0"/>
                </a:rPr>
                <a:t> over 1 week</a:t>
              </a:r>
              <a:endParaRPr lang="en-US" sz="1400" dirty="0">
                <a:solidFill>
                  <a:srgbClr val="0000FF"/>
                </a:solidFill>
                <a:latin typeface="Arial Narrow" panose="020B0606020202030204" pitchFamily="34" charset="0"/>
              </a:endParaRP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Advantages: </a:t>
              </a:r>
              <a:r>
                <a:rPr lang="en-US" sz="1400" dirty="0">
                  <a:latin typeface="Arial Narrow" panose="020B0606020202030204" pitchFamily="34" charset="0"/>
                </a:rPr>
                <a:t>inexpensive, robust, good sensitivity, reliable, </a:t>
              </a: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Disadvantages</a:t>
              </a:r>
              <a:r>
                <a:rPr lang="en-US" sz="1400" dirty="0">
                  <a:solidFill>
                    <a:srgbClr val="0000FF"/>
                  </a:solidFill>
                  <a:latin typeface="Arial Narrow" panose="020B0606020202030204" pitchFamily="34" charset="0"/>
                </a:rPr>
                <a:t>:</a:t>
              </a:r>
              <a:r>
                <a:rPr lang="en-US" sz="1400" dirty="0">
                  <a:latin typeface="Arial Narrow" panose="020B0606020202030204" pitchFamily="34" charset="0"/>
                </a:rPr>
                <a:t> larger footprint, average stability, complex coil system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-69450" y="1873793"/>
              <a:ext cx="2411268" cy="1808451"/>
              <a:chOff x="1066800" y="838200"/>
              <a:chExt cx="2411268" cy="1808451"/>
            </a:xfrm>
          </p:grpSpPr>
          <p:pic>
            <p:nvPicPr>
              <p:cNvPr id="33" name="Picture 2" descr="Image result for bepicolombo magnetometer fluxgate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100000" l="0" r="100000">
                            <a14:foregroundMark x1="50293" y1="8464" x2="54395" y2="3125"/>
                            <a14:foregroundMark x1="55908" y1="5339" x2="55811" y2="4362"/>
                            <a14:foregroundMark x1="67773" y1="8268" x2="68457" y2="7161"/>
                            <a14:foregroundMark x1="68799" y1="7031" x2="71143" y2="9245"/>
                            <a14:foregroundMark x1="58594" y1="7943" x2="63184" y2="13411"/>
                            <a14:foregroundMark x1="57080" y1="18099" x2="54395" y2="13737"/>
                            <a14:foregroundMark x1="83447" y1="35026" x2="93408" y2="45313"/>
                            <a14:foregroundMark x1="80518" y1="15625" x2="94922" y2="5599"/>
                            <a14:foregroundMark x1="84521" y1="14974" x2="97754" y2="2018"/>
                            <a14:foregroundMark x1="95898" y1="5013" x2="93311" y2="7943"/>
                            <a14:foregroundMark x1="93408" y1="7943" x2="91309" y2="10482"/>
                            <a14:foregroundMark x1="83594" y1="16406" x2="90625" y2="11068"/>
                            <a14:foregroundMark x1="49951" y1="6380" x2="52539" y2="4688"/>
                            <a14:foregroundMark x1="79102" y1="74870" x2="95410" y2="81120"/>
                            <a14:backgroundMark x1="43018" y1="99089" x2="87793" y2="61849"/>
                            <a14:backgroundMark x1="50635" y1="2474" x2="52295" y2="1432"/>
                            <a14:backgroundMark x1="56152" y1="6576" x2="66357" y2="1888"/>
                            <a14:backgroundMark x1="63867" y1="9049" x2="63867" y2="9701"/>
                            <a14:backgroundMark x1="70215" y1="3776" x2="80176" y2="10612"/>
                            <a14:backgroundMark x1="93555" y1="4688" x2="96582" y2="456"/>
                            <a14:backgroundMark x1="98682" y1="4688" x2="99609" y2="3451"/>
                            <a14:backgroundMark x1="99268" y1="3255" x2="99756" y2="2669"/>
                            <a14:backgroundMark x1="75488" y1="82943" x2="74902" y2="7565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6800" y="838200"/>
                <a:ext cx="2411268" cy="18084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4" name="Oval 33"/>
              <p:cNvSpPr/>
              <p:nvPr/>
            </p:nvSpPr>
            <p:spPr>
              <a:xfrm>
                <a:off x="2819400" y="2057400"/>
                <a:ext cx="609600" cy="4572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4600" y="1752600"/>
                <a:ext cx="609600" cy="609600"/>
              </a:xfrm>
              <a:prstGeom prst="rect">
                <a:avLst/>
              </a:prstGeom>
            </p:spPr>
          </p:pic>
        </p:grpSp>
        <p:sp>
          <p:nvSpPr>
            <p:cNvPr id="32" name="Rectangle 6"/>
            <p:cNvSpPr txBox="1"/>
            <p:nvPr/>
          </p:nvSpPr>
          <p:spPr>
            <a:xfrm>
              <a:off x="381000" y="3720539"/>
              <a:ext cx="1371600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>
              <a:spAutoFit/>
            </a:bodyPr>
            <a:lstStyle>
              <a:lvl1pPr algn="ctr">
                <a:defRPr sz="1200">
                  <a:solidFill>
                    <a:srgbClr val="00FF00"/>
                  </a:solidFill>
                  <a:latin typeface="+mj-lt"/>
                  <a:ea typeface="+mj-ea"/>
                  <a:cs typeface="+mj-cs"/>
                  <a:sym typeface="Times"/>
                </a:defRPr>
              </a:lvl1pPr>
            </a:lstStyle>
            <a:p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Bepicolombo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7FB63C7-2E29-4138-8D1D-6E2F3919FA2C}"/>
              </a:ext>
            </a:extLst>
          </p:cNvPr>
          <p:cNvGrpSpPr/>
          <p:nvPr/>
        </p:nvGrpSpPr>
        <p:grpSpPr>
          <a:xfrm>
            <a:off x="5797757" y="1008191"/>
            <a:ext cx="3318268" cy="5466988"/>
            <a:chOff x="5797757" y="1008191"/>
            <a:chExt cx="3318268" cy="546698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EA3A4F8-33CA-41AF-A925-83A115F14C84}"/>
                </a:ext>
              </a:extLst>
            </p:cNvPr>
            <p:cNvGrpSpPr/>
            <p:nvPr/>
          </p:nvGrpSpPr>
          <p:grpSpPr>
            <a:xfrm>
              <a:off x="5842039" y="1654522"/>
              <a:ext cx="3046950" cy="2076426"/>
              <a:chOff x="6527763" y="811566"/>
              <a:chExt cx="3046950" cy="2076426"/>
            </a:xfrm>
          </p:grpSpPr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409E56D3-9BA9-498B-90D3-11F1284922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90670" y="811566"/>
                <a:ext cx="1387793" cy="1387793"/>
              </a:xfrm>
              <a:prstGeom prst="rect">
                <a:avLst/>
              </a:prstGeom>
            </p:spPr>
          </p:pic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B83912C6-5296-46AD-8F2D-FAF6B009EC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6782" b="90000" l="7564" r="94825">
                            <a14:foregroundMark x1="8917" y1="51724" x2="7643" y2="32989"/>
                            <a14:foregroundMark x1="7643" y1="32989" x2="12659" y2="15632"/>
                            <a14:foregroundMark x1="12659" y1="15632" x2="32962" y2="10230"/>
                            <a14:foregroundMark x1="69188" y1="8851" x2="82325" y2="7816"/>
                            <a14:foregroundMark x1="82325" y1="7816" x2="92834" y2="19655"/>
                            <a14:foregroundMark x1="92834" y1="19655" x2="94825" y2="39310"/>
                            <a14:foregroundMark x1="94825" y1="39310" x2="88933" y2="56322"/>
                            <a14:foregroundMark x1="88933" y1="56322" x2="70621" y2="59425"/>
                            <a14:foregroundMark x1="65844" y1="15632" x2="61226" y2="33678"/>
                            <a14:foregroundMark x1="61226" y1="33678" x2="63854" y2="52299"/>
                            <a14:foregroundMark x1="63854" y1="52299" x2="66879" y2="54943"/>
                            <a14:foregroundMark x1="60191" y1="20345" x2="66083" y2="12529"/>
                            <a14:foregroundMark x1="59873" y1="20805" x2="67038" y2="10690"/>
                            <a14:foregroundMark x1="68312" y1="8161" x2="79459" y2="7356"/>
                            <a14:foregroundMark x1="70303" y1="8391" x2="78822" y2="7471"/>
                            <a14:foregroundMark x1="61545" y1="18506" x2="67038" y2="10690"/>
                            <a14:foregroundMark x1="60111" y1="19770" x2="68392" y2="7816"/>
                            <a14:foregroundMark x1="87580" y1="59655" x2="67834" y2="60575"/>
                            <a14:foregroundMark x1="76911" y1="61264" x2="85828" y2="60230"/>
                            <a14:foregroundMark x1="76433" y1="7701" x2="67596" y2="7241"/>
                            <a14:foregroundMark x1="76592" y1="7701" x2="68710" y2="7126"/>
                            <a14:foregroundMark x1="60430" y1="19770" x2="68869" y2="7471"/>
                            <a14:foregroundMark x1="60589" y1="18391" x2="66242" y2="10115"/>
                            <a14:foregroundMark x1="66640" y1="8391" x2="80016" y2="7011"/>
                            <a14:foregroundMark x1="80016" y1="7011" x2="81051" y2="7011"/>
                            <a14:foregroundMark x1="83678" y1="6782" x2="67118" y2="7701"/>
                            <a14:foregroundMark x1="82404" y1="61839" x2="86863" y2="62069"/>
                          </a14:backgroundRemoval>
                        </a14:imgEffect>
                      </a14:imgLayer>
                    </a14:imgProps>
                  </a:ext>
                </a:extLst>
              </a:blip>
              <a:srcRect l="3327" t="8048" r="56353" b="33744"/>
              <a:stretch/>
            </p:blipFill>
            <p:spPr>
              <a:xfrm>
                <a:off x="6527763" y="1397388"/>
                <a:ext cx="1490604" cy="1490604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D7A5837B-CACA-4394-8F2D-0BC4994CFE1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6782" b="90000" l="7564" r="94825">
                            <a14:foregroundMark x1="8917" y1="51724" x2="7643" y2="32989"/>
                            <a14:foregroundMark x1="7643" y1="32989" x2="12659" y2="15632"/>
                            <a14:foregroundMark x1="12659" y1="15632" x2="32962" y2="10230"/>
                            <a14:foregroundMark x1="69188" y1="8851" x2="82325" y2="7816"/>
                            <a14:foregroundMark x1="82325" y1="7816" x2="92834" y2="19655"/>
                            <a14:foregroundMark x1="92834" y1="19655" x2="94825" y2="39310"/>
                            <a14:foregroundMark x1="94825" y1="39310" x2="88933" y2="56322"/>
                            <a14:foregroundMark x1="88933" y1="56322" x2="70621" y2="59425"/>
                            <a14:foregroundMark x1="65844" y1="15632" x2="61226" y2="33678"/>
                            <a14:foregroundMark x1="61226" y1="33678" x2="63854" y2="52299"/>
                            <a14:foregroundMark x1="63854" y1="52299" x2="66879" y2="54943"/>
                            <a14:foregroundMark x1="60191" y1="20345" x2="66083" y2="12529"/>
                            <a14:foregroundMark x1="59873" y1="20805" x2="67038" y2="10690"/>
                            <a14:foregroundMark x1="68312" y1="8161" x2="79459" y2="7356"/>
                            <a14:foregroundMark x1="70303" y1="8391" x2="78822" y2="7471"/>
                            <a14:foregroundMark x1="61545" y1="18506" x2="67038" y2="10690"/>
                            <a14:foregroundMark x1="60111" y1="19770" x2="68392" y2="7816"/>
                            <a14:foregroundMark x1="87580" y1="59655" x2="67834" y2="60575"/>
                            <a14:foregroundMark x1="76911" y1="61264" x2="85828" y2="60230"/>
                            <a14:foregroundMark x1="76433" y1="7701" x2="67596" y2="7241"/>
                            <a14:foregroundMark x1="76592" y1="7701" x2="68710" y2="7126"/>
                            <a14:foregroundMark x1="60430" y1="19770" x2="68869" y2="7471"/>
                            <a14:foregroundMark x1="60589" y1="18391" x2="66242" y2="10115"/>
                            <a14:foregroundMark x1="66640" y1="8391" x2="80016" y2="7011"/>
                            <a14:foregroundMark x1="80016" y1="7011" x2="81051" y2="7011"/>
                            <a14:foregroundMark x1="83678" y1="6782" x2="67118" y2="7701"/>
                            <a14:foregroundMark x1="82404" y1="61839" x2="86863" y2="62069"/>
                          </a14:backgroundRemoval>
                        </a14:imgEffect>
                      </a14:imgLayer>
                    </a14:imgProps>
                  </a:ext>
                </a:extLst>
              </a:blip>
              <a:srcRect l="57011" t="5357" r="2668" b="36434"/>
              <a:stretch/>
            </p:blipFill>
            <p:spPr>
              <a:xfrm>
                <a:off x="8138310" y="1434102"/>
                <a:ext cx="1436403" cy="1436403"/>
              </a:xfrm>
              <a:prstGeom prst="rect">
                <a:avLst/>
              </a:prstGeom>
            </p:spPr>
          </p:pic>
        </p:grpSp>
        <p:sp>
          <p:nvSpPr>
            <p:cNvPr id="37" name="Rectangle 11">
              <a:extLst>
                <a:ext uri="{FF2B5EF4-FFF2-40B4-BE49-F238E27FC236}">
                  <a16:creationId xmlns:a16="http://schemas.microsoft.com/office/drawing/2014/main" id="{111DAECD-A508-4DE7-A18A-A31113F5A4AE}"/>
                </a:ext>
              </a:extLst>
            </p:cNvPr>
            <p:cNvSpPr txBox="1"/>
            <p:nvPr/>
          </p:nvSpPr>
          <p:spPr>
            <a:xfrm>
              <a:off x="5797757" y="3726978"/>
              <a:ext cx="3091232" cy="5232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>
              <a:spAutoFit/>
            </a:bodyPr>
            <a:lstStyle>
              <a:lvl1pPr algn="ctr">
                <a:defRPr sz="1400">
                  <a:solidFill>
                    <a:srgbClr val="00FF00"/>
                  </a:solidFill>
                  <a:latin typeface="+mj-lt"/>
                  <a:ea typeface="+mj-ea"/>
                  <a:cs typeface="+mj-cs"/>
                  <a:sym typeface="Times"/>
                </a:defRPr>
              </a:lvl1pPr>
            </a:lstStyle>
            <a:p>
              <a:r>
                <a:rPr lang="en-US" dirty="0"/>
                <a:t>MAGIC </a:t>
              </a:r>
            </a:p>
            <a:p>
              <a:r>
                <a:rPr lang="en-US" dirty="0"/>
                <a:t>(</a:t>
              </a:r>
              <a:r>
                <a:rPr lang="en-US" dirty="0" err="1"/>
                <a:t>MAGnetometer</a:t>
              </a:r>
              <a:r>
                <a:rPr lang="en-US" dirty="0"/>
                <a:t> from Imperial College)</a:t>
              </a:r>
              <a:endParaRPr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9">
              <a:extLst>
                <a:ext uri="{FF2B5EF4-FFF2-40B4-BE49-F238E27FC236}">
                  <a16:creationId xmlns:a16="http://schemas.microsoft.com/office/drawing/2014/main" id="{FA495E60-0A13-4225-A1F1-77E939AC2274}"/>
                </a:ext>
              </a:extLst>
            </p:cNvPr>
            <p:cNvSpPr txBox="1"/>
            <p:nvPr/>
          </p:nvSpPr>
          <p:spPr>
            <a:xfrm>
              <a:off x="6202718" y="1008191"/>
              <a:ext cx="2870294" cy="64633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>
              <a:spAutoFit/>
            </a:bodyPr>
            <a:lstStyle>
              <a:lvl1pPr algn="ctr">
                <a:defRPr sz="1400">
                  <a:latin typeface="+mj-lt"/>
                  <a:ea typeface="+mj-ea"/>
                  <a:cs typeface="+mj-cs"/>
                  <a:sym typeface="Times"/>
                </a:defRPr>
              </a:lvl1pPr>
            </a:lstStyle>
            <a:p>
              <a:r>
                <a:rPr lang="en-US" sz="1800" dirty="0">
                  <a:solidFill>
                    <a:srgbClr val="0099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Anisotropic Magnetoresistance (AMR)</a:t>
              </a:r>
              <a:endParaRPr sz="1800" dirty="0">
                <a:solidFill>
                  <a:srgbClr val="0099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A193254-89FA-44E7-BB73-3EC4FBD29584}"/>
                </a:ext>
              </a:extLst>
            </p:cNvPr>
            <p:cNvSpPr/>
            <p:nvPr/>
          </p:nvSpPr>
          <p:spPr>
            <a:xfrm>
              <a:off x="6153790" y="4228410"/>
              <a:ext cx="2962235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Function: </a:t>
              </a:r>
              <a:r>
                <a:rPr lang="en-US" sz="1400" dirty="0">
                  <a:latin typeface="Arial Narrow" panose="020B0606020202030204" pitchFamily="34" charset="0"/>
                </a:rPr>
                <a:t>anisotropic magnetoresistance using commercial Honeywell HMC1001 sensor</a:t>
              </a: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Sensitivity: </a:t>
              </a:r>
              <a:r>
                <a:rPr lang="en-US" sz="1400" dirty="0">
                  <a:latin typeface="Arial Narrow" panose="020B0606020202030204" pitchFamily="34" charset="0"/>
                </a:rPr>
                <a:t>100’s </a:t>
              </a:r>
              <a:r>
                <a:rPr lang="en-US" sz="1400" dirty="0" err="1">
                  <a:latin typeface="Arial Narrow" panose="020B0606020202030204" pitchFamily="34" charset="0"/>
                </a:rPr>
                <a:t>pT</a:t>
              </a:r>
              <a:r>
                <a:rPr lang="en-US" sz="1400" dirty="0">
                  <a:latin typeface="Arial Narrow" panose="020B0606020202030204" pitchFamily="34" charset="0"/>
                </a:rPr>
                <a:t> @ 1Hz</a:t>
              </a:r>
              <a:r>
                <a:rPr lang="en-US" sz="1400" dirty="0">
                  <a:solidFill>
                    <a:srgbClr val="0000FF"/>
                  </a:solidFill>
                  <a:latin typeface="Arial Narrow" panose="020B0606020202030204" pitchFamily="34" charset="0"/>
                </a:rPr>
                <a:t>        </a:t>
              </a: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Stability: </a:t>
              </a:r>
              <a:r>
                <a:rPr lang="en-US" sz="1400" dirty="0">
                  <a:latin typeface="Arial Narrow" panose="020B0606020202030204" pitchFamily="34" charset="0"/>
                </a:rPr>
                <a:t>???</a:t>
              </a:r>
              <a:endParaRPr lang="en-US" sz="1400" dirty="0">
                <a:solidFill>
                  <a:srgbClr val="0000FF"/>
                </a:solidFill>
                <a:latin typeface="Arial Narrow" panose="020B0606020202030204" pitchFamily="34" charset="0"/>
              </a:endParaRP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Advantages: </a:t>
              </a:r>
              <a:r>
                <a:rPr lang="en-US" sz="1400" dirty="0">
                  <a:latin typeface="Arial Narrow" panose="020B0606020202030204" pitchFamily="34" charset="0"/>
                </a:rPr>
                <a:t>inexpensive, robust, good sensitivity, reliable, great SW&amp;P </a:t>
              </a: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Disadvantages: </a:t>
              </a:r>
              <a:r>
                <a:rPr lang="en-US" sz="1400" dirty="0">
                  <a:latin typeface="Arial Narrow" panose="020B0606020202030204" pitchFamily="34" charset="0"/>
                </a:rPr>
                <a:t>not absolute, potential radiation effects, temperature dependent response, can have large offset errors</a:t>
              </a:r>
              <a:r>
                <a:rPr lang="en-US" sz="1400" dirty="0">
                  <a:solidFill>
                    <a:srgbClr val="0000FF"/>
                  </a:solidFill>
                  <a:latin typeface="Arial Narrow" panose="020B0606020202030204" pitchFamily="34" charset="0"/>
                </a:rPr>
                <a:t>: </a:t>
              </a:r>
              <a:endParaRPr lang="en-US" sz="14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61A09A0-218D-4BCD-903D-2A6A0F8DC86E}"/>
              </a:ext>
            </a:extLst>
          </p:cNvPr>
          <p:cNvGrpSpPr/>
          <p:nvPr/>
        </p:nvGrpSpPr>
        <p:grpSpPr>
          <a:xfrm>
            <a:off x="8963743" y="1070931"/>
            <a:ext cx="3215557" cy="5635130"/>
            <a:chOff x="8963743" y="1070931"/>
            <a:chExt cx="3215557" cy="5635130"/>
          </a:xfrm>
        </p:grpSpPr>
        <p:grpSp>
          <p:nvGrpSpPr>
            <p:cNvPr id="2" name="Group 1"/>
            <p:cNvGrpSpPr>
              <a:grpSpLocks noChangeAspect="1"/>
            </p:cNvGrpSpPr>
            <p:nvPr/>
          </p:nvGrpSpPr>
          <p:grpSpPr>
            <a:xfrm>
              <a:off x="9141405" y="1744362"/>
              <a:ext cx="2913570" cy="1975446"/>
              <a:chOff x="102475" y="4808483"/>
              <a:chExt cx="3276601" cy="2221587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02676" y="5037083"/>
                <a:ext cx="1676400" cy="1676400"/>
              </a:xfrm>
              <a:prstGeom prst="rect">
                <a:avLst/>
              </a:prstGeom>
            </p:spPr>
          </p:pic>
          <p:grpSp>
            <p:nvGrpSpPr>
              <p:cNvPr id="21" name="Group 20"/>
              <p:cNvGrpSpPr>
                <a:grpSpLocks noChangeAspect="1"/>
              </p:cNvGrpSpPr>
              <p:nvPr/>
            </p:nvGrpSpPr>
            <p:grpSpPr>
              <a:xfrm>
                <a:off x="102475" y="4808483"/>
                <a:ext cx="2536181" cy="2221587"/>
                <a:chOff x="2096406" y="1079221"/>
                <a:chExt cx="6133194" cy="5372418"/>
              </a:xfrm>
            </p:grpSpPr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0" b="100000" l="0" r="100000">
                              <a14:foregroundMark x1="16815" y1="31049" x2="17704" y2="46816"/>
                              <a14:foregroundMark x1="90946" y1="41237" x2="93775" y2="40146"/>
                              <a14:foregroundMark x1="36217" y1="74227" x2="73403" y2="73317"/>
                              <a14:foregroundMark x1="15117" y1="76289" x2="44382" y2="74712"/>
                              <a14:foregroundMark x1="72918" y1="73681" x2="36863" y2="74894"/>
                              <a14:foregroundMark x1="82951" y1="30318" x2="83288" y2="31026"/>
                              <a14:backgroundMark x1="6467" y1="24196" x2="6225" y2="60340"/>
                              <a14:backgroundMark x1="4608" y1="19466" x2="889" y2="17344"/>
                              <a14:backgroundMark x1="16572" y1="20376" x2="12773" y2="19466"/>
                              <a14:backgroundMark x1="2506" y1="15585" x2="647" y2="14372"/>
                              <a14:backgroundMark x1="24495" y1="22620" x2="25465" y2="21953"/>
                              <a14:backgroundMark x1="15360" y1="61734" x2="21019" y2="63675"/>
                              <a14:backgroundMark x1="23363" y1="64039" x2="23120" y2="62826"/>
                              <a14:backgroundMark x1="80437" y1="52274" x2="82781" y2="52274"/>
                              <a14:backgroundMark x1="73161" y1="77865" x2="6710" y2="78229"/>
                              <a14:backgroundMark x1="18432" y1="75985" x2="29911" y2="76289"/>
                              <a14:backgroundMark x1="88005" y1="60687" x2="98315" y2="39464"/>
                              <a14:backgroundMark x1="6941" y1="17383" x2="25876" y2="20920"/>
                              <a14:backgroundMark x1="19104" y1="21937" x2="19104" y2="2193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77" t="14099" r="622" b="20566"/>
                <a:stretch/>
              </p:blipFill>
              <p:spPr>
                <a:xfrm>
                  <a:off x="2204697" y="1079221"/>
                  <a:ext cx="5920622" cy="5372418"/>
                </a:xfrm>
                <a:prstGeom prst="rect">
                  <a:avLst/>
                </a:prstGeom>
              </p:spPr>
            </p:pic>
            <p:sp>
              <p:nvSpPr>
                <p:cNvPr id="25" name="Rectangle 24"/>
                <p:cNvSpPr/>
                <p:nvPr/>
              </p:nvSpPr>
              <p:spPr>
                <a:xfrm rot="21420000">
                  <a:off x="5031733" y="5968724"/>
                  <a:ext cx="3197867" cy="2280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 rot="21420000">
                  <a:off x="2096406" y="6128216"/>
                  <a:ext cx="2565254" cy="2280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 rot="20487126">
                  <a:off x="2718884" y="1479497"/>
                  <a:ext cx="2559572" cy="19101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2" name="Rectangle 12"/>
            <p:cNvSpPr txBox="1"/>
            <p:nvPr/>
          </p:nvSpPr>
          <p:spPr>
            <a:xfrm>
              <a:off x="9753600" y="1070931"/>
              <a:ext cx="2089734" cy="64633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>
              <a:spAutoFit/>
            </a:bodyPr>
            <a:lstStyle>
              <a:lvl1pPr algn="ctr">
                <a:defRPr sz="1400">
                  <a:latin typeface="+mj-lt"/>
                  <a:ea typeface="+mj-ea"/>
                  <a:cs typeface="+mj-cs"/>
                  <a:sym typeface="Times"/>
                </a:defRPr>
              </a:lvl1pPr>
            </a:lstStyle>
            <a:p>
              <a:r>
                <a:rPr lang="en-US" sz="1800" dirty="0">
                  <a:solidFill>
                    <a:srgbClr val="0099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Solid-State Quantum Sensors</a:t>
              </a:r>
              <a:endParaRPr sz="1800" dirty="0">
                <a:solidFill>
                  <a:srgbClr val="0099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058411" y="4243848"/>
              <a:ext cx="3120889" cy="24622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Function:</a:t>
              </a:r>
              <a:r>
                <a:rPr lang="en-US" sz="1400" dirty="0">
                  <a:solidFill>
                    <a:srgbClr val="0000FF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400" dirty="0">
                  <a:latin typeface="Arial Narrow" panose="020B0606020202030204" pitchFamily="34" charset="0"/>
                </a:rPr>
                <a:t>electrical read out of quantum centers in </a:t>
              </a:r>
              <a:r>
                <a:rPr lang="en-US" sz="1400" dirty="0" err="1">
                  <a:latin typeface="Arial Narrow" panose="020B0606020202030204" pitchFamily="34" charset="0"/>
                </a:rPr>
                <a:t>SiC</a:t>
              </a:r>
              <a:r>
                <a:rPr lang="en-US" sz="1400" dirty="0">
                  <a:latin typeface="Arial Narrow" panose="020B0606020202030204" pitchFamily="34" charset="0"/>
                </a:rPr>
                <a:t> diode </a:t>
              </a:r>
            </a:p>
            <a:p>
              <a:pPr marL="285750" indent="-285750">
                <a:buFontTx/>
                <a:buChar char="-"/>
              </a:pPr>
              <a:r>
                <a:rPr lang="en-US" sz="1400" dirty="0">
                  <a:solidFill>
                    <a:srgbClr val="00B0F0"/>
                  </a:solidFill>
                  <a:latin typeface="Arial Narrow" panose="020B0606020202030204" pitchFamily="34" charset="0"/>
                </a:rPr>
                <a:t>Vector:  </a:t>
              </a:r>
              <a:r>
                <a:rPr lang="en-US" sz="1400" dirty="0">
                  <a:latin typeface="Arial Narrow" panose="020B0606020202030204" pitchFamily="34" charset="0"/>
                </a:rPr>
                <a:t>Magnetoresistance</a:t>
              </a:r>
              <a:r>
                <a:rPr lang="en-US" sz="1400" dirty="0">
                  <a:solidFill>
                    <a:srgbClr val="00B0F0"/>
                  </a:solidFill>
                  <a:latin typeface="Arial Narrow" panose="020B0606020202030204" pitchFamily="34" charset="0"/>
                </a:rPr>
                <a:t>,</a:t>
              </a:r>
              <a:r>
                <a:rPr lang="en-US" sz="1400" dirty="0">
                  <a:latin typeface="Arial Narrow" panose="020B0606020202030204" pitchFamily="34" charset="0"/>
                </a:rPr>
                <a:t> </a:t>
              </a:r>
            </a:p>
            <a:p>
              <a:pPr marL="285750" indent="-285750">
                <a:buFontTx/>
                <a:buChar char="-"/>
              </a:pPr>
              <a:r>
                <a:rPr lang="en-US" sz="1400" dirty="0">
                  <a:solidFill>
                    <a:srgbClr val="00B0F0"/>
                  </a:solidFill>
                  <a:latin typeface="Arial Narrow" panose="020B0606020202030204" pitchFamily="34" charset="0"/>
                </a:rPr>
                <a:t>Scalar:</a:t>
              </a:r>
              <a:r>
                <a:rPr lang="en-US" sz="1400" dirty="0">
                  <a:latin typeface="Arial Narrow" panose="020B0606020202030204" pitchFamily="34" charset="0"/>
                </a:rPr>
                <a:t> Electrically detected magnetic resonance</a:t>
              </a: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Sensitivity</a:t>
              </a:r>
              <a:r>
                <a:rPr lang="en-US" sz="1400" dirty="0">
                  <a:solidFill>
                    <a:srgbClr val="0000FF"/>
                  </a:solidFill>
                  <a:latin typeface="Arial Narrow" panose="020B0606020202030204" pitchFamily="34" charset="0"/>
                </a:rPr>
                <a:t>: </a:t>
              </a:r>
              <a:r>
                <a:rPr lang="en-US" sz="1400" dirty="0">
                  <a:latin typeface="Arial Narrow" panose="020B0606020202030204" pitchFamily="34" charset="0"/>
                </a:rPr>
                <a:t>&lt; 10’s </a:t>
              </a:r>
              <a:r>
                <a:rPr lang="en-US" sz="1400" dirty="0" err="1">
                  <a:latin typeface="Arial Narrow" panose="020B0606020202030204" pitchFamily="34" charset="0"/>
                </a:rPr>
                <a:t>nT</a:t>
              </a:r>
              <a:r>
                <a:rPr lang="en-US" sz="1400" dirty="0">
                  <a:latin typeface="Arial Narrow" panose="020B0606020202030204" pitchFamily="34" charset="0"/>
                </a:rPr>
                <a:t> @ 1Hz</a:t>
              </a: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Stability: </a:t>
              </a:r>
              <a:r>
                <a:rPr lang="en-US" sz="1400" dirty="0">
                  <a:latin typeface="Arial Narrow" panose="020B0606020202030204" pitchFamily="34" charset="0"/>
                </a:rPr>
                <a:t>10 </a:t>
              </a:r>
              <a:r>
                <a:rPr lang="en-US" sz="1400" dirty="0" err="1">
                  <a:latin typeface="Arial Narrow" panose="020B0606020202030204" pitchFamily="34" charset="0"/>
                </a:rPr>
                <a:t>nT</a:t>
              </a:r>
              <a:r>
                <a:rPr lang="en-US" sz="1400" dirty="0">
                  <a:latin typeface="Arial Narrow" panose="020B0606020202030204" pitchFamily="34" charset="0"/>
                </a:rPr>
                <a:t> </a:t>
              </a: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Advantages:</a:t>
              </a:r>
              <a:r>
                <a:rPr lang="en-US" sz="1400" dirty="0">
                  <a:solidFill>
                    <a:srgbClr val="0000FF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400" dirty="0">
                  <a:latin typeface="Arial Narrow" panose="020B0606020202030204" pitchFamily="34" charset="0"/>
                </a:rPr>
                <a:t>Small, low-power, simple, purely electrical, can make absolute measurement for self-calibration</a:t>
              </a: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Disadvantages:</a:t>
              </a:r>
              <a:r>
                <a:rPr lang="en-US" sz="1400" dirty="0">
                  <a:solidFill>
                    <a:srgbClr val="0000FF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400" dirty="0">
                  <a:latin typeface="Arial Narrow" panose="020B0606020202030204" pitchFamily="34" charset="0"/>
                </a:rPr>
                <a:t>Sensitivity not yet optimized</a:t>
              </a:r>
            </a:p>
          </p:txBody>
        </p:sp>
        <p:sp>
          <p:nvSpPr>
            <p:cNvPr id="40" name="Rectangle 11">
              <a:extLst>
                <a:ext uri="{FF2B5EF4-FFF2-40B4-BE49-F238E27FC236}">
                  <a16:creationId xmlns:a16="http://schemas.microsoft.com/office/drawing/2014/main" id="{DDA69C0C-407C-470C-9BE6-9715875323AD}"/>
                </a:ext>
              </a:extLst>
            </p:cNvPr>
            <p:cNvSpPr txBox="1"/>
            <p:nvPr/>
          </p:nvSpPr>
          <p:spPr>
            <a:xfrm>
              <a:off x="8963743" y="3661359"/>
              <a:ext cx="3091232" cy="5232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>
              <a:spAutoFit/>
            </a:bodyPr>
            <a:lstStyle>
              <a:lvl1pPr algn="ctr">
                <a:defRPr sz="1400">
                  <a:solidFill>
                    <a:srgbClr val="00FF00"/>
                  </a:solidFill>
                  <a:latin typeface="+mj-lt"/>
                  <a:ea typeface="+mj-ea"/>
                  <a:cs typeface="+mj-cs"/>
                  <a:sym typeface="Times"/>
                </a:defRPr>
              </a:lvl1pPr>
            </a:lstStyle>
            <a:p>
              <a:r>
                <a:rPr lang="en-US" dirty="0" err="1"/>
                <a:t>SiCMag</a:t>
              </a:r>
              <a:endParaRPr lang="en-US" dirty="0"/>
            </a:p>
            <a:p>
              <a:r>
                <a:rPr lang="en-US" dirty="0"/>
                <a:t>(Silicon Carbide Magnetometer)</a:t>
              </a:r>
              <a:endParaRPr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BFA7CB-0B83-465B-930E-879A38F3E4A0}"/>
              </a:ext>
            </a:extLst>
          </p:cNvPr>
          <p:cNvGrpSpPr/>
          <p:nvPr/>
        </p:nvGrpSpPr>
        <p:grpSpPr>
          <a:xfrm>
            <a:off x="2442711" y="1075370"/>
            <a:ext cx="3681061" cy="5433999"/>
            <a:chOff x="2442711" y="1075370"/>
            <a:chExt cx="3681061" cy="5433999"/>
          </a:xfrm>
        </p:grpSpPr>
        <p:sp>
          <p:nvSpPr>
            <p:cNvPr id="18" name="Rectangle 17"/>
            <p:cNvSpPr/>
            <p:nvPr/>
          </p:nvSpPr>
          <p:spPr>
            <a:xfrm>
              <a:off x="2565342" y="4262600"/>
              <a:ext cx="3558430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Function: </a:t>
              </a:r>
              <a:r>
                <a:rPr lang="en-US" sz="1400" dirty="0">
                  <a:latin typeface="Arial Narrow" panose="020B0606020202030204" pitchFamily="34" charset="0"/>
                </a:rPr>
                <a:t>optically pumped alkali or metastable </a:t>
              </a:r>
              <a:r>
                <a:rPr lang="en-US" sz="1400" baseline="30000" dirty="0">
                  <a:latin typeface="Arial Narrow" panose="020B0606020202030204" pitchFamily="34" charset="0"/>
                </a:rPr>
                <a:t>4</a:t>
              </a:r>
              <a:r>
                <a:rPr lang="en-US" sz="1400" dirty="0">
                  <a:latin typeface="Arial Narrow" panose="020B0606020202030204" pitchFamily="34" charset="0"/>
                </a:rPr>
                <a:t>He </a:t>
              </a:r>
            </a:p>
            <a:p>
              <a:r>
                <a:rPr lang="en-US" sz="1400" dirty="0">
                  <a:solidFill>
                    <a:srgbClr val="00B0F0"/>
                  </a:solidFill>
                  <a:latin typeface="Arial Narrow" panose="020B0606020202030204" pitchFamily="34" charset="0"/>
                </a:rPr>
                <a:t>- Vector : </a:t>
              </a:r>
              <a:r>
                <a:rPr lang="en-US" sz="1400" dirty="0">
                  <a:latin typeface="Arial Narrow" panose="020B0606020202030204" pitchFamily="34" charset="0"/>
                </a:rPr>
                <a:t>rotating field varies pumping efficiency, </a:t>
              </a:r>
            </a:p>
            <a:p>
              <a:r>
                <a:rPr lang="en-US" sz="1400" dirty="0">
                  <a:latin typeface="Arial Narrow" panose="020B0606020202030204" pitchFamily="34" charset="0"/>
                </a:rPr>
                <a:t>- </a:t>
              </a:r>
              <a:r>
                <a:rPr lang="en-US" sz="1400" dirty="0">
                  <a:solidFill>
                    <a:srgbClr val="00B0F0"/>
                  </a:solidFill>
                  <a:latin typeface="Arial Narrow" panose="020B0606020202030204" pitchFamily="34" charset="0"/>
                </a:rPr>
                <a:t>Scalar:</a:t>
              </a:r>
              <a:r>
                <a:rPr lang="en-US" sz="1400" dirty="0">
                  <a:latin typeface="Arial Narrow" panose="020B0606020202030204" pitchFamily="34" charset="0"/>
                </a:rPr>
                <a:t> Electron Paramagnetic Resonance </a:t>
              </a:r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Sensitivity:</a:t>
              </a:r>
              <a:r>
                <a:rPr lang="en-US" sz="1400" dirty="0">
                  <a:solidFill>
                    <a:srgbClr val="0000FF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400" dirty="0">
                  <a:latin typeface="Arial Narrow" panose="020B0606020202030204" pitchFamily="34" charset="0"/>
                </a:rPr>
                <a:t>10’s </a:t>
              </a:r>
              <a:r>
                <a:rPr lang="en-US" sz="1400" dirty="0" err="1">
                  <a:latin typeface="Arial Narrow" panose="020B0606020202030204" pitchFamily="34" charset="0"/>
                </a:rPr>
                <a:t>nT</a:t>
              </a:r>
              <a:r>
                <a:rPr lang="en-US" sz="1400" dirty="0">
                  <a:latin typeface="Arial Narrow" panose="020B0606020202030204" pitchFamily="34" charset="0"/>
                </a:rPr>
                <a:t> @ 1Hz</a:t>
              </a: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Stability:</a:t>
              </a:r>
              <a:r>
                <a:rPr lang="en-US" sz="1400" dirty="0">
                  <a:solidFill>
                    <a:srgbClr val="0000FF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400" dirty="0">
                  <a:latin typeface="Arial Narrow" panose="020B0606020202030204" pitchFamily="34" charset="0"/>
                </a:rPr>
                <a:t>10’s </a:t>
              </a:r>
              <a:r>
                <a:rPr lang="en-US" sz="1400" dirty="0" err="1">
                  <a:latin typeface="Arial Narrow" panose="020B0606020202030204" pitchFamily="34" charset="0"/>
                </a:rPr>
                <a:t>pT</a:t>
              </a:r>
              <a:r>
                <a:rPr lang="en-US" sz="1400" dirty="0">
                  <a:latin typeface="Arial Narrow" panose="020B0606020202030204" pitchFamily="34" charset="0"/>
                </a:rPr>
                <a:t> over 2 weeks</a:t>
              </a: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Advantages:</a:t>
              </a:r>
              <a:r>
                <a:rPr lang="en-US" sz="1400" dirty="0">
                  <a:solidFill>
                    <a:srgbClr val="0000FF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400" dirty="0">
                  <a:latin typeface="Arial Narrow" panose="020B0606020202030204" pitchFamily="34" charset="0"/>
                </a:rPr>
                <a:t>Very sensitive, stable, scalar/vector modes </a:t>
              </a:r>
            </a:p>
            <a:p>
              <a:r>
                <a:rPr lang="en-US" sz="1400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Disadvantages</a:t>
              </a:r>
              <a:r>
                <a:rPr lang="en-US" sz="1400" dirty="0">
                  <a:solidFill>
                    <a:srgbClr val="0000FF"/>
                  </a:solidFill>
                  <a:latin typeface="Arial Narrow" panose="020B0606020202030204" pitchFamily="34" charset="0"/>
                </a:rPr>
                <a:t>: </a:t>
              </a:r>
              <a:r>
                <a:rPr lang="en-US" sz="1400" dirty="0">
                  <a:latin typeface="Arial Narrow" panose="020B0606020202030204" pitchFamily="34" charset="0"/>
                </a:rPr>
                <a:t>Relatively expensive, higher power, larger footprint, complex, RF and optical components</a:t>
              </a:r>
            </a:p>
          </p:txBody>
        </p:sp>
        <p:pic>
          <p:nvPicPr>
            <p:cNvPr id="15" name="Picture 2" descr="06984546-520d-482f-89fb-abbf3ca113a9@ad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7407" b="49669" l="20139" r="96974">
                          <a14:foregroundMark x1="27629" y1="38228" x2="27480" y2="41931"/>
                          <a14:foregroundMark x1="29067" y1="44246" x2="41667" y2="45899"/>
                          <a14:foregroundMark x1="86458" y1="31548" x2="94742" y2="33929"/>
                          <a14:foregroundMark x1="33234" y1="45569" x2="27183" y2="44378"/>
                          <a14:foregroundMark x1="45536" y1="14418" x2="47371" y2="15212"/>
                          <a14:backgroundMark x1="53323" y1="45833" x2="53968" y2="42725"/>
                          <a14:backgroundMark x1="64236" y1="37037" x2="67312" y2="36772"/>
                          <a14:backgroundMark x1="67262" y1="35185" x2="68403" y2="339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04" t="8985" r="30525" b="49765"/>
            <a:stretch/>
          </p:blipFill>
          <p:spPr bwMode="auto">
            <a:xfrm flipH="1">
              <a:off x="2442711" y="1733295"/>
              <a:ext cx="3108960" cy="2011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9"/>
            <p:cNvSpPr txBox="1"/>
            <p:nvPr/>
          </p:nvSpPr>
          <p:spPr>
            <a:xfrm>
              <a:off x="2946657" y="1075370"/>
              <a:ext cx="2449523" cy="64633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>
              <a:spAutoFit/>
            </a:bodyPr>
            <a:lstStyle>
              <a:lvl1pPr algn="ctr">
                <a:defRPr sz="1400">
                  <a:latin typeface="+mj-lt"/>
                  <a:ea typeface="+mj-ea"/>
                  <a:cs typeface="+mj-cs"/>
                  <a:sym typeface="Times"/>
                </a:defRPr>
              </a:lvl1pPr>
            </a:lstStyle>
            <a:p>
              <a:r>
                <a:rPr sz="1800" dirty="0">
                  <a:solidFill>
                    <a:srgbClr val="0099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Optically Pumped Atomic Gas</a:t>
              </a:r>
            </a:p>
          </p:txBody>
        </p:sp>
        <p:sp>
          <p:nvSpPr>
            <p:cNvPr id="17" name="Rectangle 11"/>
            <p:cNvSpPr txBox="1"/>
            <p:nvPr/>
          </p:nvSpPr>
          <p:spPr>
            <a:xfrm>
              <a:off x="3505200" y="3737479"/>
              <a:ext cx="1494622" cy="3385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>
              <a:spAutoFit/>
            </a:bodyPr>
            <a:lstStyle>
              <a:lvl1pPr algn="ctr">
                <a:defRPr sz="1400">
                  <a:solidFill>
                    <a:srgbClr val="00FF00"/>
                  </a:solidFill>
                  <a:latin typeface="+mj-lt"/>
                  <a:ea typeface="+mj-ea"/>
                  <a:cs typeface="+mj-cs"/>
                  <a:sym typeface="Times"/>
                </a:defRPr>
              </a:lvl1pPr>
            </a:lstStyle>
            <a:p>
              <a:r>
                <a:rPr sz="1600" dirty="0">
                  <a:latin typeface="Arial" panose="020B0604020202020204" pitchFamily="34" charset="0"/>
                  <a:cs typeface="Arial" panose="020B0604020202020204" pitchFamily="34" charset="0"/>
                </a:rPr>
                <a:t>JPL </a:t>
              </a:r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CuSP</a:t>
              </a:r>
              <a:endParaRPr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D0E1BFBB-9FF9-49B0-96B3-F4B36146B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1588" y="3129254"/>
              <a:ext cx="609600" cy="60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282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the Concept?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67364" y="5886074"/>
                <a:ext cx="6979734" cy="722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ℋ</m:t>
                      </m:r>
                      <m:r>
                        <a:rPr lang="en-US" sz="1400" b="0" i="1" smtClean="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𝑎𝑚𝑖𝑙𝑡𝑜𝑛𝑖𝑎𝑛</m:t>
                      </m:r>
                      <m:r>
                        <a:rPr lang="en-US" sz="140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sSub>
                        <m:sSubPr>
                          <m:ctrlPr>
                            <a:rPr lang="en-US" sz="1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1400" b="1" i="1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sz="140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sz="1400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sz="1400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40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1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400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1400" i="1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400" i="1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1400" i="1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rgbClr val="00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1" i="1">
                                      <a:solidFill>
                                        <a:srgbClr val="00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srgbClr val="00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400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rgbClr val="00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1" i="1">
                                      <a:solidFill>
                                        <a:srgbClr val="00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srgbClr val="00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>
                                      <a:solidFill>
                                        <a:srgbClr val="00FF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400" i="1">
                                      <a:solidFill>
                                        <a:srgbClr val="00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1400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rgbClr val="00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1" i="1">
                                      <a:solidFill>
                                        <a:srgbClr val="00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𝑰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srgbClr val="00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140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1400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1400" b="1" i="1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𝑱</m:t>
                      </m:r>
                      <m:r>
                        <a:rPr lang="en-US" sz="140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1400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1400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1400" b="1" i="1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sz="140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1400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>
                  <a:solidFill>
                    <a:srgbClr val="00FF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64" y="5886074"/>
                <a:ext cx="6979734" cy="72250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241" y="2093068"/>
            <a:ext cx="3045697" cy="43296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5062" y="1492904"/>
            <a:ext cx="3662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99FF"/>
                </a:solidFill>
              </a:rPr>
              <a:t>One can use quantum center (i.e. defects) intrinsic to a </a:t>
            </a:r>
            <a:r>
              <a:rPr lang="en-US" dirty="0" err="1">
                <a:solidFill>
                  <a:srgbClr val="0099FF"/>
                </a:solidFill>
              </a:rPr>
              <a:t>SiC</a:t>
            </a:r>
            <a:r>
              <a:rPr lang="en-US" dirty="0">
                <a:solidFill>
                  <a:srgbClr val="0099FF"/>
                </a:solidFill>
              </a:rPr>
              <a:t> semiconductor to sense near-zero magnetic fields electrically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21240" y="1031239"/>
            <a:ext cx="3045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99FF"/>
                </a:solidFill>
              </a:rPr>
              <a:t>Defects allow for changes in current to be detected for changes in magnetic field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3C6824-6EEA-411F-96BF-D27C3007D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2265" y="1116420"/>
            <a:ext cx="3365856" cy="2182892"/>
          </a:xfrm>
          <a:prstGeom prst="rect">
            <a:avLst/>
          </a:prstGeom>
          <a:ln w="15875">
            <a:solidFill>
              <a:srgbClr val="0099FF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B98F906-7E38-4E68-8CD7-14E3FE564430}"/>
              </a:ext>
            </a:extLst>
          </p:cNvPr>
          <p:cNvSpPr/>
          <p:nvPr/>
        </p:nvSpPr>
        <p:spPr>
          <a:xfrm>
            <a:off x="4525605" y="2922579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</a:rPr>
              <a:t>SiC</a:t>
            </a:r>
            <a:r>
              <a:rPr lang="en-US" dirty="0">
                <a:solidFill>
                  <a:srgbClr val="0000FF"/>
                </a:solidFill>
              </a:rPr>
              <a:t> Lattice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44BD379-B21A-4800-A3B8-7FA3991FE1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87" y="2962043"/>
            <a:ext cx="5207069" cy="295944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09A87FC-721F-485E-B65E-0B0EFD5E36EA}"/>
              </a:ext>
            </a:extLst>
          </p:cNvPr>
          <p:cNvSpPr txBox="1"/>
          <p:nvPr/>
        </p:nvSpPr>
        <p:spPr>
          <a:xfrm>
            <a:off x="5559259" y="4054923"/>
            <a:ext cx="25052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99FF"/>
                </a:solidFill>
              </a:rPr>
              <a:t>External magnetic field mixes of spin states of quantum center via electron nuclear hyperfine interaction</a:t>
            </a:r>
          </a:p>
        </p:txBody>
      </p:sp>
    </p:spTree>
    <p:extLst>
      <p:ext uri="{BB962C8B-B14F-4D97-AF65-F5344CB8AC3E}">
        <p14:creationId xmlns:p14="http://schemas.microsoft.com/office/powerpoint/2010/main" val="424746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12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the Instrument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4256" y="946616"/>
            <a:ext cx="81028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99FF"/>
                </a:solidFill>
              </a:rPr>
              <a:t>Allows for the design of a very simple instrument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412" y="3219258"/>
            <a:ext cx="6687428" cy="314418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4931" y="1452925"/>
            <a:ext cx="71946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Solid state, purely electrical, magnetic field encoded in a spin dependent current</a:t>
            </a:r>
          </a:p>
          <a:p>
            <a:pPr marL="285750" indent="-285750">
              <a:buFontTx/>
              <a:buChar char="-"/>
            </a:pPr>
            <a:r>
              <a:rPr lang="en-US" dirty="0"/>
              <a:t>Field nulling design with no dead zones</a:t>
            </a:r>
          </a:p>
          <a:p>
            <a:pPr marL="285750" indent="-285750">
              <a:buFontTx/>
              <a:buChar char="-"/>
            </a:pPr>
            <a:r>
              <a:rPr lang="en-US" dirty="0"/>
              <a:t>No high frequency RF or optical components which require stable temperatures for reliable operation (audio frequency only, ~1kHz) </a:t>
            </a:r>
          </a:p>
          <a:p>
            <a:pPr marL="285750" indent="-285750">
              <a:buFontTx/>
              <a:buChar char="-"/>
            </a:pPr>
            <a:r>
              <a:rPr lang="en-US" dirty="0"/>
              <a:t>Simultaneous measurement of 3 axes using only a single sensor</a:t>
            </a:r>
          </a:p>
          <a:p>
            <a:pPr marL="285750" indent="-285750">
              <a:buFontTx/>
              <a:buChar char="-"/>
            </a:pPr>
            <a:r>
              <a:rPr lang="en-US" dirty="0"/>
              <a:t>Potential to self-calibrate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1CA8083-153D-4A8F-868D-8837D1644B9C}"/>
              </a:ext>
            </a:extLst>
          </p:cNvPr>
          <p:cNvGrpSpPr>
            <a:grpSpLocks noChangeAspect="1"/>
          </p:cNvGrpSpPr>
          <p:nvPr/>
        </p:nvGrpSpPr>
        <p:grpSpPr>
          <a:xfrm>
            <a:off x="457200" y="3400891"/>
            <a:ext cx="4270698" cy="2895600"/>
            <a:chOff x="102475" y="4808483"/>
            <a:chExt cx="3276601" cy="222158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648911D-6321-499C-A407-5740A326D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676" y="5037083"/>
              <a:ext cx="1676400" cy="167640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404B2A3-4A29-4D59-B819-8FF121E319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2475" y="4808483"/>
              <a:ext cx="2536181" cy="2221587"/>
              <a:chOff x="2096406" y="1079221"/>
              <a:chExt cx="6133194" cy="5372418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6B8234F2-0021-47AB-8DB2-263EFD297C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0" b="100000" l="0" r="100000">
                            <a14:foregroundMark x1="16815" y1="31049" x2="17704" y2="46816"/>
                            <a14:foregroundMark x1="90946" y1="41237" x2="93775" y2="40146"/>
                            <a14:foregroundMark x1="36217" y1="74227" x2="73403" y2="73317"/>
                            <a14:foregroundMark x1="15117" y1="76289" x2="44382" y2="74712"/>
                            <a14:foregroundMark x1="72918" y1="73681" x2="36863" y2="74894"/>
                            <a14:foregroundMark x1="82951" y1="30318" x2="83288" y2="31026"/>
                            <a14:backgroundMark x1="6467" y1="24196" x2="6225" y2="60340"/>
                            <a14:backgroundMark x1="4608" y1="19466" x2="889" y2="17344"/>
                            <a14:backgroundMark x1="16572" y1="20376" x2="12773" y2="19466"/>
                            <a14:backgroundMark x1="2506" y1="15585" x2="647" y2="14372"/>
                            <a14:backgroundMark x1="24495" y1="22620" x2="25465" y2="21953"/>
                            <a14:backgroundMark x1="15360" y1="61734" x2="21019" y2="63675"/>
                            <a14:backgroundMark x1="23363" y1="64039" x2="23120" y2="62826"/>
                            <a14:backgroundMark x1="80437" y1="52274" x2="82781" y2="52274"/>
                            <a14:backgroundMark x1="73161" y1="77865" x2="6710" y2="78229"/>
                            <a14:backgroundMark x1="18432" y1="75985" x2="29911" y2="76289"/>
                            <a14:backgroundMark x1="88005" y1="60687" x2="98315" y2="39464"/>
                            <a14:backgroundMark x1="6941" y1="17383" x2="25876" y2="20920"/>
                            <a14:backgroundMark x1="19104" y1="21937" x2="19104" y2="2193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77" t="14099" r="622" b="20566"/>
              <a:stretch/>
            </p:blipFill>
            <p:spPr>
              <a:xfrm>
                <a:off x="2204697" y="1079221"/>
                <a:ext cx="5920622" cy="5372418"/>
              </a:xfrm>
              <a:prstGeom prst="rect">
                <a:avLst/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4A21785-2A6F-4C37-8F69-C77C9FED409D}"/>
                  </a:ext>
                </a:extLst>
              </p:cNvPr>
              <p:cNvSpPr/>
              <p:nvPr/>
            </p:nvSpPr>
            <p:spPr>
              <a:xfrm rot="21420000">
                <a:off x="5031733" y="5968724"/>
                <a:ext cx="3197867" cy="2280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3A51C0C-48B7-4D0D-8608-3D8512812853}"/>
                  </a:ext>
                </a:extLst>
              </p:cNvPr>
              <p:cNvSpPr/>
              <p:nvPr/>
            </p:nvSpPr>
            <p:spPr>
              <a:xfrm rot="21420000">
                <a:off x="2096406" y="6128216"/>
                <a:ext cx="2565254" cy="2280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0ADFE85-0722-49A9-889D-B3903ABDD98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9336" y1="67859" x2="59618" y2="55731"/>
                        <a14:foregroundMark x1="35880" y1="59127" x2="65757" y2="41480"/>
                        <a14:foregroundMark x1="64075" y1="48757" x2="62665" y2="46574"/>
                        <a14:foregroundMark x1="21555" y1="56701" x2="23647" y2="55731"/>
                        <a14:foregroundMark x1="21555" y1="57671" x2="24147" y2="56701"/>
                        <a14:foregroundMark x1="18554" y1="67556" x2="20191" y2="64948"/>
                        <a14:backgroundMark x1="21146" y1="61795" x2="23010" y2="59794"/>
                        <a14:backgroundMark x1="35516" y1="63796" x2="58845" y2="50455"/>
                        <a14:backgroundMark x1="58845" y1="48211" x2="64484" y2="44209"/>
                        <a14:backgroundMark x1="65348" y1="44027" x2="66166" y2="43360"/>
                        <a14:backgroundMark x1="41655" y1="69982" x2="60346" y2="58217"/>
                        <a14:backgroundMark x1="60164" y1="61128" x2="60982" y2="55973"/>
                        <a14:backgroundMark x1="64166" y1="53972" x2="65166" y2="53972"/>
                        <a14:backgroundMark x1="71623" y1="54215" x2="72897" y2="53669"/>
                        <a14:backgroundMark x1="72715" y1="53669" x2="73352" y2="53002"/>
                        <a14:backgroundMark x1="39336" y1="69739" x2="40473" y2="68951"/>
                        <a14:backgroundMark x1="38836" y1="69072" x2="41746" y2="67253"/>
                        <a14:backgroundMark x1="23556" y1="58278" x2="25057" y2="60340"/>
                        <a14:backgroundMark x1="31514" y1="84354" x2="30059" y2="8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81" t="11232" r="6499" b="10309"/>
          <a:stretch/>
        </p:blipFill>
        <p:spPr>
          <a:xfrm>
            <a:off x="8153400" y="968361"/>
            <a:ext cx="3892459" cy="284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2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09938-0A11-495D-8662-EF06DED73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518" y="64252"/>
            <a:ext cx="10599418" cy="880009"/>
          </a:xfrm>
        </p:spPr>
        <p:txBody>
          <a:bodyPr/>
          <a:lstStyle/>
          <a:p>
            <a:r>
              <a:rPr lang="en-US" dirty="0"/>
              <a:t>Fabrication of </a:t>
            </a:r>
            <a:r>
              <a:rPr lang="en-US" dirty="0" err="1"/>
              <a:t>SiC</a:t>
            </a:r>
            <a:r>
              <a:rPr lang="en-US" dirty="0"/>
              <a:t> Sensors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18A91D-C192-4B61-ABAE-DAA9EF4ADD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21721" y="2092545"/>
            <a:ext cx="2667000" cy="21507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EE92CB-76A0-4CAB-80D2-775EE86206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3146" y="4475216"/>
            <a:ext cx="2685763" cy="21655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4FA5B1-122D-40AB-85A3-FF0D32BC8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7429" y="4054375"/>
            <a:ext cx="1778794" cy="17829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3F2E10-A9BF-4FEF-9F9D-2F0BE2CBA5B9}"/>
              </a:ext>
            </a:extLst>
          </p:cNvPr>
          <p:cNvSpPr txBox="1"/>
          <p:nvPr/>
        </p:nvSpPr>
        <p:spPr>
          <a:xfrm>
            <a:off x="3645810" y="3683467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Implants</a:t>
            </a:r>
          </a:p>
        </p:txBody>
      </p:sp>
      <p:sp>
        <p:nvSpPr>
          <p:cNvPr id="20" name="Up-Down Arrow 45">
            <a:extLst>
              <a:ext uri="{FF2B5EF4-FFF2-40B4-BE49-F238E27FC236}">
                <a16:creationId xmlns:a16="http://schemas.microsoft.com/office/drawing/2014/main" id="{57F0451A-1F61-4D78-A4C4-568B39981B3E}"/>
              </a:ext>
            </a:extLst>
          </p:cNvPr>
          <p:cNvSpPr/>
          <p:nvPr/>
        </p:nvSpPr>
        <p:spPr>
          <a:xfrm>
            <a:off x="11291898" y="4904944"/>
            <a:ext cx="205544" cy="1167400"/>
          </a:xfrm>
          <a:prstGeom prst="upDownArrow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82095B-F911-42DA-8BAA-768D48F6C642}"/>
              </a:ext>
            </a:extLst>
          </p:cNvPr>
          <p:cNvSpPr txBox="1"/>
          <p:nvPr/>
        </p:nvSpPr>
        <p:spPr>
          <a:xfrm rot="5400000">
            <a:off x="11202702" y="5254130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FF"/>
                </a:solidFill>
              </a:rPr>
              <a:t>2 mm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7BC62E6-0160-45F1-97DB-169E37A736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850" y="1946199"/>
            <a:ext cx="1833559" cy="183355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511F881-7BD1-46FF-86C7-457B91FEE91F}"/>
              </a:ext>
            </a:extLst>
          </p:cNvPr>
          <p:cNvSpPr/>
          <p:nvPr/>
        </p:nvSpPr>
        <p:spPr>
          <a:xfrm>
            <a:off x="457200" y="1100557"/>
            <a:ext cx="10452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99FF"/>
                </a:solidFill>
              </a:rPr>
              <a:t>Fabricate a variety of </a:t>
            </a:r>
            <a:r>
              <a:rPr lang="en-US" dirty="0" err="1">
                <a:solidFill>
                  <a:srgbClr val="0099FF"/>
                </a:solidFill>
              </a:rPr>
              <a:t>n</a:t>
            </a:r>
            <a:r>
              <a:rPr lang="en-US" baseline="30000" dirty="0" err="1">
                <a:solidFill>
                  <a:srgbClr val="0099FF"/>
                </a:solidFill>
              </a:rPr>
              <a:t>+</a:t>
            </a:r>
            <a:r>
              <a:rPr lang="en-US" dirty="0" err="1">
                <a:solidFill>
                  <a:srgbClr val="0099FF"/>
                </a:solidFill>
              </a:rPr>
              <a:t>p</a:t>
            </a:r>
            <a:r>
              <a:rPr lang="en-US" dirty="0">
                <a:solidFill>
                  <a:srgbClr val="0099FF"/>
                </a:solidFill>
              </a:rPr>
              <a:t> diode layouts and doping profile (still determining which recipe works best)</a:t>
            </a:r>
          </a:p>
          <a:p>
            <a:pPr marL="285750" indent="-285750">
              <a:buFontTx/>
              <a:buChar char="-"/>
            </a:pPr>
            <a:endParaRPr lang="en-US" dirty="0">
              <a:solidFill>
                <a:srgbClr val="0099FF"/>
              </a:solidFill>
            </a:endParaRPr>
          </a:p>
          <a:p>
            <a:r>
              <a:rPr lang="en-US" dirty="0">
                <a:solidFill>
                  <a:srgbClr val="0099FF"/>
                </a:solidFill>
              </a:rPr>
              <a:t>Perform a post irradiation (protons) treatment to increase defect count to boost sensitivity.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D6A156E-5E55-45A5-A93B-5B7A65777DA8}"/>
              </a:ext>
            </a:extLst>
          </p:cNvPr>
          <p:cNvGrpSpPr>
            <a:grpSpLocks noChangeAspect="1"/>
          </p:cNvGrpSpPr>
          <p:nvPr/>
        </p:nvGrpSpPr>
        <p:grpSpPr>
          <a:xfrm>
            <a:off x="174173" y="3106016"/>
            <a:ext cx="2788087" cy="2966328"/>
            <a:chOff x="2687693" y="3586000"/>
            <a:chExt cx="2743202" cy="291857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AC8941E-2E32-44DB-9F7D-061CCD9C732E}"/>
                </a:ext>
              </a:extLst>
            </p:cNvPr>
            <p:cNvSpPr txBox="1"/>
            <p:nvPr/>
          </p:nvSpPr>
          <p:spPr>
            <a:xfrm>
              <a:off x="3007821" y="3899754"/>
              <a:ext cx="2102944" cy="3077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N Epi 0.2um 1e19 cm-3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DF1CF9C-AC57-441E-B88F-DE3B8DE5739E}"/>
                </a:ext>
              </a:extLst>
            </p:cNvPr>
            <p:cNvSpPr txBox="1"/>
            <p:nvPr/>
          </p:nvSpPr>
          <p:spPr>
            <a:xfrm>
              <a:off x="2687693" y="5148303"/>
              <a:ext cx="2743200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Al+ 0.5um 1e18 cm-3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875963B-E03B-404E-91C3-552A21FA76B2}"/>
                </a:ext>
              </a:extLst>
            </p:cNvPr>
            <p:cNvSpPr txBox="1"/>
            <p:nvPr/>
          </p:nvSpPr>
          <p:spPr>
            <a:xfrm>
              <a:off x="2687693" y="5456079"/>
              <a:ext cx="2743200" cy="73866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P-Type Substrate</a:t>
              </a:r>
            </a:p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E774055-60C6-4852-90FE-7643FDAD30CF}"/>
                </a:ext>
              </a:extLst>
            </p:cNvPr>
            <p:cNvSpPr txBox="1"/>
            <p:nvPr/>
          </p:nvSpPr>
          <p:spPr>
            <a:xfrm>
              <a:off x="3271893" y="3586000"/>
              <a:ext cx="1574800" cy="307777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Contact Metal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EB0C82C-984B-4641-9D3F-66ED66E4A34F}"/>
                </a:ext>
              </a:extLst>
            </p:cNvPr>
            <p:cNvSpPr txBox="1"/>
            <p:nvPr/>
          </p:nvSpPr>
          <p:spPr>
            <a:xfrm>
              <a:off x="2687694" y="6196797"/>
              <a:ext cx="2743201" cy="307777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Contact Metal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7F177C3-4DAF-4050-A808-E5C94DEC8AE7}"/>
                </a:ext>
              </a:extLst>
            </p:cNvPr>
            <p:cNvSpPr txBox="1"/>
            <p:nvPr/>
          </p:nvSpPr>
          <p:spPr>
            <a:xfrm>
              <a:off x="3007821" y="4207530"/>
              <a:ext cx="2102944" cy="523220"/>
            </a:xfrm>
            <a:prstGeom prst="rect">
              <a:avLst/>
            </a:prstGeom>
            <a:solidFill>
              <a:srgbClr val="D79BA5"/>
            </a:solidFill>
            <a:ln w="12700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Implants</a:t>
              </a:r>
            </a:p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1210578-D3B3-419A-86DC-68A08C3F3EA8}"/>
                </a:ext>
              </a:extLst>
            </p:cNvPr>
            <p:cNvSpPr txBox="1"/>
            <p:nvPr/>
          </p:nvSpPr>
          <p:spPr>
            <a:xfrm>
              <a:off x="2687693" y="4631221"/>
              <a:ext cx="2743200" cy="5232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Al- 2.5um 2e15 cm-3</a:t>
              </a:r>
            </a:p>
          </p:txBody>
        </p:sp>
      </p:grp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6AB96C53-BB90-47F7-8FF3-FF96155659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939423"/>
              </p:ext>
            </p:extLst>
          </p:nvPr>
        </p:nvGraphicFramePr>
        <p:xfrm>
          <a:off x="5306999" y="2650461"/>
          <a:ext cx="3886200" cy="36677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9631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B0F0"/>
                          </a:solidFill>
                        </a:rPr>
                        <a:t>Patterned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00B0F0"/>
                          </a:solidFill>
                        </a:rPr>
                        <a:t>Implant #1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00B0F0"/>
                          </a:solidFill>
                        </a:rPr>
                        <a:t>(25</a:t>
                      </a:r>
                      <a:r>
                        <a:rPr lang="en-US" sz="1100" baseline="0" dirty="0">
                          <a:solidFill>
                            <a:srgbClr val="00B0F0"/>
                          </a:solidFill>
                        </a:rPr>
                        <a:t> °C)</a:t>
                      </a:r>
                    </a:p>
                    <a:p>
                      <a:pPr algn="ctr"/>
                      <a:endParaRPr lang="en-US" sz="1100" dirty="0">
                        <a:solidFill>
                          <a:srgbClr val="00B0F0"/>
                        </a:solidFill>
                      </a:endParaRPr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Patterned Implant</a:t>
                      </a:r>
                      <a:r>
                        <a:rPr lang="en-US" sz="1100" baseline="0" dirty="0">
                          <a:solidFill>
                            <a:srgbClr val="92D050"/>
                          </a:solidFill>
                        </a:rPr>
                        <a:t> </a:t>
                      </a:r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#2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(25 °C)</a:t>
                      </a:r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B050"/>
                          </a:solidFill>
                        </a:rPr>
                        <a:t>Patterned Implant #3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00B050"/>
                          </a:solidFill>
                        </a:rPr>
                        <a:t>(600 °C)</a:t>
                      </a:r>
                    </a:p>
                  </a:txBody>
                  <a:tcPr marL="70990" marR="70990" marT="35495" marB="354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27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Wafer #1</a:t>
                      </a:r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B0F0"/>
                          </a:solidFill>
                        </a:rPr>
                        <a:t>Boron Deep Low</a:t>
                      </a:r>
                      <a:r>
                        <a:rPr lang="en-US" sz="1100" baseline="0" dirty="0">
                          <a:solidFill>
                            <a:srgbClr val="00B0F0"/>
                          </a:solidFill>
                        </a:rPr>
                        <a:t> Dose</a:t>
                      </a:r>
                    </a:p>
                    <a:p>
                      <a:pPr algn="ctr"/>
                      <a:r>
                        <a:rPr lang="en-US" sz="1100" baseline="0" dirty="0">
                          <a:solidFill>
                            <a:srgbClr val="00B0F0"/>
                          </a:solidFill>
                        </a:rPr>
                        <a:t>p-type</a:t>
                      </a:r>
                      <a:endParaRPr lang="en-US" sz="1100" dirty="0">
                        <a:solidFill>
                          <a:srgbClr val="00B0F0"/>
                        </a:solidFill>
                      </a:endParaRPr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N Middle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Depth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Middle Dose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n-type</a:t>
                      </a:r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B050"/>
                          </a:solidFill>
                        </a:rPr>
                        <a:t>N Shallow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00B050"/>
                          </a:solidFill>
                        </a:rPr>
                        <a:t>High Dose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00B050"/>
                          </a:solidFill>
                        </a:rPr>
                        <a:t>n-type</a:t>
                      </a:r>
                    </a:p>
                  </a:txBody>
                  <a:tcPr marL="70990" marR="70990" marT="35495" marB="354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59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Wafer #2</a:t>
                      </a:r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B0F0"/>
                          </a:solidFill>
                        </a:rPr>
                        <a:t>Aluminum Deep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00B0F0"/>
                          </a:solidFill>
                        </a:rPr>
                        <a:t>Low Dose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00B0F0"/>
                          </a:solidFill>
                        </a:rPr>
                        <a:t>p-type</a:t>
                      </a:r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>
                          <a:solidFill>
                            <a:srgbClr val="92D050"/>
                          </a:solidFill>
                        </a:rPr>
                        <a:t>Ph</a:t>
                      </a:r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 Middle</a:t>
                      </a:r>
                    </a:p>
                    <a:p>
                      <a:pPr algn="ctr"/>
                      <a:r>
                        <a:rPr lang="en-US" sz="1100" baseline="0" dirty="0">
                          <a:solidFill>
                            <a:srgbClr val="92D050"/>
                          </a:solidFill>
                        </a:rPr>
                        <a:t>Depth</a:t>
                      </a:r>
                    </a:p>
                    <a:p>
                      <a:pPr algn="ctr"/>
                      <a:r>
                        <a:rPr lang="en-US" sz="1100" baseline="0" dirty="0">
                          <a:solidFill>
                            <a:srgbClr val="92D050"/>
                          </a:solidFill>
                        </a:rPr>
                        <a:t>Middle Dose</a:t>
                      </a:r>
                    </a:p>
                    <a:p>
                      <a:pPr algn="ctr"/>
                      <a:r>
                        <a:rPr lang="en-US" sz="1100" baseline="0" dirty="0">
                          <a:solidFill>
                            <a:srgbClr val="92D050"/>
                          </a:solidFill>
                        </a:rPr>
                        <a:t>n-type</a:t>
                      </a:r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>
                          <a:solidFill>
                            <a:srgbClr val="00B050"/>
                          </a:solidFill>
                        </a:rPr>
                        <a:t>Ph</a:t>
                      </a:r>
                      <a:r>
                        <a:rPr lang="en-US" sz="1100" dirty="0">
                          <a:solidFill>
                            <a:srgbClr val="00B050"/>
                          </a:solidFill>
                        </a:rPr>
                        <a:t> Shallow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00B050"/>
                          </a:solidFill>
                        </a:rPr>
                        <a:t>High Dose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00B050"/>
                          </a:solidFill>
                        </a:rPr>
                        <a:t>n-type</a:t>
                      </a:r>
                    </a:p>
                  </a:txBody>
                  <a:tcPr marL="70990" marR="70990" marT="35495" marB="354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59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Wafer #3</a:t>
                      </a:r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B0F0"/>
                          </a:solidFill>
                        </a:rPr>
                        <a:t>Ga</a:t>
                      </a:r>
                      <a:r>
                        <a:rPr lang="en-US" sz="1100" baseline="0" dirty="0">
                          <a:solidFill>
                            <a:srgbClr val="00B0F0"/>
                          </a:solidFill>
                        </a:rPr>
                        <a:t> Deep</a:t>
                      </a:r>
                    </a:p>
                    <a:p>
                      <a:pPr algn="ctr"/>
                      <a:r>
                        <a:rPr lang="en-US" sz="1100" baseline="0" dirty="0">
                          <a:solidFill>
                            <a:srgbClr val="00B0F0"/>
                          </a:solidFill>
                        </a:rPr>
                        <a:t>Low Dose</a:t>
                      </a:r>
                    </a:p>
                    <a:p>
                      <a:pPr algn="ctr"/>
                      <a:r>
                        <a:rPr lang="en-US" sz="1100" baseline="0" dirty="0">
                          <a:solidFill>
                            <a:srgbClr val="00B0F0"/>
                          </a:solidFill>
                        </a:rPr>
                        <a:t>p-type</a:t>
                      </a:r>
                      <a:endParaRPr lang="en-US" sz="1100" dirty="0">
                        <a:solidFill>
                          <a:srgbClr val="00B0F0"/>
                        </a:solidFill>
                      </a:endParaRPr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As Middle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Depth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Middle Dose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n-type</a:t>
                      </a:r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B050"/>
                          </a:solidFill>
                        </a:rPr>
                        <a:t>As Shallow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00B050"/>
                          </a:solidFill>
                        </a:rPr>
                        <a:t>High</a:t>
                      </a:r>
                      <a:r>
                        <a:rPr lang="en-US" sz="1100" baseline="0" dirty="0">
                          <a:solidFill>
                            <a:srgbClr val="00B050"/>
                          </a:solidFill>
                        </a:rPr>
                        <a:t> Dose</a:t>
                      </a:r>
                    </a:p>
                    <a:p>
                      <a:pPr algn="ctr"/>
                      <a:r>
                        <a:rPr lang="en-US" sz="1100" baseline="0" dirty="0">
                          <a:solidFill>
                            <a:srgbClr val="00B050"/>
                          </a:solidFill>
                        </a:rPr>
                        <a:t>n-type</a:t>
                      </a:r>
                      <a:endParaRPr lang="en-US" sz="1100" dirty="0">
                        <a:solidFill>
                          <a:srgbClr val="00B050"/>
                        </a:solidFill>
                      </a:endParaRPr>
                    </a:p>
                  </a:txBody>
                  <a:tcPr marL="70990" marR="70990" marT="35495" marB="354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59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Wafer #4</a:t>
                      </a:r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7030A0"/>
                          </a:solidFill>
                        </a:rPr>
                        <a:t>C Deep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7030A0"/>
                          </a:solidFill>
                        </a:rPr>
                        <a:t>Low Dose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7030A0"/>
                          </a:solidFill>
                        </a:rPr>
                        <a:t>neutral</a:t>
                      </a:r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Si Deep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Low Dose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92D050"/>
                          </a:solidFill>
                        </a:rPr>
                        <a:t>neutral</a:t>
                      </a:r>
                    </a:p>
                  </a:txBody>
                  <a:tcPr marL="70990" marR="70990" marT="35495" marB="354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B050"/>
                          </a:solidFill>
                        </a:rPr>
                        <a:t>N Shallow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00B050"/>
                          </a:solidFill>
                        </a:rPr>
                        <a:t>High Dose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00B050"/>
                          </a:solidFill>
                        </a:rPr>
                        <a:t>n-type</a:t>
                      </a:r>
                    </a:p>
                  </a:txBody>
                  <a:tcPr marL="70990" marR="70990" marT="35495" marB="354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49C5012D-985C-4049-87EB-4BCF57E902F4}"/>
              </a:ext>
            </a:extLst>
          </p:cNvPr>
          <p:cNvSpPr txBox="1"/>
          <p:nvPr/>
        </p:nvSpPr>
        <p:spPr>
          <a:xfrm>
            <a:off x="405577" y="2650461"/>
            <a:ext cx="23358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Epi-Contact </a:t>
            </a:r>
            <a:r>
              <a:rPr lang="en-US" sz="1600" dirty="0" err="1"/>
              <a:t>SiC</a:t>
            </a:r>
            <a:r>
              <a:rPr lang="en-US" sz="1600" dirty="0"/>
              <a:t> Diodes</a:t>
            </a:r>
          </a:p>
        </p:txBody>
      </p:sp>
    </p:spTree>
    <p:extLst>
      <p:ext uri="{BB962C8B-B14F-4D97-AF65-F5344CB8AC3E}">
        <p14:creationId xmlns:p14="http://schemas.microsoft.com/office/powerpoint/2010/main" val="428859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important?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91860" y="952754"/>
            <a:ext cx="6756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The importance of Silicon Carbide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828800" y="1701380"/>
            <a:ext cx="8394700" cy="4360143"/>
            <a:chOff x="165826" y="1286016"/>
            <a:chExt cx="8394700" cy="4360143"/>
          </a:xfrm>
        </p:grpSpPr>
        <p:sp>
          <p:nvSpPr>
            <p:cNvPr id="15" name="TextBox 14"/>
            <p:cNvSpPr txBox="1"/>
            <p:nvPr/>
          </p:nvSpPr>
          <p:spPr>
            <a:xfrm>
              <a:off x="165826" y="1286016"/>
              <a:ext cx="8382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99FF"/>
                  </a:solidFill>
                </a:rPr>
                <a:t>Large bandgap (&gt; 3eV) </a:t>
              </a:r>
            </a:p>
            <a:p>
              <a:pPr algn="ctr"/>
              <a:endParaRPr lang="en-US" dirty="0"/>
            </a:p>
            <a:p>
              <a:pPr marL="342900" indent="-342900" algn="ctr">
                <a:buFontTx/>
                <a:buAutoNum type="arabicPeriod"/>
              </a:pPr>
              <a:r>
                <a:rPr lang="en-US" dirty="0"/>
                <a:t>Inherently rad-hard, can be used as a radiation monitor</a:t>
              </a:r>
            </a:p>
            <a:p>
              <a:pPr marL="342900" indent="-342900" algn="ctr">
                <a:buAutoNum type="arabicPeriod"/>
              </a:pPr>
              <a:r>
                <a:rPr lang="en-US" dirty="0"/>
                <a:t>operable in very high temp environments (&gt; 500°C)</a:t>
              </a:r>
            </a:p>
          </p:txBody>
        </p:sp>
        <p:pic>
          <p:nvPicPr>
            <p:cNvPr id="16" name="Picture 2" descr="http://www.nasa.gov/sites/default/files/thumbnails/image/pia00257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9730" y="2885363"/>
              <a:ext cx="2760796" cy="2760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5799730" y="5307492"/>
              <a:ext cx="1040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600" dirty="0">
                  <a:solidFill>
                    <a:srgbClr val="FFFF00"/>
                  </a:solidFill>
                </a:rPr>
                <a:t>Venus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" y="2881951"/>
              <a:ext cx="4785339" cy="276409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1444020" y="5217746"/>
              <a:ext cx="2960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600" dirty="0">
                  <a:solidFill>
                    <a:srgbClr val="FFFF00"/>
                  </a:solidFill>
                </a:rPr>
                <a:t>High Radiation Environments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12DB0D5-734F-4A98-BE73-0B0F33316007}"/>
              </a:ext>
            </a:extLst>
          </p:cNvPr>
          <p:cNvGrpSpPr/>
          <p:nvPr/>
        </p:nvGrpSpPr>
        <p:grpSpPr>
          <a:xfrm>
            <a:off x="758423" y="1387179"/>
            <a:ext cx="10617200" cy="5228851"/>
            <a:chOff x="618723" y="1234779"/>
            <a:chExt cx="10617200" cy="5228851"/>
          </a:xfrm>
        </p:grpSpPr>
        <p:grpSp>
          <p:nvGrpSpPr>
            <p:cNvPr id="23" name="Group 22"/>
            <p:cNvGrpSpPr/>
            <p:nvPr/>
          </p:nvGrpSpPr>
          <p:grpSpPr>
            <a:xfrm>
              <a:off x="618723" y="1234779"/>
              <a:ext cx="10617200" cy="5228851"/>
              <a:chOff x="-711121" y="1497513"/>
              <a:chExt cx="10617200" cy="5228851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-711121" y="1497513"/>
                <a:ext cx="1061720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99FF"/>
                    </a:solidFill>
                  </a:rPr>
                  <a:t>Quantum Centers Intrinsic to Semiconductor</a:t>
                </a:r>
              </a:p>
              <a:p>
                <a:pPr algn="ctr"/>
                <a:r>
                  <a:rPr lang="en-US" dirty="0">
                    <a:solidFill>
                      <a:srgbClr val="0099FF"/>
                    </a:solidFill>
                  </a:rPr>
                  <a:t>Crystalline lattice allows for a relatively sharp response to be detected</a:t>
                </a:r>
              </a:p>
              <a:p>
                <a:pPr algn="ctr"/>
                <a:endParaRPr lang="en-US" dirty="0"/>
              </a:p>
              <a:p>
                <a:pPr algn="ctr"/>
                <a:r>
                  <a:rPr lang="en-US" dirty="0">
                    <a:solidFill>
                      <a:srgbClr val="0099FF"/>
                    </a:solidFill>
                  </a:rPr>
                  <a:t>Magnetic dopants: </a:t>
                </a:r>
              </a:p>
              <a:p>
                <a:pPr algn="ctr"/>
                <a:r>
                  <a:rPr lang="en-US" dirty="0"/>
                  <a:t>1. Facilitates phenomenon of electron nuclear hyperfine mixing</a:t>
                </a:r>
              </a:p>
              <a:p>
                <a:pPr algn="ctr"/>
                <a:r>
                  <a:rPr lang="en-US" dirty="0"/>
                  <a:t>2. Ability self-calibrate (Electrically Detected Magnetic Resonance) without the need for spacecraft rolls</a:t>
                </a:r>
              </a:p>
            </p:txBody>
          </p:sp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53089" y="3534758"/>
                <a:ext cx="4405203" cy="3191606"/>
              </a:xfrm>
              <a:prstGeom prst="rect">
                <a:avLst/>
              </a:prstGeom>
            </p:spPr>
          </p:pic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924A2BC-CB29-47F3-AFBD-731576514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0554" y="3084382"/>
              <a:ext cx="4186746" cy="3139429"/>
            </a:xfrm>
            <a:prstGeom prst="rect">
              <a:avLst/>
            </a:prstGeom>
            <a:ln w="19050">
              <a:solidFill>
                <a:srgbClr val="0099FF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32973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>
            <a:extLst>
              <a:ext uri="{FF2B5EF4-FFF2-40B4-BE49-F238E27FC236}">
                <a16:creationId xmlns:a16="http://schemas.microsoft.com/office/drawing/2014/main" id="{659380C1-184B-4812-82DB-D5E0EDE9C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048" y="1229453"/>
            <a:ext cx="4366202" cy="50702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need for small sensors?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0795" y="2410710"/>
            <a:ext cx="4190949" cy="2707746"/>
          </a:xfrm>
          <a:prstGeom prst="rect">
            <a:avLst/>
          </a:prstGeom>
        </p:spPr>
      </p:pic>
      <p:sp>
        <p:nvSpPr>
          <p:cNvPr id="79" name="Rectangle 78"/>
          <p:cNvSpPr/>
          <p:nvPr/>
        </p:nvSpPr>
        <p:spPr>
          <a:xfrm>
            <a:off x="2856769" y="1339830"/>
            <a:ext cx="59959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000" dirty="0"/>
              <a:t>Accommodation on </a:t>
            </a:r>
            <a:r>
              <a:rPr lang="en-US" sz="2000" dirty="0" err="1"/>
              <a:t>cubesats</a:t>
            </a:r>
            <a:endParaRPr lang="en-US" sz="2000" dirty="0"/>
          </a:p>
        </p:txBody>
      </p:sp>
      <p:sp>
        <p:nvSpPr>
          <p:cNvPr id="80" name="Rectangle 79"/>
          <p:cNvSpPr/>
          <p:nvPr/>
        </p:nvSpPr>
        <p:spPr>
          <a:xfrm>
            <a:off x="3541947" y="5287065"/>
            <a:ext cx="41909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99FF"/>
                </a:solidFill>
              </a:rPr>
              <a:t>Enables swarms, constellation, or trains of </a:t>
            </a:r>
            <a:r>
              <a:rPr lang="en-US" dirty="0" err="1">
                <a:solidFill>
                  <a:srgbClr val="0099FF"/>
                </a:solidFill>
              </a:rPr>
              <a:t>cubesats</a:t>
            </a:r>
            <a:r>
              <a:rPr lang="en-US" dirty="0">
                <a:solidFill>
                  <a:srgbClr val="0099FF"/>
                </a:solidFill>
              </a:rPr>
              <a:t> which allows for new science investigations to be performed</a:t>
            </a:r>
          </a:p>
        </p:txBody>
      </p:sp>
      <p:sp>
        <p:nvSpPr>
          <p:cNvPr id="82" name="Rectangle 81"/>
          <p:cNvSpPr/>
          <p:nvPr/>
        </p:nvSpPr>
        <p:spPr>
          <a:xfrm>
            <a:off x="8297946" y="5287065"/>
            <a:ext cx="37562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99FF"/>
                </a:solidFill>
              </a:rPr>
              <a:t>Removes the need for complex mission plan to achieve appropriate coverage</a:t>
            </a:r>
          </a:p>
        </p:txBody>
      </p:sp>
      <p:pic>
        <p:nvPicPr>
          <p:cNvPr id="84" name="Picture 8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18" t="7064" r="18280" b="6935"/>
          <a:stretch/>
        </p:blipFill>
        <p:spPr>
          <a:xfrm>
            <a:off x="242223" y="2139971"/>
            <a:ext cx="2589146" cy="2854699"/>
          </a:xfrm>
          <a:prstGeom prst="rect">
            <a:avLst/>
          </a:prstGeom>
        </p:spPr>
      </p:pic>
      <p:sp>
        <p:nvSpPr>
          <p:cNvPr id="86" name="Rectangle 85"/>
          <p:cNvSpPr/>
          <p:nvPr/>
        </p:nvSpPr>
        <p:spPr>
          <a:xfrm>
            <a:off x="337026" y="5334000"/>
            <a:ext cx="2290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99FF"/>
                </a:solidFill>
              </a:rPr>
              <a:t>Small enough for </a:t>
            </a:r>
            <a:r>
              <a:rPr lang="en-US" dirty="0" err="1">
                <a:solidFill>
                  <a:srgbClr val="0099FF"/>
                </a:solidFill>
              </a:rPr>
              <a:t>nano</a:t>
            </a:r>
            <a:r>
              <a:rPr lang="en-US" dirty="0">
                <a:solidFill>
                  <a:srgbClr val="0099FF"/>
                </a:solidFill>
              </a:rPr>
              <a:t>- and picosats</a:t>
            </a:r>
          </a:p>
        </p:txBody>
      </p:sp>
      <p:sp>
        <p:nvSpPr>
          <p:cNvPr id="87" name="Right Arrow 86"/>
          <p:cNvSpPr/>
          <p:nvPr/>
        </p:nvSpPr>
        <p:spPr>
          <a:xfrm>
            <a:off x="3084920" y="4267200"/>
            <a:ext cx="909469" cy="632582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ight Arrow 87"/>
          <p:cNvSpPr/>
          <p:nvPr/>
        </p:nvSpPr>
        <p:spPr>
          <a:xfrm>
            <a:off x="7217009" y="4362088"/>
            <a:ext cx="909469" cy="632582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2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2" grpId="0"/>
      <p:bldP spid="86" grpId="0"/>
      <p:bldP spid="87" grpId="0" animBg="1"/>
      <p:bldP spid="8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24FF9-49A4-4E0D-9E61-1A4B1C77C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need for small sensors?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EDBACA-FCAC-49F4-9AE7-1AC01CC429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37" r="20744"/>
          <a:stretch/>
        </p:blipFill>
        <p:spPr>
          <a:xfrm>
            <a:off x="0" y="1818181"/>
            <a:ext cx="4937760" cy="45629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6BFB7-9F28-45A5-93B2-9CBD14AC13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83" r="8254"/>
          <a:stretch/>
        </p:blipFill>
        <p:spPr>
          <a:xfrm>
            <a:off x="5119233" y="1818181"/>
            <a:ext cx="6958467" cy="45629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D91DFA-B697-4F98-9BC1-394CD98D84CF}"/>
              </a:ext>
            </a:extLst>
          </p:cNvPr>
          <p:cNvSpPr txBox="1"/>
          <p:nvPr/>
        </p:nvSpPr>
        <p:spPr>
          <a:xfrm>
            <a:off x="1143000" y="1189066"/>
            <a:ext cx="3454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Europa Clipper Spacecraft Field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841EE9-9AC2-46F1-A341-D717B7FF241B}"/>
              </a:ext>
            </a:extLst>
          </p:cNvPr>
          <p:cNvSpPr txBox="1"/>
          <p:nvPr/>
        </p:nvSpPr>
        <p:spPr>
          <a:xfrm>
            <a:off x="6629400" y="1229684"/>
            <a:ext cx="4609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Spacecraft Field Distortion of Ambient Field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907F35-A6A0-4246-99DF-D17746291F19}"/>
              </a:ext>
            </a:extLst>
          </p:cNvPr>
          <p:cNvSpPr/>
          <p:nvPr/>
        </p:nvSpPr>
        <p:spPr>
          <a:xfrm>
            <a:off x="1962150" y="6000111"/>
            <a:ext cx="82677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Animated Visuals Available for Download:</a:t>
            </a:r>
            <a:endParaRPr lang="en-US" sz="11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100" u="sng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https://europa.nasa.gov/resources/176/magnetic-field-of-the-europa-clipper-spacecraft/</a:t>
            </a:r>
            <a:endParaRPr lang="en-US" sz="1100" u="sng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100" u="sng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https://europa.nasa.gov/resources/177/europa-clipper-spacecraft-distortion-of-the-ambient-magnetic-field/</a:t>
            </a:r>
            <a:endParaRPr lang="en-US" sz="1100" u="sng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5EA97-01E1-4AFC-80CB-178A9A05C9E5}"/>
              </a:ext>
            </a:extLst>
          </p:cNvPr>
          <p:cNvSpPr/>
          <p:nvPr/>
        </p:nvSpPr>
        <p:spPr>
          <a:xfrm>
            <a:off x="3200400" y="2362200"/>
            <a:ext cx="5981700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Cubesats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are faced with the same problem </a:t>
            </a:r>
          </a:p>
        </p:txBody>
      </p:sp>
    </p:spTree>
    <p:extLst>
      <p:ext uri="{BB962C8B-B14F-4D97-AF65-F5344CB8AC3E}">
        <p14:creationId xmlns:p14="http://schemas.microsoft.com/office/powerpoint/2010/main" val="24821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8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LFIN Cubesat - YouTube">
            <a:extLst>
              <a:ext uri="{FF2B5EF4-FFF2-40B4-BE49-F238E27FC236}">
                <a16:creationId xmlns:a16="http://schemas.microsoft.com/office/drawing/2014/main" id="{3D58B7DE-AF2C-4B79-989C-3744595FC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603909"/>
            <a:ext cx="4541666" cy="454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need for small sensors?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8372" y="1675214"/>
            <a:ext cx="5359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en-US" sz="2000" dirty="0"/>
              <a:t>Improved SW&amp;P allows for dozens of sensors on a spacecraft</a:t>
            </a:r>
          </a:p>
          <a:p>
            <a:pPr marL="342900" indent="-342900">
              <a:buFontTx/>
              <a:buAutoNum type="arabicPeriod"/>
              <a:defRPr/>
            </a:pPr>
            <a:endParaRPr lang="en-US" sz="2000" dirty="0"/>
          </a:p>
          <a:p>
            <a:pPr marL="342900" indent="-342900">
              <a:buFontTx/>
              <a:buAutoNum type="arabicPeriod"/>
              <a:defRPr/>
            </a:pPr>
            <a:r>
              <a:rPr lang="en-US" sz="2000" dirty="0"/>
              <a:t>Cancelation of stray spacecraft fields</a:t>
            </a:r>
          </a:p>
          <a:p>
            <a:pPr marL="742950" lvl="1" indent="-285750">
              <a:buFontTx/>
              <a:buChar char="-"/>
              <a:defRPr/>
            </a:pPr>
            <a:r>
              <a:rPr lang="en-US" sz="2000" dirty="0">
                <a:solidFill>
                  <a:srgbClr val="0099FF"/>
                </a:solidFill>
              </a:rPr>
              <a:t>Removes the need for a long mag boom or a boom entirely</a:t>
            </a:r>
          </a:p>
          <a:p>
            <a:pPr marL="742950" lvl="1" indent="-285750">
              <a:buFontTx/>
              <a:buChar char="-"/>
              <a:defRPr/>
            </a:pPr>
            <a:endParaRPr lang="en-US" sz="2000" dirty="0">
              <a:solidFill>
                <a:srgbClr val="0099FF"/>
              </a:solidFill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2000" dirty="0"/>
              <a:t>Sensor redundancy </a:t>
            </a:r>
          </a:p>
          <a:p>
            <a:pPr marL="342900" indent="-342900">
              <a:buFontTx/>
              <a:buAutoNum type="arabicPeriod"/>
              <a:defRPr/>
            </a:pPr>
            <a:endParaRPr lang="en-US" sz="2000" dirty="0"/>
          </a:p>
          <a:p>
            <a:pPr marL="342900" indent="-342900">
              <a:buFontTx/>
              <a:buAutoNum type="arabicPeriod"/>
              <a:defRPr/>
            </a:pPr>
            <a:r>
              <a:rPr lang="en-US" sz="2000" dirty="0"/>
              <a:t>Sensor intercalibration</a:t>
            </a:r>
          </a:p>
          <a:p>
            <a:pPr marL="742950" lvl="1" indent="-285750">
              <a:buFontTx/>
              <a:buChar char="-"/>
              <a:defRPr/>
            </a:pPr>
            <a:r>
              <a:rPr lang="en-US" sz="2000" dirty="0">
                <a:solidFill>
                  <a:srgbClr val="0099FF"/>
                </a:solidFill>
              </a:rPr>
              <a:t>Removes the need for mission planning maneuvers such as rolls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96306" y="4892671"/>
            <a:ext cx="22174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mag boom</a:t>
            </a:r>
          </a:p>
        </p:txBody>
      </p:sp>
      <p:sp>
        <p:nvSpPr>
          <p:cNvPr id="14" name="Multiply 13"/>
          <p:cNvSpPr/>
          <p:nvPr/>
        </p:nvSpPr>
        <p:spPr>
          <a:xfrm>
            <a:off x="6904847" y="4374148"/>
            <a:ext cx="1600200" cy="1447800"/>
          </a:xfrm>
          <a:prstGeom prst="mathMultiply">
            <a:avLst>
              <a:gd name="adj1" fmla="val 342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 rot="19983403">
            <a:off x="8063838" y="1733906"/>
            <a:ext cx="783994" cy="1474202"/>
            <a:chOff x="8077199" y="6172200"/>
            <a:chExt cx="609600" cy="1170601"/>
          </a:xfrm>
          <a:solidFill>
            <a:srgbClr val="FF0000"/>
          </a:solidFill>
        </p:grpSpPr>
        <p:grpSp>
          <p:nvGrpSpPr>
            <p:cNvPr id="60" name="Group 59"/>
            <p:cNvGrpSpPr/>
            <p:nvPr/>
          </p:nvGrpSpPr>
          <p:grpSpPr>
            <a:xfrm>
              <a:off x="8077199" y="6199802"/>
              <a:ext cx="609600" cy="1142999"/>
              <a:chOff x="10056339" y="8321098"/>
              <a:chExt cx="609600" cy="1142999"/>
            </a:xfrm>
            <a:grpFill/>
          </p:grpSpPr>
          <p:sp>
            <p:nvSpPr>
              <p:cNvPr id="45" name="Oval 44"/>
              <p:cNvSpPr/>
              <p:nvPr/>
            </p:nvSpPr>
            <p:spPr>
              <a:xfrm>
                <a:off x="10587741" y="8343467"/>
                <a:ext cx="45719" cy="4571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10620220" y="8732578"/>
                <a:ext cx="45719" cy="4571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10284940" y="8413823"/>
                <a:ext cx="45719" cy="4571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10361140" y="8871022"/>
                <a:ext cx="45719" cy="4571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10208740" y="8732578"/>
                <a:ext cx="45719" cy="4571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10056340" y="8871022"/>
                <a:ext cx="45719" cy="4571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/>
            </p:nvSpPr>
            <p:spPr>
              <a:xfrm flipH="1">
                <a:off x="10361139" y="9099622"/>
                <a:ext cx="45719" cy="4571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10589740" y="8947222"/>
                <a:ext cx="45719" cy="4571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10513540" y="9235497"/>
                <a:ext cx="45719" cy="4859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10132540" y="8321098"/>
                <a:ext cx="47314" cy="48786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 flipH="1">
                <a:off x="10437339" y="9418378"/>
                <a:ext cx="45719" cy="4571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/>
            </p:nvSpPr>
            <p:spPr>
              <a:xfrm flipH="1">
                <a:off x="10056339" y="9113578"/>
                <a:ext cx="45719" cy="4571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Oval 55"/>
            <p:cNvSpPr/>
            <p:nvPr/>
          </p:nvSpPr>
          <p:spPr>
            <a:xfrm>
              <a:off x="8534400" y="6934200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8488681" y="6629400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8229600" y="6812281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8229600" y="7117081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8382000" y="7117081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8382000" y="6553200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8534400" y="6477000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8153400" y="6477000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8488681" y="6324600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8260081" y="7239000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8382000" y="6172200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8382000" y="6400800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1FB9F4E-A2C7-464E-B62B-B31ABC7C3FA0}"/>
              </a:ext>
            </a:extLst>
          </p:cNvPr>
          <p:cNvSpPr/>
          <p:nvPr/>
        </p:nvSpPr>
        <p:spPr>
          <a:xfrm>
            <a:off x="7927966" y="6178618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 Credit: UCLA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119F9F2-C9DF-4CD0-94AF-2857B4584C1D}"/>
              </a:ext>
            </a:extLst>
          </p:cNvPr>
          <p:cNvSpPr/>
          <p:nvPr/>
        </p:nvSpPr>
        <p:spPr>
          <a:xfrm>
            <a:off x="7587958" y="5742426"/>
            <a:ext cx="9355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mag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5CB042F-86E7-4131-9112-70A1913EA2AA}"/>
              </a:ext>
            </a:extLst>
          </p:cNvPr>
          <p:cNvGrpSpPr/>
          <p:nvPr/>
        </p:nvGrpSpPr>
        <p:grpSpPr>
          <a:xfrm rot="776924">
            <a:off x="8105427" y="2729335"/>
            <a:ext cx="63538" cy="1527127"/>
            <a:chOff x="8532392" y="6086508"/>
            <a:chExt cx="49405" cy="1212625"/>
          </a:xfrm>
          <a:solidFill>
            <a:srgbClr val="FF0000"/>
          </a:solidFill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68E6F30-C9F3-46C5-B5BA-7867A2730470}"/>
                </a:ext>
              </a:extLst>
            </p:cNvPr>
            <p:cNvGrpSpPr/>
            <p:nvPr/>
          </p:nvGrpSpPr>
          <p:grpSpPr>
            <a:xfrm>
              <a:off x="8532392" y="6086508"/>
              <a:ext cx="49405" cy="1212625"/>
              <a:chOff x="10511532" y="8207804"/>
              <a:chExt cx="49405" cy="1212625"/>
            </a:xfrm>
            <a:grpFill/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BC9C6A75-5408-4C01-A0B3-C34F657A5A21}"/>
                  </a:ext>
                </a:extLst>
              </p:cNvPr>
              <p:cNvSpPr/>
              <p:nvPr/>
            </p:nvSpPr>
            <p:spPr>
              <a:xfrm>
                <a:off x="10511532" y="8207804"/>
                <a:ext cx="45719" cy="4571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1EB48395-24DA-4CE5-94B6-33A19560F7FD}"/>
                  </a:ext>
                </a:extLst>
              </p:cNvPr>
              <p:cNvSpPr/>
              <p:nvPr/>
            </p:nvSpPr>
            <p:spPr>
              <a:xfrm>
                <a:off x="10515218" y="8918822"/>
                <a:ext cx="45719" cy="4571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B5EE6B27-3EE5-4561-8E4C-C80F27655715}"/>
                  </a:ext>
                </a:extLst>
              </p:cNvPr>
              <p:cNvSpPr/>
              <p:nvPr/>
            </p:nvSpPr>
            <p:spPr>
              <a:xfrm>
                <a:off x="10511532" y="9371830"/>
                <a:ext cx="45719" cy="4859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5ECCD67-63B7-4D0B-9AE4-C3C34DCF61B1}"/>
                </a:ext>
              </a:extLst>
            </p:cNvPr>
            <p:cNvSpPr/>
            <p:nvPr/>
          </p:nvSpPr>
          <p:spPr>
            <a:xfrm>
              <a:off x="8532392" y="7019201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256D828-3C21-4C64-86DD-E8D89ADDEF19}"/>
                </a:ext>
              </a:extLst>
            </p:cNvPr>
            <p:cNvSpPr/>
            <p:nvPr/>
          </p:nvSpPr>
          <p:spPr>
            <a:xfrm>
              <a:off x="8532392" y="6555331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B7198C1-63BE-4455-860C-5F712F274DC9}"/>
                </a:ext>
              </a:extLst>
            </p:cNvPr>
            <p:cNvSpPr/>
            <p:nvPr/>
          </p:nvSpPr>
          <p:spPr>
            <a:xfrm>
              <a:off x="8532984" y="6328703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2392784-1207-47D9-B381-45E1A0F269DA}"/>
              </a:ext>
            </a:extLst>
          </p:cNvPr>
          <p:cNvSpPr/>
          <p:nvPr/>
        </p:nvSpPr>
        <p:spPr>
          <a:xfrm rot="782967">
            <a:off x="8054446" y="2540616"/>
            <a:ext cx="196410" cy="1798821"/>
          </a:xfrm>
          <a:prstGeom prst="round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75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P spid="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E3C4311-4165-4CD5-9F06-E09BCB2DB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858000" y="4000500"/>
            <a:ext cx="2732548" cy="267177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B32410-8BA3-4D80-B014-ACD170292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D064D-6947-44D2-A571-69C23D4E1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71600"/>
            <a:ext cx="7162800" cy="52578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99FF"/>
                </a:solidFill>
              </a:rPr>
              <a:t>Still in process of optimizing sensor performance.</a:t>
            </a:r>
          </a:p>
          <a:p>
            <a:pPr>
              <a:buFontTx/>
              <a:buChar char="-"/>
            </a:pPr>
            <a:r>
              <a:rPr lang="en-US" dirty="0"/>
              <a:t>What is ideal dopant atom?</a:t>
            </a:r>
          </a:p>
          <a:p>
            <a:pPr>
              <a:buFontTx/>
              <a:buChar char="-"/>
            </a:pPr>
            <a:r>
              <a:rPr lang="en-US" dirty="0"/>
              <a:t>Post proton irradiation </a:t>
            </a:r>
          </a:p>
          <a:p>
            <a:pPr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99FF"/>
                </a:solidFill>
              </a:rPr>
              <a:t>Redesigning the electronics and firmware</a:t>
            </a:r>
          </a:p>
          <a:p>
            <a:pPr marL="285750" indent="-285750">
              <a:buFontTx/>
              <a:buChar char="-"/>
            </a:pPr>
            <a:r>
              <a:rPr lang="en-US" dirty="0"/>
              <a:t>Miniaturization and low power in mind</a:t>
            </a:r>
          </a:p>
          <a:p>
            <a:pPr marL="285750" indent="-285750">
              <a:buFontTx/>
              <a:buChar char="-"/>
            </a:pPr>
            <a:r>
              <a:rPr lang="en-US" dirty="0"/>
              <a:t>Possibly integrating into an ASIC package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99FF"/>
                </a:solidFill>
              </a:rPr>
              <a:t>Miniaturing Coil System</a:t>
            </a:r>
          </a:p>
          <a:p>
            <a:pPr>
              <a:buFontTx/>
              <a:buChar char="-"/>
            </a:pPr>
            <a:r>
              <a:rPr lang="en-US" dirty="0"/>
              <a:t>Pushing limits of 3D printing capabilities</a:t>
            </a:r>
          </a:p>
          <a:p>
            <a:pPr>
              <a:buFontTx/>
              <a:buChar char="-"/>
            </a:pPr>
            <a:r>
              <a:rPr lang="en-US" dirty="0"/>
              <a:t>Possibly MEMS coil system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76BE67-4C67-4734-A807-8D63CCDFBD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9336" y1="67859" x2="59618" y2="55731"/>
                        <a14:foregroundMark x1="35880" y1="59127" x2="65757" y2="41480"/>
                        <a14:foregroundMark x1="64075" y1="48757" x2="62665" y2="46574"/>
                        <a14:foregroundMark x1="21555" y1="56701" x2="23647" y2="55731"/>
                        <a14:foregroundMark x1="21555" y1="57671" x2="24147" y2="56701"/>
                        <a14:foregroundMark x1="18554" y1="67556" x2="20191" y2="64948"/>
                        <a14:backgroundMark x1="21146" y1="61795" x2="23010" y2="59794"/>
                        <a14:backgroundMark x1="35516" y1="63796" x2="58845" y2="50455"/>
                        <a14:backgroundMark x1="58845" y1="48211" x2="64484" y2="44209"/>
                        <a14:backgroundMark x1="65348" y1="44027" x2="66166" y2="43360"/>
                        <a14:backgroundMark x1="41655" y1="69982" x2="60346" y2="58217"/>
                        <a14:backgroundMark x1="60164" y1="61128" x2="60982" y2="55973"/>
                        <a14:backgroundMark x1="64166" y1="53972" x2="65166" y2="53972"/>
                        <a14:backgroundMark x1="71623" y1="54215" x2="72897" y2="53669"/>
                        <a14:backgroundMark x1="72715" y1="53669" x2="73352" y2="53002"/>
                        <a14:backgroundMark x1="39336" y1="69739" x2="40473" y2="68951"/>
                        <a14:backgroundMark x1="38836" y1="69072" x2="41746" y2="67253"/>
                        <a14:backgroundMark x1="23556" y1="58278" x2="25057" y2="60340"/>
                        <a14:backgroundMark x1="31514" y1="84354" x2="30059" y2="8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81" t="11232" r="6499" b="10309"/>
          <a:stretch/>
        </p:blipFill>
        <p:spPr>
          <a:xfrm>
            <a:off x="8839200" y="2815267"/>
            <a:ext cx="3239638" cy="2370466"/>
          </a:xfrm>
          <a:prstGeom prst="rect">
            <a:avLst/>
          </a:prstGeom>
        </p:spPr>
      </p:pic>
      <p:pic>
        <p:nvPicPr>
          <p:cNvPr id="15" name="Grafik 7">
            <a:extLst>
              <a:ext uri="{FF2B5EF4-FFF2-40B4-BE49-F238E27FC236}">
                <a16:creationId xmlns:a16="http://schemas.microsoft.com/office/drawing/2014/main" id="{BB825E04-C444-4789-987C-B3EE6E6806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6761" y="1029643"/>
            <a:ext cx="2268070" cy="217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92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900" y="34391"/>
            <a:ext cx="11118850" cy="880009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73" y="1828800"/>
            <a:ext cx="5343406" cy="46624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46573" y="1104140"/>
            <a:ext cx="5835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algn="ctr"/>
            <a:r>
              <a:rPr lang="en-US" dirty="0">
                <a:solidFill>
                  <a:srgbClr val="0099FF"/>
                </a:solidFill>
              </a:rPr>
              <a:t>For more information, see C.J. Cochrane, et al., </a:t>
            </a:r>
            <a:r>
              <a:rPr lang="en-US" i="1" dirty="0">
                <a:solidFill>
                  <a:srgbClr val="0099FF"/>
                </a:solidFill>
              </a:rPr>
              <a:t>Nature Scientific Reports </a:t>
            </a:r>
            <a:r>
              <a:rPr lang="en-US" dirty="0">
                <a:solidFill>
                  <a:srgbClr val="0099FF"/>
                </a:solidFill>
              </a:rPr>
              <a:t>6, 37077 (2016)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E9637E-F5C5-498B-90D4-876D30780F19}"/>
              </a:ext>
            </a:extLst>
          </p:cNvPr>
          <p:cNvSpPr/>
          <p:nvPr/>
        </p:nvSpPr>
        <p:spPr>
          <a:xfrm>
            <a:off x="6858000" y="982414"/>
            <a:ext cx="480695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99FF"/>
                </a:solidFill>
                <a:latin typeface="Calibri"/>
              </a:rPr>
              <a:t>Funding</a:t>
            </a:r>
          </a:p>
          <a:p>
            <a:pPr algn="ctr">
              <a:defRPr/>
            </a:pPr>
            <a:r>
              <a:rPr lang="en-US" sz="1600" dirty="0"/>
              <a:t>NASA Postdoctoral Program (NPP), Center Innovation Fund (CIF),</a:t>
            </a:r>
          </a:p>
          <a:p>
            <a:pPr algn="ctr">
              <a:defRPr/>
            </a:pPr>
            <a:r>
              <a:rPr lang="en-US" sz="1600" dirty="0"/>
              <a:t>Planetary Instrument Concepts for the Advancement of Solar System Observations (PICASSO)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25FC0A-9AF2-4944-A824-A748AC065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3372964"/>
            <a:ext cx="5781735" cy="30871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8703C8-21E3-4B33-8118-70D02947DFDF}"/>
              </a:ext>
            </a:extLst>
          </p:cNvPr>
          <p:cNvSpPr/>
          <p:nvPr/>
        </p:nvSpPr>
        <p:spPr>
          <a:xfrm>
            <a:off x="8827382" y="2967335"/>
            <a:ext cx="8681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99FF"/>
                </a:solidFill>
                <a:latin typeface="Calibri"/>
              </a:rPr>
              <a:t>Team</a:t>
            </a:r>
          </a:p>
        </p:txBody>
      </p:sp>
    </p:spTree>
    <p:extLst>
      <p:ext uri="{BB962C8B-B14F-4D97-AF65-F5344CB8AC3E}">
        <p14:creationId xmlns:p14="http://schemas.microsoft.com/office/powerpoint/2010/main" val="349708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>
          <a:solidFill>
            <a:schemeClr val="bg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>
          <a:solidFill>
            <a:schemeClr val="bg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41934</TotalTime>
  <Words>1337</Words>
  <Application>Microsoft Office PowerPoint</Application>
  <PresentationFormat>Widescreen</PresentationFormat>
  <Paragraphs>220</Paragraphs>
  <Slides>15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  <vt:variant>
        <vt:lpstr>Custom Shows</vt:lpstr>
      </vt:variant>
      <vt:variant>
        <vt:i4>3</vt:i4>
      </vt:variant>
    </vt:vector>
  </HeadingPairs>
  <TitlesOfParts>
    <vt:vector size="26" baseType="lpstr">
      <vt:lpstr>Arial</vt:lpstr>
      <vt:lpstr>Arial Narrow</vt:lpstr>
      <vt:lpstr>Calibri</vt:lpstr>
      <vt:lpstr>Cambria Math</vt:lpstr>
      <vt:lpstr>Candara</vt:lpstr>
      <vt:lpstr>Times</vt:lpstr>
      <vt:lpstr>Office Theme</vt:lpstr>
      <vt:lpstr>1_Office Theme</vt:lpstr>
      <vt:lpstr>Miniaturized Solid-State Quantum Magnetometer for Space Applications Inter-Planetary Small Satellite Conference 2021</vt:lpstr>
      <vt:lpstr>Why the need for magnetometers?</vt:lpstr>
      <vt:lpstr>Why are magnetometers needed?</vt:lpstr>
      <vt:lpstr>Why are magnetometers needed?</vt:lpstr>
      <vt:lpstr>Why are magnetometers needed?</vt:lpstr>
      <vt:lpstr>State-of-the-Art Vs. Up-and-Coming Mag Tech</vt:lpstr>
      <vt:lpstr>What’s the Concept? </vt:lpstr>
      <vt:lpstr>Advantages of the Instrument</vt:lpstr>
      <vt:lpstr>Fabrication of SiC Sensors</vt:lpstr>
      <vt:lpstr>Why is this important? </vt:lpstr>
      <vt:lpstr>Why the need for small sensors? </vt:lpstr>
      <vt:lpstr>Why the need for small sensors?</vt:lpstr>
      <vt:lpstr>Why the need for small sensors? </vt:lpstr>
      <vt:lpstr>Future Work</vt:lpstr>
      <vt:lpstr>Questions?</vt:lpstr>
      <vt:lpstr>Custom Show 1</vt:lpstr>
      <vt:lpstr>Custom Show 2</vt:lpstr>
      <vt:lpstr>Custom Show 3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 of Electronic Defects Near the SiC/SiO2 Interface</dc:title>
  <dc:creator>Corey Cochrane</dc:creator>
  <cp:lastModifiedBy>Cochrane, Corey J (US 389R)</cp:lastModifiedBy>
  <cp:revision>2031</cp:revision>
  <cp:lastPrinted>2015-08-10T22:49:04Z</cp:lastPrinted>
  <dcterms:created xsi:type="dcterms:W3CDTF">2011-06-10T19:29:06Z</dcterms:created>
  <dcterms:modified xsi:type="dcterms:W3CDTF">2021-04-20T20:23:29Z</dcterms:modified>
</cp:coreProperties>
</file>