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1" r:id="rId1"/>
    <p:sldMasterId id="2147483673" r:id="rId2"/>
  </p:sldMasterIdLst>
  <p:notesMasterIdLst>
    <p:notesMasterId r:id="rId31"/>
  </p:notesMasterIdLst>
  <p:handoutMasterIdLst>
    <p:handoutMasterId r:id="rId32"/>
  </p:handoutMasterIdLst>
  <p:sldIdLst>
    <p:sldId id="277" r:id="rId3"/>
    <p:sldId id="281" r:id="rId4"/>
    <p:sldId id="288" r:id="rId5"/>
    <p:sldId id="289" r:id="rId6"/>
    <p:sldId id="297" r:id="rId7"/>
    <p:sldId id="313" r:id="rId8"/>
    <p:sldId id="290" r:id="rId9"/>
    <p:sldId id="291" r:id="rId10"/>
    <p:sldId id="292" r:id="rId11"/>
    <p:sldId id="298" r:id="rId12"/>
    <p:sldId id="295" r:id="rId13"/>
    <p:sldId id="294" r:id="rId14"/>
    <p:sldId id="287" r:id="rId15"/>
    <p:sldId id="299" r:id="rId16"/>
    <p:sldId id="300" r:id="rId17"/>
    <p:sldId id="301" r:id="rId18"/>
    <p:sldId id="302" r:id="rId19"/>
    <p:sldId id="303" r:id="rId20"/>
    <p:sldId id="304" r:id="rId21"/>
    <p:sldId id="305" r:id="rId22"/>
    <p:sldId id="306" r:id="rId23"/>
    <p:sldId id="307" r:id="rId24"/>
    <p:sldId id="308" r:id="rId25"/>
    <p:sldId id="309" r:id="rId26"/>
    <p:sldId id="310" r:id="rId27"/>
    <p:sldId id="311" r:id="rId28"/>
    <p:sldId id="312" r:id="rId29"/>
    <p:sldId id="278" r:id="rId3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4472C4"/>
    <a:srgbClr val="645A14"/>
    <a:srgbClr val="FFFF6A"/>
    <a:srgbClr val="FFFF9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64" autoAdjust="0"/>
    <p:restoredTop sz="96619" autoAdjust="0"/>
  </p:normalViewPr>
  <p:slideViewPr>
    <p:cSldViewPr snapToGrid="0" snapToObjects="1">
      <p:cViewPr varScale="1">
        <p:scale>
          <a:sx n="104" d="100"/>
          <a:sy n="104" d="100"/>
        </p:scale>
        <p:origin x="1152" y="46"/>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24.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image" Target="../media/image31.emf"/><Relationship Id="rId4" Type="http://schemas.openxmlformats.org/officeDocument/2006/relationships/image" Target="../media/image3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767AB6-DDEA-CF4E-A74B-19A554508643}" type="datetimeFigureOut">
              <a:rPr lang="en-US" smtClean="0">
                <a:latin typeface="Arial"/>
              </a:rPr>
              <a:t>4/24/2021</a:t>
            </a:fld>
            <a:endParaRPr lang="en-US" dirty="0">
              <a:latin typeface="Aria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6300F83-E232-AF4B-BEC0-F9D716239A3F}" type="slidenum">
              <a:rPr lang="en-US" smtClean="0">
                <a:latin typeface="Arial"/>
              </a:rPr>
              <a:t>‹#›</a:t>
            </a:fld>
            <a:endParaRPr lang="en-US" dirty="0">
              <a:latin typeface="Arial"/>
            </a:endParaRPr>
          </a:p>
        </p:txBody>
      </p:sp>
    </p:spTree>
    <p:extLst>
      <p:ext uri="{BB962C8B-B14F-4D97-AF65-F5344CB8AC3E}">
        <p14:creationId xmlns:p14="http://schemas.microsoft.com/office/powerpoint/2010/main" val="42052301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72DD8AEC-B96B-2C4C-86B3-8483D80B216B}" type="datetimeFigureOut">
              <a:rPr lang="en-US" smtClean="0"/>
              <a:pPr/>
              <a:t>4/24/2021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4180AB40-CF9C-CB44-AF47-E5E5B00AC330}" type="slidenum">
              <a:rPr lang="en-US" smtClean="0"/>
              <a:pPr/>
              <a:t>‹#›</a:t>
            </a:fld>
            <a:endParaRPr lang="en-US" dirty="0"/>
          </a:p>
        </p:txBody>
      </p:sp>
    </p:spTree>
    <p:extLst>
      <p:ext uri="{BB962C8B-B14F-4D97-AF65-F5344CB8AC3E}">
        <p14:creationId xmlns:p14="http://schemas.microsoft.com/office/powerpoint/2010/main" val="338257177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No Image">
    <p:spTree>
      <p:nvGrpSpPr>
        <p:cNvPr id="1" name=""/>
        <p:cNvGrpSpPr/>
        <p:nvPr/>
      </p:nvGrpSpPr>
      <p:grpSpPr>
        <a:xfrm>
          <a:off x="0" y="0"/>
          <a:ext cx="0" cy="0"/>
          <a:chOff x="0" y="0"/>
          <a:chExt cx="0" cy="0"/>
        </a:xfrm>
      </p:grpSpPr>
      <p:sp>
        <p:nvSpPr>
          <p:cNvPr id="22" name="Text Placeholder 21"/>
          <p:cNvSpPr>
            <a:spLocks noGrp="1"/>
          </p:cNvSpPr>
          <p:nvPr>
            <p:ph type="body" sz="quarter" idx="15" hasCustomPrompt="1"/>
          </p:nvPr>
        </p:nvSpPr>
        <p:spPr>
          <a:xfrm>
            <a:off x="925513" y="1956379"/>
            <a:ext cx="7483464" cy="294801"/>
          </a:xfrm>
        </p:spPr>
        <p:txBody>
          <a:bodyPr>
            <a:noAutofit/>
          </a:bodyPr>
          <a:lstStyle>
            <a:lvl1pPr marL="0" indent="0">
              <a:buNone/>
              <a:defRPr sz="1400" baseline="0">
                <a:solidFill>
                  <a:schemeClr val="accent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Add a Theme, Project or Mission Name (optional)</a:t>
            </a:r>
          </a:p>
        </p:txBody>
      </p:sp>
      <p:sp>
        <p:nvSpPr>
          <p:cNvPr id="24" name="Text Placeholder 21"/>
          <p:cNvSpPr>
            <a:spLocks noGrp="1"/>
          </p:cNvSpPr>
          <p:nvPr>
            <p:ph type="body" sz="quarter" idx="16" hasCustomPrompt="1"/>
          </p:nvPr>
        </p:nvSpPr>
        <p:spPr>
          <a:xfrm>
            <a:off x="915353" y="2251179"/>
            <a:ext cx="7493625" cy="419202"/>
          </a:xfrm>
        </p:spPr>
        <p:txBody>
          <a:bodyPr>
            <a:noAutofit/>
          </a:bodyPr>
          <a:lstStyle>
            <a:lvl1pPr marL="0" indent="0">
              <a:buNone/>
              <a:defRPr sz="2400" b="1" baseline="0">
                <a:solidFill>
                  <a:schemeClr val="tx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Presentation Title</a:t>
            </a:r>
          </a:p>
        </p:txBody>
      </p:sp>
      <p:sp>
        <p:nvSpPr>
          <p:cNvPr id="25" name="Text Placeholder 21"/>
          <p:cNvSpPr>
            <a:spLocks noGrp="1"/>
          </p:cNvSpPr>
          <p:nvPr>
            <p:ph type="body" sz="quarter" idx="17" hasCustomPrompt="1"/>
          </p:nvPr>
        </p:nvSpPr>
        <p:spPr>
          <a:xfrm>
            <a:off x="925513" y="2668678"/>
            <a:ext cx="7483465" cy="826362"/>
          </a:xfrm>
        </p:spPr>
        <p:txBody>
          <a:bodyPr>
            <a:noAutofit/>
          </a:bodyPr>
          <a:lstStyle>
            <a:lvl1pPr marL="0" indent="0">
              <a:buNone/>
              <a:defRPr sz="2000" b="0" baseline="0">
                <a:solidFill>
                  <a:schemeClr val="tx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Add a Presentation Subtitle</a:t>
            </a:r>
          </a:p>
        </p:txBody>
      </p:sp>
      <p:sp>
        <p:nvSpPr>
          <p:cNvPr id="26" name="Text Placeholder 21"/>
          <p:cNvSpPr>
            <a:spLocks noGrp="1"/>
          </p:cNvSpPr>
          <p:nvPr>
            <p:ph type="body" sz="quarter" idx="18" hasCustomPrompt="1"/>
          </p:nvPr>
        </p:nvSpPr>
        <p:spPr>
          <a:xfrm>
            <a:off x="915353" y="4246880"/>
            <a:ext cx="7493625" cy="497840"/>
          </a:xfrm>
        </p:spPr>
        <p:txBody>
          <a:bodyPr anchor="b">
            <a:noAutofit/>
          </a:bodyPr>
          <a:lstStyle>
            <a:lvl1pPr marL="0" indent="0">
              <a:buNone/>
              <a:defRPr sz="1000" b="0" baseline="0">
                <a:solidFill>
                  <a:schemeClr val="tx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Presented by, Job Title, Date, etc.</a:t>
            </a:r>
          </a:p>
        </p:txBody>
      </p:sp>
      <p:sp>
        <p:nvSpPr>
          <p:cNvPr id="27" name="Text Placeholder 21"/>
          <p:cNvSpPr>
            <a:spLocks noGrp="1"/>
          </p:cNvSpPr>
          <p:nvPr>
            <p:ph type="body" sz="quarter" idx="19" hasCustomPrompt="1"/>
          </p:nvPr>
        </p:nvSpPr>
        <p:spPr>
          <a:xfrm>
            <a:off x="915353" y="4745648"/>
            <a:ext cx="7493625" cy="397852"/>
          </a:xfrm>
        </p:spPr>
        <p:txBody>
          <a:bodyPr anchor="t">
            <a:noAutofit/>
          </a:bodyPr>
          <a:lstStyle>
            <a:lvl1pPr marL="0" indent="0">
              <a:buNone/>
              <a:defRPr sz="800" b="0" baseline="0">
                <a:solidFill>
                  <a:schemeClr val="bg1">
                    <a:lumMod val="50000"/>
                  </a:schemeClr>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Proprietary information or required markings can go here.</a:t>
            </a:r>
          </a:p>
        </p:txBody>
      </p:sp>
      <p:pic>
        <p:nvPicPr>
          <p:cNvPr id="8" name="Picture 7"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7296" y="1184383"/>
            <a:ext cx="2925483" cy="812634"/>
          </a:xfrm>
          <a:prstGeom prst="rect">
            <a:avLst/>
          </a:prstGeom>
        </p:spPr>
      </p:pic>
    </p:spTree>
    <p:extLst>
      <p:ext uri="{BB962C8B-B14F-4D97-AF65-F5344CB8AC3E}">
        <p14:creationId xmlns:p14="http://schemas.microsoft.com/office/powerpoint/2010/main" val="2565551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Sq Image">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5687786" y="508002"/>
            <a:ext cx="3347357" cy="826391"/>
          </a:xfrm>
        </p:spPr>
        <p:txBody>
          <a:bodyPr anchor="b">
            <a:noAutofit/>
          </a:bodyPr>
          <a:lstStyle>
            <a:lvl1pPr marL="0" indent="0" algn="ctr">
              <a:buNone/>
              <a:defRPr sz="1400">
                <a:solidFill>
                  <a:schemeClr val="accent1"/>
                </a:solidFill>
                <a:latin typeface="+mj-lt"/>
              </a:defRPr>
            </a:lvl1pPr>
            <a:lvl2pPr marL="457189" indent="0" algn="ctr">
              <a:buNone/>
              <a:defRPr sz="1400">
                <a:solidFill>
                  <a:schemeClr val="accent1"/>
                </a:solidFill>
              </a:defRPr>
            </a:lvl2pPr>
            <a:lvl3pPr marL="914377" indent="0" algn="ctr">
              <a:buNone/>
              <a:defRPr sz="1400">
                <a:solidFill>
                  <a:schemeClr val="accent1"/>
                </a:solidFill>
              </a:defRPr>
            </a:lvl3pPr>
            <a:lvl4pPr marL="1371566" indent="0" algn="ctr">
              <a:buNone/>
              <a:defRPr sz="1400">
                <a:solidFill>
                  <a:schemeClr val="accent1"/>
                </a:solidFill>
              </a:defRPr>
            </a:lvl4pPr>
            <a:lvl5pPr marL="1828754" indent="0" algn="ctr">
              <a:buNone/>
              <a:defRPr sz="1400">
                <a:solidFill>
                  <a:schemeClr val="accent1"/>
                </a:solidFill>
              </a:defRPr>
            </a:lvl5pPr>
          </a:lstStyle>
          <a:p>
            <a:pPr lvl="0"/>
            <a:r>
              <a:rPr lang="en-US" dirty="0"/>
              <a:t>Click to Add a Theme, Project or Mission Name (optional)</a:t>
            </a:r>
          </a:p>
        </p:txBody>
      </p:sp>
      <p:sp>
        <p:nvSpPr>
          <p:cNvPr id="15" name="Text Placeholder 13"/>
          <p:cNvSpPr>
            <a:spLocks noGrp="1"/>
          </p:cNvSpPr>
          <p:nvPr>
            <p:ph type="body" sz="quarter" idx="11" hasCustomPrompt="1"/>
          </p:nvPr>
        </p:nvSpPr>
        <p:spPr>
          <a:xfrm>
            <a:off x="5687786" y="1354713"/>
            <a:ext cx="3347357" cy="728089"/>
          </a:xfrm>
        </p:spPr>
        <p:txBody>
          <a:bodyPr anchor="t">
            <a:noAutofit/>
          </a:bodyPr>
          <a:lstStyle>
            <a:lvl1pPr marL="0" indent="0" algn="ctr">
              <a:buNone/>
              <a:defRPr sz="2200" b="1" baseline="0">
                <a:solidFill>
                  <a:schemeClr val="tx1"/>
                </a:solidFill>
                <a:latin typeface="+mj-lt"/>
              </a:defRPr>
            </a:lvl1pPr>
            <a:lvl2pPr marL="457189" indent="0" algn="ctr">
              <a:buNone/>
              <a:defRPr sz="1400">
                <a:solidFill>
                  <a:schemeClr val="accent1"/>
                </a:solidFill>
              </a:defRPr>
            </a:lvl2pPr>
            <a:lvl3pPr marL="914377" indent="0" algn="ctr">
              <a:buNone/>
              <a:defRPr sz="1400">
                <a:solidFill>
                  <a:schemeClr val="accent1"/>
                </a:solidFill>
              </a:defRPr>
            </a:lvl3pPr>
            <a:lvl4pPr marL="1371566" indent="0" algn="ctr">
              <a:buNone/>
              <a:defRPr sz="1400">
                <a:solidFill>
                  <a:schemeClr val="accent1"/>
                </a:solidFill>
              </a:defRPr>
            </a:lvl4pPr>
            <a:lvl5pPr marL="1828754" indent="0" algn="ctr">
              <a:buNone/>
              <a:defRPr sz="1400">
                <a:solidFill>
                  <a:schemeClr val="accent1"/>
                </a:solidFill>
              </a:defRPr>
            </a:lvl5pPr>
          </a:lstStyle>
          <a:p>
            <a:pPr lvl="0"/>
            <a:r>
              <a:rPr lang="en-US" dirty="0"/>
              <a:t>Click to Edit Presentation Title</a:t>
            </a:r>
          </a:p>
        </p:txBody>
      </p:sp>
      <p:sp>
        <p:nvSpPr>
          <p:cNvPr id="19" name="Picture Placeholder 18"/>
          <p:cNvSpPr>
            <a:spLocks noGrp="1"/>
          </p:cNvSpPr>
          <p:nvPr>
            <p:ph type="pic" sz="quarter" idx="14"/>
          </p:nvPr>
        </p:nvSpPr>
        <p:spPr>
          <a:xfrm>
            <a:off x="0" y="0"/>
            <a:ext cx="5546725" cy="5143500"/>
          </a:xfrm>
        </p:spPr>
        <p:txBody>
          <a:bodyPr anchor="ctr">
            <a:noAutofit/>
          </a:bodyPr>
          <a:lstStyle>
            <a:lvl1pPr marL="0" marR="0" indent="0" algn="ctr" defTabSz="457189" rtl="0" eaLnBrk="1" fontAlgn="auto" latinLnBrk="0" hangingPunct="1">
              <a:lnSpc>
                <a:spcPct val="100000"/>
              </a:lnSpc>
              <a:spcBef>
                <a:spcPct val="20000"/>
              </a:spcBef>
              <a:spcAft>
                <a:spcPts val="0"/>
              </a:spcAft>
              <a:buClr>
                <a:schemeClr val="bg1">
                  <a:lumMod val="50000"/>
                </a:schemeClr>
              </a:buClr>
              <a:buSzTx/>
              <a:buFont typeface="Arial"/>
              <a:buNone/>
              <a:tabLst/>
              <a:defRPr sz="1400"/>
            </a:lvl1pPr>
          </a:lstStyle>
          <a:p>
            <a:r>
              <a:rPr lang="en-US" dirty="0"/>
              <a:t>Drag picture to placeholder or click icon to add</a:t>
            </a:r>
          </a:p>
        </p:txBody>
      </p:sp>
      <p:sp>
        <p:nvSpPr>
          <p:cNvPr id="26" name="Text Placeholder 13"/>
          <p:cNvSpPr>
            <a:spLocks noGrp="1"/>
          </p:cNvSpPr>
          <p:nvPr>
            <p:ph type="body" sz="quarter" idx="15" hasCustomPrompt="1"/>
          </p:nvPr>
        </p:nvSpPr>
        <p:spPr>
          <a:xfrm>
            <a:off x="5687786" y="2164080"/>
            <a:ext cx="3347357" cy="833120"/>
          </a:xfrm>
        </p:spPr>
        <p:txBody>
          <a:bodyPr anchor="t">
            <a:noAutofit/>
          </a:bodyPr>
          <a:lstStyle>
            <a:lvl1pPr marL="0" indent="0" algn="ctr">
              <a:buNone/>
              <a:defRPr sz="1000" baseline="0">
                <a:solidFill>
                  <a:schemeClr val="tx1"/>
                </a:solidFill>
                <a:latin typeface="+mj-lt"/>
              </a:defRPr>
            </a:lvl1pPr>
            <a:lvl2pPr marL="457189" indent="0" algn="ctr">
              <a:buNone/>
              <a:defRPr sz="1400">
                <a:solidFill>
                  <a:schemeClr val="accent1"/>
                </a:solidFill>
              </a:defRPr>
            </a:lvl2pPr>
            <a:lvl3pPr marL="914377" indent="0" algn="ctr">
              <a:buNone/>
              <a:defRPr sz="1400">
                <a:solidFill>
                  <a:schemeClr val="accent1"/>
                </a:solidFill>
              </a:defRPr>
            </a:lvl3pPr>
            <a:lvl4pPr marL="1371566" indent="0" algn="ctr">
              <a:buNone/>
              <a:defRPr sz="1400">
                <a:solidFill>
                  <a:schemeClr val="accent1"/>
                </a:solidFill>
              </a:defRPr>
            </a:lvl4pPr>
            <a:lvl5pPr marL="1828754" indent="0" algn="ctr">
              <a:buNone/>
              <a:defRPr sz="1400">
                <a:solidFill>
                  <a:schemeClr val="accent1"/>
                </a:solidFill>
              </a:defRPr>
            </a:lvl5pPr>
          </a:lstStyle>
          <a:p>
            <a:pPr lvl="0"/>
            <a:r>
              <a:rPr lang="en-US" dirty="0"/>
              <a:t>Presented by, Job Title, Date, etc.</a:t>
            </a:r>
          </a:p>
        </p:txBody>
      </p:sp>
      <p:sp>
        <p:nvSpPr>
          <p:cNvPr id="28" name="Text Placeholder 13"/>
          <p:cNvSpPr>
            <a:spLocks noGrp="1"/>
          </p:cNvSpPr>
          <p:nvPr>
            <p:ph type="body" sz="quarter" idx="16" hasCustomPrompt="1"/>
          </p:nvPr>
        </p:nvSpPr>
        <p:spPr>
          <a:xfrm>
            <a:off x="5687786" y="4592320"/>
            <a:ext cx="3347357" cy="551180"/>
          </a:xfrm>
        </p:spPr>
        <p:txBody>
          <a:bodyPr anchor="b">
            <a:noAutofit/>
          </a:bodyPr>
          <a:lstStyle>
            <a:lvl1pPr marL="0" indent="0" algn="ctr">
              <a:buNone/>
              <a:defRPr sz="800" baseline="0">
                <a:solidFill>
                  <a:schemeClr val="bg1">
                    <a:lumMod val="50000"/>
                  </a:schemeClr>
                </a:solidFill>
                <a:latin typeface="+mj-lt"/>
              </a:defRPr>
            </a:lvl1pPr>
            <a:lvl2pPr marL="457189" indent="0" algn="ctr">
              <a:buNone/>
              <a:defRPr sz="1400">
                <a:solidFill>
                  <a:schemeClr val="accent1"/>
                </a:solidFill>
              </a:defRPr>
            </a:lvl2pPr>
            <a:lvl3pPr marL="914377" indent="0" algn="ctr">
              <a:buNone/>
              <a:defRPr sz="1400">
                <a:solidFill>
                  <a:schemeClr val="accent1"/>
                </a:solidFill>
              </a:defRPr>
            </a:lvl3pPr>
            <a:lvl4pPr marL="1371566" indent="0" algn="ctr">
              <a:buNone/>
              <a:defRPr sz="1400">
                <a:solidFill>
                  <a:schemeClr val="accent1"/>
                </a:solidFill>
              </a:defRPr>
            </a:lvl4pPr>
            <a:lvl5pPr marL="1828754" indent="0" algn="ctr">
              <a:buNone/>
              <a:defRPr sz="1400">
                <a:solidFill>
                  <a:schemeClr val="accent1"/>
                </a:solidFill>
              </a:defRPr>
            </a:lvl5pPr>
          </a:lstStyle>
          <a:p>
            <a:pPr lvl="0"/>
            <a:r>
              <a:rPr lang="en-US" dirty="0"/>
              <a:t>Proprietary information or required markings can go here.</a:t>
            </a:r>
          </a:p>
        </p:txBody>
      </p:sp>
      <p:pic>
        <p:nvPicPr>
          <p:cNvPr id="8" name="Picture 7"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0340" y="3918225"/>
            <a:ext cx="2925483" cy="812634"/>
          </a:xfrm>
          <a:prstGeom prst="rect">
            <a:avLst/>
          </a:prstGeom>
        </p:spPr>
      </p:pic>
    </p:spTree>
    <p:extLst>
      <p:ext uri="{BB962C8B-B14F-4D97-AF65-F5344CB8AC3E}">
        <p14:creationId xmlns:p14="http://schemas.microsoft.com/office/powerpoint/2010/main" val="320791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Horz Image">
    <p:spTree>
      <p:nvGrpSpPr>
        <p:cNvPr id="1" name=""/>
        <p:cNvGrpSpPr/>
        <p:nvPr/>
      </p:nvGrpSpPr>
      <p:grpSpPr>
        <a:xfrm>
          <a:off x="0" y="0"/>
          <a:ext cx="0" cy="0"/>
          <a:chOff x="0" y="0"/>
          <a:chExt cx="0" cy="0"/>
        </a:xfrm>
      </p:grpSpPr>
      <p:sp>
        <p:nvSpPr>
          <p:cNvPr id="8" name="Picture Placeholder 18"/>
          <p:cNvSpPr>
            <a:spLocks noGrp="1"/>
          </p:cNvSpPr>
          <p:nvPr>
            <p:ph type="pic" sz="quarter" idx="14"/>
          </p:nvPr>
        </p:nvSpPr>
        <p:spPr>
          <a:xfrm>
            <a:off x="0" y="1"/>
            <a:ext cx="9144000" cy="3417503"/>
          </a:xfrm>
        </p:spPr>
        <p:txBody>
          <a:bodyPr anchor="ctr">
            <a:noAutofit/>
          </a:bodyPr>
          <a:lstStyle>
            <a:lvl1pPr marL="0" marR="0" indent="0" algn="ctr" defTabSz="457189" rtl="0" eaLnBrk="1" fontAlgn="auto" latinLnBrk="0" hangingPunct="1">
              <a:lnSpc>
                <a:spcPct val="100000"/>
              </a:lnSpc>
              <a:spcBef>
                <a:spcPct val="20000"/>
              </a:spcBef>
              <a:spcAft>
                <a:spcPts val="0"/>
              </a:spcAft>
              <a:buClr>
                <a:schemeClr val="bg1">
                  <a:lumMod val="50000"/>
                </a:schemeClr>
              </a:buClr>
              <a:buSzTx/>
              <a:buFont typeface="Arial"/>
              <a:buNone/>
              <a:tabLst/>
              <a:defRPr sz="1400"/>
            </a:lvl1pPr>
          </a:lstStyle>
          <a:p>
            <a:r>
              <a:rPr lang="en-US" dirty="0"/>
              <a:t>Drag picture to placeholder or click icon to add</a:t>
            </a:r>
          </a:p>
        </p:txBody>
      </p:sp>
      <p:sp>
        <p:nvSpPr>
          <p:cNvPr id="14" name="Text Placeholder 13"/>
          <p:cNvSpPr>
            <a:spLocks noGrp="1"/>
          </p:cNvSpPr>
          <p:nvPr>
            <p:ph type="body" sz="quarter" idx="16" hasCustomPrompt="1"/>
          </p:nvPr>
        </p:nvSpPr>
        <p:spPr>
          <a:xfrm>
            <a:off x="369200" y="3773211"/>
            <a:ext cx="8530529" cy="430183"/>
          </a:xfrm>
        </p:spPr>
        <p:txBody>
          <a:bodyPr>
            <a:noAutofit/>
          </a:bodyPr>
          <a:lstStyle>
            <a:lvl1pPr marL="0" indent="0">
              <a:buNone/>
              <a:defRPr sz="2200" b="1">
                <a:latin typeface="+mj-lt"/>
              </a:defRPr>
            </a:lvl1pPr>
            <a:lvl2pPr marL="457189" indent="0">
              <a:buNone/>
              <a:defRPr sz="2200" b="1">
                <a:latin typeface="+mj-lt"/>
              </a:defRPr>
            </a:lvl2pPr>
            <a:lvl3pPr marL="914377" indent="0">
              <a:buNone/>
              <a:defRPr sz="2200" b="1">
                <a:latin typeface="+mj-lt"/>
              </a:defRPr>
            </a:lvl3pPr>
            <a:lvl4pPr marL="1371566" indent="0">
              <a:buNone/>
              <a:defRPr sz="2200" b="1">
                <a:latin typeface="+mj-lt"/>
              </a:defRPr>
            </a:lvl4pPr>
            <a:lvl5pPr marL="1828754" indent="0">
              <a:buNone/>
              <a:defRPr sz="2200" b="1">
                <a:latin typeface="+mj-lt"/>
              </a:defRPr>
            </a:lvl5pPr>
          </a:lstStyle>
          <a:p>
            <a:pPr lvl="0"/>
            <a:r>
              <a:rPr lang="en-US" dirty="0"/>
              <a:t>Click to Edit Presentation Title</a:t>
            </a:r>
          </a:p>
        </p:txBody>
      </p:sp>
      <p:sp>
        <p:nvSpPr>
          <p:cNvPr id="17" name="Text Placeholder 16"/>
          <p:cNvSpPr>
            <a:spLocks noGrp="1"/>
          </p:cNvSpPr>
          <p:nvPr>
            <p:ph type="body" sz="quarter" idx="17" hasCustomPrompt="1"/>
          </p:nvPr>
        </p:nvSpPr>
        <p:spPr>
          <a:xfrm>
            <a:off x="369199" y="4479716"/>
            <a:ext cx="5605047" cy="355600"/>
          </a:xfrm>
        </p:spPr>
        <p:txBody>
          <a:bodyPr anchor="b">
            <a:noAutofit/>
          </a:bodyPr>
          <a:lstStyle>
            <a:lvl1pPr marL="0" indent="0">
              <a:buNone/>
              <a:defRPr sz="1000" baseline="0"/>
            </a:lvl1pPr>
            <a:lvl2pPr marL="457189" indent="0">
              <a:buNone/>
              <a:defRPr sz="1000"/>
            </a:lvl2pPr>
            <a:lvl3pPr marL="914377" indent="0">
              <a:buNone/>
              <a:defRPr sz="1000"/>
            </a:lvl3pPr>
            <a:lvl4pPr marL="1371566" indent="0">
              <a:buNone/>
              <a:defRPr sz="1000"/>
            </a:lvl4pPr>
            <a:lvl5pPr marL="1828754" indent="0">
              <a:buNone/>
              <a:defRPr sz="1000"/>
            </a:lvl5pPr>
          </a:lstStyle>
          <a:p>
            <a:pPr lvl="0"/>
            <a:r>
              <a:rPr lang="en-US" dirty="0"/>
              <a:t>Presented by, Job Title, Date, etc.</a:t>
            </a:r>
          </a:p>
        </p:txBody>
      </p:sp>
      <p:sp>
        <p:nvSpPr>
          <p:cNvPr id="19" name="Text Placeholder 18"/>
          <p:cNvSpPr>
            <a:spLocks noGrp="1"/>
          </p:cNvSpPr>
          <p:nvPr>
            <p:ph type="body" sz="quarter" idx="18" hasCustomPrompt="1"/>
          </p:nvPr>
        </p:nvSpPr>
        <p:spPr>
          <a:xfrm>
            <a:off x="369200" y="4784665"/>
            <a:ext cx="5605045" cy="358837"/>
          </a:xfrm>
        </p:spPr>
        <p:txBody>
          <a:bodyPr>
            <a:noAutofit/>
          </a:bodyPr>
          <a:lstStyle>
            <a:lvl1pPr marL="0" indent="0">
              <a:buNone/>
              <a:defRPr sz="800">
                <a:solidFill>
                  <a:schemeClr val="bg1">
                    <a:lumMod val="50000"/>
                  </a:schemeClr>
                </a:solidFill>
              </a:defRPr>
            </a:lvl1pPr>
            <a:lvl2pPr marL="457189" indent="0">
              <a:buNone/>
              <a:defRPr sz="800"/>
            </a:lvl2pPr>
            <a:lvl3pPr marL="914377" indent="0">
              <a:buNone/>
              <a:defRPr sz="800"/>
            </a:lvl3pPr>
            <a:lvl4pPr marL="1371566" indent="0">
              <a:buNone/>
              <a:defRPr sz="800"/>
            </a:lvl4pPr>
            <a:lvl5pPr marL="1828754" indent="0">
              <a:buNone/>
              <a:defRPr sz="800"/>
            </a:lvl5pPr>
          </a:lstStyle>
          <a:p>
            <a:pPr lvl="0"/>
            <a:r>
              <a:rPr lang="en-US" dirty="0"/>
              <a:t>Proprietary information or required markings can go here.</a:t>
            </a:r>
          </a:p>
        </p:txBody>
      </p:sp>
      <p:sp>
        <p:nvSpPr>
          <p:cNvPr id="21" name="Text Placeholder 20"/>
          <p:cNvSpPr>
            <a:spLocks noGrp="1"/>
          </p:cNvSpPr>
          <p:nvPr>
            <p:ph type="body" sz="quarter" idx="19" hasCustomPrompt="1"/>
          </p:nvPr>
        </p:nvSpPr>
        <p:spPr>
          <a:xfrm>
            <a:off x="369197" y="3488177"/>
            <a:ext cx="8530531" cy="285035"/>
          </a:xfrm>
        </p:spPr>
        <p:txBody>
          <a:bodyPr>
            <a:noAutofit/>
          </a:bodyPr>
          <a:lstStyle>
            <a:lvl1pPr marL="0" indent="0">
              <a:buNone/>
              <a:defRPr sz="1400">
                <a:solidFill>
                  <a:schemeClr val="accent1"/>
                </a:solidFill>
              </a:defRPr>
            </a:lvl1pPr>
            <a:lvl2pPr marL="457189" indent="0">
              <a:buNone/>
              <a:defRPr sz="1400">
                <a:solidFill>
                  <a:schemeClr val="accent1"/>
                </a:solidFill>
              </a:defRPr>
            </a:lvl2pPr>
            <a:lvl3pPr marL="914377" indent="0">
              <a:buNone/>
              <a:defRPr sz="1400">
                <a:solidFill>
                  <a:schemeClr val="accent1"/>
                </a:solidFill>
              </a:defRPr>
            </a:lvl3pPr>
            <a:lvl4pPr marL="1371566" indent="0">
              <a:buNone/>
              <a:defRPr sz="1400">
                <a:solidFill>
                  <a:schemeClr val="accent1"/>
                </a:solidFill>
              </a:defRPr>
            </a:lvl4pPr>
            <a:lvl5pPr marL="1828754" indent="0">
              <a:buNone/>
              <a:defRPr sz="1400">
                <a:solidFill>
                  <a:schemeClr val="accent1"/>
                </a:solidFill>
              </a:defRPr>
            </a:lvl5pPr>
          </a:lstStyle>
          <a:p>
            <a:pPr lvl="0"/>
            <a:r>
              <a:rPr lang="en-US" dirty="0"/>
              <a:t>Click to Add a Theme, Project or Mission Name (optional)</a:t>
            </a:r>
          </a:p>
        </p:txBody>
      </p:sp>
      <p:pic>
        <p:nvPicPr>
          <p:cNvPr id="9" name="Picture 8"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74245" y="4219782"/>
            <a:ext cx="2925483" cy="812634"/>
          </a:xfrm>
          <a:prstGeom prst="rect">
            <a:avLst/>
          </a:prstGeom>
        </p:spPr>
      </p:pic>
    </p:spTree>
    <p:extLst>
      <p:ext uri="{BB962C8B-B14F-4D97-AF65-F5344CB8AC3E}">
        <p14:creationId xmlns:p14="http://schemas.microsoft.com/office/powerpoint/2010/main" val="3207911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10" name="Content Placeholder 2"/>
          <p:cNvSpPr>
            <a:spLocks noGrp="1"/>
          </p:cNvSpPr>
          <p:nvPr>
            <p:ph sz="quarter" idx="19"/>
          </p:nvPr>
        </p:nvSpPr>
        <p:spPr>
          <a:xfrm>
            <a:off x="1412240" y="1602106"/>
            <a:ext cx="6319520" cy="27193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0"/>
          </p:nvPr>
        </p:nvSpPr>
        <p:spPr/>
        <p:txBody>
          <a:bodyPr/>
          <a:lstStyle/>
          <a:p>
            <a:r>
              <a:rPr lang="en-US"/>
              <a:t>3-4 May 2021</a:t>
            </a:r>
            <a:endParaRPr lang="en-US" dirty="0"/>
          </a:p>
        </p:txBody>
      </p:sp>
      <p:sp>
        <p:nvSpPr>
          <p:cNvPr id="3" name="Footer Placeholder 2"/>
          <p:cNvSpPr>
            <a:spLocks noGrp="1"/>
          </p:cNvSpPr>
          <p:nvPr>
            <p:ph type="ftr" sz="quarter" idx="21"/>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2"/>
          </p:nvPr>
        </p:nvSpPr>
        <p:spPr/>
        <p:txBody>
          <a:bodyPr/>
          <a:lstStyle/>
          <a:p>
            <a:endParaRPr lang="en-US" dirty="0"/>
          </a:p>
        </p:txBody>
      </p:sp>
      <p:sp>
        <p:nvSpPr>
          <p:cNvPr id="9" name="TextBox 8"/>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2002924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0" name="Date Placeholder 9"/>
          <p:cNvSpPr>
            <a:spLocks noGrp="1"/>
          </p:cNvSpPr>
          <p:nvPr>
            <p:ph type="dt" sz="half" idx="18"/>
          </p:nvPr>
        </p:nvSpPr>
        <p:spPr/>
        <p:txBody>
          <a:bodyPr/>
          <a:lstStyle/>
          <a:p>
            <a:r>
              <a:rPr lang="en-US"/>
              <a:t>3-4 May 2021</a:t>
            </a:r>
            <a:endParaRPr lang="en-US" dirty="0"/>
          </a:p>
        </p:txBody>
      </p:sp>
      <p:sp>
        <p:nvSpPr>
          <p:cNvPr id="11" name="Footer Placeholder 10"/>
          <p:cNvSpPr>
            <a:spLocks noGrp="1"/>
          </p:cNvSpPr>
          <p:nvPr>
            <p:ph type="ftr" sz="quarter" idx="19"/>
          </p:nvPr>
        </p:nvSpPr>
        <p:spPr/>
        <p:txBody>
          <a:bodyPr/>
          <a:lstStyle/>
          <a:p>
            <a:r>
              <a:rPr lang="en-US"/>
              <a:t>Instrument Thermal Management for Lunar Night Operation/Survival without Radioisotopes</a:t>
            </a:r>
            <a:endParaRPr lang="en-US" dirty="0"/>
          </a:p>
        </p:txBody>
      </p:sp>
      <p:sp>
        <p:nvSpPr>
          <p:cNvPr id="12" name="Slide Number Placeholder 11"/>
          <p:cNvSpPr>
            <a:spLocks noGrp="1"/>
          </p:cNvSpPr>
          <p:nvPr>
            <p:ph type="sldNum" sz="quarter" idx="20"/>
          </p:nvPr>
        </p:nvSpPr>
        <p:spPr/>
        <p:txBody>
          <a:bodyPr/>
          <a:lstStyle/>
          <a:p>
            <a:endParaRPr lang="en-US" dirty="0"/>
          </a:p>
        </p:txBody>
      </p:sp>
      <p:sp>
        <p:nvSpPr>
          <p:cNvPr id="13" name="TextBox 12"/>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3543170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3" name="Content Placeholder 2"/>
          <p:cNvSpPr>
            <a:spLocks noGrp="1"/>
          </p:cNvSpPr>
          <p:nvPr>
            <p:ph sz="quarter" idx="19"/>
          </p:nvPr>
        </p:nvSpPr>
        <p:spPr>
          <a:xfrm>
            <a:off x="1412240" y="1602106"/>
            <a:ext cx="6319520" cy="27193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0"/>
          </p:nvPr>
        </p:nvSpPr>
        <p:spPr/>
        <p:txBody>
          <a:bodyPr/>
          <a:lstStyle/>
          <a:p>
            <a:r>
              <a:rPr lang="en-US"/>
              <a:t>3-4 May 2021</a:t>
            </a:r>
            <a:endParaRPr lang="en-US" dirty="0"/>
          </a:p>
        </p:txBody>
      </p:sp>
      <p:sp>
        <p:nvSpPr>
          <p:cNvPr id="3" name="Footer Placeholder 2"/>
          <p:cNvSpPr>
            <a:spLocks noGrp="1"/>
          </p:cNvSpPr>
          <p:nvPr>
            <p:ph type="ftr" sz="quarter" idx="21"/>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2"/>
          </p:nvPr>
        </p:nvSpPr>
        <p:spPr/>
        <p:txBody>
          <a:bodyPr/>
          <a:lstStyle/>
          <a:p>
            <a:endParaRPr lang="en-US" dirty="0"/>
          </a:p>
        </p:txBody>
      </p:sp>
      <p:sp>
        <p:nvSpPr>
          <p:cNvPr id="10" name="TextBox 9"/>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3543170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16"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189" indent="0">
              <a:buFontTx/>
              <a:buNone/>
              <a:defRPr sz="2000"/>
            </a:lvl2pPr>
            <a:lvl3pPr marL="914377" indent="0">
              <a:buFontTx/>
              <a:buNone/>
              <a:defRPr sz="2000"/>
            </a:lvl3pPr>
            <a:lvl4pPr marL="1371566" indent="0">
              <a:buFontTx/>
              <a:buNone/>
              <a:defRPr sz="2000"/>
            </a:lvl4pPr>
            <a:lvl5pPr marL="1828754" indent="0">
              <a:buFontTx/>
              <a:buNone/>
              <a:defRPr sz="2000"/>
            </a:lvl5pPr>
          </a:lstStyle>
          <a:p>
            <a:pPr lvl="0"/>
            <a:r>
              <a:rPr lang="en-US" dirty="0"/>
              <a:t>Click to Edit Subhead</a:t>
            </a:r>
          </a:p>
        </p:txBody>
      </p:sp>
      <p:sp>
        <p:nvSpPr>
          <p:cNvPr id="9" name="Title 8"/>
          <p:cNvSpPr>
            <a:spLocks noGrp="1"/>
          </p:cNvSpPr>
          <p:nvPr>
            <p:ph type="title"/>
          </p:nvPr>
        </p:nvSpPr>
        <p:spPr/>
        <p:txBody>
          <a:bodyPr/>
          <a:lstStyle/>
          <a:p>
            <a:r>
              <a:rPr lang="en-US" dirty="0"/>
              <a:t>Click to edit Master title style</a:t>
            </a:r>
          </a:p>
        </p:txBody>
      </p:sp>
      <p:sp>
        <p:nvSpPr>
          <p:cNvPr id="2" name="Date Placeholder 1"/>
          <p:cNvSpPr>
            <a:spLocks noGrp="1"/>
          </p:cNvSpPr>
          <p:nvPr>
            <p:ph type="dt" sz="half" idx="18"/>
          </p:nvPr>
        </p:nvSpPr>
        <p:spPr/>
        <p:txBody>
          <a:bodyPr/>
          <a:lstStyle/>
          <a:p>
            <a:r>
              <a:rPr lang="en-US"/>
              <a:t>3-4 May 2021</a:t>
            </a:r>
            <a:endParaRPr lang="en-US" dirty="0"/>
          </a:p>
        </p:txBody>
      </p:sp>
      <p:sp>
        <p:nvSpPr>
          <p:cNvPr id="3" name="Footer Placeholder 2"/>
          <p:cNvSpPr>
            <a:spLocks noGrp="1"/>
          </p:cNvSpPr>
          <p:nvPr>
            <p:ph type="ftr" sz="quarter" idx="19"/>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0"/>
          </p:nvPr>
        </p:nvSpPr>
        <p:spPr/>
        <p:txBody>
          <a:bodyPr/>
          <a:lstStyle/>
          <a:p>
            <a:endParaRPr lang="en-US" dirty="0"/>
          </a:p>
        </p:txBody>
      </p:sp>
      <p:sp>
        <p:nvSpPr>
          <p:cNvPr id="10" name="TextBox 9"/>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1608767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C1FEBF55-0339-4836-AA63-F7D299A9010F}"/>
              </a:ext>
            </a:extLst>
          </p:cNvPr>
          <p:cNvSpPr>
            <a:spLocks noChangeArrowheads="1"/>
          </p:cNvSpPr>
          <p:nvPr userDrawn="1"/>
        </p:nvSpPr>
        <p:spPr bwMode="auto">
          <a:xfrm>
            <a:off x="0" y="0"/>
            <a:ext cx="9144000" cy="576943"/>
          </a:xfrm>
          <a:prstGeom prst="rect">
            <a:avLst/>
          </a:prstGeom>
          <a:solidFill>
            <a:srgbClr val="EBEBF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189" indent="0">
              <a:buFontTx/>
              <a:buNone/>
              <a:defRPr sz="2000"/>
            </a:lvl2pPr>
            <a:lvl3pPr marL="914377" indent="0">
              <a:buFontTx/>
              <a:buNone/>
              <a:defRPr sz="2000"/>
            </a:lvl3pPr>
            <a:lvl4pPr marL="1371566" indent="0">
              <a:buFontTx/>
              <a:buNone/>
              <a:defRPr sz="2000"/>
            </a:lvl4pPr>
            <a:lvl5pPr marL="1828754"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1412240" y="1602106"/>
            <a:ext cx="6319520" cy="27193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0"/>
          </p:nvPr>
        </p:nvSpPr>
        <p:spPr/>
        <p:txBody>
          <a:bodyPr/>
          <a:lstStyle/>
          <a:p>
            <a:r>
              <a:rPr lang="en-US"/>
              <a:t>3-4 May 2021</a:t>
            </a:r>
            <a:endParaRPr lang="en-US" dirty="0"/>
          </a:p>
        </p:txBody>
      </p:sp>
      <p:sp>
        <p:nvSpPr>
          <p:cNvPr id="3" name="Footer Placeholder 2"/>
          <p:cNvSpPr>
            <a:spLocks noGrp="1"/>
          </p:cNvSpPr>
          <p:nvPr>
            <p:ph type="ftr" sz="quarter" idx="21"/>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2"/>
          </p:nvPr>
        </p:nvSpPr>
        <p:spPr/>
        <p:txBody>
          <a:bodyPr/>
          <a:lstStyle/>
          <a:p>
            <a:endParaRPr lang="en-US" dirty="0"/>
          </a:p>
        </p:txBody>
      </p:sp>
      <p:sp>
        <p:nvSpPr>
          <p:cNvPr id="10" name="TextBox 9"/>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
        <p:nvSpPr>
          <p:cNvPr id="6" name="Content Placeholder 5"/>
          <p:cNvSpPr>
            <a:spLocks noGrp="1"/>
          </p:cNvSpPr>
          <p:nvPr>
            <p:ph sz="quarter" idx="23"/>
          </p:nvPr>
        </p:nvSpPr>
        <p:spPr>
          <a:xfrm>
            <a:off x="598488" y="254000"/>
            <a:ext cx="914400" cy="91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2">
            <a:clrChange>
              <a:clrFrom>
                <a:srgbClr val="FFFFFF"/>
              </a:clrFrom>
              <a:clrTo>
                <a:srgbClr val="FFFFFF">
                  <a:alpha val="0"/>
                </a:srgbClr>
              </a:clrTo>
            </a:clrChange>
          </a:blip>
          <a:stretch>
            <a:fillRect/>
          </a:stretch>
        </p:blipFill>
        <p:spPr>
          <a:xfrm>
            <a:off x="100326" y="101843"/>
            <a:ext cx="1328738" cy="295275"/>
          </a:xfrm>
          <a:prstGeom prst="rect">
            <a:avLst/>
          </a:prstGeom>
        </p:spPr>
      </p:pic>
      <p:sp>
        <p:nvSpPr>
          <p:cNvPr id="4" name="TextBox 3">
            <a:extLst>
              <a:ext uri="{FF2B5EF4-FFF2-40B4-BE49-F238E27FC236}">
                <a16:creationId xmlns:a16="http://schemas.microsoft.com/office/drawing/2014/main" id="{39DB5D1B-B902-4E87-9299-9D7292284162}"/>
              </a:ext>
            </a:extLst>
          </p:cNvPr>
          <p:cNvSpPr txBox="1"/>
          <p:nvPr userDrawn="1"/>
        </p:nvSpPr>
        <p:spPr>
          <a:xfrm>
            <a:off x="8396824" y="138584"/>
            <a:ext cx="742511" cy="230832"/>
          </a:xfrm>
          <a:prstGeom prst="rect">
            <a:avLst/>
          </a:prstGeom>
          <a:noFill/>
        </p:spPr>
        <p:txBody>
          <a:bodyPr wrap="none" rtlCol="0">
            <a:spAutoFit/>
          </a:bodyPr>
          <a:lstStyle/>
          <a:p>
            <a:r>
              <a:rPr lang="en-US" sz="900" b="1" i="1" dirty="0"/>
              <a:t>ISSC 2021</a:t>
            </a:r>
          </a:p>
        </p:txBody>
      </p:sp>
    </p:spTree>
    <p:extLst>
      <p:ext uri="{BB962C8B-B14F-4D97-AF65-F5344CB8AC3E}">
        <p14:creationId xmlns:p14="http://schemas.microsoft.com/office/powerpoint/2010/main" val="1079395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189" indent="0">
              <a:buFontTx/>
              <a:buNone/>
              <a:defRPr sz="2000"/>
            </a:lvl2pPr>
            <a:lvl3pPr marL="914377" indent="0">
              <a:buFontTx/>
              <a:buNone/>
              <a:defRPr sz="2000"/>
            </a:lvl3pPr>
            <a:lvl4pPr marL="1371566" indent="0">
              <a:buFontTx/>
              <a:buNone/>
              <a:defRPr sz="2000"/>
            </a:lvl4pPr>
            <a:lvl5pPr marL="1828754"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254000" y="1598613"/>
            <a:ext cx="421640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1"/>
          <p:cNvSpPr>
            <a:spLocks noGrp="1"/>
          </p:cNvSpPr>
          <p:nvPr>
            <p:ph sz="quarter" idx="20"/>
          </p:nvPr>
        </p:nvSpPr>
        <p:spPr>
          <a:xfrm>
            <a:off x="4675164" y="1598614"/>
            <a:ext cx="4216400" cy="27193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1"/>
          </p:nvPr>
        </p:nvSpPr>
        <p:spPr/>
        <p:txBody>
          <a:bodyPr/>
          <a:lstStyle/>
          <a:p>
            <a:r>
              <a:rPr lang="en-US"/>
              <a:t>3-4 May 2021</a:t>
            </a:r>
            <a:endParaRPr lang="en-US" dirty="0"/>
          </a:p>
        </p:txBody>
      </p:sp>
      <p:sp>
        <p:nvSpPr>
          <p:cNvPr id="3" name="Footer Placeholder 2"/>
          <p:cNvSpPr>
            <a:spLocks noGrp="1"/>
          </p:cNvSpPr>
          <p:nvPr>
            <p:ph type="ftr" sz="quarter" idx="22"/>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3"/>
          </p:nvPr>
        </p:nvSpPr>
        <p:spPr/>
        <p:txBody>
          <a:bodyPr/>
          <a:lstStyle/>
          <a:p>
            <a:endParaRPr lang="en-US" dirty="0"/>
          </a:p>
        </p:txBody>
      </p:sp>
      <p:sp>
        <p:nvSpPr>
          <p:cNvPr id="11" name="TextBox 10"/>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3532275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189" indent="0">
              <a:buFontTx/>
              <a:buNone/>
              <a:defRPr sz="2000"/>
            </a:lvl2pPr>
            <a:lvl3pPr marL="914377" indent="0">
              <a:buFontTx/>
              <a:buNone/>
              <a:defRPr sz="2000"/>
            </a:lvl3pPr>
            <a:lvl4pPr marL="1371566" indent="0">
              <a:buFontTx/>
              <a:buNone/>
              <a:defRPr sz="2000"/>
            </a:lvl4pPr>
            <a:lvl5pPr marL="1828754"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254000" y="2137094"/>
            <a:ext cx="4216400" cy="23841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1"/>
          <p:cNvSpPr>
            <a:spLocks noGrp="1"/>
          </p:cNvSpPr>
          <p:nvPr>
            <p:ph sz="quarter" idx="20"/>
          </p:nvPr>
        </p:nvSpPr>
        <p:spPr>
          <a:xfrm>
            <a:off x="4675164" y="2137092"/>
            <a:ext cx="4216400" cy="23841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2"/>
          <p:cNvSpPr>
            <a:spLocks noGrp="1"/>
          </p:cNvSpPr>
          <p:nvPr>
            <p:ph type="body" idx="1"/>
          </p:nvPr>
        </p:nvSpPr>
        <p:spPr>
          <a:xfrm>
            <a:off x="254000" y="1497330"/>
            <a:ext cx="4216400" cy="639762"/>
          </a:xfrm>
        </p:spPr>
        <p:txBody>
          <a:bodyPr anchor="b">
            <a:no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16" name="Text Placeholder 4"/>
          <p:cNvSpPr>
            <a:spLocks noGrp="1"/>
          </p:cNvSpPr>
          <p:nvPr>
            <p:ph type="body" sz="quarter" idx="3"/>
          </p:nvPr>
        </p:nvSpPr>
        <p:spPr>
          <a:xfrm>
            <a:off x="4675164" y="1497330"/>
            <a:ext cx="4216400" cy="639762"/>
          </a:xfrm>
        </p:spPr>
        <p:txBody>
          <a:bodyPr anchor="b">
            <a:no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 name="Date Placeholder 1"/>
          <p:cNvSpPr>
            <a:spLocks noGrp="1"/>
          </p:cNvSpPr>
          <p:nvPr>
            <p:ph type="dt" sz="half" idx="21"/>
          </p:nvPr>
        </p:nvSpPr>
        <p:spPr/>
        <p:txBody>
          <a:bodyPr/>
          <a:lstStyle/>
          <a:p>
            <a:r>
              <a:rPr lang="en-US"/>
              <a:t>3-4 May 2021</a:t>
            </a:r>
            <a:endParaRPr lang="en-US" dirty="0"/>
          </a:p>
        </p:txBody>
      </p:sp>
      <p:sp>
        <p:nvSpPr>
          <p:cNvPr id="3" name="Footer Placeholder 2"/>
          <p:cNvSpPr>
            <a:spLocks noGrp="1"/>
          </p:cNvSpPr>
          <p:nvPr>
            <p:ph type="ftr" sz="quarter" idx="22"/>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3"/>
          </p:nvPr>
        </p:nvSpPr>
        <p:spPr/>
        <p:txBody>
          <a:bodyPr/>
          <a:lstStyle/>
          <a:p>
            <a:endParaRPr lang="en-US" dirty="0"/>
          </a:p>
        </p:txBody>
      </p:sp>
      <p:sp>
        <p:nvSpPr>
          <p:cNvPr id="17" name="TextBox 16"/>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36257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189" indent="0">
              <a:buFontTx/>
              <a:buNone/>
              <a:defRPr sz="2000"/>
            </a:lvl2pPr>
            <a:lvl3pPr marL="914377" indent="0">
              <a:buFontTx/>
              <a:buNone/>
              <a:defRPr sz="2000"/>
            </a:lvl3pPr>
            <a:lvl4pPr marL="1371566" indent="0">
              <a:buFontTx/>
              <a:buNone/>
              <a:defRPr sz="2000"/>
            </a:lvl4pPr>
            <a:lvl5pPr marL="1828754" indent="0">
              <a:buFontTx/>
              <a:buNone/>
              <a:defRPr sz="2000"/>
            </a:lvl5pPr>
          </a:lstStyle>
          <a:p>
            <a:pPr lvl="0"/>
            <a:r>
              <a:rPr lang="en-US" dirty="0"/>
              <a:t>Click to Edit Subhead</a:t>
            </a:r>
          </a:p>
        </p:txBody>
      </p:sp>
      <p:sp>
        <p:nvSpPr>
          <p:cNvPr id="21" name="Content Placeholder 2"/>
          <p:cNvSpPr>
            <a:spLocks noGrp="1"/>
          </p:cNvSpPr>
          <p:nvPr>
            <p:ph sz="quarter" idx="19"/>
          </p:nvPr>
        </p:nvSpPr>
        <p:spPr>
          <a:xfrm>
            <a:off x="254001" y="2137094"/>
            <a:ext cx="3211513" cy="2384107"/>
          </a:xfrm>
        </p:spPr>
        <p:txBody>
          <a:bodyPr/>
          <a:lstStyle>
            <a:lvl1pPr marL="0" indent="0">
              <a:buNone/>
              <a:defRPr sz="1400"/>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2" name="Text Placeholder 2"/>
          <p:cNvSpPr>
            <a:spLocks noGrp="1"/>
          </p:cNvSpPr>
          <p:nvPr>
            <p:ph type="body" idx="24" hasCustomPrompt="1"/>
          </p:nvPr>
        </p:nvSpPr>
        <p:spPr>
          <a:xfrm>
            <a:off x="254001" y="1497330"/>
            <a:ext cx="3211513" cy="639762"/>
          </a:xfrm>
        </p:spPr>
        <p:txBody>
          <a:bodyPr anchor="b">
            <a:noAutofit/>
          </a:bodyPr>
          <a:lstStyle>
            <a:lvl1pPr marL="0" indent="0">
              <a:buFont typeface="Arial"/>
              <a:buNone/>
              <a:defRPr sz="16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Master title style</a:t>
            </a:r>
          </a:p>
        </p:txBody>
      </p:sp>
      <p:sp>
        <p:nvSpPr>
          <p:cNvPr id="23" name="Content Placeholder 11"/>
          <p:cNvSpPr>
            <a:spLocks noGrp="1"/>
          </p:cNvSpPr>
          <p:nvPr>
            <p:ph sz="quarter" idx="20"/>
          </p:nvPr>
        </p:nvSpPr>
        <p:spPr>
          <a:xfrm>
            <a:off x="3638845" y="1497331"/>
            <a:ext cx="5129236" cy="3023869"/>
          </a:xfrm>
        </p:spPr>
        <p:txBody>
          <a:bodyPr/>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5"/>
          </p:nvPr>
        </p:nvSpPr>
        <p:spPr/>
        <p:txBody>
          <a:bodyPr/>
          <a:lstStyle/>
          <a:p>
            <a:r>
              <a:rPr lang="en-US"/>
              <a:t>3-4 May 2021</a:t>
            </a:r>
            <a:endParaRPr lang="en-US" dirty="0"/>
          </a:p>
        </p:txBody>
      </p:sp>
      <p:sp>
        <p:nvSpPr>
          <p:cNvPr id="3" name="Footer Placeholder 2"/>
          <p:cNvSpPr>
            <a:spLocks noGrp="1"/>
          </p:cNvSpPr>
          <p:nvPr>
            <p:ph type="ftr" sz="quarter" idx="26"/>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7"/>
          </p:nvPr>
        </p:nvSpPr>
        <p:spPr/>
        <p:txBody>
          <a:bodyPr/>
          <a:lstStyle/>
          <a:p>
            <a:endParaRPr lang="en-US" dirty="0"/>
          </a:p>
        </p:txBody>
      </p:sp>
      <p:sp>
        <p:nvSpPr>
          <p:cNvPr id="13" name="TextBox 12"/>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19165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189" indent="0">
              <a:buFontTx/>
              <a:buNone/>
              <a:defRPr sz="2000"/>
            </a:lvl2pPr>
            <a:lvl3pPr marL="914377" indent="0">
              <a:buFontTx/>
              <a:buNone/>
              <a:defRPr sz="2000"/>
            </a:lvl3pPr>
            <a:lvl4pPr marL="1371566" indent="0">
              <a:buFontTx/>
              <a:buNone/>
              <a:defRPr sz="2000"/>
            </a:lvl4pPr>
            <a:lvl5pPr marL="1828754" indent="0">
              <a:buFontTx/>
              <a:buNone/>
              <a:defRPr sz="2000"/>
            </a:lvl5pPr>
          </a:lstStyle>
          <a:p>
            <a:pPr lvl="0"/>
            <a:r>
              <a:rPr lang="en-US" dirty="0"/>
              <a:t>Click to Edit Subhead</a:t>
            </a:r>
          </a:p>
        </p:txBody>
      </p:sp>
      <p:sp>
        <p:nvSpPr>
          <p:cNvPr id="13" name="Picture Placeholder 2"/>
          <p:cNvSpPr>
            <a:spLocks noGrp="1"/>
          </p:cNvSpPr>
          <p:nvPr>
            <p:ph type="pic" idx="1"/>
          </p:nvPr>
        </p:nvSpPr>
        <p:spPr>
          <a:xfrm>
            <a:off x="254001" y="1497332"/>
            <a:ext cx="5129236" cy="3023869"/>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14" name="Content Placeholder 2"/>
          <p:cNvSpPr>
            <a:spLocks noGrp="1"/>
          </p:cNvSpPr>
          <p:nvPr>
            <p:ph sz="quarter" idx="19"/>
          </p:nvPr>
        </p:nvSpPr>
        <p:spPr>
          <a:xfrm>
            <a:off x="5556569" y="2137094"/>
            <a:ext cx="3211513" cy="2384107"/>
          </a:xfrm>
        </p:spPr>
        <p:txBody>
          <a:bodyPr/>
          <a:lstStyle>
            <a:lvl1pPr marL="0" indent="0">
              <a:buNone/>
              <a:defRPr sz="1400"/>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6" name="Text Placeholder 2"/>
          <p:cNvSpPr>
            <a:spLocks noGrp="1"/>
          </p:cNvSpPr>
          <p:nvPr>
            <p:ph type="body" idx="24" hasCustomPrompt="1"/>
          </p:nvPr>
        </p:nvSpPr>
        <p:spPr>
          <a:xfrm>
            <a:off x="5556569" y="1497330"/>
            <a:ext cx="3211513" cy="639762"/>
          </a:xfrm>
        </p:spPr>
        <p:txBody>
          <a:bodyPr anchor="b">
            <a:noAutofit/>
          </a:bodyPr>
          <a:lstStyle>
            <a:lvl1pPr marL="0" indent="0">
              <a:buFont typeface="Arial"/>
              <a:buNone/>
              <a:defRPr sz="16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Master title style</a:t>
            </a:r>
          </a:p>
        </p:txBody>
      </p:sp>
      <p:sp>
        <p:nvSpPr>
          <p:cNvPr id="2" name="Date Placeholder 1"/>
          <p:cNvSpPr>
            <a:spLocks noGrp="1"/>
          </p:cNvSpPr>
          <p:nvPr>
            <p:ph type="dt" sz="half" idx="25"/>
          </p:nvPr>
        </p:nvSpPr>
        <p:spPr/>
        <p:txBody>
          <a:bodyPr/>
          <a:lstStyle/>
          <a:p>
            <a:r>
              <a:rPr lang="en-US"/>
              <a:t>3-4 May 2021</a:t>
            </a:r>
            <a:endParaRPr lang="en-US" dirty="0"/>
          </a:p>
        </p:txBody>
      </p:sp>
      <p:sp>
        <p:nvSpPr>
          <p:cNvPr id="3" name="Footer Placeholder 2"/>
          <p:cNvSpPr>
            <a:spLocks noGrp="1"/>
          </p:cNvSpPr>
          <p:nvPr>
            <p:ph type="ftr" sz="quarter" idx="26"/>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7"/>
          </p:nvPr>
        </p:nvSpPr>
        <p:spPr/>
        <p:txBody>
          <a:bodyPr/>
          <a:lstStyle/>
          <a:p>
            <a:endParaRPr lang="en-US" dirty="0"/>
          </a:p>
        </p:txBody>
      </p:sp>
      <p:sp>
        <p:nvSpPr>
          <p:cNvPr id="17" name="TextBox 16"/>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27731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Black Strip">
    <p:spTree>
      <p:nvGrpSpPr>
        <p:cNvPr id="1" name=""/>
        <p:cNvGrpSpPr/>
        <p:nvPr/>
      </p:nvGrpSpPr>
      <p:grpSpPr>
        <a:xfrm>
          <a:off x="0" y="0"/>
          <a:ext cx="0" cy="0"/>
          <a:chOff x="0" y="0"/>
          <a:chExt cx="0" cy="0"/>
        </a:xfrm>
      </p:grpSpPr>
      <p:sp>
        <p:nvSpPr>
          <p:cNvPr id="14" name="Rectangle 13"/>
          <p:cNvSpPr/>
          <p:nvPr userDrawn="1"/>
        </p:nvSpPr>
        <p:spPr>
          <a:xfrm>
            <a:off x="0" y="1161145"/>
            <a:ext cx="9144000" cy="35584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p>
        </p:txBody>
      </p:sp>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16"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189" indent="0">
              <a:buFontTx/>
              <a:buNone/>
              <a:defRPr sz="2000"/>
            </a:lvl2pPr>
            <a:lvl3pPr marL="914377" indent="0">
              <a:buFontTx/>
              <a:buNone/>
              <a:defRPr sz="2000"/>
            </a:lvl3pPr>
            <a:lvl4pPr marL="1371566" indent="0">
              <a:buFontTx/>
              <a:buNone/>
              <a:defRPr sz="2000"/>
            </a:lvl4pPr>
            <a:lvl5pPr marL="1828754" indent="0">
              <a:buFontTx/>
              <a:buNone/>
              <a:defRPr sz="2000"/>
            </a:lvl5pPr>
          </a:lstStyle>
          <a:p>
            <a:pPr lvl="0"/>
            <a:r>
              <a:rPr lang="en-US" dirty="0"/>
              <a:t>Click to Edit Subhead</a:t>
            </a:r>
          </a:p>
        </p:txBody>
      </p:sp>
      <p:sp>
        <p:nvSpPr>
          <p:cNvPr id="9" name="Title 8"/>
          <p:cNvSpPr>
            <a:spLocks noGrp="1"/>
          </p:cNvSpPr>
          <p:nvPr>
            <p:ph type="title"/>
          </p:nvPr>
        </p:nvSpPr>
        <p:spPr/>
        <p:txBody>
          <a:bodyPr>
            <a:noAutofit/>
          </a:bodyPr>
          <a:lstStyle/>
          <a:p>
            <a:r>
              <a:rPr lang="en-US"/>
              <a:t>Click to edit Master title style</a:t>
            </a:r>
          </a:p>
        </p:txBody>
      </p:sp>
      <p:sp>
        <p:nvSpPr>
          <p:cNvPr id="2" name="Date Placeholder 1"/>
          <p:cNvSpPr>
            <a:spLocks noGrp="1"/>
          </p:cNvSpPr>
          <p:nvPr>
            <p:ph type="dt" sz="half" idx="18"/>
          </p:nvPr>
        </p:nvSpPr>
        <p:spPr/>
        <p:txBody>
          <a:bodyPr/>
          <a:lstStyle/>
          <a:p>
            <a:r>
              <a:rPr lang="en-US"/>
              <a:t>3-4 May 2021</a:t>
            </a:r>
            <a:endParaRPr lang="en-US" dirty="0"/>
          </a:p>
        </p:txBody>
      </p:sp>
      <p:sp>
        <p:nvSpPr>
          <p:cNvPr id="3" name="Footer Placeholder 2"/>
          <p:cNvSpPr>
            <a:spLocks noGrp="1"/>
          </p:cNvSpPr>
          <p:nvPr>
            <p:ph type="ftr" sz="quarter" idx="19"/>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0"/>
          </p:nvPr>
        </p:nvSpPr>
        <p:spPr/>
        <p:txBody>
          <a:bodyPr/>
          <a:lstStyle/>
          <a:p>
            <a:endParaRPr lang="en-US" dirty="0"/>
          </a:p>
        </p:txBody>
      </p:sp>
      <p:sp>
        <p:nvSpPr>
          <p:cNvPr id="10" name="TextBox 9"/>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4070455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ubtitle and Light Strip">
    <p:spTree>
      <p:nvGrpSpPr>
        <p:cNvPr id="1" name=""/>
        <p:cNvGrpSpPr/>
        <p:nvPr/>
      </p:nvGrpSpPr>
      <p:grpSpPr>
        <a:xfrm>
          <a:off x="0" y="0"/>
          <a:ext cx="0" cy="0"/>
          <a:chOff x="0" y="0"/>
          <a:chExt cx="0" cy="0"/>
        </a:xfrm>
      </p:grpSpPr>
      <p:sp>
        <p:nvSpPr>
          <p:cNvPr id="14" name="Rectangle 13"/>
          <p:cNvSpPr/>
          <p:nvPr userDrawn="1"/>
        </p:nvSpPr>
        <p:spPr>
          <a:xfrm>
            <a:off x="0" y="1161145"/>
            <a:ext cx="9144000" cy="355849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p>
        </p:txBody>
      </p:sp>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189" indent="0">
              <a:buFontTx/>
              <a:buNone/>
              <a:defRPr sz="2000"/>
            </a:lvl2pPr>
            <a:lvl3pPr marL="914377" indent="0">
              <a:buFontTx/>
              <a:buNone/>
              <a:defRPr sz="2000"/>
            </a:lvl3pPr>
            <a:lvl4pPr marL="1371566" indent="0">
              <a:buFontTx/>
              <a:buNone/>
              <a:defRPr sz="2000"/>
            </a:lvl4pPr>
            <a:lvl5pPr marL="1828754" indent="0">
              <a:buFontTx/>
              <a:buNone/>
              <a:defRPr sz="2000"/>
            </a:lvl5pPr>
          </a:lstStyle>
          <a:p>
            <a:pPr lvl="0"/>
            <a:r>
              <a:rPr lang="en-US" dirty="0"/>
              <a:t>Click to Edit Subhead</a:t>
            </a:r>
          </a:p>
        </p:txBody>
      </p:sp>
      <p:sp>
        <p:nvSpPr>
          <p:cNvPr id="2" name="Date Placeholder 1"/>
          <p:cNvSpPr>
            <a:spLocks noGrp="1"/>
          </p:cNvSpPr>
          <p:nvPr>
            <p:ph type="dt" sz="half" idx="18"/>
          </p:nvPr>
        </p:nvSpPr>
        <p:spPr/>
        <p:txBody>
          <a:bodyPr/>
          <a:lstStyle/>
          <a:p>
            <a:r>
              <a:rPr lang="en-US"/>
              <a:t>3-4 May 2021</a:t>
            </a:r>
            <a:endParaRPr lang="en-US" dirty="0"/>
          </a:p>
        </p:txBody>
      </p:sp>
      <p:sp>
        <p:nvSpPr>
          <p:cNvPr id="3" name="Footer Placeholder 2"/>
          <p:cNvSpPr>
            <a:spLocks noGrp="1"/>
          </p:cNvSpPr>
          <p:nvPr>
            <p:ph type="ftr" sz="quarter" idx="19"/>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0"/>
          </p:nvPr>
        </p:nvSpPr>
        <p:spPr/>
        <p:txBody>
          <a:bodyPr/>
          <a:lstStyle/>
          <a:p>
            <a:endParaRPr lang="en-US" dirty="0"/>
          </a:p>
        </p:txBody>
      </p:sp>
      <p:sp>
        <p:nvSpPr>
          <p:cNvPr id="10" name="TextBox 9"/>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1013832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3-4 May 2021</a:t>
            </a:r>
            <a:endParaRPr lang="en-US" dirty="0"/>
          </a:p>
        </p:txBody>
      </p:sp>
      <p:sp>
        <p:nvSpPr>
          <p:cNvPr id="3" name="Footer Placeholder 2"/>
          <p:cNvSpPr>
            <a:spLocks noGrp="1"/>
          </p:cNvSpPr>
          <p:nvPr>
            <p:ph type="ftr" sz="quarter" idx="11"/>
          </p:nvPr>
        </p:nvSpPr>
        <p:spPr/>
        <p:txBody>
          <a:bodyPr/>
          <a:lstStyle/>
          <a:p>
            <a:r>
              <a:rPr lang="en-US"/>
              <a:t>Instrument Thermal Management for Lunar Night Operation/Survival without Radioisotopes</a:t>
            </a:r>
            <a:endParaRPr lang="en-US" dirty="0"/>
          </a:p>
        </p:txBody>
      </p:sp>
      <p:sp>
        <p:nvSpPr>
          <p:cNvPr id="4" name="Slide Number Placeholder 3"/>
          <p:cNvSpPr>
            <a:spLocks noGrp="1"/>
          </p:cNvSpPr>
          <p:nvPr>
            <p:ph type="sldNum" sz="quarter" idx="12"/>
          </p:nvPr>
        </p:nvSpPr>
        <p:spPr/>
        <p:txBody>
          <a:bodyPr/>
          <a:lstStyle/>
          <a:p>
            <a:endParaRPr lang="en-US" dirty="0"/>
          </a:p>
        </p:txBody>
      </p:sp>
      <p:sp>
        <p:nvSpPr>
          <p:cNvPr id="6" name="TextBox 5"/>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13371939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467360" y="1839278"/>
            <a:ext cx="8229600" cy="1462722"/>
          </a:xfrm>
        </p:spPr>
        <p:txBody>
          <a:bodyPr anchor="ctr">
            <a:noAutofit/>
          </a:bodyPr>
          <a:lstStyle>
            <a:lvl1pPr marL="0" indent="0" algn="ctr">
              <a:buNone/>
              <a:defRPr sz="3600" baseline="0"/>
            </a:lvl1pPr>
          </a:lstStyle>
          <a:p>
            <a:pPr lvl="0"/>
            <a:r>
              <a:rPr lang="en-US" dirty="0"/>
              <a:t>Click to add section header</a:t>
            </a:r>
          </a:p>
        </p:txBody>
      </p:sp>
      <p:sp>
        <p:nvSpPr>
          <p:cNvPr id="4" name="TextBox 3"/>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37121171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_Gray">
    <p:bg>
      <p:bgPr>
        <a:solidFill>
          <a:schemeClr val="bg1">
            <a:lumMod val="65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467360" y="1839278"/>
            <a:ext cx="8229600" cy="1462722"/>
          </a:xfrm>
        </p:spPr>
        <p:txBody>
          <a:bodyPr anchor="ctr">
            <a:noAutofit/>
          </a:bodyPr>
          <a:lstStyle>
            <a:lvl1pPr marL="0" indent="0" algn="ctr">
              <a:buNone/>
              <a:defRPr sz="3600" baseline="0">
                <a:solidFill>
                  <a:schemeClr val="bg1"/>
                </a:solidFill>
              </a:defRPr>
            </a:lvl1pPr>
          </a:lstStyle>
          <a:p>
            <a:pPr lvl="0"/>
            <a:r>
              <a:rPr lang="en-US" dirty="0"/>
              <a:t>Click to add section header</a:t>
            </a:r>
          </a:p>
        </p:txBody>
      </p:sp>
      <p:sp>
        <p:nvSpPr>
          <p:cNvPr id="4" name="TextBox 3"/>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1633690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87249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cxnSp>
        <p:nvCxnSpPr>
          <p:cNvPr id="4" name="Straight Connector 3"/>
          <p:cNvCxnSpPr/>
          <p:nvPr userDrawn="1"/>
        </p:nvCxnSpPr>
        <p:spPr>
          <a:xfrm>
            <a:off x="2538519" y="2571750"/>
            <a:ext cx="4057288" cy="0"/>
          </a:xfrm>
          <a:prstGeom prst="line">
            <a:avLst/>
          </a:prstGeom>
          <a:ln w="6350" cmpd="sng">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userDrawn="1"/>
        </p:nvSpPr>
        <p:spPr>
          <a:xfrm>
            <a:off x="1" y="2790066"/>
            <a:ext cx="9144000" cy="400153"/>
          </a:xfrm>
          <a:prstGeom prst="rect">
            <a:avLst/>
          </a:prstGeom>
          <a:noFill/>
        </p:spPr>
        <p:txBody>
          <a:bodyPr wrap="square" rtlCol="0" anchor="ctr">
            <a:noAutofit/>
          </a:bodyPr>
          <a:lstStyle/>
          <a:p>
            <a:pPr algn="ctr"/>
            <a:r>
              <a:rPr lang="en-US" sz="2000" kern="0" spc="71" dirty="0">
                <a:solidFill>
                  <a:schemeClr val="accent1"/>
                </a:solidFill>
              </a:rPr>
              <a:t>jpl.nasa.gov</a:t>
            </a:r>
          </a:p>
        </p:txBody>
      </p:sp>
      <p:pic>
        <p:nvPicPr>
          <p:cNvPr id="6" name="Picture 5"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38519" y="1381408"/>
            <a:ext cx="4057288" cy="1127024"/>
          </a:xfrm>
          <a:prstGeom prst="rect">
            <a:avLst/>
          </a:prstGeom>
        </p:spPr>
      </p:pic>
    </p:spTree>
    <p:extLst>
      <p:ext uri="{BB962C8B-B14F-4D97-AF65-F5344CB8AC3E}">
        <p14:creationId xmlns:p14="http://schemas.microsoft.com/office/powerpoint/2010/main" val="25220531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pic>
        <p:nvPicPr>
          <p:cNvPr id="6" name="Picture 5"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43356" y="2008238"/>
            <a:ext cx="4057288" cy="1127024"/>
          </a:xfrm>
          <a:prstGeom prst="rect">
            <a:avLst/>
          </a:prstGeom>
        </p:spPr>
      </p:pic>
    </p:spTree>
    <p:extLst>
      <p:ext uri="{BB962C8B-B14F-4D97-AF65-F5344CB8AC3E}">
        <p14:creationId xmlns:p14="http://schemas.microsoft.com/office/powerpoint/2010/main" val="1417967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_No Image">
    <p:spTree>
      <p:nvGrpSpPr>
        <p:cNvPr id="1" name=""/>
        <p:cNvGrpSpPr/>
        <p:nvPr/>
      </p:nvGrpSpPr>
      <p:grpSpPr>
        <a:xfrm>
          <a:off x="0" y="0"/>
          <a:ext cx="0" cy="0"/>
          <a:chOff x="0" y="0"/>
          <a:chExt cx="0" cy="0"/>
        </a:xfrm>
      </p:grpSpPr>
      <p:sp>
        <p:nvSpPr>
          <p:cNvPr id="22" name="Text Placeholder 21"/>
          <p:cNvSpPr>
            <a:spLocks noGrp="1"/>
          </p:cNvSpPr>
          <p:nvPr>
            <p:ph type="body" sz="quarter" idx="15" hasCustomPrompt="1"/>
          </p:nvPr>
        </p:nvSpPr>
        <p:spPr>
          <a:xfrm>
            <a:off x="925513" y="1956379"/>
            <a:ext cx="7483464" cy="294801"/>
          </a:xfrm>
        </p:spPr>
        <p:txBody>
          <a:bodyPr>
            <a:noAutofit/>
          </a:bodyPr>
          <a:lstStyle>
            <a:lvl1pPr marL="0" indent="0">
              <a:buNone/>
              <a:defRPr sz="1400" baseline="0">
                <a:solidFill>
                  <a:schemeClr val="accent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Add a Theme, Project or Mission Name (optional)</a:t>
            </a:r>
          </a:p>
        </p:txBody>
      </p:sp>
      <p:sp>
        <p:nvSpPr>
          <p:cNvPr id="24" name="Text Placeholder 21"/>
          <p:cNvSpPr>
            <a:spLocks noGrp="1"/>
          </p:cNvSpPr>
          <p:nvPr>
            <p:ph type="body" sz="quarter" idx="16" hasCustomPrompt="1"/>
          </p:nvPr>
        </p:nvSpPr>
        <p:spPr>
          <a:xfrm>
            <a:off x="915353" y="2251179"/>
            <a:ext cx="7493625" cy="419202"/>
          </a:xfrm>
        </p:spPr>
        <p:txBody>
          <a:bodyPr>
            <a:noAutofit/>
          </a:bodyPr>
          <a:lstStyle>
            <a:lvl1pPr marL="0" indent="0">
              <a:buNone/>
              <a:defRPr sz="2400" b="1" baseline="0">
                <a:solidFill>
                  <a:srgbClr val="FFFFFF"/>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Presentation Title</a:t>
            </a:r>
          </a:p>
        </p:txBody>
      </p:sp>
      <p:sp>
        <p:nvSpPr>
          <p:cNvPr id="25" name="Text Placeholder 21"/>
          <p:cNvSpPr>
            <a:spLocks noGrp="1"/>
          </p:cNvSpPr>
          <p:nvPr>
            <p:ph type="body" sz="quarter" idx="17" hasCustomPrompt="1"/>
          </p:nvPr>
        </p:nvSpPr>
        <p:spPr>
          <a:xfrm>
            <a:off x="925513" y="2668678"/>
            <a:ext cx="7483465" cy="826362"/>
          </a:xfrm>
        </p:spPr>
        <p:txBody>
          <a:bodyPr>
            <a:noAutofit/>
          </a:bodyPr>
          <a:lstStyle>
            <a:lvl1pPr marL="0" indent="0">
              <a:buNone/>
              <a:defRPr sz="2000" b="0" baseline="0">
                <a:solidFill>
                  <a:srgbClr val="FFFFFF"/>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Add a Presentation Subtitle</a:t>
            </a:r>
          </a:p>
        </p:txBody>
      </p:sp>
      <p:sp>
        <p:nvSpPr>
          <p:cNvPr id="26" name="Text Placeholder 21"/>
          <p:cNvSpPr>
            <a:spLocks noGrp="1"/>
          </p:cNvSpPr>
          <p:nvPr>
            <p:ph type="body" sz="quarter" idx="18" hasCustomPrompt="1"/>
          </p:nvPr>
        </p:nvSpPr>
        <p:spPr>
          <a:xfrm>
            <a:off x="915353" y="4246880"/>
            <a:ext cx="7493625" cy="497840"/>
          </a:xfrm>
        </p:spPr>
        <p:txBody>
          <a:bodyPr anchor="b">
            <a:noAutofit/>
          </a:bodyPr>
          <a:lstStyle>
            <a:lvl1pPr marL="0" indent="0">
              <a:buNone/>
              <a:defRPr sz="1000" b="0" baseline="0">
                <a:solidFill>
                  <a:srgbClr val="FFFFFF"/>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Presented by, Job Title, Date, etc.</a:t>
            </a:r>
          </a:p>
        </p:txBody>
      </p:sp>
      <p:sp>
        <p:nvSpPr>
          <p:cNvPr id="27" name="Text Placeholder 21"/>
          <p:cNvSpPr>
            <a:spLocks noGrp="1"/>
          </p:cNvSpPr>
          <p:nvPr>
            <p:ph type="body" sz="quarter" idx="19" hasCustomPrompt="1"/>
          </p:nvPr>
        </p:nvSpPr>
        <p:spPr>
          <a:xfrm>
            <a:off x="915353" y="4745648"/>
            <a:ext cx="7493625" cy="397852"/>
          </a:xfrm>
        </p:spPr>
        <p:txBody>
          <a:bodyPr anchor="t">
            <a:noAutofit/>
          </a:bodyPr>
          <a:lstStyle>
            <a:lvl1pPr marL="0" indent="0">
              <a:buNone/>
              <a:defRPr sz="800" b="0" baseline="0">
                <a:solidFill>
                  <a:schemeClr val="bg1">
                    <a:lumMod val="50000"/>
                  </a:schemeClr>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Proprietary information or required markings can go here.</a:t>
            </a:r>
          </a:p>
        </p:txBody>
      </p:sp>
      <p:pic>
        <p:nvPicPr>
          <p:cNvPr id="8" name="Picture 7"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39" y="1184382"/>
            <a:ext cx="2913351" cy="809264"/>
          </a:xfrm>
          <a:prstGeom prst="rect">
            <a:avLst/>
          </a:prstGeom>
        </p:spPr>
      </p:pic>
    </p:spTree>
    <p:extLst>
      <p:ext uri="{BB962C8B-B14F-4D97-AF65-F5344CB8AC3E}">
        <p14:creationId xmlns:p14="http://schemas.microsoft.com/office/powerpoint/2010/main" val="6809551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_Sq Image">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5687786" y="508002"/>
            <a:ext cx="3347357" cy="826391"/>
          </a:xfrm>
        </p:spPr>
        <p:txBody>
          <a:bodyPr anchor="b">
            <a:noAutofit/>
          </a:bodyPr>
          <a:lstStyle>
            <a:lvl1pPr marL="0" indent="0" algn="ctr">
              <a:buNone/>
              <a:defRPr sz="1400">
                <a:solidFill>
                  <a:schemeClr val="accent1"/>
                </a:solidFill>
                <a:latin typeface="+mj-lt"/>
              </a:defRPr>
            </a:lvl1pPr>
            <a:lvl2pPr marL="457189" indent="0" algn="ctr">
              <a:buNone/>
              <a:defRPr sz="1400">
                <a:solidFill>
                  <a:schemeClr val="accent1"/>
                </a:solidFill>
              </a:defRPr>
            </a:lvl2pPr>
            <a:lvl3pPr marL="914377" indent="0" algn="ctr">
              <a:buNone/>
              <a:defRPr sz="1400">
                <a:solidFill>
                  <a:schemeClr val="accent1"/>
                </a:solidFill>
              </a:defRPr>
            </a:lvl3pPr>
            <a:lvl4pPr marL="1371566" indent="0" algn="ctr">
              <a:buNone/>
              <a:defRPr sz="1400">
                <a:solidFill>
                  <a:schemeClr val="accent1"/>
                </a:solidFill>
              </a:defRPr>
            </a:lvl4pPr>
            <a:lvl5pPr marL="1828754" indent="0" algn="ctr">
              <a:buNone/>
              <a:defRPr sz="1400">
                <a:solidFill>
                  <a:schemeClr val="accent1"/>
                </a:solidFill>
              </a:defRPr>
            </a:lvl5pPr>
          </a:lstStyle>
          <a:p>
            <a:pPr lvl="0"/>
            <a:r>
              <a:rPr lang="en-US" dirty="0"/>
              <a:t>Click to Add a Theme, Project or Mission Name (optional)</a:t>
            </a:r>
          </a:p>
        </p:txBody>
      </p:sp>
      <p:sp>
        <p:nvSpPr>
          <p:cNvPr id="15" name="Text Placeholder 13"/>
          <p:cNvSpPr>
            <a:spLocks noGrp="1"/>
          </p:cNvSpPr>
          <p:nvPr>
            <p:ph type="body" sz="quarter" idx="11" hasCustomPrompt="1"/>
          </p:nvPr>
        </p:nvSpPr>
        <p:spPr>
          <a:xfrm>
            <a:off x="5687786" y="1354713"/>
            <a:ext cx="3347357" cy="728089"/>
          </a:xfrm>
        </p:spPr>
        <p:txBody>
          <a:bodyPr anchor="t">
            <a:noAutofit/>
          </a:bodyPr>
          <a:lstStyle>
            <a:lvl1pPr marL="0" indent="0" algn="ctr">
              <a:buNone/>
              <a:defRPr sz="2200" b="1" baseline="0">
                <a:solidFill>
                  <a:srgbClr val="FFFFFF"/>
                </a:solidFill>
                <a:latin typeface="+mj-lt"/>
              </a:defRPr>
            </a:lvl1pPr>
            <a:lvl2pPr marL="457189" indent="0" algn="ctr">
              <a:buNone/>
              <a:defRPr sz="1400">
                <a:solidFill>
                  <a:schemeClr val="accent1"/>
                </a:solidFill>
              </a:defRPr>
            </a:lvl2pPr>
            <a:lvl3pPr marL="914377" indent="0" algn="ctr">
              <a:buNone/>
              <a:defRPr sz="1400">
                <a:solidFill>
                  <a:schemeClr val="accent1"/>
                </a:solidFill>
              </a:defRPr>
            </a:lvl3pPr>
            <a:lvl4pPr marL="1371566" indent="0" algn="ctr">
              <a:buNone/>
              <a:defRPr sz="1400">
                <a:solidFill>
                  <a:schemeClr val="accent1"/>
                </a:solidFill>
              </a:defRPr>
            </a:lvl4pPr>
            <a:lvl5pPr marL="1828754" indent="0" algn="ctr">
              <a:buNone/>
              <a:defRPr sz="1400">
                <a:solidFill>
                  <a:schemeClr val="accent1"/>
                </a:solidFill>
              </a:defRPr>
            </a:lvl5pPr>
          </a:lstStyle>
          <a:p>
            <a:pPr lvl="0"/>
            <a:r>
              <a:rPr lang="en-US" dirty="0"/>
              <a:t>Click to Edit Presentation Title</a:t>
            </a:r>
          </a:p>
        </p:txBody>
      </p:sp>
      <p:sp>
        <p:nvSpPr>
          <p:cNvPr id="19" name="Picture Placeholder 18"/>
          <p:cNvSpPr>
            <a:spLocks noGrp="1"/>
          </p:cNvSpPr>
          <p:nvPr>
            <p:ph type="pic" sz="quarter" idx="14"/>
          </p:nvPr>
        </p:nvSpPr>
        <p:spPr>
          <a:xfrm>
            <a:off x="0" y="0"/>
            <a:ext cx="5546725" cy="5143500"/>
          </a:xfrm>
        </p:spPr>
        <p:txBody>
          <a:bodyPr anchor="ctr">
            <a:noAutofit/>
          </a:bodyPr>
          <a:lstStyle>
            <a:lvl1pPr marL="0" indent="0" algn="ctr">
              <a:buNone/>
              <a:defRPr sz="1400"/>
            </a:lvl1pPr>
          </a:lstStyle>
          <a:p>
            <a:r>
              <a:rPr lang="en-US" dirty="0"/>
              <a:t>Drag picture to placeholder or click icon to add</a:t>
            </a:r>
          </a:p>
        </p:txBody>
      </p:sp>
      <p:sp>
        <p:nvSpPr>
          <p:cNvPr id="26" name="Text Placeholder 13"/>
          <p:cNvSpPr>
            <a:spLocks noGrp="1"/>
          </p:cNvSpPr>
          <p:nvPr>
            <p:ph type="body" sz="quarter" idx="15" hasCustomPrompt="1"/>
          </p:nvPr>
        </p:nvSpPr>
        <p:spPr>
          <a:xfrm>
            <a:off x="5687786" y="2164080"/>
            <a:ext cx="3347357" cy="833120"/>
          </a:xfrm>
        </p:spPr>
        <p:txBody>
          <a:bodyPr anchor="t">
            <a:noAutofit/>
          </a:bodyPr>
          <a:lstStyle>
            <a:lvl1pPr marL="0" indent="0" algn="ctr">
              <a:buNone/>
              <a:defRPr sz="1000" baseline="0">
                <a:solidFill>
                  <a:srgbClr val="FFFFFF"/>
                </a:solidFill>
                <a:latin typeface="+mj-lt"/>
              </a:defRPr>
            </a:lvl1pPr>
            <a:lvl2pPr marL="457189" indent="0" algn="ctr">
              <a:buNone/>
              <a:defRPr sz="1400">
                <a:solidFill>
                  <a:schemeClr val="accent1"/>
                </a:solidFill>
              </a:defRPr>
            </a:lvl2pPr>
            <a:lvl3pPr marL="914377" indent="0" algn="ctr">
              <a:buNone/>
              <a:defRPr sz="1400">
                <a:solidFill>
                  <a:schemeClr val="accent1"/>
                </a:solidFill>
              </a:defRPr>
            </a:lvl3pPr>
            <a:lvl4pPr marL="1371566" indent="0" algn="ctr">
              <a:buNone/>
              <a:defRPr sz="1400">
                <a:solidFill>
                  <a:schemeClr val="accent1"/>
                </a:solidFill>
              </a:defRPr>
            </a:lvl4pPr>
            <a:lvl5pPr marL="1828754" indent="0" algn="ctr">
              <a:buNone/>
              <a:defRPr sz="1400">
                <a:solidFill>
                  <a:schemeClr val="accent1"/>
                </a:solidFill>
              </a:defRPr>
            </a:lvl5pPr>
          </a:lstStyle>
          <a:p>
            <a:pPr lvl="0"/>
            <a:r>
              <a:rPr lang="en-US" dirty="0"/>
              <a:t>Presented by, Job Title, Date, etc.</a:t>
            </a:r>
          </a:p>
        </p:txBody>
      </p:sp>
      <p:sp>
        <p:nvSpPr>
          <p:cNvPr id="28" name="Text Placeholder 13"/>
          <p:cNvSpPr>
            <a:spLocks noGrp="1"/>
          </p:cNvSpPr>
          <p:nvPr>
            <p:ph type="body" sz="quarter" idx="16" hasCustomPrompt="1"/>
          </p:nvPr>
        </p:nvSpPr>
        <p:spPr>
          <a:xfrm>
            <a:off x="5687786" y="4592320"/>
            <a:ext cx="3347357" cy="551180"/>
          </a:xfrm>
        </p:spPr>
        <p:txBody>
          <a:bodyPr anchor="b">
            <a:noAutofit/>
          </a:bodyPr>
          <a:lstStyle>
            <a:lvl1pPr marL="0" indent="0" algn="ctr">
              <a:buNone/>
              <a:defRPr sz="800" baseline="0">
                <a:solidFill>
                  <a:schemeClr val="bg1">
                    <a:lumMod val="50000"/>
                  </a:schemeClr>
                </a:solidFill>
                <a:latin typeface="+mj-lt"/>
              </a:defRPr>
            </a:lvl1pPr>
            <a:lvl2pPr marL="457189" indent="0" algn="ctr">
              <a:buNone/>
              <a:defRPr sz="1400">
                <a:solidFill>
                  <a:schemeClr val="accent1"/>
                </a:solidFill>
              </a:defRPr>
            </a:lvl2pPr>
            <a:lvl3pPr marL="914377" indent="0" algn="ctr">
              <a:buNone/>
              <a:defRPr sz="1400">
                <a:solidFill>
                  <a:schemeClr val="accent1"/>
                </a:solidFill>
              </a:defRPr>
            </a:lvl3pPr>
            <a:lvl4pPr marL="1371566" indent="0" algn="ctr">
              <a:buNone/>
              <a:defRPr sz="1400">
                <a:solidFill>
                  <a:schemeClr val="accent1"/>
                </a:solidFill>
              </a:defRPr>
            </a:lvl4pPr>
            <a:lvl5pPr marL="1828754" indent="0" algn="ctr">
              <a:buNone/>
              <a:defRPr sz="1400">
                <a:solidFill>
                  <a:schemeClr val="accent1"/>
                </a:solidFill>
              </a:defRPr>
            </a:lvl5pPr>
          </a:lstStyle>
          <a:p>
            <a:pPr lvl="0"/>
            <a:r>
              <a:rPr lang="en-US" dirty="0"/>
              <a:t>Proprietary information or required markings can go here.</a:t>
            </a:r>
          </a:p>
        </p:txBody>
      </p:sp>
      <p:pic>
        <p:nvPicPr>
          <p:cNvPr id="8" name="Picture 7"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8534" y="3921596"/>
            <a:ext cx="2913351" cy="809264"/>
          </a:xfrm>
          <a:prstGeom prst="rect">
            <a:avLst/>
          </a:prstGeom>
        </p:spPr>
      </p:pic>
    </p:spTree>
    <p:extLst>
      <p:ext uri="{BB962C8B-B14F-4D97-AF65-F5344CB8AC3E}">
        <p14:creationId xmlns:p14="http://schemas.microsoft.com/office/powerpoint/2010/main" val="36427032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_Horz Image">
    <p:spTree>
      <p:nvGrpSpPr>
        <p:cNvPr id="1" name=""/>
        <p:cNvGrpSpPr/>
        <p:nvPr/>
      </p:nvGrpSpPr>
      <p:grpSpPr>
        <a:xfrm>
          <a:off x="0" y="0"/>
          <a:ext cx="0" cy="0"/>
          <a:chOff x="0" y="0"/>
          <a:chExt cx="0" cy="0"/>
        </a:xfrm>
      </p:grpSpPr>
      <p:sp>
        <p:nvSpPr>
          <p:cNvPr id="8" name="Picture Placeholder 18"/>
          <p:cNvSpPr>
            <a:spLocks noGrp="1"/>
          </p:cNvSpPr>
          <p:nvPr>
            <p:ph type="pic" sz="quarter" idx="14"/>
          </p:nvPr>
        </p:nvSpPr>
        <p:spPr>
          <a:xfrm>
            <a:off x="0" y="1"/>
            <a:ext cx="9144000" cy="3417503"/>
          </a:xfrm>
        </p:spPr>
        <p:txBody>
          <a:bodyPr anchor="ctr">
            <a:noAutofit/>
          </a:bodyPr>
          <a:lstStyle>
            <a:lvl1pPr marL="0" marR="0" indent="0" algn="ctr" defTabSz="457189" rtl="0" eaLnBrk="1" fontAlgn="auto" latinLnBrk="0" hangingPunct="1">
              <a:lnSpc>
                <a:spcPct val="100000"/>
              </a:lnSpc>
              <a:spcBef>
                <a:spcPct val="20000"/>
              </a:spcBef>
              <a:spcAft>
                <a:spcPts val="0"/>
              </a:spcAft>
              <a:buClr>
                <a:schemeClr val="bg1">
                  <a:lumMod val="50000"/>
                </a:schemeClr>
              </a:buClr>
              <a:buSzTx/>
              <a:buFont typeface="Arial"/>
              <a:buNone/>
              <a:tabLst/>
              <a:defRPr sz="1400"/>
            </a:lvl1pPr>
          </a:lstStyle>
          <a:p>
            <a:r>
              <a:rPr lang="en-US" dirty="0"/>
              <a:t>Drag picture to placeholder or click icon to add</a:t>
            </a:r>
          </a:p>
        </p:txBody>
      </p:sp>
      <p:sp>
        <p:nvSpPr>
          <p:cNvPr id="14" name="Text Placeholder 13"/>
          <p:cNvSpPr>
            <a:spLocks noGrp="1"/>
          </p:cNvSpPr>
          <p:nvPr>
            <p:ph type="body" sz="quarter" idx="16" hasCustomPrompt="1"/>
          </p:nvPr>
        </p:nvSpPr>
        <p:spPr>
          <a:xfrm>
            <a:off x="369197" y="3773211"/>
            <a:ext cx="7139043" cy="430183"/>
          </a:xfrm>
        </p:spPr>
        <p:txBody>
          <a:bodyPr>
            <a:noAutofit/>
          </a:bodyPr>
          <a:lstStyle>
            <a:lvl1pPr marL="0" indent="0">
              <a:buNone/>
              <a:defRPr sz="2200" b="1">
                <a:latin typeface="+mj-lt"/>
              </a:defRPr>
            </a:lvl1pPr>
            <a:lvl2pPr marL="457189" indent="0">
              <a:buNone/>
              <a:defRPr sz="2200" b="1">
                <a:latin typeface="+mj-lt"/>
              </a:defRPr>
            </a:lvl2pPr>
            <a:lvl3pPr marL="914377" indent="0">
              <a:buNone/>
              <a:defRPr sz="2200" b="1">
                <a:latin typeface="+mj-lt"/>
              </a:defRPr>
            </a:lvl3pPr>
            <a:lvl4pPr marL="1371566" indent="0">
              <a:buNone/>
              <a:defRPr sz="2200" b="1">
                <a:latin typeface="+mj-lt"/>
              </a:defRPr>
            </a:lvl4pPr>
            <a:lvl5pPr marL="1828754" indent="0">
              <a:buNone/>
              <a:defRPr sz="2200" b="1">
                <a:latin typeface="+mj-lt"/>
              </a:defRPr>
            </a:lvl5pPr>
          </a:lstStyle>
          <a:p>
            <a:pPr lvl="0"/>
            <a:r>
              <a:rPr lang="en-US" dirty="0"/>
              <a:t>Click to Edit Presentation Title</a:t>
            </a:r>
          </a:p>
        </p:txBody>
      </p:sp>
      <p:sp>
        <p:nvSpPr>
          <p:cNvPr id="17" name="Text Placeholder 16"/>
          <p:cNvSpPr>
            <a:spLocks noGrp="1"/>
          </p:cNvSpPr>
          <p:nvPr>
            <p:ph type="body" sz="quarter" idx="17" hasCustomPrompt="1"/>
          </p:nvPr>
        </p:nvSpPr>
        <p:spPr>
          <a:xfrm>
            <a:off x="369200" y="4479716"/>
            <a:ext cx="5605049" cy="355600"/>
          </a:xfrm>
        </p:spPr>
        <p:txBody>
          <a:bodyPr anchor="b">
            <a:noAutofit/>
          </a:bodyPr>
          <a:lstStyle>
            <a:lvl1pPr marL="0" indent="0">
              <a:buNone/>
              <a:defRPr sz="1000" baseline="0"/>
            </a:lvl1pPr>
            <a:lvl2pPr marL="457189" indent="0">
              <a:buNone/>
              <a:defRPr sz="1000"/>
            </a:lvl2pPr>
            <a:lvl3pPr marL="914377" indent="0">
              <a:buNone/>
              <a:defRPr sz="1000"/>
            </a:lvl3pPr>
            <a:lvl4pPr marL="1371566" indent="0">
              <a:buNone/>
              <a:defRPr sz="1000"/>
            </a:lvl4pPr>
            <a:lvl5pPr marL="1828754" indent="0">
              <a:buNone/>
              <a:defRPr sz="1000"/>
            </a:lvl5pPr>
          </a:lstStyle>
          <a:p>
            <a:pPr lvl="0"/>
            <a:r>
              <a:rPr lang="en-US" dirty="0"/>
              <a:t>Presented by, Job Title, Date, etc.</a:t>
            </a:r>
          </a:p>
        </p:txBody>
      </p:sp>
      <p:sp>
        <p:nvSpPr>
          <p:cNvPr id="19" name="Text Placeholder 18"/>
          <p:cNvSpPr>
            <a:spLocks noGrp="1"/>
          </p:cNvSpPr>
          <p:nvPr>
            <p:ph type="body" sz="quarter" idx="18" hasCustomPrompt="1"/>
          </p:nvPr>
        </p:nvSpPr>
        <p:spPr>
          <a:xfrm>
            <a:off x="369201" y="4784665"/>
            <a:ext cx="5605047" cy="358837"/>
          </a:xfrm>
        </p:spPr>
        <p:txBody>
          <a:bodyPr>
            <a:noAutofit/>
          </a:bodyPr>
          <a:lstStyle>
            <a:lvl1pPr marL="0" indent="0">
              <a:buNone/>
              <a:defRPr sz="800">
                <a:solidFill>
                  <a:schemeClr val="bg1">
                    <a:lumMod val="50000"/>
                  </a:schemeClr>
                </a:solidFill>
              </a:defRPr>
            </a:lvl1pPr>
            <a:lvl2pPr marL="457189" indent="0">
              <a:buNone/>
              <a:defRPr sz="800"/>
            </a:lvl2pPr>
            <a:lvl3pPr marL="914377" indent="0">
              <a:buNone/>
              <a:defRPr sz="800"/>
            </a:lvl3pPr>
            <a:lvl4pPr marL="1371566" indent="0">
              <a:buNone/>
              <a:defRPr sz="800"/>
            </a:lvl4pPr>
            <a:lvl5pPr marL="1828754" indent="0">
              <a:buNone/>
              <a:defRPr sz="800"/>
            </a:lvl5pPr>
          </a:lstStyle>
          <a:p>
            <a:pPr lvl="0"/>
            <a:r>
              <a:rPr lang="en-US" dirty="0"/>
              <a:t>Proprietary information or required markings can go here.</a:t>
            </a:r>
          </a:p>
        </p:txBody>
      </p:sp>
      <p:sp>
        <p:nvSpPr>
          <p:cNvPr id="21" name="Text Placeholder 20"/>
          <p:cNvSpPr>
            <a:spLocks noGrp="1"/>
          </p:cNvSpPr>
          <p:nvPr>
            <p:ph type="body" sz="quarter" idx="19" hasCustomPrompt="1"/>
          </p:nvPr>
        </p:nvSpPr>
        <p:spPr>
          <a:xfrm>
            <a:off x="369197" y="3488177"/>
            <a:ext cx="7139043" cy="285035"/>
          </a:xfrm>
        </p:spPr>
        <p:txBody>
          <a:bodyPr>
            <a:noAutofit/>
          </a:bodyPr>
          <a:lstStyle>
            <a:lvl1pPr marL="0" indent="0">
              <a:buNone/>
              <a:defRPr sz="1400">
                <a:solidFill>
                  <a:schemeClr val="accent1"/>
                </a:solidFill>
              </a:defRPr>
            </a:lvl1pPr>
            <a:lvl2pPr marL="457189" indent="0">
              <a:buNone/>
              <a:defRPr sz="1400">
                <a:solidFill>
                  <a:schemeClr val="accent1"/>
                </a:solidFill>
              </a:defRPr>
            </a:lvl2pPr>
            <a:lvl3pPr marL="914377" indent="0">
              <a:buNone/>
              <a:defRPr sz="1400">
                <a:solidFill>
                  <a:schemeClr val="accent1"/>
                </a:solidFill>
              </a:defRPr>
            </a:lvl3pPr>
            <a:lvl4pPr marL="1371566" indent="0">
              <a:buNone/>
              <a:defRPr sz="1400">
                <a:solidFill>
                  <a:schemeClr val="accent1"/>
                </a:solidFill>
              </a:defRPr>
            </a:lvl4pPr>
            <a:lvl5pPr marL="1828754" indent="0">
              <a:buNone/>
              <a:defRPr sz="1400">
                <a:solidFill>
                  <a:schemeClr val="accent1"/>
                </a:solidFill>
              </a:defRPr>
            </a:lvl5pPr>
          </a:lstStyle>
          <a:p>
            <a:pPr lvl="0"/>
            <a:r>
              <a:rPr lang="en-US" dirty="0"/>
              <a:t>Click to Add a Theme, Project or Mission Name (optional)</a:t>
            </a:r>
          </a:p>
        </p:txBody>
      </p:sp>
      <p:pic>
        <p:nvPicPr>
          <p:cNvPr id="9" name="Picture 8"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74246" y="4219781"/>
            <a:ext cx="2913351" cy="809264"/>
          </a:xfrm>
          <a:prstGeom prst="rect">
            <a:avLst/>
          </a:prstGeom>
        </p:spPr>
      </p:pic>
    </p:spTree>
    <p:extLst>
      <p:ext uri="{BB962C8B-B14F-4D97-AF65-F5344CB8AC3E}">
        <p14:creationId xmlns:p14="http://schemas.microsoft.com/office/powerpoint/2010/main" val="11202921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10" name="Content Placeholder 2"/>
          <p:cNvSpPr>
            <a:spLocks noGrp="1"/>
          </p:cNvSpPr>
          <p:nvPr>
            <p:ph sz="quarter" idx="19"/>
          </p:nvPr>
        </p:nvSpPr>
        <p:spPr>
          <a:xfrm>
            <a:off x="1412240" y="1602106"/>
            <a:ext cx="6319520" cy="27193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0"/>
          </p:nvPr>
        </p:nvSpPr>
        <p:spPr/>
        <p:txBody>
          <a:bodyPr/>
          <a:lstStyle/>
          <a:p>
            <a:r>
              <a:rPr lang="en-US"/>
              <a:t>3-4 May 2021</a:t>
            </a:r>
            <a:endParaRPr lang="en-US" dirty="0"/>
          </a:p>
        </p:txBody>
      </p:sp>
      <p:sp>
        <p:nvSpPr>
          <p:cNvPr id="3" name="Footer Placeholder 2"/>
          <p:cNvSpPr>
            <a:spLocks noGrp="1"/>
          </p:cNvSpPr>
          <p:nvPr>
            <p:ph type="ftr" sz="quarter" idx="21"/>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2"/>
          </p:nvPr>
        </p:nvSpPr>
        <p:spPr/>
        <p:txBody>
          <a:bodyPr/>
          <a:lstStyle/>
          <a:p>
            <a:endParaRPr lang="en-US" dirty="0"/>
          </a:p>
        </p:txBody>
      </p:sp>
      <p:sp>
        <p:nvSpPr>
          <p:cNvPr id="9" name="TextBox 8"/>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3915323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2" name="Date Placeholder 1"/>
          <p:cNvSpPr>
            <a:spLocks noGrp="1"/>
          </p:cNvSpPr>
          <p:nvPr>
            <p:ph type="dt" sz="half" idx="18"/>
          </p:nvPr>
        </p:nvSpPr>
        <p:spPr/>
        <p:txBody>
          <a:bodyPr/>
          <a:lstStyle/>
          <a:p>
            <a:r>
              <a:rPr lang="en-US"/>
              <a:t>3-4 May 2021</a:t>
            </a:r>
            <a:endParaRPr lang="en-US" dirty="0"/>
          </a:p>
        </p:txBody>
      </p:sp>
      <p:sp>
        <p:nvSpPr>
          <p:cNvPr id="3" name="Footer Placeholder 2"/>
          <p:cNvSpPr>
            <a:spLocks noGrp="1"/>
          </p:cNvSpPr>
          <p:nvPr>
            <p:ph type="ftr" sz="quarter" idx="19"/>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0"/>
          </p:nvPr>
        </p:nvSpPr>
        <p:spPr/>
        <p:txBody>
          <a:bodyPr/>
          <a:lstStyle/>
          <a:p>
            <a:endParaRPr lang="en-US" dirty="0"/>
          </a:p>
        </p:txBody>
      </p:sp>
      <p:sp>
        <p:nvSpPr>
          <p:cNvPr id="10" name="TextBox 9"/>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4167874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3" name="Content Placeholder 2"/>
          <p:cNvSpPr>
            <a:spLocks noGrp="1"/>
          </p:cNvSpPr>
          <p:nvPr>
            <p:ph sz="quarter" idx="19"/>
          </p:nvPr>
        </p:nvSpPr>
        <p:spPr>
          <a:xfrm>
            <a:off x="1412240" y="1602106"/>
            <a:ext cx="6319520" cy="27193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0"/>
          </p:nvPr>
        </p:nvSpPr>
        <p:spPr/>
        <p:txBody>
          <a:bodyPr/>
          <a:lstStyle/>
          <a:p>
            <a:r>
              <a:rPr lang="en-US"/>
              <a:t>3-4 May 2021</a:t>
            </a:r>
            <a:endParaRPr lang="en-US" dirty="0"/>
          </a:p>
        </p:txBody>
      </p:sp>
      <p:sp>
        <p:nvSpPr>
          <p:cNvPr id="3" name="Footer Placeholder 2"/>
          <p:cNvSpPr>
            <a:spLocks noGrp="1"/>
          </p:cNvSpPr>
          <p:nvPr>
            <p:ph type="ftr" sz="quarter" idx="21"/>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2"/>
          </p:nvPr>
        </p:nvSpPr>
        <p:spPr/>
        <p:txBody>
          <a:bodyPr/>
          <a:lstStyle/>
          <a:p>
            <a:endParaRPr lang="en-US" dirty="0"/>
          </a:p>
        </p:txBody>
      </p:sp>
      <p:sp>
        <p:nvSpPr>
          <p:cNvPr id="10" name="TextBox 9"/>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24316584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16"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189" indent="0">
              <a:buFontTx/>
              <a:buNone/>
              <a:defRPr sz="2000"/>
            </a:lvl2pPr>
            <a:lvl3pPr marL="914377" indent="0">
              <a:buFontTx/>
              <a:buNone/>
              <a:defRPr sz="2000"/>
            </a:lvl3pPr>
            <a:lvl4pPr marL="1371566" indent="0">
              <a:buFontTx/>
              <a:buNone/>
              <a:defRPr sz="2000"/>
            </a:lvl4pPr>
            <a:lvl5pPr marL="1828754" indent="0">
              <a:buFontTx/>
              <a:buNone/>
              <a:defRPr sz="2000"/>
            </a:lvl5pPr>
          </a:lstStyle>
          <a:p>
            <a:pPr lvl="0"/>
            <a:r>
              <a:rPr lang="en-US" dirty="0"/>
              <a:t>Click to Edit Subhead</a:t>
            </a:r>
          </a:p>
        </p:txBody>
      </p:sp>
      <p:sp>
        <p:nvSpPr>
          <p:cNvPr id="9" name="Title 8"/>
          <p:cNvSpPr>
            <a:spLocks noGrp="1"/>
          </p:cNvSpPr>
          <p:nvPr>
            <p:ph type="title"/>
          </p:nvPr>
        </p:nvSpPr>
        <p:spPr/>
        <p:txBody>
          <a:bodyPr/>
          <a:lstStyle/>
          <a:p>
            <a:r>
              <a:rPr lang="en-US" dirty="0"/>
              <a:t>Click to edit Master title style</a:t>
            </a:r>
          </a:p>
        </p:txBody>
      </p:sp>
      <p:sp>
        <p:nvSpPr>
          <p:cNvPr id="2" name="Date Placeholder 1"/>
          <p:cNvSpPr>
            <a:spLocks noGrp="1"/>
          </p:cNvSpPr>
          <p:nvPr>
            <p:ph type="dt" sz="half" idx="18"/>
          </p:nvPr>
        </p:nvSpPr>
        <p:spPr/>
        <p:txBody>
          <a:bodyPr/>
          <a:lstStyle/>
          <a:p>
            <a:r>
              <a:rPr lang="en-US"/>
              <a:t>3-4 May 2021</a:t>
            </a:r>
            <a:endParaRPr lang="en-US" dirty="0"/>
          </a:p>
        </p:txBody>
      </p:sp>
      <p:sp>
        <p:nvSpPr>
          <p:cNvPr id="3" name="Footer Placeholder 2"/>
          <p:cNvSpPr>
            <a:spLocks noGrp="1"/>
          </p:cNvSpPr>
          <p:nvPr>
            <p:ph type="ftr" sz="quarter" idx="19"/>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0"/>
          </p:nvPr>
        </p:nvSpPr>
        <p:spPr/>
        <p:txBody>
          <a:bodyPr/>
          <a:lstStyle/>
          <a:p>
            <a:endParaRPr lang="en-US" dirty="0"/>
          </a:p>
        </p:txBody>
      </p:sp>
      <p:sp>
        <p:nvSpPr>
          <p:cNvPr id="10" name="TextBox 9"/>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2359573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189" indent="0">
              <a:buFontTx/>
              <a:buNone/>
              <a:defRPr sz="2000"/>
            </a:lvl2pPr>
            <a:lvl3pPr marL="914377" indent="0">
              <a:buFontTx/>
              <a:buNone/>
              <a:defRPr sz="2000"/>
            </a:lvl3pPr>
            <a:lvl4pPr marL="1371566" indent="0">
              <a:buFontTx/>
              <a:buNone/>
              <a:defRPr sz="2000"/>
            </a:lvl4pPr>
            <a:lvl5pPr marL="1828754"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1412240" y="1602106"/>
            <a:ext cx="6319520" cy="27193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0"/>
          </p:nvPr>
        </p:nvSpPr>
        <p:spPr/>
        <p:txBody>
          <a:bodyPr/>
          <a:lstStyle/>
          <a:p>
            <a:r>
              <a:rPr lang="en-US"/>
              <a:t>3-4 May 2021</a:t>
            </a:r>
            <a:endParaRPr lang="en-US" dirty="0"/>
          </a:p>
        </p:txBody>
      </p:sp>
      <p:sp>
        <p:nvSpPr>
          <p:cNvPr id="3" name="Footer Placeholder 2"/>
          <p:cNvSpPr>
            <a:spLocks noGrp="1"/>
          </p:cNvSpPr>
          <p:nvPr>
            <p:ph type="ftr" sz="quarter" idx="21"/>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2"/>
          </p:nvPr>
        </p:nvSpPr>
        <p:spPr/>
        <p:txBody>
          <a:bodyPr/>
          <a:lstStyle/>
          <a:p>
            <a:endParaRPr lang="en-US" dirty="0"/>
          </a:p>
        </p:txBody>
      </p:sp>
      <p:sp>
        <p:nvSpPr>
          <p:cNvPr id="10" name="TextBox 9"/>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22995813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189" indent="0">
              <a:buFontTx/>
              <a:buNone/>
              <a:defRPr sz="2000"/>
            </a:lvl2pPr>
            <a:lvl3pPr marL="914377" indent="0">
              <a:buFontTx/>
              <a:buNone/>
              <a:defRPr sz="2000"/>
            </a:lvl3pPr>
            <a:lvl4pPr marL="1371566" indent="0">
              <a:buFontTx/>
              <a:buNone/>
              <a:defRPr sz="2000"/>
            </a:lvl4pPr>
            <a:lvl5pPr marL="1828754"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254000" y="1598613"/>
            <a:ext cx="421640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1"/>
          <p:cNvSpPr>
            <a:spLocks noGrp="1"/>
          </p:cNvSpPr>
          <p:nvPr>
            <p:ph sz="quarter" idx="20"/>
          </p:nvPr>
        </p:nvSpPr>
        <p:spPr>
          <a:xfrm>
            <a:off x="4675164" y="1598614"/>
            <a:ext cx="4216400" cy="27193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1"/>
          </p:nvPr>
        </p:nvSpPr>
        <p:spPr/>
        <p:txBody>
          <a:bodyPr/>
          <a:lstStyle/>
          <a:p>
            <a:r>
              <a:rPr lang="en-US"/>
              <a:t>3-4 May 2021</a:t>
            </a:r>
            <a:endParaRPr lang="en-US" dirty="0"/>
          </a:p>
        </p:txBody>
      </p:sp>
      <p:sp>
        <p:nvSpPr>
          <p:cNvPr id="3" name="Footer Placeholder 2"/>
          <p:cNvSpPr>
            <a:spLocks noGrp="1"/>
          </p:cNvSpPr>
          <p:nvPr>
            <p:ph type="ftr" sz="quarter" idx="22"/>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3"/>
          </p:nvPr>
        </p:nvSpPr>
        <p:spPr/>
        <p:txBody>
          <a:bodyPr/>
          <a:lstStyle/>
          <a:p>
            <a:endParaRPr lang="en-US" dirty="0"/>
          </a:p>
        </p:txBody>
      </p:sp>
      <p:sp>
        <p:nvSpPr>
          <p:cNvPr id="11" name="TextBox 10"/>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7601994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189" indent="0">
              <a:buFontTx/>
              <a:buNone/>
              <a:defRPr sz="2000"/>
            </a:lvl2pPr>
            <a:lvl3pPr marL="914377" indent="0">
              <a:buFontTx/>
              <a:buNone/>
              <a:defRPr sz="2000"/>
            </a:lvl3pPr>
            <a:lvl4pPr marL="1371566" indent="0">
              <a:buFontTx/>
              <a:buNone/>
              <a:defRPr sz="2000"/>
            </a:lvl4pPr>
            <a:lvl5pPr marL="1828754"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254000" y="2137094"/>
            <a:ext cx="4216400" cy="23841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1"/>
          <p:cNvSpPr>
            <a:spLocks noGrp="1"/>
          </p:cNvSpPr>
          <p:nvPr>
            <p:ph sz="quarter" idx="20"/>
          </p:nvPr>
        </p:nvSpPr>
        <p:spPr>
          <a:xfrm>
            <a:off x="4675164" y="2137092"/>
            <a:ext cx="4216400" cy="23841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2"/>
          <p:cNvSpPr>
            <a:spLocks noGrp="1"/>
          </p:cNvSpPr>
          <p:nvPr>
            <p:ph type="body" idx="1"/>
          </p:nvPr>
        </p:nvSpPr>
        <p:spPr>
          <a:xfrm>
            <a:off x="254000" y="1497330"/>
            <a:ext cx="4216400" cy="639762"/>
          </a:xfrm>
        </p:spPr>
        <p:txBody>
          <a:bodyPr anchor="b">
            <a:no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16" name="Text Placeholder 4"/>
          <p:cNvSpPr>
            <a:spLocks noGrp="1"/>
          </p:cNvSpPr>
          <p:nvPr>
            <p:ph type="body" sz="quarter" idx="3"/>
          </p:nvPr>
        </p:nvSpPr>
        <p:spPr>
          <a:xfrm>
            <a:off x="4675164" y="1497330"/>
            <a:ext cx="4216400" cy="639762"/>
          </a:xfrm>
        </p:spPr>
        <p:txBody>
          <a:bodyPr anchor="b">
            <a:no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 name="Date Placeholder 1"/>
          <p:cNvSpPr>
            <a:spLocks noGrp="1"/>
          </p:cNvSpPr>
          <p:nvPr>
            <p:ph type="dt" sz="half" idx="21"/>
          </p:nvPr>
        </p:nvSpPr>
        <p:spPr/>
        <p:txBody>
          <a:bodyPr/>
          <a:lstStyle/>
          <a:p>
            <a:r>
              <a:rPr lang="en-US"/>
              <a:t>3-4 May 2021</a:t>
            </a:r>
            <a:endParaRPr lang="en-US" dirty="0"/>
          </a:p>
        </p:txBody>
      </p:sp>
      <p:sp>
        <p:nvSpPr>
          <p:cNvPr id="3" name="Footer Placeholder 2"/>
          <p:cNvSpPr>
            <a:spLocks noGrp="1"/>
          </p:cNvSpPr>
          <p:nvPr>
            <p:ph type="ftr" sz="quarter" idx="22"/>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3"/>
          </p:nvPr>
        </p:nvSpPr>
        <p:spPr/>
        <p:txBody>
          <a:bodyPr/>
          <a:lstStyle/>
          <a:p>
            <a:endParaRPr lang="en-US" dirty="0"/>
          </a:p>
        </p:txBody>
      </p:sp>
      <p:sp>
        <p:nvSpPr>
          <p:cNvPr id="17" name="TextBox 16"/>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6882145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189" indent="0">
              <a:buFontTx/>
              <a:buNone/>
              <a:defRPr sz="2000"/>
            </a:lvl2pPr>
            <a:lvl3pPr marL="914377" indent="0">
              <a:buFontTx/>
              <a:buNone/>
              <a:defRPr sz="2000"/>
            </a:lvl3pPr>
            <a:lvl4pPr marL="1371566" indent="0">
              <a:buFontTx/>
              <a:buNone/>
              <a:defRPr sz="2000"/>
            </a:lvl4pPr>
            <a:lvl5pPr marL="1828754" indent="0">
              <a:buFontTx/>
              <a:buNone/>
              <a:defRPr sz="2000"/>
            </a:lvl5pPr>
          </a:lstStyle>
          <a:p>
            <a:pPr lvl="0"/>
            <a:r>
              <a:rPr lang="en-US" dirty="0"/>
              <a:t>Click to Edit Subhead</a:t>
            </a:r>
          </a:p>
        </p:txBody>
      </p:sp>
      <p:sp>
        <p:nvSpPr>
          <p:cNvPr id="21" name="Content Placeholder 2"/>
          <p:cNvSpPr>
            <a:spLocks noGrp="1"/>
          </p:cNvSpPr>
          <p:nvPr>
            <p:ph sz="quarter" idx="19"/>
          </p:nvPr>
        </p:nvSpPr>
        <p:spPr>
          <a:xfrm>
            <a:off x="254001" y="2137094"/>
            <a:ext cx="3211513" cy="2384107"/>
          </a:xfrm>
        </p:spPr>
        <p:txBody>
          <a:bodyPr/>
          <a:lstStyle>
            <a:lvl1pPr marL="0" indent="0">
              <a:buNone/>
              <a:defRPr sz="1400"/>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2" name="Text Placeholder 2"/>
          <p:cNvSpPr>
            <a:spLocks noGrp="1"/>
          </p:cNvSpPr>
          <p:nvPr>
            <p:ph type="body" idx="24" hasCustomPrompt="1"/>
          </p:nvPr>
        </p:nvSpPr>
        <p:spPr>
          <a:xfrm>
            <a:off x="254001" y="1497330"/>
            <a:ext cx="3211513" cy="639762"/>
          </a:xfrm>
        </p:spPr>
        <p:txBody>
          <a:bodyPr anchor="b">
            <a:noAutofit/>
          </a:bodyPr>
          <a:lstStyle>
            <a:lvl1pPr marL="0" indent="0">
              <a:buFont typeface="Arial"/>
              <a:buNone/>
              <a:defRPr sz="16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Master title style</a:t>
            </a:r>
          </a:p>
        </p:txBody>
      </p:sp>
      <p:sp>
        <p:nvSpPr>
          <p:cNvPr id="23" name="Content Placeholder 11"/>
          <p:cNvSpPr>
            <a:spLocks noGrp="1"/>
          </p:cNvSpPr>
          <p:nvPr>
            <p:ph sz="quarter" idx="20"/>
          </p:nvPr>
        </p:nvSpPr>
        <p:spPr>
          <a:xfrm>
            <a:off x="3638845" y="1497331"/>
            <a:ext cx="5129236" cy="3023869"/>
          </a:xfrm>
        </p:spPr>
        <p:txBody>
          <a:bodyPr/>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5"/>
          </p:nvPr>
        </p:nvSpPr>
        <p:spPr/>
        <p:txBody>
          <a:bodyPr/>
          <a:lstStyle/>
          <a:p>
            <a:r>
              <a:rPr lang="en-US"/>
              <a:t>3-4 May 2021</a:t>
            </a:r>
            <a:endParaRPr lang="en-US" dirty="0"/>
          </a:p>
        </p:txBody>
      </p:sp>
      <p:sp>
        <p:nvSpPr>
          <p:cNvPr id="3" name="Footer Placeholder 2"/>
          <p:cNvSpPr>
            <a:spLocks noGrp="1"/>
          </p:cNvSpPr>
          <p:nvPr>
            <p:ph type="ftr" sz="quarter" idx="26"/>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7"/>
          </p:nvPr>
        </p:nvSpPr>
        <p:spPr/>
        <p:txBody>
          <a:bodyPr/>
          <a:lstStyle/>
          <a:p>
            <a:endParaRPr lang="en-US" dirty="0"/>
          </a:p>
        </p:txBody>
      </p:sp>
      <p:sp>
        <p:nvSpPr>
          <p:cNvPr id="13" name="TextBox 12"/>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5931241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189" indent="0">
              <a:buFontTx/>
              <a:buNone/>
              <a:defRPr sz="2000"/>
            </a:lvl2pPr>
            <a:lvl3pPr marL="914377" indent="0">
              <a:buFontTx/>
              <a:buNone/>
              <a:defRPr sz="2000"/>
            </a:lvl3pPr>
            <a:lvl4pPr marL="1371566" indent="0">
              <a:buFontTx/>
              <a:buNone/>
              <a:defRPr sz="2000"/>
            </a:lvl4pPr>
            <a:lvl5pPr marL="1828754" indent="0">
              <a:buFontTx/>
              <a:buNone/>
              <a:defRPr sz="2000"/>
            </a:lvl5pPr>
          </a:lstStyle>
          <a:p>
            <a:pPr lvl="0"/>
            <a:r>
              <a:rPr lang="en-US" dirty="0"/>
              <a:t>Click to Edit Subhead</a:t>
            </a:r>
          </a:p>
        </p:txBody>
      </p:sp>
      <p:sp>
        <p:nvSpPr>
          <p:cNvPr id="13" name="Picture Placeholder 2"/>
          <p:cNvSpPr>
            <a:spLocks noGrp="1"/>
          </p:cNvSpPr>
          <p:nvPr>
            <p:ph type="pic" idx="1"/>
          </p:nvPr>
        </p:nvSpPr>
        <p:spPr>
          <a:xfrm>
            <a:off x="254001" y="1497332"/>
            <a:ext cx="5129236" cy="3023869"/>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14" name="Content Placeholder 2"/>
          <p:cNvSpPr>
            <a:spLocks noGrp="1"/>
          </p:cNvSpPr>
          <p:nvPr>
            <p:ph sz="quarter" idx="19"/>
          </p:nvPr>
        </p:nvSpPr>
        <p:spPr>
          <a:xfrm>
            <a:off x="5556569" y="2137094"/>
            <a:ext cx="3211513" cy="2384107"/>
          </a:xfrm>
        </p:spPr>
        <p:txBody>
          <a:bodyPr/>
          <a:lstStyle>
            <a:lvl1pPr marL="0" indent="0">
              <a:buNone/>
              <a:defRPr sz="1400"/>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6" name="Text Placeholder 2"/>
          <p:cNvSpPr>
            <a:spLocks noGrp="1"/>
          </p:cNvSpPr>
          <p:nvPr>
            <p:ph type="body" idx="24" hasCustomPrompt="1"/>
          </p:nvPr>
        </p:nvSpPr>
        <p:spPr>
          <a:xfrm>
            <a:off x="5556569" y="1497330"/>
            <a:ext cx="3211513" cy="639762"/>
          </a:xfrm>
        </p:spPr>
        <p:txBody>
          <a:bodyPr anchor="b">
            <a:noAutofit/>
          </a:bodyPr>
          <a:lstStyle>
            <a:lvl1pPr marL="0" indent="0">
              <a:buFont typeface="Arial"/>
              <a:buNone/>
              <a:defRPr sz="16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Master title style</a:t>
            </a:r>
          </a:p>
        </p:txBody>
      </p:sp>
      <p:sp>
        <p:nvSpPr>
          <p:cNvPr id="2" name="Date Placeholder 1"/>
          <p:cNvSpPr>
            <a:spLocks noGrp="1"/>
          </p:cNvSpPr>
          <p:nvPr>
            <p:ph type="dt" sz="half" idx="25"/>
          </p:nvPr>
        </p:nvSpPr>
        <p:spPr/>
        <p:txBody>
          <a:bodyPr/>
          <a:lstStyle/>
          <a:p>
            <a:r>
              <a:rPr lang="en-US"/>
              <a:t>3-4 May 2021</a:t>
            </a:r>
            <a:endParaRPr lang="en-US" dirty="0"/>
          </a:p>
        </p:txBody>
      </p:sp>
      <p:sp>
        <p:nvSpPr>
          <p:cNvPr id="3" name="Footer Placeholder 2"/>
          <p:cNvSpPr>
            <a:spLocks noGrp="1"/>
          </p:cNvSpPr>
          <p:nvPr>
            <p:ph type="ftr" sz="quarter" idx="26"/>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7"/>
          </p:nvPr>
        </p:nvSpPr>
        <p:spPr/>
        <p:txBody>
          <a:bodyPr/>
          <a:lstStyle/>
          <a:p>
            <a:endParaRPr lang="en-US" dirty="0"/>
          </a:p>
        </p:txBody>
      </p:sp>
      <p:sp>
        <p:nvSpPr>
          <p:cNvPr id="17" name="TextBox 16"/>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32621129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ubtitle and White Strip">
    <p:spTree>
      <p:nvGrpSpPr>
        <p:cNvPr id="1" name=""/>
        <p:cNvGrpSpPr/>
        <p:nvPr/>
      </p:nvGrpSpPr>
      <p:grpSpPr>
        <a:xfrm>
          <a:off x="0" y="0"/>
          <a:ext cx="0" cy="0"/>
          <a:chOff x="0" y="0"/>
          <a:chExt cx="0" cy="0"/>
        </a:xfrm>
      </p:grpSpPr>
      <p:sp>
        <p:nvSpPr>
          <p:cNvPr id="14" name="Rectangle 13"/>
          <p:cNvSpPr/>
          <p:nvPr userDrawn="1"/>
        </p:nvSpPr>
        <p:spPr>
          <a:xfrm>
            <a:off x="0" y="1161145"/>
            <a:ext cx="9144000" cy="35584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p>
        </p:txBody>
      </p:sp>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16"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189" indent="0">
              <a:buFontTx/>
              <a:buNone/>
              <a:defRPr sz="2000"/>
            </a:lvl2pPr>
            <a:lvl3pPr marL="914377" indent="0">
              <a:buFontTx/>
              <a:buNone/>
              <a:defRPr sz="2000"/>
            </a:lvl3pPr>
            <a:lvl4pPr marL="1371566" indent="0">
              <a:buFontTx/>
              <a:buNone/>
              <a:defRPr sz="2000"/>
            </a:lvl4pPr>
            <a:lvl5pPr marL="1828754" indent="0">
              <a:buFontTx/>
              <a:buNone/>
              <a:defRPr sz="2000"/>
            </a:lvl5pPr>
          </a:lstStyle>
          <a:p>
            <a:pPr lvl="0"/>
            <a:r>
              <a:rPr lang="en-US" dirty="0"/>
              <a:t>Click to Edit Subhead</a:t>
            </a:r>
          </a:p>
        </p:txBody>
      </p:sp>
      <p:sp>
        <p:nvSpPr>
          <p:cNvPr id="9" name="Title 8"/>
          <p:cNvSpPr>
            <a:spLocks noGrp="1"/>
          </p:cNvSpPr>
          <p:nvPr>
            <p:ph type="title"/>
          </p:nvPr>
        </p:nvSpPr>
        <p:spPr/>
        <p:txBody>
          <a:bodyPr>
            <a:noAutofit/>
          </a:bodyPr>
          <a:lstStyle/>
          <a:p>
            <a:r>
              <a:rPr lang="en-US"/>
              <a:t>Click to edit Master title style</a:t>
            </a:r>
          </a:p>
        </p:txBody>
      </p:sp>
      <p:sp>
        <p:nvSpPr>
          <p:cNvPr id="2" name="Date Placeholder 1"/>
          <p:cNvSpPr>
            <a:spLocks noGrp="1"/>
          </p:cNvSpPr>
          <p:nvPr>
            <p:ph type="dt" sz="half" idx="18"/>
          </p:nvPr>
        </p:nvSpPr>
        <p:spPr/>
        <p:txBody>
          <a:bodyPr/>
          <a:lstStyle/>
          <a:p>
            <a:r>
              <a:rPr lang="en-US"/>
              <a:t>3-4 May 2021</a:t>
            </a:r>
            <a:endParaRPr lang="en-US" dirty="0"/>
          </a:p>
        </p:txBody>
      </p:sp>
      <p:sp>
        <p:nvSpPr>
          <p:cNvPr id="3" name="Footer Placeholder 2"/>
          <p:cNvSpPr>
            <a:spLocks noGrp="1"/>
          </p:cNvSpPr>
          <p:nvPr>
            <p:ph type="ftr" sz="quarter" idx="19"/>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0"/>
          </p:nvPr>
        </p:nvSpPr>
        <p:spPr/>
        <p:txBody>
          <a:bodyPr/>
          <a:lstStyle/>
          <a:p>
            <a:endParaRPr lang="en-US" dirty="0"/>
          </a:p>
        </p:txBody>
      </p:sp>
      <p:sp>
        <p:nvSpPr>
          <p:cNvPr id="10" name="TextBox 9"/>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21903406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ubtitle and Dark Strip">
    <p:spTree>
      <p:nvGrpSpPr>
        <p:cNvPr id="1" name=""/>
        <p:cNvGrpSpPr/>
        <p:nvPr/>
      </p:nvGrpSpPr>
      <p:grpSpPr>
        <a:xfrm>
          <a:off x="0" y="0"/>
          <a:ext cx="0" cy="0"/>
          <a:chOff x="0" y="0"/>
          <a:chExt cx="0" cy="0"/>
        </a:xfrm>
      </p:grpSpPr>
      <p:sp>
        <p:nvSpPr>
          <p:cNvPr id="14" name="Rectangle 13"/>
          <p:cNvSpPr/>
          <p:nvPr userDrawn="1"/>
        </p:nvSpPr>
        <p:spPr>
          <a:xfrm>
            <a:off x="0" y="1161145"/>
            <a:ext cx="9144000" cy="3558493"/>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p>
        </p:txBody>
      </p:sp>
      <p:sp>
        <p:nvSpPr>
          <p:cNvPr id="15" name="Text Placeholder 4"/>
          <p:cNvSpPr>
            <a:spLocks noGrp="1"/>
          </p:cNvSpPr>
          <p:nvPr>
            <p:ph type="body" sz="quarter" idx="17" hasCustomPrompt="1"/>
          </p:nvPr>
        </p:nvSpPr>
        <p:spPr>
          <a:xfrm>
            <a:off x="254000" y="132082"/>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70" indent="0">
              <a:buNone/>
              <a:defRPr sz="1000"/>
            </a:lvl2pPr>
            <a:lvl3pPr marL="777221" indent="0">
              <a:buNone/>
              <a:defRPr sz="1000"/>
            </a:lvl3pPr>
            <a:lvl4pPr marL="1051534" indent="0">
              <a:buNone/>
              <a:defRPr sz="1000"/>
            </a:lvl4pPr>
            <a:lvl5pPr marL="1325847"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189" indent="0">
              <a:buFontTx/>
              <a:buNone/>
              <a:defRPr sz="2000"/>
            </a:lvl2pPr>
            <a:lvl3pPr marL="914377" indent="0">
              <a:buFontTx/>
              <a:buNone/>
              <a:defRPr sz="2000"/>
            </a:lvl3pPr>
            <a:lvl4pPr marL="1371566" indent="0">
              <a:buFontTx/>
              <a:buNone/>
              <a:defRPr sz="2000"/>
            </a:lvl4pPr>
            <a:lvl5pPr marL="1828754" indent="0">
              <a:buFontTx/>
              <a:buNone/>
              <a:defRPr sz="2000"/>
            </a:lvl5pPr>
          </a:lstStyle>
          <a:p>
            <a:pPr lvl="0"/>
            <a:r>
              <a:rPr lang="en-US" dirty="0"/>
              <a:t>Click to Edit Subhead</a:t>
            </a:r>
          </a:p>
        </p:txBody>
      </p:sp>
      <p:sp>
        <p:nvSpPr>
          <p:cNvPr id="2" name="Date Placeholder 1"/>
          <p:cNvSpPr>
            <a:spLocks noGrp="1"/>
          </p:cNvSpPr>
          <p:nvPr>
            <p:ph type="dt" sz="half" idx="18"/>
          </p:nvPr>
        </p:nvSpPr>
        <p:spPr/>
        <p:txBody>
          <a:bodyPr/>
          <a:lstStyle/>
          <a:p>
            <a:r>
              <a:rPr lang="en-US"/>
              <a:t>3-4 May 2021</a:t>
            </a:r>
            <a:endParaRPr lang="en-US" dirty="0"/>
          </a:p>
        </p:txBody>
      </p:sp>
      <p:sp>
        <p:nvSpPr>
          <p:cNvPr id="3" name="Footer Placeholder 2"/>
          <p:cNvSpPr>
            <a:spLocks noGrp="1"/>
          </p:cNvSpPr>
          <p:nvPr>
            <p:ph type="ftr" sz="quarter" idx="19"/>
          </p:nvPr>
        </p:nvSpPr>
        <p:spPr/>
        <p:txBody>
          <a:bodyPr/>
          <a:lstStyle/>
          <a:p>
            <a:r>
              <a:rPr lang="en-US"/>
              <a:t>Instrument Thermal Management for Lunar Night Operation/Survival without Radioisotopes</a:t>
            </a:r>
            <a:endParaRPr lang="en-US" dirty="0"/>
          </a:p>
        </p:txBody>
      </p:sp>
      <p:sp>
        <p:nvSpPr>
          <p:cNvPr id="8" name="Slide Number Placeholder 7"/>
          <p:cNvSpPr>
            <a:spLocks noGrp="1"/>
          </p:cNvSpPr>
          <p:nvPr>
            <p:ph type="sldNum" sz="quarter" idx="20"/>
          </p:nvPr>
        </p:nvSpPr>
        <p:spPr/>
        <p:txBody>
          <a:bodyPr/>
          <a:lstStyle/>
          <a:p>
            <a:endParaRPr lang="en-US" dirty="0"/>
          </a:p>
        </p:txBody>
      </p:sp>
      <p:sp>
        <p:nvSpPr>
          <p:cNvPr id="10" name="TextBox 9"/>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1208053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3-4 May 2021</a:t>
            </a:r>
            <a:endParaRPr lang="en-US" dirty="0"/>
          </a:p>
        </p:txBody>
      </p:sp>
      <p:sp>
        <p:nvSpPr>
          <p:cNvPr id="3" name="Footer Placeholder 2"/>
          <p:cNvSpPr>
            <a:spLocks noGrp="1"/>
          </p:cNvSpPr>
          <p:nvPr>
            <p:ph type="ftr" sz="quarter" idx="11"/>
          </p:nvPr>
        </p:nvSpPr>
        <p:spPr/>
        <p:txBody>
          <a:bodyPr/>
          <a:lstStyle/>
          <a:p>
            <a:r>
              <a:rPr lang="en-US"/>
              <a:t>Instrument Thermal Management for Lunar Night Operation/Survival without Radioisotopes</a:t>
            </a:r>
            <a:endParaRPr lang="en-US" dirty="0"/>
          </a:p>
        </p:txBody>
      </p:sp>
      <p:sp>
        <p:nvSpPr>
          <p:cNvPr id="4" name="Slide Number Placeholder 3"/>
          <p:cNvSpPr>
            <a:spLocks noGrp="1"/>
          </p:cNvSpPr>
          <p:nvPr>
            <p:ph type="sldNum" sz="quarter" idx="12"/>
          </p:nvPr>
        </p:nvSpPr>
        <p:spPr/>
        <p:txBody>
          <a:bodyPr/>
          <a:lstStyle/>
          <a:p>
            <a:endParaRPr lang="en-US" dirty="0"/>
          </a:p>
        </p:txBody>
      </p:sp>
      <p:sp>
        <p:nvSpPr>
          <p:cNvPr id="6" name="TextBox 5"/>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19212782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467360" y="1839278"/>
            <a:ext cx="8229600" cy="1462722"/>
          </a:xfrm>
        </p:spPr>
        <p:txBody>
          <a:bodyPr anchor="ctr">
            <a:noAutofit/>
          </a:bodyPr>
          <a:lstStyle>
            <a:lvl1pPr marL="0" indent="0" algn="ctr">
              <a:buNone/>
              <a:defRPr sz="3600" baseline="0"/>
            </a:lvl1pPr>
          </a:lstStyle>
          <a:p>
            <a:pPr lvl="0"/>
            <a:r>
              <a:rPr lang="en-US" dirty="0"/>
              <a:t>Click to add section header</a:t>
            </a:r>
          </a:p>
        </p:txBody>
      </p:sp>
      <p:sp>
        <p:nvSpPr>
          <p:cNvPr id="4" name="TextBox 3"/>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38025828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Header_Dark Gray">
    <p:bg>
      <p:bgPr>
        <a:solidFill>
          <a:schemeClr val="tx2">
            <a:lumMod val="50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467360" y="1839278"/>
            <a:ext cx="8229600" cy="1462722"/>
          </a:xfrm>
        </p:spPr>
        <p:txBody>
          <a:bodyPr anchor="ctr">
            <a:noAutofit/>
          </a:bodyPr>
          <a:lstStyle>
            <a:lvl1pPr marL="0" indent="0" algn="ctr">
              <a:buNone/>
              <a:defRPr sz="3600" baseline="0">
                <a:solidFill>
                  <a:schemeClr val="bg1"/>
                </a:solidFill>
              </a:defRPr>
            </a:lvl1pPr>
          </a:lstStyle>
          <a:p>
            <a:pPr lvl="0"/>
            <a:r>
              <a:rPr lang="en-US" dirty="0"/>
              <a:t>Click to add section header</a:t>
            </a:r>
          </a:p>
        </p:txBody>
      </p:sp>
      <p:sp>
        <p:nvSpPr>
          <p:cNvPr id="4" name="TextBox 3"/>
          <p:cNvSpPr txBox="1"/>
          <p:nvPr userDrawn="1"/>
        </p:nvSpPr>
        <p:spPr>
          <a:xfrm>
            <a:off x="7810219" y="4719637"/>
            <a:ext cx="1233549" cy="423864"/>
          </a:xfrm>
          <a:prstGeom prst="rect">
            <a:avLst/>
          </a:prstGeom>
          <a:noFill/>
        </p:spPr>
        <p:txBody>
          <a:bodyPr wrap="square" rtlCol="0" anchor="ctr">
            <a:noAutofit/>
          </a:bodyPr>
          <a:lstStyle/>
          <a:p>
            <a:pPr algn="r"/>
            <a:r>
              <a:rPr lang="en-US" sz="1000" b="1" kern="0" spc="71" dirty="0">
                <a:solidFill>
                  <a:srgbClr val="6083AA"/>
                </a:solidFill>
              </a:rPr>
              <a:t>jpl.nasa.gov</a:t>
            </a:r>
          </a:p>
        </p:txBody>
      </p:sp>
    </p:spTree>
    <p:extLst>
      <p:ext uri="{BB962C8B-B14F-4D97-AF65-F5344CB8AC3E}">
        <p14:creationId xmlns:p14="http://schemas.microsoft.com/office/powerpoint/2010/main" val="25567511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14141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cxnSp>
        <p:nvCxnSpPr>
          <p:cNvPr id="3" name="Straight Connector 2"/>
          <p:cNvCxnSpPr/>
          <p:nvPr userDrawn="1"/>
        </p:nvCxnSpPr>
        <p:spPr>
          <a:xfrm>
            <a:off x="2538519" y="2571750"/>
            <a:ext cx="4057288" cy="0"/>
          </a:xfrm>
          <a:prstGeom prst="line">
            <a:avLst/>
          </a:prstGeom>
          <a:ln w="635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userDrawn="1"/>
        </p:nvSpPr>
        <p:spPr>
          <a:xfrm>
            <a:off x="1" y="2790066"/>
            <a:ext cx="9144000" cy="400153"/>
          </a:xfrm>
          <a:prstGeom prst="rect">
            <a:avLst/>
          </a:prstGeom>
          <a:noFill/>
        </p:spPr>
        <p:txBody>
          <a:bodyPr wrap="square" rtlCol="0" anchor="ctr">
            <a:noAutofit/>
          </a:bodyPr>
          <a:lstStyle/>
          <a:p>
            <a:pPr algn="ctr"/>
            <a:r>
              <a:rPr lang="en-US" sz="2000" kern="0" spc="71" dirty="0">
                <a:solidFill>
                  <a:schemeClr val="accent1"/>
                </a:solidFill>
              </a:rPr>
              <a:t>jpl.nasa.gov</a:t>
            </a:r>
          </a:p>
        </p:txBody>
      </p:sp>
      <p:pic>
        <p:nvPicPr>
          <p:cNvPr id="6" name="Picture 5"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38519" y="1381410"/>
            <a:ext cx="4057288" cy="1127025"/>
          </a:xfrm>
          <a:prstGeom prst="rect">
            <a:avLst/>
          </a:prstGeom>
        </p:spPr>
      </p:pic>
    </p:spTree>
    <p:extLst>
      <p:ext uri="{BB962C8B-B14F-4D97-AF65-F5344CB8AC3E}">
        <p14:creationId xmlns:p14="http://schemas.microsoft.com/office/powerpoint/2010/main" val="17967313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pic>
        <p:nvPicPr>
          <p:cNvPr id="6" name="Picture 5"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38519" y="2008238"/>
            <a:ext cx="4057288" cy="1127025"/>
          </a:xfrm>
          <a:prstGeom prst="rect">
            <a:avLst/>
          </a:prstGeom>
        </p:spPr>
      </p:pic>
    </p:spTree>
    <p:extLst>
      <p:ext uri="{BB962C8B-B14F-4D97-AF65-F5344CB8AC3E}">
        <p14:creationId xmlns:p14="http://schemas.microsoft.com/office/powerpoint/2010/main" val="1395233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4000" y="327901"/>
            <a:ext cx="8514080" cy="434101"/>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254000" y="1200152"/>
            <a:ext cx="8432800" cy="3394075"/>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54001" y="4802825"/>
            <a:ext cx="1422401" cy="274637"/>
          </a:xfrm>
          <a:prstGeom prst="rect">
            <a:avLst/>
          </a:prstGeom>
        </p:spPr>
        <p:txBody>
          <a:bodyPr vert="horz" lIns="91440" tIns="45720" rIns="91440" bIns="45720" rtlCol="0" anchor="ctr">
            <a:noAutofit/>
          </a:bodyPr>
          <a:lstStyle>
            <a:lvl1pPr algn="l">
              <a:defRPr sz="800">
                <a:solidFill>
                  <a:schemeClr val="bg1">
                    <a:lumMod val="50000"/>
                  </a:schemeClr>
                </a:solidFill>
              </a:defRPr>
            </a:lvl1pPr>
          </a:lstStyle>
          <a:p>
            <a:r>
              <a:rPr lang="en-US"/>
              <a:t>3-4 May 2021</a:t>
            </a:r>
            <a:endParaRPr lang="en-US" dirty="0"/>
          </a:p>
        </p:txBody>
      </p:sp>
      <p:sp>
        <p:nvSpPr>
          <p:cNvPr id="5" name="Footer Placeholder 4"/>
          <p:cNvSpPr>
            <a:spLocks noGrp="1"/>
          </p:cNvSpPr>
          <p:nvPr>
            <p:ph type="ftr" sz="quarter" idx="3"/>
          </p:nvPr>
        </p:nvSpPr>
        <p:spPr>
          <a:xfrm>
            <a:off x="1676402" y="4802825"/>
            <a:ext cx="5791199" cy="274637"/>
          </a:xfrm>
          <a:prstGeom prst="rect">
            <a:avLst/>
          </a:prstGeom>
        </p:spPr>
        <p:txBody>
          <a:bodyPr vert="horz" lIns="91440" tIns="45720" rIns="91440" bIns="45720" rtlCol="0" anchor="ctr">
            <a:noAutofit/>
          </a:bodyPr>
          <a:lstStyle>
            <a:lvl1pPr algn="ctr">
              <a:defRPr sz="800">
                <a:solidFill>
                  <a:schemeClr val="bg1">
                    <a:lumMod val="50000"/>
                  </a:schemeClr>
                </a:solidFill>
              </a:defRPr>
            </a:lvl1pPr>
          </a:lstStyle>
          <a:p>
            <a:r>
              <a:rPr lang="en-US"/>
              <a:t>Instrument Thermal Management for Lunar Night Operation/Survival without Radioisotopes</a:t>
            </a:r>
            <a:endParaRPr lang="en-US" dirty="0"/>
          </a:p>
        </p:txBody>
      </p:sp>
      <p:sp>
        <p:nvSpPr>
          <p:cNvPr id="6" name="Slide Number Placeholder 5"/>
          <p:cNvSpPr>
            <a:spLocks noGrp="1"/>
          </p:cNvSpPr>
          <p:nvPr>
            <p:ph type="sldNum" sz="quarter" idx="4"/>
          </p:nvPr>
        </p:nvSpPr>
        <p:spPr>
          <a:xfrm>
            <a:off x="7467600" y="4802825"/>
            <a:ext cx="586131" cy="272097"/>
          </a:xfrm>
          <a:prstGeom prst="rect">
            <a:avLst/>
          </a:prstGeom>
        </p:spPr>
        <p:txBody>
          <a:bodyPr vert="horz" lIns="91440" tIns="45720" rIns="91440" bIns="45720" rtlCol="0" anchor="ctr">
            <a:noAutofit/>
          </a:bodyPr>
          <a:lstStyle>
            <a:lvl1pPr algn="r">
              <a:defRPr sz="800">
                <a:solidFill>
                  <a:schemeClr val="bg1">
                    <a:lumMod val="50000"/>
                  </a:schemeClr>
                </a:solidFill>
              </a:defRPr>
            </a:lvl1pPr>
          </a:lstStyle>
          <a:p>
            <a:endParaRPr lang="en-US" dirty="0"/>
          </a:p>
        </p:txBody>
      </p:sp>
    </p:spTree>
    <p:extLst>
      <p:ext uri="{BB962C8B-B14F-4D97-AF65-F5344CB8AC3E}">
        <p14:creationId xmlns:p14="http://schemas.microsoft.com/office/powerpoint/2010/main" val="586911176"/>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1" r:id="rId5"/>
    <p:sldLayoutId id="2147483662" r:id="rId6"/>
    <p:sldLayoutId id="2147483664" r:id="rId7"/>
    <p:sldLayoutId id="2147483663" r:id="rId8"/>
    <p:sldLayoutId id="2147483669" r:id="rId9"/>
    <p:sldLayoutId id="2147483670" r:id="rId10"/>
    <p:sldLayoutId id="2147483671" r:id="rId11"/>
    <p:sldLayoutId id="2147483672" r:id="rId12"/>
    <p:sldLayoutId id="2147483653" r:id="rId13"/>
    <p:sldLayoutId id="2147483654" r:id="rId14"/>
    <p:sldLayoutId id="2147483656" r:id="rId15"/>
    <p:sldLayoutId id="2147483657" r:id="rId16"/>
    <p:sldLayoutId id="2147483658" r:id="rId17"/>
    <p:sldLayoutId id="2147483659" r:id="rId18"/>
    <p:sldLayoutId id="2147483660" r:id="rId19"/>
    <p:sldLayoutId id="2147483693" r:id="rId20"/>
  </p:sldLayoutIdLst>
  <p:hf hdr="0"/>
  <p:txStyles>
    <p:titleStyle>
      <a:lvl1pPr algn="l" defTabSz="457189" rtl="0" eaLnBrk="1" latinLnBrk="0" hangingPunct="1">
        <a:spcBef>
          <a:spcPct val="0"/>
        </a:spcBef>
        <a:buNone/>
        <a:defRPr sz="2400" b="1" kern="1200">
          <a:solidFill>
            <a:schemeClr val="tx1"/>
          </a:solidFill>
          <a:latin typeface="+mj-lt"/>
          <a:ea typeface="+mj-ea"/>
          <a:cs typeface="+mj-cs"/>
        </a:defRPr>
      </a:lvl1pPr>
    </p:titleStyle>
    <p:bodyStyle>
      <a:lvl1pPr marL="233357" indent="-233357" algn="l" defTabSz="457189" rtl="0" eaLnBrk="1" latinLnBrk="0" hangingPunct="1">
        <a:spcBef>
          <a:spcPct val="20000"/>
        </a:spcBef>
        <a:buClr>
          <a:schemeClr val="bg1">
            <a:lumMod val="50000"/>
          </a:schemeClr>
        </a:buClr>
        <a:buFont typeface="Arial"/>
        <a:buChar char="•"/>
        <a:tabLst/>
        <a:defRPr sz="2000" kern="1200">
          <a:solidFill>
            <a:schemeClr val="tx1"/>
          </a:solidFill>
          <a:latin typeface="+mn-lt"/>
          <a:ea typeface="+mn-ea"/>
          <a:cs typeface="+mn-cs"/>
        </a:defRPr>
      </a:lvl1pPr>
      <a:lvl2pPr marL="690545" indent="-233357" algn="l" defTabSz="457189" rtl="0" eaLnBrk="1" latinLnBrk="0" hangingPunct="1">
        <a:spcBef>
          <a:spcPct val="20000"/>
        </a:spcBef>
        <a:buClr>
          <a:schemeClr val="bg1">
            <a:lumMod val="50000"/>
          </a:schemeClr>
        </a:buClr>
        <a:buFont typeface="Arial"/>
        <a:buChar char="•"/>
        <a:defRPr sz="1800" kern="1200">
          <a:solidFill>
            <a:schemeClr val="tx1"/>
          </a:solidFill>
          <a:latin typeface="+mn-lt"/>
          <a:ea typeface="+mn-ea"/>
          <a:cs typeface="+mn-cs"/>
        </a:defRPr>
      </a:lvl2pPr>
      <a:lvl3pPr marL="1147734" indent="-233357" algn="l" defTabSz="457189" rtl="0" eaLnBrk="1" latinLnBrk="0" hangingPunct="1">
        <a:spcBef>
          <a:spcPct val="20000"/>
        </a:spcBef>
        <a:buClr>
          <a:schemeClr val="bg1">
            <a:lumMod val="50000"/>
          </a:schemeClr>
        </a:buClr>
        <a:buFont typeface="Arial"/>
        <a:buChar char="•"/>
        <a:defRPr sz="1600" kern="1200">
          <a:solidFill>
            <a:schemeClr val="tx1"/>
          </a:solidFill>
          <a:latin typeface="+mn-lt"/>
          <a:ea typeface="+mn-ea"/>
          <a:cs typeface="+mn-cs"/>
        </a:defRPr>
      </a:lvl3pPr>
      <a:lvl4pPr marL="1604923" indent="-233357" algn="l" defTabSz="457189" rtl="0" eaLnBrk="1" latinLnBrk="0" hangingPunct="1">
        <a:spcBef>
          <a:spcPct val="20000"/>
        </a:spcBef>
        <a:buClr>
          <a:schemeClr val="bg1">
            <a:lumMod val="50000"/>
          </a:schemeClr>
        </a:buClr>
        <a:buFont typeface="Arial"/>
        <a:buChar char="•"/>
        <a:defRPr sz="1400" kern="1200">
          <a:solidFill>
            <a:schemeClr val="tx1"/>
          </a:solidFill>
          <a:latin typeface="+mn-lt"/>
          <a:ea typeface="+mn-ea"/>
          <a:cs typeface="+mn-cs"/>
        </a:defRPr>
      </a:lvl4pPr>
      <a:lvl5pPr marL="2062111" indent="-233357" algn="l" defTabSz="457189" rtl="0" eaLnBrk="1" latinLnBrk="0" hangingPunct="1">
        <a:spcBef>
          <a:spcPct val="20000"/>
        </a:spcBef>
        <a:buClr>
          <a:schemeClr val="bg1">
            <a:lumMod val="50000"/>
          </a:schemeClr>
        </a:buClr>
        <a:buFont typeface="Arial"/>
        <a:buChar char="•"/>
        <a:defRPr sz="12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4000" y="327901"/>
            <a:ext cx="8514080" cy="434101"/>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254000" y="1200152"/>
            <a:ext cx="8432800" cy="3394075"/>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54000" y="4802825"/>
            <a:ext cx="1422400" cy="274637"/>
          </a:xfrm>
          <a:prstGeom prst="rect">
            <a:avLst/>
          </a:prstGeom>
        </p:spPr>
        <p:txBody>
          <a:bodyPr vert="horz" lIns="91440" tIns="45720" rIns="91440" bIns="45720" rtlCol="0" anchor="ctr">
            <a:noAutofit/>
          </a:bodyPr>
          <a:lstStyle>
            <a:lvl1pPr algn="l">
              <a:defRPr sz="800">
                <a:solidFill>
                  <a:schemeClr val="bg1">
                    <a:lumMod val="50000"/>
                  </a:schemeClr>
                </a:solidFill>
              </a:defRPr>
            </a:lvl1pPr>
          </a:lstStyle>
          <a:p>
            <a:r>
              <a:rPr lang="en-US"/>
              <a:t>3-4 May 2021</a:t>
            </a:r>
            <a:endParaRPr lang="en-US" dirty="0"/>
          </a:p>
        </p:txBody>
      </p:sp>
      <p:sp>
        <p:nvSpPr>
          <p:cNvPr id="5" name="Footer Placeholder 4"/>
          <p:cNvSpPr>
            <a:spLocks noGrp="1"/>
          </p:cNvSpPr>
          <p:nvPr>
            <p:ph type="ftr" sz="quarter" idx="3"/>
          </p:nvPr>
        </p:nvSpPr>
        <p:spPr>
          <a:xfrm>
            <a:off x="1676400" y="4802825"/>
            <a:ext cx="5775960" cy="274637"/>
          </a:xfrm>
          <a:prstGeom prst="rect">
            <a:avLst/>
          </a:prstGeom>
        </p:spPr>
        <p:txBody>
          <a:bodyPr vert="horz" lIns="91440" tIns="45720" rIns="91440" bIns="45720" rtlCol="0" anchor="ctr">
            <a:noAutofit/>
          </a:bodyPr>
          <a:lstStyle>
            <a:lvl1pPr algn="ctr">
              <a:defRPr sz="800">
                <a:solidFill>
                  <a:schemeClr val="bg1">
                    <a:lumMod val="50000"/>
                  </a:schemeClr>
                </a:solidFill>
              </a:defRPr>
            </a:lvl1pPr>
          </a:lstStyle>
          <a:p>
            <a:r>
              <a:rPr lang="en-US"/>
              <a:t>Instrument Thermal Management for Lunar Night Operation/Survival without Radioisotopes</a:t>
            </a:r>
            <a:endParaRPr lang="en-US" dirty="0"/>
          </a:p>
        </p:txBody>
      </p:sp>
      <p:sp>
        <p:nvSpPr>
          <p:cNvPr id="6" name="Slide Number Placeholder 5"/>
          <p:cNvSpPr>
            <a:spLocks noGrp="1"/>
          </p:cNvSpPr>
          <p:nvPr>
            <p:ph type="sldNum" sz="quarter" idx="4"/>
          </p:nvPr>
        </p:nvSpPr>
        <p:spPr>
          <a:xfrm>
            <a:off x="7452360" y="4802825"/>
            <a:ext cx="601371" cy="272097"/>
          </a:xfrm>
          <a:prstGeom prst="rect">
            <a:avLst/>
          </a:prstGeom>
        </p:spPr>
        <p:txBody>
          <a:bodyPr vert="horz" lIns="91440" tIns="45720" rIns="91440" bIns="45720" rtlCol="0" anchor="ctr">
            <a:noAutofit/>
          </a:bodyPr>
          <a:lstStyle>
            <a:lvl1pPr algn="r">
              <a:defRPr sz="800">
                <a:solidFill>
                  <a:schemeClr val="bg1">
                    <a:lumMod val="50000"/>
                  </a:schemeClr>
                </a:solidFill>
              </a:defRPr>
            </a:lvl1pPr>
          </a:lstStyle>
          <a:p>
            <a:endParaRPr lang="en-US" dirty="0"/>
          </a:p>
        </p:txBody>
      </p:sp>
    </p:spTree>
    <p:extLst>
      <p:ext uri="{BB962C8B-B14F-4D97-AF65-F5344CB8AC3E}">
        <p14:creationId xmlns:p14="http://schemas.microsoft.com/office/powerpoint/2010/main" val="281607240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4" r:id="rId20"/>
  </p:sldLayoutIdLst>
  <p:hf hdr="0"/>
  <p:txStyles>
    <p:titleStyle>
      <a:lvl1pPr algn="l" defTabSz="457189" rtl="0" eaLnBrk="1" latinLnBrk="0" hangingPunct="1">
        <a:spcBef>
          <a:spcPct val="0"/>
        </a:spcBef>
        <a:buNone/>
        <a:defRPr sz="2400" b="1" kern="1200">
          <a:solidFill>
            <a:schemeClr val="bg1"/>
          </a:solidFill>
          <a:latin typeface="+mj-lt"/>
          <a:ea typeface="+mj-ea"/>
          <a:cs typeface="+mj-cs"/>
        </a:defRPr>
      </a:lvl1pPr>
    </p:titleStyle>
    <p:bodyStyle>
      <a:lvl1pPr marL="233357" indent="-233357" algn="l" defTabSz="457189" rtl="0" eaLnBrk="1" latinLnBrk="0" hangingPunct="1">
        <a:spcBef>
          <a:spcPct val="20000"/>
        </a:spcBef>
        <a:buClr>
          <a:schemeClr val="bg1">
            <a:lumMod val="50000"/>
          </a:schemeClr>
        </a:buClr>
        <a:buFont typeface="Arial"/>
        <a:buChar char="•"/>
        <a:tabLst/>
        <a:defRPr sz="2000" kern="1200">
          <a:solidFill>
            <a:schemeClr val="bg1"/>
          </a:solidFill>
          <a:latin typeface="+mn-lt"/>
          <a:ea typeface="+mn-ea"/>
          <a:cs typeface="+mn-cs"/>
        </a:defRPr>
      </a:lvl1pPr>
      <a:lvl2pPr marL="690545" indent="-233357" algn="l" defTabSz="457189" rtl="0" eaLnBrk="1" latinLnBrk="0" hangingPunct="1">
        <a:spcBef>
          <a:spcPct val="20000"/>
        </a:spcBef>
        <a:buClr>
          <a:schemeClr val="bg1">
            <a:lumMod val="50000"/>
          </a:schemeClr>
        </a:buClr>
        <a:buFont typeface="Arial"/>
        <a:buChar char="•"/>
        <a:defRPr sz="1800" kern="1200">
          <a:solidFill>
            <a:schemeClr val="bg1"/>
          </a:solidFill>
          <a:latin typeface="+mn-lt"/>
          <a:ea typeface="+mn-ea"/>
          <a:cs typeface="+mn-cs"/>
        </a:defRPr>
      </a:lvl2pPr>
      <a:lvl3pPr marL="1147734" indent="-233357" algn="l" defTabSz="457189" rtl="0" eaLnBrk="1" latinLnBrk="0" hangingPunct="1">
        <a:spcBef>
          <a:spcPct val="20000"/>
        </a:spcBef>
        <a:buClr>
          <a:schemeClr val="bg1">
            <a:lumMod val="50000"/>
          </a:schemeClr>
        </a:buClr>
        <a:buFont typeface="Arial"/>
        <a:buChar char="•"/>
        <a:defRPr sz="1600" kern="1200">
          <a:solidFill>
            <a:schemeClr val="bg1"/>
          </a:solidFill>
          <a:latin typeface="+mn-lt"/>
          <a:ea typeface="+mn-ea"/>
          <a:cs typeface="+mn-cs"/>
        </a:defRPr>
      </a:lvl3pPr>
      <a:lvl4pPr marL="1604923" indent="-233357" algn="l" defTabSz="457189" rtl="0" eaLnBrk="1" latinLnBrk="0" hangingPunct="1">
        <a:spcBef>
          <a:spcPct val="20000"/>
        </a:spcBef>
        <a:buClr>
          <a:schemeClr val="bg1">
            <a:lumMod val="50000"/>
          </a:schemeClr>
        </a:buClr>
        <a:buFont typeface="Arial"/>
        <a:buChar char="•"/>
        <a:defRPr sz="1400" kern="1200">
          <a:solidFill>
            <a:schemeClr val="bg1"/>
          </a:solidFill>
          <a:latin typeface="+mn-lt"/>
          <a:ea typeface="+mn-ea"/>
          <a:cs typeface="+mn-cs"/>
        </a:defRPr>
      </a:lvl4pPr>
      <a:lvl5pPr marL="2062111" indent="-233357" algn="l" defTabSz="457189" rtl="0" eaLnBrk="1" latinLnBrk="0" hangingPunct="1">
        <a:spcBef>
          <a:spcPct val="20000"/>
        </a:spcBef>
        <a:buClr>
          <a:schemeClr val="bg1">
            <a:lumMod val="50000"/>
          </a:schemeClr>
        </a:buClr>
        <a:buFont typeface="Arial"/>
        <a:buChar char="•"/>
        <a:defRPr sz="1200" kern="1200">
          <a:solidFill>
            <a:schemeClr val="bg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slide" Target="slide22.xml"/><Relationship Id="rId18" Type="http://schemas.openxmlformats.org/officeDocument/2006/relationships/slide" Target="slide27.xml"/><Relationship Id="rId3" Type="http://schemas.openxmlformats.org/officeDocument/2006/relationships/image" Target="../media/image7.png"/><Relationship Id="rId21" Type="http://schemas.openxmlformats.org/officeDocument/2006/relationships/package" Target="../embeddings/Microsoft_Excel_Worksheet.xlsx"/><Relationship Id="rId7" Type="http://schemas.openxmlformats.org/officeDocument/2006/relationships/slide" Target="slide16.xml"/><Relationship Id="rId12" Type="http://schemas.openxmlformats.org/officeDocument/2006/relationships/slide" Target="slide21.xml"/><Relationship Id="rId17" Type="http://schemas.openxmlformats.org/officeDocument/2006/relationships/slide" Target="slide26.xml"/><Relationship Id="rId2" Type="http://schemas.openxmlformats.org/officeDocument/2006/relationships/slideLayout" Target="../slideLayouts/slideLayout8.xml"/><Relationship Id="rId16" Type="http://schemas.openxmlformats.org/officeDocument/2006/relationships/slide" Target="slide25.xml"/><Relationship Id="rId20" Type="http://schemas.openxmlformats.org/officeDocument/2006/relationships/image" Target="../media/image9.png"/><Relationship Id="rId1" Type="http://schemas.openxmlformats.org/officeDocument/2006/relationships/vmlDrawing" Target="../drawings/vmlDrawing1.vml"/><Relationship Id="rId6" Type="http://schemas.openxmlformats.org/officeDocument/2006/relationships/slide" Target="slide15.xml"/><Relationship Id="rId11" Type="http://schemas.openxmlformats.org/officeDocument/2006/relationships/slide" Target="slide20.xml"/><Relationship Id="rId24" Type="http://schemas.openxmlformats.org/officeDocument/2006/relationships/image" Target="../media/image6.emf"/><Relationship Id="rId5" Type="http://schemas.openxmlformats.org/officeDocument/2006/relationships/slide" Target="slide14.xml"/><Relationship Id="rId15" Type="http://schemas.openxmlformats.org/officeDocument/2006/relationships/slide" Target="slide24.xml"/><Relationship Id="rId23" Type="http://schemas.openxmlformats.org/officeDocument/2006/relationships/package" Target="../embeddings/Microsoft_Excel_Worksheet1.xlsx"/><Relationship Id="rId10" Type="http://schemas.openxmlformats.org/officeDocument/2006/relationships/slide" Target="slide19.xml"/><Relationship Id="rId19" Type="http://schemas.openxmlformats.org/officeDocument/2006/relationships/hyperlink" Target="https://www.nasa.gov/image-feature/tyvak-nano-satellites-commercial-lunar-lander-concept" TargetMode="External"/><Relationship Id="rId4" Type="http://schemas.openxmlformats.org/officeDocument/2006/relationships/image" Target="../media/image8.jpg"/><Relationship Id="rId9" Type="http://schemas.openxmlformats.org/officeDocument/2006/relationships/slide" Target="slide18.xml"/><Relationship Id="rId14" Type="http://schemas.openxmlformats.org/officeDocument/2006/relationships/slide" Target="slide23.xml"/><Relationship Id="rId22"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jpg"/><Relationship Id="rId3" Type="http://schemas.openxmlformats.org/officeDocument/2006/relationships/package" Target="../embeddings/Microsoft_Excel_Worksheet2.xlsx"/><Relationship Id="rId7" Type="http://schemas.openxmlformats.org/officeDocument/2006/relationships/image" Target="../media/image15.JPG"/><Relationship Id="rId12" Type="http://schemas.openxmlformats.org/officeDocument/2006/relationships/image" Target="../media/image20.jpg"/><Relationship Id="rId2" Type="http://schemas.openxmlformats.org/officeDocument/2006/relationships/slideLayout" Target="../slideLayouts/slideLayout8.xml"/><Relationship Id="rId1" Type="http://schemas.openxmlformats.org/officeDocument/2006/relationships/vmlDrawing" Target="../drawings/vmlDrawing2.vml"/><Relationship Id="rId6" Type="http://schemas.openxmlformats.org/officeDocument/2006/relationships/image" Target="../media/image14.emf"/><Relationship Id="rId11" Type="http://schemas.openxmlformats.org/officeDocument/2006/relationships/image" Target="../media/image19.jpg"/><Relationship Id="rId5" Type="http://schemas.openxmlformats.org/officeDocument/2006/relationships/package" Target="../embeddings/Microsoft_Excel_Worksheet3.xlsx"/><Relationship Id="rId15" Type="http://schemas.openxmlformats.org/officeDocument/2006/relationships/image" Target="../media/image23.emf"/><Relationship Id="rId10" Type="http://schemas.openxmlformats.org/officeDocument/2006/relationships/image" Target="../media/image18.jpg"/><Relationship Id="rId4" Type="http://schemas.openxmlformats.org/officeDocument/2006/relationships/image" Target="../media/image13.emf"/><Relationship Id="rId9" Type="http://schemas.openxmlformats.org/officeDocument/2006/relationships/image" Target="../media/image17.jpg"/><Relationship Id="rId14" Type="http://schemas.openxmlformats.org/officeDocument/2006/relationships/image" Target="../media/image22.jp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package" Target="../embeddings/Microsoft_Excel_Worksheet4.xlsx"/><Relationship Id="rId7" Type="http://schemas.openxmlformats.org/officeDocument/2006/relationships/image" Target="../media/image26.png"/><Relationship Id="rId2" Type="http://schemas.openxmlformats.org/officeDocument/2006/relationships/slideLayout" Target="../slideLayouts/slideLayout8.xml"/><Relationship Id="rId1" Type="http://schemas.openxmlformats.org/officeDocument/2006/relationships/vmlDrawing" Target="../drawings/vmlDrawing3.vml"/><Relationship Id="rId6" Type="http://schemas.openxmlformats.org/officeDocument/2006/relationships/image" Target="../media/image25.emf"/><Relationship Id="rId11" Type="http://schemas.openxmlformats.org/officeDocument/2006/relationships/image" Target="../media/image30.png"/><Relationship Id="rId5" Type="http://schemas.openxmlformats.org/officeDocument/2006/relationships/package" Target="../embeddings/Microsoft_Excel_Worksheet5.xlsx"/><Relationship Id="rId10" Type="http://schemas.openxmlformats.org/officeDocument/2006/relationships/image" Target="../media/image29.emf"/><Relationship Id="rId4" Type="http://schemas.openxmlformats.org/officeDocument/2006/relationships/image" Target="../media/image24.emf"/><Relationship Id="rId9" Type="http://schemas.openxmlformats.org/officeDocument/2006/relationships/image" Target="../media/image28.emf"/></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package" Target="../embeddings/Microsoft_Excel_Worksheet9.xlsx"/><Relationship Id="rId3" Type="http://schemas.openxmlformats.org/officeDocument/2006/relationships/package" Target="../embeddings/Microsoft_Excel_Worksheet6.xlsx"/><Relationship Id="rId7" Type="http://schemas.openxmlformats.org/officeDocument/2006/relationships/image" Target="../media/image35.emf"/><Relationship Id="rId12" Type="http://schemas.openxmlformats.org/officeDocument/2006/relationships/image" Target="../media/image33.emf"/><Relationship Id="rId2" Type="http://schemas.openxmlformats.org/officeDocument/2006/relationships/slideLayout" Target="../slideLayouts/slideLayout8.xml"/><Relationship Id="rId1" Type="http://schemas.openxmlformats.org/officeDocument/2006/relationships/vmlDrawing" Target="../drawings/vmlDrawing4.vml"/><Relationship Id="rId6" Type="http://schemas.openxmlformats.org/officeDocument/2006/relationships/image" Target="../media/image32.emf"/><Relationship Id="rId11" Type="http://schemas.openxmlformats.org/officeDocument/2006/relationships/package" Target="../embeddings/Microsoft_Excel_Worksheet8.xlsx"/><Relationship Id="rId5" Type="http://schemas.openxmlformats.org/officeDocument/2006/relationships/package" Target="../embeddings/Microsoft_Excel_Worksheet7.xlsx"/><Relationship Id="rId15" Type="http://schemas.openxmlformats.org/officeDocument/2006/relationships/image" Target="../media/image38.png"/><Relationship Id="rId10" Type="http://schemas.openxmlformats.org/officeDocument/2006/relationships/image" Target="../media/image37.jpg"/><Relationship Id="rId4" Type="http://schemas.openxmlformats.org/officeDocument/2006/relationships/image" Target="../media/image31.emf"/><Relationship Id="rId9" Type="http://schemas.microsoft.com/office/2007/relationships/hdphoto" Target="../media/hdphoto1.wdp"/><Relationship Id="rId14" Type="http://schemas.openxmlformats.org/officeDocument/2006/relationships/image" Target="../media/image34.emf"/></Relationships>
</file>

<file path=ppt/slides/_rels/slide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emf"/><Relationship Id="rId1" Type="http://schemas.openxmlformats.org/officeDocument/2006/relationships/slideLayout" Target="../slideLayouts/slideLayout8.xml"/><Relationship Id="rId6" Type="http://schemas.openxmlformats.org/officeDocument/2006/relationships/image" Target="../media/image43.png"/><Relationship Id="rId5" Type="http://schemas.openxmlformats.org/officeDocument/2006/relationships/image" Target="../media/image16.png"/><Relationship Id="rId4" Type="http://schemas.openxmlformats.org/officeDocument/2006/relationships/image" Target="../media/image42.emf"/></Relationships>
</file>

<file path=ppt/slides/_rels/slide11.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 Target="slide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 Target="slide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 Target="slide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 Target="slide3.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 Target="slide3.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 Target="slide3.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3.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 Target="slide3.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 Target="slide3.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 Target="slide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 Target="slide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 Target="slide3.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 Target="slide3.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 Target="slide3.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546725" y="172022"/>
            <a:ext cx="3597275" cy="735034"/>
          </a:xfrm>
        </p:spPr>
        <p:txBody>
          <a:bodyPr/>
          <a:lstStyle/>
          <a:p>
            <a:r>
              <a:rPr lang="en-US" sz="1500" dirty="0">
                <a:latin typeface="Arial Narrow" panose="020B0606020202030204" pitchFamily="34" charset="0"/>
              </a:rPr>
              <a:t>2021 Interplanetary Small Satellite Conference</a:t>
            </a:r>
          </a:p>
        </p:txBody>
      </p:sp>
      <p:sp>
        <p:nvSpPr>
          <p:cNvPr id="3" name="Text Placeholder 2"/>
          <p:cNvSpPr>
            <a:spLocks noGrp="1"/>
          </p:cNvSpPr>
          <p:nvPr>
            <p:ph type="body" sz="quarter" idx="11"/>
          </p:nvPr>
        </p:nvSpPr>
        <p:spPr>
          <a:xfrm>
            <a:off x="5546724" y="1317532"/>
            <a:ext cx="3597276" cy="1286024"/>
          </a:xfrm>
        </p:spPr>
        <p:txBody>
          <a:bodyPr/>
          <a:lstStyle/>
          <a:p>
            <a:pPr>
              <a:lnSpc>
                <a:spcPts val="2300"/>
              </a:lnSpc>
            </a:pPr>
            <a:r>
              <a:rPr lang="en-US" sz="2100" dirty="0"/>
              <a:t>Instrument Thermal Management for Lunar Night Operation/Survival without Radioisotopes</a:t>
            </a:r>
          </a:p>
        </p:txBody>
      </p:sp>
      <p:sp>
        <p:nvSpPr>
          <p:cNvPr id="5" name="Text Placeholder 4"/>
          <p:cNvSpPr>
            <a:spLocks noGrp="1"/>
          </p:cNvSpPr>
          <p:nvPr>
            <p:ph type="body" sz="quarter" idx="15"/>
          </p:nvPr>
        </p:nvSpPr>
        <p:spPr>
          <a:xfrm>
            <a:off x="5687786" y="2538155"/>
            <a:ext cx="3456214" cy="833120"/>
          </a:xfrm>
        </p:spPr>
        <p:txBody>
          <a:bodyPr/>
          <a:lstStyle/>
          <a:p>
            <a:endParaRPr lang="en-US" dirty="0"/>
          </a:p>
          <a:p>
            <a:r>
              <a:rPr lang="en-US" sz="1400" dirty="0"/>
              <a:t>D. Bugby, J. Rivera</a:t>
            </a:r>
          </a:p>
          <a:p>
            <a:r>
              <a:rPr lang="en-US" sz="1400" dirty="0"/>
              <a:t>3-4 May 2021</a:t>
            </a:r>
          </a:p>
        </p:txBody>
      </p:sp>
      <p:pic>
        <p:nvPicPr>
          <p:cNvPr id="7" name="Picture Placeholder 21" descr="Photo-2015-03-12-085758 - D2015_0302_D370_CMSalt2.jpg"/>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l="16421" t="27414" r="11723"/>
          <a:stretch/>
        </p:blipFill>
        <p:spPr>
          <a:xfrm>
            <a:off x="0" y="1"/>
            <a:ext cx="5546725" cy="5143500"/>
          </a:xfrm>
        </p:spPr>
      </p:pic>
      <p:sp>
        <p:nvSpPr>
          <p:cNvPr id="9" name="Text Placeholder 5">
            <a:extLst>
              <a:ext uri="{FF2B5EF4-FFF2-40B4-BE49-F238E27FC236}">
                <a16:creationId xmlns:a16="http://schemas.microsoft.com/office/drawing/2014/main" id="{906372F3-15CA-4337-92D3-1D01C5CB7500}"/>
              </a:ext>
            </a:extLst>
          </p:cNvPr>
          <p:cNvSpPr>
            <a:spLocks noGrp="1"/>
          </p:cNvSpPr>
          <p:nvPr>
            <p:ph type="body" sz="quarter" idx="16"/>
          </p:nvPr>
        </p:nvSpPr>
        <p:spPr>
          <a:xfrm>
            <a:off x="5546725" y="4630757"/>
            <a:ext cx="3597275" cy="509071"/>
          </a:xfrm>
        </p:spPr>
        <p:txBody>
          <a:bodyPr/>
          <a:lstStyle/>
          <a:p>
            <a:r>
              <a:rPr lang="en-US" dirty="0"/>
              <a:t>Approved for Unlimited Release</a:t>
            </a:r>
          </a:p>
          <a:p>
            <a:pPr algn="just">
              <a:lnSpc>
                <a:spcPts val="600"/>
              </a:lnSpc>
            </a:pPr>
            <a:r>
              <a:rPr lang="en-US" sz="600" i="1" dirty="0">
                <a:solidFill>
                  <a:srgbClr val="32373B"/>
                </a:solidFill>
                <a:latin typeface="Roboto-Light"/>
              </a:rPr>
              <a:t>Reference herein to any specific commercial product, process, or service by trade name, trademark, manufacturer, or otherwise, does not constitute or imply its endorsement by the United States Government or the Jet Propulsion Laboratory, California Institute of Technology.</a:t>
            </a:r>
            <a:endParaRPr lang="en-US" sz="600" i="1" dirty="0"/>
          </a:p>
        </p:txBody>
      </p:sp>
    </p:spTree>
    <p:extLst>
      <p:ext uri="{BB962C8B-B14F-4D97-AF65-F5344CB8AC3E}">
        <p14:creationId xmlns:p14="http://schemas.microsoft.com/office/powerpoint/2010/main" val="235323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69706" cy="558188"/>
          </a:xfrm>
        </p:spPr>
        <p:txBody>
          <a:bodyPr/>
          <a:lstStyle/>
          <a:p>
            <a:pPr algn="ctr"/>
            <a:r>
              <a:rPr lang="en-US" sz="2800" dirty="0"/>
              <a:t> </a:t>
            </a:r>
            <a:r>
              <a:rPr lang="en-US" dirty="0"/>
              <a:t>PROBLEM</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solidFill>
                  <a:srgbClr val="7030A0"/>
                </a:solidFill>
              </a:rPr>
              <a:pPr/>
              <a:t>2</a:t>
            </a:fld>
            <a:endParaRPr lang="en-US" dirty="0">
              <a:solidFill>
                <a:srgbClr val="7030A0"/>
              </a:solidFill>
            </a:endParaRPr>
          </a:p>
        </p:txBody>
      </p:sp>
      <p:sp>
        <p:nvSpPr>
          <p:cNvPr id="45" name="TextBox 44">
            <a:extLst>
              <a:ext uri="{FF2B5EF4-FFF2-40B4-BE49-F238E27FC236}">
                <a16:creationId xmlns:a16="http://schemas.microsoft.com/office/drawing/2014/main" id="{FC9C1047-E66E-4BA8-AEB7-2449AC212CDC}"/>
              </a:ext>
            </a:extLst>
          </p:cNvPr>
          <p:cNvSpPr txBox="1"/>
          <p:nvPr/>
        </p:nvSpPr>
        <p:spPr>
          <a:xfrm>
            <a:off x="-4214" y="528771"/>
            <a:ext cx="9148213" cy="353943"/>
          </a:xfrm>
          <a:prstGeom prst="rect">
            <a:avLst/>
          </a:prstGeom>
          <a:noFill/>
        </p:spPr>
        <p:txBody>
          <a:bodyPr wrap="square" rtlCol="0">
            <a:spAutoFit/>
          </a:bodyPr>
          <a:lstStyle/>
          <a:p>
            <a:pPr algn="ctr"/>
            <a:r>
              <a:rPr lang="en-US" sz="1700" b="1" i="1" dirty="0">
                <a:solidFill>
                  <a:srgbClr val="3333CC"/>
                </a:solidFill>
              </a:rPr>
              <a:t>Thermal Management in Extreme Environments</a:t>
            </a:r>
            <a:endParaRPr lang="en-US" sz="1700" i="1" dirty="0">
              <a:solidFill>
                <a:srgbClr val="3333CC"/>
              </a:solidFill>
              <a:latin typeface="+mn-lt"/>
            </a:endParaRPr>
          </a:p>
        </p:txBody>
      </p:sp>
      <p:sp>
        <p:nvSpPr>
          <p:cNvPr id="46" name="TextBox 45">
            <a:extLst>
              <a:ext uri="{FF2B5EF4-FFF2-40B4-BE49-F238E27FC236}">
                <a16:creationId xmlns:a16="http://schemas.microsoft.com/office/drawing/2014/main" id="{0766C882-F31F-4932-8A20-029C32DE5A03}"/>
              </a:ext>
            </a:extLst>
          </p:cNvPr>
          <p:cNvSpPr txBox="1"/>
          <p:nvPr/>
        </p:nvSpPr>
        <p:spPr>
          <a:xfrm>
            <a:off x="114202" y="1415383"/>
            <a:ext cx="1333500" cy="1336263"/>
          </a:xfrm>
          <a:prstGeom prst="rect">
            <a:avLst/>
          </a:prstGeom>
          <a:noFill/>
          <a:ln w="25400">
            <a:solidFill>
              <a:srgbClr val="3333CC"/>
            </a:solidFill>
          </a:ln>
        </p:spPr>
        <p:txBody>
          <a:bodyPr wrap="square" rtlCol="0">
            <a:spAutoFit/>
          </a:bodyPr>
          <a:lstStyle/>
          <a:p>
            <a:pPr algn="ctr"/>
            <a:endParaRPr lang="en-US" sz="600" b="1" dirty="0">
              <a:solidFill>
                <a:srgbClr val="3333CC"/>
              </a:solidFill>
              <a:latin typeface="+mn-lt"/>
            </a:endParaRPr>
          </a:p>
          <a:p>
            <a:pPr algn="ctr">
              <a:lnSpc>
                <a:spcPts val="1700"/>
              </a:lnSpc>
            </a:pPr>
            <a:r>
              <a:rPr lang="en-US" sz="1600" b="1" i="1" dirty="0">
                <a:solidFill>
                  <a:srgbClr val="3333CC"/>
                </a:solidFill>
                <a:latin typeface="+mn-lt"/>
              </a:rPr>
              <a:t>Rover</a:t>
            </a:r>
          </a:p>
          <a:p>
            <a:pPr algn="ctr">
              <a:lnSpc>
                <a:spcPts val="1700"/>
              </a:lnSpc>
            </a:pPr>
            <a:r>
              <a:rPr lang="en-US" sz="1600" b="1" i="1" dirty="0">
                <a:solidFill>
                  <a:srgbClr val="3333CC"/>
                </a:solidFill>
                <a:latin typeface="+mn-lt"/>
              </a:rPr>
              <a:t>Lander</a:t>
            </a:r>
          </a:p>
          <a:p>
            <a:pPr algn="ctr">
              <a:lnSpc>
                <a:spcPts val="1700"/>
              </a:lnSpc>
            </a:pPr>
            <a:r>
              <a:rPr lang="en-US" sz="1600" b="1" i="1" dirty="0">
                <a:solidFill>
                  <a:srgbClr val="3333CC"/>
                </a:solidFill>
                <a:latin typeface="+mn-lt"/>
              </a:rPr>
              <a:t>Orbiter</a:t>
            </a:r>
          </a:p>
          <a:p>
            <a:pPr algn="ctr">
              <a:lnSpc>
                <a:spcPts val="1700"/>
              </a:lnSpc>
            </a:pPr>
            <a:r>
              <a:rPr lang="en-US" sz="1600" b="1" i="1" dirty="0">
                <a:solidFill>
                  <a:srgbClr val="3333CC"/>
                </a:solidFill>
                <a:latin typeface="+mn-lt"/>
              </a:rPr>
              <a:t>Flyer</a:t>
            </a:r>
          </a:p>
          <a:p>
            <a:pPr algn="ctr">
              <a:lnSpc>
                <a:spcPts val="1700"/>
              </a:lnSpc>
            </a:pPr>
            <a:r>
              <a:rPr lang="en-US" sz="1600" b="1" i="1" dirty="0">
                <a:solidFill>
                  <a:srgbClr val="3333CC"/>
                </a:solidFill>
                <a:latin typeface="+mn-lt"/>
              </a:rPr>
              <a:t>Airship</a:t>
            </a:r>
            <a:endParaRPr lang="en-US" sz="400" b="1" i="1" dirty="0">
              <a:solidFill>
                <a:srgbClr val="3333CC"/>
              </a:solidFill>
            </a:endParaRPr>
          </a:p>
          <a:p>
            <a:pPr algn="ctr"/>
            <a:endParaRPr lang="en-US" sz="400" b="1" dirty="0">
              <a:solidFill>
                <a:srgbClr val="3333CC"/>
              </a:solidFill>
              <a:latin typeface="+mn-lt"/>
            </a:endParaRPr>
          </a:p>
        </p:txBody>
      </p:sp>
      <p:sp>
        <p:nvSpPr>
          <p:cNvPr id="47" name="TextBox 46">
            <a:extLst>
              <a:ext uri="{FF2B5EF4-FFF2-40B4-BE49-F238E27FC236}">
                <a16:creationId xmlns:a16="http://schemas.microsoft.com/office/drawing/2014/main" id="{8009176E-6016-4661-9816-FE16E9086116}"/>
              </a:ext>
            </a:extLst>
          </p:cNvPr>
          <p:cNvSpPr txBox="1"/>
          <p:nvPr/>
        </p:nvSpPr>
        <p:spPr>
          <a:xfrm>
            <a:off x="1543274" y="1415383"/>
            <a:ext cx="1443525" cy="1323439"/>
          </a:xfrm>
          <a:prstGeom prst="rect">
            <a:avLst/>
          </a:prstGeom>
          <a:noFill/>
          <a:ln w="25400">
            <a:solidFill>
              <a:srgbClr val="3333CC"/>
            </a:solidFill>
          </a:ln>
        </p:spPr>
        <p:txBody>
          <a:bodyPr wrap="square" rtlCol="0">
            <a:spAutoFit/>
          </a:bodyPr>
          <a:lstStyle/>
          <a:p>
            <a:pPr algn="ctr"/>
            <a:endParaRPr lang="en-US" sz="1600" b="1" i="1" dirty="0">
              <a:solidFill>
                <a:srgbClr val="3333CC"/>
              </a:solidFill>
              <a:latin typeface="Arial Narrow" panose="020B0606020202030204" pitchFamily="34" charset="0"/>
            </a:endParaRPr>
          </a:p>
          <a:p>
            <a:pPr algn="ctr"/>
            <a:r>
              <a:rPr lang="en-US" sz="1600" b="1" i="1" dirty="0">
                <a:solidFill>
                  <a:srgbClr val="3333CC"/>
                </a:solidFill>
              </a:rPr>
              <a:t>Science Payload </a:t>
            </a:r>
            <a:r>
              <a:rPr lang="en-US" sz="1600" b="1" i="1" dirty="0">
                <a:solidFill>
                  <a:srgbClr val="3333CC"/>
                </a:solidFill>
                <a:latin typeface="+mn-lt"/>
              </a:rPr>
              <a:t>(SP) </a:t>
            </a:r>
          </a:p>
          <a:p>
            <a:pPr algn="ctr"/>
            <a:r>
              <a:rPr lang="en-US" sz="1600" b="1" i="1" dirty="0">
                <a:solidFill>
                  <a:srgbClr val="3333CC"/>
                </a:solidFill>
                <a:latin typeface="+mn-lt"/>
              </a:rPr>
              <a:t>253-313 K</a:t>
            </a:r>
          </a:p>
          <a:p>
            <a:pPr algn="ctr"/>
            <a:endParaRPr lang="en-US" sz="1600" b="1" i="1" dirty="0">
              <a:solidFill>
                <a:srgbClr val="3333CC"/>
              </a:solidFill>
              <a:latin typeface="+mn-lt"/>
            </a:endParaRPr>
          </a:p>
        </p:txBody>
      </p:sp>
      <p:sp>
        <p:nvSpPr>
          <p:cNvPr id="48" name="TextBox 47">
            <a:extLst>
              <a:ext uri="{FF2B5EF4-FFF2-40B4-BE49-F238E27FC236}">
                <a16:creationId xmlns:a16="http://schemas.microsoft.com/office/drawing/2014/main" id="{E2098EB3-FBE3-48BE-9863-44CF35CC67AF}"/>
              </a:ext>
            </a:extLst>
          </p:cNvPr>
          <p:cNvSpPr txBox="1"/>
          <p:nvPr/>
        </p:nvSpPr>
        <p:spPr>
          <a:xfrm>
            <a:off x="3085975" y="1415383"/>
            <a:ext cx="4022237" cy="1323439"/>
          </a:xfrm>
          <a:prstGeom prst="rect">
            <a:avLst/>
          </a:prstGeom>
          <a:noFill/>
          <a:ln w="25400">
            <a:solidFill>
              <a:srgbClr val="3333CC"/>
            </a:solidFill>
          </a:ln>
        </p:spPr>
        <p:txBody>
          <a:bodyPr wrap="square" rtlCol="0">
            <a:spAutoFit/>
          </a:bodyPr>
          <a:lstStyle/>
          <a:p>
            <a:pPr>
              <a:lnSpc>
                <a:spcPts val="1600"/>
              </a:lnSpc>
            </a:pPr>
            <a:r>
              <a:rPr lang="en-US" sz="1400" b="1" i="1" dirty="0">
                <a:solidFill>
                  <a:srgbClr val="3333CC"/>
                </a:solidFill>
                <a:latin typeface="+mn-lt"/>
              </a:rPr>
              <a:t>Moon			     (50-400 K,	     Vac)</a:t>
            </a:r>
          </a:p>
          <a:p>
            <a:pPr>
              <a:lnSpc>
                <a:spcPts val="1600"/>
              </a:lnSpc>
            </a:pPr>
            <a:r>
              <a:rPr lang="en-US" sz="1400" b="1" i="1" dirty="0">
                <a:solidFill>
                  <a:srgbClr val="3333CC"/>
                </a:solidFill>
                <a:latin typeface="+mn-lt"/>
              </a:rPr>
              <a:t>Mars				     (148-293 K, Non-Vac)</a:t>
            </a:r>
          </a:p>
          <a:p>
            <a:pPr>
              <a:lnSpc>
                <a:spcPts val="1600"/>
              </a:lnSpc>
            </a:pPr>
            <a:r>
              <a:rPr lang="en-US" sz="1400" b="1" i="1" dirty="0">
                <a:solidFill>
                  <a:srgbClr val="3333CC"/>
                </a:solidFill>
                <a:latin typeface="+mn-lt"/>
              </a:rPr>
              <a:t>Europa			     (53-113 K</a:t>
            </a:r>
            <a:r>
              <a:rPr lang="en-US" sz="1400" b="1" i="1" dirty="0">
                <a:solidFill>
                  <a:srgbClr val="3333CC"/>
                </a:solidFill>
              </a:rPr>
              <a:t>,</a:t>
            </a:r>
            <a:r>
              <a:rPr lang="en-US" sz="1400" b="1" i="1" dirty="0">
                <a:solidFill>
                  <a:srgbClr val="3333CC"/>
                </a:solidFill>
                <a:latin typeface="+mn-lt"/>
              </a:rPr>
              <a:t>	     Vac)</a:t>
            </a:r>
          </a:p>
          <a:p>
            <a:pPr>
              <a:lnSpc>
                <a:spcPts val="1600"/>
              </a:lnSpc>
            </a:pPr>
            <a:r>
              <a:rPr lang="en-US" sz="1400" b="1" i="1" dirty="0">
                <a:solidFill>
                  <a:srgbClr val="3333CC"/>
                </a:solidFill>
                <a:latin typeface="+mn-lt"/>
              </a:rPr>
              <a:t>Titan				     (90-94 K,     Non-Vac)</a:t>
            </a:r>
          </a:p>
          <a:p>
            <a:pPr>
              <a:lnSpc>
                <a:spcPts val="1600"/>
              </a:lnSpc>
            </a:pPr>
            <a:r>
              <a:rPr lang="en-US" sz="1400" b="1" i="1" dirty="0">
                <a:solidFill>
                  <a:srgbClr val="3333CC"/>
                </a:solidFill>
                <a:latin typeface="+mn-lt"/>
              </a:rPr>
              <a:t>Io				     (105-123 K,	     Vac)</a:t>
            </a:r>
          </a:p>
          <a:p>
            <a:pPr>
              <a:lnSpc>
                <a:spcPts val="1600"/>
              </a:lnSpc>
            </a:pPr>
            <a:r>
              <a:rPr lang="en-US" sz="1400" b="1" i="1" dirty="0">
                <a:solidFill>
                  <a:srgbClr val="3333CC"/>
                </a:solidFill>
                <a:latin typeface="+mn-lt"/>
              </a:rPr>
              <a:t>Venus 70-30 km alt.        </a:t>
            </a:r>
            <a:r>
              <a:rPr lang="en-US" sz="1400" b="1" i="1" dirty="0">
                <a:solidFill>
                  <a:srgbClr val="3333CC"/>
                </a:solidFill>
              </a:rPr>
              <a:t> </a:t>
            </a:r>
            <a:r>
              <a:rPr lang="en-US" sz="1400" b="1" i="1" dirty="0">
                <a:solidFill>
                  <a:srgbClr val="3333CC"/>
                </a:solidFill>
                <a:latin typeface="+mn-lt"/>
              </a:rPr>
              <a:t>(173-473 K, Non-Vac)</a:t>
            </a:r>
          </a:p>
        </p:txBody>
      </p:sp>
      <p:sp>
        <p:nvSpPr>
          <p:cNvPr id="49" name="TextBox 48">
            <a:extLst>
              <a:ext uri="{FF2B5EF4-FFF2-40B4-BE49-F238E27FC236}">
                <a16:creationId xmlns:a16="http://schemas.microsoft.com/office/drawing/2014/main" id="{9C4B59AA-8EB5-4A9F-B42F-A545C63810A5}"/>
              </a:ext>
            </a:extLst>
          </p:cNvPr>
          <p:cNvSpPr txBox="1"/>
          <p:nvPr/>
        </p:nvSpPr>
        <p:spPr>
          <a:xfrm>
            <a:off x="104638" y="904445"/>
            <a:ext cx="1502394" cy="528350"/>
          </a:xfrm>
          <a:prstGeom prst="rect">
            <a:avLst/>
          </a:prstGeom>
          <a:noFill/>
        </p:spPr>
        <p:txBody>
          <a:bodyPr wrap="square" rtlCol="0">
            <a:spAutoFit/>
          </a:bodyPr>
          <a:lstStyle/>
          <a:p>
            <a:pPr algn="ctr">
              <a:lnSpc>
                <a:spcPts val="1700"/>
              </a:lnSpc>
            </a:pPr>
            <a:r>
              <a:rPr lang="en-US" sz="1600" i="1" dirty="0">
                <a:latin typeface="Arial Narrow" panose="020B0606020202030204" pitchFamily="34" charset="0"/>
              </a:rPr>
              <a:t>We want to use one of these ...</a:t>
            </a:r>
          </a:p>
        </p:txBody>
      </p:sp>
      <p:sp>
        <p:nvSpPr>
          <p:cNvPr id="50" name="TextBox 49">
            <a:extLst>
              <a:ext uri="{FF2B5EF4-FFF2-40B4-BE49-F238E27FC236}">
                <a16:creationId xmlns:a16="http://schemas.microsoft.com/office/drawing/2014/main" id="{6AAC7460-8EC2-4068-91D5-DD5FBA091A5B}"/>
              </a:ext>
            </a:extLst>
          </p:cNvPr>
          <p:cNvSpPr txBox="1"/>
          <p:nvPr/>
        </p:nvSpPr>
        <p:spPr>
          <a:xfrm>
            <a:off x="1504924" y="919666"/>
            <a:ext cx="1632480" cy="528350"/>
          </a:xfrm>
          <a:prstGeom prst="rect">
            <a:avLst/>
          </a:prstGeom>
          <a:noFill/>
        </p:spPr>
        <p:txBody>
          <a:bodyPr wrap="square" rtlCol="0">
            <a:spAutoFit/>
          </a:bodyPr>
          <a:lstStyle/>
          <a:p>
            <a:pPr algn="ctr">
              <a:lnSpc>
                <a:spcPts val="1700"/>
              </a:lnSpc>
            </a:pPr>
            <a:r>
              <a:rPr lang="en-US" sz="1600" i="1" dirty="0">
                <a:latin typeface="Arial Narrow" panose="020B0606020202030204" pitchFamily="34" charset="0"/>
              </a:rPr>
              <a:t>Carrying one or more of these …</a:t>
            </a:r>
          </a:p>
        </p:txBody>
      </p:sp>
      <p:sp>
        <p:nvSpPr>
          <p:cNvPr id="51" name="TextBox 50">
            <a:extLst>
              <a:ext uri="{FF2B5EF4-FFF2-40B4-BE49-F238E27FC236}">
                <a16:creationId xmlns:a16="http://schemas.microsoft.com/office/drawing/2014/main" id="{BB2DE3A1-D96D-4647-81E7-75325225CE9E}"/>
              </a:ext>
            </a:extLst>
          </p:cNvPr>
          <p:cNvSpPr txBox="1"/>
          <p:nvPr/>
        </p:nvSpPr>
        <p:spPr>
          <a:xfrm>
            <a:off x="3268089" y="919666"/>
            <a:ext cx="3674372" cy="528350"/>
          </a:xfrm>
          <a:prstGeom prst="rect">
            <a:avLst/>
          </a:prstGeom>
          <a:noFill/>
        </p:spPr>
        <p:txBody>
          <a:bodyPr wrap="square" rtlCol="0">
            <a:spAutoFit/>
          </a:bodyPr>
          <a:lstStyle/>
          <a:p>
            <a:pPr algn="ctr">
              <a:lnSpc>
                <a:spcPts val="1700"/>
              </a:lnSpc>
            </a:pPr>
            <a:r>
              <a:rPr lang="en-US" sz="1600" i="1" dirty="0">
                <a:latin typeface="Arial Narrow" panose="020B0606020202030204" pitchFamily="34" charset="0"/>
              </a:rPr>
              <a:t>To operate and stay within temperature limits, in Extreme Environments such as these …</a:t>
            </a:r>
          </a:p>
        </p:txBody>
      </p:sp>
      <p:sp>
        <p:nvSpPr>
          <p:cNvPr id="52" name="TextBox 51">
            <a:extLst>
              <a:ext uri="{FF2B5EF4-FFF2-40B4-BE49-F238E27FC236}">
                <a16:creationId xmlns:a16="http://schemas.microsoft.com/office/drawing/2014/main" id="{2DE927F0-3FD0-4AFA-B56A-D713C6FB0499}"/>
              </a:ext>
            </a:extLst>
          </p:cNvPr>
          <p:cNvSpPr txBox="1"/>
          <p:nvPr/>
        </p:nvSpPr>
        <p:spPr>
          <a:xfrm>
            <a:off x="7146267" y="919666"/>
            <a:ext cx="1931150" cy="528350"/>
          </a:xfrm>
          <a:prstGeom prst="rect">
            <a:avLst/>
          </a:prstGeom>
          <a:noFill/>
        </p:spPr>
        <p:txBody>
          <a:bodyPr wrap="square" rtlCol="0">
            <a:spAutoFit/>
          </a:bodyPr>
          <a:lstStyle/>
          <a:p>
            <a:pPr algn="ctr">
              <a:lnSpc>
                <a:spcPts val="1700"/>
              </a:lnSpc>
            </a:pPr>
            <a:r>
              <a:rPr lang="en-US" sz="1600" i="1" dirty="0">
                <a:latin typeface="Arial Narrow" panose="020B0606020202030204" pitchFamily="34" charset="0"/>
              </a:rPr>
              <a:t>Using a thermal control architecture that is … </a:t>
            </a:r>
          </a:p>
        </p:txBody>
      </p:sp>
      <p:sp>
        <p:nvSpPr>
          <p:cNvPr id="53" name="TextBox 52">
            <a:extLst>
              <a:ext uri="{FF2B5EF4-FFF2-40B4-BE49-F238E27FC236}">
                <a16:creationId xmlns:a16="http://schemas.microsoft.com/office/drawing/2014/main" id="{FA769EE1-E04B-488F-B248-ACF3F3A3470A}"/>
              </a:ext>
            </a:extLst>
          </p:cNvPr>
          <p:cNvSpPr txBox="1"/>
          <p:nvPr/>
        </p:nvSpPr>
        <p:spPr>
          <a:xfrm>
            <a:off x="7205946" y="1416949"/>
            <a:ext cx="1833416" cy="1320874"/>
          </a:xfrm>
          <a:prstGeom prst="rect">
            <a:avLst/>
          </a:prstGeom>
          <a:noFill/>
          <a:ln w="25400">
            <a:solidFill>
              <a:srgbClr val="3333CC"/>
            </a:solidFill>
          </a:ln>
        </p:spPr>
        <p:txBody>
          <a:bodyPr wrap="square" rtlCol="0">
            <a:spAutoFit/>
          </a:bodyPr>
          <a:lstStyle/>
          <a:p>
            <a:pPr algn="ctr"/>
            <a:endParaRPr lang="en-US" sz="200" b="1" dirty="0">
              <a:solidFill>
                <a:srgbClr val="3333CC"/>
              </a:solidFill>
              <a:latin typeface="+mn-lt"/>
            </a:endParaRPr>
          </a:p>
          <a:p>
            <a:pPr algn="ctr">
              <a:lnSpc>
                <a:spcPts val="1250"/>
              </a:lnSpc>
            </a:pPr>
            <a:r>
              <a:rPr lang="en-US" sz="1200" b="1" i="1" dirty="0">
                <a:solidFill>
                  <a:srgbClr val="3333CC"/>
                </a:solidFill>
                <a:latin typeface="+mn-lt"/>
              </a:rPr>
              <a:t>Low Power</a:t>
            </a:r>
          </a:p>
          <a:p>
            <a:pPr algn="ctr">
              <a:lnSpc>
                <a:spcPts val="1250"/>
              </a:lnSpc>
            </a:pPr>
            <a:r>
              <a:rPr lang="en-US" sz="1200" b="1" i="1" dirty="0">
                <a:solidFill>
                  <a:srgbClr val="3333CC"/>
                </a:solidFill>
                <a:latin typeface="+mn-lt"/>
              </a:rPr>
              <a:t>Lightweight</a:t>
            </a:r>
          </a:p>
          <a:p>
            <a:pPr algn="ctr">
              <a:lnSpc>
                <a:spcPts val="1250"/>
              </a:lnSpc>
            </a:pPr>
            <a:r>
              <a:rPr lang="en-US" sz="1200" b="1" i="1" dirty="0">
                <a:solidFill>
                  <a:srgbClr val="3333CC"/>
                </a:solidFill>
                <a:latin typeface="+mn-lt"/>
              </a:rPr>
              <a:t>Passive</a:t>
            </a:r>
          </a:p>
          <a:p>
            <a:pPr algn="ctr">
              <a:lnSpc>
                <a:spcPts val="1250"/>
              </a:lnSpc>
            </a:pPr>
            <a:r>
              <a:rPr lang="en-US" sz="1200" b="1" i="1" dirty="0">
                <a:solidFill>
                  <a:srgbClr val="3333CC"/>
                </a:solidFill>
                <a:latin typeface="+mn-lt"/>
              </a:rPr>
              <a:t>Compact</a:t>
            </a:r>
          </a:p>
          <a:p>
            <a:pPr algn="ctr">
              <a:lnSpc>
                <a:spcPts val="1250"/>
              </a:lnSpc>
            </a:pPr>
            <a:r>
              <a:rPr lang="en-US" sz="1200" b="1" i="1" dirty="0">
                <a:solidFill>
                  <a:srgbClr val="3333CC"/>
                </a:solidFill>
                <a:latin typeface="+mn-lt"/>
              </a:rPr>
              <a:t>Reliable</a:t>
            </a:r>
          </a:p>
          <a:p>
            <a:pPr algn="ctr">
              <a:lnSpc>
                <a:spcPts val="1250"/>
              </a:lnSpc>
            </a:pPr>
            <a:r>
              <a:rPr lang="en-US" sz="1200" b="1" i="1" dirty="0">
                <a:solidFill>
                  <a:srgbClr val="3333CC"/>
                </a:solidFill>
                <a:latin typeface="+mn-lt"/>
              </a:rPr>
              <a:t>Affordable</a:t>
            </a:r>
          </a:p>
          <a:p>
            <a:pPr algn="ctr">
              <a:lnSpc>
                <a:spcPts val="1250"/>
              </a:lnSpc>
            </a:pPr>
            <a:r>
              <a:rPr lang="en-US" sz="1200" b="1" i="1" dirty="0">
                <a:solidFill>
                  <a:srgbClr val="C00000"/>
                </a:solidFill>
              </a:rPr>
              <a:t>Radioisotope-Free</a:t>
            </a:r>
          </a:p>
          <a:p>
            <a:pPr algn="ctr"/>
            <a:endParaRPr lang="en-US" sz="200" b="1" dirty="0">
              <a:solidFill>
                <a:srgbClr val="3333CC"/>
              </a:solidFill>
              <a:latin typeface="+mn-lt"/>
            </a:endParaRPr>
          </a:p>
        </p:txBody>
      </p:sp>
      <p:sp>
        <p:nvSpPr>
          <p:cNvPr id="54" name="TextBox 53">
            <a:extLst>
              <a:ext uri="{FF2B5EF4-FFF2-40B4-BE49-F238E27FC236}">
                <a16:creationId xmlns:a16="http://schemas.microsoft.com/office/drawing/2014/main" id="{F964F507-8952-4302-A4F9-92754B014556}"/>
              </a:ext>
            </a:extLst>
          </p:cNvPr>
          <p:cNvSpPr txBox="1"/>
          <p:nvPr/>
        </p:nvSpPr>
        <p:spPr>
          <a:xfrm>
            <a:off x="104639" y="2933564"/>
            <a:ext cx="3597734" cy="528350"/>
          </a:xfrm>
          <a:prstGeom prst="rect">
            <a:avLst/>
          </a:prstGeom>
          <a:noFill/>
        </p:spPr>
        <p:txBody>
          <a:bodyPr wrap="square" rtlCol="0">
            <a:spAutoFit/>
          </a:bodyPr>
          <a:lstStyle/>
          <a:p>
            <a:pPr algn="ctr">
              <a:lnSpc>
                <a:spcPts val="1700"/>
              </a:lnSpc>
            </a:pPr>
            <a:r>
              <a:rPr lang="en-US" sz="1600" i="1" dirty="0">
                <a:latin typeface="Arial Narrow" panose="020B0606020202030204" pitchFamily="34" charset="0"/>
              </a:rPr>
              <a:t>Advanced thermal control architectures integrate the following four key elements …</a:t>
            </a:r>
          </a:p>
        </p:txBody>
      </p:sp>
      <p:grpSp>
        <p:nvGrpSpPr>
          <p:cNvPr id="75" name="Group 74">
            <a:extLst>
              <a:ext uri="{FF2B5EF4-FFF2-40B4-BE49-F238E27FC236}">
                <a16:creationId xmlns:a16="http://schemas.microsoft.com/office/drawing/2014/main" id="{85118C56-63C1-4BEB-9308-CF64BA565742}"/>
              </a:ext>
            </a:extLst>
          </p:cNvPr>
          <p:cNvGrpSpPr/>
          <p:nvPr/>
        </p:nvGrpSpPr>
        <p:grpSpPr>
          <a:xfrm>
            <a:off x="157571" y="3399346"/>
            <a:ext cx="3456368" cy="1300943"/>
            <a:chOff x="192424" y="3412950"/>
            <a:chExt cx="3456368" cy="1300943"/>
          </a:xfrm>
        </p:grpSpPr>
        <p:sp>
          <p:nvSpPr>
            <p:cNvPr id="4" name="Arrow: Bent 3">
              <a:extLst>
                <a:ext uri="{FF2B5EF4-FFF2-40B4-BE49-F238E27FC236}">
                  <a16:creationId xmlns:a16="http://schemas.microsoft.com/office/drawing/2014/main" id="{B9646132-C3FE-4A98-B78D-D08102E9E8D1}"/>
                </a:ext>
              </a:extLst>
            </p:cNvPr>
            <p:cNvSpPr/>
            <p:nvPr/>
          </p:nvSpPr>
          <p:spPr>
            <a:xfrm rot="10800000">
              <a:off x="2818555" y="4208956"/>
              <a:ext cx="583894" cy="312965"/>
            </a:xfrm>
            <a:prstGeom prst="bentArrow">
              <a:avLst>
                <a:gd name="adj1" fmla="val 25000"/>
                <a:gd name="adj2" fmla="val 37319"/>
                <a:gd name="adj3" fmla="val 50000"/>
                <a:gd name="adj4" fmla="val 38259"/>
              </a:avLst>
            </a:prstGeom>
            <a:solidFill>
              <a:srgbClr val="3333CC"/>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solidFill>
                  <a:schemeClr val="accent3"/>
                </a:solidFill>
              </a:endParaRPr>
            </a:p>
          </p:txBody>
        </p:sp>
        <p:sp>
          <p:nvSpPr>
            <p:cNvPr id="55" name="Oval 54">
              <a:extLst>
                <a:ext uri="{FF2B5EF4-FFF2-40B4-BE49-F238E27FC236}">
                  <a16:creationId xmlns:a16="http://schemas.microsoft.com/office/drawing/2014/main" id="{9581FC7F-86DA-4A80-98A3-623E806E652E}"/>
                </a:ext>
              </a:extLst>
            </p:cNvPr>
            <p:cNvSpPr>
              <a:spLocks noChangeAspect="1"/>
            </p:cNvSpPr>
            <p:nvPr/>
          </p:nvSpPr>
          <p:spPr>
            <a:xfrm>
              <a:off x="439030" y="3756835"/>
              <a:ext cx="554928" cy="54864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aseline="-25000" dirty="0"/>
            </a:p>
          </p:txBody>
        </p:sp>
        <p:cxnSp>
          <p:nvCxnSpPr>
            <p:cNvPr id="56" name="Straight Connector 55">
              <a:extLst>
                <a:ext uri="{FF2B5EF4-FFF2-40B4-BE49-F238E27FC236}">
                  <a16:creationId xmlns:a16="http://schemas.microsoft.com/office/drawing/2014/main" id="{D210E9FC-F27C-4307-97D0-2586C419C3F2}"/>
                </a:ext>
              </a:extLst>
            </p:cNvPr>
            <p:cNvCxnSpPr>
              <a:cxnSpLocks/>
              <a:stCxn id="55" idx="6"/>
              <a:endCxn id="57" idx="2"/>
            </p:cNvCxnSpPr>
            <p:nvPr/>
          </p:nvCxnSpPr>
          <p:spPr>
            <a:xfrm>
              <a:off x="993958" y="4031155"/>
              <a:ext cx="740472" cy="2005"/>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57" name="Oval 56">
              <a:extLst>
                <a:ext uri="{FF2B5EF4-FFF2-40B4-BE49-F238E27FC236}">
                  <a16:creationId xmlns:a16="http://schemas.microsoft.com/office/drawing/2014/main" id="{AC91FAFE-87CA-4495-9B5E-F017EA80078E}"/>
                </a:ext>
              </a:extLst>
            </p:cNvPr>
            <p:cNvSpPr>
              <a:spLocks noChangeAspect="1"/>
            </p:cNvSpPr>
            <p:nvPr/>
          </p:nvSpPr>
          <p:spPr>
            <a:xfrm>
              <a:off x="1734430" y="3758840"/>
              <a:ext cx="554928" cy="54864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aseline="-25000" dirty="0"/>
            </a:p>
          </p:txBody>
        </p:sp>
        <p:sp>
          <p:nvSpPr>
            <p:cNvPr id="58" name="TextBox 57">
              <a:extLst>
                <a:ext uri="{FF2B5EF4-FFF2-40B4-BE49-F238E27FC236}">
                  <a16:creationId xmlns:a16="http://schemas.microsoft.com/office/drawing/2014/main" id="{FE727340-C656-4ECB-9400-1645EBA64683}"/>
                </a:ext>
              </a:extLst>
            </p:cNvPr>
            <p:cNvSpPr txBox="1"/>
            <p:nvPr/>
          </p:nvSpPr>
          <p:spPr>
            <a:xfrm>
              <a:off x="1700474" y="3872361"/>
              <a:ext cx="627095" cy="338554"/>
            </a:xfrm>
            <a:prstGeom prst="rect">
              <a:avLst/>
            </a:prstGeom>
            <a:noFill/>
          </p:spPr>
          <p:txBody>
            <a:bodyPr wrap="none" rtlCol="0">
              <a:spAutoFit/>
            </a:bodyPr>
            <a:lstStyle/>
            <a:p>
              <a:r>
                <a:rPr lang="en-US" sz="1600" b="1" dirty="0">
                  <a:solidFill>
                    <a:srgbClr val="3333CC"/>
                  </a:solidFill>
                  <a:latin typeface="+mn-lt"/>
                </a:rPr>
                <a:t>RAD</a:t>
              </a:r>
              <a:endParaRPr lang="en-US" sz="1600" b="1" baseline="-25000" dirty="0">
                <a:solidFill>
                  <a:srgbClr val="3333CC"/>
                </a:solidFill>
                <a:latin typeface="+mn-lt"/>
              </a:endParaRPr>
            </a:p>
          </p:txBody>
        </p:sp>
        <p:sp>
          <p:nvSpPr>
            <p:cNvPr id="59" name="TextBox 58">
              <a:extLst>
                <a:ext uri="{FF2B5EF4-FFF2-40B4-BE49-F238E27FC236}">
                  <a16:creationId xmlns:a16="http://schemas.microsoft.com/office/drawing/2014/main" id="{6AB4EA7E-8E17-4EB3-8AB6-C333FC0D96D1}"/>
                </a:ext>
              </a:extLst>
            </p:cNvPr>
            <p:cNvSpPr txBox="1"/>
            <p:nvPr/>
          </p:nvSpPr>
          <p:spPr>
            <a:xfrm>
              <a:off x="486535" y="3857265"/>
              <a:ext cx="457176" cy="338554"/>
            </a:xfrm>
            <a:prstGeom prst="rect">
              <a:avLst/>
            </a:prstGeom>
            <a:noFill/>
          </p:spPr>
          <p:txBody>
            <a:bodyPr wrap="none" rtlCol="0">
              <a:spAutoFit/>
            </a:bodyPr>
            <a:lstStyle/>
            <a:p>
              <a:pPr algn="ctr"/>
              <a:r>
                <a:rPr lang="en-US" sz="1600" b="1" dirty="0">
                  <a:solidFill>
                    <a:srgbClr val="3333CC"/>
                  </a:solidFill>
                  <a:latin typeface="+mn-lt"/>
                </a:rPr>
                <a:t>SP</a:t>
              </a:r>
            </a:p>
          </p:txBody>
        </p:sp>
        <p:sp>
          <p:nvSpPr>
            <p:cNvPr id="60" name="Isosceles Triangle 59">
              <a:extLst>
                <a:ext uri="{FF2B5EF4-FFF2-40B4-BE49-F238E27FC236}">
                  <a16:creationId xmlns:a16="http://schemas.microsoft.com/office/drawing/2014/main" id="{93735F4D-0F11-46F2-95A7-10E737386A4A}"/>
                </a:ext>
              </a:extLst>
            </p:cNvPr>
            <p:cNvSpPr/>
            <p:nvPr/>
          </p:nvSpPr>
          <p:spPr>
            <a:xfrm>
              <a:off x="563899" y="4320530"/>
              <a:ext cx="118439" cy="100145"/>
            </a:xfrm>
            <a:prstGeom prst="triangl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61" name="Isosceles Triangle 60">
              <a:extLst>
                <a:ext uri="{FF2B5EF4-FFF2-40B4-BE49-F238E27FC236}">
                  <a16:creationId xmlns:a16="http://schemas.microsoft.com/office/drawing/2014/main" id="{9E941467-BBE4-43C0-AA07-88824D908882}"/>
                </a:ext>
              </a:extLst>
            </p:cNvPr>
            <p:cNvSpPr/>
            <p:nvPr/>
          </p:nvSpPr>
          <p:spPr>
            <a:xfrm>
              <a:off x="740844" y="4323952"/>
              <a:ext cx="118439" cy="100145"/>
            </a:xfrm>
            <a:prstGeom prst="triangl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1C2293AA-5868-4E2C-AC33-1080ED4EB13E}"/>
                </a:ext>
              </a:extLst>
            </p:cNvPr>
            <p:cNvSpPr/>
            <p:nvPr/>
          </p:nvSpPr>
          <p:spPr>
            <a:xfrm>
              <a:off x="225138" y="4420675"/>
              <a:ext cx="990600" cy="236292"/>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658B4311-7EED-4788-854F-59E820520BC6}"/>
                </a:ext>
              </a:extLst>
            </p:cNvPr>
            <p:cNvSpPr txBox="1"/>
            <p:nvPr/>
          </p:nvSpPr>
          <p:spPr>
            <a:xfrm>
              <a:off x="192424" y="4390728"/>
              <a:ext cx="1063112" cy="323165"/>
            </a:xfrm>
            <a:prstGeom prst="rect">
              <a:avLst/>
            </a:prstGeom>
            <a:noFill/>
          </p:spPr>
          <p:txBody>
            <a:bodyPr wrap="none" rtlCol="0">
              <a:spAutoFit/>
            </a:bodyPr>
            <a:lstStyle/>
            <a:p>
              <a:r>
                <a:rPr lang="en-US" sz="1500" b="1" dirty="0">
                  <a:solidFill>
                    <a:srgbClr val="3333CC"/>
                  </a:solidFill>
                  <a:latin typeface="+mn-lt"/>
                </a:rPr>
                <a:t>CARRIER</a:t>
              </a:r>
              <a:endParaRPr lang="en-US" sz="1500" b="1" baseline="-25000" dirty="0">
                <a:solidFill>
                  <a:srgbClr val="3333CC"/>
                </a:solidFill>
                <a:latin typeface="+mn-lt"/>
              </a:endParaRPr>
            </a:p>
          </p:txBody>
        </p:sp>
        <p:cxnSp>
          <p:nvCxnSpPr>
            <p:cNvPr id="66" name="Straight Connector 65">
              <a:extLst>
                <a:ext uri="{FF2B5EF4-FFF2-40B4-BE49-F238E27FC236}">
                  <a16:creationId xmlns:a16="http://schemas.microsoft.com/office/drawing/2014/main" id="{E8B53BAD-17DB-4D09-9CD2-FCC6DD0A8D82}"/>
                </a:ext>
              </a:extLst>
            </p:cNvPr>
            <p:cNvCxnSpPr>
              <a:cxnSpLocks/>
              <a:stCxn id="64" idx="2"/>
              <a:endCxn id="57" idx="6"/>
            </p:cNvCxnSpPr>
            <p:nvPr/>
          </p:nvCxnSpPr>
          <p:spPr>
            <a:xfrm flipH="1" flipV="1">
              <a:off x="2289358" y="4033160"/>
              <a:ext cx="779502" cy="4782"/>
            </a:xfrm>
            <a:prstGeom prst="line">
              <a:avLst/>
            </a:prstGeom>
            <a:ln w="19050">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908A4856-988C-43CB-BF13-F283EA498373}"/>
                </a:ext>
              </a:extLst>
            </p:cNvPr>
            <p:cNvSpPr>
              <a:spLocks noChangeAspect="1"/>
            </p:cNvSpPr>
            <p:nvPr/>
          </p:nvSpPr>
          <p:spPr>
            <a:xfrm>
              <a:off x="377538" y="3712676"/>
              <a:ext cx="665394" cy="636958"/>
            </a:xfrm>
            <a:prstGeom prst="ellipse">
              <a:avLst/>
            </a:prstGeom>
            <a:noFill/>
            <a:ln w="1270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4F9CF34E-7F42-494F-A3F3-3C05A992AC55}"/>
                </a:ext>
              </a:extLst>
            </p:cNvPr>
            <p:cNvSpPr txBox="1"/>
            <p:nvPr/>
          </p:nvSpPr>
          <p:spPr>
            <a:xfrm>
              <a:off x="933058" y="4063602"/>
              <a:ext cx="301685" cy="400110"/>
            </a:xfrm>
            <a:prstGeom prst="rect">
              <a:avLst/>
            </a:prstGeom>
            <a:noFill/>
          </p:spPr>
          <p:txBody>
            <a:bodyPr wrap="none" rtlCol="0">
              <a:spAutoFit/>
            </a:bodyPr>
            <a:lstStyle/>
            <a:p>
              <a:pPr algn="ctr"/>
              <a:r>
                <a:rPr lang="en-US" sz="2000" b="1" dirty="0">
                  <a:solidFill>
                    <a:srgbClr val="C00000"/>
                  </a:solidFill>
                  <a:latin typeface="Arial Narrow" panose="020B0606020202030204" pitchFamily="34" charset="0"/>
                </a:rPr>
                <a:t>4</a:t>
              </a:r>
            </a:p>
          </p:txBody>
        </p:sp>
        <p:sp>
          <p:nvSpPr>
            <p:cNvPr id="69" name="TextBox 68">
              <a:extLst>
                <a:ext uri="{FF2B5EF4-FFF2-40B4-BE49-F238E27FC236}">
                  <a16:creationId xmlns:a16="http://schemas.microsoft.com/office/drawing/2014/main" id="{AFC15ED1-AC17-4F12-BDF8-EEE581A3B45C}"/>
                </a:ext>
              </a:extLst>
            </p:cNvPr>
            <p:cNvSpPr txBox="1"/>
            <p:nvPr/>
          </p:nvSpPr>
          <p:spPr>
            <a:xfrm>
              <a:off x="361069" y="3412950"/>
              <a:ext cx="301685" cy="400110"/>
            </a:xfrm>
            <a:prstGeom prst="rect">
              <a:avLst/>
            </a:prstGeom>
            <a:noFill/>
          </p:spPr>
          <p:txBody>
            <a:bodyPr wrap="none" rtlCol="0">
              <a:spAutoFit/>
            </a:bodyPr>
            <a:lstStyle/>
            <a:p>
              <a:pPr algn="ctr"/>
              <a:r>
                <a:rPr lang="en-US" sz="2000" b="1" dirty="0">
                  <a:solidFill>
                    <a:srgbClr val="C00000"/>
                  </a:solidFill>
                  <a:latin typeface="Arial Narrow" panose="020B0606020202030204" pitchFamily="34" charset="0"/>
                </a:rPr>
                <a:t>3</a:t>
              </a:r>
            </a:p>
          </p:txBody>
        </p:sp>
        <p:sp>
          <p:nvSpPr>
            <p:cNvPr id="70" name="TextBox 69">
              <a:extLst>
                <a:ext uri="{FF2B5EF4-FFF2-40B4-BE49-F238E27FC236}">
                  <a16:creationId xmlns:a16="http://schemas.microsoft.com/office/drawing/2014/main" id="{5EC24527-2538-4D4C-9590-A893192AF21F}"/>
                </a:ext>
              </a:extLst>
            </p:cNvPr>
            <p:cNvSpPr txBox="1"/>
            <p:nvPr/>
          </p:nvSpPr>
          <p:spPr>
            <a:xfrm>
              <a:off x="1243124" y="3691459"/>
              <a:ext cx="301685" cy="400110"/>
            </a:xfrm>
            <a:prstGeom prst="rect">
              <a:avLst/>
            </a:prstGeom>
            <a:noFill/>
          </p:spPr>
          <p:txBody>
            <a:bodyPr wrap="square" rtlCol="0">
              <a:spAutoFit/>
            </a:bodyPr>
            <a:lstStyle/>
            <a:p>
              <a:pPr algn="ctr"/>
              <a:r>
                <a:rPr lang="en-US" sz="2000" b="1" dirty="0">
                  <a:solidFill>
                    <a:srgbClr val="C00000"/>
                  </a:solidFill>
                  <a:latin typeface="Arial Narrow" panose="020B0606020202030204" pitchFamily="34" charset="0"/>
                </a:rPr>
                <a:t>1</a:t>
              </a:r>
            </a:p>
          </p:txBody>
        </p:sp>
        <p:sp>
          <p:nvSpPr>
            <p:cNvPr id="71" name="TextBox 70">
              <a:extLst>
                <a:ext uri="{FF2B5EF4-FFF2-40B4-BE49-F238E27FC236}">
                  <a16:creationId xmlns:a16="http://schemas.microsoft.com/office/drawing/2014/main" id="{9149B4A0-A63D-4FF9-B5E1-387D266B3B4C}"/>
                </a:ext>
              </a:extLst>
            </p:cNvPr>
            <p:cNvSpPr txBox="1"/>
            <p:nvPr/>
          </p:nvSpPr>
          <p:spPr>
            <a:xfrm>
              <a:off x="2011425" y="3691459"/>
              <a:ext cx="1270561" cy="400110"/>
            </a:xfrm>
            <a:prstGeom prst="rect">
              <a:avLst/>
            </a:prstGeom>
            <a:noFill/>
          </p:spPr>
          <p:txBody>
            <a:bodyPr wrap="square" rtlCol="0">
              <a:spAutoFit/>
            </a:bodyPr>
            <a:lstStyle/>
            <a:p>
              <a:pPr algn="ctr"/>
              <a:r>
                <a:rPr lang="en-US" sz="2000" b="1" dirty="0">
                  <a:solidFill>
                    <a:srgbClr val="C00000"/>
                  </a:solidFill>
                  <a:latin typeface="Arial Narrow" panose="020B0606020202030204" pitchFamily="34" charset="0"/>
                </a:rPr>
                <a:t>2</a:t>
              </a:r>
            </a:p>
          </p:txBody>
        </p:sp>
        <p:sp>
          <p:nvSpPr>
            <p:cNvPr id="64" name="Oval 63">
              <a:extLst>
                <a:ext uri="{FF2B5EF4-FFF2-40B4-BE49-F238E27FC236}">
                  <a16:creationId xmlns:a16="http://schemas.microsoft.com/office/drawing/2014/main" id="{769E8214-A583-4FEE-93E0-ADA4B2A25517}"/>
                </a:ext>
              </a:extLst>
            </p:cNvPr>
            <p:cNvSpPr>
              <a:spLocks noChangeAspect="1"/>
            </p:cNvSpPr>
            <p:nvPr/>
          </p:nvSpPr>
          <p:spPr>
            <a:xfrm>
              <a:off x="3068860" y="3763622"/>
              <a:ext cx="554928" cy="54864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aseline="-25000" dirty="0"/>
            </a:p>
          </p:txBody>
        </p:sp>
        <p:sp>
          <p:nvSpPr>
            <p:cNvPr id="65" name="TextBox 64">
              <a:extLst>
                <a:ext uri="{FF2B5EF4-FFF2-40B4-BE49-F238E27FC236}">
                  <a16:creationId xmlns:a16="http://schemas.microsoft.com/office/drawing/2014/main" id="{D7EBB03D-7C31-457B-9A05-C7C95B39DDFA}"/>
                </a:ext>
              </a:extLst>
            </p:cNvPr>
            <p:cNvSpPr txBox="1"/>
            <p:nvPr/>
          </p:nvSpPr>
          <p:spPr>
            <a:xfrm>
              <a:off x="3044139" y="3869482"/>
              <a:ext cx="604653" cy="338554"/>
            </a:xfrm>
            <a:prstGeom prst="rect">
              <a:avLst/>
            </a:prstGeom>
            <a:noFill/>
          </p:spPr>
          <p:txBody>
            <a:bodyPr wrap="none" rtlCol="0">
              <a:spAutoFit/>
            </a:bodyPr>
            <a:lstStyle/>
            <a:p>
              <a:r>
                <a:rPr lang="en-US" sz="1600" b="1" dirty="0">
                  <a:solidFill>
                    <a:srgbClr val="3333CC"/>
                  </a:solidFill>
                  <a:latin typeface="+mn-lt"/>
                </a:rPr>
                <a:t>ENV</a:t>
              </a:r>
              <a:endParaRPr lang="en-US" sz="1600" b="1" baseline="-25000" dirty="0">
                <a:solidFill>
                  <a:srgbClr val="3333CC"/>
                </a:solidFill>
                <a:latin typeface="+mn-lt"/>
              </a:endParaRPr>
            </a:p>
          </p:txBody>
        </p:sp>
        <p:sp>
          <p:nvSpPr>
            <p:cNvPr id="72" name="TextBox 71">
              <a:extLst>
                <a:ext uri="{FF2B5EF4-FFF2-40B4-BE49-F238E27FC236}">
                  <a16:creationId xmlns:a16="http://schemas.microsoft.com/office/drawing/2014/main" id="{F10BE31B-6EBF-484E-9D33-1A539FB02A82}"/>
                </a:ext>
              </a:extLst>
            </p:cNvPr>
            <p:cNvSpPr txBox="1"/>
            <p:nvPr/>
          </p:nvSpPr>
          <p:spPr>
            <a:xfrm>
              <a:off x="2187248" y="4252368"/>
              <a:ext cx="749953" cy="276999"/>
            </a:xfrm>
            <a:prstGeom prst="rect">
              <a:avLst/>
            </a:prstGeom>
            <a:noFill/>
          </p:spPr>
          <p:txBody>
            <a:bodyPr wrap="square" rtlCol="0">
              <a:spAutoFit/>
            </a:bodyPr>
            <a:lstStyle/>
            <a:p>
              <a:pPr algn="ctr"/>
              <a:r>
                <a:rPr lang="en-US" sz="1200" b="1" dirty="0">
                  <a:solidFill>
                    <a:srgbClr val="3333CC"/>
                  </a:solidFill>
                  <a:latin typeface="Arial Narrow" panose="020B0606020202030204" pitchFamily="34" charset="0"/>
                </a:rPr>
                <a:t>UV + IR</a:t>
              </a:r>
            </a:p>
          </p:txBody>
        </p:sp>
      </p:grpSp>
      <p:grpSp>
        <p:nvGrpSpPr>
          <p:cNvPr id="2" name="Group 1">
            <a:extLst>
              <a:ext uri="{FF2B5EF4-FFF2-40B4-BE49-F238E27FC236}">
                <a16:creationId xmlns:a16="http://schemas.microsoft.com/office/drawing/2014/main" id="{6F64B219-A19D-495F-97D5-F6D3C980CEAE}"/>
              </a:ext>
            </a:extLst>
          </p:cNvPr>
          <p:cNvGrpSpPr/>
          <p:nvPr/>
        </p:nvGrpSpPr>
        <p:grpSpPr>
          <a:xfrm>
            <a:off x="4117228" y="3009395"/>
            <a:ext cx="4766550" cy="1651025"/>
            <a:chOff x="4117228" y="3009395"/>
            <a:chExt cx="4766550" cy="1651025"/>
          </a:xfrm>
        </p:grpSpPr>
        <p:sp>
          <p:nvSpPr>
            <p:cNvPr id="86" name="Cube 85">
              <a:extLst>
                <a:ext uri="{FF2B5EF4-FFF2-40B4-BE49-F238E27FC236}">
                  <a16:creationId xmlns:a16="http://schemas.microsoft.com/office/drawing/2014/main" id="{C5B35550-BCF8-4F79-8324-C3222A3961A1}"/>
                </a:ext>
              </a:extLst>
            </p:cNvPr>
            <p:cNvSpPr/>
            <p:nvPr/>
          </p:nvSpPr>
          <p:spPr>
            <a:xfrm>
              <a:off x="4117228" y="3116477"/>
              <a:ext cx="4766550" cy="1517397"/>
            </a:xfrm>
            <a:prstGeom prst="cube">
              <a:avLst/>
            </a:prstGeom>
            <a:solidFill>
              <a:schemeClr val="bg2">
                <a:alpha val="50000"/>
              </a:schemeClr>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dirty="0"/>
            </a:p>
          </p:txBody>
        </p:sp>
        <p:sp>
          <p:nvSpPr>
            <p:cNvPr id="88" name="Flowchart: Stored Data 87">
              <a:extLst>
                <a:ext uri="{FF2B5EF4-FFF2-40B4-BE49-F238E27FC236}">
                  <a16:creationId xmlns:a16="http://schemas.microsoft.com/office/drawing/2014/main" id="{B5115DDF-42EB-4562-9F92-EF9D786A39AD}"/>
                </a:ext>
              </a:extLst>
            </p:cNvPr>
            <p:cNvSpPr/>
            <p:nvPr/>
          </p:nvSpPr>
          <p:spPr>
            <a:xfrm rot="5400000">
              <a:off x="6405638" y="2814953"/>
              <a:ext cx="355982" cy="744865"/>
            </a:xfrm>
            <a:prstGeom prst="flowChartOnlineStorage">
              <a:avLst/>
            </a:prstGeom>
            <a:solidFill>
              <a:schemeClr val="bg1">
                <a:lumMod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89" name="Flowchart: Stored Data 88">
              <a:extLst>
                <a:ext uri="{FF2B5EF4-FFF2-40B4-BE49-F238E27FC236}">
                  <a16:creationId xmlns:a16="http://schemas.microsoft.com/office/drawing/2014/main" id="{DC0EC100-908A-42AB-8E1D-5E7F1287777A}"/>
                </a:ext>
              </a:extLst>
            </p:cNvPr>
            <p:cNvSpPr/>
            <p:nvPr/>
          </p:nvSpPr>
          <p:spPr>
            <a:xfrm rot="5400000">
              <a:off x="6489915" y="2900462"/>
              <a:ext cx="187427" cy="561036"/>
            </a:xfrm>
            <a:prstGeom prst="flowChartOnlineStorage">
              <a:avLst/>
            </a:prstGeom>
            <a:solidFill>
              <a:schemeClr val="bg1">
                <a:lumMod val="9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cxnSp>
          <p:nvCxnSpPr>
            <p:cNvPr id="95" name="Straight Connector 94">
              <a:extLst>
                <a:ext uri="{FF2B5EF4-FFF2-40B4-BE49-F238E27FC236}">
                  <a16:creationId xmlns:a16="http://schemas.microsoft.com/office/drawing/2014/main" id="{61E8CCB6-8C05-4923-BDA7-5544F3B17556}"/>
                </a:ext>
              </a:extLst>
            </p:cNvPr>
            <p:cNvCxnSpPr>
              <a:cxnSpLocks/>
            </p:cNvCxnSpPr>
            <p:nvPr/>
          </p:nvCxnSpPr>
          <p:spPr>
            <a:xfrm flipH="1">
              <a:off x="4117228" y="3620949"/>
              <a:ext cx="4391466" cy="0"/>
            </a:xfrm>
            <a:prstGeom prst="line">
              <a:avLst/>
            </a:prstGeom>
            <a:ln w="15875" cmpd="sng">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74BAB9DF-2125-4163-90EE-3AD26535E957}"/>
                </a:ext>
              </a:extLst>
            </p:cNvPr>
            <p:cNvCxnSpPr>
              <a:cxnSpLocks/>
            </p:cNvCxnSpPr>
            <p:nvPr/>
          </p:nvCxnSpPr>
          <p:spPr>
            <a:xfrm flipV="1">
              <a:off x="8501401" y="3252085"/>
              <a:ext cx="382377" cy="376184"/>
            </a:xfrm>
            <a:prstGeom prst="line">
              <a:avLst/>
            </a:prstGeom>
            <a:ln w="15875" cmpd="sng">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
          <p:nvSpPr>
            <p:cNvPr id="103" name="Rectangle: Rounded Corners 102">
              <a:extLst>
                <a:ext uri="{FF2B5EF4-FFF2-40B4-BE49-F238E27FC236}">
                  <a16:creationId xmlns:a16="http://schemas.microsoft.com/office/drawing/2014/main" id="{8D1F92A9-361D-48AA-B035-56AD659532AA}"/>
                </a:ext>
              </a:extLst>
            </p:cNvPr>
            <p:cNvSpPr/>
            <p:nvPr/>
          </p:nvSpPr>
          <p:spPr>
            <a:xfrm>
              <a:off x="6194572" y="3567719"/>
              <a:ext cx="240938" cy="95596"/>
            </a:xfrm>
            <a:prstGeom prst="round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solidFill>
                  <a:srgbClr val="7030A0"/>
                </a:solidFill>
              </a:endParaRPr>
            </a:p>
          </p:txBody>
        </p:sp>
        <p:sp>
          <p:nvSpPr>
            <p:cNvPr id="106" name="Rectangle 105">
              <a:extLst>
                <a:ext uri="{FF2B5EF4-FFF2-40B4-BE49-F238E27FC236}">
                  <a16:creationId xmlns:a16="http://schemas.microsoft.com/office/drawing/2014/main" id="{B219B33B-CDFE-46FA-A864-BF607E046FAA}"/>
                </a:ext>
              </a:extLst>
            </p:cNvPr>
            <p:cNvSpPr/>
            <p:nvPr/>
          </p:nvSpPr>
          <p:spPr>
            <a:xfrm>
              <a:off x="4163521" y="3673669"/>
              <a:ext cx="4297680" cy="219456"/>
            </a:xfrm>
            <a:prstGeom prst="rect">
              <a:avLst/>
            </a:prstGeom>
            <a:solidFill>
              <a:schemeClr val="bg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7030A0"/>
                </a:solidFill>
              </a:endParaRPr>
            </a:p>
          </p:txBody>
        </p:sp>
        <p:sp>
          <p:nvSpPr>
            <p:cNvPr id="107" name="Rectangle 106">
              <a:extLst>
                <a:ext uri="{FF2B5EF4-FFF2-40B4-BE49-F238E27FC236}">
                  <a16:creationId xmlns:a16="http://schemas.microsoft.com/office/drawing/2014/main" id="{53B227D9-D8B0-49DB-94D9-CC4FFF5CCA62}"/>
                </a:ext>
              </a:extLst>
            </p:cNvPr>
            <p:cNvSpPr/>
            <p:nvPr/>
          </p:nvSpPr>
          <p:spPr>
            <a:xfrm>
              <a:off x="4163519" y="3913859"/>
              <a:ext cx="4297680" cy="218498"/>
            </a:xfrm>
            <a:prstGeom prst="rect">
              <a:avLst/>
            </a:prstGeom>
            <a:solidFill>
              <a:schemeClr val="bg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7030A0"/>
                </a:solidFill>
              </a:endParaRPr>
            </a:p>
          </p:txBody>
        </p:sp>
        <p:sp>
          <p:nvSpPr>
            <p:cNvPr id="108" name="Rectangle 107">
              <a:extLst>
                <a:ext uri="{FF2B5EF4-FFF2-40B4-BE49-F238E27FC236}">
                  <a16:creationId xmlns:a16="http://schemas.microsoft.com/office/drawing/2014/main" id="{119A757C-EF80-4862-BE0E-E310FBC6AF68}"/>
                </a:ext>
              </a:extLst>
            </p:cNvPr>
            <p:cNvSpPr/>
            <p:nvPr/>
          </p:nvSpPr>
          <p:spPr>
            <a:xfrm>
              <a:off x="4163521" y="4153035"/>
              <a:ext cx="4297680" cy="219456"/>
            </a:xfrm>
            <a:prstGeom prst="rect">
              <a:avLst/>
            </a:prstGeom>
            <a:solidFill>
              <a:schemeClr val="bg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7030A0"/>
                </a:solidFill>
              </a:endParaRPr>
            </a:p>
          </p:txBody>
        </p:sp>
        <p:sp>
          <p:nvSpPr>
            <p:cNvPr id="109" name="Rectangle 108">
              <a:extLst>
                <a:ext uri="{FF2B5EF4-FFF2-40B4-BE49-F238E27FC236}">
                  <a16:creationId xmlns:a16="http://schemas.microsoft.com/office/drawing/2014/main" id="{8C397181-CFD5-4355-ACA4-2A14F91066EE}"/>
                </a:ext>
              </a:extLst>
            </p:cNvPr>
            <p:cNvSpPr/>
            <p:nvPr/>
          </p:nvSpPr>
          <p:spPr>
            <a:xfrm>
              <a:off x="4163517" y="4389399"/>
              <a:ext cx="4297680" cy="219456"/>
            </a:xfrm>
            <a:prstGeom prst="rect">
              <a:avLst/>
            </a:prstGeom>
            <a:solidFill>
              <a:schemeClr val="bg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7030A0"/>
                </a:solidFill>
              </a:endParaRPr>
            </a:p>
          </p:txBody>
        </p:sp>
        <p:sp>
          <p:nvSpPr>
            <p:cNvPr id="110" name="Rectangle 109">
              <a:extLst>
                <a:ext uri="{FF2B5EF4-FFF2-40B4-BE49-F238E27FC236}">
                  <a16:creationId xmlns:a16="http://schemas.microsoft.com/office/drawing/2014/main" id="{EF7EEA76-2B5D-4B79-BCA3-C50CD9028AD3}"/>
                </a:ext>
              </a:extLst>
            </p:cNvPr>
            <p:cNvSpPr/>
            <p:nvPr/>
          </p:nvSpPr>
          <p:spPr>
            <a:xfrm>
              <a:off x="4249901" y="4337255"/>
              <a:ext cx="4095103" cy="323165"/>
            </a:xfrm>
            <a:prstGeom prst="rect">
              <a:avLst/>
            </a:prstGeom>
          </p:spPr>
          <p:txBody>
            <a:bodyPr wrap="square">
              <a:spAutoFit/>
            </a:bodyPr>
            <a:lstStyle/>
            <a:p>
              <a:pPr>
                <a:lnSpc>
                  <a:spcPts val="1800"/>
                </a:lnSpc>
              </a:pPr>
              <a:r>
                <a:rPr lang="en-US" sz="1500" b="1" i="1" dirty="0">
                  <a:solidFill>
                    <a:srgbClr val="7030A0"/>
                  </a:solidFill>
                  <a:latin typeface="Arial Narrow" panose="020B0606020202030204" pitchFamily="34" charset="0"/>
                </a:rPr>
                <a:t>4 – LOW CONDUCTANCE THERMAL ISOLATORS</a:t>
              </a:r>
            </a:p>
          </p:txBody>
        </p:sp>
        <p:sp>
          <p:nvSpPr>
            <p:cNvPr id="111" name="Rectangle 110">
              <a:extLst>
                <a:ext uri="{FF2B5EF4-FFF2-40B4-BE49-F238E27FC236}">
                  <a16:creationId xmlns:a16="http://schemas.microsoft.com/office/drawing/2014/main" id="{CAF46297-B67B-48D1-8AF7-11BE72A4AC18}"/>
                </a:ext>
              </a:extLst>
            </p:cNvPr>
            <p:cNvSpPr/>
            <p:nvPr/>
          </p:nvSpPr>
          <p:spPr>
            <a:xfrm>
              <a:off x="4249901" y="3624923"/>
              <a:ext cx="4260693" cy="323165"/>
            </a:xfrm>
            <a:prstGeom prst="rect">
              <a:avLst/>
            </a:prstGeom>
          </p:spPr>
          <p:txBody>
            <a:bodyPr wrap="square">
              <a:spAutoFit/>
            </a:bodyPr>
            <a:lstStyle/>
            <a:p>
              <a:pPr>
                <a:lnSpc>
                  <a:spcPts val="1800"/>
                </a:lnSpc>
              </a:pPr>
              <a:r>
                <a:rPr lang="en-US" sz="1500" b="1" i="1" dirty="0">
                  <a:solidFill>
                    <a:srgbClr val="7030A0"/>
                  </a:solidFill>
                  <a:latin typeface="Arial Narrow" panose="020B0606020202030204" pitchFamily="34" charset="0"/>
                </a:rPr>
                <a:t>1 – VARIABLE CONDUCTANCE THERMAL LINK</a:t>
              </a:r>
            </a:p>
          </p:txBody>
        </p:sp>
        <p:sp>
          <p:nvSpPr>
            <p:cNvPr id="112" name="Rectangle 111">
              <a:extLst>
                <a:ext uri="{FF2B5EF4-FFF2-40B4-BE49-F238E27FC236}">
                  <a16:creationId xmlns:a16="http://schemas.microsoft.com/office/drawing/2014/main" id="{63F14330-FAE3-40C4-8325-3C2587BED125}"/>
                </a:ext>
              </a:extLst>
            </p:cNvPr>
            <p:cNvSpPr/>
            <p:nvPr/>
          </p:nvSpPr>
          <p:spPr>
            <a:xfrm>
              <a:off x="4249901" y="3864815"/>
              <a:ext cx="4095103" cy="323165"/>
            </a:xfrm>
            <a:prstGeom prst="rect">
              <a:avLst/>
            </a:prstGeom>
          </p:spPr>
          <p:txBody>
            <a:bodyPr wrap="square">
              <a:spAutoFit/>
            </a:bodyPr>
            <a:lstStyle/>
            <a:p>
              <a:pPr>
                <a:lnSpc>
                  <a:spcPts val="1800"/>
                </a:lnSpc>
              </a:pPr>
              <a:r>
                <a:rPr lang="en-US" sz="1500" b="1" i="1" dirty="0">
                  <a:solidFill>
                    <a:srgbClr val="7030A0"/>
                  </a:solidFill>
                  <a:latin typeface="Arial Narrow" panose="020B0606020202030204" pitchFamily="34" charset="0"/>
                </a:rPr>
                <a:t>2 – LOW SINK TEMPERATURE RADIATORS</a:t>
              </a:r>
            </a:p>
          </p:txBody>
        </p:sp>
        <p:sp>
          <p:nvSpPr>
            <p:cNvPr id="113" name="Rectangle 112">
              <a:extLst>
                <a:ext uri="{FF2B5EF4-FFF2-40B4-BE49-F238E27FC236}">
                  <a16:creationId xmlns:a16="http://schemas.microsoft.com/office/drawing/2014/main" id="{FE92222A-73B2-4F18-9914-1CEE1D5B3CCB}"/>
                </a:ext>
              </a:extLst>
            </p:cNvPr>
            <p:cNvSpPr/>
            <p:nvPr/>
          </p:nvSpPr>
          <p:spPr>
            <a:xfrm>
              <a:off x="4249901" y="4104983"/>
              <a:ext cx="4095103" cy="323165"/>
            </a:xfrm>
            <a:prstGeom prst="rect">
              <a:avLst/>
            </a:prstGeom>
          </p:spPr>
          <p:txBody>
            <a:bodyPr wrap="square">
              <a:spAutoFit/>
            </a:bodyPr>
            <a:lstStyle/>
            <a:p>
              <a:pPr>
                <a:lnSpc>
                  <a:spcPts val="1800"/>
                </a:lnSpc>
              </a:pPr>
              <a:r>
                <a:rPr lang="en-US" sz="1500" b="1" i="1" dirty="0">
                  <a:solidFill>
                    <a:srgbClr val="7030A0"/>
                  </a:solidFill>
                  <a:latin typeface="Arial Narrow" panose="020B0606020202030204" pitchFamily="34" charset="0"/>
                </a:rPr>
                <a:t>3 – LOW EFFECTIVE EMISSIVITY MLI</a:t>
              </a:r>
            </a:p>
          </p:txBody>
        </p:sp>
      </p:grpSp>
      <p:sp>
        <p:nvSpPr>
          <p:cNvPr id="73" name="TextBox 72">
            <a:extLst>
              <a:ext uri="{FF2B5EF4-FFF2-40B4-BE49-F238E27FC236}">
                <a16:creationId xmlns:a16="http://schemas.microsoft.com/office/drawing/2014/main" id="{E4D5769A-EFE4-43CC-8E83-310B7DEC7812}"/>
              </a:ext>
            </a:extLst>
          </p:cNvPr>
          <p:cNvSpPr txBox="1"/>
          <p:nvPr/>
        </p:nvSpPr>
        <p:spPr>
          <a:xfrm>
            <a:off x="4522620" y="3094489"/>
            <a:ext cx="1468672" cy="430887"/>
          </a:xfrm>
          <a:prstGeom prst="rect">
            <a:avLst/>
          </a:prstGeom>
          <a:noFill/>
        </p:spPr>
        <p:txBody>
          <a:bodyPr wrap="none" rtlCol="0">
            <a:spAutoFit/>
          </a:bodyPr>
          <a:lstStyle/>
          <a:p>
            <a:pPr algn="ctr"/>
            <a:r>
              <a:rPr lang="en-US" sz="1000" i="1" dirty="0">
                <a:solidFill>
                  <a:schemeClr val="bg1">
                    <a:lumMod val="85000"/>
                  </a:schemeClr>
                </a:solidFill>
                <a:latin typeface="Arial Black" panose="020B0A04020102020204" pitchFamily="34" charset="0"/>
              </a:rPr>
              <a:t>  </a:t>
            </a:r>
            <a:r>
              <a:rPr lang="en-US" sz="1100" i="1" dirty="0">
                <a:solidFill>
                  <a:schemeClr val="bg1">
                    <a:lumMod val="85000"/>
                  </a:schemeClr>
                </a:solidFill>
                <a:latin typeface="Arial Black" panose="020B0A04020102020204" pitchFamily="34" charset="0"/>
              </a:rPr>
              <a:t>EXTREME</a:t>
            </a:r>
          </a:p>
          <a:p>
            <a:pPr algn="ctr"/>
            <a:r>
              <a:rPr lang="en-US" sz="1100" i="1" dirty="0">
                <a:solidFill>
                  <a:schemeClr val="bg1">
                    <a:lumMod val="85000"/>
                  </a:schemeClr>
                </a:solidFill>
                <a:latin typeface="Arial Black" panose="020B0A04020102020204" pitchFamily="34" charset="0"/>
              </a:rPr>
              <a:t>ENVIRONMENTS</a:t>
            </a:r>
          </a:p>
        </p:txBody>
      </p:sp>
      <p:sp>
        <p:nvSpPr>
          <p:cNvPr id="74" name="TextBox 73">
            <a:extLst>
              <a:ext uri="{FF2B5EF4-FFF2-40B4-BE49-F238E27FC236}">
                <a16:creationId xmlns:a16="http://schemas.microsoft.com/office/drawing/2014/main" id="{C650D1F3-2D22-4336-A907-54E27BF0BBA1}"/>
              </a:ext>
            </a:extLst>
          </p:cNvPr>
          <p:cNvSpPr txBox="1"/>
          <p:nvPr/>
        </p:nvSpPr>
        <p:spPr>
          <a:xfrm>
            <a:off x="7146319" y="3099987"/>
            <a:ext cx="1276311" cy="430887"/>
          </a:xfrm>
          <a:prstGeom prst="rect">
            <a:avLst/>
          </a:prstGeom>
          <a:noFill/>
        </p:spPr>
        <p:txBody>
          <a:bodyPr wrap="none" rtlCol="0">
            <a:spAutoFit/>
          </a:bodyPr>
          <a:lstStyle/>
          <a:p>
            <a:pPr algn="ctr"/>
            <a:r>
              <a:rPr lang="en-US" sz="1100" i="1" dirty="0">
                <a:solidFill>
                  <a:schemeClr val="bg1">
                    <a:lumMod val="85000"/>
                  </a:schemeClr>
                </a:solidFill>
                <a:latin typeface="Arial Black" panose="020B0A04020102020204" pitchFamily="34" charset="0"/>
              </a:rPr>
              <a:t>  THERMAL</a:t>
            </a:r>
          </a:p>
          <a:p>
            <a:pPr algn="ctr"/>
            <a:r>
              <a:rPr lang="en-US" sz="1100" i="1" dirty="0">
                <a:solidFill>
                  <a:schemeClr val="bg1">
                    <a:lumMod val="85000"/>
                  </a:schemeClr>
                </a:solidFill>
                <a:latin typeface="Arial Black" panose="020B0A04020102020204" pitchFamily="34" charset="0"/>
              </a:rPr>
              <a:t>  TOOLBOX     </a:t>
            </a:r>
          </a:p>
        </p:txBody>
      </p:sp>
    </p:spTree>
    <p:extLst>
      <p:ext uri="{BB962C8B-B14F-4D97-AF65-F5344CB8AC3E}">
        <p14:creationId xmlns:p14="http://schemas.microsoft.com/office/powerpoint/2010/main" val="891043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598E3770-2BC4-4418-B6B5-6543C55EE758}"/>
              </a:ext>
            </a:extLst>
          </p:cNvPr>
          <p:cNvSpPr txBox="1"/>
          <p:nvPr/>
        </p:nvSpPr>
        <p:spPr>
          <a:xfrm>
            <a:off x="1515126" y="2798147"/>
            <a:ext cx="1444752" cy="2021066"/>
          </a:xfrm>
          <a:prstGeom prst="rect">
            <a:avLst/>
          </a:prstGeom>
          <a:noFill/>
          <a:ln w="25400">
            <a:solidFill>
              <a:srgbClr val="3333CC"/>
            </a:solidFill>
          </a:ln>
        </p:spPr>
        <p:txBody>
          <a:bodyPr wrap="square" rtlCol="0">
            <a:spAutoFit/>
          </a:bodyPr>
          <a:lstStyle/>
          <a:p>
            <a:pPr algn="ctr"/>
            <a:endParaRPr lang="en-US" sz="200" b="1" i="1" dirty="0">
              <a:solidFill>
                <a:srgbClr val="3333CC"/>
              </a:solidFill>
              <a:latin typeface="Arial Narrow" panose="020B0606020202030204" pitchFamily="34" charset="0"/>
            </a:endParaRPr>
          </a:p>
          <a:p>
            <a:pPr algn="ctr">
              <a:lnSpc>
                <a:spcPts val="1700"/>
              </a:lnSpc>
            </a:pPr>
            <a:r>
              <a:rPr lang="en-US" sz="1500" b="1" i="1" dirty="0">
                <a:solidFill>
                  <a:srgbClr val="3333CC"/>
                </a:solidFill>
                <a:latin typeface="Arial Narrow" panose="020B0606020202030204" pitchFamily="34" charset="0"/>
              </a:rPr>
              <a:t>Seismometers</a:t>
            </a:r>
          </a:p>
          <a:p>
            <a:pPr algn="ctr">
              <a:lnSpc>
                <a:spcPts val="1600"/>
              </a:lnSpc>
            </a:pPr>
            <a:endParaRPr lang="en-US" sz="1500" dirty="0">
              <a:solidFill>
                <a:srgbClr val="3333CC"/>
              </a:solidFill>
              <a:latin typeface="Arial Narrow" panose="020B0606020202030204" pitchFamily="34" charset="0"/>
            </a:endParaRPr>
          </a:p>
          <a:p>
            <a:pPr algn="ctr">
              <a:lnSpc>
                <a:spcPts val="1600"/>
              </a:lnSpc>
            </a:pPr>
            <a:endParaRPr lang="en-US" sz="1500" dirty="0">
              <a:solidFill>
                <a:srgbClr val="3333CC"/>
              </a:solidFill>
              <a:latin typeface="Arial Narrow" panose="020B0606020202030204" pitchFamily="34" charset="0"/>
            </a:endParaRPr>
          </a:p>
          <a:p>
            <a:pPr algn="ctr">
              <a:lnSpc>
                <a:spcPts val="1700"/>
              </a:lnSpc>
            </a:pPr>
            <a:r>
              <a:rPr lang="en-US" sz="1500" b="1" i="1" dirty="0">
                <a:solidFill>
                  <a:srgbClr val="3333CC"/>
                </a:solidFill>
                <a:latin typeface="Arial Narrow" panose="020B0606020202030204" pitchFamily="34" charset="0"/>
              </a:rPr>
              <a:t>Magnetometers</a:t>
            </a:r>
          </a:p>
          <a:p>
            <a:pPr algn="ctr">
              <a:lnSpc>
                <a:spcPts val="1600"/>
              </a:lnSpc>
            </a:pPr>
            <a:endParaRPr lang="en-US" sz="1500" dirty="0">
              <a:solidFill>
                <a:srgbClr val="3333CC"/>
              </a:solidFill>
              <a:latin typeface="Arial Narrow" panose="020B0606020202030204" pitchFamily="34" charset="0"/>
            </a:endParaRPr>
          </a:p>
          <a:p>
            <a:pPr algn="ctr">
              <a:lnSpc>
                <a:spcPts val="1600"/>
              </a:lnSpc>
            </a:pPr>
            <a:endParaRPr lang="en-US" sz="1500" dirty="0">
              <a:solidFill>
                <a:srgbClr val="3333CC"/>
              </a:solidFill>
              <a:latin typeface="Arial Narrow" panose="020B0606020202030204" pitchFamily="34" charset="0"/>
            </a:endParaRPr>
          </a:p>
          <a:p>
            <a:pPr algn="ctr">
              <a:lnSpc>
                <a:spcPts val="1700"/>
              </a:lnSpc>
            </a:pPr>
            <a:r>
              <a:rPr lang="en-US" sz="1400" b="1" i="1" dirty="0">
                <a:solidFill>
                  <a:srgbClr val="3333CC"/>
                </a:solidFill>
                <a:latin typeface="Arial Narrow" panose="020B0606020202030204" pitchFamily="34" charset="0"/>
              </a:rPr>
              <a:t>IR Spectrometers</a:t>
            </a:r>
          </a:p>
          <a:p>
            <a:pPr algn="ctr">
              <a:lnSpc>
                <a:spcPts val="1700"/>
              </a:lnSpc>
            </a:pPr>
            <a:endParaRPr lang="en-US" sz="1400" b="1" i="1" dirty="0">
              <a:solidFill>
                <a:srgbClr val="3333CC"/>
              </a:solidFill>
              <a:latin typeface="Arial Narrow" panose="020B0606020202030204" pitchFamily="34" charset="0"/>
            </a:endParaRPr>
          </a:p>
          <a:p>
            <a:pPr algn="ctr">
              <a:lnSpc>
                <a:spcPts val="1600"/>
              </a:lnSpc>
            </a:pPr>
            <a:endParaRPr lang="en-US" sz="1500" dirty="0">
              <a:solidFill>
                <a:srgbClr val="3333CC"/>
              </a:solidFill>
              <a:latin typeface="Arial Narrow" panose="020B0606020202030204" pitchFamily="34" charset="0"/>
            </a:endParaRPr>
          </a:p>
        </p:txBody>
      </p:sp>
      <p:sp>
        <p:nvSpPr>
          <p:cNvPr id="3" name="Title 2"/>
          <p:cNvSpPr>
            <a:spLocks noGrp="1"/>
          </p:cNvSpPr>
          <p:nvPr>
            <p:ph type="title"/>
          </p:nvPr>
        </p:nvSpPr>
        <p:spPr>
          <a:xfrm>
            <a:off x="0" y="29379"/>
            <a:ext cx="9169706" cy="558188"/>
          </a:xfrm>
        </p:spPr>
        <p:txBody>
          <a:bodyPr/>
          <a:lstStyle/>
          <a:p>
            <a:pPr algn="ctr"/>
            <a:r>
              <a:rPr lang="en-US" sz="2800" dirty="0"/>
              <a:t> </a:t>
            </a:r>
            <a:r>
              <a:rPr lang="en-US" dirty="0"/>
              <a:t>PROBLEM (cont’d)</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solidFill>
                  <a:srgbClr val="7030A0"/>
                </a:solidFill>
              </a:rPr>
              <a:pPr/>
              <a:t>3</a:t>
            </a:fld>
            <a:endParaRPr lang="en-US" dirty="0">
              <a:solidFill>
                <a:srgbClr val="7030A0"/>
              </a:solidFill>
            </a:endParaRPr>
          </a:p>
        </p:txBody>
      </p:sp>
      <p:sp>
        <p:nvSpPr>
          <p:cNvPr id="45" name="TextBox 44">
            <a:extLst>
              <a:ext uri="{FF2B5EF4-FFF2-40B4-BE49-F238E27FC236}">
                <a16:creationId xmlns:a16="http://schemas.microsoft.com/office/drawing/2014/main" id="{FC9C1047-E66E-4BA8-AEB7-2449AC212CDC}"/>
              </a:ext>
            </a:extLst>
          </p:cNvPr>
          <p:cNvSpPr txBox="1"/>
          <p:nvPr/>
        </p:nvSpPr>
        <p:spPr>
          <a:xfrm>
            <a:off x="-4214" y="528771"/>
            <a:ext cx="9148213" cy="353943"/>
          </a:xfrm>
          <a:prstGeom prst="rect">
            <a:avLst/>
          </a:prstGeom>
          <a:noFill/>
        </p:spPr>
        <p:txBody>
          <a:bodyPr wrap="square" rtlCol="0">
            <a:spAutoFit/>
          </a:bodyPr>
          <a:lstStyle/>
          <a:p>
            <a:pPr algn="ctr"/>
            <a:r>
              <a:rPr lang="en-US" sz="1700" b="1" i="1" dirty="0">
                <a:solidFill>
                  <a:srgbClr val="3333CC"/>
                </a:solidFill>
                <a:sym typeface="Wingdings" panose="05000000000000000000" pitchFamily="2" charset="2"/>
              </a:rPr>
              <a:t>Science Payload (SP) Operation/Survival </a:t>
            </a:r>
            <a:r>
              <a:rPr lang="en-US" sz="1700" b="1" i="1" dirty="0">
                <a:solidFill>
                  <a:srgbClr val="3333CC"/>
                </a:solidFill>
              </a:rPr>
              <a:t>Overnight on the Lunar Surface</a:t>
            </a:r>
            <a:endParaRPr lang="en-US" sz="1700" i="1" dirty="0">
              <a:solidFill>
                <a:srgbClr val="3333CC"/>
              </a:solidFill>
              <a:latin typeface="+mn-lt"/>
            </a:endParaRPr>
          </a:p>
        </p:txBody>
      </p:sp>
      <p:sp>
        <p:nvSpPr>
          <p:cNvPr id="76" name="TextBox 75">
            <a:extLst>
              <a:ext uri="{FF2B5EF4-FFF2-40B4-BE49-F238E27FC236}">
                <a16:creationId xmlns:a16="http://schemas.microsoft.com/office/drawing/2014/main" id="{7F356F0B-5357-4398-94A7-C97D21CBED9F}"/>
              </a:ext>
            </a:extLst>
          </p:cNvPr>
          <p:cNvSpPr txBox="1"/>
          <p:nvPr/>
        </p:nvSpPr>
        <p:spPr>
          <a:xfrm>
            <a:off x="88498" y="1415383"/>
            <a:ext cx="1333500" cy="1336263"/>
          </a:xfrm>
          <a:prstGeom prst="rect">
            <a:avLst/>
          </a:prstGeom>
          <a:noFill/>
          <a:ln w="25400">
            <a:solidFill>
              <a:srgbClr val="3333CC"/>
            </a:solidFill>
          </a:ln>
        </p:spPr>
        <p:txBody>
          <a:bodyPr wrap="square" rtlCol="0">
            <a:spAutoFit/>
          </a:bodyPr>
          <a:lstStyle/>
          <a:p>
            <a:pPr algn="ctr"/>
            <a:endParaRPr lang="en-US" sz="600" b="1" dirty="0">
              <a:solidFill>
                <a:srgbClr val="3333CC"/>
              </a:solidFill>
              <a:latin typeface="+mn-lt"/>
            </a:endParaRPr>
          </a:p>
          <a:p>
            <a:pPr algn="ctr">
              <a:lnSpc>
                <a:spcPts val="1700"/>
              </a:lnSpc>
            </a:pPr>
            <a:r>
              <a:rPr lang="en-US" sz="1600" b="1" i="1" dirty="0">
                <a:solidFill>
                  <a:srgbClr val="3333CC"/>
                </a:solidFill>
                <a:latin typeface="Arial Narrow" panose="020B0606020202030204" pitchFamily="34" charset="0"/>
              </a:rPr>
              <a:t>Initial CLPS Landers and their SPs will not Survive Lunar Night</a:t>
            </a:r>
            <a:endParaRPr lang="en-US" sz="400" b="1" i="1" dirty="0">
              <a:solidFill>
                <a:srgbClr val="3333CC"/>
              </a:solidFill>
              <a:latin typeface="Arial Narrow" panose="020B0606020202030204" pitchFamily="34" charset="0"/>
            </a:endParaRPr>
          </a:p>
          <a:p>
            <a:pPr algn="ctr"/>
            <a:endParaRPr lang="en-US" sz="400" b="1" dirty="0">
              <a:solidFill>
                <a:srgbClr val="3333CC"/>
              </a:solidFill>
              <a:latin typeface="+mn-lt"/>
            </a:endParaRPr>
          </a:p>
        </p:txBody>
      </p:sp>
      <p:sp>
        <p:nvSpPr>
          <p:cNvPr id="77" name="TextBox 76">
            <a:extLst>
              <a:ext uri="{FF2B5EF4-FFF2-40B4-BE49-F238E27FC236}">
                <a16:creationId xmlns:a16="http://schemas.microsoft.com/office/drawing/2014/main" id="{9A954AC2-423F-46FE-A3B6-D923585DCAA8}"/>
              </a:ext>
            </a:extLst>
          </p:cNvPr>
          <p:cNvSpPr txBox="1"/>
          <p:nvPr/>
        </p:nvSpPr>
        <p:spPr>
          <a:xfrm>
            <a:off x="1517570" y="1415383"/>
            <a:ext cx="1443525" cy="1323439"/>
          </a:xfrm>
          <a:prstGeom prst="rect">
            <a:avLst/>
          </a:prstGeom>
          <a:noFill/>
          <a:ln w="25400">
            <a:solidFill>
              <a:srgbClr val="3333CC"/>
            </a:solidFill>
          </a:ln>
        </p:spPr>
        <p:txBody>
          <a:bodyPr wrap="square" rtlCol="0">
            <a:spAutoFit/>
          </a:bodyPr>
          <a:lstStyle/>
          <a:p>
            <a:pPr algn="ctr">
              <a:lnSpc>
                <a:spcPts val="1600"/>
              </a:lnSpc>
            </a:pPr>
            <a:r>
              <a:rPr lang="en-US" sz="1400" b="1" i="1" dirty="0">
                <a:solidFill>
                  <a:srgbClr val="3333CC"/>
                </a:solidFill>
                <a:latin typeface="Arial Narrow" panose="020B0606020202030204" pitchFamily="34" charset="0"/>
              </a:rPr>
              <a:t>Self-Sufficient Science Payloads that are Capable of Operating Over Multiple Lunar Day/Night Cycles</a:t>
            </a:r>
          </a:p>
        </p:txBody>
      </p:sp>
      <p:sp>
        <p:nvSpPr>
          <p:cNvPr id="78" name="TextBox 77">
            <a:extLst>
              <a:ext uri="{FF2B5EF4-FFF2-40B4-BE49-F238E27FC236}">
                <a16:creationId xmlns:a16="http://schemas.microsoft.com/office/drawing/2014/main" id="{5B3ADEAE-661C-4C80-A6E9-57063B642CF0}"/>
              </a:ext>
            </a:extLst>
          </p:cNvPr>
          <p:cNvSpPr txBox="1"/>
          <p:nvPr/>
        </p:nvSpPr>
        <p:spPr>
          <a:xfrm>
            <a:off x="3060271" y="1415383"/>
            <a:ext cx="4038600" cy="1323439"/>
          </a:xfrm>
          <a:prstGeom prst="rect">
            <a:avLst/>
          </a:prstGeom>
          <a:noFill/>
          <a:ln w="25400">
            <a:solidFill>
              <a:srgbClr val="3333CC"/>
            </a:solidFill>
          </a:ln>
        </p:spPr>
        <p:txBody>
          <a:bodyPr wrap="square" rtlCol="0">
            <a:spAutoFit/>
          </a:bodyPr>
          <a:lstStyle/>
          <a:p>
            <a:pPr marL="169863" indent="-169863">
              <a:lnSpc>
                <a:spcPts val="1600"/>
              </a:lnSpc>
              <a:buFontTx/>
              <a:buChar char="-"/>
              <a:tabLst>
                <a:tab pos="457200" algn="l"/>
              </a:tabLst>
            </a:pPr>
            <a:r>
              <a:rPr lang="en-US" sz="1400" dirty="0">
                <a:solidFill>
                  <a:srgbClr val="3333CC"/>
                </a:solidFill>
                <a:latin typeface="Arial Narrow" panose="020B0606020202030204" pitchFamily="34" charset="0"/>
              </a:rPr>
              <a:t>Daytime highs of &gt; 130 </a:t>
            </a:r>
            <a:r>
              <a:rPr lang="en-US" sz="1400" dirty="0">
                <a:solidFill>
                  <a:srgbClr val="3333CC"/>
                </a:solidFill>
                <a:latin typeface="Arial Narrow" panose="020B0606020202030204" pitchFamily="34" charset="0"/>
                <a:ea typeface="Cambria Math" panose="02040503050406030204" pitchFamily="18" charset="0"/>
              </a:rPr>
              <a:t>°</a:t>
            </a:r>
            <a:r>
              <a:rPr lang="en-US" sz="1400" dirty="0">
                <a:solidFill>
                  <a:srgbClr val="3333CC"/>
                </a:solidFill>
                <a:latin typeface="Arial Narrow" panose="020B0606020202030204" pitchFamily="34" charset="0"/>
              </a:rPr>
              <a:t>C</a:t>
            </a:r>
          </a:p>
          <a:p>
            <a:pPr marL="169863" indent="-169863">
              <a:lnSpc>
                <a:spcPts val="1600"/>
              </a:lnSpc>
              <a:buFontTx/>
              <a:buChar char="-"/>
              <a:tabLst>
                <a:tab pos="457200" algn="l"/>
              </a:tabLst>
            </a:pPr>
            <a:r>
              <a:rPr lang="en-US" sz="1400" dirty="0">
                <a:solidFill>
                  <a:srgbClr val="3333CC"/>
                </a:solidFill>
                <a:latin typeface="Arial Narrow" panose="020B0606020202030204" pitchFamily="34" charset="0"/>
              </a:rPr>
              <a:t>Days that last 15 Earth days</a:t>
            </a:r>
          </a:p>
          <a:p>
            <a:pPr marL="169863" indent="-169863">
              <a:lnSpc>
                <a:spcPts val="1600"/>
              </a:lnSpc>
              <a:buFontTx/>
              <a:buChar char="-"/>
              <a:tabLst>
                <a:tab pos="457200" algn="l"/>
              </a:tabLst>
            </a:pPr>
            <a:r>
              <a:rPr lang="en-US" sz="1400" dirty="0">
                <a:solidFill>
                  <a:srgbClr val="3333CC"/>
                </a:solidFill>
                <a:latin typeface="Arial Narrow" panose="020B0606020202030204" pitchFamily="34" charset="0"/>
              </a:rPr>
              <a:t>Nighttime lows of &lt; -200 </a:t>
            </a:r>
            <a:r>
              <a:rPr lang="en-US" sz="1400" dirty="0">
                <a:solidFill>
                  <a:srgbClr val="3333CC"/>
                </a:solidFill>
                <a:latin typeface="Arial Narrow" panose="020B0606020202030204" pitchFamily="34" charset="0"/>
                <a:ea typeface="Cambria Math" panose="02040503050406030204" pitchFamily="18" charset="0"/>
              </a:rPr>
              <a:t>°</a:t>
            </a:r>
            <a:r>
              <a:rPr lang="en-US" sz="1400" dirty="0">
                <a:solidFill>
                  <a:srgbClr val="3333CC"/>
                </a:solidFill>
                <a:latin typeface="Arial Narrow" panose="020B0606020202030204" pitchFamily="34" charset="0"/>
              </a:rPr>
              <a:t>C</a:t>
            </a:r>
          </a:p>
          <a:p>
            <a:pPr marL="169863" indent="-169863">
              <a:lnSpc>
                <a:spcPts val="1600"/>
              </a:lnSpc>
              <a:buFontTx/>
              <a:buChar char="-"/>
              <a:tabLst>
                <a:tab pos="457200" algn="l"/>
              </a:tabLst>
            </a:pPr>
            <a:r>
              <a:rPr lang="en-US" sz="1400" dirty="0">
                <a:solidFill>
                  <a:srgbClr val="3333CC"/>
                </a:solidFill>
                <a:latin typeface="Arial Narrow" panose="020B0606020202030204" pitchFamily="34" charset="0"/>
              </a:rPr>
              <a:t>Nights that last 15 Earth days</a:t>
            </a:r>
          </a:p>
          <a:p>
            <a:pPr marL="169863" indent="-169863">
              <a:lnSpc>
                <a:spcPts val="1600"/>
              </a:lnSpc>
              <a:buFontTx/>
              <a:buChar char="-"/>
              <a:tabLst>
                <a:tab pos="457200" algn="l"/>
              </a:tabLst>
            </a:pPr>
            <a:r>
              <a:rPr lang="en-US" sz="1400" dirty="0">
                <a:solidFill>
                  <a:srgbClr val="3333CC"/>
                </a:solidFill>
                <a:latin typeface="Arial Narrow" panose="020B0606020202030204" pitchFamily="34" charset="0"/>
              </a:rPr>
              <a:t>Solar/battery power only</a:t>
            </a:r>
          </a:p>
          <a:p>
            <a:pPr marL="169863" indent="-169863">
              <a:lnSpc>
                <a:spcPts val="1600"/>
              </a:lnSpc>
              <a:buFontTx/>
              <a:buChar char="-"/>
              <a:tabLst>
                <a:tab pos="457200" algn="l"/>
              </a:tabLst>
            </a:pPr>
            <a:r>
              <a:rPr lang="en-US" sz="1400" dirty="0">
                <a:solidFill>
                  <a:srgbClr val="3333CC"/>
                </a:solidFill>
                <a:latin typeface="Arial Narrow" panose="020B0606020202030204" pitchFamily="34" charset="0"/>
              </a:rPr>
              <a:t>No radioisotope heat/power</a:t>
            </a:r>
          </a:p>
        </p:txBody>
      </p:sp>
      <p:sp>
        <p:nvSpPr>
          <p:cNvPr id="79" name="TextBox 78">
            <a:extLst>
              <a:ext uri="{FF2B5EF4-FFF2-40B4-BE49-F238E27FC236}">
                <a16:creationId xmlns:a16="http://schemas.microsoft.com/office/drawing/2014/main" id="{558F91A7-E24A-4ECC-8237-D953B8FC472F}"/>
              </a:ext>
            </a:extLst>
          </p:cNvPr>
          <p:cNvSpPr txBox="1"/>
          <p:nvPr/>
        </p:nvSpPr>
        <p:spPr>
          <a:xfrm>
            <a:off x="-20216" y="904445"/>
            <a:ext cx="1502394" cy="528350"/>
          </a:xfrm>
          <a:prstGeom prst="rect">
            <a:avLst/>
          </a:prstGeom>
          <a:noFill/>
        </p:spPr>
        <p:txBody>
          <a:bodyPr wrap="square" rtlCol="0">
            <a:spAutoFit/>
          </a:bodyPr>
          <a:lstStyle/>
          <a:p>
            <a:pPr algn="ctr">
              <a:lnSpc>
                <a:spcPts val="1700"/>
              </a:lnSpc>
            </a:pPr>
            <a:r>
              <a:rPr lang="en-US" sz="1600" i="1" dirty="0">
                <a:latin typeface="Arial Narrow" panose="020B0606020202030204" pitchFamily="34" charset="0"/>
              </a:rPr>
              <a:t>SPs depend on CLPS landers  ...</a:t>
            </a:r>
          </a:p>
        </p:txBody>
      </p:sp>
      <p:sp>
        <p:nvSpPr>
          <p:cNvPr id="80" name="TextBox 79">
            <a:extLst>
              <a:ext uri="{FF2B5EF4-FFF2-40B4-BE49-F238E27FC236}">
                <a16:creationId xmlns:a16="http://schemas.microsoft.com/office/drawing/2014/main" id="{635F5E0B-1897-4394-BB21-B6626241A0C2}"/>
              </a:ext>
            </a:extLst>
          </p:cNvPr>
          <p:cNvSpPr txBox="1"/>
          <p:nvPr/>
        </p:nvSpPr>
        <p:spPr>
          <a:xfrm>
            <a:off x="1424140" y="919666"/>
            <a:ext cx="1632480" cy="528350"/>
          </a:xfrm>
          <a:prstGeom prst="rect">
            <a:avLst/>
          </a:prstGeom>
          <a:noFill/>
        </p:spPr>
        <p:txBody>
          <a:bodyPr wrap="square" rtlCol="0">
            <a:spAutoFit/>
          </a:bodyPr>
          <a:lstStyle/>
          <a:p>
            <a:pPr algn="ctr">
              <a:lnSpc>
                <a:spcPts val="1700"/>
              </a:lnSpc>
            </a:pPr>
            <a:r>
              <a:rPr lang="en-US" sz="1600" i="1" dirty="0">
                <a:latin typeface="Arial Narrow" panose="020B0606020202030204" pitchFamily="34" charset="0"/>
              </a:rPr>
              <a:t>Science instrument focus at JPL …</a:t>
            </a:r>
          </a:p>
        </p:txBody>
      </p:sp>
      <p:sp>
        <p:nvSpPr>
          <p:cNvPr id="81" name="TextBox 80">
            <a:extLst>
              <a:ext uri="{FF2B5EF4-FFF2-40B4-BE49-F238E27FC236}">
                <a16:creationId xmlns:a16="http://schemas.microsoft.com/office/drawing/2014/main" id="{B55C9C4D-0B02-4B31-B19E-3F0A9C2FD223}"/>
              </a:ext>
            </a:extLst>
          </p:cNvPr>
          <p:cNvSpPr txBox="1"/>
          <p:nvPr/>
        </p:nvSpPr>
        <p:spPr>
          <a:xfrm>
            <a:off x="3196146" y="919666"/>
            <a:ext cx="3795895" cy="528350"/>
          </a:xfrm>
          <a:prstGeom prst="rect">
            <a:avLst/>
          </a:prstGeom>
          <a:noFill/>
        </p:spPr>
        <p:txBody>
          <a:bodyPr wrap="square" rtlCol="0">
            <a:spAutoFit/>
          </a:bodyPr>
          <a:lstStyle/>
          <a:p>
            <a:pPr algn="ctr">
              <a:lnSpc>
                <a:spcPts val="1700"/>
              </a:lnSpc>
            </a:pPr>
            <a:r>
              <a:rPr lang="en-US" sz="1600" i="1" dirty="0">
                <a:latin typeface="Arial Narrow" panose="020B0606020202030204" pitchFamily="34" charset="0"/>
              </a:rPr>
              <a:t>Lunar surface conditions and design constraints that make day/night survival so challenging …</a:t>
            </a:r>
          </a:p>
        </p:txBody>
      </p:sp>
      <p:sp>
        <p:nvSpPr>
          <p:cNvPr id="82" name="TextBox 81">
            <a:extLst>
              <a:ext uri="{FF2B5EF4-FFF2-40B4-BE49-F238E27FC236}">
                <a16:creationId xmlns:a16="http://schemas.microsoft.com/office/drawing/2014/main" id="{9EDD8912-A435-439B-82A7-7C263B9BCDEC}"/>
              </a:ext>
            </a:extLst>
          </p:cNvPr>
          <p:cNvSpPr txBox="1"/>
          <p:nvPr/>
        </p:nvSpPr>
        <p:spPr>
          <a:xfrm>
            <a:off x="7146267" y="919666"/>
            <a:ext cx="1931150" cy="528350"/>
          </a:xfrm>
          <a:prstGeom prst="rect">
            <a:avLst/>
          </a:prstGeom>
          <a:noFill/>
        </p:spPr>
        <p:txBody>
          <a:bodyPr wrap="square" rtlCol="0">
            <a:spAutoFit/>
          </a:bodyPr>
          <a:lstStyle/>
          <a:p>
            <a:pPr algn="ctr">
              <a:lnSpc>
                <a:spcPts val="1700"/>
              </a:lnSpc>
            </a:pPr>
            <a:r>
              <a:rPr lang="en-US" sz="1600" i="1" dirty="0">
                <a:latin typeface="Arial Narrow" panose="020B0606020202030204" pitchFamily="34" charset="0"/>
              </a:rPr>
              <a:t>How to become CLPS lander independent … </a:t>
            </a:r>
          </a:p>
        </p:txBody>
      </p:sp>
      <p:sp>
        <p:nvSpPr>
          <p:cNvPr id="83" name="TextBox 82">
            <a:extLst>
              <a:ext uri="{FF2B5EF4-FFF2-40B4-BE49-F238E27FC236}">
                <a16:creationId xmlns:a16="http://schemas.microsoft.com/office/drawing/2014/main" id="{E3AED15B-72E1-4130-9D77-88B07F08AE83}"/>
              </a:ext>
            </a:extLst>
          </p:cNvPr>
          <p:cNvSpPr txBox="1"/>
          <p:nvPr/>
        </p:nvSpPr>
        <p:spPr>
          <a:xfrm>
            <a:off x="7205946" y="1416949"/>
            <a:ext cx="1833416" cy="1323439"/>
          </a:xfrm>
          <a:prstGeom prst="rect">
            <a:avLst/>
          </a:prstGeom>
          <a:noFill/>
          <a:ln w="25400">
            <a:solidFill>
              <a:srgbClr val="3333CC"/>
            </a:solidFill>
          </a:ln>
        </p:spPr>
        <p:txBody>
          <a:bodyPr wrap="square" rtlCol="0">
            <a:spAutoFit/>
          </a:bodyPr>
          <a:lstStyle/>
          <a:p>
            <a:pPr algn="ctr">
              <a:lnSpc>
                <a:spcPts val="1600"/>
              </a:lnSpc>
            </a:pPr>
            <a:r>
              <a:rPr lang="en-US" sz="1600" i="1" dirty="0">
                <a:solidFill>
                  <a:srgbClr val="3333CC"/>
                </a:solidFill>
                <a:latin typeface="Arial Narrow" panose="020B0606020202030204" pitchFamily="34" charset="0"/>
              </a:rPr>
              <a:t>Add Cubesat-Based</a:t>
            </a:r>
          </a:p>
          <a:p>
            <a:pPr>
              <a:lnSpc>
                <a:spcPts val="1400"/>
              </a:lnSpc>
              <a:spcBef>
                <a:spcPts val="500"/>
              </a:spcBef>
            </a:pPr>
            <a:r>
              <a:rPr lang="en-US" sz="1600" b="1" i="1" dirty="0">
                <a:solidFill>
                  <a:srgbClr val="3333CC"/>
                </a:solidFill>
                <a:latin typeface="Arial Narrow" panose="020B0606020202030204" pitchFamily="34" charset="0"/>
              </a:rPr>
              <a:t>C&amp;DH</a:t>
            </a:r>
          </a:p>
          <a:p>
            <a:pPr>
              <a:lnSpc>
                <a:spcPts val="1400"/>
              </a:lnSpc>
            </a:pPr>
            <a:r>
              <a:rPr lang="en-US" sz="1600" b="1" i="1" dirty="0">
                <a:solidFill>
                  <a:srgbClr val="3333CC"/>
                </a:solidFill>
                <a:latin typeface="Arial Narrow" panose="020B0606020202030204" pitchFamily="34" charset="0"/>
              </a:rPr>
              <a:t>Telecom</a:t>
            </a:r>
          </a:p>
          <a:p>
            <a:pPr>
              <a:lnSpc>
                <a:spcPts val="1400"/>
              </a:lnSpc>
            </a:pPr>
            <a:r>
              <a:rPr lang="en-US" sz="1600" b="1" i="1" dirty="0">
                <a:solidFill>
                  <a:srgbClr val="3333CC"/>
                </a:solidFill>
                <a:latin typeface="Arial Narrow" panose="020B0606020202030204" pitchFamily="34" charset="0"/>
              </a:rPr>
              <a:t>Power</a:t>
            </a:r>
          </a:p>
          <a:p>
            <a:pPr>
              <a:lnSpc>
                <a:spcPts val="1400"/>
              </a:lnSpc>
              <a:spcAft>
                <a:spcPts val="300"/>
              </a:spcAft>
            </a:pPr>
            <a:r>
              <a:rPr lang="en-US" sz="1600" b="1" i="1" dirty="0">
                <a:solidFill>
                  <a:srgbClr val="3333CC"/>
                </a:solidFill>
                <a:latin typeface="Arial Narrow" panose="020B0606020202030204" pitchFamily="34" charset="0"/>
              </a:rPr>
              <a:t>Batteries</a:t>
            </a:r>
          </a:p>
          <a:p>
            <a:pPr algn="ctr">
              <a:lnSpc>
                <a:spcPts val="1600"/>
              </a:lnSpc>
            </a:pPr>
            <a:r>
              <a:rPr lang="en-US" sz="1600" i="1" dirty="0">
                <a:solidFill>
                  <a:srgbClr val="3333CC"/>
                </a:solidFill>
                <a:latin typeface="Arial Narrow" panose="020B0606020202030204" pitchFamily="34" charset="0"/>
              </a:rPr>
              <a:t>to SP Thermal Design</a:t>
            </a:r>
          </a:p>
        </p:txBody>
      </p:sp>
      <p:pic>
        <p:nvPicPr>
          <p:cNvPr id="96" name="Picture 95">
            <a:extLst>
              <a:ext uri="{FF2B5EF4-FFF2-40B4-BE49-F238E27FC236}">
                <a16:creationId xmlns:a16="http://schemas.microsoft.com/office/drawing/2014/main" id="{7D47CC37-E5CA-43B0-916A-154B4E49FD9A}"/>
              </a:ext>
            </a:extLst>
          </p:cNvPr>
          <p:cNvPicPr>
            <a:picLocks noChangeAspect="1"/>
          </p:cNvPicPr>
          <p:nvPr/>
        </p:nvPicPr>
        <p:blipFill>
          <a:blip r:embed="rId3"/>
          <a:stretch>
            <a:fillRect/>
          </a:stretch>
        </p:blipFill>
        <p:spPr>
          <a:xfrm>
            <a:off x="5247702" y="1472978"/>
            <a:ext cx="1790129" cy="1195991"/>
          </a:xfrm>
          <a:prstGeom prst="rect">
            <a:avLst/>
          </a:prstGeom>
        </p:spPr>
      </p:pic>
      <p:pic>
        <p:nvPicPr>
          <p:cNvPr id="16" name="Picture 15">
            <a:extLst>
              <a:ext uri="{FF2B5EF4-FFF2-40B4-BE49-F238E27FC236}">
                <a16:creationId xmlns:a16="http://schemas.microsoft.com/office/drawing/2014/main" id="{1E2FCD90-5B0A-41E1-AFF3-2F622BE3D623}"/>
              </a:ext>
            </a:extLst>
          </p:cNvPr>
          <p:cNvPicPr>
            <a:picLocks noChangeAspect="1"/>
          </p:cNvPicPr>
          <p:nvPr/>
        </p:nvPicPr>
        <p:blipFill>
          <a:blip r:embed="rId4"/>
          <a:stretch>
            <a:fillRect/>
          </a:stretch>
        </p:blipFill>
        <p:spPr>
          <a:xfrm>
            <a:off x="8053731" y="1710371"/>
            <a:ext cx="954290" cy="710946"/>
          </a:xfrm>
          <a:prstGeom prst="rect">
            <a:avLst/>
          </a:prstGeom>
        </p:spPr>
      </p:pic>
      <p:sp>
        <p:nvSpPr>
          <p:cNvPr id="17" name="Rectangle 16">
            <a:extLst>
              <a:ext uri="{FF2B5EF4-FFF2-40B4-BE49-F238E27FC236}">
                <a16:creationId xmlns:a16="http://schemas.microsoft.com/office/drawing/2014/main" id="{E2E8223D-46D8-42EB-B36B-92320895B3A2}"/>
              </a:ext>
            </a:extLst>
          </p:cNvPr>
          <p:cNvSpPr/>
          <p:nvPr/>
        </p:nvSpPr>
        <p:spPr>
          <a:xfrm>
            <a:off x="90411" y="2798147"/>
            <a:ext cx="1331587" cy="2015936"/>
          </a:xfrm>
          <a:prstGeom prst="rect">
            <a:avLst/>
          </a:prstGeom>
          <a:ln w="25400">
            <a:solidFill>
              <a:srgbClr val="3333CC"/>
            </a:solidFill>
          </a:ln>
        </p:spPr>
        <p:txBody>
          <a:bodyPr wrap="square">
            <a:spAutoFit/>
          </a:bodyPr>
          <a:lstStyle/>
          <a:p>
            <a:pPr>
              <a:lnSpc>
                <a:spcPts val="1030"/>
              </a:lnSpc>
            </a:pPr>
            <a:r>
              <a:rPr lang="en-US" sz="1000" b="1" dirty="0">
                <a:solidFill>
                  <a:srgbClr val="3333CC"/>
                </a:solidFill>
                <a:latin typeface="Arial Narrow" panose="020B0606020202030204" pitchFamily="34" charset="0"/>
              </a:rPr>
              <a:t>CLPS Providers </a:t>
            </a:r>
          </a:p>
          <a:p>
            <a:pPr>
              <a:lnSpc>
                <a:spcPts val="1030"/>
              </a:lnSpc>
            </a:pPr>
            <a:r>
              <a:rPr lang="en-US" sz="1000" dirty="0">
                <a:solidFill>
                  <a:srgbClr val="3333CC"/>
                </a:solidFill>
                <a:latin typeface="Arial Narrow" panose="020B0606020202030204" pitchFamily="34" charset="0"/>
                <a:hlinkClick r:id="rId5" action="ppaction://hlinksldjump">
                  <a:extLst>
                    <a:ext uri="{A12FA001-AC4F-418D-AE19-62706E023703}">
                      <ahyp:hlinkClr xmlns:ahyp="http://schemas.microsoft.com/office/drawing/2018/hyperlinkcolor" val="tx"/>
                    </a:ext>
                  </a:extLst>
                </a:hlinkClick>
              </a:rPr>
              <a:t>Astrobotic Technology</a:t>
            </a:r>
            <a:r>
              <a:rPr lang="en-US" sz="1000" dirty="0">
                <a:solidFill>
                  <a:srgbClr val="3333CC"/>
                </a:solidFill>
                <a:latin typeface="Arial Narrow" panose="020B0606020202030204" pitchFamily="34" charset="0"/>
              </a:rPr>
              <a:t> </a:t>
            </a:r>
          </a:p>
          <a:p>
            <a:pPr>
              <a:lnSpc>
                <a:spcPts val="1030"/>
              </a:lnSpc>
            </a:pPr>
            <a:r>
              <a:rPr lang="en-US" sz="1000" dirty="0">
                <a:solidFill>
                  <a:srgbClr val="3333CC"/>
                </a:solidFill>
                <a:latin typeface="Arial Narrow" panose="020B0606020202030204" pitchFamily="34" charset="0"/>
                <a:hlinkClick r:id="rId6" action="ppaction://hlinksldjump">
                  <a:extLst>
                    <a:ext uri="{A12FA001-AC4F-418D-AE19-62706E023703}">
                      <ahyp:hlinkClr xmlns:ahyp="http://schemas.microsoft.com/office/drawing/2018/hyperlinkcolor" val="tx"/>
                    </a:ext>
                  </a:extLst>
                </a:hlinkClick>
              </a:rPr>
              <a:t>Blue Origin</a:t>
            </a:r>
            <a:endParaRPr lang="en-US" sz="1000" dirty="0">
              <a:solidFill>
                <a:srgbClr val="3333CC"/>
              </a:solidFill>
              <a:latin typeface="Arial Narrow" panose="020B0606020202030204" pitchFamily="34" charset="0"/>
            </a:endParaRPr>
          </a:p>
          <a:p>
            <a:pPr>
              <a:lnSpc>
                <a:spcPts val="1030"/>
              </a:lnSpc>
            </a:pPr>
            <a:r>
              <a:rPr lang="en-US" sz="1000" dirty="0">
                <a:solidFill>
                  <a:srgbClr val="3333CC"/>
                </a:solidFill>
                <a:latin typeface="Arial Narrow" panose="020B0606020202030204" pitchFamily="34" charset="0"/>
                <a:hlinkClick r:id="rId7" action="ppaction://hlinksldjump">
                  <a:extLst>
                    <a:ext uri="{A12FA001-AC4F-418D-AE19-62706E023703}">
                      <ahyp:hlinkClr xmlns:ahyp="http://schemas.microsoft.com/office/drawing/2018/hyperlinkcolor" val="tx"/>
                    </a:ext>
                  </a:extLst>
                </a:hlinkClick>
              </a:rPr>
              <a:t>Ceres Robotics</a:t>
            </a:r>
            <a:endParaRPr lang="en-US" sz="1000" dirty="0">
              <a:solidFill>
                <a:srgbClr val="3333CC"/>
              </a:solidFill>
              <a:latin typeface="Arial Narrow" panose="020B0606020202030204" pitchFamily="34" charset="0"/>
            </a:endParaRPr>
          </a:p>
          <a:p>
            <a:pPr>
              <a:lnSpc>
                <a:spcPts val="1030"/>
              </a:lnSpc>
            </a:pPr>
            <a:r>
              <a:rPr lang="en-US" sz="1000" u="sng" dirty="0">
                <a:solidFill>
                  <a:srgbClr val="3333CC"/>
                </a:solidFill>
                <a:latin typeface="Arial Narrow" panose="020B0606020202030204" pitchFamily="34" charset="0"/>
                <a:hlinkClick r:id="rId8" action="ppaction://hlinksldjump">
                  <a:extLst>
                    <a:ext uri="{A12FA001-AC4F-418D-AE19-62706E023703}">
                      <ahyp:hlinkClr xmlns:ahyp="http://schemas.microsoft.com/office/drawing/2018/hyperlinkcolor" val="tx"/>
                    </a:ext>
                  </a:extLst>
                </a:hlinkClick>
              </a:rPr>
              <a:t>Deep Space Systems</a:t>
            </a:r>
            <a:endParaRPr lang="en-US" sz="1000" u="sng" dirty="0">
              <a:solidFill>
                <a:srgbClr val="3333CC"/>
              </a:solidFill>
              <a:latin typeface="Arial Narrow" panose="020B0606020202030204" pitchFamily="34" charset="0"/>
            </a:endParaRPr>
          </a:p>
          <a:p>
            <a:pPr>
              <a:lnSpc>
                <a:spcPts val="1030"/>
              </a:lnSpc>
            </a:pPr>
            <a:r>
              <a:rPr lang="en-US" sz="1000" dirty="0">
                <a:solidFill>
                  <a:srgbClr val="3333CC"/>
                </a:solidFill>
                <a:latin typeface="Arial Narrow" panose="020B0606020202030204" pitchFamily="34" charset="0"/>
                <a:hlinkClick r:id="rId9" action="ppaction://hlinksldjump">
                  <a:extLst>
                    <a:ext uri="{A12FA001-AC4F-418D-AE19-62706E023703}">
                      <ahyp:hlinkClr xmlns:ahyp="http://schemas.microsoft.com/office/drawing/2018/hyperlinkcolor" val="tx"/>
                    </a:ext>
                  </a:extLst>
                </a:hlinkClick>
              </a:rPr>
              <a:t>Draper Laboratory</a:t>
            </a:r>
            <a:endParaRPr lang="en-US" sz="1000" dirty="0">
              <a:solidFill>
                <a:srgbClr val="3333CC"/>
              </a:solidFill>
              <a:latin typeface="Arial Narrow" panose="020B0606020202030204" pitchFamily="34" charset="0"/>
            </a:endParaRPr>
          </a:p>
          <a:p>
            <a:pPr>
              <a:lnSpc>
                <a:spcPts val="1030"/>
              </a:lnSpc>
            </a:pPr>
            <a:r>
              <a:rPr lang="en-US" sz="1000" dirty="0">
                <a:solidFill>
                  <a:srgbClr val="3333CC"/>
                </a:solidFill>
                <a:latin typeface="Arial Narrow" panose="020B0606020202030204" pitchFamily="34" charset="0"/>
                <a:hlinkClick r:id="rId10" action="ppaction://hlinksldjump">
                  <a:extLst>
                    <a:ext uri="{A12FA001-AC4F-418D-AE19-62706E023703}">
                      <ahyp:hlinkClr xmlns:ahyp="http://schemas.microsoft.com/office/drawing/2018/hyperlinkcolor" val="tx"/>
                    </a:ext>
                  </a:extLst>
                </a:hlinkClick>
              </a:rPr>
              <a:t>Firefly Aerospace</a:t>
            </a:r>
            <a:endParaRPr lang="en-US" sz="1000" dirty="0">
              <a:solidFill>
                <a:srgbClr val="3333CC"/>
              </a:solidFill>
              <a:latin typeface="Arial Narrow" panose="020B0606020202030204" pitchFamily="34" charset="0"/>
            </a:endParaRPr>
          </a:p>
          <a:p>
            <a:pPr>
              <a:lnSpc>
                <a:spcPts val="1030"/>
              </a:lnSpc>
            </a:pPr>
            <a:r>
              <a:rPr lang="en-US" sz="1000" dirty="0">
                <a:solidFill>
                  <a:srgbClr val="3333CC"/>
                </a:solidFill>
                <a:latin typeface="Arial Narrow" panose="020B0606020202030204" pitchFamily="34" charset="0"/>
                <a:hlinkClick r:id="rId11" action="ppaction://hlinksldjump">
                  <a:extLst>
                    <a:ext uri="{A12FA001-AC4F-418D-AE19-62706E023703}">
                      <ahyp:hlinkClr xmlns:ahyp="http://schemas.microsoft.com/office/drawing/2018/hyperlinkcolor" val="tx"/>
                    </a:ext>
                  </a:extLst>
                </a:hlinkClick>
              </a:rPr>
              <a:t>Intuitive Machines</a:t>
            </a:r>
            <a:endParaRPr lang="en-US" sz="1000" dirty="0">
              <a:solidFill>
                <a:srgbClr val="3333CC"/>
              </a:solidFill>
              <a:latin typeface="Arial Narrow" panose="020B0606020202030204" pitchFamily="34" charset="0"/>
            </a:endParaRPr>
          </a:p>
          <a:p>
            <a:pPr>
              <a:lnSpc>
                <a:spcPts val="1030"/>
              </a:lnSpc>
            </a:pPr>
            <a:r>
              <a:rPr lang="en-US" sz="1000" dirty="0">
                <a:solidFill>
                  <a:srgbClr val="3333CC"/>
                </a:solidFill>
                <a:latin typeface="Arial Narrow" panose="020B0606020202030204" pitchFamily="34" charset="0"/>
                <a:hlinkClick r:id="rId12" action="ppaction://hlinksldjump">
                  <a:extLst>
                    <a:ext uri="{A12FA001-AC4F-418D-AE19-62706E023703}">
                      <ahyp:hlinkClr xmlns:ahyp="http://schemas.microsoft.com/office/drawing/2018/hyperlinkcolor" val="tx"/>
                    </a:ext>
                  </a:extLst>
                </a:hlinkClick>
              </a:rPr>
              <a:t>Lockheed Martin Space</a:t>
            </a:r>
            <a:endParaRPr lang="en-US" sz="1000" dirty="0">
              <a:solidFill>
                <a:srgbClr val="3333CC"/>
              </a:solidFill>
              <a:latin typeface="Arial Narrow" panose="020B0606020202030204" pitchFamily="34" charset="0"/>
            </a:endParaRPr>
          </a:p>
          <a:p>
            <a:pPr>
              <a:lnSpc>
                <a:spcPts val="1030"/>
              </a:lnSpc>
            </a:pPr>
            <a:r>
              <a:rPr lang="en-US" sz="1000" dirty="0">
                <a:solidFill>
                  <a:srgbClr val="3333CC"/>
                </a:solidFill>
                <a:latin typeface="Arial Narrow" panose="020B0606020202030204" pitchFamily="34" charset="0"/>
                <a:hlinkClick r:id="rId13" action="ppaction://hlinksldjump">
                  <a:extLst>
                    <a:ext uri="{A12FA001-AC4F-418D-AE19-62706E023703}">
                      <ahyp:hlinkClr xmlns:ahyp="http://schemas.microsoft.com/office/drawing/2018/hyperlinkcolor" val="tx"/>
                    </a:ext>
                  </a:extLst>
                </a:hlinkClick>
              </a:rPr>
              <a:t>Masten Space Systems</a:t>
            </a:r>
            <a:endParaRPr lang="en-US" sz="1000" dirty="0">
              <a:solidFill>
                <a:srgbClr val="3333CC"/>
              </a:solidFill>
              <a:latin typeface="Arial Narrow" panose="020B0606020202030204" pitchFamily="34" charset="0"/>
            </a:endParaRPr>
          </a:p>
          <a:p>
            <a:pPr>
              <a:lnSpc>
                <a:spcPts val="1030"/>
              </a:lnSpc>
            </a:pPr>
            <a:r>
              <a:rPr lang="en-US" sz="1000" dirty="0">
                <a:solidFill>
                  <a:srgbClr val="3333CC"/>
                </a:solidFill>
                <a:latin typeface="Arial Narrow" panose="020B0606020202030204" pitchFamily="34" charset="0"/>
                <a:hlinkClick r:id="rId14" action="ppaction://hlinksldjump">
                  <a:extLst>
                    <a:ext uri="{A12FA001-AC4F-418D-AE19-62706E023703}">
                      <ahyp:hlinkClr xmlns:ahyp="http://schemas.microsoft.com/office/drawing/2018/hyperlinkcolor" val="tx"/>
                    </a:ext>
                  </a:extLst>
                </a:hlinkClick>
              </a:rPr>
              <a:t>Moon Express</a:t>
            </a:r>
            <a:endParaRPr lang="en-US" sz="1000" dirty="0">
              <a:solidFill>
                <a:srgbClr val="3333CC"/>
              </a:solidFill>
              <a:latin typeface="Arial Narrow" panose="020B0606020202030204" pitchFamily="34" charset="0"/>
            </a:endParaRPr>
          </a:p>
          <a:p>
            <a:pPr>
              <a:lnSpc>
                <a:spcPts val="1030"/>
              </a:lnSpc>
            </a:pPr>
            <a:r>
              <a:rPr lang="en-US" sz="1000" dirty="0">
                <a:solidFill>
                  <a:srgbClr val="3333CC"/>
                </a:solidFill>
                <a:latin typeface="Arial Narrow" panose="020B0606020202030204" pitchFamily="34" charset="0"/>
                <a:hlinkClick r:id="rId15" action="ppaction://hlinksldjump">
                  <a:extLst>
                    <a:ext uri="{A12FA001-AC4F-418D-AE19-62706E023703}">
                      <ahyp:hlinkClr xmlns:ahyp="http://schemas.microsoft.com/office/drawing/2018/hyperlinkcolor" val="tx"/>
                    </a:ext>
                  </a:extLst>
                </a:hlinkClick>
              </a:rPr>
              <a:t>Orbit Beyond</a:t>
            </a:r>
            <a:endParaRPr lang="en-US" sz="1000" dirty="0">
              <a:solidFill>
                <a:srgbClr val="3333CC"/>
              </a:solidFill>
              <a:latin typeface="Arial Narrow" panose="020B0606020202030204" pitchFamily="34" charset="0"/>
            </a:endParaRPr>
          </a:p>
          <a:p>
            <a:pPr>
              <a:lnSpc>
                <a:spcPts val="1030"/>
              </a:lnSpc>
            </a:pPr>
            <a:r>
              <a:rPr lang="en-US" sz="1000" dirty="0">
                <a:solidFill>
                  <a:srgbClr val="3333CC"/>
                </a:solidFill>
                <a:latin typeface="Arial Narrow" panose="020B0606020202030204" pitchFamily="34" charset="0"/>
                <a:hlinkClick r:id="rId16" action="ppaction://hlinksldjump">
                  <a:extLst>
                    <a:ext uri="{A12FA001-AC4F-418D-AE19-62706E023703}">
                      <ahyp:hlinkClr xmlns:ahyp="http://schemas.microsoft.com/office/drawing/2018/hyperlinkcolor" val="tx"/>
                    </a:ext>
                  </a:extLst>
                </a:hlinkClick>
              </a:rPr>
              <a:t>Sierra Nevada Corp</a:t>
            </a:r>
            <a:endParaRPr lang="en-US" sz="1000" dirty="0">
              <a:solidFill>
                <a:srgbClr val="3333CC"/>
              </a:solidFill>
              <a:latin typeface="Arial Narrow" panose="020B0606020202030204" pitchFamily="34" charset="0"/>
            </a:endParaRPr>
          </a:p>
          <a:p>
            <a:pPr>
              <a:lnSpc>
                <a:spcPts val="1030"/>
              </a:lnSpc>
            </a:pPr>
            <a:r>
              <a:rPr lang="en-US" sz="1000" dirty="0">
                <a:solidFill>
                  <a:srgbClr val="3333CC"/>
                </a:solidFill>
                <a:latin typeface="Arial Narrow" panose="020B0606020202030204" pitchFamily="34" charset="0"/>
                <a:hlinkClick r:id="rId17" action="ppaction://hlinksldjump">
                  <a:extLst>
                    <a:ext uri="{A12FA001-AC4F-418D-AE19-62706E023703}">
                      <ahyp:hlinkClr xmlns:ahyp="http://schemas.microsoft.com/office/drawing/2018/hyperlinkcolor" val="tx"/>
                    </a:ext>
                  </a:extLst>
                </a:hlinkClick>
              </a:rPr>
              <a:t>SpaceX</a:t>
            </a:r>
            <a:endParaRPr lang="en-US" sz="1000" dirty="0">
              <a:solidFill>
                <a:srgbClr val="3333CC"/>
              </a:solidFill>
              <a:latin typeface="Arial Narrow" panose="020B0606020202030204" pitchFamily="34" charset="0"/>
            </a:endParaRPr>
          </a:p>
          <a:p>
            <a:pPr>
              <a:lnSpc>
                <a:spcPts val="1030"/>
              </a:lnSpc>
            </a:pPr>
            <a:r>
              <a:rPr lang="en-US" sz="1000" dirty="0">
                <a:solidFill>
                  <a:srgbClr val="3333CC"/>
                </a:solidFill>
                <a:latin typeface="Arial Narrow" panose="020B0606020202030204" pitchFamily="34" charset="0"/>
                <a:hlinkClick r:id="rId18" action="ppaction://hlinksldjump">
                  <a:extLst>
                    <a:ext uri="{A12FA001-AC4F-418D-AE19-62706E023703}">
                      <ahyp:hlinkClr xmlns:ahyp="http://schemas.microsoft.com/office/drawing/2018/hyperlinkcolor" val="tx"/>
                    </a:ext>
                  </a:extLst>
                </a:hlinkClick>
              </a:rPr>
              <a:t>Tyvak Nano-Sat Syst</a:t>
            </a:r>
            <a:r>
              <a:rPr lang="en-US" sz="1000" dirty="0">
                <a:solidFill>
                  <a:srgbClr val="3333CC"/>
                </a:solidFill>
                <a:latin typeface="Arial Narrow" panose="020B0606020202030204" pitchFamily="34" charset="0"/>
                <a:hlinkClick r:id="rId19">
                  <a:extLst>
                    <a:ext uri="{A12FA001-AC4F-418D-AE19-62706E023703}">
                      <ahyp:hlinkClr xmlns:ahyp="http://schemas.microsoft.com/office/drawing/2018/hyperlinkcolor" val="tx"/>
                    </a:ext>
                  </a:extLst>
                </a:hlinkClick>
              </a:rPr>
              <a:t>.</a:t>
            </a:r>
            <a:endParaRPr lang="en-US" sz="1000" b="0" i="0" u="none" strike="noStrike" dirty="0">
              <a:solidFill>
                <a:srgbClr val="3333CC"/>
              </a:solidFill>
              <a:effectLst/>
              <a:latin typeface="Arial Narrow" panose="020B0606020202030204" pitchFamily="34" charset="0"/>
            </a:endParaRPr>
          </a:p>
        </p:txBody>
      </p:sp>
      <p:sp>
        <p:nvSpPr>
          <p:cNvPr id="19" name="TextBox 18">
            <a:extLst>
              <a:ext uri="{FF2B5EF4-FFF2-40B4-BE49-F238E27FC236}">
                <a16:creationId xmlns:a16="http://schemas.microsoft.com/office/drawing/2014/main" id="{7610A4B1-104B-482A-89BB-28009C88AFAE}"/>
              </a:ext>
            </a:extLst>
          </p:cNvPr>
          <p:cNvSpPr txBox="1"/>
          <p:nvPr/>
        </p:nvSpPr>
        <p:spPr>
          <a:xfrm>
            <a:off x="8015676" y="1765162"/>
            <a:ext cx="590226" cy="272767"/>
          </a:xfrm>
          <a:prstGeom prst="rect">
            <a:avLst/>
          </a:prstGeom>
          <a:noFill/>
        </p:spPr>
        <p:txBody>
          <a:bodyPr wrap="none" rtlCol="0">
            <a:spAutoFit/>
          </a:bodyPr>
          <a:lstStyle/>
          <a:p>
            <a:pPr algn="ctr">
              <a:lnSpc>
                <a:spcPts val="700"/>
              </a:lnSpc>
            </a:pPr>
            <a:r>
              <a:rPr lang="en-US" sz="800" b="1" dirty="0">
                <a:solidFill>
                  <a:schemeClr val="accent6">
                    <a:lumMod val="20000"/>
                    <a:lumOff val="80000"/>
                  </a:schemeClr>
                </a:solidFill>
              </a:rPr>
              <a:t>MarCO</a:t>
            </a:r>
          </a:p>
          <a:p>
            <a:pPr algn="ctr">
              <a:lnSpc>
                <a:spcPts val="700"/>
              </a:lnSpc>
            </a:pPr>
            <a:r>
              <a:rPr lang="en-US" sz="800" b="1" dirty="0">
                <a:solidFill>
                  <a:schemeClr val="accent6">
                    <a:lumMod val="20000"/>
                    <a:lumOff val="80000"/>
                  </a:schemeClr>
                </a:solidFill>
              </a:rPr>
              <a:t>Cubesat</a:t>
            </a:r>
          </a:p>
        </p:txBody>
      </p:sp>
      <p:pic>
        <p:nvPicPr>
          <p:cNvPr id="37" name="Picture 36">
            <a:extLst>
              <a:ext uri="{FF2B5EF4-FFF2-40B4-BE49-F238E27FC236}">
                <a16:creationId xmlns:a16="http://schemas.microsoft.com/office/drawing/2014/main" id="{F41EAC44-A671-471B-AF17-97931803CAC7}"/>
              </a:ext>
            </a:extLst>
          </p:cNvPr>
          <p:cNvPicPr>
            <a:picLocks/>
          </p:cNvPicPr>
          <p:nvPr/>
        </p:nvPicPr>
        <p:blipFill>
          <a:blip r:embed="rId20"/>
          <a:stretch>
            <a:fillRect/>
          </a:stretch>
        </p:blipFill>
        <p:spPr>
          <a:xfrm>
            <a:off x="7210562" y="2813249"/>
            <a:ext cx="1828800" cy="2020824"/>
          </a:xfrm>
          <a:prstGeom prst="rect">
            <a:avLst/>
          </a:prstGeom>
          <a:ln w="25400">
            <a:solidFill>
              <a:srgbClr val="3333CC"/>
            </a:solidFill>
          </a:ln>
        </p:spPr>
      </p:pic>
      <p:graphicFrame>
        <p:nvGraphicFramePr>
          <p:cNvPr id="130" name="Object 129">
            <a:extLst>
              <a:ext uri="{FF2B5EF4-FFF2-40B4-BE49-F238E27FC236}">
                <a16:creationId xmlns:a16="http://schemas.microsoft.com/office/drawing/2014/main" id="{5D3C4E77-3C5B-46D0-8E5C-77DB95AA61C2}"/>
              </a:ext>
            </a:extLst>
          </p:cNvPr>
          <p:cNvGraphicFramePr>
            <a:graphicFrameLocks noChangeAspect="1"/>
          </p:cNvGraphicFramePr>
          <p:nvPr>
            <p:extLst>
              <p:ext uri="{D42A27DB-BD31-4B8C-83A1-F6EECF244321}">
                <p14:modId xmlns:p14="http://schemas.microsoft.com/office/powerpoint/2010/main" val="1559684305"/>
              </p:ext>
            </p:extLst>
          </p:nvPr>
        </p:nvGraphicFramePr>
        <p:xfrm>
          <a:off x="3090863" y="3118050"/>
          <a:ext cx="1924050" cy="1741487"/>
        </p:xfrm>
        <a:graphic>
          <a:graphicData uri="http://schemas.openxmlformats.org/presentationml/2006/ole">
            <mc:AlternateContent xmlns:mc="http://schemas.openxmlformats.org/markup-compatibility/2006">
              <mc:Choice xmlns:v="urn:schemas-microsoft-com:vml" Requires="v">
                <p:oleObj spid="_x0000_s1409" name="Worksheet" r:id="rId21" imgW="1924166" imgH="1741291" progId="Excel.Sheet.12">
                  <p:embed/>
                </p:oleObj>
              </mc:Choice>
              <mc:Fallback>
                <p:oleObj name="Worksheet" r:id="rId21" imgW="1924166" imgH="1741291" progId="Excel.Sheet.12">
                  <p:embed/>
                  <p:pic>
                    <p:nvPicPr>
                      <p:cNvPr id="0" name=""/>
                      <p:cNvPicPr/>
                      <p:nvPr/>
                    </p:nvPicPr>
                    <p:blipFill>
                      <a:blip r:embed="rId22"/>
                      <a:stretch>
                        <a:fillRect/>
                      </a:stretch>
                    </p:blipFill>
                    <p:spPr>
                      <a:xfrm>
                        <a:off x="3090863" y="3118050"/>
                        <a:ext cx="1924050" cy="1741487"/>
                      </a:xfrm>
                      <a:prstGeom prst="rect">
                        <a:avLst/>
                      </a:prstGeom>
                    </p:spPr>
                  </p:pic>
                </p:oleObj>
              </mc:Fallback>
            </mc:AlternateContent>
          </a:graphicData>
        </a:graphic>
      </p:graphicFrame>
      <p:sp>
        <p:nvSpPr>
          <p:cNvPr id="132" name="TextBox 131">
            <a:extLst>
              <a:ext uri="{FF2B5EF4-FFF2-40B4-BE49-F238E27FC236}">
                <a16:creationId xmlns:a16="http://schemas.microsoft.com/office/drawing/2014/main" id="{A20E9A57-4F4C-4FFA-BC51-093999CB11AA}"/>
              </a:ext>
            </a:extLst>
          </p:cNvPr>
          <p:cNvSpPr txBox="1"/>
          <p:nvPr/>
        </p:nvSpPr>
        <p:spPr>
          <a:xfrm>
            <a:off x="3207037" y="2757473"/>
            <a:ext cx="1690271" cy="400110"/>
          </a:xfrm>
          <a:prstGeom prst="rect">
            <a:avLst/>
          </a:prstGeom>
          <a:noFill/>
        </p:spPr>
        <p:txBody>
          <a:bodyPr wrap="none" rtlCol="0">
            <a:spAutoFit/>
          </a:bodyPr>
          <a:lstStyle/>
          <a:p>
            <a:pPr algn="ctr">
              <a:lnSpc>
                <a:spcPts val="1200"/>
              </a:lnSpc>
            </a:pPr>
            <a:r>
              <a:rPr lang="en-US" sz="1200" b="1" dirty="0">
                <a:solidFill>
                  <a:srgbClr val="3333CC"/>
                </a:solidFill>
                <a:latin typeface="Arial Narrow" panose="020B0606020202030204" pitchFamily="34" charset="0"/>
              </a:rPr>
              <a:t>HEAT LOSS FLUX (q</a:t>
            </a:r>
            <a:r>
              <a:rPr lang="en-US" sz="1200" b="1" baseline="-25000" dirty="0">
                <a:solidFill>
                  <a:srgbClr val="3333CC"/>
                </a:solidFill>
                <a:latin typeface="Arial Narrow" panose="020B0606020202030204" pitchFamily="34" charset="0"/>
              </a:rPr>
              <a:t>LOSS</a:t>
            </a:r>
            <a:r>
              <a:rPr lang="en-US" sz="1200" b="1" dirty="0">
                <a:solidFill>
                  <a:srgbClr val="3333CC"/>
                </a:solidFill>
                <a:latin typeface="Arial Narrow" panose="020B0606020202030204" pitchFamily="34" charset="0"/>
              </a:rPr>
              <a:t>)</a:t>
            </a:r>
          </a:p>
          <a:p>
            <a:pPr algn="ctr">
              <a:lnSpc>
                <a:spcPts val="1200"/>
              </a:lnSpc>
            </a:pPr>
            <a:r>
              <a:rPr lang="en-US" sz="1200" b="1" dirty="0">
                <a:solidFill>
                  <a:srgbClr val="3333CC"/>
                </a:solidFill>
                <a:latin typeface="Arial Black" panose="020B0A04020102020204" pitchFamily="34" charset="0"/>
              </a:rPr>
              <a:t>LUNAR NIGHT </a:t>
            </a:r>
            <a:r>
              <a:rPr lang="en-US" sz="1200" b="1" dirty="0">
                <a:solidFill>
                  <a:srgbClr val="3333CC"/>
                </a:solidFill>
                <a:latin typeface="Arial Narrow" panose="020B0606020202030204" pitchFamily="34" charset="0"/>
              </a:rPr>
              <a:t>KPP</a:t>
            </a:r>
          </a:p>
        </p:txBody>
      </p:sp>
      <p:sp>
        <p:nvSpPr>
          <p:cNvPr id="133" name="TextBox 132">
            <a:extLst>
              <a:ext uri="{FF2B5EF4-FFF2-40B4-BE49-F238E27FC236}">
                <a16:creationId xmlns:a16="http://schemas.microsoft.com/office/drawing/2014/main" id="{5AD81BDA-B634-4D36-83A8-83B9F259F48A}"/>
              </a:ext>
            </a:extLst>
          </p:cNvPr>
          <p:cNvSpPr txBox="1"/>
          <p:nvPr/>
        </p:nvSpPr>
        <p:spPr>
          <a:xfrm>
            <a:off x="5050192" y="2763784"/>
            <a:ext cx="2153388" cy="400110"/>
          </a:xfrm>
          <a:prstGeom prst="rect">
            <a:avLst/>
          </a:prstGeom>
          <a:noFill/>
        </p:spPr>
        <p:txBody>
          <a:bodyPr wrap="square" rtlCol="0">
            <a:spAutoFit/>
          </a:bodyPr>
          <a:lstStyle/>
          <a:p>
            <a:pPr algn="ctr">
              <a:lnSpc>
                <a:spcPts val="1200"/>
              </a:lnSpc>
            </a:pPr>
            <a:r>
              <a:rPr lang="en-US" sz="1200" b="1" dirty="0">
                <a:solidFill>
                  <a:srgbClr val="3333CC"/>
                </a:solidFill>
                <a:latin typeface="Arial Narrow" panose="020B0606020202030204" pitchFamily="34" charset="0"/>
              </a:rPr>
              <a:t>RADIATOR SINK TEMP (T</a:t>
            </a:r>
            <a:r>
              <a:rPr lang="en-US" sz="1200" b="1" baseline="-25000" dirty="0">
                <a:solidFill>
                  <a:srgbClr val="3333CC"/>
                </a:solidFill>
                <a:latin typeface="Arial Narrow" panose="020B0606020202030204" pitchFamily="34" charset="0"/>
              </a:rPr>
              <a:t>SINK</a:t>
            </a:r>
            <a:r>
              <a:rPr lang="en-US" sz="1200" b="1" dirty="0">
                <a:solidFill>
                  <a:srgbClr val="3333CC"/>
                </a:solidFill>
                <a:latin typeface="Arial Narrow" panose="020B0606020202030204" pitchFamily="34" charset="0"/>
              </a:rPr>
              <a:t>)</a:t>
            </a:r>
          </a:p>
          <a:p>
            <a:pPr algn="ctr">
              <a:lnSpc>
                <a:spcPts val="1200"/>
              </a:lnSpc>
            </a:pPr>
            <a:r>
              <a:rPr lang="en-US" sz="1200" b="1" dirty="0">
                <a:solidFill>
                  <a:srgbClr val="3333CC"/>
                </a:solidFill>
                <a:latin typeface="Arial Black" panose="020B0A04020102020204" pitchFamily="34" charset="0"/>
              </a:rPr>
              <a:t>LUNAR DAY </a:t>
            </a:r>
            <a:r>
              <a:rPr lang="en-US" sz="1200" b="1" dirty="0">
                <a:solidFill>
                  <a:srgbClr val="3333CC"/>
                </a:solidFill>
                <a:latin typeface="Arial Narrow" panose="020B0606020202030204" pitchFamily="34" charset="0"/>
              </a:rPr>
              <a:t>KPP</a:t>
            </a:r>
          </a:p>
        </p:txBody>
      </p:sp>
      <p:graphicFrame>
        <p:nvGraphicFramePr>
          <p:cNvPr id="134" name="Object 133">
            <a:extLst>
              <a:ext uri="{FF2B5EF4-FFF2-40B4-BE49-F238E27FC236}">
                <a16:creationId xmlns:a16="http://schemas.microsoft.com/office/drawing/2014/main" id="{C9D59FD1-5340-4AA4-A4D8-4E803B9F8991}"/>
              </a:ext>
            </a:extLst>
          </p:cNvPr>
          <p:cNvGraphicFramePr>
            <a:graphicFrameLocks noChangeAspect="1"/>
          </p:cNvGraphicFramePr>
          <p:nvPr>
            <p:extLst>
              <p:ext uri="{D42A27DB-BD31-4B8C-83A1-F6EECF244321}">
                <p14:modId xmlns:p14="http://schemas.microsoft.com/office/powerpoint/2010/main" val="2637146607"/>
              </p:ext>
            </p:extLst>
          </p:nvPr>
        </p:nvGraphicFramePr>
        <p:xfrm>
          <a:off x="5139042" y="3113088"/>
          <a:ext cx="1924050" cy="1284287"/>
        </p:xfrm>
        <a:graphic>
          <a:graphicData uri="http://schemas.openxmlformats.org/presentationml/2006/ole">
            <mc:AlternateContent xmlns:mc="http://schemas.openxmlformats.org/markup-compatibility/2006">
              <mc:Choice xmlns:v="urn:schemas-microsoft-com:vml" Requires="v">
                <p:oleObj spid="_x0000_s1410" name="Worksheet" r:id="rId23" imgW="1924166" imgH="1284048" progId="Excel.Sheet.12">
                  <p:embed/>
                </p:oleObj>
              </mc:Choice>
              <mc:Fallback>
                <p:oleObj name="Worksheet" r:id="rId23" imgW="1924166" imgH="1284048" progId="Excel.Sheet.12">
                  <p:embed/>
                  <p:pic>
                    <p:nvPicPr>
                      <p:cNvPr id="130" name="Object 129">
                        <a:extLst>
                          <a:ext uri="{FF2B5EF4-FFF2-40B4-BE49-F238E27FC236}">
                            <a16:creationId xmlns:a16="http://schemas.microsoft.com/office/drawing/2014/main" id="{5D3C4E77-3C5B-46D0-8E5C-77DB95AA61C2}"/>
                          </a:ext>
                        </a:extLst>
                      </p:cNvPr>
                      <p:cNvPicPr/>
                      <p:nvPr/>
                    </p:nvPicPr>
                    <p:blipFill>
                      <a:blip r:embed="rId24"/>
                      <a:stretch>
                        <a:fillRect/>
                      </a:stretch>
                    </p:blipFill>
                    <p:spPr>
                      <a:xfrm>
                        <a:off x="5139042" y="3113088"/>
                        <a:ext cx="1924050" cy="1284287"/>
                      </a:xfrm>
                      <a:prstGeom prst="rect">
                        <a:avLst/>
                      </a:prstGeom>
                    </p:spPr>
                  </p:pic>
                </p:oleObj>
              </mc:Fallback>
            </mc:AlternateContent>
          </a:graphicData>
        </a:graphic>
      </p:graphicFrame>
      <p:sp>
        <p:nvSpPr>
          <p:cNvPr id="138" name="TextBox 137">
            <a:extLst>
              <a:ext uri="{FF2B5EF4-FFF2-40B4-BE49-F238E27FC236}">
                <a16:creationId xmlns:a16="http://schemas.microsoft.com/office/drawing/2014/main" id="{AC45E23E-267C-4F0E-BBCF-E0783FBE7E3A}"/>
              </a:ext>
            </a:extLst>
          </p:cNvPr>
          <p:cNvSpPr txBox="1"/>
          <p:nvPr/>
        </p:nvSpPr>
        <p:spPr>
          <a:xfrm>
            <a:off x="5139042" y="4401068"/>
            <a:ext cx="1924493" cy="443776"/>
          </a:xfrm>
          <a:prstGeom prst="rect">
            <a:avLst/>
          </a:prstGeom>
          <a:solidFill>
            <a:schemeClr val="tx1">
              <a:lumMod val="75000"/>
              <a:lumOff val="25000"/>
            </a:schemeClr>
          </a:solidFill>
        </p:spPr>
        <p:txBody>
          <a:bodyPr wrap="square" rtlCol="0">
            <a:spAutoFit/>
          </a:bodyPr>
          <a:lstStyle/>
          <a:p>
            <a:pPr algn="ctr">
              <a:lnSpc>
                <a:spcPts val="1400"/>
              </a:lnSpc>
            </a:pPr>
            <a:r>
              <a:rPr lang="en-US" sz="1100" b="1" dirty="0">
                <a:solidFill>
                  <a:srgbClr val="FFFF00"/>
                </a:solidFill>
                <a:latin typeface="Calibri" panose="020F0502020204030204" pitchFamily="34" charset="0"/>
                <a:cs typeface="Calibri" panose="020F0502020204030204" pitchFamily="34" charset="0"/>
              </a:rPr>
              <a:t>Research Goal is to Improve</a:t>
            </a:r>
          </a:p>
          <a:p>
            <a:pPr algn="ctr">
              <a:lnSpc>
                <a:spcPts val="1400"/>
              </a:lnSpc>
            </a:pPr>
            <a:r>
              <a:rPr lang="en-US" sz="1100" b="1" dirty="0">
                <a:solidFill>
                  <a:srgbClr val="FFC000"/>
                </a:solidFill>
                <a:latin typeface="Symbol" panose="05050102010706020507" pitchFamily="18" charset="2"/>
                <a:cs typeface="Calibri" panose="020F0502020204030204" pitchFamily="34" charset="0"/>
              </a:rPr>
              <a:t>e</a:t>
            </a:r>
            <a:r>
              <a:rPr lang="en-US" sz="1100" b="1" dirty="0">
                <a:solidFill>
                  <a:srgbClr val="FFC000"/>
                </a:solidFill>
                <a:latin typeface="Calibri" panose="020F0502020204030204" pitchFamily="34" charset="0"/>
                <a:cs typeface="Calibri" panose="020F0502020204030204" pitchFamily="34" charset="0"/>
              </a:rPr>
              <a:t>*, G</a:t>
            </a:r>
            <a:r>
              <a:rPr lang="en-US" sz="1100" b="1" baseline="-25000" dirty="0">
                <a:solidFill>
                  <a:srgbClr val="FFC000"/>
                </a:solidFill>
                <a:latin typeface="Calibri" panose="020F0502020204030204" pitchFamily="34" charset="0"/>
                <a:cs typeface="Calibri" panose="020F0502020204030204" pitchFamily="34" charset="0"/>
              </a:rPr>
              <a:t>ISOLATOR</a:t>
            </a:r>
            <a:r>
              <a:rPr lang="en-US" sz="1100" b="1" dirty="0">
                <a:solidFill>
                  <a:srgbClr val="FFC000"/>
                </a:solidFill>
                <a:latin typeface="Calibri" panose="020F0502020204030204" pitchFamily="34" charset="0"/>
                <a:cs typeface="Calibri" panose="020F0502020204030204" pitchFamily="34" charset="0"/>
              </a:rPr>
              <a:t>, and T</a:t>
            </a:r>
            <a:r>
              <a:rPr lang="en-US" sz="1100" b="1" baseline="-25000" dirty="0">
                <a:solidFill>
                  <a:srgbClr val="FFC000"/>
                </a:solidFill>
                <a:latin typeface="Calibri" panose="020F0502020204030204" pitchFamily="34" charset="0"/>
                <a:cs typeface="Calibri" panose="020F0502020204030204" pitchFamily="34" charset="0"/>
              </a:rPr>
              <a:t>SINK</a:t>
            </a:r>
          </a:p>
        </p:txBody>
      </p:sp>
      <p:sp>
        <p:nvSpPr>
          <p:cNvPr id="139" name="Rectangle 138">
            <a:extLst>
              <a:ext uri="{FF2B5EF4-FFF2-40B4-BE49-F238E27FC236}">
                <a16:creationId xmlns:a16="http://schemas.microsoft.com/office/drawing/2014/main" id="{8403C489-EE40-476C-B874-76C65632CAD9}"/>
              </a:ext>
            </a:extLst>
          </p:cNvPr>
          <p:cNvSpPr/>
          <p:nvPr/>
        </p:nvSpPr>
        <p:spPr>
          <a:xfrm>
            <a:off x="7565510" y="3193031"/>
            <a:ext cx="1442511" cy="575607"/>
          </a:xfrm>
          <a:prstGeom prst="rect">
            <a:avLst/>
          </a:prstGeom>
        </p:spPr>
        <p:txBody>
          <a:bodyPr wrap="none">
            <a:spAutoFit/>
          </a:bodyPr>
          <a:lstStyle/>
          <a:p>
            <a:pPr algn="r">
              <a:lnSpc>
                <a:spcPts val="700"/>
              </a:lnSpc>
              <a:spcAft>
                <a:spcPts val="300"/>
              </a:spcAft>
            </a:pPr>
            <a:r>
              <a:rPr lang="en-US" sz="1400" b="1" i="1" dirty="0">
                <a:solidFill>
                  <a:srgbClr val="3333CC"/>
                </a:solidFill>
                <a:latin typeface="Arial Narrow" panose="020B0606020202030204" pitchFamily="34" charset="0"/>
              </a:rPr>
              <a:t>Typical 18650 Cell</a:t>
            </a:r>
          </a:p>
          <a:p>
            <a:pPr algn="r">
              <a:lnSpc>
                <a:spcPts val="700"/>
              </a:lnSpc>
              <a:spcAft>
                <a:spcPts val="300"/>
              </a:spcAft>
            </a:pPr>
            <a:r>
              <a:rPr lang="en-US" sz="1100" b="1" i="1" dirty="0">
                <a:solidFill>
                  <a:srgbClr val="3333CC"/>
                </a:solidFill>
                <a:latin typeface="Arial Narrow" panose="020B0606020202030204" pitchFamily="34" charset="0"/>
              </a:rPr>
              <a:t>D = 18 mm</a:t>
            </a:r>
          </a:p>
          <a:p>
            <a:pPr algn="r">
              <a:lnSpc>
                <a:spcPts val="700"/>
              </a:lnSpc>
              <a:spcAft>
                <a:spcPts val="300"/>
              </a:spcAft>
            </a:pPr>
            <a:r>
              <a:rPr lang="en-US" sz="1100" b="1" i="1" dirty="0">
                <a:solidFill>
                  <a:srgbClr val="3333CC"/>
                </a:solidFill>
                <a:latin typeface="Arial Narrow" panose="020B0606020202030204" pitchFamily="34" charset="0"/>
              </a:rPr>
              <a:t>H = 65 mm</a:t>
            </a:r>
          </a:p>
          <a:p>
            <a:pPr algn="r">
              <a:lnSpc>
                <a:spcPts val="700"/>
              </a:lnSpc>
              <a:spcAft>
                <a:spcPts val="300"/>
              </a:spcAft>
            </a:pPr>
            <a:r>
              <a:rPr lang="en-US" sz="1100" b="1" i="1" dirty="0">
                <a:solidFill>
                  <a:srgbClr val="3333CC"/>
                </a:solidFill>
                <a:latin typeface="Arial Narrow" panose="020B0606020202030204" pitchFamily="34" charset="0"/>
              </a:rPr>
              <a:t>m = 50 grams</a:t>
            </a:r>
          </a:p>
        </p:txBody>
      </p:sp>
      <p:sp>
        <p:nvSpPr>
          <p:cNvPr id="2" name="TextBox 1">
            <a:extLst>
              <a:ext uri="{FF2B5EF4-FFF2-40B4-BE49-F238E27FC236}">
                <a16:creationId xmlns:a16="http://schemas.microsoft.com/office/drawing/2014/main" id="{96083582-F60A-4681-BC6C-1E8BFF685283}"/>
              </a:ext>
            </a:extLst>
          </p:cNvPr>
          <p:cNvSpPr txBox="1"/>
          <p:nvPr/>
        </p:nvSpPr>
        <p:spPr>
          <a:xfrm>
            <a:off x="1515126" y="3684210"/>
            <a:ext cx="1428267" cy="400110"/>
          </a:xfrm>
          <a:prstGeom prst="rect">
            <a:avLst/>
          </a:prstGeom>
          <a:noFill/>
        </p:spPr>
        <p:txBody>
          <a:bodyPr wrap="square" rtlCol="0">
            <a:spAutoFit/>
          </a:bodyPr>
          <a:lstStyle/>
          <a:p>
            <a:pPr>
              <a:lnSpc>
                <a:spcPts val="800"/>
              </a:lnSpc>
            </a:pPr>
            <a:r>
              <a:rPr lang="en-US" sz="800" b="1" i="1" dirty="0">
                <a:solidFill>
                  <a:srgbClr val="3333CC"/>
                </a:solidFill>
              </a:rPr>
              <a:t>More Complex Packaging</a:t>
            </a:r>
          </a:p>
          <a:p>
            <a:pPr>
              <a:lnSpc>
                <a:spcPts val="800"/>
              </a:lnSpc>
            </a:pPr>
            <a:r>
              <a:rPr lang="en-US" sz="800" b="1" i="1" dirty="0">
                <a:solidFill>
                  <a:srgbClr val="3333CC"/>
                </a:solidFill>
              </a:rPr>
              <a:t>External Booms/Wires</a:t>
            </a:r>
          </a:p>
          <a:p>
            <a:pPr>
              <a:lnSpc>
                <a:spcPts val="800"/>
              </a:lnSpc>
            </a:pPr>
            <a:r>
              <a:rPr lang="en-US" sz="800" b="1" i="1" dirty="0">
                <a:solidFill>
                  <a:srgbClr val="3333CC"/>
                </a:solidFill>
              </a:rPr>
              <a:t>External Heated Sensors</a:t>
            </a:r>
          </a:p>
        </p:txBody>
      </p:sp>
      <p:sp>
        <p:nvSpPr>
          <p:cNvPr id="35" name="TextBox 34">
            <a:extLst>
              <a:ext uri="{FF2B5EF4-FFF2-40B4-BE49-F238E27FC236}">
                <a16:creationId xmlns:a16="http://schemas.microsoft.com/office/drawing/2014/main" id="{339B4FD7-4934-4EE7-8A66-A566A7CBE1FA}"/>
              </a:ext>
            </a:extLst>
          </p:cNvPr>
          <p:cNvSpPr txBox="1"/>
          <p:nvPr/>
        </p:nvSpPr>
        <p:spPr>
          <a:xfrm>
            <a:off x="1521661" y="3052584"/>
            <a:ext cx="1298753" cy="400110"/>
          </a:xfrm>
          <a:prstGeom prst="rect">
            <a:avLst/>
          </a:prstGeom>
          <a:noFill/>
        </p:spPr>
        <p:txBody>
          <a:bodyPr wrap="none" rtlCol="0">
            <a:spAutoFit/>
          </a:bodyPr>
          <a:lstStyle/>
          <a:p>
            <a:pPr>
              <a:lnSpc>
                <a:spcPts val="800"/>
              </a:lnSpc>
            </a:pPr>
            <a:r>
              <a:rPr lang="en-US" sz="800" b="1" i="1" dirty="0">
                <a:solidFill>
                  <a:srgbClr val="3333CC"/>
                </a:solidFill>
              </a:rPr>
              <a:t>Simplest Packaging</a:t>
            </a:r>
          </a:p>
          <a:p>
            <a:pPr>
              <a:lnSpc>
                <a:spcPts val="800"/>
              </a:lnSpc>
            </a:pPr>
            <a:r>
              <a:rPr lang="en-US" sz="800" b="1" i="1" dirty="0">
                <a:solidFill>
                  <a:srgbClr val="3333CC"/>
                </a:solidFill>
              </a:rPr>
              <a:t>SP Completely Inside</a:t>
            </a:r>
          </a:p>
          <a:p>
            <a:pPr>
              <a:lnSpc>
                <a:spcPts val="800"/>
              </a:lnSpc>
            </a:pPr>
            <a:r>
              <a:rPr lang="en-US" sz="800" b="1" i="1" dirty="0">
                <a:solidFill>
                  <a:srgbClr val="3333CC"/>
                </a:solidFill>
              </a:rPr>
              <a:t>Trans. Func. 1.0 &lt; 3 Hz</a:t>
            </a:r>
          </a:p>
        </p:txBody>
      </p:sp>
      <p:sp>
        <p:nvSpPr>
          <p:cNvPr id="36" name="TextBox 35">
            <a:extLst>
              <a:ext uri="{FF2B5EF4-FFF2-40B4-BE49-F238E27FC236}">
                <a16:creationId xmlns:a16="http://schemas.microsoft.com/office/drawing/2014/main" id="{F7E0CB6B-D94C-4B64-98D6-92A609F4A8A0}"/>
              </a:ext>
            </a:extLst>
          </p:cNvPr>
          <p:cNvSpPr txBox="1"/>
          <p:nvPr/>
        </p:nvSpPr>
        <p:spPr>
          <a:xfrm>
            <a:off x="1515126" y="4291204"/>
            <a:ext cx="1431802" cy="400110"/>
          </a:xfrm>
          <a:prstGeom prst="rect">
            <a:avLst/>
          </a:prstGeom>
          <a:noFill/>
        </p:spPr>
        <p:txBody>
          <a:bodyPr wrap="none" rtlCol="0">
            <a:spAutoFit/>
          </a:bodyPr>
          <a:lstStyle/>
          <a:p>
            <a:pPr>
              <a:lnSpc>
                <a:spcPts val="800"/>
              </a:lnSpc>
            </a:pPr>
            <a:r>
              <a:rPr lang="en-US" sz="800" b="1" i="1" dirty="0">
                <a:solidFill>
                  <a:srgbClr val="3333CC"/>
                </a:solidFill>
              </a:rPr>
              <a:t>Most Complex Packaging</a:t>
            </a:r>
          </a:p>
          <a:p>
            <a:pPr>
              <a:lnSpc>
                <a:spcPts val="800"/>
              </a:lnSpc>
            </a:pPr>
            <a:r>
              <a:rPr lang="en-US" sz="800" b="1" i="1" dirty="0">
                <a:solidFill>
                  <a:srgbClr val="3333CC"/>
                </a:solidFill>
              </a:rPr>
              <a:t>2-Axis Gimbals/Motors</a:t>
            </a:r>
          </a:p>
          <a:p>
            <a:pPr>
              <a:lnSpc>
                <a:spcPts val="800"/>
              </a:lnSpc>
            </a:pPr>
            <a:r>
              <a:rPr lang="en-US" sz="800" b="1" i="1" dirty="0">
                <a:solidFill>
                  <a:srgbClr val="3333CC"/>
                </a:solidFill>
              </a:rPr>
              <a:t>Mechanical Cryocoolers</a:t>
            </a:r>
          </a:p>
        </p:txBody>
      </p:sp>
    </p:spTree>
    <p:extLst>
      <p:ext uri="{BB962C8B-B14F-4D97-AF65-F5344CB8AC3E}">
        <p14:creationId xmlns:p14="http://schemas.microsoft.com/office/powerpoint/2010/main" val="465479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44000" cy="558188"/>
          </a:xfrm>
        </p:spPr>
        <p:txBody>
          <a:bodyPr/>
          <a:lstStyle/>
          <a:p>
            <a:pPr algn="ctr"/>
            <a:r>
              <a:rPr lang="en-US" dirty="0"/>
              <a:t>THERMAL ARCHITECTURE</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solidFill>
                  <a:srgbClr val="7030A0"/>
                </a:solidFill>
              </a:rPr>
              <a:pPr/>
              <a:t>4</a:t>
            </a:fld>
            <a:endParaRPr lang="en-US" dirty="0">
              <a:solidFill>
                <a:srgbClr val="7030A0"/>
              </a:solidFill>
            </a:endParaRPr>
          </a:p>
        </p:txBody>
      </p:sp>
      <p:sp>
        <p:nvSpPr>
          <p:cNvPr id="45" name="TextBox 44">
            <a:extLst>
              <a:ext uri="{FF2B5EF4-FFF2-40B4-BE49-F238E27FC236}">
                <a16:creationId xmlns:a16="http://schemas.microsoft.com/office/drawing/2014/main" id="{FC9C1047-E66E-4BA8-AEB7-2449AC212CDC}"/>
              </a:ext>
            </a:extLst>
          </p:cNvPr>
          <p:cNvSpPr txBox="1"/>
          <p:nvPr/>
        </p:nvSpPr>
        <p:spPr>
          <a:xfrm>
            <a:off x="-4214" y="528771"/>
            <a:ext cx="9148213" cy="353943"/>
          </a:xfrm>
          <a:prstGeom prst="rect">
            <a:avLst/>
          </a:prstGeom>
          <a:noFill/>
        </p:spPr>
        <p:txBody>
          <a:bodyPr wrap="square" rtlCol="0">
            <a:spAutoFit/>
          </a:bodyPr>
          <a:lstStyle/>
          <a:p>
            <a:pPr algn="ctr"/>
            <a:r>
              <a:rPr lang="en-US" sz="1700" b="1" i="1" dirty="0">
                <a:solidFill>
                  <a:srgbClr val="3333CC"/>
                </a:solidFill>
                <a:latin typeface="+mn-lt"/>
                <a:sym typeface="Wingdings" panose="05000000000000000000" pitchFamily="2" charset="2"/>
              </a:rPr>
              <a:t>Stand-Alone, Extended-Life Lunar Instrument Architecture </a:t>
            </a:r>
            <a:r>
              <a:rPr lang="en-US" sz="1700" i="1" dirty="0">
                <a:solidFill>
                  <a:srgbClr val="3333CC"/>
                </a:solidFill>
                <a:latin typeface="+mn-lt"/>
                <a:sym typeface="Wingdings" panose="05000000000000000000" pitchFamily="2" charset="2"/>
              </a:rPr>
              <a:t>(</a:t>
            </a:r>
            <a:r>
              <a:rPr lang="en-US" sz="1700" i="1" dirty="0">
                <a:solidFill>
                  <a:srgbClr val="3333CC"/>
                </a:solidFill>
                <a:sym typeface="Wingdings" panose="05000000000000000000" pitchFamily="2" charset="2"/>
              </a:rPr>
              <a:t>Lower Latitude Sites</a:t>
            </a:r>
            <a:r>
              <a:rPr lang="en-US" sz="1700" i="1" dirty="0">
                <a:solidFill>
                  <a:srgbClr val="3333CC"/>
                </a:solidFill>
                <a:latin typeface="+mn-lt"/>
                <a:sym typeface="Wingdings" panose="05000000000000000000" pitchFamily="2" charset="2"/>
              </a:rPr>
              <a:t>)</a:t>
            </a:r>
            <a:endParaRPr lang="en-US" sz="1700" i="1" dirty="0">
              <a:solidFill>
                <a:srgbClr val="3333CC"/>
              </a:solidFill>
              <a:latin typeface="+mn-lt"/>
            </a:endParaRPr>
          </a:p>
        </p:txBody>
      </p:sp>
      <p:grpSp>
        <p:nvGrpSpPr>
          <p:cNvPr id="9" name="Group 8">
            <a:extLst>
              <a:ext uri="{FF2B5EF4-FFF2-40B4-BE49-F238E27FC236}">
                <a16:creationId xmlns:a16="http://schemas.microsoft.com/office/drawing/2014/main" id="{C88B8BC8-FA16-43D8-AC88-060F3E13C6F6}"/>
              </a:ext>
            </a:extLst>
          </p:cNvPr>
          <p:cNvGrpSpPr/>
          <p:nvPr/>
        </p:nvGrpSpPr>
        <p:grpSpPr>
          <a:xfrm>
            <a:off x="-14688" y="1033799"/>
            <a:ext cx="9144000" cy="3560606"/>
            <a:chOff x="-14688" y="1033799"/>
            <a:chExt cx="9144000" cy="3560606"/>
          </a:xfrm>
        </p:grpSpPr>
        <p:grpSp>
          <p:nvGrpSpPr>
            <p:cNvPr id="5" name="Group 4">
              <a:extLst>
                <a:ext uri="{FF2B5EF4-FFF2-40B4-BE49-F238E27FC236}">
                  <a16:creationId xmlns:a16="http://schemas.microsoft.com/office/drawing/2014/main" id="{A6F63521-530F-4F0E-AC8F-940623A5FEDA}"/>
                </a:ext>
              </a:extLst>
            </p:cNvPr>
            <p:cNvGrpSpPr/>
            <p:nvPr/>
          </p:nvGrpSpPr>
          <p:grpSpPr>
            <a:xfrm>
              <a:off x="4572000" y="1057030"/>
              <a:ext cx="4553099" cy="3488844"/>
              <a:chOff x="4572000" y="1057030"/>
              <a:chExt cx="4553099" cy="3488844"/>
            </a:xfrm>
          </p:grpSpPr>
          <p:sp>
            <p:nvSpPr>
              <p:cNvPr id="8" name="TextBox 7">
                <a:extLst>
                  <a:ext uri="{FF2B5EF4-FFF2-40B4-BE49-F238E27FC236}">
                    <a16:creationId xmlns:a16="http://schemas.microsoft.com/office/drawing/2014/main" id="{B8015923-EB82-43A4-8B51-B81FCA162AF8}"/>
                  </a:ext>
                </a:extLst>
              </p:cNvPr>
              <p:cNvSpPr txBox="1"/>
              <p:nvPr/>
            </p:nvSpPr>
            <p:spPr>
              <a:xfrm>
                <a:off x="4572000" y="1057030"/>
                <a:ext cx="4513243" cy="1933863"/>
              </a:xfrm>
              <a:prstGeom prst="rect">
                <a:avLst/>
              </a:prstGeom>
              <a:noFill/>
            </p:spPr>
            <p:txBody>
              <a:bodyPr wrap="square" rtlCol="0">
                <a:spAutoFit/>
              </a:bodyPr>
              <a:lstStyle/>
              <a:p>
                <a:pPr algn="ctr">
                  <a:spcAft>
                    <a:spcPts val="300"/>
                  </a:spcAft>
                </a:pPr>
                <a:r>
                  <a:rPr lang="en-US" b="1" i="1" dirty="0"/>
                  <a:t>Thermal Architecture Features</a:t>
                </a:r>
              </a:p>
              <a:p>
                <a:pPr>
                  <a:lnSpc>
                    <a:spcPts val="1700"/>
                  </a:lnSpc>
                </a:pPr>
                <a:r>
                  <a:rPr lang="en-US" sz="1600" dirty="0"/>
                  <a:t>(A) Internal Housing</a:t>
                </a:r>
              </a:p>
              <a:p>
                <a:pPr>
                  <a:lnSpc>
                    <a:spcPts val="1700"/>
                  </a:lnSpc>
                </a:pPr>
                <a:r>
                  <a:rPr lang="en-US" sz="1600" dirty="0"/>
                  <a:t>(B) External Housing</a:t>
                </a:r>
              </a:p>
              <a:p>
                <a:pPr>
                  <a:lnSpc>
                    <a:spcPts val="1700"/>
                  </a:lnSpc>
                </a:pPr>
                <a:r>
                  <a:rPr lang="en-US" sz="1600" dirty="0"/>
                  <a:t>(C) Tension Cables</a:t>
                </a:r>
              </a:p>
              <a:p>
                <a:pPr>
                  <a:lnSpc>
                    <a:spcPts val="1700"/>
                  </a:lnSpc>
                </a:pPr>
                <a:r>
                  <a:rPr lang="en-US" sz="1600" dirty="0"/>
                  <a:t>(D) Variable Conductance Thermal Link</a:t>
                </a:r>
              </a:p>
              <a:p>
                <a:pPr>
                  <a:lnSpc>
                    <a:spcPts val="1700"/>
                  </a:lnSpc>
                </a:pPr>
                <a:r>
                  <a:rPr lang="en-US" sz="1600" dirty="0"/>
                  <a:t>(E) Spacerless MLI</a:t>
                </a:r>
              </a:p>
              <a:p>
                <a:pPr>
                  <a:lnSpc>
                    <a:spcPts val="1700"/>
                  </a:lnSpc>
                </a:pPr>
                <a:r>
                  <a:rPr lang="en-US" sz="1600" dirty="0"/>
                  <a:t>(F) Thermal Isolators</a:t>
                </a:r>
              </a:p>
              <a:p>
                <a:pPr>
                  <a:lnSpc>
                    <a:spcPts val="1700"/>
                  </a:lnSpc>
                </a:pPr>
                <a:r>
                  <a:rPr lang="en-US" sz="1600" dirty="0"/>
                  <a:t>(G) Radiator (PRR)</a:t>
                </a:r>
              </a:p>
            </p:txBody>
          </p:sp>
          <p:grpSp>
            <p:nvGrpSpPr>
              <p:cNvPr id="2" name="Group 1">
                <a:extLst>
                  <a:ext uri="{FF2B5EF4-FFF2-40B4-BE49-F238E27FC236}">
                    <a16:creationId xmlns:a16="http://schemas.microsoft.com/office/drawing/2014/main" id="{0E06D8E6-022F-4FC6-BE18-619009ACBC6A}"/>
                  </a:ext>
                </a:extLst>
              </p:cNvPr>
              <p:cNvGrpSpPr/>
              <p:nvPr/>
            </p:nvGrpSpPr>
            <p:grpSpPr>
              <a:xfrm>
                <a:off x="6051926" y="2800701"/>
                <a:ext cx="2256945" cy="1591735"/>
                <a:chOff x="6896552" y="2800701"/>
                <a:chExt cx="2256945" cy="1591735"/>
              </a:xfrm>
            </p:grpSpPr>
            <p:grpSp>
              <p:nvGrpSpPr>
                <p:cNvPr id="201" name="Group 200">
                  <a:extLst>
                    <a:ext uri="{FF2B5EF4-FFF2-40B4-BE49-F238E27FC236}">
                      <a16:creationId xmlns:a16="http://schemas.microsoft.com/office/drawing/2014/main" id="{86C97DE0-99FB-4C8B-B524-9CC2F525C70D}"/>
                    </a:ext>
                  </a:extLst>
                </p:cNvPr>
                <p:cNvGrpSpPr/>
                <p:nvPr/>
              </p:nvGrpSpPr>
              <p:grpSpPr>
                <a:xfrm>
                  <a:off x="6896552" y="3291903"/>
                  <a:ext cx="1503624" cy="1100533"/>
                  <a:chOff x="5477516" y="3420434"/>
                  <a:chExt cx="1503624" cy="1100533"/>
                </a:xfrm>
              </p:grpSpPr>
              <p:pic>
                <p:nvPicPr>
                  <p:cNvPr id="34" name="Picture 33">
                    <a:extLst>
                      <a:ext uri="{FF2B5EF4-FFF2-40B4-BE49-F238E27FC236}">
                        <a16:creationId xmlns:a16="http://schemas.microsoft.com/office/drawing/2014/main" id="{CD97B859-32E5-4C4E-BA04-541F4471DE4F}"/>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477516" y="3420434"/>
                    <a:ext cx="1503624" cy="1100533"/>
                  </a:xfrm>
                  <a:prstGeom prst="rect">
                    <a:avLst/>
                  </a:prstGeom>
                </p:spPr>
              </p:pic>
              <p:sp>
                <p:nvSpPr>
                  <p:cNvPr id="200" name="Rectangle 199">
                    <a:extLst>
                      <a:ext uri="{FF2B5EF4-FFF2-40B4-BE49-F238E27FC236}">
                        <a16:creationId xmlns:a16="http://schemas.microsoft.com/office/drawing/2014/main" id="{2E043F7A-9089-4CD2-B025-371BD4E5EE4C}"/>
                      </a:ext>
                    </a:extLst>
                  </p:cNvPr>
                  <p:cNvSpPr/>
                  <p:nvPr/>
                </p:nvSpPr>
                <p:spPr>
                  <a:xfrm>
                    <a:off x="6694583" y="3645010"/>
                    <a:ext cx="224010" cy="224009"/>
                  </a:xfrm>
                  <a:prstGeom prst="rect">
                    <a:avLst/>
                  </a:prstGeom>
                  <a:solidFill>
                    <a:srgbClr val="4472C4"/>
                  </a:solidFill>
                  <a:ln>
                    <a:solidFill>
                      <a:srgbClr val="3333CC"/>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grpSp>
            <p:cxnSp>
              <p:nvCxnSpPr>
                <p:cNvPr id="203" name="Straight Arrow Connector 202">
                  <a:extLst>
                    <a:ext uri="{FF2B5EF4-FFF2-40B4-BE49-F238E27FC236}">
                      <a16:creationId xmlns:a16="http://schemas.microsoft.com/office/drawing/2014/main" id="{AC3B4E25-3B79-4422-8B6B-0848FD7D8962}"/>
                    </a:ext>
                  </a:extLst>
                </p:cNvPr>
                <p:cNvCxnSpPr>
                  <a:cxnSpLocks/>
                  <a:endCxn id="200" idx="0"/>
                </p:cNvCxnSpPr>
                <p:nvPr/>
              </p:nvCxnSpPr>
              <p:spPr>
                <a:xfrm>
                  <a:off x="8225624" y="3084723"/>
                  <a:ext cx="0" cy="431756"/>
                </a:xfrm>
                <a:prstGeom prst="straightConnector1">
                  <a:avLst/>
                </a:prstGeom>
                <a:ln w="12700" cmpd="sng">
                  <a:solidFill>
                    <a:srgbClr val="FFC000"/>
                  </a:solidFill>
                  <a:tailEnd type="triangle" w="sm" len="lg"/>
                </a:ln>
                <a:effectLst/>
              </p:spPr>
              <p:style>
                <a:lnRef idx="2">
                  <a:schemeClr val="accent1"/>
                </a:lnRef>
                <a:fillRef idx="0">
                  <a:schemeClr val="accent1"/>
                </a:fillRef>
                <a:effectRef idx="1">
                  <a:schemeClr val="accent1"/>
                </a:effectRef>
                <a:fontRef idx="minor">
                  <a:schemeClr val="tx1"/>
                </a:fontRef>
              </p:style>
            </p:cxnSp>
            <p:sp>
              <p:nvSpPr>
                <p:cNvPr id="205" name="Sun 204">
                  <a:extLst>
                    <a:ext uri="{FF2B5EF4-FFF2-40B4-BE49-F238E27FC236}">
                      <a16:creationId xmlns:a16="http://schemas.microsoft.com/office/drawing/2014/main" id="{13E97831-4C2D-4324-A1FD-57A808AF9136}"/>
                    </a:ext>
                  </a:extLst>
                </p:cNvPr>
                <p:cNvSpPr/>
                <p:nvPr/>
              </p:nvSpPr>
              <p:spPr>
                <a:xfrm>
                  <a:off x="8073764" y="2800701"/>
                  <a:ext cx="286557" cy="246043"/>
                </a:xfrm>
                <a:prstGeom prst="sun">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cxnSp>
              <p:nvCxnSpPr>
                <p:cNvPr id="206" name="Straight Arrow Connector 205">
                  <a:extLst>
                    <a:ext uri="{FF2B5EF4-FFF2-40B4-BE49-F238E27FC236}">
                      <a16:creationId xmlns:a16="http://schemas.microsoft.com/office/drawing/2014/main" id="{9363CBC2-D513-4BDD-88A9-D2C892BF3951}"/>
                    </a:ext>
                  </a:extLst>
                </p:cNvPr>
                <p:cNvCxnSpPr>
                  <a:cxnSpLocks/>
                  <a:stCxn id="200" idx="3"/>
                </p:cNvCxnSpPr>
                <p:nvPr/>
              </p:nvCxnSpPr>
              <p:spPr>
                <a:xfrm>
                  <a:off x="8337629" y="3628484"/>
                  <a:ext cx="512581" cy="0"/>
                </a:xfrm>
                <a:prstGeom prst="straightConnector1">
                  <a:avLst/>
                </a:prstGeom>
                <a:ln w="12700" cmpd="sng">
                  <a:solidFill>
                    <a:srgbClr val="C00000"/>
                  </a:solidFill>
                  <a:tailEnd type="triangle" w="sm" len="lg"/>
                </a:ln>
                <a:effectLst/>
              </p:spPr>
              <p:style>
                <a:lnRef idx="2">
                  <a:schemeClr val="accent1"/>
                </a:lnRef>
                <a:fillRef idx="0">
                  <a:schemeClr val="accent1"/>
                </a:fillRef>
                <a:effectRef idx="1">
                  <a:schemeClr val="accent1"/>
                </a:effectRef>
                <a:fontRef idx="minor">
                  <a:schemeClr val="tx1"/>
                </a:fontRef>
              </p:style>
            </p:cxnSp>
            <p:sp>
              <p:nvSpPr>
                <p:cNvPr id="210" name="TextBox 209">
                  <a:extLst>
                    <a:ext uri="{FF2B5EF4-FFF2-40B4-BE49-F238E27FC236}">
                      <a16:creationId xmlns:a16="http://schemas.microsoft.com/office/drawing/2014/main" id="{2A92E648-96EE-419A-92C5-E01CE7D99F82}"/>
                    </a:ext>
                  </a:extLst>
                </p:cNvPr>
                <p:cNvSpPr txBox="1"/>
                <p:nvPr/>
              </p:nvSpPr>
              <p:spPr>
                <a:xfrm>
                  <a:off x="8789295" y="3443818"/>
                  <a:ext cx="364202" cy="369332"/>
                </a:xfrm>
                <a:prstGeom prst="rect">
                  <a:avLst/>
                </a:prstGeom>
                <a:noFill/>
              </p:spPr>
              <p:txBody>
                <a:bodyPr wrap="none" rtlCol="0">
                  <a:spAutoFit/>
                </a:bodyPr>
                <a:lstStyle/>
                <a:p>
                  <a:r>
                    <a:rPr lang="en-US" dirty="0">
                      <a:solidFill>
                        <a:srgbClr val="C00000"/>
                      </a:solidFill>
                    </a:rPr>
                    <a:t>Q</a:t>
                  </a:r>
                </a:p>
              </p:txBody>
            </p:sp>
          </p:grpSp>
          <p:sp>
            <p:nvSpPr>
              <p:cNvPr id="213" name="Rectangle 212">
                <a:extLst>
                  <a:ext uri="{FF2B5EF4-FFF2-40B4-BE49-F238E27FC236}">
                    <a16:creationId xmlns:a16="http://schemas.microsoft.com/office/drawing/2014/main" id="{F03758FD-07DC-4300-AC50-B17E2F5911A4}"/>
                  </a:ext>
                </a:extLst>
              </p:cNvPr>
              <p:cNvSpPr/>
              <p:nvPr/>
            </p:nvSpPr>
            <p:spPr>
              <a:xfrm>
                <a:off x="4572001" y="4336973"/>
                <a:ext cx="4553098" cy="208901"/>
              </a:xfrm>
              <a:prstGeom prst="rect">
                <a:avLst/>
              </a:prstGeom>
              <a:gradFill flip="none" rotWithShape="1">
                <a:gsLst>
                  <a:gs pos="0">
                    <a:schemeClr val="accent1">
                      <a:lumMod val="75000"/>
                    </a:schemeClr>
                  </a:gs>
                  <a:gs pos="94000">
                    <a:schemeClr val="accent2">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r>
                  <a:rPr lang="en-US" sz="1200" b="1" i="1" dirty="0">
                    <a:solidFill>
                      <a:schemeClr val="accent6">
                        <a:lumMod val="60000"/>
                        <a:lumOff val="40000"/>
                      </a:schemeClr>
                    </a:solidFill>
                  </a:rPr>
                  <a:t>Lunar Surface Very Hot During Day, Cold at Night</a:t>
                </a:r>
              </a:p>
            </p:txBody>
          </p:sp>
        </p:grpSp>
        <p:pic>
          <p:nvPicPr>
            <p:cNvPr id="19" name="Picture 18">
              <a:extLst>
                <a:ext uri="{FF2B5EF4-FFF2-40B4-BE49-F238E27FC236}">
                  <a16:creationId xmlns:a16="http://schemas.microsoft.com/office/drawing/2014/main" id="{E58293F6-66A6-454B-A782-31C8E6FFF442}"/>
                </a:ext>
              </a:extLst>
            </p:cNvPr>
            <p:cNvPicPr>
              <a:picLocks noChangeAspect="1"/>
            </p:cNvPicPr>
            <p:nvPr/>
          </p:nvPicPr>
          <p:blipFill>
            <a:blip r:embed="rId3"/>
            <a:stretch>
              <a:fillRect/>
            </a:stretch>
          </p:blipFill>
          <p:spPr>
            <a:xfrm>
              <a:off x="-14688" y="1033799"/>
              <a:ext cx="9144000" cy="3560606"/>
            </a:xfrm>
            <a:prstGeom prst="rect">
              <a:avLst/>
            </a:prstGeom>
          </p:spPr>
        </p:pic>
      </p:grpSp>
    </p:spTree>
    <p:extLst>
      <p:ext uri="{BB962C8B-B14F-4D97-AF65-F5344CB8AC3E}">
        <p14:creationId xmlns:p14="http://schemas.microsoft.com/office/powerpoint/2010/main" val="1442869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44000" cy="558188"/>
          </a:xfrm>
        </p:spPr>
        <p:txBody>
          <a:bodyPr/>
          <a:lstStyle/>
          <a:p>
            <a:pPr algn="ctr"/>
            <a:r>
              <a:rPr lang="en-US" dirty="0"/>
              <a:t>THERMAL ARCHITECTURE (cont’d)</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solidFill>
                  <a:srgbClr val="7030A0"/>
                </a:solidFill>
              </a:rPr>
              <a:pPr/>
              <a:t>5</a:t>
            </a:fld>
            <a:endParaRPr lang="en-US" dirty="0">
              <a:solidFill>
                <a:srgbClr val="7030A0"/>
              </a:solidFill>
            </a:endParaRPr>
          </a:p>
        </p:txBody>
      </p:sp>
      <p:sp>
        <p:nvSpPr>
          <p:cNvPr id="45" name="TextBox 44">
            <a:extLst>
              <a:ext uri="{FF2B5EF4-FFF2-40B4-BE49-F238E27FC236}">
                <a16:creationId xmlns:a16="http://schemas.microsoft.com/office/drawing/2014/main" id="{FC9C1047-E66E-4BA8-AEB7-2449AC212CDC}"/>
              </a:ext>
            </a:extLst>
          </p:cNvPr>
          <p:cNvSpPr txBox="1"/>
          <p:nvPr/>
        </p:nvSpPr>
        <p:spPr>
          <a:xfrm>
            <a:off x="-4214" y="528771"/>
            <a:ext cx="9148213" cy="353943"/>
          </a:xfrm>
          <a:prstGeom prst="rect">
            <a:avLst/>
          </a:prstGeom>
          <a:noFill/>
        </p:spPr>
        <p:txBody>
          <a:bodyPr wrap="square" rtlCol="0">
            <a:spAutoFit/>
          </a:bodyPr>
          <a:lstStyle/>
          <a:p>
            <a:pPr algn="ctr"/>
            <a:r>
              <a:rPr lang="en-US" sz="1700" b="1" i="1" dirty="0">
                <a:solidFill>
                  <a:srgbClr val="3333CC"/>
                </a:solidFill>
                <a:latin typeface="+mn-lt"/>
                <a:sym typeface="Wingdings" panose="05000000000000000000" pitchFamily="2" charset="2"/>
              </a:rPr>
              <a:t>Stand-Alone, Extended-Life Lunar Instrument Architecture </a:t>
            </a:r>
            <a:r>
              <a:rPr lang="en-US" sz="1700" i="1" dirty="0">
                <a:solidFill>
                  <a:srgbClr val="3333CC"/>
                </a:solidFill>
                <a:latin typeface="+mn-lt"/>
                <a:sym typeface="Wingdings" panose="05000000000000000000" pitchFamily="2" charset="2"/>
              </a:rPr>
              <a:t>(</a:t>
            </a:r>
            <a:r>
              <a:rPr lang="en-US" sz="1700" i="1" dirty="0">
                <a:solidFill>
                  <a:srgbClr val="3333CC"/>
                </a:solidFill>
                <a:sym typeface="Wingdings" panose="05000000000000000000" pitchFamily="2" charset="2"/>
              </a:rPr>
              <a:t>Higher Latitude Sites</a:t>
            </a:r>
            <a:r>
              <a:rPr lang="en-US" sz="1700" i="1" dirty="0">
                <a:solidFill>
                  <a:srgbClr val="3333CC"/>
                </a:solidFill>
                <a:latin typeface="+mn-lt"/>
                <a:sym typeface="Wingdings" panose="05000000000000000000" pitchFamily="2" charset="2"/>
              </a:rPr>
              <a:t>)</a:t>
            </a:r>
            <a:endParaRPr lang="en-US" sz="1700" i="1" dirty="0">
              <a:solidFill>
                <a:srgbClr val="3333CC"/>
              </a:solidFill>
              <a:latin typeface="+mn-lt"/>
            </a:endParaRPr>
          </a:p>
        </p:txBody>
      </p:sp>
      <p:grpSp>
        <p:nvGrpSpPr>
          <p:cNvPr id="2" name="Group 1">
            <a:extLst>
              <a:ext uri="{FF2B5EF4-FFF2-40B4-BE49-F238E27FC236}">
                <a16:creationId xmlns:a16="http://schemas.microsoft.com/office/drawing/2014/main" id="{7EBB51F5-AAC7-4A65-8FE1-3124E6178585}"/>
              </a:ext>
            </a:extLst>
          </p:cNvPr>
          <p:cNvGrpSpPr/>
          <p:nvPr/>
        </p:nvGrpSpPr>
        <p:grpSpPr>
          <a:xfrm>
            <a:off x="-11016" y="1044815"/>
            <a:ext cx="9144000" cy="3560606"/>
            <a:chOff x="-11016" y="1044815"/>
            <a:chExt cx="9144000" cy="3560606"/>
          </a:xfrm>
        </p:grpSpPr>
        <p:grpSp>
          <p:nvGrpSpPr>
            <p:cNvPr id="9" name="Group 8">
              <a:extLst>
                <a:ext uri="{FF2B5EF4-FFF2-40B4-BE49-F238E27FC236}">
                  <a16:creationId xmlns:a16="http://schemas.microsoft.com/office/drawing/2014/main" id="{22E14D92-D5F3-4912-A493-2ED54DBD4EDF}"/>
                </a:ext>
              </a:extLst>
            </p:cNvPr>
            <p:cNvGrpSpPr/>
            <p:nvPr/>
          </p:nvGrpSpPr>
          <p:grpSpPr>
            <a:xfrm>
              <a:off x="4568328" y="1047083"/>
              <a:ext cx="4553099" cy="3491447"/>
              <a:chOff x="4572000" y="1047083"/>
              <a:chExt cx="4553099" cy="3491447"/>
            </a:xfrm>
          </p:grpSpPr>
          <p:sp>
            <p:nvSpPr>
              <p:cNvPr id="8" name="TextBox 7">
                <a:extLst>
                  <a:ext uri="{FF2B5EF4-FFF2-40B4-BE49-F238E27FC236}">
                    <a16:creationId xmlns:a16="http://schemas.microsoft.com/office/drawing/2014/main" id="{B8015923-EB82-43A4-8B51-B81FCA162AF8}"/>
                  </a:ext>
                </a:extLst>
              </p:cNvPr>
              <p:cNvSpPr txBox="1"/>
              <p:nvPr/>
            </p:nvSpPr>
            <p:spPr>
              <a:xfrm>
                <a:off x="4572000" y="1047083"/>
                <a:ext cx="4524260" cy="1933863"/>
              </a:xfrm>
              <a:prstGeom prst="rect">
                <a:avLst/>
              </a:prstGeom>
              <a:noFill/>
            </p:spPr>
            <p:txBody>
              <a:bodyPr wrap="square" rtlCol="0">
                <a:spAutoFit/>
              </a:bodyPr>
              <a:lstStyle/>
              <a:p>
                <a:pPr algn="ctr">
                  <a:spcAft>
                    <a:spcPts val="300"/>
                  </a:spcAft>
                </a:pPr>
                <a:r>
                  <a:rPr lang="en-US" b="1" i="1" dirty="0"/>
                  <a:t>Thermal Architecture Features</a:t>
                </a:r>
              </a:p>
              <a:p>
                <a:pPr>
                  <a:lnSpc>
                    <a:spcPts val="1700"/>
                  </a:lnSpc>
                </a:pPr>
                <a:r>
                  <a:rPr lang="en-US" sz="1600" dirty="0"/>
                  <a:t>(A) Internal Housing</a:t>
                </a:r>
              </a:p>
              <a:p>
                <a:pPr>
                  <a:lnSpc>
                    <a:spcPts val="1700"/>
                  </a:lnSpc>
                </a:pPr>
                <a:r>
                  <a:rPr lang="en-US" sz="1600" dirty="0"/>
                  <a:t>(B) External Housing</a:t>
                </a:r>
              </a:p>
              <a:p>
                <a:pPr>
                  <a:lnSpc>
                    <a:spcPts val="1700"/>
                  </a:lnSpc>
                </a:pPr>
                <a:r>
                  <a:rPr lang="en-US" sz="1600" dirty="0"/>
                  <a:t>(C) Tension Cables</a:t>
                </a:r>
              </a:p>
              <a:p>
                <a:pPr>
                  <a:lnSpc>
                    <a:spcPts val="1700"/>
                  </a:lnSpc>
                </a:pPr>
                <a:r>
                  <a:rPr lang="en-US" sz="1600" dirty="0"/>
                  <a:t>(D) Variable Conductance Thermal Link</a:t>
                </a:r>
              </a:p>
              <a:p>
                <a:pPr>
                  <a:lnSpc>
                    <a:spcPts val="1700"/>
                  </a:lnSpc>
                </a:pPr>
                <a:r>
                  <a:rPr lang="en-US" sz="1600" dirty="0"/>
                  <a:t>(E) Spacerless MLI</a:t>
                </a:r>
              </a:p>
              <a:p>
                <a:pPr>
                  <a:lnSpc>
                    <a:spcPts val="1700"/>
                  </a:lnSpc>
                </a:pPr>
                <a:r>
                  <a:rPr lang="en-US" sz="1600" dirty="0"/>
                  <a:t>(F) Thermal Isolators</a:t>
                </a:r>
              </a:p>
              <a:p>
                <a:pPr>
                  <a:lnSpc>
                    <a:spcPts val="1700"/>
                  </a:lnSpc>
                </a:pPr>
                <a:r>
                  <a:rPr lang="en-US" sz="1600" dirty="0"/>
                  <a:t>(G) Radiator (non-PRR)</a:t>
                </a:r>
              </a:p>
            </p:txBody>
          </p:sp>
          <p:sp>
            <p:nvSpPr>
              <p:cNvPr id="15" name="Rectangle 14">
                <a:extLst>
                  <a:ext uri="{FF2B5EF4-FFF2-40B4-BE49-F238E27FC236}">
                    <a16:creationId xmlns:a16="http://schemas.microsoft.com/office/drawing/2014/main" id="{6F7C1D75-D0FE-4BE2-A445-FB8C18A1A682}"/>
                  </a:ext>
                </a:extLst>
              </p:cNvPr>
              <p:cNvSpPr/>
              <p:nvPr/>
            </p:nvSpPr>
            <p:spPr>
              <a:xfrm>
                <a:off x="4572001" y="4329629"/>
                <a:ext cx="4553098" cy="208901"/>
              </a:xfrm>
              <a:prstGeom prst="rect">
                <a:avLst/>
              </a:prstGeom>
              <a:gradFill flip="none" rotWithShape="1">
                <a:gsLst>
                  <a:gs pos="0">
                    <a:schemeClr val="accent1">
                      <a:lumMod val="75000"/>
                    </a:schemeClr>
                  </a:gs>
                  <a:gs pos="94000">
                    <a:schemeClr val="accent2">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r>
                  <a:rPr lang="en-US" sz="1200" b="1" i="1" dirty="0">
                    <a:solidFill>
                      <a:schemeClr val="accent6">
                        <a:lumMod val="60000"/>
                        <a:lumOff val="40000"/>
                      </a:schemeClr>
                    </a:solidFill>
                  </a:rPr>
                  <a:t>Lunar Surface Cool-to-Warm During Day, Very Cold at Night</a:t>
                </a:r>
              </a:p>
            </p:txBody>
          </p:sp>
          <p:grpSp>
            <p:nvGrpSpPr>
              <p:cNvPr id="4" name="Group 3">
                <a:extLst>
                  <a:ext uri="{FF2B5EF4-FFF2-40B4-BE49-F238E27FC236}">
                    <a16:creationId xmlns:a16="http://schemas.microsoft.com/office/drawing/2014/main" id="{02D5F8F2-64E9-4AD7-970C-1B488AF8D584}"/>
                  </a:ext>
                </a:extLst>
              </p:cNvPr>
              <p:cNvGrpSpPr/>
              <p:nvPr/>
            </p:nvGrpSpPr>
            <p:grpSpPr>
              <a:xfrm>
                <a:off x="6059272" y="2684434"/>
                <a:ext cx="2164206" cy="1685970"/>
                <a:chOff x="6892885" y="2706466"/>
                <a:chExt cx="2164206" cy="1685970"/>
              </a:xfrm>
            </p:grpSpPr>
            <p:grpSp>
              <p:nvGrpSpPr>
                <p:cNvPr id="12" name="Group 11">
                  <a:extLst>
                    <a:ext uri="{FF2B5EF4-FFF2-40B4-BE49-F238E27FC236}">
                      <a16:creationId xmlns:a16="http://schemas.microsoft.com/office/drawing/2014/main" id="{0F00596E-1078-4AB4-BF01-8F3B71DC2CF8}"/>
                    </a:ext>
                  </a:extLst>
                </p:cNvPr>
                <p:cNvGrpSpPr/>
                <p:nvPr/>
              </p:nvGrpSpPr>
              <p:grpSpPr>
                <a:xfrm>
                  <a:off x="6892885" y="3291903"/>
                  <a:ext cx="1503624" cy="1100533"/>
                  <a:chOff x="5477516" y="3420434"/>
                  <a:chExt cx="1503624" cy="1100533"/>
                </a:xfrm>
              </p:grpSpPr>
              <p:pic>
                <p:nvPicPr>
                  <p:cNvPr id="19" name="Picture 18">
                    <a:extLst>
                      <a:ext uri="{FF2B5EF4-FFF2-40B4-BE49-F238E27FC236}">
                        <a16:creationId xmlns:a16="http://schemas.microsoft.com/office/drawing/2014/main" id="{40797F2C-48FF-4D91-8882-07C83BBF991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477516" y="3420434"/>
                    <a:ext cx="1503624" cy="1100533"/>
                  </a:xfrm>
                  <a:prstGeom prst="rect">
                    <a:avLst/>
                  </a:prstGeom>
                </p:spPr>
              </p:pic>
              <p:sp>
                <p:nvSpPr>
                  <p:cNvPr id="20" name="Rectangle 19">
                    <a:extLst>
                      <a:ext uri="{FF2B5EF4-FFF2-40B4-BE49-F238E27FC236}">
                        <a16:creationId xmlns:a16="http://schemas.microsoft.com/office/drawing/2014/main" id="{4D21A48C-E512-4F40-A644-7119243E4635}"/>
                      </a:ext>
                    </a:extLst>
                  </p:cNvPr>
                  <p:cNvSpPr/>
                  <p:nvPr/>
                </p:nvSpPr>
                <p:spPr>
                  <a:xfrm>
                    <a:off x="6694583" y="3645010"/>
                    <a:ext cx="224010" cy="224009"/>
                  </a:xfrm>
                  <a:prstGeom prst="rect">
                    <a:avLst/>
                  </a:prstGeom>
                  <a:solidFill>
                    <a:srgbClr val="4472C4"/>
                  </a:solidFill>
                  <a:ln>
                    <a:solidFill>
                      <a:srgbClr val="3333CC"/>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dirty="0"/>
                  </a:p>
                </p:txBody>
              </p:sp>
            </p:grpSp>
            <p:cxnSp>
              <p:nvCxnSpPr>
                <p:cNvPr id="13" name="Straight Arrow Connector 12">
                  <a:extLst>
                    <a:ext uri="{FF2B5EF4-FFF2-40B4-BE49-F238E27FC236}">
                      <a16:creationId xmlns:a16="http://schemas.microsoft.com/office/drawing/2014/main" id="{CDDF98A1-8531-4BAB-BEDC-E23A7DDEBD0E}"/>
                    </a:ext>
                  </a:extLst>
                </p:cNvPr>
                <p:cNvCxnSpPr>
                  <a:cxnSpLocks/>
                </p:cNvCxnSpPr>
                <p:nvPr/>
              </p:nvCxnSpPr>
              <p:spPr>
                <a:xfrm rot="5400000">
                  <a:off x="8549840" y="3404210"/>
                  <a:ext cx="0" cy="431756"/>
                </a:xfrm>
                <a:prstGeom prst="straightConnector1">
                  <a:avLst/>
                </a:prstGeom>
                <a:ln w="12700" cmpd="sng">
                  <a:solidFill>
                    <a:srgbClr val="FFC000"/>
                  </a:solidFill>
                  <a:tailEnd type="triangle" w="sm" len="lg"/>
                </a:ln>
                <a:effectLst/>
              </p:spPr>
              <p:style>
                <a:lnRef idx="2">
                  <a:schemeClr val="accent1"/>
                </a:lnRef>
                <a:fillRef idx="0">
                  <a:schemeClr val="accent1"/>
                </a:fillRef>
                <a:effectRef idx="1">
                  <a:schemeClr val="accent1"/>
                </a:effectRef>
                <a:fontRef idx="minor">
                  <a:schemeClr val="tx1"/>
                </a:fontRef>
              </p:style>
            </p:cxnSp>
            <p:sp>
              <p:nvSpPr>
                <p:cNvPr id="16" name="Sun 15">
                  <a:extLst>
                    <a:ext uri="{FF2B5EF4-FFF2-40B4-BE49-F238E27FC236}">
                      <a16:creationId xmlns:a16="http://schemas.microsoft.com/office/drawing/2014/main" id="{E61480E4-CEE2-4FA2-A810-0FBBA29F81DF}"/>
                    </a:ext>
                  </a:extLst>
                </p:cNvPr>
                <p:cNvSpPr/>
                <p:nvPr/>
              </p:nvSpPr>
              <p:spPr>
                <a:xfrm>
                  <a:off x="8770534" y="3483514"/>
                  <a:ext cx="286557" cy="246043"/>
                </a:xfrm>
                <a:prstGeom prst="sun">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cxnSp>
              <p:nvCxnSpPr>
                <p:cNvPr id="17" name="Straight Arrow Connector 16">
                  <a:extLst>
                    <a:ext uri="{FF2B5EF4-FFF2-40B4-BE49-F238E27FC236}">
                      <a16:creationId xmlns:a16="http://schemas.microsoft.com/office/drawing/2014/main" id="{AEC30BA6-1CB2-4714-BD86-C1A3E47F3661}"/>
                    </a:ext>
                  </a:extLst>
                </p:cNvPr>
                <p:cNvCxnSpPr>
                  <a:cxnSpLocks/>
                </p:cNvCxnSpPr>
                <p:nvPr/>
              </p:nvCxnSpPr>
              <p:spPr>
                <a:xfrm rot="16200000">
                  <a:off x="7955418" y="3268092"/>
                  <a:ext cx="512581" cy="0"/>
                </a:xfrm>
                <a:prstGeom prst="straightConnector1">
                  <a:avLst/>
                </a:prstGeom>
                <a:ln w="12700" cmpd="sng">
                  <a:solidFill>
                    <a:srgbClr val="C00000"/>
                  </a:solidFill>
                  <a:tailEnd type="triangle" w="sm" len="lg"/>
                </a:ln>
                <a:effectLst/>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022F7F91-A2DD-440B-8609-BA2B62BBB7C8}"/>
                    </a:ext>
                  </a:extLst>
                </p:cNvPr>
                <p:cNvSpPr txBox="1"/>
                <p:nvPr/>
              </p:nvSpPr>
              <p:spPr>
                <a:xfrm>
                  <a:off x="8029607" y="2706466"/>
                  <a:ext cx="364202" cy="369332"/>
                </a:xfrm>
                <a:prstGeom prst="rect">
                  <a:avLst/>
                </a:prstGeom>
                <a:noFill/>
              </p:spPr>
              <p:txBody>
                <a:bodyPr wrap="none" rtlCol="0">
                  <a:spAutoFit/>
                </a:bodyPr>
                <a:lstStyle/>
                <a:p>
                  <a:r>
                    <a:rPr lang="en-US" dirty="0">
                      <a:solidFill>
                        <a:srgbClr val="C00000"/>
                      </a:solidFill>
                    </a:rPr>
                    <a:t>Q</a:t>
                  </a:r>
                </a:p>
              </p:txBody>
            </p:sp>
          </p:grpSp>
        </p:grpSp>
        <p:pic>
          <p:nvPicPr>
            <p:cNvPr id="21" name="Picture 20">
              <a:extLst>
                <a:ext uri="{FF2B5EF4-FFF2-40B4-BE49-F238E27FC236}">
                  <a16:creationId xmlns:a16="http://schemas.microsoft.com/office/drawing/2014/main" id="{B5B8E40B-502A-4C60-92C8-1C7448B73ABA}"/>
                </a:ext>
              </a:extLst>
            </p:cNvPr>
            <p:cNvPicPr>
              <a:picLocks noChangeAspect="1"/>
            </p:cNvPicPr>
            <p:nvPr/>
          </p:nvPicPr>
          <p:blipFill>
            <a:blip r:embed="rId3"/>
            <a:stretch>
              <a:fillRect/>
            </a:stretch>
          </p:blipFill>
          <p:spPr>
            <a:xfrm>
              <a:off x="-11016" y="1044815"/>
              <a:ext cx="9144000" cy="3560606"/>
            </a:xfrm>
            <a:prstGeom prst="rect">
              <a:avLst/>
            </a:prstGeom>
          </p:spPr>
        </p:pic>
      </p:grpSp>
    </p:spTree>
    <p:extLst>
      <p:ext uri="{BB962C8B-B14F-4D97-AF65-F5344CB8AC3E}">
        <p14:creationId xmlns:p14="http://schemas.microsoft.com/office/powerpoint/2010/main" val="1336211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44000" cy="558188"/>
          </a:xfrm>
        </p:spPr>
        <p:txBody>
          <a:bodyPr/>
          <a:lstStyle/>
          <a:p>
            <a:pPr algn="ctr"/>
            <a:r>
              <a:rPr lang="en-US" dirty="0"/>
              <a:t>LOW </a:t>
            </a:r>
            <a:r>
              <a:rPr lang="en-US" dirty="0">
                <a:latin typeface="Symbol" panose="05050102010706020507" pitchFamily="18" charset="2"/>
              </a:rPr>
              <a:t>e</a:t>
            </a:r>
            <a:r>
              <a:rPr lang="en-US" dirty="0"/>
              <a:t>* MLI</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solidFill>
                  <a:srgbClr val="7030A0"/>
                </a:solidFill>
              </a:rPr>
              <a:pPr/>
              <a:t>6</a:t>
            </a:fld>
            <a:endParaRPr lang="en-US" dirty="0">
              <a:solidFill>
                <a:srgbClr val="7030A0"/>
              </a:solidFill>
            </a:endParaRPr>
          </a:p>
        </p:txBody>
      </p:sp>
      <p:sp>
        <p:nvSpPr>
          <p:cNvPr id="45" name="TextBox 44">
            <a:extLst>
              <a:ext uri="{FF2B5EF4-FFF2-40B4-BE49-F238E27FC236}">
                <a16:creationId xmlns:a16="http://schemas.microsoft.com/office/drawing/2014/main" id="{FC9C1047-E66E-4BA8-AEB7-2449AC212CDC}"/>
              </a:ext>
            </a:extLst>
          </p:cNvPr>
          <p:cNvSpPr txBox="1"/>
          <p:nvPr/>
        </p:nvSpPr>
        <p:spPr>
          <a:xfrm>
            <a:off x="-4214" y="528771"/>
            <a:ext cx="9148213" cy="353943"/>
          </a:xfrm>
          <a:prstGeom prst="rect">
            <a:avLst/>
          </a:prstGeom>
          <a:noFill/>
        </p:spPr>
        <p:txBody>
          <a:bodyPr wrap="square" rtlCol="0">
            <a:spAutoFit/>
          </a:bodyPr>
          <a:lstStyle/>
          <a:p>
            <a:pPr algn="ctr"/>
            <a:r>
              <a:rPr lang="en-US" sz="1700" b="1" i="1" dirty="0">
                <a:solidFill>
                  <a:srgbClr val="3333CC"/>
                </a:solidFill>
                <a:sym typeface="Wingdings" panose="05000000000000000000" pitchFamily="2" charset="2"/>
              </a:rPr>
              <a:t>Spacerless MLI</a:t>
            </a:r>
            <a:endParaRPr lang="en-US" sz="1700" i="1" dirty="0">
              <a:solidFill>
                <a:srgbClr val="3333CC"/>
              </a:solidFill>
              <a:latin typeface="+mn-lt"/>
            </a:endParaRPr>
          </a:p>
        </p:txBody>
      </p:sp>
      <p:graphicFrame>
        <p:nvGraphicFramePr>
          <p:cNvPr id="8" name="Object 7">
            <a:extLst>
              <a:ext uri="{FF2B5EF4-FFF2-40B4-BE49-F238E27FC236}">
                <a16:creationId xmlns:a16="http://schemas.microsoft.com/office/drawing/2014/main" id="{8169EA74-84E4-420E-B3F6-DE90682BCB1E}"/>
              </a:ext>
            </a:extLst>
          </p:cNvPr>
          <p:cNvGraphicFramePr>
            <a:graphicFrameLocks noChangeAspect="1"/>
          </p:cNvGraphicFramePr>
          <p:nvPr>
            <p:extLst>
              <p:ext uri="{D42A27DB-BD31-4B8C-83A1-F6EECF244321}">
                <p14:modId xmlns:p14="http://schemas.microsoft.com/office/powerpoint/2010/main" val="2022422715"/>
              </p:ext>
            </p:extLst>
          </p:nvPr>
        </p:nvGraphicFramePr>
        <p:xfrm>
          <a:off x="142015" y="962415"/>
          <a:ext cx="1924050" cy="1741487"/>
        </p:xfrm>
        <a:graphic>
          <a:graphicData uri="http://schemas.openxmlformats.org/presentationml/2006/ole">
            <mc:AlternateContent xmlns:mc="http://schemas.openxmlformats.org/markup-compatibility/2006">
              <mc:Choice xmlns:v="urn:schemas-microsoft-com:vml" Requires="v">
                <p:oleObj spid="_x0000_s6324" name="Worksheet" r:id="rId3" imgW="1924166" imgH="1741291" progId="Excel.Sheet.12">
                  <p:embed/>
                </p:oleObj>
              </mc:Choice>
              <mc:Fallback>
                <p:oleObj name="Worksheet" r:id="rId3" imgW="1924166" imgH="1741291" progId="Excel.Sheet.12">
                  <p:embed/>
                  <p:pic>
                    <p:nvPicPr>
                      <p:cNvPr id="8" name="Object 7">
                        <a:extLst>
                          <a:ext uri="{FF2B5EF4-FFF2-40B4-BE49-F238E27FC236}">
                            <a16:creationId xmlns:a16="http://schemas.microsoft.com/office/drawing/2014/main" id="{8169EA74-84E4-420E-B3F6-DE90682BCB1E}"/>
                          </a:ext>
                        </a:extLst>
                      </p:cNvPr>
                      <p:cNvPicPr/>
                      <p:nvPr/>
                    </p:nvPicPr>
                    <p:blipFill>
                      <a:blip r:embed="rId4"/>
                      <a:stretch>
                        <a:fillRect/>
                      </a:stretch>
                    </p:blipFill>
                    <p:spPr>
                      <a:xfrm>
                        <a:off x="142015" y="962415"/>
                        <a:ext cx="1924050" cy="1741487"/>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44934BDC-F29B-4C0F-A12A-9EC52CB984E2}"/>
              </a:ext>
            </a:extLst>
          </p:cNvPr>
          <p:cNvGraphicFramePr>
            <a:graphicFrameLocks noChangeAspect="1"/>
          </p:cNvGraphicFramePr>
          <p:nvPr>
            <p:extLst>
              <p:ext uri="{D42A27DB-BD31-4B8C-83A1-F6EECF244321}">
                <p14:modId xmlns:p14="http://schemas.microsoft.com/office/powerpoint/2010/main" val="319423816"/>
              </p:ext>
            </p:extLst>
          </p:nvPr>
        </p:nvGraphicFramePr>
        <p:xfrm>
          <a:off x="142015" y="2981637"/>
          <a:ext cx="1924050" cy="1741487"/>
        </p:xfrm>
        <a:graphic>
          <a:graphicData uri="http://schemas.openxmlformats.org/presentationml/2006/ole">
            <mc:AlternateContent xmlns:mc="http://schemas.openxmlformats.org/markup-compatibility/2006">
              <mc:Choice xmlns:v="urn:schemas-microsoft-com:vml" Requires="v">
                <p:oleObj spid="_x0000_s6325" name="Worksheet" r:id="rId5" imgW="1924166" imgH="1741291" progId="Excel.Sheet.12">
                  <p:embed/>
                </p:oleObj>
              </mc:Choice>
              <mc:Fallback>
                <p:oleObj name="Worksheet" r:id="rId5" imgW="1924166" imgH="1741291" progId="Excel.Sheet.12">
                  <p:embed/>
                  <p:pic>
                    <p:nvPicPr>
                      <p:cNvPr id="9" name="Object 8">
                        <a:extLst>
                          <a:ext uri="{FF2B5EF4-FFF2-40B4-BE49-F238E27FC236}">
                            <a16:creationId xmlns:a16="http://schemas.microsoft.com/office/drawing/2014/main" id="{44934BDC-F29B-4C0F-A12A-9EC52CB984E2}"/>
                          </a:ext>
                        </a:extLst>
                      </p:cNvPr>
                      <p:cNvPicPr/>
                      <p:nvPr/>
                    </p:nvPicPr>
                    <p:blipFill>
                      <a:blip r:embed="rId6"/>
                      <a:stretch>
                        <a:fillRect/>
                      </a:stretch>
                    </p:blipFill>
                    <p:spPr>
                      <a:xfrm>
                        <a:off x="142015" y="2981637"/>
                        <a:ext cx="1924050" cy="1741487"/>
                      </a:xfrm>
                      <a:prstGeom prst="rect">
                        <a:avLst/>
                      </a:prstGeom>
                    </p:spPr>
                  </p:pic>
                </p:oleObj>
              </mc:Fallback>
            </mc:AlternateContent>
          </a:graphicData>
        </a:graphic>
      </p:graphicFrame>
      <p:sp>
        <p:nvSpPr>
          <p:cNvPr id="2" name="Arrow: Down 1">
            <a:extLst>
              <a:ext uri="{FF2B5EF4-FFF2-40B4-BE49-F238E27FC236}">
                <a16:creationId xmlns:a16="http://schemas.microsoft.com/office/drawing/2014/main" id="{CB87DAF2-AEBD-4E25-8C2D-920DCB99815A}"/>
              </a:ext>
            </a:extLst>
          </p:cNvPr>
          <p:cNvSpPr/>
          <p:nvPr/>
        </p:nvSpPr>
        <p:spPr>
          <a:xfrm>
            <a:off x="1016163" y="2690500"/>
            <a:ext cx="175753" cy="304538"/>
          </a:xfrm>
          <a:prstGeom prst="downArrow">
            <a:avLst>
              <a:gd name="adj1" fmla="val 50000"/>
              <a:gd name="adj2" fmla="val 74324"/>
            </a:avLst>
          </a:prstGeom>
          <a:solidFill>
            <a:srgbClr val="4472C4"/>
          </a:solidFill>
          <a:ln>
            <a:solidFill>
              <a:srgbClr val="4472C4"/>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4" name="TextBox 3">
            <a:extLst>
              <a:ext uri="{FF2B5EF4-FFF2-40B4-BE49-F238E27FC236}">
                <a16:creationId xmlns:a16="http://schemas.microsoft.com/office/drawing/2014/main" id="{DDFACFB6-F810-4AA9-A3DD-C5E52E99FAA3}"/>
              </a:ext>
            </a:extLst>
          </p:cNvPr>
          <p:cNvSpPr txBox="1"/>
          <p:nvPr/>
        </p:nvSpPr>
        <p:spPr>
          <a:xfrm>
            <a:off x="35588" y="2690500"/>
            <a:ext cx="1050288" cy="323165"/>
          </a:xfrm>
          <a:prstGeom prst="rect">
            <a:avLst/>
          </a:prstGeom>
          <a:noFill/>
        </p:spPr>
        <p:txBody>
          <a:bodyPr wrap="none" rtlCol="0">
            <a:spAutoFit/>
          </a:bodyPr>
          <a:lstStyle/>
          <a:p>
            <a:pPr algn="ctr">
              <a:lnSpc>
                <a:spcPts val="900"/>
              </a:lnSpc>
            </a:pPr>
            <a:r>
              <a:rPr lang="en-US" sz="1000" b="1" dirty="0">
                <a:solidFill>
                  <a:srgbClr val="3333CC"/>
                </a:solidFill>
                <a:latin typeface="Arial Narrow" panose="020B0606020202030204" pitchFamily="34" charset="0"/>
              </a:rPr>
              <a:t>Reducing </a:t>
            </a:r>
            <a:r>
              <a:rPr lang="en-US" sz="1000" b="1" dirty="0">
                <a:solidFill>
                  <a:srgbClr val="3333CC"/>
                </a:solidFill>
                <a:latin typeface="Symbol" panose="05050102010706020507" pitchFamily="18" charset="2"/>
              </a:rPr>
              <a:t>e</a:t>
            </a:r>
            <a:r>
              <a:rPr lang="en-US" sz="1000" b="1" dirty="0">
                <a:solidFill>
                  <a:srgbClr val="3333CC"/>
                </a:solidFill>
                <a:latin typeface="Arial Narrow" panose="020B0606020202030204" pitchFamily="34" charset="0"/>
              </a:rPr>
              <a:t>* from</a:t>
            </a:r>
          </a:p>
          <a:p>
            <a:pPr algn="ctr">
              <a:lnSpc>
                <a:spcPts val="900"/>
              </a:lnSpc>
            </a:pPr>
            <a:r>
              <a:rPr lang="en-US" sz="1000" b="1" dirty="0">
                <a:solidFill>
                  <a:srgbClr val="3333CC"/>
                </a:solidFill>
                <a:latin typeface="Arial Narrow" panose="020B0606020202030204" pitchFamily="34" charset="0"/>
              </a:rPr>
              <a:t>0.02 to 0.005</a:t>
            </a:r>
          </a:p>
        </p:txBody>
      </p:sp>
      <p:sp>
        <p:nvSpPr>
          <p:cNvPr id="11" name="TextBox 10">
            <a:extLst>
              <a:ext uri="{FF2B5EF4-FFF2-40B4-BE49-F238E27FC236}">
                <a16:creationId xmlns:a16="http://schemas.microsoft.com/office/drawing/2014/main" id="{DEBA9CEB-DF1E-409D-85E6-A8DB89277418}"/>
              </a:ext>
            </a:extLst>
          </p:cNvPr>
          <p:cNvSpPr txBox="1"/>
          <p:nvPr/>
        </p:nvSpPr>
        <p:spPr>
          <a:xfrm>
            <a:off x="1146913" y="2690499"/>
            <a:ext cx="982961" cy="323165"/>
          </a:xfrm>
          <a:prstGeom prst="rect">
            <a:avLst/>
          </a:prstGeom>
          <a:noFill/>
        </p:spPr>
        <p:txBody>
          <a:bodyPr wrap="none" rtlCol="0">
            <a:spAutoFit/>
          </a:bodyPr>
          <a:lstStyle/>
          <a:p>
            <a:pPr algn="ctr">
              <a:lnSpc>
                <a:spcPts val="900"/>
              </a:lnSpc>
            </a:pPr>
            <a:r>
              <a:rPr lang="en-US" sz="1000" b="1" dirty="0">
                <a:solidFill>
                  <a:srgbClr val="3333CC"/>
                </a:solidFill>
                <a:latin typeface="Arial Narrow" panose="020B0606020202030204" pitchFamily="34" charset="0"/>
              </a:rPr>
              <a:t>Saves mass of</a:t>
            </a:r>
          </a:p>
          <a:p>
            <a:pPr algn="ctr">
              <a:lnSpc>
                <a:spcPts val="900"/>
              </a:lnSpc>
            </a:pPr>
            <a:r>
              <a:rPr lang="en-US" sz="1000" b="1" dirty="0">
                <a:solidFill>
                  <a:srgbClr val="3333CC"/>
                </a:solidFill>
                <a:latin typeface="Arial Narrow" panose="020B0606020202030204" pitchFamily="34" charset="0"/>
              </a:rPr>
              <a:t>280 cells (14 kg)</a:t>
            </a:r>
          </a:p>
        </p:txBody>
      </p:sp>
      <p:grpSp>
        <p:nvGrpSpPr>
          <p:cNvPr id="16" name="Group 15">
            <a:extLst>
              <a:ext uri="{FF2B5EF4-FFF2-40B4-BE49-F238E27FC236}">
                <a16:creationId xmlns:a16="http://schemas.microsoft.com/office/drawing/2014/main" id="{9D99816D-E6F4-4E22-B825-009BB821B4D4}"/>
              </a:ext>
            </a:extLst>
          </p:cNvPr>
          <p:cNvGrpSpPr/>
          <p:nvPr/>
        </p:nvGrpSpPr>
        <p:grpSpPr>
          <a:xfrm>
            <a:off x="2162978" y="962415"/>
            <a:ext cx="6839007" cy="3760709"/>
            <a:chOff x="2162978" y="962415"/>
            <a:chExt cx="6839007" cy="3760709"/>
          </a:xfrm>
        </p:grpSpPr>
        <p:sp>
          <p:nvSpPr>
            <p:cNvPr id="5" name="Rectangle 4">
              <a:extLst>
                <a:ext uri="{FF2B5EF4-FFF2-40B4-BE49-F238E27FC236}">
                  <a16:creationId xmlns:a16="http://schemas.microsoft.com/office/drawing/2014/main" id="{3D7F7713-9CEE-409C-928E-22C8CA6C4632}"/>
                </a:ext>
              </a:extLst>
            </p:cNvPr>
            <p:cNvSpPr/>
            <p:nvPr/>
          </p:nvSpPr>
          <p:spPr>
            <a:xfrm>
              <a:off x="2162978" y="962415"/>
              <a:ext cx="6839007" cy="3760709"/>
            </a:xfrm>
            <a:prstGeom prst="rect">
              <a:avLst/>
            </a:prstGeom>
            <a:noFill/>
            <a:ln w="25400">
              <a:solidFill>
                <a:srgbClr val="3333CC"/>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cxnSp>
          <p:nvCxnSpPr>
            <p:cNvPr id="12" name="Straight Connector 11">
              <a:extLst>
                <a:ext uri="{FF2B5EF4-FFF2-40B4-BE49-F238E27FC236}">
                  <a16:creationId xmlns:a16="http://schemas.microsoft.com/office/drawing/2014/main" id="{F5B4640C-26B8-4328-816A-72B24F692D55}"/>
                </a:ext>
              </a:extLst>
            </p:cNvPr>
            <p:cNvCxnSpPr>
              <a:stCxn id="5" idx="1"/>
              <a:endCxn id="5" idx="3"/>
            </p:cNvCxnSpPr>
            <p:nvPr/>
          </p:nvCxnSpPr>
          <p:spPr>
            <a:xfrm>
              <a:off x="2162978" y="2842770"/>
              <a:ext cx="6839007" cy="0"/>
            </a:xfrm>
            <a:prstGeom prst="line">
              <a:avLst/>
            </a:prstGeom>
            <a:ln w="25400" cmpd="sng">
              <a:solidFill>
                <a:srgbClr val="3333CC"/>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739261A-607E-4CCB-BEBF-639CBD866704}"/>
                </a:ext>
              </a:extLst>
            </p:cNvPr>
            <p:cNvCxnSpPr>
              <a:stCxn id="5" idx="0"/>
              <a:endCxn id="5" idx="2"/>
            </p:cNvCxnSpPr>
            <p:nvPr/>
          </p:nvCxnSpPr>
          <p:spPr>
            <a:xfrm>
              <a:off x="5582482" y="962415"/>
              <a:ext cx="0" cy="3760709"/>
            </a:xfrm>
            <a:prstGeom prst="line">
              <a:avLst/>
            </a:prstGeom>
            <a:ln w="25400" cmpd="sng">
              <a:solidFill>
                <a:srgbClr val="3333CC"/>
              </a:solidFill>
              <a:tailEnd type="none"/>
            </a:ln>
            <a:effectLst/>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569F9F89-BAC6-4A71-B93D-28C1CA1D844D}"/>
                </a:ext>
              </a:extLst>
            </p:cNvPr>
            <p:cNvSpPr/>
            <p:nvPr/>
          </p:nvSpPr>
          <p:spPr>
            <a:xfrm>
              <a:off x="3400485" y="962415"/>
              <a:ext cx="944490" cy="261610"/>
            </a:xfrm>
            <a:prstGeom prst="rect">
              <a:avLst/>
            </a:prstGeom>
          </p:spPr>
          <p:txBody>
            <a:bodyPr wrap="none">
              <a:spAutoFit/>
            </a:bodyPr>
            <a:lstStyle/>
            <a:p>
              <a:pPr algn="ctr"/>
              <a:r>
                <a:rPr lang="en-US" sz="1100" b="1" dirty="0">
                  <a:solidFill>
                    <a:srgbClr val="3333CC"/>
                  </a:solidFill>
                  <a:latin typeface="Arial Black" panose="020B0A04020102020204" pitchFamily="34" charset="0"/>
                  <a:sym typeface="Wingdings" panose="05000000000000000000" pitchFamily="2" charset="2"/>
                </a:rPr>
                <a:t>CONCEPT</a:t>
              </a:r>
              <a:endParaRPr lang="en-US" sz="1100" dirty="0">
                <a:solidFill>
                  <a:srgbClr val="3333CC"/>
                </a:solidFill>
                <a:latin typeface="Arial Black" panose="020B0A04020102020204" pitchFamily="34" charset="0"/>
              </a:endParaRPr>
            </a:p>
          </p:txBody>
        </p:sp>
        <p:sp>
          <p:nvSpPr>
            <p:cNvPr id="18" name="Rectangle 17">
              <a:extLst>
                <a:ext uri="{FF2B5EF4-FFF2-40B4-BE49-F238E27FC236}">
                  <a16:creationId xmlns:a16="http://schemas.microsoft.com/office/drawing/2014/main" id="{2E56EAD5-C880-4827-A653-28B2F954485D}"/>
                </a:ext>
              </a:extLst>
            </p:cNvPr>
            <p:cNvSpPr/>
            <p:nvPr/>
          </p:nvSpPr>
          <p:spPr>
            <a:xfrm>
              <a:off x="6898536" y="967240"/>
              <a:ext cx="787395" cy="261610"/>
            </a:xfrm>
            <a:prstGeom prst="rect">
              <a:avLst/>
            </a:prstGeom>
          </p:spPr>
          <p:txBody>
            <a:bodyPr wrap="none">
              <a:spAutoFit/>
            </a:bodyPr>
            <a:lstStyle/>
            <a:p>
              <a:pPr algn="ctr"/>
              <a:r>
                <a:rPr lang="en-US" sz="1100" b="1" dirty="0">
                  <a:solidFill>
                    <a:srgbClr val="3333CC"/>
                  </a:solidFill>
                  <a:latin typeface="Arial Black" panose="020B0A04020102020204" pitchFamily="34" charset="0"/>
                  <a:sym typeface="Wingdings" panose="05000000000000000000" pitchFamily="2" charset="2"/>
                </a:rPr>
                <a:t>DESIGN</a:t>
              </a:r>
              <a:endParaRPr lang="en-US" sz="1100" dirty="0">
                <a:solidFill>
                  <a:srgbClr val="3333CC"/>
                </a:solidFill>
                <a:latin typeface="Arial Black" panose="020B0A04020102020204" pitchFamily="34" charset="0"/>
              </a:endParaRPr>
            </a:p>
          </p:txBody>
        </p:sp>
        <p:sp>
          <p:nvSpPr>
            <p:cNvPr id="19" name="Rectangle 18">
              <a:extLst>
                <a:ext uri="{FF2B5EF4-FFF2-40B4-BE49-F238E27FC236}">
                  <a16:creationId xmlns:a16="http://schemas.microsoft.com/office/drawing/2014/main" id="{A6205D95-DFFB-436D-88E1-DC7D9CFD4FA7}"/>
                </a:ext>
              </a:extLst>
            </p:cNvPr>
            <p:cNvSpPr/>
            <p:nvPr/>
          </p:nvSpPr>
          <p:spPr>
            <a:xfrm>
              <a:off x="3358007" y="2852081"/>
              <a:ext cx="1029449" cy="261610"/>
            </a:xfrm>
            <a:prstGeom prst="rect">
              <a:avLst/>
            </a:prstGeom>
          </p:spPr>
          <p:txBody>
            <a:bodyPr wrap="none">
              <a:spAutoFit/>
            </a:bodyPr>
            <a:lstStyle/>
            <a:p>
              <a:pPr algn="ctr"/>
              <a:r>
                <a:rPr lang="en-US" sz="1100" b="1" dirty="0">
                  <a:solidFill>
                    <a:srgbClr val="3333CC"/>
                  </a:solidFill>
                  <a:latin typeface="Arial Black" panose="020B0A04020102020204" pitchFamily="34" charset="0"/>
                  <a:sym typeface="Wingdings" panose="05000000000000000000" pitchFamily="2" charset="2"/>
                </a:rPr>
                <a:t>MODELING</a:t>
              </a:r>
              <a:endParaRPr lang="en-US" sz="1100" dirty="0">
                <a:solidFill>
                  <a:srgbClr val="3333CC"/>
                </a:solidFill>
                <a:latin typeface="Arial Black" panose="020B0A04020102020204" pitchFamily="34" charset="0"/>
              </a:endParaRPr>
            </a:p>
          </p:txBody>
        </p:sp>
        <p:sp>
          <p:nvSpPr>
            <p:cNvPr id="20" name="Rectangle 19">
              <a:extLst>
                <a:ext uri="{FF2B5EF4-FFF2-40B4-BE49-F238E27FC236}">
                  <a16:creationId xmlns:a16="http://schemas.microsoft.com/office/drawing/2014/main" id="{4F2E4E20-96DC-4BBD-B73B-66D137DC3951}"/>
                </a:ext>
              </a:extLst>
            </p:cNvPr>
            <p:cNvSpPr/>
            <p:nvPr/>
          </p:nvSpPr>
          <p:spPr>
            <a:xfrm>
              <a:off x="6850450" y="2864233"/>
              <a:ext cx="883575" cy="261610"/>
            </a:xfrm>
            <a:prstGeom prst="rect">
              <a:avLst/>
            </a:prstGeom>
          </p:spPr>
          <p:txBody>
            <a:bodyPr wrap="none">
              <a:spAutoFit/>
            </a:bodyPr>
            <a:lstStyle/>
            <a:p>
              <a:pPr algn="ctr"/>
              <a:r>
                <a:rPr lang="en-US" sz="1100" b="1" dirty="0">
                  <a:solidFill>
                    <a:srgbClr val="3333CC"/>
                  </a:solidFill>
                  <a:latin typeface="Arial Black" panose="020B0A04020102020204" pitchFamily="34" charset="0"/>
                  <a:sym typeface="Wingdings" panose="05000000000000000000" pitchFamily="2" charset="2"/>
                </a:rPr>
                <a:t>TESTING</a:t>
              </a:r>
              <a:endParaRPr lang="en-US" sz="1100" dirty="0">
                <a:solidFill>
                  <a:srgbClr val="3333CC"/>
                </a:solidFill>
                <a:latin typeface="Arial Black" panose="020B0A04020102020204" pitchFamily="34" charset="0"/>
              </a:endParaRPr>
            </a:p>
          </p:txBody>
        </p:sp>
      </p:grpSp>
      <p:pic>
        <p:nvPicPr>
          <p:cNvPr id="23" name="Picture 22">
            <a:extLst>
              <a:ext uri="{FF2B5EF4-FFF2-40B4-BE49-F238E27FC236}">
                <a16:creationId xmlns:a16="http://schemas.microsoft.com/office/drawing/2014/main" id="{347A778D-26ED-4DCF-9670-F18BC5DC4182}"/>
              </a:ext>
            </a:extLst>
          </p:cNvPr>
          <p:cNvPicPr>
            <a:picLocks noChangeAspect="1"/>
          </p:cNvPicPr>
          <p:nvPr/>
        </p:nvPicPr>
        <p:blipFill rotWithShape="1">
          <a:blip r:embed="rId7">
            <a:extLst>
              <a:ext uri="{28A0092B-C50C-407E-A947-70E740481C1C}">
                <a14:useLocalDpi xmlns:a14="http://schemas.microsoft.com/office/drawing/2010/main" val="0"/>
              </a:ext>
            </a:extLst>
          </a:blip>
          <a:srcRect l="23468" t="13751" r="21878" b="12930"/>
          <a:stretch/>
        </p:blipFill>
        <p:spPr>
          <a:xfrm>
            <a:off x="2260624" y="1254266"/>
            <a:ext cx="1882501" cy="1508803"/>
          </a:xfrm>
          <a:prstGeom prst="rect">
            <a:avLst/>
          </a:prstGeom>
          <a:ln w="15875">
            <a:noFill/>
          </a:ln>
        </p:spPr>
      </p:pic>
      <p:sp>
        <p:nvSpPr>
          <p:cNvPr id="22" name="TextBox 21">
            <a:extLst>
              <a:ext uri="{FF2B5EF4-FFF2-40B4-BE49-F238E27FC236}">
                <a16:creationId xmlns:a16="http://schemas.microsoft.com/office/drawing/2014/main" id="{343770E4-66DA-4F23-9929-897DCBBDDA1B}"/>
              </a:ext>
            </a:extLst>
          </p:cNvPr>
          <p:cNvSpPr txBox="1"/>
          <p:nvPr/>
        </p:nvSpPr>
        <p:spPr>
          <a:xfrm>
            <a:off x="4055271" y="1258892"/>
            <a:ext cx="1527211" cy="1492716"/>
          </a:xfrm>
          <a:prstGeom prst="rect">
            <a:avLst/>
          </a:prstGeom>
          <a:noFill/>
        </p:spPr>
        <p:txBody>
          <a:bodyPr wrap="square" rtlCol="0">
            <a:spAutoFit/>
          </a:bodyPr>
          <a:lstStyle/>
          <a:p>
            <a:pPr algn="ctr"/>
            <a:r>
              <a:rPr lang="en-US" sz="1300" b="1" dirty="0">
                <a:solidFill>
                  <a:srgbClr val="3333CC"/>
                </a:solidFill>
                <a:latin typeface="Arial Narrow" panose="020B0606020202030204" pitchFamily="34" charset="0"/>
              </a:rPr>
              <a:t>Internal Housing (IH) supported from External Housing (EH) by </a:t>
            </a:r>
            <a:r>
              <a:rPr lang="en-US" sz="1200" b="1" dirty="0">
                <a:solidFill>
                  <a:srgbClr val="3333CC"/>
                </a:solidFill>
                <a:latin typeface="Arial Narrow" panose="020B0606020202030204" pitchFamily="34" charset="0"/>
              </a:rPr>
              <a:t>High Strength </a:t>
            </a:r>
            <a:r>
              <a:rPr lang="en-US" sz="1300" b="1" dirty="0">
                <a:solidFill>
                  <a:srgbClr val="3333CC"/>
                </a:solidFill>
                <a:latin typeface="Arial Narrow" panose="020B0606020202030204" pitchFamily="34" charset="0"/>
              </a:rPr>
              <a:t>Tension Cables (TCs). MLI layers hang from TCs.</a:t>
            </a:r>
          </a:p>
        </p:txBody>
      </p:sp>
      <p:sp>
        <p:nvSpPr>
          <p:cNvPr id="25" name="TextBox 24">
            <a:extLst>
              <a:ext uri="{FF2B5EF4-FFF2-40B4-BE49-F238E27FC236}">
                <a16:creationId xmlns:a16="http://schemas.microsoft.com/office/drawing/2014/main" id="{ECD16EED-F105-4C81-A1A9-3026E1337F7D}"/>
              </a:ext>
            </a:extLst>
          </p:cNvPr>
          <p:cNvSpPr txBox="1"/>
          <p:nvPr/>
        </p:nvSpPr>
        <p:spPr>
          <a:xfrm>
            <a:off x="7403337" y="1258892"/>
            <a:ext cx="1613218" cy="1492716"/>
          </a:xfrm>
          <a:prstGeom prst="rect">
            <a:avLst/>
          </a:prstGeom>
          <a:noFill/>
        </p:spPr>
        <p:txBody>
          <a:bodyPr wrap="square" rtlCol="0">
            <a:spAutoFit/>
          </a:bodyPr>
          <a:lstStyle/>
          <a:p>
            <a:pPr algn="ctr"/>
            <a:r>
              <a:rPr lang="en-US" sz="1300" b="1" dirty="0">
                <a:solidFill>
                  <a:srgbClr val="3333CC"/>
                </a:solidFill>
                <a:latin typeface="Arial Narrow" panose="020B0606020202030204" pitchFamily="34" charset="0"/>
              </a:rPr>
              <a:t>Two cube designs under development for lunar applications.</a:t>
            </a:r>
          </a:p>
          <a:p>
            <a:pPr algn="ctr"/>
            <a:r>
              <a:rPr lang="en-US" sz="1300" b="1" dirty="0">
                <a:solidFill>
                  <a:schemeClr val="tx1">
                    <a:lumMod val="65000"/>
                    <a:lumOff val="35000"/>
                  </a:schemeClr>
                </a:solidFill>
                <a:latin typeface="Arial Narrow" panose="020B0606020202030204" pitchFamily="34" charset="0"/>
              </a:rPr>
              <a:t>1. EH/IH 40 cm/30 cm.</a:t>
            </a:r>
          </a:p>
          <a:p>
            <a:pPr algn="ctr"/>
            <a:r>
              <a:rPr lang="en-US" sz="1300" b="1" dirty="0">
                <a:solidFill>
                  <a:schemeClr val="tx1">
                    <a:lumMod val="65000"/>
                    <a:lumOff val="35000"/>
                  </a:schemeClr>
                </a:solidFill>
                <a:latin typeface="Arial Narrow" panose="020B0606020202030204" pitchFamily="34" charset="0"/>
              </a:rPr>
              <a:t>2. EH/IH 30 cm/20 cm. </a:t>
            </a:r>
            <a:r>
              <a:rPr lang="en-US" sz="1300" b="1" dirty="0">
                <a:solidFill>
                  <a:srgbClr val="3333CC"/>
                </a:solidFill>
                <a:latin typeface="Arial Narrow" panose="020B0606020202030204" pitchFamily="34" charset="0"/>
              </a:rPr>
              <a:t>10 MLI layers in each. TC OD 1-5 mm. </a:t>
            </a:r>
          </a:p>
        </p:txBody>
      </p:sp>
      <p:pic>
        <p:nvPicPr>
          <p:cNvPr id="30" name="Picture 29">
            <a:extLst>
              <a:ext uri="{FF2B5EF4-FFF2-40B4-BE49-F238E27FC236}">
                <a16:creationId xmlns:a16="http://schemas.microsoft.com/office/drawing/2014/main" id="{62AC7CB3-E932-4085-BF3E-16CDAE86E989}"/>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5640971" y="1054697"/>
            <a:ext cx="1819563" cy="1720146"/>
          </a:xfrm>
          <a:prstGeom prst="rect">
            <a:avLst/>
          </a:prstGeom>
        </p:spPr>
      </p:pic>
      <p:sp>
        <p:nvSpPr>
          <p:cNvPr id="32" name="TextBox 31">
            <a:extLst>
              <a:ext uri="{FF2B5EF4-FFF2-40B4-BE49-F238E27FC236}">
                <a16:creationId xmlns:a16="http://schemas.microsoft.com/office/drawing/2014/main" id="{9095D2FE-C7B0-4197-9204-D7CCC34EECE2}"/>
              </a:ext>
            </a:extLst>
          </p:cNvPr>
          <p:cNvSpPr txBox="1"/>
          <p:nvPr/>
        </p:nvSpPr>
        <p:spPr>
          <a:xfrm>
            <a:off x="7734025" y="3176681"/>
            <a:ext cx="1297204" cy="1492716"/>
          </a:xfrm>
          <a:prstGeom prst="rect">
            <a:avLst/>
          </a:prstGeom>
          <a:noFill/>
        </p:spPr>
        <p:txBody>
          <a:bodyPr wrap="square" rtlCol="0">
            <a:spAutoFit/>
          </a:bodyPr>
          <a:lstStyle/>
          <a:p>
            <a:pPr algn="ctr"/>
            <a:r>
              <a:rPr lang="en-US" sz="1300" b="1" dirty="0">
                <a:solidFill>
                  <a:srgbClr val="3333CC"/>
                </a:solidFill>
                <a:latin typeface="Arial Narrow" panose="020B0606020202030204" pitchFamily="34" charset="0"/>
              </a:rPr>
              <a:t>Small demo unit gave </a:t>
            </a:r>
            <a:r>
              <a:rPr lang="en-US" sz="1300" b="1" dirty="0">
                <a:solidFill>
                  <a:srgbClr val="3333CC"/>
                </a:solidFill>
                <a:latin typeface="Symbol" panose="05050102010706020507" pitchFamily="18" charset="2"/>
              </a:rPr>
              <a:t>e</a:t>
            </a:r>
            <a:r>
              <a:rPr lang="en-US" sz="1300" b="1" dirty="0">
                <a:solidFill>
                  <a:srgbClr val="3333CC"/>
                </a:solidFill>
                <a:latin typeface="Arial Narrow" panose="020B0606020202030204" pitchFamily="34" charset="0"/>
              </a:rPr>
              <a:t>* = 0.005. Testing of larger prototype unit to start a few weeks after preparing this briefing. </a:t>
            </a:r>
          </a:p>
        </p:txBody>
      </p:sp>
      <p:grpSp>
        <p:nvGrpSpPr>
          <p:cNvPr id="24" name="Group 23">
            <a:extLst>
              <a:ext uri="{FF2B5EF4-FFF2-40B4-BE49-F238E27FC236}">
                <a16:creationId xmlns:a16="http://schemas.microsoft.com/office/drawing/2014/main" id="{2543AFCC-E8AA-4216-BE13-20A64B8791FA}"/>
              </a:ext>
            </a:extLst>
          </p:cNvPr>
          <p:cNvGrpSpPr/>
          <p:nvPr/>
        </p:nvGrpSpPr>
        <p:grpSpPr>
          <a:xfrm>
            <a:off x="5616219" y="3260995"/>
            <a:ext cx="2173156" cy="1372625"/>
            <a:chOff x="5593973" y="3118465"/>
            <a:chExt cx="2173156" cy="1372625"/>
          </a:xfrm>
        </p:grpSpPr>
        <p:pic>
          <p:nvPicPr>
            <p:cNvPr id="34" name="Picture 33">
              <a:extLst>
                <a:ext uri="{FF2B5EF4-FFF2-40B4-BE49-F238E27FC236}">
                  <a16:creationId xmlns:a16="http://schemas.microsoft.com/office/drawing/2014/main" id="{4AA63D7C-F02F-4880-89AD-772E7BF543DC}"/>
                </a:ext>
              </a:extLst>
            </p:cNvPr>
            <p:cNvPicPr>
              <a:picLocks noChangeAspect="1"/>
            </p:cNvPicPr>
            <p:nvPr/>
          </p:nvPicPr>
          <p:blipFill rotWithShape="1">
            <a:blip r:embed="rId9">
              <a:extLst>
                <a:ext uri="{28A0092B-C50C-407E-A947-70E740481C1C}">
                  <a14:useLocalDpi xmlns:a14="http://schemas.microsoft.com/office/drawing/2010/main" val="0"/>
                </a:ext>
              </a:extLst>
            </a:blip>
            <a:srcRect l="15141" t="12009" r="25047" b="7612"/>
            <a:stretch/>
          </p:blipFill>
          <p:spPr>
            <a:xfrm rot="5400000">
              <a:off x="5597986" y="3116604"/>
              <a:ext cx="685800" cy="691225"/>
            </a:xfrm>
            <a:prstGeom prst="rect">
              <a:avLst/>
            </a:prstGeom>
            <a:ln w="12700">
              <a:noFill/>
            </a:ln>
          </p:spPr>
        </p:pic>
        <p:pic>
          <p:nvPicPr>
            <p:cNvPr id="35" name="Picture 34">
              <a:extLst>
                <a:ext uri="{FF2B5EF4-FFF2-40B4-BE49-F238E27FC236}">
                  <a16:creationId xmlns:a16="http://schemas.microsoft.com/office/drawing/2014/main" id="{B8FC73F3-8ADE-4186-A489-9750E9DA814E}"/>
                </a:ext>
              </a:extLst>
            </p:cNvPr>
            <p:cNvPicPr>
              <a:picLocks noChangeAspect="1"/>
            </p:cNvPicPr>
            <p:nvPr/>
          </p:nvPicPr>
          <p:blipFill rotWithShape="1">
            <a:blip r:embed="rId10">
              <a:extLst>
                <a:ext uri="{28A0092B-C50C-407E-A947-70E740481C1C}">
                  <a14:useLocalDpi xmlns:a14="http://schemas.microsoft.com/office/drawing/2010/main" val="0"/>
                </a:ext>
              </a:extLst>
            </a:blip>
            <a:srcRect l="13786" r="22109"/>
            <a:stretch/>
          </p:blipFill>
          <p:spPr>
            <a:xfrm rot="5400000">
              <a:off x="6343648" y="3060208"/>
              <a:ext cx="685587" cy="802101"/>
            </a:xfrm>
            <a:prstGeom prst="rect">
              <a:avLst/>
            </a:prstGeom>
            <a:ln w="12700">
              <a:noFill/>
            </a:ln>
          </p:spPr>
        </p:pic>
        <p:pic>
          <p:nvPicPr>
            <p:cNvPr id="36" name="Picture 35">
              <a:extLst>
                <a:ext uri="{FF2B5EF4-FFF2-40B4-BE49-F238E27FC236}">
                  <a16:creationId xmlns:a16="http://schemas.microsoft.com/office/drawing/2014/main" id="{EB36F1C1-7C9A-465B-A27F-A2E9E7F57714}"/>
                </a:ext>
              </a:extLst>
            </p:cNvPr>
            <p:cNvPicPr>
              <a:picLocks noChangeAspect="1"/>
            </p:cNvPicPr>
            <p:nvPr/>
          </p:nvPicPr>
          <p:blipFill rotWithShape="1">
            <a:blip r:embed="rId11">
              <a:extLst>
                <a:ext uri="{28A0092B-C50C-407E-A947-70E740481C1C}">
                  <a14:useLocalDpi xmlns:a14="http://schemas.microsoft.com/office/drawing/2010/main" val="0"/>
                </a:ext>
              </a:extLst>
            </a:blip>
            <a:srcRect l="3993" t="-44" r="23691" b="4419"/>
            <a:stretch/>
          </p:blipFill>
          <p:spPr>
            <a:xfrm rot="5400000">
              <a:off x="7085667" y="3121142"/>
              <a:ext cx="683288" cy="679636"/>
            </a:xfrm>
            <a:prstGeom prst="rect">
              <a:avLst/>
            </a:prstGeom>
            <a:ln w="12700">
              <a:noFill/>
            </a:ln>
          </p:spPr>
        </p:pic>
        <p:pic>
          <p:nvPicPr>
            <p:cNvPr id="37" name="Picture 36">
              <a:extLst>
                <a:ext uri="{FF2B5EF4-FFF2-40B4-BE49-F238E27FC236}">
                  <a16:creationId xmlns:a16="http://schemas.microsoft.com/office/drawing/2014/main" id="{29B1C542-370A-44E4-A7EE-FC4F9A7A4BBA}"/>
                </a:ext>
              </a:extLst>
            </p:cNvPr>
            <p:cNvPicPr>
              <a:picLocks noChangeAspect="1"/>
            </p:cNvPicPr>
            <p:nvPr/>
          </p:nvPicPr>
          <p:blipFill rotWithShape="1">
            <a:blip r:embed="rId12">
              <a:extLst>
                <a:ext uri="{28A0092B-C50C-407E-A947-70E740481C1C}">
                  <a14:useLocalDpi xmlns:a14="http://schemas.microsoft.com/office/drawing/2010/main" val="0"/>
                </a:ext>
              </a:extLst>
            </a:blip>
            <a:srcRect l="5650" t="2234" r="28134" b="8874"/>
            <a:stretch/>
          </p:blipFill>
          <p:spPr>
            <a:xfrm rot="5400000">
              <a:off x="5597249" y="3801841"/>
              <a:ext cx="685973" cy="692525"/>
            </a:xfrm>
            <a:prstGeom prst="rect">
              <a:avLst/>
            </a:prstGeom>
            <a:ln w="12700">
              <a:noFill/>
            </a:ln>
          </p:spPr>
        </p:pic>
        <p:pic>
          <p:nvPicPr>
            <p:cNvPr id="38" name="Picture 37">
              <a:extLst>
                <a:ext uri="{FF2B5EF4-FFF2-40B4-BE49-F238E27FC236}">
                  <a16:creationId xmlns:a16="http://schemas.microsoft.com/office/drawing/2014/main" id="{3CFD9AF4-7E0C-4D64-8D3D-ABFE68C726B6}"/>
                </a:ext>
              </a:extLst>
            </p:cNvPr>
            <p:cNvPicPr>
              <a:picLocks noChangeAspect="1"/>
            </p:cNvPicPr>
            <p:nvPr/>
          </p:nvPicPr>
          <p:blipFill rotWithShape="1">
            <a:blip r:embed="rId13">
              <a:extLst>
                <a:ext uri="{28A0092B-C50C-407E-A947-70E740481C1C}">
                  <a14:useLocalDpi xmlns:a14="http://schemas.microsoft.com/office/drawing/2010/main" val="0"/>
                </a:ext>
              </a:extLst>
            </a:blip>
            <a:srcRect l="23654" r="12994"/>
            <a:stretch/>
          </p:blipFill>
          <p:spPr>
            <a:xfrm rot="5400000">
              <a:off x="6343540" y="3747053"/>
              <a:ext cx="685802" cy="802101"/>
            </a:xfrm>
            <a:prstGeom prst="rect">
              <a:avLst/>
            </a:prstGeom>
            <a:ln w="12700">
              <a:noFill/>
            </a:ln>
          </p:spPr>
        </p:pic>
        <p:pic>
          <p:nvPicPr>
            <p:cNvPr id="39" name="Picture 38">
              <a:extLst>
                <a:ext uri="{FF2B5EF4-FFF2-40B4-BE49-F238E27FC236}">
                  <a16:creationId xmlns:a16="http://schemas.microsoft.com/office/drawing/2014/main" id="{8C00C414-1ACF-4D57-B230-DA4471599380}"/>
                </a:ext>
              </a:extLst>
            </p:cNvPr>
            <p:cNvPicPr>
              <a:picLocks noChangeAspect="1"/>
            </p:cNvPicPr>
            <p:nvPr/>
          </p:nvPicPr>
          <p:blipFill rotWithShape="1">
            <a:blip r:embed="rId14">
              <a:extLst>
                <a:ext uri="{28A0092B-C50C-407E-A947-70E740481C1C}">
                  <a14:useLocalDpi xmlns:a14="http://schemas.microsoft.com/office/drawing/2010/main" val="0"/>
                </a:ext>
              </a:extLst>
            </a:blip>
            <a:srcRect l="18003" t="4083" r="16685" b="3382"/>
            <a:stretch/>
          </p:blipFill>
          <p:spPr>
            <a:xfrm rot="5400000">
              <a:off x="7085447" y="3807249"/>
              <a:ext cx="683289" cy="679200"/>
            </a:xfrm>
            <a:prstGeom prst="rect">
              <a:avLst/>
            </a:prstGeom>
            <a:ln w="25400">
              <a:noFill/>
            </a:ln>
          </p:spPr>
        </p:pic>
      </p:grpSp>
      <p:grpSp>
        <p:nvGrpSpPr>
          <p:cNvPr id="47" name="Group 46">
            <a:extLst>
              <a:ext uri="{FF2B5EF4-FFF2-40B4-BE49-F238E27FC236}">
                <a16:creationId xmlns:a16="http://schemas.microsoft.com/office/drawing/2014/main" id="{63163CCF-C0B2-4290-B16A-1A55FA15DABD}"/>
              </a:ext>
            </a:extLst>
          </p:cNvPr>
          <p:cNvGrpSpPr/>
          <p:nvPr/>
        </p:nvGrpSpPr>
        <p:grpSpPr>
          <a:xfrm>
            <a:off x="2181078" y="3208154"/>
            <a:ext cx="3348556" cy="1515403"/>
            <a:chOff x="2181078" y="3208154"/>
            <a:chExt cx="3348556" cy="1515403"/>
          </a:xfrm>
        </p:grpSpPr>
        <p:pic>
          <p:nvPicPr>
            <p:cNvPr id="21" name="Picture 20">
              <a:extLst>
                <a:ext uri="{FF2B5EF4-FFF2-40B4-BE49-F238E27FC236}">
                  <a16:creationId xmlns:a16="http://schemas.microsoft.com/office/drawing/2014/main" id="{BB9E7D1B-B2DD-4E3E-A0F7-9711C4C7784F}"/>
                </a:ext>
              </a:extLst>
            </p:cNvPr>
            <p:cNvPicPr>
              <a:picLocks noChangeAspect="1"/>
            </p:cNvPicPr>
            <p:nvPr/>
          </p:nvPicPr>
          <p:blipFill>
            <a:blip r:embed="rId15"/>
            <a:stretch>
              <a:fillRect/>
            </a:stretch>
          </p:blipFill>
          <p:spPr>
            <a:xfrm>
              <a:off x="2224078" y="3208154"/>
              <a:ext cx="3305556" cy="1482852"/>
            </a:xfrm>
            <a:prstGeom prst="rect">
              <a:avLst/>
            </a:prstGeom>
          </p:spPr>
        </p:pic>
        <p:sp>
          <p:nvSpPr>
            <p:cNvPr id="41" name="TextBox 40">
              <a:extLst>
                <a:ext uri="{FF2B5EF4-FFF2-40B4-BE49-F238E27FC236}">
                  <a16:creationId xmlns:a16="http://schemas.microsoft.com/office/drawing/2014/main" id="{9B46D5AA-0112-4D32-BE95-2E985955C9EB}"/>
                </a:ext>
              </a:extLst>
            </p:cNvPr>
            <p:cNvSpPr txBox="1"/>
            <p:nvPr/>
          </p:nvSpPr>
          <p:spPr>
            <a:xfrm>
              <a:off x="2181078" y="3210318"/>
              <a:ext cx="3059275" cy="990015"/>
            </a:xfrm>
            <a:prstGeom prst="rect">
              <a:avLst/>
            </a:prstGeom>
            <a:noFill/>
          </p:spPr>
          <p:txBody>
            <a:bodyPr wrap="square" rtlCol="0">
              <a:spAutoFit/>
            </a:bodyPr>
            <a:lstStyle/>
            <a:p>
              <a:pPr>
                <a:lnSpc>
                  <a:spcPts val="1000"/>
                </a:lnSpc>
              </a:pPr>
              <a:r>
                <a:rPr lang="en-US" sz="1000" b="1" dirty="0">
                  <a:solidFill>
                    <a:schemeClr val="bg1">
                      <a:lumMod val="85000"/>
                    </a:schemeClr>
                  </a:solidFill>
                  <a:latin typeface="Arial Narrow" panose="020B0606020202030204" pitchFamily="34" charset="0"/>
                </a:rPr>
                <a:t>10-layer Spacerless MLI (30 cm EH, 20 cm IH, 3 mm TC)</a:t>
              </a:r>
            </a:p>
            <a:p>
              <a:pPr>
                <a:lnSpc>
                  <a:spcPts val="1000"/>
                </a:lnSpc>
              </a:pPr>
              <a:r>
                <a:rPr lang="en-US" sz="1000" b="1" dirty="0">
                  <a:solidFill>
                    <a:schemeClr val="bg1">
                      <a:lumMod val="85000"/>
                    </a:schemeClr>
                  </a:solidFill>
                  <a:latin typeface="Symbol" panose="05050102010706020507" pitchFamily="18" charset="2"/>
                </a:rPr>
                <a:t>e</a:t>
              </a:r>
              <a:r>
                <a:rPr lang="en-US" sz="1000" b="1" dirty="0">
                  <a:solidFill>
                    <a:schemeClr val="bg1">
                      <a:lumMod val="85000"/>
                    </a:schemeClr>
                  </a:solidFill>
                  <a:latin typeface="Arial Narrow" panose="020B0606020202030204" pitchFamily="34" charset="0"/>
                </a:rPr>
                <a:t>*/layer</a:t>
              </a:r>
              <a:r>
                <a:rPr lang="en-US" sz="1000" dirty="0">
                  <a:solidFill>
                    <a:schemeClr val="bg1">
                      <a:lumMod val="85000"/>
                    </a:schemeClr>
                  </a:solidFill>
                  <a:latin typeface="Arial Narrow" panose="020B0606020202030204" pitchFamily="34" charset="0"/>
                </a:rPr>
                <a:t>	</a:t>
              </a:r>
              <a:r>
                <a:rPr lang="en-US" sz="1000" b="1" dirty="0">
                  <a:solidFill>
                    <a:schemeClr val="bg1">
                      <a:lumMod val="85000"/>
                    </a:schemeClr>
                  </a:solidFill>
                  <a:latin typeface="Arial Narrow" panose="020B0606020202030204" pitchFamily="34" charset="0"/>
                </a:rPr>
                <a:t>T (K)</a:t>
              </a:r>
            </a:p>
            <a:p>
              <a:pPr>
                <a:lnSpc>
                  <a:spcPts val="1000"/>
                </a:lnSpc>
              </a:pPr>
              <a:r>
                <a:rPr lang="en-US" sz="1000" dirty="0">
                  <a:solidFill>
                    <a:schemeClr val="bg1">
                      <a:lumMod val="85000"/>
                    </a:schemeClr>
                  </a:solidFill>
                  <a:latin typeface="Arial Narrow" panose="020B0606020202030204" pitchFamily="34" charset="0"/>
                </a:rPr>
                <a:t>0.03	306.7</a:t>
              </a:r>
            </a:p>
            <a:p>
              <a:pPr>
                <a:lnSpc>
                  <a:spcPts val="1000"/>
                </a:lnSpc>
              </a:pPr>
              <a:r>
                <a:rPr lang="en-US" sz="1000" dirty="0">
                  <a:solidFill>
                    <a:schemeClr val="bg1">
                      <a:lumMod val="85000"/>
                    </a:schemeClr>
                  </a:solidFill>
                  <a:latin typeface="Arial Narrow" panose="020B0606020202030204" pitchFamily="34" charset="0"/>
                </a:rPr>
                <a:t>0.04	291.3</a:t>
              </a:r>
            </a:p>
            <a:p>
              <a:pPr>
                <a:lnSpc>
                  <a:spcPts val="1000"/>
                </a:lnSpc>
              </a:pPr>
              <a:r>
                <a:rPr lang="en-US" sz="1000" dirty="0">
                  <a:solidFill>
                    <a:schemeClr val="bg1">
                      <a:lumMod val="85000"/>
                    </a:schemeClr>
                  </a:solidFill>
                  <a:latin typeface="Arial Narrow" panose="020B0606020202030204" pitchFamily="34" charset="0"/>
                </a:rPr>
                <a:t>0.05	279.4</a:t>
              </a:r>
            </a:p>
            <a:p>
              <a:pPr>
                <a:lnSpc>
                  <a:spcPts val="1000"/>
                </a:lnSpc>
              </a:pPr>
              <a:r>
                <a:rPr lang="en-US" sz="1000" dirty="0">
                  <a:solidFill>
                    <a:schemeClr val="bg1">
                      <a:lumMod val="85000"/>
                    </a:schemeClr>
                  </a:solidFill>
                  <a:latin typeface="Arial Narrow" panose="020B0606020202030204" pitchFamily="34" charset="0"/>
                </a:rPr>
                <a:t>0.06	269.9</a:t>
              </a:r>
            </a:p>
            <a:p>
              <a:pPr>
                <a:lnSpc>
                  <a:spcPts val="1000"/>
                </a:lnSpc>
              </a:pPr>
              <a:r>
                <a:rPr lang="en-US" sz="1000" dirty="0">
                  <a:solidFill>
                    <a:schemeClr val="bg1">
                      <a:lumMod val="85000"/>
                    </a:schemeClr>
                  </a:solidFill>
                  <a:latin typeface="Arial Narrow" panose="020B0606020202030204" pitchFamily="34" charset="0"/>
                </a:rPr>
                <a:t>0.07	262.0</a:t>
              </a:r>
            </a:p>
          </p:txBody>
        </p:sp>
        <p:sp>
          <p:nvSpPr>
            <p:cNvPr id="43" name="TextBox 42">
              <a:extLst>
                <a:ext uri="{FF2B5EF4-FFF2-40B4-BE49-F238E27FC236}">
                  <a16:creationId xmlns:a16="http://schemas.microsoft.com/office/drawing/2014/main" id="{912552EB-356E-473C-9337-6C0134CB9DBF}"/>
                </a:ext>
              </a:extLst>
            </p:cNvPr>
            <p:cNvSpPr txBox="1"/>
            <p:nvPr/>
          </p:nvSpPr>
          <p:spPr>
            <a:xfrm>
              <a:off x="2659673" y="4508113"/>
              <a:ext cx="614271" cy="215444"/>
            </a:xfrm>
            <a:prstGeom prst="rect">
              <a:avLst/>
            </a:prstGeom>
            <a:noFill/>
          </p:spPr>
          <p:txBody>
            <a:bodyPr wrap="none" rtlCol="0">
              <a:spAutoFit/>
            </a:bodyPr>
            <a:lstStyle/>
            <a:p>
              <a:r>
                <a:rPr lang="en-US" sz="800" dirty="0">
                  <a:solidFill>
                    <a:schemeClr val="bg1">
                      <a:lumMod val="95000"/>
                    </a:schemeClr>
                  </a:solidFill>
                </a:rPr>
                <a:t>1 W to IH</a:t>
              </a:r>
            </a:p>
          </p:txBody>
        </p:sp>
        <p:cxnSp>
          <p:nvCxnSpPr>
            <p:cNvPr id="46" name="Straight Arrow Connector 45">
              <a:extLst>
                <a:ext uri="{FF2B5EF4-FFF2-40B4-BE49-F238E27FC236}">
                  <a16:creationId xmlns:a16="http://schemas.microsoft.com/office/drawing/2014/main" id="{CDC5940C-5442-41F2-8087-AC30EF5EAE66}"/>
                </a:ext>
              </a:extLst>
            </p:cNvPr>
            <p:cNvCxnSpPr>
              <a:cxnSpLocks/>
            </p:cNvCxnSpPr>
            <p:nvPr/>
          </p:nvCxnSpPr>
          <p:spPr>
            <a:xfrm flipH="1" flipV="1">
              <a:off x="2522295" y="4458221"/>
              <a:ext cx="201798" cy="165950"/>
            </a:xfrm>
            <a:prstGeom prst="straightConnector1">
              <a:avLst/>
            </a:prstGeom>
            <a:ln w="12700" cmpd="sng">
              <a:solidFill>
                <a:schemeClr val="bg1">
                  <a:lumMod val="85000"/>
                </a:schemeClr>
              </a:solidFill>
              <a:headEnd w="sm" len="lg"/>
              <a:tailEnd type="triangle" w="sm" len="lg"/>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ACB18EFF-87E3-4B1A-A9C9-E2C4D8948477}"/>
                </a:ext>
              </a:extLst>
            </p:cNvPr>
            <p:cNvCxnSpPr>
              <a:cxnSpLocks/>
            </p:cNvCxnSpPr>
            <p:nvPr/>
          </p:nvCxnSpPr>
          <p:spPr>
            <a:xfrm flipV="1">
              <a:off x="3830955" y="4118725"/>
              <a:ext cx="131445" cy="21513"/>
            </a:xfrm>
            <a:prstGeom prst="line">
              <a:avLst/>
            </a:prstGeom>
            <a:ln w="28575" cmpd="sng">
              <a:solidFill>
                <a:schemeClr val="tx1">
                  <a:lumMod val="85000"/>
                  <a:lumOff val="15000"/>
                </a:schemeClr>
              </a:solidFill>
              <a:tailEnd type="none"/>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087172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44000" cy="558188"/>
          </a:xfrm>
        </p:spPr>
        <p:txBody>
          <a:bodyPr/>
          <a:lstStyle/>
          <a:p>
            <a:pPr algn="ctr"/>
            <a:r>
              <a:rPr lang="en-US" dirty="0"/>
              <a:t> LOW G THERMAL ISOLATOR</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solidFill>
                  <a:srgbClr val="7030A0"/>
                </a:solidFill>
              </a:rPr>
              <a:pPr/>
              <a:t>7</a:t>
            </a:fld>
            <a:endParaRPr lang="en-US" dirty="0">
              <a:solidFill>
                <a:srgbClr val="7030A0"/>
              </a:solidFill>
            </a:endParaRPr>
          </a:p>
        </p:txBody>
      </p:sp>
      <p:sp>
        <p:nvSpPr>
          <p:cNvPr id="45" name="TextBox 44">
            <a:extLst>
              <a:ext uri="{FF2B5EF4-FFF2-40B4-BE49-F238E27FC236}">
                <a16:creationId xmlns:a16="http://schemas.microsoft.com/office/drawing/2014/main" id="{FC9C1047-E66E-4BA8-AEB7-2449AC212CDC}"/>
              </a:ext>
            </a:extLst>
          </p:cNvPr>
          <p:cNvSpPr txBox="1"/>
          <p:nvPr/>
        </p:nvSpPr>
        <p:spPr>
          <a:xfrm>
            <a:off x="-4214" y="528771"/>
            <a:ext cx="9148213" cy="353943"/>
          </a:xfrm>
          <a:prstGeom prst="rect">
            <a:avLst/>
          </a:prstGeom>
          <a:noFill/>
        </p:spPr>
        <p:txBody>
          <a:bodyPr wrap="square" rtlCol="0">
            <a:spAutoFit/>
          </a:bodyPr>
          <a:lstStyle/>
          <a:p>
            <a:pPr algn="ctr"/>
            <a:r>
              <a:rPr lang="en-US" sz="1700" b="1" i="1" dirty="0">
                <a:solidFill>
                  <a:srgbClr val="3333CC"/>
                </a:solidFill>
                <a:sym typeface="Wingdings" panose="05000000000000000000" pitchFamily="2" charset="2"/>
              </a:rPr>
              <a:t>3D-Printed Polymer and Tension Cable (TC)-Based Thermal Isolators</a:t>
            </a:r>
            <a:endParaRPr lang="en-US" sz="1700" i="1" dirty="0">
              <a:solidFill>
                <a:srgbClr val="3333CC"/>
              </a:solidFill>
              <a:latin typeface="+mn-lt"/>
            </a:endParaRPr>
          </a:p>
        </p:txBody>
      </p:sp>
      <p:graphicFrame>
        <p:nvGraphicFramePr>
          <p:cNvPr id="10" name="Object 9">
            <a:extLst>
              <a:ext uri="{FF2B5EF4-FFF2-40B4-BE49-F238E27FC236}">
                <a16:creationId xmlns:a16="http://schemas.microsoft.com/office/drawing/2014/main" id="{88D6346F-CC41-45CA-88C7-34AA11B866B7}"/>
              </a:ext>
            </a:extLst>
          </p:cNvPr>
          <p:cNvGraphicFramePr>
            <a:graphicFrameLocks noChangeAspect="1"/>
          </p:cNvGraphicFramePr>
          <p:nvPr>
            <p:extLst>
              <p:ext uri="{D42A27DB-BD31-4B8C-83A1-F6EECF244321}">
                <p14:modId xmlns:p14="http://schemas.microsoft.com/office/powerpoint/2010/main" val="1567948672"/>
              </p:ext>
            </p:extLst>
          </p:nvPr>
        </p:nvGraphicFramePr>
        <p:xfrm>
          <a:off x="142015" y="962415"/>
          <a:ext cx="1924050" cy="1741487"/>
        </p:xfrm>
        <a:graphic>
          <a:graphicData uri="http://schemas.openxmlformats.org/presentationml/2006/ole">
            <mc:AlternateContent xmlns:mc="http://schemas.openxmlformats.org/markup-compatibility/2006">
              <mc:Choice xmlns:v="urn:schemas-microsoft-com:vml" Requires="v">
                <p:oleObj spid="_x0000_s3421" name="Worksheet" r:id="rId3" imgW="1924166" imgH="1741291" progId="Excel.Sheet.12">
                  <p:embed/>
                </p:oleObj>
              </mc:Choice>
              <mc:Fallback>
                <p:oleObj name="Worksheet" r:id="rId3" imgW="1924166" imgH="1741291" progId="Excel.Sheet.12">
                  <p:embed/>
                  <p:pic>
                    <p:nvPicPr>
                      <p:cNvPr id="8" name="Object 7">
                        <a:extLst>
                          <a:ext uri="{FF2B5EF4-FFF2-40B4-BE49-F238E27FC236}">
                            <a16:creationId xmlns:a16="http://schemas.microsoft.com/office/drawing/2014/main" id="{8169EA74-84E4-420E-B3F6-DE90682BCB1E}"/>
                          </a:ext>
                        </a:extLst>
                      </p:cNvPr>
                      <p:cNvPicPr/>
                      <p:nvPr/>
                    </p:nvPicPr>
                    <p:blipFill>
                      <a:blip r:embed="rId4"/>
                      <a:stretch>
                        <a:fillRect/>
                      </a:stretch>
                    </p:blipFill>
                    <p:spPr>
                      <a:xfrm>
                        <a:off x="142015" y="962415"/>
                        <a:ext cx="1924050" cy="1741487"/>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342EF485-91A9-43E2-AAB5-7E7D59ED77FC}"/>
              </a:ext>
            </a:extLst>
          </p:cNvPr>
          <p:cNvGraphicFramePr>
            <a:graphicFrameLocks noChangeAspect="1"/>
          </p:cNvGraphicFramePr>
          <p:nvPr>
            <p:extLst>
              <p:ext uri="{D42A27DB-BD31-4B8C-83A1-F6EECF244321}">
                <p14:modId xmlns:p14="http://schemas.microsoft.com/office/powerpoint/2010/main" val="2771065263"/>
              </p:ext>
            </p:extLst>
          </p:nvPr>
        </p:nvGraphicFramePr>
        <p:xfrm>
          <a:off x="142015" y="2981637"/>
          <a:ext cx="1924050" cy="1741487"/>
        </p:xfrm>
        <a:graphic>
          <a:graphicData uri="http://schemas.openxmlformats.org/presentationml/2006/ole">
            <mc:AlternateContent xmlns:mc="http://schemas.openxmlformats.org/markup-compatibility/2006">
              <mc:Choice xmlns:v="urn:schemas-microsoft-com:vml" Requires="v">
                <p:oleObj spid="_x0000_s3422" name="Worksheet" r:id="rId5" imgW="1924166" imgH="1741291" progId="Excel.Sheet.12">
                  <p:embed/>
                </p:oleObj>
              </mc:Choice>
              <mc:Fallback>
                <p:oleObj name="Worksheet" r:id="rId5" imgW="1924166" imgH="1741291" progId="Excel.Sheet.12">
                  <p:embed/>
                  <p:pic>
                    <p:nvPicPr>
                      <p:cNvPr id="9" name="Object 8">
                        <a:extLst>
                          <a:ext uri="{FF2B5EF4-FFF2-40B4-BE49-F238E27FC236}">
                            <a16:creationId xmlns:a16="http://schemas.microsoft.com/office/drawing/2014/main" id="{44934BDC-F29B-4C0F-A12A-9EC52CB984E2}"/>
                          </a:ext>
                        </a:extLst>
                      </p:cNvPr>
                      <p:cNvPicPr/>
                      <p:nvPr/>
                    </p:nvPicPr>
                    <p:blipFill>
                      <a:blip r:embed="rId6"/>
                      <a:stretch>
                        <a:fillRect/>
                      </a:stretch>
                    </p:blipFill>
                    <p:spPr>
                      <a:xfrm>
                        <a:off x="142015" y="2981637"/>
                        <a:ext cx="1924050" cy="1741487"/>
                      </a:xfrm>
                      <a:prstGeom prst="rect">
                        <a:avLst/>
                      </a:prstGeom>
                    </p:spPr>
                  </p:pic>
                </p:oleObj>
              </mc:Fallback>
            </mc:AlternateContent>
          </a:graphicData>
        </a:graphic>
      </p:graphicFrame>
      <p:sp>
        <p:nvSpPr>
          <p:cNvPr id="12" name="Arrow: Down 11">
            <a:extLst>
              <a:ext uri="{FF2B5EF4-FFF2-40B4-BE49-F238E27FC236}">
                <a16:creationId xmlns:a16="http://schemas.microsoft.com/office/drawing/2014/main" id="{3291FF11-2F56-4AEC-A63A-1DCD724A2830}"/>
              </a:ext>
            </a:extLst>
          </p:cNvPr>
          <p:cNvSpPr/>
          <p:nvPr/>
        </p:nvSpPr>
        <p:spPr>
          <a:xfrm>
            <a:off x="1016163" y="2690500"/>
            <a:ext cx="175753" cy="304538"/>
          </a:xfrm>
          <a:prstGeom prst="downArrow">
            <a:avLst>
              <a:gd name="adj1" fmla="val 50000"/>
              <a:gd name="adj2" fmla="val 74324"/>
            </a:avLst>
          </a:prstGeom>
          <a:solidFill>
            <a:srgbClr val="4472C4"/>
          </a:solidFill>
          <a:ln>
            <a:solidFill>
              <a:srgbClr val="4472C4"/>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3" name="TextBox 12">
            <a:extLst>
              <a:ext uri="{FF2B5EF4-FFF2-40B4-BE49-F238E27FC236}">
                <a16:creationId xmlns:a16="http://schemas.microsoft.com/office/drawing/2014/main" id="{195E9167-8FD1-4705-99DC-65707613D6EF}"/>
              </a:ext>
            </a:extLst>
          </p:cNvPr>
          <p:cNvSpPr txBox="1"/>
          <p:nvPr/>
        </p:nvSpPr>
        <p:spPr>
          <a:xfrm>
            <a:off x="29177" y="2690500"/>
            <a:ext cx="1063113" cy="323165"/>
          </a:xfrm>
          <a:prstGeom prst="rect">
            <a:avLst/>
          </a:prstGeom>
          <a:noFill/>
        </p:spPr>
        <p:txBody>
          <a:bodyPr wrap="none" rtlCol="0">
            <a:spAutoFit/>
          </a:bodyPr>
          <a:lstStyle/>
          <a:p>
            <a:pPr algn="ctr">
              <a:lnSpc>
                <a:spcPts val="900"/>
              </a:lnSpc>
            </a:pPr>
            <a:r>
              <a:rPr lang="en-US" sz="900" b="1" dirty="0">
                <a:solidFill>
                  <a:srgbClr val="3333CC"/>
                </a:solidFill>
                <a:latin typeface="Arial Narrow" panose="020B0606020202030204" pitchFamily="34" charset="0"/>
              </a:rPr>
              <a:t>Reducing G from</a:t>
            </a:r>
            <a:endParaRPr lang="en-US" sz="900" b="1" baseline="-25000" dirty="0">
              <a:solidFill>
                <a:srgbClr val="3333CC"/>
              </a:solidFill>
              <a:latin typeface="Arial Narrow" panose="020B0606020202030204" pitchFamily="34" charset="0"/>
            </a:endParaRPr>
          </a:p>
          <a:p>
            <a:pPr algn="ctr">
              <a:lnSpc>
                <a:spcPts val="900"/>
              </a:lnSpc>
            </a:pPr>
            <a:r>
              <a:rPr lang="en-US" sz="900" b="1" dirty="0">
                <a:solidFill>
                  <a:srgbClr val="3333CC"/>
                </a:solidFill>
                <a:latin typeface="Arial Narrow" panose="020B0606020202030204" pitchFamily="34" charset="0"/>
              </a:rPr>
              <a:t>0.002 to 0.0005 W/K</a:t>
            </a:r>
          </a:p>
        </p:txBody>
      </p:sp>
      <p:sp>
        <p:nvSpPr>
          <p:cNvPr id="15" name="TextBox 14">
            <a:extLst>
              <a:ext uri="{FF2B5EF4-FFF2-40B4-BE49-F238E27FC236}">
                <a16:creationId xmlns:a16="http://schemas.microsoft.com/office/drawing/2014/main" id="{54D5A63E-012B-4E67-B7AD-85041E4F3A6E}"/>
              </a:ext>
            </a:extLst>
          </p:cNvPr>
          <p:cNvSpPr txBox="1"/>
          <p:nvPr/>
        </p:nvSpPr>
        <p:spPr>
          <a:xfrm>
            <a:off x="1217445" y="2690499"/>
            <a:ext cx="841897" cy="323165"/>
          </a:xfrm>
          <a:prstGeom prst="rect">
            <a:avLst/>
          </a:prstGeom>
          <a:noFill/>
        </p:spPr>
        <p:txBody>
          <a:bodyPr wrap="none" rtlCol="0">
            <a:spAutoFit/>
          </a:bodyPr>
          <a:lstStyle/>
          <a:p>
            <a:pPr algn="ctr">
              <a:lnSpc>
                <a:spcPts val="900"/>
              </a:lnSpc>
            </a:pPr>
            <a:r>
              <a:rPr lang="en-US" sz="900" b="1" dirty="0">
                <a:solidFill>
                  <a:srgbClr val="3333CC"/>
                </a:solidFill>
                <a:latin typeface="Arial Narrow" panose="020B0606020202030204" pitchFamily="34" charset="0"/>
              </a:rPr>
              <a:t>Saves mass of</a:t>
            </a:r>
          </a:p>
          <a:p>
            <a:pPr algn="ctr">
              <a:lnSpc>
                <a:spcPts val="900"/>
              </a:lnSpc>
            </a:pPr>
            <a:r>
              <a:rPr lang="en-US" sz="900" b="1" dirty="0">
                <a:solidFill>
                  <a:srgbClr val="3333CC"/>
                </a:solidFill>
                <a:latin typeface="Arial Narrow" panose="020B0606020202030204" pitchFamily="34" charset="0"/>
              </a:rPr>
              <a:t>80 cells (4 kg)</a:t>
            </a:r>
          </a:p>
        </p:txBody>
      </p:sp>
      <p:grpSp>
        <p:nvGrpSpPr>
          <p:cNvPr id="21" name="Group 20">
            <a:extLst>
              <a:ext uri="{FF2B5EF4-FFF2-40B4-BE49-F238E27FC236}">
                <a16:creationId xmlns:a16="http://schemas.microsoft.com/office/drawing/2014/main" id="{F5F29C1E-CFEE-44BA-AAD7-5325074ED67C}"/>
              </a:ext>
            </a:extLst>
          </p:cNvPr>
          <p:cNvGrpSpPr/>
          <p:nvPr/>
        </p:nvGrpSpPr>
        <p:grpSpPr>
          <a:xfrm>
            <a:off x="2162978" y="962415"/>
            <a:ext cx="6839007" cy="3760709"/>
            <a:chOff x="2162978" y="962415"/>
            <a:chExt cx="6839007" cy="3760709"/>
          </a:xfrm>
        </p:grpSpPr>
        <p:sp>
          <p:nvSpPr>
            <p:cNvPr id="22" name="Rectangle 21">
              <a:extLst>
                <a:ext uri="{FF2B5EF4-FFF2-40B4-BE49-F238E27FC236}">
                  <a16:creationId xmlns:a16="http://schemas.microsoft.com/office/drawing/2014/main" id="{F1498A5A-A136-4E13-A25C-650C28ECFBB5}"/>
                </a:ext>
              </a:extLst>
            </p:cNvPr>
            <p:cNvSpPr/>
            <p:nvPr/>
          </p:nvSpPr>
          <p:spPr>
            <a:xfrm>
              <a:off x="2162978" y="962415"/>
              <a:ext cx="6839007" cy="3760709"/>
            </a:xfrm>
            <a:prstGeom prst="rect">
              <a:avLst/>
            </a:prstGeom>
            <a:noFill/>
            <a:ln w="25400">
              <a:solidFill>
                <a:srgbClr val="3333CC"/>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cxnSp>
          <p:nvCxnSpPr>
            <p:cNvPr id="23" name="Straight Connector 22">
              <a:extLst>
                <a:ext uri="{FF2B5EF4-FFF2-40B4-BE49-F238E27FC236}">
                  <a16:creationId xmlns:a16="http://schemas.microsoft.com/office/drawing/2014/main" id="{6C5869C4-38FD-4579-A291-2429C2EBA08B}"/>
                </a:ext>
              </a:extLst>
            </p:cNvPr>
            <p:cNvCxnSpPr>
              <a:stCxn id="22" idx="1"/>
              <a:endCxn id="22" idx="3"/>
            </p:cNvCxnSpPr>
            <p:nvPr/>
          </p:nvCxnSpPr>
          <p:spPr>
            <a:xfrm>
              <a:off x="2162978" y="2842770"/>
              <a:ext cx="6839007" cy="0"/>
            </a:xfrm>
            <a:prstGeom prst="line">
              <a:avLst/>
            </a:prstGeom>
            <a:ln w="25400" cmpd="sng">
              <a:solidFill>
                <a:srgbClr val="3333CC"/>
              </a:solidFill>
              <a:tailEnd type="none"/>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27931F51-18A2-4938-840A-5C1B1DEBF0D8}"/>
                </a:ext>
              </a:extLst>
            </p:cNvPr>
            <p:cNvCxnSpPr>
              <a:stCxn id="22" idx="0"/>
              <a:endCxn id="22" idx="2"/>
            </p:cNvCxnSpPr>
            <p:nvPr/>
          </p:nvCxnSpPr>
          <p:spPr>
            <a:xfrm>
              <a:off x="5582482" y="962415"/>
              <a:ext cx="0" cy="3760709"/>
            </a:xfrm>
            <a:prstGeom prst="line">
              <a:avLst/>
            </a:prstGeom>
            <a:ln w="25400" cmpd="sng">
              <a:solidFill>
                <a:srgbClr val="3333CC"/>
              </a:solidFill>
              <a:tailEnd type="none"/>
            </a:ln>
            <a:effectLst/>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17BC7BDD-6C3F-4D91-89AF-5508CED08FF3}"/>
                </a:ext>
              </a:extLst>
            </p:cNvPr>
            <p:cNvSpPr/>
            <p:nvPr/>
          </p:nvSpPr>
          <p:spPr>
            <a:xfrm>
              <a:off x="3400486" y="962415"/>
              <a:ext cx="944489" cy="261610"/>
            </a:xfrm>
            <a:prstGeom prst="rect">
              <a:avLst/>
            </a:prstGeom>
          </p:spPr>
          <p:txBody>
            <a:bodyPr wrap="none">
              <a:spAutoFit/>
            </a:bodyPr>
            <a:lstStyle/>
            <a:p>
              <a:pPr algn="ctr"/>
              <a:r>
                <a:rPr lang="en-US" sz="1100" b="1" dirty="0">
                  <a:solidFill>
                    <a:srgbClr val="3333CC"/>
                  </a:solidFill>
                  <a:latin typeface="Arial Black" panose="020B0A04020102020204" pitchFamily="34" charset="0"/>
                  <a:sym typeface="Wingdings" panose="05000000000000000000" pitchFamily="2" charset="2"/>
                </a:rPr>
                <a:t>CONCEPT</a:t>
              </a:r>
              <a:endParaRPr lang="en-US" sz="1100" dirty="0">
                <a:solidFill>
                  <a:srgbClr val="3333CC"/>
                </a:solidFill>
                <a:latin typeface="Arial Black" panose="020B0A04020102020204" pitchFamily="34" charset="0"/>
              </a:endParaRPr>
            </a:p>
          </p:txBody>
        </p:sp>
        <p:sp>
          <p:nvSpPr>
            <p:cNvPr id="26" name="Rectangle 25">
              <a:extLst>
                <a:ext uri="{FF2B5EF4-FFF2-40B4-BE49-F238E27FC236}">
                  <a16:creationId xmlns:a16="http://schemas.microsoft.com/office/drawing/2014/main" id="{C9694FA2-EEC8-422A-9FAD-334AEDF9432A}"/>
                </a:ext>
              </a:extLst>
            </p:cNvPr>
            <p:cNvSpPr/>
            <p:nvPr/>
          </p:nvSpPr>
          <p:spPr>
            <a:xfrm>
              <a:off x="6898536" y="967240"/>
              <a:ext cx="787395" cy="261610"/>
            </a:xfrm>
            <a:prstGeom prst="rect">
              <a:avLst/>
            </a:prstGeom>
          </p:spPr>
          <p:txBody>
            <a:bodyPr wrap="none">
              <a:spAutoFit/>
            </a:bodyPr>
            <a:lstStyle/>
            <a:p>
              <a:pPr algn="ctr"/>
              <a:r>
                <a:rPr lang="en-US" sz="1100" b="1" dirty="0">
                  <a:solidFill>
                    <a:srgbClr val="3333CC"/>
                  </a:solidFill>
                  <a:latin typeface="Arial Black" panose="020B0A04020102020204" pitchFamily="34" charset="0"/>
                  <a:sym typeface="Wingdings" panose="05000000000000000000" pitchFamily="2" charset="2"/>
                </a:rPr>
                <a:t>DESIGN</a:t>
              </a:r>
              <a:endParaRPr lang="en-US" sz="1100" dirty="0">
                <a:solidFill>
                  <a:srgbClr val="3333CC"/>
                </a:solidFill>
                <a:latin typeface="Arial Black" panose="020B0A04020102020204" pitchFamily="34" charset="0"/>
              </a:endParaRPr>
            </a:p>
          </p:txBody>
        </p:sp>
        <p:sp>
          <p:nvSpPr>
            <p:cNvPr id="27" name="Rectangle 26">
              <a:extLst>
                <a:ext uri="{FF2B5EF4-FFF2-40B4-BE49-F238E27FC236}">
                  <a16:creationId xmlns:a16="http://schemas.microsoft.com/office/drawing/2014/main" id="{C7C4223C-B46E-4DA4-91C4-EA524825F542}"/>
                </a:ext>
              </a:extLst>
            </p:cNvPr>
            <p:cNvSpPr/>
            <p:nvPr/>
          </p:nvSpPr>
          <p:spPr>
            <a:xfrm>
              <a:off x="3358007" y="2852081"/>
              <a:ext cx="1029449" cy="261610"/>
            </a:xfrm>
            <a:prstGeom prst="rect">
              <a:avLst/>
            </a:prstGeom>
          </p:spPr>
          <p:txBody>
            <a:bodyPr wrap="none">
              <a:spAutoFit/>
            </a:bodyPr>
            <a:lstStyle/>
            <a:p>
              <a:pPr algn="ctr"/>
              <a:r>
                <a:rPr lang="en-US" sz="1100" b="1" dirty="0">
                  <a:solidFill>
                    <a:srgbClr val="3333CC"/>
                  </a:solidFill>
                  <a:latin typeface="Arial Black" panose="020B0A04020102020204" pitchFamily="34" charset="0"/>
                  <a:sym typeface="Wingdings" panose="05000000000000000000" pitchFamily="2" charset="2"/>
                </a:rPr>
                <a:t>MODELING</a:t>
              </a:r>
              <a:endParaRPr lang="en-US" sz="1100" dirty="0">
                <a:solidFill>
                  <a:srgbClr val="3333CC"/>
                </a:solidFill>
                <a:latin typeface="Arial Black" panose="020B0A04020102020204" pitchFamily="34" charset="0"/>
              </a:endParaRPr>
            </a:p>
          </p:txBody>
        </p:sp>
        <p:sp>
          <p:nvSpPr>
            <p:cNvPr id="28" name="Rectangle 27">
              <a:extLst>
                <a:ext uri="{FF2B5EF4-FFF2-40B4-BE49-F238E27FC236}">
                  <a16:creationId xmlns:a16="http://schemas.microsoft.com/office/drawing/2014/main" id="{A799932D-1D3B-4576-9FC6-3503AD018927}"/>
                </a:ext>
              </a:extLst>
            </p:cNvPr>
            <p:cNvSpPr/>
            <p:nvPr/>
          </p:nvSpPr>
          <p:spPr>
            <a:xfrm>
              <a:off x="6850450" y="2864233"/>
              <a:ext cx="883575" cy="261610"/>
            </a:xfrm>
            <a:prstGeom prst="rect">
              <a:avLst/>
            </a:prstGeom>
          </p:spPr>
          <p:txBody>
            <a:bodyPr wrap="none">
              <a:spAutoFit/>
            </a:bodyPr>
            <a:lstStyle/>
            <a:p>
              <a:pPr algn="ctr"/>
              <a:r>
                <a:rPr lang="en-US" sz="1100" b="1" dirty="0">
                  <a:solidFill>
                    <a:srgbClr val="3333CC"/>
                  </a:solidFill>
                  <a:latin typeface="Arial Black" panose="020B0A04020102020204" pitchFamily="34" charset="0"/>
                  <a:sym typeface="Wingdings" panose="05000000000000000000" pitchFamily="2" charset="2"/>
                </a:rPr>
                <a:t>TESTING</a:t>
              </a:r>
              <a:endParaRPr lang="en-US" sz="1100" dirty="0">
                <a:solidFill>
                  <a:srgbClr val="3333CC"/>
                </a:solidFill>
                <a:latin typeface="Arial Black" panose="020B0A04020102020204" pitchFamily="34" charset="0"/>
              </a:endParaRPr>
            </a:p>
          </p:txBody>
        </p:sp>
      </p:grpSp>
      <p:sp>
        <p:nvSpPr>
          <p:cNvPr id="29" name="TextBox 28">
            <a:extLst>
              <a:ext uri="{FF2B5EF4-FFF2-40B4-BE49-F238E27FC236}">
                <a16:creationId xmlns:a16="http://schemas.microsoft.com/office/drawing/2014/main" id="{EA84B796-3DFF-4D62-86C5-22BFAFA91B1E}"/>
              </a:ext>
            </a:extLst>
          </p:cNvPr>
          <p:cNvSpPr txBox="1"/>
          <p:nvPr/>
        </p:nvSpPr>
        <p:spPr>
          <a:xfrm>
            <a:off x="7749949" y="1310204"/>
            <a:ext cx="1280107" cy="1492716"/>
          </a:xfrm>
          <a:prstGeom prst="rect">
            <a:avLst/>
          </a:prstGeom>
          <a:noFill/>
        </p:spPr>
        <p:txBody>
          <a:bodyPr wrap="square" rtlCol="0">
            <a:spAutoFit/>
          </a:bodyPr>
          <a:lstStyle/>
          <a:p>
            <a:pPr algn="ctr"/>
            <a:r>
              <a:rPr lang="en-US" sz="1300" b="1" dirty="0">
                <a:solidFill>
                  <a:srgbClr val="3333CC"/>
                </a:solidFill>
                <a:latin typeface="Arial Narrow" panose="020B0606020202030204" pitchFamily="34" charset="0"/>
              </a:rPr>
              <a:t>The 3D-Printed polymer unit is </a:t>
            </a:r>
          </a:p>
          <a:p>
            <a:pPr algn="ctr"/>
            <a:r>
              <a:rPr lang="en-US" sz="1300" b="1" dirty="0">
                <a:solidFill>
                  <a:srgbClr val="3333CC"/>
                </a:solidFill>
                <a:latin typeface="Arial Narrow" panose="020B0606020202030204" pitchFamily="34" charset="0"/>
              </a:rPr>
              <a:t>being pursued for lunar night survivable instruments due to ease of mfg.</a:t>
            </a:r>
          </a:p>
        </p:txBody>
      </p:sp>
      <p:sp>
        <p:nvSpPr>
          <p:cNvPr id="31" name="TextBox 30">
            <a:extLst>
              <a:ext uri="{FF2B5EF4-FFF2-40B4-BE49-F238E27FC236}">
                <a16:creationId xmlns:a16="http://schemas.microsoft.com/office/drawing/2014/main" id="{F2004DFB-5B7F-4EA0-AB9B-45DF156CAAFE}"/>
              </a:ext>
            </a:extLst>
          </p:cNvPr>
          <p:cNvSpPr txBox="1"/>
          <p:nvPr/>
        </p:nvSpPr>
        <p:spPr>
          <a:xfrm>
            <a:off x="4307599" y="1310204"/>
            <a:ext cx="1320102" cy="1492716"/>
          </a:xfrm>
          <a:prstGeom prst="rect">
            <a:avLst/>
          </a:prstGeom>
          <a:noFill/>
        </p:spPr>
        <p:txBody>
          <a:bodyPr wrap="square" rtlCol="0">
            <a:spAutoFit/>
          </a:bodyPr>
          <a:lstStyle/>
          <a:p>
            <a:pPr algn="ctr"/>
            <a:r>
              <a:rPr lang="en-US" sz="1300" b="1" dirty="0">
                <a:solidFill>
                  <a:srgbClr val="3333CC"/>
                </a:solidFill>
                <a:latin typeface="Arial Narrow" panose="020B0606020202030204" pitchFamily="34" charset="0"/>
              </a:rPr>
              <a:t>Low G thermal isolator options we postulated. The two that were pursued were 3D-Printed and TC-Based.</a:t>
            </a:r>
          </a:p>
        </p:txBody>
      </p:sp>
      <p:sp>
        <p:nvSpPr>
          <p:cNvPr id="74" name="TextBox 73">
            <a:extLst>
              <a:ext uri="{FF2B5EF4-FFF2-40B4-BE49-F238E27FC236}">
                <a16:creationId xmlns:a16="http://schemas.microsoft.com/office/drawing/2014/main" id="{1E5618C0-8290-4D28-A577-475ABA8AD7D4}"/>
              </a:ext>
            </a:extLst>
          </p:cNvPr>
          <p:cNvSpPr txBox="1"/>
          <p:nvPr/>
        </p:nvSpPr>
        <p:spPr>
          <a:xfrm>
            <a:off x="4262380" y="3138819"/>
            <a:ext cx="1320102" cy="1492716"/>
          </a:xfrm>
          <a:prstGeom prst="rect">
            <a:avLst/>
          </a:prstGeom>
          <a:noFill/>
        </p:spPr>
        <p:txBody>
          <a:bodyPr wrap="square" rtlCol="0">
            <a:spAutoFit/>
          </a:bodyPr>
          <a:lstStyle/>
          <a:p>
            <a:pPr algn="ctr"/>
            <a:r>
              <a:rPr lang="en-US" sz="1300" b="1" dirty="0">
                <a:solidFill>
                  <a:srgbClr val="3333CC"/>
                </a:solidFill>
                <a:latin typeface="Arial Narrow" panose="020B0606020202030204" pitchFamily="34" charset="0"/>
              </a:rPr>
              <a:t>Thermal models created of the 3D-Printed polymer thermal isolator and the TC-based thermal isolator.</a:t>
            </a:r>
          </a:p>
        </p:txBody>
      </p:sp>
      <p:sp>
        <p:nvSpPr>
          <p:cNvPr id="75" name="TextBox 74">
            <a:extLst>
              <a:ext uri="{FF2B5EF4-FFF2-40B4-BE49-F238E27FC236}">
                <a16:creationId xmlns:a16="http://schemas.microsoft.com/office/drawing/2014/main" id="{416B74A3-68E5-43DC-8877-DCA644A0CFE8}"/>
              </a:ext>
            </a:extLst>
          </p:cNvPr>
          <p:cNvSpPr txBox="1"/>
          <p:nvPr/>
        </p:nvSpPr>
        <p:spPr>
          <a:xfrm>
            <a:off x="2184361" y="3117568"/>
            <a:ext cx="2179251" cy="615553"/>
          </a:xfrm>
          <a:prstGeom prst="rect">
            <a:avLst/>
          </a:prstGeom>
          <a:noFill/>
        </p:spPr>
        <p:txBody>
          <a:bodyPr wrap="none" rtlCol="0">
            <a:spAutoFit/>
          </a:bodyPr>
          <a:lstStyle/>
          <a:p>
            <a:r>
              <a:rPr lang="en-US" sz="1700" b="1" dirty="0">
                <a:solidFill>
                  <a:srgbClr val="645A14"/>
                </a:solidFill>
                <a:latin typeface="Arial Narrow" panose="020B0606020202030204" pitchFamily="34" charset="0"/>
              </a:rPr>
              <a:t>G</a:t>
            </a:r>
            <a:r>
              <a:rPr lang="en-US" sz="1700" b="1" baseline="-25000" dirty="0">
                <a:solidFill>
                  <a:srgbClr val="645A14"/>
                </a:solidFill>
                <a:latin typeface="Arial Narrow" panose="020B0606020202030204" pitchFamily="34" charset="0"/>
              </a:rPr>
              <a:t>3DP-ISOLATOR</a:t>
            </a:r>
            <a:r>
              <a:rPr lang="en-US" sz="1700" b="1" dirty="0">
                <a:solidFill>
                  <a:srgbClr val="645A14"/>
                </a:solidFill>
                <a:latin typeface="Arial Narrow" panose="020B0606020202030204" pitchFamily="34" charset="0"/>
              </a:rPr>
              <a:t> = 6E-4 W/K</a:t>
            </a:r>
          </a:p>
          <a:p>
            <a:r>
              <a:rPr lang="en-US" sz="1700" b="1" dirty="0">
                <a:solidFill>
                  <a:srgbClr val="645A14"/>
                </a:solidFill>
                <a:latin typeface="Arial Narrow" panose="020B0606020202030204" pitchFamily="34" charset="0"/>
              </a:rPr>
              <a:t>G</a:t>
            </a:r>
            <a:r>
              <a:rPr lang="en-US" sz="1700" b="1" baseline="-25000" dirty="0">
                <a:solidFill>
                  <a:srgbClr val="645A14"/>
                </a:solidFill>
                <a:latin typeface="Arial Narrow" panose="020B0606020202030204" pitchFamily="34" charset="0"/>
              </a:rPr>
              <a:t>TC-ISOLATOR</a:t>
            </a:r>
            <a:r>
              <a:rPr lang="en-US" sz="1700" b="1" dirty="0">
                <a:solidFill>
                  <a:srgbClr val="645A14"/>
                </a:solidFill>
                <a:latin typeface="Arial Narrow" panose="020B0606020202030204" pitchFamily="34" charset="0"/>
              </a:rPr>
              <a:t> = 2E-4 W/K</a:t>
            </a:r>
          </a:p>
        </p:txBody>
      </p:sp>
      <p:pic>
        <p:nvPicPr>
          <p:cNvPr id="76" name="Picture 75">
            <a:extLst>
              <a:ext uri="{FF2B5EF4-FFF2-40B4-BE49-F238E27FC236}">
                <a16:creationId xmlns:a16="http://schemas.microsoft.com/office/drawing/2014/main" id="{DC6A7CDB-456F-4239-AA16-B71B777274DF}"/>
              </a:ext>
            </a:extLst>
          </p:cNvPr>
          <p:cNvPicPr>
            <a:picLocks noChangeAspect="1"/>
          </p:cNvPicPr>
          <p:nvPr/>
        </p:nvPicPr>
        <p:blipFill>
          <a:blip r:embed="rId7"/>
          <a:stretch>
            <a:fillRect/>
          </a:stretch>
        </p:blipFill>
        <p:spPr>
          <a:xfrm>
            <a:off x="2242504" y="3764542"/>
            <a:ext cx="1084855" cy="874601"/>
          </a:xfrm>
          <a:prstGeom prst="rect">
            <a:avLst/>
          </a:prstGeom>
        </p:spPr>
      </p:pic>
      <p:sp>
        <p:nvSpPr>
          <p:cNvPr id="77" name="Rectangle 76">
            <a:extLst>
              <a:ext uri="{FF2B5EF4-FFF2-40B4-BE49-F238E27FC236}">
                <a16:creationId xmlns:a16="http://schemas.microsoft.com/office/drawing/2014/main" id="{FA2EF45A-B1F2-48EF-A9E7-6337BB0D7251}"/>
              </a:ext>
            </a:extLst>
          </p:cNvPr>
          <p:cNvSpPr/>
          <p:nvPr/>
        </p:nvSpPr>
        <p:spPr>
          <a:xfrm>
            <a:off x="2213548" y="4476520"/>
            <a:ext cx="202624" cy="20675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pic>
        <p:nvPicPr>
          <p:cNvPr id="78" name="Picture 77">
            <a:extLst>
              <a:ext uri="{FF2B5EF4-FFF2-40B4-BE49-F238E27FC236}">
                <a16:creationId xmlns:a16="http://schemas.microsoft.com/office/drawing/2014/main" id="{41FE2698-AF87-4511-8336-493521CA18C8}"/>
              </a:ext>
            </a:extLst>
          </p:cNvPr>
          <p:cNvPicPr>
            <a:picLocks noChangeAspect="1"/>
          </p:cNvPicPr>
          <p:nvPr/>
        </p:nvPicPr>
        <p:blipFill>
          <a:blip r:embed="rId8"/>
          <a:stretch>
            <a:fillRect/>
          </a:stretch>
        </p:blipFill>
        <p:spPr>
          <a:xfrm>
            <a:off x="3353869" y="3743523"/>
            <a:ext cx="855492" cy="952539"/>
          </a:xfrm>
          <a:prstGeom prst="rect">
            <a:avLst/>
          </a:prstGeom>
        </p:spPr>
      </p:pic>
      <p:sp>
        <p:nvSpPr>
          <p:cNvPr id="79" name="Rectangle 78">
            <a:extLst>
              <a:ext uri="{FF2B5EF4-FFF2-40B4-BE49-F238E27FC236}">
                <a16:creationId xmlns:a16="http://schemas.microsoft.com/office/drawing/2014/main" id="{91D376C8-085F-4A61-8386-78BBF9BEEA90}"/>
              </a:ext>
            </a:extLst>
          </p:cNvPr>
          <p:cNvSpPr/>
          <p:nvPr/>
        </p:nvSpPr>
        <p:spPr>
          <a:xfrm>
            <a:off x="3290319" y="4596071"/>
            <a:ext cx="279146" cy="7449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80" name="TextBox 79">
            <a:extLst>
              <a:ext uri="{FF2B5EF4-FFF2-40B4-BE49-F238E27FC236}">
                <a16:creationId xmlns:a16="http://schemas.microsoft.com/office/drawing/2014/main" id="{A601D691-9F5E-4261-8F0C-4BDEA62C79E7}"/>
              </a:ext>
            </a:extLst>
          </p:cNvPr>
          <p:cNvSpPr txBox="1"/>
          <p:nvPr/>
        </p:nvSpPr>
        <p:spPr>
          <a:xfrm>
            <a:off x="7524096" y="3183858"/>
            <a:ext cx="1477889" cy="1492716"/>
          </a:xfrm>
          <a:prstGeom prst="rect">
            <a:avLst/>
          </a:prstGeom>
          <a:noFill/>
        </p:spPr>
        <p:txBody>
          <a:bodyPr wrap="square" rtlCol="0">
            <a:spAutoFit/>
          </a:bodyPr>
          <a:lstStyle/>
          <a:p>
            <a:pPr algn="ctr"/>
            <a:r>
              <a:rPr lang="en-US" sz="1300" b="1" dirty="0">
                <a:solidFill>
                  <a:srgbClr val="3333CC"/>
                </a:solidFill>
                <a:latin typeface="Arial Narrow" panose="020B0606020202030204" pitchFamily="34" charset="0"/>
              </a:rPr>
              <a:t>Testing of the 3DP thermal isolator to be performed by PALETTE NASA GCD project. Tests challenging due to very low Q values.</a:t>
            </a:r>
          </a:p>
        </p:txBody>
      </p:sp>
      <p:grpSp>
        <p:nvGrpSpPr>
          <p:cNvPr id="90" name="Group 89">
            <a:extLst>
              <a:ext uri="{FF2B5EF4-FFF2-40B4-BE49-F238E27FC236}">
                <a16:creationId xmlns:a16="http://schemas.microsoft.com/office/drawing/2014/main" id="{04665B21-BD4F-4844-A4A4-7E261404F37A}"/>
              </a:ext>
            </a:extLst>
          </p:cNvPr>
          <p:cNvGrpSpPr/>
          <p:nvPr/>
        </p:nvGrpSpPr>
        <p:grpSpPr>
          <a:xfrm>
            <a:off x="5719288" y="3055290"/>
            <a:ext cx="1776733" cy="1704788"/>
            <a:chOff x="5719288" y="3055290"/>
            <a:chExt cx="1776733" cy="1704788"/>
          </a:xfrm>
        </p:grpSpPr>
        <p:pic>
          <p:nvPicPr>
            <p:cNvPr id="88" name="Picture 87">
              <a:extLst>
                <a:ext uri="{FF2B5EF4-FFF2-40B4-BE49-F238E27FC236}">
                  <a16:creationId xmlns:a16="http://schemas.microsoft.com/office/drawing/2014/main" id="{227CB15B-CA5D-44EC-A367-32196A8F7B57}"/>
                </a:ext>
              </a:extLst>
            </p:cNvPr>
            <p:cNvPicPr>
              <a:picLocks noChangeAspect="1"/>
            </p:cNvPicPr>
            <p:nvPr/>
          </p:nvPicPr>
          <p:blipFill>
            <a:blip r:embed="rId9"/>
            <a:stretch>
              <a:fillRect/>
            </a:stretch>
          </p:blipFill>
          <p:spPr>
            <a:xfrm>
              <a:off x="5719288" y="3055290"/>
              <a:ext cx="1776733" cy="1704788"/>
            </a:xfrm>
            <a:prstGeom prst="rect">
              <a:avLst/>
            </a:prstGeom>
          </p:spPr>
        </p:pic>
        <p:sp>
          <p:nvSpPr>
            <p:cNvPr id="89" name="TextBox 88">
              <a:extLst>
                <a:ext uri="{FF2B5EF4-FFF2-40B4-BE49-F238E27FC236}">
                  <a16:creationId xmlns:a16="http://schemas.microsoft.com/office/drawing/2014/main" id="{0AD95999-2F06-4CD1-9F9C-D8BEDFB81196}"/>
                </a:ext>
              </a:extLst>
            </p:cNvPr>
            <p:cNvSpPr txBox="1"/>
            <p:nvPr/>
          </p:nvSpPr>
          <p:spPr>
            <a:xfrm>
              <a:off x="6632435" y="4000321"/>
              <a:ext cx="582211" cy="246221"/>
            </a:xfrm>
            <a:prstGeom prst="rect">
              <a:avLst/>
            </a:prstGeom>
            <a:noFill/>
          </p:spPr>
          <p:txBody>
            <a:bodyPr wrap="none" rtlCol="0">
              <a:spAutoFit/>
            </a:bodyPr>
            <a:lstStyle/>
            <a:p>
              <a:r>
                <a:rPr lang="en-US" sz="1000" b="1" dirty="0">
                  <a:latin typeface="Arial Narrow" panose="020B0606020202030204" pitchFamily="34" charset="0"/>
                </a:rPr>
                <a:t>Q-Meter</a:t>
              </a:r>
            </a:p>
          </p:txBody>
        </p:sp>
      </p:grpSp>
      <p:pic>
        <p:nvPicPr>
          <p:cNvPr id="5" name="Picture 4">
            <a:extLst>
              <a:ext uri="{FF2B5EF4-FFF2-40B4-BE49-F238E27FC236}">
                <a16:creationId xmlns:a16="http://schemas.microsoft.com/office/drawing/2014/main" id="{F49928D4-2FDB-4208-B2E3-D4D60539E245}"/>
              </a:ext>
            </a:extLst>
          </p:cNvPr>
          <p:cNvPicPr>
            <a:picLocks noChangeAspect="1"/>
          </p:cNvPicPr>
          <p:nvPr/>
        </p:nvPicPr>
        <p:blipFill>
          <a:blip r:embed="rId10"/>
          <a:stretch>
            <a:fillRect/>
          </a:stretch>
        </p:blipFill>
        <p:spPr>
          <a:xfrm>
            <a:off x="2292754" y="1224025"/>
            <a:ext cx="1973580" cy="1549908"/>
          </a:xfrm>
          <a:prstGeom prst="rect">
            <a:avLst/>
          </a:prstGeom>
        </p:spPr>
      </p:pic>
      <p:pic>
        <p:nvPicPr>
          <p:cNvPr id="38" name="Picture 37">
            <a:extLst>
              <a:ext uri="{FF2B5EF4-FFF2-40B4-BE49-F238E27FC236}">
                <a16:creationId xmlns:a16="http://schemas.microsoft.com/office/drawing/2014/main" id="{F99FE25B-55BE-4A92-870A-81F89A2FA185}"/>
              </a:ext>
            </a:extLst>
          </p:cNvPr>
          <p:cNvPicPr>
            <a:picLocks noChangeAspect="1"/>
          </p:cNvPicPr>
          <p:nvPr/>
        </p:nvPicPr>
        <p:blipFill rotWithShape="1">
          <a:blip r:embed="rId11">
            <a:clrChange>
              <a:clrFrom>
                <a:srgbClr val="FFFFFF"/>
              </a:clrFrom>
              <a:clrTo>
                <a:srgbClr val="FFFFFF">
                  <a:alpha val="0"/>
                </a:srgbClr>
              </a:clrTo>
            </a:clrChange>
          </a:blip>
          <a:srcRect b="6704"/>
          <a:stretch/>
        </p:blipFill>
        <p:spPr>
          <a:xfrm>
            <a:off x="5942288" y="1279202"/>
            <a:ext cx="1447856" cy="1468039"/>
          </a:xfrm>
          <a:prstGeom prst="rect">
            <a:avLst/>
          </a:prstGeom>
        </p:spPr>
      </p:pic>
    </p:spTree>
    <p:extLst>
      <p:ext uri="{BB962C8B-B14F-4D97-AF65-F5344CB8AC3E}">
        <p14:creationId xmlns:p14="http://schemas.microsoft.com/office/powerpoint/2010/main" val="1716473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8"/>
            <a:ext cx="9144000" cy="576549"/>
          </a:xfrm>
        </p:spPr>
        <p:txBody>
          <a:bodyPr/>
          <a:lstStyle/>
          <a:p>
            <a:pPr algn="ctr"/>
            <a:r>
              <a:rPr lang="en-US" dirty="0"/>
              <a:t>LOW T</a:t>
            </a:r>
            <a:r>
              <a:rPr lang="en-US" baseline="-25000" dirty="0"/>
              <a:t>SINK</a:t>
            </a:r>
            <a:r>
              <a:rPr lang="en-US" dirty="0"/>
              <a:t> RADIATOR</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solidFill>
                  <a:srgbClr val="7030A0"/>
                </a:solidFill>
              </a:rPr>
              <a:pPr/>
              <a:t>8</a:t>
            </a:fld>
            <a:endParaRPr lang="en-US" dirty="0">
              <a:solidFill>
                <a:srgbClr val="7030A0"/>
              </a:solidFill>
            </a:endParaRPr>
          </a:p>
        </p:txBody>
      </p:sp>
      <p:sp>
        <p:nvSpPr>
          <p:cNvPr id="45" name="TextBox 44">
            <a:extLst>
              <a:ext uri="{FF2B5EF4-FFF2-40B4-BE49-F238E27FC236}">
                <a16:creationId xmlns:a16="http://schemas.microsoft.com/office/drawing/2014/main" id="{FC9C1047-E66E-4BA8-AEB7-2449AC212CDC}"/>
              </a:ext>
            </a:extLst>
          </p:cNvPr>
          <p:cNvSpPr txBox="1"/>
          <p:nvPr/>
        </p:nvSpPr>
        <p:spPr>
          <a:xfrm>
            <a:off x="-4214" y="528771"/>
            <a:ext cx="9148213" cy="353943"/>
          </a:xfrm>
          <a:prstGeom prst="rect">
            <a:avLst/>
          </a:prstGeom>
          <a:noFill/>
        </p:spPr>
        <p:txBody>
          <a:bodyPr wrap="square" rtlCol="0">
            <a:spAutoFit/>
          </a:bodyPr>
          <a:lstStyle/>
          <a:p>
            <a:pPr algn="ctr"/>
            <a:r>
              <a:rPr lang="en-US" sz="1700" b="1" i="1" dirty="0">
                <a:solidFill>
                  <a:srgbClr val="3333CC"/>
                </a:solidFill>
                <a:sym typeface="Wingdings" panose="05000000000000000000" pitchFamily="2" charset="2"/>
              </a:rPr>
              <a:t>Parabolic Reflector Radiator (PRR)</a:t>
            </a:r>
            <a:endParaRPr lang="en-US" sz="1700" i="1" dirty="0">
              <a:solidFill>
                <a:srgbClr val="3333CC"/>
              </a:solidFill>
              <a:latin typeface="+mn-lt"/>
            </a:endParaRPr>
          </a:p>
        </p:txBody>
      </p:sp>
      <p:graphicFrame>
        <p:nvGraphicFramePr>
          <p:cNvPr id="9" name="Object 8">
            <a:extLst>
              <a:ext uri="{FF2B5EF4-FFF2-40B4-BE49-F238E27FC236}">
                <a16:creationId xmlns:a16="http://schemas.microsoft.com/office/drawing/2014/main" id="{0EC406A6-9530-467E-BBF7-DF354335EEB9}"/>
              </a:ext>
            </a:extLst>
          </p:cNvPr>
          <p:cNvGraphicFramePr>
            <a:graphicFrameLocks noChangeAspect="1"/>
          </p:cNvGraphicFramePr>
          <p:nvPr>
            <p:extLst>
              <p:ext uri="{D42A27DB-BD31-4B8C-83A1-F6EECF244321}">
                <p14:modId xmlns:p14="http://schemas.microsoft.com/office/powerpoint/2010/main" val="3955366954"/>
              </p:ext>
            </p:extLst>
          </p:nvPr>
        </p:nvGraphicFramePr>
        <p:xfrm>
          <a:off x="142015" y="1419615"/>
          <a:ext cx="1924050" cy="1284287"/>
        </p:xfrm>
        <a:graphic>
          <a:graphicData uri="http://schemas.openxmlformats.org/presentationml/2006/ole">
            <mc:AlternateContent xmlns:mc="http://schemas.openxmlformats.org/markup-compatibility/2006">
              <mc:Choice xmlns:v="urn:schemas-microsoft-com:vml" Requires="v">
                <p:oleObj spid="_x0000_s4652" name="Worksheet" r:id="rId3" imgW="1924166" imgH="1284048" progId="Excel.Sheet.12">
                  <p:embed/>
                </p:oleObj>
              </mc:Choice>
              <mc:Fallback>
                <p:oleObj name="Worksheet" r:id="rId3" imgW="1924166" imgH="1284048" progId="Excel.Sheet.12">
                  <p:embed/>
                  <p:pic>
                    <p:nvPicPr>
                      <p:cNvPr id="16" name="Object 15">
                        <a:extLst>
                          <a:ext uri="{FF2B5EF4-FFF2-40B4-BE49-F238E27FC236}">
                            <a16:creationId xmlns:a16="http://schemas.microsoft.com/office/drawing/2014/main" id="{202DBD2E-34E1-4CB4-B752-AA13D259DE50}"/>
                          </a:ext>
                        </a:extLst>
                      </p:cNvPr>
                      <p:cNvPicPr/>
                      <p:nvPr/>
                    </p:nvPicPr>
                    <p:blipFill>
                      <a:blip r:embed="rId4"/>
                      <a:stretch>
                        <a:fillRect/>
                      </a:stretch>
                    </p:blipFill>
                    <p:spPr>
                      <a:xfrm>
                        <a:off x="142015" y="1419615"/>
                        <a:ext cx="1924050" cy="1284287"/>
                      </a:xfrm>
                      <a:prstGeom prst="rect">
                        <a:avLst/>
                      </a:prstGeom>
                    </p:spPr>
                  </p:pic>
                </p:oleObj>
              </mc:Fallback>
            </mc:AlternateContent>
          </a:graphicData>
        </a:graphic>
      </p:graphicFrame>
      <p:sp>
        <p:nvSpPr>
          <p:cNvPr id="10" name="Arrow: Down 9">
            <a:extLst>
              <a:ext uri="{FF2B5EF4-FFF2-40B4-BE49-F238E27FC236}">
                <a16:creationId xmlns:a16="http://schemas.microsoft.com/office/drawing/2014/main" id="{09925F94-6CB9-414F-AF6E-E252362F7AF6}"/>
              </a:ext>
            </a:extLst>
          </p:cNvPr>
          <p:cNvSpPr/>
          <p:nvPr/>
        </p:nvSpPr>
        <p:spPr>
          <a:xfrm>
            <a:off x="1016163" y="2690500"/>
            <a:ext cx="175753" cy="304538"/>
          </a:xfrm>
          <a:prstGeom prst="downArrow">
            <a:avLst>
              <a:gd name="adj1" fmla="val 50000"/>
              <a:gd name="adj2" fmla="val 74324"/>
            </a:avLst>
          </a:prstGeom>
          <a:solidFill>
            <a:srgbClr val="4472C4"/>
          </a:solidFill>
          <a:ln>
            <a:solidFill>
              <a:srgbClr val="4472C4"/>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graphicFrame>
        <p:nvGraphicFramePr>
          <p:cNvPr id="11" name="Object 10">
            <a:extLst>
              <a:ext uri="{FF2B5EF4-FFF2-40B4-BE49-F238E27FC236}">
                <a16:creationId xmlns:a16="http://schemas.microsoft.com/office/drawing/2014/main" id="{7AF7DF52-AA08-4A6A-B743-864B01D338FB}"/>
              </a:ext>
            </a:extLst>
          </p:cNvPr>
          <p:cNvGraphicFramePr>
            <a:graphicFrameLocks noChangeAspect="1"/>
          </p:cNvGraphicFramePr>
          <p:nvPr>
            <p:extLst>
              <p:ext uri="{D42A27DB-BD31-4B8C-83A1-F6EECF244321}">
                <p14:modId xmlns:p14="http://schemas.microsoft.com/office/powerpoint/2010/main" val="3547713431"/>
              </p:ext>
            </p:extLst>
          </p:nvPr>
        </p:nvGraphicFramePr>
        <p:xfrm>
          <a:off x="142015" y="2995038"/>
          <a:ext cx="1924050" cy="1284287"/>
        </p:xfrm>
        <a:graphic>
          <a:graphicData uri="http://schemas.openxmlformats.org/presentationml/2006/ole">
            <mc:AlternateContent xmlns:mc="http://schemas.openxmlformats.org/markup-compatibility/2006">
              <mc:Choice xmlns:v="urn:schemas-microsoft-com:vml" Requires="v">
                <p:oleObj spid="_x0000_s4653" name="Worksheet" r:id="rId5" imgW="1924166" imgH="1284048" progId="Excel.Sheet.12">
                  <p:embed/>
                </p:oleObj>
              </mc:Choice>
              <mc:Fallback>
                <p:oleObj name="Worksheet" r:id="rId5" imgW="1924166" imgH="1284048" progId="Excel.Sheet.12">
                  <p:embed/>
                  <p:pic>
                    <p:nvPicPr>
                      <p:cNvPr id="9" name="Object 8">
                        <a:extLst>
                          <a:ext uri="{FF2B5EF4-FFF2-40B4-BE49-F238E27FC236}">
                            <a16:creationId xmlns:a16="http://schemas.microsoft.com/office/drawing/2014/main" id="{0EC406A6-9530-467E-BBF7-DF354335EEB9}"/>
                          </a:ext>
                        </a:extLst>
                      </p:cNvPr>
                      <p:cNvPicPr/>
                      <p:nvPr/>
                    </p:nvPicPr>
                    <p:blipFill>
                      <a:blip r:embed="rId6"/>
                      <a:stretch>
                        <a:fillRect/>
                      </a:stretch>
                    </p:blipFill>
                    <p:spPr>
                      <a:xfrm>
                        <a:off x="142015" y="2995038"/>
                        <a:ext cx="1924050" cy="1284287"/>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C11FC74C-B60B-454B-A61E-270921B14DED}"/>
              </a:ext>
            </a:extLst>
          </p:cNvPr>
          <p:cNvSpPr txBox="1"/>
          <p:nvPr/>
        </p:nvSpPr>
        <p:spPr>
          <a:xfrm>
            <a:off x="18759" y="2675812"/>
            <a:ext cx="1083950" cy="348813"/>
          </a:xfrm>
          <a:prstGeom prst="rect">
            <a:avLst/>
          </a:prstGeom>
          <a:noFill/>
        </p:spPr>
        <p:txBody>
          <a:bodyPr wrap="none" rtlCol="0">
            <a:spAutoFit/>
          </a:bodyPr>
          <a:lstStyle/>
          <a:p>
            <a:pPr algn="ctr">
              <a:lnSpc>
                <a:spcPts val="1000"/>
              </a:lnSpc>
            </a:pPr>
            <a:r>
              <a:rPr lang="en-US" sz="900" b="1" dirty="0">
                <a:solidFill>
                  <a:srgbClr val="3333CC"/>
                </a:solidFill>
                <a:latin typeface="Arial Narrow" panose="020B0606020202030204" pitchFamily="34" charset="0"/>
              </a:rPr>
              <a:t>Reducing T</a:t>
            </a:r>
            <a:r>
              <a:rPr lang="en-US" sz="900" b="1" baseline="-25000" dirty="0">
                <a:solidFill>
                  <a:srgbClr val="3333CC"/>
                </a:solidFill>
                <a:latin typeface="Arial Narrow" panose="020B0606020202030204" pitchFamily="34" charset="0"/>
              </a:rPr>
              <a:t>SINK</a:t>
            </a:r>
            <a:r>
              <a:rPr lang="en-US" sz="900" b="1" dirty="0">
                <a:solidFill>
                  <a:srgbClr val="3333CC"/>
                </a:solidFill>
                <a:latin typeface="Arial Narrow" panose="020B0606020202030204" pitchFamily="34" charset="0"/>
              </a:rPr>
              <a:t> from</a:t>
            </a:r>
            <a:endParaRPr lang="en-US" sz="900" b="1" baseline="-25000" dirty="0">
              <a:solidFill>
                <a:srgbClr val="3333CC"/>
              </a:solidFill>
              <a:latin typeface="Arial Narrow" panose="020B0606020202030204" pitchFamily="34" charset="0"/>
            </a:endParaRPr>
          </a:p>
          <a:p>
            <a:pPr algn="ctr">
              <a:lnSpc>
                <a:spcPts val="1000"/>
              </a:lnSpc>
            </a:pPr>
            <a:r>
              <a:rPr lang="en-US" sz="900" b="1" dirty="0">
                <a:solidFill>
                  <a:srgbClr val="3333CC"/>
                </a:solidFill>
                <a:latin typeface="Arial Narrow" panose="020B0606020202030204" pitchFamily="34" charset="0"/>
              </a:rPr>
              <a:t>260 K to 200 K</a:t>
            </a:r>
          </a:p>
        </p:txBody>
      </p:sp>
      <p:sp>
        <p:nvSpPr>
          <p:cNvPr id="13" name="TextBox 12">
            <a:extLst>
              <a:ext uri="{FF2B5EF4-FFF2-40B4-BE49-F238E27FC236}">
                <a16:creationId xmlns:a16="http://schemas.microsoft.com/office/drawing/2014/main" id="{B8615D50-17E4-4527-ABA5-0FB9303F91B9}"/>
              </a:ext>
            </a:extLst>
          </p:cNvPr>
          <p:cNvSpPr txBox="1"/>
          <p:nvPr/>
        </p:nvSpPr>
        <p:spPr>
          <a:xfrm>
            <a:off x="1235080" y="2675811"/>
            <a:ext cx="806631" cy="348813"/>
          </a:xfrm>
          <a:prstGeom prst="rect">
            <a:avLst/>
          </a:prstGeom>
          <a:noFill/>
        </p:spPr>
        <p:txBody>
          <a:bodyPr wrap="none" rtlCol="0">
            <a:spAutoFit/>
          </a:bodyPr>
          <a:lstStyle/>
          <a:p>
            <a:pPr algn="ctr">
              <a:lnSpc>
                <a:spcPts val="1000"/>
              </a:lnSpc>
            </a:pPr>
            <a:r>
              <a:rPr lang="en-US" sz="900" b="1" dirty="0">
                <a:solidFill>
                  <a:srgbClr val="3333CC"/>
                </a:solidFill>
                <a:latin typeface="Arial Narrow" panose="020B0606020202030204" pitchFamily="34" charset="0"/>
              </a:rPr>
              <a:t>Cuts Radiator</a:t>
            </a:r>
          </a:p>
          <a:p>
            <a:pPr algn="ctr">
              <a:lnSpc>
                <a:spcPts val="1000"/>
              </a:lnSpc>
            </a:pPr>
            <a:r>
              <a:rPr lang="en-US" sz="900" b="1" dirty="0">
                <a:solidFill>
                  <a:srgbClr val="3333CC"/>
                </a:solidFill>
                <a:latin typeface="Arial Narrow" panose="020B0606020202030204" pitchFamily="34" charset="0"/>
              </a:rPr>
              <a:t>Area in Half</a:t>
            </a:r>
          </a:p>
        </p:txBody>
      </p:sp>
      <p:grpSp>
        <p:nvGrpSpPr>
          <p:cNvPr id="18" name="Group 17">
            <a:extLst>
              <a:ext uri="{FF2B5EF4-FFF2-40B4-BE49-F238E27FC236}">
                <a16:creationId xmlns:a16="http://schemas.microsoft.com/office/drawing/2014/main" id="{8D0CB553-46E7-485D-926A-EB7D1B0DB255}"/>
              </a:ext>
            </a:extLst>
          </p:cNvPr>
          <p:cNvGrpSpPr/>
          <p:nvPr/>
        </p:nvGrpSpPr>
        <p:grpSpPr>
          <a:xfrm>
            <a:off x="2162978" y="962415"/>
            <a:ext cx="6839007" cy="3760709"/>
            <a:chOff x="2162978" y="962415"/>
            <a:chExt cx="6839007" cy="3760709"/>
          </a:xfrm>
        </p:grpSpPr>
        <p:sp>
          <p:nvSpPr>
            <p:cNvPr id="19" name="Rectangle 18">
              <a:extLst>
                <a:ext uri="{FF2B5EF4-FFF2-40B4-BE49-F238E27FC236}">
                  <a16:creationId xmlns:a16="http://schemas.microsoft.com/office/drawing/2014/main" id="{04C39DB0-16A3-4CB6-B7E3-C630B991CD2B}"/>
                </a:ext>
              </a:extLst>
            </p:cNvPr>
            <p:cNvSpPr/>
            <p:nvPr/>
          </p:nvSpPr>
          <p:spPr>
            <a:xfrm>
              <a:off x="2162978" y="962415"/>
              <a:ext cx="6839007" cy="3760709"/>
            </a:xfrm>
            <a:prstGeom prst="rect">
              <a:avLst/>
            </a:prstGeom>
            <a:noFill/>
            <a:ln w="25400">
              <a:solidFill>
                <a:srgbClr val="3333CC"/>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cxnSp>
          <p:nvCxnSpPr>
            <p:cNvPr id="20" name="Straight Connector 19">
              <a:extLst>
                <a:ext uri="{FF2B5EF4-FFF2-40B4-BE49-F238E27FC236}">
                  <a16:creationId xmlns:a16="http://schemas.microsoft.com/office/drawing/2014/main" id="{7CEFC9AC-4547-4B6E-B96A-D9DBD888E125}"/>
                </a:ext>
              </a:extLst>
            </p:cNvPr>
            <p:cNvCxnSpPr>
              <a:stCxn id="19" idx="1"/>
              <a:endCxn id="19" idx="3"/>
            </p:cNvCxnSpPr>
            <p:nvPr/>
          </p:nvCxnSpPr>
          <p:spPr>
            <a:xfrm>
              <a:off x="2162978" y="2842770"/>
              <a:ext cx="6839007" cy="0"/>
            </a:xfrm>
            <a:prstGeom prst="line">
              <a:avLst/>
            </a:prstGeom>
            <a:ln w="25400" cmpd="sng">
              <a:solidFill>
                <a:srgbClr val="3333CC"/>
              </a:solidFill>
              <a:tailEnd type="none"/>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7850E75-2A5D-4967-A079-094437458BBC}"/>
                </a:ext>
              </a:extLst>
            </p:cNvPr>
            <p:cNvCxnSpPr>
              <a:stCxn id="19" idx="0"/>
              <a:endCxn id="19" idx="2"/>
            </p:cNvCxnSpPr>
            <p:nvPr/>
          </p:nvCxnSpPr>
          <p:spPr>
            <a:xfrm>
              <a:off x="5582482" y="962415"/>
              <a:ext cx="0" cy="3760709"/>
            </a:xfrm>
            <a:prstGeom prst="line">
              <a:avLst/>
            </a:prstGeom>
            <a:ln w="25400" cmpd="sng">
              <a:solidFill>
                <a:srgbClr val="3333CC"/>
              </a:solidFill>
              <a:tailEnd type="none"/>
            </a:ln>
            <a:effectLst/>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5AA9C3C2-E031-4464-9A05-6127602305BE}"/>
                </a:ext>
              </a:extLst>
            </p:cNvPr>
            <p:cNvSpPr/>
            <p:nvPr/>
          </p:nvSpPr>
          <p:spPr>
            <a:xfrm>
              <a:off x="3400485" y="962415"/>
              <a:ext cx="944490" cy="261610"/>
            </a:xfrm>
            <a:prstGeom prst="rect">
              <a:avLst/>
            </a:prstGeom>
          </p:spPr>
          <p:txBody>
            <a:bodyPr wrap="none">
              <a:spAutoFit/>
            </a:bodyPr>
            <a:lstStyle/>
            <a:p>
              <a:pPr algn="ctr"/>
              <a:r>
                <a:rPr lang="en-US" sz="1100" b="1" dirty="0">
                  <a:solidFill>
                    <a:srgbClr val="3333CC"/>
                  </a:solidFill>
                  <a:latin typeface="Arial Black" panose="020B0A04020102020204" pitchFamily="34" charset="0"/>
                  <a:sym typeface="Wingdings" panose="05000000000000000000" pitchFamily="2" charset="2"/>
                </a:rPr>
                <a:t>CONCEPT</a:t>
              </a:r>
              <a:endParaRPr lang="en-US" sz="1100" dirty="0">
                <a:solidFill>
                  <a:srgbClr val="3333CC"/>
                </a:solidFill>
                <a:latin typeface="Arial Black" panose="020B0A04020102020204" pitchFamily="34" charset="0"/>
              </a:endParaRPr>
            </a:p>
          </p:txBody>
        </p:sp>
        <p:sp>
          <p:nvSpPr>
            <p:cNvPr id="23" name="Rectangle 22">
              <a:extLst>
                <a:ext uri="{FF2B5EF4-FFF2-40B4-BE49-F238E27FC236}">
                  <a16:creationId xmlns:a16="http://schemas.microsoft.com/office/drawing/2014/main" id="{DF263789-EE76-4782-9939-6F6E8888A839}"/>
                </a:ext>
              </a:extLst>
            </p:cNvPr>
            <p:cNvSpPr/>
            <p:nvPr/>
          </p:nvSpPr>
          <p:spPr>
            <a:xfrm>
              <a:off x="6898536" y="967240"/>
              <a:ext cx="787395" cy="261610"/>
            </a:xfrm>
            <a:prstGeom prst="rect">
              <a:avLst/>
            </a:prstGeom>
          </p:spPr>
          <p:txBody>
            <a:bodyPr wrap="none">
              <a:spAutoFit/>
            </a:bodyPr>
            <a:lstStyle/>
            <a:p>
              <a:pPr algn="ctr"/>
              <a:r>
                <a:rPr lang="en-US" sz="1100" b="1" dirty="0">
                  <a:solidFill>
                    <a:srgbClr val="3333CC"/>
                  </a:solidFill>
                  <a:latin typeface="Arial Black" panose="020B0A04020102020204" pitchFamily="34" charset="0"/>
                  <a:sym typeface="Wingdings" panose="05000000000000000000" pitchFamily="2" charset="2"/>
                </a:rPr>
                <a:t>DESIGN</a:t>
              </a:r>
              <a:endParaRPr lang="en-US" sz="1100" dirty="0">
                <a:solidFill>
                  <a:srgbClr val="3333CC"/>
                </a:solidFill>
                <a:latin typeface="Arial Black" panose="020B0A04020102020204" pitchFamily="34" charset="0"/>
              </a:endParaRPr>
            </a:p>
          </p:txBody>
        </p:sp>
        <p:sp>
          <p:nvSpPr>
            <p:cNvPr id="24" name="Rectangle 23">
              <a:extLst>
                <a:ext uri="{FF2B5EF4-FFF2-40B4-BE49-F238E27FC236}">
                  <a16:creationId xmlns:a16="http://schemas.microsoft.com/office/drawing/2014/main" id="{82DC0E97-3A86-4C95-9F72-84536B9BA322}"/>
                </a:ext>
              </a:extLst>
            </p:cNvPr>
            <p:cNvSpPr/>
            <p:nvPr/>
          </p:nvSpPr>
          <p:spPr>
            <a:xfrm>
              <a:off x="3358007" y="2852081"/>
              <a:ext cx="1029449" cy="261610"/>
            </a:xfrm>
            <a:prstGeom prst="rect">
              <a:avLst/>
            </a:prstGeom>
          </p:spPr>
          <p:txBody>
            <a:bodyPr wrap="none">
              <a:spAutoFit/>
            </a:bodyPr>
            <a:lstStyle/>
            <a:p>
              <a:pPr algn="ctr"/>
              <a:r>
                <a:rPr lang="en-US" sz="1100" b="1" dirty="0">
                  <a:solidFill>
                    <a:srgbClr val="3333CC"/>
                  </a:solidFill>
                  <a:latin typeface="Arial Black" panose="020B0A04020102020204" pitchFamily="34" charset="0"/>
                  <a:sym typeface="Wingdings" panose="05000000000000000000" pitchFamily="2" charset="2"/>
                </a:rPr>
                <a:t>MODELING</a:t>
              </a:r>
              <a:endParaRPr lang="en-US" sz="1100" dirty="0">
                <a:solidFill>
                  <a:srgbClr val="3333CC"/>
                </a:solidFill>
                <a:latin typeface="Arial Black" panose="020B0A04020102020204" pitchFamily="34" charset="0"/>
              </a:endParaRPr>
            </a:p>
          </p:txBody>
        </p:sp>
        <p:sp>
          <p:nvSpPr>
            <p:cNvPr id="25" name="Rectangle 24">
              <a:extLst>
                <a:ext uri="{FF2B5EF4-FFF2-40B4-BE49-F238E27FC236}">
                  <a16:creationId xmlns:a16="http://schemas.microsoft.com/office/drawing/2014/main" id="{B884A83C-0ABF-42C0-9F60-1B53D11713A4}"/>
                </a:ext>
              </a:extLst>
            </p:cNvPr>
            <p:cNvSpPr/>
            <p:nvPr/>
          </p:nvSpPr>
          <p:spPr>
            <a:xfrm>
              <a:off x="6850450" y="2864233"/>
              <a:ext cx="883575" cy="261610"/>
            </a:xfrm>
            <a:prstGeom prst="rect">
              <a:avLst/>
            </a:prstGeom>
          </p:spPr>
          <p:txBody>
            <a:bodyPr wrap="none">
              <a:spAutoFit/>
            </a:bodyPr>
            <a:lstStyle/>
            <a:p>
              <a:pPr algn="ctr"/>
              <a:r>
                <a:rPr lang="en-US" sz="1100" b="1" dirty="0">
                  <a:solidFill>
                    <a:srgbClr val="3333CC"/>
                  </a:solidFill>
                  <a:latin typeface="Arial Black" panose="020B0A04020102020204" pitchFamily="34" charset="0"/>
                  <a:sym typeface="Wingdings" panose="05000000000000000000" pitchFamily="2" charset="2"/>
                </a:rPr>
                <a:t>TESTING</a:t>
              </a:r>
              <a:endParaRPr lang="en-US" sz="1100" dirty="0">
                <a:solidFill>
                  <a:srgbClr val="3333CC"/>
                </a:solidFill>
                <a:latin typeface="Arial Black" panose="020B0A04020102020204" pitchFamily="34" charset="0"/>
              </a:endParaRPr>
            </a:p>
          </p:txBody>
        </p:sp>
      </p:grpSp>
      <p:sp>
        <p:nvSpPr>
          <p:cNvPr id="26" name="TextBox 25">
            <a:extLst>
              <a:ext uri="{FF2B5EF4-FFF2-40B4-BE49-F238E27FC236}">
                <a16:creationId xmlns:a16="http://schemas.microsoft.com/office/drawing/2014/main" id="{FD6AE095-0618-4070-8028-1EFB47BBE520}"/>
              </a:ext>
            </a:extLst>
          </p:cNvPr>
          <p:cNvSpPr txBox="1"/>
          <p:nvPr/>
        </p:nvSpPr>
        <p:spPr>
          <a:xfrm>
            <a:off x="7604570" y="1275400"/>
            <a:ext cx="1449261" cy="1492716"/>
          </a:xfrm>
          <a:prstGeom prst="rect">
            <a:avLst/>
          </a:prstGeom>
          <a:noFill/>
        </p:spPr>
        <p:txBody>
          <a:bodyPr wrap="square" rtlCol="0">
            <a:spAutoFit/>
          </a:bodyPr>
          <a:lstStyle/>
          <a:p>
            <a:pPr algn="ctr"/>
            <a:r>
              <a:rPr lang="en-US" sz="1300" b="1" dirty="0">
                <a:solidFill>
                  <a:srgbClr val="3333CC"/>
                </a:solidFill>
                <a:latin typeface="Arial Narrow" panose="020B0606020202030204" pitchFamily="34" charset="0"/>
              </a:rPr>
              <a:t>Breadboard and prototype use 2-pc. polymer (refl.), Alum. (rad.) 3D-printed design. Fin width exactly half of refl. cell height.</a:t>
            </a:r>
          </a:p>
        </p:txBody>
      </p:sp>
      <p:sp>
        <p:nvSpPr>
          <p:cNvPr id="27" name="TextBox 26">
            <a:extLst>
              <a:ext uri="{FF2B5EF4-FFF2-40B4-BE49-F238E27FC236}">
                <a16:creationId xmlns:a16="http://schemas.microsoft.com/office/drawing/2014/main" id="{2476B4B7-6DAC-43D8-959A-2CB735738D2D}"/>
              </a:ext>
            </a:extLst>
          </p:cNvPr>
          <p:cNvSpPr txBox="1"/>
          <p:nvPr/>
        </p:nvSpPr>
        <p:spPr>
          <a:xfrm>
            <a:off x="4110832" y="1310204"/>
            <a:ext cx="1516870" cy="1492716"/>
          </a:xfrm>
          <a:prstGeom prst="rect">
            <a:avLst/>
          </a:prstGeom>
          <a:noFill/>
        </p:spPr>
        <p:txBody>
          <a:bodyPr wrap="square" rtlCol="0">
            <a:spAutoFit/>
          </a:bodyPr>
          <a:lstStyle/>
          <a:p>
            <a:pPr algn="ctr"/>
            <a:r>
              <a:rPr lang="en-US" sz="1300" b="1" dirty="0">
                <a:solidFill>
                  <a:srgbClr val="3333CC"/>
                </a:solidFill>
                <a:latin typeface="Arial Narrow" panose="020B0606020202030204" pitchFamily="34" charset="0"/>
              </a:rPr>
              <a:t>Reflective parabola of height 2W and radiating fin of width W (fin tip at focus of the parabola), reflect lunar surface and radiated IR to space.</a:t>
            </a:r>
          </a:p>
        </p:txBody>
      </p:sp>
      <p:sp>
        <p:nvSpPr>
          <p:cNvPr id="28" name="TextBox 27">
            <a:extLst>
              <a:ext uri="{FF2B5EF4-FFF2-40B4-BE49-F238E27FC236}">
                <a16:creationId xmlns:a16="http://schemas.microsoft.com/office/drawing/2014/main" id="{8EEBFC7E-C4A4-4874-97F1-8CBC340554D0}"/>
              </a:ext>
            </a:extLst>
          </p:cNvPr>
          <p:cNvSpPr txBox="1"/>
          <p:nvPr/>
        </p:nvSpPr>
        <p:spPr>
          <a:xfrm>
            <a:off x="4228666" y="3138819"/>
            <a:ext cx="1353816" cy="1492716"/>
          </a:xfrm>
          <a:prstGeom prst="rect">
            <a:avLst/>
          </a:prstGeom>
          <a:noFill/>
        </p:spPr>
        <p:txBody>
          <a:bodyPr wrap="square" rtlCol="0">
            <a:spAutoFit/>
          </a:bodyPr>
          <a:lstStyle/>
          <a:p>
            <a:pPr algn="ctr"/>
            <a:r>
              <a:rPr lang="en-US" sz="1300" b="1" dirty="0">
                <a:solidFill>
                  <a:srgbClr val="3333CC"/>
                </a:solidFill>
                <a:latin typeface="Arial Narrow" panose="020B0606020202030204" pitchFamily="34" charset="0"/>
              </a:rPr>
              <a:t>TD and hand calc (HC) models of breadboard and prototype units. Models do an acceptable job of predicting temps.</a:t>
            </a:r>
          </a:p>
        </p:txBody>
      </p:sp>
      <p:sp>
        <p:nvSpPr>
          <p:cNvPr id="29" name="TextBox 28">
            <a:extLst>
              <a:ext uri="{FF2B5EF4-FFF2-40B4-BE49-F238E27FC236}">
                <a16:creationId xmlns:a16="http://schemas.microsoft.com/office/drawing/2014/main" id="{D6BC613A-D4CA-4441-ABDB-806446495308}"/>
              </a:ext>
            </a:extLst>
          </p:cNvPr>
          <p:cNvSpPr txBox="1"/>
          <p:nvPr/>
        </p:nvSpPr>
        <p:spPr>
          <a:xfrm>
            <a:off x="7550268" y="3134143"/>
            <a:ext cx="1477889" cy="1492716"/>
          </a:xfrm>
          <a:prstGeom prst="rect">
            <a:avLst/>
          </a:prstGeom>
          <a:noFill/>
        </p:spPr>
        <p:txBody>
          <a:bodyPr wrap="square" rtlCol="0">
            <a:spAutoFit/>
          </a:bodyPr>
          <a:lstStyle/>
          <a:p>
            <a:pPr algn="ctr"/>
            <a:r>
              <a:rPr lang="en-US" sz="1300" b="1" dirty="0">
                <a:solidFill>
                  <a:srgbClr val="3333CC"/>
                </a:solidFill>
                <a:latin typeface="Arial Narrow" panose="020B0606020202030204" pitchFamily="34" charset="0"/>
              </a:rPr>
              <a:t>Tests carried out with compact breadboard unit with 400 K IR plate. Tests of 2.5X larger prototype planned for JPL TVAC.</a:t>
            </a:r>
          </a:p>
        </p:txBody>
      </p:sp>
      <p:grpSp>
        <p:nvGrpSpPr>
          <p:cNvPr id="44" name="Group 43">
            <a:extLst>
              <a:ext uri="{FF2B5EF4-FFF2-40B4-BE49-F238E27FC236}">
                <a16:creationId xmlns:a16="http://schemas.microsoft.com/office/drawing/2014/main" id="{C2299895-4C20-49A4-8EDA-BE8CB9CA7646}"/>
              </a:ext>
            </a:extLst>
          </p:cNvPr>
          <p:cNvGrpSpPr/>
          <p:nvPr/>
        </p:nvGrpSpPr>
        <p:grpSpPr>
          <a:xfrm>
            <a:off x="2327655" y="1249043"/>
            <a:ext cx="1693742" cy="1570509"/>
            <a:chOff x="2327655" y="1249043"/>
            <a:chExt cx="1693742" cy="1570509"/>
          </a:xfrm>
        </p:grpSpPr>
        <p:pic>
          <p:nvPicPr>
            <p:cNvPr id="30" name="Picture 29">
              <a:extLst>
                <a:ext uri="{FF2B5EF4-FFF2-40B4-BE49-F238E27FC236}">
                  <a16:creationId xmlns:a16="http://schemas.microsoft.com/office/drawing/2014/main" id="{95DBD80F-5371-48C0-9251-AF487FFFDF73}"/>
                </a:ext>
              </a:extLst>
            </p:cNvPr>
            <p:cNvPicPr>
              <a:picLocks noChangeAspect="1"/>
            </p:cNvPicPr>
            <p:nvPr/>
          </p:nvPicPr>
          <p:blipFill rotWithShape="1">
            <a:blip r:embed="rId7"/>
            <a:srcRect l="4516" t="26649" r="44778" b="15528"/>
            <a:stretch/>
          </p:blipFill>
          <p:spPr>
            <a:xfrm>
              <a:off x="2327655" y="1249043"/>
              <a:ext cx="1572475" cy="1370128"/>
            </a:xfrm>
            <a:prstGeom prst="rect">
              <a:avLst/>
            </a:prstGeom>
          </p:spPr>
        </p:pic>
        <p:cxnSp>
          <p:nvCxnSpPr>
            <p:cNvPr id="5" name="Straight Connector 4">
              <a:extLst>
                <a:ext uri="{FF2B5EF4-FFF2-40B4-BE49-F238E27FC236}">
                  <a16:creationId xmlns:a16="http://schemas.microsoft.com/office/drawing/2014/main" id="{D188A977-99C5-4134-9561-E414D7A0C815}"/>
                </a:ext>
              </a:extLst>
            </p:cNvPr>
            <p:cNvCxnSpPr/>
            <p:nvPr/>
          </p:nvCxnSpPr>
          <p:spPr>
            <a:xfrm>
              <a:off x="3470315" y="2588160"/>
              <a:ext cx="499432" cy="0"/>
            </a:xfrm>
            <a:prstGeom prst="line">
              <a:avLst/>
            </a:prstGeom>
            <a:ln w="12700" cmpd="sng">
              <a:solidFill>
                <a:schemeClr val="bg1">
                  <a:lumMod val="65000"/>
                </a:schemeClr>
              </a:solidFill>
              <a:tailEnd type="none"/>
            </a:ln>
            <a:effectLst/>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6A97A393-516B-424A-96FC-1CF62D694A4A}"/>
                </a:ext>
              </a:extLst>
            </p:cNvPr>
            <p:cNvCxnSpPr/>
            <p:nvPr/>
          </p:nvCxnSpPr>
          <p:spPr>
            <a:xfrm>
              <a:off x="3619344" y="1295516"/>
              <a:ext cx="338328" cy="0"/>
            </a:xfrm>
            <a:prstGeom prst="line">
              <a:avLst/>
            </a:prstGeom>
            <a:ln w="12700" cmpd="sng">
              <a:solidFill>
                <a:schemeClr val="bg1">
                  <a:lumMod val="65000"/>
                </a:schemeClr>
              </a:solidFill>
              <a:tailEnd type="none"/>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36AF04F3-AB66-4902-8718-0C87CE3C8F4A}"/>
                </a:ext>
              </a:extLst>
            </p:cNvPr>
            <p:cNvCxnSpPr>
              <a:cxnSpLocks/>
            </p:cNvCxnSpPr>
            <p:nvPr/>
          </p:nvCxnSpPr>
          <p:spPr>
            <a:xfrm flipH="1">
              <a:off x="3959458" y="1295516"/>
              <a:ext cx="10289" cy="1294611"/>
            </a:xfrm>
            <a:prstGeom prst="straightConnector1">
              <a:avLst/>
            </a:prstGeom>
            <a:ln w="12700" cmpd="sng">
              <a:solidFill>
                <a:schemeClr val="bg1">
                  <a:lumMod val="65000"/>
                </a:schemeClr>
              </a:solidFill>
              <a:headEnd type="triangle" w="sm" len="lg"/>
              <a:tailEnd type="triangle" w="sm" len="lg"/>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B22EDDAE-5E45-4FC8-984D-2728AF4F25C6}"/>
                </a:ext>
              </a:extLst>
            </p:cNvPr>
            <p:cNvCxnSpPr>
              <a:cxnSpLocks/>
            </p:cNvCxnSpPr>
            <p:nvPr/>
          </p:nvCxnSpPr>
          <p:spPr>
            <a:xfrm flipV="1">
              <a:off x="3723866" y="2581838"/>
              <a:ext cx="0" cy="182880"/>
            </a:xfrm>
            <a:prstGeom prst="line">
              <a:avLst/>
            </a:prstGeom>
            <a:ln w="12700" cmpd="sng">
              <a:solidFill>
                <a:schemeClr val="bg1">
                  <a:lumMod val="65000"/>
                </a:schemeClr>
              </a:solidFill>
              <a:tailEnd type="none"/>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ACAB3834-6B07-4A0A-AAF7-A9DE8B264AB8}"/>
                </a:ext>
              </a:extLst>
            </p:cNvPr>
            <p:cNvCxnSpPr>
              <a:cxnSpLocks/>
            </p:cNvCxnSpPr>
            <p:nvPr/>
          </p:nvCxnSpPr>
          <p:spPr>
            <a:xfrm flipV="1">
              <a:off x="2816811" y="2581838"/>
              <a:ext cx="0" cy="182880"/>
            </a:xfrm>
            <a:prstGeom prst="line">
              <a:avLst/>
            </a:prstGeom>
            <a:ln w="12700" cmpd="sng">
              <a:solidFill>
                <a:schemeClr val="bg1">
                  <a:lumMod val="65000"/>
                </a:schemeClr>
              </a:solidFill>
              <a:tailEnd type="none"/>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A3E57606-6F72-4F3A-8BEC-7BAF422DF833}"/>
                </a:ext>
              </a:extLst>
            </p:cNvPr>
            <p:cNvCxnSpPr>
              <a:cxnSpLocks/>
            </p:cNvCxnSpPr>
            <p:nvPr/>
          </p:nvCxnSpPr>
          <p:spPr>
            <a:xfrm rot="5400000" flipH="1">
              <a:off x="3266666" y="2305387"/>
              <a:ext cx="0" cy="914400"/>
            </a:xfrm>
            <a:prstGeom prst="straightConnector1">
              <a:avLst/>
            </a:prstGeom>
            <a:ln w="12700" cmpd="sng">
              <a:solidFill>
                <a:schemeClr val="bg1">
                  <a:lumMod val="65000"/>
                </a:schemeClr>
              </a:solidFill>
              <a:headEnd type="triangle" w="sm" len="lg"/>
              <a:tailEnd type="triangle" w="sm" len="lg"/>
            </a:ln>
            <a:effectLst/>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A5C1F849-2C62-47D1-AA5A-ADDF5434A7ED}"/>
                </a:ext>
              </a:extLst>
            </p:cNvPr>
            <p:cNvSpPr txBox="1"/>
            <p:nvPr/>
          </p:nvSpPr>
          <p:spPr>
            <a:xfrm>
              <a:off x="3108843" y="2542553"/>
              <a:ext cx="344719" cy="276999"/>
            </a:xfrm>
            <a:prstGeom prst="rect">
              <a:avLst/>
            </a:prstGeom>
            <a:noFill/>
          </p:spPr>
          <p:txBody>
            <a:bodyPr wrap="square" rtlCol="0">
              <a:spAutoFit/>
            </a:bodyPr>
            <a:lstStyle/>
            <a:p>
              <a:r>
                <a:rPr lang="en-US" sz="1200" b="1" dirty="0">
                  <a:solidFill>
                    <a:schemeClr val="bg1">
                      <a:lumMod val="50000"/>
                    </a:schemeClr>
                  </a:solidFill>
                </a:rPr>
                <a:t>W</a:t>
              </a:r>
            </a:p>
          </p:txBody>
        </p:sp>
        <p:sp>
          <p:nvSpPr>
            <p:cNvPr id="46" name="TextBox 45">
              <a:extLst>
                <a:ext uri="{FF2B5EF4-FFF2-40B4-BE49-F238E27FC236}">
                  <a16:creationId xmlns:a16="http://schemas.microsoft.com/office/drawing/2014/main" id="{55A1173F-A3F7-4E1E-B3B1-FA7337B7BA58}"/>
                </a:ext>
              </a:extLst>
            </p:cNvPr>
            <p:cNvSpPr txBox="1"/>
            <p:nvPr/>
          </p:nvSpPr>
          <p:spPr>
            <a:xfrm rot="16200000">
              <a:off x="3447737" y="1736672"/>
              <a:ext cx="870321" cy="276999"/>
            </a:xfrm>
            <a:prstGeom prst="rect">
              <a:avLst/>
            </a:prstGeom>
            <a:noFill/>
          </p:spPr>
          <p:txBody>
            <a:bodyPr wrap="square" rtlCol="0">
              <a:spAutoFit/>
            </a:bodyPr>
            <a:lstStyle/>
            <a:p>
              <a:r>
                <a:rPr lang="en-US" sz="1200" b="1" dirty="0">
                  <a:solidFill>
                    <a:schemeClr val="bg1">
                      <a:lumMod val="50000"/>
                    </a:schemeClr>
                  </a:solidFill>
                </a:rPr>
                <a:t>H = 2W</a:t>
              </a:r>
            </a:p>
          </p:txBody>
        </p:sp>
      </p:grpSp>
      <p:grpSp>
        <p:nvGrpSpPr>
          <p:cNvPr id="51" name="Group 50">
            <a:extLst>
              <a:ext uri="{FF2B5EF4-FFF2-40B4-BE49-F238E27FC236}">
                <a16:creationId xmlns:a16="http://schemas.microsoft.com/office/drawing/2014/main" id="{89B47610-4BA0-4652-811F-A59CC0CE038B}"/>
              </a:ext>
            </a:extLst>
          </p:cNvPr>
          <p:cNvGrpSpPr/>
          <p:nvPr/>
        </p:nvGrpSpPr>
        <p:grpSpPr>
          <a:xfrm>
            <a:off x="5525605" y="1116045"/>
            <a:ext cx="2055190" cy="1742652"/>
            <a:chOff x="5525605" y="1116045"/>
            <a:chExt cx="2055190" cy="1742652"/>
          </a:xfrm>
        </p:grpSpPr>
        <p:pic>
          <p:nvPicPr>
            <p:cNvPr id="47" name="Picture 46">
              <a:extLst>
                <a:ext uri="{FF2B5EF4-FFF2-40B4-BE49-F238E27FC236}">
                  <a16:creationId xmlns:a16="http://schemas.microsoft.com/office/drawing/2014/main" id="{1660E259-7E64-4C98-9439-059B9C915734}"/>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14549" b="86089" l="31117" r="60889"/>
                      </a14:imgEffect>
                    </a14:imgLayer>
                  </a14:imgProps>
                </a:ext>
                <a:ext uri="{28A0092B-C50C-407E-A947-70E740481C1C}">
                  <a14:useLocalDpi xmlns:a14="http://schemas.microsoft.com/office/drawing/2010/main" val="0"/>
                </a:ext>
              </a:extLst>
            </a:blip>
            <a:srcRect l="31402" t="12516" r="38437" b="11989"/>
            <a:stretch/>
          </p:blipFill>
          <p:spPr>
            <a:xfrm>
              <a:off x="5646207" y="1296222"/>
              <a:ext cx="919797" cy="1322949"/>
            </a:xfrm>
            <a:prstGeom prst="rect">
              <a:avLst/>
            </a:prstGeom>
          </p:spPr>
        </p:pic>
        <p:pic>
          <p:nvPicPr>
            <p:cNvPr id="48" name="Picture 47">
              <a:extLst>
                <a:ext uri="{FF2B5EF4-FFF2-40B4-BE49-F238E27FC236}">
                  <a16:creationId xmlns:a16="http://schemas.microsoft.com/office/drawing/2014/main" id="{2E83BF97-E499-478E-9921-D633B5EB63EE}"/>
                </a:ext>
              </a:extLst>
            </p:cNvPr>
            <p:cNvPicPr>
              <a:picLocks noChangeAspect="1"/>
            </p:cNvPicPr>
            <p:nvPr/>
          </p:nvPicPr>
          <p:blipFill rotWithShape="1">
            <a:blip r:embed="rId10">
              <a:extLst>
                <a:ext uri="{28A0092B-C50C-407E-A947-70E740481C1C}">
                  <a14:useLocalDpi xmlns:a14="http://schemas.microsoft.com/office/drawing/2010/main" val="0"/>
                </a:ext>
              </a:extLst>
            </a:blip>
            <a:srcRect b="18680"/>
            <a:stretch/>
          </p:blipFill>
          <p:spPr>
            <a:xfrm rot="16200000">
              <a:off x="6374842" y="1590266"/>
              <a:ext cx="1498172" cy="913735"/>
            </a:xfrm>
            <a:prstGeom prst="rect">
              <a:avLst/>
            </a:prstGeom>
          </p:spPr>
        </p:pic>
        <p:sp>
          <p:nvSpPr>
            <p:cNvPr id="49" name="TextBox 48">
              <a:extLst>
                <a:ext uri="{FF2B5EF4-FFF2-40B4-BE49-F238E27FC236}">
                  <a16:creationId xmlns:a16="http://schemas.microsoft.com/office/drawing/2014/main" id="{B550521D-B487-479E-BCCE-980403322F12}"/>
                </a:ext>
              </a:extLst>
            </p:cNvPr>
            <p:cNvSpPr txBox="1"/>
            <p:nvPr/>
          </p:nvSpPr>
          <p:spPr>
            <a:xfrm>
              <a:off x="5525605" y="2535211"/>
              <a:ext cx="793808" cy="323486"/>
            </a:xfrm>
            <a:prstGeom prst="rect">
              <a:avLst/>
            </a:prstGeom>
            <a:noFill/>
          </p:spPr>
          <p:txBody>
            <a:bodyPr wrap="none" rtlCol="0">
              <a:spAutoFit/>
            </a:bodyPr>
            <a:lstStyle/>
            <a:p>
              <a:pPr algn="ctr">
                <a:lnSpc>
                  <a:spcPts val="900"/>
                </a:lnSpc>
              </a:pPr>
              <a:r>
                <a:rPr lang="en-US" sz="1000" b="1" dirty="0">
                  <a:solidFill>
                    <a:schemeClr val="bg1">
                      <a:lumMod val="50000"/>
                    </a:schemeClr>
                  </a:solidFill>
                </a:rPr>
                <a:t>Polymeric</a:t>
              </a:r>
            </a:p>
            <a:p>
              <a:pPr algn="ctr">
                <a:lnSpc>
                  <a:spcPts val="900"/>
                </a:lnSpc>
              </a:pPr>
              <a:r>
                <a:rPr lang="en-US" sz="1000" b="1" dirty="0">
                  <a:solidFill>
                    <a:schemeClr val="bg1">
                      <a:lumMod val="50000"/>
                    </a:schemeClr>
                  </a:solidFill>
                </a:rPr>
                <a:t>Reflector</a:t>
              </a:r>
            </a:p>
          </p:txBody>
        </p:sp>
        <p:sp>
          <p:nvSpPr>
            <p:cNvPr id="50" name="TextBox 49">
              <a:extLst>
                <a:ext uri="{FF2B5EF4-FFF2-40B4-BE49-F238E27FC236}">
                  <a16:creationId xmlns:a16="http://schemas.microsoft.com/office/drawing/2014/main" id="{CC0CCC2D-5AD8-4D35-9CCF-2A0CB8DA2132}"/>
                </a:ext>
              </a:extLst>
            </p:cNvPr>
            <p:cNvSpPr txBox="1"/>
            <p:nvPr/>
          </p:nvSpPr>
          <p:spPr>
            <a:xfrm>
              <a:off x="5925015" y="1116045"/>
              <a:ext cx="811441" cy="323486"/>
            </a:xfrm>
            <a:prstGeom prst="rect">
              <a:avLst/>
            </a:prstGeom>
            <a:noFill/>
          </p:spPr>
          <p:txBody>
            <a:bodyPr wrap="none" rtlCol="0">
              <a:spAutoFit/>
            </a:bodyPr>
            <a:lstStyle/>
            <a:p>
              <a:pPr algn="ctr">
                <a:lnSpc>
                  <a:spcPts val="900"/>
                </a:lnSpc>
              </a:pPr>
              <a:r>
                <a:rPr lang="en-US" sz="1000" b="1" dirty="0">
                  <a:solidFill>
                    <a:schemeClr val="bg1">
                      <a:lumMod val="50000"/>
                    </a:schemeClr>
                  </a:solidFill>
                </a:rPr>
                <a:t>Aluminum</a:t>
              </a:r>
            </a:p>
            <a:p>
              <a:pPr algn="ctr">
                <a:lnSpc>
                  <a:spcPts val="900"/>
                </a:lnSpc>
              </a:pPr>
              <a:r>
                <a:rPr lang="en-US" sz="1000" b="1" dirty="0">
                  <a:solidFill>
                    <a:schemeClr val="bg1">
                      <a:lumMod val="50000"/>
                    </a:schemeClr>
                  </a:solidFill>
                </a:rPr>
                <a:t>Radiator</a:t>
              </a:r>
            </a:p>
          </p:txBody>
        </p:sp>
      </p:grpSp>
      <p:graphicFrame>
        <p:nvGraphicFramePr>
          <p:cNvPr id="55" name="Object 54">
            <a:extLst>
              <a:ext uri="{FF2B5EF4-FFF2-40B4-BE49-F238E27FC236}">
                <a16:creationId xmlns:a16="http://schemas.microsoft.com/office/drawing/2014/main" id="{8F43B897-4DE5-43ED-BC01-1F5DCA3F5B7E}"/>
              </a:ext>
            </a:extLst>
          </p:cNvPr>
          <p:cNvGraphicFramePr>
            <a:graphicFrameLocks noChangeAspect="1"/>
          </p:cNvGraphicFramePr>
          <p:nvPr>
            <p:extLst>
              <p:ext uri="{D42A27DB-BD31-4B8C-83A1-F6EECF244321}">
                <p14:modId xmlns:p14="http://schemas.microsoft.com/office/powerpoint/2010/main" val="2000726586"/>
              </p:ext>
            </p:extLst>
          </p:nvPr>
        </p:nvGraphicFramePr>
        <p:xfrm>
          <a:off x="2315729" y="3372996"/>
          <a:ext cx="1924050" cy="917575"/>
        </p:xfrm>
        <a:graphic>
          <a:graphicData uri="http://schemas.openxmlformats.org/presentationml/2006/ole">
            <mc:AlternateContent xmlns:mc="http://schemas.openxmlformats.org/markup-compatibility/2006">
              <mc:Choice xmlns:v="urn:schemas-microsoft-com:vml" Requires="v">
                <p:oleObj spid="_x0000_s4654" name="Worksheet" r:id="rId11" imgW="1924166" imgH="918331" progId="Excel.Sheet.12">
                  <p:embed/>
                </p:oleObj>
              </mc:Choice>
              <mc:Fallback>
                <p:oleObj name="Worksheet" r:id="rId11" imgW="1924166" imgH="918331" progId="Excel.Sheet.12">
                  <p:embed/>
                  <p:pic>
                    <p:nvPicPr>
                      <p:cNvPr id="0" name=""/>
                      <p:cNvPicPr/>
                      <p:nvPr/>
                    </p:nvPicPr>
                    <p:blipFill>
                      <a:blip r:embed="rId12"/>
                      <a:stretch>
                        <a:fillRect/>
                      </a:stretch>
                    </p:blipFill>
                    <p:spPr>
                      <a:xfrm>
                        <a:off x="2315729" y="3372996"/>
                        <a:ext cx="1924050" cy="917575"/>
                      </a:xfrm>
                      <a:prstGeom prst="rect">
                        <a:avLst/>
                      </a:prstGeom>
                    </p:spPr>
                  </p:pic>
                </p:oleObj>
              </mc:Fallback>
            </mc:AlternateContent>
          </a:graphicData>
        </a:graphic>
      </p:graphicFrame>
      <p:sp>
        <p:nvSpPr>
          <p:cNvPr id="57" name="TextBox 56">
            <a:extLst>
              <a:ext uri="{FF2B5EF4-FFF2-40B4-BE49-F238E27FC236}">
                <a16:creationId xmlns:a16="http://schemas.microsoft.com/office/drawing/2014/main" id="{DC744558-59C8-4F74-9002-A51ED91C50F9}"/>
              </a:ext>
            </a:extLst>
          </p:cNvPr>
          <p:cNvSpPr txBox="1"/>
          <p:nvPr/>
        </p:nvSpPr>
        <p:spPr>
          <a:xfrm>
            <a:off x="2327655" y="3136970"/>
            <a:ext cx="1901011" cy="276999"/>
          </a:xfrm>
          <a:prstGeom prst="rect">
            <a:avLst/>
          </a:prstGeom>
          <a:noFill/>
        </p:spPr>
        <p:txBody>
          <a:bodyPr wrap="square" rtlCol="0">
            <a:spAutoFit/>
          </a:bodyPr>
          <a:lstStyle/>
          <a:p>
            <a:pPr algn="ctr"/>
            <a:r>
              <a:rPr lang="en-US" sz="1200" b="1" i="1" dirty="0">
                <a:solidFill>
                  <a:srgbClr val="3333CC"/>
                </a:solidFill>
              </a:rPr>
              <a:t>Model Predictions</a:t>
            </a:r>
          </a:p>
        </p:txBody>
      </p:sp>
      <p:graphicFrame>
        <p:nvGraphicFramePr>
          <p:cNvPr id="58" name="Object 57">
            <a:extLst>
              <a:ext uri="{FF2B5EF4-FFF2-40B4-BE49-F238E27FC236}">
                <a16:creationId xmlns:a16="http://schemas.microsoft.com/office/drawing/2014/main" id="{FBFE3D8F-D900-462E-B144-1AA0738444B8}"/>
              </a:ext>
            </a:extLst>
          </p:cNvPr>
          <p:cNvGraphicFramePr>
            <a:graphicFrameLocks noChangeAspect="1"/>
          </p:cNvGraphicFramePr>
          <p:nvPr>
            <p:extLst>
              <p:ext uri="{D42A27DB-BD31-4B8C-83A1-F6EECF244321}">
                <p14:modId xmlns:p14="http://schemas.microsoft.com/office/powerpoint/2010/main" val="3164494499"/>
              </p:ext>
            </p:extLst>
          </p:nvPr>
        </p:nvGraphicFramePr>
        <p:xfrm>
          <a:off x="6190901" y="3949195"/>
          <a:ext cx="1284287" cy="746125"/>
        </p:xfrm>
        <a:graphic>
          <a:graphicData uri="http://schemas.openxmlformats.org/presentationml/2006/ole">
            <mc:AlternateContent xmlns:mc="http://schemas.openxmlformats.org/markup-compatibility/2006">
              <mc:Choice xmlns:v="urn:schemas-microsoft-com:vml" Requires="v">
                <p:oleObj spid="_x0000_s4655" name="Worksheet" r:id="rId13" imgW="1283798" imgH="746817" progId="Excel.Sheet.12">
                  <p:embed/>
                </p:oleObj>
              </mc:Choice>
              <mc:Fallback>
                <p:oleObj name="Worksheet" r:id="rId13" imgW="1283798" imgH="746817" progId="Excel.Sheet.12">
                  <p:embed/>
                  <p:pic>
                    <p:nvPicPr>
                      <p:cNvPr id="55" name="Object 54">
                        <a:extLst>
                          <a:ext uri="{FF2B5EF4-FFF2-40B4-BE49-F238E27FC236}">
                            <a16:creationId xmlns:a16="http://schemas.microsoft.com/office/drawing/2014/main" id="{8F43B897-4DE5-43ED-BC01-1F5DCA3F5B7E}"/>
                          </a:ext>
                        </a:extLst>
                      </p:cNvPr>
                      <p:cNvPicPr/>
                      <p:nvPr/>
                    </p:nvPicPr>
                    <p:blipFill>
                      <a:blip r:embed="rId14"/>
                      <a:stretch>
                        <a:fillRect/>
                      </a:stretch>
                    </p:blipFill>
                    <p:spPr>
                      <a:xfrm>
                        <a:off x="6190901" y="3949195"/>
                        <a:ext cx="1284287" cy="746125"/>
                      </a:xfrm>
                      <a:prstGeom prst="rect">
                        <a:avLst/>
                      </a:prstGeom>
                    </p:spPr>
                  </p:pic>
                </p:oleObj>
              </mc:Fallback>
            </mc:AlternateContent>
          </a:graphicData>
        </a:graphic>
      </p:graphicFrame>
      <p:grpSp>
        <p:nvGrpSpPr>
          <p:cNvPr id="2" name="Group 1">
            <a:extLst>
              <a:ext uri="{FF2B5EF4-FFF2-40B4-BE49-F238E27FC236}">
                <a16:creationId xmlns:a16="http://schemas.microsoft.com/office/drawing/2014/main" id="{D2BBEB68-7A20-441C-8259-E86B668FE239}"/>
              </a:ext>
            </a:extLst>
          </p:cNvPr>
          <p:cNvGrpSpPr/>
          <p:nvPr/>
        </p:nvGrpSpPr>
        <p:grpSpPr>
          <a:xfrm>
            <a:off x="5633265" y="3097387"/>
            <a:ext cx="1948079" cy="793850"/>
            <a:chOff x="5633265" y="3108403"/>
            <a:chExt cx="1948079" cy="793850"/>
          </a:xfrm>
        </p:grpSpPr>
        <p:pic>
          <p:nvPicPr>
            <p:cNvPr id="52" name="Picture 13">
              <a:extLst>
                <a:ext uri="{FF2B5EF4-FFF2-40B4-BE49-F238E27FC236}">
                  <a16:creationId xmlns:a16="http://schemas.microsoft.com/office/drawing/2014/main" id="{E0CED3B7-35B1-4DEE-B531-9667C090B7DD}"/>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l="5963" t="12787" b="9161"/>
            <a:stretch>
              <a:fillRect/>
            </a:stretch>
          </p:blipFill>
          <p:spPr bwMode="auto">
            <a:xfrm rot="10800000">
              <a:off x="5633266" y="3108403"/>
              <a:ext cx="1948078" cy="7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Box 58">
              <a:extLst>
                <a:ext uri="{FF2B5EF4-FFF2-40B4-BE49-F238E27FC236}">
                  <a16:creationId xmlns:a16="http://schemas.microsoft.com/office/drawing/2014/main" id="{2BDBF602-B728-4E88-8AD9-4D6556511075}"/>
                </a:ext>
              </a:extLst>
            </p:cNvPr>
            <p:cNvSpPr txBox="1"/>
            <p:nvPr/>
          </p:nvSpPr>
          <p:spPr>
            <a:xfrm>
              <a:off x="5633265" y="3625254"/>
              <a:ext cx="1924045" cy="246221"/>
            </a:xfrm>
            <a:prstGeom prst="rect">
              <a:avLst/>
            </a:prstGeom>
            <a:noFill/>
          </p:spPr>
          <p:txBody>
            <a:bodyPr wrap="square" rtlCol="0">
              <a:spAutoFit/>
            </a:bodyPr>
            <a:lstStyle/>
            <a:p>
              <a:pPr algn="ctr"/>
              <a:r>
                <a:rPr lang="en-US" sz="1000" b="1" dirty="0">
                  <a:solidFill>
                    <a:schemeClr val="bg1">
                      <a:lumMod val="50000"/>
                    </a:schemeClr>
                  </a:solidFill>
                </a:rPr>
                <a:t>IR Plate (400 K)</a:t>
              </a:r>
            </a:p>
          </p:txBody>
        </p:sp>
        <p:sp>
          <p:nvSpPr>
            <p:cNvPr id="60" name="TextBox 59">
              <a:extLst>
                <a:ext uri="{FF2B5EF4-FFF2-40B4-BE49-F238E27FC236}">
                  <a16:creationId xmlns:a16="http://schemas.microsoft.com/office/drawing/2014/main" id="{521A6A90-17C3-4358-AD5F-AC344AFDB0AF}"/>
                </a:ext>
              </a:extLst>
            </p:cNvPr>
            <p:cNvSpPr txBox="1"/>
            <p:nvPr/>
          </p:nvSpPr>
          <p:spPr>
            <a:xfrm>
              <a:off x="5835851" y="3117283"/>
              <a:ext cx="1191614" cy="246221"/>
            </a:xfrm>
            <a:prstGeom prst="rect">
              <a:avLst/>
            </a:prstGeom>
            <a:noFill/>
          </p:spPr>
          <p:txBody>
            <a:bodyPr wrap="square" rtlCol="0">
              <a:spAutoFit/>
            </a:bodyPr>
            <a:lstStyle/>
            <a:p>
              <a:pPr algn="ctr"/>
              <a:r>
                <a:rPr lang="en-US" sz="1000" b="1" dirty="0">
                  <a:solidFill>
                    <a:schemeClr val="bg1">
                      <a:lumMod val="50000"/>
                    </a:schemeClr>
                  </a:solidFill>
                </a:rPr>
                <a:t>Shroud (90 K)</a:t>
              </a:r>
            </a:p>
          </p:txBody>
        </p:sp>
        <p:sp>
          <p:nvSpPr>
            <p:cNvPr id="61" name="TextBox 60">
              <a:extLst>
                <a:ext uri="{FF2B5EF4-FFF2-40B4-BE49-F238E27FC236}">
                  <a16:creationId xmlns:a16="http://schemas.microsoft.com/office/drawing/2014/main" id="{1E2F5854-8FB2-4A81-87EE-E30F8C9C4499}"/>
                </a:ext>
              </a:extLst>
            </p:cNvPr>
            <p:cNvSpPr txBox="1"/>
            <p:nvPr/>
          </p:nvSpPr>
          <p:spPr>
            <a:xfrm>
              <a:off x="6819989" y="3359623"/>
              <a:ext cx="497110" cy="246221"/>
            </a:xfrm>
            <a:prstGeom prst="rect">
              <a:avLst/>
            </a:prstGeom>
            <a:noFill/>
          </p:spPr>
          <p:txBody>
            <a:bodyPr wrap="square" rtlCol="0">
              <a:spAutoFit/>
            </a:bodyPr>
            <a:lstStyle/>
            <a:p>
              <a:pPr algn="ctr"/>
              <a:r>
                <a:rPr lang="en-US" sz="1000" b="1" dirty="0">
                  <a:solidFill>
                    <a:schemeClr val="bg1">
                      <a:lumMod val="50000"/>
                    </a:schemeClr>
                  </a:solidFill>
                </a:rPr>
                <a:t>PRR</a:t>
              </a:r>
            </a:p>
          </p:txBody>
        </p:sp>
      </p:grpSp>
      <p:sp>
        <p:nvSpPr>
          <p:cNvPr id="53" name="TextBox 52">
            <a:extLst>
              <a:ext uri="{FF2B5EF4-FFF2-40B4-BE49-F238E27FC236}">
                <a16:creationId xmlns:a16="http://schemas.microsoft.com/office/drawing/2014/main" id="{E781321C-38C5-4442-8184-31522B5761F2}"/>
              </a:ext>
            </a:extLst>
          </p:cNvPr>
          <p:cNvSpPr txBox="1"/>
          <p:nvPr/>
        </p:nvSpPr>
        <p:spPr>
          <a:xfrm>
            <a:off x="2327655" y="4386211"/>
            <a:ext cx="1924045" cy="276999"/>
          </a:xfrm>
          <a:prstGeom prst="rect">
            <a:avLst/>
          </a:prstGeom>
          <a:noFill/>
        </p:spPr>
        <p:txBody>
          <a:bodyPr wrap="square" rtlCol="0">
            <a:spAutoFit/>
          </a:bodyPr>
          <a:lstStyle/>
          <a:p>
            <a:pPr algn="ctr"/>
            <a:r>
              <a:rPr lang="en-US" sz="1200" b="1" dirty="0">
                <a:solidFill>
                  <a:schemeClr val="bg1">
                    <a:lumMod val="50000"/>
                  </a:schemeClr>
                </a:solidFill>
              </a:rPr>
              <a:t>T</a:t>
            </a:r>
            <a:r>
              <a:rPr lang="en-US" sz="1200" b="1" baseline="-25000" dirty="0">
                <a:solidFill>
                  <a:schemeClr val="bg1">
                    <a:lumMod val="50000"/>
                  </a:schemeClr>
                </a:solidFill>
              </a:rPr>
              <a:t>SINK</a:t>
            </a:r>
            <a:r>
              <a:rPr lang="en-US" sz="1200" b="1" dirty="0">
                <a:solidFill>
                  <a:schemeClr val="bg1">
                    <a:lumMod val="50000"/>
                  </a:schemeClr>
                </a:solidFill>
              </a:rPr>
              <a:t> is T</a:t>
            </a:r>
            <a:r>
              <a:rPr lang="en-US" sz="1200" b="1" baseline="-25000" dirty="0">
                <a:solidFill>
                  <a:schemeClr val="bg1">
                    <a:lumMod val="50000"/>
                  </a:schemeClr>
                </a:solidFill>
              </a:rPr>
              <a:t>RAD </a:t>
            </a:r>
            <a:r>
              <a:rPr lang="en-US" sz="1200" b="1" dirty="0">
                <a:solidFill>
                  <a:schemeClr val="bg1">
                    <a:lumMod val="50000"/>
                  </a:schemeClr>
                </a:solidFill>
              </a:rPr>
              <a:t>at Q = 0 W</a:t>
            </a:r>
          </a:p>
        </p:txBody>
      </p:sp>
      <p:sp>
        <p:nvSpPr>
          <p:cNvPr id="54" name="TextBox 53">
            <a:extLst>
              <a:ext uri="{FF2B5EF4-FFF2-40B4-BE49-F238E27FC236}">
                <a16:creationId xmlns:a16="http://schemas.microsoft.com/office/drawing/2014/main" id="{32011ADF-B918-483D-976A-CA13B3A96AB7}"/>
              </a:ext>
            </a:extLst>
          </p:cNvPr>
          <p:cNvSpPr txBox="1"/>
          <p:nvPr/>
        </p:nvSpPr>
        <p:spPr>
          <a:xfrm>
            <a:off x="5601394" y="4064373"/>
            <a:ext cx="593601" cy="461665"/>
          </a:xfrm>
          <a:prstGeom prst="rect">
            <a:avLst/>
          </a:prstGeom>
          <a:noFill/>
        </p:spPr>
        <p:txBody>
          <a:bodyPr wrap="square" rtlCol="0">
            <a:spAutoFit/>
          </a:bodyPr>
          <a:lstStyle/>
          <a:p>
            <a:pPr algn="ctr"/>
            <a:r>
              <a:rPr lang="en-US" sz="1200" b="1" i="1" dirty="0">
                <a:solidFill>
                  <a:srgbClr val="3333CC"/>
                </a:solidFill>
              </a:rPr>
              <a:t>Test</a:t>
            </a:r>
          </a:p>
          <a:p>
            <a:pPr algn="ctr"/>
            <a:r>
              <a:rPr lang="en-US" sz="1200" b="1" i="1" dirty="0">
                <a:solidFill>
                  <a:srgbClr val="3333CC"/>
                </a:solidFill>
              </a:rPr>
              <a:t>Data</a:t>
            </a:r>
          </a:p>
        </p:txBody>
      </p:sp>
    </p:spTree>
    <p:extLst>
      <p:ext uri="{BB962C8B-B14F-4D97-AF65-F5344CB8AC3E}">
        <p14:creationId xmlns:p14="http://schemas.microsoft.com/office/powerpoint/2010/main" val="2822120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44000" cy="558188"/>
          </a:xfrm>
        </p:spPr>
        <p:txBody>
          <a:bodyPr/>
          <a:lstStyle/>
          <a:p>
            <a:pPr algn="ctr"/>
            <a:r>
              <a:rPr lang="en-US" dirty="0"/>
              <a:t>     VARIABLE COND. THERMAL LINK (VCTL)</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a:xfrm>
            <a:off x="7467600" y="4802825"/>
            <a:ext cx="586131" cy="272097"/>
          </a:xfrm>
        </p:spPr>
        <p:txBody>
          <a:bodyPr/>
          <a:lstStyle/>
          <a:p>
            <a:fld id="{7541D3F3-5446-4B97-9507-A9B744945B2F}" type="slidenum">
              <a:rPr lang="en-US">
                <a:solidFill>
                  <a:srgbClr val="7030A0"/>
                </a:solidFill>
              </a:rPr>
              <a:pPr/>
              <a:t>9</a:t>
            </a:fld>
            <a:endParaRPr lang="en-US" dirty="0">
              <a:solidFill>
                <a:srgbClr val="7030A0"/>
              </a:solidFill>
            </a:endParaRPr>
          </a:p>
        </p:txBody>
      </p:sp>
      <p:sp>
        <p:nvSpPr>
          <p:cNvPr id="45" name="TextBox 44">
            <a:extLst>
              <a:ext uri="{FF2B5EF4-FFF2-40B4-BE49-F238E27FC236}">
                <a16:creationId xmlns:a16="http://schemas.microsoft.com/office/drawing/2014/main" id="{FC9C1047-E66E-4BA8-AEB7-2449AC212CDC}"/>
              </a:ext>
            </a:extLst>
          </p:cNvPr>
          <p:cNvSpPr txBox="1"/>
          <p:nvPr/>
        </p:nvSpPr>
        <p:spPr>
          <a:xfrm>
            <a:off x="-4214" y="528771"/>
            <a:ext cx="9148213" cy="353943"/>
          </a:xfrm>
          <a:prstGeom prst="rect">
            <a:avLst/>
          </a:prstGeom>
          <a:noFill/>
        </p:spPr>
        <p:txBody>
          <a:bodyPr wrap="square" rtlCol="0">
            <a:spAutoFit/>
          </a:bodyPr>
          <a:lstStyle/>
          <a:p>
            <a:pPr algn="ctr"/>
            <a:r>
              <a:rPr lang="en-US" sz="1700" b="1" i="1" dirty="0">
                <a:solidFill>
                  <a:srgbClr val="3333CC"/>
                </a:solidFill>
                <a:sym typeface="Wingdings" panose="05000000000000000000" pitchFamily="2" charset="2"/>
              </a:rPr>
              <a:t>Reverse-Operation DTE Thermal Switch (ROD-TSW) + Miniaturized LHP (mini-LHP)</a:t>
            </a:r>
            <a:endParaRPr lang="en-US" sz="1700" i="1" dirty="0">
              <a:solidFill>
                <a:srgbClr val="3333CC"/>
              </a:solidFill>
              <a:latin typeface="+mn-lt"/>
            </a:endParaRPr>
          </a:p>
        </p:txBody>
      </p:sp>
      <p:sp>
        <p:nvSpPr>
          <p:cNvPr id="150" name="TextBox 149">
            <a:extLst>
              <a:ext uri="{FF2B5EF4-FFF2-40B4-BE49-F238E27FC236}">
                <a16:creationId xmlns:a16="http://schemas.microsoft.com/office/drawing/2014/main" id="{507D8E31-3CF1-4048-B175-D4821E965FB3}"/>
              </a:ext>
            </a:extLst>
          </p:cNvPr>
          <p:cNvSpPr txBox="1"/>
          <p:nvPr/>
        </p:nvSpPr>
        <p:spPr>
          <a:xfrm>
            <a:off x="4219937" y="1278806"/>
            <a:ext cx="4586213" cy="3108543"/>
          </a:xfrm>
          <a:prstGeom prst="rect">
            <a:avLst/>
          </a:prstGeom>
          <a:noFill/>
        </p:spPr>
        <p:txBody>
          <a:bodyPr wrap="square" rtlCol="0">
            <a:spAutoFit/>
          </a:bodyPr>
          <a:lstStyle/>
          <a:p>
            <a:pPr marL="285750" indent="-285750">
              <a:buFont typeface="Arial" panose="020B0604020202020204" pitchFamily="34" charset="0"/>
              <a:buChar char="•"/>
            </a:pPr>
            <a:r>
              <a:rPr lang="en-US" sz="1400" b="1" dirty="0"/>
              <a:t>VCTL </a:t>
            </a:r>
            <a:r>
              <a:rPr lang="en-US" sz="1400" b="1" dirty="0">
                <a:sym typeface="Wingdings" panose="05000000000000000000" pitchFamily="2" charset="2"/>
              </a:rPr>
              <a:t> </a:t>
            </a:r>
            <a:r>
              <a:rPr lang="en-US" sz="1400" b="1" dirty="0"/>
              <a:t>ROD-TSW + mini-LHP in series</a:t>
            </a:r>
          </a:p>
          <a:p>
            <a:pPr marL="285750" indent="-285750">
              <a:buFont typeface="Arial" panose="020B0604020202020204" pitchFamily="34" charset="0"/>
              <a:buChar char="•"/>
            </a:pPr>
            <a:r>
              <a:rPr lang="en-US" sz="1400" b="1" dirty="0"/>
              <a:t>ROD-TSW ON/OFF ratio is 2500</a:t>
            </a:r>
          </a:p>
          <a:p>
            <a:pPr marL="742950" lvl="1" indent="-285750">
              <a:buFont typeface="Wingdings" panose="05000000000000000000" pitchFamily="2" charset="2"/>
              <a:buChar char="Ø"/>
            </a:pPr>
            <a:r>
              <a:rPr lang="en-US" sz="1400" dirty="0"/>
              <a:t>GON 		= 5 W/K</a:t>
            </a:r>
          </a:p>
          <a:p>
            <a:pPr marL="742950" lvl="1" indent="-285750">
              <a:buFont typeface="Wingdings" panose="05000000000000000000" pitchFamily="2" charset="2"/>
              <a:buChar char="Ø"/>
            </a:pPr>
            <a:r>
              <a:rPr lang="en-US" sz="1400" dirty="0"/>
              <a:t>GOFF		= 0.002 W/K</a:t>
            </a:r>
          </a:p>
          <a:p>
            <a:pPr marL="742950" lvl="1" indent="-285750">
              <a:buFont typeface="Wingdings" panose="05000000000000000000" pitchFamily="2" charset="2"/>
              <a:buChar char="Ø"/>
            </a:pPr>
            <a:r>
              <a:rPr lang="en-US" sz="1400" dirty="0"/>
              <a:t>TON/OFF	= 273 K</a:t>
            </a:r>
          </a:p>
          <a:p>
            <a:pPr marL="285750" indent="-285750">
              <a:buFont typeface="Arial" panose="020B0604020202020204" pitchFamily="34" charset="0"/>
              <a:buChar char="•"/>
            </a:pPr>
            <a:r>
              <a:rPr lang="en-US" sz="1400" b="1" dirty="0"/>
              <a:t>Mini-LHP ON/OFF ratio is 10000</a:t>
            </a:r>
          </a:p>
          <a:p>
            <a:pPr marL="742950" lvl="1" indent="-285750">
              <a:buFont typeface="Wingdings" panose="05000000000000000000" pitchFamily="2" charset="2"/>
              <a:buChar char="Ø"/>
            </a:pPr>
            <a:r>
              <a:rPr lang="en-US" sz="1400" dirty="0"/>
              <a:t>GON		= 10 W/K</a:t>
            </a:r>
          </a:p>
          <a:p>
            <a:pPr marL="742950" lvl="1" indent="-285750">
              <a:buFont typeface="Wingdings" panose="05000000000000000000" pitchFamily="2" charset="2"/>
              <a:buChar char="Ø"/>
            </a:pPr>
            <a:r>
              <a:rPr lang="en-US" sz="1400" dirty="0"/>
              <a:t>GOFF		= 0.001 W/K (probably lower)</a:t>
            </a:r>
          </a:p>
          <a:p>
            <a:pPr marL="742950" lvl="1" indent="-285750">
              <a:buFont typeface="Wingdings" panose="05000000000000000000" pitchFamily="2" charset="2"/>
              <a:buChar char="Ø"/>
            </a:pPr>
            <a:r>
              <a:rPr lang="en-US" sz="1400" dirty="0"/>
              <a:t>TON/OFF	= adjustable (RSVR control)</a:t>
            </a:r>
          </a:p>
          <a:p>
            <a:pPr marL="742950" lvl="1" indent="-285750">
              <a:buFont typeface="Wingdings" panose="05000000000000000000" pitchFamily="2" charset="2"/>
              <a:buChar char="Ø"/>
            </a:pPr>
            <a:r>
              <a:rPr lang="en-US" sz="1400" dirty="0"/>
              <a:t>Fluid		= propylene (T</a:t>
            </a:r>
            <a:r>
              <a:rPr lang="en-US" sz="1400" baseline="-25000" dirty="0"/>
              <a:t>FREEZE</a:t>
            </a:r>
            <a:r>
              <a:rPr lang="en-US" sz="1400" dirty="0"/>
              <a:t> = 89 K)</a:t>
            </a:r>
          </a:p>
          <a:p>
            <a:pPr marL="285750" indent="-285750">
              <a:buFont typeface="Arial" panose="020B0604020202020204" pitchFamily="34" charset="0"/>
              <a:buChar char="•"/>
            </a:pPr>
            <a:r>
              <a:rPr lang="en-US" sz="1400" b="1" dirty="0"/>
              <a:t>See Lunar Seismometer (LS) on next slide</a:t>
            </a:r>
          </a:p>
          <a:p>
            <a:pPr marL="285750" indent="-285750">
              <a:buFont typeface="Arial" panose="020B0604020202020204" pitchFamily="34" charset="0"/>
              <a:buChar char="•"/>
            </a:pPr>
            <a:r>
              <a:rPr lang="en-US" sz="1400" b="1" dirty="0"/>
              <a:t>For LS, IH 300-318 K over entire mission</a:t>
            </a:r>
          </a:p>
          <a:p>
            <a:pPr marL="742950" lvl="1" indent="-285750">
              <a:buFont typeface="Wingdings" panose="05000000000000000000" pitchFamily="2" charset="2"/>
              <a:buChar char="Ø"/>
            </a:pPr>
            <a:r>
              <a:rPr lang="en-US" sz="1400" dirty="0"/>
              <a:t>ROD-TSW normally turns ON/OFF at 273 K</a:t>
            </a:r>
          </a:p>
          <a:p>
            <a:pPr marL="742950" lvl="1" indent="-285750">
              <a:buFont typeface="Wingdings" panose="05000000000000000000" pitchFamily="2" charset="2"/>
              <a:buChar char="Ø"/>
            </a:pPr>
            <a:r>
              <a:rPr lang="en-US" sz="1400" dirty="0"/>
              <a:t>For LS, ROD-TSW acts as mini-LHP backup</a:t>
            </a:r>
          </a:p>
        </p:txBody>
      </p:sp>
      <p:grpSp>
        <p:nvGrpSpPr>
          <p:cNvPr id="5" name="Group 4">
            <a:extLst>
              <a:ext uri="{FF2B5EF4-FFF2-40B4-BE49-F238E27FC236}">
                <a16:creationId xmlns:a16="http://schemas.microsoft.com/office/drawing/2014/main" id="{0E0BBE98-6E47-4619-81D9-C1A8E843F043}"/>
              </a:ext>
            </a:extLst>
          </p:cNvPr>
          <p:cNvGrpSpPr/>
          <p:nvPr/>
        </p:nvGrpSpPr>
        <p:grpSpPr>
          <a:xfrm>
            <a:off x="9702" y="1086960"/>
            <a:ext cx="3949025" cy="3695232"/>
            <a:chOff x="9702" y="1086960"/>
            <a:chExt cx="3949025" cy="3695232"/>
          </a:xfrm>
        </p:grpSpPr>
        <p:grpSp>
          <p:nvGrpSpPr>
            <p:cNvPr id="154" name="Group 153">
              <a:extLst>
                <a:ext uri="{FF2B5EF4-FFF2-40B4-BE49-F238E27FC236}">
                  <a16:creationId xmlns:a16="http://schemas.microsoft.com/office/drawing/2014/main" id="{18BBE593-0118-43E8-9EF2-1607B7A5F3FE}"/>
                </a:ext>
              </a:extLst>
            </p:cNvPr>
            <p:cNvGrpSpPr/>
            <p:nvPr/>
          </p:nvGrpSpPr>
          <p:grpSpPr>
            <a:xfrm>
              <a:off x="9702" y="1086960"/>
              <a:ext cx="3949025" cy="3695232"/>
              <a:chOff x="9702" y="1086960"/>
              <a:chExt cx="3949025" cy="3695232"/>
            </a:xfrm>
          </p:grpSpPr>
          <p:pic>
            <p:nvPicPr>
              <p:cNvPr id="149" name="Picture 148">
                <a:extLst>
                  <a:ext uri="{FF2B5EF4-FFF2-40B4-BE49-F238E27FC236}">
                    <a16:creationId xmlns:a16="http://schemas.microsoft.com/office/drawing/2014/main" id="{1AEFFA40-3470-481A-A416-027179EF5DC7}"/>
                  </a:ext>
                </a:extLst>
              </p:cNvPr>
              <p:cNvPicPr>
                <a:picLocks noChangeAspect="1"/>
              </p:cNvPicPr>
              <p:nvPr/>
            </p:nvPicPr>
            <p:blipFill>
              <a:blip r:embed="rId2"/>
              <a:stretch>
                <a:fillRect/>
              </a:stretch>
            </p:blipFill>
            <p:spPr>
              <a:xfrm flipH="1">
                <a:off x="9702" y="1086960"/>
                <a:ext cx="3949025" cy="3695232"/>
              </a:xfrm>
              <a:prstGeom prst="rect">
                <a:avLst/>
              </a:prstGeom>
            </p:spPr>
          </p:pic>
          <p:sp>
            <p:nvSpPr>
              <p:cNvPr id="152" name="TextBox 151">
                <a:extLst>
                  <a:ext uri="{FF2B5EF4-FFF2-40B4-BE49-F238E27FC236}">
                    <a16:creationId xmlns:a16="http://schemas.microsoft.com/office/drawing/2014/main" id="{80FF12BD-A21C-4863-B06E-1B9303468D05}"/>
                  </a:ext>
                </a:extLst>
              </p:cNvPr>
              <p:cNvSpPr txBox="1"/>
              <p:nvPr/>
            </p:nvSpPr>
            <p:spPr>
              <a:xfrm>
                <a:off x="965201" y="2020025"/>
                <a:ext cx="1440148" cy="1977464"/>
              </a:xfrm>
              <a:prstGeom prst="rect">
                <a:avLst/>
              </a:prstGeom>
              <a:noFill/>
            </p:spPr>
            <p:txBody>
              <a:bodyPr wrap="square" rtlCol="0">
                <a:spAutoFit/>
              </a:bodyPr>
              <a:lstStyle/>
              <a:p>
                <a:pPr algn="ctr">
                  <a:lnSpc>
                    <a:spcPts val="1200"/>
                  </a:lnSpc>
                  <a:spcAft>
                    <a:spcPts val="300"/>
                  </a:spcAft>
                </a:pPr>
                <a:r>
                  <a:rPr lang="en-US" sz="1200" b="1" dirty="0">
                    <a:latin typeface="Arial Narrow" panose="020B0606020202030204" pitchFamily="34" charset="0"/>
                  </a:rPr>
                  <a:t>Heat Flow Path</a:t>
                </a:r>
                <a:endParaRPr lang="en-US" sz="1200" dirty="0">
                  <a:latin typeface="Arial Narrow" panose="020B0606020202030204" pitchFamily="34" charset="0"/>
                </a:endParaRPr>
              </a:p>
              <a:p>
                <a:pPr algn="ctr">
                  <a:lnSpc>
                    <a:spcPts val="1200"/>
                  </a:lnSpc>
                </a:pPr>
                <a:r>
                  <a:rPr lang="en-US" sz="1200" dirty="0">
                    <a:latin typeface="Arial Narrow" panose="020B0606020202030204" pitchFamily="34" charset="0"/>
                  </a:rPr>
                  <a:t>Components</a:t>
                </a:r>
              </a:p>
              <a:p>
                <a:pPr algn="ctr">
                  <a:lnSpc>
                    <a:spcPts val="1200"/>
                  </a:lnSpc>
                </a:pPr>
                <a:endParaRPr lang="en-US" sz="1200" dirty="0">
                  <a:latin typeface="Arial Narrow" panose="020B0606020202030204" pitchFamily="34" charset="0"/>
                </a:endParaRPr>
              </a:p>
              <a:p>
                <a:pPr algn="ctr">
                  <a:lnSpc>
                    <a:spcPts val="1200"/>
                  </a:lnSpc>
                </a:pPr>
                <a:r>
                  <a:rPr lang="en-US" sz="1200" dirty="0">
                    <a:latin typeface="Arial Narrow" panose="020B0606020202030204" pitchFamily="34" charset="0"/>
                  </a:rPr>
                  <a:t>IH Frame/Panels</a:t>
                </a:r>
              </a:p>
              <a:p>
                <a:pPr algn="ctr">
                  <a:lnSpc>
                    <a:spcPts val="1200"/>
                  </a:lnSpc>
                </a:pPr>
                <a:endParaRPr lang="en-US" sz="1200" dirty="0">
                  <a:latin typeface="Arial Narrow" panose="020B0606020202030204" pitchFamily="34" charset="0"/>
                </a:endParaRPr>
              </a:p>
              <a:p>
                <a:pPr algn="ctr">
                  <a:lnSpc>
                    <a:spcPts val="1200"/>
                  </a:lnSpc>
                </a:pPr>
                <a:r>
                  <a:rPr lang="en-US" sz="1200" dirty="0">
                    <a:latin typeface="Arial Narrow" panose="020B0606020202030204" pitchFamily="34" charset="0"/>
                  </a:rPr>
                  <a:t>ROD-TSW</a:t>
                </a:r>
              </a:p>
              <a:p>
                <a:pPr algn="ctr">
                  <a:lnSpc>
                    <a:spcPts val="1200"/>
                  </a:lnSpc>
                </a:pPr>
                <a:endParaRPr lang="en-US" sz="1200" dirty="0">
                  <a:latin typeface="Arial Narrow" panose="020B0606020202030204" pitchFamily="34" charset="0"/>
                </a:endParaRPr>
              </a:p>
              <a:p>
                <a:pPr algn="ctr">
                  <a:lnSpc>
                    <a:spcPts val="1200"/>
                  </a:lnSpc>
                </a:pPr>
                <a:r>
                  <a:rPr lang="en-US" sz="1200" dirty="0">
                    <a:latin typeface="Arial Narrow" panose="020B0606020202030204" pitchFamily="34" charset="0"/>
                  </a:rPr>
                  <a:t>Mini-LHP Evaporator</a:t>
                </a:r>
              </a:p>
              <a:p>
                <a:pPr algn="ctr">
                  <a:lnSpc>
                    <a:spcPts val="1200"/>
                  </a:lnSpc>
                </a:pPr>
                <a:endParaRPr lang="en-US" sz="1200" dirty="0">
                  <a:latin typeface="Arial Narrow" panose="020B0606020202030204" pitchFamily="34" charset="0"/>
                </a:endParaRPr>
              </a:p>
              <a:p>
                <a:pPr algn="ctr">
                  <a:lnSpc>
                    <a:spcPts val="1200"/>
                  </a:lnSpc>
                </a:pPr>
                <a:r>
                  <a:rPr lang="en-US" sz="1200" dirty="0">
                    <a:latin typeface="Arial Narrow" panose="020B0606020202030204" pitchFamily="34" charset="0"/>
                  </a:rPr>
                  <a:t>Mini-LHP Radiator</a:t>
                </a:r>
              </a:p>
              <a:p>
                <a:pPr algn="ctr">
                  <a:lnSpc>
                    <a:spcPts val="1200"/>
                  </a:lnSpc>
                </a:pPr>
                <a:endParaRPr lang="en-US" sz="800" dirty="0">
                  <a:latin typeface="Arial Narrow" panose="020B0606020202030204" pitchFamily="34" charset="0"/>
                </a:endParaRPr>
              </a:p>
              <a:p>
                <a:pPr algn="ctr">
                  <a:lnSpc>
                    <a:spcPts val="1200"/>
                  </a:lnSpc>
                </a:pPr>
                <a:r>
                  <a:rPr lang="en-US" sz="1200" dirty="0">
                    <a:latin typeface="Arial Narrow" panose="020B0606020202030204" pitchFamily="34" charset="0"/>
                  </a:rPr>
                  <a:t>Lunar Surface T</a:t>
                </a:r>
                <a:r>
                  <a:rPr lang="en-US" sz="1200" baseline="-25000" dirty="0">
                    <a:latin typeface="Arial Narrow" panose="020B0606020202030204" pitchFamily="34" charset="0"/>
                  </a:rPr>
                  <a:t>SINK</a:t>
                </a:r>
              </a:p>
            </p:txBody>
          </p:sp>
        </p:grpSp>
        <p:sp>
          <p:nvSpPr>
            <p:cNvPr id="4" name="Arrow: Down 3">
              <a:extLst>
                <a:ext uri="{FF2B5EF4-FFF2-40B4-BE49-F238E27FC236}">
                  <a16:creationId xmlns:a16="http://schemas.microsoft.com/office/drawing/2014/main" id="{C74FFF48-59F8-4934-8CB5-164A2C1120AA}"/>
                </a:ext>
              </a:extLst>
            </p:cNvPr>
            <p:cNvSpPr/>
            <p:nvPr/>
          </p:nvSpPr>
          <p:spPr>
            <a:xfrm>
              <a:off x="1624990" y="2722933"/>
              <a:ext cx="102824" cy="110169"/>
            </a:xfrm>
            <a:prstGeom prst="down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5" name="Arrow: Down 14">
              <a:extLst>
                <a:ext uri="{FF2B5EF4-FFF2-40B4-BE49-F238E27FC236}">
                  <a16:creationId xmlns:a16="http://schemas.microsoft.com/office/drawing/2014/main" id="{8F13649B-7F9A-467C-AE9C-21FC2C5C42D6}"/>
                </a:ext>
              </a:extLst>
            </p:cNvPr>
            <p:cNvSpPr/>
            <p:nvPr/>
          </p:nvSpPr>
          <p:spPr>
            <a:xfrm>
              <a:off x="1624990" y="3033172"/>
              <a:ext cx="102824" cy="110169"/>
            </a:xfrm>
            <a:prstGeom prst="down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6" name="Arrow: Down 15">
              <a:extLst>
                <a:ext uri="{FF2B5EF4-FFF2-40B4-BE49-F238E27FC236}">
                  <a16:creationId xmlns:a16="http://schemas.microsoft.com/office/drawing/2014/main" id="{F3029627-2F03-4332-82B6-DB314A478577}"/>
                </a:ext>
              </a:extLst>
            </p:cNvPr>
            <p:cNvSpPr/>
            <p:nvPr/>
          </p:nvSpPr>
          <p:spPr>
            <a:xfrm>
              <a:off x="1624990" y="3343273"/>
              <a:ext cx="102824" cy="110169"/>
            </a:xfrm>
            <a:prstGeom prst="down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7" name="Arrow: Down 16">
              <a:extLst>
                <a:ext uri="{FF2B5EF4-FFF2-40B4-BE49-F238E27FC236}">
                  <a16:creationId xmlns:a16="http://schemas.microsoft.com/office/drawing/2014/main" id="{896AAFCA-5447-4418-B6D7-BC12A925334F}"/>
                </a:ext>
              </a:extLst>
            </p:cNvPr>
            <p:cNvSpPr/>
            <p:nvPr/>
          </p:nvSpPr>
          <p:spPr>
            <a:xfrm>
              <a:off x="1624990" y="3655279"/>
              <a:ext cx="102824" cy="110169"/>
            </a:xfrm>
            <a:prstGeom prst="down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8" name="Arrow: Down 17">
              <a:extLst>
                <a:ext uri="{FF2B5EF4-FFF2-40B4-BE49-F238E27FC236}">
                  <a16:creationId xmlns:a16="http://schemas.microsoft.com/office/drawing/2014/main" id="{B6B04F41-F0DF-45AE-8550-E98DC19D72F2}"/>
                </a:ext>
              </a:extLst>
            </p:cNvPr>
            <p:cNvSpPr/>
            <p:nvPr/>
          </p:nvSpPr>
          <p:spPr>
            <a:xfrm>
              <a:off x="1624990" y="2420038"/>
              <a:ext cx="102824" cy="110169"/>
            </a:xfrm>
            <a:prstGeom prst="down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grpSp>
    </p:spTree>
    <p:extLst>
      <p:ext uri="{BB962C8B-B14F-4D97-AF65-F5344CB8AC3E}">
        <p14:creationId xmlns:p14="http://schemas.microsoft.com/office/powerpoint/2010/main" val="2424040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44000" cy="558188"/>
          </a:xfrm>
        </p:spPr>
        <p:txBody>
          <a:bodyPr/>
          <a:lstStyle/>
          <a:p>
            <a:pPr algn="ctr"/>
            <a:r>
              <a:rPr lang="en-US" dirty="0"/>
              <a:t>LUNAR SEISMOMETER</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solidFill>
                  <a:srgbClr val="7030A0"/>
                </a:solidFill>
              </a:rPr>
              <a:pPr/>
              <a:t>10</a:t>
            </a:fld>
            <a:endParaRPr lang="en-US" dirty="0">
              <a:solidFill>
                <a:srgbClr val="7030A0"/>
              </a:solidFill>
            </a:endParaRPr>
          </a:p>
        </p:txBody>
      </p:sp>
      <p:sp>
        <p:nvSpPr>
          <p:cNvPr id="45" name="TextBox 44">
            <a:extLst>
              <a:ext uri="{FF2B5EF4-FFF2-40B4-BE49-F238E27FC236}">
                <a16:creationId xmlns:a16="http://schemas.microsoft.com/office/drawing/2014/main" id="{FC9C1047-E66E-4BA8-AEB7-2449AC212CDC}"/>
              </a:ext>
            </a:extLst>
          </p:cNvPr>
          <p:cNvSpPr txBox="1"/>
          <p:nvPr/>
        </p:nvSpPr>
        <p:spPr>
          <a:xfrm>
            <a:off x="-4214" y="528771"/>
            <a:ext cx="9148213" cy="353943"/>
          </a:xfrm>
          <a:prstGeom prst="rect">
            <a:avLst/>
          </a:prstGeom>
          <a:noFill/>
        </p:spPr>
        <p:txBody>
          <a:bodyPr wrap="square" rtlCol="0">
            <a:spAutoFit/>
          </a:bodyPr>
          <a:lstStyle/>
          <a:p>
            <a:pPr algn="ctr"/>
            <a:r>
              <a:rPr lang="en-US" sz="1700" b="1" i="1" dirty="0">
                <a:solidFill>
                  <a:srgbClr val="3333CC"/>
                </a:solidFill>
                <a:latin typeface="+mn-lt"/>
                <a:sym typeface="Wingdings" panose="05000000000000000000" pitchFamily="2" charset="2"/>
              </a:rPr>
              <a:t>Generic Concept for Lunar Seismometer (LS) at a High Latitude Si</a:t>
            </a:r>
            <a:r>
              <a:rPr lang="en-US" sz="1700" b="1" i="1" dirty="0">
                <a:solidFill>
                  <a:srgbClr val="3333CC"/>
                </a:solidFill>
                <a:sym typeface="Wingdings" panose="05000000000000000000" pitchFamily="2" charset="2"/>
              </a:rPr>
              <a:t>te</a:t>
            </a:r>
            <a:r>
              <a:rPr lang="en-US" sz="1700" b="1" i="1" dirty="0">
                <a:solidFill>
                  <a:srgbClr val="3333CC"/>
                </a:solidFill>
                <a:latin typeface="+mn-lt"/>
                <a:sym typeface="Wingdings" panose="05000000000000000000" pitchFamily="2" charset="2"/>
              </a:rPr>
              <a:t> </a:t>
            </a:r>
            <a:endParaRPr lang="en-US" sz="1700" i="1" dirty="0">
              <a:solidFill>
                <a:srgbClr val="3333CC"/>
              </a:solidFill>
              <a:latin typeface="+mn-lt"/>
            </a:endParaRPr>
          </a:p>
        </p:txBody>
      </p:sp>
      <p:sp>
        <p:nvSpPr>
          <p:cNvPr id="59" name="Rectangle 58">
            <a:extLst>
              <a:ext uri="{FF2B5EF4-FFF2-40B4-BE49-F238E27FC236}">
                <a16:creationId xmlns:a16="http://schemas.microsoft.com/office/drawing/2014/main" id="{E55C6E2F-D524-4896-B52E-329561A6F740}"/>
              </a:ext>
            </a:extLst>
          </p:cNvPr>
          <p:cNvSpPr/>
          <p:nvPr/>
        </p:nvSpPr>
        <p:spPr>
          <a:xfrm>
            <a:off x="5169331" y="1002628"/>
            <a:ext cx="1736373" cy="1384995"/>
          </a:xfrm>
          <a:prstGeom prst="rect">
            <a:avLst/>
          </a:prstGeom>
        </p:spPr>
        <p:txBody>
          <a:bodyPr wrap="none">
            <a:spAutoFit/>
          </a:bodyPr>
          <a:lstStyle/>
          <a:p>
            <a:pPr algn="ctr"/>
            <a:r>
              <a:rPr lang="en-US" sz="1400" b="1" dirty="0">
                <a:solidFill>
                  <a:srgbClr val="3333CC"/>
                </a:solidFill>
                <a:latin typeface="Arial Black" panose="020B0A04020102020204" pitchFamily="34" charset="0"/>
                <a:sym typeface="Wingdings" panose="05000000000000000000" pitchFamily="2" charset="2"/>
              </a:rPr>
              <a:t>Thermal</a:t>
            </a:r>
          </a:p>
          <a:p>
            <a:pPr>
              <a:tabLst>
                <a:tab pos="1028700" algn="l"/>
              </a:tabLst>
            </a:pPr>
            <a:r>
              <a:rPr lang="en-US" sz="1400" dirty="0">
                <a:solidFill>
                  <a:srgbClr val="3333CC"/>
                </a:solidFill>
                <a:latin typeface="Arial Narrow" panose="020B0606020202030204" pitchFamily="34" charset="0"/>
                <a:sym typeface="Wingdings" panose="05000000000000000000" pitchFamily="2" charset="2"/>
              </a:rPr>
              <a:t>QDAY-OP 	= 10 W</a:t>
            </a:r>
          </a:p>
          <a:p>
            <a:pPr>
              <a:tabLst>
                <a:tab pos="1028700" algn="l"/>
              </a:tabLst>
            </a:pPr>
            <a:r>
              <a:rPr lang="en-US" sz="1400" dirty="0">
                <a:solidFill>
                  <a:srgbClr val="3333CC"/>
                </a:solidFill>
                <a:latin typeface="Arial Narrow" panose="020B0606020202030204" pitchFamily="34" charset="0"/>
                <a:sym typeface="Wingdings" panose="05000000000000000000" pitchFamily="2" charset="2"/>
              </a:rPr>
              <a:t>QDAY-COMM	= 20 W</a:t>
            </a:r>
          </a:p>
          <a:p>
            <a:pPr>
              <a:tabLst>
                <a:tab pos="1028700" algn="l"/>
              </a:tabLst>
            </a:pPr>
            <a:r>
              <a:rPr lang="en-US" sz="1400" dirty="0">
                <a:solidFill>
                  <a:srgbClr val="3333CC"/>
                </a:solidFill>
                <a:latin typeface="Arial Narrow" panose="020B0606020202030204" pitchFamily="34" charset="0"/>
                <a:sym typeface="Wingdings" panose="05000000000000000000" pitchFamily="2" charset="2"/>
              </a:rPr>
              <a:t>QNIGHT-OP 	= 5 W</a:t>
            </a:r>
          </a:p>
          <a:p>
            <a:pPr>
              <a:tabLst>
                <a:tab pos="1028700" algn="l"/>
              </a:tabLst>
            </a:pPr>
            <a:r>
              <a:rPr lang="en-US" sz="1400" dirty="0">
                <a:solidFill>
                  <a:srgbClr val="3333CC"/>
                </a:solidFill>
                <a:latin typeface="Arial Narrow" panose="020B0606020202030204" pitchFamily="34" charset="0"/>
                <a:sym typeface="Wingdings" panose="05000000000000000000" pitchFamily="2" charset="2"/>
              </a:rPr>
              <a:t>TDAY-MAX 	= 318 K</a:t>
            </a:r>
          </a:p>
          <a:p>
            <a:pPr>
              <a:tabLst>
                <a:tab pos="1028700" algn="l"/>
              </a:tabLst>
            </a:pPr>
            <a:r>
              <a:rPr lang="en-US" sz="1400" dirty="0">
                <a:solidFill>
                  <a:srgbClr val="3333CC"/>
                </a:solidFill>
                <a:latin typeface="Arial Narrow" panose="020B0606020202030204" pitchFamily="34" charset="0"/>
                <a:sym typeface="Wingdings" panose="05000000000000000000" pitchFamily="2" charset="2"/>
              </a:rPr>
              <a:t>TNIGHT-MIN 	= 300 K</a:t>
            </a:r>
          </a:p>
        </p:txBody>
      </p:sp>
      <p:sp>
        <p:nvSpPr>
          <p:cNvPr id="60" name="Rectangle 59">
            <a:extLst>
              <a:ext uri="{FF2B5EF4-FFF2-40B4-BE49-F238E27FC236}">
                <a16:creationId xmlns:a16="http://schemas.microsoft.com/office/drawing/2014/main" id="{3B9FA237-7D44-4704-B295-A9B91CAF9B1B}"/>
              </a:ext>
            </a:extLst>
          </p:cNvPr>
          <p:cNvSpPr/>
          <p:nvPr/>
        </p:nvSpPr>
        <p:spPr>
          <a:xfrm>
            <a:off x="6980868" y="1003326"/>
            <a:ext cx="2151038" cy="1384995"/>
          </a:xfrm>
          <a:prstGeom prst="rect">
            <a:avLst/>
          </a:prstGeom>
        </p:spPr>
        <p:txBody>
          <a:bodyPr wrap="none">
            <a:spAutoFit/>
          </a:bodyPr>
          <a:lstStyle/>
          <a:p>
            <a:pPr algn="ctr"/>
            <a:r>
              <a:rPr lang="en-US" sz="1400" b="1" dirty="0">
                <a:solidFill>
                  <a:srgbClr val="3333CC"/>
                </a:solidFill>
                <a:latin typeface="Arial Black" panose="020B0A04020102020204" pitchFamily="34" charset="0"/>
                <a:sym typeface="Wingdings" panose="05000000000000000000" pitchFamily="2" charset="2"/>
              </a:rPr>
              <a:t>Structural</a:t>
            </a:r>
          </a:p>
          <a:p>
            <a:pPr>
              <a:tabLst>
                <a:tab pos="1028700" algn="l"/>
              </a:tabLst>
            </a:pPr>
            <a:r>
              <a:rPr lang="en-US" sz="1400" dirty="0">
                <a:solidFill>
                  <a:srgbClr val="3333CC"/>
                </a:solidFill>
                <a:latin typeface="Arial Narrow" panose="020B0606020202030204" pitchFamily="34" charset="0"/>
                <a:sym typeface="Wingdings" panose="05000000000000000000" pitchFamily="2" charset="2"/>
              </a:rPr>
              <a:t>LS Hard Mount to Deck</a:t>
            </a:r>
          </a:p>
          <a:p>
            <a:pPr>
              <a:tabLst>
                <a:tab pos="1028700" algn="l"/>
              </a:tabLst>
            </a:pPr>
            <a:r>
              <a:rPr lang="en-US" sz="1400" dirty="0">
                <a:solidFill>
                  <a:srgbClr val="3333CC"/>
                </a:solidFill>
                <a:latin typeface="Arial Narrow" panose="020B0606020202030204" pitchFamily="34" charset="0"/>
                <a:sym typeface="Wingdings" panose="05000000000000000000" pitchFamily="2" charset="2"/>
              </a:rPr>
              <a:t>TCs Tuned to Reduce Loads</a:t>
            </a:r>
          </a:p>
          <a:p>
            <a:pPr>
              <a:tabLst>
                <a:tab pos="1028700" algn="l"/>
              </a:tabLst>
            </a:pPr>
            <a:r>
              <a:rPr lang="en-US" sz="1400" dirty="0">
                <a:solidFill>
                  <a:srgbClr val="3333CC"/>
                </a:solidFill>
                <a:latin typeface="Arial Narrow" panose="020B0606020202030204" pitchFamily="34" charset="0"/>
                <a:sym typeface="Wingdings" panose="05000000000000000000" pitchFamily="2" charset="2"/>
              </a:rPr>
              <a:t>Sensor Heads Protected</a:t>
            </a:r>
          </a:p>
          <a:p>
            <a:pPr>
              <a:tabLst>
                <a:tab pos="1028700" algn="l"/>
              </a:tabLst>
            </a:pPr>
            <a:r>
              <a:rPr lang="en-US" sz="1400" dirty="0">
                <a:solidFill>
                  <a:srgbClr val="3333CC"/>
                </a:solidFill>
                <a:latin typeface="Arial Narrow" panose="020B0606020202030204" pitchFamily="34" charset="0"/>
                <a:sym typeface="Wingdings" panose="05000000000000000000" pitchFamily="2" charset="2"/>
              </a:rPr>
              <a:t>Trans. Function = 1.0 (&lt; 3 Hz)</a:t>
            </a:r>
          </a:p>
          <a:p>
            <a:pPr>
              <a:tabLst>
                <a:tab pos="1028700" algn="l"/>
              </a:tabLst>
            </a:pPr>
            <a:r>
              <a:rPr lang="en-US" sz="1400" dirty="0">
                <a:solidFill>
                  <a:srgbClr val="3333CC"/>
                </a:solidFill>
                <a:latin typeface="Arial Narrow" panose="020B0606020202030204" pitchFamily="34" charset="0"/>
                <a:sym typeface="Wingdings" panose="05000000000000000000" pitchFamily="2" charset="2"/>
              </a:rPr>
              <a:t>Mars Insight Heritage</a:t>
            </a:r>
          </a:p>
        </p:txBody>
      </p:sp>
      <p:pic>
        <p:nvPicPr>
          <p:cNvPr id="9" name="Picture 8">
            <a:extLst>
              <a:ext uri="{FF2B5EF4-FFF2-40B4-BE49-F238E27FC236}">
                <a16:creationId xmlns:a16="http://schemas.microsoft.com/office/drawing/2014/main" id="{1D813180-FF38-4E24-9B23-5304D7B1D775}"/>
              </a:ext>
            </a:extLst>
          </p:cNvPr>
          <p:cNvPicPr>
            <a:picLocks noChangeAspect="1"/>
          </p:cNvPicPr>
          <p:nvPr/>
        </p:nvPicPr>
        <p:blipFill>
          <a:blip r:embed="rId2"/>
          <a:stretch>
            <a:fillRect/>
          </a:stretch>
        </p:blipFill>
        <p:spPr>
          <a:xfrm>
            <a:off x="6099934" y="2472123"/>
            <a:ext cx="2735332" cy="2161702"/>
          </a:xfrm>
          <a:prstGeom prst="rect">
            <a:avLst/>
          </a:prstGeom>
        </p:spPr>
      </p:pic>
      <p:grpSp>
        <p:nvGrpSpPr>
          <p:cNvPr id="86" name="Group 85">
            <a:extLst>
              <a:ext uri="{FF2B5EF4-FFF2-40B4-BE49-F238E27FC236}">
                <a16:creationId xmlns:a16="http://schemas.microsoft.com/office/drawing/2014/main" id="{45DC0499-7A66-4736-BA60-287AF3361C9D}"/>
              </a:ext>
            </a:extLst>
          </p:cNvPr>
          <p:cNvGrpSpPr/>
          <p:nvPr/>
        </p:nvGrpSpPr>
        <p:grpSpPr>
          <a:xfrm>
            <a:off x="48830" y="918118"/>
            <a:ext cx="6074088" cy="3979665"/>
            <a:chOff x="48830" y="888742"/>
            <a:chExt cx="6074088" cy="3979665"/>
          </a:xfrm>
        </p:grpSpPr>
        <p:pic>
          <p:nvPicPr>
            <p:cNvPr id="13" name="Picture 12">
              <a:extLst>
                <a:ext uri="{FF2B5EF4-FFF2-40B4-BE49-F238E27FC236}">
                  <a16:creationId xmlns:a16="http://schemas.microsoft.com/office/drawing/2014/main" id="{A92CC069-AD00-48EA-94AB-D32FE4737E4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737419" y="1014991"/>
              <a:ext cx="1944299" cy="1938950"/>
            </a:xfrm>
            <a:prstGeom prst="rect">
              <a:avLst/>
            </a:prstGeom>
          </p:spPr>
        </p:pic>
        <p:pic>
          <p:nvPicPr>
            <p:cNvPr id="8" name="Picture 7">
              <a:extLst>
                <a:ext uri="{FF2B5EF4-FFF2-40B4-BE49-F238E27FC236}">
                  <a16:creationId xmlns:a16="http://schemas.microsoft.com/office/drawing/2014/main" id="{D0F45BFF-423B-4F84-BD23-1B29FA9A72BE}"/>
                </a:ext>
              </a:extLst>
            </p:cNvPr>
            <p:cNvPicPr>
              <a:picLocks noChangeAspect="1"/>
            </p:cNvPicPr>
            <p:nvPr/>
          </p:nvPicPr>
          <p:blipFill>
            <a:blip r:embed="rId4"/>
            <a:stretch>
              <a:fillRect/>
            </a:stretch>
          </p:blipFill>
          <p:spPr>
            <a:xfrm>
              <a:off x="124770" y="954541"/>
              <a:ext cx="2094718" cy="1963728"/>
            </a:xfrm>
            <a:prstGeom prst="rect">
              <a:avLst/>
            </a:prstGeom>
          </p:spPr>
        </p:pic>
        <p:pic>
          <p:nvPicPr>
            <p:cNvPr id="22" name="Picture 21">
              <a:extLst>
                <a:ext uri="{FF2B5EF4-FFF2-40B4-BE49-F238E27FC236}">
                  <a16:creationId xmlns:a16="http://schemas.microsoft.com/office/drawing/2014/main" id="{3AAEA9E8-A05E-4CDF-884A-C6DD61E79A5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09605" y="3008500"/>
              <a:ext cx="1916445" cy="1811735"/>
            </a:xfrm>
            <a:prstGeom prst="rect">
              <a:avLst/>
            </a:prstGeom>
          </p:spPr>
        </p:pic>
        <p:pic>
          <p:nvPicPr>
            <p:cNvPr id="23" name="Picture 22">
              <a:extLst>
                <a:ext uri="{FF2B5EF4-FFF2-40B4-BE49-F238E27FC236}">
                  <a16:creationId xmlns:a16="http://schemas.microsoft.com/office/drawing/2014/main" id="{40245DFE-0872-49C5-9813-897E6830B261}"/>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2868016" y="2948812"/>
              <a:ext cx="1893017" cy="1854013"/>
            </a:xfrm>
            <a:prstGeom prst="rect">
              <a:avLst/>
            </a:prstGeom>
          </p:spPr>
        </p:pic>
        <p:cxnSp>
          <p:nvCxnSpPr>
            <p:cNvPr id="16" name="Straight Arrow Connector 15">
              <a:extLst>
                <a:ext uri="{FF2B5EF4-FFF2-40B4-BE49-F238E27FC236}">
                  <a16:creationId xmlns:a16="http://schemas.microsoft.com/office/drawing/2014/main" id="{81853448-45D9-415C-8174-BFDAD12D8C12}"/>
                </a:ext>
              </a:extLst>
            </p:cNvPr>
            <p:cNvCxnSpPr>
              <a:cxnSpLocks/>
            </p:cNvCxnSpPr>
            <p:nvPr/>
          </p:nvCxnSpPr>
          <p:spPr>
            <a:xfrm flipV="1">
              <a:off x="455364" y="2251113"/>
              <a:ext cx="319489" cy="667156"/>
            </a:xfrm>
            <a:prstGeom prst="straightConnector1">
              <a:avLst/>
            </a:prstGeom>
            <a:ln w="12700" cmpd="sng">
              <a:solidFill>
                <a:schemeClr val="tx1"/>
              </a:solidFill>
              <a:tailEnd type="oval"/>
            </a:ln>
            <a:effectLst/>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21110DDD-10CF-4D6F-9116-7D1C1BC62DF7}"/>
                </a:ext>
              </a:extLst>
            </p:cNvPr>
            <p:cNvSpPr txBox="1"/>
            <p:nvPr/>
          </p:nvSpPr>
          <p:spPr>
            <a:xfrm>
              <a:off x="48830" y="2866985"/>
              <a:ext cx="726481" cy="276999"/>
            </a:xfrm>
            <a:prstGeom prst="rect">
              <a:avLst/>
            </a:prstGeom>
            <a:noFill/>
          </p:spPr>
          <p:txBody>
            <a:bodyPr wrap="none" rtlCol="0">
              <a:spAutoFit/>
            </a:bodyPr>
            <a:lstStyle/>
            <a:p>
              <a:r>
                <a:rPr lang="en-US" sz="1200" b="1" dirty="0">
                  <a:latin typeface="Arial Narrow" panose="020B0606020202030204" pitchFamily="34" charset="0"/>
                </a:rPr>
                <a:t>Batteries</a:t>
              </a:r>
            </a:p>
          </p:txBody>
        </p:sp>
        <p:cxnSp>
          <p:nvCxnSpPr>
            <p:cNvPr id="38" name="Straight Arrow Connector 37">
              <a:extLst>
                <a:ext uri="{FF2B5EF4-FFF2-40B4-BE49-F238E27FC236}">
                  <a16:creationId xmlns:a16="http://schemas.microsoft.com/office/drawing/2014/main" id="{3DC1E1E0-A643-4B67-A0A3-A1C38B664375}"/>
                </a:ext>
              </a:extLst>
            </p:cNvPr>
            <p:cNvCxnSpPr>
              <a:cxnSpLocks/>
            </p:cNvCxnSpPr>
            <p:nvPr/>
          </p:nvCxnSpPr>
          <p:spPr>
            <a:xfrm flipH="1" flipV="1">
              <a:off x="1451359" y="4576888"/>
              <a:ext cx="487610" cy="153020"/>
            </a:xfrm>
            <a:prstGeom prst="straightConnector1">
              <a:avLst/>
            </a:prstGeom>
            <a:ln w="12700" cmpd="sng">
              <a:solidFill>
                <a:schemeClr val="tx1"/>
              </a:solidFill>
              <a:tailEnd type="oval"/>
            </a:ln>
            <a:effectLst/>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96915E7F-A471-4288-ADE0-DAB20EF7A4CE}"/>
                </a:ext>
              </a:extLst>
            </p:cNvPr>
            <p:cNvSpPr txBox="1"/>
            <p:nvPr/>
          </p:nvSpPr>
          <p:spPr>
            <a:xfrm>
              <a:off x="1921689" y="4591408"/>
              <a:ext cx="1107996" cy="276999"/>
            </a:xfrm>
            <a:prstGeom prst="rect">
              <a:avLst/>
            </a:prstGeom>
            <a:noFill/>
          </p:spPr>
          <p:txBody>
            <a:bodyPr wrap="none" rtlCol="0">
              <a:spAutoFit/>
            </a:bodyPr>
            <a:lstStyle/>
            <a:p>
              <a:r>
                <a:rPr lang="en-US" sz="1200" b="1" dirty="0">
                  <a:latin typeface="Arial Narrow" panose="020B0606020202030204" pitchFamily="34" charset="0"/>
                </a:rPr>
                <a:t>Spacerless MLI</a:t>
              </a:r>
            </a:p>
          </p:txBody>
        </p:sp>
        <p:cxnSp>
          <p:nvCxnSpPr>
            <p:cNvPr id="41" name="Straight Arrow Connector 40">
              <a:extLst>
                <a:ext uri="{FF2B5EF4-FFF2-40B4-BE49-F238E27FC236}">
                  <a16:creationId xmlns:a16="http://schemas.microsoft.com/office/drawing/2014/main" id="{881A06D6-4904-4D22-AA0A-710BB60CE579}"/>
                </a:ext>
              </a:extLst>
            </p:cNvPr>
            <p:cNvCxnSpPr>
              <a:cxnSpLocks/>
            </p:cNvCxnSpPr>
            <p:nvPr/>
          </p:nvCxnSpPr>
          <p:spPr>
            <a:xfrm flipH="1">
              <a:off x="4057625" y="3961796"/>
              <a:ext cx="672283" cy="5220"/>
            </a:xfrm>
            <a:prstGeom prst="straightConnector1">
              <a:avLst/>
            </a:prstGeom>
            <a:ln w="12700" cmpd="sng">
              <a:solidFill>
                <a:schemeClr val="tx1"/>
              </a:solidFill>
              <a:tailEnd type="oval"/>
            </a:ln>
            <a:effectLst/>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113AF118-68AB-4DD0-BB76-B65ADE04197B}"/>
                </a:ext>
              </a:extLst>
            </p:cNvPr>
            <p:cNvSpPr txBox="1"/>
            <p:nvPr/>
          </p:nvSpPr>
          <p:spPr>
            <a:xfrm>
              <a:off x="4729908" y="3601603"/>
              <a:ext cx="984565" cy="707886"/>
            </a:xfrm>
            <a:prstGeom prst="rect">
              <a:avLst/>
            </a:prstGeom>
            <a:noFill/>
          </p:spPr>
          <p:txBody>
            <a:bodyPr wrap="none" rtlCol="0">
              <a:spAutoFit/>
            </a:bodyPr>
            <a:lstStyle/>
            <a:p>
              <a:pPr>
                <a:lnSpc>
                  <a:spcPts val="1200"/>
                </a:lnSpc>
              </a:pPr>
              <a:r>
                <a:rPr lang="en-US" sz="1200" b="1" dirty="0">
                  <a:latin typeface="Arial Narrow" panose="020B0606020202030204" pitchFamily="34" charset="0"/>
                </a:rPr>
                <a:t>Variable</a:t>
              </a:r>
            </a:p>
            <a:p>
              <a:pPr>
                <a:lnSpc>
                  <a:spcPts val="1200"/>
                </a:lnSpc>
              </a:pPr>
              <a:r>
                <a:rPr lang="en-US" sz="1200" b="1" dirty="0">
                  <a:latin typeface="Arial Narrow" panose="020B0606020202030204" pitchFamily="34" charset="0"/>
                </a:rPr>
                <a:t>Conductance</a:t>
              </a:r>
            </a:p>
            <a:p>
              <a:pPr>
                <a:lnSpc>
                  <a:spcPts val="1200"/>
                </a:lnSpc>
              </a:pPr>
              <a:r>
                <a:rPr lang="en-US" sz="1200" b="1" dirty="0">
                  <a:latin typeface="Arial Narrow" panose="020B0606020202030204" pitchFamily="34" charset="0"/>
                </a:rPr>
                <a:t>Thermal Link</a:t>
              </a:r>
            </a:p>
            <a:p>
              <a:pPr>
                <a:lnSpc>
                  <a:spcPts val="1200"/>
                </a:lnSpc>
              </a:pPr>
              <a:r>
                <a:rPr lang="en-US" sz="1200" dirty="0">
                  <a:latin typeface="Arial Narrow" panose="020B0606020202030204" pitchFamily="34" charset="0"/>
                </a:rPr>
                <a:t>(VCTL)</a:t>
              </a:r>
            </a:p>
          </p:txBody>
        </p:sp>
        <p:cxnSp>
          <p:nvCxnSpPr>
            <p:cNvPr id="46" name="Straight Arrow Connector 45">
              <a:extLst>
                <a:ext uri="{FF2B5EF4-FFF2-40B4-BE49-F238E27FC236}">
                  <a16:creationId xmlns:a16="http://schemas.microsoft.com/office/drawing/2014/main" id="{0074777E-F703-4820-8DAD-43F85117208F}"/>
                </a:ext>
              </a:extLst>
            </p:cNvPr>
            <p:cNvCxnSpPr>
              <a:cxnSpLocks/>
            </p:cNvCxnSpPr>
            <p:nvPr/>
          </p:nvCxnSpPr>
          <p:spPr>
            <a:xfrm flipH="1" flipV="1">
              <a:off x="1565127" y="2108336"/>
              <a:ext cx="222273" cy="700965"/>
            </a:xfrm>
            <a:prstGeom prst="straightConnector1">
              <a:avLst/>
            </a:prstGeom>
            <a:ln w="12700" cmpd="sng">
              <a:solidFill>
                <a:schemeClr val="tx1"/>
              </a:solidFill>
              <a:tailEnd type="oval"/>
            </a:ln>
            <a:effectLst/>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ED81004D-07A4-4A25-87A4-2CFE16C3D844}"/>
                </a:ext>
              </a:extLst>
            </p:cNvPr>
            <p:cNvSpPr txBox="1"/>
            <p:nvPr/>
          </p:nvSpPr>
          <p:spPr>
            <a:xfrm>
              <a:off x="1712459" y="2796718"/>
              <a:ext cx="1463862" cy="400110"/>
            </a:xfrm>
            <a:prstGeom prst="rect">
              <a:avLst/>
            </a:prstGeom>
            <a:noFill/>
          </p:spPr>
          <p:txBody>
            <a:bodyPr wrap="none" rtlCol="0">
              <a:spAutoFit/>
            </a:bodyPr>
            <a:lstStyle/>
            <a:p>
              <a:pPr>
                <a:lnSpc>
                  <a:spcPts val="1200"/>
                </a:lnSpc>
              </a:pPr>
              <a:r>
                <a:rPr lang="en-US" sz="1200" b="1" dirty="0">
                  <a:latin typeface="Arial Narrow" panose="020B0606020202030204" pitchFamily="34" charset="0"/>
                </a:rPr>
                <a:t>Sensors, Electronics</a:t>
              </a:r>
            </a:p>
            <a:p>
              <a:pPr>
                <a:lnSpc>
                  <a:spcPts val="1200"/>
                </a:lnSpc>
              </a:pPr>
              <a:r>
                <a:rPr lang="en-US" sz="1200" b="1" dirty="0">
                  <a:latin typeface="Arial Narrow" panose="020B0606020202030204" pitchFamily="34" charset="0"/>
                </a:rPr>
                <a:t>C&amp;DH, Comm, Power</a:t>
              </a:r>
            </a:p>
          </p:txBody>
        </p:sp>
        <p:cxnSp>
          <p:nvCxnSpPr>
            <p:cNvPr id="48" name="Straight Arrow Connector 47">
              <a:extLst>
                <a:ext uri="{FF2B5EF4-FFF2-40B4-BE49-F238E27FC236}">
                  <a16:creationId xmlns:a16="http://schemas.microsoft.com/office/drawing/2014/main" id="{4844FFD5-29BD-447C-AF71-0F7C50484160}"/>
                </a:ext>
              </a:extLst>
            </p:cNvPr>
            <p:cNvCxnSpPr>
              <a:cxnSpLocks/>
            </p:cNvCxnSpPr>
            <p:nvPr/>
          </p:nvCxnSpPr>
          <p:spPr>
            <a:xfrm flipH="1">
              <a:off x="1888096" y="3914367"/>
              <a:ext cx="402141" cy="518233"/>
            </a:xfrm>
            <a:prstGeom prst="straightConnector1">
              <a:avLst/>
            </a:prstGeom>
            <a:ln w="12700" cmpd="sng">
              <a:solidFill>
                <a:schemeClr val="tx1"/>
              </a:solidFill>
              <a:tailEnd type="oval"/>
            </a:ln>
            <a:effectLst/>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4F39FF0B-9DF4-44B5-B58A-B3A977A12B01}"/>
                </a:ext>
              </a:extLst>
            </p:cNvPr>
            <p:cNvSpPr txBox="1"/>
            <p:nvPr/>
          </p:nvSpPr>
          <p:spPr>
            <a:xfrm>
              <a:off x="2114620" y="3368316"/>
              <a:ext cx="659540" cy="553998"/>
            </a:xfrm>
            <a:prstGeom prst="rect">
              <a:avLst/>
            </a:prstGeom>
            <a:noFill/>
          </p:spPr>
          <p:txBody>
            <a:bodyPr wrap="none" rtlCol="0">
              <a:spAutoFit/>
            </a:bodyPr>
            <a:lstStyle/>
            <a:p>
              <a:pPr algn="ctr">
                <a:lnSpc>
                  <a:spcPts val="1200"/>
                </a:lnSpc>
              </a:pPr>
              <a:r>
                <a:rPr lang="en-US" sz="1200" b="1" dirty="0">
                  <a:latin typeface="Arial Narrow" panose="020B0606020202030204" pitchFamily="34" charset="0"/>
                </a:rPr>
                <a:t>Tension</a:t>
              </a:r>
            </a:p>
            <a:p>
              <a:pPr algn="ctr">
                <a:lnSpc>
                  <a:spcPts val="1200"/>
                </a:lnSpc>
              </a:pPr>
              <a:r>
                <a:rPr lang="en-US" sz="1200" b="1" dirty="0">
                  <a:latin typeface="Arial Narrow" panose="020B0606020202030204" pitchFamily="34" charset="0"/>
                </a:rPr>
                <a:t>Cables</a:t>
              </a:r>
            </a:p>
            <a:p>
              <a:pPr algn="ctr">
                <a:lnSpc>
                  <a:spcPts val="1200"/>
                </a:lnSpc>
              </a:pPr>
              <a:r>
                <a:rPr lang="en-US" sz="1200" b="1" dirty="0">
                  <a:latin typeface="Arial Narrow" panose="020B0606020202030204" pitchFamily="34" charset="0"/>
                </a:rPr>
                <a:t>(TCs)</a:t>
              </a:r>
            </a:p>
          </p:txBody>
        </p:sp>
        <p:cxnSp>
          <p:nvCxnSpPr>
            <p:cNvPr id="52" name="Straight Arrow Connector 51">
              <a:extLst>
                <a:ext uri="{FF2B5EF4-FFF2-40B4-BE49-F238E27FC236}">
                  <a16:creationId xmlns:a16="http://schemas.microsoft.com/office/drawing/2014/main" id="{2C7C8357-E5AB-40B3-BFC5-13369AC022E9}"/>
                </a:ext>
              </a:extLst>
            </p:cNvPr>
            <p:cNvCxnSpPr>
              <a:cxnSpLocks/>
            </p:cNvCxnSpPr>
            <p:nvPr/>
          </p:nvCxnSpPr>
          <p:spPr>
            <a:xfrm flipH="1" flipV="1">
              <a:off x="3722342" y="2854186"/>
              <a:ext cx="446450" cy="5581"/>
            </a:xfrm>
            <a:prstGeom prst="straightConnector1">
              <a:avLst/>
            </a:prstGeom>
            <a:ln w="12700" cmpd="sng">
              <a:solidFill>
                <a:schemeClr val="tx1"/>
              </a:solidFill>
              <a:tailEnd type="oval"/>
            </a:ln>
            <a:effectLst/>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C7DAD98F-AAF1-4BEC-BE06-567FF79B0176}"/>
                </a:ext>
              </a:extLst>
            </p:cNvPr>
            <p:cNvSpPr txBox="1"/>
            <p:nvPr/>
          </p:nvSpPr>
          <p:spPr>
            <a:xfrm>
              <a:off x="4142035" y="2760119"/>
              <a:ext cx="1114664" cy="246221"/>
            </a:xfrm>
            <a:prstGeom prst="rect">
              <a:avLst/>
            </a:prstGeom>
            <a:noFill/>
          </p:spPr>
          <p:txBody>
            <a:bodyPr wrap="none" rtlCol="0">
              <a:spAutoFit/>
            </a:bodyPr>
            <a:lstStyle/>
            <a:p>
              <a:pPr>
                <a:lnSpc>
                  <a:spcPts val="1200"/>
                </a:lnSpc>
              </a:pPr>
              <a:r>
                <a:rPr lang="en-US" sz="1200" b="1" dirty="0">
                  <a:latin typeface="Arial Narrow" panose="020B0606020202030204" pitchFamily="34" charset="0"/>
                </a:rPr>
                <a:t>Lander Adapter</a:t>
              </a:r>
            </a:p>
          </p:txBody>
        </p:sp>
        <p:cxnSp>
          <p:nvCxnSpPr>
            <p:cNvPr id="56" name="Straight Arrow Connector 55">
              <a:extLst>
                <a:ext uri="{FF2B5EF4-FFF2-40B4-BE49-F238E27FC236}">
                  <a16:creationId xmlns:a16="http://schemas.microsoft.com/office/drawing/2014/main" id="{3763E546-4B04-4CE5-8C87-7010729FC0BF}"/>
                </a:ext>
              </a:extLst>
            </p:cNvPr>
            <p:cNvCxnSpPr>
              <a:cxnSpLocks/>
            </p:cNvCxnSpPr>
            <p:nvPr/>
          </p:nvCxnSpPr>
          <p:spPr>
            <a:xfrm flipH="1" flipV="1">
              <a:off x="4636102" y="2283595"/>
              <a:ext cx="295782" cy="257188"/>
            </a:xfrm>
            <a:prstGeom prst="straightConnector1">
              <a:avLst/>
            </a:prstGeom>
            <a:ln w="12700" cmpd="sng">
              <a:solidFill>
                <a:schemeClr val="tx1"/>
              </a:solidFill>
              <a:tailEnd type="oval"/>
            </a:ln>
            <a:effectLst/>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16F7B35C-6380-47A7-A55E-2424ED7899A7}"/>
                </a:ext>
              </a:extLst>
            </p:cNvPr>
            <p:cNvSpPr txBox="1"/>
            <p:nvPr/>
          </p:nvSpPr>
          <p:spPr>
            <a:xfrm>
              <a:off x="4838912" y="2516369"/>
              <a:ext cx="875561" cy="246221"/>
            </a:xfrm>
            <a:prstGeom prst="rect">
              <a:avLst/>
            </a:prstGeom>
            <a:noFill/>
          </p:spPr>
          <p:txBody>
            <a:bodyPr wrap="none" rtlCol="0">
              <a:spAutoFit/>
            </a:bodyPr>
            <a:lstStyle/>
            <a:p>
              <a:pPr>
                <a:lnSpc>
                  <a:spcPts val="1200"/>
                </a:lnSpc>
              </a:pPr>
              <a:r>
                <a:rPr lang="en-US" sz="1200" b="1" dirty="0">
                  <a:latin typeface="Arial Narrow" panose="020B0606020202030204" pitchFamily="34" charset="0"/>
                </a:rPr>
                <a:t>Solar Panel</a:t>
              </a:r>
            </a:p>
          </p:txBody>
        </p:sp>
        <p:cxnSp>
          <p:nvCxnSpPr>
            <p:cNvPr id="62" name="Straight Arrow Connector 61">
              <a:extLst>
                <a:ext uri="{FF2B5EF4-FFF2-40B4-BE49-F238E27FC236}">
                  <a16:creationId xmlns:a16="http://schemas.microsoft.com/office/drawing/2014/main" id="{E78CFEA5-874B-41FF-8F57-111EDB2585BF}"/>
                </a:ext>
              </a:extLst>
            </p:cNvPr>
            <p:cNvCxnSpPr>
              <a:cxnSpLocks/>
            </p:cNvCxnSpPr>
            <p:nvPr/>
          </p:nvCxnSpPr>
          <p:spPr>
            <a:xfrm>
              <a:off x="2658104" y="2079179"/>
              <a:ext cx="177372" cy="373348"/>
            </a:xfrm>
            <a:prstGeom prst="straightConnector1">
              <a:avLst/>
            </a:prstGeom>
            <a:ln w="12700" cmpd="sng">
              <a:solidFill>
                <a:schemeClr val="tx1"/>
              </a:solidFill>
              <a:tailEnd type="oval"/>
            </a:ln>
            <a:effectLst/>
          </p:spPr>
          <p:style>
            <a:lnRef idx="2">
              <a:schemeClr val="accent1"/>
            </a:lnRef>
            <a:fillRef idx="0">
              <a:schemeClr val="accent1"/>
            </a:fillRef>
            <a:effectRef idx="1">
              <a:schemeClr val="accent1"/>
            </a:effectRef>
            <a:fontRef idx="minor">
              <a:schemeClr val="tx1"/>
            </a:fontRef>
          </p:style>
        </p:cxnSp>
        <p:sp>
          <p:nvSpPr>
            <p:cNvPr id="66" name="TextBox 65">
              <a:extLst>
                <a:ext uri="{FF2B5EF4-FFF2-40B4-BE49-F238E27FC236}">
                  <a16:creationId xmlns:a16="http://schemas.microsoft.com/office/drawing/2014/main" id="{BAC7156A-4F8D-4FE9-B2C9-F648D1F80A1B}"/>
                </a:ext>
              </a:extLst>
            </p:cNvPr>
            <p:cNvSpPr txBox="1"/>
            <p:nvPr/>
          </p:nvSpPr>
          <p:spPr>
            <a:xfrm>
              <a:off x="2216828" y="1726821"/>
              <a:ext cx="676788" cy="400110"/>
            </a:xfrm>
            <a:prstGeom prst="rect">
              <a:avLst/>
            </a:prstGeom>
            <a:noFill/>
          </p:spPr>
          <p:txBody>
            <a:bodyPr wrap="none" rtlCol="0">
              <a:spAutoFit/>
            </a:bodyPr>
            <a:lstStyle/>
            <a:p>
              <a:pPr>
                <a:lnSpc>
                  <a:spcPts val="1200"/>
                </a:lnSpc>
              </a:pPr>
              <a:r>
                <a:rPr lang="en-US" sz="1200" b="1" dirty="0">
                  <a:latin typeface="Arial Narrow" panose="020B0606020202030204" pitchFamily="34" charset="0"/>
                </a:rPr>
                <a:t>Thermal</a:t>
              </a:r>
            </a:p>
            <a:p>
              <a:pPr>
                <a:lnSpc>
                  <a:spcPts val="1200"/>
                </a:lnSpc>
              </a:pPr>
              <a:r>
                <a:rPr lang="en-US" sz="1200" b="1" dirty="0">
                  <a:latin typeface="Arial Narrow" panose="020B0606020202030204" pitchFamily="34" charset="0"/>
                </a:rPr>
                <a:t>Isolator</a:t>
              </a:r>
            </a:p>
          </p:txBody>
        </p:sp>
        <p:cxnSp>
          <p:nvCxnSpPr>
            <p:cNvPr id="67" name="Straight Arrow Connector 66">
              <a:extLst>
                <a:ext uri="{FF2B5EF4-FFF2-40B4-BE49-F238E27FC236}">
                  <a16:creationId xmlns:a16="http://schemas.microsoft.com/office/drawing/2014/main" id="{F38BBC50-4EFB-4A88-97B6-40E65449A167}"/>
                </a:ext>
              </a:extLst>
            </p:cNvPr>
            <p:cNvCxnSpPr>
              <a:cxnSpLocks/>
            </p:cNvCxnSpPr>
            <p:nvPr/>
          </p:nvCxnSpPr>
          <p:spPr>
            <a:xfrm>
              <a:off x="2628853" y="1226905"/>
              <a:ext cx="488920" cy="586403"/>
            </a:xfrm>
            <a:prstGeom prst="straightConnector1">
              <a:avLst/>
            </a:prstGeom>
            <a:ln w="12700" cmpd="sng">
              <a:solidFill>
                <a:schemeClr val="tx1"/>
              </a:solidFill>
              <a:tailEnd type="oval"/>
            </a:ln>
            <a:effectLst/>
          </p:spPr>
          <p:style>
            <a:lnRef idx="2">
              <a:schemeClr val="accent1"/>
            </a:lnRef>
            <a:fillRef idx="0">
              <a:schemeClr val="accent1"/>
            </a:fillRef>
            <a:effectRef idx="1">
              <a:schemeClr val="accent1"/>
            </a:effectRef>
            <a:fontRef idx="minor">
              <a:schemeClr val="tx1"/>
            </a:fontRef>
          </p:style>
        </p:cxnSp>
        <p:sp>
          <p:nvSpPr>
            <p:cNvPr id="71" name="TextBox 70">
              <a:extLst>
                <a:ext uri="{FF2B5EF4-FFF2-40B4-BE49-F238E27FC236}">
                  <a16:creationId xmlns:a16="http://schemas.microsoft.com/office/drawing/2014/main" id="{C8D68494-42EA-42D6-AE21-91D3E2C4ABEF}"/>
                </a:ext>
              </a:extLst>
            </p:cNvPr>
            <p:cNvSpPr txBox="1"/>
            <p:nvPr/>
          </p:nvSpPr>
          <p:spPr>
            <a:xfrm>
              <a:off x="2045082" y="888742"/>
              <a:ext cx="986167" cy="400110"/>
            </a:xfrm>
            <a:prstGeom prst="rect">
              <a:avLst/>
            </a:prstGeom>
            <a:noFill/>
          </p:spPr>
          <p:txBody>
            <a:bodyPr wrap="none" rtlCol="0">
              <a:spAutoFit/>
            </a:bodyPr>
            <a:lstStyle/>
            <a:p>
              <a:pPr algn="ctr">
                <a:lnSpc>
                  <a:spcPts val="1200"/>
                </a:lnSpc>
              </a:pPr>
              <a:r>
                <a:rPr lang="en-US" sz="1200" b="1" dirty="0">
                  <a:latin typeface="Arial Narrow" panose="020B0606020202030204" pitchFamily="34" charset="0"/>
                </a:rPr>
                <a:t>Standard MLI</a:t>
              </a:r>
            </a:p>
            <a:p>
              <a:pPr algn="ctr">
                <a:lnSpc>
                  <a:spcPts val="1200"/>
                </a:lnSpc>
              </a:pPr>
              <a:r>
                <a:rPr lang="en-US" sz="1200" dirty="0">
                  <a:latin typeface="Arial Narrow" panose="020B0606020202030204" pitchFamily="34" charset="0"/>
                </a:rPr>
                <a:t>(exterior)</a:t>
              </a:r>
            </a:p>
          </p:txBody>
        </p:sp>
        <p:cxnSp>
          <p:nvCxnSpPr>
            <p:cNvPr id="72" name="Straight Arrow Connector 71">
              <a:extLst>
                <a:ext uri="{FF2B5EF4-FFF2-40B4-BE49-F238E27FC236}">
                  <a16:creationId xmlns:a16="http://schemas.microsoft.com/office/drawing/2014/main" id="{94DC16B2-AC34-4F1F-9038-75F81DF6602B}"/>
                </a:ext>
              </a:extLst>
            </p:cNvPr>
            <p:cNvCxnSpPr>
              <a:cxnSpLocks/>
            </p:cNvCxnSpPr>
            <p:nvPr/>
          </p:nvCxnSpPr>
          <p:spPr>
            <a:xfrm flipH="1">
              <a:off x="3518862" y="1099928"/>
              <a:ext cx="829088" cy="269209"/>
            </a:xfrm>
            <a:prstGeom prst="straightConnector1">
              <a:avLst/>
            </a:prstGeom>
            <a:ln w="12700" cmpd="sng">
              <a:solidFill>
                <a:schemeClr val="tx1"/>
              </a:solidFill>
              <a:tailEnd type="oval"/>
            </a:ln>
            <a:effectLst/>
          </p:spPr>
          <p:style>
            <a:lnRef idx="2">
              <a:schemeClr val="accent1"/>
            </a:lnRef>
            <a:fillRef idx="0">
              <a:schemeClr val="accent1"/>
            </a:fillRef>
            <a:effectRef idx="1">
              <a:schemeClr val="accent1"/>
            </a:effectRef>
            <a:fontRef idx="minor">
              <a:schemeClr val="tx1"/>
            </a:fontRef>
          </p:style>
        </p:cxnSp>
        <p:cxnSp>
          <p:nvCxnSpPr>
            <p:cNvPr id="76" name="Straight Arrow Connector 75">
              <a:extLst>
                <a:ext uri="{FF2B5EF4-FFF2-40B4-BE49-F238E27FC236}">
                  <a16:creationId xmlns:a16="http://schemas.microsoft.com/office/drawing/2014/main" id="{5BE7FF9F-323E-4C6B-81FC-FE80F4BE1A96}"/>
                </a:ext>
              </a:extLst>
            </p:cNvPr>
            <p:cNvCxnSpPr>
              <a:cxnSpLocks/>
            </p:cNvCxnSpPr>
            <p:nvPr/>
          </p:nvCxnSpPr>
          <p:spPr>
            <a:xfrm flipH="1">
              <a:off x="3814524" y="1099928"/>
              <a:ext cx="533426" cy="104642"/>
            </a:xfrm>
            <a:prstGeom prst="straightConnector1">
              <a:avLst/>
            </a:prstGeom>
            <a:ln w="12700" cmpd="sng">
              <a:solidFill>
                <a:schemeClr val="tx1"/>
              </a:solidFill>
              <a:tailEnd type="oval"/>
            </a:ln>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79F35B8F-2344-4B57-AEBD-2E690F2D3909}"/>
                </a:ext>
              </a:extLst>
            </p:cNvPr>
            <p:cNvCxnSpPr>
              <a:cxnSpLocks/>
            </p:cNvCxnSpPr>
            <p:nvPr/>
          </p:nvCxnSpPr>
          <p:spPr>
            <a:xfrm flipH="1">
              <a:off x="4081237" y="3188633"/>
              <a:ext cx="711950" cy="70497"/>
            </a:xfrm>
            <a:prstGeom prst="straightConnector1">
              <a:avLst/>
            </a:prstGeom>
            <a:ln w="12700" cmpd="sng">
              <a:solidFill>
                <a:schemeClr val="tx1"/>
              </a:solidFill>
              <a:tailEnd type="oval"/>
            </a:ln>
            <a:effectLst/>
          </p:spPr>
          <p:style>
            <a:lnRef idx="2">
              <a:schemeClr val="accent1"/>
            </a:lnRef>
            <a:fillRef idx="0">
              <a:schemeClr val="accent1"/>
            </a:fillRef>
            <a:effectRef idx="1">
              <a:schemeClr val="accent1"/>
            </a:effectRef>
            <a:fontRef idx="minor">
              <a:schemeClr val="tx1"/>
            </a:fontRef>
          </p:style>
        </p:cxnSp>
        <p:sp>
          <p:nvSpPr>
            <p:cNvPr id="80" name="TextBox 79">
              <a:extLst>
                <a:ext uri="{FF2B5EF4-FFF2-40B4-BE49-F238E27FC236}">
                  <a16:creationId xmlns:a16="http://schemas.microsoft.com/office/drawing/2014/main" id="{2BCA9D9C-17D6-4AF7-9E54-DF4E7F7C0AC8}"/>
                </a:ext>
              </a:extLst>
            </p:cNvPr>
            <p:cNvSpPr txBox="1"/>
            <p:nvPr/>
          </p:nvSpPr>
          <p:spPr>
            <a:xfrm>
              <a:off x="4712532" y="3059075"/>
              <a:ext cx="1410386" cy="400110"/>
            </a:xfrm>
            <a:prstGeom prst="rect">
              <a:avLst/>
            </a:prstGeom>
            <a:noFill/>
          </p:spPr>
          <p:txBody>
            <a:bodyPr wrap="none" rtlCol="0">
              <a:spAutoFit/>
            </a:bodyPr>
            <a:lstStyle/>
            <a:p>
              <a:pPr algn="ctr">
                <a:lnSpc>
                  <a:spcPts val="1200"/>
                </a:lnSpc>
              </a:pPr>
              <a:r>
                <a:rPr lang="en-US" sz="1200" b="1" dirty="0">
                  <a:latin typeface="Arial Narrow" panose="020B0606020202030204" pitchFamily="34" charset="0"/>
                </a:rPr>
                <a:t>Radiator (non-PRR)</a:t>
              </a:r>
            </a:p>
            <a:p>
              <a:pPr algn="ctr">
                <a:lnSpc>
                  <a:spcPts val="1200"/>
                </a:lnSpc>
              </a:pPr>
              <a:r>
                <a:rPr lang="en-US" sz="1200" dirty="0">
                  <a:latin typeface="Arial Narrow" panose="020B0606020202030204" pitchFamily="34" charset="0"/>
                </a:rPr>
                <a:t>(mini-LHP condenser)</a:t>
              </a:r>
            </a:p>
          </p:txBody>
        </p:sp>
        <p:sp>
          <p:nvSpPr>
            <p:cNvPr id="83" name="TextBox 82">
              <a:extLst>
                <a:ext uri="{FF2B5EF4-FFF2-40B4-BE49-F238E27FC236}">
                  <a16:creationId xmlns:a16="http://schemas.microsoft.com/office/drawing/2014/main" id="{36CFCF1E-A735-434D-96CD-FC183F4B92E4}"/>
                </a:ext>
              </a:extLst>
            </p:cNvPr>
            <p:cNvSpPr txBox="1"/>
            <p:nvPr/>
          </p:nvSpPr>
          <p:spPr>
            <a:xfrm>
              <a:off x="4320401" y="960136"/>
              <a:ext cx="760144" cy="246221"/>
            </a:xfrm>
            <a:prstGeom prst="rect">
              <a:avLst/>
            </a:prstGeom>
            <a:noFill/>
          </p:spPr>
          <p:txBody>
            <a:bodyPr wrap="none" rtlCol="0">
              <a:spAutoFit/>
            </a:bodyPr>
            <a:lstStyle/>
            <a:p>
              <a:pPr>
                <a:lnSpc>
                  <a:spcPts val="1200"/>
                </a:lnSpc>
              </a:pPr>
              <a:r>
                <a:rPr lang="en-US" sz="1200" b="1" dirty="0">
                  <a:latin typeface="Arial Narrow" panose="020B0606020202030204" pitchFamily="34" charset="0"/>
                </a:rPr>
                <a:t>Antennas</a:t>
              </a:r>
            </a:p>
          </p:txBody>
        </p:sp>
      </p:grpSp>
      <p:sp>
        <p:nvSpPr>
          <p:cNvPr id="84" name="TextBox 83">
            <a:extLst>
              <a:ext uri="{FF2B5EF4-FFF2-40B4-BE49-F238E27FC236}">
                <a16:creationId xmlns:a16="http://schemas.microsoft.com/office/drawing/2014/main" id="{436905A9-0BF8-4584-BB1B-02A2D653B99A}"/>
              </a:ext>
            </a:extLst>
          </p:cNvPr>
          <p:cNvSpPr txBox="1"/>
          <p:nvPr/>
        </p:nvSpPr>
        <p:spPr>
          <a:xfrm>
            <a:off x="8278323" y="3827425"/>
            <a:ext cx="710451" cy="400110"/>
          </a:xfrm>
          <a:prstGeom prst="rect">
            <a:avLst/>
          </a:prstGeom>
          <a:noFill/>
        </p:spPr>
        <p:txBody>
          <a:bodyPr wrap="none" rtlCol="0">
            <a:spAutoFit/>
          </a:bodyPr>
          <a:lstStyle/>
          <a:p>
            <a:pPr algn="ctr">
              <a:lnSpc>
                <a:spcPts val="1200"/>
              </a:lnSpc>
            </a:pPr>
            <a:r>
              <a:rPr lang="en-US" sz="1200" b="1" dirty="0">
                <a:latin typeface="Arial Narrow" panose="020B0606020202030204" pitchFamily="34" charset="0"/>
              </a:rPr>
              <a:t>Sun Low</a:t>
            </a:r>
          </a:p>
          <a:p>
            <a:pPr algn="ctr">
              <a:lnSpc>
                <a:spcPts val="1200"/>
              </a:lnSpc>
            </a:pPr>
            <a:r>
              <a:rPr lang="en-US" sz="1200" b="1" dirty="0">
                <a:latin typeface="Arial Narrow" panose="020B0606020202030204" pitchFamily="34" charset="0"/>
              </a:rPr>
              <a:t>in Sky</a:t>
            </a:r>
          </a:p>
        </p:txBody>
      </p:sp>
      <p:sp>
        <p:nvSpPr>
          <p:cNvPr id="85" name="TextBox 84">
            <a:extLst>
              <a:ext uri="{FF2B5EF4-FFF2-40B4-BE49-F238E27FC236}">
                <a16:creationId xmlns:a16="http://schemas.microsoft.com/office/drawing/2014/main" id="{B9401974-5BC3-4B04-AA26-BA361F1987A2}"/>
              </a:ext>
            </a:extLst>
          </p:cNvPr>
          <p:cNvSpPr txBox="1"/>
          <p:nvPr/>
        </p:nvSpPr>
        <p:spPr>
          <a:xfrm>
            <a:off x="7767166" y="2532302"/>
            <a:ext cx="1245854" cy="553998"/>
          </a:xfrm>
          <a:prstGeom prst="rect">
            <a:avLst/>
          </a:prstGeom>
          <a:noFill/>
        </p:spPr>
        <p:txBody>
          <a:bodyPr wrap="none" rtlCol="0">
            <a:spAutoFit/>
          </a:bodyPr>
          <a:lstStyle/>
          <a:p>
            <a:pPr algn="ctr">
              <a:lnSpc>
                <a:spcPts val="1200"/>
              </a:lnSpc>
            </a:pPr>
            <a:r>
              <a:rPr lang="en-US" sz="1200" b="1" dirty="0">
                <a:latin typeface="Arial Narrow" panose="020B0606020202030204" pitchFamily="34" charset="0"/>
              </a:rPr>
              <a:t>Zenith Heat</a:t>
            </a:r>
          </a:p>
          <a:p>
            <a:pPr algn="ctr">
              <a:lnSpc>
                <a:spcPts val="1200"/>
              </a:lnSpc>
            </a:pPr>
            <a:r>
              <a:rPr lang="en-US" sz="1200" b="1" dirty="0">
                <a:latin typeface="Arial Narrow" panose="020B0606020202030204" pitchFamily="34" charset="0"/>
              </a:rPr>
              <a:t>Rejection</a:t>
            </a:r>
          </a:p>
          <a:p>
            <a:pPr algn="ctr">
              <a:lnSpc>
                <a:spcPts val="1200"/>
              </a:lnSpc>
            </a:pPr>
            <a:r>
              <a:rPr lang="en-US" sz="1200" dirty="0">
                <a:latin typeface="Arial Narrow" panose="020B0606020202030204" pitchFamily="34" charset="0"/>
              </a:rPr>
              <a:t>(PRR not required)</a:t>
            </a:r>
          </a:p>
        </p:txBody>
      </p:sp>
    </p:spTree>
    <p:extLst>
      <p:ext uri="{BB962C8B-B14F-4D97-AF65-F5344CB8AC3E}">
        <p14:creationId xmlns:p14="http://schemas.microsoft.com/office/powerpoint/2010/main" val="2410901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44000" cy="558188"/>
          </a:xfrm>
        </p:spPr>
        <p:txBody>
          <a:bodyPr/>
          <a:lstStyle/>
          <a:p>
            <a:pPr algn="ctr"/>
            <a:r>
              <a:rPr lang="en-US" dirty="0"/>
              <a:t>INSTRUMENT ACCOMMODATION</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solidFill>
                  <a:srgbClr val="7030A0"/>
                </a:solidFill>
              </a:rPr>
              <a:pPr/>
              <a:t>11</a:t>
            </a:fld>
            <a:endParaRPr lang="en-US" dirty="0">
              <a:solidFill>
                <a:srgbClr val="7030A0"/>
              </a:solidFill>
            </a:endParaRPr>
          </a:p>
        </p:txBody>
      </p:sp>
      <p:sp>
        <p:nvSpPr>
          <p:cNvPr id="45" name="TextBox 44">
            <a:extLst>
              <a:ext uri="{FF2B5EF4-FFF2-40B4-BE49-F238E27FC236}">
                <a16:creationId xmlns:a16="http://schemas.microsoft.com/office/drawing/2014/main" id="{FC9C1047-E66E-4BA8-AEB7-2449AC212CDC}"/>
              </a:ext>
            </a:extLst>
          </p:cNvPr>
          <p:cNvSpPr txBox="1"/>
          <p:nvPr/>
        </p:nvSpPr>
        <p:spPr>
          <a:xfrm>
            <a:off x="-4214" y="528771"/>
            <a:ext cx="9148213" cy="353943"/>
          </a:xfrm>
          <a:prstGeom prst="rect">
            <a:avLst/>
          </a:prstGeom>
          <a:noFill/>
        </p:spPr>
        <p:txBody>
          <a:bodyPr wrap="square" rtlCol="0">
            <a:spAutoFit/>
          </a:bodyPr>
          <a:lstStyle/>
          <a:p>
            <a:pPr algn="ctr"/>
            <a:r>
              <a:rPr lang="en-US" sz="1700" b="1" i="1" dirty="0">
                <a:solidFill>
                  <a:srgbClr val="3333CC"/>
                </a:solidFill>
                <a:sym typeface="Wingdings" panose="05000000000000000000" pitchFamily="2" charset="2"/>
              </a:rPr>
              <a:t>Area Packaging Analysis: How Various SP Combinations Fit in 30 cm IH Cube</a:t>
            </a:r>
            <a:endParaRPr lang="en-US" sz="1700" i="1" dirty="0">
              <a:solidFill>
                <a:srgbClr val="3333CC"/>
              </a:solidFill>
              <a:latin typeface="+mn-lt"/>
            </a:endParaRPr>
          </a:p>
        </p:txBody>
      </p:sp>
      <p:sp>
        <p:nvSpPr>
          <p:cNvPr id="4" name="TextBox 3">
            <a:extLst>
              <a:ext uri="{FF2B5EF4-FFF2-40B4-BE49-F238E27FC236}">
                <a16:creationId xmlns:a16="http://schemas.microsoft.com/office/drawing/2014/main" id="{A5E6F049-3710-44CD-9547-4CC53CA6B5BF}"/>
              </a:ext>
            </a:extLst>
          </p:cNvPr>
          <p:cNvSpPr txBox="1"/>
          <p:nvPr/>
        </p:nvSpPr>
        <p:spPr>
          <a:xfrm>
            <a:off x="7771480" y="1750478"/>
            <a:ext cx="1295696" cy="2739211"/>
          </a:xfrm>
          <a:prstGeom prst="rect">
            <a:avLst/>
          </a:prstGeom>
          <a:noFill/>
        </p:spPr>
        <p:txBody>
          <a:bodyPr wrap="square" rtlCol="0">
            <a:spAutoFit/>
          </a:bodyPr>
          <a:lstStyle/>
          <a:p>
            <a:pPr algn="ctr"/>
            <a:r>
              <a:rPr lang="en-US" sz="1200" b="1" dirty="0"/>
              <a:t>SP Size</a:t>
            </a:r>
          </a:p>
          <a:p>
            <a:pPr algn="ctr"/>
            <a:r>
              <a:rPr lang="en-US" sz="1200" b="1" dirty="0"/>
              <a:t>Assumptions</a:t>
            </a:r>
          </a:p>
          <a:p>
            <a:r>
              <a:rPr lang="en-US" sz="1200" dirty="0"/>
              <a:t>S 	= 3U</a:t>
            </a:r>
          </a:p>
          <a:p>
            <a:r>
              <a:rPr lang="en-US" sz="1200" dirty="0"/>
              <a:t>M 	= 3U</a:t>
            </a:r>
          </a:p>
          <a:p>
            <a:r>
              <a:rPr lang="en-US" sz="1200" dirty="0"/>
              <a:t>I	= 10U</a:t>
            </a:r>
          </a:p>
          <a:p>
            <a:r>
              <a:rPr lang="en-US" sz="1200" dirty="0"/>
              <a:t>Batt.	= 8U</a:t>
            </a:r>
          </a:p>
          <a:p>
            <a:r>
              <a:rPr lang="en-US" sz="1200" dirty="0"/>
              <a:t>Elec.	= 2U</a:t>
            </a:r>
          </a:p>
          <a:p>
            <a:endParaRPr lang="en-US" sz="1200" dirty="0"/>
          </a:p>
          <a:p>
            <a:r>
              <a:rPr lang="en-US" sz="1200" dirty="0"/>
              <a:t>All combos fit in IH including MIS (not shown, </a:t>
            </a:r>
            <a:r>
              <a:rPr lang="en-US" sz="1200" b="1" dirty="0">
                <a:solidFill>
                  <a:srgbClr val="C00000"/>
                </a:solidFill>
              </a:rPr>
              <a:t>1U</a:t>
            </a:r>
            <a:r>
              <a:rPr lang="en-US" sz="1200" dirty="0"/>
              <a:t>)</a:t>
            </a:r>
          </a:p>
          <a:p>
            <a:endParaRPr lang="en-US" sz="1200" dirty="0"/>
          </a:p>
          <a:p>
            <a:pPr algn="ctr"/>
            <a:r>
              <a:rPr lang="en-US" sz="1400" b="1" dirty="0">
                <a:solidFill>
                  <a:srgbClr val="C00000"/>
                </a:solidFill>
                <a:latin typeface="Arial Narrow" panose="020B0606020202030204" pitchFamily="34" charset="0"/>
              </a:rPr>
              <a:t>Spare Volume Shown in Red</a:t>
            </a:r>
          </a:p>
        </p:txBody>
      </p:sp>
      <p:grpSp>
        <p:nvGrpSpPr>
          <p:cNvPr id="11" name="Group 10">
            <a:extLst>
              <a:ext uri="{FF2B5EF4-FFF2-40B4-BE49-F238E27FC236}">
                <a16:creationId xmlns:a16="http://schemas.microsoft.com/office/drawing/2014/main" id="{2206A6D2-3667-474D-AB80-89D0CCC2670E}"/>
              </a:ext>
            </a:extLst>
          </p:cNvPr>
          <p:cNvGrpSpPr/>
          <p:nvPr/>
        </p:nvGrpSpPr>
        <p:grpSpPr>
          <a:xfrm>
            <a:off x="46476" y="943778"/>
            <a:ext cx="7687585" cy="3808695"/>
            <a:chOff x="222732" y="943778"/>
            <a:chExt cx="7687585" cy="3808695"/>
          </a:xfrm>
        </p:grpSpPr>
        <p:pic>
          <p:nvPicPr>
            <p:cNvPr id="5" name="Picture 4">
              <a:extLst>
                <a:ext uri="{FF2B5EF4-FFF2-40B4-BE49-F238E27FC236}">
                  <a16:creationId xmlns:a16="http://schemas.microsoft.com/office/drawing/2014/main" id="{C604EE63-BE0A-4369-9E24-983990D6F427}"/>
                </a:ext>
              </a:extLst>
            </p:cNvPr>
            <p:cNvPicPr>
              <a:picLocks noChangeAspect="1"/>
            </p:cNvPicPr>
            <p:nvPr/>
          </p:nvPicPr>
          <p:blipFill>
            <a:blip r:embed="rId2"/>
            <a:stretch>
              <a:fillRect/>
            </a:stretch>
          </p:blipFill>
          <p:spPr>
            <a:xfrm>
              <a:off x="222732" y="943778"/>
              <a:ext cx="7625572" cy="3808695"/>
            </a:xfrm>
            <a:prstGeom prst="rect">
              <a:avLst/>
            </a:prstGeom>
          </p:spPr>
        </p:pic>
        <p:sp>
          <p:nvSpPr>
            <p:cNvPr id="9" name="TextBox 8">
              <a:extLst>
                <a:ext uri="{FF2B5EF4-FFF2-40B4-BE49-F238E27FC236}">
                  <a16:creationId xmlns:a16="http://schemas.microsoft.com/office/drawing/2014/main" id="{D2145B91-42D7-4AA3-879C-A3C7E69B71A9}"/>
                </a:ext>
              </a:extLst>
            </p:cNvPr>
            <p:cNvSpPr txBox="1"/>
            <p:nvPr/>
          </p:nvSpPr>
          <p:spPr>
            <a:xfrm>
              <a:off x="3664943" y="1457898"/>
              <a:ext cx="418704" cy="246221"/>
            </a:xfrm>
            <a:prstGeom prst="rect">
              <a:avLst/>
            </a:prstGeom>
            <a:noFill/>
          </p:spPr>
          <p:txBody>
            <a:bodyPr wrap="none" rtlCol="0">
              <a:spAutoFit/>
            </a:bodyPr>
            <a:lstStyle/>
            <a:p>
              <a:r>
                <a:rPr lang="en-US" sz="1000" b="1" dirty="0">
                  <a:solidFill>
                    <a:srgbClr val="C00000"/>
                  </a:solidFill>
                </a:rPr>
                <a:t>14U</a:t>
              </a:r>
            </a:p>
          </p:txBody>
        </p:sp>
        <p:sp>
          <p:nvSpPr>
            <p:cNvPr id="12" name="TextBox 11">
              <a:extLst>
                <a:ext uri="{FF2B5EF4-FFF2-40B4-BE49-F238E27FC236}">
                  <a16:creationId xmlns:a16="http://schemas.microsoft.com/office/drawing/2014/main" id="{F82952C5-1275-4508-876E-8113A4A46D1A}"/>
                </a:ext>
              </a:extLst>
            </p:cNvPr>
            <p:cNvSpPr txBox="1"/>
            <p:nvPr/>
          </p:nvSpPr>
          <p:spPr>
            <a:xfrm>
              <a:off x="5577276" y="1454222"/>
              <a:ext cx="418704" cy="246221"/>
            </a:xfrm>
            <a:prstGeom prst="rect">
              <a:avLst/>
            </a:prstGeom>
            <a:noFill/>
          </p:spPr>
          <p:txBody>
            <a:bodyPr wrap="none" rtlCol="0">
              <a:spAutoFit/>
            </a:bodyPr>
            <a:lstStyle/>
            <a:p>
              <a:r>
                <a:rPr lang="en-US" sz="1000" b="1" dirty="0">
                  <a:solidFill>
                    <a:srgbClr val="C00000"/>
                  </a:solidFill>
                </a:rPr>
                <a:t>14U</a:t>
              </a:r>
            </a:p>
          </p:txBody>
        </p:sp>
        <p:sp>
          <p:nvSpPr>
            <p:cNvPr id="13" name="TextBox 12">
              <a:extLst>
                <a:ext uri="{FF2B5EF4-FFF2-40B4-BE49-F238E27FC236}">
                  <a16:creationId xmlns:a16="http://schemas.microsoft.com/office/drawing/2014/main" id="{C6641D2F-6FE2-401B-8A79-14747ADAE50A}"/>
                </a:ext>
              </a:extLst>
            </p:cNvPr>
            <p:cNvSpPr txBox="1"/>
            <p:nvPr/>
          </p:nvSpPr>
          <p:spPr>
            <a:xfrm>
              <a:off x="7562145" y="1446881"/>
              <a:ext cx="348172" cy="246221"/>
            </a:xfrm>
            <a:prstGeom prst="rect">
              <a:avLst/>
            </a:prstGeom>
            <a:noFill/>
          </p:spPr>
          <p:txBody>
            <a:bodyPr wrap="none" rtlCol="0">
              <a:spAutoFit/>
            </a:bodyPr>
            <a:lstStyle/>
            <a:p>
              <a:r>
                <a:rPr lang="en-US" sz="1000" b="1" dirty="0">
                  <a:solidFill>
                    <a:srgbClr val="C00000"/>
                  </a:solidFill>
                </a:rPr>
                <a:t>7U</a:t>
              </a:r>
            </a:p>
          </p:txBody>
        </p:sp>
        <p:sp>
          <p:nvSpPr>
            <p:cNvPr id="15" name="TextBox 14">
              <a:extLst>
                <a:ext uri="{FF2B5EF4-FFF2-40B4-BE49-F238E27FC236}">
                  <a16:creationId xmlns:a16="http://schemas.microsoft.com/office/drawing/2014/main" id="{B628E792-C537-4E4F-903A-B28588D61D4B}"/>
                </a:ext>
              </a:extLst>
            </p:cNvPr>
            <p:cNvSpPr txBox="1"/>
            <p:nvPr/>
          </p:nvSpPr>
          <p:spPr>
            <a:xfrm>
              <a:off x="1759927" y="3358308"/>
              <a:ext cx="418704" cy="246221"/>
            </a:xfrm>
            <a:prstGeom prst="rect">
              <a:avLst/>
            </a:prstGeom>
            <a:noFill/>
          </p:spPr>
          <p:txBody>
            <a:bodyPr wrap="none" rtlCol="0">
              <a:spAutoFit/>
            </a:bodyPr>
            <a:lstStyle/>
            <a:p>
              <a:r>
                <a:rPr lang="en-US" sz="1000" b="1" dirty="0">
                  <a:solidFill>
                    <a:srgbClr val="C00000"/>
                  </a:solidFill>
                </a:rPr>
                <a:t>17U</a:t>
              </a:r>
            </a:p>
          </p:txBody>
        </p:sp>
        <p:sp>
          <p:nvSpPr>
            <p:cNvPr id="16" name="TextBox 15">
              <a:extLst>
                <a:ext uri="{FF2B5EF4-FFF2-40B4-BE49-F238E27FC236}">
                  <a16:creationId xmlns:a16="http://schemas.microsoft.com/office/drawing/2014/main" id="{CCAB364D-B1DC-4474-85C9-9214B554BE3B}"/>
                </a:ext>
              </a:extLst>
            </p:cNvPr>
            <p:cNvSpPr txBox="1"/>
            <p:nvPr/>
          </p:nvSpPr>
          <p:spPr>
            <a:xfrm>
              <a:off x="5641537" y="3345918"/>
              <a:ext cx="348172" cy="246221"/>
            </a:xfrm>
            <a:prstGeom prst="rect">
              <a:avLst/>
            </a:prstGeom>
            <a:noFill/>
          </p:spPr>
          <p:txBody>
            <a:bodyPr wrap="none" rtlCol="0">
              <a:spAutoFit/>
            </a:bodyPr>
            <a:lstStyle/>
            <a:p>
              <a:r>
                <a:rPr lang="en-US" sz="1000" b="1" dirty="0">
                  <a:solidFill>
                    <a:srgbClr val="C00000"/>
                  </a:solidFill>
                </a:rPr>
                <a:t>4U</a:t>
              </a:r>
            </a:p>
          </p:txBody>
        </p:sp>
        <p:sp>
          <p:nvSpPr>
            <p:cNvPr id="17" name="TextBox 16">
              <a:extLst>
                <a:ext uri="{FF2B5EF4-FFF2-40B4-BE49-F238E27FC236}">
                  <a16:creationId xmlns:a16="http://schemas.microsoft.com/office/drawing/2014/main" id="{3E989CAC-9B9E-48C0-9837-ED444324A9F7}"/>
                </a:ext>
              </a:extLst>
            </p:cNvPr>
            <p:cNvSpPr txBox="1"/>
            <p:nvPr/>
          </p:nvSpPr>
          <p:spPr>
            <a:xfrm>
              <a:off x="7558475" y="3345918"/>
              <a:ext cx="348172" cy="246221"/>
            </a:xfrm>
            <a:prstGeom prst="rect">
              <a:avLst/>
            </a:prstGeom>
            <a:noFill/>
          </p:spPr>
          <p:txBody>
            <a:bodyPr wrap="none" rtlCol="0">
              <a:spAutoFit/>
            </a:bodyPr>
            <a:lstStyle/>
            <a:p>
              <a:r>
                <a:rPr lang="en-US" sz="1000" b="1" dirty="0">
                  <a:solidFill>
                    <a:srgbClr val="C00000"/>
                  </a:solidFill>
                </a:rPr>
                <a:t>4U</a:t>
              </a:r>
            </a:p>
          </p:txBody>
        </p:sp>
        <p:sp>
          <p:nvSpPr>
            <p:cNvPr id="18" name="TextBox 17">
              <a:extLst>
                <a:ext uri="{FF2B5EF4-FFF2-40B4-BE49-F238E27FC236}">
                  <a16:creationId xmlns:a16="http://schemas.microsoft.com/office/drawing/2014/main" id="{016B9BE2-1D74-47A2-AC6C-306FF318D974}"/>
                </a:ext>
              </a:extLst>
            </p:cNvPr>
            <p:cNvSpPr txBox="1"/>
            <p:nvPr/>
          </p:nvSpPr>
          <p:spPr>
            <a:xfrm>
              <a:off x="3673192" y="3358308"/>
              <a:ext cx="418704" cy="246221"/>
            </a:xfrm>
            <a:prstGeom prst="rect">
              <a:avLst/>
            </a:prstGeom>
            <a:noFill/>
          </p:spPr>
          <p:txBody>
            <a:bodyPr wrap="none" rtlCol="0">
              <a:spAutoFit/>
            </a:bodyPr>
            <a:lstStyle/>
            <a:p>
              <a:r>
                <a:rPr lang="en-US" sz="1000" b="1" dirty="0">
                  <a:solidFill>
                    <a:srgbClr val="C00000"/>
                  </a:solidFill>
                </a:rPr>
                <a:t>11U</a:t>
              </a:r>
            </a:p>
          </p:txBody>
        </p:sp>
      </p:grpSp>
      <p:sp>
        <p:nvSpPr>
          <p:cNvPr id="10" name="Rectangle 9">
            <a:extLst>
              <a:ext uri="{FF2B5EF4-FFF2-40B4-BE49-F238E27FC236}">
                <a16:creationId xmlns:a16="http://schemas.microsoft.com/office/drawing/2014/main" id="{FF5C99FB-4E22-4F4C-AF25-F9928D5CD49D}"/>
              </a:ext>
            </a:extLst>
          </p:cNvPr>
          <p:cNvSpPr/>
          <p:nvPr/>
        </p:nvSpPr>
        <p:spPr>
          <a:xfrm>
            <a:off x="7672048" y="943778"/>
            <a:ext cx="1626174" cy="692497"/>
          </a:xfrm>
          <a:prstGeom prst="rect">
            <a:avLst/>
          </a:prstGeom>
        </p:spPr>
        <p:txBody>
          <a:bodyPr wrap="square">
            <a:spAutoFit/>
          </a:bodyPr>
          <a:lstStyle/>
          <a:p>
            <a:pPr defTabSz="173038"/>
            <a:r>
              <a:rPr lang="en-US" sz="1300" b="1" dirty="0">
                <a:solidFill>
                  <a:schemeClr val="bg1">
                    <a:lumMod val="50000"/>
                  </a:schemeClr>
                </a:solidFill>
                <a:latin typeface="Arial Narrow" panose="020B0606020202030204" pitchFamily="34" charset="0"/>
              </a:rPr>
              <a:t>S 	= Seismometer</a:t>
            </a:r>
          </a:p>
          <a:p>
            <a:pPr defTabSz="173038"/>
            <a:r>
              <a:rPr lang="en-US" sz="1300" b="1" dirty="0">
                <a:solidFill>
                  <a:schemeClr val="bg1">
                    <a:lumMod val="50000"/>
                  </a:schemeClr>
                </a:solidFill>
                <a:latin typeface="Arial Narrow" panose="020B0606020202030204" pitchFamily="34" charset="0"/>
              </a:rPr>
              <a:t>M 	= Magnetometer</a:t>
            </a:r>
          </a:p>
          <a:p>
            <a:pPr defTabSz="173038"/>
            <a:r>
              <a:rPr lang="en-US" sz="1300" b="1" dirty="0">
                <a:solidFill>
                  <a:schemeClr val="bg1">
                    <a:lumMod val="50000"/>
                  </a:schemeClr>
                </a:solidFill>
                <a:latin typeface="Arial Narrow" panose="020B0606020202030204" pitchFamily="34" charset="0"/>
              </a:rPr>
              <a:t>I	= IR Spectrometer</a:t>
            </a:r>
          </a:p>
        </p:txBody>
      </p:sp>
    </p:spTree>
    <p:extLst>
      <p:ext uri="{BB962C8B-B14F-4D97-AF65-F5344CB8AC3E}">
        <p14:creationId xmlns:p14="http://schemas.microsoft.com/office/powerpoint/2010/main" val="3700426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44000" cy="558188"/>
          </a:xfrm>
        </p:spPr>
        <p:txBody>
          <a:bodyPr/>
          <a:lstStyle/>
          <a:p>
            <a:pPr algn="ctr"/>
            <a:r>
              <a:rPr lang="en-US" dirty="0"/>
              <a:t>CONCLUSION</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solidFill>
                  <a:srgbClr val="7030A0"/>
                </a:solidFill>
              </a:rPr>
              <a:pPr/>
              <a:t>12</a:t>
            </a:fld>
            <a:endParaRPr lang="en-US" dirty="0">
              <a:solidFill>
                <a:srgbClr val="7030A0"/>
              </a:solidFill>
            </a:endParaRPr>
          </a:p>
        </p:txBody>
      </p:sp>
      <p:sp>
        <p:nvSpPr>
          <p:cNvPr id="45" name="TextBox 44">
            <a:extLst>
              <a:ext uri="{FF2B5EF4-FFF2-40B4-BE49-F238E27FC236}">
                <a16:creationId xmlns:a16="http://schemas.microsoft.com/office/drawing/2014/main" id="{FC9C1047-E66E-4BA8-AEB7-2449AC212CDC}"/>
              </a:ext>
            </a:extLst>
          </p:cNvPr>
          <p:cNvSpPr txBox="1"/>
          <p:nvPr/>
        </p:nvSpPr>
        <p:spPr>
          <a:xfrm>
            <a:off x="-4214" y="528771"/>
            <a:ext cx="9148213" cy="353943"/>
          </a:xfrm>
          <a:prstGeom prst="rect">
            <a:avLst/>
          </a:prstGeom>
          <a:noFill/>
        </p:spPr>
        <p:txBody>
          <a:bodyPr wrap="square" rtlCol="0">
            <a:spAutoFit/>
          </a:bodyPr>
          <a:lstStyle/>
          <a:p>
            <a:pPr algn="ctr"/>
            <a:r>
              <a:rPr lang="en-US" sz="1700" b="1" i="1" dirty="0">
                <a:solidFill>
                  <a:srgbClr val="3333CC"/>
                </a:solidFill>
                <a:latin typeface="+mn-lt"/>
                <a:sym typeface="Wingdings" panose="05000000000000000000" pitchFamily="2" charset="2"/>
              </a:rPr>
              <a:t>Impact on Future JPL Lunar Instruments</a:t>
            </a:r>
            <a:endParaRPr lang="en-US" sz="1700" i="1" dirty="0">
              <a:solidFill>
                <a:srgbClr val="3333CC"/>
              </a:solidFill>
              <a:latin typeface="+mn-lt"/>
            </a:endParaRPr>
          </a:p>
        </p:txBody>
      </p:sp>
      <p:sp>
        <p:nvSpPr>
          <p:cNvPr id="4" name="TextBox 3">
            <a:extLst>
              <a:ext uri="{FF2B5EF4-FFF2-40B4-BE49-F238E27FC236}">
                <a16:creationId xmlns:a16="http://schemas.microsoft.com/office/drawing/2014/main" id="{9830C2FA-7773-46F8-B14C-A70CC40CB349}"/>
              </a:ext>
            </a:extLst>
          </p:cNvPr>
          <p:cNvSpPr txBox="1"/>
          <p:nvPr/>
        </p:nvSpPr>
        <p:spPr>
          <a:xfrm>
            <a:off x="254001" y="938484"/>
            <a:ext cx="8721687" cy="3734356"/>
          </a:xfrm>
          <a:prstGeom prst="rect">
            <a:avLst/>
          </a:prstGeom>
          <a:noFill/>
        </p:spPr>
        <p:txBody>
          <a:bodyPr wrap="square" rtlCol="0">
            <a:spAutoFit/>
          </a:bodyPr>
          <a:lstStyle/>
          <a:p>
            <a:pPr marL="285750" indent="-285750">
              <a:lnSpc>
                <a:spcPts val="1700"/>
              </a:lnSpc>
              <a:buFont typeface="Arial" panose="020B0604020202020204" pitchFamily="34" charset="0"/>
              <a:buChar char="•"/>
            </a:pPr>
            <a:r>
              <a:rPr lang="en-US" dirty="0">
                <a:solidFill>
                  <a:srgbClr val="3333CC"/>
                </a:solidFill>
              </a:rPr>
              <a:t>A unique thermal control architecture is under development at JPL that will enable future lunar instruments to operate and survive lunar night without radioisotopes</a:t>
            </a:r>
          </a:p>
          <a:p>
            <a:pPr marL="285750" indent="-285750">
              <a:buFont typeface="Arial" panose="020B0604020202020204" pitchFamily="34" charset="0"/>
              <a:buChar char="•"/>
            </a:pPr>
            <a:endParaRPr lang="en-US" sz="1000" dirty="0">
              <a:solidFill>
                <a:srgbClr val="3333CC"/>
              </a:solidFill>
            </a:endParaRPr>
          </a:p>
          <a:p>
            <a:pPr marL="285750" indent="-285750">
              <a:lnSpc>
                <a:spcPts val="1700"/>
              </a:lnSpc>
              <a:buFont typeface="Arial" panose="020B0604020202020204" pitchFamily="34" charset="0"/>
              <a:buChar char="•"/>
            </a:pPr>
            <a:r>
              <a:rPr lang="en-US" dirty="0">
                <a:solidFill>
                  <a:srgbClr val="3333CC"/>
                </a:solidFill>
              </a:rPr>
              <a:t>The thermal architecture incorporates the following key thermal and operational features that enable stand-alone, extended-life lunar day/night operation</a:t>
            </a:r>
          </a:p>
          <a:p>
            <a:pPr marL="742950" lvl="1" indent="-285750">
              <a:lnSpc>
                <a:spcPts val="1500"/>
              </a:lnSpc>
              <a:spcBef>
                <a:spcPts val="300"/>
              </a:spcBef>
              <a:buFont typeface="Wingdings" panose="05000000000000000000" pitchFamily="2" charset="2"/>
              <a:buChar char="Ø"/>
            </a:pPr>
            <a:r>
              <a:rPr lang="en-US" sz="1600" dirty="0">
                <a:solidFill>
                  <a:srgbClr val="3333CC"/>
                </a:solidFill>
              </a:rPr>
              <a:t>Low effective emissivity (</a:t>
            </a:r>
            <a:r>
              <a:rPr lang="en-US" sz="1600" dirty="0">
                <a:solidFill>
                  <a:srgbClr val="3333CC"/>
                </a:solidFill>
                <a:latin typeface="Symbol" panose="05050102010706020507" pitchFamily="18" charset="2"/>
              </a:rPr>
              <a:t>e</a:t>
            </a:r>
            <a:r>
              <a:rPr lang="en-US" sz="1600" dirty="0">
                <a:solidFill>
                  <a:srgbClr val="3333CC"/>
                </a:solidFill>
              </a:rPr>
              <a:t>*) “spacerless” MLI</a:t>
            </a:r>
          </a:p>
          <a:p>
            <a:pPr marL="742950" lvl="1" indent="-285750">
              <a:lnSpc>
                <a:spcPts val="1500"/>
              </a:lnSpc>
              <a:buFont typeface="Wingdings" panose="05000000000000000000" pitchFamily="2" charset="2"/>
              <a:buChar char="Ø"/>
            </a:pPr>
            <a:r>
              <a:rPr lang="en-US" sz="1600" dirty="0">
                <a:solidFill>
                  <a:srgbClr val="3333CC"/>
                </a:solidFill>
              </a:rPr>
              <a:t>Low conductance (G) thermal isolators</a:t>
            </a:r>
          </a:p>
          <a:p>
            <a:pPr marL="742950" lvl="1" indent="-285750">
              <a:lnSpc>
                <a:spcPts val="1500"/>
              </a:lnSpc>
              <a:buFont typeface="Wingdings" panose="05000000000000000000" pitchFamily="2" charset="2"/>
              <a:buChar char="Ø"/>
            </a:pPr>
            <a:r>
              <a:rPr lang="en-US" sz="1600" dirty="0">
                <a:solidFill>
                  <a:srgbClr val="3333CC"/>
                </a:solidFill>
              </a:rPr>
              <a:t>Low sink temperature (T</a:t>
            </a:r>
            <a:r>
              <a:rPr lang="en-US" sz="1600" baseline="-25000" dirty="0">
                <a:solidFill>
                  <a:srgbClr val="3333CC"/>
                </a:solidFill>
              </a:rPr>
              <a:t>SINK</a:t>
            </a:r>
            <a:r>
              <a:rPr lang="en-US" sz="1600" dirty="0">
                <a:solidFill>
                  <a:srgbClr val="3333CC"/>
                </a:solidFill>
              </a:rPr>
              <a:t>) parabolic reflector radiators (PRRs)</a:t>
            </a:r>
          </a:p>
          <a:p>
            <a:pPr marL="742950" lvl="1" indent="-285750">
              <a:lnSpc>
                <a:spcPts val="1500"/>
              </a:lnSpc>
              <a:buFont typeface="Wingdings" panose="05000000000000000000" pitchFamily="2" charset="2"/>
              <a:buChar char="Ø"/>
            </a:pPr>
            <a:r>
              <a:rPr lang="en-US" sz="1600" dirty="0">
                <a:solidFill>
                  <a:srgbClr val="3333CC"/>
                </a:solidFill>
              </a:rPr>
              <a:t>Variable conductance thermal link (ROD-TSW + mini-LHP)</a:t>
            </a:r>
          </a:p>
          <a:p>
            <a:pPr marL="742950" lvl="1" indent="-285750">
              <a:lnSpc>
                <a:spcPts val="1500"/>
              </a:lnSpc>
              <a:buFont typeface="Wingdings" panose="05000000000000000000" pitchFamily="2" charset="2"/>
              <a:buChar char="Ø"/>
            </a:pPr>
            <a:r>
              <a:rPr lang="en-US" sz="1600" dirty="0">
                <a:solidFill>
                  <a:srgbClr val="3333CC"/>
                </a:solidFill>
              </a:rPr>
              <a:t>MarCO cubesat-based C&amp;DH, power, telecom, and batteries</a:t>
            </a:r>
          </a:p>
          <a:p>
            <a:endParaRPr lang="en-US" sz="1000" dirty="0">
              <a:solidFill>
                <a:srgbClr val="3333CC"/>
              </a:solidFill>
            </a:endParaRPr>
          </a:p>
          <a:p>
            <a:pPr marL="285750" indent="-285750">
              <a:lnSpc>
                <a:spcPts val="1700"/>
              </a:lnSpc>
              <a:buFont typeface="Arial" panose="020B0604020202020204" pitchFamily="34" charset="0"/>
              <a:buChar char="•"/>
            </a:pPr>
            <a:r>
              <a:rPr lang="en-US" dirty="0">
                <a:solidFill>
                  <a:srgbClr val="3333CC"/>
                </a:solidFill>
              </a:rPr>
              <a:t>JPL is currently working on extended duration designs for lunar seismometers, magnetometers, and IR spectrometers that use the above architecture to outlive CLPS landers and provide science data for multiple lunar day/night cycles</a:t>
            </a:r>
          </a:p>
          <a:p>
            <a:pPr marL="285750" indent="-285750">
              <a:buFont typeface="Arial" panose="020B0604020202020204" pitchFamily="34" charset="0"/>
              <a:buChar char="•"/>
            </a:pPr>
            <a:endParaRPr lang="en-US" sz="1000" dirty="0">
              <a:solidFill>
                <a:srgbClr val="3333CC"/>
              </a:solidFill>
            </a:endParaRPr>
          </a:p>
          <a:p>
            <a:pPr marL="285750" indent="-285750">
              <a:lnSpc>
                <a:spcPts val="1700"/>
              </a:lnSpc>
              <a:buFont typeface="Arial" panose="020B0604020202020204" pitchFamily="34" charset="0"/>
              <a:buChar char="•"/>
            </a:pPr>
            <a:r>
              <a:rPr lang="en-US" dirty="0">
                <a:solidFill>
                  <a:srgbClr val="3333CC"/>
                </a:solidFill>
              </a:rPr>
              <a:t>JPL is planning on submitting future proposals in response to future NASA solicitations for self-sufficient science payloads that will provide science data for multiple lunar day/night cycles</a:t>
            </a:r>
          </a:p>
        </p:txBody>
      </p:sp>
    </p:spTree>
    <p:extLst>
      <p:ext uri="{BB962C8B-B14F-4D97-AF65-F5344CB8AC3E}">
        <p14:creationId xmlns:p14="http://schemas.microsoft.com/office/powerpoint/2010/main" val="611615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69706" cy="558188"/>
          </a:xfrm>
        </p:spPr>
        <p:txBody>
          <a:bodyPr/>
          <a:lstStyle/>
          <a:p>
            <a:pPr algn="ctr"/>
            <a:r>
              <a:rPr lang="en-US" sz="2800" dirty="0"/>
              <a:t>     </a:t>
            </a:r>
            <a:r>
              <a:rPr lang="en-US" dirty="0"/>
              <a:t>ACKNOWLEDGMENTS</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pPr/>
              <a:t>13</a:t>
            </a:fld>
            <a:endParaRPr lang="en-US" dirty="0">
              <a:solidFill>
                <a:schemeClr val="tx1"/>
              </a:solidFill>
            </a:endParaRPr>
          </a:p>
        </p:txBody>
      </p:sp>
      <p:grpSp>
        <p:nvGrpSpPr>
          <p:cNvPr id="23" name="Group 22">
            <a:extLst>
              <a:ext uri="{FF2B5EF4-FFF2-40B4-BE49-F238E27FC236}">
                <a16:creationId xmlns:a16="http://schemas.microsoft.com/office/drawing/2014/main" id="{82A6658A-3EC2-428E-9466-E7164F10E5FB}"/>
              </a:ext>
            </a:extLst>
          </p:cNvPr>
          <p:cNvGrpSpPr/>
          <p:nvPr/>
        </p:nvGrpSpPr>
        <p:grpSpPr>
          <a:xfrm>
            <a:off x="452151" y="952605"/>
            <a:ext cx="8526535" cy="3785652"/>
            <a:chOff x="561859" y="900779"/>
            <a:chExt cx="8526535" cy="3785652"/>
          </a:xfrm>
        </p:grpSpPr>
        <p:sp>
          <p:nvSpPr>
            <p:cNvPr id="2" name="Rectangle 1">
              <a:extLst>
                <a:ext uri="{FF2B5EF4-FFF2-40B4-BE49-F238E27FC236}">
                  <a16:creationId xmlns:a16="http://schemas.microsoft.com/office/drawing/2014/main" id="{401571F4-7D7D-4C75-9590-ED67EDC8D5B3}"/>
                </a:ext>
              </a:extLst>
            </p:cNvPr>
            <p:cNvSpPr/>
            <p:nvPr/>
          </p:nvSpPr>
          <p:spPr>
            <a:xfrm>
              <a:off x="4915298" y="952602"/>
              <a:ext cx="2838018" cy="3580660"/>
            </a:xfrm>
            <a:prstGeom prst="rect">
              <a:avLst/>
            </a:prstGeom>
          </p:spPr>
          <p:txBody>
            <a:bodyPr wrap="square">
              <a:spAutoFit/>
            </a:bodyPr>
            <a:lstStyle/>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Kevin Anderson</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Richard Bahng</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Garry Burdick</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Chris Chrzanowski</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Pamela Clark</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Corey Cochrane</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Mike Dombrower</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Dave Eisenman</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John Elliott</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Sabrina Feldman</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Abigail Fraeman</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Gani Ganapathi</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Doug Hofmann</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Jenny Hua</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Chris Hummel</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Tri Huynh</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Sharon Kedar</a:t>
              </a:r>
            </a:p>
          </p:txBody>
        </p:sp>
        <p:sp>
          <p:nvSpPr>
            <p:cNvPr id="4" name="Rectangle 3">
              <a:extLst>
                <a:ext uri="{FF2B5EF4-FFF2-40B4-BE49-F238E27FC236}">
                  <a16:creationId xmlns:a16="http://schemas.microsoft.com/office/drawing/2014/main" id="{AB33EFEF-D72A-4C26-9C7D-D905B5D08349}"/>
                </a:ext>
              </a:extLst>
            </p:cNvPr>
            <p:cNvSpPr/>
            <p:nvPr/>
          </p:nvSpPr>
          <p:spPr>
            <a:xfrm>
              <a:off x="561859" y="900779"/>
              <a:ext cx="4751483" cy="3785652"/>
            </a:xfrm>
            <a:prstGeom prst="rect">
              <a:avLst/>
            </a:prstGeom>
          </p:spPr>
          <p:txBody>
            <a:bodyPr wrap="square">
              <a:spAutoFit/>
            </a:bodyPr>
            <a:lstStyle/>
            <a:p>
              <a:pPr indent="182880" algn="just">
                <a:lnSpc>
                  <a:spcPts val="1800"/>
                </a:lnSpc>
                <a:tabLst>
                  <a:tab pos="182880" algn="l"/>
                </a:tabLst>
              </a:pPr>
              <a:r>
                <a:rPr lang="en-US" dirty="0">
                  <a:latin typeface="Arial Narrow" panose="020B0606020202030204" pitchFamily="34" charset="0"/>
                  <a:ea typeface="Times New Roman" panose="02020603050405020304" pitchFamily="18" charset="0"/>
                </a:rPr>
                <a:t>The authors would like to thank the many JPL engineers, scientists, managers, and contractors listed to the right for their help in conducting this work. A portion of this work was funded internally by JPL and a portion was funded by a 3-year project funded by the </a:t>
              </a:r>
              <a:r>
                <a:rPr lang="en-US" b="1" dirty="0">
                  <a:latin typeface="Arial Narrow" panose="020B0606020202030204" pitchFamily="34" charset="0"/>
                  <a:ea typeface="Times New Roman" panose="02020603050405020304" pitchFamily="18" charset="0"/>
                </a:rPr>
                <a:t>NASA Game Changing Development (GCD) </a:t>
              </a:r>
              <a:r>
                <a:rPr lang="en-US" dirty="0">
                  <a:latin typeface="Arial Narrow" panose="020B0606020202030204" pitchFamily="34" charset="0"/>
                  <a:ea typeface="Times New Roman" panose="02020603050405020304" pitchFamily="18" charset="0"/>
                </a:rPr>
                <a:t>program office at NASA Langley Research Center (LaRC) entitled “Planetary and Lunar Environment Thermal Toolbox Elements” or PALETTE. The authors would also like to thank NASA GCD program management personnel including Shawn Britton, Amanda Cutright, and Mark Thornblom. This research was carried out at the Jet Propulsion Laboratory, California Institute of Technology, under a contract with the National Aeronautics and Space Administration (80NM0018D0004).</a:t>
              </a:r>
            </a:p>
          </p:txBody>
        </p:sp>
        <p:sp>
          <p:nvSpPr>
            <p:cNvPr id="5" name="Rectangle 4">
              <a:extLst>
                <a:ext uri="{FF2B5EF4-FFF2-40B4-BE49-F238E27FC236}">
                  <a16:creationId xmlns:a16="http://schemas.microsoft.com/office/drawing/2014/main" id="{5F82BC3C-880F-47FB-A567-6ADA3E355CAD}"/>
                </a:ext>
              </a:extLst>
            </p:cNvPr>
            <p:cNvSpPr/>
            <p:nvPr/>
          </p:nvSpPr>
          <p:spPr>
            <a:xfrm>
              <a:off x="6989681" y="952372"/>
              <a:ext cx="2098713" cy="3580660"/>
            </a:xfrm>
            <a:prstGeom prst="rect">
              <a:avLst/>
            </a:prstGeom>
          </p:spPr>
          <p:txBody>
            <a:bodyPr wrap="square">
              <a:spAutoFit/>
            </a:bodyPr>
            <a:lstStyle/>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Satish Khanna</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Bob Kovac</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Ying Lin</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Virgil Mireles</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Mason Mok</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Stefano Morellina</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Neil Murphy</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Tim O’Donnell</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Mark Panning</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Bart Patel</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Hung Pham</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Chuck Phillips</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Carol Raymond</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Andrew Shapiro</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Rob Staehle</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Kris Stone</a:t>
              </a:r>
            </a:p>
            <a:p>
              <a:pPr indent="182880" algn="ctr">
                <a:lnSpc>
                  <a:spcPts val="1600"/>
                </a:lnSpc>
                <a:tabLst>
                  <a:tab pos="182880" algn="l"/>
                </a:tabLst>
              </a:pPr>
              <a:r>
                <a:rPr lang="en-US" dirty="0">
                  <a:latin typeface="Arial Narrow" panose="020B0606020202030204" pitchFamily="34" charset="0"/>
                  <a:ea typeface="Times New Roman" panose="02020603050405020304" pitchFamily="18" charset="0"/>
                </a:rPr>
                <a:t>Eric Sunada</a:t>
              </a:r>
            </a:p>
          </p:txBody>
        </p:sp>
      </p:grpSp>
    </p:spTree>
    <p:extLst>
      <p:ext uri="{BB962C8B-B14F-4D97-AF65-F5344CB8AC3E}">
        <p14:creationId xmlns:p14="http://schemas.microsoft.com/office/powerpoint/2010/main" val="1405719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69706" cy="558188"/>
          </a:xfrm>
        </p:spPr>
        <p:txBody>
          <a:bodyPr/>
          <a:lstStyle/>
          <a:p>
            <a:pPr algn="ctr"/>
            <a:r>
              <a:rPr lang="en-US" sz="2800" dirty="0"/>
              <a:t>     </a:t>
            </a:r>
            <a:r>
              <a:rPr lang="en-US" dirty="0"/>
              <a:t>APPENDIX</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pPr/>
              <a:t>14</a:t>
            </a:fld>
            <a:endParaRPr lang="en-US" dirty="0">
              <a:solidFill>
                <a:schemeClr val="tx1"/>
              </a:solidFill>
            </a:endParaRPr>
          </a:p>
        </p:txBody>
      </p:sp>
      <p:sp>
        <p:nvSpPr>
          <p:cNvPr id="9" name="TextBox 8">
            <a:extLst>
              <a:ext uri="{FF2B5EF4-FFF2-40B4-BE49-F238E27FC236}">
                <a16:creationId xmlns:a16="http://schemas.microsoft.com/office/drawing/2014/main" id="{529E1AA3-1F53-4348-9CB5-0DF85E357750}"/>
              </a:ext>
            </a:extLst>
          </p:cNvPr>
          <p:cNvSpPr txBox="1"/>
          <p:nvPr/>
        </p:nvSpPr>
        <p:spPr>
          <a:xfrm>
            <a:off x="8202161" y="374046"/>
            <a:ext cx="967545" cy="215444"/>
          </a:xfrm>
          <a:prstGeom prst="rect">
            <a:avLst/>
          </a:prstGeom>
          <a:noFill/>
        </p:spPr>
        <p:txBody>
          <a:bodyPr wrap="square" rtlCol="0">
            <a:spAutoFit/>
          </a:bodyPr>
          <a:lstStyle/>
          <a:p>
            <a:r>
              <a:rPr lang="en-US" sz="800" b="1" i="1" dirty="0">
                <a:solidFill>
                  <a:srgbClr val="3333CC"/>
                </a:solidFill>
                <a:hlinkClick r:id="rId2" action="ppaction://hlinksldjump">
                  <a:extLst>
                    <a:ext uri="{A12FA001-AC4F-418D-AE19-62706E023703}">
                      <ahyp:hlinkClr xmlns:ahyp="http://schemas.microsoft.com/office/drawing/2018/hyperlinkcolor" val="tx"/>
                    </a:ext>
                  </a:extLst>
                </a:hlinkClick>
              </a:rPr>
              <a:t>CLPS Providers</a:t>
            </a:r>
            <a:endParaRPr lang="en-US" sz="800" b="1" i="1" dirty="0">
              <a:solidFill>
                <a:srgbClr val="3333CC"/>
              </a:solidFill>
            </a:endParaRPr>
          </a:p>
        </p:txBody>
      </p:sp>
      <p:grpSp>
        <p:nvGrpSpPr>
          <p:cNvPr id="11" name="Group 10">
            <a:extLst>
              <a:ext uri="{FF2B5EF4-FFF2-40B4-BE49-F238E27FC236}">
                <a16:creationId xmlns:a16="http://schemas.microsoft.com/office/drawing/2014/main" id="{B8F2C79B-F501-441C-BBCD-1F5B26ECF3AB}"/>
              </a:ext>
            </a:extLst>
          </p:cNvPr>
          <p:cNvGrpSpPr/>
          <p:nvPr/>
        </p:nvGrpSpPr>
        <p:grpSpPr>
          <a:xfrm>
            <a:off x="1193171" y="737603"/>
            <a:ext cx="6757657" cy="4046862"/>
            <a:chOff x="1193171" y="755963"/>
            <a:chExt cx="6757657" cy="4046862"/>
          </a:xfrm>
        </p:grpSpPr>
        <p:pic>
          <p:nvPicPr>
            <p:cNvPr id="8" name="Picture 7">
              <a:extLst>
                <a:ext uri="{FF2B5EF4-FFF2-40B4-BE49-F238E27FC236}">
                  <a16:creationId xmlns:a16="http://schemas.microsoft.com/office/drawing/2014/main" id="{6A6DA63A-EEEF-49B1-B3ED-1C70868C1299}"/>
                </a:ext>
              </a:extLst>
            </p:cNvPr>
            <p:cNvPicPr>
              <a:picLocks noChangeAspect="1"/>
            </p:cNvPicPr>
            <p:nvPr/>
          </p:nvPicPr>
          <p:blipFill rotWithShape="1">
            <a:blip r:embed="rId3"/>
            <a:srcRect t="15707" b="9826"/>
            <a:stretch/>
          </p:blipFill>
          <p:spPr>
            <a:xfrm>
              <a:off x="1193171" y="755963"/>
              <a:ext cx="6757657" cy="4046862"/>
            </a:xfrm>
            <a:prstGeom prst="rect">
              <a:avLst/>
            </a:prstGeom>
            <a:ln w="12700">
              <a:solidFill>
                <a:schemeClr val="tx1"/>
              </a:solidFill>
            </a:ln>
          </p:spPr>
        </p:pic>
        <p:sp>
          <p:nvSpPr>
            <p:cNvPr id="10" name="TextBox 9">
              <a:extLst>
                <a:ext uri="{FF2B5EF4-FFF2-40B4-BE49-F238E27FC236}">
                  <a16:creationId xmlns:a16="http://schemas.microsoft.com/office/drawing/2014/main" id="{826C5E37-C136-4D03-9048-A31E8F21458F}"/>
                </a:ext>
              </a:extLst>
            </p:cNvPr>
            <p:cNvSpPr txBox="1"/>
            <p:nvPr/>
          </p:nvSpPr>
          <p:spPr>
            <a:xfrm>
              <a:off x="5861164" y="755963"/>
              <a:ext cx="2087110" cy="276999"/>
            </a:xfrm>
            <a:prstGeom prst="rect">
              <a:avLst/>
            </a:prstGeom>
            <a:noFill/>
          </p:spPr>
          <p:txBody>
            <a:bodyPr wrap="none" rtlCol="0">
              <a:spAutoFit/>
            </a:bodyPr>
            <a:lstStyle/>
            <a:p>
              <a:r>
                <a:rPr lang="en-US" sz="1200" dirty="0">
                  <a:solidFill>
                    <a:srgbClr val="4472C4"/>
                  </a:solidFill>
                  <a:latin typeface="Arial Black" panose="020B0A04020102020204" pitchFamily="34" charset="0"/>
                </a:rPr>
                <a:t>Astrobotic Technology</a:t>
              </a:r>
            </a:p>
          </p:txBody>
        </p:sp>
      </p:grpSp>
    </p:spTree>
    <p:extLst>
      <p:ext uri="{BB962C8B-B14F-4D97-AF65-F5344CB8AC3E}">
        <p14:creationId xmlns:p14="http://schemas.microsoft.com/office/powerpoint/2010/main" val="2407956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69706" cy="558188"/>
          </a:xfrm>
        </p:spPr>
        <p:txBody>
          <a:bodyPr/>
          <a:lstStyle/>
          <a:p>
            <a:pPr algn="ctr"/>
            <a:r>
              <a:rPr lang="en-US" sz="2800" dirty="0"/>
              <a:t>     </a:t>
            </a:r>
            <a:r>
              <a:rPr lang="en-US" dirty="0"/>
              <a:t>APPENDIX (cont’d)</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pPr/>
              <a:t>15</a:t>
            </a:fld>
            <a:endParaRPr lang="en-US" dirty="0">
              <a:solidFill>
                <a:schemeClr val="tx1"/>
              </a:solidFill>
            </a:endParaRPr>
          </a:p>
        </p:txBody>
      </p:sp>
      <p:sp>
        <p:nvSpPr>
          <p:cNvPr id="9" name="TextBox 8">
            <a:extLst>
              <a:ext uri="{FF2B5EF4-FFF2-40B4-BE49-F238E27FC236}">
                <a16:creationId xmlns:a16="http://schemas.microsoft.com/office/drawing/2014/main" id="{529E1AA3-1F53-4348-9CB5-0DF85E357750}"/>
              </a:ext>
            </a:extLst>
          </p:cNvPr>
          <p:cNvSpPr txBox="1"/>
          <p:nvPr/>
        </p:nvSpPr>
        <p:spPr>
          <a:xfrm>
            <a:off x="8202161" y="374046"/>
            <a:ext cx="967545" cy="215444"/>
          </a:xfrm>
          <a:prstGeom prst="rect">
            <a:avLst/>
          </a:prstGeom>
          <a:noFill/>
        </p:spPr>
        <p:txBody>
          <a:bodyPr wrap="square" rtlCol="0">
            <a:spAutoFit/>
          </a:bodyPr>
          <a:lstStyle/>
          <a:p>
            <a:r>
              <a:rPr lang="en-US" sz="800" b="1" i="1" dirty="0">
                <a:solidFill>
                  <a:srgbClr val="3333CC"/>
                </a:solidFill>
                <a:hlinkClick r:id="rId2" action="ppaction://hlinksldjump">
                  <a:extLst>
                    <a:ext uri="{A12FA001-AC4F-418D-AE19-62706E023703}">
                      <ahyp:hlinkClr xmlns:ahyp="http://schemas.microsoft.com/office/drawing/2018/hyperlinkcolor" val="tx"/>
                    </a:ext>
                  </a:extLst>
                </a:hlinkClick>
              </a:rPr>
              <a:t>CLPS Providers</a:t>
            </a:r>
            <a:endParaRPr lang="en-US" sz="800" b="1" i="1" dirty="0">
              <a:solidFill>
                <a:srgbClr val="3333CC"/>
              </a:solidFill>
            </a:endParaRPr>
          </a:p>
        </p:txBody>
      </p:sp>
      <p:grpSp>
        <p:nvGrpSpPr>
          <p:cNvPr id="4" name="Group 3">
            <a:extLst>
              <a:ext uri="{FF2B5EF4-FFF2-40B4-BE49-F238E27FC236}">
                <a16:creationId xmlns:a16="http://schemas.microsoft.com/office/drawing/2014/main" id="{F91B8CE7-8C88-44F6-BAAD-EBB95B691A75}"/>
              </a:ext>
            </a:extLst>
          </p:cNvPr>
          <p:cNvGrpSpPr/>
          <p:nvPr/>
        </p:nvGrpSpPr>
        <p:grpSpPr>
          <a:xfrm>
            <a:off x="1042671" y="737603"/>
            <a:ext cx="7091699" cy="4029435"/>
            <a:chOff x="1042671" y="755963"/>
            <a:chExt cx="7091699" cy="4029435"/>
          </a:xfrm>
        </p:grpSpPr>
        <p:pic>
          <p:nvPicPr>
            <p:cNvPr id="2" name="Picture 1">
              <a:extLst>
                <a:ext uri="{FF2B5EF4-FFF2-40B4-BE49-F238E27FC236}">
                  <a16:creationId xmlns:a16="http://schemas.microsoft.com/office/drawing/2014/main" id="{CDAD5960-A5F0-4AA3-BF75-D895F010989D}"/>
                </a:ext>
              </a:extLst>
            </p:cNvPr>
            <p:cNvPicPr>
              <a:picLocks noChangeAspect="1"/>
            </p:cNvPicPr>
            <p:nvPr/>
          </p:nvPicPr>
          <p:blipFill rotWithShape="1">
            <a:blip r:embed="rId3"/>
            <a:srcRect r="727"/>
            <a:stretch/>
          </p:blipFill>
          <p:spPr>
            <a:xfrm>
              <a:off x="1042671" y="755963"/>
              <a:ext cx="7084364" cy="4029435"/>
            </a:xfrm>
            <a:prstGeom prst="rect">
              <a:avLst/>
            </a:prstGeom>
            <a:ln w="12700">
              <a:solidFill>
                <a:schemeClr val="tx1"/>
              </a:solidFill>
            </a:ln>
          </p:spPr>
        </p:pic>
        <p:sp>
          <p:nvSpPr>
            <p:cNvPr id="10" name="TextBox 9">
              <a:extLst>
                <a:ext uri="{FF2B5EF4-FFF2-40B4-BE49-F238E27FC236}">
                  <a16:creationId xmlns:a16="http://schemas.microsoft.com/office/drawing/2014/main" id="{62A7D6EB-235B-43AD-961C-B6225E2C42B8}"/>
                </a:ext>
              </a:extLst>
            </p:cNvPr>
            <p:cNvSpPr txBox="1"/>
            <p:nvPr/>
          </p:nvSpPr>
          <p:spPr>
            <a:xfrm>
              <a:off x="7016756" y="760684"/>
              <a:ext cx="1117614" cy="276999"/>
            </a:xfrm>
            <a:prstGeom prst="rect">
              <a:avLst/>
            </a:prstGeom>
            <a:noFill/>
          </p:spPr>
          <p:txBody>
            <a:bodyPr wrap="none" rtlCol="0">
              <a:spAutoFit/>
            </a:bodyPr>
            <a:lstStyle/>
            <a:p>
              <a:r>
                <a:rPr lang="en-US" sz="1200" dirty="0">
                  <a:solidFill>
                    <a:srgbClr val="4472C4"/>
                  </a:solidFill>
                  <a:latin typeface="Arial Black" panose="020B0A04020102020204" pitchFamily="34" charset="0"/>
                </a:rPr>
                <a:t>Blue Origin</a:t>
              </a:r>
            </a:p>
          </p:txBody>
        </p:sp>
      </p:grpSp>
    </p:spTree>
    <p:extLst>
      <p:ext uri="{BB962C8B-B14F-4D97-AF65-F5344CB8AC3E}">
        <p14:creationId xmlns:p14="http://schemas.microsoft.com/office/powerpoint/2010/main" val="4005335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69706" cy="558188"/>
          </a:xfrm>
        </p:spPr>
        <p:txBody>
          <a:bodyPr/>
          <a:lstStyle/>
          <a:p>
            <a:pPr algn="ctr"/>
            <a:r>
              <a:rPr lang="en-US" sz="2800" dirty="0"/>
              <a:t>     </a:t>
            </a:r>
            <a:r>
              <a:rPr lang="en-US" dirty="0"/>
              <a:t>APPENDIX (cont’d)</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pPr/>
              <a:t>16</a:t>
            </a:fld>
            <a:endParaRPr lang="en-US" dirty="0">
              <a:solidFill>
                <a:schemeClr val="tx1"/>
              </a:solidFill>
            </a:endParaRPr>
          </a:p>
        </p:txBody>
      </p:sp>
      <p:sp>
        <p:nvSpPr>
          <p:cNvPr id="9" name="TextBox 8">
            <a:extLst>
              <a:ext uri="{FF2B5EF4-FFF2-40B4-BE49-F238E27FC236}">
                <a16:creationId xmlns:a16="http://schemas.microsoft.com/office/drawing/2014/main" id="{529E1AA3-1F53-4348-9CB5-0DF85E357750}"/>
              </a:ext>
            </a:extLst>
          </p:cNvPr>
          <p:cNvSpPr txBox="1"/>
          <p:nvPr/>
        </p:nvSpPr>
        <p:spPr>
          <a:xfrm>
            <a:off x="8202161" y="374046"/>
            <a:ext cx="967545" cy="215444"/>
          </a:xfrm>
          <a:prstGeom prst="rect">
            <a:avLst/>
          </a:prstGeom>
          <a:noFill/>
        </p:spPr>
        <p:txBody>
          <a:bodyPr wrap="square" rtlCol="0">
            <a:spAutoFit/>
          </a:bodyPr>
          <a:lstStyle/>
          <a:p>
            <a:r>
              <a:rPr lang="en-US" sz="800" b="1" i="1" dirty="0">
                <a:solidFill>
                  <a:srgbClr val="3333CC"/>
                </a:solidFill>
                <a:hlinkClick r:id="rId2" action="ppaction://hlinksldjump">
                  <a:extLst>
                    <a:ext uri="{A12FA001-AC4F-418D-AE19-62706E023703}">
                      <ahyp:hlinkClr xmlns:ahyp="http://schemas.microsoft.com/office/drawing/2018/hyperlinkcolor" val="tx"/>
                    </a:ext>
                  </a:extLst>
                </a:hlinkClick>
              </a:rPr>
              <a:t>CLPS Providers</a:t>
            </a:r>
            <a:endParaRPr lang="en-US" sz="800" b="1" i="1" dirty="0">
              <a:solidFill>
                <a:srgbClr val="3333CC"/>
              </a:solidFill>
            </a:endParaRPr>
          </a:p>
        </p:txBody>
      </p:sp>
      <p:grpSp>
        <p:nvGrpSpPr>
          <p:cNvPr id="4" name="Group 3">
            <a:extLst>
              <a:ext uri="{FF2B5EF4-FFF2-40B4-BE49-F238E27FC236}">
                <a16:creationId xmlns:a16="http://schemas.microsoft.com/office/drawing/2014/main" id="{E16A6C25-1CFB-4CE6-A884-0CF28C336F7B}"/>
              </a:ext>
            </a:extLst>
          </p:cNvPr>
          <p:cNvGrpSpPr/>
          <p:nvPr/>
        </p:nvGrpSpPr>
        <p:grpSpPr>
          <a:xfrm>
            <a:off x="2276040" y="732356"/>
            <a:ext cx="4625492" cy="4052109"/>
            <a:chOff x="2276040" y="750716"/>
            <a:chExt cx="4625492" cy="4052109"/>
          </a:xfrm>
        </p:grpSpPr>
        <p:pic>
          <p:nvPicPr>
            <p:cNvPr id="2" name="Picture 1">
              <a:extLst>
                <a:ext uri="{FF2B5EF4-FFF2-40B4-BE49-F238E27FC236}">
                  <a16:creationId xmlns:a16="http://schemas.microsoft.com/office/drawing/2014/main" id="{49827B77-359C-4FA8-95C9-1E089C4E37B4}"/>
                </a:ext>
              </a:extLst>
            </p:cNvPr>
            <p:cNvPicPr>
              <a:picLocks noChangeAspect="1"/>
            </p:cNvPicPr>
            <p:nvPr/>
          </p:nvPicPr>
          <p:blipFill>
            <a:blip r:embed="rId3"/>
            <a:stretch>
              <a:fillRect/>
            </a:stretch>
          </p:blipFill>
          <p:spPr>
            <a:xfrm>
              <a:off x="2276040" y="755963"/>
              <a:ext cx="4625492" cy="4046862"/>
            </a:xfrm>
            <a:prstGeom prst="rect">
              <a:avLst/>
            </a:prstGeom>
            <a:ln w="12700">
              <a:solidFill>
                <a:schemeClr val="tx1"/>
              </a:solidFill>
            </a:ln>
          </p:spPr>
        </p:pic>
        <p:sp>
          <p:nvSpPr>
            <p:cNvPr id="10" name="TextBox 9">
              <a:extLst>
                <a:ext uri="{FF2B5EF4-FFF2-40B4-BE49-F238E27FC236}">
                  <a16:creationId xmlns:a16="http://schemas.microsoft.com/office/drawing/2014/main" id="{52F5323F-B6BE-48BC-9A71-8309E9FD18A6}"/>
                </a:ext>
              </a:extLst>
            </p:cNvPr>
            <p:cNvSpPr txBox="1"/>
            <p:nvPr/>
          </p:nvSpPr>
          <p:spPr>
            <a:xfrm>
              <a:off x="5432732" y="750716"/>
              <a:ext cx="1468800" cy="276999"/>
            </a:xfrm>
            <a:prstGeom prst="rect">
              <a:avLst/>
            </a:prstGeom>
            <a:noFill/>
          </p:spPr>
          <p:txBody>
            <a:bodyPr wrap="none" rtlCol="0">
              <a:spAutoFit/>
            </a:bodyPr>
            <a:lstStyle/>
            <a:p>
              <a:pPr algn="just"/>
              <a:r>
                <a:rPr lang="en-US" sz="1200" dirty="0">
                  <a:solidFill>
                    <a:srgbClr val="4472C4"/>
                  </a:solidFill>
                  <a:latin typeface="Arial Black" panose="020B0A04020102020204" pitchFamily="34" charset="0"/>
                </a:rPr>
                <a:t>Ceres Robotics</a:t>
              </a:r>
            </a:p>
          </p:txBody>
        </p:sp>
      </p:grpSp>
    </p:spTree>
    <p:extLst>
      <p:ext uri="{BB962C8B-B14F-4D97-AF65-F5344CB8AC3E}">
        <p14:creationId xmlns:p14="http://schemas.microsoft.com/office/powerpoint/2010/main" val="3926368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69706" cy="558188"/>
          </a:xfrm>
        </p:spPr>
        <p:txBody>
          <a:bodyPr/>
          <a:lstStyle/>
          <a:p>
            <a:pPr algn="ctr"/>
            <a:r>
              <a:rPr lang="en-US" sz="2800" dirty="0"/>
              <a:t>     </a:t>
            </a:r>
            <a:r>
              <a:rPr lang="en-US" dirty="0"/>
              <a:t>APPENDIX (cont’d)</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pPr/>
              <a:t>17</a:t>
            </a:fld>
            <a:endParaRPr lang="en-US" dirty="0">
              <a:solidFill>
                <a:schemeClr val="tx1"/>
              </a:solidFill>
            </a:endParaRPr>
          </a:p>
        </p:txBody>
      </p:sp>
      <p:sp>
        <p:nvSpPr>
          <p:cNvPr id="9" name="TextBox 8">
            <a:extLst>
              <a:ext uri="{FF2B5EF4-FFF2-40B4-BE49-F238E27FC236}">
                <a16:creationId xmlns:a16="http://schemas.microsoft.com/office/drawing/2014/main" id="{529E1AA3-1F53-4348-9CB5-0DF85E357750}"/>
              </a:ext>
            </a:extLst>
          </p:cNvPr>
          <p:cNvSpPr txBox="1"/>
          <p:nvPr/>
        </p:nvSpPr>
        <p:spPr>
          <a:xfrm>
            <a:off x="8202161" y="374046"/>
            <a:ext cx="967545" cy="215444"/>
          </a:xfrm>
          <a:prstGeom prst="rect">
            <a:avLst/>
          </a:prstGeom>
          <a:noFill/>
        </p:spPr>
        <p:txBody>
          <a:bodyPr wrap="square" rtlCol="0">
            <a:spAutoFit/>
          </a:bodyPr>
          <a:lstStyle/>
          <a:p>
            <a:r>
              <a:rPr lang="en-US" sz="800" b="1" i="1" dirty="0">
                <a:solidFill>
                  <a:srgbClr val="3333CC"/>
                </a:solidFill>
                <a:hlinkClick r:id="rId2" action="ppaction://hlinksldjump">
                  <a:extLst>
                    <a:ext uri="{A12FA001-AC4F-418D-AE19-62706E023703}">
                      <ahyp:hlinkClr xmlns:ahyp="http://schemas.microsoft.com/office/drawing/2018/hyperlinkcolor" val="tx"/>
                    </a:ext>
                  </a:extLst>
                </a:hlinkClick>
              </a:rPr>
              <a:t>CLPS Providers</a:t>
            </a:r>
            <a:endParaRPr lang="en-US" sz="800" b="1" i="1" dirty="0">
              <a:solidFill>
                <a:srgbClr val="3333CC"/>
              </a:solidFill>
            </a:endParaRPr>
          </a:p>
        </p:txBody>
      </p:sp>
      <p:grpSp>
        <p:nvGrpSpPr>
          <p:cNvPr id="5" name="Group 4">
            <a:extLst>
              <a:ext uri="{FF2B5EF4-FFF2-40B4-BE49-F238E27FC236}">
                <a16:creationId xmlns:a16="http://schemas.microsoft.com/office/drawing/2014/main" id="{BFA68C79-EA49-4600-B214-4186BD0E59F3}"/>
              </a:ext>
            </a:extLst>
          </p:cNvPr>
          <p:cNvGrpSpPr/>
          <p:nvPr/>
        </p:nvGrpSpPr>
        <p:grpSpPr>
          <a:xfrm>
            <a:off x="1403567" y="737078"/>
            <a:ext cx="6338738" cy="4050791"/>
            <a:chOff x="1403567" y="755438"/>
            <a:chExt cx="6338738" cy="4050791"/>
          </a:xfrm>
        </p:grpSpPr>
        <p:pic>
          <p:nvPicPr>
            <p:cNvPr id="2" name="Picture 1">
              <a:extLst>
                <a:ext uri="{FF2B5EF4-FFF2-40B4-BE49-F238E27FC236}">
                  <a16:creationId xmlns:a16="http://schemas.microsoft.com/office/drawing/2014/main" id="{27D010AB-B300-4AA3-9DCE-3DCC6F064EE4}"/>
                </a:ext>
              </a:extLst>
            </p:cNvPr>
            <p:cNvPicPr>
              <a:picLocks noChangeAspect="1"/>
            </p:cNvPicPr>
            <p:nvPr/>
          </p:nvPicPr>
          <p:blipFill>
            <a:blip r:embed="rId3"/>
            <a:stretch>
              <a:fillRect/>
            </a:stretch>
          </p:blipFill>
          <p:spPr>
            <a:xfrm>
              <a:off x="1403567" y="755963"/>
              <a:ext cx="6336864" cy="4050266"/>
            </a:xfrm>
            <a:prstGeom prst="rect">
              <a:avLst/>
            </a:prstGeom>
            <a:ln w="12700">
              <a:solidFill>
                <a:schemeClr val="tx1"/>
              </a:solidFill>
            </a:ln>
          </p:spPr>
        </p:pic>
        <p:sp>
          <p:nvSpPr>
            <p:cNvPr id="10" name="TextBox 9">
              <a:extLst>
                <a:ext uri="{FF2B5EF4-FFF2-40B4-BE49-F238E27FC236}">
                  <a16:creationId xmlns:a16="http://schemas.microsoft.com/office/drawing/2014/main" id="{DCF6B350-51A1-45E1-8803-117CD9FF355D}"/>
                </a:ext>
              </a:extLst>
            </p:cNvPr>
            <p:cNvSpPr txBox="1"/>
            <p:nvPr/>
          </p:nvSpPr>
          <p:spPr>
            <a:xfrm>
              <a:off x="5786320" y="755438"/>
              <a:ext cx="1955985" cy="276999"/>
            </a:xfrm>
            <a:prstGeom prst="rect">
              <a:avLst/>
            </a:prstGeom>
            <a:noFill/>
          </p:spPr>
          <p:txBody>
            <a:bodyPr wrap="none" rtlCol="0">
              <a:spAutoFit/>
            </a:bodyPr>
            <a:lstStyle/>
            <a:p>
              <a:pPr algn="just"/>
              <a:r>
                <a:rPr lang="en-US" sz="1200" dirty="0">
                  <a:solidFill>
                    <a:srgbClr val="4472C4"/>
                  </a:solidFill>
                  <a:latin typeface="Arial Black" panose="020B0A04020102020204" pitchFamily="34" charset="0"/>
                </a:rPr>
                <a:t>Deep Space Systems</a:t>
              </a:r>
            </a:p>
          </p:txBody>
        </p:sp>
        <p:sp>
          <p:nvSpPr>
            <p:cNvPr id="4" name="Rectangle 3">
              <a:extLst>
                <a:ext uri="{FF2B5EF4-FFF2-40B4-BE49-F238E27FC236}">
                  <a16:creationId xmlns:a16="http://schemas.microsoft.com/office/drawing/2014/main" id="{285317F5-7E5E-417D-A64E-C2DF3E7D4590}"/>
                </a:ext>
              </a:extLst>
            </p:cNvPr>
            <p:cNvSpPr/>
            <p:nvPr/>
          </p:nvSpPr>
          <p:spPr>
            <a:xfrm>
              <a:off x="1415767" y="892367"/>
              <a:ext cx="1878276" cy="881874"/>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2" name="Rectangle 11">
              <a:extLst>
                <a:ext uri="{FF2B5EF4-FFF2-40B4-BE49-F238E27FC236}">
                  <a16:creationId xmlns:a16="http://schemas.microsoft.com/office/drawing/2014/main" id="{3A4B9F92-706F-45C6-91DB-3BB7157E310F}"/>
                </a:ext>
              </a:extLst>
            </p:cNvPr>
            <p:cNvSpPr/>
            <p:nvPr/>
          </p:nvSpPr>
          <p:spPr>
            <a:xfrm rot="737611">
              <a:off x="2945175" y="892367"/>
              <a:ext cx="501267" cy="881874"/>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grpSp>
    </p:spTree>
    <p:extLst>
      <p:ext uri="{BB962C8B-B14F-4D97-AF65-F5344CB8AC3E}">
        <p14:creationId xmlns:p14="http://schemas.microsoft.com/office/powerpoint/2010/main" val="4261002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69706" cy="558188"/>
          </a:xfrm>
        </p:spPr>
        <p:txBody>
          <a:bodyPr/>
          <a:lstStyle/>
          <a:p>
            <a:pPr algn="ctr"/>
            <a:r>
              <a:rPr lang="en-US" sz="2800" dirty="0"/>
              <a:t>     </a:t>
            </a:r>
            <a:r>
              <a:rPr lang="en-US" dirty="0"/>
              <a:t>APPENDIX (cont’d)</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pPr/>
              <a:t>18</a:t>
            </a:fld>
            <a:endParaRPr lang="en-US" dirty="0">
              <a:solidFill>
                <a:schemeClr val="tx1"/>
              </a:solidFill>
            </a:endParaRPr>
          </a:p>
        </p:txBody>
      </p:sp>
      <p:sp>
        <p:nvSpPr>
          <p:cNvPr id="9" name="TextBox 8">
            <a:extLst>
              <a:ext uri="{FF2B5EF4-FFF2-40B4-BE49-F238E27FC236}">
                <a16:creationId xmlns:a16="http://schemas.microsoft.com/office/drawing/2014/main" id="{529E1AA3-1F53-4348-9CB5-0DF85E357750}"/>
              </a:ext>
            </a:extLst>
          </p:cNvPr>
          <p:cNvSpPr txBox="1"/>
          <p:nvPr/>
        </p:nvSpPr>
        <p:spPr>
          <a:xfrm>
            <a:off x="8202161" y="374046"/>
            <a:ext cx="967545" cy="215444"/>
          </a:xfrm>
          <a:prstGeom prst="rect">
            <a:avLst/>
          </a:prstGeom>
          <a:noFill/>
        </p:spPr>
        <p:txBody>
          <a:bodyPr wrap="square" rtlCol="0">
            <a:spAutoFit/>
          </a:bodyPr>
          <a:lstStyle/>
          <a:p>
            <a:r>
              <a:rPr lang="en-US" sz="800" b="1" i="1" dirty="0">
                <a:solidFill>
                  <a:srgbClr val="3333CC"/>
                </a:solidFill>
                <a:hlinkClick r:id="rId2" action="ppaction://hlinksldjump">
                  <a:extLst>
                    <a:ext uri="{A12FA001-AC4F-418D-AE19-62706E023703}">
                      <ahyp:hlinkClr xmlns:ahyp="http://schemas.microsoft.com/office/drawing/2018/hyperlinkcolor" val="tx"/>
                    </a:ext>
                  </a:extLst>
                </a:hlinkClick>
              </a:rPr>
              <a:t>CLPS Providers</a:t>
            </a:r>
            <a:endParaRPr lang="en-US" sz="800" b="1" i="1" dirty="0">
              <a:solidFill>
                <a:srgbClr val="3333CC"/>
              </a:solidFill>
            </a:endParaRPr>
          </a:p>
        </p:txBody>
      </p:sp>
      <p:grpSp>
        <p:nvGrpSpPr>
          <p:cNvPr id="5" name="Group 4">
            <a:extLst>
              <a:ext uri="{FF2B5EF4-FFF2-40B4-BE49-F238E27FC236}">
                <a16:creationId xmlns:a16="http://schemas.microsoft.com/office/drawing/2014/main" id="{26FF188E-AE45-4076-A605-C50123F09FAB}"/>
              </a:ext>
            </a:extLst>
          </p:cNvPr>
          <p:cNvGrpSpPr/>
          <p:nvPr/>
        </p:nvGrpSpPr>
        <p:grpSpPr>
          <a:xfrm>
            <a:off x="1386759" y="737603"/>
            <a:ext cx="6382759" cy="4050266"/>
            <a:chOff x="1386759" y="737603"/>
            <a:chExt cx="6382759" cy="4050266"/>
          </a:xfrm>
        </p:grpSpPr>
        <p:pic>
          <p:nvPicPr>
            <p:cNvPr id="2" name="Picture 1">
              <a:extLst>
                <a:ext uri="{FF2B5EF4-FFF2-40B4-BE49-F238E27FC236}">
                  <a16:creationId xmlns:a16="http://schemas.microsoft.com/office/drawing/2014/main" id="{8D6D72C9-62E1-4A65-8C27-9FE70E8FC3A3}"/>
                </a:ext>
              </a:extLst>
            </p:cNvPr>
            <p:cNvPicPr>
              <a:picLocks noChangeAspect="1"/>
            </p:cNvPicPr>
            <p:nvPr/>
          </p:nvPicPr>
          <p:blipFill rotWithShape="1">
            <a:blip r:embed="rId3"/>
            <a:srcRect l="1458" r="549"/>
            <a:stretch/>
          </p:blipFill>
          <p:spPr>
            <a:xfrm>
              <a:off x="1386759" y="737603"/>
              <a:ext cx="6341474" cy="4050266"/>
            </a:xfrm>
            <a:prstGeom prst="rect">
              <a:avLst/>
            </a:prstGeom>
            <a:ln w="12700">
              <a:solidFill>
                <a:schemeClr val="tx1"/>
              </a:solidFill>
            </a:ln>
          </p:spPr>
        </p:pic>
        <p:sp>
          <p:nvSpPr>
            <p:cNvPr id="4" name="Rectangle 3">
              <a:extLst>
                <a:ext uri="{FF2B5EF4-FFF2-40B4-BE49-F238E27FC236}">
                  <a16:creationId xmlns:a16="http://schemas.microsoft.com/office/drawing/2014/main" id="{2A008E6F-61F4-4765-A0D4-6C9AAC969326}"/>
                </a:ext>
              </a:extLst>
            </p:cNvPr>
            <p:cNvSpPr/>
            <p:nvPr/>
          </p:nvSpPr>
          <p:spPr>
            <a:xfrm>
              <a:off x="5515778" y="844627"/>
              <a:ext cx="2115239" cy="63530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6" name="Rectangle 15">
              <a:extLst>
                <a:ext uri="{FF2B5EF4-FFF2-40B4-BE49-F238E27FC236}">
                  <a16:creationId xmlns:a16="http://schemas.microsoft.com/office/drawing/2014/main" id="{F6228CED-6D90-410A-9390-BAD0E897249E}"/>
                </a:ext>
              </a:extLst>
            </p:cNvPr>
            <p:cNvSpPr/>
            <p:nvPr/>
          </p:nvSpPr>
          <p:spPr>
            <a:xfrm>
              <a:off x="3600679" y="1537506"/>
              <a:ext cx="1860015" cy="117998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9" name="TextBox 18">
              <a:extLst>
                <a:ext uri="{FF2B5EF4-FFF2-40B4-BE49-F238E27FC236}">
                  <a16:creationId xmlns:a16="http://schemas.microsoft.com/office/drawing/2014/main" id="{9C380676-966B-4C21-AB6C-95B7D7A30161}"/>
                </a:ext>
              </a:extLst>
            </p:cNvPr>
            <p:cNvSpPr txBox="1"/>
            <p:nvPr/>
          </p:nvSpPr>
          <p:spPr>
            <a:xfrm>
              <a:off x="6036287" y="738129"/>
              <a:ext cx="1733231" cy="276999"/>
            </a:xfrm>
            <a:prstGeom prst="rect">
              <a:avLst/>
            </a:prstGeom>
            <a:noFill/>
          </p:spPr>
          <p:txBody>
            <a:bodyPr wrap="none" rtlCol="0">
              <a:spAutoFit/>
            </a:bodyPr>
            <a:lstStyle/>
            <a:p>
              <a:pPr algn="just"/>
              <a:r>
                <a:rPr lang="en-US" sz="1200" dirty="0">
                  <a:solidFill>
                    <a:srgbClr val="4472C4"/>
                  </a:solidFill>
                  <a:latin typeface="Arial Black" panose="020B0A04020102020204" pitchFamily="34" charset="0"/>
                </a:rPr>
                <a:t>Draper Laboratory</a:t>
              </a:r>
            </a:p>
          </p:txBody>
        </p:sp>
      </p:grpSp>
    </p:spTree>
    <p:extLst>
      <p:ext uri="{BB962C8B-B14F-4D97-AF65-F5344CB8AC3E}">
        <p14:creationId xmlns:p14="http://schemas.microsoft.com/office/powerpoint/2010/main" val="3625154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69706" cy="558188"/>
          </a:xfrm>
        </p:spPr>
        <p:txBody>
          <a:bodyPr/>
          <a:lstStyle/>
          <a:p>
            <a:pPr algn="ctr"/>
            <a:r>
              <a:rPr lang="en-US" sz="2800" dirty="0"/>
              <a:t>     </a:t>
            </a:r>
            <a:r>
              <a:rPr lang="en-US" dirty="0"/>
              <a:t>APPENDIX (cont’d)</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pPr/>
              <a:t>19</a:t>
            </a:fld>
            <a:endParaRPr lang="en-US" dirty="0">
              <a:solidFill>
                <a:schemeClr val="tx1"/>
              </a:solidFill>
            </a:endParaRPr>
          </a:p>
        </p:txBody>
      </p:sp>
      <p:sp>
        <p:nvSpPr>
          <p:cNvPr id="9" name="TextBox 8">
            <a:extLst>
              <a:ext uri="{FF2B5EF4-FFF2-40B4-BE49-F238E27FC236}">
                <a16:creationId xmlns:a16="http://schemas.microsoft.com/office/drawing/2014/main" id="{529E1AA3-1F53-4348-9CB5-0DF85E357750}"/>
              </a:ext>
            </a:extLst>
          </p:cNvPr>
          <p:cNvSpPr txBox="1"/>
          <p:nvPr/>
        </p:nvSpPr>
        <p:spPr>
          <a:xfrm>
            <a:off x="8202161" y="374046"/>
            <a:ext cx="967545" cy="215444"/>
          </a:xfrm>
          <a:prstGeom prst="rect">
            <a:avLst/>
          </a:prstGeom>
          <a:noFill/>
        </p:spPr>
        <p:txBody>
          <a:bodyPr wrap="square" rtlCol="0">
            <a:spAutoFit/>
          </a:bodyPr>
          <a:lstStyle/>
          <a:p>
            <a:r>
              <a:rPr lang="en-US" sz="800" b="1" i="1" dirty="0">
                <a:solidFill>
                  <a:srgbClr val="3333CC"/>
                </a:solidFill>
                <a:hlinkClick r:id="rId2" action="ppaction://hlinksldjump">
                  <a:extLst>
                    <a:ext uri="{A12FA001-AC4F-418D-AE19-62706E023703}">
                      <ahyp:hlinkClr xmlns:ahyp="http://schemas.microsoft.com/office/drawing/2018/hyperlinkcolor" val="tx"/>
                    </a:ext>
                  </a:extLst>
                </a:hlinkClick>
              </a:rPr>
              <a:t>CLPS Providers</a:t>
            </a:r>
            <a:endParaRPr lang="en-US" sz="800" b="1" i="1" dirty="0">
              <a:solidFill>
                <a:srgbClr val="3333CC"/>
              </a:solidFill>
            </a:endParaRPr>
          </a:p>
        </p:txBody>
      </p:sp>
      <p:grpSp>
        <p:nvGrpSpPr>
          <p:cNvPr id="4" name="Group 3">
            <a:extLst>
              <a:ext uri="{FF2B5EF4-FFF2-40B4-BE49-F238E27FC236}">
                <a16:creationId xmlns:a16="http://schemas.microsoft.com/office/drawing/2014/main" id="{82143A2B-4E67-4299-AD8E-986A07545F22}"/>
              </a:ext>
            </a:extLst>
          </p:cNvPr>
          <p:cNvGrpSpPr/>
          <p:nvPr/>
        </p:nvGrpSpPr>
        <p:grpSpPr>
          <a:xfrm>
            <a:off x="2738383" y="575878"/>
            <a:ext cx="3741623" cy="4247963"/>
            <a:chOff x="2738383" y="575878"/>
            <a:chExt cx="3741623" cy="4247963"/>
          </a:xfrm>
        </p:grpSpPr>
        <p:pic>
          <p:nvPicPr>
            <p:cNvPr id="2" name="Picture 1">
              <a:extLst>
                <a:ext uri="{FF2B5EF4-FFF2-40B4-BE49-F238E27FC236}">
                  <a16:creationId xmlns:a16="http://schemas.microsoft.com/office/drawing/2014/main" id="{0C6F15EF-72B3-47C7-8FF3-9CEFD956A097}"/>
                </a:ext>
              </a:extLst>
            </p:cNvPr>
            <p:cNvPicPr>
              <a:picLocks noChangeAspect="1"/>
            </p:cNvPicPr>
            <p:nvPr/>
          </p:nvPicPr>
          <p:blipFill>
            <a:blip r:embed="rId3"/>
            <a:stretch>
              <a:fillRect/>
            </a:stretch>
          </p:blipFill>
          <p:spPr>
            <a:xfrm>
              <a:off x="2738383" y="587567"/>
              <a:ext cx="3692939" cy="4236274"/>
            </a:xfrm>
            <a:prstGeom prst="rect">
              <a:avLst/>
            </a:prstGeom>
            <a:ln w="12700">
              <a:solidFill>
                <a:schemeClr val="tx1"/>
              </a:solidFill>
            </a:ln>
          </p:spPr>
        </p:pic>
        <p:sp>
          <p:nvSpPr>
            <p:cNvPr id="10" name="TextBox 9">
              <a:extLst>
                <a:ext uri="{FF2B5EF4-FFF2-40B4-BE49-F238E27FC236}">
                  <a16:creationId xmlns:a16="http://schemas.microsoft.com/office/drawing/2014/main" id="{5FE91BEC-2B71-473C-AA16-6F06EC0CB3D7}"/>
                </a:ext>
              </a:extLst>
            </p:cNvPr>
            <p:cNvSpPr txBox="1"/>
            <p:nvPr/>
          </p:nvSpPr>
          <p:spPr>
            <a:xfrm>
              <a:off x="4806535" y="575878"/>
              <a:ext cx="1673471" cy="276999"/>
            </a:xfrm>
            <a:prstGeom prst="rect">
              <a:avLst/>
            </a:prstGeom>
            <a:noFill/>
          </p:spPr>
          <p:txBody>
            <a:bodyPr wrap="none" rtlCol="0">
              <a:spAutoFit/>
            </a:bodyPr>
            <a:lstStyle/>
            <a:p>
              <a:pPr algn="just"/>
              <a:r>
                <a:rPr lang="en-US" sz="1200" dirty="0">
                  <a:solidFill>
                    <a:srgbClr val="4472C4"/>
                  </a:solidFill>
                  <a:latin typeface="Arial Black" panose="020B0A04020102020204" pitchFamily="34" charset="0"/>
                </a:rPr>
                <a:t>Firefly Aerospace</a:t>
              </a:r>
            </a:p>
          </p:txBody>
        </p:sp>
      </p:grpSp>
    </p:spTree>
    <p:extLst>
      <p:ext uri="{BB962C8B-B14F-4D97-AF65-F5344CB8AC3E}">
        <p14:creationId xmlns:p14="http://schemas.microsoft.com/office/powerpoint/2010/main" val="2344151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69706" cy="558188"/>
          </a:xfrm>
        </p:spPr>
        <p:txBody>
          <a:bodyPr/>
          <a:lstStyle/>
          <a:p>
            <a:pPr algn="ctr"/>
            <a:r>
              <a:rPr lang="en-US" sz="2800" dirty="0"/>
              <a:t>     </a:t>
            </a:r>
            <a:r>
              <a:rPr lang="en-US" dirty="0"/>
              <a:t>APPENDIX (cont’d)</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pPr/>
              <a:t>20</a:t>
            </a:fld>
            <a:endParaRPr lang="en-US" dirty="0">
              <a:solidFill>
                <a:schemeClr val="tx1"/>
              </a:solidFill>
            </a:endParaRPr>
          </a:p>
        </p:txBody>
      </p:sp>
      <p:sp>
        <p:nvSpPr>
          <p:cNvPr id="9" name="TextBox 8">
            <a:extLst>
              <a:ext uri="{FF2B5EF4-FFF2-40B4-BE49-F238E27FC236}">
                <a16:creationId xmlns:a16="http://schemas.microsoft.com/office/drawing/2014/main" id="{529E1AA3-1F53-4348-9CB5-0DF85E357750}"/>
              </a:ext>
            </a:extLst>
          </p:cNvPr>
          <p:cNvSpPr txBox="1"/>
          <p:nvPr/>
        </p:nvSpPr>
        <p:spPr>
          <a:xfrm>
            <a:off x="8202161" y="374046"/>
            <a:ext cx="967545" cy="215444"/>
          </a:xfrm>
          <a:prstGeom prst="rect">
            <a:avLst/>
          </a:prstGeom>
          <a:noFill/>
        </p:spPr>
        <p:txBody>
          <a:bodyPr wrap="square" rtlCol="0">
            <a:spAutoFit/>
          </a:bodyPr>
          <a:lstStyle/>
          <a:p>
            <a:r>
              <a:rPr lang="en-US" sz="800" b="1" i="1" dirty="0">
                <a:solidFill>
                  <a:srgbClr val="3333CC"/>
                </a:solidFill>
                <a:hlinkClick r:id="rId2" action="ppaction://hlinksldjump">
                  <a:extLst>
                    <a:ext uri="{A12FA001-AC4F-418D-AE19-62706E023703}">
                      <ahyp:hlinkClr xmlns:ahyp="http://schemas.microsoft.com/office/drawing/2018/hyperlinkcolor" val="tx"/>
                    </a:ext>
                  </a:extLst>
                </a:hlinkClick>
              </a:rPr>
              <a:t>CLPS Providers</a:t>
            </a:r>
            <a:endParaRPr lang="en-US" sz="800" b="1" i="1" dirty="0">
              <a:solidFill>
                <a:srgbClr val="3333CC"/>
              </a:solidFill>
            </a:endParaRPr>
          </a:p>
        </p:txBody>
      </p:sp>
      <p:grpSp>
        <p:nvGrpSpPr>
          <p:cNvPr id="5" name="Group 4">
            <a:extLst>
              <a:ext uri="{FF2B5EF4-FFF2-40B4-BE49-F238E27FC236}">
                <a16:creationId xmlns:a16="http://schemas.microsoft.com/office/drawing/2014/main" id="{0E4C33C4-B460-4B7B-B520-D4F6C7EB5A53}"/>
              </a:ext>
            </a:extLst>
          </p:cNvPr>
          <p:cNvGrpSpPr/>
          <p:nvPr/>
        </p:nvGrpSpPr>
        <p:grpSpPr>
          <a:xfrm>
            <a:off x="1416586" y="750264"/>
            <a:ext cx="6336534" cy="3772620"/>
            <a:chOff x="1676402" y="864104"/>
            <a:chExt cx="6336534" cy="3772620"/>
          </a:xfrm>
        </p:grpSpPr>
        <p:pic>
          <p:nvPicPr>
            <p:cNvPr id="2" name="Picture 1">
              <a:extLst>
                <a:ext uri="{FF2B5EF4-FFF2-40B4-BE49-F238E27FC236}">
                  <a16:creationId xmlns:a16="http://schemas.microsoft.com/office/drawing/2014/main" id="{CDB95D71-C2FF-49BC-819A-5FEC9CF6729C}"/>
                </a:ext>
              </a:extLst>
            </p:cNvPr>
            <p:cNvPicPr>
              <a:picLocks noChangeAspect="1"/>
            </p:cNvPicPr>
            <p:nvPr/>
          </p:nvPicPr>
          <p:blipFill rotWithShape="1">
            <a:blip r:embed="rId3"/>
            <a:srcRect l="579" r="636"/>
            <a:stretch/>
          </p:blipFill>
          <p:spPr>
            <a:xfrm>
              <a:off x="1676402" y="864104"/>
              <a:ext cx="6336534" cy="3772620"/>
            </a:xfrm>
            <a:prstGeom prst="rect">
              <a:avLst/>
            </a:prstGeom>
            <a:ln w="12700">
              <a:solidFill>
                <a:schemeClr val="tx1"/>
              </a:solidFill>
            </a:ln>
          </p:spPr>
        </p:pic>
        <p:sp>
          <p:nvSpPr>
            <p:cNvPr id="4" name="Rectangle 3">
              <a:extLst>
                <a:ext uri="{FF2B5EF4-FFF2-40B4-BE49-F238E27FC236}">
                  <a16:creationId xmlns:a16="http://schemas.microsoft.com/office/drawing/2014/main" id="{1E77DA75-4119-47FF-BF35-F81ADFC3FC69}"/>
                </a:ext>
              </a:extLst>
            </p:cNvPr>
            <p:cNvSpPr/>
            <p:nvPr/>
          </p:nvSpPr>
          <p:spPr>
            <a:xfrm>
              <a:off x="6885542" y="962140"/>
              <a:ext cx="1068636" cy="77118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0" name="TextBox 9">
              <a:extLst>
                <a:ext uri="{FF2B5EF4-FFF2-40B4-BE49-F238E27FC236}">
                  <a16:creationId xmlns:a16="http://schemas.microsoft.com/office/drawing/2014/main" id="{1910FD6F-FAC1-469D-83F8-8E4391680194}"/>
                </a:ext>
              </a:extLst>
            </p:cNvPr>
            <p:cNvSpPr txBox="1"/>
            <p:nvPr/>
          </p:nvSpPr>
          <p:spPr>
            <a:xfrm>
              <a:off x="6276755" y="864104"/>
              <a:ext cx="1736181" cy="276999"/>
            </a:xfrm>
            <a:prstGeom prst="rect">
              <a:avLst/>
            </a:prstGeom>
            <a:noFill/>
          </p:spPr>
          <p:txBody>
            <a:bodyPr wrap="none" rtlCol="0">
              <a:spAutoFit/>
            </a:bodyPr>
            <a:lstStyle/>
            <a:p>
              <a:pPr algn="just"/>
              <a:r>
                <a:rPr lang="en-US" sz="1200" dirty="0">
                  <a:solidFill>
                    <a:srgbClr val="4472C4"/>
                  </a:solidFill>
                  <a:latin typeface="Arial Black" panose="020B0A04020102020204" pitchFamily="34" charset="0"/>
                </a:rPr>
                <a:t>Intuitive Machines</a:t>
              </a:r>
            </a:p>
          </p:txBody>
        </p:sp>
      </p:grpSp>
    </p:spTree>
    <p:extLst>
      <p:ext uri="{BB962C8B-B14F-4D97-AF65-F5344CB8AC3E}">
        <p14:creationId xmlns:p14="http://schemas.microsoft.com/office/powerpoint/2010/main" val="2902332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69706" cy="558188"/>
          </a:xfrm>
        </p:spPr>
        <p:txBody>
          <a:bodyPr/>
          <a:lstStyle/>
          <a:p>
            <a:pPr algn="ctr"/>
            <a:r>
              <a:rPr lang="en-US" sz="2800" dirty="0"/>
              <a:t>     </a:t>
            </a:r>
            <a:r>
              <a:rPr lang="en-US" dirty="0"/>
              <a:t>APPENDIX (cont’d)</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pPr/>
              <a:t>21</a:t>
            </a:fld>
            <a:endParaRPr lang="en-US" dirty="0">
              <a:solidFill>
                <a:schemeClr val="tx1"/>
              </a:solidFill>
            </a:endParaRPr>
          </a:p>
        </p:txBody>
      </p:sp>
      <p:sp>
        <p:nvSpPr>
          <p:cNvPr id="9" name="TextBox 8">
            <a:extLst>
              <a:ext uri="{FF2B5EF4-FFF2-40B4-BE49-F238E27FC236}">
                <a16:creationId xmlns:a16="http://schemas.microsoft.com/office/drawing/2014/main" id="{529E1AA3-1F53-4348-9CB5-0DF85E357750}"/>
              </a:ext>
            </a:extLst>
          </p:cNvPr>
          <p:cNvSpPr txBox="1"/>
          <p:nvPr/>
        </p:nvSpPr>
        <p:spPr>
          <a:xfrm>
            <a:off x="8202161" y="374046"/>
            <a:ext cx="967545" cy="215444"/>
          </a:xfrm>
          <a:prstGeom prst="rect">
            <a:avLst/>
          </a:prstGeom>
          <a:noFill/>
        </p:spPr>
        <p:txBody>
          <a:bodyPr wrap="square" rtlCol="0">
            <a:spAutoFit/>
          </a:bodyPr>
          <a:lstStyle/>
          <a:p>
            <a:r>
              <a:rPr lang="en-US" sz="800" b="1" i="1" dirty="0">
                <a:solidFill>
                  <a:srgbClr val="3333CC"/>
                </a:solidFill>
                <a:hlinkClick r:id="rId2" action="ppaction://hlinksldjump">
                  <a:extLst>
                    <a:ext uri="{A12FA001-AC4F-418D-AE19-62706E023703}">
                      <ahyp:hlinkClr xmlns:ahyp="http://schemas.microsoft.com/office/drawing/2018/hyperlinkcolor" val="tx"/>
                    </a:ext>
                  </a:extLst>
                </a:hlinkClick>
              </a:rPr>
              <a:t>CLPS Providers</a:t>
            </a:r>
            <a:endParaRPr lang="en-US" sz="800" b="1" i="1" dirty="0">
              <a:solidFill>
                <a:srgbClr val="3333CC"/>
              </a:solidFill>
            </a:endParaRPr>
          </a:p>
        </p:txBody>
      </p:sp>
      <p:grpSp>
        <p:nvGrpSpPr>
          <p:cNvPr id="5" name="Group 4">
            <a:extLst>
              <a:ext uri="{FF2B5EF4-FFF2-40B4-BE49-F238E27FC236}">
                <a16:creationId xmlns:a16="http://schemas.microsoft.com/office/drawing/2014/main" id="{33138682-F2EF-45C2-B138-48BFE6D8E107}"/>
              </a:ext>
            </a:extLst>
          </p:cNvPr>
          <p:cNvGrpSpPr/>
          <p:nvPr/>
        </p:nvGrpSpPr>
        <p:grpSpPr>
          <a:xfrm>
            <a:off x="1996129" y="698512"/>
            <a:ext cx="5183491" cy="4104313"/>
            <a:chOff x="1996129" y="698512"/>
            <a:chExt cx="5183491" cy="4104313"/>
          </a:xfrm>
        </p:grpSpPr>
        <p:pic>
          <p:nvPicPr>
            <p:cNvPr id="2" name="Picture 1">
              <a:extLst>
                <a:ext uri="{FF2B5EF4-FFF2-40B4-BE49-F238E27FC236}">
                  <a16:creationId xmlns:a16="http://schemas.microsoft.com/office/drawing/2014/main" id="{4AE57E9C-2BFA-4462-92AB-3ACC4ED708EB}"/>
                </a:ext>
              </a:extLst>
            </p:cNvPr>
            <p:cNvPicPr>
              <a:picLocks noChangeAspect="1"/>
            </p:cNvPicPr>
            <p:nvPr/>
          </p:nvPicPr>
          <p:blipFill>
            <a:blip r:embed="rId3"/>
            <a:stretch>
              <a:fillRect/>
            </a:stretch>
          </p:blipFill>
          <p:spPr>
            <a:xfrm>
              <a:off x="1996129" y="705927"/>
              <a:ext cx="5151741" cy="4096898"/>
            </a:xfrm>
            <a:prstGeom prst="rect">
              <a:avLst/>
            </a:prstGeom>
            <a:ln w="12700">
              <a:solidFill>
                <a:schemeClr val="tx1"/>
              </a:solidFill>
            </a:ln>
          </p:spPr>
        </p:pic>
        <p:sp>
          <p:nvSpPr>
            <p:cNvPr id="10" name="TextBox 9">
              <a:extLst>
                <a:ext uri="{FF2B5EF4-FFF2-40B4-BE49-F238E27FC236}">
                  <a16:creationId xmlns:a16="http://schemas.microsoft.com/office/drawing/2014/main" id="{5AC182F1-D89B-4A6F-939C-1C9E612FEED5}"/>
                </a:ext>
              </a:extLst>
            </p:cNvPr>
            <p:cNvSpPr txBox="1"/>
            <p:nvPr/>
          </p:nvSpPr>
          <p:spPr>
            <a:xfrm>
              <a:off x="5005370" y="698512"/>
              <a:ext cx="2174250" cy="276999"/>
            </a:xfrm>
            <a:prstGeom prst="rect">
              <a:avLst/>
            </a:prstGeom>
            <a:noFill/>
          </p:spPr>
          <p:txBody>
            <a:bodyPr wrap="none" rtlCol="0">
              <a:spAutoFit/>
            </a:bodyPr>
            <a:lstStyle/>
            <a:p>
              <a:pPr algn="just"/>
              <a:r>
                <a:rPr lang="en-US" sz="1200" dirty="0">
                  <a:solidFill>
                    <a:srgbClr val="4472C4"/>
                  </a:solidFill>
                  <a:latin typeface="Arial Black" panose="020B0A04020102020204" pitchFamily="34" charset="0"/>
                </a:rPr>
                <a:t>Lockheed Martin Space</a:t>
              </a:r>
            </a:p>
          </p:txBody>
        </p:sp>
        <p:sp>
          <p:nvSpPr>
            <p:cNvPr id="4" name="Rectangle 3">
              <a:extLst>
                <a:ext uri="{FF2B5EF4-FFF2-40B4-BE49-F238E27FC236}">
                  <a16:creationId xmlns:a16="http://schemas.microsoft.com/office/drawing/2014/main" id="{71975275-C6FD-453D-9DC1-B53BFA7C759A}"/>
                </a:ext>
              </a:extLst>
            </p:cNvPr>
            <p:cNvSpPr/>
            <p:nvPr/>
          </p:nvSpPr>
          <p:spPr>
            <a:xfrm>
              <a:off x="4509571" y="921745"/>
              <a:ext cx="1490949" cy="72711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grpSp>
    </p:spTree>
    <p:extLst>
      <p:ext uri="{BB962C8B-B14F-4D97-AF65-F5344CB8AC3E}">
        <p14:creationId xmlns:p14="http://schemas.microsoft.com/office/powerpoint/2010/main" val="1059217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69706" cy="558188"/>
          </a:xfrm>
        </p:spPr>
        <p:txBody>
          <a:bodyPr/>
          <a:lstStyle/>
          <a:p>
            <a:pPr algn="ctr"/>
            <a:r>
              <a:rPr lang="en-US" sz="2800" dirty="0"/>
              <a:t>     </a:t>
            </a:r>
            <a:r>
              <a:rPr lang="en-US" dirty="0"/>
              <a:t>APPENDIX (cont’d)</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pPr/>
              <a:t>22</a:t>
            </a:fld>
            <a:endParaRPr lang="en-US" dirty="0">
              <a:solidFill>
                <a:schemeClr val="tx1"/>
              </a:solidFill>
            </a:endParaRPr>
          </a:p>
        </p:txBody>
      </p:sp>
      <p:sp>
        <p:nvSpPr>
          <p:cNvPr id="9" name="TextBox 8">
            <a:extLst>
              <a:ext uri="{FF2B5EF4-FFF2-40B4-BE49-F238E27FC236}">
                <a16:creationId xmlns:a16="http://schemas.microsoft.com/office/drawing/2014/main" id="{529E1AA3-1F53-4348-9CB5-0DF85E357750}"/>
              </a:ext>
            </a:extLst>
          </p:cNvPr>
          <p:cNvSpPr txBox="1"/>
          <p:nvPr/>
        </p:nvSpPr>
        <p:spPr>
          <a:xfrm>
            <a:off x="8202161" y="374046"/>
            <a:ext cx="967545" cy="215444"/>
          </a:xfrm>
          <a:prstGeom prst="rect">
            <a:avLst/>
          </a:prstGeom>
          <a:noFill/>
        </p:spPr>
        <p:txBody>
          <a:bodyPr wrap="square" rtlCol="0">
            <a:spAutoFit/>
          </a:bodyPr>
          <a:lstStyle/>
          <a:p>
            <a:r>
              <a:rPr lang="en-US" sz="800" b="1" i="1" dirty="0">
                <a:solidFill>
                  <a:srgbClr val="3333CC"/>
                </a:solidFill>
                <a:hlinkClick r:id="rId2" action="ppaction://hlinksldjump">
                  <a:extLst>
                    <a:ext uri="{A12FA001-AC4F-418D-AE19-62706E023703}">
                      <ahyp:hlinkClr xmlns:ahyp="http://schemas.microsoft.com/office/drawing/2018/hyperlinkcolor" val="tx"/>
                    </a:ext>
                  </a:extLst>
                </a:hlinkClick>
              </a:rPr>
              <a:t>CLPS Providers</a:t>
            </a:r>
            <a:endParaRPr lang="en-US" sz="800" b="1" i="1" dirty="0">
              <a:solidFill>
                <a:srgbClr val="3333CC"/>
              </a:solidFill>
            </a:endParaRPr>
          </a:p>
        </p:txBody>
      </p:sp>
      <p:grpSp>
        <p:nvGrpSpPr>
          <p:cNvPr id="5" name="Group 4">
            <a:extLst>
              <a:ext uri="{FF2B5EF4-FFF2-40B4-BE49-F238E27FC236}">
                <a16:creationId xmlns:a16="http://schemas.microsoft.com/office/drawing/2014/main" id="{D23249FB-E205-4AF0-B25C-7CA737FE3826}"/>
              </a:ext>
            </a:extLst>
          </p:cNvPr>
          <p:cNvGrpSpPr/>
          <p:nvPr/>
        </p:nvGrpSpPr>
        <p:grpSpPr>
          <a:xfrm>
            <a:off x="1700269" y="753069"/>
            <a:ext cx="5783491" cy="3997496"/>
            <a:chOff x="1700269" y="753069"/>
            <a:chExt cx="5783491" cy="3997496"/>
          </a:xfrm>
        </p:grpSpPr>
        <p:pic>
          <p:nvPicPr>
            <p:cNvPr id="2" name="Picture 1">
              <a:extLst>
                <a:ext uri="{FF2B5EF4-FFF2-40B4-BE49-F238E27FC236}">
                  <a16:creationId xmlns:a16="http://schemas.microsoft.com/office/drawing/2014/main" id="{03D43DC3-C1AB-4FB1-877F-F02F873E4169}"/>
                </a:ext>
              </a:extLst>
            </p:cNvPr>
            <p:cNvPicPr>
              <a:picLocks noChangeAspect="1"/>
            </p:cNvPicPr>
            <p:nvPr/>
          </p:nvPicPr>
          <p:blipFill>
            <a:blip r:embed="rId3"/>
            <a:stretch>
              <a:fillRect/>
            </a:stretch>
          </p:blipFill>
          <p:spPr>
            <a:xfrm>
              <a:off x="1700269" y="753069"/>
              <a:ext cx="5743461" cy="3997496"/>
            </a:xfrm>
            <a:prstGeom prst="rect">
              <a:avLst/>
            </a:prstGeom>
            <a:ln w="12700">
              <a:solidFill>
                <a:schemeClr val="tx1"/>
              </a:solidFill>
            </a:ln>
          </p:spPr>
        </p:pic>
        <p:sp>
          <p:nvSpPr>
            <p:cNvPr id="10" name="TextBox 9">
              <a:extLst>
                <a:ext uri="{FF2B5EF4-FFF2-40B4-BE49-F238E27FC236}">
                  <a16:creationId xmlns:a16="http://schemas.microsoft.com/office/drawing/2014/main" id="{E8B3F650-41EC-4E4F-B0FB-856E11DC0104}"/>
                </a:ext>
              </a:extLst>
            </p:cNvPr>
            <p:cNvSpPr txBox="1"/>
            <p:nvPr/>
          </p:nvSpPr>
          <p:spPr>
            <a:xfrm>
              <a:off x="5338621" y="753069"/>
              <a:ext cx="2145139" cy="276999"/>
            </a:xfrm>
            <a:prstGeom prst="rect">
              <a:avLst/>
            </a:prstGeom>
            <a:noFill/>
          </p:spPr>
          <p:txBody>
            <a:bodyPr wrap="none" rtlCol="0">
              <a:spAutoFit/>
            </a:bodyPr>
            <a:lstStyle/>
            <a:p>
              <a:pPr algn="just"/>
              <a:r>
                <a:rPr lang="en-US" sz="1200" dirty="0">
                  <a:solidFill>
                    <a:srgbClr val="4472C4"/>
                  </a:solidFill>
                  <a:latin typeface="Arial Black" panose="020B0A04020102020204" pitchFamily="34" charset="0"/>
                </a:rPr>
                <a:t>Masten Space Systems</a:t>
              </a:r>
            </a:p>
          </p:txBody>
        </p:sp>
        <p:sp>
          <p:nvSpPr>
            <p:cNvPr id="4" name="Rectangle 3">
              <a:extLst>
                <a:ext uri="{FF2B5EF4-FFF2-40B4-BE49-F238E27FC236}">
                  <a16:creationId xmlns:a16="http://schemas.microsoft.com/office/drawing/2014/main" id="{7714A3B5-5272-40F5-BD29-3726C9ED0D34}"/>
                </a:ext>
              </a:extLst>
            </p:cNvPr>
            <p:cNvSpPr/>
            <p:nvPr/>
          </p:nvSpPr>
          <p:spPr>
            <a:xfrm>
              <a:off x="1795749" y="859317"/>
              <a:ext cx="1281629" cy="102089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grpSp>
    </p:spTree>
    <p:extLst>
      <p:ext uri="{BB962C8B-B14F-4D97-AF65-F5344CB8AC3E}">
        <p14:creationId xmlns:p14="http://schemas.microsoft.com/office/powerpoint/2010/main" val="923809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69706" cy="558188"/>
          </a:xfrm>
        </p:spPr>
        <p:txBody>
          <a:bodyPr/>
          <a:lstStyle/>
          <a:p>
            <a:pPr algn="ctr"/>
            <a:r>
              <a:rPr lang="en-US" sz="2800" dirty="0"/>
              <a:t>     </a:t>
            </a:r>
            <a:r>
              <a:rPr lang="en-US" dirty="0"/>
              <a:t>APPENDIX (cont’d)</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pPr/>
              <a:t>23</a:t>
            </a:fld>
            <a:endParaRPr lang="en-US" dirty="0">
              <a:solidFill>
                <a:schemeClr val="tx1"/>
              </a:solidFill>
            </a:endParaRPr>
          </a:p>
        </p:txBody>
      </p:sp>
      <p:sp>
        <p:nvSpPr>
          <p:cNvPr id="9" name="TextBox 8">
            <a:extLst>
              <a:ext uri="{FF2B5EF4-FFF2-40B4-BE49-F238E27FC236}">
                <a16:creationId xmlns:a16="http://schemas.microsoft.com/office/drawing/2014/main" id="{529E1AA3-1F53-4348-9CB5-0DF85E357750}"/>
              </a:ext>
            </a:extLst>
          </p:cNvPr>
          <p:cNvSpPr txBox="1"/>
          <p:nvPr/>
        </p:nvSpPr>
        <p:spPr>
          <a:xfrm>
            <a:off x="8202161" y="374046"/>
            <a:ext cx="967545" cy="215444"/>
          </a:xfrm>
          <a:prstGeom prst="rect">
            <a:avLst/>
          </a:prstGeom>
          <a:noFill/>
        </p:spPr>
        <p:txBody>
          <a:bodyPr wrap="square" rtlCol="0">
            <a:spAutoFit/>
          </a:bodyPr>
          <a:lstStyle/>
          <a:p>
            <a:r>
              <a:rPr lang="en-US" sz="800" b="1" i="1" dirty="0">
                <a:solidFill>
                  <a:srgbClr val="3333CC"/>
                </a:solidFill>
                <a:hlinkClick r:id="rId2" action="ppaction://hlinksldjump">
                  <a:extLst>
                    <a:ext uri="{A12FA001-AC4F-418D-AE19-62706E023703}">
                      <ahyp:hlinkClr xmlns:ahyp="http://schemas.microsoft.com/office/drawing/2018/hyperlinkcolor" val="tx"/>
                    </a:ext>
                  </a:extLst>
                </a:hlinkClick>
              </a:rPr>
              <a:t>CLPS Providers</a:t>
            </a:r>
            <a:endParaRPr lang="en-US" sz="800" b="1" i="1" dirty="0">
              <a:solidFill>
                <a:srgbClr val="3333CC"/>
              </a:solidFill>
            </a:endParaRPr>
          </a:p>
        </p:txBody>
      </p:sp>
      <p:grpSp>
        <p:nvGrpSpPr>
          <p:cNvPr id="4" name="Group 3">
            <a:extLst>
              <a:ext uri="{FF2B5EF4-FFF2-40B4-BE49-F238E27FC236}">
                <a16:creationId xmlns:a16="http://schemas.microsoft.com/office/drawing/2014/main" id="{92BF05A1-589D-4C13-A5AD-2CF3938DDA3D}"/>
              </a:ext>
            </a:extLst>
          </p:cNvPr>
          <p:cNvGrpSpPr/>
          <p:nvPr/>
        </p:nvGrpSpPr>
        <p:grpSpPr>
          <a:xfrm>
            <a:off x="1409197" y="692886"/>
            <a:ext cx="6351468" cy="4145814"/>
            <a:chOff x="1409197" y="692886"/>
            <a:chExt cx="6351468" cy="4145814"/>
          </a:xfrm>
        </p:grpSpPr>
        <p:pic>
          <p:nvPicPr>
            <p:cNvPr id="2" name="Picture 1">
              <a:extLst>
                <a:ext uri="{FF2B5EF4-FFF2-40B4-BE49-F238E27FC236}">
                  <a16:creationId xmlns:a16="http://schemas.microsoft.com/office/drawing/2014/main" id="{F12C52DC-5884-4A31-8459-525AE71644D5}"/>
                </a:ext>
              </a:extLst>
            </p:cNvPr>
            <p:cNvPicPr>
              <a:picLocks noChangeAspect="1"/>
            </p:cNvPicPr>
            <p:nvPr/>
          </p:nvPicPr>
          <p:blipFill>
            <a:blip r:embed="rId3"/>
            <a:stretch>
              <a:fillRect/>
            </a:stretch>
          </p:blipFill>
          <p:spPr>
            <a:xfrm>
              <a:off x="1409197" y="692886"/>
              <a:ext cx="6325605" cy="4145814"/>
            </a:xfrm>
            <a:prstGeom prst="rect">
              <a:avLst/>
            </a:prstGeom>
            <a:ln w="12700">
              <a:solidFill>
                <a:schemeClr val="tx1"/>
              </a:solidFill>
            </a:ln>
          </p:spPr>
        </p:pic>
        <p:sp>
          <p:nvSpPr>
            <p:cNvPr id="10" name="TextBox 9">
              <a:extLst>
                <a:ext uri="{FF2B5EF4-FFF2-40B4-BE49-F238E27FC236}">
                  <a16:creationId xmlns:a16="http://schemas.microsoft.com/office/drawing/2014/main" id="{4347F5B8-983A-4837-A1B5-CC1D39D87E9A}"/>
                </a:ext>
              </a:extLst>
            </p:cNvPr>
            <p:cNvSpPr txBox="1"/>
            <p:nvPr/>
          </p:nvSpPr>
          <p:spPr>
            <a:xfrm>
              <a:off x="6392085" y="692886"/>
              <a:ext cx="1368580" cy="276999"/>
            </a:xfrm>
            <a:prstGeom prst="rect">
              <a:avLst/>
            </a:prstGeom>
            <a:noFill/>
          </p:spPr>
          <p:txBody>
            <a:bodyPr wrap="none" rtlCol="0">
              <a:spAutoFit/>
            </a:bodyPr>
            <a:lstStyle/>
            <a:p>
              <a:pPr algn="just"/>
              <a:r>
                <a:rPr lang="en-US" sz="1200" dirty="0">
                  <a:solidFill>
                    <a:srgbClr val="4472C4"/>
                  </a:solidFill>
                  <a:latin typeface="Arial Black" panose="020B0A04020102020204" pitchFamily="34" charset="0"/>
                </a:rPr>
                <a:t>Moon Express</a:t>
              </a:r>
            </a:p>
          </p:txBody>
        </p:sp>
        <p:pic>
          <p:nvPicPr>
            <p:cNvPr id="11" name="Picture 10">
              <a:extLst>
                <a:ext uri="{FF2B5EF4-FFF2-40B4-BE49-F238E27FC236}">
                  <a16:creationId xmlns:a16="http://schemas.microsoft.com/office/drawing/2014/main" id="{090E65BF-17F1-43CC-80CD-18EA9C2B8F7B}"/>
                </a:ext>
              </a:extLst>
            </p:cNvPr>
            <p:cNvPicPr>
              <a:picLocks noChangeAspect="1"/>
            </p:cNvPicPr>
            <p:nvPr/>
          </p:nvPicPr>
          <p:blipFill rotWithShape="1">
            <a:blip r:embed="rId3"/>
            <a:srcRect l="51887" t="21243" b="67509"/>
            <a:stretch/>
          </p:blipFill>
          <p:spPr>
            <a:xfrm>
              <a:off x="4717213" y="1075204"/>
              <a:ext cx="3017590" cy="540603"/>
            </a:xfrm>
            <a:prstGeom prst="rect">
              <a:avLst/>
            </a:prstGeom>
            <a:ln w="12700">
              <a:noFill/>
            </a:ln>
          </p:spPr>
        </p:pic>
        <p:pic>
          <p:nvPicPr>
            <p:cNvPr id="12" name="Picture 11">
              <a:extLst>
                <a:ext uri="{FF2B5EF4-FFF2-40B4-BE49-F238E27FC236}">
                  <a16:creationId xmlns:a16="http://schemas.microsoft.com/office/drawing/2014/main" id="{B09B5B94-D021-4C22-8257-255E4C2AD6F7}"/>
                </a:ext>
              </a:extLst>
            </p:cNvPr>
            <p:cNvPicPr>
              <a:picLocks noChangeAspect="1"/>
            </p:cNvPicPr>
            <p:nvPr/>
          </p:nvPicPr>
          <p:blipFill rotWithShape="1">
            <a:blip r:embed="rId3"/>
            <a:srcRect l="69872" t="21243" b="67509"/>
            <a:stretch/>
          </p:blipFill>
          <p:spPr>
            <a:xfrm>
              <a:off x="1645185" y="930149"/>
              <a:ext cx="1889586" cy="540603"/>
            </a:xfrm>
            <a:prstGeom prst="rect">
              <a:avLst/>
            </a:prstGeom>
            <a:ln w="12700">
              <a:noFill/>
            </a:ln>
          </p:spPr>
        </p:pic>
        <p:pic>
          <p:nvPicPr>
            <p:cNvPr id="13" name="Picture 12">
              <a:extLst>
                <a:ext uri="{FF2B5EF4-FFF2-40B4-BE49-F238E27FC236}">
                  <a16:creationId xmlns:a16="http://schemas.microsoft.com/office/drawing/2014/main" id="{D9B6617D-5DF6-47AC-8626-58F823E2A8DF}"/>
                </a:ext>
              </a:extLst>
            </p:cNvPr>
            <p:cNvPicPr>
              <a:picLocks noChangeAspect="1"/>
            </p:cNvPicPr>
            <p:nvPr/>
          </p:nvPicPr>
          <p:blipFill rotWithShape="1">
            <a:blip r:embed="rId3"/>
            <a:srcRect l="69872" t="21243" b="67509"/>
            <a:stretch/>
          </p:blipFill>
          <p:spPr>
            <a:xfrm rot="10800000">
              <a:off x="1645185" y="1433129"/>
              <a:ext cx="1889586" cy="540603"/>
            </a:xfrm>
            <a:prstGeom prst="rect">
              <a:avLst/>
            </a:prstGeom>
            <a:ln w="12700">
              <a:noFill/>
            </a:ln>
          </p:spPr>
        </p:pic>
        <p:pic>
          <p:nvPicPr>
            <p:cNvPr id="15" name="Picture 14">
              <a:extLst>
                <a:ext uri="{FF2B5EF4-FFF2-40B4-BE49-F238E27FC236}">
                  <a16:creationId xmlns:a16="http://schemas.microsoft.com/office/drawing/2014/main" id="{8EA03CCE-87B9-42D2-973A-E66722FAB11A}"/>
                </a:ext>
              </a:extLst>
            </p:cNvPr>
            <p:cNvPicPr>
              <a:picLocks noChangeAspect="1"/>
            </p:cNvPicPr>
            <p:nvPr/>
          </p:nvPicPr>
          <p:blipFill rotWithShape="1">
            <a:blip r:embed="rId3"/>
            <a:srcRect l="69872" t="21243" b="67509"/>
            <a:stretch/>
          </p:blipFill>
          <p:spPr>
            <a:xfrm>
              <a:off x="5668178" y="1933489"/>
              <a:ext cx="1889586" cy="540603"/>
            </a:xfrm>
            <a:prstGeom prst="rect">
              <a:avLst/>
            </a:prstGeom>
            <a:ln w="12700">
              <a:noFill/>
            </a:ln>
          </p:spPr>
        </p:pic>
        <p:pic>
          <p:nvPicPr>
            <p:cNvPr id="16" name="Picture 15">
              <a:extLst>
                <a:ext uri="{FF2B5EF4-FFF2-40B4-BE49-F238E27FC236}">
                  <a16:creationId xmlns:a16="http://schemas.microsoft.com/office/drawing/2014/main" id="{FB2CDC97-A5FD-468D-9AB7-D99D6A96B46E}"/>
                </a:ext>
              </a:extLst>
            </p:cNvPr>
            <p:cNvPicPr>
              <a:picLocks noChangeAspect="1"/>
            </p:cNvPicPr>
            <p:nvPr/>
          </p:nvPicPr>
          <p:blipFill rotWithShape="1">
            <a:blip r:embed="rId3"/>
            <a:srcRect l="69872" t="21243" b="67509"/>
            <a:stretch/>
          </p:blipFill>
          <p:spPr>
            <a:xfrm>
              <a:off x="5668178" y="2424894"/>
              <a:ext cx="1889586" cy="540603"/>
            </a:xfrm>
            <a:prstGeom prst="rect">
              <a:avLst/>
            </a:prstGeom>
            <a:ln w="12700">
              <a:noFill/>
            </a:ln>
          </p:spPr>
        </p:pic>
        <p:pic>
          <p:nvPicPr>
            <p:cNvPr id="17" name="Picture 16">
              <a:extLst>
                <a:ext uri="{FF2B5EF4-FFF2-40B4-BE49-F238E27FC236}">
                  <a16:creationId xmlns:a16="http://schemas.microsoft.com/office/drawing/2014/main" id="{58775B21-90D4-420A-A644-893E9119273D}"/>
                </a:ext>
              </a:extLst>
            </p:cNvPr>
            <p:cNvPicPr>
              <a:picLocks noChangeAspect="1"/>
            </p:cNvPicPr>
            <p:nvPr/>
          </p:nvPicPr>
          <p:blipFill rotWithShape="1">
            <a:blip r:embed="rId3"/>
            <a:srcRect l="69872" t="21243" b="67509"/>
            <a:stretch/>
          </p:blipFill>
          <p:spPr>
            <a:xfrm>
              <a:off x="1409197" y="3568689"/>
              <a:ext cx="1889586" cy="540603"/>
            </a:xfrm>
            <a:prstGeom prst="rect">
              <a:avLst/>
            </a:prstGeom>
            <a:ln w="12700">
              <a:noFill/>
            </a:ln>
          </p:spPr>
        </p:pic>
        <p:pic>
          <p:nvPicPr>
            <p:cNvPr id="18" name="Picture 17">
              <a:extLst>
                <a:ext uri="{FF2B5EF4-FFF2-40B4-BE49-F238E27FC236}">
                  <a16:creationId xmlns:a16="http://schemas.microsoft.com/office/drawing/2014/main" id="{EC5536F5-199A-43ED-B41A-E4AF7CBBD50C}"/>
                </a:ext>
              </a:extLst>
            </p:cNvPr>
            <p:cNvPicPr>
              <a:picLocks noChangeAspect="1"/>
            </p:cNvPicPr>
            <p:nvPr/>
          </p:nvPicPr>
          <p:blipFill rotWithShape="1">
            <a:blip r:embed="rId3"/>
            <a:srcRect l="51887" t="21243" b="67509"/>
            <a:stretch/>
          </p:blipFill>
          <p:spPr>
            <a:xfrm>
              <a:off x="3298783" y="3568689"/>
              <a:ext cx="3017590" cy="540603"/>
            </a:xfrm>
            <a:prstGeom prst="rect">
              <a:avLst/>
            </a:prstGeom>
            <a:ln w="12700">
              <a:noFill/>
            </a:ln>
          </p:spPr>
        </p:pic>
        <p:pic>
          <p:nvPicPr>
            <p:cNvPr id="19" name="Picture 18">
              <a:extLst>
                <a:ext uri="{FF2B5EF4-FFF2-40B4-BE49-F238E27FC236}">
                  <a16:creationId xmlns:a16="http://schemas.microsoft.com/office/drawing/2014/main" id="{C04B0BC3-4FCD-4C2F-B6B8-8B89FE9D0CAB}"/>
                </a:ext>
              </a:extLst>
            </p:cNvPr>
            <p:cNvPicPr>
              <a:picLocks noChangeAspect="1"/>
            </p:cNvPicPr>
            <p:nvPr/>
          </p:nvPicPr>
          <p:blipFill rotWithShape="1">
            <a:blip r:embed="rId3"/>
            <a:srcRect l="51887" t="21243" b="67509"/>
            <a:stretch/>
          </p:blipFill>
          <p:spPr>
            <a:xfrm rot="10800000">
              <a:off x="4663965" y="3504283"/>
              <a:ext cx="3017590" cy="540603"/>
            </a:xfrm>
            <a:prstGeom prst="rect">
              <a:avLst/>
            </a:prstGeom>
            <a:ln w="12700">
              <a:noFill/>
            </a:ln>
          </p:spPr>
        </p:pic>
      </p:grpSp>
    </p:spTree>
    <p:extLst>
      <p:ext uri="{BB962C8B-B14F-4D97-AF65-F5344CB8AC3E}">
        <p14:creationId xmlns:p14="http://schemas.microsoft.com/office/powerpoint/2010/main" val="2569234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69706" cy="558188"/>
          </a:xfrm>
        </p:spPr>
        <p:txBody>
          <a:bodyPr/>
          <a:lstStyle/>
          <a:p>
            <a:pPr algn="ctr"/>
            <a:r>
              <a:rPr lang="en-US" sz="2800" dirty="0"/>
              <a:t>     </a:t>
            </a:r>
            <a:r>
              <a:rPr lang="en-US" dirty="0"/>
              <a:t>APPENDIX (cont’d)</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pPr/>
              <a:t>24</a:t>
            </a:fld>
            <a:endParaRPr lang="en-US" dirty="0">
              <a:solidFill>
                <a:schemeClr val="tx1"/>
              </a:solidFill>
            </a:endParaRPr>
          </a:p>
        </p:txBody>
      </p:sp>
      <p:sp>
        <p:nvSpPr>
          <p:cNvPr id="9" name="TextBox 8">
            <a:extLst>
              <a:ext uri="{FF2B5EF4-FFF2-40B4-BE49-F238E27FC236}">
                <a16:creationId xmlns:a16="http://schemas.microsoft.com/office/drawing/2014/main" id="{529E1AA3-1F53-4348-9CB5-0DF85E357750}"/>
              </a:ext>
            </a:extLst>
          </p:cNvPr>
          <p:cNvSpPr txBox="1"/>
          <p:nvPr/>
        </p:nvSpPr>
        <p:spPr>
          <a:xfrm>
            <a:off x="8202161" y="374046"/>
            <a:ext cx="967545" cy="215444"/>
          </a:xfrm>
          <a:prstGeom prst="rect">
            <a:avLst/>
          </a:prstGeom>
          <a:noFill/>
        </p:spPr>
        <p:txBody>
          <a:bodyPr wrap="square" rtlCol="0">
            <a:spAutoFit/>
          </a:bodyPr>
          <a:lstStyle/>
          <a:p>
            <a:r>
              <a:rPr lang="en-US" sz="800" b="1" i="1" dirty="0">
                <a:solidFill>
                  <a:srgbClr val="3333CC"/>
                </a:solidFill>
                <a:hlinkClick r:id="rId2" action="ppaction://hlinksldjump">
                  <a:extLst>
                    <a:ext uri="{A12FA001-AC4F-418D-AE19-62706E023703}">
                      <ahyp:hlinkClr xmlns:ahyp="http://schemas.microsoft.com/office/drawing/2018/hyperlinkcolor" val="tx"/>
                    </a:ext>
                  </a:extLst>
                </a:hlinkClick>
              </a:rPr>
              <a:t>CLPS Providers</a:t>
            </a:r>
            <a:endParaRPr lang="en-US" sz="800" b="1" i="1" dirty="0">
              <a:solidFill>
                <a:srgbClr val="3333CC"/>
              </a:solidFill>
            </a:endParaRPr>
          </a:p>
        </p:txBody>
      </p:sp>
      <p:grpSp>
        <p:nvGrpSpPr>
          <p:cNvPr id="5" name="Group 4">
            <a:extLst>
              <a:ext uri="{FF2B5EF4-FFF2-40B4-BE49-F238E27FC236}">
                <a16:creationId xmlns:a16="http://schemas.microsoft.com/office/drawing/2014/main" id="{0B70A78D-4B33-4331-BE3C-D33723C9C52C}"/>
              </a:ext>
            </a:extLst>
          </p:cNvPr>
          <p:cNvGrpSpPr/>
          <p:nvPr/>
        </p:nvGrpSpPr>
        <p:grpSpPr>
          <a:xfrm>
            <a:off x="2346593" y="697734"/>
            <a:ext cx="4564797" cy="4063847"/>
            <a:chOff x="2346593" y="697734"/>
            <a:chExt cx="4564797" cy="4063847"/>
          </a:xfrm>
        </p:grpSpPr>
        <p:pic>
          <p:nvPicPr>
            <p:cNvPr id="2" name="Picture 1">
              <a:extLst>
                <a:ext uri="{FF2B5EF4-FFF2-40B4-BE49-F238E27FC236}">
                  <a16:creationId xmlns:a16="http://schemas.microsoft.com/office/drawing/2014/main" id="{683D733C-2E85-4C72-AED9-16036E44BA18}"/>
                </a:ext>
              </a:extLst>
            </p:cNvPr>
            <p:cNvPicPr>
              <a:picLocks noChangeAspect="1"/>
            </p:cNvPicPr>
            <p:nvPr/>
          </p:nvPicPr>
          <p:blipFill rotWithShape="1">
            <a:blip r:embed="rId3"/>
            <a:srcRect l="943" r="939"/>
            <a:stretch/>
          </p:blipFill>
          <p:spPr>
            <a:xfrm>
              <a:off x="2346593" y="697734"/>
              <a:ext cx="4542621" cy="4063847"/>
            </a:xfrm>
            <a:prstGeom prst="rect">
              <a:avLst/>
            </a:prstGeom>
            <a:ln w="12700">
              <a:solidFill>
                <a:schemeClr val="tx1"/>
              </a:solidFill>
            </a:ln>
          </p:spPr>
        </p:pic>
        <p:sp>
          <p:nvSpPr>
            <p:cNvPr id="4" name="Rectangle 3">
              <a:extLst>
                <a:ext uri="{FF2B5EF4-FFF2-40B4-BE49-F238E27FC236}">
                  <a16:creationId xmlns:a16="http://schemas.microsoft.com/office/drawing/2014/main" id="{4C7BE2FA-BB12-4495-A109-0742EB349D5A}"/>
                </a:ext>
              </a:extLst>
            </p:cNvPr>
            <p:cNvSpPr/>
            <p:nvPr/>
          </p:nvSpPr>
          <p:spPr>
            <a:xfrm>
              <a:off x="2346593" y="697734"/>
              <a:ext cx="760164" cy="40395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0" name="TextBox 9">
              <a:extLst>
                <a:ext uri="{FF2B5EF4-FFF2-40B4-BE49-F238E27FC236}">
                  <a16:creationId xmlns:a16="http://schemas.microsoft.com/office/drawing/2014/main" id="{A4D14C48-93A7-4098-ABB4-A0496DA230B6}"/>
                </a:ext>
              </a:extLst>
            </p:cNvPr>
            <p:cNvSpPr txBox="1"/>
            <p:nvPr/>
          </p:nvSpPr>
          <p:spPr>
            <a:xfrm>
              <a:off x="5632898" y="698133"/>
              <a:ext cx="1278492" cy="276999"/>
            </a:xfrm>
            <a:prstGeom prst="rect">
              <a:avLst/>
            </a:prstGeom>
            <a:noFill/>
          </p:spPr>
          <p:txBody>
            <a:bodyPr wrap="none" rtlCol="0">
              <a:spAutoFit/>
            </a:bodyPr>
            <a:lstStyle/>
            <a:p>
              <a:pPr algn="just"/>
              <a:r>
                <a:rPr lang="en-US" sz="1200" dirty="0">
                  <a:solidFill>
                    <a:srgbClr val="4472C4"/>
                  </a:solidFill>
                  <a:latin typeface="Arial Black" panose="020B0A04020102020204" pitchFamily="34" charset="0"/>
                </a:rPr>
                <a:t>Orbit Beyond</a:t>
              </a:r>
            </a:p>
          </p:txBody>
        </p:sp>
      </p:grpSp>
    </p:spTree>
    <p:extLst>
      <p:ext uri="{BB962C8B-B14F-4D97-AF65-F5344CB8AC3E}">
        <p14:creationId xmlns:p14="http://schemas.microsoft.com/office/powerpoint/2010/main" val="1534500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69706" cy="558188"/>
          </a:xfrm>
        </p:spPr>
        <p:txBody>
          <a:bodyPr/>
          <a:lstStyle/>
          <a:p>
            <a:pPr algn="ctr"/>
            <a:r>
              <a:rPr lang="en-US" sz="2800" dirty="0"/>
              <a:t>     </a:t>
            </a:r>
            <a:r>
              <a:rPr lang="en-US" dirty="0"/>
              <a:t>APPENDIX (cont’d)</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pPr/>
              <a:t>25</a:t>
            </a:fld>
            <a:endParaRPr lang="en-US" dirty="0">
              <a:solidFill>
                <a:schemeClr val="tx1"/>
              </a:solidFill>
            </a:endParaRPr>
          </a:p>
        </p:txBody>
      </p:sp>
      <p:sp>
        <p:nvSpPr>
          <p:cNvPr id="9" name="TextBox 8">
            <a:extLst>
              <a:ext uri="{FF2B5EF4-FFF2-40B4-BE49-F238E27FC236}">
                <a16:creationId xmlns:a16="http://schemas.microsoft.com/office/drawing/2014/main" id="{529E1AA3-1F53-4348-9CB5-0DF85E357750}"/>
              </a:ext>
            </a:extLst>
          </p:cNvPr>
          <p:cNvSpPr txBox="1"/>
          <p:nvPr/>
        </p:nvSpPr>
        <p:spPr>
          <a:xfrm>
            <a:off x="8202161" y="374046"/>
            <a:ext cx="967545" cy="215444"/>
          </a:xfrm>
          <a:prstGeom prst="rect">
            <a:avLst/>
          </a:prstGeom>
          <a:noFill/>
        </p:spPr>
        <p:txBody>
          <a:bodyPr wrap="square" rtlCol="0">
            <a:spAutoFit/>
          </a:bodyPr>
          <a:lstStyle/>
          <a:p>
            <a:r>
              <a:rPr lang="en-US" sz="800" b="1" i="1" dirty="0">
                <a:solidFill>
                  <a:srgbClr val="3333CC"/>
                </a:solidFill>
                <a:hlinkClick r:id="rId2" action="ppaction://hlinksldjump">
                  <a:extLst>
                    <a:ext uri="{A12FA001-AC4F-418D-AE19-62706E023703}">
                      <ahyp:hlinkClr xmlns:ahyp="http://schemas.microsoft.com/office/drawing/2018/hyperlinkcolor" val="tx"/>
                    </a:ext>
                  </a:extLst>
                </a:hlinkClick>
              </a:rPr>
              <a:t>CLPS Providers</a:t>
            </a:r>
            <a:endParaRPr lang="en-US" sz="800" b="1" i="1" dirty="0">
              <a:solidFill>
                <a:srgbClr val="3333CC"/>
              </a:solidFill>
            </a:endParaRPr>
          </a:p>
        </p:txBody>
      </p:sp>
      <p:grpSp>
        <p:nvGrpSpPr>
          <p:cNvPr id="5" name="Group 4">
            <a:extLst>
              <a:ext uri="{FF2B5EF4-FFF2-40B4-BE49-F238E27FC236}">
                <a16:creationId xmlns:a16="http://schemas.microsoft.com/office/drawing/2014/main" id="{D37DB8D9-5879-44BC-AB74-B67258B5853D}"/>
              </a:ext>
            </a:extLst>
          </p:cNvPr>
          <p:cNvGrpSpPr/>
          <p:nvPr/>
        </p:nvGrpSpPr>
        <p:grpSpPr>
          <a:xfrm>
            <a:off x="2339050" y="698133"/>
            <a:ext cx="4664005" cy="4104692"/>
            <a:chOff x="2339050" y="698133"/>
            <a:chExt cx="4664005" cy="4104692"/>
          </a:xfrm>
        </p:grpSpPr>
        <p:pic>
          <p:nvPicPr>
            <p:cNvPr id="4" name="Picture 3">
              <a:extLst>
                <a:ext uri="{FF2B5EF4-FFF2-40B4-BE49-F238E27FC236}">
                  <a16:creationId xmlns:a16="http://schemas.microsoft.com/office/drawing/2014/main" id="{B780881F-A8B1-439B-B8B8-9FE8F3ECD767}"/>
                </a:ext>
              </a:extLst>
            </p:cNvPr>
            <p:cNvPicPr>
              <a:picLocks noChangeAspect="1"/>
            </p:cNvPicPr>
            <p:nvPr/>
          </p:nvPicPr>
          <p:blipFill>
            <a:blip r:embed="rId3"/>
            <a:stretch>
              <a:fillRect/>
            </a:stretch>
          </p:blipFill>
          <p:spPr>
            <a:xfrm>
              <a:off x="2339050" y="701655"/>
              <a:ext cx="4664005" cy="4101170"/>
            </a:xfrm>
            <a:prstGeom prst="rect">
              <a:avLst/>
            </a:prstGeom>
            <a:ln w="12700">
              <a:solidFill>
                <a:schemeClr val="tx1"/>
              </a:solidFill>
            </a:ln>
          </p:spPr>
        </p:pic>
        <p:sp>
          <p:nvSpPr>
            <p:cNvPr id="10" name="TextBox 9">
              <a:extLst>
                <a:ext uri="{FF2B5EF4-FFF2-40B4-BE49-F238E27FC236}">
                  <a16:creationId xmlns:a16="http://schemas.microsoft.com/office/drawing/2014/main" id="{E7436BCD-A136-482B-8125-E684D477A5F7}"/>
                </a:ext>
              </a:extLst>
            </p:cNvPr>
            <p:cNvSpPr txBox="1"/>
            <p:nvPr/>
          </p:nvSpPr>
          <p:spPr>
            <a:xfrm>
              <a:off x="5622930" y="698133"/>
              <a:ext cx="1379224" cy="276999"/>
            </a:xfrm>
            <a:prstGeom prst="rect">
              <a:avLst/>
            </a:prstGeom>
            <a:noFill/>
          </p:spPr>
          <p:txBody>
            <a:bodyPr wrap="none" rtlCol="0">
              <a:spAutoFit/>
            </a:bodyPr>
            <a:lstStyle/>
            <a:p>
              <a:pPr algn="just"/>
              <a:r>
                <a:rPr lang="en-US" sz="1200" dirty="0">
                  <a:solidFill>
                    <a:srgbClr val="4472C4"/>
                  </a:solidFill>
                  <a:latin typeface="Arial Black" panose="020B0A04020102020204" pitchFamily="34" charset="0"/>
                </a:rPr>
                <a:t>Sierra Nevada</a:t>
              </a:r>
            </a:p>
          </p:txBody>
        </p:sp>
      </p:grpSp>
    </p:spTree>
    <p:extLst>
      <p:ext uri="{BB962C8B-B14F-4D97-AF65-F5344CB8AC3E}">
        <p14:creationId xmlns:p14="http://schemas.microsoft.com/office/powerpoint/2010/main" val="3080458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69706" cy="558188"/>
          </a:xfrm>
        </p:spPr>
        <p:txBody>
          <a:bodyPr/>
          <a:lstStyle/>
          <a:p>
            <a:pPr algn="ctr"/>
            <a:r>
              <a:rPr lang="en-US" sz="2800" dirty="0"/>
              <a:t>     </a:t>
            </a:r>
            <a:r>
              <a:rPr lang="en-US" dirty="0"/>
              <a:t>APPENDIX (cont’d)</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pPr/>
              <a:t>26</a:t>
            </a:fld>
            <a:endParaRPr lang="en-US" dirty="0">
              <a:solidFill>
                <a:schemeClr val="tx1"/>
              </a:solidFill>
            </a:endParaRPr>
          </a:p>
        </p:txBody>
      </p:sp>
      <p:sp>
        <p:nvSpPr>
          <p:cNvPr id="9" name="TextBox 8">
            <a:extLst>
              <a:ext uri="{FF2B5EF4-FFF2-40B4-BE49-F238E27FC236}">
                <a16:creationId xmlns:a16="http://schemas.microsoft.com/office/drawing/2014/main" id="{529E1AA3-1F53-4348-9CB5-0DF85E357750}"/>
              </a:ext>
            </a:extLst>
          </p:cNvPr>
          <p:cNvSpPr txBox="1"/>
          <p:nvPr/>
        </p:nvSpPr>
        <p:spPr>
          <a:xfrm>
            <a:off x="8202161" y="374046"/>
            <a:ext cx="967545" cy="215444"/>
          </a:xfrm>
          <a:prstGeom prst="rect">
            <a:avLst/>
          </a:prstGeom>
          <a:noFill/>
        </p:spPr>
        <p:txBody>
          <a:bodyPr wrap="square" rtlCol="0">
            <a:spAutoFit/>
          </a:bodyPr>
          <a:lstStyle/>
          <a:p>
            <a:r>
              <a:rPr lang="en-US" sz="800" b="1" i="1" dirty="0">
                <a:solidFill>
                  <a:srgbClr val="3333CC"/>
                </a:solidFill>
                <a:hlinkClick r:id="rId2" action="ppaction://hlinksldjump">
                  <a:extLst>
                    <a:ext uri="{A12FA001-AC4F-418D-AE19-62706E023703}">
                      <ahyp:hlinkClr xmlns:ahyp="http://schemas.microsoft.com/office/drawing/2018/hyperlinkcolor" val="tx"/>
                    </a:ext>
                  </a:extLst>
                </a:hlinkClick>
              </a:rPr>
              <a:t>CLPS Providers</a:t>
            </a:r>
            <a:endParaRPr lang="en-US" sz="800" b="1" i="1" dirty="0">
              <a:solidFill>
                <a:srgbClr val="3333CC"/>
              </a:solidFill>
            </a:endParaRPr>
          </a:p>
        </p:txBody>
      </p:sp>
      <p:grpSp>
        <p:nvGrpSpPr>
          <p:cNvPr id="4" name="Group 3">
            <a:extLst>
              <a:ext uri="{FF2B5EF4-FFF2-40B4-BE49-F238E27FC236}">
                <a16:creationId xmlns:a16="http://schemas.microsoft.com/office/drawing/2014/main" id="{3F3F1452-806F-49AA-899E-55D2CC9B9425}"/>
              </a:ext>
            </a:extLst>
          </p:cNvPr>
          <p:cNvGrpSpPr/>
          <p:nvPr/>
        </p:nvGrpSpPr>
        <p:grpSpPr>
          <a:xfrm>
            <a:off x="1696597" y="743720"/>
            <a:ext cx="5750805" cy="3996972"/>
            <a:chOff x="1696597" y="743720"/>
            <a:chExt cx="5750805" cy="3996972"/>
          </a:xfrm>
        </p:grpSpPr>
        <p:pic>
          <p:nvPicPr>
            <p:cNvPr id="2" name="Picture 1">
              <a:extLst>
                <a:ext uri="{FF2B5EF4-FFF2-40B4-BE49-F238E27FC236}">
                  <a16:creationId xmlns:a16="http://schemas.microsoft.com/office/drawing/2014/main" id="{BDC1E954-C25B-4698-AE77-0600B35A8D88}"/>
                </a:ext>
              </a:extLst>
            </p:cNvPr>
            <p:cNvPicPr>
              <a:picLocks noChangeAspect="1"/>
            </p:cNvPicPr>
            <p:nvPr/>
          </p:nvPicPr>
          <p:blipFill>
            <a:blip r:embed="rId3"/>
            <a:stretch>
              <a:fillRect/>
            </a:stretch>
          </p:blipFill>
          <p:spPr>
            <a:xfrm>
              <a:off x="1696597" y="743720"/>
              <a:ext cx="5750805" cy="3996972"/>
            </a:xfrm>
            <a:prstGeom prst="rect">
              <a:avLst/>
            </a:prstGeom>
            <a:ln w="12700">
              <a:solidFill>
                <a:schemeClr val="tx1"/>
              </a:solidFill>
            </a:ln>
          </p:spPr>
        </p:pic>
        <p:sp>
          <p:nvSpPr>
            <p:cNvPr id="10" name="TextBox 9">
              <a:extLst>
                <a:ext uri="{FF2B5EF4-FFF2-40B4-BE49-F238E27FC236}">
                  <a16:creationId xmlns:a16="http://schemas.microsoft.com/office/drawing/2014/main" id="{AB56AEE4-261F-4BDC-B814-EC829DE4708A}"/>
                </a:ext>
              </a:extLst>
            </p:cNvPr>
            <p:cNvSpPr txBox="1"/>
            <p:nvPr/>
          </p:nvSpPr>
          <p:spPr>
            <a:xfrm>
              <a:off x="6621535" y="754839"/>
              <a:ext cx="825867" cy="276999"/>
            </a:xfrm>
            <a:prstGeom prst="rect">
              <a:avLst/>
            </a:prstGeom>
            <a:noFill/>
          </p:spPr>
          <p:txBody>
            <a:bodyPr wrap="none" rtlCol="0">
              <a:spAutoFit/>
            </a:bodyPr>
            <a:lstStyle/>
            <a:p>
              <a:pPr algn="just"/>
              <a:r>
                <a:rPr lang="en-US" sz="1200" dirty="0">
                  <a:solidFill>
                    <a:srgbClr val="4472C4"/>
                  </a:solidFill>
                  <a:latin typeface="Arial Black" panose="020B0A04020102020204" pitchFamily="34" charset="0"/>
                </a:rPr>
                <a:t>SpaceX</a:t>
              </a:r>
            </a:p>
          </p:txBody>
        </p:sp>
      </p:grpSp>
    </p:spTree>
    <p:extLst>
      <p:ext uri="{BB962C8B-B14F-4D97-AF65-F5344CB8AC3E}">
        <p14:creationId xmlns:p14="http://schemas.microsoft.com/office/powerpoint/2010/main" val="1205006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379"/>
            <a:ext cx="9169706" cy="558188"/>
          </a:xfrm>
        </p:spPr>
        <p:txBody>
          <a:bodyPr/>
          <a:lstStyle/>
          <a:p>
            <a:pPr algn="ctr"/>
            <a:r>
              <a:rPr lang="en-US" sz="2800" dirty="0"/>
              <a:t>     </a:t>
            </a:r>
            <a:r>
              <a:rPr lang="en-US" dirty="0"/>
              <a:t>APPENDIX (cont’d)</a:t>
            </a:r>
          </a:p>
        </p:txBody>
      </p:sp>
      <p:sp>
        <p:nvSpPr>
          <p:cNvPr id="6" name="Date Placeholder 5"/>
          <p:cNvSpPr>
            <a:spLocks noGrp="1"/>
          </p:cNvSpPr>
          <p:nvPr>
            <p:ph type="dt" sz="half" idx="20"/>
          </p:nvPr>
        </p:nvSpPr>
        <p:spPr>
          <a:xfrm>
            <a:off x="254001" y="4802825"/>
            <a:ext cx="1422401" cy="274637"/>
          </a:xfrm>
        </p:spPr>
        <p:txBody>
          <a:bodyPr/>
          <a:lstStyle/>
          <a:p>
            <a:r>
              <a:rPr lang="en-US"/>
              <a:t>3-4 May 2021</a:t>
            </a:r>
            <a:endParaRPr lang="en-US" dirty="0"/>
          </a:p>
        </p:txBody>
      </p:sp>
      <p:sp>
        <p:nvSpPr>
          <p:cNvPr id="7" name="Footer Placeholder 6"/>
          <p:cNvSpPr>
            <a:spLocks noGrp="1"/>
          </p:cNvSpPr>
          <p:nvPr>
            <p:ph type="ftr" sz="quarter" idx="21"/>
          </p:nvPr>
        </p:nvSpPr>
        <p:spPr/>
        <p:txBody>
          <a:bodyPr/>
          <a:lstStyle/>
          <a:p>
            <a:r>
              <a:rPr lang="en-US" b="1"/>
              <a:t>Instrument Thermal Management for Lunar Night Operation/Survival without Radioisotopes</a:t>
            </a:r>
            <a:endParaRPr lang="en-US" i="1" dirty="0"/>
          </a:p>
        </p:txBody>
      </p:sp>
      <p:sp>
        <p:nvSpPr>
          <p:cNvPr id="14" name="Slide Number Placeholder 13"/>
          <p:cNvSpPr>
            <a:spLocks noGrp="1"/>
          </p:cNvSpPr>
          <p:nvPr>
            <p:ph type="sldNum" sz="quarter" idx="22"/>
          </p:nvPr>
        </p:nvSpPr>
        <p:spPr/>
        <p:txBody>
          <a:bodyPr/>
          <a:lstStyle/>
          <a:p>
            <a:fld id="{7541D3F3-5446-4B97-9507-A9B744945B2F}" type="slidenum">
              <a:rPr lang="en-US"/>
              <a:pPr/>
              <a:t>27</a:t>
            </a:fld>
            <a:endParaRPr lang="en-US" dirty="0">
              <a:solidFill>
                <a:schemeClr val="tx1"/>
              </a:solidFill>
            </a:endParaRPr>
          </a:p>
        </p:txBody>
      </p:sp>
      <p:sp>
        <p:nvSpPr>
          <p:cNvPr id="9" name="TextBox 8">
            <a:extLst>
              <a:ext uri="{FF2B5EF4-FFF2-40B4-BE49-F238E27FC236}">
                <a16:creationId xmlns:a16="http://schemas.microsoft.com/office/drawing/2014/main" id="{529E1AA3-1F53-4348-9CB5-0DF85E357750}"/>
              </a:ext>
            </a:extLst>
          </p:cNvPr>
          <p:cNvSpPr txBox="1"/>
          <p:nvPr/>
        </p:nvSpPr>
        <p:spPr>
          <a:xfrm>
            <a:off x="8202161" y="374046"/>
            <a:ext cx="967545" cy="215444"/>
          </a:xfrm>
          <a:prstGeom prst="rect">
            <a:avLst/>
          </a:prstGeom>
          <a:noFill/>
        </p:spPr>
        <p:txBody>
          <a:bodyPr wrap="square" rtlCol="0">
            <a:spAutoFit/>
          </a:bodyPr>
          <a:lstStyle/>
          <a:p>
            <a:r>
              <a:rPr lang="en-US" sz="800" b="1" i="1" dirty="0">
                <a:solidFill>
                  <a:srgbClr val="3333CC"/>
                </a:solidFill>
                <a:hlinkClick r:id="rId2" action="ppaction://hlinksldjump">
                  <a:extLst>
                    <a:ext uri="{A12FA001-AC4F-418D-AE19-62706E023703}">
                      <ahyp:hlinkClr xmlns:ahyp="http://schemas.microsoft.com/office/drawing/2018/hyperlinkcolor" val="tx"/>
                    </a:ext>
                  </a:extLst>
                </a:hlinkClick>
              </a:rPr>
              <a:t>CLPS Providers</a:t>
            </a:r>
            <a:endParaRPr lang="en-US" sz="800" b="1" i="1" dirty="0">
              <a:solidFill>
                <a:srgbClr val="3333CC"/>
              </a:solidFill>
            </a:endParaRPr>
          </a:p>
        </p:txBody>
      </p:sp>
      <p:grpSp>
        <p:nvGrpSpPr>
          <p:cNvPr id="5" name="Group 4">
            <a:extLst>
              <a:ext uri="{FF2B5EF4-FFF2-40B4-BE49-F238E27FC236}">
                <a16:creationId xmlns:a16="http://schemas.microsoft.com/office/drawing/2014/main" id="{D67C7BD3-252E-47A1-9C8D-A0412AC1E6C6}"/>
              </a:ext>
            </a:extLst>
          </p:cNvPr>
          <p:cNvGrpSpPr/>
          <p:nvPr/>
        </p:nvGrpSpPr>
        <p:grpSpPr>
          <a:xfrm>
            <a:off x="2318093" y="675704"/>
            <a:ext cx="4544533" cy="4131872"/>
            <a:chOff x="2318093" y="716096"/>
            <a:chExt cx="4544533" cy="4131872"/>
          </a:xfrm>
        </p:grpSpPr>
        <p:pic>
          <p:nvPicPr>
            <p:cNvPr id="2" name="Picture 1">
              <a:extLst>
                <a:ext uri="{FF2B5EF4-FFF2-40B4-BE49-F238E27FC236}">
                  <a16:creationId xmlns:a16="http://schemas.microsoft.com/office/drawing/2014/main" id="{6AC71390-2790-4D37-B64D-76DB965850AF}"/>
                </a:ext>
              </a:extLst>
            </p:cNvPr>
            <p:cNvPicPr>
              <a:picLocks noChangeAspect="1"/>
            </p:cNvPicPr>
            <p:nvPr/>
          </p:nvPicPr>
          <p:blipFill>
            <a:blip r:embed="rId3"/>
            <a:stretch>
              <a:fillRect/>
            </a:stretch>
          </p:blipFill>
          <p:spPr>
            <a:xfrm>
              <a:off x="2318093" y="716096"/>
              <a:ext cx="4507813" cy="4131872"/>
            </a:xfrm>
            <a:prstGeom prst="rect">
              <a:avLst/>
            </a:prstGeom>
            <a:ln w="12700">
              <a:solidFill>
                <a:schemeClr val="tx1"/>
              </a:solidFill>
            </a:ln>
          </p:spPr>
        </p:pic>
        <p:sp>
          <p:nvSpPr>
            <p:cNvPr id="10" name="TextBox 9">
              <a:extLst>
                <a:ext uri="{FF2B5EF4-FFF2-40B4-BE49-F238E27FC236}">
                  <a16:creationId xmlns:a16="http://schemas.microsoft.com/office/drawing/2014/main" id="{F3723AC5-4630-4A6D-B765-31169EF8B8CB}"/>
                </a:ext>
              </a:extLst>
            </p:cNvPr>
            <p:cNvSpPr txBox="1"/>
            <p:nvPr/>
          </p:nvSpPr>
          <p:spPr>
            <a:xfrm>
              <a:off x="4158488" y="723364"/>
              <a:ext cx="2704138" cy="276999"/>
            </a:xfrm>
            <a:prstGeom prst="rect">
              <a:avLst/>
            </a:prstGeom>
            <a:noFill/>
          </p:spPr>
          <p:txBody>
            <a:bodyPr wrap="none" rtlCol="0">
              <a:spAutoFit/>
            </a:bodyPr>
            <a:lstStyle/>
            <a:p>
              <a:pPr algn="just"/>
              <a:r>
                <a:rPr lang="en-US" sz="1200" dirty="0">
                  <a:solidFill>
                    <a:srgbClr val="4472C4"/>
                  </a:solidFill>
                  <a:latin typeface="Arial Black" panose="020B0A04020102020204" pitchFamily="34" charset="0"/>
                </a:rPr>
                <a:t>Tyvak Nano-Satellite Systems</a:t>
              </a:r>
            </a:p>
          </p:txBody>
        </p:sp>
      </p:grpSp>
    </p:spTree>
    <p:extLst>
      <p:ext uri="{BB962C8B-B14F-4D97-AF65-F5344CB8AC3E}">
        <p14:creationId xmlns:p14="http://schemas.microsoft.com/office/powerpoint/2010/main" val="18924032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5928859"/>
      </p:ext>
    </p:extLst>
  </p:cSld>
  <p:clrMapOvr>
    <a:masterClrMapping/>
  </p:clrMapOvr>
</p:sld>
</file>

<file path=ppt/theme/theme1.xml><?xml version="1.0" encoding="utf-8"?>
<a:theme xmlns:a="http://schemas.openxmlformats.org/drawingml/2006/main" name="NASAjpl-WhiteTheme-16x9-vA6">
  <a:themeElements>
    <a:clrScheme name="NASA-JPL - Jan 2017">
      <a:dk1>
        <a:sysClr val="windowText" lastClr="000000"/>
      </a:dk1>
      <a:lt1>
        <a:sysClr val="window" lastClr="FFFFFF"/>
      </a:lt1>
      <a:dk2>
        <a:srgbClr val="5D5D60"/>
      </a:dk2>
      <a:lt2>
        <a:srgbClr val="E4E9EF"/>
      </a:lt2>
      <a:accent1>
        <a:srgbClr val="6083AA"/>
      </a:accent1>
      <a:accent2>
        <a:srgbClr val="94A8C2"/>
      </a:accent2>
      <a:accent3>
        <a:srgbClr val="0B3D91"/>
      </a:accent3>
      <a:accent4>
        <a:srgbClr val="E31937"/>
      </a:accent4>
      <a:accent5>
        <a:srgbClr val="F2A900"/>
      </a:accent5>
      <a:accent6>
        <a:srgbClr val="A4B34C"/>
      </a:accent6>
      <a:hlink>
        <a:srgbClr val="0E7EE0"/>
      </a:hlink>
      <a:folHlink>
        <a:srgbClr val="0E7E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spPr>
      <a:bodyPr rtlCol="0" anchor="ctr">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1">
              <a:lumMod val="65000"/>
            </a:schemeClr>
          </a:solidFill>
          <a:tailEnd type="none"/>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ASAjpl-BlackTheme-16x9-vA6">
  <a:themeElements>
    <a:clrScheme name="NASA-JPL - Jan 2017">
      <a:dk1>
        <a:sysClr val="windowText" lastClr="000000"/>
      </a:dk1>
      <a:lt1>
        <a:sysClr val="window" lastClr="FFFFFF"/>
      </a:lt1>
      <a:dk2>
        <a:srgbClr val="5D5D60"/>
      </a:dk2>
      <a:lt2>
        <a:srgbClr val="E4E9EF"/>
      </a:lt2>
      <a:accent1>
        <a:srgbClr val="6083AA"/>
      </a:accent1>
      <a:accent2>
        <a:srgbClr val="94A8C2"/>
      </a:accent2>
      <a:accent3>
        <a:srgbClr val="0B3D91"/>
      </a:accent3>
      <a:accent4>
        <a:srgbClr val="E31937"/>
      </a:accent4>
      <a:accent5>
        <a:srgbClr val="F2A900"/>
      </a:accent5>
      <a:accent6>
        <a:srgbClr val="A4B34C"/>
      </a:accent6>
      <a:hlink>
        <a:srgbClr val="0E7EE0"/>
      </a:hlink>
      <a:folHlink>
        <a:srgbClr val="0E7E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50000"/>
          </a:schemeClr>
        </a:solidFill>
        <a:ln>
          <a:noFill/>
        </a:ln>
        <a:effectLst/>
      </a:spPr>
      <a:bodyPr rtlCol="0" anchor="ctr">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2"/>
          </a:solidFill>
          <a:headEnd type="arrow"/>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err="1" smtClean="0">
            <a:solidFill>
              <a:schemeClr val="bg1"/>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20668</TotalTime>
  <Words>2347</Words>
  <Application>Microsoft Office PowerPoint</Application>
  <PresentationFormat>On-screen Show (16:9)</PresentationFormat>
  <Paragraphs>471</Paragraphs>
  <Slides>28</Slides>
  <Notes>0</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28</vt:i4>
      </vt:variant>
    </vt:vector>
  </HeadingPairs>
  <TitlesOfParts>
    <vt:vector size="40" baseType="lpstr">
      <vt:lpstr>Arial</vt:lpstr>
      <vt:lpstr>Arial Black</vt:lpstr>
      <vt:lpstr>Arial Narrow</vt:lpstr>
      <vt:lpstr>Calibri</vt:lpstr>
      <vt:lpstr>Cambria Math</vt:lpstr>
      <vt:lpstr>Roboto-Light</vt:lpstr>
      <vt:lpstr>Symbol</vt:lpstr>
      <vt:lpstr>Times New Roman</vt:lpstr>
      <vt:lpstr>Wingdings</vt:lpstr>
      <vt:lpstr>NASAjpl-WhiteTheme-16x9-vA6</vt:lpstr>
      <vt:lpstr>NASAjpl-BlackTheme-16x9-vA6</vt:lpstr>
      <vt:lpstr>Worksheet</vt:lpstr>
      <vt:lpstr>PowerPoint Presentation</vt:lpstr>
      <vt:lpstr> PROBLEM</vt:lpstr>
      <vt:lpstr> PROBLEM (cont’d)</vt:lpstr>
      <vt:lpstr>THERMAL ARCHITECTURE</vt:lpstr>
      <vt:lpstr>THERMAL ARCHITECTURE (cont’d)</vt:lpstr>
      <vt:lpstr>LOW e* MLI</vt:lpstr>
      <vt:lpstr> LOW G THERMAL ISOLATOR</vt:lpstr>
      <vt:lpstr>LOW TSINK RADIATOR</vt:lpstr>
      <vt:lpstr>     VARIABLE COND. THERMAL LINK (VCTL)</vt:lpstr>
      <vt:lpstr>LUNAR SEISMOMETER</vt:lpstr>
      <vt:lpstr>INSTRUMENT ACCOMMODATION</vt:lpstr>
      <vt:lpstr>CONCLUSION</vt:lpstr>
      <vt:lpstr>     ACKNOWLEDGMENTS</vt:lpstr>
      <vt:lpstr>     APPENDIX</vt:lpstr>
      <vt:lpstr>     APPENDIX (cont’d)</vt:lpstr>
      <vt:lpstr>     APPENDIX (cont’d)</vt:lpstr>
      <vt:lpstr>     APPENDIX (cont’d)</vt:lpstr>
      <vt:lpstr>     APPENDIX (cont’d)</vt:lpstr>
      <vt:lpstr>     APPENDIX (cont’d)</vt:lpstr>
      <vt:lpstr>     APPENDIX (cont’d)</vt:lpstr>
      <vt:lpstr>     APPENDIX (cont’d)</vt:lpstr>
      <vt:lpstr>     APPENDIX (cont’d)</vt:lpstr>
      <vt:lpstr>     APPENDIX (cont’d)</vt:lpstr>
      <vt:lpstr>     APPENDIX (cont’d)</vt:lpstr>
      <vt:lpstr>     APPENDIX (cont’d)</vt:lpstr>
      <vt:lpstr>     APPENDIX (cont’d)</vt:lpstr>
      <vt:lpstr>     APPENDIX (cont’d)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M Stolze</dc:creator>
  <cp:lastModifiedBy>Bugby, David C. (JPL-353G)[JPL Employee]</cp:lastModifiedBy>
  <cp:revision>583</cp:revision>
  <dcterms:created xsi:type="dcterms:W3CDTF">2016-09-08T21:41:17Z</dcterms:created>
  <dcterms:modified xsi:type="dcterms:W3CDTF">2021-04-24T11:49:41Z</dcterms:modified>
</cp:coreProperties>
</file>