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89" r:id="rId4"/>
  </p:sldMasterIdLst>
  <p:notesMasterIdLst>
    <p:notesMasterId r:id="rId24"/>
  </p:notesMasterIdLst>
  <p:handoutMasterIdLst>
    <p:handoutMasterId r:id="rId25"/>
  </p:handoutMasterIdLst>
  <p:sldIdLst>
    <p:sldId id="1360" r:id="rId5"/>
    <p:sldId id="1323" r:id="rId6"/>
    <p:sldId id="1341" r:id="rId7"/>
    <p:sldId id="1352" r:id="rId8"/>
    <p:sldId id="1353" r:id="rId9"/>
    <p:sldId id="1359" r:id="rId10"/>
    <p:sldId id="1342" r:id="rId11"/>
    <p:sldId id="1343" r:id="rId12"/>
    <p:sldId id="1344" r:id="rId13"/>
    <p:sldId id="1347" r:id="rId14"/>
    <p:sldId id="1355" r:id="rId15"/>
    <p:sldId id="1356" r:id="rId16"/>
    <p:sldId id="1345" r:id="rId17"/>
    <p:sldId id="1358" r:id="rId18"/>
    <p:sldId id="1357" r:id="rId19"/>
    <p:sldId id="1354" r:id="rId20"/>
    <p:sldId id="1349" r:id="rId21"/>
    <p:sldId id="1350" r:id="rId22"/>
    <p:sldId id="1351" r:id="rId23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gden, Gregory E - (gogden)" initials="OGE-(" lastIdx="6" clrIdx="0">
    <p:extLst>
      <p:ext uri="{19B8F6BF-5375-455C-9EA6-DF929625EA0E}">
        <p15:presenceInfo xmlns:p15="http://schemas.microsoft.com/office/powerpoint/2012/main" userId="S::gogden@email.arizona.edu::942568be-0258-4808-a44f-ea6c43195e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9900"/>
    <a:srgbClr val="080808"/>
    <a:srgbClr val="008000"/>
    <a:srgbClr val="CC6600"/>
    <a:srgbClr val="0000FF"/>
    <a:srgbClr val="8282E4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758" autoAdjust="0"/>
    <p:restoredTop sz="50000" autoAdjust="0"/>
  </p:normalViewPr>
  <p:slideViewPr>
    <p:cSldViewPr>
      <p:cViewPr varScale="1">
        <p:scale>
          <a:sx n="69" d="100"/>
          <a:sy n="69" d="100"/>
        </p:scale>
        <p:origin x="48" y="4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0T13:38:10.605" idx="1">
    <p:pos x="10" y="10"/>
    <p:text>Can you s how any example data output.  is there graphical capability?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0T13:39:16.576" idx="2">
    <p:pos x="10" y="10"/>
    <p:text>need a much higher resolution picture here and remember to cite it (on this page) can use small font.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0T13:42:25.551" idx="3">
    <p:pos x="10" y="10"/>
    <p:text>this slide doesn't verify your system will work.  you need to ID a size of unit, s how a picture then talk about its cooling capacity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0T13:43:23.942" idx="4">
    <p:pos x="5184" y="1711"/>
    <p:text>this is not a sentance</p:text>
    <p:extLst>
      <p:ext uri="{C676402C-5697-4E1C-873F-D02D1690AC5C}">
        <p15:threadingInfo xmlns:p15="http://schemas.microsoft.com/office/powerpoint/2012/main" timeZoneBias="420"/>
      </p:ext>
    </p:extLst>
  </p:cm>
  <p:cm authorId="1" dt="2021-04-20T13:43:58.030" idx="5">
    <p:pos x="4082" y="3322"/>
    <p:text>you do not show a relationship on this slide, nor the next one.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0T13:44:47.408" idx="6">
    <p:pos x="4748" y="2433"/>
    <p:text>you can show more examples here.  some pictures are good</p:text>
    <p:extLst>
      <p:ext uri="{C676402C-5697-4E1C-873F-D02D1690AC5C}">
        <p15:threadingInfo xmlns:p15="http://schemas.microsoft.com/office/powerpoint/2012/main" timeZoneBias="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74EDB-ED51-445C-AE78-1AF30F3F9D92}" type="datetimeFigureOut">
              <a:rPr lang="en-US" altLang="en-US"/>
              <a:pPr>
                <a:defRPr/>
              </a:pPr>
              <a:t>4/23/2021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BB5AA-721D-44CC-AA76-B2A4102F1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94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fld id="{B6DD40B8-589C-4258-B768-CF4D4AB9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726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1074DE60-353D-498E-842D-738ACD3D6B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97B8895F-9E91-4077-896B-B6E209DAA7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1113"/>
            <a:ext cx="9156700" cy="697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266CFE-2F0D-4C3E-BCA2-037BC49137C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2700" y="-11113"/>
            <a:ext cx="9385300" cy="849313"/>
          </a:xfrm>
          <a:prstGeom prst="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2C16DA4C-6C86-4AFB-A3D2-183FEB529A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625"/>
            <a:ext cx="6858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C2FF4CE-2113-49EE-890D-735F2BA3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350" y="838200"/>
            <a:ext cx="9144000" cy="6157913"/>
          </a:xfrm>
          <a:prstGeom prst="rect">
            <a:avLst/>
          </a:prstGeom>
          <a:solidFill>
            <a:schemeClr val="bg2">
              <a:alpha val="14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252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A02F-357D-AF42-B110-A7740AFDCA1B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547A257-F2A4-4FDB-A631-A186213120F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942D7D-7FC6-4B1D-AEA4-10AB29DB69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055688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98B3E35-8329-4B2B-8EA9-16B96E7A5B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DA4F40E1-A349-459F-BD39-A4B51FE83B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41275"/>
            <a:ext cx="9477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93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CA435CDE-651A-49E0-8E2D-3E0BD1DDB3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89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69BC6E6E-8357-4DAF-9DAD-C07898E43B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4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5DBC92E1-4D50-4C66-A9BE-91B374D683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77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A1687-FBC8-4C94-90DE-50B33DAE3B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2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DB90-FF7E-5041-AB9F-1BC0957AB829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8A486-A671-416D-A591-D66BBD06A9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5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8CB6-48D8-4E47-B0D3-B56230F429D0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40B2D6-3317-4B2C-9D12-E3A439892E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6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716D3-DCE8-CC45-8106-AE5DFCD073F9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7BB60615-4902-4828-9330-3F0CE3312A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2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351F-53B1-3B4C-8CD4-15B0457E8E3F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42828F28-DB59-435E-8625-DC9F655877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8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E8F6-4F69-E448-82E4-3FF8C30628E4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42828F28-DB59-435E-8625-DC9F655877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8718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0BAD4-EC93-8B4C-97AE-9AB5F3271B19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2828F28-DB59-435E-8625-DC9F655877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64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50E-E079-6441-81E7-806D30677343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2828F28-DB59-435E-8625-DC9F655877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6221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30AF-FFB7-DE42-B481-AAC2589869DA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2828F28-DB59-435E-8625-DC9F655877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05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C16-FAF2-2C41-B697-563997C522AD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5335F-F642-4900-9770-9C3A9C17D3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92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D9EA-0687-604F-B97A-763B6765DF9F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66096D-26B3-4993-9776-7D02C7D04A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5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FFFB4-400D-1240-AB24-6F86C96D4DFB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42828F28-DB59-435E-8625-DC9F655877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29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0" r:id="rId1"/>
    <p:sldLayoutId id="2147484591" r:id="rId2"/>
    <p:sldLayoutId id="2147484592" r:id="rId3"/>
    <p:sldLayoutId id="2147484593" r:id="rId4"/>
    <p:sldLayoutId id="2147484594" r:id="rId5"/>
    <p:sldLayoutId id="2147484595" r:id="rId6"/>
    <p:sldLayoutId id="2147484596" r:id="rId7"/>
    <p:sldLayoutId id="2147484597" r:id="rId8"/>
    <p:sldLayoutId id="2147484598" r:id="rId9"/>
    <p:sldLayoutId id="2147484599" r:id="rId10"/>
    <p:sldLayoutId id="2147484600" r:id="rId11"/>
    <p:sldLayoutId id="2147484601" r:id="rId12"/>
    <p:sldLayoutId id="2147484602" r:id="rId13"/>
    <p:sldLayoutId id="2147484603" r:id="rId14"/>
    <p:sldLayoutId id="2147484604" r:id="rId15"/>
    <p:sldLayoutId id="21474846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FCE4A-5BCE-4297-9281-7E9928847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1586" y="1081310"/>
            <a:ext cx="6589199" cy="2347690"/>
          </a:xfrm>
        </p:spPr>
        <p:txBody>
          <a:bodyPr>
            <a:normAutofit fontScale="90000"/>
          </a:bodyPr>
          <a:lstStyle/>
          <a:p>
            <a:r>
              <a:rPr lang="en-US" dirty="0"/>
              <a:t>Design and Construction of a Hot-Fire Rocket Test Stand at The University of Arizona Amid Restrictive Pandemic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1609C-8FEE-4FC6-8898-F49D1ED7F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1586" y="3886200"/>
            <a:ext cx="6591985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Devon Schmitt, Dr. Gregory Ogden</a:t>
            </a:r>
          </a:p>
          <a:p>
            <a:pPr marL="0" indent="0">
              <a:buNone/>
            </a:pPr>
            <a:r>
              <a:rPr lang="en-US" dirty="0"/>
              <a:t>The University of Arizona</a:t>
            </a:r>
          </a:p>
          <a:p>
            <a:pPr marL="0" indent="0">
              <a:buNone/>
            </a:pPr>
            <a:r>
              <a:rPr lang="en-US" dirty="0"/>
              <a:t>Department of Chemical and Environmental Engineering</a:t>
            </a:r>
          </a:p>
        </p:txBody>
      </p:sp>
    </p:spTree>
    <p:extLst>
      <p:ext uri="{BB962C8B-B14F-4D97-AF65-F5344CB8AC3E}">
        <p14:creationId xmlns:p14="http://schemas.microsoft.com/office/powerpoint/2010/main" val="2481407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BBA3-E903-468B-928F-B6F5684D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06FC-1D68-4417-BB1D-FE12C08B5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and Background </a:t>
            </a:r>
          </a:p>
          <a:p>
            <a:r>
              <a:rPr lang="en-US" dirty="0"/>
              <a:t>Hardware</a:t>
            </a:r>
          </a:p>
          <a:p>
            <a:r>
              <a:rPr lang="en-US" dirty="0"/>
              <a:t>Data Acquisition System</a:t>
            </a:r>
          </a:p>
          <a:p>
            <a:r>
              <a:rPr lang="en-US" dirty="0"/>
              <a:t>Thermoelectric Cooling Study</a:t>
            </a:r>
          </a:p>
          <a:p>
            <a:r>
              <a:rPr lang="en-US" dirty="0"/>
              <a:t>Safety Protocols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FBB51-760C-4C8E-9BBD-A94892A1D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6490-0164-437E-9295-73D09AF77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 Stands are a secure means of firing engines and collecting data</a:t>
            </a:r>
          </a:p>
          <a:p>
            <a:pPr lvl="1"/>
            <a:r>
              <a:rPr lang="en-US" dirty="0"/>
              <a:t>Chamber temperature, pressure</a:t>
            </a:r>
          </a:p>
          <a:p>
            <a:r>
              <a:rPr lang="en-US" dirty="0"/>
              <a:t>Examples</a:t>
            </a:r>
          </a:p>
        </p:txBody>
      </p:sp>
      <p:pic>
        <p:nvPicPr>
          <p:cNvPr id="5" name="Picture 4" descr="A picture containing device, engine, miller&#10;&#10;Description automatically generated">
            <a:extLst>
              <a:ext uri="{FF2B5EF4-FFF2-40B4-BE49-F238E27FC236}">
                <a16:creationId xmlns:a16="http://schemas.microsoft.com/office/drawing/2014/main" id="{D9B1A8A4-A98F-4CCF-A6CC-F225B25A0C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886200"/>
            <a:ext cx="1822813" cy="2430417"/>
          </a:xfrm>
          <a:prstGeom prst="rect">
            <a:avLst/>
          </a:prstGeom>
        </p:spPr>
      </p:pic>
      <p:pic>
        <p:nvPicPr>
          <p:cNvPr id="7" name="Picture 6" descr="A picture containing indoor, miller&#10;&#10;Description automatically generated">
            <a:extLst>
              <a:ext uri="{FF2B5EF4-FFF2-40B4-BE49-F238E27FC236}">
                <a16:creationId xmlns:a16="http://schemas.microsoft.com/office/drawing/2014/main" id="{DEA53F36-3CC0-4FA0-815C-6C187C36F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867331"/>
            <a:ext cx="1752600" cy="2449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809797-04D2-444E-9A54-243C4EFF320B}"/>
              </a:ext>
            </a:extLst>
          </p:cNvPr>
          <p:cNvSpPr txBox="1"/>
          <p:nvPr/>
        </p:nvSpPr>
        <p:spPr>
          <a:xfrm>
            <a:off x="1493520" y="6336211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none" dirty="0">
                <a:solidFill>
                  <a:srgbClr val="000000"/>
                </a:solidFill>
              </a:rPr>
              <a:t>Purdue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BF3DEE-35B1-418C-8D29-95634EB0E296}"/>
              </a:ext>
            </a:extLst>
          </p:cNvPr>
          <p:cNvSpPr txBox="1"/>
          <p:nvPr/>
        </p:nvSpPr>
        <p:spPr>
          <a:xfrm>
            <a:off x="5299166" y="633621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none" dirty="0">
                <a:solidFill>
                  <a:srgbClr val="000000"/>
                </a:solidFill>
              </a:rPr>
              <a:t>UAH</a:t>
            </a:r>
          </a:p>
        </p:txBody>
      </p:sp>
    </p:spTree>
    <p:extLst>
      <p:ext uri="{BB962C8B-B14F-4D97-AF65-F5344CB8AC3E}">
        <p14:creationId xmlns:p14="http://schemas.microsoft.com/office/powerpoint/2010/main" val="243379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81D34-B5BC-40E6-A92D-CC2C072D9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Stand Design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B9113856-F54B-49E8-9995-19D6814EB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924" y="2133600"/>
            <a:ext cx="4997651" cy="3778250"/>
          </a:xfrm>
        </p:spPr>
      </p:pic>
    </p:spTree>
    <p:extLst>
      <p:ext uri="{BB962C8B-B14F-4D97-AF65-F5344CB8AC3E}">
        <p14:creationId xmlns:p14="http://schemas.microsoft.com/office/powerpoint/2010/main" val="3846376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B340C-FCC2-4F2E-A221-F195105D4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Made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78DF9-08D4-480B-B506-6F47C3759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Increased modularity</a:t>
            </a:r>
          </a:p>
          <a:p>
            <a:r>
              <a:rPr lang="en-US" dirty="0"/>
              <a:t>Streamlined Assembly </a:t>
            </a:r>
          </a:p>
          <a:p>
            <a:r>
              <a:rPr lang="en-US" dirty="0"/>
              <a:t>Adjusted Plate dimensions</a:t>
            </a:r>
          </a:p>
        </p:txBody>
      </p:sp>
    </p:spTree>
    <p:extLst>
      <p:ext uri="{BB962C8B-B14F-4D97-AF65-F5344CB8AC3E}">
        <p14:creationId xmlns:p14="http://schemas.microsoft.com/office/powerpoint/2010/main" val="575492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10A87-19E4-4FEC-8F09-DC4C1DC8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 Tests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F99A723-D89D-49B0-8089-163A97AF8C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3697" y="1939245"/>
            <a:ext cx="3021740" cy="186423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5B0E18-7EE1-44A4-B56F-2F1D5DF61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905001"/>
            <a:ext cx="3229289" cy="19535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755211-2650-4302-A7F0-A8078B57D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495800"/>
            <a:ext cx="3079637" cy="18642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76475D-C57F-4AB7-9510-40301A27D0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4474535"/>
            <a:ext cx="3229289" cy="18642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BC87E7-69B6-4567-BC23-A47FB4B99A22}"/>
              </a:ext>
            </a:extLst>
          </p:cNvPr>
          <p:cNvSpPr txBox="1"/>
          <p:nvPr/>
        </p:nvSpPr>
        <p:spPr>
          <a:xfrm>
            <a:off x="983934" y="385859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>
                <a:solidFill>
                  <a:srgbClr val="000000"/>
                </a:solidFill>
              </a:rPr>
              <a:t>Displacement, ½”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98166E-D379-4EB7-9B81-F550362D09FE}"/>
              </a:ext>
            </a:extLst>
          </p:cNvPr>
          <p:cNvSpPr txBox="1"/>
          <p:nvPr/>
        </p:nvSpPr>
        <p:spPr>
          <a:xfrm>
            <a:off x="5029200" y="3920537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>
                <a:solidFill>
                  <a:srgbClr val="000000"/>
                </a:solidFill>
              </a:rPr>
              <a:t>Displacement, 1”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7F6B2-A8AF-4470-93A8-1DFE442B5DF7}"/>
              </a:ext>
            </a:extLst>
          </p:cNvPr>
          <p:cNvSpPr txBox="1"/>
          <p:nvPr/>
        </p:nvSpPr>
        <p:spPr>
          <a:xfrm>
            <a:off x="497537" y="634867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>
                <a:solidFill>
                  <a:srgbClr val="000000"/>
                </a:solidFill>
              </a:rPr>
              <a:t>Von Mises Stress, ½”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783C85-327D-44D9-A7DF-D0D89EFEFD46}"/>
              </a:ext>
            </a:extLst>
          </p:cNvPr>
          <p:cNvSpPr txBox="1"/>
          <p:nvPr/>
        </p:nvSpPr>
        <p:spPr>
          <a:xfrm>
            <a:off x="4953000" y="633876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none" dirty="0">
                <a:solidFill>
                  <a:srgbClr val="000000"/>
                </a:solidFill>
              </a:rPr>
              <a:t>Von Mises Stress, 1”</a:t>
            </a:r>
          </a:p>
        </p:txBody>
      </p:sp>
    </p:spTree>
    <p:extLst>
      <p:ext uri="{BB962C8B-B14F-4D97-AF65-F5344CB8AC3E}">
        <p14:creationId xmlns:p14="http://schemas.microsoft.com/office/powerpoint/2010/main" val="539525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A5373-752E-476C-BE4D-79721B017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350" y="471710"/>
            <a:ext cx="6589199" cy="1280890"/>
          </a:xfrm>
        </p:spPr>
        <p:txBody>
          <a:bodyPr/>
          <a:lstStyle/>
          <a:p>
            <a:r>
              <a:rPr lang="en-US" dirty="0"/>
              <a:t>Final Mechanical Assembly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FCDF87-C006-40E4-B712-CDD46E5BDE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1752600"/>
            <a:ext cx="6591300" cy="3731311"/>
          </a:xfrm>
        </p:spPr>
      </p:pic>
    </p:spTree>
    <p:extLst>
      <p:ext uri="{BB962C8B-B14F-4D97-AF65-F5344CB8AC3E}">
        <p14:creationId xmlns:p14="http://schemas.microsoft.com/office/powerpoint/2010/main" val="2698337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A053-8292-41D4-A6B9-F6ECA0D22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37797"/>
            <a:ext cx="6589199" cy="1280890"/>
          </a:xfrm>
        </p:spPr>
        <p:txBody>
          <a:bodyPr/>
          <a:lstStyle/>
          <a:p>
            <a:r>
              <a:rPr lang="en-US" dirty="0"/>
              <a:t>Data Acquisition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A238C-9CEA-46CA-AC24-98DCEE6EC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799552"/>
            <a:ext cx="6591985" cy="3777622"/>
          </a:xfrm>
        </p:spPr>
        <p:txBody>
          <a:bodyPr/>
          <a:lstStyle/>
          <a:p>
            <a:r>
              <a:rPr lang="en-US" dirty="0"/>
              <a:t>Three Major Components</a:t>
            </a:r>
          </a:p>
          <a:p>
            <a:pPr lvl="1"/>
            <a:r>
              <a:rPr lang="en-US" dirty="0"/>
              <a:t>2x </a:t>
            </a:r>
            <a:r>
              <a:rPr lang="en-US" dirty="0" err="1"/>
              <a:t>Futek</a:t>
            </a:r>
            <a:r>
              <a:rPr lang="en-US" dirty="0"/>
              <a:t> Load Cells</a:t>
            </a:r>
          </a:p>
          <a:p>
            <a:pPr lvl="1"/>
            <a:r>
              <a:rPr lang="en-US" dirty="0"/>
              <a:t>Pressure Sensor</a:t>
            </a:r>
          </a:p>
          <a:p>
            <a:pPr lvl="2"/>
            <a:r>
              <a:rPr lang="en-US" dirty="0"/>
              <a:t>100 bar (not pictured)</a:t>
            </a:r>
          </a:p>
          <a:p>
            <a:r>
              <a:rPr lang="en-US" dirty="0"/>
              <a:t>SENSIT Software</a:t>
            </a:r>
          </a:p>
          <a:p>
            <a:pPr lvl="1"/>
            <a:r>
              <a:rPr lang="en-US" dirty="0"/>
              <a:t>User interface </a:t>
            </a:r>
          </a:p>
          <a:p>
            <a:pPr lvl="1"/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B7E3B2C-C3F5-4A28-9A43-1A3D8C6E0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99552"/>
            <a:ext cx="1679511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electronics, projector&#10;&#10;Description automatically generated">
            <a:extLst>
              <a:ext uri="{FF2B5EF4-FFF2-40B4-BE49-F238E27FC236}">
                <a16:creationId xmlns:a16="http://schemas.microsoft.com/office/drawing/2014/main" id="{27507D75-3EE7-42D4-8A71-F3C6305D8E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718687"/>
            <a:ext cx="1830503" cy="1220335"/>
          </a:xfrm>
          <a:prstGeom prst="rect">
            <a:avLst/>
          </a:prstGeom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E23500A-A940-4683-86AB-96B653198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69" y="3511648"/>
            <a:ext cx="3383262" cy="25417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90BCB7-94CA-4158-AB65-A7A42D0CC479}"/>
              </a:ext>
            </a:extLst>
          </p:cNvPr>
          <p:cNvSpPr txBox="1"/>
          <p:nvPr/>
        </p:nvSpPr>
        <p:spPr>
          <a:xfrm>
            <a:off x="6578375" y="3040669"/>
            <a:ext cx="1271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500 </a:t>
            </a:r>
            <a:r>
              <a:rPr lang="en-US" dirty="0" err="1">
                <a:solidFill>
                  <a:srgbClr val="000000"/>
                </a:solidFill>
              </a:rPr>
              <a:t>lbs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9FD29-689B-4CFF-BFEE-B2D3DF6CE28D}"/>
              </a:ext>
            </a:extLst>
          </p:cNvPr>
          <p:cNvSpPr txBox="1"/>
          <p:nvPr/>
        </p:nvSpPr>
        <p:spPr>
          <a:xfrm>
            <a:off x="4747872" y="3029809"/>
            <a:ext cx="1271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50 </a:t>
            </a:r>
            <a:r>
              <a:rPr lang="en-US" dirty="0" err="1">
                <a:solidFill>
                  <a:srgbClr val="000000"/>
                </a:solidFill>
              </a:rPr>
              <a:t>lbs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66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E4FF4-B7C6-4DB3-9642-4FD7048D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Thermoelectric Cooling Study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9F842-BCDE-4416-8AF4-FBBB9FDDF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Phones used for videotaping engine tests overheated during summer academy</a:t>
            </a:r>
          </a:p>
          <a:p>
            <a:r>
              <a:rPr lang="en-US" dirty="0"/>
              <a:t>Needed a solution to keep them cool </a:t>
            </a:r>
          </a:p>
          <a:p>
            <a:r>
              <a:rPr lang="en-US" dirty="0"/>
              <a:t>Chosen Method: Thermoelectric Coolers</a:t>
            </a:r>
          </a:p>
        </p:txBody>
      </p:sp>
      <p:pic>
        <p:nvPicPr>
          <p:cNvPr id="1026" name="Picture 2" descr="Thermoelectric Cooler - COM-15082 - SparkFun Electronics">
            <a:extLst>
              <a:ext uri="{FF2B5EF4-FFF2-40B4-BE49-F238E27FC236}">
                <a16:creationId xmlns:a16="http://schemas.microsoft.com/office/drawing/2014/main" id="{015A8FAC-E3CE-46CC-ABD8-31DC7D598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1148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018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B1E6A-5437-4B06-927D-6DA8516C6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Thermoelectric Cooler?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CD5A38A-BAD8-404B-B698-29540944B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ow Thermoelectric Wine Coolers Work - AC Repair Fort Myers, FL | Torocco's  Cooling &amp; Heating">
            <a:extLst>
              <a:ext uri="{FF2B5EF4-FFF2-40B4-BE49-F238E27FC236}">
                <a16:creationId xmlns:a16="http://schemas.microsoft.com/office/drawing/2014/main" id="{87BBC64E-F6DA-4D36-AC11-0DF0B27C1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7" y="2051851"/>
            <a:ext cx="5153025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4B7B61-0B55-477E-BF64-F5CEA851537F}"/>
              </a:ext>
            </a:extLst>
          </p:cNvPr>
          <p:cNvSpPr txBox="1"/>
          <p:nvPr/>
        </p:nvSpPr>
        <p:spPr>
          <a:xfrm>
            <a:off x="1371600" y="6274721"/>
            <a:ext cx="55662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https://toroccoscoolingandheating.com/thermoelectric-wine-coolers-work/</a:t>
            </a:r>
          </a:p>
        </p:txBody>
      </p:sp>
    </p:spTree>
    <p:extLst>
      <p:ext uri="{BB962C8B-B14F-4D97-AF65-F5344CB8AC3E}">
        <p14:creationId xmlns:p14="http://schemas.microsoft.com/office/powerpoint/2010/main" val="4103215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33751-7303-49C9-B6C7-8499B7D04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701" y="609600"/>
            <a:ext cx="6589199" cy="1280890"/>
          </a:xfrm>
        </p:spPr>
        <p:txBody>
          <a:bodyPr/>
          <a:lstStyle/>
          <a:p>
            <a:r>
              <a:rPr lang="en-US" dirty="0"/>
              <a:t>TEC Study Parameters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423E2F0-EF85-482A-AED0-B0D86AA6B0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602852"/>
              </p:ext>
            </p:extLst>
          </p:nvPr>
        </p:nvGraphicFramePr>
        <p:xfrm>
          <a:off x="990600" y="1981200"/>
          <a:ext cx="659130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650">
                  <a:extLst>
                    <a:ext uri="{9D8B030D-6E8A-4147-A177-3AD203B41FA5}">
                      <a16:colId xmlns:a16="http://schemas.microsoft.com/office/drawing/2014/main" val="2194685231"/>
                    </a:ext>
                  </a:extLst>
                </a:gridCol>
                <a:gridCol w="3295650">
                  <a:extLst>
                    <a:ext uri="{9D8B030D-6E8A-4147-A177-3AD203B41FA5}">
                      <a16:colId xmlns:a16="http://schemas.microsoft.com/office/drawing/2014/main" val="235548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Parameter </a:t>
                      </a:r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425730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</a:t>
                      </a:r>
                      <a:r>
                        <a:rPr lang="en-US" baseline="-25000" dirty="0" err="1"/>
                        <a:t>amb</a:t>
                      </a:r>
                      <a:endParaRPr lang="en-US" baseline="0" dirty="0"/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 </a:t>
                      </a:r>
                      <a:r>
                        <a:rPr lang="en-US" baseline="30000" dirty="0" err="1"/>
                        <a:t>o</a:t>
                      </a:r>
                      <a:r>
                        <a:rPr lang="en-US" baseline="0" dirty="0" err="1"/>
                        <a:t>F</a:t>
                      </a:r>
                      <a:endParaRPr lang="en-US" dirty="0"/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3610936700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r>
                        <a:rPr lang="en-US" dirty="0"/>
                        <a:t>T</a:t>
                      </a:r>
                      <a:r>
                        <a:rPr lang="en-US" baseline="-25000" dirty="0"/>
                        <a:t>o</a:t>
                      </a:r>
                      <a:endParaRPr lang="en-US" dirty="0"/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</a:t>
                      </a:r>
                      <a:r>
                        <a:rPr lang="en-US" baseline="30000" dirty="0" err="1"/>
                        <a:t>o</a:t>
                      </a:r>
                      <a:r>
                        <a:rPr lang="en-US" baseline="0" dirty="0" err="1"/>
                        <a:t>C</a:t>
                      </a:r>
                      <a:endParaRPr lang="en-US" dirty="0"/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130577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</a:t>
                      </a:r>
                      <a:r>
                        <a:rPr lang="en-US" baseline="-25000" dirty="0" err="1"/>
                        <a:t>mo</a:t>
                      </a:r>
                      <a:endParaRPr lang="en-US" dirty="0"/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 </a:t>
                      </a:r>
                      <a:r>
                        <a:rPr lang="en-US" baseline="30000" dirty="0" err="1"/>
                        <a:t>o</a:t>
                      </a:r>
                      <a:r>
                        <a:rPr lang="en-US" baseline="0" dirty="0" err="1"/>
                        <a:t>F</a:t>
                      </a:r>
                      <a:endParaRPr lang="en-US" dirty="0"/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68114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iPhone 8 dimensions</a:t>
                      </a:r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W: 67.3mm, H: 128.44mm</a:t>
                      </a:r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305367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Max Output of a Phone</a:t>
                      </a:r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W</a:t>
                      </a:r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149671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Working Current TEC</a:t>
                      </a:r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– 4.6 W</a:t>
                      </a:r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75049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Max Output TEC</a:t>
                      </a:r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 W</a:t>
                      </a:r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194696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Solar Radiation</a:t>
                      </a:r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1,361 W/m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17782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/>
                        <a:t>h</a:t>
                      </a:r>
                      <a:r>
                        <a:rPr lang="en-US" baseline="-25000" dirty="0"/>
                        <a:t>air, </a:t>
                      </a:r>
                      <a:r>
                        <a:rPr lang="en-US" baseline="-25000" dirty="0" err="1"/>
                        <a:t>nc</a:t>
                      </a:r>
                      <a:endParaRPr lang="en-US" dirty="0"/>
                    </a:p>
                  </a:txBody>
                  <a:tcPr marL="71905" marR="7190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W/(m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K)</a:t>
                      </a:r>
                      <a:endParaRPr lang="en-US" dirty="0"/>
                    </a:p>
                  </a:txBody>
                  <a:tcPr marL="71905" marR="71905"/>
                </a:tc>
                <a:extLst>
                  <a:ext uri="{0D108BD9-81ED-4DB2-BD59-A6C34878D82A}">
                    <a16:rowId xmlns:a16="http://schemas.microsoft.com/office/drawing/2014/main" val="624239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386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F36BB-1436-4761-AA9A-2399AAB61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of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8CAD23-B6AA-4FA5-91BD-EED6CD358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Energy Transfer </a:t>
            </a:r>
          </a:p>
          <a:p>
            <a:r>
              <a:rPr lang="en-US" dirty="0"/>
              <a:t>     to System: 15.644 W</a:t>
            </a:r>
          </a:p>
          <a:p>
            <a:r>
              <a:rPr lang="en-US" dirty="0"/>
              <a:t>dT (chart) : 10o</a:t>
            </a:r>
          </a:p>
          <a:p>
            <a:r>
              <a:rPr lang="en-US" dirty="0"/>
              <a:t>Peltier Efficiency: 40%</a:t>
            </a:r>
          </a:p>
          <a:p>
            <a:r>
              <a:rPr lang="en-US" dirty="0"/>
              <a:t>Power Required: 39.11 W</a:t>
            </a:r>
          </a:p>
          <a:p>
            <a:r>
              <a:rPr lang="en-US" dirty="0"/>
              <a:t>The TEC system will work</a:t>
            </a:r>
          </a:p>
          <a:p>
            <a:r>
              <a:rPr lang="en-US" dirty="0"/>
              <a:t>    </a:t>
            </a: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CD062502-A56B-4840-BDFF-8E9B5BE512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882378"/>
            <a:ext cx="3090184" cy="309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87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E3A0D-B89D-4F72-9BC7-03DEA9FB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E6413-8809-4A80-B4C2-F7D9843B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Standoff Distance is the minimum distance required for all operators to safely fire a rocket engine</a:t>
            </a:r>
          </a:p>
          <a:p>
            <a:r>
              <a:rPr lang="en-US" dirty="0"/>
              <a:t>Various Sources</a:t>
            </a:r>
          </a:p>
          <a:p>
            <a:pPr lvl="1"/>
            <a:r>
              <a:rPr lang="en-US" dirty="0"/>
              <a:t>Legacy military documents</a:t>
            </a:r>
          </a:p>
          <a:p>
            <a:pPr lvl="1"/>
            <a:r>
              <a:rPr lang="en-US" dirty="0"/>
              <a:t>Explosive safety manuals</a:t>
            </a:r>
          </a:p>
          <a:p>
            <a:pPr lvl="1"/>
            <a:r>
              <a:rPr lang="en-US" dirty="0"/>
              <a:t>Demolition Data </a:t>
            </a:r>
          </a:p>
          <a:p>
            <a:r>
              <a:rPr lang="en-US" dirty="0"/>
              <a:t>Used data from High Power Rocket Safety Code</a:t>
            </a:r>
          </a:p>
        </p:txBody>
      </p:sp>
    </p:spTree>
    <p:extLst>
      <p:ext uri="{BB962C8B-B14F-4D97-AF65-F5344CB8AC3E}">
        <p14:creationId xmlns:p14="http://schemas.microsoft.com/office/powerpoint/2010/main" val="934513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E53B7-4F4D-48B7-9C08-CBE536C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Standoff Distance (cont.)</a:t>
            </a:r>
          </a:p>
        </p:txBody>
      </p:sp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0C016E50-68BE-4690-BC46-B24C135D6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0" y="2255837"/>
            <a:ext cx="5715000" cy="35337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980748-B900-44B7-A4BC-C2AFA3DCB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5513622"/>
            <a:ext cx="5179150" cy="61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71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0E9AE-C833-4F86-AE52-29209C05A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Standoff Distance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AAE373F-871D-4123-B95B-D0049DFA4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74" y="1615976"/>
            <a:ext cx="3702946" cy="234834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8DA3AD-5461-4FBF-B73F-2E9CA53B0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533820"/>
            <a:ext cx="3581399" cy="23483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10DBB0-FDE6-4EA9-A812-F519754C5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4343400"/>
            <a:ext cx="4318535" cy="2438400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BF8DFCE3-FF48-4C15-9B33-0D1E0D867ACD}"/>
              </a:ext>
            </a:extLst>
          </p:cNvPr>
          <p:cNvSpPr/>
          <p:nvPr/>
        </p:nvSpPr>
        <p:spPr bwMode="auto">
          <a:xfrm>
            <a:off x="3733800" y="2516896"/>
            <a:ext cx="1371600" cy="4918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D78212B-9CBE-48C2-9B13-1BE3F56D4EB7}"/>
              </a:ext>
            </a:extLst>
          </p:cNvPr>
          <p:cNvSpPr/>
          <p:nvPr/>
        </p:nvSpPr>
        <p:spPr bwMode="auto">
          <a:xfrm rot="7407687">
            <a:off x="6481239" y="4309340"/>
            <a:ext cx="1371600" cy="4918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635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8BED-6ECC-4A6C-B6E8-5A481EFAA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Standoff Distance Adjustment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3C0C2-E5DE-42B0-B800-7B39379A6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distance means remote ignition trouble</a:t>
            </a:r>
          </a:p>
          <a:p>
            <a:r>
              <a:rPr lang="en-US" dirty="0"/>
              <a:t>Instead of simply standing further, implement protective barriers</a:t>
            </a:r>
          </a:p>
          <a:p>
            <a:pPr lvl="1"/>
            <a:r>
              <a:rPr lang="en-US" dirty="0"/>
              <a:t>Reduces standoff distance considerably</a:t>
            </a:r>
          </a:p>
          <a:p>
            <a:pPr lvl="1"/>
            <a:r>
              <a:rPr lang="en-US" dirty="0"/>
              <a:t>Better for remote ignition, operation cost </a:t>
            </a:r>
          </a:p>
        </p:txBody>
      </p:sp>
    </p:spTree>
    <p:extLst>
      <p:ext uri="{BB962C8B-B14F-4D97-AF65-F5344CB8AC3E}">
        <p14:creationId xmlns:p14="http://schemas.microsoft.com/office/powerpoint/2010/main" val="44107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7532E-B08B-4EFC-92FD-AD1AC32F6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999B8-6B4B-4899-9C62-3A56A75EC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Remote Ignition from Protective Covering</a:t>
            </a:r>
          </a:p>
          <a:p>
            <a:r>
              <a:rPr lang="en-US" dirty="0"/>
              <a:t> Most Likely Failures</a:t>
            </a:r>
          </a:p>
          <a:p>
            <a:pPr lvl="1"/>
            <a:r>
              <a:rPr lang="en-US" dirty="0"/>
              <a:t>Failure to Ignite</a:t>
            </a:r>
          </a:p>
          <a:p>
            <a:pPr lvl="2"/>
            <a:r>
              <a:rPr lang="en-US" dirty="0"/>
              <a:t>Caused by faulty wiring, bad rocket</a:t>
            </a:r>
          </a:p>
          <a:p>
            <a:pPr lvl="1"/>
            <a:r>
              <a:rPr lang="en-US" dirty="0"/>
              <a:t>Dislodged Rocket</a:t>
            </a:r>
          </a:p>
          <a:p>
            <a:pPr lvl="2"/>
            <a:r>
              <a:rPr lang="en-US" dirty="0"/>
              <a:t>Caused by poor/malfunctioning mounting</a:t>
            </a:r>
          </a:p>
          <a:p>
            <a:pPr lvl="1"/>
            <a:r>
              <a:rPr lang="en-US" dirty="0"/>
              <a:t>Detonation</a:t>
            </a:r>
          </a:p>
          <a:p>
            <a:pPr lvl="2"/>
            <a:r>
              <a:rPr lang="en-US" dirty="0"/>
              <a:t>Caused by a faulty rocket</a:t>
            </a:r>
          </a:p>
        </p:txBody>
      </p:sp>
    </p:spTree>
    <p:extLst>
      <p:ext uri="{BB962C8B-B14F-4D97-AF65-F5344CB8AC3E}">
        <p14:creationId xmlns:p14="http://schemas.microsoft.com/office/powerpoint/2010/main" val="1426729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4F36-95E4-41CA-8AA1-D23CD2A8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in the Event of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9524B-A59B-4455-8B5B-1EB4BD395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Failure to Ignite </a:t>
            </a:r>
          </a:p>
          <a:p>
            <a:pPr lvl="1"/>
            <a:r>
              <a:rPr lang="en-US" dirty="0"/>
              <a:t>Turn off ignition system, wait 60 – 120 seconds, approach the rocket and remove the ground wire first, troubleshoot </a:t>
            </a:r>
          </a:p>
          <a:p>
            <a:r>
              <a:rPr lang="en-US" dirty="0"/>
              <a:t>Dislodged Rocket/Detonation</a:t>
            </a:r>
          </a:p>
          <a:p>
            <a:pPr lvl="1"/>
            <a:r>
              <a:rPr lang="en-US" dirty="0"/>
              <a:t>Remain behind protective barrier for 3 – 4 minutes, turn off ignition, proceed with caution and retrieve fragments </a:t>
            </a:r>
          </a:p>
        </p:txBody>
      </p:sp>
    </p:spTree>
    <p:extLst>
      <p:ext uri="{BB962C8B-B14F-4D97-AF65-F5344CB8AC3E}">
        <p14:creationId xmlns:p14="http://schemas.microsoft.com/office/powerpoint/2010/main" val="423157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343AC-249D-4CD9-85CA-7BD312B55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7EA86-897E-4DDF-BAEE-452026F16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National Association of Rocketry High Power Rocket Safety Code URL: nar.org/safety-information/high-power-rocket-safety-code/ </a:t>
            </a:r>
          </a:p>
          <a:p>
            <a:r>
              <a:rPr lang="en-US" dirty="0"/>
              <a:t>II-VI The Peltier Effect. URL: ii-vi.com/</a:t>
            </a:r>
            <a:r>
              <a:rPr lang="en-US" dirty="0" err="1"/>
              <a:t>how_do_thermoelectric_coolers_tec_work</a:t>
            </a:r>
            <a:endParaRPr lang="en-US" dirty="0"/>
          </a:p>
          <a:p>
            <a:r>
              <a:rPr lang="en-US" dirty="0" err="1"/>
              <a:t>Futek</a:t>
            </a:r>
            <a:r>
              <a:rPr lang="en-US" dirty="0"/>
              <a:t> LCF300/400 Images. URL: futek.com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666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dec52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Jekan\Desktop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45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 - &amp;quot;A Regulatory Theory &amp;#x0D;&amp;#x0A;of Cortical Organization &amp;#x0D;&amp;#x0A;and its Applications to Robotics&amp;quot;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2 - &amp;quot;Outline&amp;quot;&quot;/&gt;&lt;property id=&quot;20307&quot; value=&quot;257&quot;/&gt;&lt;property id=&quot;20309&quot; value=&quot;-1&quot;/&gt;&lt;/object&gt;&lt;object type=&quot;3&quot; unique_id=&quot;10008&quot;&gt;&lt;property id=&quot;20148&quot; value=&quot;5&quot;/&gt;&lt;property id=&quot;20300&quot; value=&quot;Slide 3 - &amp;quot;Motivation&amp;quot;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4 - &amp;quot;Motivation&amp;quot;&quot;/&gt;&lt;property id=&quot;20307&quot; value=&quot;276&quot;/&gt;&lt;property id=&quot;20309&quot; value=&quot;-1&quot;/&gt;&lt;/object&gt;&lt;object type=&quot;3&quot; unique_id=&quot;10010&quot;&gt;&lt;property id=&quot;20148&quot; value=&quot;5&quot;/&gt;&lt;property id=&quot;20300&quot; value=&quot;Slide 5 - &amp;quot;Motivation&amp;quot;&quot;/&gt;&lt;property id=&quot;20307&quot; value=&quot;277&quot;/&gt;&lt;property id=&quot;20309&quot; value=&quot;-1&quot;/&gt;&lt;/object&gt;&lt;object type=&quot;3&quot; unique_id=&quot;10016&quot;&gt;&lt;property id=&quot;20148&quot; value=&quot;5&quot;/&gt;&lt;property id=&quot;20300&quot; value=&quot;Slide 10 - &amp;quot;Nature’s Control System: Regulation&amp;quot;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1 - &amp;quot;Objective&amp;quot;&quot;/&gt;&lt;property id=&quot;20307&quot; value=&quot;267&quot;/&gt;&lt;property id=&quot;20309&quot; value=&quot;-1&quot;/&gt;&lt;/object&gt;&lt;object type=&quot;3&quot; unique_id=&quot;10018&quot;&gt;&lt;property id=&quot;20148&quot; value=&quot;5&quot;/&gt;&lt;property id=&quot;20300&quot; value=&quot;Slide 130 - &amp;quot;Evolutionary Algorithms&amp;quot;&quot;/&gt;&lt;property id=&quot;20307&quot; value=&quot;299&quot;/&gt;&lt;property id=&quot;20309&quot; value=&quot;-1&quot;/&gt;&lt;/object&gt;&lt;object type=&quot;3&quot; unique_id=&quot;10019&quot;&gt;&lt;property id=&quot;20148&quot; value=&quot;5&quot;/&gt;&lt;property id=&quot;20300&quot; value=&quot;Slide 131 - &amp;quot;Background: Artificial Neural Networks&amp;quot;&quot;/&gt;&lt;property id=&quot;20307&quot; value=&quot;298&quot;/&gt;&lt;property id=&quot;20309&quot; value=&quot;-1&quot;/&gt;&lt;/object&gt;&lt;object type=&quot;3&quot; unique_id=&quot;10020&quot;&gt;&lt;property id=&quot;20148&quot; value=&quot;5&quot;/&gt;&lt;property id=&quot;20300&quot; value=&quot;Slide 132 - &amp;quot;Background: Artificial Neural Networks&amp;quot;&quot;/&gt;&lt;property id=&quot;20307&quot; value=&quot;324&quot;/&gt;&lt;property id=&quot;20309&quot; value=&quot;-1&quot;/&gt;&lt;/object&gt;&lt;object type=&quot;3&quot; unique_id=&quot;10021&quot;&gt;&lt;property id=&quot;20148&quot; value=&quot;5&quot;/&gt;&lt;property id=&quot;20300&quot; value=&quot;Slide 12 - &amp;quot;Artificial Neural Tissue&amp;#x0D;&amp;#x0A;[Thangavelautham &amp;amp; D’Eleuterio, 2005]&amp;#x0D;&amp;#x0A;&amp;quot;&quot;/&gt;&lt;property id=&quot;20307&quot; value=&quot;268&quot;/&gt;&lt;property id=&quot;20309&quot; value=&quot;-1&quot;/&gt;&lt;/object&gt;&lt;object type=&quot;3&quot; unique_id=&quot;10022&quot;&gt;&lt;property id=&quot;20148&quot; value=&quot;5&quot;/&gt;&lt;property id=&quot;20300&quot; value=&quot;Slide 13&quot;/&gt;&lt;property id=&quot;20307&quot; value=&quot;259&quot;/&gt;&lt;property id=&quot;20309&quot; value=&quot;-1&quot;/&gt;&lt;/object&gt;&lt;object type=&quot;3&quot; unique_id=&quot;10023&quot;&gt;&lt;property id=&quot;20148&quot; value=&quot;5&quot;/&gt;&lt;property id=&quot;20300&quot; value=&quot;Slide 14&quot;/&gt;&lt;property id=&quot;20307&quot; value=&quot;272&quot;/&gt;&lt;property id=&quot;20309&quot; value=&quot;-1&quot;/&gt;&lt;/object&gt;&lt;object type=&quot;3&quot; unique_id=&quot;10024&quot;&gt;&lt;property id=&quot;20148&quot; value=&quot;5&quot;/&gt;&lt;property id=&quot;20300&quot; value=&quot;Slide 15 - &amp;quot;ANT Topology&amp;quot;&quot;/&gt;&lt;property id=&quot;20307&quot; value=&quot;297&quot;/&gt;&lt;property id=&quot;20309&quot; value=&quot;-1&quot;/&gt;&lt;/object&gt;&lt;object type=&quot;3&quot; unique_id=&quot;10025&quot;&gt;&lt;property id=&quot;20148&quot; value=&quot;5&quot;/&gt;&lt;property id=&quot;20300&quot; value=&quot;Slide 16 - &amp;quot;Neural Regulation in ANT&amp;quot;&quot;/&gt;&lt;property id=&quot;20307&quot; value=&quot;296&quot;/&gt;&lt;property id=&quot;20309&quot; value=&quot;-1&quot;/&gt;&lt;/object&gt;&lt;object type=&quot;3&quot; unique_id=&quot;10034&quot;&gt;&lt;property id=&quot;20148&quot; value=&quot;5&quot;/&gt;&lt;property id=&quot;20300&quot; value=&quot;Slide 18 - &amp;quot;ANT Mapping Scheme&amp;quot;&quot;/&gt;&lt;property id=&quot;20307&quot; value=&quot;316&quot;/&gt;&lt;property id=&quot;20309&quot; value=&quot;-1&quot;/&gt;&lt;/object&gt;&lt;object type=&quot;3&quot; unique_id=&quot;10036&quot;&gt;&lt;property id=&quot;20148&quot; value=&quot;5&quot;/&gt;&lt;property id=&quot;20300&quot; value=&quot;Slide 20 - &amp;quot;Neural Regulation: Advantages&amp;quot;&quot;/&gt;&lt;property id=&quot;20307&quot; value=&quot;287&quot;/&gt;&lt;property id=&quot;20309&quot; value=&quot;-1&quot;/&gt;&lt;/object&gt;&lt;object type=&quot;3&quot; unique_id=&quot;10037&quot;&gt;&lt;property id=&quot;20148&quot; value=&quot;5&quot;/&gt;&lt;property id=&quot;20300&quot; value=&quot;Slide 21 - &amp;quot;Tasks&amp;quot;&quot;/&gt;&lt;property id=&quot;20307&quot; value=&quot;286&quot;/&gt;&lt;property id=&quot;20309&quot; value=&quot;-1&quot;/&gt;&lt;/object&gt;&lt;object type=&quot;3&quot; unique_id=&quot;10038&quot;&gt;&lt;property id=&quot;20148&quot; value=&quot;5&quot;/&gt;&lt;property id=&quot;20300&quot; value=&quot;Slide 22 - &amp;quot;Double-Pole Balancing without Velocity Info.&amp;quot;&quot;/&gt;&lt;property id=&quot;20307&quot; value=&quot;306&quot;/&gt;&lt;property id=&quot;20309&quot; value=&quot;-1&quot;/&gt;&lt;/object&gt;&lt;object type=&quot;3&quot; unique_id=&quot;10039&quot;&gt;&lt;property id=&quot;20148&quot; value=&quot;5&quot;/&gt;&lt;property id=&quot;20300&quot; value=&quot;Slide 23 - &amp;quot;Fitness Function &amp;amp; Evaluation&amp;quot;&quot;/&gt;&lt;property id=&quot;20307&quot; value=&quot;307&quot;/&gt;&lt;property id=&quot;20309&quot; value=&quot;-1&quot;/&gt;&lt;/object&gt;&lt;object type=&quot;3&quot; unique_id=&quot;10040&quot;&gt;&lt;property id=&quot;20148&quot; value=&quot;5&quot;/&gt;&lt;property id=&quot;20300&quot; value=&quot;Slide 24 - &amp;quot;Double-Pole Balancing without Velocity Info&amp;quot;&quot;/&gt;&lt;property id=&quot;20307&quot; value=&quot;305&quot;/&gt;&lt;property id=&quot;20309&quot; value=&quot;-1&quot;/&gt;&lt;/object&gt;&lt;object type=&quot;3&quot; unique_id=&quot;10041&quot;&gt;&lt;property id=&quot;20148&quot; value=&quot;5&quot;/&gt;&lt;property id=&quot;20300&quot; value=&quot;Slide 25 - &amp;quot;Double-Pole Balancing without Velocity Info&amp;quot;&quot;/&gt;&lt;property id=&quot;20307&quot; value=&quot;321&quot;/&gt;&lt;property id=&quot;20309&quot; value=&quot;-1&quot;/&gt;&lt;/object&gt;&lt;object type=&quot;3&quot; unique_id=&quot;10042&quot;&gt;&lt;property id=&quot;20148&quot; value=&quot;5&quot;/&gt;&lt;property id=&quot;20300&quot; value=&quot;Slide 27 - &amp;quot;Task Allocation&amp;quot;&quot;/&gt;&lt;property id=&quot;20307&quot; value=&quot;365&quot;/&gt;&lt;property id=&quot;20309&quot; value=&quot;-1&quot;/&gt;&lt;/object&gt;&lt;object type=&quot;3&quot; unique_id=&quot;10043&quot;&gt;&lt;property id=&quot;20148&quot; value=&quot;5&quot;/&gt;&lt;property id=&quot;20300&quot; value=&quot;Slide 26 - &amp;quot;Evolving for Creativity&amp;quot;&quot;/&gt;&lt;property id=&quot;20307&quot; value=&quot;366&quot;/&gt;&lt;property id=&quot;20309&quot; value=&quot;-1&quot;/&gt;&lt;/object&gt;&lt;object type=&quot;3&quot; unique_id=&quot;10044&quot;&gt;&lt;property id=&quot;20148&quot; value=&quot;5&quot;/&gt;&lt;property id=&quot;20300&quot; value=&quot;Slide 28 - &amp;quot;Neural Regulation and Intractability&amp;quot;&quot;/&gt;&lt;property id=&quot;20307&quot; value=&quot;285&quot;/&gt;&lt;property id=&quot;20309&quot; value=&quot;-1&quot;/&gt;&lt;/object&gt;&lt;object type=&quot;3&quot; unique_id=&quot;10048&quot;&gt;&lt;property id=&quot;20148&quot; value=&quot;5&quot;/&gt;&lt;property id=&quot;20300&quot; value=&quot;Slide 29 - &amp;quot;Theory vs. Data&amp;quot;&quot;/&gt;&lt;property id=&quot;20307&quot; value=&quot;333&quot;/&gt;&lt;property id=&quot;20309&quot; value=&quot;-1&quot;/&gt;&lt;/object&gt;&lt;object type=&quot;3&quot; unique_id=&quot;10049&quot;&gt;&lt;property id=&quot;20148&quot; value=&quot;5&quot;/&gt;&lt;property id=&quot;20300&quot; value=&quot;Slide 30 - &amp;quot;Phenotypic Neutrality&amp;quot;&quot;/&gt;&lt;property id=&quot;20307&quot; value=&quot;282&quot;/&gt;&lt;property id=&quot;20309&quot; value=&quot;-1&quot;/&gt;&lt;/object&gt;&lt;object type=&quot;3&quot; unique_id=&quot;10050&quot;&gt;&lt;property id=&quot;20148&quot; value=&quot;5&quot;/&gt;&lt;property id=&quot;20300&quot; value=&quot;Slide 31 - &amp;quot;More Supervision vs. Regulation&amp;quot;&quot;/&gt;&lt;property id=&quot;20307&quot; value=&quot;293&quot;/&gt;&lt;property id=&quot;20309&quot; value=&quot;-1&quot;/&gt;&lt;/object&gt;&lt;object type=&quot;3&quot; unique_id=&quot;10052&quot;&gt;&lt;property id=&quot;20148&quot; value=&quot;5&quot;/&gt;&lt;property id=&quot;20300&quot; value=&quot;Slide 35 - &amp;quot;Multirobot Interactions &amp;quot;&quot;/&gt;&lt;property id=&quot;20307&quot; value=&quot;362&quot;/&gt;&lt;property id=&quot;20309&quot; value=&quot;-1&quot;/&gt;&lt;/object&gt;&lt;object type=&quot;3&quot; unique_id=&quot;10053&quot;&gt;&lt;property id=&quot;20148&quot; value=&quot;5&quot;/&gt;&lt;property id=&quot;20300&quot; value=&quot;Slide 36 - &amp;quot;Multirobot Tasks&amp;quot;&quot;/&gt;&lt;property id=&quot;20307&quot; value=&quot;308&quot;/&gt;&lt;property id=&quot;20309&quot; value=&quot;-1&quot;/&gt;&lt;/object&gt;&lt;object type=&quot;3&quot; unique_id=&quot;10055&quot;&gt;&lt;property id=&quot;20148&quot; value=&quot;5&quot;/&gt;&lt;property id=&quot;20300&quot; value=&quot;Slide 37 - &amp;quot;Novel Coordination Behaviour&amp;quot;&quot;/&gt;&lt;property id=&quot;20307&quot; value=&quot;313&quot;/&gt;&lt;property id=&quot;20309&quot; value=&quot;-1&quot;/&gt;&lt;/object&gt;&lt;object type=&quot;3&quot; unique_id=&quot;10056&quot;&gt;&lt;property id=&quot;20148&quot; value=&quot;5&quot;/&gt;&lt;property id=&quot;20300&quot; value=&quot;Slide 38&quot;/&gt;&lt;property id=&quot;20307&quot; value=&quot;309&quot;/&gt;&lt;property id=&quot;20309&quot; value=&quot;-1&quot;/&gt;&lt;/object&gt;&lt;object type=&quot;3&quot; unique_id=&quot;10057&quot;&gt;&lt;property id=&quot;20148&quot; value=&quot;5&quot;/&gt;&lt;property id=&quot;20300&quot; value=&quot;Slide 39 - &amp;quot;Areas of Specialization&amp;quot;&quot;/&gt;&lt;property id=&quot;20307&quot; value=&quot;310&quot;/&gt;&lt;property id=&quot;20309&quot; value=&quot;-1&quot;/&gt;&lt;/object&gt;&lt;object type=&quot;3&quot; unique_id=&quot;10058&quot;&gt;&lt;property id=&quot;20148&quot; value=&quot;5&quot;/&gt;&lt;property id=&quot;20300&quot; value=&quot;Slide 40 - &amp;quot;Novel Coordination Behaviour&amp;quot;&quot;/&gt;&lt;property id=&quot;20307&quot; value=&quot;314&quot;/&gt;&lt;property id=&quot;20309&quot; value=&quot;-1&quot;/&gt;&lt;/object&gt;&lt;object type=&quot;3&quot; unique_id=&quot;10059&quot;&gt;&lt;property id=&quot;20148&quot; value=&quot;5&quot;/&gt;&lt;property id=&quot;20300&quot; value=&quot;Slide 156 - &amp;quot;Excavation&amp;quot;&quot;/&gt;&lt;property id=&quot;20307&quot; value=&quot;339&quot;/&gt;&lt;property id=&quot;20309&quot; value=&quot;-1&quot;/&gt;&lt;/object&gt;&lt;object type=&quot;3&quot; unique_id=&quot;10061&quot;&gt;&lt;property id=&quot;20148&quot; value=&quot;5&quot;/&gt;&lt;property id=&quot;20300&quot; value=&quot;Slide 41 - &amp;quot;Conclusions&amp;quot;&quot;/&gt;&lt;property id=&quot;20307&quot; value=&quot;320&quot;/&gt;&lt;property id=&quot;20309&quot; value=&quot;-1&quot;/&gt;&lt;/object&gt;&lt;object type=&quot;3&quot; unique_id=&quot;10062&quot;&gt;&lt;property id=&quot;20148&quot; value=&quot;5&quot;/&gt;&lt;property id=&quot;20300&quot; value=&quot;Slide 42 - &amp;quot;Conclusions&amp;quot;&quot;/&gt;&lt;property id=&quot;20307&quot; value=&quot;372&quot;/&gt;&lt;property id=&quot;20309&quot; value=&quot;-1&quot;/&gt;&lt;/object&gt;&lt;object type=&quot;3&quot; unique_id=&quot;10063&quot;&gt;&lt;property id=&quot;20148&quot; value=&quot;5&quot;/&gt;&lt;property id=&quot;20300&quot; value=&quot;Slide 43 - &amp;quot;Conclusions&amp;quot;&quot;/&gt;&lt;property id=&quot;20307&quot; value=&quot;369&quot;/&gt;&lt;property id=&quot;20309&quot; value=&quot;-1&quot;/&gt;&lt;/object&gt;&lt;object type=&quot;3&quot; unique_id=&quot;10064&quot;&gt;&lt;property id=&quot;20148&quot; value=&quot;5&quot;/&gt;&lt;property id=&quot;20300&quot; value=&quot;Slide 51 - &amp;quot;Conclusions&amp;quot;&quot;/&gt;&lt;property id=&quot;20307&quot; value=&quot;370&quot;/&gt;&lt;property id=&quot;20309&quot; value=&quot;-1&quot;/&gt;&lt;/object&gt;&lt;object type=&quot;3&quot; unique_id=&quot;10065&quot;&gt;&lt;property id=&quot;20148&quot; value=&quot;5&quot;/&gt;&lt;property id=&quot;20300&quot; value=&quot;Slide 52 - &amp;quot;Publications&amp;quot;&quot;/&gt;&lt;property id=&quot;20307&quot; value=&quot;279&quot;/&gt;&lt;property id=&quot;20309&quot; value=&quot;-1&quot;/&gt;&lt;/object&gt;&lt;object type=&quot;3&quot; unique_id=&quot;10066&quot;&gt;&lt;property id=&quot;20148&quot; value=&quot;5&quot;/&gt;&lt;property id=&quot;20300&quot; value=&quot;Slide 53 - &amp;quot;Publications&amp;quot;&quot;/&gt;&lt;property id=&quot;20307&quot; value=&quot;374&quot;/&gt;&lt;property id=&quot;20309&quot; value=&quot;-1&quot;/&gt;&lt;/object&gt;&lt;object type=&quot;3&quot; unique_id=&quot;10067&quot;&gt;&lt;property id=&quot;20148&quot; value=&quot;5&quot;/&gt;&lt;property id=&quot;20300&quot; value=&quot;Slide 44 - &amp;quot;Contributions&amp;quot;&quot;/&gt;&lt;property id=&quot;20307&quot; value=&quot;263&quot;/&gt;&lt;property id=&quot;20309&quot; value=&quot;-1&quot;/&gt;&lt;/object&gt;&lt;object type=&quot;3&quot; unique_id=&quot;10068&quot;&gt;&lt;property id=&quot;20148&quot; value=&quot;5&quot;/&gt;&lt;property id=&quot;20300&quot; value=&quot;Slide 45 - &amp;quot;Contributions&amp;quot;&quot;/&gt;&lt;property id=&quot;20307&quot; value=&quot;264&quot;/&gt;&lt;property id=&quot;20309&quot; value=&quot;-1&quot;/&gt;&lt;/object&gt;&lt;object type=&quot;3&quot; unique_id=&quot;10069&quot;&gt;&lt;property id=&quot;20148&quot; value=&quot;5&quot;/&gt;&lt;property id=&quot;20300&quot; value=&quot;Slide 46 - &amp;quot;Contributions&amp;quot;&quot;/&gt;&lt;property id=&quot;20307&quot; value=&quot;266&quot;/&gt;&lt;property id=&quot;20309&quot; value=&quot;-1&quot;/&gt;&lt;/object&gt;&lt;object type=&quot;3&quot; unique_id=&quot;10070&quot;&gt;&lt;property id=&quot;20148&quot; value=&quot;5&quot;/&gt;&lt;property id=&quot;20300&quot; value=&quot;Slide 54 - &amp;quot;Acknowledgements&amp;quot;&quot;/&gt;&lt;property id=&quot;20307&quot; value=&quot;340&quot;/&gt;&lt;property id=&quot;20309&quot; value=&quot;-1&quot;/&gt;&lt;/object&gt;&lt;object type=&quot;3&quot; unique_id=&quot;10071&quot;&gt;&lt;property id=&quot;20148&quot; value=&quot;5&quot;/&gt;&lt;property id=&quot;20300&quot; value=&quot;Slide 56 - &amp;quot;Questions&amp;quot;&quot;/&gt;&lt;property id=&quot;20307&quot; value=&quot;300&quot;/&gt;&lt;property id=&quot;20309&quot; value=&quot;-1&quot;/&gt;&lt;/object&gt;&lt;object type=&quot;3&quot; unique_id=&quot;10072&quot;&gt;&lt;property id=&quot;20148&quot; value=&quot;5&quot;/&gt;&lt;property id=&quot;20300&quot; value=&quot;Slide 57 - &amp;quot;Questions&amp;quot;&quot;/&gt;&lt;property id=&quot;20307&quot; value=&quot;415&quot;/&gt;&lt;property id=&quot;20309&quot; value=&quot;-1&quot;/&gt;&lt;/object&gt;&lt;object type=&quot;3&quot; unique_id=&quot;10073&quot;&gt;&lt;property id=&quot;20148&quot; value=&quot;5&quot;/&gt;&lt;property id=&quot;20300&quot; value=&quot;Slide 58 - &amp;quot;Evolving Neural Nets.: Theory&amp;quot;&quot;/&gt;&lt;property id=&quot;20307&quot; value=&quot;347&quot;/&gt;&lt;property id=&quot;20309&quot; value=&quot;-1&quot;/&gt;&lt;/object&gt;&lt;object type=&quot;3&quot; unique_id=&quot;10074&quot;&gt;&lt;property id=&quot;20148&quot; value=&quot;5&quot;/&gt;&lt;property id=&quot;20300&quot; value=&quot;Slide 61 - &amp;quot;One, Two and Three Features&amp;quot;&quot;/&gt;&lt;property id=&quot;20307&quot; value=&quot;348&quot;/&gt;&lt;property id=&quot;20309&quot; value=&quot;-1&quot;/&gt;&lt;/object&gt;&lt;object type=&quot;3&quot; unique_id=&quot;10075&quot;&gt;&lt;property id=&quot;20148&quot; value=&quot;5&quot;/&gt;&lt;property id=&quot;20300&quot; value=&quot;Slide 62 - &amp;quot;m Features&amp;quot;&quot;/&gt;&lt;property id=&quot;20307&quot; value=&quot;349&quot;/&gt;&lt;property id=&quot;20309&quot; value=&quot;-1&quot;/&gt;&lt;/object&gt;&lt;object type=&quot;3&quot; unique_id=&quot;10076&quot;&gt;&lt;property id=&quot;20148&quot; value=&quot;5&quot;/&gt;&lt;property id=&quot;20300&quot; value=&quot;Slide 63 - &amp;quot;Theory vs. Data&amp;quot;&quot;/&gt;&lt;property id=&quot;20307&quot; value=&quot;354&quot;/&gt;&lt;property id=&quot;20309&quot; value=&quot;-1&quot;/&gt;&lt;/object&gt;&lt;object type=&quot;3&quot; unique_id=&quot;10077&quot;&gt;&lt;property id=&quot;20148&quot; value=&quot;5&quot;/&gt;&lt;property id=&quot;20300&quot; value=&quot;Slide 64 - &amp;quot;Theory vs. Data&amp;quot;&quot;/&gt;&lt;property id=&quot;20307&quot; value=&quot;355&quot;/&gt;&lt;property id=&quot;20309&quot; value=&quot;-1&quot;/&gt;&lt;/object&gt;&lt;object type=&quot;3&quot; unique_id=&quot;10078&quot;&gt;&lt;property id=&quot;20148&quot; value=&quot;5&quot;/&gt;&lt;property id=&quot;20300&quot; value=&quot;Slide 65 - &amp;quot;Theory vs. Data&amp;quot;&quot;/&gt;&lt;property id=&quot;20307&quot; value=&quot;356&quot;/&gt;&lt;property id=&quot;20309&quot; value=&quot;-1&quot;/&gt;&lt;/object&gt;&lt;object type=&quot;3&quot; unique_id=&quot;10079&quot;&gt;&lt;property id=&quot;20148&quot; value=&quot;5&quot;/&gt;&lt;property id=&quot;20300&quot; value=&quot;Slide 66 - &amp;quot;Theory vs. Data&amp;quot;&quot;/&gt;&lt;property id=&quot;20307&quot; value=&quot;357&quot;/&gt;&lt;property id=&quot;20309&quot; value=&quot;-1&quot;/&gt;&lt;/object&gt;&lt;object type=&quot;3&quot; unique_id=&quot;10080&quot;&gt;&lt;property id=&quot;20148&quot; value=&quot;5&quot;/&gt;&lt;property id=&quot;20300&quot; value=&quot;Slide 67 - &amp;quot;Theory vs. Data&amp;quot;&quot;/&gt;&lt;property id=&quot;20307&quot; value=&quot;358&quot;/&gt;&lt;property id=&quot;20309&quot; value=&quot;-1&quot;/&gt;&lt;/object&gt;&lt;object type=&quot;3&quot; unique_id=&quot;10081&quot;&gt;&lt;property id=&quot;20148&quot; value=&quot;5&quot;/&gt;&lt;property id=&quot;20300&quot; value=&quot;Slide 68 - &amp;quot;Phenotypic Neutrality&amp;quot;&quot;/&gt;&lt;property id=&quot;20307&quot; value=&quot;350&quot;/&gt;&lt;property id=&quot;20309&quot; value=&quot;-1&quot;/&gt;&lt;/object&gt;&lt;object type=&quot;3&quot; unique_id=&quot;10082&quot;&gt;&lt;property id=&quot;20148&quot; value=&quot;5&quot;/&gt;&lt;property id=&quot;20300&quot; value=&quot;Slide 69 - &amp;quot;Phenotypic Neutrality&amp;quot;&quot;/&gt;&lt;property id=&quot;20307&quot; value=&quot;351&quot;/&gt;&lt;property id=&quot;20309&quot; value=&quot;-1&quot;/&gt;&lt;/object&gt;&lt;object type=&quot;3&quot; unique_id=&quot;10083&quot;&gt;&lt;property id=&quot;20148&quot; value=&quot;5&quot;/&gt;&lt;property id=&quot;20300&quot; value=&quot;Slide 70 - &amp;quot;Alternative: More Supervision&amp;quot;&quot;/&gt;&lt;property id=&quot;20307&quot; value=&quot;352&quot;/&gt;&lt;property id=&quot;20309&quot; value=&quot;-1&quot;/&gt;&lt;/object&gt;&lt;object type=&quot;3&quot; unique_id=&quot;10084&quot;&gt;&lt;property id=&quot;20148&quot; value=&quot;5&quot;/&gt;&lt;property id=&quot;20300&quot; value=&quot;Slide 71 - &amp;quot;More Supervision vs. Regulation&amp;quot;&quot;/&gt;&lt;property id=&quot;20307&quot; value=&quot;353&quot;/&gt;&lt;property id=&quot;20309&quot; value=&quot;-1&quot;/&gt;&lt;/object&gt;&lt;object type=&quot;3&quot; unique_id=&quot;10085&quot;&gt;&lt;property id=&quot;20148&quot; value=&quot;5&quot;/&gt;&lt;property id=&quot;20300&quot; value=&quot;Slide 72 - &amp;quot;Phenotypic Neutrality&amp;quot;&quot;/&gt;&lt;property id=&quot;20307&quot; value=&quot;304&quot;/&gt;&lt;property id=&quot;20309&quot; value=&quot;-1&quot;/&gt;&lt;/object&gt;&lt;object type=&quot;3&quot; unique_id=&quot;10086&quot;&gt;&lt;property id=&quot;20148&quot; value=&quot;5&quot;/&gt;&lt;property id=&quot;20300&quot; value=&quot;Slide 73 - &amp;quot;Phenotypic Neutrality&amp;quot;&quot;/&gt;&lt;property id=&quot;20307&quot; value=&quot;283&quot;/&gt;&lt;property id=&quot;20309&quot; value=&quot;-1&quot;/&gt;&lt;/object&gt;&lt;object type=&quot;3&quot; unique_id=&quot;10087&quot;&gt;&lt;property id=&quot;20148&quot; value=&quot;5&quot;/&gt;&lt;property id=&quot;20300&quot; value=&quot;Slide 74 - &amp;quot;Alternative: More Supervision&amp;quot;&quot;/&gt;&lt;property id=&quot;20307&quot; value=&quot;284&quot;/&gt;&lt;property id=&quot;20309&quot; value=&quot;-1&quot;/&gt;&lt;/object&gt;&lt;object type=&quot;3&quot; unique_id=&quot;10088&quot;&gt;&lt;property id=&quot;20148&quot; value=&quot;5&quot;/&gt;&lt;property id=&quot;20300&quot; value=&quot;Slide 75&quot;/&gt;&lt;property id=&quot;20307&quot; value=&quot;301&quot;/&gt;&lt;property id=&quot;20309&quot; value=&quot;-1&quot;/&gt;&lt;/object&gt;&lt;object type=&quot;3&quot; unique_id=&quot;10089&quot;&gt;&lt;property id=&quot;20148&quot; value=&quot;5&quot;/&gt;&lt;property id=&quot;20300&quot; value=&quot;Slide 76 - &amp;quot;Coarse Coding Selection&amp;quot;&quot;/&gt;&lt;property id=&quot;20307&quot; value=&quot;295&quot;/&gt;&lt;property id=&quot;20309&quot; value=&quot;-1&quot;/&gt;&lt;/object&gt;&lt;object type=&quot;3&quot; unique_id=&quot;10090&quot;&gt;&lt;property id=&quot;20148&quot; value=&quot;5&quot;/&gt;&lt;property id=&quot;20300&quot; value=&quot;Slide 77 - &amp;quot;Contributions&amp;quot;&quot;/&gt;&lt;property id=&quot;20307&quot; value=&quot;322&quot;/&gt;&lt;property id=&quot;20309&quot; value=&quot;-1&quot;/&gt;&lt;/object&gt;&lt;object type=&quot;3&quot; unique_id=&quot;10091&quot;&gt;&lt;property id=&quot;20148&quot; value=&quot;5&quot;/&gt;&lt;property id=&quot;20300&quot; value=&quot;Slide 78 - &amp;quot;Phenotypic Neutrality&amp;quot;&quot;/&gt;&lt;property id=&quot;20307&quot; value=&quot;330&quot;/&gt;&lt;property id=&quot;20309&quot; value=&quot;-1&quot;/&gt;&lt;/object&gt;&lt;object type=&quot;3&quot; unique_id=&quot;10092&quot;&gt;&lt;property id=&quot;20148&quot; value=&quot;5&quot;/&gt;&lt;property id=&quot;20300&quot; value=&quot;Slide 79 - &amp;quot;Neuron Activation Functions&amp;quot;&quot;/&gt;&lt;property id=&quot;20307&quot; value=&quot;323&quot;/&gt;&lt;property id=&quot;20309&quot; value=&quot;-1&quot;/&gt;&lt;/object&gt;&lt;object type=&quot;3&quot; unique_id=&quot;10093&quot;&gt;&lt;property id=&quot;20148&quot; value=&quot;5&quot;/&gt;&lt;property id=&quot;20300&quot; value=&quot;Slide 80 - &amp;quot;ANT Crossover Operator&amp;quot;&quot;/&gt;&lt;property id=&quot;20307&quot; value=&quot;327&quot;/&gt;&lt;property id=&quot;20309&quot; value=&quot;-1&quot;/&gt;&lt;/object&gt;&lt;object type=&quot;3&quot; unique_id=&quot;10094&quot;&gt;&lt;property id=&quot;20148&quot; value=&quot;5&quot;/&gt;&lt;property id=&quot;20300&quot; value=&quot;Slide 81 - &amp;quot;Cellular Encoding [Gruau, 1994]&amp;quot;&quot;/&gt;&lt;property id=&quot;20307&quot; value=&quot;336&quot;/&gt;&lt;property id=&quot;20309&quot; value=&quot;-1&quot;/&gt;&lt;/object&gt;&lt;object type=&quot;3&quot; unique_id=&quot;10095&quot;&gt;&lt;property id=&quot;20148&quot; value=&quot;5&quot;/&gt;&lt;property id=&quot;20300&quot; value=&quot;Slide 82 - &amp;quot;Resource Gathering Task&amp;quot;&quot;/&gt;&lt;property id=&quot;20307&quot; value=&quot;341&quot;/&gt;&lt;property id=&quot;20309&quot; value=&quot;-1&quot;/&gt;&lt;/object&gt;&lt;object type=&quot;3&quot; unique_id=&quot;10096&quot;&gt;&lt;property id=&quot;20148&quot; value=&quot;5&quot;/&gt;&lt;property id=&quot;20300&quot; value=&quot;Slide 83 - &amp;quot;Sign Following Task - ANT&amp;quot;&quot;/&gt;&lt;property id=&quot;20307&quot; value=&quot;342&quot;/&gt;&lt;property id=&quot;20309&quot; value=&quot;-1&quot;/&gt;&lt;/object&gt;&lt;object type=&quot;3&quot; unique_id=&quot;10097&quot;&gt;&lt;property id=&quot;20148&quot; value=&quot;5&quot;/&gt;&lt;property id=&quot;20300&quot; value=&quot;Slide 84 - &amp;quot;Basis Behaviors – Sign Following Task&amp;quot;&quot;/&gt;&lt;property id=&quot;20307&quot; value=&quot;343&quot;/&gt;&lt;property id=&quot;20309&quot; value=&quot;-1&quot;/&gt;&lt;/object&gt;&lt;object type=&quot;3&quot; unique_id=&quot;10098&quot;&gt;&lt;property id=&quot;20148&quot; value=&quot;5&quot;/&gt;&lt;property id=&quot;20300&quot; value=&quot;Slide 85 - &amp;quot;Coupled Motor Primitives Coupled Motor Primitives – Sign Following Task&amp;quot;&quot;/&gt;&lt;property id=&quot;20307&quot; value=&quot;344&quot;/&gt;&lt;property id=&quot;20309&quot; value=&quot;-1&quot;/&gt;&lt;/object&gt;&lt;object type=&quot;3&quot; unique_id=&quot;10099&quot;&gt;&lt;property id=&quot;20148&quot; value=&quot;5&quot;/&gt;&lt;property id=&quot;20300&quot; value=&quot;Slide 86 - &amp;quot;Coupled Motor Primitives – Sign Following Task&amp;quot;&quot;/&gt;&lt;property id=&quot;20307&quot; value=&quot;345&quot;/&gt;&lt;property id=&quot;20309&quot; value=&quot;-1&quot;/&gt;&lt;/object&gt;&lt;object type=&quot;3&quot; unique_id=&quot;10100&quot;&gt;&lt;property id=&quot;20148&quot; value=&quot;5&quot;/&gt;&lt;property id=&quot;20300&quot; value=&quot;Slide 87 - &amp;quot;Motor Primitives – Sign Following Task&amp;quot;&quot;/&gt;&lt;property id=&quot;20307&quot; value=&quot;346&quot;/&gt;&lt;property id=&quot;20309&quot; value=&quot;-1&quot;/&gt;&lt;/object&gt;&lt;object type=&quot;3&quot; unique_id=&quot;10101&quot;&gt;&lt;property id=&quot;20148&quot; value=&quot;5&quot;/&gt;&lt;property id=&quot;20300&quot; value=&quot;Slide 88 - &amp;quot;Coarse Coding&amp;quot;&quot;/&gt;&lt;property id=&quot;20307&quot; value=&quot;271&quot;/&gt;&lt;property id=&quot;20309&quot; value=&quot;-1&quot;/&gt;&lt;/object&gt;&lt;object type=&quot;3&quot; unique_id=&quot;10102&quot;&gt;&lt;property id=&quot;20148&quot; value=&quot;5&quot;/&gt;&lt;property id=&quot;20300&quot; value=&quot;Slide 89 - &amp;quot;Coarse Coding Regulation&amp;quot;&quot;/&gt;&lt;property id=&quot;20307&quot; value=&quot;273&quot;/&gt;&lt;property id=&quot;20309&quot; value=&quot;-1&quot;/&gt;&lt;/object&gt;&lt;object type=&quot;3&quot; unique_id=&quot;10103&quot;&gt;&lt;property id=&quot;20148&quot; value=&quot;5&quot;/&gt;&lt;property id=&quot;20300&quot; value=&quot;Slide 90 - &amp;quot;Phenotypic Neutrality&amp;quot;&quot;/&gt;&lt;property id=&quot;20307&quot; value=&quot;303&quot;/&gt;&lt;property id=&quot;20309&quot; value=&quot;-1&quot;/&gt;&lt;/object&gt;&lt;object type=&quot;3&quot; unique_id=&quot;10104&quot;&gt;&lt;property id=&quot;20148&quot; value=&quot;5&quot;/&gt;&lt;property id=&quot;20300&quot; value=&quot;Slide 167 - &amp;quot;ANT Development&amp;quot;&quot;/&gt;&lt;property id=&quot;20307&quot; value=&quot;363&quot;/&gt;&lt;property id=&quot;20309&quot; value=&quot;-1&quot;/&gt;&lt;/object&gt;&lt;object type=&quot;3&quot; unique_id=&quot;10105&quot;&gt;&lt;property id=&quot;20148&quot; value=&quot;5&quot;/&gt;&lt;property id=&quot;20300&quot; value=&quot;Slide 91 - &amp;quot;Neuron Activity&amp;quot;&quot;/&gt;&lt;property id=&quot;20307&quot; value=&quot;312&quot;/&gt;&lt;property id=&quot;20309&quot; value=&quot;-1&quot;/&gt;&lt;/object&gt;&lt;object type=&quot;3&quot; unique_id=&quot;10106&quot;&gt;&lt;property id=&quot;20148&quot; value=&quot;5&quot;/&gt;&lt;property id=&quot;20300&quot; value=&quot;Slide 92 - &amp;quot;OCR Example: What are Features ?&amp;quot;&quot;/&gt;&lt;property id=&quot;20307&quot; value=&quot;373&quot;/&gt;&lt;property id=&quot;20309&quot; value=&quot;-1&quot;/&gt;&lt;/object&gt;&lt;object type=&quot;3&quot; unique_id=&quot;10107&quot;&gt;&lt;property id=&quot;20148&quot; value=&quot;5&quot;/&gt;&lt;property id=&quot;20300&quot; value=&quot;Slide 159 - &amp;quot;Excavation&amp;quot;&quot;/&gt;&lt;property id=&quot;20307&quot; value=&quot;376&quot;/&gt;&lt;property id=&quot;20309&quot; value=&quot;-1&quot;/&gt;&lt;/object&gt;&lt;object type=&quot;3&quot; unique_id=&quot;10108&quot;&gt;&lt;property id=&quot;20148&quot; value=&quot;5&quot;/&gt;&lt;property id=&quot;20300&quot; value=&quot;Slide 160 - &amp;quot;Excavation&amp;quot;&quot;/&gt;&lt;property id=&quot;20307&quot; value=&quot;387&quot;/&gt;&lt;property id=&quot;20309&quot; value=&quot;-1&quot;/&gt;&lt;/object&gt;&lt;object type=&quot;3&quot; unique_id=&quot;10109&quot;&gt;&lt;property id=&quot;20148&quot; value=&quot;5&quot;/&gt;&lt;property id=&quot;20300&quot; value=&quot;Slide 93 - &amp;quot;Coarse-Coding Cell Model&amp;quot;&quot;/&gt;&lt;property id=&quot;20307&quot; value=&quot;392&quot;/&gt;&lt;property id=&quot;20309&quot; value=&quot;-1&quot;/&gt;&lt;/object&gt;&lt;object type=&quot;3&quot; unique_id=&quot;10110&quot;&gt;&lt;property id=&quot;20148&quot; value=&quot;5&quot;/&gt;&lt;property id=&quot;20300&quot; value=&quot;Slide 94 - &amp;quot;Coarse-Coding Cell Model&amp;quot;&quot;/&gt;&lt;property id=&quot;20307&quot; value=&quot;393&quot;/&gt;&lt;property id=&quot;20309&quot; value=&quot;-1&quot;/&gt;&lt;/object&gt;&lt;object type=&quot;3&quot; unique_id=&quot;10112&quot;&gt;&lt;property id=&quot;20148&quot; value=&quot;5&quot;/&gt;&lt;property id=&quot;20300&quot; value=&quot;Slide 96 - &amp;quot;Coarse-coding Cell Model&amp;#x0D;&amp;#x0A;&amp;quot;&quot;/&gt;&lt;property id=&quot;20307&quot; value=&quot;395&quot;/&gt;&lt;property id=&quot;20309&quot; value=&quot;-1&quot;/&gt;&lt;/object&gt;&lt;object type=&quot;3&quot; unique_id=&quot;10113&quot;&gt;&lt;property id=&quot;20148&quot; value=&quot;5&quot;/&gt;&lt;property id=&quot;20300&quot; value=&quot;Slide 97 - &amp;quot;Multistate Neuron Models&amp;quot;&quot;/&gt;&lt;property id=&quot;20307&quot; value=&quot;396&quot;/&gt;&lt;property id=&quot;20309&quot; value=&quot;-1&quot;/&gt;&lt;/object&gt;&lt;object type=&quot;3&quot; unique_id=&quot;10114&quot;&gt;&lt;property id=&quot;20148&quot; value=&quot;5&quot;/&gt;&lt;property id=&quot;20300&quot; value=&quot;Slide 98 - &amp;quot;Sign Following Task&amp;quot;&quot;/&gt;&lt;property id=&quot;20307&quot; value=&quot;397&quot;/&gt;&lt;property id=&quot;20309&quot; value=&quot;-1&quot;/&gt;&lt;/object&gt;&lt;object type=&quot;3&quot; unique_id=&quot;10115&quot;&gt;&lt;property id=&quot;20148&quot; value=&quot;5&quot;/&gt;&lt;property id=&quot;20300&quot; value=&quot;Slide 99&quot;/&gt;&lt;property id=&quot;20307&quot; value=&quot;389&quot;/&gt;&lt;property id=&quot;20309&quot; value=&quot;-1&quot;/&gt;&lt;/object&gt;&lt;object type=&quot;3&quot; unique_id=&quot;10116&quot;&gt;&lt;property id=&quot;20148&quot; value=&quot;5&quot;/&gt;&lt;property id=&quot;20300&quot; value=&quot;Slide 100 - &amp;quot;Grid World Sensor Layout&amp;quot;&quot;/&gt;&lt;property id=&quot;20307&quot; value=&quot;401&quot;/&gt;&lt;property id=&quot;20309&quot; value=&quot;-1&quot;/&gt;&lt;/object&gt;&lt;object type=&quot;3&quot; unique_id=&quot;10117&quot;&gt;&lt;property id=&quot;20148&quot; value=&quot;5&quot;/&gt;&lt;property id=&quot;20300&quot; value=&quot;Slide 101 - &amp;quot;Basis Behaviours&amp;quot;&quot;/&gt;&lt;property id=&quot;20307&quot; value=&quot;402&quot;/&gt;&lt;property id=&quot;20309&quot; value=&quot;-1&quot;/&gt;&lt;/object&gt;&lt;object type=&quot;3&quot; unique_id=&quot;10118&quot;&gt;&lt;property id=&quot;20148&quot; value=&quot;5&quot;/&gt;&lt;property id=&quot;20300&quot; value=&quot;Slide 102 - &amp;quot;Fitness Function&amp;quot;&quot;/&gt;&lt;property id=&quot;20307&quot; value=&quot;403&quot;/&gt;&lt;property id=&quot;20309&quot; value=&quot;-1&quot;/&gt;&lt;/object&gt;&lt;object type=&quot;3&quot; unique_id=&quot;10119&quot;&gt;&lt;property id=&quot;20148&quot; value=&quot;5&quot;/&gt;&lt;property id=&quot;20300&quot; value=&quot;Slide 103 - &amp;quot;Gene Map&amp;quot;&quot;/&gt;&lt;property id=&quot;20307&quot; value=&quot;390&quot;/&gt;&lt;property id=&quot;20309&quot; value=&quot;-1&quot;/&gt;&lt;/object&gt;&lt;object type=&quot;3&quot; unique_id=&quot;10120&quot;&gt;&lt;property id=&quot;20148&quot; value=&quot;5&quot;/&gt;&lt;property id=&quot;20300&quot; value=&quot;Slide 104&quot;/&gt;&lt;property id=&quot;20307&quot; value=&quot;391&quot;/&gt;&lt;property id=&quot;20309&quot; value=&quot;-1&quot;/&gt;&lt;/object&gt;&lt;object type=&quot;3&quot; unique_id=&quot;10121&quot;&gt;&lt;property id=&quot;20148&quot; value=&quot;5&quot;/&gt;&lt;property id=&quot;20300&quot; value=&quot;Slide 105&quot;/&gt;&lt;property id=&quot;20307&quot; value=&quot;398&quot;/&gt;&lt;property id=&quot;20309&quot; value=&quot;-1&quot;/&gt;&lt;/object&gt;&lt;object type=&quot;3&quot; unique_id=&quot;10122&quot;&gt;&lt;property id=&quot;20148&quot; value=&quot;5&quot;/&gt;&lt;property id=&quot;20300&quot; value=&quot;Slide 106&quot;/&gt;&lt;property id=&quot;20307&quot; value=&quot;399&quot;/&gt;&lt;property id=&quot;20309&quot; value=&quot;-1&quot;/&gt;&lt;/object&gt;&lt;object type=&quot;3&quot; unique_id=&quot;10123&quot;&gt;&lt;property id=&quot;20148&quot; value=&quot;5&quot;/&gt;&lt;property id=&quot;20300&quot; value=&quot;Slide 107&quot;/&gt;&lt;property id=&quot;20307&quot; value=&quot;400&quot;/&gt;&lt;property id=&quot;20309&quot; value=&quot;-1&quot;/&gt;&lt;/object&gt;&lt;object type=&quot;3&quot; unique_id=&quot;10124&quot;&gt;&lt;property id=&quot;20148&quot; value=&quot;5&quot;/&gt;&lt;property id=&quot;20300&quot; value=&quot;Slide 108 - &amp;quot;Resource Gathering&amp;quot;&quot;/&gt;&lt;property id=&quot;20307&quot; value=&quot;383&quot;/&gt;&lt;property id=&quot;20309&quot; value=&quot;-1&quot;/&gt;&lt;/object&gt;&lt;object type=&quot;3&quot; unique_id=&quot;10125&quot;&gt;&lt;property id=&quot;20148&quot; value=&quot;5&quot;/&gt;&lt;property id=&quot;20300&quot; value=&quot;Slide 109 - &amp;quot;Resource Gathering&amp;quot;&quot;/&gt;&lt;property id=&quot;20307&quot; value=&quot;384&quot;/&gt;&lt;property id=&quot;20309&quot; value=&quot;-1&quot;/&gt;&lt;/object&gt;&lt;object type=&quot;3&quot; unique_id=&quot;10126&quot;&gt;&lt;property id=&quot;20148&quot; value=&quot;5&quot;/&gt;&lt;property id=&quot;20300&quot; value=&quot;Slide 110 - &amp;quot;Resource Gathering&amp;quot;&quot;/&gt;&lt;property id=&quot;20307&quot; value=&quot;385&quot;/&gt;&lt;property id=&quot;20309&quot; value=&quot;-1&quot;/&gt;&lt;/object&gt;&lt;object type=&quot;3&quot; unique_id=&quot;10127&quot;&gt;&lt;property id=&quot;20148&quot; value=&quot;5&quot;/&gt;&lt;property id=&quot;20300&quot; value=&quot;Slide 111 - &amp;quot;Resource Gathering&amp;quot;&quot;/&gt;&lt;property id=&quot;20307&quot; value=&quot;386&quot;/&gt;&lt;property id=&quot;20309&quot; value=&quot;-1&quot;/&gt;&lt;/object&gt;&lt;object type=&quot;3&quot; unique_id=&quot;10128&quot;&gt;&lt;property id=&quot;20148&quot; value=&quot;5&quot;/&gt;&lt;property id=&quot;20300&quot; value=&quot;Slide 113 - &amp;quot;Resource Gathering Task&amp;quot;&quot;/&gt;&lt;property id=&quot;20307&quot; value=&quot;377&quot;/&gt;&lt;property id=&quot;20309&quot; value=&quot;-1&quot;/&gt;&lt;/object&gt;&lt;object type=&quot;3&quot; unique_id=&quot;10129&quot;&gt;&lt;property id=&quot;20148&quot; value=&quot;5&quot;/&gt;&lt;property id=&quot;20300&quot; value=&quot;Slide 114&quot;/&gt;&lt;property id=&quot;20307&quot; value=&quot;378&quot;/&gt;&lt;property id=&quot;20309&quot; value=&quot;-1&quot;/&gt;&lt;/object&gt;&lt;object type=&quot;3&quot; unique_id=&quot;10130&quot;&gt;&lt;property id=&quot;20148&quot; value=&quot;5&quot;/&gt;&lt;property id=&quot;20300&quot; value=&quot;Slide 115&quot;/&gt;&lt;property id=&quot;20307&quot; value=&quot;381&quot;/&gt;&lt;property id=&quot;20309&quot; value=&quot;-1&quot;/&gt;&lt;/object&gt;&lt;object type=&quot;3&quot; unique_id=&quot;10131&quot;&gt;&lt;property id=&quot;20148&quot; value=&quot;5&quot;/&gt;&lt;property id=&quot;20300&quot; value=&quot;Slide 116&quot;/&gt;&lt;property id=&quot;20307&quot; value=&quot;382&quot;/&gt;&lt;property id=&quot;20309&quot; value=&quot;-1&quot;/&gt;&lt;/object&gt;&lt;object type=&quot;3&quot; unique_id=&quot;10132&quot;&gt;&lt;property id=&quot;20148&quot; value=&quot;5&quot;/&gt;&lt;property id=&quot;20300&quot; value=&quot;Slide 117&quot;/&gt;&lt;property id=&quot;20307&quot; value=&quot;379&quot;/&gt;&lt;property id=&quot;20309&quot; value=&quot;-1&quot;/&gt;&lt;/object&gt;&lt;object type=&quot;3&quot; unique_id=&quot;10133&quot;&gt;&lt;property id=&quot;20148&quot; value=&quot;5&quot;/&gt;&lt;property id=&quot;20300&quot; value=&quot;Slide 118&quot;/&gt;&lt;property id=&quot;20307&quot; value=&quot;380&quot;/&gt;&lt;property id=&quot;20309&quot; value=&quot;-1&quot;/&gt;&lt;/object&gt;&lt;object type=&quot;3&quot; unique_id=&quot;10134&quot;&gt;&lt;property id=&quot;20148&quot; value=&quot;5&quot;/&gt;&lt;property id=&quot;20300&quot; value=&quot;Slide 120 - &amp;quot;Demo: Tiling Formation Task&amp;quot;&quot;/&gt;&lt;property id=&quot;20307&quot; value=&quot;404&quot;/&gt;&lt;property id=&quot;20309&quot; value=&quot;-1&quot;/&gt;&lt;/object&gt;&lt;object type=&quot;3&quot; unique_id=&quot;10135&quot;&gt;&lt;property id=&quot;20148&quot; value=&quot;5&quot;/&gt;&lt;property id=&quot;20300&quot; value=&quot;Slide 121 - &amp;quot;Biological Modeling&amp;quot;&quot;/&gt;&lt;property id=&quot;20307&quot; value=&quot;405&quot;/&gt;&lt;property id=&quot;20309&quot; value=&quot;-1&quot;/&gt;&lt;/object&gt;&lt;object type=&quot;3&quot; unique_id=&quot;10136&quot;&gt;&lt;property id=&quot;20148&quot; value=&quot;5&quot;/&gt;&lt;property id=&quot;20300&quot; value=&quot;Slide 122 - &amp;quot;Solid &amp;amp; Hollow Sphere&amp;quot;&quot;/&gt;&lt;property id=&quot;20307&quot; value=&quot;408&quot;/&gt;&lt;property id=&quot;20309&quot; value=&quot;-1&quot;/&gt;&lt;/object&gt;&lt;object type=&quot;3&quot; unique_id=&quot;10137&quot;&gt;&lt;property id=&quot;20148&quot; value=&quot;5&quot;/&gt;&lt;property id=&quot;20300&quot; value=&quot;Slide 123 - &amp;quot;Steady State Configs.&amp;quot;&quot;/&gt;&lt;property id=&quot;20307&quot; value=&quot;409&quot;/&gt;&lt;property id=&quot;20309&quot; value=&quot;-1&quot;/&gt;&lt;/object&gt;&lt;object type=&quot;3&quot; unique_id=&quot;10138&quot;&gt;&lt;property id=&quot;20148&quot; value=&quot;5&quot;/&gt;&lt;property id=&quot;20300&quot; value=&quot;Slide 124 - &amp;quot;Burst Characteristics&amp;quot;&quot;/&gt;&lt;property id=&quot;20307&quot; value=&quot;410&quot;/&gt;&lt;property id=&quot;20309&quot; value=&quot;-1&quot;/&gt;&lt;/object&gt;&lt;object type=&quot;3&quot; unique_id=&quot;10139&quot;&gt;&lt;property id=&quot;20148&quot; value=&quot;5&quot;/&gt;&lt;property id=&quot;20300&quot; value=&quot;Slide 125 - &amp;quot;GasNet Model [Husbands et al., 1998]&amp;quot;&quot;/&gt;&lt;property id=&quot;20307&quot; value=&quot;406&quot;/&gt;&lt;property id=&quot;20309&quot; value=&quot;-1&quot;/&gt;&lt;/object&gt;&lt;object type=&quot;3&quot; unique_id=&quot;10140&quot;&gt;&lt;property id=&quot;20148&quot; value=&quot;5&quot;/&gt;&lt;property id=&quot;20300&quot; value=&quot;Slide 126 - &amp;quot;Parallel Fibers (Phillipides et al., 2005)&amp;quot;&quot;/&gt;&lt;property id=&quot;20307&quot; value=&quot;407&quot;/&gt;&lt;property id=&quot;20309&quot; value=&quot;-1&quot;/&gt;&lt;/object&gt;&lt;object type=&quot;3&quot; unique_id=&quot;10141&quot;&gt;&lt;property id=&quot;20148&quot; value=&quot;5&quot;/&gt;&lt;property id=&quot;20300&quot; value=&quot;Slide 127 - &amp;quot;Shannon’s Entropy&amp;quot;&quot;/&gt;&lt;property id=&quot;20307&quot; value=&quot;411&quot;/&gt;&lt;property id=&quot;20309&quot; value=&quot;-1&quot;/&gt;&lt;/object&gt;&lt;object type=&quot;3&quot; unique_id=&quot;10142&quot;&gt;&lt;property id=&quot;20148&quot; value=&quot;5&quot;/&gt;&lt;property id=&quot;20300&quot; value=&quot;Slide 128 - &amp;quot;Mutual Information&amp;quot;&quot;/&gt;&lt;property id=&quot;20307&quot; value=&quot;412&quot;/&gt;&lt;property id=&quot;20309&quot; value=&quot;-1&quot;/&gt;&lt;/object&gt;&lt;object type=&quot;3&quot; unique_id=&quot;10143&quot;&gt;&lt;property id=&quot;20148&quot; value=&quot;5&quot;/&gt;&lt;property id=&quot;20300&quot; value=&quot;Slide 129 - &amp;quot;Mutual Information&amp;quot;&quot;/&gt;&lt;property id=&quot;20307&quot; value=&quot;414&quot;/&gt;&lt;property id=&quot;20309&quot; value=&quot;-1&quot;/&gt;&lt;/object&gt;&lt;object type=&quot;3&quot; unique_id=&quot;13887&quot;&gt;&lt;property id=&quot;20148&quot; value=&quot;5&quot;/&gt;&lt;property id=&quot;20300&quot; value=&quot;Slide 133 - &amp;quot;Biophysical Plausibility&amp;quot;&quot;/&gt;&lt;property id=&quot;20307&quot; value=&quot;416&quot;/&gt;&lt;/object&gt;&lt;object type=&quot;3&quot; unique_id=&quot;13888&quot;&gt;&lt;property id=&quot;20148&quot; value=&quot;5&quot;/&gt;&lt;property id=&quot;20300&quot; value=&quot;Slide 134 - &amp;quot;Related Work&amp;quot;&quot;/&gt;&lt;property id=&quot;20307&quot; value=&quot;417&quot;/&gt;&lt;/object&gt;&lt;object type=&quot;3&quot; unique_id=&quot;13889&quot;&gt;&lt;property id=&quot;20148&quot; value=&quot;5&quot;/&gt;&lt;property id=&quot;20300&quot; value=&quot;Slide 135 - &amp;quot;Related Work&amp;quot;&quot;/&gt;&lt;property id=&quot;20307&quot; value=&quot;418&quot;/&gt;&lt;/object&gt;&lt;object type=&quot;3&quot; unique_id=&quot;13890&quot;&gt;&lt;property id=&quot;20148&quot; value=&quot;5&quot;/&gt;&lt;property id=&quot;20300&quot; value=&quot;Slide 136 - &amp;quot;Limitations with Fixed Topologies&amp;quot;&quot;/&gt;&lt;property id=&quot;20307&quot; value=&quot;419&quot;/&gt;&lt;/object&gt;&lt;object type=&quot;3&quot; unique_id=&quot;13891&quot;&gt;&lt;property id=&quot;20148&quot; value=&quot;5&quot;/&gt;&lt;property id=&quot;20300&quot; value=&quot;Slide 137 - &amp;quot;Related Work&amp;quot;&quot;/&gt;&lt;property id=&quot;20307&quot; value=&quot;420&quot;/&gt;&lt;/object&gt;&lt;object type=&quot;3&quot; unique_id=&quot;13892&quot;&gt;&lt;property id=&quot;20148&quot; value=&quot;5&quot;/&gt;&lt;property id=&quot;20300&quot; value=&quot;Slide 138 - &amp;quot;Crossover &amp;amp; the Bloating Problem&amp;quot;&quot;/&gt;&lt;property id=&quot;20307&quot; value=&quot;421&quot;/&gt;&lt;/object&gt;&lt;object type=&quot;3&quot; unique_id=&quot;13893&quot;&gt;&lt;property id=&quot;20148&quot; value=&quot;5&quot;/&gt;&lt;property id=&quot;20300&quot; value=&quot;Slide 139 - &amp;quot;Related Work&amp;quot;&quot;/&gt;&lt;property id=&quot;20307&quot; value=&quot;422&quot;/&gt;&lt;/object&gt;&lt;object type=&quot;3&quot; unique_id=&quot;13894&quot;&gt;&lt;property id=&quot;20148&quot; value=&quot;5&quot;/&gt;&lt;property id=&quot;20300&quot; value=&quot;Slide 140 - &amp;quot;Related Work&amp;quot;&quot;/&gt;&lt;property id=&quot;20307&quot; value=&quot;423&quot;/&gt;&lt;/object&gt;&lt;object type=&quot;3&quot; unique_id=&quot;13895&quot;&gt;&lt;property id=&quot;20148&quot; value=&quot;5&quot;/&gt;&lt;property id=&quot;20300&quot; value=&quot;Slide 141 - &amp;quot;Applications in Space Robotics&amp;quot;&quot;/&gt;&lt;property id=&quot;20307&quot; value=&quot;424&quot;/&gt;&lt;/object&gt;&lt;object type=&quot;3&quot; unique_id=&quot;13896&quot;&gt;&lt;property id=&quot;20148&quot; value=&quot;5&quot;/&gt;&lt;property id=&quot;20300&quot; value=&quot;Slide 142 - &amp;quot;Significance&amp;quot;&quot;/&gt;&lt;property id=&quot;20307&quot; value=&quot;425&quot;/&gt;&lt;/object&gt;&lt;object type=&quot;3&quot; unique_id=&quot;13897&quot;&gt;&lt;property id=&quot;20148&quot; value=&quot;5&quot;/&gt;&lt;property id=&quot;20300&quot; value=&quot;Slide 143&quot;/&gt;&lt;property id=&quot;20307&quot; value=&quot;426&quot;/&gt;&lt;/object&gt;&lt;object type=&quot;3&quot; unique_id=&quot;13898&quot;&gt;&lt;property id=&quot;20148&quot; value=&quot;5&quot;/&gt;&lt;property id=&quot;20300&quot; value=&quot;Slide 144&quot;/&gt;&lt;property id=&quot;20307&quot; value=&quot;427&quot;/&gt;&lt;/object&gt;&lt;object type=&quot;3&quot; unique_id=&quot;13899&quot;&gt;&lt;property id=&quot;20148&quot; value=&quot;5&quot;/&gt;&lt;property id=&quot;20300&quot; value=&quot;Slide 145 - &amp;quot;Significance&amp;quot;&quot;/&gt;&lt;property id=&quot;20307&quot; value=&quot;428&quot;/&gt;&lt;/object&gt;&lt;object type=&quot;3&quot; unique_id=&quot;13900&quot;&gt;&lt;property id=&quot;20148&quot; value=&quot;5&quot;/&gt;&lt;property id=&quot;20300&quot; value=&quot;Slide 146 - &amp;quot;Applications in Space Robotics&amp;quot;&quot;/&gt;&lt;property id=&quot;20307&quot; value=&quot;429&quot;/&gt;&lt;/object&gt;&lt;object type=&quot;3&quot; unique_id=&quot;13901&quot;&gt;&lt;property id=&quot;20148&quot; value=&quot;5&quot;/&gt;&lt;property id=&quot;20300&quot; value=&quot;Slide 147 - &amp;quot;Significance&amp;quot;&quot;/&gt;&lt;property id=&quot;20307&quot; value=&quot;430&quot;/&gt;&lt;/object&gt;&lt;object type=&quot;3&quot; unique_id=&quot;13902&quot;&gt;&lt;property id=&quot;20148&quot; value=&quot;5&quot;/&gt;&lt;property id=&quot;20300&quot; value=&quot;Slide 148&quot;/&gt;&lt;property id=&quot;20307&quot; value=&quot;431&quot;/&gt;&lt;/object&gt;&lt;object type=&quot;3&quot; unique_id=&quot;13903&quot;&gt;&lt;property id=&quot;20148&quot; value=&quot;5&quot;/&gt;&lt;property id=&quot;20300&quot; value=&quot;Slide 149&quot;/&gt;&lt;property id=&quot;20307&quot; value=&quot;432&quot;/&gt;&lt;/object&gt;&lt;object type=&quot;3&quot; unique_id=&quot;13904&quot;&gt;&lt;property id=&quot;20148&quot; value=&quot;5&quot;/&gt;&lt;property id=&quot;20300&quot; value=&quot;Slide 150 - &amp;quot;Significance&amp;quot;&quot;/&gt;&lt;property id=&quot;20307&quot; value=&quot;433&quot;/&gt;&lt;/object&gt;&lt;object type=&quot;3&quot; unique_id=&quot;13905&quot;&gt;&lt;property id=&quot;20148&quot; value=&quot;5&quot;/&gt;&lt;property id=&quot;20300&quot; value=&quot;Slide 166 - &amp;quot;ANT Crossover Operator&amp;quot;&quot;/&gt;&lt;property id=&quot;20307&quot; value=&quot;434&quot;/&gt;&lt;/object&gt;&lt;object type=&quot;3&quot; unique_id=&quot;14354&quot;&gt;&lt;property id=&quot;20148&quot; value=&quot;5&quot;/&gt;&lt;property id=&quot;20300&quot; value=&quot;Slide 151 - &amp;quot;Chapter Overview&amp;quot;&quot;/&gt;&lt;property id=&quot;20307&quot; value=&quot;435&quot;/&gt;&lt;/object&gt;&lt;object type=&quot;3&quot; unique_id=&quot;14355&quot;&gt;&lt;property id=&quot;20148&quot; value=&quot;5&quot;/&gt;&lt;property id=&quot;20300&quot; value=&quot;Slide 152 - &amp;quot;Evolvability&amp;quot;&quot;/&gt;&lt;property id=&quot;20307&quot; value=&quot;436&quot;/&gt;&lt;/object&gt;&lt;object type=&quot;3&quot; unique_id=&quot;14356&quot;&gt;&lt;property id=&quot;20148&quot; value=&quot;5&quot;/&gt;&lt;property id=&quot;20300&quot; value=&quot;Slide 153 - &amp;quot;Changing Task, Changing Model ?&amp;quot;&quot;/&gt;&lt;property id=&quot;20307&quot; value=&quot;437&quot;/&gt;&lt;/object&gt;&lt;object type=&quot;3&quot; unique_id=&quot;16334&quot;&gt;&lt;property id=&quot;20148&quot; value=&quot;5&quot;/&gt;&lt;property id=&quot;20300&quot; value=&quot;Slide 47 - &amp;quot;Feature Detectors&amp;quot;&quot;/&gt;&lt;property id=&quot;20307&quot; value=&quot;442&quot;/&gt;&lt;/object&gt;&lt;object type=&quot;3&quot; unique_id=&quot;16335&quot;&gt;&lt;property id=&quot;20148&quot; value=&quot;5&quot;/&gt;&lt;property id=&quot;20300&quot; value=&quot;Slide 48 - &amp;quot;Task Allocation&amp;quot;&quot;/&gt;&lt;property id=&quot;20307&quot; value=&quot;443&quot;/&gt;&lt;/object&gt;&lt;object type=&quot;3&quot; unique_id=&quot;16336&quot;&gt;&lt;property id=&quot;20148&quot; value=&quot;5&quot;/&gt;&lt;property id=&quot;20300&quot; value=&quot;Slide 155 - &amp;quot;Excavation&amp;quot;&quot;/&gt;&lt;property id=&quot;20307&quot; value=&quot;441&quot;/&gt;&lt;/object&gt;&lt;object type=&quot;3&quot; unique_id=&quot;16338&quot;&gt;&lt;property id=&quot;20148&quot; value=&quot;5&quot;/&gt;&lt;property id=&quot;20300&quot; value=&quot;Slide 49 - &amp;quot;Evolving Neural Networks&amp;quot;&quot;/&gt;&lt;property id=&quot;20307&quot; value=&quot;438&quot;/&gt;&lt;/object&gt;&lt;object type=&quot;3&quot; unique_id=&quot;16339&quot;&gt;&lt;property id=&quot;20148&quot; value=&quot;5&quot;/&gt;&lt;property id=&quot;20300&quot; value=&quot;Slide 50 - &amp;quot;Feature Detectors and Noisy Neurons&amp;quot;&quot;/&gt;&lt;property id=&quot;20307&quot; value=&quot;439&quot;/&gt;&lt;/object&gt;&lt;object type=&quot;3&quot; unique_id=&quot;17106&quot;&gt;&lt;property id=&quot;20148&quot; value=&quot;5&quot;/&gt;&lt;property id=&quot;20300&quot; value=&quot;Slide 19 - &amp;quot;Limitations with Fixed Topologies&amp;quot;&quot;/&gt;&lt;property id=&quot;20307&quot; value=&quot;444&quot;/&gt;&lt;/object&gt;&lt;object type=&quot;3&quot; unique_id=&quot;19250&quot;&gt;&lt;property id=&quot;20148&quot; value=&quot;5&quot;/&gt;&lt;property id=&quot;20300&quot; value=&quot;Slide 7&quot;/&gt;&lt;property id=&quot;20307&quot; value=&quot;449&quot;/&gt;&lt;/object&gt;&lt;object type=&quot;3&quot; unique_id=&quot;19251&quot;&gt;&lt;property id=&quot;20148&quot; value=&quot;5&quot;/&gt;&lt;property id=&quot;20300&quot; value=&quot;Slide 8&quot;/&gt;&lt;property id=&quot;20307&quot; value=&quot;450&quot;/&gt;&lt;/object&gt;&lt;object type=&quot;3&quot; unique_id=&quot;19252&quot;&gt;&lt;property id=&quot;20148&quot; value=&quot;5&quot;/&gt;&lt;property id=&quot;20300&quot; value=&quot;Slide 17 - &amp;quot;Biophysical Plausibility&amp;quot;&quot;/&gt;&lt;property id=&quot;20307&quot; value=&quot;445&quot;/&gt;&lt;/object&gt;&lt;object type=&quot;3&quot; unique_id=&quot;19253&quot;&gt;&lt;property id=&quot;20148&quot; value=&quot;5&quot;/&gt;&lt;property id=&quot;20300&quot; value=&quot;Slide 32 - &amp;quot;Coarse-Coding Cell Model&amp;quot;&quot;/&gt;&lt;property id=&quot;20307&quot; value=&quot;447&quot;/&gt;&lt;/object&gt;&lt;object type=&quot;3&quot; unique_id=&quot;19254&quot;&gt;&lt;property id=&quot;20148&quot; value=&quot;5&quot;/&gt;&lt;property id=&quot;20300&quot; value=&quot;Slide 33 - &amp;quot;Coarse-Coding Cell Model&amp;quot;&quot;/&gt;&lt;property id=&quot;20307&quot; value=&quot;448&quot;/&gt;&lt;/object&gt;&lt;object type=&quot;3&quot; unique_id=&quot;19255&quot;&gt;&lt;property id=&quot;20148&quot; value=&quot;5&quot;/&gt;&lt;property id=&quot;20300&quot; value=&quot;Slide 34&quot;/&gt;&lt;property id=&quot;20307&quot; value=&quot;446&quot;/&gt;&lt;/object&gt;&lt;object type=&quot;3&quot; unique_id=&quot;19257&quot;&gt;&lt;property id=&quot;20148&quot; value=&quot;5&quot;/&gt;&lt;property id=&quot;20300&quot; value=&quot;Slide 6 - &amp;quot;Significance&amp;quot;&quot;/&gt;&lt;property id=&quot;20307&quot; value=&quot;452&quot;/&gt;&lt;/object&gt;&lt;object type=&quot;3&quot; unique_id=&quot;19258&quot;&gt;&lt;property id=&quot;20148&quot; value=&quot;5&quot;/&gt;&lt;property id=&quot;20300&quot; value=&quot;Slide 9 - &amp;quot;Significance&amp;quot;&quot;/&gt;&lt;property id=&quot;20307&quot; value=&quot;453&quot;/&gt;&lt;/object&gt;&lt;object type=&quot;3&quot; unique_id=&quot;20388&quot;&gt;&lt;property id=&quot;20148&quot; value=&quot;5&quot;/&gt;&lt;property id=&quot;20300&quot; value=&quot;Slide 154 - &amp;quot;Tiling Formation Task&amp;quot;&quot;/&gt;&lt;property id=&quot;20307&quot; value=&quot;454&quot;/&gt;&lt;/object&gt;&lt;object type=&quot;3&quot; unique_id=&quot;22830&quot;&gt;&lt;property id=&quot;20148&quot; value=&quot;5&quot;/&gt;&lt;property id=&quot;20300&quot; value=&quot;Slide 157&quot;/&gt;&lt;property id=&quot;20307&quot; value=&quot;462&quot;/&gt;&lt;/object&gt;&lt;object type=&quot;3&quot; unique_id=&quot;22831&quot;&gt;&lt;property id=&quot;20148&quot; value=&quot;5&quot;/&gt;&lt;property id=&quot;20300&quot; value=&quot;Slide 158&quot;/&gt;&lt;property id=&quot;20307&quot; value=&quot;461&quot;/&gt;&lt;/object&gt;&lt;object type=&quot;3&quot; unique_id=&quot;22832&quot;&gt;&lt;property id=&quot;20148&quot; value=&quot;5&quot;/&gt;&lt;property id=&quot;20300&quot; value=&quot;Slide 161 - &amp;quot;Excavation – Optimal Conditions &amp;#x0D;&amp;#x0A;(Thangavelautham et al. submission to ICRA’09)&amp;quot;&quot;/&gt;&lt;property id=&quot;20307&quot; value=&quot;456&quot;/&gt;&lt;/object&gt;&lt;object type=&quot;3&quot; unique_id=&quot;22833&quot;&gt;&lt;property id=&quot;20148&quot; value=&quot;5&quot;/&gt;&lt;property id=&quot;20300&quot; value=&quot;Slide 162 - &amp;quot;Excavation – Optimal Conditions &amp;#x0D;&amp;#x0A;(Thangavelautham et al. submission to ICRA’09)&amp;quot;&quot;/&gt;&lt;property id=&quot;20307&quot; value=&quot;457&quot;/&gt;&lt;/object&gt;&lt;object type=&quot;3&quot; unique_id=&quot;22834&quot;&gt;&lt;property id=&quot;20148&quot; value=&quot;5&quot;/&gt;&lt;property id=&quot;20300&quot; value=&quot;Slide 163 - &amp;quot;Excavation – Optimal Conditions &amp;#x0D;&amp;#x0A;(Thangavelautham et al. submission to ICRA’09)&amp;quot;&quot;/&gt;&lt;property id=&quot;20307&quot; value=&quot;458&quot;/&gt;&lt;/object&gt;&lt;object type=&quot;3&quot; unique_id=&quot;22835&quot;&gt;&lt;property id=&quot;20148&quot; value=&quot;5&quot;/&gt;&lt;property id=&quot;20300&quot; value=&quot;Slide 165 - &amp;quot;Potential Benefits – Lunar Construction&amp;quot;&quot;/&gt;&lt;property id=&quot;20307&quot; value=&quot;459&quot;/&gt;&lt;/object&gt;&lt;object type=&quot;3&quot; unique_id=&quot;23850&quot;&gt;&lt;property id=&quot;20148&quot; value=&quot;5&quot;/&gt;&lt;property id=&quot;20300&quot; value=&quot;Slide 164 - &amp;quot;Excavation – Optimal Conditions &amp;#x0D;&amp;#x0A;(Thangavelautham et al. submission to ICRA’09)&amp;quot;&quot;/&gt;&lt;property id=&quot;20307&quot; value=&quot;463&quot;/&gt;&lt;/object&gt;&lt;object type=&quot;3&quot; unique_id=&quot;24872&quot;&gt;&lt;property id=&quot;20148&quot; value=&quot;5&quot;/&gt;&lt;property id=&quot;20300&quot; value=&quot;Slide 119&quot;/&gt;&lt;property id=&quot;20307&quot; value=&quot;464&quot;/&gt;&lt;/object&gt;&lt;object type=&quot;3&quot; unique_id=&quot;25044&quot;&gt;&lt;property id=&quot;20148&quot; value=&quot;5&quot;/&gt;&lt;property id=&quot;20300&quot; value=&quot;Slide 112&quot;/&gt;&lt;property id=&quot;20307&quot; value=&quot;465&quot;/&gt;&lt;/object&gt;&lt;object type=&quot;3&quot; unique_id=&quot;25216&quot;&gt;&lt;property id=&quot;20148&quot; value=&quot;5&quot;/&gt;&lt;property id=&quot;20300&quot; value=&quot;Slide 95 - &amp;quot;Coarse-Coding Cell Model&amp;quot;&quot;/&gt;&lt;property id=&quot;20307&quot; value=&quot;466&quot;/&gt;&lt;/object&gt;&lt;object type=&quot;3&quot; unique_id=&quot;25728&quot;&gt;&lt;property id=&quot;20148&quot; value=&quot;5&quot;/&gt;&lt;property id=&quot;20300&quot; value=&quot;Slide 55 - &amp;quot;Thank You!&amp;quot;&quot;/&gt;&lt;property id=&quot;20307&quot; value=&quot;467&quot;/&gt;&lt;/object&gt;&lt;object type=&quot;3&quot; unique_id=&quot;25729&quot;&gt;&lt;property id=&quot;20148&quot; value=&quot;5&quot;/&gt;&lt;property id=&quot;20300&quot; value=&quot;Slide 59 - &amp;quot;Feature Detectors&amp;quot;&quot;/&gt;&lt;property id=&quot;20307&quot; value=&quot;469&quot;/&gt;&lt;/object&gt;&lt;object type=&quot;3&quot; unique_id=&quot;25730&quot;&gt;&lt;property id=&quot;20148&quot; value=&quot;5&quot;/&gt;&lt;property id=&quot;20300&quot; value=&quot;Slide 60 - &amp;quot;Feature Detectors and Noisy Neurons&amp;quot;&quot;/&gt;&lt;property id=&quot;20307&quot; value=&quot;468&quot;/&gt;&lt;/object&gt;&lt;/object&gt;&lt;object type=&quot;8&quot; unique_id=&quot;1014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45AA7CE90DB1449C47E8DE41DFB72B" ma:contentTypeVersion="10" ma:contentTypeDescription="Create a new document." ma:contentTypeScope="" ma:versionID="37792c6f235421c1319ad5afbc0a5bce">
  <xsd:schema xmlns:xsd="http://www.w3.org/2001/XMLSchema" xmlns:xs="http://www.w3.org/2001/XMLSchema" xmlns:p="http://schemas.microsoft.com/office/2006/metadata/properties" xmlns:ns3="559f9282-036d-4a7c-b99c-4ecea13928ed" targetNamespace="http://schemas.microsoft.com/office/2006/metadata/properties" ma:root="true" ma:fieldsID="f12427bee4d2ffe06d0fa3dbdc1344ca" ns3:_="">
    <xsd:import namespace="559f9282-036d-4a7c-b99c-4ecea13928e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f9282-036d-4a7c-b99c-4ecea13928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58D21E-CEE7-4416-91D6-1DF38D3C16E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7730A1B-F96E-480E-9D57-5261241A60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693144-ED9C-4908-96BF-AE96D2024B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9f9282-036d-4a7c-b99c-4ecea13928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88887</TotalTime>
  <Words>474</Words>
  <Application>Microsoft Office PowerPoint</Application>
  <PresentationFormat>On-screen Show (4:3)</PresentationFormat>
  <Paragraphs>103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Garamond</vt:lpstr>
      <vt:lpstr>Wingdings 3</vt:lpstr>
      <vt:lpstr>Wisp</vt:lpstr>
      <vt:lpstr>Design and Construction of a Hot-Fire Rocket Test Stand at The University of Arizona Amid Restrictive Pandemic Protocols</vt:lpstr>
      <vt:lpstr>Agenda</vt:lpstr>
      <vt:lpstr>Introduction and Background</vt:lpstr>
      <vt:lpstr>Initial Stand Design</vt:lpstr>
      <vt:lpstr>Changes Made</vt:lpstr>
      <vt:lpstr>Stress Tests</vt:lpstr>
      <vt:lpstr>Final Mechanical Assembly </vt:lpstr>
      <vt:lpstr>Data Acquisition System</vt:lpstr>
      <vt:lpstr>Thermoelectric Cooling Study </vt:lpstr>
      <vt:lpstr>What is a Thermoelectric Cooler? </vt:lpstr>
      <vt:lpstr>TEC Study Parameters</vt:lpstr>
      <vt:lpstr>Results of Study</vt:lpstr>
      <vt:lpstr>Safety Protocols</vt:lpstr>
      <vt:lpstr>Standoff Distance (cont.)</vt:lpstr>
      <vt:lpstr>Standoff Distance</vt:lpstr>
      <vt:lpstr>Standoff Distance Adjustment </vt:lpstr>
      <vt:lpstr>Safety Procedures</vt:lpstr>
      <vt:lpstr>Procedure in the Event of Failure</vt:lpstr>
      <vt:lpstr>References</vt:lpstr>
    </vt:vector>
  </TitlesOfParts>
  <Company>JL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Jekan</dc:creator>
  <cp:lastModifiedBy>Devon Schmitt</cp:lastModifiedBy>
  <cp:revision>960</cp:revision>
  <dcterms:created xsi:type="dcterms:W3CDTF">2008-05-21T01:02:12Z</dcterms:created>
  <dcterms:modified xsi:type="dcterms:W3CDTF">2021-04-23T23:58:48Z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0x0101000945AA7CE90DB1449C47E8DE41DFB72B</vt:lpwstr>
  </property>
</Properties>
</file>