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75" r:id="rId1"/>
    <p:sldMasterId id="2147485093" r:id="rId2"/>
  </p:sldMasterIdLst>
  <p:notesMasterIdLst>
    <p:notesMasterId r:id="rId20"/>
  </p:notesMasterIdLst>
  <p:handoutMasterIdLst>
    <p:handoutMasterId r:id="rId21"/>
  </p:handoutMasterIdLst>
  <p:sldIdLst>
    <p:sldId id="901" r:id="rId3"/>
    <p:sldId id="1323" r:id="rId4"/>
    <p:sldId id="1324" r:id="rId5"/>
    <p:sldId id="1326" r:id="rId6"/>
    <p:sldId id="1325" r:id="rId7"/>
    <p:sldId id="1328" r:id="rId8"/>
    <p:sldId id="1341" r:id="rId9"/>
    <p:sldId id="1338" r:id="rId10"/>
    <p:sldId id="1336" r:id="rId11"/>
    <p:sldId id="1340" r:id="rId12"/>
    <p:sldId id="1330" r:id="rId13"/>
    <p:sldId id="1342" r:id="rId14"/>
    <p:sldId id="1331" r:id="rId15"/>
    <p:sldId id="1332" r:id="rId16"/>
    <p:sldId id="1334" r:id="rId17"/>
    <p:sldId id="1339" r:id="rId18"/>
    <p:sldId id="1333" r:id="rId19"/>
  </p:sldIdLst>
  <p:sldSz cx="9144000" cy="6858000" type="screen4x3"/>
  <p:notesSz cx="6858000" cy="9144000"/>
  <p:custDataLst>
    <p:tags r:id="rId2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80808"/>
    <a:srgbClr val="008000"/>
    <a:srgbClr val="CC6600"/>
    <a:srgbClr val="0000FF"/>
    <a:srgbClr val="CC9900"/>
    <a:srgbClr val="8282E4"/>
    <a:srgbClr val="B2B2B2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824" autoAdjust="0"/>
    <p:restoredTop sz="50000" autoAdjust="0"/>
  </p:normalViewPr>
  <p:slideViewPr>
    <p:cSldViewPr>
      <p:cViewPr varScale="1">
        <p:scale>
          <a:sx n="61" d="100"/>
          <a:sy n="61" d="100"/>
        </p:scale>
        <p:origin x="112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1474EDB-ED51-445C-AE78-1AF30F3F9D92}" type="datetimeFigureOut">
              <a:rPr lang="en-US" altLang="en-US"/>
              <a:pPr>
                <a:defRPr/>
              </a:pPr>
              <a:t>4/23/2021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3BB5AA-721D-44CC-AA76-B2A4102F1D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2940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fld id="{B6DD40B8-589C-4258-B768-CF4D4AB976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3726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fld id="{D0203155-1E9D-491E-9998-C2F2FB009243}" type="slidenum">
              <a:rPr lang="en-US" altLang="en-US" sz="1200" u="none" smtClean="0">
                <a:solidFill>
                  <a:srgbClr val="000000"/>
                </a:solidFill>
                <a:latin typeface="Arial" charset="0"/>
              </a:rPr>
              <a:pPr/>
              <a:t>1</a:t>
            </a:fld>
            <a:endParaRPr lang="en-US" altLang="en-US" sz="1200" u="none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12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jpeg"/><Relationship Id="rId11" Type="http://schemas.openxmlformats.org/officeDocument/2006/relationships/image" Target="../media/image10.png"/><Relationship Id="rId5" Type="http://schemas.microsoft.com/office/2007/relationships/hdphoto" Target="../media/hdphoto1.wdp"/><Relationship Id="rId1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openxmlformats.org/officeDocument/2006/relationships/image" Target="../media/image9.png"/><Relationship Id="rId14" Type="http://schemas.openxmlformats.org/officeDocument/2006/relationships/image" Target="../media/image12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1113"/>
            <a:ext cx="9156700" cy="697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-12700" y="-11113"/>
            <a:ext cx="9385300" cy="849313"/>
          </a:xfrm>
          <a:prstGeom prst="rect">
            <a:avLst/>
          </a:prstGeom>
          <a:solidFill>
            <a:schemeClr val="bg2">
              <a:alpha val="7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7625"/>
            <a:ext cx="6858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6350" y="838200"/>
            <a:ext cx="9144000" cy="6157913"/>
          </a:xfrm>
          <a:prstGeom prst="rect">
            <a:avLst/>
          </a:prstGeom>
          <a:solidFill>
            <a:schemeClr val="bg2">
              <a:alpha val="1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4DE60-353D-498E-842D-738ACD3D6B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4911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3"/>
            <a:ext cx="9144000" cy="104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7386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3886200" y="6381750"/>
            <a:ext cx="2438400" cy="476250"/>
          </a:xfrm>
        </p:spPr>
        <p:txBody>
          <a:bodyPr/>
          <a:lstStyle>
            <a:lvl1pPr>
              <a:defRPr>
                <a:solidFill>
                  <a:srgbClr val="000514"/>
                </a:solidFill>
              </a:defRPr>
            </a:lvl1pPr>
          </a:lstStyle>
          <a:p>
            <a:pPr>
              <a:defRPr/>
            </a:pPr>
            <a:fld id="{C547A257-F2A4-4FDB-A631-A186213120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828636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35CDE-651A-49E0-8E2D-3E0BD1DDB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03198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C6E6E-8357-4DAF-9DAD-C07898E43B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67609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C92E1-4D50-4C66-A9BE-91B374D683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6485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Garamond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A1687-FBC8-4C94-90DE-50B33DAE3B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89631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8A486-A671-416D-A591-D66BBD06A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54016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40B2D6-3317-4B2C-9D12-E3A439892E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76498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60615-4902-4828-9330-3F0CE3312A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18115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5335F-F642-4900-9770-9C3A9C17D3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2952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6096D-26B3-4993-9776-7D02C7D04A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702056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48715-406C-46A5-AD86-98DC18270E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11992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087D9-4669-4C3B-9276-1DE8C0263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80992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46270-A8AE-4268-891C-842C3FEF71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941083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40A56-F7AD-4277-B391-A86E346988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89456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F7BB42-9617-40A6-B505-3A8D139CB8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361277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31C18-6B9A-4CA8-9BF6-6C64B1E189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839634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1631950"/>
            <a:ext cx="9144000" cy="52260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631950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sp>
        <p:nvSpPr>
          <p:cNvPr id="256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736725"/>
            <a:ext cx="8458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838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F8EB4D-4EA1-41F8-94A9-65B42F164A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2712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-16538"/>
            <a:ext cx="9144000" cy="1055688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+mn-ea"/>
              <a:cs typeface="Arial" charset="0"/>
            </a:endParaRPr>
          </a:p>
        </p:txBody>
      </p:sp>
      <p:pic>
        <p:nvPicPr>
          <p:cNvPr id="28" name="Picture 3">
            <a:extLst>
              <a:ext uri="{FF2B5EF4-FFF2-40B4-BE49-F238E27FC236}">
                <a16:creationId xmlns:a16="http://schemas.microsoft.com/office/drawing/2014/main" id="{883E5C2A-FBE1-4206-8656-8FCA626A53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 rot="10800000" flipV="1">
            <a:off x="0" y="461016"/>
            <a:ext cx="9144000" cy="58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382000" cy="715057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5369"/>
            <a:ext cx="8382000" cy="4463414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3200400" y="6381750"/>
            <a:ext cx="2438400" cy="4762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514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1198">
            <a:off x="4489782" y="362280"/>
            <a:ext cx="384243" cy="18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0" b="98265" l="4523" r="899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004" y="-46083"/>
            <a:ext cx="12213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0" t="20817" r="48808" b="50429"/>
          <a:stretch/>
        </p:blipFill>
        <p:spPr>
          <a:xfrm rot="820518">
            <a:off x="3198032" y="294977"/>
            <a:ext cx="251270" cy="238159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82" b="91444" l="9664" r="89916">
                        <a14:foregroundMark x1="42017" y1="6417" x2="42017" y2="6417"/>
                        <a14:foregroundMark x1="39076" y1="91444" x2="39076" y2="91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574" y="22690"/>
            <a:ext cx="990600" cy="77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2"/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139" b="69792" l="33433" r="69851">
                        <a14:foregroundMark x1="61493" y1="22917" x2="61493" y2="22917"/>
                        <a14:foregroundMark x1="60896" y1="23264" x2="60896" y2="23264"/>
                        <a14:foregroundMark x1="62090" y1="28125" x2="62090" y2="28125"/>
                        <a14:foregroundMark x1="64478" y1="23264" x2="64478" y2="23264"/>
                        <a14:foregroundMark x1="53433" y1="24653" x2="53433" y2="24653"/>
                        <a14:foregroundMark x1="55522" y1="20139" x2="55522" y2="20139"/>
                        <a14:foregroundMark x1="58209" y1="22917" x2="58209" y2="22917"/>
                        <a14:foregroundMark x1="38507" y1="64583" x2="38507" y2="64583"/>
                        <a14:foregroundMark x1="33433" y1="63889" x2="33433" y2="63889"/>
                        <a14:foregroundMark x1="33731" y1="63889" x2="33731" y2="63889"/>
                        <a14:foregroundMark x1="53134" y1="69097" x2="53134" y2="69097"/>
                        <a14:foregroundMark x1="54328" y1="69792" x2="54328" y2="69792"/>
                        <a14:foregroundMark x1="68955" y1="69792" x2="68955" y2="69792"/>
                        <a14:foregroundMark x1="63881" y1="69097" x2="63881" y2="69097"/>
                        <a14:foregroundMark x1="64179" y1="68403" x2="64179" y2="68403"/>
                        <a14:foregroundMark x1="64179" y1="68403" x2="64179" y2="68403"/>
                        <a14:foregroundMark x1="65672" y1="67708" x2="65672" y2="67708"/>
                        <a14:foregroundMark x1="67761" y1="68403" x2="67761" y2="68403"/>
                        <a14:foregroundMark x1="59403" y1="69792" x2="59403" y2="69792"/>
                        <a14:foregroundMark x1="56716" y1="69792" x2="56716" y2="69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5556" r="25555" b="26666"/>
          <a:stretch>
            <a:fillRect/>
          </a:stretch>
        </p:blipFill>
        <p:spPr bwMode="auto">
          <a:xfrm>
            <a:off x="1092024" y="91236"/>
            <a:ext cx="60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57FE3D-6CDD-49C7-A7F2-7694B1C2DBA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908631" y="153279"/>
            <a:ext cx="329763" cy="321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CDBF9F-D50E-4286-B247-35E3B274DDE5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357" b="96970" l="2843" r="95652">
                        <a14:foregroundMark x1="74582" y1="17677" x2="74582" y2="17677"/>
                        <a14:foregroundMark x1="62709" y1="16498" x2="62709" y2="16498"/>
                        <a14:foregroundMark x1="71405" y1="16498" x2="71405" y2="16498"/>
                        <a14:foregroundMark x1="67057" y1="66835" x2="67057" y2="66835"/>
                        <a14:foregroundMark x1="52843" y1="75421" x2="52843" y2="75421"/>
                        <a14:foregroundMark x1="54013" y1="83165" x2="54013" y2="83165"/>
                        <a14:foregroundMark x1="54013" y1="81987" x2="54013" y2="81987"/>
                        <a14:foregroundMark x1="55017" y1="73401" x2="55017" y2="73401"/>
                        <a14:foregroundMark x1="58361" y1="64646" x2="58361" y2="64646"/>
                        <a14:foregroundMark x1="65886" y1="62458" x2="65886" y2="62458"/>
                        <a14:foregroundMark x1="73579" y1="67845" x2="73579" y2="67845"/>
                        <a14:foregroundMark x1="75753" y1="83165" x2="75753" y2="83165"/>
                        <a14:foregroundMark x1="38796" y1="89731" x2="38796" y2="89731"/>
                        <a14:foregroundMark x1="44314" y1="90741" x2="44314" y2="90741"/>
                        <a14:foregroundMark x1="47492" y1="91919" x2="47492" y2="91919"/>
                        <a14:foregroundMark x1="50836" y1="94108" x2="50836" y2="94108"/>
                        <a14:foregroundMark x1="51839" y1="96296" x2="51839" y2="96296"/>
                        <a14:foregroundMark x1="49666" y1="96296" x2="49666" y2="96296"/>
                        <a14:foregroundMark x1="50836" y1="97306" x2="50836" y2="97306"/>
                        <a14:foregroundMark x1="52843" y1="97306" x2="52843" y2="97306"/>
                        <a14:foregroundMark x1="3010" y1="60269" x2="3010" y2="60269"/>
                        <a14:foregroundMark x1="48662" y1="11111" x2="48662" y2="11111"/>
                        <a14:foregroundMark x1="58361" y1="7744" x2="58361" y2="7744"/>
                        <a14:foregroundMark x1="92977" y1="54714" x2="92977" y2="54714"/>
                        <a14:foregroundMark x1="45819" y1="2357" x2="45819" y2="2357"/>
                        <a14:foregroundMark x1="95652" y1="54714" x2="95652" y2="547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1714" y="261951"/>
            <a:ext cx="523596" cy="52009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0F939F0-8E18-4B0C-B899-78C58BB946D4}"/>
              </a:ext>
            </a:extLst>
          </p:cNvPr>
          <p:cNvPicPr/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188" y="83243"/>
            <a:ext cx="1001976" cy="798196"/>
          </a:xfrm>
          <a:prstGeom prst="rect">
            <a:avLst/>
          </a:prstGeom>
        </p:spPr>
      </p:pic>
      <p:pic>
        <p:nvPicPr>
          <p:cNvPr id="5" name="Picture 4" descr="A picture containing clock, photo, hand, holding&#10;&#10;Description automatically generated">
            <a:extLst>
              <a:ext uri="{FF2B5EF4-FFF2-40B4-BE49-F238E27FC236}">
                <a16:creationId xmlns:a16="http://schemas.microsoft.com/office/drawing/2014/main" id="{B0B58DE0-6E1F-4C64-B5EB-6DF44A45C5A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823" y="42615"/>
            <a:ext cx="914518" cy="93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70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6C23F-F35C-4663-BABB-98735E1AD59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37081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6752A6-1222-473E-9E60-90A7C82459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2580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836206-CFFE-4F6C-BC0D-7E41DE2B25C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16326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AD8B26-B701-4F35-896B-34937B06691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3349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3BB65-C0A7-4097-879F-BAB7843A516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76012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65E0BF-B2A2-4D11-AB65-57B03CB5B2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6524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314673-AB23-4B83-B436-07B061AEC44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499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49A818-1385-4409-9B40-F6379BB5282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54874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1828800" cy="6156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0"/>
            <a:ext cx="5334000" cy="6156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8D16F-FDDC-4579-A24D-8E77228986F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65774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FE536-2844-4622-9620-0FB4C2A5F43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18557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8081E1-66BD-4A2A-A70B-C188D5E491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6229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00200" y="1371600"/>
            <a:ext cx="73152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F1D1BB-9335-48F6-B233-DCE699357E9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87401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334000" y="1371600"/>
            <a:ext cx="3581400" cy="4784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3C1914-AE86-4F99-A2A9-E8FE24A57CC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1758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600200" y="0"/>
            <a:ext cx="7315200" cy="6156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45510-26BF-496B-B37F-262ACC27E05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78225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315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371600"/>
            <a:ext cx="358140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71600"/>
            <a:ext cx="3581400" cy="23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40163"/>
            <a:ext cx="3581400" cy="2316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027F6B-69B4-41A6-8B67-683FDA93BBE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977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42828F28-DB59-435E-8625-DC9F655877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583" r:id="rId1"/>
    <p:sldLayoutId id="2147484584" r:id="rId2"/>
    <p:sldLayoutId id="2147484585" r:id="rId3"/>
    <p:sldLayoutId id="2147484586" r:id="rId4"/>
    <p:sldLayoutId id="2147484587" r:id="rId5"/>
    <p:sldLayoutId id="2147484588" r:id="rId6"/>
    <p:sldLayoutId id="2147484555" r:id="rId7"/>
    <p:sldLayoutId id="2147484556" r:id="rId8"/>
    <p:sldLayoutId id="2147484557" r:id="rId9"/>
    <p:sldLayoutId id="2147484558" r:id="rId10"/>
    <p:sldLayoutId id="2147484559" r:id="rId11"/>
    <p:sldLayoutId id="2147484560" r:id="rId12"/>
    <p:sldLayoutId id="2147484561" r:id="rId13"/>
    <p:sldLayoutId id="2147484562" r:id="rId14"/>
    <p:sldLayoutId id="2147484563" r:id="rId15"/>
    <p:sldLayoutId id="2147484564" r:id="rId16"/>
    <p:sldLayoutId id="2147484565" r:id="rId17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-105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-105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-105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05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87111E-F970-4CB1-900D-E4CF544D68A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5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1600200" y="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pitchFamily="34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371600"/>
            <a:ext cx="73152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298078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5094" r:id="rId1"/>
    <p:sldLayoutId id="2147485095" r:id="rId2"/>
    <p:sldLayoutId id="2147485096" r:id="rId3"/>
    <p:sldLayoutId id="2147485097" r:id="rId4"/>
    <p:sldLayoutId id="2147485098" r:id="rId5"/>
    <p:sldLayoutId id="2147485099" r:id="rId6"/>
    <p:sldLayoutId id="2147485100" r:id="rId7"/>
    <p:sldLayoutId id="2147485101" r:id="rId8"/>
    <p:sldLayoutId id="2147485102" r:id="rId9"/>
    <p:sldLayoutId id="2147485103" r:id="rId10"/>
    <p:sldLayoutId id="2147485104" r:id="rId11"/>
    <p:sldLayoutId id="2147485105" r:id="rId12"/>
    <p:sldLayoutId id="2147485106" r:id="rId13"/>
    <p:sldLayoutId id="2147485107" r:id="rId14"/>
    <p:sldLayoutId id="2147485108" r:id="rId15"/>
    <p:sldLayoutId id="2147485109" r:id="rId16"/>
    <p:sldLayoutId id="2147485110" r:id="rId1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5000"/>
        <a:buFont typeface="Wingdings" pitchFamily="2" charset="2"/>
        <a:buChar char="n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6.png"/><Relationship Id="rId10" Type="http://schemas.openxmlformats.org/officeDocument/2006/relationships/image" Target="../media/image21.jpeg"/><Relationship Id="rId4" Type="http://schemas.openxmlformats.org/officeDocument/2006/relationships/image" Target="../media/image15.png"/><Relationship Id="rId9" Type="http://schemas.openxmlformats.org/officeDocument/2006/relationships/image" Target="../media/image20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0" y="1050925"/>
            <a:ext cx="9144000" cy="584358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447800" y="0"/>
            <a:ext cx="66294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8192" y="5686492"/>
            <a:ext cx="8716962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Julia English</a:t>
            </a:r>
            <a:endParaRPr lang="en-US" sz="1600" b="1" u="none" baseline="30000" dirty="0">
              <a:solidFill>
                <a:srgbClr val="FFFFFF"/>
              </a:solidFill>
              <a:latin typeface="Garamond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Space and Terrestrial Robotic Exploration (</a:t>
            </a:r>
            <a:r>
              <a:rPr lang="en-US" sz="1600" b="1" u="none" dirty="0" err="1">
                <a:solidFill>
                  <a:srgbClr val="FFFFFF"/>
                </a:solidFill>
                <a:latin typeface="Garamond"/>
                <a:cs typeface="+mn-cs"/>
              </a:rPr>
              <a:t>SpaceTREx</a:t>
            </a: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) Laboratory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Aerospace and Mechanical Engineering Department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none" dirty="0">
                <a:solidFill>
                  <a:srgbClr val="FFFFFF"/>
                </a:solidFill>
                <a:latin typeface="Garamond"/>
                <a:cs typeface="+mn-cs"/>
              </a:rPr>
              <a:t>University of Arizona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825" y="4654693"/>
            <a:ext cx="902017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b="1" u="none" dirty="0"/>
              <a:t>Design and Testing of PEM hydrolysis system for producing hydrogen and oxygen propellants for Cubesat Applications 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6A208DE-7F02-4BB2-8724-485416C46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144463"/>
            <a:ext cx="1400175" cy="110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68387D2-AE72-413D-B34D-D2DC78678A3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098" y="128131"/>
            <a:ext cx="1400175" cy="111541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7203616-92D4-4291-A638-5236D9C2DDC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15"/>
          <a:stretch/>
        </p:blipFill>
        <p:spPr>
          <a:xfrm>
            <a:off x="7900524" y="88473"/>
            <a:ext cx="1067369" cy="1018442"/>
          </a:xfrm>
          <a:prstGeom prst="rect">
            <a:avLst/>
          </a:prstGeom>
        </p:spPr>
      </p:pic>
      <p:sp>
        <p:nvSpPr>
          <p:cNvPr id="19" name="TextBox 13">
            <a:extLst>
              <a:ext uri="{FF2B5EF4-FFF2-40B4-BE49-F238E27FC236}">
                <a16:creationId xmlns:a16="http://schemas.microsoft.com/office/drawing/2014/main" id="{47A51139-7AB4-496E-95A2-35E803FB5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1054434"/>
            <a:ext cx="1600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000" u="none" dirty="0">
                <a:solidFill>
                  <a:srgbClr val="FFFFFF"/>
                </a:solidFill>
                <a:latin typeface="Impact" panose="020B0806030902050204" pitchFamily="34" charset="0"/>
              </a:rPr>
              <a:t>ASTEROIDS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35538C-100D-43AB-BB0A-3998C24E07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3951" y="611596"/>
            <a:ext cx="1323457" cy="7652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8F6BB1-E4A9-4BAD-9BA4-E30CA49F755F}"/>
              </a:ext>
            </a:extLst>
          </p:cNvPr>
          <p:cNvSpPr txBox="1"/>
          <p:nvPr/>
        </p:nvSpPr>
        <p:spPr>
          <a:xfrm>
            <a:off x="6334043" y="84479"/>
            <a:ext cx="1542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none" dirty="0">
                <a:latin typeface="Arial Black" panose="020B0A04020102020204" pitchFamily="34" charset="0"/>
              </a:rPr>
              <a:t>MIRO</a:t>
            </a:r>
          </a:p>
        </p:txBody>
      </p:sp>
      <p:pic>
        <p:nvPicPr>
          <p:cNvPr id="21" name="Picture 20" descr="Diagram&#10;&#10;Description automatically generated">
            <a:extLst>
              <a:ext uri="{FF2B5EF4-FFF2-40B4-BE49-F238E27FC236}">
                <a16:creationId xmlns:a16="http://schemas.microsoft.com/office/drawing/2014/main" id="{3EC57B48-E814-4270-9D23-3DFBCDDEF8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096" y="1679749"/>
            <a:ext cx="2617352" cy="2672064"/>
          </a:xfrm>
          <a:prstGeom prst="rect">
            <a:avLst/>
          </a:prstGeom>
        </p:spPr>
      </p:pic>
      <p:pic>
        <p:nvPicPr>
          <p:cNvPr id="22" name="Picture 6">
            <a:extLst>
              <a:ext uri="{FF2B5EF4-FFF2-40B4-BE49-F238E27FC236}">
                <a16:creationId xmlns:a16="http://schemas.microsoft.com/office/drawing/2014/main" id="{89789E05-86E1-462D-B605-4F5336CFC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083" y="1716902"/>
            <a:ext cx="3079117" cy="260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85FE198-0EDD-4B33-8A56-3CDFD0E3E2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99" r="494"/>
          <a:stretch/>
        </p:blipFill>
        <p:spPr bwMode="auto">
          <a:xfrm>
            <a:off x="6714034" y="1707105"/>
            <a:ext cx="2443706" cy="261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picture containing indoor&#10;&#10;Description automatically generated">
            <a:extLst>
              <a:ext uri="{FF2B5EF4-FFF2-40B4-BE49-F238E27FC236}">
                <a16:creationId xmlns:a16="http://schemas.microsoft.com/office/drawing/2014/main" id="{724ED237-68AB-410F-A13F-20190EB4991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705371"/>
            <a:ext cx="2838207" cy="261789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006FC-1D68-4417-BB1D-FE12C08B5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  <a:p>
            <a:r>
              <a:rPr lang="en-US" dirty="0"/>
              <a:t>Challenges</a:t>
            </a:r>
          </a:p>
          <a:p>
            <a:r>
              <a:rPr lang="en-US" dirty="0"/>
              <a:t>Objective</a:t>
            </a:r>
          </a:p>
          <a:p>
            <a:r>
              <a:rPr lang="en-US" dirty="0"/>
              <a:t>Method</a:t>
            </a:r>
          </a:p>
          <a:p>
            <a:r>
              <a:rPr lang="en-US" dirty="0"/>
              <a:t>Analysis/Results</a:t>
            </a:r>
          </a:p>
          <a:p>
            <a:r>
              <a:rPr lang="en-US" dirty="0"/>
              <a:t>Discussion</a:t>
            </a:r>
          </a:p>
          <a:p>
            <a:r>
              <a:rPr lang="en-US" dirty="0"/>
              <a:t>Takeaway </a:t>
            </a:r>
          </a:p>
        </p:txBody>
      </p:sp>
    </p:spTree>
    <p:extLst>
      <p:ext uri="{BB962C8B-B14F-4D97-AF65-F5344CB8AC3E}">
        <p14:creationId xmlns:p14="http://schemas.microsoft.com/office/powerpoint/2010/main" val="179630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EAE0-094C-40BC-A499-19317F8D0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76A4D-7D1A-4833-A262-649AD502E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Alleviate Fuel Storage </a:t>
            </a:r>
          </a:p>
          <a:p>
            <a:r>
              <a:rPr lang="en-US" dirty="0"/>
              <a:t>Sustainable “green” technology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1028" name="Picture 4" descr="Green Technology — Sustainable Solutions Network">
            <a:extLst>
              <a:ext uri="{FF2B5EF4-FFF2-40B4-BE49-F238E27FC236}">
                <a16:creationId xmlns:a16="http://schemas.microsoft.com/office/drawing/2014/main" id="{ADE3F673-2620-49DA-9D3B-73D492091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676394"/>
            <a:ext cx="4267200" cy="2846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7532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D6270-E9C3-45CD-9A0C-10DF02B9B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41DFF-7222-4956-B708-A6ADF5A1B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Device Challenges</a:t>
            </a:r>
          </a:p>
          <a:p>
            <a:pPr lvl="1"/>
            <a:r>
              <a:rPr lang="en-US" dirty="0"/>
              <a:t>Cubesat dimensions</a:t>
            </a:r>
          </a:p>
          <a:p>
            <a:pPr lvl="1"/>
            <a:r>
              <a:rPr lang="en-US" dirty="0"/>
              <a:t>Membrane Durability</a:t>
            </a:r>
          </a:p>
          <a:p>
            <a:r>
              <a:rPr lang="en-US" dirty="0"/>
              <a:t>Experimental Challenges</a:t>
            </a:r>
          </a:p>
          <a:p>
            <a:pPr lvl="1"/>
            <a:r>
              <a:rPr lang="en-US" dirty="0"/>
              <a:t>Remote Research</a:t>
            </a:r>
          </a:p>
          <a:p>
            <a:pPr lvl="1"/>
            <a:r>
              <a:rPr lang="en-US" dirty="0"/>
              <a:t>Recording issues</a:t>
            </a:r>
          </a:p>
          <a:p>
            <a:endParaRPr lang="en-US" dirty="0"/>
          </a:p>
        </p:txBody>
      </p:sp>
      <p:pic>
        <p:nvPicPr>
          <p:cNvPr id="3074" name="Picture 2" descr="Charging Battery GIFs - Get the best GIF on GIPHY">
            <a:extLst>
              <a:ext uri="{FF2B5EF4-FFF2-40B4-BE49-F238E27FC236}">
                <a16:creationId xmlns:a16="http://schemas.microsoft.com/office/drawing/2014/main" id="{6D3CA464-5EFA-420B-B4B5-92443ECE42A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114800"/>
            <a:ext cx="25908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3525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5CD0E-532D-43B2-941C-07D0E3EE2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36F1A-0361-451D-A33E-2389951E0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Analyze the feasibility of a PEM (Polymer Electrolyte Membrane) Electrolyzer in propulsion 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3083A1CF-686E-4184-8AC9-A04BBA7319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26" b="2"/>
          <a:stretch/>
        </p:blipFill>
        <p:spPr>
          <a:xfrm rot="5400000">
            <a:off x="4531934" y="3351825"/>
            <a:ext cx="3284115" cy="3203984"/>
          </a:xfrm>
          <a:prstGeom prst="rect">
            <a:avLst/>
          </a:prstGeom>
        </p:spPr>
      </p:pic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A2779C78-C7CB-4276-9DDE-7502A4AAF0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67842" y="3391716"/>
            <a:ext cx="3284115" cy="312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540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4E95E-34E5-4327-9178-238A727D4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75102-515D-4376-8CC5-DB95FE2AE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45369"/>
            <a:ext cx="3429000" cy="446341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273F62-0BDC-4F3D-AC9D-4B7D5C4B1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508" y="2183125"/>
            <a:ext cx="6167416" cy="3516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41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AD4B9-1E91-4866-9239-013BC2815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F4E649-1F31-40D1-BEEA-07F4DECA1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859" y="2119457"/>
            <a:ext cx="6048282" cy="356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097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72798-E0CE-4DF0-8F05-AA538D32D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C1E19-0737-4ABA-A79E-42A9656E3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8800" y="1945369"/>
            <a:ext cx="3200400" cy="4463414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sz="2400" dirty="0"/>
              <a:t>Bubble Rate</a:t>
            </a:r>
          </a:p>
        </p:txBody>
      </p:sp>
      <p:pic>
        <p:nvPicPr>
          <p:cNvPr id="5" name="IMG_8945">
            <a:hlinkClick r:id="" action="ppaction://media"/>
            <a:extLst>
              <a:ext uri="{FF2B5EF4-FFF2-40B4-BE49-F238E27FC236}">
                <a16:creationId xmlns:a16="http://schemas.microsoft.com/office/drawing/2014/main" id="{F58D1B16-D8A7-4681-8F91-1D96908864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" y="1981200"/>
            <a:ext cx="3276600" cy="433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090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72798-E0CE-4DF0-8F05-AA538D32D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C1E19-0737-4ABA-A79E-42A9656E3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8800" y="1945369"/>
            <a:ext cx="3200400" cy="4463414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sz="2400" dirty="0"/>
              <a:t>Bubble Production Rate</a:t>
            </a:r>
          </a:p>
        </p:txBody>
      </p:sp>
      <p:pic>
        <p:nvPicPr>
          <p:cNvPr id="4" name="IMG_8852">
            <a:hlinkClick r:id="" action="ppaction://media"/>
            <a:extLst>
              <a:ext uri="{FF2B5EF4-FFF2-40B4-BE49-F238E27FC236}">
                <a16:creationId xmlns:a16="http://schemas.microsoft.com/office/drawing/2014/main" id="{F70EFB8F-AB40-47C8-A086-C61CE215004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" y="1858057"/>
            <a:ext cx="4242010" cy="48909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61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7F297-2E8E-41AB-9561-1426E1956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7B9E19-FF47-440F-83FD-3A531C0CB9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486400" y="2142443"/>
                <a:ext cx="3352800" cy="4266339"/>
              </a:xfrm>
            </p:spPr>
            <p:txBody>
              <a:bodyPr/>
              <a:lstStyle/>
              <a:p>
                <a:r>
                  <a:rPr lang="en-US" dirty="0"/>
                  <a:t>Bubble Flow Rate</a:t>
                </a:r>
              </a:p>
              <a:p>
                <a:pPr lvl="1"/>
                <a:r>
                  <a:rPr lang="en-US" sz="2000" dirty="0"/>
                  <a:t>Logarithmic in trend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2000" dirty="0"/>
                  <a:t> production rate is approximately twice as much as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𝑶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2000" dirty="0"/>
                  <a:t> production rate </a:t>
                </a:r>
              </a:p>
              <a:p>
                <a:pPr marL="457200" lvl="1" indent="0">
                  <a:buNone/>
                </a:pPr>
                <a:endParaRPr lang="en-US" sz="2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7B9E19-FF47-440F-83FD-3A531C0CB9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86400" y="2142443"/>
                <a:ext cx="3352800" cy="4266339"/>
              </a:xfrm>
              <a:blipFill>
                <a:blip r:embed="rId2"/>
                <a:stretch>
                  <a:fillRect l="-727" t="-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16B01788-17E1-4B6C-A9C6-9B6F7B19D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142444"/>
            <a:ext cx="4701886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818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5F4CA-6B6B-477B-8A10-29EA78885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EA69E3-7088-4DAE-BD23-376423D40AB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029200" y="2238703"/>
                <a:ext cx="3810000" cy="3741782"/>
              </a:xfrm>
            </p:spPr>
            <p:txBody>
              <a:bodyPr/>
              <a:lstStyle/>
              <a:p>
                <a:pPr lvl="1"/>
                <a:r>
                  <a:rPr lang="en-US" sz="2400" dirty="0"/>
                  <a:t>Bubble Production</a:t>
                </a:r>
              </a:p>
              <a:p>
                <a:pPr lvl="2"/>
                <a:r>
                  <a:rPr lang="en-US" sz="1800" dirty="0"/>
                  <a:t>Linear relationships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𝑶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1800" dirty="0"/>
                  <a:t> production rates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1800" dirty="0"/>
                  <a:t> production rate is approximately twice as much as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𝑶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1800" dirty="0"/>
                  <a:t> production rate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EA69E3-7088-4DAE-BD23-376423D40AB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29200" y="2238703"/>
                <a:ext cx="3810000" cy="3741782"/>
              </a:xfrm>
              <a:blipFill>
                <a:blip r:embed="rId2"/>
                <a:stretch>
                  <a:fillRect t="-1303" r="-12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A2467BC5-B771-4DA4-B60C-881A44497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057400"/>
            <a:ext cx="5181600" cy="312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254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5F4CA-6B6B-477B-8A10-29EA78885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A69E3-7088-4DAE-BD23-376423D40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200" y="2238703"/>
            <a:ext cx="3810000" cy="3741782"/>
          </a:xfrm>
        </p:spPr>
        <p:txBody>
          <a:bodyPr/>
          <a:lstStyle/>
          <a:p>
            <a:pPr lvl="1"/>
            <a:r>
              <a:rPr lang="en-US" sz="2400" dirty="0"/>
              <a:t>Pressure Test</a:t>
            </a:r>
            <a:r>
              <a:rPr lang="en-US" sz="1800" dirty="0">
                <a:latin typeface="Cambria Math" panose="02040503050406030204" pitchFamily="18" charset="0"/>
              </a:rPr>
              <a:t> </a:t>
            </a:r>
          </a:p>
          <a:p>
            <a:pPr lvl="2"/>
            <a:r>
              <a:rPr lang="en-US" sz="1800" dirty="0"/>
              <a:t>Pressure does not seem to change the gas production rate significantly</a:t>
            </a:r>
          </a:p>
          <a:p>
            <a:pPr marL="914400" lvl="2" indent="0">
              <a:buNone/>
            </a:pP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0C17F7-ED96-4AB1-B7E9-8DE3D392A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238702"/>
            <a:ext cx="4911548" cy="294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891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088D9-D3A2-4A1F-833E-18B875D42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2CFAC-5861-4017-BD0F-C1EE36A84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Design Benefits</a:t>
            </a:r>
          </a:p>
          <a:p>
            <a:pPr lvl="1"/>
            <a:r>
              <a:rPr lang="en-US" dirty="0"/>
              <a:t>Improved Safety</a:t>
            </a:r>
          </a:p>
          <a:p>
            <a:r>
              <a:rPr lang="en-US" dirty="0"/>
              <a:t>Related Work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2" name="Picture 4" descr="Rocket Launch GIF by Product Hunt - Find &amp; Share on GIPHY">
            <a:extLst>
              <a:ext uri="{FF2B5EF4-FFF2-40B4-BE49-F238E27FC236}">
                <a16:creationId xmlns:a16="http://schemas.microsoft.com/office/drawing/2014/main" id="{2ADB69AE-DF3B-4C88-9015-865013F363C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177076"/>
            <a:ext cx="4572000" cy="258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9632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B6211-535C-4F38-AF59-E6C21003A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581668-6D80-4F4A-B5E4-ED752A470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2360971"/>
            <a:ext cx="4267200" cy="4047811"/>
          </a:xfrm>
        </p:spPr>
        <p:txBody>
          <a:bodyPr/>
          <a:lstStyle/>
          <a:p>
            <a:r>
              <a:rPr lang="en-US" dirty="0"/>
              <a:t>Potential in PEM propulsion</a:t>
            </a:r>
          </a:p>
          <a:p>
            <a:r>
              <a:rPr lang="en-US" dirty="0"/>
              <a:t>Green Technology</a:t>
            </a:r>
          </a:p>
          <a:p>
            <a:endParaRPr lang="en-US" dirty="0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A1D99E21-A6B0-49FF-B55B-7382954F5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60972"/>
            <a:ext cx="3962400" cy="3354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7809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50A83-04AE-485C-86D5-39DFC9E83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99F28-CD00-4DD5-A960-18F1C8DE4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ASTEROIDS Laboratory</a:t>
            </a:r>
          </a:p>
          <a:p>
            <a:r>
              <a:rPr lang="en-US" dirty="0"/>
              <a:t>Dr. Ogden</a:t>
            </a:r>
          </a:p>
          <a:p>
            <a:pPr lvl="1"/>
            <a:r>
              <a:rPr lang="en-US" dirty="0"/>
              <a:t>My mentor</a:t>
            </a:r>
          </a:p>
        </p:txBody>
      </p:sp>
      <p:pic>
        <p:nvPicPr>
          <p:cNvPr id="2050" name="Picture 2" descr="Animation Thank You GIF by MillMotion - Find &amp; Share on GIPHY">
            <a:extLst>
              <a:ext uri="{FF2B5EF4-FFF2-40B4-BE49-F238E27FC236}">
                <a16:creationId xmlns:a16="http://schemas.microsoft.com/office/drawing/2014/main" id="{D1D3F0B4-0ED6-4FAC-BD28-796489A3DBA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66700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2359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5D7EE-6DB3-49D0-999C-C7B2318D1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BE2A1-A3C8-4F0E-AD08-E5DC1FDD49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NASA Research</a:t>
            </a:r>
            <a:endParaRPr lang="en-US" sz="1600" dirty="0"/>
          </a:p>
          <a:p>
            <a:pPr lvl="1"/>
            <a:r>
              <a:rPr lang="en-US" sz="1600" dirty="0"/>
              <a:t>David J. Bents, Vincent J. Scullin, B.J. Chang, Donald W. Johnson, Christopher P. Garcia, Ian J. </a:t>
            </a:r>
            <a:r>
              <a:rPr lang="en-US" sz="1600" dirty="0" err="1"/>
              <a:t>Jakupca</a:t>
            </a:r>
            <a:r>
              <a:rPr lang="en-US" sz="1600" dirty="0"/>
              <a:t>, Hydrogen-oxygen PEM regenerative fuel cell development at Nasa Glenn Research Center, Fuel Cells Bulletin, Volume 2006, Issue 1, 2006, Pages 12-14, ISSN 1464-2859, https://doi.org/10.1016/S1464-2859(06)70909-9.(https://www.sciencedirect.com/science/article/pii/S1464285906709099)</a:t>
            </a:r>
          </a:p>
          <a:p>
            <a:r>
              <a:rPr lang="en-US" dirty="0"/>
              <a:t>PEM Cells Bought at </a:t>
            </a:r>
          </a:p>
          <a:p>
            <a:pPr lvl="1"/>
            <a:r>
              <a:rPr lang="en-US" dirty="0"/>
              <a:t>https://www.horizoneducational.com/solar-hydrogen-science-kit/p1224</a:t>
            </a:r>
          </a:p>
        </p:txBody>
      </p:sp>
    </p:spTree>
    <p:extLst>
      <p:ext uri="{BB962C8B-B14F-4D97-AF65-F5344CB8AC3E}">
        <p14:creationId xmlns:p14="http://schemas.microsoft.com/office/powerpoint/2010/main" val="42373390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F46FAC6-CDCE-43F6-9274-82A78BFBB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250621"/>
            <a:ext cx="6858000" cy="542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746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AMBLE" val="\documentclass{article}&#10;\pagestyle{empty}&#10;\usepackage{xspace,amssymb,amsfonts,amsmath}&#10;\usepackage{color}&#10;\usepackage{TeX4PPT}&#10;"/>
  <p:tag name="MAGPC" val="200"/>
  <p:tag name="FONTSIZE" val="10"/>
  <p:tag name="MMPROD_NEXTUNIQUEID" val="10009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dec52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1&quot;/&gt;&lt;property id=&quot;20182&quot; value=&quot;0&quot;/&gt;&lt;property id=&quot;20183&quot; value=&quot;1&quot;/&gt;&lt;property id=&quot;20184&quot; value=&quot;7&quot;/&gt;&lt;property id=&quot;20224&quot; value=&quot;C:\Documents and Settings\Jekan\Desktop&quot;/&gt;&lt;property id=&quot;20250&quot; value=&quot;0&quot;/&gt;&lt;property id=&quot;20251&quot; value=&quot;0&quot;/&gt;&lt;property id=&quot;20259&quot; value=&quot;0&quot;/&gt;&lt;object type=&quot;10&quot; unique_id=&quot;10002&quot;&gt;&lt;object type=&quot;11&quot; unique_id=&quot;10003&quot;&gt;&lt;property id=&quot;20180&quot; value=&quot;0&quot;/&gt;&lt;property id=&quot;20181&quot; value=&quot;1&quot;/&gt;&lt;property id=&quot;20182&quot; value=&quot;0&quot;/&gt;&lt;property id=&quot;20183&quot; value=&quot;1&quot;/&gt;&lt;/object&gt;&lt;object type=&quot;12&quot; unique_id=&quot;10145&quot;&gt;&lt;/object&gt;&lt;/object&gt;&lt;object type=&quot;4&quot; unique_id=&quot;10004&quot;&gt;&lt;/object&gt;&lt;object type=&quot;2&quot; unique_id=&quot;10005&quot;&gt;&lt;object type=&quot;3&quot; unique_id=&quot;10006&quot;&gt;&lt;property id=&quot;20148&quot; value=&quot;5&quot;/&gt;&lt;property id=&quot;20300&quot; value=&quot;Slide 1 - &amp;quot;A Regulatory Theory &amp;#x0D;&amp;#x0A;of Cortical Organization &amp;#x0D;&amp;#x0A;and its Applications to Robotics&amp;quot;&quot;/&gt;&lt;property id=&quot;20307&quot; value=&quot;256&quot;/&gt;&lt;property id=&quot;20309&quot; value=&quot;-1&quot;/&gt;&lt;/object&gt;&lt;object type=&quot;3&quot; unique_id=&quot;10007&quot;&gt;&lt;property id=&quot;20148&quot; value=&quot;5&quot;/&gt;&lt;property id=&quot;20300&quot; value=&quot;Slide 2 - &amp;quot;Outline&amp;quot;&quot;/&gt;&lt;property id=&quot;20307&quot; value=&quot;257&quot;/&gt;&lt;property id=&quot;20309&quot; value=&quot;-1&quot;/&gt;&lt;/object&gt;&lt;object type=&quot;3&quot; unique_id=&quot;10008&quot;&gt;&lt;property id=&quot;20148&quot; value=&quot;5&quot;/&gt;&lt;property id=&quot;20300&quot; value=&quot;Slide 3 - &amp;quot;Motivation&amp;quot;&quot;/&gt;&lt;property id=&quot;20307&quot; value=&quot;258&quot;/&gt;&lt;property id=&quot;20309&quot; value=&quot;-1&quot;/&gt;&lt;/object&gt;&lt;object type=&quot;3&quot; unique_id=&quot;10009&quot;&gt;&lt;property id=&quot;20148&quot; value=&quot;5&quot;/&gt;&lt;property id=&quot;20300&quot; value=&quot;Slide 4 - &amp;quot;Motivation&amp;quot;&quot;/&gt;&lt;property id=&quot;20307&quot; value=&quot;276&quot;/&gt;&lt;property id=&quot;20309&quot; value=&quot;-1&quot;/&gt;&lt;/object&gt;&lt;object type=&quot;3&quot; unique_id=&quot;10010&quot;&gt;&lt;property id=&quot;20148&quot; value=&quot;5&quot;/&gt;&lt;property id=&quot;20300&quot; value=&quot;Slide 5 - &amp;quot;Motivation&amp;quot;&quot;/&gt;&lt;property id=&quot;20307&quot; value=&quot;277&quot;/&gt;&lt;property id=&quot;20309&quot; value=&quot;-1&quot;/&gt;&lt;/object&gt;&lt;object type=&quot;3&quot; unique_id=&quot;10016&quot;&gt;&lt;property id=&quot;20148&quot; value=&quot;5&quot;/&gt;&lt;property id=&quot;20300&quot; value=&quot;Slide 10 - &amp;quot;Nature’s Control System: Regulation&amp;quot;&quot;/&gt;&lt;property id=&quot;20307&quot; value=&quot;278&quot;/&gt;&lt;property id=&quot;20309&quot; value=&quot;-1&quot;/&gt;&lt;/object&gt;&lt;object type=&quot;3&quot; unique_id=&quot;10017&quot;&gt;&lt;property id=&quot;20148&quot; value=&quot;5&quot;/&gt;&lt;property id=&quot;20300&quot; value=&quot;Slide 11 - &amp;quot;Objective&amp;quot;&quot;/&gt;&lt;property id=&quot;20307&quot; value=&quot;267&quot;/&gt;&lt;property id=&quot;20309&quot; value=&quot;-1&quot;/&gt;&lt;/object&gt;&lt;object type=&quot;3&quot; unique_id=&quot;10018&quot;&gt;&lt;property id=&quot;20148&quot; value=&quot;5&quot;/&gt;&lt;property id=&quot;20300&quot; value=&quot;Slide 130 - &amp;quot;Evolutionary Algorithms&amp;quot;&quot;/&gt;&lt;property id=&quot;20307&quot; value=&quot;299&quot;/&gt;&lt;property id=&quot;20309&quot; value=&quot;-1&quot;/&gt;&lt;/object&gt;&lt;object type=&quot;3&quot; unique_id=&quot;10019&quot;&gt;&lt;property id=&quot;20148&quot; value=&quot;5&quot;/&gt;&lt;property id=&quot;20300&quot; value=&quot;Slide 131 - &amp;quot;Background: Artificial Neural Networks&amp;quot;&quot;/&gt;&lt;property id=&quot;20307&quot; value=&quot;298&quot;/&gt;&lt;property id=&quot;20309&quot; value=&quot;-1&quot;/&gt;&lt;/object&gt;&lt;object type=&quot;3&quot; unique_id=&quot;10020&quot;&gt;&lt;property id=&quot;20148&quot; value=&quot;5&quot;/&gt;&lt;property id=&quot;20300&quot; value=&quot;Slide 132 - &amp;quot;Background: Artificial Neural Networks&amp;quot;&quot;/&gt;&lt;property id=&quot;20307&quot; value=&quot;324&quot;/&gt;&lt;property id=&quot;20309&quot; value=&quot;-1&quot;/&gt;&lt;/object&gt;&lt;object type=&quot;3&quot; unique_id=&quot;10021&quot;&gt;&lt;property id=&quot;20148&quot; value=&quot;5&quot;/&gt;&lt;property id=&quot;20300&quot; value=&quot;Slide 12 - &amp;quot;Artificial Neural Tissue&amp;#x0D;&amp;#x0A;[Thangavelautham &amp;amp; D’Eleuterio, 2005]&amp;#x0D;&amp;#x0A;&amp;quot;&quot;/&gt;&lt;property id=&quot;20307&quot; value=&quot;268&quot;/&gt;&lt;property id=&quot;20309&quot; value=&quot;-1&quot;/&gt;&lt;/object&gt;&lt;object type=&quot;3&quot; unique_id=&quot;10022&quot;&gt;&lt;property id=&quot;20148&quot; value=&quot;5&quot;/&gt;&lt;property id=&quot;20300&quot; value=&quot;Slide 13&quot;/&gt;&lt;property id=&quot;20307&quot; value=&quot;259&quot;/&gt;&lt;property id=&quot;20309&quot; value=&quot;-1&quot;/&gt;&lt;/object&gt;&lt;object type=&quot;3&quot; unique_id=&quot;10023&quot;&gt;&lt;property id=&quot;20148&quot; value=&quot;5&quot;/&gt;&lt;property id=&quot;20300&quot; value=&quot;Slide 14&quot;/&gt;&lt;property id=&quot;20307&quot; value=&quot;272&quot;/&gt;&lt;property id=&quot;20309&quot; value=&quot;-1&quot;/&gt;&lt;/object&gt;&lt;object type=&quot;3&quot; unique_id=&quot;10024&quot;&gt;&lt;property id=&quot;20148&quot; value=&quot;5&quot;/&gt;&lt;property id=&quot;20300&quot; value=&quot;Slide 15 - &amp;quot;ANT Topology&amp;quot;&quot;/&gt;&lt;property id=&quot;20307&quot; value=&quot;297&quot;/&gt;&lt;property id=&quot;20309&quot; value=&quot;-1&quot;/&gt;&lt;/object&gt;&lt;object type=&quot;3&quot; unique_id=&quot;10025&quot;&gt;&lt;property id=&quot;20148&quot; value=&quot;5&quot;/&gt;&lt;property id=&quot;20300&quot; value=&quot;Slide 16 - &amp;quot;Neural Regulation in ANT&amp;quot;&quot;/&gt;&lt;property id=&quot;20307&quot; value=&quot;296&quot;/&gt;&lt;property id=&quot;20309&quot; value=&quot;-1&quot;/&gt;&lt;/object&gt;&lt;object type=&quot;3&quot; unique_id=&quot;10034&quot;&gt;&lt;property id=&quot;20148&quot; value=&quot;5&quot;/&gt;&lt;property id=&quot;20300&quot; value=&quot;Slide 18 - &amp;quot;ANT Mapping Scheme&amp;quot;&quot;/&gt;&lt;property id=&quot;20307&quot; value=&quot;316&quot;/&gt;&lt;property id=&quot;20309&quot; value=&quot;-1&quot;/&gt;&lt;/object&gt;&lt;object type=&quot;3&quot; unique_id=&quot;10036&quot;&gt;&lt;property id=&quot;20148&quot; value=&quot;5&quot;/&gt;&lt;property id=&quot;20300&quot; value=&quot;Slide 20 - &amp;quot;Neural Regulation: Advantages&amp;quot;&quot;/&gt;&lt;property id=&quot;20307&quot; value=&quot;287&quot;/&gt;&lt;property id=&quot;20309&quot; value=&quot;-1&quot;/&gt;&lt;/object&gt;&lt;object type=&quot;3&quot; unique_id=&quot;10037&quot;&gt;&lt;property id=&quot;20148&quot; value=&quot;5&quot;/&gt;&lt;property id=&quot;20300&quot; value=&quot;Slide 21 - &amp;quot;Tasks&amp;quot;&quot;/&gt;&lt;property id=&quot;20307&quot; value=&quot;286&quot;/&gt;&lt;property id=&quot;20309&quot; value=&quot;-1&quot;/&gt;&lt;/object&gt;&lt;object type=&quot;3&quot; unique_id=&quot;10038&quot;&gt;&lt;property id=&quot;20148&quot; value=&quot;5&quot;/&gt;&lt;property id=&quot;20300&quot; value=&quot;Slide 22 - &amp;quot;Double-Pole Balancing without Velocity Info.&amp;quot;&quot;/&gt;&lt;property id=&quot;20307&quot; value=&quot;306&quot;/&gt;&lt;property id=&quot;20309&quot; value=&quot;-1&quot;/&gt;&lt;/object&gt;&lt;object type=&quot;3&quot; unique_id=&quot;10039&quot;&gt;&lt;property id=&quot;20148&quot; value=&quot;5&quot;/&gt;&lt;property id=&quot;20300&quot; value=&quot;Slide 23 - &amp;quot;Fitness Function &amp;amp; Evaluation&amp;quot;&quot;/&gt;&lt;property id=&quot;20307&quot; value=&quot;307&quot;/&gt;&lt;property id=&quot;20309&quot; value=&quot;-1&quot;/&gt;&lt;/object&gt;&lt;object type=&quot;3&quot; unique_id=&quot;10040&quot;&gt;&lt;property id=&quot;20148&quot; value=&quot;5&quot;/&gt;&lt;property id=&quot;20300&quot; value=&quot;Slide 24 - &amp;quot;Double-Pole Balancing without Velocity Info&amp;quot;&quot;/&gt;&lt;property id=&quot;20307&quot; value=&quot;305&quot;/&gt;&lt;property id=&quot;20309&quot; value=&quot;-1&quot;/&gt;&lt;/object&gt;&lt;object type=&quot;3&quot; unique_id=&quot;10041&quot;&gt;&lt;property id=&quot;20148&quot; value=&quot;5&quot;/&gt;&lt;property id=&quot;20300&quot; value=&quot;Slide 25 - &amp;quot;Double-Pole Balancing without Velocity Info&amp;quot;&quot;/&gt;&lt;property id=&quot;20307&quot; value=&quot;321&quot;/&gt;&lt;property id=&quot;20309&quot; value=&quot;-1&quot;/&gt;&lt;/object&gt;&lt;object type=&quot;3&quot; unique_id=&quot;10042&quot;&gt;&lt;property id=&quot;20148&quot; value=&quot;5&quot;/&gt;&lt;property id=&quot;20300&quot; value=&quot;Slide 27 - &amp;quot;Task Allocation&amp;quot;&quot;/&gt;&lt;property id=&quot;20307&quot; value=&quot;365&quot;/&gt;&lt;property id=&quot;20309&quot; value=&quot;-1&quot;/&gt;&lt;/object&gt;&lt;object type=&quot;3&quot; unique_id=&quot;10043&quot;&gt;&lt;property id=&quot;20148&quot; value=&quot;5&quot;/&gt;&lt;property id=&quot;20300&quot; value=&quot;Slide 26 - &amp;quot;Evolving for Creativity&amp;quot;&quot;/&gt;&lt;property id=&quot;20307&quot; value=&quot;366&quot;/&gt;&lt;property id=&quot;20309&quot; value=&quot;-1&quot;/&gt;&lt;/object&gt;&lt;object type=&quot;3&quot; unique_id=&quot;10044&quot;&gt;&lt;property id=&quot;20148&quot; value=&quot;5&quot;/&gt;&lt;property id=&quot;20300&quot; value=&quot;Slide 28 - &amp;quot;Neural Regulation and Intractability&amp;quot;&quot;/&gt;&lt;property id=&quot;20307&quot; value=&quot;285&quot;/&gt;&lt;property id=&quot;20309&quot; value=&quot;-1&quot;/&gt;&lt;/object&gt;&lt;object type=&quot;3&quot; unique_id=&quot;10048&quot;&gt;&lt;property id=&quot;20148&quot; value=&quot;5&quot;/&gt;&lt;property id=&quot;20300&quot; value=&quot;Slide 29 - &amp;quot;Theory vs. Data&amp;quot;&quot;/&gt;&lt;property id=&quot;20307&quot; value=&quot;333&quot;/&gt;&lt;property id=&quot;20309&quot; value=&quot;-1&quot;/&gt;&lt;/object&gt;&lt;object type=&quot;3&quot; unique_id=&quot;10049&quot;&gt;&lt;property id=&quot;20148&quot; value=&quot;5&quot;/&gt;&lt;property id=&quot;20300&quot; value=&quot;Slide 30 - &amp;quot;Phenotypic Neutrality&amp;quot;&quot;/&gt;&lt;property id=&quot;20307&quot; value=&quot;282&quot;/&gt;&lt;property id=&quot;20309&quot; value=&quot;-1&quot;/&gt;&lt;/object&gt;&lt;object type=&quot;3&quot; unique_id=&quot;10050&quot;&gt;&lt;property id=&quot;20148&quot; value=&quot;5&quot;/&gt;&lt;property id=&quot;20300&quot; value=&quot;Slide 31 - &amp;quot;More Supervision vs. Regulation&amp;quot;&quot;/&gt;&lt;property id=&quot;20307&quot; value=&quot;293&quot;/&gt;&lt;property id=&quot;20309&quot; value=&quot;-1&quot;/&gt;&lt;/object&gt;&lt;object type=&quot;3&quot; unique_id=&quot;10052&quot;&gt;&lt;property id=&quot;20148&quot; value=&quot;5&quot;/&gt;&lt;property id=&quot;20300&quot; value=&quot;Slide 35 - &amp;quot;Multirobot Interactions &amp;quot;&quot;/&gt;&lt;property id=&quot;20307&quot; value=&quot;362&quot;/&gt;&lt;property id=&quot;20309&quot; value=&quot;-1&quot;/&gt;&lt;/object&gt;&lt;object type=&quot;3&quot; unique_id=&quot;10053&quot;&gt;&lt;property id=&quot;20148&quot; value=&quot;5&quot;/&gt;&lt;property id=&quot;20300&quot; value=&quot;Slide 36 - &amp;quot;Multirobot Tasks&amp;quot;&quot;/&gt;&lt;property id=&quot;20307&quot; value=&quot;308&quot;/&gt;&lt;property id=&quot;20309&quot; value=&quot;-1&quot;/&gt;&lt;/object&gt;&lt;object type=&quot;3&quot; unique_id=&quot;10055&quot;&gt;&lt;property id=&quot;20148&quot; value=&quot;5&quot;/&gt;&lt;property id=&quot;20300&quot; value=&quot;Slide 37 - &amp;quot;Novel Coordination Behaviour&amp;quot;&quot;/&gt;&lt;property id=&quot;20307&quot; value=&quot;313&quot;/&gt;&lt;property id=&quot;20309&quot; value=&quot;-1&quot;/&gt;&lt;/object&gt;&lt;object type=&quot;3&quot; unique_id=&quot;10056&quot;&gt;&lt;property id=&quot;20148&quot; value=&quot;5&quot;/&gt;&lt;property id=&quot;20300&quot; value=&quot;Slide 38&quot;/&gt;&lt;property id=&quot;20307&quot; value=&quot;309&quot;/&gt;&lt;property id=&quot;20309&quot; value=&quot;-1&quot;/&gt;&lt;/object&gt;&lt;object type=&quot;3&quot; unique_id=&quot;10057&quot;&gt;&lt;property id=&quot;20148&quot; value=&quot;5&quot;/&gt;&lt;property id=&quot;20300&quot; value=&quot;Slide 39 - &amp;quot;Areas of Specialization&amp;quot;&quot;/&gt;&lt;property id=&quot;20307&quot; value=&quot;310&quot;/&gt;&lt;property id=&quot;20309&quot; value=&quot;-1&quot;/&gt;&lt;/object&gt;&lt;object type=&quot;3&quot; unique_id=&quot;10058&quot;&gt;&lt;property id=&quot;20148&quot; value=&quot;5&quot;/&gt;&lt;property id=&quot;20300&quot; value=&quot;Slide 40 - &amp;quot;Novel Coordination Behaviour&amp;quot;&quot;/&gt;&lt;property id=&quot;20307&quot; value=&quot;314&quot;/&gt;&lt;property id=&quot;20309&quot; value=&quot;-1&quot;/&gt;&lt;/object&gt;&lt;object type=&quot;3&quot; unique_id=&quot;10059&quot;&gt;&lt;property id=&quot;20148&quot; value=&quot;5&quot;/&gt;&lt;property id=&quot;20300&quot; value=&quot;Slide 156 - &amp;quot;Excavation&amp;quot;&quot;/&gt;&lt;property id=&quot;20307&quot; value=&quot;339&quot;/&gt;&lt;property id=&quot;20309&quot; value=&quot;-1&quot;/&gt;&lt;/object&gt;&lt;object type=&quot;3&quot; unique_id=&quot;10061&quot;&gt;&lt;property id=&quot;20148&quot; value=&quot;5&quot;/&gt;&lt;property id=&quot;20300&quot; value=&quot;Slide 41 - &amp;quot;Conclusions&amp;quot;&quot;/&gt;&lt;property id=&quot;20307&quot; value=&quot;320&quot;/&gt;&lt;property id=&quot;20309&quot; value=&quot;-1&quot;/&gt;&lt;/object&gt;&lt;object type=&quot;3&quot; unique_id=&quot;10062&quot;&gt;&lt;property id=&quot;20148&quot; value=&quot;5&quot;/&gt;&lt;property id=&quot;20300&quot; value=&quot;Slide 42 - &amp;quot;Conclusions&amp;quot;&quot;/&gt;&lt;property id=&quot;20307&quot; value=&quot;372&quot;/&gt;&lt;property id=&quot;20309&quot; value=&quot;-1&quot;/&gt;&lt;/object&gt;&lt;object type=&quot;3&quot; unique_id=&quot;10063&quot;&gt;&lt;property id=&quot;20148&quot; value=&quot;5&quot;/&gt;&lt;property id=&quot;20300&quot; value=&quot;Slide 43 - &amp;quot;Conclusions&amp;quot;&quot;/&gt;&lt;property id=&quot;20307&quot; value=&quot;369&quot;/&gt;&lt;property id=&quot;20309&quot; value=&quot;-1&quot;/&gt;&lt;/object&gt;&lt;object type=&quot;3&quot; unique_id=&quot;10064&quot;&gt;&lt;property id=&quot;20148&quot; value=&quot;5&quot;/&gt;&lt;property id=&quot;20300&quot; value=&quot;Slide 51 - &amp;quot;Conclusions&amp;quot;&quot;/&gt;&lt;property id=&quot;20307&quot; value=&quot;370&quot;/&gt;&lt;property id=&quot;20309&quot; value=&quot;-1&quot;/&gt;&lt;/object&gt;&lt;object type=&quot;3&quot; unique_id=&quot;10065&quot;&gt;&lt;property id=&quot;20148&quot; value=&quot;5&quot;/&gt;&lt;property id=&quot;20300&quot; value=&quot;Slide 52 - &amp;quot;Publications&amp;quot;&quot;/&gt;&lt;property id=&quot;20307&quot; value=&quot;279&quot;/&gt;&lt;property id=&quot;20309&quot; value=&quot;-1&quot;/&gt;&lt;/object&gt;&lt;object type=&quot;3&quot; unique_id=&quot;10066&quot;&gt;&lt;property id=&quot;20148&quot; value=&quot;5&quot;/&gt;&lt;property id=&quot;20300&quot; value=&quot;Slide 53 - &amp;quot;Publications&amp;quot;&quot;/&gt;&lt;property id=&quot;20307&quot; value=&quot;374&quot;/&gt;&lt;property id=&quot;20309&quot; value=&quot;-1&quot;/&gt;&lt;/object&gt;&lt;object type=&quot;3&quot; unique_id=&quot;10067&quot;&gt;&lt;property id=&quot;20148&quot; value=&quot;5&quot;/&gt;&lt;property id=&quot;20300&quot; value=&quot;Slide 44 - &amp;quot;Contributions&amp;quot;&quot;/&gt;&lt;property id=&quot;20307&quot; value=&quot;263&quot;/&gt;&lt;property id=&quot;20309&quot; value=&quot;-1&quot;/&gt;&lt;/object&gt;&lt;object type=&quot;3&quot; unique_id=&quot;10068&quot;&gt;&lt;property id=&quot;20148&quot; value=&quot;5&quot;/&gt;&lt;property id=&quot;20300&quot; value=&quot;Slide 45 - &amp;quot;Contributions&amp;quot;&quot;/&gt;&lt;property id=&quot;20307&quot; value=&quot;264&quot;/&gt;&lt;property id=&quot;20309&quot; value=&quot;-1&quot;/&gt;&lt;/object&gt;&lt;object type=&quot;3&quot; unique_id=&quot;10069&quot;&gt;&lt;property id=&quot;20148&quot; value=&quot;5&quot;/&gt;&lt;property id=&quot;20300&quot; value=&quot;Slide 46 - &amp;quot;Contributions&amp;quot;&quot;/&gt;&lt;property id=&quot;20307&quot; value=&quot;266&quot;/&gt;&lt;property id=&quot;20309&quot; value=&quot;-1&quot;/&gt;&lt;/object&gt;&lt;object type=&quot;3&quot; unique_id=&quot;10070&quot;&gt;&lt;property id=&quot;20148&quot; value=&quot;5&quot;/&gt;&lt;property id=&quot;20300&quot; value=&quot;Slide 54 - &amp;quot;Acknowledgements&amp;quot;&quot;/&gt;&lt;property id=&quot;20307&quot; value=&quot;340&quot;/&gt;&lt;property id=&quot;20309&quot; value=&quot;-1&quot;/&gt;&lt;/object&gt;&lt;object type=&quot;3&quot; unique_id=&quot;10071&quot;&gt;&lt;property id=&quot;20148&quot; value=&quot;5&quot;/&gt;&lt;property id=&quot;20300&quot; value=&quot;Slide 56 - &amp;quot;Questions&amp;quot;&quot;/&gt;&lt;property id=&quot;20307&quot; value=&quot;300&quot;/&gt;&lt;property id=&quot;20309&quot; value=&quot;-1&quot;/&gt;&lt;/object&gt;&lt;object type=&quot;3&quot; unique_id=&quot;10072&quot;&gt;&lt;property id=&quot;20148&quot; value=&quot;5&quot;/&gt;&lt;property id=&quot;20300&quot; value=&quot;Slide 57 - &amp;quot;Questions&amp;quot;&quot;/&gt;&lt;property id=&quot;20307&quot; value=&quot;415&quot;/&gt;&lt;property id=&quot;20309&quot; value=&quot;-1&quot;/&gt;&lt;/object&gt;&lt;object type=&quot;3&quot; unique_id=&quot;10073&quot;&gt;&lt;property id=&quot;20148&quot; value=&quot;5&quot;/&gt;&lt;property id=&quot;20300&quot; value=&quot;Slide 58 - &amp;quot;Evolving Neural Nets.: Theory&amp;quot;&quot;/&gt;&lt;property id=&quot;20307&quot; value=&quot;347&quot;/&gt;&lt;property id=&quot;20309&quot; value=&quot;-1&quot;/&gt;&lt;/object&gt;&lt;object type=&quot;3&quot; unique_id=&quot;10074&quot;&gt;&lt;property id=&quot;20148&quot; value=&quot;5&quot;/&gt;&lt;property id=&quot;20300&quot; value=&quot;Slide 61 - &amp;quot;One, Two and Three Features&amp;quot;&quot;/&gt;&lt;property id=&quot;20307&quot; value=&quot;348&quot;/&gt;&lt;property id=&quot;20309&quot; value=&quot;-1&quot;/&gt;&lt;/object&gt;&lt;object type=&quot;3&quot; unique_id=&quot;10075&quot;&gt;&lt;property id=&quot;20148&quot; value=&quot;5&quot;/&gt;&lt;property id=&quot;20300&quot; value=&quot;Slide 62 - &amp;quot;m Features&amp;quot;&quot;/&gt;&lt;property id=&quot;20307&quot; value=&quot;349&quot;/&gt;&lt;property id=&quot;20309&quot; value=&quot;-1&quot;/&gt;&lt;/object&gt;&lt;object type=&quot;3&quot; unique_id=&quot;10076&quot;&gt;&lt;property id=&quot;20148&quot; value=&quot;5&quot;/&gt;&lt;property id=&quot;20300&quot; value=&quot;Slide 63 - &amp;quot;Theory vs. Data&amp;quot;&quot;/&gt;&lt;property id=&quot;20307&quot; value=&quot;354&quot;/&gt;&lt;property id=&quot;20309&quot; value=&quot;-1&quot;/&gt;&lt;/object&gt;&lt;object type=&quot;3&quot; unique_id=&quot;10077&quot;&gt;&lt;property id=&quot;20148&quot; value=&quot;5&quot;/&gt;&lt;property id=&quot;20300&quot; value=&quot;Slide 64 - &amp;quot;Theory vs. Data&amp;quot;&quot;/&gt;&lt;property id=&quot;20307&quot; value=&quot;355&quot;/&gt;&lt;property id=&quot;20309&quot; value=&quot;-1&quot;/&gt;&lt;/object&gt;&lt;object type=&quot;3&quot; unique_id=&quot;10078&quot;&gt;&lt;property id=&quot;20148&quot; value=&quot;5&quot;/&gt;&lt;property id=&quot;20300&quot; value=&quot;Slide 65 - &amp;quot;Theory vs. Data&amp;quot;&quot;/&gt;&lt;property id=&quot;20307&quot; value=&quot;356&quot;/&gt;&lt;property id=&quot;20309&quot; value=&quot;-1&quot;/&gt;&lt;/object&gt;&lt;object type=&quot;3&quot; unique_id=&quot;10079&quot;&gt;&lt;property id=&quot;20148&quot; value=&quot;5&quot;/&gt;&lt;property id=&quot;20300&quot; value=&quot;Slide 66 - &amp;quot;Theory vs. Data&amp;quot;&quot;/&gt;&lt;property id=&quot;20307&quot; value=&quot;357&quot;/&gt;&lt;property id=&quot;20309&quot; value=&quot;-1&quot;/&gt;&lt;/object&gt;&lt;object type=&quot;3&quot; unique_id=&quot;10080&quot;&gt;&lt;property id=&quot;20148&quot; value=&quot;5&quot;/&gt;&lt;property id=&quot;20300&quot; value=&quot;Slide 67 - &amp;quot;Theory vs. Data&amp;quot;&quot;/&gt;&lt;property id=&quot;20307&quot; value=&quot;358&quot;/&gt;&lt;property id=&quot;20309&quot; value=&quot;-1&quot;/&gt;&lt;/object&gt;&lt;object type=&quot;3&quot; unique_id=&quot;10081&quot;&gt;&lt;property id=&quot;20148&quot; value=&quot;5&quot;/&gt;&lt;property id=&quot;20300&quot; value=&quot;Slide 68 - &amp;quot;Phenotypic Neutrality&amp;quot;&quot;/&gt;&lt;property id=&quot;20307&quot; value=&quot;350&quot;/&gt;&lt;property id=&quot;20309&quot; value=&quot;-1&quot;/&gt;&lt;/object&gt;&lt;object type=&quot;3&quot; unique_id=&quot;10082&quot;&gt;&lt;property id=&quot;20148&quot; value=&quot;5&quot;/&gt;&lt;property id=&quot;20300&quot; value=&quot;Slide 69 - &amp;quot;Phenotypic Neutrality&amp;quot;&quot;/&gt;&lt;property id=&quot;20307&quot; value=&quot;351&quot;/&gt;&lt;property id=&quot;20309&quot; value=&quot;-1&quot;/&gt;&lt;/object&gt;&lt;object type=&quot;3&quot; unique_id=&quot;10083&quot;&gt;&lt;property id=&quot;20148&quot; value=&quot;5&quot;/&gt;&lt;property id=&quot;20300&quot; value=&quot;Slide 70 - &amp;quot;Alternative: More Supervision&amp;quot;&quot;/&gt;&lt;property id=&quot;20307&quot; value=&quot;352&quot;/&gt;&lt;property id=&quot;20309&quot; value=&quot;-1&quot;/&gt;&lt;/object&gt;&lt;object type=&quot;3&quot; unique_id=&quot;10084&quot;&gt;&lt;property id=&quot;20148&quot; value=&quot;5&quot;/&gt;&lt;property id=&quot;20300&quot; value=&quot;Slide 71 - &amp;quot;More Supervision vs. Regulation&amp;quot;&quot;/&gt;&lt;property id=&quot;20307&quot; value=&quot;353&quot;/&gt;&lt;property id=&quot;20309&quot; value=&quot;-1&quot;/&gt;&lt;/object&gt;&lt;object type=&quot;3&quot; unique_id=&quot;10085&quot;&gt;&lt;property id=&quot;20148&quot; value=&quot;5&quot;/&gt;&lt;property id=&quot;20300&quot; value=&quot;Slide 72 - &amp;quot;Phenotypic Neutrality&amp;quot;&quot;/&gt;&lt;property id=&quot;20307&quot; value=&quot;304&quot;/&gt;&lt;property id=&quot;20309&quot; value=&quot;-1&quot;/&gt;&lt;/object&gt;&lt;object type=&quot;3&quot; unique_id=&quot;10086&quot;&gt;&lt;property id=&quot;20148&quot; value=&quot;5&quot;/&gt;&lt;property id=&quot;20300&quot; value=&quot;Slide 73 - &amp;quot;Phenotypic Neutrality&amp;quot;&quot;/&gt;&lt;property id=&quot;20307&quot; value=&quot;283&quot;/&gt;&lt;property id=&quot;20309&quot; value=&quot;-1&quot;/&gt;&lt;/object&gt;&lt;object type=&quot;3&quot; unique_id=&quot;10087&quot;&gt;&lt;property id=&quot;20148&quot; value=&quot;5&quot;/&gt;&lt;property id=&quot;20300&quot; value=&quot;Slide 74 - &amp;quot;Alternative: More Supervision&amp;quot;&quot;/&gt;&lt;property id=&quot;20307&quot; value=&quot;284&quot;/&gt;&lt;property id=&quot;20309&quot; value=&quot;-1&quot;/&gt;&lt;/object&gt;&lt;object type=&quot;3&quot; unique_id=&quot;10088&quot;&gt;&lt;property id=&quot;20148&quot; value=&quot;5&quot;/&gt;&lt;property id=&quot;20300&quot; value=&quot;Slide 75&quot;/&gt;&lt;property id=&quot;20307&quot; value=&quot;301&quot;/&gt;&lt;property id=&quot;20309&quot; value=&quot;-1&quot;/&gt;&lt;/object&gt;&lt;object type=&quot;3&quot; unique_id=&quot;10089&quot;&gt;&lt;property id=&quot;20148&quot; value=&quot;5&quot;/&gt;&lt;property id=&quot;20300&quot; value=&quot;Slide 76 - &amp;quot;Coarse Coding Selection&amp;quot;&quot;/&gt;&lt;property id=&quot;20307&quot; value=&quot;295&quot;/&gt;&lt;property id=&quot;20309&quot; value=&quot;-1&quot;/&gt;&lt;/object&gt;&lt;object type=&quot;3&quot; unique_id=&quot;10090&quot;&gt;&lt;property id=&quot;20148&quot; value=&quot;5&quot;/&gt;&lt;property id=&quot;20300&quot; value=&quot;Slide 77 - &amp;quot;Contributions&amp;quot;&quot;/&gt;&lt;property id=&quot;20307&quot; value=&quot;322&quot;/&gt;&lt;property id=&quot;20309&quot; value=&quot;-1&quot;/&gt;&lt;/object&gt;&lt;object type=&quot;3&quot; unique_id=&quot;10091&quot;&gt;&lt;property id=&quot;20148&quot; value=&quot;5&quot;/&gt;&lt;property id=&quot;20300&quot; value=&quot;Slide 78 - &amp;quot;Phenotypic Neutrality&amp;quot;&quot;/&gt;&lt;property id=&quot;20307&quot; value=&quot;330&quot;/&gt;&lt;property id=&quot;20309&quot; value=&quot;-1&quot;/&gt;&lt;/object&gt;&lt;object type=&quot;3&quot; unique_id=&quot;10092&quot;&gt;&lt;property id=&quot;20148&quot; value=&quot;5&quot;/&gt;&lt;property id=&quot;20300&quot; value=&quot;Slide 79 - &amp;quot;Neuron Activation Functions&amp;quot;&quot;/&gt;&lt;property id=&quot;20307&quot; value=&quot;323&quot;/&gt;&lt;property id=&quot;20309&quot; value=&quot;-1&quot;/&gt;&lt;/object&gt;&lt;object type=&quot;3&quot; unique_id=&quot;10093&quot;&gt;&lt;property id=&quot;20148&quot; value=&quot;5&quot;/&gt;&lt;property id=&quot;20300&quot; value=&quot;Slide 80 - &amp;quot;ANT Crossover Operator&amp;quot;&quot;/&gt;&lt;property id=&quot;20307&quot; value=&quot;327&quot;/&gt;&lt;property id=&quot;20309&quot; value=&quot;-1&quot;/&gt;&lt;/object&gt;&lt;object type=&quot;3&quot; unique_id=&quot;10094&quot;&gt;&lt;property id=&quot;20148&quot; value=&quot;5&quot;/&gt;&lt;property id=&quot;20300&quot; value=&quot;Slide 81 - &amp;quot;Cellular Encoding [Gruau, 1994]&amp;quot;&quot;/&gt;&lt;property id=&quot;20307&quot; value=&quot;336&quot;/&gt;&lt;property id=&quot;20309&quot; value=&quot;-1&quot;/&gt;&lt;/object&gt;&lt;object type=&quot;3&quot; unique_id=&quot;10095&quot;&gt;&lt;property id=&quot;20148&quot; value=&quot;5&quot;/&gt;&lt;property id=&quot;20300&quot; value=&quot;Slide 82 - &amp;quot;Resource Gathering Task&amp;quot;&quot;/&gt;&lt;property id=&quot;20307&quot; value=&quot;341&quot;/&gt;&lt;property id=&quot;20309&quot; value=&quot;-1&quot;/&gt;&lt;/object&gt;&lt;object type=&quot;3&quot; unique_id=&quot;10096&quot;&gt;&lt;property id=&quot;20148&quot; value=&quot;5&quot;/&gt;&lt;property id=&quot;20300&quot; value=&quot;Slide 83 - &amp;quot;Sign Following Task - ANT&amp;quot;&quot;/&gt;&lt;property id=&quot;20307&quot; value=&quot;342&quot;/&gt;&lt;property id=&quot;20309&quot; value=&quot;-1&quot;/&gt;&lt;/object&gt;&lt;object type=&quot;3&quot; unique_id=&quot;10097&quot;&gt;&lt;property id=&quot;20148&quot; value=&quot;5&quot;/&gt;&lt;property id=&quot;20300&quot; value=&quot;Slide 84 - &amp;quot;Basis Behaviors – Sign Following Task&amp;quot;&quot;/&gt;&lt;property id=&quot;20307&quot; value=&quot;343&quot;/&gt;&lt;property id=&quot;20309&quot; value=&quot;-1&quot;/&gt;&lt;/object&gt;&lt;object type=&quot;3&quot; unique_id=&quot;10098&quot;&gt;&lt;property id=&quot;20148&quot; value=&quot;5&quot;/&gt;&lt;property id=&quot;20300&quot; value=&quot;Slide 85 - &amp;quot;Coupled Motor Primitives Coupled Motor Primitives – Sign Following Task&amp;quot;&quot;/&gt;&lt;property id=&quot;20307&quot; value=&quot;344&quot;/&gt;&lt;property id=&quot;20309&quot; value=&quot;-1&quot;/&gt;&lt;/object&gt;&lt;object type=&quot;3&quot; unique_id=&quot;10099&quot;&gt;&lt;property id=&quot;20148&quot; value=&quot;5&quot;/&gt;&lt;property id=&quot;20300&quot; value=&quot;Slide 86 - &amp;quot;Coupled Motor Primitives – Sign Following Task&amp;quot;&quot;/&gt;&lt;property id=&quot;20307&quot; value=&quot;345&quot;/&gt;&lt;property id=&quot;20309&quot; value=&quot;-1&quot;/&gt;&lt;/object&gt;&lt;object type=&quot;3&quot; unique_id=&quot;10100&quot;&gt;&lt;property id=&quot;20148&quot; value=&quot;5&quot;/&gt;&lt;property id=&quot;20300&quot; value=&quot;Slide 87 - &amp;quot;Motor Primitives – Sign Following Task&amp;quot;&quot;/&gt;&lt;property id=&quot;20307&quot; value=&quot;346&quot;/&gt;&lt;property id=&quot;20309&quot; value=&quot;-1&quot;/&gt;&lt;/object&gt;&lt;object type=&quot;3&quot; unique_id=&quot;10101&quot;&gt;&lt;property id=&quot;20148&quot; value=&quot;5&quot;/&gt;&lt;property id=&quot;20300&quot; value=&quot;Slide 88 - &amp;quot;Coarse Coding&amp;quot;&quot;/&gt;&lt;property id=&quot;20307&quot; value=&quot;271&quot;/&gt;&lt;property id=&quot;20309&quot; value=&quot;-1&quot;/&gt;&lt;/object&gt;&lt;object type=&quot;3&quot; unique_id=&quot;10102&quot;&gt;&lt;property id=&quot;20148&quot; value=&quot;5&quot;/&gt;&lt;property id=&quot;20300&quot; value=&quot;Slide 89 - &amp;quot;Coarse Coding Regulation&amp;quot;&quot;/&gt;&lt;property id=&quot;20307&quot; value=&quot;273&quot;/&gt;&lt;property id=&quot;20309&quot; value=&quot;-1&quot;/&gt;&lt;/object&gt;&lt;object type=&quot;3&quot; unique_id=&quot;10103&quot;&gt;&lt;property id=&quot;20148&quot; value=&quot;5&quot;/&gt;&lt;property id=&quot;20300&quot; value=&quot;Slide 90 - &amp;quot;Phenotypic Neutrality&amp;quot;&quot;/&gt;&lt;property id=&quot;20307&quot; value=&quot;303&quot;/&gt;&lt;property id=&quot;20309&quot; value=&quot;-1&quot;/&gt;&lt;/object&gt;&lt;object type=&quot;3&quot; unique_id=&quot;10104&quot;&gt;&lt;property id=&quot;20148&quot; value=&quot;5&quot;/&gt;&lt;property id=&quot;20300&quot; value=&quot;Slide 167 - &amp;quot;ANT Development&amp;quot;&quot;/&gt;&lt;property id=&quot;20307&quot; value=&quot;363&quot;/&gt;&lt;property id=&quot;20309&quot; value=&quot;-1&quot;/&gt;&lt;/object&gt;&lt;object type=&quot;3&quot; unique_id=&quot;10105&quot;&gt;&lt;property id=&quot;20148&quot; value=&quot;5&quot;/&gt;&lt;property id=&quot;20300&quot; value=&quot;Slide 91 - &amp;quot;Neuron Activity&amp;quot;&quot;/&gt;&lt;property id=&quot;20307&quot; value=&quot;312&quot;/&gt;&lt;property id=&quot;20309&quot; value=&quot;-1&quot;/&gt;&lt;/object&gt;&lt;object type=&quot;3&quot; unique_id=&quot;10106&quot;&gt;&lt;property id=&quot;20148&quot; value=&quot;5&quot;/&gt;&lt;property id=&quot;20300&quot; value=&quot;Slide 92 - &amp;quot;OCR Example: What are Features ?&amp;quot;&quot;/&gt;&lt;property id=&quot;20307&quot; value=&quot;373&quot;/&gt;&lt;property id=&quot;20309&quot; value=&quot;-1&quot;/&gt;&lt;/object&gt;&lt;object type=&quot;3&quot; unique_id=&quot;10107&quot;&gt;&lt;property id=&quot;20148&quot; value=&quot;5&quot;/&gt;&lt;property id=&quot;20300&quot; value=&quot;Slide 159 - &amp;quot;Excavation&amp;quot;&quot;/&gt;&lt;property id=&quot;20307&quot; value=&quot;376&quot;/&gt;&lt;property id=&quot;20309&quot; value=&quot;-1&quot;/&gt;&lt;/object&gt;&lt;object type=&quot;3&quot; unique_id=&quot;10108&quot;&gt;&lt;property id=&quot;20148&quot; value=&quot;5&quot;/&gt;&lt;property id=&quot;20300&quot; value=&quot;Slide 160 - &amp;quot;Excavation&amp;quot;&quot;/&gt;&lt;property id=&quot;20307&quot; value=&quot;387&quot;/&gt;&lt;property id=&quot;20309&quot; value=&quot;-1&quot;/&gt;&lt;/object&gt;&lt;object type=&quot;3&quot; unique_id=&quot;10109&quot;&gt;&lt;property id=&quot;20148&quot; value=&quot;5&quot;/&gt;&lt;property id=&quot;20300&quot; value=&quot;Slide 93 - &amp;quot;Coarse-Coding Cell Model&amp;quot;&quot;/&gt;&lt;property id=&quot;20307&quot; value=&quot;392&quot;/&gt;&lt;property id=&quot;20309&quot; value=&quot;-1&quot;/&gt;&lt;/object&gt;&lt;object type=&quot;3&quot; unique_id=&quot;10110&quot;&gt;&lt;property id=&quot;20148&quot; value=&quot;5&quot;/&gt;&lt;property id=&quot;20300&quot; value=&quot;Slide 94 - &amp;quot;Coarse-Coding Cell Model&amp;quot;&quot;/&gt;&lt;property id=&quot;20307&quot; value=&quot;393&quot;/&gt;&lt;property id=&quot;20309&quot; value=&quot;-1&quot;/&gt;&lt;/object&gt;&lt;object type=&quot;3&quot; unique_id=&quot;10112&quot;&gt;&lt;property id=&quot;20148&quot; value=&quot;5&quot;/&gt;&lt;property id=&quot;20300&quot; value=&quot;Slide 96 - &amp;quot;Coarse-coding Cell Model&amp;#x0D;&amp;#x0A;&amp;quot;&quot;/&gt;&lt;property id=&quot;20307&quot; value=&quot;395&quot;/&gt;&lt;property id=&quot;20309&quot; value=&quot;-1&quot;/&gt;&lt;/object&gt;&lt;object type=&quot;3&quot; unique_id=&quot;10113&quot;&gt;&lt;property id=&quot;20148&quot; value=&quot;5&quot;/&gt;&lt;property id=&quot;20300&quot; value=&quot;Slide 97 - &amp;quot;Multistate Neuron Models&amp;quot;&quot;/&gt;&lt;property id=&quot;20307&quot; value=&quot;396&quot;/&gt;&lt;property id=&quot;20309&quot; value=&quot;-1&quot;/&gt;&lt;/object&gt;&lt;object type=&quot;3&quot; unique_id=&quot;10114&quot;&gt;&lt;property id=&quot;20148&quot; value=&quot;5&quot;/&gt;&lt;property id=&quot;20300&quot; value=&quot;Slide 98 - &amp;quot;Sign Following Task&amp;quot;&quot;/&gt;&lt;property id=&quot;20307&quot; value=&quot;397&quot;/&gt;&lt;property id=&quot;20309&quot; value=&quot;-1&quot;/&gt;&lt;/object&gt;&lt;object type=&quot;3&quot; unique_id=&quot;10115&quot;&gt;&lt;property id=&quot;20148&quot; value=&quot;5&quot;/&gt;&lt;property id=&quot;20300&quot; value=&quot;Slide 99&quot;/&gt;&lt;property id=&quot;20307&quot; value=&quot;389&quot;/&gt;&lt;property id=&quot;20309&quot; value=&quot;-1&quot;/&gt;&lt;/object&gt;&lt;object type=&quot;3&quot; unique_id=&quot;10116&quot;&gt;&lt;property id=&quot;20148&quot; value=&quot;5&quot;/&gt;&lt;property id=&quot;20300&quot; value=&quot;Slide 100 - &amp;quot;Grid World Sensor Layout&amp;quot;&quot;/&gt;&lt;property id=&quot;20307&quot; value=&quot;401&quot;/&gt;&lt;property id=&quot;20309&quot; value=&quot;-1&quot;/&gt;&lt;/object&gt;&lt;object type=&quot;3&quot; unique_id=&quot;10117&quot;&gt;&lt;property id=&quot;20148&quot; value=&quot;5&quot;/&gt;&lt;property id=&quot;20300&quot; value=&quot;Slide 101 - &amp;quot;Basis Behaviours&amp;quot;&quot;/&gt;&lt;property id=&quot;20307&quot; value=&quot;402&quot;/&gt;&lt;property id=&quot;20309&quot; value=&quot;-1&quot;/&gt;&lt;/object&gt;&lt;object type=&quot;3&quot; unique_id=&quot;10118&quot;&gt;&lt;property id=&quot;20148&quot; value=&quot;5&quot;/&gt;&lt;property id=&quot;20300&quot; value=&quot;Slide 102 - &amp;quot;Fitness Function&amp;quot;&quot;/&gt;&lt;property id=&quot;20307&quot; value=&quot;403&quot;/&gt;&lt;property id=&quot;20309&quot; value=&quot;-1&quot;/&gt;&lt;/object&gt;&lt;object type=&quot;3&quot; unique_id=&quot;10119&quot;&gt;&lt;property id=&quot;20148&quot; value=&quot;5&quot;/&gt;&lt;property id=&quot;20300&quot; value=&quot;Slide 103 - &amp;quot;Gene Map&amp;quot;&quot;/&gt;&lt;property id=&quot;20307&quot; value=&quot;390&quot;/&gt;&lt;property id=&quot;20309&quot; value=&quot;-1&quot;/&gt;&lt;/object&gt;&lt;object type=&quot;3&quot; unique_id=&quot;10120&quot;&gt;&lt;property id=&quot;20148&quot; value=&quot;5&quot;/&gt;&lt;property id=&quot;20300&quot; value=&quot;Slide 104&quot;/&gt;&lt;property id=&quot;20307&quot; value=&quot;391&quot;/&gt;&lt;property id=&quot;20309&quot; value=&quot;-1&quot;/&gt;&lt;/object&gt;&lt;object type=&quot;3&quot; unique_id=&quot;10121&quot;&gt;&lt;property id=&quot;20148&quot; value=&quot;5&quot;/&gt;&lt;property id=&quot;20300&quot; value=&quot;Slide 105&quot;/&gt;&lt;property id=&quot;20307&quot; value=&quot;398&quot;/&gt;&lt;property id=&quot;20309&quot; value=&quot;-1&quot;/&gt;&lt;/object&gt;&lt;object type=&quot;3&quot; unique_id=&quot;10122&quot;&gt;&lt;property id=&quot;20148&quot; value=&quot;5&quot;/&gt;&lt;property id=&quot;20300&quot; value=&quot;Slide 106&quot;/&gt;&lt;property id=&quot;20307&quot; value=&quot;399&quot;/&gt;&lt;property id=&quot;20309&quot; value=&quot;-1&quot;/&gt;&lt;/object&gt;&lt;object type=&quot;3&quot; unique_id=&quot;10123&quot;&gt;&lt;property id=&quot;20148&quot; value=&quot;5&quot;/&gt;&lt;property id=&quot;20300&quot; value=&quot;Slide 107&quot;/&gt;&lt;property id=&quot;20307&quot; value=&quot;400&quot;/&gt;&lt;property id=&quot;20309&quot; value=&quot;-1&quot;/&gt;&lt;/object&gt;&lt;object type=&quot;3&quot; unique_id=&quot;10124&quot;&gt;&lt;property id=&quot;20148&quot; value=&quot;5&quot;/&gt;&lt;property id=&quot;20300&quot; value=&quot;Slide 108 - &amp;quot;Resource Gathering&amp;quot;&quot;/&gt;&lt;property id=&quot;20307&quot; value=&quot;383&quot;/&gt;&lt;property id=&quot;20309&quot; value=&quot;-1&quot;/&gt;&lt;/object&gt;&lt;object type=&quot;3&quot; unique_id=&quot;10125&quot;&gt;&lt;property id=&quot;20148&quot; value=&quot;5&quot;/&gt;&lt;property id=&quot;20300&quot; value=&quot;Slide 109 - &amp;quot;Resource Gathering&amp;quot;&quot;/&gt;&lt;property id=&quot;20307&quot; value=&quot;384&quot;/&gt;&lt;property id=&quot;20309&quot; value=&quot;-1&quot;/&gt;&lt;/object&gt;&lt;object type=&quot;3&quot; unique_id=&quot;10126&quot;&gt;&lt;property id=&quot;20148&quot; value=&quot;5&quot;/&gt;&lt;property id=&quot;20300&quot; value=&quot;Slide 110 - &amp;quot;Resource Gathering&amp;quot;&quot;/&gt;&lt;property id=&quot;20307&quot; value=&quot;385&quot;/&gt;&lt;property id=&quot;20309&quot; value=&quot;-1&quot;/&gt;&lt;/object&gt;&lt;object type=&quot;3&quot; unique_id=&quot;10127&quot;&gt;&lt;property id=&quot;20148&quot; value=&quot;5&quot;/&gt;&lt;property id=&quot;20300&quot; value=&quot;Slide 111 - &amp;quot;Resource Gathering&amp;quot;&quot;/&gt;&lt;property id=&quot;20307&quot; value=&quot;386&quot;/&gt;&lt;property id=&quot;20309&quot; value=&quot;-1&quot;/&gt;&lt;/object&gt;&lt;object type=&quot;3&quot; unique_id=&quot;10128&quot;&gt;&lt;property id=&quot;20148&quot; value=&quot;5&quot;/&gt;&lt;property id=&quot;20300&quot; value=&quot;Slide 113 - &amp;quot;Resource Gathering Task&amp;quot;&quot;/&gt;&lt;property id=&quot;20307&quot; value=&quot;377&quot;/&gt;&lt;property id=&quot;20309&quot; value=&quot;-1&quot;/&gt;&lt;/object&gt;&lt;object type=&quot;3&quot; unique_id=&quot;10129&quot;&gt;&lt;property id=&quot;20148&quot; value=&quot;5&quot;/&gt;&lt;property id=&quot;20300&quot; value=&quot;Slide 114&quot;/&gt;&lt;property id=&quot;20307&quot; value=&quot;378&quot;/&gt;&lt;property id=&quot;20309&quot; value=&quot;-1&quot;/&gt;&lt;/object&gt;&lt;object type=&quot;3&quot; unique_id=&quot;10130&quot;&gt;&lt;property id=&quot;20148&quot; value=&quot;5&quot;/&gt;&lt;property id=&quot;20300&quot; value=&quot;Slide 115&quot;/&gt;&lt;property id=&quot;20307&quot; value=&quot;381&quot;/&gt;&lt;property id=&quot;20309&quot; value=&quot;-1&quot;/&gt;&lt;/object&gt;&lt;object type=&quot;3&quot; unique_id=&quot;10131&quot;&gt;&lt;property id=&quot;20148&quot; value=&quot;5&quot;/&gt;&lt;property id=&quot;20300&quot; value=&quot;Slide 116&quot;/&gt;&lt;property id=&quot;20307&quot; value=&quot;382&quot;/&gt;&lt;property id=&quot;20309&quot; value=&quot;-1&quot;/&gt;&lt;/object&gt;&lt;object type=&quot;3&quot; unique_id=&quot;10132&quot;&gt;&lt;property id=&quot;20148&quot; value=&quot;5&quot;/&gt;&lt;property id=&quot;20300&quot; value=&quot;Slide 117&quot;/&gt;&lt;property id=&quot;20307&quot; value=&quot;379&quot;/&gt;&lt;property id=&quot;20309&quot; value=&quot;-1&quot;/&gt;&lt;/object&gt;&lt;object type=&quot;3&quot; unique_id=&quot;10133&quot;&gt;&lt;property id=&quot;20148&quot; value=&quot;5&quot;/&gt;&lt;property id=&quot;20300&quot; value=&quot;Slide 118&quot;/&gt;&lt;property id=&quot;20307&quot; value=&quot;380&quot;/&gt;&lt;property id=&quot;20309&quot; value=&quot;-1&quot;/&gt;&lt;/object&gt;&lt;object type=&quot;3&quot; unique_id=&quot;10134&quot;&gt;&lt;property id=&quot;20148&quot; value=&quot;5&quot;/&gt;&lt;property id=&quot;20300&quot; value=&quot;Slide 120 - &amp;quot;Demo: Tiling Formation Task&amp;quot;&quot;/&gt;&lt;property id=&quot;20307&quot; value=&quot;404&quot;/&gt;&lt;property id=&quot;20309&quot; value=&quot;-1&quot;/&gt;&lt;/object&gt;&lt;object type=&quot;3&quot; unique_id=&quot;10135&quot;&gt;&lt;property id=&quot;20148&quot; value=&quot;5&quot;/&gt;&lt;property id=&quot;20300&quot; value=&quot;Slide 121 - &amp;quot;Biological Modeling&amp;quot;&quot;/&gt;&lt;property id=&quot;20307&quot; value=&quot;405&quot;/&gt;&lt;property id=&quot;20309&quot; value=&quot;-1&quot;/&gt;&lt;/object&gt;&lt;object type=&quot;3&quot; unique_id=&quot;10136&quot;&gt;&lt;property id=&quot;20148&quot; value=&quot;5&quot;/&gt;&lt;property id=&quot;20300&quot; value=&quot;Slide 122 - &amp;quot;Solid &amp;amp; Hollow Sphere&amp;quot;&quot;/&gt;&lt;property id=&quot;20307&quot; value=&quot;408&quot;/&gt;&lt;property id=&quot;20309&quot; value=&quot;-1&quot;/&gt;&lt;/object&gt;&lt;object type=&quot;3&quot; unique_id=&quot;10137&quot;&gt;&lt;property id=&quot;20148&quot; value=&quot;5&quot;/&gt;&lt;property id=&quot;20300&quot; value=&quot;Slide 123 - &amp;quot;Steady State Configs.&amp;quot;&quot;/&gt;&lt;property id=&quot;20307&quot; value=&quot;409&quot;/&gt;&lt;property id=&quot;20309&quot; value=&quot;-1&quot;/&gt;&lt;/object&gt;&lt;object type=&quot;3&quot; unique_id=&quot;10138&quot;&gt;&lt;property id=&quot;20148&quot; value=&quot;5&quot;/&gt;&lt;property id=&quot;20300&quot; value=&quot;Slide 124 - &amp;quot;Burst Characteristics&amp;quot;&quot;/&gt;&lt;property id=&quot;20307&quot; value=&quot;410&quot;/&gt;&lt;property id=&quot;20309&quot; value=&quot;-1&quot;/&gt;&lt;/object&gt;&lt;object type=&quot;3&quot; unique_id=&quot;10139&quot;&gt;&lt;property id=&quot;20148&quot; value=&quot;5&quot;/&gt;&lt;property id=&quot;20300&quot; value=&quot;Slide 125 - &amp;quot;GasNet Model [Husbands et al., 1998]&amp;quot;&quot;/&gt;&lt;property id=&quot;20307&quot; value=&quot;406&quot;/&gt;&lt;property id=&quot;20309&quot; value=&quot;-1&quot;/&gt;&lt;/object&gt;&lt;object type=&quot;3&quot; unique_id=&quot;10140&quot;&gt;&lt;property id=&quot;20148&quot; value=&quot;5&quot;/&gt;&lt;property id=&quot;20300&quot; value=&quot;Slide 126 - &amp;quot;Parallel Fibers (Phillipides et al., 2005)&amp;quot;&quot;/&gt;&lt;property id=&quot;20307&quot; value=&quot;407&quot;/&gt;&lt;property id=&quot;20309&quot; value=&quot;-1&quot;/&gt;&lt;/object&gt;&lt;object type=&quot;3&quot; unique_id=&quot;10141&quot;&gt;&lt;property id=&quot;20148&quot; value=&quot;5&quot;/&gt;&lt;property id=&quot;20300&quot; value=&quot;Slide 127 - &amp;quot;Shannon’s Entropy&amp;quot;&quot;/&gt;&lt;property id=&quot;20307&quot; value=&quot;411&quot;/&gt;&lt;property id=&quot;20309&quot; value=&quot;-1&quot;/&gt;&lt;/object&gt;&lt;object type=&quot;3&quot; unique_id=&quot;10142&quot;&gt;&lt;property id=&quot;20148&quot; value=&quot;5&quot;/&gt;&lt;property id=&quot;20300&quot; value=&quot;Slide 128 - &amp;quot;Mutual Information&amp;quot;&quot;/&gt;&lt;property id=&quot;20307&quot; value=&quot;412&quot;/&gt;&lt;property id=&quot;20309&quot; value=&quot;-1&quot;/&gt;&lt;/object&gt;&lt;object type=&quot;3&quot; unique_id=&quot;10143&quot;&gt;&lt;property id=&quot;20148&quot; value=&quot;5&quot;/&gt;&lt;property id=&quot;20300&quot; value=&quot;Slide 129 - &amp;quot;Mutual Information&amp;quot;&quot;/&gt;&lt;property id=&quot;20307&quot; value=&quot;414&quot;/&gt;&lt;property id=&quot;20309&quot; value=&quot;-1&quot;/&gt;&lt;/object&gt;&lt;object type=&quot;3&quot; unique_id=&quot;13887&quot;&gt;&lt;property id=&quot;20148&quot; value=&quot;5&quot;/&gt;&lt;property id=&quot;20300&quot; value=&quot;Slide 133 - &amp;quot;Biophysical Plausibility&amp;quot;&quot;/&gt;&lt;property id=&quot;20307&quot; value=&quot;416&quot;/&gt;&lt;/object&gt;&lt;object type=&quot;3&quot; unique_id=&quot;13888&quot;&gt;&lt;property id=&quot;20148&quot; value=&quot;5&quot;/&gt;&lt;property id=&quot;20300&quot; value=&quot;Slide 134 - &amp;quot;Related Work&amp;quot;&quot;/&gt;&lt;property id=&quot;20307&quot; value=&quot;417&quot;/&gt;&lt;/object&gt;&lt;object type=&quot;3&quot; unique_id=&quot;13889&quot;&gt;&lt;property id=&quot;20148&quot; value=&quot;5&quot;/&gt;&lt;property id=&quot;20300&quot; value=&quot;Slide 135 - &amp;quot;Related Work&amp;quot;&quot;/&gt;&lt;property id=&quot;20307&quot; value=&quot;418&quot;/&gt;&lt;/object&gt;&lt;object type=&quot;3&quot; unique_id=&quot;13890&quot;&gt;&lt;property id=&quot;20148&quot; value=&quot;5&quot;/&gt;&lt;property id=&quot;20300&quot; value=&quot;Slide 136 - &amp;quot;Limitations with Fixed Topologies&amp;quot;&quot;/&gt;&lt;property id=&quot;20307&quot; value=&quot;419&quot;/&gt;&lt;/object&gt;&lt;object type=&quot;3&quot; unique_id=&quot;13891&quot;&gt;&lt;property id=&quot;20148&quot; value=&quot;5&quot;/&gt;&lt;property id=&quot;20300&quot; value=&quot;Slide 137 - &amp;quot;Related Work&amp;quot;&quot;/&gt;&lt;property id=&quot;20307&quot; value=&quot;420&quot;/&gt;&lt;/object&gt;&lt;object type=&quot;3&quot; unique_id=&quot;13892&quot;&gt;&lt;property id=&quot;20148&quot; value=&quot;5&quot;/&gt;&lt;property id=&quot;20300&quot; value=&quot;Slide 138 - &amp;quot;Crossover &amp;amp; the Bloating Problem&amp;quot;&quot;/&gt;&lt;property id=&quot;20307&quot; value=&quot;421&quot;/&gt;&lt;/object&gt;&lt;object type=&quot;3&quot; unique_id=&quot;13893&quot;&gt;&lt;property id=&quot;20148&quot; value=&quot;5&quot;/&gt;&lt;property id=&quot;20300&quot; value=&quot;Slide 139 - &amp;quot;Related Work&amp;quot;&quot;/&gt;&lt;property id=&quot;20307&quot; value=&quot;422&quot;/&gt;&lt;/object&gt;&lt;object type=&quot;3&quot; unique_id=&quot;13894&quot;&gt;&lt;property id=&quot;20148&quot; value=&quot;5&quot;/&gt;&lt;property id=&quot;20300&quot; value=&quot;Slide 140 - &amp;quot;Related Work&amp;quot;&quot;/&gt;&lt;property id=&quot;20307&quot; value=&quot;423&quot;/&gt;&lt;/object&gt;&lt;object type=&quot;3&quot; unique_id=&quot;13895&quot;&gt;&lt;property id=&quot;20148&quot; value=&quot;5&quot;/&gt;&lt;property id=&quot;20300&quot; value=&quot;Slide 141 - &amp;quot;Applications in Space Robotics&amp;quot;&quot;/&gt;&lt;property id=&quot;20307&quot; value=&quot;424&quot;/&gt;&lt;/object&gt;&lt;object type=&quot;3&quot; unique_id=&quot;13896&quot;&gt;&lt;property id=&quot;20148&quot; value=&quot;5&quot;/&gt;&lt;property id=&quot;20300&quot; value=&quot;Slide 142 - &amp;quot;Significance&amp;quot;&quot;/&gt;&lt;property id=&quot;20307&quot; value=&quot;425&quot;/&gt;&lt;/object&gt;&lt;object type=&quot;3&quot; unique_id=&quot;13897&quot;&gt;&lt;property id=&quot;20148&quot; value=&quot;5&quot;/&gt;&lt;property id=&quot;20300&quot; value=&quot;Slide 143&quot;/&gt;&lt;property id=&quot;20307&quot; value=&quot;426&quot;/&gt;&lt;/object&gt;&lt;object type=&quot;3&quot; unique_id=&quot;13898&quot;&gt;&lt;property id=&quot;20148&quot; value=&quot;5&quot;/&gt;&lt;property id=&quot;20300&quot; value=&quot;Slide 144&quot;/&gt;&lt;property id=&quot;20307&quot; value=&quot;427&quot;/&gt;&lt;/object&gt;&lt;object type=&quot;3&quot; unique_id=&quot;13899&quot;&gt;&lt;property id=&quot;20148&quot; value=&quot;5&quot;/&gt;&lt;property id=&quot;20300&quot; value=&quot;Slide 145 - &amp;quot;Significance&amp;quot;&quot;/&gt;&lt;property id=&quot;20307&quot; value=&quot;428&quot;/&gt;&lt;/object&gt;&lt;object type=&quot;3&quot; unique_id=&quot;13900&quot;&gt;&lt;property id=&quot;20148&quot; value=&quot;5&quot;/&gt;&lt;property id=&quot;20300&quot; value=&quot;Slide 146 - &amp;quot;Applications in Space Robotics&amp;quot;&quot;/&gt;&lt;property id=&quot;20307&quot; value=&quot;429&quot;/&gt;&lt;/object&gt;&lt;object type=&quot;3&quot; unique_id=&quot;13901&quot;&gt;&lt;property id=&quot;20148&quot; value=&quot;5&quot;/&gt;&lt;property id=&quot;20300&quot; value=&quot;Slide 147 - &amp;quot;Significance&amp;quot;&quot;/&gt;&lt;property id=&quot;20307&quot; value=&quot;430&quot;/&gt;&lt;/object&gt;&lt;object type=&quot;3&quot; unique_id=&quot;13902&quot;&gt;&lt;property id=&quot;20148&quot; value=&quot;5&quot;/&gt;&lt;property id=&quot;20300&quot; value=&quot;Slide 148&quot;/&gt;&lt;property id=&quot;20307&quot; value=&quot;431&quot;/&gt;&lt;/object&gt;&lt;object type=&quot;3&quot; unique_id=&quot;13903&quot;&gt;&lt;property id=&quot;20148&quot; value=&quot;5&quot;/&gt;&lt;property id=&quot;20300&quot; value=&quot;Slide 149&quot;/&gt;&lt;property id=&quot;20307&quot; value=&quot;432&quot;/&gt;&lt;/object&gt;&lt;object type=&quot;3&quot; unique_id=&quot;13904&quot;&gt;&lt;property id=&quot;20148&quot; value=&quot;5&quot;/&gt;&lt;property id=&quot;20300&quot; value=&quot;Slide 150 - &amp;quot;Significance&amp;quot;&quot;/&gt;&lt;property id=&quot;20307&quot; value=&quot;433&quot;/&gt;&lt;/object&gt;&lt;object type=&quot;3&quot; unique_id=&quot;13905&quot;&gt;&lt;property id=&quot;20148&quot; value=&quot;5&quot;/&gt;&lt;property id=&quot;20300&quot; value=&quot;Slide 166 - &amp;quot;ANT Crossover Operator&amp;quot;&quot;/&gt;&lt;property id=&quot;20307&quot; value=&quot;434&quot;/&gt;&lt;/object&gt;&lt;object type=&quot;3&quot; unique_id=&quot;14354&quot;&gt;&lt;property id=&quot;20148&quot; value=&quot;5&quot;/&gt;&lt;property id=&quot;20300&quot; value=&quot;Slide 151 - &amp;quot;Chapter Overview&amp;quot;&quot;/&gt;&lt;property id=&quot;20307&quot; value=&quot;435&quot;/&gt;&lt;/object&gt;&lt;object type=&quot;3&quot; unique_id=&quot;14355&quot;&gt;&lt;property id=&quot;20148&quot; value=&quot;5&quot;/&gt;&lt;property id=&quot;20300&quot; value=&quot;Slide 152 - &amp;quot;Evolvability&amp;quot;&quot;/&gt;&lt;property id=&quot;20307&quot; value=&quot;436&quot;/&gt;&lt;/object&gt;&lt;object type=&quot;3&quot; unique_id=&quot;14356&quot;&gt;&lt;property id=&quot;20148&quot; value=&quot;5&quot;/&gt;&lt;property id=&quot;20300&quot; value=&quot;Slide 153 - &amp;quot;Changing Task, Changing Model ?&amp;quot;&quot;/&gt;&lt;property id=&quot;20307&quot; value=&quot;437&quot;/&gt;&lt;/object&gt;&lt;object type=&quot;3&quot; unique_id=&quot;16334&quot;&gt;&lt;property id=&quot;20148&quot; value=&quot;5&quot;/&gt;&lt;property id=&quot;20300&quot; value=&quot;Slide 47 - &amp;quot;Feature Detectors&amp;quot;&quot;/&gt;&lt;property id=&quot;20307&quot; value=&quot;442&quot;/&gt;&lt;/object&gt;&lt;object type=&quot;3&quot; unique_id=&quot;16335&quot;&gt;&lt;property id=&quot;20148&quot; value=&quot;5&quot;/&gt;&lt;property id=&quot;20300&quot; value=&quot;Slide 48 - &amp;quot;Task Allocation&amp;quot;&quot;/&gt;&lt;property id=&quot;20307&quot; value=&quot;443&quot;/&gt;&lt;/object&gt;&lt;object type=&quot;3&quot; unique_id=&quot;16336&quot;&gt;&lt;property id=&quot;20148&quot; value=&quot;5&quot;/&gt;&lt;property id=&quot;20300&quot; value=&quot;Slide 155 - &amp;quot;Excavation&amp;quot;&quot;/&gt;&lt;property id=&quot;20307&quot; value=&quot;441&quot;/&gt;&lt;/object&gt;&lt;object type=&quot;3&quot; unique_id=&quot;16338&quot;&gt;&lt;property id=&quot;20148&quot; value=&quot;5&quot;/&gt;&lt;property id=&quot;20300&quot; value=&quot;Slide 49 - &amp;quot;Evolving Neural Networks&amp;quot;&quot;/&gt;&lt;property id=&quot;20307&quot; value=&quot;438&quot;/&gt;&lt;/object&gt;&lt;object type=&quot;3&quot; unique_id=&quot;16339&quot;&gt;&lt;property id=&quot;20148&quot; value=&quot;5&quot;/&gt;&lt;property id=&quot;20300&quot; value=&quot;Slide 50 - &amp;quot;Feature Detectors and Noisy Neurons&amp;quot;&quot;/&gt;&lt;property id=&quot;20307&quot; value=&quot;439&quot;/&gt;&lt;/object&gt;&lt;object type=&quot;3&quot; unique_id=&quot;17106&quot;&gt;&lt;property id=&quot;20148&quot; value=&quot;5&quot;/&gt;&lt;property id=&quot;20300&quot; value=&quot;Slide 19 - &amp;quot;Limitations with Fixed Topologies&amp;quot;&quot;/&gt;&lt;property id=&quot;20307&quot; value=&quot;444&quot;/&gt;&lt;/object&gt;&lt;object type=&quot;3&quot; unique_id=&quot;19250&quot;&gt;&lt;property id=&quot;20148&quot; value=&quot;5&quot;/&gt;&lt;property id=&quot;20300&quot; value=&quot;Slide 7&quot;/&gt;&lt;property id=&quot;20307&quot; value=&quot;449&quot;/&gt;&lt;/object&gt;&lt;object type=&quot;3&quot; unique_id=&quot;19251&quot;&gt;&lt;property id=&quot;20148&quot; value=&quot;5&quot;/&gt;&lt;property id=&quot;20300&quot; value=&quot;Slide 8&quot;/&gt;&lt;property id=&quot;20307&quot; value=&quot;450&quot;/&gt;&lt;/object&gt;&lt;object type=&quot;3&quot; unique_id=&quot;19252&quot;&gt;&lt;property id=&quot;20148&quot; value=&quot;5&quot;/&gt;&lt;property id=&quot;20300&quot; value=&quot;Slide 17 - &amp;quot;Biophysical Plausibility&amp;quot;&quot;/&gt;&lt;property id=&quot;20307&quot; value=&quot;445&quot;/&gt;&lt;/object&gt;&lt;object type=&quot;3&quot; unique_id=&quot;19253&quot;&gt;&lt;property id=&quot;20148&quot; value=&quot;5&quot;/&gt;&lt;property id=&quot;20300&quot; value=&quot;Slide 32 - &amp;quot;Coarse-Coding Cell Model&amp;quot;&quot;/&gt;&lt;property id=&quot;20307&quot; value=&quot;447&quot;/&gt;&lt;/object&gt;&lt;object type=&quot;3&quot; unique_id=&quot;19254&quot;&gt;&lt;property id=&quot;20148&quot; value=&quot;5&quot;/&gt;&lt;property id=&quot;20300&quot; value=&quot;Slide 33 - &amp;quot;Coarse-Coding Cell Model&amp;quot;&quot;/&gt;&lt;property id=&quot;20307&quot; value=&quot;448&quot;/&gt;&lt;/object&gt;&lt;object type=&quot;3&quot; unique_id=&quot;19255&quot;&gt;&lt;property id=&quot;20148&quot; value=&quot;5&quot;/&gt;&lt;property id=&quot;20300&quot; value=&quot;Slide 34&quot;/&gt;&lt;property id=&quot;20307&quot; value=&quot;446&quot;/&gt;&lt;/object&gt;&lt;object type=&quot;3&quot; unique_id=&quot;19257&quot;&gt;&lt;property id=&quot;20148&quot; value=&quot;5&quot;/&gt;&lt;property id=&quot;20300&quot; value=&quot;Slide 6 - &amp;quot;Significance&amp;quot;&quot;/&gt;&lt;property id=&quot;20307&quot; value=&quot;452&quot;/&gt;&lt;/object&gt;&lt;object type=&quot;3&quot; unique_id=&quot;19258&quot;&gt;&lt;property id=&quot;20148&quot; value=&quot;5&quot;/&gt;&lt;property id=&quot;20300&quot; value=&quot;Slide 9 - &amp;quot;Significance&amp;quot;&quot;/&gt;&lt;property id=&quot;20307&quot; value=&quot;453&quot;/&gt;&lt;/object&gt;&lt;object type=&quot;3&quot; unique_id=&quot;20388&quot;&gt;&lt;property id=&quot;20148&quot; value=&quot;5&quot;/&gt;&lt;property id=&quot;20300&quot; value=&quot;Slide 154 - &amp;quot;Tiling Formation Task&amp;quot;&quot;/&gt;&lt;property id=&quot;20307&quot; value=&quot;454&quot;/&gt;&lt;/object&gt;&lt;object type=&quot;3&quot; unique_id=&quot;22830&quot;&gt;&lt;property id=&quot;20148&quot; value=&quot;5&quot;/&gt;&lt;property id=&quot;20300&quot; value=&quot;Slide 157&quot;/&gt;&lt;property id=&quot;20307&quot; value=&quot;462&quot;/&gt;&lt;/object&gt;&lt;object type=&quot;3&quot; unique_id=&quot;22831&quot;&gt;&lt;property id=&quot;20148&quot; value=&quot;5&quot;/&gt;&lt;property id=&quot;20300&quot; value=&quot;Slide 158&quot;/&gt;&lt;property id=&quot;20307&quot; value=&quot;461&quot;/&gt;&lt;/object&gt;&lt;object type=&quot;3&quot; unique_id=&quot;22832&quot;&gt;&lt;property id=&quot;20148&quot; value=&quot;5&quot;/&gt;&lt;property id=&quot;20300&quot; value=&quot;Slide 161 - &amp;quot;Excavation – Optimal Conditions &amp;#x0D;&amp;#x0A;(Thangavelautham et al. submission to ICRA’09)&amp;quot;&quot;/&gt;&lt;property id=&quot;20307&quot; value=&quot;456&quot;/&gt;&lt;/object&gt;&lt;object type=&quot;3&quot; unique_id=&quot;22833&quot;&gt;&lt;property id=&quot;20148&quot; value=&quot;5&quot;/&gt;&lt;property id=&quot;20300&quot; value=&quot;Slide 162 - &amp;quot;Excavation – Optimal Conditions &amp;#x0D;&amp;#x0A;(Thangavelautham et al. submission to ICRA’09)&amp;quot;&quot;/&gt;&lt;property id=&quot;20307&quot; value=&quot;457&quot;/&gt;&lt;/object&gt;&lt;object type=&quot;3&quot; unique_id=&quot;22834&quot;&gt;&lt;property id=&quot;20148&quot; value=&quot;5&quot;/&gt;&lt;property id=&quot;20300&quot; value=&quot;Slide 163 - &amp;quot;Excavation – Optimal Conditions &amp;#x0D;&amp;#x0A;(Thangavelautham et al. submission to ICRA’09)&amp;quot;&quot;/&gt;&lt;property id=&quot;20307&quot; value=&quot;458&quot;/&gt;&lt;/object&gt;&lt;object type=&quot;3&quot; unique_id=&quot;22835&quot;&gt;&lt;property id=&quot;20148&quot; value=&quot;5&quot;/&gt;&lt;property id=&quot;20300&quot; value=&quot;Slide 165 - &amp;quot;Potential Benefits – Lunar Construction&amp;quot;&quot;/&gt;&lt;property id=&quot;20307&quot; value=&quot;459&quot;/&gt;&lt;/object&gt;&lt;object type=&quot;3&quot; unique_id=&quot;23850&quot;&gt;&lt;property id=&quot;20148&quot; value=&quot;5&quot;/&gt;&lt;property id=&quot;20300&quot; value=&quot;Slide 164 - &amp;quot;Excavation – Optimal Conditions &amp;#x0D;&amp;#x0A;(Thangavelautham et al. submission to ICRA’09)&amp;quot;&quot;/&gt;&lt;property id=&quot;20307&quot; value=&quot;463&quot;/&gt;&lt;/object&gt;&lt;object type=&quot;3&quot; unique_id=&quot;24872&quot;&gt;&lt;property id=&quot;20148&quot; value=&quot;5&quot;/&gt;&lt;property id=&quot;20300&quot; value=&quot;Slide 119&quot;/&gt;&lt;property id=&quot;20307&quot; value=&quot;464&quot;/&gt;&lt;/object&gt;&lt;object type=&quot;3&quot; unique_id=&quot;25044&quot;&gt;&lt;property id=&quot;20148&quot; value=&quot;5&quot;/&gt;&lt;property id=&quot;20300&quot; value=&quot;Slide 112&quot;/&gt;&lt;property id=&quot;20307&quot; value=&quot;465&quot;/&gt;&lt;/object&gt;&lt;object type=&quot;3&quot; unique_id=&quot;25216&quot;&gt;&lt;property id=&quot;20148&quot; value=&quot;5&quot;/&gt;&lt;property id=&quot;20300&quot; value=&quot;Slide 95 - &amp;quot;Coarse-Coding Cell Model&amp;quot;&quot;/&gt;&lt;property id=&quot;20307&quot; value=&quot;466&quot;/&gt;&lt;/object&gt;&lt;object type=&quot;3&quot; unique_id=&quot;25728&quot;&gt;&lt;property id=&quot;20148&quot; value=&quot;5&quot;/&gt;&lt;property id=&quot;20300&quot; value=&quot;Slide 55 - &amp;quot;Thank You!&amp;quot;&quot;/&gt;&lt;property id=&quot;20307&quot; value=&quot;467&quot;/&gt;&lt;/object&gt;&lt;object type=&quot;3&quot; unique_id=&quot;25729&quot;&gt;&lt;property id=&quot;20148&quot; value=&quot;5&quot;/&gt;&lt;property id=&quot;20300&quot; value=&quot;Slide 59 - &amp;quot;Feature Detectors&amp;quot;&quot;/&gt;&lt;property id=&quot;20307&quot; value=&quot;469&quot;/&gt;&lt;/object&gt;&lt;object type=&quot;3&quot; unique_id=&quot;25730&quot;&gt;&lt;property id=&quot;20148&quot; value=&quot;5&quot;/&gt;&lt;property id=&quot;20300&quot; value=&quot;Slide 60 - &amp;quot;Feature Detectors and Noisy Neurons&amp;quot;&quot;/&gt;&lt;property id=&quot;20307&quot; value=&quot;468&quot;/&gt;&lt;/object&gt;&lt;/object&gt;&lt;object type=&quot;8&quot; unique_id=&quot;10144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1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88928</TotalTime>
  <Words>280</Words>
  <Application>Microsoft Office PowerPoint</Application>
  <PresentationFormat>On-screen Show (4:3)</PresentationFormat>
  <Paragraphs>67</Paragraphs>
  <Slides>17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Arial Black</vt:lpstr>
      <vt:lpstr>Cambria Math</vt:lpstr>
      <vt:lpstr>Garamond</vt:lpstr>
      <vt:lpstr>Impact</vt:lpstr>
      <vt:lpstr>Wingdings</vt:lpstr>
      <vt:lpstr>1_Stream</vt:lpstr>
      <vt:lpstr>2_Stream</vt:lpstr>
      <vt:lpstr>PowerPoint Presentation</vt:lpstr>
      <vt:lpstr>Presentation Outline</vt:lpstr>
      <vt:lpstr>Motivation</vt:lpstr>
      <vt:lpstr>Challenges</vt:lpstr>
      <vt:lpstr>Objective</vt:lpstr>
      <vt:lpstr>Method</vt:lpstr>
      <vt:lpstr>Method</vt:lpstr>
      <vt:lpstr>Method</vt:lpstr>
      <vt:lpstr>Method</vt:lpstr>
      <vt:lpstr>Results</vt:lpstr>
      <vt:lpstr>Results</vt:lpstr>
      <vt:lpstr>Results</vt:lpstr>
      <vt:lpstr>Discussion</vt:lpstr>
      <vt:lpstr>Conclusion</vt:lpstr>
      <vt:lpstr>Acknowledgements </vt:lpstr>
      <vt:lpstr>References</vt:lpstr>
      <vt:lpstr>PowerPoint Presentation</vt:lpstr>
    </vt:vector>
  </TitlesOfParts>
  <Company>JL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Jekan</dc:creator>
  <cp:lastModifiedBy>Julia English</cp:lastModifiedBy>
  <cp:revision>918</cp:revision>
  <dcterms:created xsi:type="dcterms:W3CDTF">2008-05-21T01:02:12Z</dcterms:created>
  <dcterms:modified xsi:type="dcterms:W3CDTF">2021-04-24T06:09:11Z</dcterms:modified>
</cp:coreProperties>
</file>