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15"/>
  </p:notesMasterIdLst>
  <p:sldIdLst>
    <p:sldId id="256" r:id="rId2"/>
    <p:sldId id="27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2DFDD5-6081-4B37-BEEE-726BB0687936}">
  <a:tblStyle styleId="{052DFDD5-6081-4B37-BEEE-726BB06879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A4EE769-9346-48FE-AE67-30DA39FCCA5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82544"/>
  </p:normalViewPr>
  <p:slideViewPr>
    <p:cSldViewPr snapToGrid="0">
      <p:cViewPr varScale="1">
        <p:scale>
          <a:sx n="130" d="100"/>
          <a:sy n="130" d="100"/>
        </p:scale>
        <p:origin x="107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a6116b1de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g8a6116b1de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replace image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second half cut donw</a:t>
            </a:r>
            <a:endParaRPr/>
          </a:p>
        </p:txBody>
      </p:sp>
      <p:sp>
        <p:nvSpPr>
          <p:cNvPr id="169" name="Google Shape;169;g8a6116b1de_9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fce3c46d9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g8fce3c46d9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g8fce3c46d9_0_4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8f349e8d1c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g8f349e8d1c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8" name="Google Shape;178;g8f349e8d1c_3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8e1b78dd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8e1b78dd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2" name="Google Shape;222;g8e1b78dd3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8e1b78dd3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8e1b78dd3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g8e1b78dd3d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8e38f020ae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8e38f020ae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4" name="Google Shape;264;g8e38f020ae_1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8e1b78dd3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8e1b78dd3d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79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sz="800" dirty="0"/>
          </a:p>
        </p:txBody>
      </p:sp>
      <p:sp>
        <p:nvSpPr>
          <p:cNvPr id="298" name="Google Shape;298;g8e1b78dd3d_0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8e1b78dd3d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8e1b78dd3d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8" name="Google Shape;318;g8e1b78dd3d_0_4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8fce3c46d9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8fce3c46d9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4" name="Google Shape;354;g8fce3c46d9_0_4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8e1b78dd3d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8e1b78dd3d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2" name="Google Shape;362;g8e1b78dd3d_0_2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80a56f71a6_5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80a56f71a6_5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80a56f71a6_5_4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Sq Image">
  <p:cSld name="Cover_Sq Imag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 descr="JPL_RedBlack_rgb_stacked_5in_160601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6933" y="3586873"/>
            <a:ext cx="2001680" cy="116764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5687785" y="508000"/>
            <a:ext cx="3347357" cy="82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5687785" y="1354711"/>
            <a:ext cx="3347357" cy="728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>
            <a:spLocks noGrp="1"/>
          </p:cNvSpPr>
          <p:nvPr>
            <p:ph type="pic" idx="3"/>
          </p:nvPr>
        </p:nvSpPr>
        <p:spPr>
          <a:xfrm>
            <a:off x="0" y="0"/>
            <a:ext cx="554672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4"/>
          </p:nvPr>
        </p:nvSpPr>
        <p:spPr>
          <a:xfrm>
            <a:off x="5687785" y="2164080"/>
            <a:ext cx="3347357" cy="83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20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5"/>
          </p:nvPr>
        </p:nvSpPr>
        <p:spPr>
          <a:xfrm>
            <a:off x="5687785" y="4592320"/>
            <a:ext cx="3347357" cy="551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accent1"/>
                </a:solidFill>
              </a:defRPr>
            </a:lvl1pPr>
            <a:lvl2pPr lvl="1">
              <a:buNone/>
              <a:defRPr sz="1300">
                <a:solidFill>
                  <a:schemeClr val="accent1"/>
                </a:solidFill>
              </a:defRPr>
            </a:lvl2pPr>
            <a:lvl3pPr lvl="2">
              <a:buNone/>
              <a:defRPr sz="1300">
                <a:solidFill>
                  <a:schemeClr val="accent1"/>
                </a:solidFill>
              </a:defRPr>
            </a:lvl3pPr>
            <a:lvl4pPr lvl="3">
              <a:buNone/>
              <a:defRPr sz="1300">
                <a:solidFill>
                  <a:schemeClr val="accent1"/>
                </a:solidFill>
              </a:defRPr>
            </a:lvl4pPr>
            <a:lvl5pPr lvl="4">
              <a:buNone/>
              <a:defRPr sz="1300">
                <a:solidFill>
                  <a:schemeClr val="accent1"/>
                </a:solidFill>
              </a:defRPr>
            </a:lvl5pPr>
            <a:lvl6pPr lvl="5">
              <a:buNone/>
              <a:defRPr sz="1300">
                <a:solidFill>
                  <a:schemeClr val="accent1"/>
                </a:solidFill>
              </a:defRPr>
            </a:lvl6pPr>
            <a:lvl7pPr lvl="6">
              <a:buNone/>
              <a:defRPr sz="1300">
                <a:solidFill>
                  <a:schemeClr val="accent1"/>
                </a:solidFill>
              </a:defRPr>
            </a:lvl7pPr>
            <a:lvl8pPr lvl="7">
              <a:buNone/>
              <a:defRPr sz="1300">
                <a:solidFill>
                  <a:schemeClr val="accent1"/>
                </a:solidFill>
              </a:defRPr>
            </a:lvl8pPr>
            <a:lvl9pPr lvl="8">
              <a:buNone/>
              <a:defRPr sz="1300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" name="Google Shape;25;p3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3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Only">
  <p:cSld name="Content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4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>
            <a:spLocks noGrp="1"/>
          </p:cNvSpPr>
          <p:nvPr>
            <p:ph type="body" idx="2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5" descr="JPL_RedBlack_rgb_stacked_5in_160601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1800" y="1642110"/>
            <a:ext cx="3200400" cy="1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No Image">
  <p:cSld name="Cover_No Imag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6" descr="JPL_RedBlack_rgb_stacked_5in_160601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5720" y="854098"/>
            <a:ext cx="2001680" cy="116764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925513" y="1956377"/>
            <a:ext cx="7483464" cy="29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2"/>
          </p:nvPr>
        </p:nvSpPr>
        <p:spPr>
          <a:xfrm>
            <a:off x="915352" y="2251179"/>
            <a:ext cx="7493625" cy="419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925512" y="2668678"/>
            <a:ext cx="7483465" cy="826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4"/>
          </p:nvPr>
        </p:nvSpPr>
        <p:spPr>
          <a:xfrm>
            <a:off x="915352" y="4246880"/>
            <a:ext cx="7493625" cy="49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 b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5"/>
          </p:nvPr>
        </p:nvSpPr>
        <p:spPr>
          <a:xfrm>
            <a:off x="915352" y="4745648"/>
            <a:ext cx="7493625" cy="39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 b="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accent1"/>
                </a:solidFill>
              </a:defRPr>
            </a:lvl1pPr>
            <a:lvl2pPr lvl="1">
              <a:buNone/>
              <a:defRPr sz="1300">
                <a:solidFill>
                  <a:schemeClr val="accent1"/>
                </a:solidFill>
              </a:defRPr>
            </a:lvl2pPr>
            <a:lvl3pPr lvl="2">
              <a:buNone/>
              <a:defRPr sz="1300">
                <a:solidFill>
                  <a:schemeClr val="accent1"/>
                </a:solidFill>
              </a:defRPr>
            </a:lvl3pPr>
            <a:lvl4pPr lvl="3">
              <a:buNone/>
              <a:defRPr sz="1300">
                <a:solidFill>
                  <a:schemeClr val="accent1"/>
                </a:solidFill>
              </a:defRPr>
            </a:lvl4pPr>
            <a:lvl5pPr lvl="4">
              <a:buNone/>
              <a:defRPr sz="1300">
                <a:solidFill>
                  <a:schemeClr val="accent1"/>
                </a:solidFill>
              </a:defRPr>
            </a:lvl5pPr>
            <a:lvl6pPr lvl="5">
              <a:buNone/>
              <a:defRPr sz="1300">
                <a:solidFill>
                  <a:schemeClr val="accent1"/>
                </a:solidFill>
              </a:defRPr>
            </a:lvl6pPr>
            <a:lvl7pPr lvl="6">
              <a:buNone/>
              <a:defRPr sz="1300">
                <a:solidFill>
                  <a:schemeClr val="accent1"/>
                </a:solidFill>
              </a:defRPr>
            </a:lvl7pPr>
            <a:lvl8pPr lvl="7">
              <a:buNone/>
              <a:defRPr sz="1300">
                <a:solidFill>
                  <a:schemeClr val="accent1"/>
                </a:solidFill>
              </a:defRPr>
            </a:lvl8pPr>
            <a:lvl9pPr lvl="8">
              <a:buNone/>
              <a:defRPr sz="1300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Horz Image">
  <p:cSld name="Cover_Horz Imag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7" descr="JPL_RedBlack_rgb_stacked_5in_160601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73053" y="3804453"/>
            <a:ext cx="2001680" cy="116764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7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341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369198" y="3773210"/>
            <a:ext cx="6503855" cy="43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3"/>
          </p:nvPr>
        </p:nvSpPr>
        <p:spPr>
          <a:xfrm>
            <a:off x="369198" y="4479716"/>
            <a:ext cx="6503856" cy="3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4"/>
          </p:nvPr>
        </p:nvSpPr>
        <p:spPr>
          <a:xfrm>
            <a:off x="369199" y="4784663"/>
            <a:ext cx="6503854" cy="35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/>
            </a:lvl2pPr>
            <a:lvl3pPr marL="1371600" lvl="2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/>
            </a:lvl3pPr>
            <a:lvl4pPr marL="1828800" lvl="3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/>
            </a:lvl4pPr>
            <a:lvl5pPr marL="2286000" lvl="4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5"/>
          </p:nvPr>
        </p:nvSpPr>
        <p:spPr>
          <a:xfrm>
            <a:off x="369197" y="3488175"/>
            <a:ext cx="6503856" cy="28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3" name="Google Shape;93;p12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body" idx="3"/>
          </p:nvPr>
        </p:nvSpPr>
        <p:spPr>
          <a:xfrm>
            <a:off x="254000" y="2137092"/>
            <a:ext cx="4216400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body" idx="4"/>
          </p:nvPr>
        </p:nvSpPr>
        <p:spPr>
          <a:xfrm>
            <a:off x="4675164" y="2137092"/>
            <a:ext cx="4216400" cy="238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5"/>
          </p:nvPr>
        </p:nvSpPr>
        <p:spPr>
          <a:xfrm>
            <a:off x="254000" y="1497330"/>
            <a:ext cx="4216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body" idx="6"/>
          </p:nvPr>
        </p:nvSpPr>
        <p:spPr>
          <a:xfrm>
            <a:off x="4675164" y="1497330"/>
            <a:ext cx="4216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p13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body" idx="3"/>
          </p:nvPr>
        </p:nvSpPr>
        <p:spPr>
          <a:xfrm>
            <a:off x="254000" y="2137092"/>
            <a:ext cx="3211513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body" idx="4"/>
          </p:nvPr>
        </p:nvSpPr>
        <p:spPr>
          <a:xfrm>
            <a:off x="254000" y="1497330"/>
            <a:ext cx="321151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body" idx="5"/>
          </p:nvPr>
        </p:nvSpPr>
        <p:spPr>
          <a:xfrm>
            <a:off x="3638844" y="1497329"/>
            <a:ext cx="5129236" cy="302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6" name="Google Shape;116;p14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>
            <a:spLocks noGrp="1"/>
          </p:cNvSpPr>
          <p:nvPr>
            <p:ph type="pic" idx="3"/>
          </p:nvPr>
        </p:nvSpPr>
        <p:spPr>
          <a:xfrm>
            <a:off x="254000" y="1497330"/>
            <a:ext cx="5129236" cy="302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body" idx="4"/>
          </p:nvPr>
        </p:nvSpPr>
        <p:spPr>
          <a:xfrm>
            <a:off x="5556567" y="2137092"/>
            <a:ext cx="3211513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body" idx="5"/>
          </p:nvPr>
        </p:nvSpPr>
        <p:spPr>
          <a:xfrm>
            <a:off x="5556567" y="1497330"/>
            <a:ext cx="321151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Black Strip">
  <p:cSld name="Title, Subtitle and Black Strip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/>
          <p:nvPr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5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9" name="Google Shape;129;p15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5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5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Gray Strip">
  <p:cSld name="Title, Subtitle and Gray Strip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7" name="Google Shape;137;p16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oter Only">
  <p:cSld name="Footer 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7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7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7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Gray">
  <p:cSld name="Section Header_Gray">
    <p:bg>
      <p:bgPr>
        <a:solidFill>
          <a:srgbClr val="A5A5A5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9" descr="JPL_RedBlack_rgb_horz_5in_160601.eps"/>
          <p:cNvPicPr preferRelativeResize="0"/>
          <p:nvPr/>
        </p:nvPicPr>
        <p:blipFill rotWithShape="1">
          <a:blip r:embed="rId2">
            <a:alphaModFix/>
          </a:blip>
          <a:srcRect l="6920" r="64328"/>
          <a:stretch/>
        </p:blipFill>
        <p:spPr>
          <a:xfrm>
            <a:off x="8607084" y="4840606"/>
            <a:ext cx="363421" cy="21066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 txBox="1">
            <a:spLocks noGrp="1"/>
          </p:cNvSpPr>
          <p:nvPr>
            <p:ph type="body" idx="1"/>
          </p:nvPr>
        </p:nvSpPr>
        <p:spPr>
          <a:xfrm>
            <a:off x="467360" y="1839278"/>
            <a:ext cx="8229600" cy="1462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72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254000" y="4802823"/>
            <a:ext cx="11379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691640" y="4802823"/>
            <a:ext cx="576072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64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5" r:id="rId13"/>
    <p:sldLayoutId id="2147483666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body" idx="2"/>
          </p:nvPr>
        </p:nvSpPr>
        <p:spPr>
          <a:xfrm>
            <a:off x="5687760" y="1101111"/>
            <a:ext cx="33474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dirty="0"/>
              <a:t>Innovation to Flight Lunar CubeSats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dirty="0"/>
          </a:p>
        </p:txBody>
      </p:sp>
      <p:sp>
        <p:nvSpPr>
          <p:cNvPr id="163" name="Google Shape;163;p21"/>
          <p:cNvSpPr txBox="1">
            <a:spLocks noGrp="1"/>
          </p:cNvSpPr>
          <p:nvPr>
            <p:ph type="body" idx="4"/>
          </p:nvPr>
        </p:nvSpPr>
        <p:spPr>
          <a:xfrm>
            <a:off x="5687760" y="2533305"/>
            <a:ext cx="33474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dirty="0"/>
              <a:t>Chrishma Derewa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dirty="0"/>
              <a:t>Office of Strategic Planning</a:t>
            </a:r>
            <a:endParaRPr dirty="0"/>
          </a:p>
        </p:txBody>
      </p:sp>
      <p:pic>
        <p:nvPicPr>
          <p:cNvPr id="165" name="Google Shape;165;p21" descr="Photo-2015-03-12-085758 - D2015_0302_D370_CMSalt2.jp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6421" t="27414" r="11723"/>
          <a:stretch/>
        </p:blipFill>
        <p:spPr>
          <a:xfrm>
            <a:off x="0" y="0"/>
            <a:ext cx="55467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>
            <a:spLocks noGrp="1"/>
          </p:cNvSpPr>
          <p:nvPr>
            <p:ph type="body" idx="2"/>
          </p:nvPr>
        </p:nvSpPr>
        <p:spPr>
          <a:xfrm>
            <a:off x="2745685" y="644554"/>
            <a:ext cx="5369100" cy="3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/>
              <a:t>Objectives</a:t>
            </a:r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5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body" idx="3"/>
          </p:nvPr>
        </p:nvSpPr>
        <p:spPr>
          <a:xfrm>
            <a:off x="2745685" y="918758"/>
            <a:ext cx="61050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65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00"/>
              <a:buChar char="•"/>
            </a:pPr>
            <a:r>
              <a:rPr lang="en-US" sz="1300" dirty="0"/>
              <a:t>Investigate the potential for lunar CubeSat constellations capable of supporting lunar surface assets</a:t>
            </a:r>
            <a:endParaRPr sz="13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300" dirty="0"/>
              <a:t>Capabilities include:</a:t>
            </a:r>
            <a:endParaRPr sz="1300"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300" b="1" dirty="0"/>
              <a:t>Bent-Pipe Communications: </a:t>
            </a:r>
            <a:r>
              <a:rPr lang="en-US" sz="1300" dirty="0"/>
              <a:t>Relay ground asset’s data through the simulated formation to other lunar-simulated assets or to remote observers and operators</a:t>
            </a:r>
            <a:endParaRPr sz="1300"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300" b="1" dirty="0"/>
              <a:t>Ground Asset Localization: </a:t>
            </a:r>
            <a:r>
              <a:rPr lang="en-US" sz="1300" dirty="0"/>
              <a:t>GPS like location information from simulated constellation provided to simulated lunar asset</a:t>
            </a:r>
            <a:br>
              <a:rPr lang="en-US" sz="1300" dirty="0"/>
            </a:br>
            <a:endParaRPr sz="1300" dirty="0"/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300" dirty="0"/>
              <a:t>Expand the partnership between NASA, JPL, and CU Boulder</a:t>
            </a:r>
            <a:endParaRPr sz="1300"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300" dirty="0"/>
              <a:t>Work with CubeSat subject matter experts at JPL and CU Boulder (Scott Palo, Courtney Duncan, and Zaid </a:t>
            </a:r>
            <a:r>
              <a:rPr lang="en-US" sz="1300" dirty="0" err="1"/>
              <a:t>Towfic</a:t>
            </a:r>
            <a:r>
              <a:rPr lang="en-US" sz="1300" dirty="0"/>
              <a:t>)</a:t>
            </a:r>
            <a:endParaRPr sz="1300"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300" dirty="0"/>
              <a:t>Study a CubeSat-based solution for lunar communication and localization</a:t>
            </a:r>
            <a:endParaRPr sz="1300" dirty="0"/>
          </a:p>
        </p:txBody>
      </p:sp>
      <p:pic>
        <p:nvPicPr>
          <p:cNvPr id="175" name="Google Shape;175;p23" descr="First full moon of 2020 — Wolf Moon lunar eclipse rises Friday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568029" cy="1519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 rotWithShape="1">
          <a:blip r:embed="rId4">
            <a:alphaModFix/>
          </a:blip>
          <a:srcRect l="14573" t="8484" r="15330" b="11770"/>
          <a:stretch/>
        </p:blipFill>
        <p:spPr>
          <a:xfrm>
            <a:off x="-7620" y="3503492"/>
            <a:ext cx="2574424" cy="164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 descr="NASA CubeSats Play Big Role in Lunar Exploration | NAS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707" y="1519106"/>
            <a:ext cx="2568032" cy="19843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5B46267-81AD-482A-8B5D-96A7421DF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6804" y="-48556"/>
            <a:ext cx="8514080" cy="434101"/>
          </a:xfrm>
        </p:spPr>
        <p:txBody>
          <a:bodyPr/>
          <a:lstStyle/>
          <a:p>
            <a:pPr lvl="0"/>
            <a:r>
              <a:rPr lang="en-US" i="1" dirty="0">
                <a:solidFill>
                  <a:srgbClr val="FFCE5E"/>
                </a:solidFill>
              </a:rPr>
              <a:t>L</a:t>
            </a:r>
            <a:r>
              <a:rPr lang="en-US" i="1" dirty="0">
                <a:solidFill>
                  <a:srgbClr val="000000"/>
                </a:solidFill>
              </a:rPr>
              <a:t>unar </a:t>
            </a:r>
            <a:r>
              <a:rPr lang="en-US" i="1" dirty="0">
                <a:solidFill>
                  <a:srgbClr val="FFCE5E"/>
                </a:solidFill>
              </a:rPr>
              <a:t>A</a:t>
            </a:r>
            <a:r>
              <a:rPr lang="en-US" i="1" dirty="0">
                <a:solidFill>
                  <a:srgbClr val="000000"/>
                </a:solidFill>
              </a:rPr>
              <a:t>sset </a:t>
            </a:r>
            <a:r>
              <a:rPr lang="en-US" i="1" dirty="0">
                <a:solidFill>
                  <a:srgbClr val="FFCE5E"/>
                </a:solidFill>
              </a:rPr>
              <a:t>M</a:t>
            </a:r>
            <a:r>
              <a:rPr lang="en-US" i="1" dirty="0">
                <a:solidFill>
                  <a:srgbClr val="000000"/>
                </a:solidFill>
              </a:rPr>
              <a:t>essaging and </a:t>
            </a:r>
            <a:r>
              <a:rPr lang="en-US" i="1" dirty="0">
                <a:solidFill>
                  <a:srgbClr val="FFCE5E"/>
                </a:solidFill>
              </a:rPr>
              <a:t>O</a:t>
            </a:r>
            <a:r>
              <a:rPr lang="en-US" i="1" dirty="0">
                <a:solidFill>
                  <a:srgbClr val="000000"/>
                </a:solidFill>
              </a:rPr>
              <a:t>n </a:t>
            </a:r>
            <a:r>
              <a:rPr lang="en-US" i="1" dirty="0">
                <a:solidFill>
                  <a:srgbClr val="FFCE5E"/>
                </a:solidFill>
              </a:rPr>
              <a:t>O</a:t>
            </a:r>
            <a:r>
              <a:rPr lang="en-US" i="1" dirty="0">
                <a:solidFill>
                  <a:srgbClr val="000000"/>
                </a:solidFill>
              </a:rPr>
              <a:t>rbit </a:t>
            </a:r>
            <a:r>
              <a:rPr lang="en-US" i="1" dirty="0">
                <a:solidFill>
                  <a:srgbClr val="FFCE5E"/>
                </a:solidFill>
              </a:rPr>
              <a:t>N</a:t>
            </a:r>
            <a:r>
              <a:rPr lang="en-US" i="1" dirty="0">
                <a:solidFill>
                  <a:srgbClr val="000000"/>
                </a:solidFill>
              </a:rPr>
              <a:t>av.</a:t>
            </a:r>
            <a:br>
              <a:rPr lang="en-US" dirty="0"/>
            </a:br>
            <a:r>
              <a:rPr lang="en-US" i="1" dirty="0">
                <a:solidFill>
                  <a:srgbClr val="FFCE5E"/>
                </a:solidFill>
              </a:rPr>
              <a:t>LA-MOON</a:t>
            </a:r>
            <a:br>
              <a:rPr lang="en-US" i="1" dirty="0">
                <a:solidFill>
                  <a:srgbClr val="FFCE5E"/>
                </a:solidFill>
              </a:rPr>
            </a:br>
            <a:endParaRPr lang="en-US" dirty="0"/>
          </a:p>
        </p:txBody>
      </p:sp>
      <p:sp>
        <p:nvSpPr>
          <p:cNvPr id="12" name="Google Shape;178;p23">
            <a:extLst>
              <a:ext uri="{FF2B5EF4-FFF2-40B4-BE49-F238E27FC236}">
                <a16:creationId xmlns:a16="http://schemas.microsoft.com/office/drawing/2014/main" id="{23E7188C-9B5A-407D-BB82-C344779C3AB2}"/>
              </a:ext>
            </a:extLst>
          </p:cNvPr>
          <p:cNvSpPr txBox="1"/>
          <p:nvPr/>
        </p:nvSpPr>
        <p:spPr>
          <a:xfrm>
            <a:off x="3195339" y="4380027"/>
            <a:ext cx="5493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1" u="none" strike="noStrike" cap="none" dirty="0">
              <a:solidFill>
                <a:srgbClr val="FFC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9775" y="1264775"/>
            <a:ext cx="4969924" cy="361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2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Innovation to Flight Background</a:t>
            </a:r>
            <a:endParaRPr/>
          </a:p>
        </p:txBody>
      </p:sp>
      <p:sp>
        <p:nvSpPr>
          <p:cNvPr id="173" name="Google Shape;173;p22"/>
          <p:cNvSpPr txBox="1">
            <a:spLocks noGrp="1"/>
          </p:cNvSpPr>
          <p:nvPr>
            <p:ph type="body" idx="3"/>
          </p:nvPr>
        </p:nvSpPr>
        <p:spPr>
          <a:xfrm>
            <a:off x="301800" y="803275"/>
            <a:ext cx="48582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1907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Program for increasing the TRL of promising new technologies through rapid prototyping and testing</a:t>
            </a:r>
            <a:endParaRPr sz="1500"/>
          </a:p>
          <a:p>
            <a:pPr marL="342900" lvl="0" indent="-21907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2019 - high altitude balloon based CubeSat test platform for low cost technology demonstration in a near space environment</a:t>
            </a:r>
            <a:endParaRPr sz="1500"/>
          </a:p>
        </p:txBody>
      </p:sp>
      <p:sp>
        <p:nvSpPr>
          <p:cNvPr id="174" name="Google Shape;174;p22"/>
          <p:cNvSpPr txBox="1"/>
          <p:nvPr/>
        </p:nvSpPr>
        <p:spPr>
          <a:xfrm>
            <a:off x="650750" y="2571750"/>
            <a:ext cx="3420300" cy="2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/>
              <a:t>2019 Payload</a:t>
            </a:r>
            <a:endParaRPr u="sng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6U form factor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Qualcomm Snapdragon processor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Deployable solar panels w/ sun tracking capabilities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Live video downlink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Innovation to Flight 2020: Team Omega</a:t>
            </a:r>
            <a:endParaRPr/>
          </a:p>
        </p:txBody>
      </p:sp>
      <p:sp>
        <p:nvSpPr>
          <p:cNvPr id="181" name="Google Shape;181;p23"/>
          <p:cNvSpPr txBox="1">
            <a:spLocks noGrp="1"/>
          </p:cNvSpPr>
          <p:nvPr>
            <p:ph type="body" idx="3"/>
          </p:nvPr>
        </p:nvSpPr>
        <p:spPr>
          <a:xfrm>
            <a:off x="315000" y="473650"/>
            <a:ext cx="8514000" cy="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sz="1500"/>
          </a:p>
          <a:p>
            <a:pPr marL="342900" lvl="0" indent="-219075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Leverage 2019 test platform to investigate the potential for a lunar CubeSat constellation</a:t>
            </a:r>
            <a:endParaRPr sz="1500"/>
          </a:p>
          <a:p>
            <a:pPr marL="342900" lvl="0" indent="-219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Sustained human and robotic operations on the Moon require additional infrastructure</a:t>
            </a:r>
            <a:endParaRPr sz="1500"/>
          </a:p>
          <a:p>
            <a:pPr marL="342900" lvl="0" indent="-219075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Constellation of lunar CubeSats can reduce cost &amp; overhead by providing general-purpose services to future missions</a:t>
            </a:r>
            <a:endParaRPr sz="1500"/>
          </a:p>
        </p:txBody>
      </p:sp>
      <p:sp>
        <p:nvSpPr>
          <p:cNvPr id="182" name="Google Shape;182;p23"/>
          <p:cNvSpPr/>
          <p:nvPr/>
        </p:nvSpPr>
        <p:spPr>
          <a:xfrm>
            <a:off x="211850" y="2183700"/>
            <a:ext cx="4226400" cy="2582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4678000" y="2183700"/>
            <a:ext cx="4226400" cy="2582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3"/>
          <p:cNvSpPr txBox="1"/>
          <p:nvPr/>
        </p:nvSpPr>
        <p:spPr>
          <a:xfrm>
            <a:off x="301800" y="2183700"/>
            <a:ext cx="40437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Bent-Pipe Communications</a:t>
            </a:r>
            <a:endParaRPr b="1"/>
          </a:p>
        </p:txBody>
      </p:sp>
      <p:sp>
        <p:nvSpPr>
          <p:cNvPr id="185" name="Google Shape;185;p23"/>
          <p:cNvSpPr txBox="1"/>
          <p:nvPr/>
        </p:nvSpPr>
        <p:spPr>
          <a:xfrm>
            <a:off x="4800425" y="2183700"/>
            <a:ext cx="40437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Localization</a:t>
            </a:r>
            <a:endParaRPr b="1"/>
          </a:p>
        </p:txBody>
      </p:sp>
      <p:sp>
        <p:nvSpPr>
          <p:cNvPr id="186" name="Google Shape;186;p23"/>
          <p:cNvSpPr txBox="1">
            <a:spLocks noGrp="1"/>
          </p:cNvSpPr>
          <p:nvPr>
            <p:ph type="body" idx="3"/>
          </p:nvPr>
        </p:nvSpPr>
        <p:spPr>
          <a:xfrm>
            <a:off x="331000" y="2505300"/>
            <a:ext cx="1862700" cy="19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/>
              <a:t>Constellation can relay data, facilitating both: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sz="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/>
              <a:t>Surface-to-Earth communications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sz="1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/>
              <a:t>Surface-to-surface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/>
              <a:t>communications </a:t>
            </a:r>
            <a:endParaRPr sz="1400"/>
          </a:p>
        </p:txBody>
      </p:sp>
      <p:sp>
        <p:nvSpPr>
          <p:cNvPr id="187" name="Google Shape;187;p23"/>
          <p:cNvSpPr txBox="1">
            <a:spLocks noGrp="1"/>
          </p:cNvSpPr>
          <p:nvPr>
            <p:ph type="body" idx="3"/>
          </p:nvPr>
        </p:nvSpPr>
        <p:spPr>
          <a:xfrm>
            <a:off x="4798600" y="2505300"/>
            <a:ext cx="1862700" cy="19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/>
              <a:t>Constellation can use multiple CubeSats to provide location estimations to surface assets.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sz="60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/>
              <a:t>Enable precise surface operations.</a:t>
            </a:r>
            <a:endParaRPr sz="1400"/>
          </a:p>
        </p:txBody>
      </p:sp>
      <p:sp>
        <p:nvSpPr>
          <p:cNvPr id="188" name="Google Shape;188;p23"/>
          <p:cNvSpPr/>
          <p:nvPr/>
        </p:nvSpPr>
        <p:spPr>
          <a:xfrm>
            <a:off x="2242788" y="2590800"/>
            <a:ext cx="1929300" cy="1929300"/>
          </a:xfrm>
          <a:prstGeom prst="rect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7287" y="3373012"/>
            <a:ext cx="1300050" cy="10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/>
          <p:nvPr/>
        </p:nvSpPr>
        <p:spPr>
          <a:xfrm>
            <a:off x="3443913" y="38364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1" name="Google Shape;191;p23"/>
          <p:cNvCxnSpPr/>
          <p:nvPr/>
        </p:nvCxnSpPr>
        <p:spPr>
          <a:xfrm flipH="1">
            <a:off x="2371251" y="3753949"/>
            <a:ext cx="159900" cy="1311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2" name="Google Shape;192;p23"/>
          <p:cNvCxnSpPr/>
          <p:nvPr/>
        </p:nvCxnSpPr>
        <p:spPr>
          <a:xfrm>
            <a:off x="2367650" y="3891050"/>
            <a:ext cx="176100" cy="3762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3" name="Google Shape;193;p23"/>
          <p:cNvSpPr/>
          <p:nvPr/>
        </p:nvSpPr>
        <p:spPr>
          <a:xfrm>
            <a:off x="2317825" y="38364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4" name="Google Shape;194;p23"/>
          <p:cNvCxnSpPr/>
          <p:nvPr/>
        </p:nvCxnSpPr>
        <p:spPr>
          <a:xfrm>
            <a:off x="2539100" y="4261375"/>
            <a:ext cx="399000" cy="1830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5" name="Google Shape;195;p23"/>
          <p:cNvCxnSpPr>
            <a:endCxn id="196" idx="5"/>
          </p:cNvCxnSpPr>
          <p:nvPr/>
        </p:nvCxnSpPr>
        <p:spPr>
          <a:xfrm rot="10800000" flipH="1">
            <a:off x="2936625" y="4299998"/>
            <a:ext cx="165600" cy="1443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7" name="Google Shape;197;p23"/>
          <p:cNvSpPr/>
          <p:nvPr/>
        </p:nvSpPr>
        <p:spPr>
          <a:xfrm>
            <a:off x="2889500" y="43912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8" name="Google Shape;198;p23"/>
          <p:cNvCxnSpPr>
            <a:stCxn id="199" idx="5"/>
          </p:cNvCxnSpPr>
          <p:nvPr/>
        </p:nvCxnSpPr>
        <p:spPr>
          <a:xfrm rot="10800000">
            <a:off x="2541914" y="3516924"/>
            <a:ext cx="15900" cy="1620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23"/>
          <p:cNvCxnSpPr/>
          <p:nvPr/>
        </p:nvCxnSpPr>
        <p:spPr>
          <a:xfrm rot="10800000" flipH="1">
            <a:off x="2540675" y="3331375"/>
            <a:ext cx="397500" cy="1821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" name="Google Shape;201;p23"/>
          <p:cNvCxnSpPr/>
          <p:nvPr/>
        </p:nvCxnSpPr>
        <p:spPr>
          <a:xfrm>
            <a:off x="2939524" y="3329974"/>
            <a:ext cx="408300" cy="1752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" name="Google Shape;202;p23"/>
          <p:cNvSpPr/>
          <p:nvPr/>
        </p:nvSpPr>
        <p:spPr>
          <a:xfrm>
            <a:off x="2889500" y="32816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3" name="Google Shape;2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2439" y="2647938"/>
            <a:ext cx="604964" cy="6049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3"/>
          <p:cNvCxnSpPr/>
          <p:nvPr/>
        </p:nvCxnSpPr>
        <p:spPr>
          <a:xfrm rot="10800000" flipH="1">
            <a:off x="3345275" y="2934575"/>
            <a:ext cx="419100" cy="5715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Google Shape;199;p23"/>
          <p:cNvSpPr/>
          <p:nvPr/>
        </p:nvSpPr>
        <p:spPr>
          <a:xfrm rot="-3972875">
            <a:off x="2463067" y="3646828"/>
            <a:ext cx="157694" cy="136342"/>
          </a:xfrm>
          <a:prstGeom prst="triangle">
            <a:avLst>
              <a:gd name="adj" fmla="val 50000"/>
            </a:avLst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3"/>
          <p:cNvSpPr/>
          <p:nvPr/>
        </p:nvSpPr>
        <p:spPr>
          <a:xfrm rot="8740581">
            <a:off x="3055842" y="4209576"/>
            <a:ext cx="158016" cy="136294"/>
          </a:xfrm>
          <a:prstGeom prst="triangle">
            <a:avLst>
              <a:gd name="adj" fmla="val 50000"/>
            </a:avLst>
          </a:prstGeom>
          <a:solidFill>
            <a:srgbClr val="3C78D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3"/>
          <p:cNvSpPr/>
          <p:nvPr/>
        </p:nvSpPr>
        <p:spPr>
          <a:xfrm>
            <a:off x="3293850" y="3453000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3"/>
          <p:cNvSpPr/>
          <p:nvPr/>
        </p:nvSpPr>
        <p:spPr>
          <a:xfrm>
            <a:off x="2491825" y="34626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3"/>
          <p:cNvSpPr/>
          <p:nvPr/>
        </p:nvSpPr>
        <p:spPr>
          <a:xfrm>
            <a:off x="3293850" y="42102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2491825" y="42102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9" name="Google Shape;20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2275" y="2594726"/>
            <a:ext cx="1921450" cy="192145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10" name="Google Shape;210;p23"/>
          <p:cNvCxnSpPr/>
          <p:nvPr/>
        </p:nvCxnSpPr>
        <p:spPr>
          <a:xfrm>
            <a:off x="6973900" y="2829400"/>
            <a:ext cx="792900" cy="746400"/>
          </a:xfrm>
          <a:prstGeom prst="straightConnector1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" name="Google Shape;211;p23"/>
          <p:cNvCxnSpPr/>
          <p:nvPr/>
        </p:nvCxnSpPr>
        <p:spPr>
          <a:xfrm rot="10800000" flipH="1">
            <a:off x="7764475" y="3264850"/>
            <a:ext cx="588300" cy="313200"/>
          </a:xfrm>
          <a:prstGeom prst="straightConnector1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2" name="Google Shape;212;p23"/>
          <p:cNvCxnSpPr/>
          <p:nvPr/>
        </p:nvCxnSpPr>
        <p:spPr>
          <a:xfrm rot="10800000">
            <a:off x="7766975" y="3579375"/>
            <a:ext cx="709500" cy="684600"/>
          </a:xfrm>
          <a:prstGeom prst="straightConnector1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23"/>
          <p:cNvCxnSpPr/>
          <p:nvPr/>
        </p:nvCxnSpPr>
        <p:spPr>
          <a:xfrm rot="10800000" flipH="1">
            <a:off x="7404925" y="3575900"/>
            <a:ext cx="359700" cy="673800"/>
          </a:xfrm>
          <a:prstGeom prst="straightConnector1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4" name="Google Shape;214;p23"/>
          <p:cNvSpPr/>
          <p:nvPr/>
        </p:nvSpPr>
        <p:spPr>
          <a:xfrm rot="-13046">
            <a:off x="7684966" y="3487347"/>
            <a:ext cx="158101" cy="136200"/>
          </a:xfrm>
          <a:prstGeom prst="triangle">
            <a:avLst>
              <a:gd name="adj" fmla="val 50000"/>
            </a:avLst>
          </a:prstGeom>
          <a:solidFill>
            <a:srgbClr val="3C78D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3"/>
          <p:cNvSpPr/>
          <p:nvPr/>
        </p:nvSpPr>
        <p:spPr>
          <a:xfrm>
            <a:off x="8301638" y="3209800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3"/>
          <p:cNvSpPr/>
          <p:nvPr/>
        </p:nvSpPr>
        <p:spPr>
          <a:xfrm>
            <a:off x="7354388" y="4199800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3"/>
          <p:cNvSpPr/>
          <p:nvPr/>
        </p:nvSpPr>
        <p:spPr>
          <a:xfrm>
            <a:off x="6920513" y="2776400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3"/>
          <p:cNvSpPr/>
          <p:nvPr/>
        </p:nvSpPr>
        <p:spPr>
          <a:xfrm>
            <a:off x="8424263" y="4210275"/>
            <a:ext cx="100200" cy="100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>
            <a:spLocks noGrp="1"/>
          </p:cNvSpPr>
          <p:nvPr>
            <p:ph type="body" idx="3"/>
          </p:nvPr>
        </p:nvSpPr>
        <p:spPr>
          <a:xfrm>
            <a:off x="254000" y="762000"/>
            <a:ext cx="5334600" cy="41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3362" lvl="0" indent="-233362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400"/>
              <a:t>Increase TRL of off-the-shelf technologies involved</a:t>
            </a:r>
            <a:endParaRPr sz="1400"/>
          </a:p>
          <a:p>
            <a:pPr marL="690562" lvl="1" indent="-207962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LimeSDR software defined radio</a:t>
            </a:r>
            <a:endParaRPr sz="1400"/>
          </a:p>
          <a:p>
            <a:pPr marL="690562" lvl="1" indent="-207962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ModalAI VOXL Flight Board (Qualcomm 821 Snapdragon Processor)</a:t>
            </a:r>
            <a:endParaRPr sz="1400"/>
          </a:p>
          <a:p>
            <a:pPr marL="690562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233362" lvl="0" indent="-207962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Outfit CubeSat Test Platforms with LimeSDR and ModalAi VOXL</a:t>
            </a:r>
            <a:endParaRPr sz="1400"/>
          </a:p>
          <a:p>
            <a:pPr marL="233362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233362" lvl="0" indent="-207962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Designing a test plan that uses the Test Platforms for</a:t>
            </a:r>
            <a:endParaRPr sz="1400"/>
          </a:p>
          <a:p>
            <a:pPr marL="690562" lvl="1" indent="-233362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400" b="1"/>
              <a:t>Bent-Pipe Communications: </a:t>
            </a:r>
            <a:r>
              <a:rPr lang="en-US" sz="1400"/>
              <a:t>Relay Surface Asset’s data through Test Platforms to a simulated ground station</a:t>
            </a:r>
            <a:endParaRPr sz="1400"/>
          </a:p>
          <a:p>
            <a:pPr marL="690562" lvl="1" indent="-233362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400" b="1"/>
              <a:t>Surface Asset Localization:</a:t>
            </a:r>
            <a:r>
              <a:rPr lang="en-US" sz="1400"/>
              <a:t> Provide GPS-like localization to Surface Asset using trilateration, calculated using distance measurements between asset and multiple Test Platforms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233362" lvl="0" indent="-207962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Expand the partnership between NASA, JPL, and CU Boulder</a:t>
            </a:r>
            <a:endParaRPr sz="1400"/>
          </a:p>
        </p:txBody>
      </p:sp>
      <p:sp>
        <p:nvSpPr>
          <p:cNvPr id="225" name="Google Shape;225;p24"/>
          <p:cNvSpPr txBox="1">
            <a:spLocks noGrp="1"/>
          </p:cNvSpPr>
          <p:nvPr>
            <p:ph type="title"/>
          </p:nvPr>
        </p:nvSpPr>
        <p:spPr>
          <a:xfrm>
            <a:off x="254000" y="327900"/>
            <a:ext cx="41199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Objectives</a:t>
            </a:r>
            <a:endParaRPr/>
          </a:p>
        </p:txBody>
      </p:sp>
      <p:pic>
        <p:nvPicPr>
          <p:cNvPr id="226" name="Google Shape;2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3588" y="555400"/>
            <a:ext cx="3015824" cy="168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4"/>
          <p:cNvPicPr preferRelativeResize="0"/>
          <p:nvPr/>
        </p:nvPicPr>
        <p:blipFill rotWithShape="1">
          <a:blip r:embed="rId4">
            <a:alphaModFix/>
          </a:blip>
          <a:srcRect r="2419"/>
          <a:stretch/>
        </p:blipFill>
        <p:spPr>
          <a:xfrm>
            <a:off x="5833150" y="2893750"/>
            <a:ext cx="2796676" cy="140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4"/>
          <p:cNvSpPr txBox="1"/>
          <p:nvPr/>
        </p:nvSpPr>
        <p:spPr>
          <a:xfrm>
            <a:off x="5967746" y="2118625"/>
            <a:ext cx="2527500" cy="2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LimeSDR Software Defined Radio</a:t>
            </a:r>
            <a:endParaRPr sz="1200"/>
          </a:p>
        </p:txBody>
      </p:sp>
      <p:sp>
        <p:nvSpPr>
          <p:cNvPr id="229" name="Google Shape;229;p24"/>
          <p:cNvSpPr txBox="1"/>
          <p:nvPr/>
        </p:nvSpPr>
        <p:spPr>
          <a:xfrm>
            <a:off x="5967749" y="4190050"/>
            <a:ext cx="2527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ModalAI VOXL Flight Board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"/>
          <p:cNvSpPr/>
          <p:nvPr/>
        </p:nvSpPr>
        <p:spPr>
          <a:xfrm>
            <a:off x="276950" y="981225"/>
            <a:ext cx="5495700" cy="3561900"/>
          </a:xfrm>
          <a:prstGeom prst="roundRect">
            <a:avLst>
              <a:gd name="adj" fmla="val 9688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6"/>
          <p:cNvSpPr txBox="1"/>
          <p:nvPr/>
        </p:nvSpPr>
        <p:spPr>
          <a:xfrm>
            <a:off x="1068950" y="981225"/>
            <a:ext cx="40641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CubeSat Test Platforms</a:t>
            </a:r>
            <a:endParaRPr b="1"/>
          </a:p>
        </p:txBody>
      </p:sp>
      <p:sp>
        <p:nvSpPr>
          <p:cNvPr id="248" name="Google Shape;248;p26"/>
          <p:cNvSpPr/>
          <p:nvPr/>
        </p:nvSpPr>
        <p:spPr>
          <a:xfrm>
            <a:off x="379950" y="1327700"/>
            <a:ext cx="2612700" cy="3117900"/>
          </a:xfrm>
          <a:prstGeom prst="roundRect">
            <a:avLst>
              <a:gd name="adj" fmla="val 12776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6"/>
          <p:cNvSpPr txBox="1"/>
          <p:nvPr/>
        </p:nvSpPr>
        <p:spPr>
          <a:xfrm>
            <a:off x="379950" y="1327700"/>
            <a:ext cx="26127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Primary Platform</a:t>
            </a:r>
            <a:endParaRPr b="1"/>
          </a:p>
        </p:txBody>
      </p:sp>
      <p:sp>
        <p:nvSpPr>
          <p:cNvPr id="250" name="Google Shape;250;p26"/>
          <p:cNvSpPr/>
          <p:nvPr/>
        </p:nvSpPr>
        <p:spPr>
          <a:xfrm>
            <a:off x="3075901" y="1327700"/>
            <a:ext cx="2612700" cy="3117900"/>
          </a:xfrm>
          <a:prstGeom prst="roundRect">
            <a:avLst>
              <a:gd name="adj" fmla="val 13018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3075906" y="1327700"/>
            <a:ext cx="26127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Miniature Platforms</a:t>
            </a:r>
            <a:endParaRPr b="1"/>
          </a:p>
        </p:txBody>
      </p:sp>
      <p:pic>
        <p:nvPicPr>
          <p:cNvPr id="252" name="Google Shape;2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888" y="1698867"/>
            <a:ext cx="2264824" cy="1231424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3" name="Google Shape;25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9400" y="1698863"/>
            <a:ext cx="2268029" cy="123142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4" name="Google Shape;254;p26"/>
          <p:cNvSpPr txBox="1"/>
          <p:nvPr/>
        </p:nvSpPr>
        <p:spPr>
          <a:xfrm>
            <a:off x="553900" y="2930300"/>
            <a:ext cx="24387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6U aluminum chassis, interior space for payloads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C&amp;DH:	</a:t>
            </a:r>
            <a:r>
              <a:rPr lang="en-US">
                <a:solidFill>
                  <a:schemeClr val="dk1"/>
                </a:solidFill>
              </a:rPr>
              <a:t>Raspberry Pi 3</a:t>
            </a:r>
            <a:endParaRPr>
              <a:solidFill>
                <a:schemeClr val="dk1"/>
              </a:solidFill>
            </a:endParaRPr>
          </a:p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ModalAI VOXL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Comms:</a:t>
            </a:r>
            <a:r>
              <a:rPr lang="en-US"/>
              <a:t>	LimeSDR USB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6"/>
          <p:cNvSpPr txBox="1"/>
          <p:nvPr/>
        </p:nvSpPr>
        <p:spPr>
          <a:xfrm>
            <a:off x="3239400" y="2930300"/>
            <a:ext cx="2438700" cy="12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Miniature mockups, same base components as main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C&amp;DH:</a:t>
            </a:r>
            <a:r>
              <a:rPr lang="en-US"/>
              <a:t>	Raspberry Pi 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Comms:</a:t>
            </a:r>
            <a:r>
              <a:rPr lang="en-US"/>
              <a:t>	LimeSDR Mini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6"/>
          <p:cNvSpPr/>
          <p:nvPr/>
        </p:nvSpPr>
        <p:spPr>
          <a:xfrm>
            <a:off x="5936950" y="981225"/>
            <a:ext cx="2930100" cy="3561900"/>
          </a:xfrm>
          <a:prstGeom prst="roundRect">
            <a:avLst>
              <a:gd name="adj" fmla="val 1221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6"/>
          <p:cNvSpPr txBox="1"/>
          <p:nvPr/>
        </p:nvSpPr>
        <p:spPr>
          <a:xfrm>
            <a:off x="5958700" y="1057425"/>
            <a:ext cx="2886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Mock Surface Asset</a:t>
            </a:r>
            <a:endParaRPr b="1"/>
          </a:p>
        </p:txBody>
      </p:sp>
      <p:pic>
        <p:nvPicPr>
          <p:cNvPr id="258" name="Google Shape;2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2183" y="1496714"/>
            <a:ext cx="2612699" cy="143566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9" name="Google Shape;259;p26"/>
          <p:cNvSpPr txBox="1"/>
          <p:nvPr/>
        </p:nvSpPr>
        <p:spPr>
          <a:xfrm>
            <a:off x="6095650" y="2930300"/>
            <a:ext cx="2612700" cy="12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Carry out simulated surface tasks supported by CubeSats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Structure:</a:t>
            </a:r>
            <a:r>
              <a:rPr lang="en-US"/>
              <a:t>	</a:t>
            </a:r>
            <a:r>
              <a:rPr lang="en-US">
                <a:solidFill>
                  <a:schemeClr val="dk1"/>
                </a:solidFill>
              </a:rPr>
              <a:t>Traxxas X-maxx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                   RC Vehicle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C&amp;DH:</a:t>
            </a:r>
            <a:r>
              <a:rPr lang="en-US">
                <a:solidFill>
                  <a:schemeClr val="dk1"/>
                </a:solidFill>
              </a:rPr>
              <a:t>	Raspberry Pi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Radio:</a:t>
            </a:r>
            <a:r>
              <a:rPr lang="en-US"/>
              <a:t>	LimeSDR Mini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6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Systems in Development</a:t>
            </a:r>
            <a:endParaRPr sz="190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7"/>
          <p:cNvSpPr txBox="1"/>
          <p:nvPr/>
        </p:nvSpPr>
        <p:spPr>
          <a:xfrm>
            <a:off x="254000" y="327899"/>
            <a:ext cx="85140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</a:rPr>
              <a:t>Concept of Operations </a:t>
            </a:r>
            <a:endParaRPr sz="2400" b="1">
              <a:solidFill>
                <a:srgbClr val="000000"/>
              </a:solidFill>
            </a:endParaRPr>
          </a:p>
        </p:txBody>
      </p:sp>
      <p:pic>
        <p:nvPicPr>
          <p:cNvPr id="267" name="Google Shape;267;p27"/>
          <p:cNvPicPr preferRelativeResize="0"/>
          <p:nvPr/>
        </p:nvPicPr>
        <p:blipFill rotWithShape="1">
          <a:blip r:embed="rId3">
            <a:alphaModFix/>
          </a:blip>
          <a:srcRect l="31772" t="22573" r="32699" b="15256"/>
          <a:stretch/>
        </p:blipFill>
        <p:spPr>
          <a:xfrm>
            <a:off x="1801675" y="883250"/>
            <a:ext cx="3735300" cy="3676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8" name="Google Shape;268;p27"/>
          <p:cNvPicPr preferRelativeResize="0"/>
          <p:nvPr/>
        </p:nvPicPr>
        <p:blipFill rotWithShape="1">
          <a:blip r:embed="rId4">
            <a:alphaModFix/>
          </a:blip>
          <a:srcRect l="24656" t="31924" r="33373" b="23919"/>
          <a:stretch/>
        </p:blipFill>
        <p:spPr>
          <a:xfrm>
            <a:off x="138263" y="883250"/>
            <a:ext cx="1868573" cy="110585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9" name="Google Shape;269;p27"/>
          <p:cNvSpPr/>
          <p:nvPr/>
        </p:nvSpPr>
        <p:spPr>
          <a:xfrm>
            <a:off x="1561000" y="1007450"/>
            <a:ext cx="291300" cy="274500"/>
          </a:xfrm>
          <a:prstGeom prst="ellipse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7"/>
          <p:cNvSpPr/>
          <p:nvPr/>
        </p:nvSpPr>
        <p:spPr>
          <a:xfrm>
            <a:off x="1801675" y="883250"/>
            <a:ext cx="3735300" cy="3676500"/>
          </a:xfrm>
          <a:prstGeom prst="ellipse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1" name="Google Shape;271;p27"/>
          <p:cNvCxnSpPr>
            <a:stCxn id="269" idx="0"/>
            <a:endCxn id="270" idx="0"/>
          </p:cNvCxnSpPr>
          <p:nvPr/>
        </p:nvCxnSpPr>
        <p:spPr>
          <a:xfrm rot="10800000" flipH="1">
            <a:off x="1706650" y="883250"/>
            <a:ext cx="1962600" cy="124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" name="Google Shape;272;p27"/>
          <p:cNvCxnSpPr>
            <a:stCxn id="269" idx="2"/>
            <a:endCxn id="270" idx="2"/>
          </p:cNvCxnSpPr>
          <p:nvPr/>
        </p:nvCxnSpPr>
        <p:spPr>
          <a:xfrm>
            <a:off x="1561000" y="1144700"/>
            <a:ext cx="240600" cy="1576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3" name="Google Shape;273;p27"/>
          <p:cNvSpPr txBox="1"/>
          <p:nvPr/>
        </p:nvSpPr>
        <p:spPr>
          <a:xfrm>
            <a:off x="5708400" y="1228325"/>
            <a:ext cx="3333300" cy="2810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/>
              <a:t>Lucerne Valley Test Site (+890m)</a:t>
            </a:r>
            <a:endParaRPr sz="1200" b="1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dirty="0"/>
              <a:t>Tethered Balloon with 6U CubeSat test platform</a:t>
            </a:r>
            <a:endParaRPr sz="1200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dirty="0"/>
              <a:t>Surface asset to assist with location and communications testing</a:t>
            </a:r>
            <a:endParaRPr sz="1200" dirty="0"/>
          </a:p>
        </p:txBody>
      </p:sp>
      <p:sp>
        <p:nvSpPr>
          <p:cNvPr id="274" name="Google Shape;274;p27"/>
          <p:cNvSpPr txBox="1"/>
          <p:nvPr/>
        </p:nvSpPr>
        <p:spPr>
          <a:xfrm>
            <a:off x="5708400" y="524100"/>
            <a:ext cx="3333300" cy="562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/>
              <a:t>Peterman Hill (+958m)</a:t>
            </a:r>
            <a:endParaRPr sz="1200" b="1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dirty="0"/>
              <a:t>CubeSat Test Platform</a:t>
            </a:r>
            <a:endParaRPr sz="1200" dirty="0">
              <a:highlight>
                <a:srgbClr val="FFFF00"/>
              </a:highlight>
            </a:endParaRPr>
          </a:p>
        </p:txBody>
      </p:sp>
      <p:sp>
        <p:nvSpPr>
          <p:cNvPr id="275" name="Google Shape;275;p27"/>
          <p:cNvSpPr txBox="1"/>
          <p:nvPr/>
        </p:nvSpPr>
        <p:spPr>
          <a:xfrm>
            <a:off x="5708400" y="4180750"/>
            <a:ext cx="3333300" cy="562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/>
              <a:t>Mitsubishi Cement Corporation(+1470m)</a:t>
            </a:r>
            <a:endParaRPr sz="1200" b="1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dirty="0"/>
              <a:t>CubeSat Test Platform</a:t>
            </a:r>
            <a:endParaRPr sz="1200" dirty="0"/>
          </a:p>
        </p:txBody>
      </p:sp>
      <p:sp>
        <p:nvSpPr>
          <p:cNvPr id="276" name="Google Shape;276;p27"/>
          <p:cNvSpPr/>
          <p:nvPr/>
        </p:nvSpPr>
        <p:spPr>
          <a:xfrm>
            <a:off x="6178125" y="2274238"/>
            <a:ext cx="895500" cy="562500"/>
          </a:xfrm>
          <a:prstGeom prst="ellipse">
            <a:avLst/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7"/>
          <p:cNvSpPr/>
          <p:nvPr/>
        </p:nvSpPr>
        <p:spPr>
          <a:xfrm>
            <a:off x="6575425" y="3218050"/>
            <a:ext cx="130500" cy="2061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8" name="Google Shape;278;p27"/>
          <p:cNvCxnSpPr/>
          <p:nvPr/>
        </p:nvCxnSpPr>
        <p:spPr>
          <a:xfrm>
            <a:off x="5851500" y="3801450"/>
            <a:ext cx="2963700" cy="0"/>
          </a:xfrm>
          <a:prstGeom prst="straightConnector1">
            <a:avLst/>
          </a:prstGeom>
          <a:noFill/>
          <a:ln w="38100" cap="flat" cmpd="sng">
            <a:solidFill>
              <a:srgbClr val="BF9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9" name="Google Shape;279;p27"/>
          <p:cNvSpPr/>
          <p:nvPr/>
        </p:nvSpPr>
        <p:spPr>
          <a:xfrm>
            <a:off x="8059150" y="3592675"/>
            <a:ext cx="441900" cy="206100"/>
          </a:xfrm>
          <a:prstGeom prst="bevel">
            <a:avLst>
              <a:gd name="adj" fmla="val 12500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7"/>
          <p:cNvSpPr txBox="1"/>
          <p:nvPr/>
        </p:nvSpPr>
        <p:spPr>
          <a:xfrm>
            <a:off x="6664375" y="3193550"/>
            <a:ext cx="693300" cy="1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cubesat</a:t>
            </a:r>
            <a:endParaRPr sz="800"/>
          </a:p>
        </p:txBody>
      </p:sp>
      <p:sp>
        <p:nvSpPr>
          <p:cNvPr id="281" name="Google Shape;281;p27"/>
          <p:cNvSpPr txBox="1"/>
          <p:nvPr/>
        </p:nvSpPr>
        <p:spPr>
          <a:xfrm>
            <a:off x="6279225" y="2335650"/>
            <a:ext cx="693300" cy="1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tethered balloon</a:t>
            </a:r>
            <a:endParaRPr sz="800"/>
          </a:p>
        </p:txBody>
      </p:sp>
      <p:sp>
        <p:nvSpPr>
          <p:cNvPr id="282" name="Google Shape;282;p27"/>
          <p:cNvSpPr txBox="1"/>
          <p:nvPr/>
        </p:nvSpPr>
        <p:spPr>
          <a:xfrm>
            <a:off x="7951125" y="3193550"/>
            <a:ext cx="693300" cy="3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ground asset</a:t>
            </a:r>
            <a:endParaRPr sz="800"/>
          </a:p>
        </p:txBody>
      </p:sp>
      <p:cxnSp>
        <p:nvCxnSpPr>
          <p:cNvPr id="283" name="Google Shape;283;p27"/>
          <p:cNvCxnSpPr/>
          <p:nvPr/>
        </p:nvCxnSpPr>
        <p:spPr>
          <a:xfrm>
            <a:off x="3189375" y="1640250"/>
            <a:ext cx="779700" cy="1954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Dot"/>
            <a:round/>
            <a:headEnd type="stealth" w="med" len="med"/>
            <a:tailEnd type="triangle" w="med" len="med"/>
          </a:ln>
        </p:spPr>
      </p:cxnSp>
      <p:cxnSp>
        <p:nvCxnSpPr>
          <p:cNvPr id="284" name="Google Shape;284;p27"/>
          <p:cNvCxnSpPr/>
          <p:nvPr/>
        </p:nvCxnSpPr>
        <p:spPr>
          <a:xfrm>
            <a:off x="3219750" y="1599750"/>
            <a:ext cx="992100" cy="1518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Dot"/>
            <a:round/>
            <a:headEnd type="stealth" w="med" len="med"/>
            <a:tailEnd type="triangle" w="med" len="med"/>
          </a:ln>
        </p:spPr>
      </p:cxnSp>
      <p:cxnSp>
        <p:nvCxnSpPr>
          <p:cNvPr id="285" name="Google Shape;285;p27"/>
          <p:cNvCxnSpPr/>
          <p:nvPr/>
        </p:nvCxnSpPr>
        <p:spPr>
          <a:xfrm flipH="1">
            <a:off x="4090500" y="3321000"/>
            <a:ext cx="162000" cy="28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Dot"/>
            <a:round/>
            <a:headEnd type="stealth" w="med" len="med"/>
            <a:tailEnd type="triangle" w="med" len="med"/>
          </a:ln>
        </p:spPr>
      </p:cxnSp>
      <p:sp>
        <p:nvSpPr>
          <p:cNvPr id="286" name="Google Shape;286;p27"/>
          <p:cNvSpPr txBox="1"/>
          <p:nvPr/>
        </p:nvSpPr>
        <p:spPr>
          <a:xfrm>
            <a:off x="133625" y="3193550"/>
            <a:ext cx="3333300" cy="1881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/>
              <a:t>Test Overview</a:t>
            </a:r>
            <a:endParaRPr sz="12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/>
              <a:t>Surface asset will establish communication link with test platforms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/>
              <a:t>Test platforms will provide the surface asset with localization data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>
                <a:solidFill>
                  <a:schemeClr val="dk1"/>
                </a:solidFill>
              </a:rPr>
              <a:t>Surface asset will use localization data for semi-autonomous navigation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/>
              <a:t>Surface asset’s telemetry will be relayed to ground station via bent pipe</a:t>
            </a:r>
            <a:endParaRPr sz="1200"/>
          </a:p>
        </p:txBody>
      </p:sp>
      <p:cxnSp>
        <p:nvCxnSpPr>
          <p:cNvPr id="287" name="Google Shape;287;p27"/>
          <p:cNvCxnSpPr>
            <a:stCxn id="274" idx="1"/>
          </p:cNvCxnSpPr>
          <p:nvPr/>
        </p:nvCxnSpPr>
        <p:spPr>
          <a:xfrm flipH="1">
            <a:off x="3300900" y="805350"/>
            <a:ext cx="2407500" cy="774300"/>
          </a:xfrm>
          <a:prstGeom prst="straightConnector1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8" name="Google Shape;288;p27"/>
          <p:cNvCxnSpPr>
            <a:stCxn id="275" idx="1"/>
          </p:cNvCxnSpPr>
          <p:nvPr/>
        </p:nvCxnSpPr>
        <p:spPr>
          <a:xfrm rot="10800000">
            <a:off x="4100700" y="3908800"/>
            <a:ext cx="1607700" cy="553200"/>
          </a:xfrm>
          <a:prstGeom prst="straightConnector1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9" name="Google Shape;289;p27"/>
          <p:cNvCxnSpPr>
            <a:stCxn id="273" idx="1"/>
          </p:cNvCxnSpPr>
          <p:nvPr/>
        </p:nvCxnSpPr>
        <p:spPr>
          <a:xfrm flipH="1">
            <a:off x="4323300" y="2633675"/>
            <a:ext cx="1385100" cy="697800"/>
          </a:xfrm>
          <a:prstGeom prst="straightConnector1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90" name="Google Shape;290;p27"/>
          <p:cNvSpPr txBox="1"/>
          <p:nvPr/>
        </p:nvSpPr>
        <p:spPr>
          <a:xfrm>
            <a:off x="3035025" y="770150"/>
            <a:ext cx="1088400" cy="350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/>
              <a:t>Lucerne Valley</a:t>
            </a:r>
            <a:endParaRPr sz="1000" b="1"/>
          </a:p>
        </p:txBody>
      </p:sp>
      <p:cxnSp>
        <p:nvCxnSpPr>
          <p:cNvPr id="291" name="Google Shape;291;p27"/>
          <p:cNvCxnSpPr>
            <a:stCxn id="276" idx="4"/>
          </p:cNvCxnSpPr>
          <p:nvPr/>
        </p:nvCxnSpPr>
        <p:spPr>
          <a:xfrm>
            <a:off x="6625875" y="2836738"/>
            <a:ext cx="8100" cy="39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2" name="Google Shape;292;p27"/>
          <p:cNvCxnSpPr>
            <a:stCxn id="277" idx="3"/>
          </p:cNvCxnSpPr>
          <p:nvPr/>
        </p:nvCxnSpPr>
        <p:spPr>
          <a:xfrm flipH="1">
            <a:off x="6389763" y="3424150"/>
            <a:ext cx="234600" cy="37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3" name="Google Shape;293;p27"/>
          <p:cNvCxnSpPr>
            <a:stCxn id="277" idx="3"/>
          </p:cNvCxnSpPr>
          <p:nvPr/>
        </p:nvCxnSpPr>
        <p:spPr>
          <a:xfrm>
            <a:off x="6624363" y="3424150"/>
            <a:ext cx="237600" cy="365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"/>
          <p:cNvSpPr txBox="1"/>
          <p:nvPr/>
        </p:nvSpPr>
        <p:spPr>
          <a:xfrm>
            <a:off x="254000" y="327899"/>
            <a:ext cx="85140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</a:rPr>
              <a:t>Concept of Operations</a:t>
            </a:r>
            <a:endParaRPr sz="2400" b="1">
              <a:solidFill>
                <a:srgbClr val="000000"/>
              </a:solidFill>
            </a:endParaRPr>
          </a:p>
        </p:txBody>
      </p:sp>
      <p:sp>
        <p:nvSpPr>
          <p:cNvPr id="302" name="Google Shape;302;p28"/>
          <p:cNvSpPr txBox="1">
            <a:spLocks noGrp="1"/>
          </p:cNvSpPr>
          <p:nvPr>
            <p:ph type="body" idx="2"/>
          </p:nvPr>
        </p:nvSpPr>
        <p:spPr>
          <a:xfrm>
            <a:off x="254000" y="757175"/>
            <a:ext cx="1406400" cy="35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Data Path</a:t>
            </a:r>
            <a:endParaRPr/>
          </a:p>
        </p:txBody>
      </p:sp>
      <p:sp>
        <p:nvSpPr>
          <p:cNvPr id="303" name="Google Shape;303;p28"/>
          <p:cNvSpPr txBox="1"/>
          <p:nvPr/>
        </p:nvSpPr>
        <p:spPr>
          <a:xfrm>
            <a:off x="3512088" y="1821425"/>
            <a:ext cx="2119800" cy="350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CubeSat Test Platforms</a:t>
            </a:r>
            <a:endParaRPr sz="1300"/>
          </a:p>
        </p:txBody>
      </p:sp>
      <p:sp>
        <p:nvSpPr>
          <p:cNvPr id="304" name="Google Shape;304;p28"/>
          <p:cNvSpPr txBox="1"/>
          <p:nvPr/>
        </p:nvSpPr>
        <p:spPr>
          <a:xfrm>
            <a:off x="1497450" y="3229650"/>
            <a:ext cx="1573800" cy="350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Ground Asset</a:t>
            </a:r>
            <a:endParaRPr sz="1300"/>
          </a:p>
        </p:txBody>
      </p:sp>
      <p:sp>
        <p:nvSpPr>
          <p:cNvPr id="305" name="Google Shape;305;p28"/>
          <p:cNvSpPr txBox="1"/>
          <p:nvPr/>
        </p:nvSpPr>
        <p:spPr>
          <a:xfrm>
            <a:off x="5722775" y="3229650"/>
            <a:ext cx="1633500" cy="350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Mission Control</a:t>
            </a:r>
            <a:endParaRPr sz="1300"/>
          </a:p>
        </p:txBody>
      </p:sp>
      <p:cxnSp>
        <p:nvCxnSpPr>
          <p:cNvPr id="306" name="Google Shape;306;p28"/>
          <p:cNvCxnSpPr/>
          <p:nvPr/>
        </p:nvCxnSpPr>
        <p:spPr>
          <a:xfrm rot="10800000" flipH="1">
            <a:off x="2482050" y="2237225"/>
            <a:ext cx="1614900" cy="813000"/>
          </a:xfrm>
          <a:prstGeom prst="straightConnector1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07" name="Google Shape;307;p28"/>
          <p:cNvCxnSpPr/>
          <p:nvPr/>
        </p:nvCxnSpPr>
        <p:spPr>
          <a:xfrm rot="10800000" flipH="1">
            <a:off x="2641525" y="2262725"/>
            <a:ext cx="1694400" cy="8772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08" name="Google Shape;308;p28"/>
          <p:cNvCxnSpPr/>
          <p:nvPr/>
        </p:nvCxnSpPr>
        <p:spPr>
          <a:xfrm rot="10800000">
            <a:off x="4884250" y="2272550"/>
            <a:ext cx="1395600" cy="8574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graphicFrame>
        <p:nvGraphicFramePr>
          <p:cNvPr id="309" name="Google Shape;309;p28"/>
          <p:cNvGraphicFramePr/>
          <p:nvPr/>
        </p:nvGraphicFramePr>
        <p:xfrm>
          <a:off x="7230925" y="1464325"/>
          <a:ext cx="1633500" cy="792420"/>
        </p:xfrm>
        <a:graphic>
          <a:graphicData uri="http://schemas.openxmlformats.org/drawingml/2006/table">
            <a:tbl>
              <a:tblPr>
                <a:noFill/>
                <a:tableStyleId>{052DFDD5-6081-4B37-BEEE-726BB0687936}</a:tableStyleId>
              </a:tblPr>
              <a:tblGrid>
                <a:gridCol w="113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Bent Pipe</a:t>
                      </a:r>
                      <a:endParaRPr sz="1200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Localization</a:t>
                      </a:r>
                      <a:endParaRPr sz="1200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10" name="Google Shape;3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6959" y="3634500"/>
            <a:ext cx="1854790" cy="881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8"/>
          <p:cNvPicPr preferRelativeResize="0"/>
          <p:nvPr/>
        </p:nvPicPr>
        <p:blipFill rotWithShape="1">
          <a:blip r:embed="rId4">
            <a:alphaModFix/>
          </a:blip>
          <a:srcRect l="13921" t="16269" r="12770" b="18443"/>
          <a:stretch/>
        </p:blipFill>
        <p:spPr>
          <a:xfrm>
            <a:off x="5843498" y="3634500"/>
            <a:ext cx="1392050" cy="108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8"/>
          <p:cNvPicPr preferRelativeResize="0"/>
          <p:nvPr/>
        </p:nvPicPr>
        <p:blipFill rotWithShape="1">
          <a:blip r:embed="rId5">
            <a:alphaModFix/>
          </a:blip>
          <a:srcRect l="33181" t="24807" r="20663" b="21287"/>
          <a:stretch/>
        </p:blipFill>
        <p:spPr>
          <a:xfrm>
            <a:off x="3868837" y="850738"/>
            <a:ext cx="1406323" cy="88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 rotWithShape="1">
          <a:blip r:embed="rId6">
            <a:alphaModFix/>
          </a:blip>
          <a:srcRect l="39841" t="20049" r="29946" b="27020"/>
          <a:stretch/>
        </p:blipFill>
        <p:spPr>
          <a:xfrm>
            <a:off x="5371525" y="1347036"/>
            <a:ext cx="355565" cy="35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8"/>
          <p:cNvPicPr preferRelativeResize="0"/>
          <p:nvPr/>
        </p:nvPicPr>
        <p:blipFill rotWithShape="1">
          <a:blip r:embed="rId6">
            <a:alphaModFix/>
          </a:blip>
          <a:srcRect l="39841" t="20049" r="29946" b="27020"/>
          <a:stretch/>
        </p:blipFill>
        <p:spPr>
          <a:xfrm>
            <a:off x="3416875" y="1367024"/>
            <a:ext cx="355565" cy="35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9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00" cy="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CubeSat Test Platform Block Diagram</a:t>
            </a:r>
            <a:endParaRPr/>
          </a:p>
        </p:txBody>
      </p:sp>
      <p:sp>
        <p:nvSpPr>
          <p:cNvPr id="322" name="Google Shape;322;p29"/>
          <p:cNvSpPr/>
          <p:nvPr/>
        </p:nvSpPr>
        <p:spPr>
          <a:xfrm>
            <a:off x="676475" y="964525"/>
            <a:ext cx="6266400" cy="3943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9"/>
          <p:cNvSpPr/>
          <p:nvPr/>
        </p:nvSpPr>
        <p:spPr>
          <a:xfrm>
            <a:off x="1000300" y="1665650"/>
            <a:ext cx="1500300" cy="6972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Raspberry Pi</a:t>
            </a:r>
            <a:endParaRPr/>
          </a:p>
        </p:txBody>
      </p:sp>
      <p:sp>
        <p:nvSpPr>
          <p:cNvPr id="324" name="Google Shape;324;p29"/>
          <p:cNvSpPr/>
          <p:nvPr/>
        </p:nvSpPr>
        <p:spPr>
          <a:xfrm>
            <a:off x="3209650" y="2821950"/>
            <a:ext cx="1500300" cy="6972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ModalAI VOXL</a:t>
            </a:r>
            <a:endParaRPr/>
          </a:p>
        </p:txBody>
      </p:sp>
      <p:sp>
        <p:nvSpPr>
          <p:cNvPr id="325" name="Google Shape;325;p29"/>
          <p:cNvSpPr/>
          <p:nvPr/>
        </p:nvSpPr>
        <p:spPr>
          <a:xfrm>
            <a:off x="1000300" y="3978250"/>
            <a:ext cx="1500300" cy="6258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Li-Ion Battery</a:t>
            </a:r>
            <a:endParaRPr/>
          </a:p>
        </p:txBody>
      </p:sp>
      <p:sp>
        <p:nvSpPr>
          <p:cNvPr id="326" name="Google Shape;326;p29"/>
          <p:cNvSpPr/>
          <p:nvPr/>
        </p:nvSpPr>
        <p:spPr>
          <a:xfrm>
            <a:off x="1000300" y="2821950"/>
            <a:ext cx="1500300" cy="6972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Boost Converter</a:t>
            </a:r>
            <a:endParaRPr/>
          </a:p>
        </p:txBody>
      </p:sp>
      <p:sp>
        <p:nvSpPr>
          <p:cNvPr id="327" name="Google Shape;327;p29"/>
          <p:cNvSpPr/>
          <p:nvPr/>
        </p:nvSpPr>
        <p:spPr>
          <a:xfrm>
            <a:off x="3259425" y="1665650"/>
            <a:ext cx="1424700" cy="697200"/>
          </a:xfrm>
          <a:prstGeom prst="rect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LimeSDR</a:t>
            </a:r>
            <a:endParaRPr/>
          </a:p>
        </p:txBody>
      </p:sp>
      <p:graphicFrame>
        <p:nvGraphicFramePr>
          <p:cNvPr id="328" name="Google Shape;328;p29"/>
          <p:cNvGraphicFramePr/>
          <p:nvPr/>
        </p:nvGraphicFramePr>
        <p:xfrm>
          <a:off x="7083900" y="2806050"/>
          <a:ext cx="2002675" cy="792420"/>
        </p:xfrm>
        <a:graphic>
          <a:graphicData uri="http://schemas.openxmlformats.org/drawingml/2006/table">
            <a:tbl>
              <a:tblPr>
                <a:noFill/>
                <a:tableStyleId>{052DFDD5-6081-4B37-BEEE-726BB0687936}</a:tableStyleId>
              </a:tblPr>
              <a:tblGrid>
                <a:gridCol w="76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Data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Power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9" name="Google Shape;329;p29"/>
          <p:cNvSpPr/>
          <p:nvPr/>
        </p:nvSpPr>
        <p:spPr>
          <a:xfrm>
            <a:off x="5057175" y="1437750"/>
            <a:ext cx="1743300" cy="378300"/>
          </a:xfrm>
          <a:prstGeom prst="rect">
            <a:avLst/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Omni Antenna (TX)</a:t>
            </a:r>
            <a:endParaRPr/>
          </a:p>
        </p:txBody>
      </p:sp>
      <p:sp>
        <p:nvSpPr>
          <p:cNvPr id="330" name="Google Shape;330;p29"/>
          <p:cNvSpPr/>
          <p:nvPr/>
        </p:nvSpPr>
        <p:spPr>
          <a:xfrm>
            <a:off x="8078100" y="2963375"/>
            <a:ext cx="835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9"/>
          <p:cNvSpPr/>
          <p:nvPr/>
        </p:nvSpPr>
        <p:spPr>
          <a:xfrm>
            <a:off x="8078100" y="3314850"/>
            <a:ext cx="835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9"/>
          <p:cNvSpPr txBox="1"/>
          <p:nvPr/>
        </p:nvSpPr>
        <p:spPr>
          <a:xfrm>
            <a:off x="676475" y="964525"/>
            <a:ext cx="2366100" cy="2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6U Aluminum Structure</a:t>
            </a:r>
            <a:endParaRPr/>
          </a:p>
        </p:txBody>
      </p:sp>
      <p:sp>
        <p:nvSpPr>
          <p:cNvPr id="333" name="Google Shape;333;p29"/>
          <p:cNvSpPr/>
          <p:nvPr/>
        </p:nvSpPr>
        <p:spPr>
          <a:xfrm>
            <a:off x="5299000" y="2821950"/>
            <a:ext cx="1424700" cy="6972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Camera</a:t>
            </a:r>
            <a:endParaRPr/>
          </a:p>
        </p:txBody>
      </p:sp>
      <p:sp>
        <p:nvSpPr>
          <p:cNvPr id="334" name="Google Shape;334;p29"/>
          <p:cNvSpPr/>
          <p:nvPr/>
        </p:nvSpPr>
        <p:spPr>
          <a:xfrm rot="5400000">
            <a:off x="1535050" y="3705800"/>
            <a:ext cx="430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9"/>
          <p:cNvSpPr/>
          <p:nvPr/>
        </p:nvSpPr>
        <p:spPr>
          <a:xfrm rot="5400000">
            <a:off x="1535050" y="2552838"/>
            <a:ext cx="430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9"/>
          <p:cNvSpPr/>
          <p:nvPr/>
        </p:nvSpPr>
        <p:spPr>
          <a:xfrm>
            <a:off x="2639725" y="3127638"/>
            <a:ext cx="430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9"/>
          <p:cNvSpPr/>
          <p:nvPr/>
        </p:nvSpPr>
        <p:spPr>
          <a:xfrm>
            <a:off x="2664613" y="2044050"/>
            <a:ext cx="430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9"/>
          <p:cNvSpPr/>
          <p:nvPr/>
        </p:nvSpPr>
        <p:spPr>
          <a:xfrm>
            <a:off x="2664613" y="1832763"/>
            <a:ext cx="430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9"/>
          <p:cNvSpPr/>
          <p:nvPr/>
        </p:nvSpPr>
        <p:spPr>
          <a:xfrm>
            <a:off x="4789075" y="3127638"/>
            <a:ext cx="430800" cy="85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9"/>
          <p:cNvSpPr txBox="1"/>
          <p:nvPr/>
        </p:nvSpPr>
        <p:spPr>
          <a:xfrm>
            <a:off x="1793350" y="3578899"/>
            <a:ext cx="6675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3.7 V</a:t>
            </a:r>
            <a:endParaRPr sz="1000"/>
          </a:p>
        </p:txBody>
      </p:sp>
      <p:sp>
        <p:nvSpPr>
          <p:cNvPr id="341" name="Google Shape;341;p29"/>
          <p:cNvSpPr txBox="1"/>
          <p:nvPr/>
        </p:nvSpPr>
        <p:spPr>
          <a:xfrm>
            <a:off x="1793350" y="2471549"/>
            <a:ext cx="6675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5 V</a:t>
            </a:r>
            <a:endParaRPr sz="1000"/>
          </a:p>
        </p:txBody>
      </p:sp>
      <p:sp>
        <p:nvSpPr>
          <p:cNvPr id="342" name="Google Shape;342;p29"/>
          <p:cNvSpPr txBox="1"/>
          <p:nvPr/>
        </p:nvSpPr>
        <p:spPr>
          <a:xfrm>
            <a:off x="2521375" y="3239299"/>
            <a:ext cx="6675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5 V</a:t>
            </a:r>
            <a:endParaRPr sz="1000"/>
          </a:p>
        </p:txBody>
      </p:sp>
      <p:sp>
        <p:nvSpPr>
          <p:cNvPr id="343" name="Google Shape;343;p29"/>
          <p:cNvSpPr txBox="1"/>
          <p:nvPr/>
        </p:nvSpPr>
        <p:spPr>
          <a:xfrm>
            <a:off x="2526388" y="2129849"/>
            <a:ext cx="6675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5 V</a:t>
            </a:r>
            <a:endParaRPr sz="1000"/>
          </a:p>
        </p:txBody>
      </p:sp>
      <p:sp>
        <p:nvSpPr>
          <p:cNvPr id="344" name="Google Shape;344;p29"/>
          <p:cNvSpPr txBox="1"/>
          <p:nvPr/>
        </p:nvSpPr>
        <p:spPr>
          <a:xfrm>
            <a:off x="2546250" y="1458837"/>
            <a:ext cx="6675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USB 3.0</a:t>
            </a:r>
            <a:endParaRPr sz="1000"/>
          </a:p>
        </p:txBody>
      </p:sp>
      <p:sp>
        <p:nvSpPr>
          <p:cNvPr id="345" name="Google Shape;345;p29"/>
          <p:cNvSpPr/>
          <p:nvPr/>
        </p:nvSpPr>
        <p:spPr>
          <a:xfrm>
            <a:off x="5057175" y="2129850"/>
            <a:ext cx="1743300" cy="378300"/>
          </a:xfrm>
          <a:prstGeom prst="rect">
            <a:avLst/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Omni Antenna (RX)</a:t>
            </a:r>
            <a:endParaRPr/>
          </a:p>
        </p:txBody>
      </p:sp>
      <p:sp>
        <p:nvSpPr>
          <p:cNvPr id="346" name="Google Shape;346;p29"/>
          <p:cNvSpPr/>
          <p:nvPr/>
        </p:nvSpPr>
        <p:spPr>
          <a:xfrm>
            <a:off x="6835050" y="1585725"/>
            <a:ext cx="430800" cy="8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9"/>
          <p:cNvSpPr/>
          <p:nvPr/>
        </p:nvSpPr>
        <p:spPr>
          <a:xfrm rot="10800000">
            <a:off x="6835900" y="2256750"/>
            <a:ext cx="429300" cy="85800"/>
          </a:xfrm>
          <a:prstGeom prst="rightArrow">
            <a:avLst>
              <a:gd name="adj1" fmla="val 36072"/>
              <a:gd name="adj2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9"/>
          <p:cNvSpPr/>
          <p:nvPr/>
        </p:nvSpPr>
        <p:spPr>
          <a:xfrm rot="-1798201">
            <a:off x="4734788" y="1619586"/>
            <a:ext cx="246223" cy="8588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9"/>
          <p:cNvSpPr/>
          <p:nvPr/>
        </p:nvSpPr>
        <p:spPr>
          <a:xfrm rot="-9001799">
            <a:off x="4747537" y="2185601"/>
            <a:ext cx="246223" cy="8588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9"/>
          <p:cNvSpPr/>
          <p:nvPr/>
        </p:nvSpPr>
        <p:spPr>
          <a:xfrm>
            <a:off x="7300425" y="1488450"/>
            <a:ext cx="1685100" cy="9465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Surface Asset &amp; Ground Station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0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00" cy="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CubeSat Test Platform Mass Budget</a:t>
            </a:r>
            <a:endParaRPr/>
          </a:p>
        </p:txBody>
      </p:sp>
      <p:pic>
        <p:nvPicPr>
          <p:cNvPr id="358" name="Google Shape;358;p30"/>
          <p:cNvPicPr preferRelativeResize="0"/>
          <p:nvPr/>
        </p:nvPicPr>
        <p:blipFill rotWithShape="1">
          <a:blip r:embed="rId3">
            <a:alphaModFix/>
          </a:blip>
          <a:srcRect l="882" t="1787"/>
          <a:stretch/>
        </p:blipFill>
        <p:spPr>
          <a:xfrm>
            <a:off x="399388" y="1017525"/>
            <a:ext cx="8345224" cy="352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1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00" cy="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Testing Goals and Results</a:t>
            </a:r>
            <a:endParaRPr/>
          </a:p>
        </p:txBody>
      </p:sp>
      <p:graphicFrame>
        <p:nvGraphicFramePr>
          <p:cNvPr id="367" name="Google Shape;367;p31"/>
          <p:cNvGraphicFramePr/>
          <p:nvPr/>
        </p:nvGraphicFramePr>
        <p:xfrm>
          <a:off x="1668488" y="974475"/>
          <a:ext cx="5807025" cy="3696970"/>
        </p:xfrm>
        <a:graphic>
          <a:graphicData uri="http://schemas.openxmlformats.org/drawingml/2006/table">
            <a:tbl>
              <a:tblPr>
                <a:noFill/>
                <a:tableStyleId>{DA4EE769-9346-48FE-AE67-30DA39FCCA56}</a:tableStyleId>
              </a:tblPr>
              <a:tblGrid>
                <a:gridCol w="193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5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sng"/>
                        <a:t>Goal</a:t>
                      </a:r>
                      <a:endParaRPr sz="1100" b="1" u="sng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sng"/>
                        <a:t>Priority Level</a:t>
                      </a:r>
                      <a:endParaRPr sz="1100" b="1" u="sng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sng"/>
                        <a:t>Accomplished (Y/N)</a:t>
                      </a:r>
                      <a:endParaRPr sz="1100" b="1" u="sng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Send telemetry from rover through a CubeSat test platform  to Ground Station using bent-pipe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Y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Send video from rover to Ground Station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Y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Ranging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III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N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Trilateration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Y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Semi-Autonomous Surface Asset Navigation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Y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Simulating Regolith Collection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Y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Crater imaging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Y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Terrain relative navigation</a:t>
                      </a:r>
                      <a:endParaRPr sz="1100"/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III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N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4475" y="358649"/>
            <a:ext cx="2187549" cy="159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0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00" cy="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Structures</a:t>
            </a:r>
            <a:endParaRPr/>
          </a:p>
        </p:txBody>
      </p:sp>
      <p:sp>
        <p:nvSpPr>
          <p:cNvPr id="296" name="Google Shape;296;p30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00" cy="35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297" name="Google Shape;297;p30"/>
          <p:cNvSpPr txBox="1">
            <a:spLocks noGrp="1"/>
          </p:cNvSpPr>
          <p:nvPr>
            <p:ph type="body" idx="3"/>
          </p:nvPr>
        </p:nvSpPr>
        <p:spPr>
          <a:xfrm>
            <a:off x="254000" y="1321375"/>
            <a:ext cx="6326100" cy="2989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Provides a housing for all of the electrical components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Can be attached to a tethered balloon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Based off of last year’s 6U structure, with modifications for this year’s hardware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One primary platform to be built and iterated on, with two Engineering Development Units to work with the CubeSat platform</a:t>
            </a:r>
            <a:endParaRPr sz="1800"/>
          </a:p>
        </p:txBody>
      </p:sp>
      <p:sp>
        <p:nvSpPr>
          <p:cNvPr id="298" name="Google Shape;298;p30"/>
          <p:cNvSpPr txBox="1">
            <a:spLocks noGrp="1"/>
          </p:cNvSpPr>
          <p:nvPr>
            <p:ph type="sldNum" idx="12"/>
          </p:nvPr>
        </p:nvSpPr>
        <p:spPr>
          <a:xfrm>
            <a:off x="7711440" y="4800283"/>
            <a:ext cx="895500" cy="274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cxnSp>
        <p:nvCxnSpPr>
          <p:cNvPr id="299" name="Google Shape;299;p30"/>
          <p:cNvCxnSpPr/>
          <p:nvPr/>
        </p:nvCxnSpPr>
        <p:spPr>
          <a:xfrm>
            <a:off x="7504600" y="1950600"/>
            <a:ext cx="0" cy="117480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00" name="Google Shape;300;p30"/>
          <p:cNvPicPr preferRelativeResize="0"/>
          <p:nvPr/>
        </p:nvPicPr>
        <p:blipFill rotWithShape="1">
          <a:blip r:embed="rId4">
            <a:alphaModFix/>
          </a:blip>
          <a:srcRect l="33179" t="24807" r="18810" b="21287"/>
          <a:stretch/>
        </p:blipFill>
        <p:spPr>
          <a:xfrm>
            <a:off x="6410826" y="3130150"/>
            <a:ext cx="2187552" cy="1381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JPL-WhiteTheme-16x9-vA6">
  <a:themeElements>
    <a:clrScheme name="JPL Colors - Jan 2017">
      <a:dk1>
        <a:srgbClr val="000000"/>
      </a:dk1>
      <a:lt1>
        <a:srgbClr val="FFFFFF"/>
      </a:lt1>
      <a:dk2>
        <a:srgbClr val="5D5D60"/>
      </a:dk2>
      <a:lt2>
        <a:srgbClr val="A5A5A5"/>
      </a:lt2>
      <a:accent1>
        <a:srgbClr val="E31937"/>
      </a:accent1>
      <a:accent2>
        <a:srgbClr val="94A8C2"/>
      </a:accent2>
      <a:accent3>
        <a:srgbClr val="617998"/>
      </a:accent3>
      <a:accent4>
        <a:srgbClr val="A4B34C"/>
      </a:accent4>
      <a:accent5>
        <a:srgbClr val="FF6E1E"/>
      </a:accent5>
      <a:accent6>
        <a:srgbClr val="F2A900"/>
      </a:accent6>
      <a:hlink>
        <a:srgbClr val="E31937"/>
      </a:hlink>
      <a:folHlink>
        <a:srgbClr val="E319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730</Words>
  <Application>Microsoft Office PowerPoint</Application>
  <PresentationFormat>On-screen Show (16:9)</PresentationFormat>
  <Paragraphs>161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JPL-WhiteTheme-16x9-vA6</vt:lpstr>
      <vt:lpstr>PowerPoint Presentation</vt:lpstr>
      <vt:lpstr>Lunar Asset Messaging and On Orbit Nav. LA-MOON </vt:lpstr>
      <vt:lpstr>Innovation to Flight Background</vt:lpstr>
      <vt:lpstr>Innovation to Flight 2020: Team Omega</vt:lpstr>
      <vt:lpstr>Objectives</vt:lpstr>
      <vt:lpstr>Systems in Development</vt:lpstr>
      <vt:lpstr>PowerPoint Presentation</vt:lpstr>
      <vt:lpstr>PowerPoint Presentation</vt:lpstr>
      <vt:lpstr>CubeSat Test Platform Block Diagram</vt:lpstr>
      <vt:lpstr>CubeSat Test Platform Mass Budget</vt:lpstr>
      <vt:lpstr>Testing Goals and Results</vt:lpstr>
      <vt:lpstr>Structures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Derewa, Chrishma (US 313B)</dc:creator>
  <cp:lastModifiedBy>Derewa, Chrishma (US 313E)</cp:lastModifiedBy>
  <cp:revision>5</cp:revision>
  <dcterms:modified xsi:type="dcterms:W3CDTF">2021-05-04T07:22:46Z</dcterms:modified>
</cp:coreProperties>
</file>