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62" r:id="rId2"/>
    <p:sldId id="296" r:id="rId3"/>
    <p:sldId id="300" r:id="rId4"/>
    <p:sldId id="301" r:id="rId5"/>
    <p:sldId id="297" r:id="rId6"/>
    <p:sldId id="298" r:id="rId7"/>
    <p:sldId id="318" r:id="rId8"/>
    <p:sldId id="305" r:id="rId9"/>
    <p:sldId id="289" r:id="rId10"/>
    <p:sldId id="319" r:id="rId11"/>
    <p:sldId id="320" r:id="rId12"/>
    <p:sldId id="308" r:id="rId13"/>
    <p:sldId id="294" r:id="rId14"/>
    <p:sldId id="329" r:id="rId15"/>
    <p:sldId id="330" r:id="rId16"/>
    <p:sldId id="334" r:id="rId17"/>
    <p:sldId id="331" r:id="rId18"/>
    <p:sldId id="333" r:id="rId19"/>
    <p:sldId id="337" r:id="rId20"/>
    <p:sldId id="317" r:id="rId21"/>
    <p:sldId id="326" r:id="rId22"/>
    <p:sldId id="336" r:id="rId23"/>
    <p:sldId id="338" r:id="rId24"/>
    <p:sldId id="274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9C9B3"/>
    <a:srgbClr val="CC00CC"/>
    <a:srgbClr val="E84A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707" autoAdjust="0"/>
  </p:normalViewPr>
  <p:slideViewPr>
    <p:cSldViewPr snapToGrid="0">
      <p:cViewPr>
        <p:scale>
          <a:sx n="68" d="100"/>
          <a:sy n="68" d="100"/>
        </p:scale>
        <p:origin x="2088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D7578-E055-4B40-ADBD-B96EE9B79AD1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F57E3-DFE2-4B9D-A77F-1C1981AB5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1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F57E3-DFE2-4B9D-A77F-1C1981AB5FC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75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F57E3-DFE2-4B9D-A77F-1C1981AB5F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5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Radiative heat transfer – only means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78394-6BB9-4513-9820-21CA49B824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7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82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6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0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1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8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6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3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9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0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1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764A2-D139-4E8A-8804-5DD66CD2DD62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6AE8B-F61B-4A5A-A86C-117024B43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7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image" Target="../media/image32.gif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70.png"/><Relationship Id="rId3" Type="http://schemas.openxmlformats.org/officeDocument/2006/relationships/image" Target="../media/image43.emf"/><Relationship Id="rId7" Type="http://schemas.openxmlformats.org/officeDocument/2006/relationships/image" Target="../media/image74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3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11" Type="http://schemas.openxmlformats.org/officeDocument/2006/relationships/image" Target="../media/image150.png"/><Relationship Id="rId5" Type="http://schemas.openxmlformats.org/officeDocument/2006/relationships/image" Target="../media/image270.png"/><Relationship Id="rId15" Type="http://schemas.openxmlformats.org/officeDocument/2006/relationships/image" Target="../media/image34.png"/><Relationship Id="rId10" Type="http://schemas.openxmlformats.org/officeDocument/2006/relationships/image" Target="../media/image140.png"/><Relationship Id="rId4" Type="http://schemas.openxmlformats.org/officeDocument/2006/relationships/image" Target="../media/image44.png"/><Relationship Id="rId9" Type="http://schemas.openxmlformats.org/officeDocument/2006/relationships/image" Target="../media/image76.png"/><Relationship Id="rId1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10.png"/><Relationship Id="rId7" Type="http://schemas.openxmlformats.org/officeDocument/2006/relationships/image" Target="../media/image350.png"/><Relationship Id="rId12" Type="http://schemas.openxmlformats.org/officeDocument/2006/relationships/image" Target="../media/image400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11" Type="http://schemas.openxmlformats.org/officeDocument/2006/relationships/image" Target="../media/image390.png"/><Relationship Id="rId5" Type="http://schemas.openxmlformats.org/officeDocument/2006/relationships/image" Target="../media/image330.png"/><Relationship Id="rId10" Type="http://schemas.openxmlformats.org/officeDocument/2006/relationships/image" Target="../media/image38.png"/><Relationship Id="rId4" Type="http://schemas.openxmlformats.org/officeDocument/2006/relationships/image" Target="../media/image47.png"/><Relationship Id="rId9" Type="http://schemas.openxmlformats.org/officeDocument/2006/relationships/image" Target="../media/image3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6.png"/><Relationship Id="rId7" Type="http://schemas.openxmlformats.org/officeDocument/2006/relationships/image" Target="../media/image3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018 - Shrek the Musical — Gosford Musical Soci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2362200" y="2133600"/>
            <a:ext cx="4229100" cy="4229100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70000">
                <a:srgbClr val="C00000">
                  <a:alpha val="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Burning Sun transparent PNG - Stick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75" y="2647950"/>
            <a:ext cx="3205162" cy="32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219610"/>
            <a:ext cx="70527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Ultrafast missions to outer planets and Kuiper belt objects with extreme solar sailing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7150" y="1466850"/>
            <a:ext cx="8715375" cy="4453750"/>
          </a:xfrm>
          <a:custGeom>
            <a:avLst/>
            <a:gdLst>
              <a:gd name="connsiteX0" fmla="*/ 8715375 w 8715375"/>
              <a:gd name="connsiteY0" fmla="*/ 0 h 4453750"/>
              <a:gd name="connsiteX1" fmla="*/ 5448300 w 8715375"/>
              <a:gd name="connsiteY1" fmla="*/ 4076700 h 4453750"/>
              <a:gd name="connsiteX2" fmla="*/ 0 w 8715375"/>
              <a:gd name="connsiteY2" fmla="*/ 4029075 h 445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15375" h="4453750">
                <a:moveTo>
                  <a:pt x="8715375" y="0"/>
                </a:moveTo>
                <a:cubicBezTo>
                  <a:pt x="7808118" y="1702594"/>
                  <a:pt x="6900862" y="3405188"/>
                  <a:pt x="5448300" y="4076700"/>
                </a:cubicBezTo>
                <a:cubicBezTo>
                  <a:pt x="3995737" y="4748213"/>
                  <a:pt x="1997868" y="4388644"/>
                  <a:pt x="0" y="4029075"/>
                </a:cubicBezTo>
              </a:path>
            </a:pathLst>
          </a:custGeom>
          <a:noFill/>
          <a:ln w="34925">
            <a:gradFill>
              <a:gsLst>
                <a:gs pos="49000">
                  <a:srgbClr val="FF0000"/>
                </a:gs>
                <a:gs pos="100000">
                  <a:srgbClr val="FFC000">
                    <a:alpha val="55000"/>
                  </a:srgbClr>
                </a:gs>
              </a:gsLst>
              <a:lin ang="5400000" scaled="1"/>
            </a:gra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995234" y="495301"/>
            <a:ext cx="1679568" cy="4724400"/>
            <a:chOff x="5709358" y="28966"/>
            <a:chExt cx="2326200" cy="6543285"/>
          </a:xfrm>
        </p:grpSpPr>
        <p:sp>
          <p:nvSpPr>
            <p:cNvPr id="5" name="Rectangle 4"/>
            <p:cNvSpPr/>
            <p:nvPr/>
          </p:nvSpPr>
          <p:spPr>
            <a:xfrm rot="19792755">
              <a:off x="6400351" y="3069979"/>
              <a:ext cx="55419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9783799">
              <a:off x="5709358" y="28966"/>
              <a:ext cx="2326200" cy="6543285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58306" y="4551279"/>
            <a:ext cx="2587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Artur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Davoyan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pic>
        <p:nvPicPr>
          <p:cNvPr id="19458" name="Picture 2" descr="UCLA Bruins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47" y="5834566"/>
            <a:ext cx="1439123" cy="70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24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462394" y="-418013"/>
            <a:ext cx="11387538" cy="8543110"/>
            <a:chOff x="-1462394" y="-418013"/>
            <a:chExt cx="11387538" cy="8543110"/>
          </a:xfrm>
        </p:grpSpPr>
        <p:pic>
          <p:nvPicPr>
            <p:cNvPr id="7200" name="Picture 32" descr="Loopable: Dense Star Field Deep Stock Footage Video (100% Royalty-free)  17029351 | Shuttersto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2394" y="-418013"/>
              <a:ext cx="11387538" cy="854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96" name="Picture 28" descr="Glowing Sun | Light background images, Black background images, Blur photo  backgroun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615" y="2168582"/>
              <a:ext cx="2005803" cy="2005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3697757" y="2887713"/>
              <a:ext cx="1897372" cy="712922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3392641" y="2760264"/>
              <a:ext cx="2481286" cy="986406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3097914" y="2660695"/>
              <a:ext cx="3106585" cy="1222718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795220" y="2549175"/>
              <a:ext cx="3711971" cy="1524085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826504" y="2253213"/>
              <a:ext cx="5623209" cy="2310249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321136" y="2124866"/>
              <a:ext cx="6666030" cy="2735398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759617" y="1996519"/>
              <a:ext cx="7805113" cy="3224723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117881" y="1852129"/>
              <a:ext cx="9108364" cy="3818327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 rot="558593">
              <a:off x="-1126442" y="1528067"/>
              <a:ext cx="10180264" cy="4115953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170" name="Picture 2" descr="Pluto Planet Dwarf A - Free image on Pixabay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81" y="1354093"/>
              <a:ext cx="290010" cy="290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 descr="Burning Sun transparent PNG - Stick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143" y="2798217"/>
              <a:ext cx="842559" cy="842559"/>
            </a:xfrm>
            <a:prstGeom prst="rect">
              <a:avLst/>
            </a:prstGeom>
            <a:noFill/>
            <a:effectLst>
              <a:glow rad="1905000">
                <a:schemeClr val="accent4">
                  <a:satMod val="175000"/>
                  <a:alpha val="21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File:3D Mercury.png - Wikimedia Common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638" y="3450844"/>
              <a:ext cx="163557" cy="163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 descr="Image Venus Scribblenauts Wiki - 6856 - Transparent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0287" y="3021565"/>
              <a:ext cx="264009" cy="277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Earth PNG images free downloa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501" y="3535501"/>
              <a:ext cx="330746" cy="330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4" name="Picture 16" descr="File:Mars transparent.png - Wikipedia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4910" y="3043902"/>
              <a:ext cx="270810" cy="270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6" name="Picture 18" descr="File:Jupiter.png - Wikimedia Commons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321" y="2544542"/>
              <a:ext cx="605180" cy="626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8" name="Picture 20" descr="Mercury Planet PNG Free Download | PNG All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264" y="4463201"/>
              <a:ext cx="721198" cy="471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92" name="Picture 24" descr="Blue Orb Planet - Free Image On Pixabay #627424 - PNG Images - PNGio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536" y="5002979"/>
              <a:ext cx="456399" cy="456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94" name="Picture 26" descr="File:3D Neptune.png - Wikimedia Commons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3141" y="4635842"/>
              <a:ext cx="359446" cy="355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6314781" y="1545920"/>
            <a:ext cx="1739685" cy="995061"/>
            <a:chOff x="6314781" y="1545920"/>
            <a:chExt cx="1739685" cy="995061"/>
          </a:xfrm>
        </p:grpSpPr>
        <p:sp>
          <p:nvSpPr>
            <p:cNvPr id="16" name="Down Arrow 15"/>
            <p:cNvSpPr/>
            <p:nvPr/>
          </p:nvSpPr>
          <p:spPr>
            <a:xfrm>
              <a:off x="6995611" y="2108915"/>
              <a:ext cx="157114" cy="43206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14781" y="1545920"/>
              <a:ext cx="1739685" cy="4984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missions</a:t>
              </a:r>
              <a:endPara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458925" y="3437843"/>
            <a:ext cx="1739685" cy="995060"/>
            <a:chOff x="2458925" y="3437843"/>
            <a:chExt cx="1739685" cy="995060"/>
          </a:xfrm>
        </p:grpSpPr>
        <p:sp>
          <p:nvSpPr>
            <p:cNvPr id="34" name="Down Arrow 33"/>
            <p:cNvSpPr/>
            <p:nvPr/>
          </p:nvSpPr>
          <p:spPr>
            <a:xfrm>
              <a:off x="3139756" y="4000837"/>
              <a:ext cx="157114" cy="43206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58925" y="3437843"/>
              <a:ext cx="1739685" cy="4984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missions</a:t>
              </a:r>
              <a:endPara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42043" y="3974971"/>
            <a:ext cx="1268296" cy="962009"/>
            <a:chOff x="4042043" y="3974971"/>
            <a:chExt cx="1268296" cy="962009"/>
          </a:xfrm>
        </p:grpSpPr>
        <p:sp>
          <p:nvSpPr>
            <p:cNvPr id="36" name="Down Arrow 35"/>
            <p:cNvSpPr/>
            <p:nvPr/>
          </p:nvSpPr>
          <p:spPr>
            <a:xfrm>
              <a:off x="4612706" y="4504914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42043" y="3974971"/>
              <a:ext cx="126829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776552" y="3599748"/>
            <a:ext cx="1268296" cy="950992"/>
            <a:chOff x="7776552" y="3599748"/>
            <a:chExt cx="1268296" cy="950992"/>
          </a:xfrm>
        </p:grpSpPr>
        <p:sp>
          <p:nvSpPr>
            <p:cNvPr id="39" name="Down Arrow 38"/>
            <p:cNvSpPr/>
            <p:nvPr/>
          </p:nvSpPr>
          <p:spPr>
            <a:xfrm>
              <a:off x="8416189" y="4118674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76552" y="3599748"/>
              <a:ext cx="12682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138955" y="366440"/>
            <a:ext cx="1268296" cy="884893"/>
            <a:chOff x="3138955" y="366440"/>
            <a:chExt cx="1268296" cy="884893"/>
          </a:xfrm>
        </p:grpSpPr>
        <p:sp>
          <p:nvSpPr>
            <p:cNvPr id="41" name="Down Arrow 40"/>
            <p:cNvSpPr/>
            <p:nvPr/>
          </p:nvSpPr>
          <p:spPr>
            <a:xfrm>
              <a:off x="3676565" y="819267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38955" y="366440"/>
              <a:ext cx="12682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745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2" descr="Loopable: Dense Star Field Deep Stock Footage Video (100% Royalty-free)  17029351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2394" y="-418013"/>
            <a:ext cx="11387538" cy="85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Voyager 2 spacecraft goes interstellar as it leaves the solar bubble –  Physics Wor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0800" y="-2032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650488" y="4575147"/>
            <a:ext cx="13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120 AU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53742" y="2688355"/>
            <a:ext cx="13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140 AU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50" y="6416873"/>
            <a:ext cx="1363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Credit NASA/JPL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Voyager 2 is in interstellar space but has not left the solar system -  Business Insi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0139" y="5498752"/>
            <a:ext cx="35210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3.5 AU/yr. (17 km/s)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120 AU in 35 years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80100" y="6550223"/>
            <a:ext cx="1363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Credit NASA/JPL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 descr="Loopable: Dense Star Field Deep Stock Footage Video (100% Royalty-free)  17029351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3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team Community :: :: rocke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8687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ocket PNG Transparent Images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862730" y="2126402"/>
            <a:ext cx="1945767" cy="106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9 Amazing Shots From NASA's Dawn Spacecraft | PCM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91798" y="1499303"/>
            <a:ext cx="6861223" cy="386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14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olar Sailing Success: Planetary Society Deploys LightSail 2 - Scientific  Americ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3164" y="0"/>
            <a:ext cx="105571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Sun PNG Free Download 23 | PNG Images Download | Sun PNG Free Download 23  pictures Download | Sun PNG Free Download 23 PNG &amp; Vector Stock Images |  Free png 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5443" y="-714952"/>
            <a:ext cx="48768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1131815">
            <a:off x="6939177" y="3550493"/>
            <a:ext cx="1043674" cy="968266"/>
          </a:xfrm>
          <a:prstGeom prst="rightArrow">
            <a:avLst/>
          </a:prstGeom>
          <a:solidFill>
            <a:srgbClr val="00B0F0">
              <a:alpha val="63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770416" y="3414637"/>
            <a:ext cx="1914447" cy="55418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268167" y="1587867"/>
            <a:ext cx="1914447" cy="55418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019122" y="2487397"/>
            <a:ext cx="1914447" cy="55418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494908" y="755243"/>
            <a:ext cx="1914447" cy="55418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1" name="TextBox 10250"/>
          <p:cNvSpPr txBox="1"/>
          <p:nvPr/>
        </p:nvSpPr>
        <p:spPr>
          <a:xfrm>
            <a:off x="6930702" y="6550223"/>
            <a:ext cx="2213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Credit the Planetary Society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093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0.13264 0.0520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32" y="25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0.15261 0.05671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1526 0.0567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28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96296E-6 L 0.1526 0.0567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282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04618 0.02153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320978" y="243757"/>
            <a:ext cx="8593211" cy="470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Solar sail missions flown and planned</a:t>
            </a:r>
            <a:endParaRPr lang="en-US" b="1" dirty="0"/>
          </a:p>
        </p:txBody>
      </p:sp>
      <p:pic>
        <p:nvPicPr>
          <p:cNvPr id="5" name="Picture 8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9881"/>
          <a:stretch/>
        </p:blipFill>
        <p:spPr bwMode="auto">
          <a:xfrm>
            <a:off x="4568631" y="1680106"/>
            <a:ext cx="2063452" cy="199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ikaros sai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2216"/>
          <a:stretch/>
        </p:blipFill>
        <p:spPr bwMode="auto">
          <a:xfrm>
            <a:off x="2415996" y="1675080"/>
            <a:ext cx="2034396" cy="198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86" y="1675081"/>
            <a:ext cx="1989034" cy="198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1002" y="1061067"/>
            <a:ext cx="2146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NanoSail</a:t>
            </a:r>
            <a:r>
              <a:rPr lang="en-US" b="1" dirty="0"/>
              <a:t>-D (2010)</a:t>
            </a:r>
          </a:p>
          <a:p>
            <a:pPr algn="ctr"/>
            <a:r>
              <a:rPr lang="en-US" b="1" dirty="0"/>
              <a:t>NASA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70924" y="3851149"/>
                <a:ext cx="2120584" cy="1668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Earth orbit</a:t>
                </a:r>
              </a:p>
              <a:p>
                <a:r>
                  <a:rPr lang="en-US" dirty="0"/>
                  <a:t>Deployment Test </a:t>
                </a:r>
              </a:p>
              <a:p>
                <a:endParaRPr lang="en-US" dirty="0"/>
              </a:p>
              <a:p>
                <a:r>
                  <a:rPr lang="en-US" dirty="0"/>
                  <a:t>3U CubeSat</a:t>
                </a:r>
              </a:p>
              <a:p>
                <a:r>
                  <a:rPr lang="en-US" dirty="0"/>
                  <a:t>10 </a:t>
                </a:r>
                <a:r>
                  <a:rPr lang="en-US" dirty="0" smtClean="0"/>
                  <a:t>m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>
                  <a:solidFill>
                    <a:srgbClr val="0000FF"/>
                  </a:solidFill>
                </a:endParaRPr>
              </a:p>
              <a:p>
                <a:endParaRPr lang="en-US" baseline="30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24" y="3851149"/>
                <a:ext cx="2120584" cy="1668214"/>
              </a:xfrm>
              <a:prstGeom prst="rect">
                <a:avLst/>
              </a:prstGeom>
              <a:blipFill rotWithShape="0">
                <a:blip r:embed="rId5"/>
                <a:stretch>
                  <a:fillRect l="-2299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89656" y="1025707"/>
            <a:ext cx="1578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IKAROS (2010)</a:t>
            </a:r>
          </a:p>
          <a:p>
            <a:pPr algn="ctr"/>
            <a:r>
              <a:rPr lang="en-US" b="1" dirty="0"/>
              <a:t>JAXA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355860" y="3851150"/>
                <a:ext cx="2202072" cy="148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Interplanetary </a:t>
                </a:r>
              </a:p>
              <a:p>
                <a:r>
                  <a:rPr lang="en-US" dirty="0"/>
                  <a:t>Full flight</a:t>
                </a:r>
              </a:p>
              <a:p>
                <a:endParaRPr lang="en-US" dirty="0"/>
              </a:p>
              <a:p>
                <a:r>
                  <a:rPr lang="en-US" dirty="0"/>
                  <a:t>315 kg, </a:t>
                </a:r>
                <a:r>
                  <a:rPr lang="en-US" dirty="0" err="1"/>
                  <a:t>SmallSat</a:t>
                </a:r>
                <a:endParaRPr lang="en-US" dirty="0"/>
              </a:p>
              <a:p>
                <a:r>
                  <a:rPr lang="en-US" dirty="0"/>
                  <a:t>196 </a:t>
                </a:r>
                <a:r>
                  <a:rPr lang="en-US" dirty="0" smtClean="0"/>
                  <a:t>m</a:t>
                </a:r>
                <a:r>
                  <a:rPr lang="en-US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860" y="3851150"/>
                <a:ext cx="2202072" cy="1483548"/>
              </a:xfrm>
              <a:prstGeom prst="rect">
                <a:avLst/>
              </a:prstGeom>
              <a:blipFill rotWithShape="0">
                <a:blip r:embed="rId6"/>
                <a:stretch>
                  <a:fillRect l="-2210" t="-2469" b="-5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475760" y="1025707"/>
            <a:ext cx="2225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LightSail </a:t>
            </a:r>
            <a:r>
              <a:rPr lang="en-US" b="1" dirty="0"/>
              <a:t>(</a:t>
            </a:r>
            <a:r>
              <a:rPr lang="en-US" b="1" dirty="0" smtClean="0"/>
              <a:t>2015,2019)</a:t>
            </a:r>
            <a:endParaRPr lang="en-US" b="1" dirty="0"/>
          </a:p>
          <a:p>
            <a:pPr algn="ctr"/>
            <a:r>
              <a:rPr lang="en-US" b="1" dirty="0" smtClean="0"/>
              <a:t>The </a:t>
            </a:r>
            <a:r>
              <a:rPr lang="en-US" b="1" dirty="0"/>
              <a:t>Planetary Society</a:t>
            </a:r>
          </a:p>
          <a:p>
            <a:pPr algn="ctr"/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05637" y="3851149"/>
                <a:ext cx="1979569" cy="1668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Earth Orbit</a:t>
                </a:r>
              </a:p>
              <a:p>
                <a:r>
                  <a:rPr lang="en-US" dirty="0"/>
                  <a:t>Deployment Test</a:t>
                </a:r>
              </a:p>
              <a:p>
                <a:endParaRPr lang="en-US" dirty="0"/>
              </a:p>
              <a:p>
                <a:r>
                  <a:rPr lang="en-US" dirty="0"/>
                  <a:t>3U CubeSat</a:t>
                </a:r>
              </a:p>
              <a:p>
                <a:r>
                  <a:rPr lang="en-US" dirty="0"/>
                  <a:t>32 </a:t>
                </a:r>
                <a:r>
                  <a:rPr lang="en-US" dirty="0" smtClean="0"/>
                  <a:t>m</a:t>
                </a:r>
                <a:r>
                  <a:rPr lang="en-US" baseline="30000" dirty="0" smtClean="0"/>
                  <a:t>2    </a:t>
                </a:r>
                <a:r>
                  <a:rPr lang="en-US" b="1" dirty="0">
                    <a:solidFill>
                      <a:srgbClr val="0000FF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>
                  <a:solidFill>
                    <a:srgbClr val="0000FF"/>
                  </a:solidFill>
                </a:endParaRPr>
              </a:p>
              <a:p>
                <a:endParaRPr lang="en-US" baseline="30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637" y="3851149"/>
                <a:ext cx="1979569" cy="1668214"/>
              </a:xfrm>
              <a:prstGeom prst="rect">
                <a:avLst/>
              </a:prstGeom>
              <a:blipFill rotWithShape="0">
                <a:blip r:embed="rId7"/>
                <a:stretch>
                  <a:fillRect l="-2462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0" descr="Image result for asteroid scou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 r="12965"/>
          <a:stretch/>
        </p:blipFill>
        <p:spPr bwMode="auto">
          <a:xfrm>
            <a:off x="6766329" y="1675080"/>
            <a:ext cx="2129641" cy="198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48515" y="1025707"/>
            <a:ext cx="1819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NEA Scout (</a:t>
            </a:r>
            <a:r>
              <a:rPr lang="en-US" b="1" dirty="0" smtClean="0"/>
              <a:t>2021)</a:t>
            </a:r>
            <a:endParaRPr lang="en-US" b="1" dirty="0"/>
          </a:p>
          <a:p>
            <a:pPr algn="ctr"/>
            <a:r>
              <a:rPr lang="en-US" b="1" dirty="0"/>
              <a:t>NASA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723760" y="3851150"/>
                <a:ext cx="2420240" cy="148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Interplanetary full flight</a:t>
                </a:r>
              </a:p>
              <a:p>
                <a:r>
                  <a:rPr lang="en-US" dirty="0"/>
                  <a:t>Deployment Test</a:t>
                </a:r>
              </a:p>
              <a:p>
                <a:endParaRPr lang="en-US" dirty="0"/>
              </a:p>
              <a:p>
                <a:r>
                  <a:rPr lang="en-US" dirty="0"/>
                  <a:t>6U CubeSat</a:t>
                </a:r>
              </a:p>
              <a:p>
                <a:r>
                  <a:rPr lang="en-US" dirty="0"/>
                  <a:t>86 </a:t>
                </a:r>
                <a:r>
                  <a:rPr lang="en-US" dirty="0" smtClean="0"/>
                  <a:t>m</a:t>
                </a:r>
                <a:r>
                  <a:rPr lang="en-US" baseline="30000" dirty="0" smtClean="0"/>
                  <a:t>2     </a:t>
                </a:r>
                <a:r>
                  <a:rPr lang="en-US" b="1" dirty="0">
                    <a:solidFill>
                      <a:srgbClr val="0000FF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760" y="3851150"/>
                <a:ext cx="2420240" cy="1483548"/>
              </a:xfrm>
              <a:prstGeom prst="rect">
                <a:avLst/>
              </a:prstGeom>
              <a:blipFill rotWithShape="0">
                <a:blip r:embed="rId9"/>
                <a:stretch>
                  <a:fillRect l="-2267" t="-2469" r="-1259" b="-5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3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Loopable: Dense Star Field Deep Stock Footage Video (100% Royalty-free)  17029351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2394" y="-418013"/>
            <a:ext cx="11387538" cy="85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-2589379" y="927876"/>
            <a:ext cx="14415563" cy="5915410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-1496500" y="1205432"/>
            <a:ext cx="12160420" cy="4996008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252976" y="2086628"/>
            <a:ext cx="6718117" cy="2644178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98388" y="1845462"/>
            <a:ext cx="8027289" cy="3295896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890335" y="2301951"/>
            <a:ext cx="5365883" cy="2133143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550161" y="2577564"/>
            <a:ext cx="4103145" cy="1541723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12" descr="[animate output image]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10" y="405988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" descr="Glowing Sun | Light background images, Black background images, Blur photo 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10" y="2561992"/>
            <a:ext cx="1452955" cy="145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-3803687" y="650321"/>
            <a:ext cx="16878877" cy="6973596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-5191468" y="338071"/>
            <a:ext cx="19697211" cy="8257289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 rot="558593">
            <a:off x="-7882367" y="-362726"/>
            <a:ext cx="22015238" cy="890091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2" descr="Pluto Planet Dwarf A - Free image on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239" y="52549"/>
            <a:ext cx="218985" cy="21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urning Sun transparent PNG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885" y="2886989"/>
            <a:ext cx="812653" cy="812653"/>
          </a:xfrm>
          <a:prstGeom prst="rect">
            <a:avLst/>
          </a:prstGeom>
          <a:noFill/>
          <a:effectLst>
            <a:glow rad="952500">
              <a:schemeClr val="accent4">
                <a:satMod val="175000"/>
                <a:alpha val="2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ile:3D Mercury.png - Wikimedia Common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819" y="3926449"/>
            <a:ext cx="190812" cy="19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Venus Scribblenauts Wiki - 6856 - Transparent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32" y="2479311"/>
            <a:ext cx="349601" cy="36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File:Mars transparent.png - Wikipedi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1" y="3995625"/>
            <a:ext cx="440763" cy="44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File:Jupiter.png - Wikimedia Common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165" y="5486398"/>
            <a:ext cx="878519" cy="9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Mercury Planet PNG Free Download | PNG Al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18" y="5956240"/>
            <a:ext cx="1635125" cy="10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4" descr="Blue Orb Planet - Free Image On Pixabay #627424 - PNG Images - PNGi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22" y="609600"/>
            <a:ext cx="518895" cy="5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6" descr="File:3D Neptune.png - Wikimedia Common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659" y="673914"/>
            <a:ext cx="388658" cy="38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Earth PNG images free downloa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05" y="3120886"/>
            <a:ext cx="1113184" cy="111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2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672" y="0"/>
            <a:ext cx="9142328" cy="6858000"/>
            <a:chOff x="534153" y="775959"/>
            <a:chExt cx="8039478" cy="6030711"/>
          </a:xfrm>
        </p:grpSpPr>
        <p:pic>
          <p:nvPicPr>
            <p:cNvPr id="4" name="Picture 4" descr="2018 - Shrek the Musical — Gosford Musical Societ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153" y="775959"/>
              <a:ext cx="8039478" cy="6030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Oval 4"/>
            <p:cNvSpPr/>
            <p:nvPr/>
          </p:nvSpPr>
          <p:spPr>
            <a:xfrm>
              <a:off x="2099649" y="1771462"/>
              <a:ext cx="4229100" cy="4229100"/>
            </a:xfrm>
            <a:prstGeom prst="ellipse">
              <a:avLst/>
            </a:prstGeom>
            <a:gradFill flip="none" rotWithShape="1">
              <a:gsLst>
                <a:gs pos="0">
                  <a:srgbClr val="FFC000"/>
                </a:gs>
                <a:gs pos="70000">
                  <a:srgbClr val="C00000">
                    <a:alpha val="3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1711105" y="1448555"/>
              <a:ext cx="6364586" cy="4462992"/>
            </a:xfrm>
            <a:custGeom>
              <a:avLst/>
              <a:gdLst>
                <a:gd name="connsiteX0" fmla="*/ 8715375 w 8715375"/>
                <a:gd name="connsiteY0" fmla="*/ 0 h 4453750"/>
                <a:gd name="connsiteX1" fmla="*/ 5448300 w 8715375"/>
                <a:gd name="connsiteY1" fmla="*/ 4076700 h 4453750"/>
                <a:gd name="connsiteX2" fmla="*/ 0 w 8715375"/>
                <a:gd name="connsiteY2" fmla="*/ 4029075 h 44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15375" h="4453750">
                  <a:moveTo>
                    <a:pt x="8715375" y="0"/>
                  </a:moveTo>
                  <a:cubicBezTo>
                    <a:pt x="7808118" y="1702594"/>
                    <a:pt x="6900862" y="3405188"/>
                    <a:pt x="5448300" y="4076700"/>
                  </a:cubicBezTo>
                  <a:cubicBezTo>
                    <a:pt x="3995737" y="4748213"/>
                    <a:pt x="1997868" y="4388644"/>
                    <a:pt x="0" y="4029075"/>
                  </a:cubicBezTo>
                </a:path>
              </a:pathLst>
            </a:custGeom>
            <a:noFill/>
            <a:ln w="34925">
              <a:gradFill>
                <a:gsLst>
                  <a:gs pos="49000">
                    <a:srgbClr val="FF0000"/>
                  </a:gs>
                  <a:gs pos="100000">
                    <a:srgbClr val="FFC000">
                      <a:alpha val="55000"/>
                    </a:srgbClr>
                  </a:gs>
                </a:gsLst>
                <a:lin ang="5400000" scaled="1"/>
              </a:gra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9792755">
              <a:off x="6980395" y="2590436"/>
              <a:ext cx="400137" cy="990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20575207">
              <a:off x="5251008" y="3114392"/>
              <a:ext cx="1530035" cy="1158844"/>
            </a:xfrm>
            <a:prstGeom prst="rightArrow">
              <a:avLst/>
            </a:prstGeom>
            <a:gradFill>
              <a:gsLst>
                <a:gs pos="0">
                  <a:srgbClr val="FF0000"/>
                </a:gs>
                <a:gs pos="100000">
                  <a:srgbClr val="FFC00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4499572" y="3902044"/>
              <a:ext cx="923454" cy="1774479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887870" y="0"/>
            <a:ext cx="1679568" cy="4724400"/>
            <a:chOff x="4488453" y="17714"/>
            <a:chExt cx="2326200" cy="6543285"/>
          </a:xfrm>
        </p:grpSpPr>
        <p:sp>
          <p:nvSpPr>
            <p:cNvPr id="24" name="Rectangle 23"/>
            <p:cNvSpPr/>
            <p:nvPr/>
          </p:nvSpPr>
          <p:spPr>
            <a:xfrm rot="19792755">
              <a:off x="5654366" y="3677178"/>
              <a:ext cx="554189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9783799">
              <a:off x="4488453" y="17714"/>
              <a:ext cx="2326200" cy="654328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5089624" y="467957"/>
            <a:ext cx="1924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&gt;50 AU/</a:t>
            </a:r>
            <a:r>
              <a:rPr lang="en-US" sz="3200" b="1" dirty="0" err="1" smtClean="0">
                <a:solidFill>
                  <a:srgbClr val="FFFF00"/>
                </a:solidFill>
              </a:rPr>
              <a:t>yr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0075" y="5276850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2-5 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9122" y="321146"/>
            <a:ext cx="41564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Area: ~10,000 m</a:t>
            </a:r>
            <a:r>
              <a:rPr lang="en-US" sz="3200" baseline="30000" dirty="0" smtClean="0">
                <a:solidFill>
                  <a:schemeClr val="bg1"/>
                </a:solidFill>
              </a:rPr>
              <a:t>2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Payload mass </a:t>
            </a:r>
            <a:r>
              <a:rPr lang="en-US" sz="3200" dirty="0" smtClean="0">
                <a:solidFill>
                  <a:schemeClr val="bg1"/>
                </a:solidFill>
              </a:rPr>
              <a:t>~10-20 </a:t>
            </a:r>
            <a:r>
              <a:rPr lang="en-US" sz="3200" dirty="0" smtClean="0">
                <a:solidFill>
                  <a:schemeClr val="bg1"/>
                </a:solidFill>
              </a:rPr>
              <a:t>kg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Cost: $10 </a:t>
            </a:r>
            <a:r>
              <a:rPr lang="en-US" sz="3200" dirty="0" err="1">
                <a:solidFill>
                  <a:schemeClr val="bg1"/>
                </a:solidFill>
              </a:rPr>
              <a:t>m</a:t>
            </a:r>
            <a:r>
              <a:rPr lang="en-US" sz="3200" dirty="0" err="1" smtClean="0">
                <a:solidFill>
                  <a:schemeClr val="bg1"/>
                </a:solidFill>
              </a:rPr>
              <a:t>ln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2509" y="635012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G. </a:t>
            </a:r>
            <a:r>
              <a:rPr lang="en-US" dirty="0" err="1" smtClean="0">
                <a:solidFill>
                  <a:schemeClr val="bg1"/>
                </a:solidFill>
              </a:rPr>
              <a:t>Matloff</a:t>
            </a:r>
            <a:r>
              <a:rPr lang="en-US" dirty="0" smtClean="0">
                <a:solidFill>
                  <a:schemeClr val="bg1"/>
                </a:solidFill>
              </a:rPr>
              <a:t> , G. Landis, JPL Interstellar Probe (1999), L. Johnson, S. </a:t>
            </a:r>
            <a:r>
              <a:rPr lang="en-US" dirty="0" err="1" smtClean="0">
                <a:solidFill>
                  <a:schemeClr val="bg1"/>
                </a:solidFill>
              </a:rPr>
              <a:t>Turyshev</a:t>
            </a:r>
            <a:r>
              <a:rPr lang="en-US" dirty="0" smtClean="0">
                <a:solidFill>
                  <a:schemeClr val="bg1"/>
                </a:solidFill>
              </a:rPr>
              <a:t> &amp; L. Friedman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6" descr="Burning Sun transparent PNG - Stick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238" y="2055653"/>
            <a:ext cx="3205162" cy="32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12943" y="4506630"/>
            <a:ext cx="32727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Jupiter            5 months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Neptune         10 months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Voyager 1       2.5 years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1000 AU         20 years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7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63482"/>
            <a:ext cx="5912110" cy="492477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230659" y="1358330"/>
            <a:ext cx="2626989" cy="2253842"/>
            <a:chOff x="1340077" y="0"/>
            <a:chExt cx="7237675" cy="6209606"/>
          </a:xfrm>
        </p:grpSpPr>
        <p:grpSp>
          <p:nvGrpSpPr>
            <p:cNvPr id="6" name="Group 5"/>
            <p:cNvGrpSpPr/>
            <p:nvPr/>
          </p:nvGrpSpPr>
          <p:grpSpPr>
            <a:xfrm>
              <a:off x="1340077" y="764862"/>
              <a:ext cx="7237675" cy="5075222"/>
              <a:chOff x="1711105" y="1448555"/>
              <a:chExt cx="6364586" cy="4462992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1711105" y="1448555"/>
                <a:ext cx="6364586" cy="4462992"/>
              </a:xfrm>
              <a:custGeom>
                <a:avLst/>
                <a:gdLst>
                  <a:gd name="connsiteX0" fmla="*/ 8715375 w 8715375"/>
                  <a:gd name="connsiteY0" fmla="*/ 0 h 4453750"/>
                  <a:gd name="connsiteX1" fmla="*/ 5448300 w 8715375"/>
                  <a:gd name="connsiteY1" fmla="*/ 4076700 h 4453750"/>
                  <a:gd name="connsiteX2" fmla="*/ 0 w 8715375"/>
                  <a:gd name="connsiteY2" fmla="*/ 4029075 h 445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15375" h="4453750">
                    <a:moveTo>
                      <a:pt x="8715375" y="0"/>
                    </a:moveTo>
                    <a:cubicBezTo>
                      <a:pt x="7808118" y="1702594"/>
                      <a:pt x="6900862" y="3405188"/>
                      <a:pt x="5448300" y="4076700"/>
                    </a:cubicBezTo>
                    <a:cubicBezTo>
                      <a:pt x="3995737" y="4748213"/>
                      <a:pt x="1997868" y="4388644"/>
                      <a:pt x="0" y="4029075"/>
                    </a:cubicBezTo>
                  </a:path>
                </a:pathLst>
              </a:custGeom>
              <a:noFill/>
              <a:ln w="34925">
                <a:gradFill>
                  <a:gsLst>
                    <a:gs pos="49000">
                      <a:srgbClr val="FF0000"/>
                    </a:gs>
                    <a:gs pos="100000">
                      <a:srgbClr val="FFC000">
                        <a:alpha val="55000"/>
                      </a:srgbClr>
                    </a:gs>
                  </a:gsLst>
                  <a:lin ang="5400000" scaled="1"/>
                </a:gradFill>
                <a:head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 rot="19792755">
                <a:off x="6980395" y="2590436"/>
                <a:ext cx="400137" cy="9903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20575207">
                <a:off x="5251008" y="3114392"/>
                <a:ext cx="1530035" cy="1158844"/>
              </a:xfrm>
              <a:prstGeom prst="rightArrow">
                <a:avLst/>
              </a:prstGeom>
              <a:gradFill>
                <a:gsLst>
                  <a:gs pos="0">
                    <a:srgbClr val="FF0000"/>
                  </a:gs>
                  <a:gs pos="100000">
                    <a:srgbClr val="FFC00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4499572" y="3902044"/>
                <a:ext cx="923454" cy="1774479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6887870" y="0"/>
              <a:ext cx="1679568" cy="4724400"/>
              <a:chOff x="4488453" y="17714"/>
              <a:chExt cx="2326200" cy="6543285"/>
            </a:xfrm>
          </p:grpSpPr>
          <p:sp>
            <p:nvSpPr>
              <p:cNvPr id="10" name="Rectangle 9"/>
              <p:cNvSpPr/>
              <p:nvPr/>
            </p:nvSpPr>
            <p:spPr>
              <a:xfrm rot="19792755">
                <a:off x="5654366" y="3677178"/>
                <a:ext cx="554189" cy="137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9783799">
                <a:off x="4488453" y="17714"/>
                <a:ext cx="2326200" cy="6543285"/>
              </a:xfrm>
              <a:prstGeom prst="rect">
                <a:avLst/>
              </a:prstGeom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4410076" y="5276849"/>
              <a:ext cx="1701224" cy="932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2-5 R</a:t>
              </a:r>
              <a:endParaRPr lang="en-US" sz="1600" b="1" dirty="0"/>
            </a:p>
          </p:txBody>
        </p:sp>
        <p:pic>
          <p:nvPicPr>
            <p:cNvPr id="9" name="Picture 6" descr="Burning Sun transparent PNG - Stick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238" y="2055653"/>
              <a:ext cx="3205162" cy="3205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323557" y="337624"/>
            <a:ext cx="2930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Sail exit velocity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711483" y="6344530"/>
            <a:ext cx="3319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A.R</a:t>
            </a:r>
            <a:r>
              <a:rPr lang="en-US" i="1" dirty="0" smtClean="0"/>
              <a:t>. </a:t>
            </a:r>
            <a:r>
              <a:rPr lang="en-US" i="1" dirty="0" err="1" smtClean="0"/>
              <a:t>Davoyan</a:t>
            </a:r>
            <a:r>
              <a:rPr lang="en-US" i="1" dirty="0" smtClean="0"/>
              <a:t> et al., </a:t>
            </a:r>
            <a:r>
              <a:rPr lang="en-US" i="1" dirty="0" err="1" smtClean="0"/>
              <a:t>Optica</a:t>
            </a:r>
            <a:r>
              <a:rPr lang="en-US" i="1" dirty="0" smtClean="0"/>
              <a:t> (2021)</a:t>
            </a:r>
            <a:endParaRPr lang="en-US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09129" y="1560955"/>
            <a:ext cx="27519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If available</a:t>
            </a:r>
          </a:p>
          <a:p>
            <a:endParaRPr lang="en-US" sz="16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Fast transit outer planet flyby missions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Interstellar medium probe </a:t>
            </a:r>
            <a:r>
              <a:rPr lang="en-US" sz="1600" dirty="0" smtClean="0"/>
              <a:t>missions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Interstellar objects (asteroids, trans-Neptunian </a:t>
            </a:r>
            <a:r>
              <a:rPr lang="en-US" sz="1600" dirty="0" smtClean="0"/>
              <a:t>objects)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91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0594"/>
            <a:ext cx="8901696" cy="365547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3557" y="337624"/>
            <a:ext cx="2726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Mission profile</a:t>
            </a:r>
            <a:endParaRPr lang="en-US" sz="3200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1509" y="3699802"/>
            <a:ext cx="2419642" cy="293919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825219" y="5078438"/>
            <a:ext cx="3947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160 days to perihelion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7 days within Mercury (0.3 AU) orbit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966527" y="6302326"/>
            <a:ext cx="317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5R</a:t>
            </a:r>
            <a:r>
              <a:rPr lang="en-US" baseline="-25000" dirty="0" smtClean="0">
                <a:solidFill>
                  <a:srgbClr val="0000FF"/>
                </a:solidFill>
              </a:rPr>
              <a:t>☼</a:t>
            </a:r>
            <a:r>
              <a:rPr lang="en-US" dirty="0" smtClean="0">
                <a:solidFill>
                  <a:srgbClr val="0000FF"/>
                </a:solidFill>
              </a:rPr>
              <a:t> perihelion pass is assumed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25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 descr="https://www.nasa.gov/sites/default/files/thumbnails/image/sppobservingsu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4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211669"/>
            <a:ext cx="6094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Solar </a:t>
            </a:r>
            <a:r>
              <a:rPr lang="en-US" sz="3600" dirty="0" err="1" smtClean="0">
                <a:solidFill>
                  <a:schemeClr val="bg1"/>
                </a:solidFill>
              </a:rPr>
              <a:t>Paker</a:t>
            </a:r>
            <a:r>
              <a:rPr lang="en-US" sz="3600" dirty="0" smtClean="0">
                <a:solidFill>
                  <a:schemeClr val="bg1"/>
                </a:solidFill>
              </a:rPr>
              <a:t> Probe – 9 solar radii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1270" name="Picture 6" descr="Parker Solar Probe |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0"/>
            <a:ext cx="2000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43800" y="6488668"/>
            <a:ext cx="1326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Credit NAAS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2018 - Shrek the Musical — Gosford Musical Society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[animate output image]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02" y="596348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aceweather.com Time Machine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15" y="678691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3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8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614" y="3732037"/>
            <a:ext cx="2997004" cy="15336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397" y="2664978"/>
            <a:ext cx="3454291" cy="296368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98494" y="908955"/>
            <a:ext cx="6357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Solar power absorbed =  Thermal power emitted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75853" y="1366292"/>
                <a:ext cx="3398822" cy="46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𝒔𝒖𝒏</m:t>
                          </m:r>
                        </m:sub>
                      </m:sSub>
                      <m:sSub>
                        <m:sSubPr>
                          <m:ctrlP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𝑰𝑹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𝝈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853" y="1366292"/>
                <a:ext cx="3398822" cy="468975"/>
              </a:xfrm>
              <a:prstGeom prst="rect">
                <a:avLst/>
              </a:prstGeom>
              <a:blipFill rotWithShape="0">
                <a:blip r:embed="rId5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989552" y="4578254"/>
                <a:ext cx="9789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&lt;2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552" y="4578254"/>
                <a:ext cx="97892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686774" y="2949152"/>
            <a:ext cx="3302780" cy="2765690"/>
            <a:chOff x="712174" y="1902373"/>
            <a:chExt cx="3302780" cy="2765690"/>
          </a:xfrm>
        </p:grpSpPr>
        <p:sp>
          <p:nvSpPr>
            <p:cNvPr id="29" name="Rectangle 28"/>
            <p:cNvSpPr/>
            <p:nvPr/>
          </p:nvSpPr>
          <p:spPr>
            <a:xfrm>
              <a:off x="712174" y="3394387"/>
              <a:ext cx="3071552" cy="589033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rot="19794198" flipH="1">
              <a:off x="1262601" y="2476658"/>
              <a:ext cx="522033" cy="899945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22225">
              <a:solidFill>
                <a:srgbClr val="0000FF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 rot="19794198" flipH="1">
              <a:off x="1982457" y="2446605"/>
              <a:ext cx="522033" cy="899945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22225">
              <a:solidFill>
                <a:srgbClr val="00B050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 rot="19794198" flipH="1">
              <a:off x="2666750" y="2478137"/>
              <a:ext cx="522033" cy="899945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22225">
              <a:solidFill>
                <a:srgbClr val="FF0000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2017986" y="1902373"/>
                  <a:ext cx="5361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7986" y="1902373"/>
                  <a:ext cx="536172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Freeform 33"/>
            <p:cNvSpPr/>
            <p:nvPr/>
          </p:nvSpPr>
          <p:spPr>
            <a:xfrm rot="19839814" flipH="1">
              <a:off x="1007643" y="3954821"/>
              <a:ext cx="518709" cy="481786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38100">
              <a:solidFill>
                <a:srgbClr val="FF9900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 rot="19009558" flipH="1">
              <a:off x="1986774" y="3958643"/>
              <a:ext cx="518709" cy="481786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38100">
              <a:solidFill>
                <a:srgbClr val="FF9900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 rot="17729376" flipH="1">
              <a:off x="2907464" y="3928187"/>
              <a:ext cx="518709" cy="481786"/>
            </a:xfrm>
            <a:custGeom>
              <a:avLst/>
              <a:gdLst>
                <a:gd name="connsiteX0" fmla="*/ 0 w 690034"/>
                <a:gd name="connsiteY0" fmla="*/ 0 h 1189567"/>
                <a:gd name="connsiteX1" fmla="*/ 131234 w 690034"/>
                <a:gd name="connsiteY1" fmla="*/ 203200 h 1189567"/>
                <a:gd name="connsiteX2" fmla="*/ 287867 w 690034"/>
                <a:gd name="connsiteY2" fmla="*/ 232833 h 1189567"/>
                <a:gd name="connsiteX3" fmla="*/ 165100 w 690034"/>
                <a:gd name="connsiteY3" fmla="*/ 478367 h 1189567"/>
                <a:gd name="connsiteX4" fmla="*/ 406400 w 690034"/>
                <a:gd name="connsiteY4" fmla="*/ 495300 h 1189567"/>
                <a:gd name="connsiteX5" fmla="*/ 296334 w 690034"/>
                <a:gd name="connsiteY5" fmla="*/ 715433 h 1189567"/>
                <a:gd name="connsiteX6" fmla="*/ 524934 w 690034"/>
                <a:gd name="connsiteY6" fmla="*/ 723900 h 1189567"/>
                <a:gd name="connsiteX7" fmla="*/ 436034 w 690034"/>
                <a:gd name="connsiteY7" fmla="*/ 918633 h 1189567"/>
                <a:gd name="connsiteX8" fmla="*/ 626534 w 690034"/>
                <a:gd name="connsiteY8" fmla="*/ 910167 h 1189567"/>
                <a:gd name="connsiteX9" fmla="*/ 609600 w 690034"/>
                <a:gd name="connsiteY9" fmla="*/ 1011767 h 1189567"/>
                <a:gd name="connsiteX10" fmla="*/ 609600 w 690034"/>
                <a:gd name="connsiteY10" fmla="*/ 1071033 h 1189567"/>
                <a:gd name="connsiteX11" fmla="*/ 690034 w 690034"/>
                <a:gd name="connsiteY11" fmla="*/ 1189567 h 118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034" h="1189567">
                  <a:moveTo>
                    <a:pt x="0" y="0"/>
                  </a:moveTo>
                  <a:cubicBezTo>
                    <a:pt x="41628" y="82197"/>
                    <a:pt x="83256" y="164395"/>
                    <a:pt x="131234" y="203200"/>
                  </a:cubicBezTo>
                  <a:cubicBezTo>
                    <a:pt x="179212" y="242006"/>
                    <a:pt x="282223" y="186972"/>
                    <a:pt x="287867" y="232833"/>
                  </a:cubicBezTo>
                  <a:cubicBezTo>
                    <a:pt x="293511" y="278694"/>
                    <a:pt x="145345" y="434623"/>
                    <a:pt x="165100" y="478367"/>
                  </a:cubicBezTo>
                  <a:cubicBezTo>
                    <a:pt x="184855" y="522111"/>
                    <a:pt x="384528" y="455789"/>
                    <a:pt x="406400" y="495300"/>
                  </a:cubicBezTo>
                  <a:cubicBezTo>
                    <a:pt x="428272" y="534811"/>
                    <a:pt x="276578" y="677333"/>
                    <a:pt x="296334" y="715433"/>
                  </a:cubicBezTo>
                  <a:cubicBezTo>
                    <a:pt x="316090" y="753533"/>
                    <a:pt x="501651" y="690033"/>
                    <a:pt x="524934" y="723900"/>
                  </a:cubicBezTo>
                  <a:cubicBezTo>
                    <a:pt x="548217" y="757767"/>
                    <a:pt x="419101" y="887589"/>
                    <a:pt x="436034" y="918633"/>
                  </a:cubicBezTo>
                  <a:cubicBezTo>
                    <a:pt x="452967" y="949677"/>
                    <a:pt x="597606" y="894645"/>
                    <a:pt x="626534" y="910167"/>
                  </a:cubicBezTo>
                  <a:cubicBezTo>
                    <a:pt x="655462" y="925689"/>
                    <a:pt x="612422" y="984956"/>
                    <a:pt x="609600" y="1011767"/>
                  </a:cubicBezTo>
                  <a:cubicBezTo>
                    <a:pt x="606778" y="1038578"/>
                    <a:pt x="596194" y="1041400"/>
                    <a:pt x="609600" y="1071033"/>
                  </a:cubicBezTo>
                  <a:cubicBezTo>
                    <a:pt x="623006" y="1100666"/>
                    <a:pt x="690034" y="1189567"/>
                    <a:pt x="690034" y="1189567"/>
                  </a:cubicBezTo>
                </a:path>
              </a:pathLst>
            </a:custGeom>
            <a:ln w="38100">
              <a:solidFill>
                <a:srgbClr val="FF9900"/>
              </a:solidFill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3300250" y="4298731"/>
                  <a:ext cx="6515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0250" y="4298731"/>
                  <a:ext cx="651589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>
            <a:xfrm>
              <a:off x="4014954" y="2974427"/>
              <a:ext cx="0" cy="148195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Explosion 2 41"/>
            <p:cNvSpPr/>
            <p:nvPr/>
          </p:nvSpPr>
          <p:spPr>
            <a:xfrm>
              <a:off x="1723698" y="3468414"/>
              <a:ext cx="1124607" cy="241738"/>
            </a:xfrm>
            <a:prstGeom prst="irregularSeal2">
              <a:avLst/>
            </a:prstGeom>
            <a:solidFill>
              <a:srgbClr val="FFC000">
                <a:alpha val="28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3258208" y="3468414"/>
                  <a:ext cx="4459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𝑻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208" y="3468414"/>
                  <a:ext cx="445956" cy="4616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999932" y="2627885"/>
                <a:ext cx="705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𝒔𝒖𝒏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932" y="2627885"/>
                <a:ext cx="705578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674409" y="3524895"/>
                <a:ext cx="553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𝑰𝑹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4409" y="3524895"/>
                <a:ext cx="553293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52542" y="2543627"/>
                <a:ext cx="4459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542" y="2543627"/>
                <a:ext cx="445955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own Arrow 9"/>
          <p:cNvSpPr/>
          <p:nvPr/>
        </p:nvSpPr>
        <p:spPr>
          <a:xfrm rot="10800000">
            <a:off x="5941436" y="2596920"/>
            <a:ext cx="336331" cy="325820"/>
          </a:xfrm>
          <a:prstGeom prst="downArrow">
            <a:avLst/>
          </a:prstGeom>
          <a:solidFill>
            <a:srgbClr val="FF0000">
              <a:alpha val="4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966194" y="3958011"/>
                <a:ext cx="4459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194" y="3958011"/>
                <a:ext cx="445955" cy="46166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Down Arrow 40"/>
          <p:cNvSpPr/>
          <p:nvPr/>
        </p:nvSpPr>
        <p:spPr>
          <a:xfrm>
            <a:off x="7313035" y="4031583"/>
            <a:ext cx="336331" cy="325820"/>
          </a:xfrm>
          <a:prstGeom prst="downArrow">
            <a:avLst/>
          </a:prstGeom>
          <a:solidFill>
            <a:srgbClr val="00B0F0">
              <a:alpha val="47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092922" y="171226"/>
            <a:ext cx="3012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Thermal balance</a:t>
            </a:r>
            <a:endParaRPr lang="en-US" sz="3200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4836" y="1642535"/>
            <a:ext cx="2162755" cy="160204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4991548" y="5830644"/>
            <a:ext cx="1775012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6244" y="5905949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BB peak shift with T</a:t>
            </a:r>
            <a:endParaRPr lang="en-US" dirty="0"/>
          </a:p>
        </p:txBody>
      </p:sp>
      <p:pic>
        <p:nvPicPr>
          <p:cNvPr id="47" name="Picture 6" descr="Burning Sun transparent PNG - Stick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838" y="1524000"/>
            <a:ext cx="1326483" cy="132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91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Do Solar Sails Work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812" y="749603"/>
            <a:ext cx="2181323" cy="142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99795" y="0"/>
            <a:ext cx="6214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Limitations of current materials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41384" y="4030040"/>
            <a:ext cx="2218267" cy="846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07984" y="3737335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Al (50 - 100 nm)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6541384" y="4114707"/>
            <a:ext cx="2218267" cy="46566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16452" y="4554973"/>
                <a:ext cx="17715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Organic film (few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 smtClean="0"/>
                  <a:t>)</a:t>
                </a:r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452" y="4554973"/>
                <a:ext cx="1771575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031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/>
          <p:cNvSpPr/>
          <p:nvPr/>
        </p:nvSpPr>
        <p:spPr>
          <a:xfrm>
            <a:off x="7315200" y="2652765"/>
            <a:ext cx="793819" cy="954593"/>
          </a:xfrm>
          <a:prstGeom prst="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7496071" y="4873452"/>
            <a:ext cx="391886" cy="78377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440993" y="2532184"/>
            <a:ext cx="10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Sunlight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33365" y="5647175"/>
            <a:ext cx="1539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Heat rejection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59156" y="6008915"/>
            <a:ext cx="22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*10% - Al absorbance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60830" y="6322088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*0.04 – Al emissivity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78" y="1483805"/>
            <a:ext cx="4914900" cy="381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81081" y="2230733"/>
            <a:ext cx="850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Kapton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21498" y="2965939"/>
            <a:ext cx="1179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Mylar, CP1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866752" y="157089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29767" y="1949380"/>
                <a:ext cx="958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767" y="1949380"/>
                <a:ext cx="95821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85552" y="3598984"/>
                <a:ext cx="781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552" y="3598984"/>
                <a:ext cx="781881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52731" y="3992545"/>
                <a:ext cx="781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731" y="3992545"/>
                <a:ext cx="78188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>
            <a:off x="3607358" y="3295859"/>
            <a:ext cx="0" cy="276329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53732" y="6159640"/>
                <a:ext cx="1999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122 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(0.56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3732" y="6159640"/>
                <a:ext cx="199997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2381459" y="2584101"/>
            <a:ext cx="1674" cy="299273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5204" y="6131169"/>
                <a:ext cx="1871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20 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(0.09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04" y="6131169"/>
                <a:ext cx="1871731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1319683" y="1842197"/>
            <a:ext cx="0" cy="335280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863968" y="1225899"/>
            <a:ext cx="0" cy="64811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50053" y="828989"/>
                <a:ext cx="1999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(0.177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053" y="828989"/>
                <a:ext cx="199997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1527349" y="2572378"/>
            <a:ext cx="0" cy="346668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4994" y="5228492"/>
                <a:ext cx="199997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(0.056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94" y="5228492"/>
                <a:ext cx="1999971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721618" y="5620378"/>
                <a:ext cx="1743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(0.3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1618" y="5620378"/>
                <a:ext cx="1743491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4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13" y="858129"/>
            <a:ext cx="4865749" cy="5759914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2505" y="170266"/>
            <a:ext cx="8593211" cy="627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Extreme sail materials</a:t>
            </a:r>
            <a:endParaRPr lang="en-US" sz="32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5354256" y="1536449"/>
            <a:ext cx="3406676" cy="1910137"/>
            <a:chOff x="909532" y="2183563"/>
            <a:chExt cx="3068385" cy="1704314"/>
          </a:xfrm>
        </p:grpSpPr>
        <p:pic>
          <p:nvPicPr>
            <p:cNvPr id="7" name="Picture 2" descr="Image result for metal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532" y="2242717"/>
              <a:ext cx="2473361" cy="164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Image result for metal foil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392" y="2183563"/>
              <a:ext cx="1016525" cy="852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5739619" y="728407"/>
            <a:ext cx="3151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Refractory metals: Titanium nitride, tungsten</a:t>
            </a:r>
            <a:endParaRPr lang="en-US" sz="2000" b="1" dirty="0">
              <a:solidFill>
                <a:srgbClr val="0000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423592" y="4044541"/>
            <a:ext cx="3605525" cy="2342192"/>
            <a:chOff x="4394101" y="1976591"/>
            <a:chExt cx="3258724" cy="2116906"/>
          </a:xfrm>
        </p:grpSpPr>
        <p:pic>
          <p:nvPicPr>
            <p:cNvPr id="11" name="Picture 8" descr="Image result for aluminum oxid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4101" y="3147758"/>
              <a:ext cx="1422163" cy="945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Related imag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9538" y="1976591"/>
              <a:ext cx="801584" cy="1310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Related imag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6940" y="1979860"/>
              <a:ext cx="1429005" cy="1071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Image result for boron nitride nanotub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169" y="3405781"/>
              <a:ext cx="1837656" cy="580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5998676" y="3525270"/>
            <a:ext cx="2445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Transparent ceramics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CA9986-98BE-4AD9-98B8-912486473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23" y="5376774"/>
            <a:ext cx="7423157" cy="844077"/>
          </a:xfrm>
        </p:spPr>
        <p:txBody>
          <a:bodyPr>
            <a:noAutofit/>
          </a:bodyPr>
          <a:lstStyle/>
          <a:p>
            <a:r>
              <a:rPr lang="en-US" sz="1600" dirty="0"/>
              <a:t>High melting point (3200 degree C) – can survive around 2.5 solar radii</a:t>
            </a:r>
          </a:p>
          <a:p>
            <a:r>
              <a:rPr lang="en-US" sz="1600" dirty="0"/>
              <a:t>Density: 5.4 </a:t>
            </a:r>
            <a:r>
              <a:rPr lang="en-US" sz="1600" dirty="0" smtClean="0"/>
              <a:t>g/cm</a:t>
            </a:r>
            <a:r>
              <a:rPr lang="en-US" sz="1600" baseline="30000" dirty="0" smtClean="0"/>
              <a:t>3</a:t>
            </a:r>
          </a:p>
          <a:p>
            <a:r>
              <a:rPr lang="en-US" sz="1600" b="1" dirty="0" smtClean="0">
                <a:solidFill>
                  <a:srgbClr val="C00000"/>
                </a:solidFill>
              </a:rPr>
              <a:t>Absorbs 40% of sunlight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B326077-134A-4474-A645-2B82205C21D1}"/>
              </a:ext>
            </a:extLst>
          </p:cNvPr>
          <p:cNvSpPr txBox="1"/>
          <p:nvPr/>
        </p:nvSpPr>
        <p:spPr>
          <a:xfrm>
            <a:off x="1351501" y="4708231"/>
            <a:ext cx="59520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85800">
              <a:defRPr/>
            </a:pPr>
            <a:r>
              <a:rPr lang="en-US" altLang="zh-CN" b="1" dirty="0">
                <a:solidFill>
                  <a:prstClr val="black">
                    <a:lumMod val="50000"/>
                  </a:prst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~1 g/cm</a:t>
            </a:r>
            <a:r>
              <a:rPr lang="en-US" altLang="zh-CN" b="1" baseline="30000" dirty="0">
                <a:solidFill>
                  <a:prstClr val="black">
                    <a:lumMod val="50000"/>
                  </a:prst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b="1" dirty="0">
                <a:solidFill>
                  <a:prstClr val="black">
                    <a:lumMod val="50000"/>
                  </a:prst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94F96676-8F2C-4478-81B7-714926C65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7" y="2779139"/>
            <a:ext cx="5203847" cy="196101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30D2575-8633-493B-BAEA-D624BADD9F59}"/>
              </a:ext>
            </a:extLst>
          </p:cNvPr>
          <p:cNvSpPr txBox="1"/>
          <p:nvPr/>
        </p:nvSpPr>
        <p:spPr>
          <a:xfrm>
            <a:off x="1797277" y="3566977"/>
            <a:ext cx="48187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defRPr/>
            </a:pPr>
            <a:r>
              <a:rPr lang="en-US" altLang="zh-CN" sz="1500" dirty="0" err="1">
                <a:solidFill>
                  <a:prstClr val="white"/>
                </a:solidFill>
                <a:latin typeface="Helvetica"/>
                <a:ea typeface="宋体" panose="02010600030101010101" pitchFamily="2" charset="-122"/>
              </a:rPr>
              <a:t>TiN</a:t>
            </a:r>
            <a:endParaRPr lang="en-US" altLang="zh-CN" sz="1500" dirty="0">
              <a:solidFill>
                <a:prstClr val="white"/>
              </a:solidFill>
              <a:latin typeface="Helvetica"/>
              <a:ea typeface="宋体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2655BB4F-453E-4F24-A15B-1427E2D7AEF5}"/>
              </a:ext>
            </a:extLst>
          </p:cNvPr>
          <p:cNvSpPr txBox="1"/>
          <p:nvPr/>
        </p:nvSpPr>
        <p:spPr>
          <a:xfrm rot="21059695">
            <a:off x="1928723" y="4011112"/>
            <a:ext cx="297960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defRPr/>
            </a:pPr>
            <a:r>
              <a:rPr lang="en-US" altLang="zh-CN" sz="1500" dirty="0" smtClean="0">
                <a:solidFill>
                  <a:prstClr val="white"/>
                </a:solidFill>
                <a:latin typeface="Helvetica"/>
                <a:ea typeface="宋体" panose="02010600030101010101" pitchFamily="2" charset="-122"/>
              </a:rPr>
              <a:t>High temperature inorganic film</a:t>
            </a:r>
            <a:endParaRPr lang="en-US" altLang="zh-CN" sz="1500" dirty="0">
              <a:solidFill>
                <a:prstClr val="white"/>
              </a:solidFill>
              <a:latin typeface="Helvetica"/>
              <a:ea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B621506-14AA-4CA1-B7FA-BACF18C69A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28" y="3873986"/>
            <a:ext cx="1409306" cy="1127445"/>
          </a:xfrm>
          <a:prstGeom prst="rect">
            <a:avLst/>
          </a:prstGeom>
          <a:ln w="28575">
            <a:solidFill>
              <a:schemeClr val="tx1">
                <a:lumMod val="65000"/>
              </a:schemeClr>
            </a:solidFill>
          </a:ln>
        </p:spPr>
      </p:pic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0923F1DC-ACEF-49E8-AEB1-E4BDC6C80817}"/>
              </a:ext>
            </a:extLst>
          </p:cNvPr>
          <p:cNvCxnSpPr>
            <a:cxnSpLocks/>
          </p:cNvCxnSpPr>
          <p:nvPr/>
        </p:nvCxnSpPr>
        <p:spPr>
          <a:xfrm flipV="1">
            <a:off x="5630334" y="2548467"/>
            <a:ext cx="482599" cy="107266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5C3D41AE-EAB3-482C-BDE2-9587757B95F1}"/>
              </a:ext>
            </a:extLst>
          </p:cNvPr>
          <p:cNvCxnSpPr>
            <a:cxnSpLocks/>
          </p:cNvCxnSpPr>
          <p:nvPr/>
        </p:nvCxnSpPr>
        <p:spPr>
          <a:xfrm>
            <a:off x="5630334" y="3965185"/>
            <a:ext cx="482599" cy="81001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 rot="20963211">
            <a:off x="5065836" y="3463746"/>
            <a:ext cx="43922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TW" sz="1200" dirty="0"/>
              <a:t>100nm</a:t>
            </a:r>
            <a:endParaRPr lang="zh-TW" altLang="en-US" sz="1200" dirty="0" err="1"/>
          </a:p>
        </p:txBody>
      </p:sp>
      <p:sp>
        <p:nvSpPr>
          <p:cNvPr id="17" name="文字方塊 16"/>
          <p:cNvSpPr txBox="1"/>
          <p:nvPr/>
        </p:nvSpPr>
        <p:spPr>
          <a:xfrm rot="20963211">
            <a:off x="5146126" y="3729687"/>
            <a:ext cx="43922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TW" sz="1200" dirty="0">
                <a:solidFill>
                  <a:schemeClr val="bg1"/>
                </a:solidFill>
              </a:rPr>
              <a:t>200nm</a:t>
            </a:r>
            <a:endParaRPr lang="zh-TW" altLang="en-US" sz="1200" dirty="0" err="1">
              <a:solidFill>
                <a:schemeClr val="bg1"/>
              </a:solidFill>
            </a:endParaRPr>
          </a:p>
        </p:txBody>
      </p:sp>
      <p:pic>
        <p:nvPicPr>
          <p:cNvPr id="18" name="Picture 2" descr="How Do Solar Sails Work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78" y="186268"/>
            <a:ext cx="2112821" cy="137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arbon Nano-Tube Color A4 E-Paper - TFO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2650673"/>
            <a:ext cx="144780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exagonal Boron Nitride, h-BN | CAS ‎10043-11-5 | Ossil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509" y="3056467"/>
            <a:ext cx="1199091" cy="119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6095999" y="2184399"/>
            <a:ext cx="2887133" cy="298026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676400" y="2108199"/>
            <a:ext cx="1296061" cy="7556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05467" y="2159000"/>
            <a:ext cx="567266" cy="97366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718733" y="1778000"/>
            <a:ext cx="2082800" cy="61806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6" descr="Burning Sun transparent PNG - Stick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1" y="1320800"/>
            <a:ext cx="1326483" cy="132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Down Arrow 30"/>
          <p:cNvSpPr/>
          <p:nvPr/>
        </p:nvSpPr>
        <p:spPr>
          <a:xfrm>
            <a:off x="3598333" y="4250267"/>
            <a:ext cx="626533" cy="770467"/>
          </a:xfrm>
          <a:prstGeom prst="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" name="TextBox 2047"/>
          <p:cNvSpPr txBox="1"/>
          <p:nvPr/>
        </p:nvSpPr>
        <p:spPr>
          <a:xfrm>
            <a:off x="1032933" y="364067"/>
            <a:ext cx="2618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>
                <a:solidFill>
                  <a:srgbClr val="0000FF"/>
                </a:solidFill>
                <a:cs typeface="Arial" panose="020B0604020202020204" pitchFamily="34" charset="0"/>
              </a:rPr>
              <a:t>TiN</a:t>
            </a:r>
            <a:r>
              <a:rPr lang="en-US" altLang="zh-CN" sz="3600" b="1" dirty="0">
                <a:solidFill>
                  <a:srgbClr val="0000FF"/>
                </a:solidFill>
                <a:cs typeface="Arial" panose="020B0604020202020204" pitchFamily="34" charset="0"/>
              </a:rPr>
              <a:t> solar sail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0783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61" y="1295399"/>
            <a:ext cx="3296896" cy="378762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2091266" y="93134"/>
            <a:ext cx="4983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Toward </a:t>
            </a:r>
            <a:r>
              <a:rPr lang="en-US" altLang="zh-CN" sz="3600" b="1" dirty="0" err="1" smtClean="0">
                <a:solidFill>
                  <a:srgbClr val="0000FF"/>
                </a:solidFill>
                <a:cs typeface="Arial" panose="020B0604020202020204" pitchFamily="34" charset="0"/>
              </a:rPr>
              <a:t>TiN</a:t>
            </a:r>
            <a:r>
              <a:rPr lang="en-US" altLang="zh-CN" sz="3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 sail materials</a:t>
            </a:r>
            <a:endParaRPr lang="en-US" sz="3600" dirty="0"/>
          </a:p>
        </p:txBody>
      </p:sp>
      <p:sp>
        <p:nvSpPr>
          <p:cNvPr id="11" name="文字方塊 7"/>
          <p:cNvSpPr txBox="1"/>
          <p:nvPr/>
        </p:nvSpPr>
        <p:spPr>
          <a:xfrm>
            <a:off x="726658" y="5066790"/>
            <a:ext cx="282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 area reflective surface</a:t>
            </a:r>
            <a:endParaRPr lang="en-US" dirty="0"/>
          </a:p>
        </p:txBody>
      </p:sp>
      <p:sp>
        <p:nvSpPr>
          <p:cNvPr id="13" name="文字方塊 8"/>
          <p:cNvSpPr txBox="1"/>
          <p:nvPr/>
        </p:nvSpPr>
        <p:spPr>
          <a:xfrm>
            <a:off x="1226801" y="1569496"/>
            <a:ext cx="174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</a:t>
            </a:r>
            <a:r>
              <a:rPr lang="en-US" dirty="0" err="1" smtClean="0"/>
              <a:t>TiN</a:t>
            </a:r>
            <a:r>
              <a:rPr lang="en-US" dirty="0" smtClean="0"/>
              <a:t> coating</a:t>
            </a:r>
            <a:endParaRPr lang="en-US" dirty="0"/>
          </a:p>
        </p:txBody>
      </p:sp>
      <p:sp>
        <p:nvSpPr>
          <p:cNvPr id="14" name="文字方塊 6"/>
          <p:cNvSpPr txBox="1"/>
          <p:nvPr/>
        </p:nvSpPr>
        <p:spPr>
          <a:xfrm>
            <a:off x="2086556" y="2816013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30nm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32263" y="5813605"/>
            <a:ext cx="667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Graphene oxide  is not stable at higher temperatures (&gt;200-300 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Plan to extend to reduced graphene oxide or carbon nanotubes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067" y="1571772"/>
            <a:ext cx="4629918" cy="343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0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94369" y="1445582"/>
            <a:ext cx="4560511" cy="4560511"/>
            <a:chOff x="433520" y="1868734"/>
            <a:chExt cx="3138553" cy="3138553"/>
          </a:xfrm>
        </p:grpSpPr>
        <p:pic>
          <p:nvPicPr>
            <p:cNvPr id="4" name="Picture 4" descr="Image result for glass shee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20" y="1868734"/>
              <a:ext cx="3138553" cy="3138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ight Arrow 4"/>
            <p:cNvSpPr/>
            <p:nvPr/>
          </p:nvSpPr>
          <p:spPr>
            <a:xfrm rot="5400000">
              <a:off x="962000" y="2092759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Arrow 5"/>
            <p:cNvSpPr/>
            <p:nvPr/>
          </p:nvSpPr>
          <p:spPr>
            <a:xfrm rot="5400000">
              <a:off x="1313128" y="4176373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 rot="16200000">
              <a:off x="1677671" y="2092758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urved Up Arrow 7"/>
            <p:cNvSpPr/>
            <p:nvPr/>
          </p:nvSpPr>
          <p:spPr>
            <a:xfrm>
              <a:off x="1357892" y="2830600"/>
              <a:ext cx="863194" cy="519214"/>
            </a:xfrm>
            <a:prstGeom prst="curvedUp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357892" y="4176417"/>
              <a:ext cx="863194" cy="438912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357892" y="4242254"/>
              <a:ext cx="707808" cy="292608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15481" y="349999"/>
            <a:ext cx="4065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Reflective ceramics?</a:t>
            </a:r>
            <a:endParaRPr lang="en-US" sz="3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542" y="632312"/>
            <a:ext cx="3657599" cy="29202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640" y="3488787"/>
            <a:ext cx="3694817" cy="291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4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2018 - Shrek the Musical — Gosford Musical Society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259" y="265948"/>
            <a:ext cx="5355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Many other questions to solve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93604" y="4159045"/>
            <a:ext cx="35503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Harsh solar environment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Architecture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Control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Communications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Power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</a:rPr>
              <a:t>Control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6" descr="Burning Sun transparent PNG - Stick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1253"/>
            <a:ext cx="4315650" cy="431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8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9315" y="348344"/>
            <a:ext cx="2945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Solar environment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2050" name="Picture 2" descr="ESA - Solar corona viewed by Proba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10" y="1032934"/>
            <a:ext cx="379873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02666" y="897467"/>
            <a:ext cx="42696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“Steady state” effects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Solar wind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Radiation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b="1" dirty="0" smtClean="0">
                <a:solidFill>
                  <a:srgbClr val="0000FF"/>
                </a:solidFill>
              </a:rPr>
              <a:t>Relatively well understood and predictable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4934" y="6129866"/>
            <a:ext cx="5494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Environment mitigation strategies have been identified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84" y="2457083"/>
            <a:ext cx="4079382" cy="27540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0133" y="4876800"/>
            <a:ext cx="27687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“Transient” effects: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Coronal Mass Ejections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Solar Energetic Particles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Flares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66534" y="5537200"/>
            <a:ext cx="3537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Transient effects can’t be predicted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4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右彎箭號 14"/>
          <p:cNvSpPr/>
          <p:nvPr/>
        </p:nvSpPr>
        <p:spPr>
          <a:xfrm rot="16200000" flipH="1">
            <a:off x="879674" y="2413957"/>
            <a:ext cx="1171473" cy="1127684"/>
          </a:xfrm>
          <a:prstGeom prst="bentArrow">
            <a:avLst>
              <a:gd name="adj1" fmla="val 25000"/>
              <a:gd name="adj2" fmla="val 24050"/>
              <a:gd name="adj3" fmla="val 25000"/>
              <a:gd name="adj4" fmla="val 78883"/>
            </a:avLst>
          </a:prstGeom>
          <a:solidFill>
            <a:srgbClr val="66FF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>
              <a:solidFill>
                <a:schemeClr val="tx1"/>
              </a:solidFill>
            </a:endParaRPr>
          </a:p>
        </p:txBody>
      </p:sp>
      <p:pic>
        <p:nvPicPr>
          <p:cNvPr id="13" name="Picture 8" descr="https://dl.boxcloud.com/api/2.0/internal_files/701953721640/versions/745776341640/representations/png_paged_2048x2048/content/1.png?access_token=1!9UXsIWIGgOEopTBg-UQZOtftASS46v_Hbc9ir89afOZglO-1sEMOVBeYs0kjAKKjBXU8B3KODUauk7860oogYurLG09Qe0fhdXjSJtVOnA-C0DfrGSGhV-ECPHKwsJD32ntsjWFCTOgrJxTzNlSnh6pp99H3N_oiY-nnHKqO0r22UC1BN6eQAjrVuSUafk9U7uDOgXssNo-g5VIaluz19DUUMN4VIenlk4zoEqDztVwrCKjIe7Ri5LCFNT6Y1RE_lbWO2rPV-xil_zXIk5KkFkW_PHhgo5Zf3a_JGiED-u7jQbRBCXwITZlm1YHsm1CN2A3DSzuHnWy5dxwL9_MP5FJWYXLMr7qfYCLFJUxustLpJSv55y_01OXs1MRnLp9b06FwX0u8QIQeCsja54wA_n5gX7Yvlz5ZbnaAzriZjLn4UfNl8zRBPxQsNJ7BZfC6EsCjTtqgjWfpH4n47xyWPdD9ScXBznT1YgwlxN9nbScERLm1Y5gt52hrGY9o-miYqX8i-4sjQlXnUZ6rhbMN7w2Bchu1Wn3fASCWhWqtXBkSt915kybK_Pm81VBzMzZBYZn5XMzyUwmLCh1dYEGPMHVdWEwPRIDKVzeP4YxLpY5eoYZ7wtimQjj7-pFDv73YWqDVGM46iHY1Iqllx2myAuOtodfitcmhtUgmfOHiwefTq1E.&amp;box_client_name=box-content-preview&amp;box_client_version=2.48.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7" r="13826" b="5373"/>
          <a:stretch/>
        </p:blipFill>
        <p:spPr bwMode="auto">
          <a:xfrm>
            <a:off x="2011232" y="2973388"/>
            <a:ext cx="2024438" cy="18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內容版面配置區 8"/>
          <p:cNvSpPr>
            <a:spLocks noGrp="1"/>
          </p:cNvSpPr>
          <p:nvPr>
            <p:ph sz="half" idx="1"/>
          </p:nvPr>
        </p:nvSpPr>
        <p:spPr>
          <a:xfrm>
            <a:off x="4777317" y="1362869"/>
            <a:ext cx="4043680" cy="3263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dirty="0" err="1"/>
              <a:t>TiN</a:t>
            </a:r>
            <a:r>
              <a:rPr lang="en-US" altLang="zh-TW" dirty="0"/>
              <a:t> on graphene as </a:t>
            </a:r>
            <a:r>
              <a:rPr lang="en-US" altLang="zh-TW" dirty="0" smtClean="0"/>
              <a:t>an example</a:t>
            </a:r>
            <a:endParaRPr lang="en-US" altLang="zh-TW" dirty="0"/>
          </a:p>
          <a:p>
            <a:r>
              <a:rPr lang="en-US" altLang="zh-TW" dirty="0"/>
              <a:t>Average implementation depth: 15nm</a:t>
            </a:r>
          </a:p>
          <a:p>
            <a:r>
              <a:rPr lang="en-US" altLang="zh-TW" dirty="0"/>
              <a:t>2.08%/</a:t>
            </a:r>
            <a:r>
              <a:rPr lang="en-US" altLang="zh-TW" dirty="0" err="1"/>
              <a:t>hr</a:t>
            </a:r>
            <a:r>
              <a:rPr lang="en-US" altLang="zh-TW" dirty="0"/>
              <a:t> atom displacement at peak damage depth.</a:t>
            </a:r>
          </a:p>
          <a:p>
            <a:r>
              <a:rPr lang="en-US" altLang="zh-TW" dirty="0"/>
              <a:t>0.004 nm/</a:t>
            </a:r>
            <a:r>
              <a:rPr lang="en-US" altLang="zh-TW" dirty="0" err="1"/>
              <a:t>hr</a:t>
            </a:r>
            <a:r>
              <a:rPr lang="en-US" altLang="zh-TW" dirty="0"/>
              <a:t> of film removed via sputtering.</a:t>
            </a:r>
          </a:p>
        </p:txBody>
      </p:sp>
      <p:sp>
        <p:nvSpPr>
          <p:cNvPr id="3" name="矩形 2"/>
          <p:cNvSpPr/>
          <p:nvPr/>
        </p:nvSpPr>
        <p:spPr>
          <a:xfrm>
            <a:off x="2011232" y="1307249"/>
            <a:ext cx="716756" cy="2135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135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en-US" altLang="zh-TW" sz="135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en-US" altLang="zh-TW" sz="135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zh-TW" altLang="en-US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77786" y="1307248"/>
            <a:ext cx="1357884" cy="21396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5" name="向右箭號 4"/>
          <p:cNvSpPr/>
          <p:nvPr/>
        </p:nvSpPr>
        <p:spPr>
          <a:xfrm>
            <a:off x="901569" y="2007334"/>
            <a:ext cx="1109663" cy="735806"/>
          </a:xfrm>
          <a:prstGeom prst="rightArrow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/>
              <a:t>H+ energy ~1keV </a:t>
            </a:r>
            <a:endParaRPr lang="zh-TW" altLang="en-US" sz="1350" dirty="0"/>
          </a:p>
        </p:txBody>
      </p:sp>
      <p:sp>
        <p:nvSpPr>
          <p:cNvPr id="7" name="文字方塊 6"/>
          <p:cNvSpPr txBox="1"/>
          <p:nvPr/>
        </p:nvSpPr>
        <p:spPr>
          <a:xfrm>
            <a:off x="0" y="2121134"/>
            <a:ext cx="92525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350" dirty="0"/>
              <a:t>Solar wind</a:t>
            </a:r>
          </a:p>
          <a:p>
            <a:pPr algn="ctr"/>
            <a:r>
              <a:rPr lang="en-US" altLang="zh-TW" sz="1350" dirty="0"/>
              <a:t>300km/s</a:t>
            </a:r>
            <a:endParaRPr lang="zh-TW" altLang="en-US" sz="1350" dirty="0"/>
          </a:p>
        </p:txBody>
      </p:sp>
      <p:pic>
        <p:nvPicPr>
          <p:cNvPr id="10" name="Picture 12" descr="https://dl.boxcloud.com/api/2.0/internal_files/701947686611/versions/745770721811/representations/png_paged_2048x2048/content/1.png?access_token=1!9VYkfPOgTvmYoj8v8p1AiLqR1P3Pv6Mg1AUodBirTZ2qroznS0mmiG-XqMo_Fqrz03-WJc3m2aHI7Xrnn76PvTr4wlUzhdnyrybfVQHHgFrI-nbDjMdNcw2m629cpbXXHmMUPUeeVhiTC135YF1gxSnT5kkY6_bjCdgROp4B-ATuuSySC18HGUc-WQKhqKPQLrXfUv4zPJqpvKeujYTtWj2WMN3xDlwGzKOE8_INRayD1GJ9loGcOvkBaoi3vxrAWrgFWeSEaFOaOU8rw65gCR1vNZtxH2V-mmLHq2iMlqrZ6V2wb3Haem0p-IlUZbxw79WjJjmdcY8AQXnGml2G46kTVSlc6tNLvUGL4RkmL6C2K6KL6_AZRf5tTS_4E8WN-KRMa3TGGGtsk3j0UrYmTmaE6Bz0e7o4IAcEfZhzFzG2kyUdynxYCjxqzgGug0MTxYzE2JwseicoAmGeOYXxK0TuuQ3jFHMYh-0ULjXhVTw13WiR-rKKGPweXT5MKOvBGvwh8oavQPtW5ogA0tQQyXroI9xS6Bwsi7GGA9JL4N-ifwyGcZjcXKc5cQdLB-cbu9DcyhU7VM-w2xnWjGFpXVLfbErhZsovPrda_nEs3E-j6cD4bD6O1jl1Is_92dhhCY_PoJmx6thN_1yHyUfkqmNQzlFCf9lgbkHN4GwKJRTMm5Y.&amp;box_client_name=box-content-preview&amp;box_client_version=2.48.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32" y="1303535"/>
            <a:ext cx="2044948" cy="230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2069957" y="3027732"/>
            <a:ext cx="6783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chemeClr val="bg1"/>
                </a:solidFill>
              </a:rPr>
              <a:t>100nm</a:t>
            </a:r>
            <a:endParaRPr lang="zh-TW" altLang="en-US" sz="1350" dirty="0">
              <a:solidFill>
                <a:schemeClr val="bg1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826042" y="3031446"/>
            <a:ext cx="6783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chemeClr val="bg1"/>
                </a:solidFill>
              </a:rPr>
              <a:t>200nm</a:t>
            </a:r>
            <a:endParaRPr lang="zh-TW" altLang="en-US" sz="1350" dirty="0">
              <a:solidFill>
                <a:schemeClr val="bg1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07559" y="3545737"/>
            <a:ext cx="13546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/>
              <a:t>Sputtered atoms</a:t>
            </a:r>
            <a:endParaRPr lang="zh-TW" altLang="en-US" sz="1350" dirty="0"/>
          </a:p>
        </p:txBody>
      </p:sp>
      <p:sp>
        <p:nvSpPr>
          <p:cNvPr id="6" name="矩形 5"/>
          <p:cNvSpPr/>
          <p:nvPr/>
        </p:nvSpPr>
        <p:spPr>
          <a:xfrm>
            <a:off x="4168664" y="4598813"/>
            <a:ext cx="4975336" cy="46166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r>
              <a:rPr lang="en-US" altLang="zh-TW" sz="2400" b="1" u="sng" dirty="0">
                <a:solidFill>
                  <a:srgbClr val="0000FF"/>
                </a:solidFill>
              </a:rPr>
              <a:t>Damage from H+ plasma is negligible.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900" y="382601"/>
            <a:ext cx="4804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Sail interaction with solar wind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7626" y="5435599"/>
            <a:ext cx="8713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Environmental effects although harsh can be mitigated and  tamed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6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5900" y="382601"/>
            <a:ext cx="3394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Sail-craft architecture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70874"/>
              </p:ext>
            </p:extLst>
          </p:nvPr>
        </p:nvGraphicFramePr>
        <p:xfrm>
          <a:off x="182879" y="3102824"/>
          <a:ext cx="8693836" cy="156540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762943"/>
                <a:gridCol w="1412400"/>
                <a:gridCol w="2203678"/>
                <a:gridCol w="1774100"/>
                <a:gridCol w="1540715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Sail support/booms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Sail material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Total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Mass (kg)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15.75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40.55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Fraction (%)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36%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39%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100%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95422" y="975374"/>
            <a:ext cx="3910818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~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10kg spacecraft bus, 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~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0.7g/m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sail material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areal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density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70g/m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boom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density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150m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150m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sail</a:t>
            </a:r>
            <a:endParaRPr lang="en-US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2" descr="How Do Solar Sails Work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925" y="629023"/>
            <a:ext cx="3504920" cy="22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45563" y="2404657"/>
            <a:ext cx="3435621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A/m = 554 m</a:t>
            </a:r>
            <a:r>
              <a:rPr lang="en-US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/kg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&amp; v&gt;50 AU/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endParaRPr lang="en-US" sz="1600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34" y="5331655"/>
            <a:ext cx="2544115" cy="1327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7453" y="4839286"/>
            <a:ext cx="1989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Payload protection</a:t>
            </a:r>
            <a:endParaRPr lang="en-US" b="1" dirty="0"/>
          </a:p>
        </p:txBody>
      </p:sp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76" y="5291357"/>
            <a:ext cx="2385670" cy="13981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3894407" y="4851009"/>
            <a:ext cx="183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Control authority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71137" y="4825219"/>
            <a:ext cx="25065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Power &amp; mass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&lt;50 W (</a:t>
            </a:r>
            <a:r>
              <a:rPr lang="en-US" dirty="0" err="1" smtClean="0"/>
              <a:t>RTG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Optical </a:t>
            </a:r>
            <a:r>
              <a:rPr lang="en-US" dirty="0" err="1" smtClean="0"/>
              <a:t>comms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Total bus mass ~10 kg</a:t>
            </a:r>
          </a:p>
        </p:txBody>
      </p:sp>
    </p:spTree>
    <p:extLst>
      <p:ext uri="{BB962C8B-B14F-4D97-AF65-F5344CB8AC3E}">
        <p14:creationId xmlns:p14="http://schemas.microsoft.com/office/powerpoint/2010/main" val="9323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starshot sa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2331" y="176777"/>
            <a:ext cx="3542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Sun as a Launch Pad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32" y="1099975"/>
            <a:ext cx="8234254" cy="3854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6965" y="129208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Oort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798240" y="1825487"/>
            <a:ext cx="1213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Kuiper belt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9100" y="5057775"/>
            <a:ext cx="48308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FF"/>
                </a:solidFill>
              </a:rPr>
              <a:t>Multiple 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FF"/>
                </a:solidFill>
              </a:rPr>
              <a:t>Low cost and scalable exploration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FF"/>
                </a:solidFill>
              </a:rPr>
              <a:t>Distributed architecture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2200" y="5057775"/>
            <a:ext cx="24834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Jupiter            5 months</a:t>
            </a:r>
          </a:p>
          <a:p>
            <a:r>
              <a:rPr lang="en-US" b="1" dirty="0" smtClean="0"/>
              <a:t>Neptune         10 months</a:t>
            </a:r>
          </a:p>
          <a:p>
            <a:r>
              <a:rPr lang="en-US" b="1" dirty="0" smtClean="0"/>
              <a:t>Voyager 1       2.5 years</a:t>
            </a:r>
          </a:p>
          <a:p>
            <a:r>
              <a:rPr lang="en-US" b="1" dirty="0" smtClean="0"/>
              <a:t>1000 AU         20 years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372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5400" y="400043"/>
            <a:ext cx="6400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Team and Acknowledgements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537" y="2140698"/>
            <a:ext cx="81687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Henry </a:t>
            </a:r>
            <a:r>
              <a:rPr lang="en-US" sz="2000" dirty="0" err="1" smtClean="0"/>
              <a:t>Helvajian</a:t>
            </a:r>
            <a:r>
              <a:rPr lang="en-US" sz="2000" dirty="0" smtClean="0"/>
              <a:t>, Les Johnson, </a:t>
            </a:r>
            <a:r>
              <a:rPr lang="en-US" sz="2000" dirty="0" err="1" smtClean="0"/>
              <a:t>Slava</a:t>
            </a:r>
            <a:r>
              <a:rPr lang="en-US" sz="2000" dirty="0" smtClean="0"/>
              <a:t> </a:t>
            </a:r>
            <a:r>
              <a:rPr lang="en-US" sz="2000" dirty="0" err="1" smtClean="0"/>
              <a:t>Turyshev</a:t>
            </a:r>
            <a:r>
              <a:rPr lang="en-US" sz="2000" dirty="0" smtClean="0"/>
              <a:t>, Lou Friedman, Darren Garber, Tom </a:t>
            </a:r>
            <a:r>
              <a:rPr lang="en-US" sz="2000" dirty="0" err="1" smtClean="0"/>
              <a:t>Heinsheimer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b="1" dirty="0" smtClean="0"/>
              <a:t>UCLA Solar sail study group</a:t>
            </a:r>
            <a:r>
              <a:rPr lang="en-US" sz="2000" dirty="0" smtClean="0"/>
              <a:t>: Sophia Martinez, Audrey Dunn, Ho-Ting Tung, Steven Huang, Ryan Rio, Phillip </a:t>
            </a:r>
            <a:r>
              <a:rPr lang="en-US" sz="2000" dirty="0" err="1" smtClean="0"/>
              <a:t>Krings</a:t>
            </a:r>
            <a:r>
              <a:rPr lang="en-US" sz="2000" dirty="0" smtClean="0"/>
              <a:t>, </a:t>
            </a:r>
            <a:r>
              <a:rPr lang="en-US" sz="2000" dirty="0" err="1" smtClean="0"/>
              <a:t>Haonan</a:t>
            </a:r>
            <a:r>
              <a:rPr lang="en-US" sz="2000" dirty="0" smtClean="0"/>
              <a:t> Ling</a:t>
            </a:r>
          </a:p>
        </p:txBody>
      </p:sp>
      <p:pic>
        <p:nvPicPr>
          <p:cNvPr id="6" name="Picture 2" descr="Fellow Resources | N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" y="5595341"/>
            <a:ext cx="1878965" cy="105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UCLA - Assurg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535" y="5554980"/>
            <a:ext cx="239790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News – CONF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555" y="5443784"/>
            <a:ext cx="3181985" cy="141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NASA Marshall Space Flight Center | sciencesprin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115" y="5619114"/>
            <a:ext cx="1238885" cy="123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8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8308</TotalTime>
  <Words>677</Words>
  <Application>Microsoft Office PowerPoint</Application>
  <PresentationFormat>On-screen Show (4:3)</PresentationFormat>
  <Paragraphs>198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SimSun</vt:lpstr>
      <vt:lpstr>SimSun</vt:lpstr>
      <vt:lpstr>Arial</vt:lpstr>
      <vt:lpstr>Calibri</vt:lpstr>
      <vt:lpstr>Calibri Light</vt:lpstr>
      <vt:lpstr>Cambria Math</vt:lpstr>
      <vt:lpstr>Helvetica</vt:lpstr>
      <vt:lpstr>新細明體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Artur</dc:creator>
  <cp:lastModifiedBy>Artur</cp:lastModifiedBy>
  <cp:revision>122</cp:revision>
  <dcterms:created xsi:type="dcterms:W3CDTF">2020-07-02T20:10:59Z</dcterms:created>
  <dcterms:modified xsi:type="dcterms:W3CDTF">2021-04-30T21:27:58Z</dcterms:modified>
</cp:coreProperties>
</file>