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  <p:sldMasterId id="2147485111" r:id="rId3"/>
    <p:sldMasterId id="2147485129" r:id="rId4"/>
  </p:sldMasterIdLst>
  <p:notesMasterIdLst>
    <p:notesMasterId r:id="rId49"/>
  </p:notesMasterIdLst>
  <p:handoutMasterIdLst>
    <p:handoutMasterId r:id="rId50"/>
  </p:handoutMasterIdLst>
  <p:sldIdLst>
    <p:sldId id="1403" r:id="rId5"/>
    <p:sldId id="1323" r:id="rId6"/>
    <p:sldId id="1421" r:id="rId7"/>
    <p:sldId id="1420" r:id="rId8"/>
    <p:sldId id="1423" r:id="rId9"/>
    <p:sldId id="322" r:id="rId10"/>
    <p:sldId id="1422" r:id="rId11"/>
    <p:sldId id="1424" r:id="rId12"/>
    <p:sldId id="1431" r:id="rId13"/>
    <p:sldId id="1432" r:id="rId14"/>
    <p:sldId id="1443" r:id="rId15"/>
    <p:sldId id="1426" r:id="rId16"/>
    <p:sldId id="1433" r:id="rId17"/>
    <p:sldId id="1427" r:id="rId18"/>
    <p:sldId id="1451" r:id="rId19"/>
    <p:sldId id="1328" r:id="rId20"/>
    <p:sldId id="1315" r:id="rId21"/>
    <p:sldId id="962" r:id="rId22"/>
    <p:sldId id="1330" r:id="rId23"/>
    <p:sldId id="298" r:id="rId24"/>
    <p:sldId id="1404" r:id="rId25"/>
    <p:sldId id="1405" r:id="rId26"/>
    <p:sldId id="1406" r:id="rId27"/>
    <p:sldId id="1407" r:id="rId28"/>
    <p:sldId id="1408" r:id="rId29"/>
    <p:sldId id="1411" r:id="rId30"/>
    <p:sldId id="1415" r:id="rId31"/>
    <p:sldId id="1435" r:id="rId32"/>
    <p:sldId id="1452" r:id="rId33"/>
    <p:sldId id="1454" r:id="rId34"/>
    <p:sldId id="1453" r:id="rId35"/>
    <p:sldId id="1428" r:id="rId36"/>
    <p:sldId id="1444" r:id="rId37"/>
    <p:sldId id="1429" r:id="rId38"/>
    <p:sldId id="1430" r:id="rId39"/>
    <p:sldId id="1448" r:id="rId40"/>
    <p:sldId id="1450" r:id="rId41"/>
    <p:sldId id="1434" r:id="rId42"/>
    <p:sldId id="1436" r:id="rId43"/>
    <p:sldId id="1455" r:id="rId44"/>
    <p:sldId id="1437" r:id="rId45"/>
    <p:sldId id="1449" r:id="rId46"/>
    <p:sldId id="1441" r:id="rId47"/>
    <p:sldId id="1442" r:id="rId48"/>
  </p:sldIdLst>
  <p:sldSz cx="9144000" cy="6858000" type="screen4x3"/>
  <p:notesSz cx="6858000" cy="9144000"/>
  <p:custDataLst>
    <p:tags r:id="rId5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15" autoAdjust="0"/>
    <p:restoredTop sz="50000" autoAdjust="0"/>
  </p:normalViewPr>
  <p:slideViewPr>
    <p:cSldViewPr>
      <p:cViewPr varScale="1">
        <p:scale>
          <a:sx n="129" d="100"/>
          <a:sy n="129" d="100"/>
        </p:scale>
        <p:origin x="7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4/28/2021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077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2B35BD-EBE0-44BC-A6CE-2703748A8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6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33" y="85273"/>
            <a:ext cx="1001976" cy="798196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17B9490A-6564-4D89-B23B-8EAA99FE303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142" y="15959"/>
            <a:ext cx="915093" cy="936823"/>
          </a:xfrm>
          <a:prstGeom prst="rect">
            <a:avLst/>
          </a:prstGeom>
        </p:spPr>
      </p:pic>
      <p:pic>
        <p:nvPicPr>
          <p:cNvPr id="22" name="Picture 21" descr="A picture containing arrow&#10;&#10;Description automatically generated">
            <a:extLst>
              <a:ext uri="{FF2B5EF4-FFF2-40B4-BE49-F238E27FC236}">
                <a16:creationId xmlns:a16="http://schemas.microsoft.com/office/drawing/2014/main" id="{20A2F6F2-F155-4FF2-AFD3-290BDF1C2D1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235" y="17031"/>
            <a:ext cx="908956" cy="93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6C718-7943-4E6C-9654-58FC99F12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905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41275"/>
            <a:ext cx="11985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9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70129AE-D063-44CD-9B39-BEF3F7390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FFAED-27FB-4FD7-BBF0-D8BE68BE25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1267"/>
            <a:ext cx="917021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0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8A54-EF69-4F12-AEB3-1D6393B11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97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83153-78BC-416C-B537-8B9447946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581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CB4EA-69D3-4749-968C-8BD73DAD4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08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20C39-D054-4DD5-B248-2565A32C1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16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43C62-7B15-41AB-8B68-A8832A901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382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413B-8748-4039-94C6-91867539D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087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32CC8-074B-4A86-B419-12490DC23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85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AEBA-6CB0-4FD6-A7D0-4E2C734FB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86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21266-2543-4925-95A6-BA32A68BB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812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33735-3446-4A49-8A19-293F1B71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986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CDE23-7D2D-4351-A496-BA45E5BC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266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C07B-8BB3-439D-8E9C-F4A4E333A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857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04A3-070A-42FD-85DF-DEB0032AE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435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AB218-5E03-44A7-B1DD-A8023F4BB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39075-2424-4A59-96E3-25DA466A7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77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6C718-7943-4E6C-9654-58FC99F12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85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9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70129AE-D063-44CD-9B39-BEF3F7390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FFAED-27FB-4FD7-BBF0-D8BE68BE25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1267"/>
            <a:ext cx="917021" cy="94297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5226BDF-1370-4B31-AAAF-4438261F07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26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087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8A54-EF69-4F12-AEB3-1D6393B11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0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83153-78BC-416C-B537-8B9447946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340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CB4EA-69D3-4749-968C-8BD73DAD4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1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20C39-D054-4DD5-B248-2565A32C1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940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43C62-7B15-41AB-8B68-A8832A901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872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413B-8748-4039-94C6-91867539D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894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32CC8-074B-4A86-B419-12490DC23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438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AEBA-6CB0-4FD6-A7D0-4E2C734FB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428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21266-2543-4925-95A6-BA32A68BB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857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33735-3446-4A49-8A19-293F1B71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248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CDE23-7D2D-4351-A496-BA45E5BC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781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C07B-8BB3-439D-8E9C-F4A4E333A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673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04A3-070A-42FD-85DF-DEB0032AE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495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AB218-5E03-44A7-B1DD-A8023F4BB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256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39075-2424-4A59-96E3-25DA466A7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6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0FE4D39-F340-493E-97ED-E9D8F19BF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01416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112" r:id="rId1"/>
    <p:sldLayoutId id="2147485113" r:id="rId2"/>
    <p:sldLayoutId id="2147485114" r:id="rId3"/>
    <p:sldLayoutId id="2147485115" r:id="rId4"/>
    <p:sldLayoutId id="2147485116" r:id="rId5"/>
    <p:sldLayoutId id="2147485117" r:id="rId6"/>
    <p:sldLayoutId id="2147485118" r:id="rId7"/>
    <p:sldLayoutId id="2147485119" r:id="rId8"/>
    <p:sldLayoutId id="2147485120" r:id="rId9"/>
    <p:sldLayoutId id="2147485121" r:id="rId10"/>
    <p:sldLayoutId id="2147485122" r:id="rId11"/>
    <p:sldLayoutId id="2147485123" r:id="rId12"/>
    <p:sldLayoutId id="2147485124" r:id="rId13"/>
    <p:sldLayoutId id="2147485125" r:id="rId14"/>
    <p:sldLayoutId id="2147485126" r:id="rId15"/>
    <p:sldLayoutId id="2147485127" r:id="rId16"/>
    <p:sldLayoutId id="2147485128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0FE4D39-F340-493E-97ED-E9D8F19BF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9762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130" r:id="rId1"/>
    <p:sldLayoutId id="2147485131" r:id="rId2"/>
    <p:sldLayoutId id="2147485132" r:id="rId3"/>
    <p:sldLayoutId id="2147485133" r:id="rId4"/>
    <p:sldLayoutId id="2147485134" r:id="rId5"/>
    <p:sldLayoutId id="2147485135" r:id="rId6"/>
    <p:sldLayoutId id="2147485136" r:id="rId7"/>
    <p:sldLayoutId id="2147485137" r:id="rId8"/>
    <p:sldLayoutId id="2147485138" r:id="rId9"/>
    <p:sldLayoutId id="2147485139" r:id="rId10"/>
    <p:sldLayoutId id="2147485140" r:id="rId11"/>
    <p:sldLayoutId id="2147485141" r:id="rId12"/>
    <p:sldLayoutId id="2147485142" r:id="rId13"/>
    <p:sldLayoutId id="2147485143" r:id="rId14"/>
    <p:sldLayoutId id="2147485144" r:id="rId15"/>
    <p:sldLayoutId id="2147485145" r:id="rId16"/>
    <p:sldLayoutId id="2147485146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tiff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Relationship Id="rId14" Type="http://schemas.openxmlformats.org/officeDocument/2006/relationships/image" Target="../media/image29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39.gif"/><Relationship Id="rId12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42.png"/><Relationship Id="rId4" Type="http://schemas.openxmlformats.org/officeDocument/2006/relationships/video" Target="../media/media2.mp4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2.jpeg"/><Relationship Id="rId7" Type="http://schemas.openxmlformats.org/officeDocument/2006/relationships/image" Target="../media/image29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jpeg"/><Relationship Id="rId5" Type="http://schemas.openxmlformats.org/officeDocument/2006/relationships/image" Target="../media/image24.jpeg"/><Relationship Id="rId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openxmlformats.org/officeDocument/2006/relationships/image" Target="../media/image28.pn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video" Target="../media/media3.wmv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microsoft.com/office/2007/relationships/media" Target="../media/media3.wmv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11" Type="http://schemas.openxmlformats.org/officeDocument/2006/relationships/image" Target="../media/image65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64.png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63.jpeg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3.pn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00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5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9.png"/><Relationship Id="rId11" Type="http://schemas.openxmlformats.org/officeDocument/2006/relationships/image" Target="../media/image580.png"/><Relationship Id="rId5" Type="http://schemas.openxmlformats.org/officeDocument/2006/relationships/image" Target="../media/image88.png"/><Relationship Id="rId10" Type="http://schemas.openxmlformats.org/officeDocument/2006/relationships/image" Target="../media/image570.png"/><Relationship Id="rId4" Type="http://schemas.openxmlformats.org/officeDocument/2006/relationships/image" Target="../media/image87.png"/><Relationship Id="rId9" Type="http://schemas.openxmlformats.org/officeDocument/2006/relationships/image" Target="../media/image56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92.png"/><Relationship Id="rId7" Type="http://schemas.openxmlformats.org/officeDocument/2006/relationships/image" Target="../media/image66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-2591" y="144463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319212" y="-8201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0928" y="5399295"/>
            <a:ext cx="871696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Alvaro Diaz-Flores</a:t>
            </a: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, Claire Pedersen</a:t>
            </a: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2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, Yinan Xu</a:t>
            </a: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, Lindsey Williams</a:t>
            </a: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2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,                                                                    Cho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Lik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Chan</a:t>
            </a: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3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and </a:t>
            </a:r>
            <a:r>
              <a:rPr lang="en-US" sz="1600" b="1" u="none" dirty="0">
                <a:solidFill>
                  <a:schemeClr val="bg2">
                    <a:lumMod val="25000"/>
                    <a:lumOff val="75000"/>
                  </a:schemeClr>
                </a:solidFill>
                <a:latin typeface="Garamond"/>
                <a:cs typeface="+mn-cs"/>
              </a:rPr>
              <a:t>Jekan Thangavelautham</a:t>
            </a:r>
            <a:r>
              <a:rPr lang="en-US" sz="1600" b="1" u="none" baseline="30000" dirty="0">
                <a:solidFill>
                  <a:schemeClr val="bg2">
                    <a:lumMod val="25000"/>
                    <a:lumOff val="75000"/>
                  </a:schemeClr>
                </a:solidFill>
                <a:latin typeface="Garamond"/>
                <a:cs typeface="+mn-cs"/>
              </a:rPr>
              <a:t>1,2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2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Asteroid Science, Technology and Exploration Research Organized by Inclusive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eDucation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Systems (ASTEROIDS) Laboratory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3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Department, 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" y="4488592"/>
            <a:ext cx="9020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none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First Phase of the Lunar Ark Concept – Towards Saving Life on Earth from a Future Catastrophe</a:t>
            </a:r>
            <a:endParaRPr lang="en-US" b="1" u="none" dirty="0">
              <a:latin typeface="+mj-lt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" y="60994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333" y="83995"/>
            <a:ext cx="1235868" cy="988669"/>
          </a:xfrm>
          <a:prstGeom prst="rect">
            <a:avLst/>
          </a:prstGeom>
        </p:spPr>
      </p:pic>
      <p:pic>
        <p:nvPicPr>
          <p:cNvPr id="23" name="Picture 2" descr="Noah's Ark by Edward Hicks (1846) | Download Scientific Diagram">
            <a:extLst>
              <a:ext uri="{FF2B5EF4-FFF2-40B4-BE49-F238E27FC236}">
                <a16:creationId xmlns:a16="http://schemas.microsoft.com/office/drawing/2014/main" id="{94B5A4CD-A83D-4038-98AA-43ED0A16F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00468"/>
            <a:ext cx="3274009" cy="198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ypercanes, supervolcanoes, and what Earth's distant past can teach us  about where we are now | KHON2">
            <a:extLst>
              <a:ext uri="{FF2B5EF4-FFF2-40B4-BE49-F238E27FC236}">
                <a16:creationId xmlns:a16="http://schemas.microsoft.com/office/drawing/2014/main" id="{5E2B2FB7-19EF-4D90-9B65-24C117CDE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71"/>
          <a:stretch/>
        </p:blipFill>
        <p:spPr bwMode="auto">
          <a:xfrm>
            <a:off x="-5182" y="1419523"/>
            <a:ext cx="2543974" cy="193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VIDEO: This is how a nuclear war would play out, according to a Princeton  University simulation - New York Daily News">
            <a:extLst>
              <a:ext uri="{FF2B5EF4-FFF2-40B4-BE49-F238E27FC236}">
                <a16:creationId xmlns:a16="http://schemas.microsoft.com/office/drawing/2014/main" id="{556E59F1-B3EB-4475-9D51-3C3184BBD3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11225"/>
          <a:stretch/>
        </p:blipFill>
        <p:spPr bwMode="auto">
          <a:xfrm>
            <a:off x="1619608" y="1407284"/>
            <a:ext cx="1724552" cy="148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Ten things you don't know about asteroids (and impacts thereof)">
            <a:extLst>
              <a:ext uri="{FF2B5EF4-FFF2-40B4-BE49-F238E27FC236}">
                <a16:creationId xmlns:a16="http://schemas.microsoft.com/office/drawing/2014/main" id="{5225103B-8DC0-433F-995C-E35E86DF8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1"/>
          <a:stretch/>
        </p:blipFill>
        <p:spPr bwMode="auto">
          <a:xfrm>
            <a:off x="2905010" y="1412117"/>
            <a:ext cx="1778069" cy="138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Mysterious 'Disease X' Could Be The Next Deadly Global Epidemic, WHO Warns">
            <a:extLst>
              <a:ext uri="{FF2B5EF4-FFF2-40B4-BE49-F238E27FC236}">
                <a16:creationId xmlns:a16="http://schemas.microsoft.com/office/drawing/2014/main" id="{8ADCB6E5-40B6-4497-8FCE-2EA40FBFF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2" r="20638" b="10926"/>
          <a:stretch/>
        </p:blipFill>
        <p:spPr bwMode="auto">
          <a:xfrm>
            <a:off x="4683079" y="1433153"/>
            <a:ext cx="1890539" cy="17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UNIT 7: BIODIVERSITY AND THE HISTORY OF LIFE ON EARTH Flashcards | Quizlet">
            <a:extLst>
              <a:ext uri="{FF2B5EF4-FFF2-40B4-BE49-F238E27FC236}">
                <a16:creationId xmlns:a16="http://schemas.microsoft.com/office/drawing/2014/main" id="{BCB86687-C715-4D84-A554-0BCDBB52F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" y="2495437"/>
            <a:ext cx="3313541" cy="198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A picture containing nature, photo, black&#10;&#10;Description automatically generated">
            <a:extLst>
              <a:ext uri="{FF2B5EF4-FFF2-40B4-BE49-F238E27FC236}">
                <a16:creationId xmlns:a16="http://schemas.microsoft.com/office/drawing/2014/main" id="{31F73DA0-D46E-4B9F-94F3-B7B179C14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5" t="32276" r="8557" b="28438"/>
          <a:stretch/>
        </p:blipFill>
        <p:spPr bwMode="auto">
          <a:xfrm>
            <a:off x="3316132" y="2495437"/>
            <a:ext cx="3313541" cy="20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EDITORIAL: Climate Change and Sea Level Rise – Waterworld – Middleburg  Eccentric">
            <a:extLst>
              <a:ext uri="{FF2B5EF4-FFF2-40B4-BE49-F238E27FC236}">
                <a16:creationId xmlns:a16="http://schemas.microsoft.com/office/drawing/2014/main" id="{3BAB756C-7210-43FD-95A2-42ECB3C40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1" r="40875" b="5166"/>
          <a:stretch/>
        </p:blipFill>
        <p:spPr bwMode="auto">
          <a:xfrm>
            <a:off x="6381526" y="1433153"/>
            <a:ext cx="1461831" cy="105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Moon transparent PNG - StickPNG">
            <a:extLst>
              <a:ext uri="{FF2B5EF4-FFF2-40B4-BE49-F238E27FC236}">
                <a16:creationId xmlns:a16="http://schemas.microsoft.com/office/drawing/2014/main" id="{9E02BFEE-24E8-4ACA-B59E-FC7033D95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10" y="2449962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D8D59C4-0004-4BD1-AD1D-29CBAAAB0B6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206"/>
          <a:stretch/>
        </p:blipFill>
        <p:spPr>
          <a:xfrm>
            <a:off x="7843357" y="1444169"/>
            <a:ext cx="1298052" cy="1056299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B78AFC3-7117-4CE0-8D49-1BA791B983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240" y="25307"/>
            <a:ext cx="1137316" cy="1164324"/>
          </a:xfrm>
          <a:prstGeom prst="rect">
            <a:avLst/>
          </a:prstGeom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00AF96C1-AE99-4978-B066-A10767714E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56" y="12108"/>
            <a:ext cx="1137316" cy="116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36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Introduction</a:t>
            </a:r>
          </a:p>
          <a:p>
            <a:r>
              <a:rPr lang="en-US" altLang="en-US" dirty="0"/>
              <a:t>Motivation</a:t>
            </a:r>
          </a:p>
          <a:p>
            <a:r>
              <a:rPr lang="en-US" altLang="en-US" dirty="0"/>
              <a:t>Objectives</a:t>
            </a:r>
          </a:p>
          <a:p>
            <a:r>
              <a:rPr lang="en-US" altLang="en-US" dirty="0"/>
              <a:t>Lunar Lava Tube Exploration</a:t>
            </a:r>
          </a:p>
          <a:p>
            <a:r>
              <a:rPr lang="en-US" altLang="en-US" dirty="0"/>
              <a:t>Lunar Ark Concept</a:t>
            </a:r>
          </a:p>
          <a:p>
            <a:r>
              <a:rPr lang="en-US" altLang="en-US" dirty="0"/>
              <a:t>Feasibility Summary</a:t>
            </a:r>
          </a:p>
          <a:p>
            <a:r>
              <a:rPr lang="en-US" alt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3863-D464-4E70-94B7-580C2561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Living Organism Endangered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D2663-34EF-42B6-A1BA-DC2BAE1C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78234"/>
            <a:ext cx="2508449" cy="4463414"/>
          </a:xfrm>
        </p:spPr>
        <p:txBody>
          <a:bodyPr/>
          <a:lstStyle/>
          <a:p>
            <a:r>
              <a:rPr lang="en-US" sz="2000" dirty="0"/>
              <a:t>Diverse ecosystems in danger on every continent</a:t>
            </a:r>
          </a:p>
          <a:p>
            <a:r>
              <a:rPr lang="en-US" sz="2000" dirty="0"/>
              <a:t>Large fraction of every kind of plant and animal in danger</a:t>
            </a:r>
          </a:p>
          <a:p>
            <a:r>
              <a:rPr lang="en-US" sz="2000" dirty="0"/>
              <a:t>Due to human activity and other factors, we don’t </a:t>
            </a:r>
            <a:r>
              <a:rPr lang="en-US" sz="2000" u="sng" dirty="0"/>
              <a:t>fully  understand</a:t>
            </a:r>
          </a:p>
        </p:txBody>
      </p:sp>
      <p:pic>
        <p:nvPicPr>
          <p:cNvPr id="2050" name="Picture 2" descr="all_categories_no_ESH">
            <a:extLst>
              <a:ext uri="{FF2B5EF4-FFF2-40B4-BE49-F238E27FC236}">
                <a16:creationId xmlns:a16="http://schemas.microsoft.com/office/drawing/2014/main" id="{13E0E919-84B5-4D1C-8B5A-555B2747F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02653"/>
            <a:ext cx="6172200" cy="310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nvironment Crisis: 7 Endangered Species On Verge Of Extinction Due To Human Activity And How It Impacts Us">
            <a:extLst>
              <a:ext uri="{FF2B5EF4-FFF2-40B4-BE49-F238E27FC236}">
                <a16:creationId xmlns:a16="http://schemas.microsoft.com/office/drawing/2014/main" id="{ED9BB1F0-E7A6-4CE2-82FF-9FF5E186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01" y="4953000"/>
            <a:ext cx="32956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470779-5F9F-465D-907A-7E299E79148A}"/>
              </a:ext>
            </a:extLst>
          </p:cNvPr>
          <p:cNvSpPr txBox="1"/>
          <p:nvPr/>
        </p:nvSpPr>
        <p:spPr>
          <a:xfrm>
            <a:off x="7086600" y="4642574"/>
            <a:ext cx="213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none" dirty="0">
                <a:solidFill>
                  <a:schemeClr val="bg2"/>
                </a:solidFill>
              </a:rPr>
              <a:t>IUCN  Endangered Animals</a:t>
            </a:r>
          </a:p>
        </p:txBody>
      </p:sp>
      <p:pic>
        <p:nvPicPr>
          <p:cNvPr id="2052" name="Picture 4" descr="26 endangered animals we need to save now | CN Traveller">
            <a:extLst>
              <a:ext uri="{FF2B5EF4-FFF2-40B4-BE49-F238E27FC236}">
                <a16:creationId xmlns:a16="http://schemas.microsoft.com/office/drawing/2014/main" id="{3347DDA6-55FE-452C-B2C1-58FE00E96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49" y="4944473"/>
            <a:ext cx="2960695" cy="166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09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0DF0-0A3A-4D1F-B984-3D618EA3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A75C3-04A1-47BC-971D-AEBD63278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105399"/>
            <a:ext cx="8153400" cy="1303383"/>
          </a:xfrm>
        </p:spPr>
        <p:txBody>
          <a:bodyPr/>
          <a:lstStyle/>
          <a:p>
            <a:r>
              <a:rPr lang="en-US" dirty="0"/>
              <a:t>Loss of apex predators cascades down to entire food chain.</a:t>
            </a:r>
          </a:p>
          <a:p>
            <a:r>
              <a:rPr lang="en-US" dirty="0"/>
              <a:t>Devastating loss to animal and plant diversity</a:t>
            </a:r>
          </a:p>
        </p:txBody>
      </p:sp>
      <p:pic>
        <p:nvPicPr>
          <p:cNvPr id="2050" name="Picture 2" descr="P84#yIS1">
            <a:extLst>
              <a:ext uri="{FF2B5EF4-FFF2-40B4-BE49-F238E27FC236}">
                <a16:creationId xmlns:a16="http://schemas.microsoft.com/office/drawing/2014/main" id="{E84B0D65-CCD3-41B7-96EB-77FF8017A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9565"/>
            <a:ext cx="653954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81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5A27B-DA90-476B-9C6F-FE70B549D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– Collapse of World’s Food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B1AAC-9C61-4982-8A7D-88EF1B2CB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10200"/>
            <a:ext cx="8382000" cy="1157475"/>
          </a:xfrm>
        </p:spPr>
        <p:txBody>
          <a:bodyPr/>
          <a:lstStyle/>
          <a:p>
            <a:r>
              <a:rPr lang="en-US" u="sng" dirty="0"/>
              <a:t>Combination of factors</a:t>
            </a:r>
            <a:r>
              <a:rPr lang="en-US" dirty="0"/>
              <a:t> killing of critical organisms such as honeybees holding up the world’s (human) food supply</a:t>
            </a:r>
          </a:p>
        </p:txBody>
      </p:sp>
      <p:pic>
        <p:nvPicPr>
          <p:cNvPr id="3074" name="Picture 2" descr="Data in Everyday Life: Are Honey Bees on the Decline? | PQ Systems -  Quality Blog">
            <a:extLst>
              <a:ext uri="{FF2B5EF4-FFF2-40B4-BE49-F238E27FC236}">
                <a16:creationId xmlns:a16="http://schemas.microsoft.com/office/drawing/2014/main" id="{A36C35DA-1745-4429-B4C6-BB5B68A26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45369"/>
            <a:ext cx="4953000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ne-Third of U.S. Honeybee Colonies Died Last Winter, Threatening Food  Supply | WIRED">
            <a:extLst>
              <a:ext uri="{FF2B5EF4-FFF2-40B4-BE49-F238E27FC236}">
                <a16:creationId xmlns:a16="http://schemas.microsoft.com/office/drawing/2014/main" id="{B4FC4817-DA39-4F19-9D33-75717A1AC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96904"/>
            <a:ext cx="2415186" cy="126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A28D84-7CBD-4964-B299-0776ABBDFDB5}"/>
              </a:ext>
            </a:extLst>
          </p:cNvPr>
          <p:cNvSpPr txBox="1">
            <a:spLocks/>
          </p:cNvSpPr>
          <p:nvPr/>
        </p:nvSpPr>
        <p:spPr bwMode="auto">
          <a:xfrm>
            <a:off x="152400" y="3552210"/>
            <a:ext cx="3657600" cy="8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1800" u="none" kern="0" dirty="0"/>
              <a:t>Pesticides, artificial chemicals, predators, disease, change in climate</a:t>
            </a:r>
          </a:p>
        </p:txBody>
      </p:sp>
    </p:spTree>
    <p:extLst>
      <p:ext uri="{BB962C8B-B14F-4D97-AF65-F5344CB8AC3E}">
        <p14:creationId xmlns:p14="http://schemas.microsoft.com/office/powerpoint/2010/main" val="1030391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4D0DF-AF4D-4E06-B373-6B852BAC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Constellation Validation</a:t>
            </a:r>
          </a:p>
        </p:txBody>
      </p:sp>
      <p:pic>
        <p:nvPicPr>
          <p:cNvPr id="4" name="Constellation">
            <a:hlinkClick r:id="" action="ppaction://media"/>
            <a:extLst>
              <a:ext uri="{FF2B5EF4-FFF2-40B4-BE49-F238E27FC236}">
                <a16:creationId xmlns:a16="http://schemas.microsoft.com/office/drawing/2014/main" id="{D1469BCF-3090-4508-B2C8-15FCCA1451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-602" t="6975" r="-747" b="9301"/>
          <a:stretch>
            <a:fillRect/>
          </a:stretch>
        </p:blipFill>
        <p:spPr>
          <a:xfrm>
            <a:off x="54569" y="3758532"/>
            <a:ext cx="5715000" cy="26556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17D04-D747-4D11-9067-98637F4868C7}"/>
              </a:ext>
            </a:extLst>
          </p:cNvPr>
          <p:cNvSpPr txBox="1"/>
          <p:nvPr/>
        </p:nvSpPr>
        <p:spPr>
          <a:xfrm>
            <a:off x="119953" y="6444457"/>
            <a:ext cx="5584231" cy="33855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+mn-cs"/>
              </a:rPr>
              <a:t>Performance of the constellation simulated for 1 day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+mn-cs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/>
            </a:endParaRPr>
          </a:p>
        </p:txBody>
      </p:sp>
      <p:pic>
        <p:nvPicPr>
          <p:cNvPr id="9" name="Picture 4" descr="[video-to-gif output image]">
            <a:extLst>
              <a:ext uri="{FF2B5EF4-FFF2-40B4-BE49-F238E27FC236}">
                <a16:creationId xmlns:a16="http://schemas.microsoft.com/office/drawing/2014/main" id="{1503DB37-2E48-461B-8905-CC3E3466C3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79580"/>
            <a:ext cx="3224131" cy="214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E7A3CD-6D0E-4601-B71E-6506B1DAC6BB}"/>
              </a:ext>
            </a:extLst>
          </p:cNvPr>
          <p:cNvSpPr txBox="1"/>
          <p:nvPr/>
        </p:nvSpPr>
        <p:spPr>
          <a:xfrm>
            <a:off x="7697962" y="3372485"/>
            <a:ext cx="1641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Camera View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373F91-FB2A-4409-9DDE-2A6F5193DA63}"/>
              </a:ext>
            </a:extLst>
          </p:cNvPr>
          <p:cNvSpPr txBox="1"/>
          <p:nvPr/>
        </p:nvSpPr>
        <p:spPr>
          <a:xfrm>
            <a:off x="5466741" y="3389660"/>
            <a:ext cx="2110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Scene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9EADA93-4DB5-44E8-BA7B-68BC26ED9C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1259" y="3758532"/>
            <a:ext cx="3332741" cy="26556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FCCEF0-0BB4-42CC-9463-0786CDBF7045}"/>
              </a:ext>
            </a:extLst>
          </p:cNvPr>
          <p:cNvSpPr txBox="1"/>
          <p:nvPr/>
        </p:nvSpPr>
        <p:spPr>
          <a:xfrm>
            <a:off x="6007049" y="6414139"/>
            <a:ext cx="3332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Chebalinsk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, 2013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51EDC8-AAE3-40D1-AC31-664D952EFA8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257"/>
          <a:stretch/>
        </p:blipFill>
        <p:spPr>
          <a:xfrm>
            <a:off x="3431044" y="1264256"/>
            <a:ext cx="2212858" cy="2292895"/>
          </a:xfrm>
          <a:prstGeom prst="rect">
            <a:avLst/>
          </a:prstGeom>
        </p:spPr>
      </p:pic>
      <p:sp>
        <p:nvSpPr>
          <p:cNvPr id="17" name="Rectangle 2" descr=" 8">
            <a:extLst>
              <a:ext uri="{FF2B5EF4-FFF2-40B4-BE49-F238E27FC236}">
                <a16:creationId xmlns:a16="http://schemas.microsoft.com/office/drawing/2014/main" id="{8CD54DA5-C14C-4EBC-AF77-44B485707F4E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066800" y="238513"/>
            <a:ext cx="4924386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Constellation for Monitoring Space Threats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247DAA0-972D-444F-99D6-B46E5CAB3F3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12399"/>
            <a:ext cx="1066800" cy="835723"/>
          </a:xfrm>
          <a:prstGeom prst="rect">
            <a:avLst/>
          </a:prstGeom>
        </p:spPr>
      </p:pic>
      <p:pic>
        <p:nvPicPr>
          <p:cNvPr id="19" name="Det_1">
            <a:hlinkClick r:id="" action="ppaction://media"/>
            <a:extLst>
              <a:ext uri="{FF2B5EF4-FFF2-40B4-BE49-F238E27FC236}">
                <a16:creationId xmlns:a16="http://schemas.microsoft.com/office/drawing/2014/main" id="{176F9953-D2A1-4991-AC23-977B5F9FB18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t="9290" b="6479"/>
          <a:stretch>
            <a:fillRect/>
          </a:stretch>
        </p:blipFill>
        <p:spPr>
          <a:xfrm>
            <a:off x="119953" y="1264256"/>
            <a:ext cx="3147526" cy="226922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3B4AAA-BB84-414B-B84C-0EE2D0E3C2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" y="3869911"/>
            <a:ext cx="1524000" cy="4836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22A1D8-7999-4AB8-9436-7AFD601C45EE}"/>
              </a:ext>
            </a:extLst>
          </p:cNvPr>
          <p:cNvSpPr txBox="1"/>
          <p:nvPr/>
        </p:nvSpPr>
        <p:spPr>
          <a:xfrm>
            <a:off x="1219200" y="609568"/>
            <a:ext cx="444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[J. Thanga*, V. Reddy, R. Furfaro]</a:t>
            </a:r>
          </a:p>
        </p:txBody>
      </p:sp>
      <p:pic>
        <p:nvPicPr>
          <p:cNvPr id="22" name="Picture 4" descr="Image result for afrl">
            <a:extLst>
              <a:ext uri="{FF2B5EF4-FFF2-40B4-BE49-F238E27FC236}">
                <a16:creationId xmlns:a16="http://schemas.microsoft.com/office/drawing/2014/main" id="{C59EF744-9960-461D-BFA3-5FAC05A30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186" y="66051"/>
            <a:ext cx="987129" cy="97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00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95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9" objId="4"/>
        <p14:playEvt time="16617" objId="19"/>
        <p14:triggerEvt type="onClick" time="16617" objId="19"/>
        <p14:playEvt time="19615" objId="19"/>
        <p14:playEvt time="22815" objId="19"/>
        <p14:playEvt time="25848" objId="19"/>
        <p14:playEvt time="28881" objId="19"/>
        <p14:stopEvt time="30948" objId="19"/>
        <p14:playEvt time="30948" objId="19"/>
        <p14:stopEvt time="31948" objId="4"/>
        <p14:stopEvt time="31948" objId="19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D72D0-06A5-42AD-87AB-1266EBF4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18622"/>
            <a:ext cx="8610600" cy="715057"/>
          </a:xfrm>
        </p:spPr>
        <p:txBody>
          <a:bodyPr/>
          <a:lstStyle/>
          <a:p>
            <a:r>
              <a:rPr lang="en-US" dirty="0"/>
              <a:t>Motivation - Mass Extinction Dangers on Earth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EBB68-F1A3-4C5A-A9E5-0A099F083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31" y="5949961"/>
            <a:ext cx="8458200" cy="3127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Earth is in an extremely fragile state.  Humans have already faced one close call, 75,000 years ago.</a:t>
            </a:r>
          </a:p>
        </p:txBody>
      </p:sp>
      <p:pic>
        <p:nvPicPr>
          <p:cNvPr id="3074" name="Picture 2" descr="Hypercanes, supervolcanoes, and what Earth's distant past can teach us  about where we are now | KHON2">
            <a:extLst>
              <a:ext uri="{FF2B5EF4-FFF2-40B4-BE49-F238E27FC236}">
                <a16:creationId xmlns:a16="http://schemas.microsoft.com/office/drawing/2014/main" id="{C0DD16E5-8261-4B10-944C-6A4AA0AC0A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71"/>
          <a:stretch/>
        </p:blipFill>
        <p:spPr bwMode="auto">
          <a:xfrm>
            <a:off x="336955" y="1762871"/>
            <a:ext cx="2141096" cy="16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IDEO: This is how a nuclear war would play out, according to a Princeton  University simulation - New York Daily News">
            <a:extLst>
              <a:ext uri="{FF2B5EF4-FFF2-40B4-BE49-F238E27FC236}">
                <a16:creationId xmlns:a16="http://schemas.microsoft.com/office/drawing/2014/main" id="{909EC4C5-0276-4AA9-85F3-481C55AF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665" y="1761699"/>
            <a:ext cx="2141095" cy="167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en things you don't know about asteroids (and impacts thereof)">
            <a:extLst>
              <a:ext uri="{FF2B5EF4-FFF2-40B4-BE49-F238E27FC236}">
                <a16:creationId xmlns:a16="http://schemas.microsoft.com/office/drawing/2014/main" id="{E7EAC837-2E62-447A-B68F-588697525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1"/>
          <a:stretch/>
        </p:blipFill>
        <p:spPr bwMode="auto">
          <a:xfrm>
            <a:off x="4817992" y="1761700"/>
            <a:ext cx="2142145" cy="167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ysterious 'Disease X' Could Be The Next Deadly Global Epidemic, WHO Warns">
            <a:extLst>
              <a:ext uri="{FF2B5EF4-FFF2-40B4-BE49-F238E27FC236}">
                <a16:creationId xmlns:a16="http://schemas.microsoft.com/office/drawing/2014/main" id="{BED30B0C-7C2E-46EB-A36E-FB28DBC94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2" r="20638" b="10926"/>
          <a:stretch/>
        </p:blipFill>
        <p:spPr bwMode="auto">
          <a:xfrm>
            <a:off x="7086600" y="1751106"/>
            <a:ext cx="1890539" cy="17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F05145-666E-4932-AE6B-E4F85448EB75}"/>
              </a:ext>
            </a:extLst>
          </p:cNvPr>
          <p:cNvSpPr txBox="1"/>
          <p:nvPr/>
        </p:nvSpPr>
        <p:spPr>
          <a:xfrm>
            <a:off x="266577" y="3433301"/>
            <a:ext cx="2211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Super Volcanic Eruption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42F9DF-ADB1-4647-B514-E45777A15D98}"/>
              </a:ext>
            </a:extLst>
          </p:cNvPr>
          <p:cNvSpPr txBox="1"/>
          <p:nvPr/>
        </p:nvSpPr>
        <p:spPr>
          <a:xfrm>
            <a:off x="2570851" y="3470007"/>
            <a:ext cx="2141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Global Nuclear War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2953CD-0FA3-42E3-8150-1C9DA4D34D74}"/>
              </a:ext>
            </a:extLst>
          </p:cNvPr>
          <p:cNvSpPr txBox="1"/>
          <p:nvPr/>
        </p:nvSpPr>
        <p:spPr>
          <a:xfrm>
            <a:off x="4783327" y="3450995"/>
            <a:ext cx="2211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Asteroid 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97B6B3-6193-4E98-BD7D-02057127641F}"/>
              </a:ext>
            </a:extLst>
          </p:cNvPr>
          <p:cNvSpPr txBox="1"/>
          <p:nvPr/>
        </p:nvSpPr>
        <p:spPr>
          <a:xfrm>
            <a:off x="7086599" y="3485043"/>
            <a:ext cx="18905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Global Epidemic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C289FA-93DE-458E-9430-16E393F49432}"/>
              </a:ext>
            </a:extLst>
          </p:cNvPr>
          <p:cNvSpPr txBox="1"/>
          <p:nvPr/>
        </p:nvSpPr>
        <p:spPr>
          <a:xfrm>
            <a:off x="1288078" y="5574711"/>
            <a:ext cx="2423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Climate Change Accelerated</a:t>
            </a:r>
          </a:p>
        </p:txBody>
      </p:sp>
      <p:pic>
        <p:nvPicPr>
          <p:cNvPr id="1028" name="Picture 4" descr="EDITORIAL: Climate Change and Sea Level Rise – Waterworld – Middleburg  Eccentric">
            <a:extLst>
              <a:ext uri="{FF2B5EF4-FFF2-40B4-BE49-F238E27FC236}">
                <a16:creationId xmlns:a16="http://schemas.microsoft.com/office/drawing/2014/main" id="{4B04C0B6-1F6C-41DB-BCF0-3815096FB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2"/>
          <a:stretch/>
        </p:blipFill>
        <p:spPr bwMode="auto">
          <a:xfrm>
            <a:off x="1449158" y="3894101"/>
            <a:ext cx="2133447" cy="164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0D1065-8825-47E1-8DC7-E9A9B50445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206"/>
          <a:stretch/>
        </p:blipFill>
        <p:spPr>
          <a:xfrm>
            <a:off x="3659217" y="3891274"/>
            <a:ext cx="2211474" cy="1668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AB3FEAC-55FB-48F9-A2F6-70790AC8EB78}"/>
              </a:ext>
            </a:extLst>
          </p:cNvPr>
          <p:cNvSpPr txBox="1"/>
          <p:nvPr/>
        </p:nvSpPr>
        <p:spPr>
          <a:xfrm>
            <a:off x="3696299" y="5583396"/>
            <a:ext cx="2227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Global Solar Storm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B3B449-17E7-4D20-81B7-F5FC4A00AC9A}"/>
              </a:ext>
            </a:extLst>
          </p:cNvPr>
          <p:cNvSpPr/>
          <p:nvPr/>
        </p:nvSpPr>
        <p:spPr bwMode="auto">
          <a:xfrm>
            <a:off x="304800" y="1708742"/>
            <a:ext cx="2194670" cy="210734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0628F6-D6F1-4838-81BF-611F77D41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8248" y="3851618"/>
            <a:ext cx="2264751" cy="17059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13935F7-A57A-46F9-B4E9-FE94DB7D1004}"/>
              </a:ext>
            </a:extLst>
          </p:cNvPr>
          <p:cNvSpPr txBox="1"/>
          <p:nvPr/>
        </p:nvSpPr>
        <p:spPr>
          <a:xfrm>
            <a:off x="5968247" y="5566219"/>
            <a:ext cx="2264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>
                <a:solidFill>
                  <a:schemeClr val="bg2"/>
                </a:solidFill>
              </a:rPr>
              <a:t>Global Drought</a:t>
            </a:r>
          </a:p>
        </p:txBody>
      </p:sp>
    </p:spTree>
    <p:extLst>
      <p:ext uri="{BB962C8B-B14F-4D97-AF65-F5344CB8AC3E}">
        <p14:creationId xmlns:p14="http://schemas.microsoft.com/office/powerpoint/2010/main" val="41210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9" grpId="0"/>
      <p:bldP spid="10" grpId="0"/>
      <p:bldP spid="11" grpId="0"/>
      <p:bldP spid="12" grpId="0"/>
      <p:bldP spid="16" grpId="0"/>
      <p:bldP spid="7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28E8-E95B-43EA-8C65-B1EE3550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– Toba Super Volcano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F8E6A-8BA6-4EED-B037-1592A575A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5410200" cy="4463414"/>
          </a:xfrm>
        </p:spPr>
        <p:txBody>
          <a:bodyPr/>
          <a:lstStyle/>
          <a:p>
            <a:r>
              <a:rPr lang="en-US" dirty="0"/>
              <a:t>Toba Super-volcanic eruption nearly 74,000 years ago.</a:t>
            </a:r>
          </a:p>
          <a:p>
            <a:r>
              <a:rPr lang="en-US" dirty="0"/>
              <a:t>Prolonged winter for decades or more and 1,000 year cooling period</a:t>
            </a:r>
          </a:p>
          <a:p>
            <a:r>
              <a:rPr lang="en-US" dirty="0"/>
              <a:t>Aligns with estimated drop in human diversity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567EF07-32A2-4091-BEF1-33622F844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224" y="1945369"/>
            <a:ext cx="2994175" cy="224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arly Humans Lived Through Ancient Supervolcano Eruption and the Volcanic  Winter That Followed">
            <a:extLst>
              <a:ext uri="{FF2B5EF4-FFF2-40B4-BE49-F238E27FC236}">
                <a16:creationId xmlns:a16="http://schemas.microsoft.com/office/drawing/2014/main" id="{2BEF6D51-C161-463A-AF2F-7B605749B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282071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99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6BCC-9F13-4698-88FE-E8B9C135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 Modern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07748-D95E-4EE0-AFDE-DD047BB21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5715000" cy="4463414"/>
          </a:xfrm>
        </p:spPr>
        <p:txBody>
          <a:bodyPr/>
          <a:lstStyle/>
          <a:p>
            <a:r>
              <a:rPr lang="en-US" dirty="0"/>
              <a:t>More cost-effective than trying to protect all the endangered species any other way.</a:t>
            </a:r>
          </a:p>
          <a:p>
            <a:r>
              <a:rPr lang="en-US" dirty="0"/>
              <a:t>More cost-effective than creating an entire artificial ecosystem to keep them alive.</a:t>
            </a:r>
          </a:p>
          <a:p>
            <a:r>
              <a:rPr lang="en-US" dirty="0"/>
              <a:t>Save them till technologies advances to re-introduce these species.</a:t>
            </a:r>
          </a:p>
          <a:p>
            <a:r>
              <a:rPr lang="en-US" dirty="0"/>
              <a:t>A modern global insurance policy!</a:t>
            </a:r>
          </a:p>
          <a:p>
            <a:endParaRPr lang="en-US" dirty="0"/>
          </a:p>
        </p:txBody>
      </p:sp>
      <p:pic>
        <p:nvPicPr>
          <p:cNvPr id="11266" name="Picture 2" descr="Noah's Ark by Edward Hicks (1846) | Download Scientific Diagram">
            <a:extLst>
              <a:ext uri="{FF2B5EF4-FFF2-40B4-BE49-F238E27FC236}">
                <a16:creationId xmlns:a16="http://schemas.microsoft.com/office/drawing/2014/main" id="{8E393CB4-EA97-493A-9D55-C134C76EC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992" y="1998967"/>
            <a:ext cx="3039200" cy="242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valbard doomsday vault gets first big seed deposit since upgrade | New  Scientist">
            <a:extLst>
              <a:ext uri="{FF2B5EF4-FFF2-40B4-BE49-F238E27FC236}">
                <a16:creationId xmlns:a16="http://schemas.microsoft.com/office/drawing/2014/main" id="{5399AEAB-4785-435E-91F0-46B5D5B9C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992" y="4445000"/>
            <a:ext cx="2982186" cy="198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021307-ACFC-44CC-93B0-F7CD613D86B4}"/>
              </a:ext>
            </a:extLst>
          </p:cNvPr>
          <p:cNvSpPr txBox="1"/>
          <p:nvPr/>
        </p:nvSpPr>
        <p:spPr>
          <a:xfrm>
            <a:off x="6172200" y="2019128"/>
            <a:ext cx="298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>
                <a:solidFill>
                  <a:schemeClr val="bg2"/>
                </a:solidFill>
              </a:rPr>
              <a:t>Biblical Noah’s 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ECF90F-FA84-429D-91D0-8574C33D4FFA}"/>
              </a:ext>
            </a:extLst>
          </p:cNvPr>
          <p:cNvSpPr txBox="1"/>
          <p:nvPr/>
        </p:nvSpPr>
        <p:spPr>
          <a:xfrm>
            <a:off x="6161814" y="1993728"/>
            <a:ext cx="298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/>
              <a:t>Biblical Noah’s Ark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42074B-DB0D-47C3-AE03-4A61244AFB8E}"/>
              </a:ext>
            </a:extLst>
          </p:cNvPr>
          <p:cNvSpPr txBox="1"/>
          <p:nvPr/>
        </p:nvSpPr>
        <p:spPr>
          <a:xfrm>
            <a:off x="6178008" y="4427505"/>
            <a:ext cx="298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>
                <a:solidFill>
                  <a:schemeClr val="bg2"/>
                </a:solidFill>
              </a:rPr>
              <a:t>Svalbard Seed Vault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15204-F0F0-4B1A-8D9C-7A7C186108D1}"/>
              </a:ext>
            </a:extLst>
          </p:cNvPr>
          <p:cNvSpPr txBox="1"/>
          <p:nvPr/>
        </p:nvSpPr>
        <p:spPr>
          <a:xfrm>
            <a:off x="6172200" y="4419600"/>
            <a:ext cx="298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/>
              <a:t>Svalbard Seed Vault</a:t>
            </a:r>
          </a:p>
        </p:txBody>
      </p:sp>
      <p:pic>
        <p:nvPicPr>
          <p:cNvPr id="2050" name="Picture 2" descr="Doomsday Seed Vault Receives Protective Upgrades • The Curious Technologist">
            <a:extLst>
              <a:ext uri="{FF2B5EF4-FFF2-40B4-BE49-F238E27FC236}">
                <a16:creationId xmlns:a16="http://schemas.microsoft.com/office/drawing/2014/main" id="{ADDB7325-1C18-4000-93E3-6683040CD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84" y="1066800"/>
            <a:ext cx="7009316" cy="568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0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94F8-2320-4AB2-997A-2FCB19FC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 Modern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373EE-F880-484E-B2FC-50E696D48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05000"/>
            <a:ext cx="5029200" cy="4463414"/>
          </a:xfrm>
        </p:spPr>
        <p:txBody>
          <a:bodyPr/>
          <a:lstStyle/>
          <a:p>
            <a:r>
              <a:rPr lang="en-US" sz="2400" dirty="0"/>
              <a:t>Why ? Humanity has responsibility to protect the diversity of life.</a:t>
            </a:r>
          </a:p>
          <a:p>
            <a:r>
              <a:rPr lang="en-US" sz="2400" dirty="0"/>
              <a:t>Svalbard Doomsday Seedbank one-step in the right direction.</a:t>
            </a:r>
          </a:p>
          <a:p>
            <a:r>
              <a:rPr lang="en-US" sz="2400" dirty="0"/>
              <a:t>Svalbard Seedbank can be in danger of Earthly cataclysms, especially rising ocean from climate change.</a:t>
            </a:r>
          </a:p>
        </p:txBody>
      </p:sp>
      <p:pic>
        <p:nvPicPr>
          <p:cNvPr id="12290" name="Picture 2" descr="Svalbard Global Seed Vault | Description &amp; Facts | Britannica">
            <a:extLst>
              <a:ext uri="{FF2B5EF4-FFF2-40B4-BE49-F238E27FC236}">
                <a16:creationId xmlns:a16="http://schemas.microsoft.com/office/drawing/2014/main" id="{A01431E0-3C6D-4A3E-AAD4-D8F8A9E73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432" y="1927894"/>
            <a:ext cx="3898768" cy="219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The World's Cities After Global Sea-Level Rise - YouTube">
            <a:extLst>
              <a:ext uri="{FF2B5EF4-FFF2-40B4-BE49-F238E27FC236}">
                <a16:creationId xmlns:a16="http://schemas.microsoft.com/office/drawing/2014/main" id="{8FE08615-8E22-47EE-8C1F-D9175EDF3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613" y="4169772"/>
            <a:ext cx="3898768" cy="219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3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D2603-E9A7-4ABE-A5AD-BAC5826F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1E7CC-789B-453A-8ACC-40C26D55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 secure modern Ark that can house all the endangered species of the Earth and avoid any Earthly cataclysm.</a:t>
            </a:r>
          </a:p>
          <a:p>
            <a:pPr lvl="1"/>
            <a:r>
              <a:rPr lang="en-US" dirty="0"/>
              <a:t>Explore potential for lunar lava tubes and caves.</a:t>
            </a:r>
          </a:p>
          <a:p>
            <a:pPr lvl="1"/>
            <a:r>
              <a:rPr lang="en-US" dirty="0"/>
              <a:t>Perform preliminary concept development and determine energy/power feasibility.</a:t>
            </a:r>
          </a:p>
          <a:p>
            <a:pPr lvl="1"/>
            <a:r>
              <a:rPr lang="en-US" dirty="0"/>
              <a:t>Determine how we can start small and get started now!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515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48126826-FD66-1544-813A-F567D23B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Lunar Pits and Lava Tubes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B220A758-CB27-2947-973C-2FC867B941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97075"/>
            <a:ext cx="4648200" cy="2863850"/>
          </a:xfrm>
        </p:spPr>
        <p:txBody>
          <a:bodyPr/>
          <a:lstStyle/>
          <a:p>
            <a:r>
              <a:rPr lang="en-US" altLang="en-US" sz="2000" b="0" dirty="0"/>
              <a:t>Recently discovered lunar mare “pits” are key science and exploration targets.</a:t>
            </a:r>
          </a:p>
          <a:p>
            <a:r>
              <a:rPr lang="en-US" altLang="en-US" sz="2000" b="0" dirty="0"/>
              <a:t>Likely 3-4 billion years old</a:t>
            </a:r>
          </a:p>
          <a:p>
            <a:r>
              <a:rPr lang="en-US" altLang="en-US" sz="2000" b="0" dirty="0"/>
              <a:t>Nearly 200 found </a:t>
            </a:r>
            <a:r>
              <a:rPr lang="en-US" altLang="en-US" sz="1600" b="0" dirty="0"/>
              <a:t>[Wagner &amp; Robinson, 2013</a:t>
            </a:r>
            <a:r>
              <a:rPr lang="en-US" altLang="en-US" sz="2000" b="0" dirty="0"/>
              <a:t>]</a:t>
            </a:r>
          </a:p>
          <a:p>
            <a:r>
              <a:rPr lang="en-US" altLang="en-US" sz="2000" b="0" dirty="0"/>
              <a:t>Ready made shelter, benign T (-25</a:t>
            </a:r>
            <a:r>
              <a:rPr lang="en-US" altLang="en-US" sz="2000" b="0" baseline="30000" dirty="0"/>
              <a:t>o</a:t>
            </a:r>
            <a:r>
              <a:rPr lang="en-US" altLang="en-US" sz="2000" b="0" dirty="0"/>
              <a:t> C)</a:t>
            </a:r>
          </a:p>
          <a:p>
            <a:r>
              <a:rPr lang="en-US" altLang="en-US" sz="2000" b="0" dirty="0"/>
              <a:t>Shelter from:</a:t>
            </a:r>
          </a:p>
          <a:p>
            <a:pPr lvl="1"/>
            <a:r>
              <a:rPr lang="en-US" altLang="en-US" sz="2000" b="0" dirty="0"/>
              <a:t>Surface Temperature Swings</a:t>
            </a:r>
          </a:p>
          <a:p>
            <a:pPr lvl="1"/>
            <a:r>
              <a:rPr lang="en-US" altLang="en-US" sz="2000" b="0" dirty="0"/>
              <a:t>Solar and cosmic radiation</a:t>
            </a:r>
          </a:p>
          <a:p>
            <a:pPr lvl="1"/>
            <a:r>
              <a:rPr lang="en-US" altLang="en-US" sz="2000" b="0" dirty="0"/>
              <a:t>Micrometeorites</a:t>
            </a:r>
          </a:p>
          <a:p>
            <a:r>
              <a:rPr lang="en-US" altLang="en-US" sz="2000" b="0" dirty="0"/>
              <a:t>Pristine preservation ?</a:t>
            </a:r>
          </a:p>
          <a:p>
            <a:pPr lvl="1"/>
            <a:r>
              <a:rPr lang="en-US" altLang="en-US" sz="2000" b="0" dirty="0"/>
              <a:t>Flow features</a:t>
            </a:r>
          </a:p>
          <a:p>
            <a:pPr lvl="1"/>
            <a:r>
              <a:rPr lang="en-US" altLang="en-US" sz="2000" b="0" dirty="0"/>
              <a:t>Sublimate minerals</a:t>
            </a:r>
          </a:p>
          <a:p>
            <a:pPr lvl="1"/>
            <a:r>
              <a:rPr lang="en-US" altLang="en-US" sz="2000" b="0" dirty="0"/>
              <a:t>Regolith? Water?</a:t>
            </a:r>
          </a:p>
        </p:txBody>
      </p:sp>
      <p:pic>
        <p:nvPicPr>
          <p:cNvPr id="34820" name="Picture 8" descr="A picture containing nature, crater, wall, photo&#10;&#10;Description automatically generated">
            <a:extLst>
              <a:ext uri="{FF2B5EF4-FFF2-40B4-BE49-F238E27FC236}">
                <a16:creationId xmlns:a16="http://schemas.microsoft.com/office/drawing/2014/main" id="{0562496F-3FDD-404F-AE82-F37125377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32415" r="21111" b="27094"/>
          <a:stretch/>
        </p:blipFill>
        <p:spPr bwMode="auto">
          <a:xfrm>
            <a:off x="7299307" y="2587804"/>
            <a:ext cx="1791525" cy="136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0" descr="A picture containing nature, photo, black&#10;&#10;Description automatically generated">
            <a:extLst>
              <a:ext uri="{FF2B5EF4-FFF2-40B4-BE49-F238E27FC236}">
                <a16:creationId xmlns:a16="http://schemas.microsoft.com/office/drawing/2014/main" id="{5DCDF4C9-5385-3147-A2A1-65B7F32CF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31999" r="30499" b="28438"/>
          <a:stretch>
            <a:fillRect/>
          </a:stretch>
        </p:blipFill>
        <p:spPr bwMode="auto">
          <a:xfrm>
            <a:off x="7290900" y="5239066"/>
            <a:ext cx="1791524" cy="189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 descr="A close up of a hole in the ground&#10;&#10;Description automatically generated">
            <a:extLst>
              <a:ext uri="{FF2B5EF4-FFF2-40B4-BE49-F238E27FC236}">
                <a16:creationId xmlns:a16="http://schemas.microsoft.com/office/drawing/2014/main" id="{34C5BBF6-12F3-D349-8C56-E7039908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4839" r="21001" b="6657"/>
          <a:stretch>
            <a:fillRect/>
          </a:stretch>
        </p:blipFill>
        <p:spPr bwMode="auto">
          <a:xfrm>
            <a:off x="7290900" y="3938963"/>
            <a:ext cx="180051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3">
            <a:extLst>
              <a:ext uri="{FF2B5EF4-FFF2-40B4-BE49-F238E27FC236}">
                <a16:creationId xmlns:a16="http://schemas.microsoft.com/office/drawing/2014/main" id="{0AB239BE-E887-DD44-B3C3-4D7986DA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508" y="3643297"/>
            <a:ext cx="179210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1400" u="none" dirty="0"/>
              <a:t>Mare Ingenni</a:t>
            </a:r>
          </a:p>
        </p:txBody>
      </p:sp>
      <p:sp>
        <p:nvSpPr>
          <p:cNvPr id="34824" name="TextBox 14">
            <a:extLst>
              <a:ext uri="{FF2B5EF4-FFF2-40B4-BE49-F238E27FC236}">
                <a16:creationId xmlns:a16="http://schemas.microsoft.com/office/drawing/2014/main" id="{0A7D23B8-D247-7A45-AEC6-CCC9F117D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9722" y="6512182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Mare Tranquilitatis</a:t>
            </a:r>
          </a:p>
        </p:txBody>
      </p:sp>
      <p:sp>
        <p:nvSpPr>
          <p:cNvPr id="34825" name="TextBox 15">
            <a:extLst>
              <a:ext uri="{FF2B5EF4-FFF2-40B4-BE49-F238E27FC236}">
                <a16:creationId xmlns:a16="http://schemas.microsoft.com/office/drawing/2014/main" id="{5F09E158-A263-7B46-A42B-D57ED07FE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755" y="5239066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Marius Hills</a:t>
            </a:r>
          </a:p>
        </p:txBody>
      </p:sp>
      <p:pic>
        <p:nvPicPr>
          <p:cNvPr id="5124" name="Picture 4" descr="Moon transparent PNG - StickPNG">
            <a:extLst>
              <a:ext uri="{FF2B5EF4-FFF2-40B4-BE49-F238E27FC236}">
                <a16:creationId xmlns:a16="http://schemas.microsoft.com/office/drawing/2014/main" id="{C1F083FB-9265-46DE-BA63-B55A25AB0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982" y="987604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18" descr="P57#y1">
            <a:extLst>
              <a:ext uri="{FF2B5EF4-FFF2-40B4-BE49-F238E27FC236}">
                <a16:creationId xmlns:a16="http://schemas.microsoft.com/office/drawing/2014/main" id="{D0BE4D3E-9743-4DFB-80C8-157380F6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r="22466"/>
          <a:stretch>
            <a:fillRect/>
          </a:stretch>
        </p:blipFill>
        <p:spPr bwMode="auto">
          <a:xfrm>
            <a:off x="5257800" y="2587804"/>
            <a:ext cx="2003785" cy="425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87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A4B1-42E4-473E-A6E4-A5A07EEF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Lunar Ark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838A-97ED-4AEA-A25A-2CA990AA9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5867400" cy="4463414"/>
          </a:xfrm>
        </p:spPr>
        <p:txBody>
          <a:bodyPr/>
          <a:lstStyle/>
          <a:p>
            <a:r>
              <a:rPr lang="en-US" dirty="0"/>
              <a:t>Only four days away from Earth.</a:t>
            </a:r>
          </a:p>
          <a:p>
            <a:r>
              <a:rPr lang="en-US" dirty="0"/>
              <a:t>Moon subsurface sheltered and frozen in time for 3 billion years</a:t>
            </a:r>
          </a:p>
          <a:p>
            <a:r>
              <a:rPr lang="en-US" dirty="0"/>
              <a:t>Moon likely doesn’t have enough water resources to become  thriving center</a:t>
            </a:r>
          </a:p>
          <a:p>
            <a:r>
              <a:rPr lang="en-US" dirty="0"/>
              <a:t>Humans not eager to live and work subsurface</a:t>
            </a:r>
          </a:p>
          <a:p>
            <a:endParaRPr lang="en-US" dirty="0"/>
          </a:p>
        </p:txBody>
      </p:sp>
      <p:pic>
        <p:nvPicPr>
          <p:cNvPr id="4" name="Picture 4" descr="Moon transparent PNG - StickPNG">
            <a:extLst>
              <a:ext uri="{FF2B5EF4-FFF2-40B4-BE49-F238E27FC236}">
                <a16:creationId xmlns:a16="http://schemas.microsoft.com/office/drawing/2014/main" id="{60FEA51C-36EA-4654-A592-24FF6E28A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2600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420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4E6-603C-427A-A9DE-41FE615E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2" y="1143001"/>
            <a:ext cx="4954728" cy="533400"/>
          </a:xfrm>
        </p:spPr>
        <p:txBody>
          <a:bodyPr/>
          <a:lstStyle/>
          <a:p>
            <a:r>
              <a:rPr lang="en-US" dirty="0"/>
              <a:t>Lunar Bases Underground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F959C-5B39-44F7-A2EE-0C1DD271C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4648200" cy="4463414"/>
          </a:xfrm>
        </p:spPr>
        <p:txBody>
          <a:bodyPr/>
          <a:lstStyle/>
          <a:p>
            <a:r>
              <a:rPr lang="en-US" dirty="0"/>
              <a:t>A few concepts have explored underground lunar bases</a:t>
            </a:r>
          </a:p>
          <a:p>
            <a:r>
              <a:rPr lang="en-US" dirty="0"/>
              <a:t>More likely a temporary shelter.</a:t>
            </a:r>
          </a:p>
          <a:p>
            <a:r>
              <a:rPr lang="en-US" dirty="0"/>
              <a:t>Humans unlikely to prefer them as they are not ground moles!</a:t>
            </a:r>
          </a:p>
        </p:txBody>
      </p:sp>
      <p:pic>
        <p:nvPicPr>
          <p:cNvPr id="7172" name="Picture 4" descr="Image">
            <a:extLst>
              <a:ext uri="{FF2B5EF4-FFF2-40B4-BE49-F238E27FC236}">
                <a16:creationId xmlns:a16="http://schemas.microsoft.com/office/drawing/2014/main" id="{070BBCCB-99E8-4B71-AE24-1B746111A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43000"/>
            <a:ext cx="3964128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ow to Get Rid of Moles and Voles | HGTV">
            <a:extLst>
              <a:ext uri="{FF2B5EF4-FFF2-40B4-BE49-F238E27FC236}">
                <a16:creationId xmlns:a16="http://schemas.microsoft.com/office/drawing/2014/main" id="{C139E460-B2EC-470E-A966-012D6FA79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351837"/>
            <a:ext cx="2133600" cy="142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62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6647-727A-48D1-9AB0-A9DC1D186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Phase – Exploration of Lunar Pits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A3293-8CBC-4513-9311-26BA3F057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463414"/>
          </a:xfrm>
        </p:spPr>
        <p:txBody>
          <a:bodyPr/>
          <a:lstStyle/>
          <a:p>
            <a:r>
              <a:rPr lang="en-US" dirty="0"/>
              <a:t>We need to confirm all the hypothesis discussed earlier</a:t>
            </a:r>
          </a:p>
          <a:p>
            <a:r>
              <a:rPr lang="en-US" dirty="0"/>
              <a:t>Do so with the enabling low-cost technology from small satellites</a:t>
            </a:r>
          </a:p>
          <a:p>
            <a:r>
              <a:rPr lang="en-US" dirty="0"/>
              <a:t>Utilizing teams of robots, where even if one or a few are damaged or destroyed, mission continues.</a:t>
            </a:r>
          </a:p>
          <a:p>
            <a:r>
              <a:rPr lang="en-US" dirty="0"/>
              <a:t>Green exploration doctrine</a:t>
            </a:r>
          </a:p>
          <a:p>
            <a:r>
              <a:rPr lang="en-US" dirty="0"/>
              <a:t>The lava tubes are  great natural monuments that needs to be well preserved, so no contact/tether grinding with side walls or mouth.</a:t>
            </a:r>
          </a:p>
        </p:txBody>
      </p:sp>
    </p:spTree>
    <p:extLst>
      <p:ext uri="{BB962C8B-B14F-4D97-AF65-F5344CB8AC3E}">
        <p14:creationId xmlns:p14="http://schemas.microsoft.com/office/powerpoint/2010/main" val="1106114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DDDD-96B0-3543-8CBE-A389E7E1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SphereX</a:t>
            </a:r>
            <a:r>
              <a:rPr lang="en-US" dirty="0"/>
              <a:t> Robots for Lunar Pit Exploration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0C797E-01D9-F04C-8C17-5960A7F0A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0" y="2751914"/>
            <a:ext cx="4480560" cy="283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u="none" dirty="0"/>
              <a:t>Small low-cost, modular spherical robot (SphereX) </a:t>
            </a:r>
          </a:p>
          <a:p>
            <a:pPr lvl="1"/>
            <a:r>
              <a:rPr lang="en-US" sz="1600" b="0" u="none" dirty="0"/>
              <a:t>Mobility system for exploration</a:t>
            </a:r>
          </a:p>
          <a:p>
            <a:pPr lvl="1"/>
            <a:r>
              <a:rPr lang="en-US" sz="1600" b="0" u="none" dirty="0"/>
              <a:t>Space-grade electronics</a:t>
            </a:r>
          </a:p>
          <a:p>
            <a:pPr lvl="1"/>
            <a:r>
              <a:rPr lang="en-US" sz="1600" b="0" u="none" dirty="0"/>
              <a:t>Power system for power generation</a:t>
            </a:r>
          </a:p>
          <a:p>
            <a:pPr lvl="1"/>
            <a:r>
              <a:rPr lang="en-US" sz="1600" b="0" u="none" dirty="0"/>
              <a:t>UHF/S-band antennas for communication</a:t>
            </a:r>
          </a:p>
          <a:p>
            <a:pPr lvl="1"/>
            <a:r>
              <a:rPr lang="en-US" sz="1600" b="0" u="none" dirty="0"/>
              <a:t>Thermal and Shielding system for survival</a:t>
            </a:r>
          </a:p>
          <a:p>
            <a:pPr lvl="1"/>
            <a:r>
              <a:rPr lang="en-US" sz="1600" b="0" u="none" dirty="0"/>
              <a:t>Outer shell for structural robustness</a:t>
            </a:r>
          </a:p>
          <a:p>
            <a:pPr lvl="1"/>
            <a:r>
              <a:rPr lang="en-US" sz="1600" b="0" u="none" dirty="0"/>
              <a:t>Payload capacity for science instruments</a:t>
            </a:r>
          </a:p>
          <a:p>
            <a:r>
              <a:rPr lang="en-US" sz="1600" b="0" u="none" dirty="0"/>
              <a:t>Avoid damage of pit walls or entrances.</a:t>
            </a:r>
          </a:p>
          <a:p>
            <a:endParaRPr lang="en-US" altLang="en-US" sz="1800" b="0" u="none" dirty="0"/>
          </a:p>
        </p:txBody>
      </p:sp>
      <p:pic>
        <p:nvPicPr>
          <p:cNvPr id="6" name="Picture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D6DB789B-003B-C04A-B34A-C6DE7D3AC5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51" y="4358640"/>
            <a:ext cx="4416468" cy="2194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0BC3A0-0077-EE46-9E56-338B19B6E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93" y="1932568"/>
            <a:ext cx="3432984" cy="2194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44EFE7-4B26-9F4C-99EA-9CE16723FB39}"/>
              </a:ext>
            </a:extLst>
          </p:cNvPr>
          <p:cNvSpPr txBox="1"/>
          <p:nvPr/>
        </p:nvSpPr>
        <p:spPr>
          <a:xfrm>
            <a:off x="7467389" y="4005590"/>
            <a:ext cx="1371600" cy="26161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u="none" dirty="0">
                <a:solidFill>
                  <a:schemeClr val="bg2"/>
                </a:solidFill>
              </a:rPr>
              <a:t>Credit: Rachel Moses</a:t>
            </a:r>
          </a:p>
        </p:txBody>
      </p:sp>
    </p:spTree>
    <p:extLst>
      <p:ext uri="{BB962C8B-B14F-4D97-AF65-F5344CB8AC3E}">
        <p14:creationId xmlns:p14="http://schemas.microsoft.com/office/powerpoint/2010/main" val="931203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 descr=" 8"/>
          <p:cNvSpPr txBox="1">
            <a:spLocks noRot="1" noChangeArrowheads="1"/>
          </p:cNvSpPr>
          <p:nvPr/>
        </p:nvSpPr>
        <p:spPr bwMode="auto">
          <a:xfrm>
            <a:off x="1143000" y="220663"/>
            <a:ext cx="594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ARNE Mission Concept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9D934F-FFE8-4BAC-B972-EBE21700BAE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635" y="91972"/>
            <a:ext cx="1166019" cy="893572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D34D3C2-AC4C-445C-8F7A-014BE887EA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t="15927" r="5500" b="16073"/>
          <a:stretch/>
        </p:blipFill>
        <p:spPr bwMode="auto">
          <a:xfrm>
            <a:off x="168131" y="1295400"/>
            <a:ext cx="441960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0C3042-6FB6-4026-824F-D42CFA299D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615" y="1114235"/>
            <a:ext cx="2904030" cy="2057400"/>
          </a:xfrm>
          <a:prstGeom prst="rect">
            <a:avLst/>
          </a:prstGeom>
        </p:spPr>
      </p:pic>
      <p:pic>
        <p:nvPicPr>
          <p:cNvPr id="10" name="Picture 2" descr="http://space.asu.edu/img/research/SphereX-760x394.jpg">
            <a:extLst>
              <a:ext uri="{FF2B5EF4-FFF2-40B4-BE49-F238E27FC236}">
                <a16:creationId xmlns:a16="http://schemas.microsoft.com/office/drawing/2014/main" id="{71FADCAC-54A5-4996-ADD7-8AEA98FEB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6967919" y="1576656"/>
            <a:ext cx="2066162" cy="159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A8CA4FDA-3FFF-40FF-9865-68FC3B8A9D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49" y="3829079"/>
            <a:ext cx="7106183" cy="2481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022FC5-A464-426D-A876-2FA05DD880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0869" y="6282105"/>
            <a:ext cx="3615978" cy="5711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09CDBC-B5FF-4A41-B96C-614F935A6F31}"/>
              </a:ext>
            </a:extLst>
          </p:cNvPr>
          <p:cNvSpPr txBox="1"/>
          <p:nvPr/>
        </p:nvSpPr>
        <p:spPr>
          <a:xfrm>
            <a:off x="5344029" y="3424535"/>
            <a:ext cx="3332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SphereX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Arial" charset="0"/>
              </a:rPr>
              <a:t> Platform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A0CAF8-DC25-47A9-A0AA-94AE5C5F0F12}"/>
              </a:ext>
            </a:extLst>
          </p:cNvPr>
          <p:cNvSpPr txBox="1"/>
          <p:nvPr/>
        </p:nvSpPr>
        <p:spPr>
          <a:xfrm>
            <a:off x="1752600" y="675276"/>
            <a:ext cx="540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charset="0"/>
              </a:rPr>
              <a:t>[Jekan Thanga*, Mark Robinson, Wagner, 2015]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58CF42-FDF9-4FA2-8FA3-43322E622A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1250794"/>
            <a:ext cx="8130094" cy="5127086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6D3CBF68-1905-4C84-AE25-5B4E16835189}"/>
              </a:ext>
            </a:extLst>
          </p:cNvPr>
          <p:cNvSpPr txBox="1">
            <a:spLocks/>
          </p:cNvSpPr>
          <p:nvPr/>
        </p:nvSpPr>
        <p:spPr bwMode="auto">
          <a:xfrm>
            <a:off x="0" y="5248465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 Explore caves, canyons and craters using swarms of flying/hopping robots.  </a:t>
            </a:r>
          </a:p>
        </p:txBody>
      </p:sp>
      <p:pic>
        <p:nvPicPr>
          <p:cNvPr id="18" name="Picture 6" descr="Image result for nasa marshall">
            <a:extLst>
              <a:ext uri="{FF2B5EF4-FFF2-40B4-BE49-F238E27FC236}">
                <a16:creationId xmlns:a16="http://schemas.microsoft.com/office/drawing/2014/main" id="{028FA59E-7BF9-4564-9CF5-52F8FDF05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79" y="1166484"/>
            <a:ext cx="794528" cy="79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6BCDB6-6E4E-4AE9-8510-922EBA78732B}"/>
              </a:ext>
            </a:extLst>
          </p:cNvPr>
          <p:cNvSpPr/>
          <p:nvPr/>
        </p:nvSpPr>
        <p:spPr bwMode="auto">
          <a:xfrm>
            <a:off x="8648998" y="1253175"/>
            <a:ext cx="402347" cy="369332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AE814F-A5A1-415D-80B9-DBBEC09551B4}"/>
              </a:ext>
            </a:extLst>
          </p:cNvPr>
          <p:cNvSpPr/>
          <p:nvPr/>
        </p:nvSpPr>
        <p:spPr bwMode="auto">
          <a:xfrm>
            <a:off x="8648998" y="2268651"/>
            <a:ext cx="402347" cy="369332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6229CD-38AC-4BB2-989D-A721BCFB02E3}"/>
              </a:ext>
            </a:extLst>
          </p:cNvPr>
          <p:cNvSpPr/>
          <p:nvPr/>
        </p:nvSpPr>
        <p:spPr bwMode="auto">
          <a:xfrm>
            <a:off x="8648998" y="1735986"/>
            <a:ext cx="402347" cy="3693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6180EA-F1DF-480C-8765-0350FF54253C}"/>
              </a:ext>
            </a:extLst>
          </p:cNvPr>
          <p:cNvSpPr/>
          <p:nvPr/>
        </p:nvSpPr>
        <p:spPr bwMode="auto">
          <a:xfrm>
            <a:off x="0" y="1053566"/>
            <a:ext cx="9144000" cy="578056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pic>
        <p:nvPicPr>
          <p:cNvPr id="16" name="arne_mission.wmv">
            <a:hlinkClick r:id="" action="ppaction://media"/>
            <a:extLst>
              <a:ext uri="{FF2B5EF4-FFF2-40B4-BE49-F238E27FC236}">
                <a16:creationId xmlns:a16="http://schemas.microsoft.com/office/drawing/2014/main" id="{F4B9071D-7C91-4C18-A359-943815E1E37B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2658" y="1328395"/>
            <a:ext cx="7358627" cy="55189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516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124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15" grpId="0" animBg="1"/>
      <p:bldP spid="5" grpId="0" animBg="1"/>
    </p:bldLst>
  </p:timing>
  <p:extLst>
    <p:ext uri="{E180D4A7-C9FB-4DFB-919C-405C955672EB}">
      <p14:showEvtLst xmlns:p14="http://schemas.microsoft.com/office/powerpoint/2010/main">
        <p14:playEvt time="1199" objId="16"/>
        <p14:stopEvt time="12595" objId="16"/>
        <p14:playEvt time="36849" objId="16"/>
        <p14:stopEvt time="38027" objId="16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>
            <a:extLst>
              <a:ext uri="{FF2B5EF4-FFF2-40B4-BE49-F238E27FC236}">
                <a16:creationId xmlns:a16="http://schemas.microsoft.com/office/drawing/2014/main" id="{89780E76-C9A7-EA4E-B321-EC9EE5CCEB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4C57F8-1702-D649-9C03-9260EAF32A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aene_video.mp4">
            <a:hlinkClick r:id="" action="ppaction://media"/>
            <a:extLst>
              <a:ext uri="{FF2B5EF4-FFF2-40B4-BE49-F238E27FC236}">
                <a16:creationId xmlns:a16="http://schemas.microsoft.com/office/drawing/2014/main" id="{A134673E-6A55-394C-8229-C571FA1826C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371600"/>
            <a:ext cx="8805138" cy="4953000"/>
          </a:xfrm>
        </p:spPr>
      </p:pic>
      <p:sp>
        <p:nvSpPr>
          <p:cNvPr id="5" name="Rectangle 2" descr=" 8">
            <a:extLst>
              <a:ext uri="{FF2B5EF4-FFF2-40B4-BE49-F238E27FC236}">
                <a16:creationId xmlns:a16="http://schemas.microsoft.com/office/drawing/2014/main" id="{0772CA2F-741D-4ECE-ADEE-96F3F1D52564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828800" y="220663"/>
            <a:ext cx="5257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ARNE II Mission Concept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EFD3B-D31B-4E14-B85A-0FE33788EBED}"/>
              </a:ext>
            </a:extLst>
          </p:cNvPr>
          <p:cNvSpPr txBox="1"/>
          <p:nvPr/>
        </p:nvSpPr>
        <p:spPr>
          <a:xfrm>
            <a:off x="1752600" y="675276"/>
            <a:ext cx="540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charset="0"/>
              </a:rPr>
              <a:t>[Jekan Thanga*, H Kalita, Mark Robinson, 2018-]</a:t>
            </a:r>
          </a:p>
        </p:txBody>
      </p:sp>
    </p:spTree>
    <p:extLst>
      <p:ext uri="{BB962C8B-B14F-4D97-AF65-F5344CB8AC3E}">
        <p14:creationId xmlns:p14="http://schemas.microsoft.com/office/powerpoint/2010/main" val="395837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818D-C8B7-AA45-9BBB-F28F9654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of Pits, Lava Tubes and Craters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8DFEAAFB-176E-7747-A915-C782277C2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"/>
          <a:stretch/>
        </p:blipFill>
        <p:spPr>
          <a:xfrm>
            <a:off x="574516" y="1904999"/>
            <a:ext cx="4024780" cy="2604817"/>
          </a:xfrm>
        </p:spPr>
      </p:pic>
      <p:pic>
        <p:nvPicPr>
          <p:cNvPr id="7" name="Picture 6" descr="A necklace with a piece of paper&#10;&#10;Description automatically generated">
            <a:extLst>
              <a:ext uri="{FF2B5EF4-FFF2-40B4-BE49-F238E27FC236}">
                <a16:creationId xmlns:a16="http://schemas.microsoft.com/office/drawing/2014/main" id="{81633350-3549-394F-8C7E-5A312FCCE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51" y="4624003"/>
            <a:ext cx="6433911" cy="2011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600086-B740-E147-A68A-FF0AFC3080B8}"/>
              </a:ext>
            </a:extLst>
          </p:cNvPr>
          <p:cNvSpPr txBox="1"/>
          <p:nvPr/>
        </p:nvSpPr>
        <p:spPr>
          <a:xfrm>
            <a:off x="4800600" y="2481591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Concept of Operations for exploring planetary pits/lava tubes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88D84B-99EA-AA40-B16D-8CA8AB080FC1}"/>
              </a:ext>
            </a:extLst>
          </p:cNvPr>
          <p:cNvSpPr txBox="1"/>
          <p:nvPr/>
        </p:nvSpPr>
        <p:spPr>
          <a:xfrm>
            <a:off x="5166816" y="4009881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Concept of Operations for exploring planetary craters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57311426-E2B4-3E42-B6BF-BB914574C915}"/>
              </a:ext>
            </a:extLst>
          </p:cNvPr>
          <p:cNvSpPr/>
          <p:nvPr/>
        </p:nvSpPr>
        <p:spPr bwMode="auto">
          <a:xfrm>
            <a:off x="6324600" y="4509816"/>
            <a:ext cx="274320" cy="51938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00490056-B223-1445-BA44-F998B6039D44}"/>
              </a:ext>
            </a:extLst>
          </p:cNvPr>
          <p:cNvSpPr/>
          <p:nvPr/>
        </p:nvSpPr>
        <p:spPr bwMode="auto">
          <a:xfrm>
            <a:off x="4191000" y="2590800"/>
            <a:ext cx="533400" cy="27432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22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48126826-FD66-1544-813A-F567D23B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Lunar Pits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B220A758-CB27-2947-973C-2FC867B941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5867400" cy="2863850"/>
          </a:xfrm>
        </p:spPr>
        <p:txBody>
          <a:bodyPr/>
          <a:lstStyle/>
          <a:p>
            <a:r>
              <a:rPr lang="en-US" altLang="en-US" sz="2000" b="0" dirty="0"/>
              <a:t>Recently discovered lunar mare “pits” are key science and exploration targets.</a:t>
            </a:r>
          </a:p>
          <a:p>
            <a:r>
              <a:rPr lang="en-US" altLang="en-US" sz="2000" b="0" dirty="0"/>
              <a:t>Ready made shelter for future lunar explorers, benign T (-25</a:t>
            </a:r>
            <a:r>
              <a:rPr lang="en-US" altLang="en-US" sz="2000" b="0" baseline="30000" dirty="0"/>
              <a:t>o</a:t>
            </a:r>
            <a:r>
              <a:rPr lang="en-US" altLang="en-US" sz="2000" b="0" dirty="0"/>
              <a:t> C)</a:t>
            </a:r>
          </a:p>
          <a:p>
            <a:r>
              <a:rPr lang="en-US" altLang="en-US" sz="2000" b="0" dirty="0"/>
              <a:t>Pristine preservation</a:t>
            </a:r>
          </a:p>
          <a:p>
            <a:pPr lvl="1"/>
            <a:r>
              <a:rPr lang="en-US" altLang="en-US" sz="2000" b="0" dirty="0"/>
              <a:t>Flow features</a:t>
            </a:r>
          </a:p>
          <a:p>
            <a:pPr lvl="1"/>
            <a:r>
              <a:rPr lang="en-US" altLang="en-US" sz="2000" b="0" dirty="0"/>
              <a:t>Sublimate minerals</a:t>
            </a:r>
          </a:p>
          <a:p>
            <a:pPr lvl="1"/>
            <a:r>
              <a:rPr lang="en-US" altLang="en-US" sz="2000" b="0" dirty="0"/>
              <a:t>Regolith? Water?</a:t>
            </a:r>
          </a:p>
        </p:txBody>
      </p:sp>
      <p:pic>
        <p:nvPicPr>
          <p:cNvPr id="34820" name="Picture 8" descr="A picture containing nature, crater, wall, photo&#10;&#10;Description automatically generated">
            <a:extLst>
              <a:ext uri="{FF2B5EF4-FFF2-40B4-BE49-F238E27FC236}">
                <a16:creationId xmlns:a16="http://schemas.microsoft.com/office/drawing/2014/main" id="{0562496F-3FDD-404F-AE82-F37125377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3334" r="21111" b="27094"/>
          <a:stretch>
            <a:fillRect/>
          </a:stretch>
        </p:blipFill>
        <p:spPr bwMode="auto">
          <a:xfrm>
            <a:off x="6791890" y="2194560"/>
            <a:ext cx="2261765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0" descr="A picture containing nature, photo, black&#10;&#10;Description automatically generated">
            <a:extLst>
              <a:ext uri="{FF2B5EF4-FFF2-40B4-BE49-F238E27FC236}">
                <a16:creationId xmlns:a16="http://schemas.microsoft.com/office/drawing/2014/main" id="{5DCDF4C9-5385-3147-A2A1-65B7F32CF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31999" r="30499" b="28438"/>
          <a:stretch>
            <a:fillRect/>
          </a:stretch>
        </p:blipFill>
        <p:spPr bwMode="auto">
          <a:xfrm>
            <a:off x="5736802" y="4297680"/>
            <a:ext cx="1560114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 descr="A close up of a hole in the ground&#10;&#10;Description automatically generated">
            <a:extLst>
              <a:ext uri="{FF2B5EF4-FFF2-40B4-BE49-F238E27FC236}">
                <a16:creationId xmlns:a16="http://schemas.microsoft.com/office/drawing/2014/main" id="{34C5BBF6-12F3-D349-8C56-E7039908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4839" r="21001" b="6657"/>
          <a:stretch>
            <a:fillRect/>
          </a:stretch>
        </p:blipFill>
        <p:spPr bwMode="auto">
          <a:xfrm>
            <a:off x="7253145" y="4297680"/>
            <a:ext cx="180051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3">
            <a:extLst>
              <a:ext uri="{FF2B5EF4-FFF2-40B4-BE49-F238E27FC236}">
                <a16:creationId xmlns:a16="http://schemas.microsoft.com/office/drawing/2014/main" id="{0AB239BE-E887-DD44-B3C3-4D7986DA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372" y="3910704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Mare Ingenni</a:t>
            </a:r>
          </a:p>
        </p:txBody>
      </p:sp>
      <p:sp>
        <p:nvSpPr>
          <p:cNvPr id="34824" name="TextBox 14">
            <a:extLst>
              <a:ext uri="{FF2B5EF4-FFF2-40B4-BE49-F238E27FC236}">
                <a16:creationId xmlns:a16="http://schemas.microsoft.com/office/drawing/2014/main" id="{0A7D23B8-D247-7A45-AEC6-CCC9F117D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217" y="5597782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Mare Tranquilitatis</a:t>
            </a:r>
          </a:p>
        </p:txBody>
      </p:sp>
      <p:sp>
        <p:nvSpPr>
          <p:cNvPr id="34825" name="TextBox 15">
            <a:extLst>
              <a:ext uri="{FF2B5EF4-FFF2-40B4-BE49-F238E27FC236}">
                <a16:creationId xmlns:a16="http://schemas.microsoft.com/office/drawing/2014/main" id="{5F09E158-A263-7B46-A42B-D57ED07FE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597783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Marius Hills</a:t>
            </a:r>
          </a:p>
        </p:txBody>
      </p:sp>
      <p:pic>
        <p:nvPicPr>
          <p:cNvPr id="11" name="Picture 10" descr="A picture containing man, cat, laying&#10;&#10;Description automatically generated">
            <a:extLst>
              <a:ext uri="{FF2B5EF4-FFF2-40B4-BE49-F238E27FC236}">
                <a16:creationId xmlns:a16="http://schemas.microsoft.com/office/drawing/2014/main" id="{294C7315-0BE6-F142-9221-D123095B5F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4" y="4446585"/>
            <a:ext cx="5573867" cy="182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61DFF2-01C2-1843-9EE3-E5429A8B4BAB}"/>
              </a:ext>
            </a:extLst>
          </p:cNvPr>
          <p:cNvSpPr txBox="1"/>
          <p:nvPr/>
        </p:nvSpPr>
        <p:spPr>
          <a:xfrm>
            <a:off x="1139885" y="6001065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Test Model: modelled in Blender</a:t>
            </a:r>
          </a:p>
        </p:txBody>
      </p:sp>
    </p:spTree>
    <p:extLst>
      <p:ext uri="{BB962C8B-B14F-4D97-AF65-F5344CB8AC3E}">
        <p14:creationId xmlns:p14="http://schemas.microsoft.com/office/powerpoint/2010/main" val="1268754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742E3-C2DD-1742-81E0-DCC55C27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Entrance Survey</a:t>
            </a:r>
          </a:p>
        </p:txBody>
      </p:sp>
      <p:pic>
        <p:nvPicPr>
          <p:cNvPr id="13" name="Content Placeholder 12" descr="A picture containing umbrella, hat&#10;&#10;Description automatically generated">
            <a:extLst>
              <a:ext uri="{FF2B5EF4-FFF2-40B4-BE49-F238E27FC236}">
                <a16:creationId xmlns:a16="http://schemas.microsoft.com/office/drawing/2014/main" id="{A64CA67F-4EB1-3E45-AC05-FD977191B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3" t="10242" r="15505" b="16359"/>
          <a:stretch/>
        </p:blipFill>
        <p:spPr>
          <a:xfrm>
            <a:off x="650054" y="1828800"/>
            <a:ext cx="3036659" cy="2560320"/>
          </a:xfrm>
        </p:spPr>
      </p:pic>
      <p:pic>
        <p:nvPicPr>
          <p:cNvPr id="15" name="Picture 1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368A8B-58D8-DB47-BFCB-EE7A96A32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86" y="2249487"/>
            <a:ext cx="2438400" cy="1828800"/>
          </a:xfrm>
          <a:prstGeom prst="rect">
            <a:avLst/>
          </a:prstGeom>
        </p:spPr>
      </p:pic>
      <p:pic>
        <p:nvPicPr>
          <p:cNvPr id="17" name="Picture 1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AC0273-E074-574F-95C7-A140DA25C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086" y="2249487"/>
            <a:ext cx="2438400" cy="1828800"/>
          </a:xfrm>
          <a:prstGeom prst="rect">
            <a:avLst/>
          </a:prstGeom>
        </p:spPr>
      </p:pic>
      <p:pic>
        <p:nvPicPr>
          <p:cNvPr id="19" name="Picture 1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8DF9C55-9229-F843-8965-C91660CA47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86" y="4490499"/>
            <a:ext cx="2438400" cy="1828800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140D0AAC-FA58-9949-9525-ECD2DC2B7A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086" y="4495800"/>
            <a:ext cx="2438400" cy="1828800"/>
          </a:xfrm>
          <a:prstGeom prst="rect">
            <a:avLst/>
          </a:prstGeom>
        </p:spPr>
      </p:pic>
      <p:pic>
        <p:nvPicPr>
          <p:cNvPr id="23" name="Picture 22" descr="A picture containing table, water, man, white&#10;&#10;Description automatically generated">
            <a:extLst>
              <a:ext uri="{FF2B5EF4-FFF2-40B4-BE49-F238E27FC236}">
                <a16:creationId xmlns:a16="http://schemas.microsoft.com/office/drawing/2014/main" id="{FBF0CEC2-9314-004B-A643-6BC6F28A4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89120"/>
            <a:ext cx="3048000" cy="228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D5F233-1F8F-F44C-9328-847ADF38CDB6}"/>
              </a:ext>
            </a:extLst>
          </p:cNvPr>
          <p:cNvSpPr txBox="1"/>
          <p:nvPr/>
        </p:nvSpPr>
        <p:spPr>
          <a:xfrm>
            <a:off x="4440646" y="1869106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234009-3992-2B47-8053-7F3E9C33870D}"/>
              </a:ext>
            </a:extLst>
          </p:cNvPr>
          <p:cNvSpPr txBox="1"/>
          <p:nvPr/>
        </p:nvSpPr>
        <p:spPr>
          <a:xfrm>
            <a:off x="6879046" y="1858057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A16332-0760-4E4B-AF79-673AECF40660}"/>
              </a:ext>
            </a:extLst>
          </p:cNvPr>
          <p:cNvSpPr txBox="1"/>
          <p:nvPr/>
        </p:nvSpPr>
        <p:spPr>
          <a:xfrm>
            <a:off x="4440646" y="4115866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7EAEAB-DD7E-E14C-AB2E-1A484B856286}"/>
              </a:ext>
            </a:extLst>
          </p:cNvPr>
          <p:cNvSpPr txBox="1"/>
          <p:nvPr/>
        </p:nvSpPr>
        <p:spPr>
          <a:xfrm>
            <a:off x="6879046" y="4113710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BBAFD-42B6-8C48-B8CD-488689CA410F}"/>
              </a:ext>
            </a:extLst>
          </p:cNvPr>
          <p:cNvSpPr txBox="1"/>
          <p:nvPr/>
        </p:nvSpPr>
        <p:spPr>
          <a:xfrm>
            <a:off x="1295400" y="6488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Combined Map</a:t>
            </a:r>
          </a:p>
        </p:txBody>
      </p:sp>
    </p:spTree>
    <p:extLst>
      <p:ext uri="{BB962C8B-B14F-4D97-AF65-F5344CB8AC3E}">
        <p14:creationId xmlns:p14="http://schemas.microsoft.com/office/powerpoint/2010/main" val="2719454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89DE-15E9-4F49-B5D3-236559F9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Entrance</a:t>
            </a:r>
          </a:p>
        </p:txBody>
      </p:sp>
      <p:pic>
        <p:nvPicPr>
          <p:cNvPr id="5" name="Content Placeholder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47F02654-11ED-5A41-9C81-FF506299F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2" t="8008" r="10384" b="15833"/>
          <a:stretch/>
        </p:blipFill>
        <p:spPr>
          <a:xfrm>
            <a:off x="578475" y="1691640"/>
            <a:ext cx="3566107" cy="2651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0E4DFF-D871-4649-BB42-9FB57B83E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1" b="12601"/>
          <a:stretch/>
        </p:blipFill>
        <p:spPr>
          <a:xfrm>
            <a:off x="4327567" y="1889760"/>
            <a:ext cx="4237958" cy="237744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33F20F7F-9D25-DA49-8DB9-3CA8707D3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54" y="4454933"/>
            <a:ext cx="3048000" cy="2286000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83B2449A-3608-F947-9155-80D04F0D46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546" y="4454933"/>
            <a:ext cx="3048000" cy="2286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755C74-FB6D-D444-A4E6-037E1B4C223A}"/>
              </a:ext>
            </a:extLst>
          </p:cNvPr>
          <p:cNvSpPr txBox="1"/>
          <p:nvPr/>
        </p:nvSpPr>
        <p:spPr>
          <a:xfrm>
            <a:off x="5608346" y="170509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Map Generated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1310-8C6F-1C48-B4CF-03981104B3AA}"/>
              </a:ext>
            </a:extLst>
          </p:cNvPr>
          <p:cNvSpPr txBox="1"/>
          <p:nvPr/>
        </p:nvSpPr>
        <p:spPr>
          <a:xfrm>
            <a:off x="1761999" y="4268453"/>
            <a:ext cx="187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Position Estimate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A8EE5A-7D77-9446-85E3-3D110A6C2B1E}"/>
              </a:ext>
            </a:extLst>
          </p:cNvPr>
          <p:cNvSpPr txBox="1"/>
          <p:nvPr/>
        </p:nvSpPr>
        <p:spPr>
          <a:xfrm>
            <a:off x="5390879" y="4271194"/>
            <a:ext cx="2111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Orientation Estimate</a:t>
            </a:r>
          </a:p>
        </p:txBody>
      </p:sp>
    </p:spTree>
    <p:extLst>
      <p:ext uri="{BB962C8B-B14F-4D97-AF65-F5344CB8AC3E}">
        <p14:creationId xmlns:p14="http://schemas.microsoft.com/office/powerpoint/2010/main" val="871962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2BFC8-3C21-6049-B7B0-B1BC775F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Line-of-sight Analysis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6DA7726E-8F38-8F4D-9440-E577CDBAE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95" y="1828800"/>
            <a:ext cx="6531610" cy="44640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F90548-5A74-DA4A-AF24-641796B65B94}"/>
              </a:ext>
            </a:extLst>
          </p:cNvPr>
          <p:cNvSpPr txBox="1"/>
          <p:nvPr/>
        </p:nvSpPr>
        <p:spPr>
          <a:xfrm>
            <a:off x="2470764" y="6292850"/>
            <a:ext cx="420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Line-of-sight from pit surface to pit floor</a:t>
            </a:r>
          </a:p>
        </p:txBody>
      </p:sp>
    </p:spTree>
    <p:extLst>
      <p:ext uri="{BB962C8B-B14F-4D97-AF65-F5344CB8AC3E}">
        <p14:creationId xmlns:p14="http://schemas.microsoft.com/office/powerpoint/2010/main" val="2399195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DDEA-8FFF-5044-AF21-378A32A1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Line-of-sight Analysis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BFEC9C-A79B-F345-999B-1DD0F557C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2082800"/>
            <a:ext cx="2438400" cy="1828800"/>
          </a:xfrm>
        </p:spPr>
      </p:pic>
      <p:pic>
        <p:nvPicPr>
          <p:cNvPr id="7" name="Picture 6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09A4CE1F-9B9A-AD4C-9CEE-131D46E9B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4419600"/>
            <a:ext cx="2438400" cy="1828800"/>
          </a:xfrm>
          <a:prstGeom prst="rect">
            <a:avLst/>
          </a:prstGeom>
        </p:spPr>
      </p:pic>
      <p:pic>
        <p:nvPicPr>
          <p:cNvPr id="9" name="Picture 8" descr="A picture containing screenshot, drawing&#10;&#10;Description automatically generated">
            <a:extLst>
              <a:ext uri="{FF2B5EF4-FFF2-40B4-BE49-F238E27FC236}">
                <a16:creationId xmlns:a16="http://schemas.microsoft.com/office/drawing/2014/main" id="{16E5A395-E327-264F-B133-315942252D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086429"/>
            <a:ext cx="2438400" cy="1828800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0FBF5787-6229-3F45-BEC9-655F5E3020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419600"/>
            <a:ext cx="2438400" cy="1828800"/>
          </a:xfrm>
          <a:prstGeom prst="rect">
            <a:avLst/>
          </a:prstGeom>
        </p:spPr>
      </p:pic>
      <p:pic>
        <p:nvPicPr>
          <p:cNvPr id="13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EBC586E-4665-5D40-9A12-812B6F5E5B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2082800"/>
            <a:ext cx="2438400" cy="1828800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5865F6-8ECD-6340-8AB8-D0AF2BBBC3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4419600"/>
            <a:ext cx="2438400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B8F614-BA27-E044-A6A3-A9CF9CB75E80}"/>
                  </a:ext>
                </a:extLst>
              </p:cNvPr>
              <p:cNvSpPr txBox="1"/>
              <p:nvPr/>
            </p:nvSpPr>
            <p:spPr>
              <a:xfrm>
                <a:off x="3625354" y="1785763"/>
                <a:ext cx="18733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US" sz="1800" b="1" u="none" dirty="0">
                    <a:solidFill>
                      <a:schemeClr val="bg2"/>
                    </a:solidFill>
                  </a:rPr>
                  <a:t>m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B8F614-BA27-E044-A6A3-A9CF9CB75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54" y="1785763"/>
                <a:ext cx="1873334" cy="369332"/>
              </a:xfrm>
              <a:prstGeom prst="rect">
                <a:avLst/>
              </a:prstGeom>
              <a:blipFill>
                <a:blip r:embed="rId8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673BA-57DF-2448-90DD-84B74FAA87DE}"/>
                  </a:ext>
                </a:extLst>
              </p:cNvPr>
              <p:cNvSpPr txBox="1"/>
              <p:nvPr/>
            </p:nvSpPr>
            <p:spPr>
              <a:xfrm>
                <a:off x="3625354" y="4160539"/>
                <a:ext cx="18733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US" sz="1800" b="1" u="none" dirty="0">
                    <a:solidFill>
                      <a:schemeClr val="bg2"/>
                    </a:solidFill>
                  </a:rPr>
                  <a:t>m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673BA-57DF-2448-90DD-84B74FAA8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54" y="4160539"/>
                <a:ext cx="1873334" cy="369332"/>
              </a:xfrm>
              <a:prstGeom prst="rect">
                <a:avLst/>
              </a:prstGeom>
              <a:blipFill>
                <a:blip r:embed="rId9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1766F-059F-3047-8A9D-6435427E19FF}"/>
                  </a:ext>
                </a:extLst>
              </p:cNvPr>
              <p:cNvSpPr txBox="1"/>
              <p:nvPr/>
            </p:nvSpPr>
            <p:spPr>
              <a:xfrm>
                <a:off x="1069685" y="3878544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1766F-059F-3047-8A9D-6435427E1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85" y="3878544"/>
                <a:ext cx="1873334" cy="307777"/>
              </a:xfrm>
              <a:prstGeom prst="rect">
                <a:avLst/>
              </a:prstGeom>
              <a:blipFill>
                <a:blip r:embed="rId10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5F59-0230-814C-9C65-580AA1938D68}"/>
                  </a:ext>
                </a:extLst>
              </p:cNvPr>
              <p:cNvSpPr txBox="1"/>
              <p:nvPr/>
            </p:nvSpPr>
            <p:spPr>
              <a:xfrm>
                <a:off x="3635333" y="3878544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=60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5F59-0230-814C-9C65-580AA1938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333" y="3878544"/>
                <a:ext cx="1873334" cy="307777"/>
              </a:xfrm>
              <a:prstGeom prst="rect">
                <a:avLst/>
              </a:prstGeom>
              <a:blipFill>
                <a:blip r:embed="rId11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0F478A2C-E8CB-FA46-B05F-EB544C6944DF}"/>
              </a:ext>
            </a:extLst>
          </p:cNvPr>
          <p:cNvSpPr txBox="1"/>
          <p:nvPr/>
        </p:nvSpPr>
        <p:spPr>
          <a:xfrm>
            <a:off x="6181023" y="3883223"/>
            <a:ext cx="187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Laser</a:t>
            </a:r>
            <a:endParaRPr lang="en-US" sz="1400" u="none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71AD18-63C9-CD45-BDC3-30054AF393EE}"/>
                  </a:ext>
                </a:extLst>
              </p:cNvPr>
              <p:cNvSpPr txBox="1"/>
              <p:nvPr/>
            </p:nvSpPr>
            <p:spPr>
              <a:xfrm>
                <a:off x="1069685" y="6195005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71AD18-63C9-CD45-BDC3-30054AF39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85" y="6195005"/>
                <a:ext cx="1873334" cy="307777"/>
              </a:xfrm>
              <a:prstGeom prst="rect">
                <a:avLst/>
              </a:prstGeom>
              <a:blipFill>
                <a:blip r:embed="rId12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186254-A4B7-CE47-AD5C-A7D9606B0C54}"/>
                  </a:ext>
                </a:extLst>
              </p:cNvPr>
              <p:cNvSpPr txBox="1"/>
              <p:nvPr/>
            </p:nvSpPr>
            <p:spPr>
              <a:xfrm>
                <a:off x="3635333" y="6195005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=60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186254-A4B7-CE47-AD5C-A7D9606B0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333" y="6195005"/>
                <a:ext cx="1873334" cy="307777"/>
              </a:xfrm>
              <a:prstGeom prst="rect">
                <a:avLst/>
              </a:prstGeom>
              <a:blipFill>
                <a:blip r:embed="rId13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36DB8B9A-8049-A14C-BB0E-A9FA946306D4}"/>
              </a:ext>
            </a:extLst>
          </p:cNvPr>
          <p:cNvSpPr txBox="1"/>
          <p:nvPr/>
        </p:nvSpPr>
        <p:spPr>
          <a:xfrm>
            <a:off x="6181023" y="6199684"/>
            <a:ext cx="187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Laser</a:t>
            </a:r>
            <a:endParaRPr lang="en-US" sz="14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353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6FE1-0B37-5442-83C0-17442B8E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Placement</a:t>
            </a:r>
          </a:p>
        </p:txBody>
      </p:sp>
      <p:pic>
        <p:nvPicPr>
          <p:cNvPr id="5" name="Content Placeholder 4" descr="A picture containing red, kite, man, holding&#10;&#10;Description automatically generated">
            <a:extLst>
              <a:ext uri="{FF2B5EF4-FFF2-40B4-BE49-F238E27FC236}">
                <a16:creationId xmlns:a16="http://schemas.microsoft.com/office/drawing/2014/main" id="{0C263603-8090-A14E-A96C-20575B765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4051406" cy="4464050"/>
          </a:xfr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1DDDCF3-C911-294E-9AB3-7AC51D2696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10560" r="61429" b="14886"/>
          <a:stretch/>
        </p:blipFill>
        <p:spPr>
          <a:xfrm>
            <a:off x="5939969" y="1858057"/>
            <a:ext cx="710052" cy="22860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001EE68-DBBD-064A-A291-1792A845BF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7" t="10560" r="18000" b="16412"/>
          <a:stretch/>
        </p:blipFill>
        <p:spPr>
          <a:xfrm>
            <a:off x="6934200" y="1858057"/>
            <a:ext cx="716863" cy="228600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1004A31E-6326-4B49-B578-19CD3A0802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53" y="4616450"/>
            <a:ext cx="2443053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1410AB-A0D7-934C-8225-B2B4959E9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06" y="4616450"/>
            <a:ext cx="2443053" cy="1828800"/>
          </a:xfrm>
          <a:prstGeom prst="rect">
            <a:avLst/>
          </a:prstGeom>
        </p:spPr>
      </p:pic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968C1844-56C8-9842-BE9A-B88C83B202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21" y="4616450"/>
            <a:ext cx="2443053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BFAF9-9E10-F045-B801-65CEB53648F2}"/>
                  </a:ext>
                </a:extLst>
              </p:cNvPr>
              <p:cNvSpPr txBox="1"/>
              <p:nvPr/>
            </p:nvSpPr>
            <p:spPr>
              <a:xfrm>
                <a:off x="5358328" y="4144057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sz="1400" b="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𝑐𝑎𝑣𝑒</m:t>
                          </m:r>
                        </m:sub>
                      </m:sSub>
                    </m:oMath>
                  </m:oMathPara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BFAF9-9E10-F045-B801-65CEB536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328" y="4144057"/>
                <a:ext cx="187333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3280E4-92DE-7E4D-8DCA-DBC46E93D731}"/>
                  </a:ext>
                </a:extLst>
              </p:cNvPr>
              <p:cNvSpPr txBox="1"/>
              <p:nvPr/>
            </p:nvSpPr>
            <p:spPr>
              <a:xfrm>
                <a:off x="6355964" y="4144057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sz="1400" b="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</m:oMath>
                  </m:oMathPara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3280E4-92DE-7E4D-8DCA-DBC46E93D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964" y="4144057"/>
                <a:ext cx="187333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64857A5-9E7D-2D4E-990A-DE7C0EC122B3}"/>
              </a:ext>
            </a:extLst>
          </p:cNvPr>
          <p:cNvSpPr txBox="1"/>
          <p:nvPr/>
        </p:nvSpPr>
        <p:spPr>
          <a:xfrm>
            <a:off x="4072734" y="6445250"/>
            <a:ext cx="3009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Optimal Sensor Placement using RRT*</a:t>
            </a:r>
            <a:endParaRPr lang="en-US" sz="14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65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79FE-1D40-B24A-8C58-06CD66A5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Placement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FCBA0A61-AAE3-694E-8D4D-2DF9B76AA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1200"/>
            <a:ext cx="8382000" cy="408622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AD2C59-1E06-E846-AEA5-00677876E982}"/>
                  </a:ext>
                </a:extLst>
              </p:cNvPr>
              <p:cNvSpPr txBox="1"/>
              <p:nvPr/>
            </p:nvSpPr>
            <p:spPr>
              <a:xfrm>
                <a:off x="1724000" y="6067425"/>
                <a:ext cx="5695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Optimal Sensor Placement using RRT* in an unknown cave through 5 successive Explore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400" u="none" dirty="0">
                    <a:solidFill>
                      <a:schemeClr val="bg2"/>
                    </a:solidFill>
                  </a:rPr>
                  <a:t>Place sensor cycles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AD2C59-1E06-E846-AEA5-00677876E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000" y="6067425"/>
                <a:ext cx="5695999" cy="523220"/>
              </a:xfrm>
              <a:prstGeom prst="rect">
                <a:avLst/>
              </a:prstGeom>
              <a:blipFill>
                <a:blip r:embed="rId3"/>
                <a:stretch>
                  <a:fillRect t="-238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206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17E84-80B8-C743-A28A-35CB0FA7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Mapping</a:t>
            </a:r>
          </a:p>
        </p:txBody>
      </p:sp>
      <p:pic>
        <p:nvPicPr>
          <p:cNvPr id="5" name="Content Placeholder 4" descr="A picture containing reptile, looking, black, standing&#10;&#10;Description automatically generated">
            <a:extLst>
              <a:ext uri="{FF2B5EF4-FFF2-40B4-BE49-F238E27FC236}">
                <a16:creationId xmlns:a16="http://schemas.microsoft.com/office/drawing/2014/main" id="{524723C3-2B80-4C4B-AFE5-616BAB812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" t="25415" r="6543" b="23376"/>
          <a:stretch/>
        </p:blipFill>
        <p:spPr>
          <a:xfrm>
            <a:off x="533400" y="3890680"/>
            <a:ext cx="3785614" cy="1645920"/>
          </a:xfrm>
        </p:spPr>
      </p:pic>
      <p:pic>
        <p:nvPicPr>
          <p:cNvPr id="7" name="Picture 6" descr="A close up of a reptile&#10;&#10;Description automatically generated">
            <a:extLst>
              <a:ext uri="{FF2B5EF4-FFF2-40B4-BE49-F238E27FC236}">
                <a16:creationId xmlns:a16="http://schemas.microsoft.com/office/drawing/2014/main" id="{2BFCB5C0-AB23-9C40-893D-DE25967AA9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13333" r="6666" b="13333"/>
          <a:stretch/>
        </p:blipFill>
        <p:spPr>
          <a:xfrm>
            <a:off x="3733800" y="1801253"/>
            <a:ext cx="3314013" cy="2103120"/>
          </a:xfrm>
          <a:prstGeom prst="rect">
            <a:avLst/>
          </a:prstGeom>
        </p:spPr>
      </p:pic>
      <p:pic>
        <p:nvPicPr>
          <p:cNvPr id="9" name="Picture 8" descr="A picture containing black, cat&#10;&#10;Description automatically generated">
            <a:extLst>
              <a:ext uri="{FF2B5EF4-FFF2-40B4-BE49-F238E27FC236}">
                <a16:creationId xmlns:a16="http://schemas.microsoft.com/office/drawing/2014/main" id="{8D3E696C-CC70-6942-A699-B5FE142B18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27094" r="5078" b="25556"/>
          <a:stretch/>
        </p:blipFill>
        <p:spPr>
          <a:xfrm>
            <a:off x="81402" y="2001001"/>
            <a:ext cx="3566160" cy="1462635"/>
          </a:xfrm>
          <a:prstGeom prst="rect">
            <a:avLst/>
          </a:prstGeom>
        </p:spPr>
      </p:pic>
      <p:pic>
        <p:nvPicPr>
          <p:cNvPr id="11" name="Picture 10" descr="A picture containing black, standing&#10;&#10;Description automatically generated">
            <a:extLst>
              <a:ext uri="{FF2B5EF4-FFF2-40B4-BE49-F238E27FC236}">
                <a16:creationId xmlns:a16="http://schemas.microsoft.com/office/drawing/2014/main" id="{B1CE2791-094B-954E-879E-7DE142737F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21111" r="8333" b="19268"/>
          <a:stretch/>
        </p:blipFill>
        <p:spPr>
          <a:xfrm>
            <a:off x="5181600" y="4770120"/>
            <a:ext cx="3786517" cy="201168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E136BCE-44C1-FF41-BAF3-6A147C263E2A}"/>
              </a:ext>
            </a:extLst>
          </p:cNvPr>
          <p:cNvSpPr/>
          <p:nvPr/>
        </p:nvSpPr>
        <p:spPr bwMode="auto">
          <a:xfrm>
            <a:off x="304800" y="2001001"/>
            <a:ext cx="6619362" cy="3180599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B9257BBD-0AA8-084B-8F1C-73C9EDC815A2}"/>
              </a:ext>
            </a:extLst>
          </p:cNvPr>
          <p:cNvSpPr/>
          <p:nvPr/>
        </p:nvSpPr>
        <p:spPr bwMode="auto">
          <a:xfrm rot="18598571">
            <a:off x="6381425" y="4143526"/>
            <a:ext cx="533400" cy="838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C907A8-67EB-7942-BA04-BB1BC75CCCED}"/>
              </a:ext>
            </a:extLst>
          </p:cNvPr>
          <p:cNvSpPr txBox="1"/>
          <p:nvPr/>
        </p:nvSpPr>
        <p:spPr>
          <a:xfrm>
            <a:off x="1087242" y="3237248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Robot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D078A8-5751-3641-80D8-CC8E2347E3C7}"/>
              </a:ext>
            </a:extLst>
          </p:cNvPr>
          <p:cNvSpPr txBox="1"/>
          <p:nvPr/>
        </p:nvSpPr>
        <p:spPr>
          <a:xfrm>
            <a:off x="4891369" y="3758986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Robot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8127D7-5B23-A549-91E6-40E0D0886DBF}"/>
              </a:ext>
            </a:extLst>
          </p:cNvPr>
          <p:cNvSpPr txBox="1"/>
          <p:nvPr/>
        </p:nvSpPr>
        <p:spPr>
          <a:xfrm>
            <a:off x="1648967" y="5426649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Robot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731BEB-F2EF-1449-B74A-D820B5838180}"/>
              </a:ext>
            </a:extLst>
          </p:cNvPr>
          <p:cNvSpPr txBox="1"/>
          <p:nvPr/>
        </p:nvSpPr>
        <p:spPr>
          <a:xfrm>
            <a:off x="7568738" y="6405541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Master Map</a:t>
            </a:r>
          </a:p>
        </p:txBody>
      </p:sp>
    </p:spTree>
    <p:extLst>
      <p:ext uri="{BB962C8B-B14F-4D97-AF65-F5344CB8AC3E}">
        <p14:creationId xmlns:p14="http://schemas.microsoft.com/office/powerpoint/2010/main" val="167787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3270-440F-4A5B-B67D-FE667F24B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867457"/>
          </a:xfrm>
        </p:spPr>
        <p:txBody>
          <a:bodyPr/>
          <a:lstStyle/>
          <a:p>
            <a:r>
              <a:rPr lang="en-US" dirty="0"/>
              <a:t>Protecting Earth’s Endangered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74E53-AB5A-4A5C-809F-1575E70A8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156" y="1676400"/>
            <a:ext cx="8382000" cy="4463414"/>
          </a:xfrm>
        </p:spPr>
        <p:txBody>
          <a:bodyPr/>
          <a:lstStyle/>
          <a:p>
            <a:r>
              <a:rPr lang="en-US" dirty="0"/>
              <a:t>Total Nearly: 6.7 million species need protection</a:t>
            </a:r>
          </a:p>
          <a:p>
            <a:pPr lvl="1"/>
            <a:r>
              <a:rPr lang="en-US" dirty="0"/>
              <a:t>5.1 million Fungi</a:t>
            </a:r>
          </a:p>
          <a:p>
            <a:pPr lvl="1"/>
            <a:r>
              <a:rPr lang="en-US" dirty="0"/>
              <a:t>0.3 million Plants</a:t>
            </a:r>
          </a:p>
          <a:p>
            <a:pPr lvl="1"/>
            <a:r>
              <a:rPr lang="en-US" dirty="0"/>
              <a:t>1.3 million Animals</a:t>
            </a:r>
          </a:p>
          <a:p>
            <a:r>
              <a:rPr lang="en-US" dirty="0"/>
              <a:t>Seed, sperms, eggs, DNA could be stored for hundreds of years at cryo-conditions.</a:t>
            </a:r>
          </a:p>
        </p:txBody>
      </p:sp>
      <p:pic>
        <p:nvPicPr>
          <p:cNvPr id="14338" name="Picture 2" descr="P64#yIS1">
            <a:extLst>
              <a:ext uri="{FF2B5EF4-FFF2-40B4-BE49-F238E27FC236}">
                <a16:creationId xmlns:a16="http://schemas.microsoft.com/office/drawing/2014/main" id="{E2434DAF-497A-4674-A3AB-F47B8B13A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62570"/>
            <a:ext cx="3886200" cy="2063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057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B7B3-7B01-4B62-8957-2500CD11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72B59-D6A7-48C9-83F1-9E0B41709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5241606" cy="4463414"/>
          </a:xfrm>
        </p:spPr>
        <p:txBody>
          <a:bodyPr/>
          <a:lstStyle/>
          <a:p>
            <a:r>
              <a:rPr lang="en-US" dirty="0"/>
              <a:t>Replicate Svalbard Seed Vault on the moon.</a:t>
            </a:r>
          </a:p>
          <a:p>
            <a:r>
              <a:rPr lang="en-US" dirty="0"/>
              <a:t>Second mission would be to carry 12U CubeSat canisters containing seeds and store them in a lava tube.</a:t>
            </a:r>
          </a:p>
          <a:p>
            <a:r>
              <a:rPr lang="en-US" dirty="0"/>
              <a:t>Estimates show 15 launches of SpaceX Falcon Heavy.</a:t>
            </a:r>
          </a:p>
        </p:txBody>
      </p:sp>
      <p:pic>
        <p:nvPicPr>
          <p:cNvPr id="4" name="Picture 4" descr="Svalbard doomsday vault gets first big seed deposit since upgrade | New  Scientist">
            <a:extLst>
              <a:ext uri="{FF2B5EF4-FFF2-40B4-BE49-F238E27FC236}">
                <a16:creationId xmlns:a16="http://schemas.microsoft.com/office/drawing/2014/main" id="{B35D49E3-7D93-4058-A125-534403F9D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014" y="1941461"/>
            <a:ext cx="2982186" cy="198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D9B814-2884-4C17-98DC-D3A1C281DD4A}"/>
              </a:ext>
            </a:extLst>
          </p:cNvPr>
          <p:cNvSpPr txBox="1"/>
          <p:nvPr/>
        </p:nvSpPr>
        <p:spPr>
          <a:xfrm>
            <a:off x="6015222" y="1916061"/>
            <a:ext cx="298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/>
              <a:t>Svalbard Seed Vault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C5D37D-9643-4B42-BBC7-02D24B66B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777" y="4354991"/>
            <a:ext cx="3347230" cy="202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37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448F4-90C8-434F-861E-A031E342D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Seeds to be 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3FA6E-D3D1-4E71-990B-5262A5CD6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4572000" cy="4463414"/>
          </a:xfrm>
        </p:spPr>
        <p:txBody>
          <a:bodyPr/>
          <a:lstStyle/>
          <a:p>
            <a:r>
              <a:rPr lang="en-US" dirty="0"/>
              <a:t>Based on the Svalbard experience seeds would be stored in foil bags and sealed (500 per species).</a:t>
            </a:r>
          </a:p>
          <a:p>
            <a:r>
              <a:rPr lang="en-US" dirty="0"/>
              <a:t>Depending on amount of background radiation from granite, will need additional protection.</a:t>
            </a:r>
          </a:p>
          <a:p>
            <a:r>
              <a:rPr lang="en-US" dirty="0"/>
              <a:t>Store 1 million seeds.</a:t>
            </a:r>
          </a:p>
        </p:txBody>
      </p:sp>
      <p:pic>
        <p:nvPicPr>
          <p:cNvPr id="1026" name="Picture 2" descr="The World's Doomsday Bunker Holds The Key To Survival, But Not For Long">
            <a:extLst>
              <a:ext uri="{FF2B5EF4-FFF2-40B4-BE49-F238E27FC236}">
                <a16:creationId xmlns:a16="http://schemas.microsoft.com/office/drawing/2014/main" id="{FE11DBE4-60CF-472D-9690-2E3F94E7F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45369"/>
            <a:ext cx="39116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6982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496F-8B1F-4089-910C-A5FA6307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 Ark vs Full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6789E-61B5-459E-B401-F766900C6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99A95-CE00-4FC9-8C0C-4F790CB35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828800"/>
            <a:ext cx="5715000" cy="373774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F335A3-53C4-40C3-9310-F1ED0643F9DE}"/>
              </a:ext>
            </a:extLst>
          </p:cNvPr>
          <p:cNvSpPr txBox="1">
            <a:spLocks/>
          </p:cNvSpPr>
          <p:nvPr/>
        </p:nvSpPr>
        <p:spPr bwMode="auto">
          <a:xfrm>
            <a:off x="457200" y="5760019"/>
            <a:ext cx="8458200" cy="60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600" u="none" kern="0" dirty="0"/>
              <a:t>International Space Station took 40 launches. Lunar  Seed Ark can be started now without breaking the bank!</a:t>
            </a:r>
          </a:p>
        </p:txBody>
      </p:sp>
    </p:spTree>
    <p:extLst>
      <p:ext uri="{BB962C8B-B14F-4D97-AF65-F5344CB8AC3E}">
        <p14:creationId xmlns:p14="http://schemas.microsoft.com/office/powerpoint/2010/main" val="180298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1420-B1FD-49A4-B9AF-D8CCD3FF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Modern Lunar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7B863-3177-4374-A67C-66132DCE4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67400"/>
            <a:ext cx="8382000" cy="465183"/>
          </a:xfrm>
        </p:spPr>
        <p:txBody>
          <a:bodyPr/>
          <a:lstStyle/>
          <a:p>
            <a:r>
              <a:rPr lang="en-US" dirty="0"/>
              <a:t>Modular robotic base inside lava tube powered using renewable energy.</a:t>
            </a:r>
          </a:p>
        </p:txBody>
      </p:sp>
      <p:pic>
        <p:nvPicPr>
          <p:cNvPr id="8194" name="Picture 2" descr="P77#y1">
            <a:extLst>
              <a:ext uri="{FF2B5EF4-FFF2-40B4-BE49-F238E27FC236}">
                <a16:creationId xmlns:a16="http://schemas.microsoft.com/office/drawing/2014/main" id="{091C9D4C-A6A5-4A7C-B969-77440B555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84378"/>
            <a:ext cx="891266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275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97B9-1BB4-4F8B-BFA5-F5F8FF593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609600"/>
          </a:xfrm>
        </p:spPr>
        <p:txBody>
          <a:bodyPr/>
          <a:lstStyle/>
          <a:p>
            <a:r>
              <a:rPr lang="en-US" dirty="0"/>
              <a:t>Lunar Ark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FF60-4D74-44BB-A7BE-08674B83D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4648200" cy="4463414"/>
          </a:xfrm>
        </p:spPr>
        <p:txBody>
          <a:bodyPr/>
          <a:lstStyle/>
          <a:p>
            <a:r>
              <a:rPr lang="en-US" dirty="0"/>
              <a:t>Modules would be pre-fabricated and transported from Earth</a:t>
            </a:r>
          </a:p>
          <a:p>
            <a:r>
              <a:rPr lang="en-US" dirty="0"/>
              <a:t>Envision using SpaceX Falcon Heavy or SLS to do the heavy lifting.</a:t>
            </a:r>
          </a:p>
          <a:p>
            <a:r>
              <a:rPr lang="en-US" dirty="0"/>
              <a:t>Current numbers show</a:t>
            </a:r>
          </a:p>
          <a:p>
            <a:pPr marL="0" indent="0">
              <a:buNone/>
            </a:pPr>
            <a:r>
              <a:rPr lang="en-US" dirty="0"/>
              <a:t>    need for 250 Falcon Heavy     </a:t>
            </a:r>
          </a:p>
          <a:p>
            <a:pPr marL="0" indent="0">
              <a:buNone/>
            </a:pPr>
            <a:r>
              <a:rPr lang="en-US" dirty="0"/>
              <a:t>    launches!</a:t>
            </a:r>
          </a:p>
          <a:p>
            <a:r>
              <a:rPr lang="en-US" dirty="0"/>
              <a:t>Design optimization – next step</a:t>
            </a:r>
          </a:p>
        </p:txBody>
      </p:sp>
      <p:pic>
        <p:nvPicPr>
          <p:cNvPr id="21506" name="Picture 2" descr="Falcon Heavy - Wikipedia">
            <a:extLst>
              <a:ext uri="{FF2B5EF4-FFF2-40B4-BE49-F238E27FC236}">
                <a16:creationId xmlns:a16="http://schemas.microsoft.com/office/drawing/2014/main" id="{07118C62-8083-4394-857C-66C468CD6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61444"/>
            <a:ext cx="2095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NASA Artemis Missions Set to Begin Next Year as SLS Rocket Costs Climb">
            <a:extLst>
              <a:ext uri="{FF2B5EF4-FFF2-40B4-BE49-F238E27FC236}">
                <a16:creationId xmlns:a16="http://schemas.microsoft.com/office/drawing/2014/main" id="{A7E44BFA-0AF5-4C16-BC4E-7C5321702D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0" r="24248"/>
          <a:stretch/>
        </p:blipFill>
        <p:spPr bwMode="auto">
          <a:xfrm>
            <a:off x="6856589" y="1961444"/>
            <a:ext cx="2287411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831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3174-45BE-49B9-91CC-DDEA7F19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1A4D-6503-4E18-B415-18821A193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38142"/>
            <a:ext cx="8382000" cy="643479"/>
          </a:xfrm>
        </p:spPr>
        <p:txBody>
          <a:bodyPr/>
          <a:lstStyle/>
          <a:p>
            <a:r>
              <a:rPr lang="en-US" dirty="0"/>
              <a:t>Shafts for base expansion and preserve transport</a:t>
            </a:r>
          </a:p>
          <a:p>
            <a:r>
              <a:rPr lang="en-US" dirty="0"/>
              <a:t>Preserves held cryo-modules</a:t>
            </a:r>
          </a:p>
        </p:txBody>
      </p:sp>
      <p:pic>
        <p:nvPicPr>
          <p:cNvPr id="9218" name="Picture 2" descr="P95#yIS1">
            <a:extLst>
              <a:ext uri="{FF2B5EF4-FFF2-40B4-BE49-F238E27FC236}">
                <a16:creationId xmlns:a16="http://schemas.microsoft.com/office/drawing/2014/main" id="{894E63A5-6123-4729-8764-718CB3ABE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251618" cy="411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979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45735-BFB9-4D61-A986-1CCEB55D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Cryo-Module Cross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A10A9-98C7-44F3-98B8-4E45ED20C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5202065"/>
            <a:ext cx="8610600" cy="617583"/>
          </a:xfrm>
        </p:spPr>
        <p:txBody>
          <a:bodyPr/>
          <a:lstStyle/>
          <a:p>
            <a:r>
              <a:rPr lang="en-US" dirty="0"/>
              <a:t>Cryo-module hold preserves in cassettes stored at                     -180 </a:t>
            </a:r>
            <a:r>
              <a:rPr lang="en-US" baseline="30000" dirty="0"/>
              <a:t>o</a:t>
            </a:r>
            <a:r>
              <a:rPr lang="en-US" dirty="0"/>
              <a:t>C to 196 </a:t>
            </a:r>
            <a:r>
              <a:rPr lang="en-US" baseline="30000" dirty="0"/>
              <a:t>o</a:t>
            </a:r>
            <a:r>
              <a:rPr lang="en-US" dirty="0"/>
              <a:t>C</a:t>
            </a:r>
          </a:p>
          <a:p>
            <a:r>
              <a:rPr lang="en-US" dirty="0"/>
              <a:t>Floating 7-DOF robot manipulator retrieves preserve</a:t>
            </a:r>
          </a:p>
        </p:txBody>
      </p:sp>
      <p:pic>
        <p:nvPicPr>
          <p:cNvPr id="10242" name="内容占位符 4" descr="P144#yIS1">
            <a:extLst>
              <a:ext uri="{FF2B5EF4-FFF2-40B4-BE49-F238E27FC236}">
                <a16:creationId xmlns:a16="http://schemas.microsoft.com/office/drawing/2014/main" id="{EF86B4F6-6CE8-4696-A671-9BCD4D584F0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05000"/>
            <a:ext cx="3706813" cy="325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69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956CA-E418-4925-9E5F-64CF08E94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&amp; Thermal Insulation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B7CA5FF-DCA8-41B8-9C16-942AEC372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605530"/>
              </p:ext>
            </p:extLst>
          </p:nvPr>
        </p:nvGraphicFramePr>
        <p:xfrm>
          <a:off x="5638800" y="2285215"/>
          <a:ext cx="2967990" cy="2909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259">
                  <a:extLst>
                    <a:ext uri="{9D8B030D-6E8A-4147-A177-3AD203B41FA5}">
                      <a16:colId xmlns:a16="http://schemas.microsoft.com/office/drawing/2014/main" val="4060875862"/>
                    </a:ext>
                  </a:extLst>
                </a:gridCol>
                <a:gridCol w="824442">
                  <a:extLst>
                    <a:ext uri="{9D8B030D-6E8A-4147-A177-3AD203B41FA5}">
                      <a16:colId xmlns:a16="http://schemas.microsoft.com/office/drawing/2014/main" val="2594427989"/>
                    </a:ext>
                  </a:extLst>
                </a:gridCol>
                <a:gridCol w="919289">
                  <a:extLst>
                    <a:ext uri="{9D8B030D-6E8A-4147-A177-3AD203B41FA5}">
                      <a16:colId xmlns:a16="http://schemas.microsoft.com/office/drawing/2014/main" val="1927255126"/>
                    </a:ext>
                  </a:extLst>
                </a:gridCol>
              </a:tblGrid>
              <a:tr h="58197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Material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Thermal expansion coefficient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Thickness (mm)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721902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Ortho-fabric (outer)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1.2 × 10</a:t>
                      </a:r>
                      <a:r>
                        <a:rPr lang="en-US" sz="1000" baseline="30000">
                          <a:effectLst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700196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Aluminized mylar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1.7 × 10</a:t>
                      </a:r>
                      <a:r>
                        <a:rPr lang="en-US" sz="1000" baseline="30000">
                          <a:effectLst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25801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Goretex Pressure Garment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-1.0 × 10</a:t>
                      </a:r>
                      <a:r>
                        <a:rPr lang="en-US" sz="1000" baseline="30000">
                          <a:effectLst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6689927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Bladder (coolant)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2.4 × 10</a:t>
                      </a:r>
                      <a:r>
                        <a:rPr lang="en-US" sz="1000" baseline="30000">
                          <a:effectLst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0068945"/>
                  </a:ext>
                </a:extLst>
              </a:tr>
              <a:tr h="19399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Nylon Ripstop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8.0 × 10</a:t>
                      </a:r>
                      <a:r>
                        <a:rPr lang="en-US" sz="1000" baseline="30000">
                          <a:effectLst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1416710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Ortho-fabric (inner)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1.2 × 10</a:t>
                      </a:r>
                      <a:r>
                        <a:rPr lang="en-US" sz="1000" baseline="30000">
                          <a:effectLst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020516"/>
                  </a:ext>
                </a:extLst>
              </a:tr>
              <a:tr h="19399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Aluminum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2.3 × 10</a:t>
                      </a:r>
                      <a:r>
                        <a:rPr lang="en-US" sz="1000" baseline="30000">
                          <a:effectLst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0880383"/>
                  </a:ext>
                </a:extLst>
              </a:tr>
            </a:tbl>
          </a:graphicData>
        </a:graphic>
      </p:graphicFrame>
      <p:pic>
        <p:nvPicPr>
          <p:cNvPr id="5" name="内容占位符 4" descr="P144#yIS1">
            <a:extLst>
              <a:ext uri="{FF2B5EF4-FFF2-40B4-BE49-F238E27FC236}">
                <a16:creationId xmlns:a16="http://schemas.microsoft.com/office/drawing/2014/main" id="{2C1B9441-86F4-4FA8-B986-6CE23032609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15097"/>
            <a:ext cx="3706813" cy="325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2ABA9E-76CD-4980-A3A4-2E8F16142CBD}"/>
              </a:ext>
            </a:extLst>
          </p:cNvPr>
          <p:cNvSpPr txBox="1">
            <a:spLocks/>
          </p:cNvSpPr>
          <p:nvPr/>
        </p:nvSpPr>
        <p:spPr bwMode="auto">
          <a:xfrm>
            <a:off x="95250" y="5562600"/>
            <a:ext cx="8953500" cy="61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u="none" kern="0" dirty="0"/>
              <a:t>Multiple layers, consisting of inflatable bladder, pressure garments, nylon ripstop, with AL 6065 backing</a:t>
            </a:r>
          </a:p>
        </p:txBody>
      </p:sp>
    </p:spTree>
    <p:extLst>
      <p:ext uri="{BB962C8B-B14F-4D97-AF65-F5344CB8AC3E}">
        <p14:creationId xmlns:p14="http://schemas.microsoft.com/office/powerpoint/2010/main" val="413323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A8BFE-42CC-4947-91A0-7D7B01AA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Ark  and Logistics Base</a:t>
            </a:r>
          </a:p>
        </p:txBody>
      </p:sp>
      <p:pic>
        <p:nvPicPr>
          <p:cNvPr id="7" name="Content Placeholder 6" descr="Graphical user interface&#10;&#10;Description automatically generated">
            <a:extLst>
              <a:ext uri="{FF2B5EF4-FFF2-40B4-BE49-F238E27FC236}">
                <a16:creationId xmlns:a16="http://schemas.microsoft.com/office/drawing/2014/main" id="{FBD71D4E-BBEE-410A-B724-2A365FEA0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7" y="2133600"/>
            <a:ext cx="8713186" cy="4009497"/>
          </a:xfrm>
        </p:spPr>
      </p:pic>
    </p:spTree>
    <p:extLst>
      <p:ext uri="{BB962C8B-B14F-4D97-AF65-F5344CB8AC3E}">
        <p14:creationId xmlns:p14="http://schemas.microsoft.com/office/powerpoint/2010/main" val="4092816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BE09-282D-46CC-BAB4-B88D8B658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Needs – Lunar Full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09C4-4C4D-46A8-A780-8DCC39941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4463414"/>
          </a:xfrm>
        </p:spPr>
        <p:txBody>
          <a:bodyPr/>
          <a:lstStyle/>
          <a:p>
            <a:r>
              <a:rPr lang="en-US" dirty="0"/>
              <a:t>Total Subsurface Cryo-modules: 5 Needed</a:t>
            </a:r>
          </a:p>
          <a:p>
            <a:r>
              <a:rPr lang="en-US" dirty="0"/>
              <a:t>For modules at -180 </a:t>
            </a:r>
            <a:r>
              <a:rPr lang="en-US" baseline="30000" dirty="0"/>
              <a:t>o</a:t>
            </a:r>
            <a:r>
              <a:rPr lang="en-US" dirty="0"/>
              <a:t>C:</a:t>
            </a:r>
          </a:p>
          <a:p>
            <a:pPr lvl="1"/>
            <a:r>
              <a:rPr lang="en-US" dirty="0"/>
              <a:t>2.3 kW</a:t>
            </a:r>
          </a:p>
          <a:p>
            <a:r>
              <a:rPr lang="en-US" dirty="0"/>
              <a:t>For modules at -196 </a:t>
            </a:r>
            <a:r>
              <a:rPr lang="en-US" baseline="30000" dirty="0"/>
              <a:t>o</a:t>
            </a:r>
            <a:r>
              <a:rPr lang="en-US" dirty="0"/>
              <a:t>C</a:t>
            </a:r>
          </a:p>
          <a:p>
            <a:pPr lvl="1"/>
            <a:r>
              <a:rPr lang="en-US" dirty="0"/>
              <a:t>3.8 kW</a:t>
            </a:r>
          </a:p>
          <a:p>
            <a:r>
              <a:rPr lang="en-US" dirty="0"/>
              <a:t>Cryo-modules total: 23 kW</a:t>
            </a:r>
          </a:p>
          <a:p>
            <a:endParaRPr lang="en-US" dirty="0"/>
          </a:p>
          <a:p>
            <a:r>
              <a:rPr lang="en-US" dirty="0"/>
              <a:t>More work needs to be done to figure out if 5 cryo-modules enough or more needed.</a:t>
            </a:r>
          </a:p>
        </p:txBody>
      </p:sp>
      <p:pic>
        <p:nvPicPr>
          <p:cNvPr id="19458" name="Picture 2" descr="Why we might not be able to live on the Moon | Space flight, Future city,  Planets art">
            <a:extLst>
              <a:ext uri="{FF2B5EF4-FFF2-40B4-BE49-F238E27FC236}">
                <a16:creationId xmlns:a16="http://schemas.microsoft.com/office/drawing/2014/main" id="{4E410458-DD44-4BF8-9CB2-CA6627B71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000"/>
            <a:ext cx="3962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7445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A7E4-F69C-4730-A1AD-96425FAFA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for Lunar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58C2F-2476-44EF-9260-768CB0ACA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to be generated using PV cells located on surface operating over lunar day.</a:t>
            </a:r>
          </a:p>
          <a:p>
            <a:r>
              <a:rPr lang="en-US" dirty="0"/>
              <a:t>Ark needs 11,000 kWh for lunar day.</a:t>
            </a:r>
          </a:p>
          <a:p>
            <a:r>
              <a:rPr lang="en-US" dirty="0"/>
              <a:t>Total needs: 28,500 kWh (including margins)</a:t>
            </a:r>
          </a:p>
          <a:p>
            <a:r>
              <a:rPr lang="en-US" dirty="0"/>
              <a:t>Solar Panels: 191 m</a:t>
            </a:r>
            <a:r>
              <a:rPr lang="en-US" baseline="30000" dirty="0"/>
              <a:t>2</a:t>
            </a:r>
            <a:r>
              <a:rPr lang="en-US" dirty="0"/>
              <a:t>, 3TJ, 30% efficiency</a:t>
            </a:r>
          </a:p>
        </p:txBody>
      </p:sp>
    </p:spTree>
    <p:extLst>
      <p:ext uri="{BB962C8B-B14F-4D97-AF65-F5344CB8AC3E}">
        <p14:creationId xmlns:p14="http://schemas.microsoft.com/office/powerpoint/2010/main" val="1965330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5C1FB-FF86-4D73-B8CF-77296A72D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Seed 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332D5-D2A4-4B96-9C9E-69775B209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Refrigeration power needs is zero.</a:t>
            </a:r>
          </a:p>
          <a:p>
            <a:r>
              <a:rPr lang="en-US" dirty="0"/>
              <a:t>Still will need  small amount of power  for lighting. (500 W) and controlled access.</a:t>
            </a:r>
          </a:p>
          <a:p>
            <a:r>
              <a:rPr lang="en-US" dirty="0"/>
              <a:t>Laser power beaming from surface could be sufficient.</a:t>
            </a:r>
          </a:p>
          <a:p>
            <a:r>
              <a:rPr lang="en-US" dirty="0"/>
              <a:t>Simple elevator shaft placed at center of pit with “T” support structure anchoring surface.</a:t>
            </a:r>
          </a:p>
          <a:p>
            <a:r>
              <a:rPr lang="en-US" dirty="0"/>
              <a:t>Lunar seeds placed in stacked 12U cannisters, no need for building complex structure to house them.</a:t>
            </a:r>
          </a:p>
        </p:txBody>
      </p:sp>
    </p:spTree>
    <p:extLst>
      <p:ext uri="{BB962C8B-B14F-4D97-AF65-F5344CB8AC3E}">
        <p14:creationId xmlns:p14="http://schemas.microsoft.com/office/powerpoint/2010/main" val="3474342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47E8-18AD-4728-90C6-D0709FA0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2FEB7-FA85-43A1-AD93-D9587A465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Proposed a Seed Lunar Ark as first step before trying to protect all major animals, plants, fungi.</a:t>
            </a:r>
          </a:p>
          <a:p>
            <a:r>
              <a:rPr lang="en-US" dirty="0"/>
              <a:t>Would store 1 million seed packets</a:t>
            </a:r>
          </a:p>
          <a:p>
            <a:r>
              <a:rPr lang="en-US" dirty="0"/>
              <a:t>Need 15 launches (SpaceX Falcon Heavy)</a:t>
            </a:r>
          </a:p>
          <a:p>
            <a:r>
              <a:rPr lang="en-US" dirty="0"/>
              <a:t>Material needs to be preserved at -18 C</a:t>
            </a:r>
          </a:p>
          <a:p>
            <a:r>
              <a:rPr lang="en-US" dirty="0"/>
              <a:t>Technology exist to do this now (within 5 years)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26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6DB1D-FA6C-4D06-84CA-38227BCF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Authors</a:t>
            </a:r>
          </a:p>
        </p:txBody>
      </p:sp>
      <p:pic>
        <p:nvPicPr>
          <p:cNvPr id="6" name="Content Placeholder 5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A7298489-551C-4818-99BB-E104142C0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7" t="13456" r="8057"/>
          <a:stretch/>
        </p:blipFill>
        <p:spPr>
          <a:xfrm>
            <a:off x="7561092" y="1917921"/>
            <a:ext cx="1487264" cy="1503216"/>
          </a:xfrm>
        </p:spPr>
      </p:pic>
      <p:pic>
        <p:nvPicPr>
          <p:cNvPr id="4" name="Picture 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CC3B2F6-3BAE-4218-BD29-BE6E74B895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4026" r="9524"/>
          <a:stretch/>
        </p:blipFill>
        <p:spPr>
          <a:xfrm>
            <a:off x="4846547" y="1910058"/>
            <a:ext cx="1468951" cy="1511079"/>
          </a:xfrm>
          <a:prstGeom prst="rect">
            <a:avLst/>
          </a:prstGeom>
        </p:spPr>
      </p:pic>
      <p:pic>
        <p:nvPicPr>
          <p:cNvPr id="1026" name="Picture 2" descr="Cho Lik Chan">
            <a:extLst>
              <a:ext uri="{FF2B5EF4-FFF2-40B4-BE49-F238E27FC236}">
                <a16:creationId xmlns:a16="http://schemas.microsoft.com/office/drawing/2014/main" id="{9FF6C43E-01F4-4918-A916-8063E09E9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759" y="1917922"/>
            <a:ext cx="1252057" cy="150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posing for a picture&#10;&#10;Description automatically generated">
            <a:extLst>
              <a:ext uri="{FF2B5EF4-FFF2-40B4-BE49-F238E27FC236}">
                <a16:creationId xmlns:a16="http://schemas.microsoft.com/office/drawing/2014/main" id="{4A2A06D7-36E5-4E68-933F-4555D2260A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3" t="9963" r="11228" b="25299"/>
          <a:stretch/>
        </p:blipFill>
        <p:spPr>
          <a:xfrm>
            <a:off x="1909012" y="1917921"/>
            <a:ext cx="1425963" cy="1518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E58FC3-056C-4949-9C92-76BEAE6575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553"/>
          <a:stretch/>
        </p:blipFill>
        <p:spPr>
          <a:xfrm>
            <a:off x="250106" y="1917921"/>
            <a:ext cx="1651065" cy="15110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3588B2-9FC1-424C-A6DF-CFB912677BC9}"/>
              </a:ext>
            </a:extLst>
          </p:cNvPr>
          <p:cNvSpPr txBox="1"/>
          <p:nvPr/>
        </p:nvSpPr>
        <p:spPr>
          <a:xfrm>
            <a:off x="173906" y="3449302"/>
            <a:ext cx="1727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Alvaro Diaz-Flores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205595-B5C4-471A-9CF1-F82674FD3A2B}"/>
              </a:ext>
            </a:extLst>
          </p:cNvPr>
          <p:cNvSpPr txBox="1"/>
          <p:nvPr/>
        </p:nvSpPr>
        <p:spPr>
          <a:xfrm>
            <a:off x="1782091" y="3429000"/>
            <a:ext cx="1727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Claire Pedersen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49657-DD8D-4049-A7EE-FADD6DB6D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2781" y="1917921"/>
            <a:ext cx="1517902" cy="14953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B8CBBE-8519-4F98-9CE9-4E97852AE797}"/>
              </a:ext>
            </a:extLst>
          </p:cNvPr>
          <p:cNvSpPr txBox="1"/>
          <p:nvPr/>
        </p:nvSpPr>
        <p:spPr>
          <a:xfrm>
            <a:off x="3328646" y="3436864"/>
            <a:ext cx="1517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Yinan Xu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347802-7E39-47C9-93D2-3B7E9098439C}"/>
              </a:ext>
            </a:extLst>
          </p:cNvPr>
          <p:cNvSpPr txBox="1"/>
          <p:nvPr/>
        </p:nvSpPr>
        <p:spPr>
          <a:xfrm>
            <a:off x="4803458" y="3436863"/>
            <a:ext cx="1517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Lindsey Williams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4D5AB8-CDAA-40F5-A968-B32792376339}"/>
              </a:ext>
            </a:extLst>
          </p:cNvPr>
          <p:cNvSpPr txBox="1"/>
          <p:nvPr/>
        </p:nvSpPr>
        <p:spPr>
          <a:xfrm>
            <a:off x="6170836" y="3437579"/>
            <a:ext cx="1517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Prof. Cholik Chan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7DBF0D-0D05-44C7-8519-074515BBD29B}"/>
              </a:ext>
            </a:extLst>
          </p:cNvPr>
          <p:cNvSpPr txBox="1"/>
          <p:nvPr/>
        </p:nvSpPr>
        <p:spPr>
          <a:xfrm>
            <a:off x="7567522" y="3429000"/>
            <a:ext cx="1517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Prof. Jekan Thanga</a:t>
            </a:r>
          </a:p>
        </p:txBody>
      </p:sp>
    </p:spTree>
    <p:extLst>
      <p:ext uri="{BB962C8B-B14F-4D97-AF65-F5344CB8AC3E}">
        <p14:creationId xmlns:p14="http://schemas.microsoft.com/office/powerpoint/2010/main" val="19768943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0D50-CC7D-48A8-AF9B-E01D70B3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E9F12-91B9-40EF-9D74-C6A717235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Is The Earth Alive? That Depends On Your Definition Of Life : 13.7: Cosmos  And Culture : NPR">
            <a:extLst>
              <a:ext uri="{FF2B5EF4-FFF2-40B4-BE49-F238E27FC236}">
                <a16:creationId xmlns:a16="http://schemas.microsoft.com/office/drawing/2014/main" id="{0A03967E-91CF-41B0-AB30-7101D5949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391" y="2057400"/>
            <a:ext cx="4127218" cy="398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092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0D50-CC7D-48A8-AF9B-E01D70B3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E9F12-91B9-40EF-9D74-C6A717235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Is The Earth Alive? That Depends On Your Definition Of Life : 13.7: Cosmos  And Culture : NPR">
            <a:extLst>
              <a:ext uri="{FF2B5EF4-FFF2-40B4-BE49-F238E27FC236}">
                <a16:creationId xmlns:a16="http://schemas.microsoft.com/office/drawing/2014/main" id="{0A03967E-91CF-41B0-AB30-7101D5949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391" y="2057400"/>
            <a:ext cx="4127218" cy="398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5413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9|9.6|4.6|1.5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95179</TotalTime>
  <Words>1515</Words>
  <Application>Microsoft Office PowerPoint</Application>
  <PresentationFormat>On-screen Show (4:3)</PresentationFormat>
  <Paragraphs>253</Paragraphs>
  <Slides>44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Cambria Math</vt:lpstr>
      <vt:lpstr>Garamond</vt:lpstr>
      <vt:lpstr>Times New Roman</vt:lpstr>
      <vt:lpstr>Wingdings</vt:lpstr>
      <vt:lpstr>1_Stream</vt:lpstr>
      <vt:lpstr>2_Stream</vt:lpstr>
      <vt:lpstr>6_Stream</vt:lpstr>
      <vt:lpstr>7_Stream</vt:lpstr>
      <vt:lpstr>PowerPoint Presentation</vt:lpstr>
      <vt:lpstr>Outline</vt:lpstr>
      <vt:lpstr>Introduction – Living Organism Endangered</vt:lpstr>
      <vt:lpstr>Motivation</vt:lpstr>
      <vt:lpstr>Motivation – Collapse of World’s Food Supply</vt:lpstr>
      <vt:lpstr>Constellation Validation</vt:lpstr>
      <vt:lpstr>Motivation - Mass Extinction Dangers on Earth</vt:lpstr>
      <vt:lpstr>Motivation – Toba Super Volcano</vt:lpstr>
      <vt:lpstr>Need for a Modern Ark</vt:lpstr>
      <vt:lpstr>Need for a Modern Ark</vt:lpstr>
      <vt:lpstr>Objectives</vt:lpstr>
      <vt:lpstr>Lunar Pits and Lava Tubes</vt:lpstr>
      <vt:lpstr>Why a Lunar Ark ?</vt:lpstr>
      <vt:lpstr>Lunar Bases Underground</vt:lpstr>
      <vt:lpstr>First Phase – Exploration of Lunar Pits</vt:lpstr>
      <vt:lpstr>SphereX Robots for Lunar Pit Exploration</vt:lpstr>
      <vt:lpstr>PowerPoint Presentation</vt:lpstr>
      <vt:lpstr>PowerPoint Presentation</vt:lpstr>
      <vt:lpstr>Exploration of Pits, Lava Tubes and Craters</vt:lpstr>
      <vt:lpstr>Lunar Pits</vt:lpstr>
      <vt:lpstr>Pit Entrance Survey</vt:lpstr>
      <vt:lpstr>Pit Entrance</vt:lpstr>
      <vt:lpstr>Line-of-sight Analysis</vt:lpstr>
      <vt:lpstr>Line-of-sight Analysis</vt:lpstr>
      <vt:lpstr>Sensor Placement</vt:lpstr>
      <vt:lpstr>Sensor Placement</vt:lpstr>
      <vt:lpstr>Multi-Robot Mapping</vt:lpstr>
      <vt:lpstr>Protecting Earth’s Endangered Species</vt:lpstr>
      <vt:lpstr>Where to Get Started</vt:lpstr>
      <vt:lpstr>Seeds to be Stored</vt:lpstr>
      <vt:lpstr>Seed Ark vs Full Ark</vt:lpstr>
      <vt:lpstr>A Modern Lunar Ark</vt:lpstr>
      <vt:lpstr>Lunar Ark Modules</vt:lpstr>
      <vt:lpstr>Lunar Ark</vt:lpstr>
      <vt:lpstr>Cryo-Module Cross Section</vt:lpstr>
      <vt:lpstr>Structures &amp; Thermal Insulation</vt:lpstr>
      <vt:lpstr>Lunar Ark  and Logistics Base</vt:lpstr>
      <vt:lpstr>Power Needs – Lunar Full Ark</vt:lpstr>
      <vt:lpstr>Power for Lunar Ark</vt:lpstr>
      <vt:lpstr>Lunar Seed Ark</vt:lpstr>
      <vt:lpstr>Conclusions</vt:lpstr>
      <vt:lpstr>Authors</vt:lpstr>
      <vt:lpstr>Thank You!</vt:lpstr>
      <vt:lpstr>Questions ?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Thanga, Jekan - (jekan)</cp:lastModifiedBy>
  <cp:revision>1076</cp:revision>
  <dcterms:created xsi:type="dcterms:W3CDTF">2008-05-21T01:02:12Z</dcterms:created>
  <dcterms:modified xsi:type="dcterms:W3CDTF">2021-04-28T15:19:32Z</dcterms:modified>
</cp:coreProperties>
</file>