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9144000"/>
  <p:notesSz cx="6858000" cy="9144000"/>
  <p:embeddedFontLst>
    <p:embeddedFont>
      <p:font typeface="Garamond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5" roundtripDataSignature="AMtx7mjqYT2N5gThxaMQSb7kA/9smUZ4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Garamond-bold.fntdata"/><Relationship Id="rId21" Type="http://schemas.openxmlformats.org/officeDocument/2006/relationships/font" Target="fonts/Garamond-regular.fntdata"/><Relationship Id="rId24" Type="http://schemas.openxmlformats.org/officeDocument/2006/relationships/font" Target="fonts/Garamond-boldItalic.fntdata"/><Relationship Id="rId23" Type="http://schemas.openxmlformats.org/officeDocument/2006/relationships/font" Target="fonts/Garamon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4" name="Google Shape;23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d44cd14102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gd44cd14102_0_1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d44cd14102_0_1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d44cd14102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gd44cd14102_0_14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d44cd14102_0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5" name="Google Shape;355;gd44cd1410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6" name="Google Shape;356;gd44cd14102_0_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11" Type="http://schemas.openxmlformats.org/officeDocument/2006/relationships/image" Target="../media/image10.png"/><Relationship Id="rId10" Type="http://schemas.openxmlformats.org/officeDocument/2006/relationships/image" Target="../media/image19.png"/><Relationship Id="rId9" Type="http://schemas.openxmlformats.org/officeDocument/2006/relationships/image" Target="../media/image17.png"/><Relationship Id="rId5" Type="http://schemas.openxmlformats.org/officeDocument/2006/relationships/image" Target="../media/image6.jpg"/><Relationship Id="rId6" Type="http://schemas.openxmlformats.org/officeDocument/2006/relationships/image" Target="../media/image5.png"/><Relationship Id="rId7" Type="http://schemas.openxmlformats.org/officeDocument/2006/relationships/image" Target="../media/image9.png"/><Relationship Id="rId8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4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" name="Google Shape;16;p14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8"/>
          <p:cNvSpPr/>
          <p:nvPr/>
        </p:nvSpPr>
        <p:spPr>
          <a:xfrm>
            <a:off x="-12700" y="-11113"/>
            <a:ext cx="9385300" cy="849313"/>
          </a:xfrm>
          <a:prstGeom prst="rect">
            <a:avLst/>
          </a:prstGeom>
          <a:solidFill>
            <a:schemeClr val="dk1">
              <a:alpha val="7372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0" name="Google Shape;2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8"/>
          <p:cNvSpPr/>
          <p:nvPr/>
        </p:nvSpPr>
        <p:spPr>
          <a:xfrm>
            <a:off x="-6350" y="838200"/>
            <a:ext cx="9144000" cy="6157913"/>
          </a:xfrm>
          <a:prstGeom prst="rect">
            <a:avLst/>
          </a:prstGeom>
          <a:solidFill>
            <a:schemeClr val="dk1">
              <a:alpha val="1372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" name="Google Shape;22;p18"/>
          <p:cNvSpPr txBox="1"/>
          <p:nvPr>
            <p:ph type="ctrTitle"/>
          </p:nvPr>
        </p:nvSpPr>
        <p:spPr>
          <a:xfrm>
            <a:off x="457200" y="1736725"/>
            <a:ext cx="8458200" cy="1920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457200" y="3886200"/>
            <a:ext cx="8382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705600" y="62547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/>
          <p:nvPr/>
        </p:nvSpPr>
        <p:spPr>
          <a:xfrm>
            <a:off x="0" y="0"/>
            <a:ext cx="9144000" cy="1055688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9" name="Google Shape;29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9"/>
          <p:cNvSpPr txBox="1"/>
          <p:nvPr>
            <p:ph idx="1" type="body"/>
          </p:nvPr>
        </p:nvSpPr>
        <p:spPr>
          <a:xfrm>
            <a:off x="457200" y="1937386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1" type="ftr"/>
          </p:nvPr>
        </p:nvSpPr>
        <p:spPr>
          <a:xfrm>
            <a:off x="3886200" y="6381750"/>
            <a:ext cx="24384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51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36" name="Google Shape;36;p20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7" name="Google Shape;37;p20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20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42" name="Google Shape;42;p21"/>
          <p:cNvSpPr txBox="1"/>
          <p:nvPr>
            <p:ph idx="2" type="body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43" name="Google Shape;43;p21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4" name="Google Shape;44;p21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p21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49" name="Google Shape;49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50" name="Google Shape;50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51" name="Google Shape;51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52" name="Google Shape;52;p22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4" name="Google Shape;54;p22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8" name="Google Shape;58;p23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63" name="Google Shape;63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24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69" name="Google Shape;69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70" name="Google Shape;70;p25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" name="Google Shape;71;p25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 rot="5400000">
            <a:off x="2865437" y="106362"/>
            <a:ext cx="4784725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7"/>
          <p:cNvSpPr txBox="1"/>
          <p:nvPr>
            <p:ph type="title"/>
          </p:nvPr>
        </p:nvSpPr>
        <p:spPr>
          <a:xfrm rot="5400000">
            <a:off x="4922838" y="2163762"/>
            <a:ext cx="61563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" type="body"/>
          </p:nvPr>
        </p:nvSpPr>
        <p:spPr>
          <a:xfrm rot="5400000">
            <a:off x="1189038" y="411162"/>
            <a:ext cx="6156325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27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8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8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85" name="Google Shape;85;p28"/>
          <p:cNvSpPr txBox="1"/>
          <p:nvPr>
            <p:ph idx="2" type="body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86" name="Google Shape;86;p28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28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 Content" type="fourObj">
  <p:cSld name="FOUR_OBJECTS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9"/>
          <p:cNvSpPr txBox="1"/>
          <p:nvPr>
            <p:ph idx="1" type="body"/>
          </p:nvPr>
        </p:nvSpPr>
        <p:spPr>
          <a:xfrm>
            <a:off x="16002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91" name="Google Shape;91;p29"/>
          <p:cNvSpPr txBox="1"/>
          <p:nvPr>
            <p:ph idx="2" type="body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92" name="Google Shape;92;p29"/>
          <p:cNvSpPr txBox="1"/>
          <p:nvPr>
            <p:ph idx="3" type="body"/>
          </p:nvPr>
        </p:nvSpPr>
        <p:spPr>
          <a:xfrm>
            <a:off x="16002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93" name="Google Shape;93;p29"/>
          <p:cNvSpPr txBox="1"/>
          <p:nvPr>
            <p:ph idx="4" type="body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94" name="Google Shape;94;p29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29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0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0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" name="Google Shape;99;p30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Media Clip" type="txAndMedia">
  <p:cSld name="TEXT_AND_MEDIA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1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1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03" name="Google Shape;103;p31"/>
          <p:cNvSpPr/>
          <p:nvPr>
            <p:ph idx="2" type="media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04" name="Google Shape;104;p31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31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2"/>
          <p:cNvSpPr txBox="1"/>
          <p:nvPr>
            <p:ph idx="1" type="body"/>
          </p:nvPr>
        </p:nvSpPr>
        <p:spPr>
          <a:xfrm>
            <a:off x="1600200" y="0"/>
            <a:ext cx="7315200" cy="6156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" name="Google Shape;109;p32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3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3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13" name="Google Shape;113;p33"/>
          <p:cNvSpPr txBox="1"/>
          <p:nvPr>
            <p:ph idx="2" type="body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3" type="body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15" name="Google Shape;115;p33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6" name="Google Shape;116;p33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0" y="1631950"/>
            <a:ext cx="9144000" cy="522605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0" y="0"/>
            <a:ext cx="9144000" cy="163195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5" name="Google Shape;125;p16"/>
          <p:cNvSpPr txBox="1"/>
          <p:nvPr>
            <p:ph type="ctrTitle"/>
          </p:nvPr>
        </p:nvSpPr>
        <p:spPr>
          <a:xfrm>
            <a:off x="457200" y="1736725"/>
            <a:ext cx="8458200" cy="1920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6"/>
          <p:cNvSpPr txBox="1"/>
          <p:nvPr>
            <p:ph idx="1" type="subTitle"/>
          </p:nvPr>
        </p:nvSpPr>
        <p:spPr>
          <a:xfrm>
            <a:off x="457200" y="3886200"/>
            <a:ext cx="8382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27" name="Google Shape;127;p16"/>
          <p:cNvSpPr txBox="1"/>
          <p:nvPr>
            <p:ph idx="10" type="dt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28" name="Google Shape;128;p16"/>
          <p:cNvSpPr txBox="1"/>
          <p:nvPr>
            <p:ph idx="11" type="ftr"/>
          </p:nvPr>
        </p:nvSpPr>
        <p:spPr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6"/>
          <p:cNvSpPr txBox="1"/>
          <p:nvPr>
            <p:ph idx="12" type="sldNum"/>
          </p:nvPr>
        </p:nvSpPr>
        <p:spPr>
          <a:xfrm>
            <a:off x="6705600" y="62547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/>
          <p:nvPr/>
        </p:nvSpPr>
        <p:spPr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32" name="Google Shape;132;p17"/>
          <p:cNvPicPr preferRelativeResize="0"/>
          <p:nvPr/>
        </p:nvPicPr>
        <p:blipFill rotWithShape="1">
          <a:blip r:embed="rId2">
            <a:alphaModFix/>
          </a:blip>
          <a:srcRect b="20941" l="0" r="0" t="0"/>
          <a:stretch/>
        </p:blipFill>
        <p:spPr>
          <a:xfrm flipH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7"/>
          <p:cNvSpPr txBox="1"/>
          <p:nvPr>
            <p:ph idx="1" type="body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1" type="ftr"/>
          </p:nvPr>
        </p:nvSpPr>
        <p:spPr>
          <a:xfrm>
            <a:off x="3200400" y="6381750"/>
            <a:ext cx="24384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36" name="Google Shape;13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098802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 rotWithShape="1">
          <a:blip r:embed="rId5">
            <a:alphaModFix/>
          </a:blip>
          <a:srcRect b="50428" l="32690" r="48808" t="20817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7">
            <a:alphaModFix/>
          </a:blip>
          <a:srcRect b="26666" l="32222" r="25555" t="15556"/>
          <a:stretch/>
        </p:blipFill>
        <p:spPr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08631" y="153279"/>
            <a:ext cx="329763" cy="32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811714" y="261951"/>
            <a:ext cx="523596" cy="52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100188" y="83243"/>
            <a:ext cx="1001976" cy="7981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lock, photo, hand, holding&#10;&#10;Description automatically generated" id="144" name="Google Shape;144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165823" y="42615"/>
            <a:ext cx="914518" cy="937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148" name="Google Shape;148;p34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9" name="Google Shape;149;p34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0" name="Google Shape;150;p34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5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35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154" name="Google Shape;154;p35"/>
          <p:cNvSpPr txBox="1"/>
          <p:nvPr>
            <p:ph idx="2" type="body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155" name="Google Shape;155;p35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6" name="Google Shape;156;p35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3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61" name="Google Shape;161;p3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162" name="Google Shape;162;p3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63" name="Google Shape;163;p3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164" name="Google Shape;164;p36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65" name="Google Shape;165;p36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6" name="Google Shape;166;p36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7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37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70" name="Google Shape;170;p37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1" name="Google Shape;171;p37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8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4" name="Google Shape;174;p38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3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178" name="Google Shape;178;p3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79" name="Google Shape;179;p39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" name="Google Shape;180;p39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4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84" name="Google Shape;184;p4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85" name="Google Shape;185;p40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6" name="Google Shape;186;p40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1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41"/>
          <p:cNvSpPr txBox="1"/>
          <p:nvPr>
            <p:ph idx="1" type="body"/>
          </p:nvPr>
        </p:nvSpPr>
        <p:spPr>
          <a:xfrm rot="5400000">
            <a:off x="2865437" y="106362"/>
            <a:ext cx="4784725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90" name="Google Shape;190;p41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1" name="Google Shape;191;p41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2"/>
          <p:cNvSpPr txBox="1"/>
          <p:nvPr>
            <p:ph type="title"/>
          </p:nvPr>
        </p:nvSpPr>
        <p:spPr>
          <a:xfrm rot="5400000">
            <a:off x="4922838" y="2163762"/>
            <a:ext cx="61563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42"/>
          <p:cNvSpPr txBox="1"/>
          <p:nvPr>
            <p:ph idx="1" type="body"/>
          </p:nvPr>
        </p:nvSpPr>
        <p:spPr>
          <a:xfrm rot="5400000">
            <a:off x="1189038" y="411162"/>
            <a:ext cx="6156325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95" name="Google Shape;195;p42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6" name="Google Shape;196;p42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3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43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00" name="Google Shape;200;p43"/>
          <p:cNvSpPr txBox="1"/>
          <p:nvPr>
            <p:ph idx="2" type="body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01" name="Google Shape;201;p43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2" name="Google Shape;202;p43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 Content" type="fourObj">
  <p:cSld name="FOUR_OBJECTS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4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44"/>
          <p:cNvSpPr txBox="1"/>
          <p:nvPr>
            <p:ph idx="1" type="body"/>
          </p:nvPr>
        </p:nvSpPr>
        <p:spPr>
          <a:xfrm>
            <a:off x="16002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06" name="Google Shape;206;p44"/>
          <p:cNvSpPr txBox="1"/>
          <p:nvPr>
            <p:ph idx="2" type="body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07" name="Google Shape;207;p44"/>
          <p:cNvSpPr txBox="1"/>
          <p:nvPr>
            <p:ph idx="3" type="body"/>
          </p:nvPr>
        </p:nvSpPr>
        <p:spPr>
          <a:xfrm>
            <a:off x="16002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08" name="Google Shape;208;p44"/>
          <p:cNvSpPr txBox="1"/>
          <p:nvPr>
            <p:ph idx="4" type="body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09" name="Google Shape;209;p44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0" name="Google Shape;210;p44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5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45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4" name="Google Shape;214;p45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Media Clip" type="txAndMedia">
  <p:cSld name="TEXT_AND_MEDIA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6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46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18" name="Google Shape;218;p46"/>
          <p:cNvSpPr/>
          <p:nvPr>
            <p:ph idx="2" type="media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19" name="Google Shape;219;p46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0" name="Google Shape;220;p46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7"/>
          <p:cNvSpPr txBox="1"/>
          <p:nvPr>
            <p:ph idx="1" type="body"/>
          </p:nvPr>
        </p:nvSpPr>
        <p:spPr>
          <a:xfrm>
            <a:off x="1600200" y="0"/>
            <a:ext cx="7315200" cy="6156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23" name="Google Shape;223;p47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p47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8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48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28" name="Google Shape;228;p48"/>
          <p:cNvSpPr txBox="1"/>
          <p:nvPr>
            <p:ph idx="2" type="body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29" name="Google Shape;229;p48"/>
          <p:cNvSpPr txBox="1"/>
          <p:nvPr>
            <p:ph idx="3" type="body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30" name="Google Shape;230;p48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1" name="Google Shape;231;p48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3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" type="body"/>
          </p:nvPr>
        </p:nvSpPr>
        <p:spPr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9718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15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20" name="Google Shape;120;p15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21" name="Google Shape;121;p15"/>
          <p:cNvSpPr txBox="1"/>
          <p:nvPr>
            <p:ph idx="1" type="body"/>
          </p:nvPr>
        </p:nvSpPr>
        <p:spPr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9718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5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29.png"/><Relationship Id="rId5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Relationship Id="rId4" Type="http://schemas.openxmlformats.org/officeDocument/2006/relationships/image" Target="../media/image34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Relationship Id="rId4" Type="http://schemas.openxmlformats.org/officeDocument/2006/relationships/image" Target="../media/image36.gif"/><Relationship Id="rId5" Type="http://schemas.openxmlformats.org/officeDocument/2006/relationships/image" Target="../media/image3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gif"/><Relationship Id="rId4" Type="http://schemas.openxmlformats.org/officeDocument/2006/relationships/image" Target="../media/image32.png"/><Relationship Id="rId5" Type="http://schemas.openxmlformats.org/officeDocument/2006/relationships/image" Target="../media/image35.png"/><Relationship Id="rId6" Type="http://schemas.openxmlformats.org/officeDocument/2006/relationships/image" Target="../media/image31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"/>
          <p:cNvSpPr txBox="1"/>
          <p:nvPr/>
        </p:nvSpPr>
        <p:spPr>
          <a:xfrm>
            <a:off x="213443" y="5155717"/>
            <a:ext cx="87171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Kevin May</a:t>
            </a:r>
            <a:endParaRPr sz="20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Dr. Jekan Thanga, Himangshu Kalita, Dr. Stephen R. Schwartz</a:t>
            </a:r>
            <a:endParaRPr sz="20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University of Arizona ASTEROIDS Laboratory </a:t>
            </a:r>
            <a:endParaRPr sz="20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Interplanetary Small Satellite Conference (ISSC)</a:t>
            </a:r>
            <a:r>
              <a:rPr b="1" i="0" lang="en-US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2021</a:t>
            </a:r>
            <a:endParaRPr sz="20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May 3-4</a:t>
            </a:r>
            <a:r>
              <a:rPr b="1" i="0" lang="en-US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, 2021</a:t>
            </a:r>
            <a:endParaRPr sz="2000"/>
          </a:p>
        </p:txBody>
      </p:sp>
      <p:sp>
        <p:nvSpPr>
          <p:cNvPr id="238" name="Google Shape;238;p1"/>
          <p:cNvSpPr txBox="1"/>
          <p:nvPr/>
        </p:nvSpPr>
        <p:spPr>
          <a:xfrm>
            <a:off x="474600" y="3449738"/>
            <a:ext cx="81948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Simulation and Evaluation of a Mechanical Hopping Mechanism for Robotic Small Body Surface Exploration</a:t>
            </a:r>
            <a:endParaRPr b="1" i="0" sz="30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39" name="Google Shape;23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280" y="144463"/>
            <a:ext cx="1400175" cy="11008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lock, photo, hand, sitting&#10;&#10;Description automatically generated" id="240" name="Google Shape;240;p1"/>
          <p:cNvPicPr preferRelativeResize="0"/>
          <p:nvPr/>
        </p:nvPicPr>
        <p:blipFill rotWithShape="1">
          <a:blip r:embed="rId4">
            <a:alphaModFix/>
          </a:blip>
          <a:srcRect b="0" l="2182" r="5616" t="2323"/>
          <a:stretch/>
        </p:blipFill>
        <p:spPr>
          <a:xfrm>
            <a:off x="7822224" y="101200"/>
            <a:ext cx="1292851" cy="1402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71700" y="731525"/>
            <a:ext cx="4800601" cy="2489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"/>
          <p:cNvSpPr txBox="1"/>
          <p:nvPr>
            <p:ph idx="1" type="subTitle"/>
          </p:nvPr>
        </p:nvSpPr>
        <p:spPr>
          <a:xfrm>
            <a:off x="342900" y="1139339"/>
            <a:ext cx="3810000" cy="5122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None/>
            </a:pPr>
            <a:r>
              <a:rPr lang="en-US" sz="2400"/>
              <a:t>Origins of our Solar System</a:t>
            </a:r>
            <a:endParaRPr/>
          </a:p>
        </p:txBody>
      </p:sp>
      <p:sp>
        <p:nvSpPr>
          <p:cNvPr id="247" name="Google Shape;247;p2"/>
          <p:cNvSpPr txBox="1"/>
          <p:nvPr>
            <p:ph idx="12" type="sldNum"/>
          </p:nvPr>
        </p:nvSpPr>
        <p:spPr>
          <a:xfrm>
            <a:off x="6705600" y="62547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he Origin of Our Solar System" id="248" name="Google Shape;24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030" y="1741278"/>
            <a:ext cx="3681740" cy="1965512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"/>
          <p:cNvSpPr txBox="1"/>
          <p:nvPr/>
        </p:nvSpPr>
        <p:spPr>
          <a:xfrm>
            <a:off x="2800350" y="3851113"/>
            <a:ext cx="35433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Interplanetary Species</a:t>
            </a:r>
            <a:endParaRPr/>
          </a:p>
        </p:txBody>
      </p:sp>
      <p:pic>
        <p:nvPicPr>
          <p:cNvPr id="250" name="Google Shape;25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3700" y="4422632"/>
            <a:ext cx="3276600" cy="214628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"/>
          <p:cNvSpPr txBox="1"/>
          <p:nvPr/>
        </p:nvSpPr>
        <p:spPr>
          <a:xfrm>
            <a:off x="4838700" y="1107033"/>
            <a:ext cx="3733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Cost-Effective Exploration</a:t>
            </a:r>
            <a:endParaRPr/>
          </a:p>
        </p:txBody>
      </p:sp>
      <p:pic>
        <p:nvPicPr>
          <p:cNvPr id="252" name="Google Shape;25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86350" y="1734189"/>
            <a:ext cx="3238500" cy="197969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"/>
          <p:cNvSpPr txBox="1"/>
          <p:nvPr/>
        </p:nvSpPr>
        <p:spPr>
          <a:xfrm>
            <a:off x="2095500" y="453539"/>
            <a:ext cx="4953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Motivation</a:t>
            </a:r>
            <a:endParaRPr/>
          </a:p>
        </p:txBody>
      </p:sp>
      <p:sp>
        <p:nvSpPr>
          <p:cNvPr id="254" name="Google Shape;254;p2"/>
          <p:cNvSpPr txBox="1"/>
          <p:nvPr/>
        </p:nvSpPr>
        <p:spPr>
          <a:xfrm>
            <a:off x="407025" y="3713875"/>
            <a:ext cx="1527600" cy="2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"/>
              <a:buFont typeface="Noto Sans Symbols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NASA/</a:t>
            </a:r>
            <a:r>
              <a:rPr b="1" lang="en-US" sz="1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JPL-Caltech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55" name="Google Shape;255;p2"/>
          <p:cNvSpPr txBox="1"/>
          <p:nvPr/>
        </p:nvSpPr>
        <p:spPr>
          <a:xfrm>
            <a:off x="6797250" y="3713875"/>
            <a:ext cx="1527600" cy="2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"/>
              <a:buFont typeface="Noto Sans Symbols"/>
              <a:buNone/>
            </a:pPr>
            <a:r>
              <a:rPr b="1" lang="en-US" sz="1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SpaceTREx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56" name="Google Shape;256;p2"/>
          <p:cNvSpPr txBox="1"/>
          <p:nvPr/>
        </p:nvSpPr>
        <p:spPr>
          <a:xfrm>
            <a:off x="3808200" y="6568925"/>
            <a:ext cx="1527600" cy="2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"/>
              <a:buFont typeface="Noto Sans Symbols"/>
              <a:buNone/>
            </a:pPr>
            <a:r>
              <a:rPr b="1" lang="en-US" sz="1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ULA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Challenges with Small Body Exploration</a:t>
            </a:r>
            <a:endParaRPr/>
          </a:p>
        </p:txBody>
      </p:sp>
      <p:sp>
        <p:nvSpPr>
          <p:cNvPr id="262" name="Google Shape;262;p3"/>
          <p:cNvSpPr txBox="1"/>
          <p:nvPr>
            <p:ph idx="1" type="body"/>
          </p:nvPr>
        </p:nvSpPr>
        <p:spPr>
          <a:xfrm>
            <a:off x="457200" y="1945369"/>
            <a:ext cx="41148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Rough terrain with obstacles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Extremely low gravity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Complex surface interactions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Low escape velocity</a:t>
            </a:r>
            <a:endParaRPr/>
          </a:p>
        </p:txBody>
      </p:sp>
      <p:pic>
        <p:nvPicPr>
          <p:cNvPr id="263" name="Google Shape;26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437" y="2133600"/>
            <a:ext cx="3400425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"/>
          <p:cNvSpPr txBox="1"/>
          <p:nvPr/>
        </p:nvSpPr>
        <p:spPr>
          <a:xfrm>
            <a:off x="5148425" y="6019803"/>
            <a:ext cx="36642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"/>
              <a:buFont typeface="Noto Sans Symbols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NASA/Goddard/University of Arizona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Objective</a:t>
            </a:r>
            <a:endParaRPr/>
          </a:p>
        </p:txBody>
      </p:sp>
      <p:sp>
        <p:nvSpPr>
          <p:cNvPr id="270" name="Google Shape;270;p4"/>
          <p:cNvSpPr txBox="1"/>
          <p:nvPr>
            <p:ph idx="1" type="body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Simulate the movement and interactions of small hopping robots within a realistic small-body environment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Develop and implement a more realistic asteroid model on local scale (e.g., Bennu, Deimos)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Design a small surface robot with hopping capabilities (SphereX) and control in simulated environment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Model and analyze the complex surface interactions between the hopping system and rubble-pile regolith</a:t>
            </a:r>
            <a:endParaRPr/>
          </a:p>
          <a:p>
            <a:pPr indent="-209550" lvl="1" marL="742950" rtl="0" algn="l">
              <a:spcBef>
                <a:spcPts val="48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400"/>
          </a:p>
          <a:p>
            <a:pPr indent="-196850" lvl="1" marL="742950" rtl="0" algn="l">
              <a:spcBef>
                <a:spcPts val="5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Approach – Small Body Environment</a:t>
            </a:r>
            <a:endParaRPr/>
          </a:p>
        </p:txBody>
      </p:sp>
      <p:sp>
        <p:nvSpPr>
          <p:cNvPr id="276" name="Google Shape;276;p5"/>
          <p:cNvSpPr txBox="1"/>
          <p:nvPr>
            <p:ph idx="1" type="body"/>
          </p:nvPr>
        </p:nvSpPr>
        <p:spPr>
          <a:xfrm>
            <a:off x="457200" y="1945370"/>
            <a:ext cx="4572000" cy="2101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Bennu shape model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Relatively accurate local boulder distribution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RStones script, 3ds Max</a:t>
            </a:r>
            <a:endParaRPr/>
          </a:p>
        </p:txBody>
      </p:sp>
      <p:pic>
        <p:nvPicPr>
          <p:cNvPr id="277" name="Google Shape;2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0" y="1777532"/>
            <a:ext cx="2590800" cy="2201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0" y="4572000"/>
            <a:ext cx="2876472" cy="210172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5"/>
          <p:cNvSpPr txBox="1"/>
          <p:nvPr/>
        </p:nvSpPr>
        <p:spPr>
          <a:xfrm>
            <a:off x="5410194" y="3978626"/>
            <a:ext cx="36642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"/>
              <a:buFont typeface="Noto Sans Symbols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NASA/Goddard/University of Arizona</a:t>
            </a:r>
            <a:endParaRPr/>
          </a:p>
        </p:txBody>
      </p:sp>
      <p:pic>
        <p:nvPicPr>
          <p:cNvPr id="280" name="Google Shape;28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9470" y="3837246"/>
            <a:ext cx="2949908" cy="2593423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5"/>
          <p:cNvSpPr txBox="1"/>
          <p:nvPr/>
        </p:nvSpPr>
        <p:spPr>
          <a:xfrm>
            <a:off x="1676400" y="6457563"/>
            <a:ext cx="2438400" cy="318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"/>
              <a:buFont typeface="Noto Sans Symbols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DellaGuistina et al., 2019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Approach – Webots </a:t>
            </a:r>
            <a:endParaRPr/>
          </a:p>
        </p:txBody>
      </p:sp>
      <p:sp>
        <p:nvSpPr>
          <p:cNvPr id="287" name="Google Shape;287;p6"/>
          <p:cNvSpPr txBox="1"/>
          <p:nvPr>
            <p:ph idx="1" type="body"/>
          </p:nvPr>
        </p:nvSpPr>
        <p:spPr>
          <a:xfrm>
            <a:off x="457200" y="1945369"/>
            <a:ext cx="46482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Webots – robot simulation software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Environment – physics, surfaces, solids…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Robot(s) – solids, motors, cameras, controllers…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SphereX mechanics</a:t>
            </a:r>
            <a:endParaRPr/>
          </a:p>
        </p:txBody>
      </p:sp>
      <p:pic>
        <p:nvPicPr>
          <p:cNvPr id="288" name="Google Shape;28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2600" y="1792209"/>
            <a:ext cx="2965134" cy="2384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8200" y="4343400"/>
            <a:ext cx="2590800" cy="2287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0600" y="5175494"/>
            <a:ext cx="3124200" cy="1320601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6"/>
          <p:cNvSpPr txBox="1"/>
          <p:nvPr/>
        </p:nvSpPr>
        <p:spPr>
          <a:xfrm>
            <a:off x="7391400" y="6014252"/>
            <a:ext cx="1524000" cy="394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"/>
              <a:buFont typeface="Noto Sans Symbols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Kalita et al. 2019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Approach – pkdgrav </a:t>
            </a:r>
            <a:endParaRPr/>
          </a:p>
        </p:txBody>
      </p:sp>
      <p:sp>
        <p:nvSpPr>
          <p:cNvPr id="297" name="Google Shape;297;p7"/>
          <p:cNvSpPr txBox="1"/>
          <p:nvPr>
            <p:ph idx="1" type="body"/>
          </p:nvPr>
        </p:nvSpPr>
        <p:spPr>
          <a:xfrm>
            <a:off x="457200" y="1945369"/>
            <a:ext cx="48006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i="1" lang="en-US"/>
              <a:t>n</a:t>
            </a:r>
            <a:r>
              <a:rPr lang="en-US"/>
              <a:t>-body code adapted to compute granular dynamics for planetary science*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Develop regolith bed similar to rubble-pile asteroid surface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Simulate and observe interactions between hopper foot and regolith (various shapes, sizes, velocities, etc.)</a:t>
            </a:r>
            <a:endParaRPr/>
          </a:p>
        </p:txBody>
      </p:sp>
      <p:sp>
        <p:nvSpPr>
          <p:cNvPr id="298" name="Google Shape;298;p7"/>
          <p:cNvSpPr txBox="1"/>
          <p:nvPr/>
        </p:nvSpPr>
        <p:spPr>
          <a:xfrm>
            <a:off x="685800" y="6417748"/>
            <a:ext cx="4724400" cy="2712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"/>
              <a:buFont typeface="Noto Sans Symbols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* Stadel 2001; Richardson et al. 2000; Schwartz et al. 2012 </a:t>
            </a:r>
            <a:endParaRPr/>
          </a:p>
        </p:txBody>
      </p:sp>
      <p:pic>
        <p:nvPicPr>
          <p:cNvPr id="299" name="Google Shape;29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9742" y="1858057"/>
            <a:ext cx="3077058" cy="21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7"/>
          <p:cNvSpPr txBox="1"/>
          <p:nvPr/>
        </p:nvSpPr>
        <p:spPr>
          <a:xfrm>
            <a:off x="5609742" y="3979810"/>
            <a:ext cx="3229458" cy="394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"/>
              <a:buFont typeface="Noto Sans Symbols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MASCOT Lander (Thuillet et al. 2019)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8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Results – Environment</a:t>
            </a:r>
            <a:endParaRPr/>
          </a:p>
        </p:txBody>
      </p:sp>
      <p:sp>
        <p:nvSpPr>
          <p:cNvPr id="306" name="Google Shape;306;p8"/>
          <p:cNvSpPr txBox="1"/>
          <p:nvPr>
            <p:ph idx="1" type="body"/>
          </p:nvPr>
        </p:nvSpPr>
        <p:spPr>
          <a:xfrm>
            <a:off x="457200" y="1945369"/>
            <a:ext cx="3810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Boulder distribution across local “chunk”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Global cumulative size-frequency distribution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Randomized scatter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Bounded solid object interaction (robot + surface)</a:t>
            </a:r>
            <a:endParaRPr sz="3200"/>
          </a:p>
        </p:txBody>
      </p:sp>
      <p:pic>
        <p:nvPicPr>
          <p:cNvPr id="307" name="Google Shape;30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2" y="2025650"/>
            <a:ext cx="4210510" cy="178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3400" y="4063238"/>
            <a:ext cx="4724400" cy="2661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9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Progress – Robot </a:t>
            </a:r>
            <a:endParaRPr/>
          </a:p>
        </p:txBody>
      </p:sp>
      <p:sp>
        <p:nvSpPr>
          <p:cNvPr id="314" name="Google Shape;314;p9"/>
          <p:cNvSpPr txBox="1"/>
          <p:nvPr>
            <p:ph idx="1" type="body"/>
          </p:nvPr>
        </p:nvSpPr>
        <p:spPr>
          <a:xfrm>
            <a:off x="457200" y="1945369"/>
            <a:ext cx="3810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SphereX-like robot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Solid model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Linear motors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Camera system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Controller vs. manual</a:t>
            </a:r>
            <a:endParaRPr/>
          </a:p>
        </p:txBody>
      </p:sp>
      <p:pic>
        <p:nvPicPr>
          <p:cNvPr id="315" name="Google Shape;31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9600" y="1945369"/>
            <a:ext cx="2209800" cy="20668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6" name="Google Shape;316;p9"/>
          <p:cNvCxnSpPr/>
          <p:nvPr/>
        </p:nvCxnSpPr>
        <p:spPr>
          <a:xfrm>
            <a:off x="5791199" y="3505200"/>
            <a:ext cx="1066800" cy="76200"/>
          </a:xfrm>
          <a:prstGeom prst="straightConnector1">
            <a:avLst/>
          </a:prstGeom>
          <a:noFill/>
          <a:ln cap="flat" cmpd="sng" w="9525">
            <a:solidFill>
              <a:srgbClr val="D4D4D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7" name="Google Shape;317;p9"/>
          <p:cNvCxnSpPr/>
          <p:nvPr/>
        </p:nvCxnSpPr>
        <p:spPr>
          <a:xfrm>
            <a:off x="5486399" y="3352800"/>
            <a:ext cx="1371600" cy="0"/>
          </a:xfrm>
          <a:prstGeom prst="straightConnector1">
            <a:avLst/>
          </a:prstGeom>
          <a:noFill/>
          <a:ln cap="flat" cmpd="sng" w="9525">
            <a:solidFill>
              <a:srgbClr val="D4D4D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8" name="Google Shape;318;p9"/>
          <p:cNvCxnSpPr/>
          <p:nvPr/>
        </p:nvCxnSpPr>
        <p:spPr>
          <a:xfrm>
            <a:off x="5867399" y="2895600"/>
            <a:ext cx="990600" cy="0"/>
          </a:xfrm>
          <a:prstGeom prst="straightConnector1">
            <a:avLst/>
          </a:prstGeom>
          <a:noFill/>
          <a:ln cap="flat" cmpd="sng" w="9525">
            <a:solidFill>
              <a:srgbClr val="D4D4D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9" name="Google Shape;319;p9"/>
          <p:cNvCxnSpPr/>
          <p:nvPr/>
        </p:nvCxnSpPr>
        <p:spPr>
          <a:xfrm>
            <a:off x="5410199" y="2438400"/>
            <a:ext cx="1447800" cy="0"/>
          </a:xfrm>
          <a:prstGeom prst="straightConnector1">
            <a:avLst/>
          </a:prstGeom>
          <a:noFill/>
          <a:ln cap="flat" cmpd="sng" w="9525">
            <a:solidFill>
              <a:srgbClr val="D4D4D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0" name="Google Shape;320;p9"/>
          <p:cNvSpPr txBox="1"/>
          <p:nvPr/>
        </p:nvSpPr>
        <p:spPr>
          <a:xfrm>
            <a:off x="6781800" y="2238973"/>
            <a:ext cx="2514600" cy="16459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Solid, spherical body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Dual cameras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Spring/foot (linear motor)</a:t>
            </a:r>
            <a:endParaRPr/>
          </a:p>
          <a:p>
            <a:pPr indent="0" lvl="0" marL="0" marR="0" rtl="0" algn="l">
              <a:spcBef>
                <a:spcPts val="2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Levers (linear motors)</a:t>
            </a:r>
            <a:endParaRPr/>
          </a:p>
        </p:txBody>
      </p:sp>
      <p:pic>
        <p:nvPicPr>
          <p:cNvPr id="321" name="Google Shape;32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14883" y="4099494"/>
            <a:ext cx="4576718" cy="2578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000" y="4495800"/>
            <a:ext cx="3581400" cy="2133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0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Progress – pkdgrav </a:t>
            </a:r>
            <a:endParaRPr/>
          </a:p>
        </p:txBody>
      </p:sp>
      <p:pic>
        <p:nvPicPr>
          <p:cNvPr descr="A picture containing night sky&#10;&#10;Description automatically generated" id="328" name="Google Shape;328;p10"/>
          <p:cNvPicPr preferRelativeResize="0"/>
          <p:nvPr/>
        </p:nvPicPr>
        <p:blipFill rotWithShape="1">
          <a:blip r:embed="rId3">
            <a:alphaModFix/>
          </a:blip>
          <a:srcRect b="30219" l="29999" r="30000" t="27645"/>
          <a:stretch/>
        </p:blipFill>
        <p:spPr>
          <a:xfrm>
            <a:off x="287398" y="1905000"/>
            <a:ext cx="3539067" cy="20969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indoor, fruit, dark, vegetable&#10;&#10;Description automatically generated" id="329" name="Google Shape;329;p10"/>
          <p:cNvPicPr preferRelativeResize="0"/>
          <p:nvPr/>
        </p:nvPicPr>
        <p:blipFill rotWithShape="1">
          <a:blip r:embed="rId4">
            <a:alphaModFix/>
          </a:blip>
          <a:srcRect b="12165" l="18403" r="17209" t="23739"/>
          <a:stretch/>
        </p:blipFill>
        <p:spPr>
          <a:xfrm>
            <a:off x="4957965" y="1924781"/>
            <a:ext cx="3674269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lanet in space&#10;&#10;Description automatically generated with low confidence" id="330" name="Google Shape;330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7399" y="4490596"/>
            <a:ext cx="3539067" cy="1990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fruit, vegetable&#10;&#10;Description automatically generated" id="331" name="Google Shape;331;p10"/>
          <p:cNvPicPr preferRelativeResize="0"/>
          <p:nvPr/>
        </p:nvPicPr>
        <p:blipFill rotWithShape="1">
          <a:blip r:embed="rId6">
            <a:alphaModFix/>
          </a:blip>
          <a:srcRect b="0" l="3698" r="3863" t="0"/>
          <a:stretch/>
        </p:blipFill>
        <p:spPr>
          <a:xfrm>
            <a:off x="4943650" y="4326729"/>
            <a:ext cx="3810000" cy="2318456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0"/>
          <p:cNvSpPr/>
          <p:nvPr/>
        </p:nvSpPr>
        <p:spPr>
          <a:xfrm>
            <a:off x="4112418" y="2794899"/>
            <a:ext cx="559594" cy="35672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33" name="Google Shape;333;p10"/>
          <p:cNvSpPr/>
          <p:nvPr/>
        </p:nvSpPr>
        <p:spPr>
          <a:xfrm>
            <a:off x="4112418" y="5307593"/>
            <a:ext cx="559594" cy="35672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1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Significance / Future Work</a:t>
            </a:r>
            <a:endParaRPr/>
          </a:p>
        </p:txBody>
      </p:sp>
      <p:sp>
        <p:nvSpPr>
          <p:cNvPr id="339" name="Google Shape;339;p11"/>
          <p:cNvSpPr txBox="1"/>
          <p:nvPr>
            <p:ph idx="1" type="body"/>
          </p:nvPr>
        </p:nvSpPr>
        <p:spPr>
          <a:xfrm>
            <a:off x="457200" y="1945369"/>
            <a:ext cx="7848600" cy="4531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Robotic simulation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Controlling hops to take desired path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Obstacle awareness in developed environment, intelligent path planning (machine learning)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Transfer controller to real robots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Surface granular dynamic interactions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Evaluate foot design for optimal normal force, low regolith dispersion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200"/>
              <a:buChar char="■"/>
            </a:pPr>
            <a:r>
              <a:rPr lang="en-US" sz="2400"/>
              <a:t>Can be applied to various surface robots / sample acquisition mechanisms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d44cd14102_0_138"/>
          <p:cNvSpPr txBox="1"/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Acknowledgements</a:t>
            </a:r>
            <a:endParaRPr/>
          </a:p>
        </p:txBody>
      </p:sp>
      <p:sp>
        <p:nvSpPr>
          <p:cNvPr id="345" name="Google Shape;345;gd44cd14102_0_138"/>
          <p:cNvSpPr txBox="1"/>
          <p:nvPr>
            <p:ph idx="1" type="body"/>
          </p:nvPr>
        </p:nvSpPr>
        <p:spPr>
          <a:xfrm>
            <a:off x="457200" y="1945369"/>
            <a:ext cx="7848600" cy="45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ASTEROIDS Laboratory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-US" sz="2400"/>
              <a:t>Dr. Jekan Thanga</a:t>
            </a:r>
            <a:endParaRPr sz="24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-US" sz="2400"/>
              <a:t>Himangshu Kalita</a:t>
            </a:r>
            <a:endParaRPr sz="24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-US" sz="2400"/>
              <a:t>Dr. Stephen R. Schwartz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NASA MIRO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Arizona/NASA Space Grant Consortium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Interplanetary Small Satellite Conference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d44cd14102_0_144"/>
          <p:cNvSpPr txBox="1"/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352" name="Google Shape;352;gd44cd14102_0_144"/>
          <p:cNvSpPr txBox="1"/>
          <p:nvPr>
            <p:ph idx="1" type="body"/>
          </p:nvPr>
        </p:nvSpPr>
        <p:spPr>
          <a:xfrm>
            <a:off x="457200" y="1945369"/>
            <a:ext cx="83820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-US" sz="1400"/>
              <a:t>DellaGiustina, Dani &amp; Emery, Joshua &amp; Golish, D. &amp; Rozitis, B. &amp; Bennett, C. &amp; Burke, K. &amp; Ballouz, Ron &amp; Becker, K. &amp; Christensen, P. &amp; Drouet d'Aubigny, Christian &amp; Hamilton, V. &amp; Reuter, Dennis &amp; Rizk, B. &amp; Simon, Amy &amp; Asphaug, E. &amp; Bandfield, J. &amp; Barnouin, O. &amp; Barucci, Maria &amp; Bierhaus, E. &amp; Bernacki, Marc. (2019). Properties of rubble-pile asteroid (101955) Bennu from OSIRIS-REx imaging and thermal analysis. Nature Astronomy. 3. 1. 10.1038/s41550-019-0731-1. </a:t>
            </a:r>
            <a:endParaRPr b="0" sz="1400"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-US" sz="1400"/>
              <a:t>Derek C. Richardson, Thomas Quinn, Joachim Stadel, George Lake. (2000). Direct Large-Scale N-Body Simulations of Planetesimal Dynamics. Icarus. 143. 1. 45-59. 10.1006/icar.1999.6243.</a:t>
            </a:r>
            <a:endParaRPr b="0" sz="1400"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-US" sz="1400"/>
              <a:t>Kalita, Himangshu &amp; Jameson, Troy &amp; Stancu, George &amp; Thangavelautham, Jekan. (2019). Design and Analysis of a Mechanical Hopping Mechanism Suited for Exploring Low-gravity Environments. IEEE Aerospace Conference Proceedings. </a:t>
            </a:r>
            <a:endParaRPr b="0" sz="1400"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-US" sz="1400"/>
              <a:t>Michel, Olivier. (2004). WebotsTM: Professional Mobile Robot Simulation. International Journal of Advanced Robotic Systems. 1. 10.5772/5618. </a:t>
            </a:r>
            <a:endParaRPr b="0" sz="1400"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-US" sz="1400"/>
              <a:t>Schwartz, S.R., Richardson, D.C. &amp; Michel, P. (2012). An implementation of the soft-sphere discrete element method in a high-performance parallel gravity tree-code. Granular Matter. 14. 363–380. </a:t>
            </a:r>
            <a:r>
              <a:rPr b="0" lang="en-US" sz="1400"/>
              <a:t>10.1007/s10035-012-0346-z</a:t>
            </a:r>
            <a:endParaRPr b="0" sz="1400"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-US" sz="1400"/>
              <a:t>Stadel, Joa</a:t>
            </a:r>
            <a:r>
              <a:rPr b="0" lang="en-US" sz="1400"/>
              <a:t>chim. (2001). Cosmological N-body simulations and their analysis. Cosmological N-body Simulations and Their Analysis. </a:t>
            </a:r>
            <a:endParaRPr b="0"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d44cd14102_0_4"/>
          <p:cNvSpPr txBox="1"/>
          <p:nvPr/>
        </p:nvSpPr>
        <p:spPr>
          <a:xfrm>
            <a:off x="2468950" y="5516638"/>
            <a:ext cx="6614400" cy="8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aramond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Asteroid Science, Technology and Exploration Research Organized</a:t>
            </a:r>
            <a:r>
              <a:rPr lang="en-US"/>
              <a:t>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by Inclusive eDucation System (ASTEROIDS) Center</a:t>
            </a:r>
            <a:endParaRPr b="1" i="0" sz="20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59" name="Google Shape;359;gd44cd14102_0_4"/>
          <p:cNvSpPr txBox="1"/>
          <p:nvPr/>
        </p:nvSpPr>
        <p:spPr>
          <a:xfrm>
            <a:off x="4572000" y="6354550"/>
            <a:ext cx="457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* Center Designation Application in Progress</a:t>
            </a:r>
            <a:endParaRPr sz="900"/>
          </a:p>
        </p:txBody>
      </p:sp>
      <p:pic>
        <p:nvPicPr>
          <p:cNvPr descr="A picture containing clock, photo, hand, sitting&#10;&#10;Description automatically generated" id="360" name="Google Shape;360;gd44cd14102_0_4"/>
          <p:cNvPicPr preferRelativeResize="0"/>
          <p:nvPr/>
        </p:nvPicPr>
        <p:blipFill rotWithShape="1">
          <a:blip r:embed="rId3">
            <a:alphaModFix/>
          </a:blip>
          <a:srcRect b="0" l="0" r="0" t="2324"/>
          <a:stretch/>
        </p:blipFill>
        <p:spPr>
          <a:xfrm>
            <a:off x="0" y="4389125"/>
            <a:ext cx="2468950" cy="2468876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gd44cd14102_0_4"/>
          <p:cNvSpPr txBox="1"/>
          <p:nvPr>
            <p:ph type="ctrTitle"/>
          </p:nvPr>
        </p:nvSpPr>
        <p:spPr>
          <a:xfrm>
            <a:off x="342900" y="2163750"/>
            <a:ext cx="8458200" cy="19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/>
              <a:t>Thank You</a:t>
            </a:r>
            <a:endParaRPr sz="6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2008-05-21T01:02:12Z</dcterms:created>
  <dc:creator>Jekan</dc:creator>
</cp:coreProperties>
</file>