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75" r:id="rId1"/>
    <p:sldMasterId id="2147485093" r:id="rId2"/>
  </p:sldMasterIdLst>
  <p:notesMasterIdLst>
    <p:notesMasterId r:id="rId19"/>
  </p:notesMasterIdLst>
  <p:handoutMasterIdLst>
    <p:handoutMasterId r:id="rId20"/>
  </p:handoutMasterIdLst>
  <p:sldIdLst>
    <p:sldId id="901" r:id="rId3"/>
    <p:sldId id="1323" r:id="rId4"/>
    <p:sldId id="1324" r:id="rId5"/>
    <p:sldId id="1325" r:id="rId6"/>
    <p:sldId id="1331" r:id="rId7"/>
    <p:sldId id="1326" r:id="rId8"/>
    <p:sldId id="1332" r:id="rId9"/>
    <p:sldId id="1341" r:id="rId10"/>
    <p:sldId id="1334" r:id="rId11"/>
    <p:sldId id="1327" r:id="rId12"/>
    <p:sldId id="1328" r:id="rId13"/>
    <p:sldId id="1329" r:id="rId14"/>
    <p:sldId id="1342" r:id="rId15"/>
    <p:sldId id="1339" r:id="rId16"/>
    <p:sldId id="1307" r:id="rId17"/>
    <p:sldId id="1340" r:id="rId18"/>
  </p:sldIdLst>
  <p:sldSz cx="9144000" cy="6858000" type="screen4x3"/>
  <p:notesSz cx="6858000" cy="9144000"/>
  <p:custDataLst>
    <p:tags r:id="rId21"/>
  </p:custDataLst>
  <p:defaultTextStyle>
    <a:defPPr>
      <a:defRPr lang="en-US"/>
    </a:defPPr>
    <a:lvl1pPr algn="l" rtl="0" eaLnBrk="0" fontAlgn="base" hangingPunct="0">
      <a:spcBef>
        <a:spcPct val="0"/>
      </a:spcBef>
      <a:spcAft>
        <a:spcPct val="0"/>
      </a:spcAft>
      <a:defRPr sz="2400" u="sng" kern="1200">
        <a:solidFill>
          <a:schemeClr val="tx1"/>
        </a:solidFill>
        <a:latin typeface="Garamond" pitchFamily="18" charset="0"/>
        <a:ea typeface="+mn-ea"/>
        <a:cs typeface="Arial" charset="0"/>
      </a:defRPr>
    </a:lvl1pPr>
    <a:lvl2pPr marL="4572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2pPr>
    <a:lvl3pPr marL="9144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3pPr>
    <a:lvl4pPr marL="13716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4pPr>
    <a:lvl5pPr marL="18288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5pPr>
    <a:lvl6pPr marL="2286000" algn="l" defTabSz="914400" rtl="0" eaLnBrk="1" latinLnBrk="0" hangingPunct="1">
      <a:defRPr sz="2400" u="sng" kern="1200">
        <a:solidFill>
          <a:schemeClr val="tx1"/>
        </a:solidFill>
        <a:latin typeface="Garamond" pitchFamily="18" charset="0"/>
        <a:ea typeface="+mn-ea"/>
        <a:cs typeface="Arial" charset="0"/>
      </a:defRPr>
    </a:lvl6pPr>
    <a:lvl7pPr marL="2743200" algn="l" defTabSz="914400" rtl="0" eaLnBrk="1" latinLnBrk="0" hangingPunct="1">
      <a:defRPr sz="2400" u="sng" kern="1200">
        <a:solidFill>
          <a:schemeClr val="tx1"/>
        </a:solidFill>
        <a:latin typeface="Garamond" pitchFamily="18" charset="0"/>
        <a:ea typeface="+mn-ea"/>
        <a:cs typeface="Arial" charset="0"/>
      </a:defRPr>
    </a:lvl7pPr>
    <a:lvl8pPr marL="3200400" algn="l" defTabSz="914400" rtl="0" eaLnBrk="1" latinLnBrk="0" hangingPunct="1">
      <a:defRPr sz="2400" u="sng" kern="1200">
        <a:solidFill>
          <a:schemeClr val="tx1"/>
        </a:solidFill>
        <a:latin typeface="Garamond" pitchFamily="18" charset="0"/>
        <a:ea typeface="+mn-ea"/>
        <a:cs typeface="Arial" charset="0"/>
      </a:defRPr>
    </a:lvl8pPr>
    <a:lvl9pPr marL="3657600" algn="l" defTabSz="914400" rtl="0" eaLnBrk="1" latinLnBrk="0" hangingPunct="1">
      <a:defRPr sz="2400" u="sng" kern="1200">
        <a:solidFill>
          <a:schemeClr val="tx1"/>
        </a:solidFill>
        <a:latin typeface="Garamond"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0000"/>
    <a:srgbClr val="008000"/>
    <a:srgbClr val="CC6600"/>
    <a:srgbClr val="0000FF"/>
    <a:srgbClr val="CC9900"/>
    <a:srgbClr val="8282E4"/>
    <a:srgbClr val="B2B2B2"/>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34" autoAdjust="0"/>
    <p:restoredTop sz="88875" autoAdjust="0"/>
  </p:normalViewPr>
  <p:slideViewPr>
    <p:cSldViewPr>
      <p:cViewPr varScale="1">
        <p:scale>
          <a:sx n="95" d="100"/>
          <a:sy n="95" d="100"/>
        </p:scale>
        <p:origin x="603" y="5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9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01474EDB-ED51-445C-AE78-1AF30F3F9D92}" type="datetimeFigureOut">
              <a:rPr lang="en-US" altLang="en-US"/>
              <a:pPr>
                <a:defRPr/>
              </a:pPr>
              <a:t>4/21/2021</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D3BB5AA-721D-44CC-AA76-B2A4102F1D90}" type="slidenum">
              <a:rPr lang="en-US" altLang="en-US"/>
              <a:pPr>
                <a:defRPr/>
              </a:pPr>
              <a:t>‹#›</a:t>
            </a:fld>
            <a:endParaRPr lang="en-US" altLang="en-US"/>
          </a:p>
        </p:txBody>
      </p:sp>
    </p:spTree>
    <p:extLst>
      <p:ext uri="{BB962C8B-B14F-4D97-AF65-F5344CB8AC3E}">
        <p14:creationId xmlns:p14="http://schemas.microsoft.com/office/powerpoint/2010/main" val="1362940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u="none">
                <a:latin typeface="Arial" charset="0"/>
              </a:defRPr>
            </a:lvl1pPr>
          </a:lstStyle>
          <a:p>
            <a:pPr>
              <a:defRPr/>
            </a:pPr>
            <a:endParaRPr lang="en-US"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u="none">
                <a:latin typeface="Arial" charset="0"/>
              </a:defRPr>
            </a:lvl1pPr>
          </a:lstStyle>
          <a:p>
            <a:pPr>
              <a:defRPr/>
            </a:pPr>
            <a:endParaRPr lang="en-US" alt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u="none">
                <a:latin typeface="Arial" charset="0"/>
              </a:defRPr>
            </a:lvl1pPr>
          </a:lstStyle>
          <a:p>
            <a:pPr>
              <a:defRPr/>
            </a:pPr>
            <a:endParaRPr lang="en-US" alt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latin typeface="Arial" charset="0"/>
              </a:defRPr>
            </a:lvl1pPr>
          </a:lstStyle>
          <a:p>
            <a:pPr>
              <a:defRPr/>
            </a:pPr>
            <a:fld id="{B6DD40B8-589C-4258-B768-CF4D4AB97694}" type="slidenum">
              <a:rPr lang="en-US" altLang="en-US"/>
              <a:pPr>
                <a:defRPr/>
              </a:pPr>
              <a:t>‹#›</a:t>
            </a:fld>
            <a:endParaRPr lang="en-US" altLang="en-US"/>
          </a:p>
        </p:txBody>
      </p:sp>
    </p:spTree>
    <p:extLst>
      <p:ext uri="{BB962C8B-B14F-4D97-AF65-F5344CB8AC3E}">
        <p14:creationId xmlns:p14="http://schemas.microsoft.com/office/powerpoint/2010/main" val="29573726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8131" name="Notes Placeholder 2"/>
          <p:cNvSpPr>
            <a:spLocks noGrp="1"/>
          </p:cNvSpPr>
          <p:nvPr>
            <p:ph type="body" idx="1"/>
          </p:nvPr>
        </p:nvSpPr>
        <p:spPr>
          <a:noFill/>
        </p:spPr>
        <p:txBody>
          <a:bodyPr/>
          <a:lstStyle/>
          <a:p>
            <a:endParaRPr lang="en-US" altLang="en-US">
              <a:latin typeface="Arial" charset="0"/>
            </a:endParaRPr>
          </a:p>
        </p:txBody>
      </p:sp>
      <p:sp>
        <p:nvSpPr>
          <p:cNvPr id="48132" name="Slide Number Placeholder 3"/>
          <p:cNvSpPr>
            <a:spLocks noGrp="1"/>
          </p:cNvSpPr>
          <p:nvPr>
            <p:ph type="sldNum" sz="quarter" idx="5"/>
          </p:nvPr>
        </p:nvSpPr>
        <p:spPr>
          <a:noFill/>
        </p:spPr>
        <p:txBody>
          <a:bodyPr/>
          <a:lstStyle>
            <a:lvl1pPr>
              <a:defRPr sz="2400" u="sng">
                <a:solidFill>
                  <a:schemeClr val="tx1"/>
                </a:solidFill>
                <a:latin typeface="Garamond" pitchFamily="18" charset="0"/>
                <a:cs typeface="Arial" charset="0"/>
              </a:defRPr>
            </a:lvl1pPr>
            <a:lvl2pPr marL="742950" indent="-285750">
              <a:defRPr sz="2400" u="sng">
                <a:solidFill>
                  <a:schemeClr val="tx1"/>
                </a:solidFill>
                <a:latin typeface="Garamond" pitchFamily="18" charset="0"/>
                <a:cs typeface="Arial" charset="0"/>
              </a:defRPr>
            </a:lvl2pPr>
            <a:lvl3pPr marL="1143000" indent="-228600">
              <a:defRPr sz="2400" u="sng">
                <a:solidFill>
                  <a:schemeClr val="tx1"/>
                </a:solidFill>
                <a:latin typeface="Garamond" pitchFamily="18" charset="0"/>
                <a:cs typeface="Arial" charset="0"/>
              </a:defRPr>
            </a:lvl3pPr>
            <a:lvl4pPr marL="1600200" indent="-228600">
              <a:defRPr sz="2400" u="sng">
                <a:solidFill>
                  <a:schemeClr val="tx1"/>
                </a:solidFill>
                <a:latin typeface="Garamond" pitchFamily="18" charset="0"/>
                <a:cs typeface="Arial" charset="0"/>
              </a:defRPr>
            </a:lvl4pPr>
            <a:lvl5pPr marL="2057400" indent="-22860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fld id="{D0203155-1E9D-491E-9998-C2F2FB009243}" type="slidenum">
              <a:rPr lang="en-US" altLang="en-US" sz="1200" u="none" smtClean="0">
                <a:solidFill>
                  <a:srgbClr val="000000"/>
                </a:solidFill>
                <a:latin typeface="Arial" charset="0"/>
              </a:rPr>
              <a:pPr/>
              <a:t>1</a:t>
            </a:fld>
            <a:endParaRPr lang="en-US" altLang="en-US" sz="1200" u="none">
              <a:solidFill>
                <a:srgbClr val="000000"/>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Ore concentration data extrapolated from information made available by the Center for Lunar Science and Exploration. The ejecta blankets on the edges of craters offer the greatest regolith concentration of REMs. So the slope/ elevation data from the Lunar Reconnaissance Orbiter can be used to make guesses where higher ore concentrations might be found. Since I do not know exactly how accurate/consistent this would be, I added an element of randomization</a:t>
            </a:r>
          </a:p>
        </p:txBody>
      </p:sp>
      <p:sp>
        <p:nvSpPr>
          <p:cNvPr id="4" name="Slide Number Placeholder 3"/>
          <p:cNvSpPr>
            <a:spLocks noGrp="1"/>
          </p:cNvSpPr>
          <p:nvPr>
            <p:ph type="sldNum" sz="quarter" idx="5"/>
          </p:nvPr>
        </p:nvSpPr>
        <p:spPr/>
        <p:txBody>
          <a:bodyPr/>
          <a:lstStyle/>
          <a:p>
            <a:pPr>
              <a:defRPr/>
            </a:pPr>
            <a:fld id="{B6DD40B8-589C-4258-B768-CF4D4AB97694}" type="slidenum">
              <a:rPr lang="en-US" altLang="en-US" smtClean="0"/>
              <a:pPr>
                <a:defRPr/>
              </a:pPr>
              <a:t>7</a:t>
            </a:fld>
            <a:endParaRPr lang="en-US" altLang="en-US"/>
          </a:p>
        </p:txBody>
      </p:sp>
    </p:spTree>
    <p:extLst>
      <p:ext uri="{BB962C8B-B14F-4D97-AF65-F5344CB8AC3E}">
        <p14:creationId xmlns:p14="http://schemas.microsoft.com/office/powerpoint/2010/main" val="3658929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mention scoring – this is important!</a:t>
            </a:r>
          </a:p>
        </p:txBody>
      </p:sp>
      <p:sp>
        <p:nvSpPr>
          <p:cNvPr id="4" name="Slide Number Placeholder 3"/>
          <p:cNvSpPr>
            <a:spLocks noGrp="1"/>
          </p:cNvSpPr>
          <p:nvPr>
            <p:ph type="sldNum" sz="quarter" idx="5"/>
          </p:nvPr>
        </p:nvSpPr>
        <p:spPr/>
        <p:txBody>
          <a:bodyPr/>
          <a:lstStyle/>
          <a:p>
            <a:pPr>
              <a:defRPr/>
            </a:pPr>
            <a:fld id="{B6DD40B8-589C-4258-B768-CF4D4AB97694}" type="slidenum">
              <a:rPr lang="en-US" altLang="en-US" smtClean="0"/>
              <a:pPr>
                <a:defRPr/>
              </a:pPr>
              <a:t>8</a:t>
            </a:fld>
            <a:endParaRPr lang="en-US" altLang="en-US"/>
          </a:p>
        </p:txBody>
      </p:sp>
    </p:spTree>
    <p:extLst>
      <p:ext uri="{BB962C8B-B14F-4D97-AF65-F5344CB8AC3E}">
        <p14:creationId xmlns:p14="http://schemas.microsoft.com/office/powerpoint/2010/main" val="2543727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particular map was generated from an “ejecta blanket” area, </a:t>
            </a:r>
          </a:p>
        </p:txBody>
      </p:sp>
      <p:sp>
        <p:nvSpPr>
          <p:cNvPr id="4" name="Slide Number Placeholder 3"/>
          <p:cNvSpPr>
            <a:spLocks noGrp="1"/>
          </p:cNvSpPr>
          <p:nvPr>
            <p:ph type="sldNum" sz="quarter" idx="5"/>
          </p:nvPr>
        </p:nvSpPr>
        <p:spPr/>
        <p:txBody>
          <a:bodyPr/>
          <a:lstStyle/>
          <a:p>
            <a:pPr>
              <a:defRPr/>
            </a:pPr>
            <a:fld id="{B6DD40B8-589C-4258-B768-CF4D4AB97694}" type="slidenum">
              <a:rPr lang="en-US" altLang="en-US" smtClean="0"/>
              <a:pPr>
                <a:defRPr/>
              </a:pPr>
              <a:t>9</a:t>
            </a:fld>
            <a:endParaRPr lang="en-US" altLang="en-US"/>
          </a:p>
        </p:txBody>
      </p:sp>
    </p:spTree>
    <p:extLst>
      <p:ext uri="{BB962C8B-B14F-4D97-AF65-F5344CB8AC3E}">
        <p14:creationId xmlns:p14="http://schemas.microsoft.com/office/powerpoint/2010/main" val="7097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p:sp>
      <p:sp>
        <p:nvSpPr>
          <p:cNvPr id="2457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anose="02020603050405020304" pitchFamily="18" charset="0"/>
            </a:endParaRPr>
          </a:p>
        </p:txBody>
      </p:sp>
      <p:sp>
        <p:nvSpPr>
          <p:cNvPr id="4" name="Slide Number Placeholder 3"/>
          <p:cNvSpPr>
            <a:spLocks noGrp="1"/>
          </p:cNvSpPr>
          <p:nvPr>
            <p:ph type="sldNum" sz="quarter"/>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9C237-CCF2-453E-93E6-FC8E1773803F}" type="slidenum">
              <a:rPr kumimoji="0" lang="en-US" sz="1200" b="0" i="0" u="none" strike="noStrike" kern="1200" cap="none" spc="0" normalizeH="0" baseline="0" noProof="0" smtClean="0">
                <a:ln>
                  <a:noFill/>
                </a:ln>
                <a:solidFill>
                  <a:prstClr val="black"/>
                </a:solidFill>
                <a:effectLst/>
                <a:uLnTx/>
                <a:uFillTx/>
                <a:latin typeface="Calibri"/>
                <a:ea typeface="Microsoft YaHei" panose="020B0503020204020204" pitchFamily="34" charset="-122"/>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icrosoft YaHei" panose="020B0503020204020204" pitchFamily="34" charset="-122"/>
              <a:cs typeface="Arial" charset="0"/>
            </a:endParaRPr>
          </a:p>
        </p:txBody>
      </p:sp>
    </p:spTree>
    <p:extLst>
      <p:ext uri="{BB962C8B-B14F-4D97-AF65-F5344CB8AC3E}">
        <p14:creationId xmlns:p14="http://schemas.microsoft.com/office/powerpoint/2010/main" val="13758805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jpeg"/><Relationship Id="rId11" Type="http://schemas.openxmlformats.org/officeDocument/2006/relationships/image" Target="../media/image10.png"/><Relationship Id="rId5" Type="http://schemas.microsoft.com/office/2007/relationships/hdphoto" Target="../media/hdphoto1.wdp"/><Relationship Id="rId15" Type="http://schemas.openxmlformats.org/officeDocument/2006/relationships/image" Target="../media/image13.png"/><Relationship Id="rId10"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 Id="rId1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0" y="-11113"/>
            <a:ext cx="9156700" cy="697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a:spLocks noChangeArrowheads="1"/>
          </p:cNvSpPr>
          <p:nvPr userDrawn="1"/>
        </p:nvSpPr>
        <p:spPr bwMode="auto">
          <a:xfrm>
            <a:off x="-12700" y="-11113"/>
            <a:ext cx="9385300" cy="849313"/>
          </a:xfrm>
          <a:prstGeom prst="rect">
            <a:avLst/>
          </a:prstGeom>
          <a:solidFill>
            <a:schemeClr val="bg2">
              <a:alpha val="74000"/>
            </a:schemeClr>
          </a:solidFill>
          <a:ln>
            <a:noFill/>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05800" y="47625"/>
            <a:ext cx="6858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6350" y="838200"/>
            <a:ext cx="9144000" cy="6157913"/>
          </a:xfrm>
          <a:prstGeom prst="rect">
            <a:avLst/>
          </a:prstGeom>
          <a:solidFill>
            <a:schemeClr val="bg2">
              <a:alpha val="14000"/>
            </a:schemeClr>
          </a:solidFill>
          <a:ln>
            <a:noFill/>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sp>
        <p:nvSpPr>
          <p:cNvPr id="25611" name="Rectangle 11"/>
          <p:cNvSpPr>
            <a:spLocks noGrp="1" noChangeArrowheads="1"/>
          </p:cNvSpPr>
          <p:nvPr>
            <p:ph type="ctrTitle" sz="quarter"/>
          </p:nvPr>
        </p:nvSpPr>
        <p:spPr>
          <a:xfrm>
            <a:off x="457200" y="1736725"/>
            <a:ext cx="8458200" cy="1920875"/>
          </a:xfrm>
        </p:spPr>
        <p:txBody>
          <a:bodyPr/>
          <a:lstStyle>
            <a:lvl1pPr>
              <a:defRPr sz="6000"/>
            </a:lvl1pPr>
          </a:lstStyle>
          <a:p>
            <a:pPr lvl="0"/>
            <a:r>
              <a:rPr lang="en-US" noProof="0" dirty="0"/>
              <a:t>Click to edit Master title style</a:t>
            </a:r>
          </a:p>
        </p:txBody>
      </p:sp>
      <p:sp>
        <p:nvSpPr>
          <p:cNvPr id="25612" name="Rectangle 12"/>
          <p:cNvSpPr>
            <a:spLocks noGrp="1" noChangeArrowheads="1"/>
          </p:cNvSpPr>
          <p:nvPr>
            <p:ph type="subTitle" sz="quarter" idx="1"/>
          </p:nvPr>
        </p:nvSpPr>
        <p:spPr>
          <a:xfrm>
            <a:off x="457200" y="3886200"/>
            <a:ext cx="83820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9" name="Rectangle 13"/>
          <p:cNvSpPr>
            <a:spLocks noGrp="1" noChangeArrowheads="1"/>
          </p:cNvSpPr>
          <p:nvPr>
            <p:ph type="dt" sz="quarter" idx="10"/>
          </p:nvPr>
        </p:nvSpPr>
        <p:spPr>
          <a:xfrm>
            <a:off x="457200" y="6248400"/>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10"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1" name="Rectangle 15"/>
          <p:cNvSpPr>
            <a:spLocks noGrp="1" noChangeArrowheads="1"/>
          </p:cNvSpPr>
          <p:nvPr>
            <p:ph type="sldNum" sz="quarter" idx="12"/>
          </p:nvPr>
        </p:nvSpPr>
        <p:spPr>
          <a:xfrm>
            <a:off x="6705600" y="6254750"/>
            <a:ext cx="2133600" cy="476250"/>
          </a:xfrm>
        </p:spPr>
        <p:txBody>
          <a:bodyPr/>
          <a:lstStyle>
            <a:lvl1pPr>
              <a:defRPr/>
            </a:lvl1pPr>
          </a:lstStyle>
          <a:p>
            <a:pPr>
              <a:defRPr/>
            </a:pPr>
            <a:fld id="{1074DE60-353D-498E-842D-738ACD3D6B1B}" type="slidenum">
              <a:rPr lang="en-US"/>
              <a:pPr>
                <a:defRPr/>
              </a:pPr>
              <a:t>‹#›</a:t>
            </a:fld>
            <a:endParaRPr lang="en-US"/>
          </a:p>
        </p:txBody>
      </p:sp>
    </p:spTree>
    <p:extLst>
      <p:ext uri="{BB962C8B-B14F-4D97-AF65-F5344CB8AC3E}">
        <p14:creationId xmlns:p14="http://schemas.microsoft.com/office/powerpoint/2010/main" val="24122491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9144000" cy="1055688"/>
          </a:xfrm>
          <a:prstGeom prst="rect">
            <a:avLst/>
          </a:prstGeom>
          <a:solidFill>
            <a:schemeClr val="bg2"/>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1049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1937386"/>
            <a:ext cx="8382000" cy="4463414"/>
          </a:xfrm>
        </p:spPr>
        <p:txBody>
          <a:bodyPr/>
          <a:lstStyle>
            <a:lvl1pPr>
              <a:defRPr sz="2800">
                <a:solidFill>
                  <a:schemeClr val="bg2"/>
                </a:solidFill>
                <a:effectLst/>
              </a:defRPr>
            </a:lvl1pPr>
            <a:lvl2pPr>
              <a:buClr>
                <a:schemeClr val="bg2"/>
              </a:buClr>
              <a:defRPr>
                <a:solidFill>
                  <a:schemeClr val="bg2"/>
                </a:solidFill>
                <a:effectLst/>
              </a:defRPr>
            </a:lvl2pPr>
            <a:lvl3pPr>
              <a:buClr>
                <a:schemeClr val="bg1"/>
              </a:buClr>
              <a:defRPr>
                <a:solidFill>
                  <a:schemeClr val="bg2"/>
                </a:solidFill>
                <a:effectLst/>
              </a:defRPr>
            </a:lvl3pPr>
            <a:lvl4pPr>
              <a:defRPr>
                <a:solidFill>
                  <a:schemeClr val="bg2"/>
                </a:solidFill>
                <a:effectLst/>
              </a:defRPr>
            </a:lvl4pPr>
            <a:lvl5pPr>
              <a:defRPr>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43000"/>
            <a:ext cx="8382000" cy="715057"/>
          </a:xfrm>
        </p:spPr>
        <p:txBody>
          <a:bodyPr/>
          <a:lstStyle>
            <a:lvl1pPr>
              <a:defRPr sz="3200">
                <a:solidFill>
                  <a:schemeClr val="bg2"/>
                </a:solidFill>
                <a:effectLst/>
              </a:defRPr>
            </a:lvl1pPr>
          </a:lstStyle>
          <a:p>
            <a:r>
              <a:rPr lang="en-US" dirty="0"/>
              <a:t>Click to edit Master title style</a:t>
            </a:r>
          </a:p>
        </p:txBody>
      </p:sp>
      <p:sp>
        <p:nvSpPr>
          <p:cNvPr id="8" name="Rectangle 7"/>
          <p:cNvSpPr>
            <a:spLocks noGrp="1" noChangeArrowheads="1"/>
          </p:cNvSpPr>
          <p:nvPr>
            <p:ph type="ftr" sz="quarter" idx="10"/>
          </p:nvPr>
        </p:nvSpPr>
        <p:spPr>
          <a:xfrm>
            <a:off x="3886200" y="6381750"/>
            <a:ext cx="2438400" cy="476250"/>
          </a:xfrm>
        </p:spPr>
        <p:txBody>
          <a:bodyPr/>
          <a:lstStyle>
            <a:lvl1pPr>
              <a:defRPr>
                <a:solidFill>
                  <a:srgbClr val="000514"/>
                </a:solidFill>
              </a:defRPr>
            </a:lvl1pPr>
          </a:lstStyle>
          <a:p>
            <a:pPr>
              <a:defRPr/>
            </a:pPr>
            <a:fld id="{C547A257-F2A4-4FDB-A631-A186213120FF}" type="slidenum">
              <a:rPr lang="en-US"/>
              <a:pPr>
                <a:defRPr/>
              </a:pPr>
              <a:t>‹#›</a:t>
            </a:fld>
            <a:endParaRPr lang="en-US" dirty="0"/>
          </a:p>
        </p:txBody>
      </p:sp>
    </p:spTree>
    <p:extLst>
      <p:ext uri="{BB962C8B-B14F-4D97-AF65-F5344CB8AC3E}">
        <p14:creationId xmlns:p14="http://schemas.microsoft.com/office/powerpoint/2010/main" val="2553828636"/>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CA435CDE-651A-49E0-8E2D-3E0BD1DDB379}" type="slidenum">
              <a:rPr lang="en-US"/>
              <a:pPr>
                <a:defRPr/>
              </a:pPr>
              <a:t>‹#›</a:t>
            </a:fld>
            <a:endParaRPr lang="en-US"/>
          </a:p>
        </p:txBody>
      </p:sp>
      <p:sp>
        <p:nvSpPr>
          <p:cNvPr id="6"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708003198"/>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002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69BC6E6E-8357-4DAF-9DAD-C07898E43BFF}" type="slidenum">
              <a:rPr lang="en-US"/>
              <a:pPr>
                <a:defRPr/>
              </a:pPr>
              <a:t>‹#›</a:t>
            </a:fld>
            <a:endParaRPr lang="en-US"/>
          </a:p>
        </p:txBody>
      </p:sp>
      <p:sp>
        <p:nvSpPr>
          <p:cNvPr id="7"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357067609"/>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5DBC92E1-4D50-4C66-A9BE-91B374D6830F}" type="slidenum">
              <a:rPr lang="en-US"/>
              <a:pPr>
                <a:defRPr/>
              </a:pPr>
              <a:t>‹#›</a:t>
            </a:fld>
            <a:endParaRPr lang="en-US"/>
          </a:p>
        </p:txBody>
      </p:sp>
      <p:sp>
        <p:nvSpPr>
          <p:cNvPr id="9"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54546485"/>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C2EA1687-FBC8-4C94-90DE-50B33DAE3B33}" type="slidenum">
              <a:rPr lang="en-US"/>
              <a:pPr>
                <a:defRPr/>
              </a:pPr>
              <a:t>‹#›</a:t>
            </a:fld>
            <a:endParaRPr lang="en-US"/>
          </a:p>
        </p:txBody>
      </p:sp>
      <p:sp>
        <p:nvSpPr>
          <p:cNvPr id="5"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641789631"/>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A878A486-A671-416D-A591-D66BBD06A9D0}" type="slidenum">
              <a:rPr lang="en-US"/>
              <a:pPr>
                <a:defRPr/>
              </a:pPr>
              <a:t>‹#›</a:t>
            </a:fld>
            <a:endParaRPr 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63754016"/>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5240B2D6-3317-4B2C-9D12-E3A439892E2B}"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57376498"/>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7BB60615-4902-4828-9330-3F0CE3312A3E}"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69718115"/>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8725335F-F642-4900-9770-9C3A9C17D382}"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5602952"/>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0"/>
            <a:ext cx="1828800" cy="6156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0200" y="0"/>
            <a:ext cx="5334000" cy="6156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CC66096D-26B3-4993-9776-7D02C7D04AA5}"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0702056"/>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34648715-406C-46A5-AD86-98DC18270E2F}"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09011992"/>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00200" y="0"/>
            <a:ext cx="7315200" cy="1066800"/>
          </a:xfrm>
        </p:spPr>
        <p:txBody>
          <a:bodyPr/>
          <a:lstStyle/>
          <a:p>
            <a:r>
              <a:rPr lang="en-US"/>
              <a:t>Click to edit Master title style</a:t>
            </a:r>
          </a:p>
        </p:txBody>
      </p:sp>
      <p:sp>
        <p:nvSpPr>
          <p:cNvPr id="3" name="Content Placeholder 2"/>
          <p:cNvSpPr>
            <a:spLocks noGrp="1"/>
          </p:cNvSpPr>
          <p:nvPr>
            <p:ph sz="quarter" idx="1"/>
          </p:nvPr>
        </p:nvSpPr>
        <p:spPr>
          <a:xfrm>
            <a:off x="16002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6002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780087D9-4669-4C3B-9276-1DE8C0263AE4}" type="slidenum">
              <a:rPr lang="en-US"/>
              <a:pPr>
                <a:defRPr/>
              </a:pPr>
              <a:t>‹#›</a:t>
            </a:fld>
            <a:endParaRPr 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85280992"/>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able Placeholder 2"/>
          <p:cNvSpPr>
            <a:spLocks noGrp="1"/>
          </p:cNvSpPr>
          <p:nvPr>
            <p:ph type="tbl" idx="1"/>
          </p:nvPr>
        </p:nvSpPr>
        <p:spPr>
          <a:xfrm>
            <a:off x="1600200" y="1371600"/>
            <a:ext cx="7315200" cy="4784725"/>
          </a:xfrm>
        </p:spPr>
        <p:txBody>
          <a:bodyPr/>
          <a:lstStyle/>
          <a:p>
            <a:pPr lvl="0"/>
            <a:endParaRPr lang="en-US" noProof="0"/>
          </a:p>
        </p:txBody>
      </p:sp>
      <p:sp>
        <p:nvSpPr>
          <p:cNvPr id="4" name="Rectangle 3"/>
          <p:cNvSpPr>
            <a:spLocks noGrp="1" noChangeArrowheads="1"/>
          </p:cNvSpPr>
          <p:nvPr>
            <p:ph type="sldNum" sz="quarter" idx="10"/>
          </p:nvPr>
        </p:nvSpPr>
        <p:spPr>
          <a:ln/>
        </p:spPr>
        <p:txBody>
          <a:bodyPr/>
          <a:lstStyle>
            <a:lvl1pPr>
              <a:defRPr/>
            </a:lvl1pPr>
          </a:lstStyle>
          <a:p>
            <a:pPr>
              <a:defRPr/>
            </a:pPr>
            <a:fld id="{4A246270-A8AE-4268-891C-842C3FEF7137}"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40941083"/>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5334000" y="1371600"/>
            <a:ext cx="3581400" cy="4784725"/>
          </a:xfrm>
        </p:spPr>
        <p:txBody>
          <a:bodyPr/>
          <a:lstStyle/>
          <a:p>
            <a:pPr lvl="0"/>
            <a:endParaRPr lang="en-US" noProof="0"/>
          </a:p>
        </p:txBody>
      </p:sp>
      <p:sp>
        <p:nvSpPr>
          <p:cNvPr id="5" name="Rectangle 3"/>
          <p:cNvSpPr>
            <a:spLocks noGrp="1" noChangeArrowheads="1"/>
          </p:cNvSpPr>
          <p:nvPr>
            <p:ph type="sldNum" sz="quarter" idx="10"/>
          </p:nvPr>
        </p:nvSpPr>
        <p:spPr>
          <a:ln/>
        </p:spPr>
        <p:txBody>
          <a:bodyPr/>
          <a:lstStyle>
            <a:lvl1pPr>
              <a:defRPr/>
            </a:lvl1pPr>
          </a:lstStyle>
          <a:p>
            <a:pPr>
              <a:defRPr/>
            </a:pPr>
            <a:fld id="{E2B40A56-F7AD-4277-B391-A86E346988B5}"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81689456"/>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00200" y="0"/>
            <a:ext cx="7315200" cy="6156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p:ph type="sldNum" sz="quarter" idx="10"/>
          </p:nvPr>
        </p:nvSpPr>
        <p:spPr>
          <a:ln/>
        </p:spPr>
        <p:txBody>
          <a:bodyPr/>
          <a:lstStyle>
            <a:lvl1pPr>
              <a:defRPr/>
            </a:lvl1pPr>
          </a:lstStyle>
          <a:p>
            <a:pPr>
              <a:defRPr/>
            </a:pPr>
            <a:fld id="{97F7BB42-9617-40A6-B505-3A8D139CB858}" type="slidenum">
              <a:rPr lang="en-US"/>
              <a:pPr>
                <a:defRPr/>
              </a:pPr>
              <a:t>‹#›</a:t>
            </a:fld>
            <a:endParaRPr 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51361277"/>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a:defRPr/>
            </a:pPr>
            <a:fld id="{36731C18-6B9A-4CA8-9BF6-6C64B1E1898D}" type="slidenum">
              <a:rPr lang="en-US"/>
              <a:pPr>
                <a:defRPr/>
              </a:pPr>
              <a:t>‹#›</a:t>
            </a:fld>
            <a:endParaRPr lang="en-US"/>
          </a:p>
        </p:txBody>
      </p:sp>
      <p:sp>
        <p:nvSpPr>
          <p:cNvPr id="7"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70839634"/>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0" y="1631950"/>
            <a:ext cx="9144000" cy="5226050"/>
          </a:xfrm>
          <a:prstGeom prst="rect">
            <a:avLst/>
          </a:prstGeom>
          <a:solidFill>
            <a:schemeClr val="bg2"/>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a:ln>
                <a:noFill/>
              </a:ln>
              <a:solidFill>
                <a:srgbClr val="FFFFFF"/>
              </a:solidFill>
              <a:effectLst/>
              <a:uLnTx/>
              <a:uFillTx/>
              <a:latin typeface="Garamond" pitchFamily="18" charset="0"/>
              <a:ea typeface="+mn-ea"/>
              <a:cs typeface="Arial" charset="0"/>
            </a:endParaRPr>
          </a:p>
        </p:txBody>
      </p:sp>
      <p:sp>
        <p:nvSpPr>
          <p:cNvPr id="5" name="Rectangle 4"/>
          <p:cNvSpPr>
            <a:spLocks noChangeArrowheads="1"/>
          </p:cNvSpPr>
          <p:nvPr userDrawn="1"/>
        </p:nvSpPr>
        <p:spPr bwMode="auto">
          <a:xfrm>
            <a:off x="0" y="0"/>
            <a:ext cx="9144000" cy="1631950"/>
          </a:xfrm>
          <a:prstGeom prst="rect">
            <a:avLst/>
          </a:prstGeom>
          <a:solidFill>
            <a:schemeClr val="bg2"/>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a:ln>
                <a:noFill/>
              </a:ln>
              <a:solidFill>
                <a:srgbClr val="FFFFFF"/>
              </a:solidFill>
              <a:effectLst/>
              <a:uLnTx/>
              <a:uFillTx/>
              <a:latin typeface="Garamond" pitchFamily="18" charset="0"/>
              <a:ea typeface="+mn-ea"/>
              <a:cs typeface="Arial" charset="0"/>
            </a:endParaRPr>
          </a:p>
        </p:txBody>
      </p:sp>
      <p:sp>
        <p:nvSpPr>
          <p:cNvPr id="25611" name="Rectangle 11"/>
          <p:cNvSpPr>
            <a:spLocks noGrp="1" noChangeArrowheads="1"/>
          </p:cNvSpPr>
          <p:nvPr>
            <p:ph type="ctrTitle" sz="quarter"/>
          </p:nvPr>
        </p:nvSpPr>
        <p:spPr>
          <a:xfrm>
            <a:off x="457200" y="1736725"/>
            <a:ext cx="8458200" cy="1920875"/>
          </a:xfrm>
        </p:spPr>
        <p:txBody>
          <a:bodyPr/>
          <a:lstStyle>
            <a:lvl1pPr>
              <a:defRPr sz="6000"/>
            </a:lvl1pPr>
          </a:lstStyle>
          <a:p>
            <a:pPr lvl="0"/>
            <a:r>
              <a:rPr lang="en-US" noProof="0" dirty="0"/>
              <a:t>Click to edit Master title style</a:t>
            </a:r>
          </a:p>
        </p:txBody>
      </p:sp>
      <p:sp>
        <p:nvSpPr>
          <p:cNvPr id="25612" name="Rectangle 12"/>
          <p:cNvSpPr>
            <a:spLocks noGrp="1" noChangeArrowheads="1"/>
          </p:cNvSpPr>
          <p:nvPr>
            <p:ph type="subTitle" sz="quarter" idx="1"/>
          </p:nvPr>
        </p:nvSpPr>
        <p:spPr>
          <a:xfrm>
            <a:off x="457200" y="3886200"/>
            <a:ext cx="83820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6" name="Rectangle 13"/>
          <p:cNvSpPr>
            <a:spLocks noGrp="1" noChangeArrowheads="1"/>
          </p:cNvSpPr>
          <p:nvPr>
            <p:ph type="dt" sz="quarter" idx="10"/>
          </p:nvPr>
        </p:nvSpPr>
        <p:spPr>
          <a:xfrm>
            <a:off x="457200" y="6248400"/>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7" name="Rectangle 14"/>
          <p:cNvSpPr>
            <a:spLocks noGrp="1" noChangeArrowheads="1"/>
          </p:cNvSpPr>
          <p:nvPr>
            <p:ph type="ftr" sz="quarter" idx="11"/>
          </p:nvPr>
        </p:nvSpPr>
        <p:spPr>
          <a:xfrm>
            <a:off x="3124200" y="6251575"/>
            <a:ext cx="28956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Rectangle 15"/>
          <p:cNvSpPr>
            <a:spLocks noGrp="1" noChangeArrowheads="1"/>
          </p:cNvSpPr>
          <p:nvPr>
            <p:ph type="sldNum" sz="quarter" idx="12"/>
          </p:nvPr>
        </p:nvSpPr>
        <p:spPr>
          <a:xfrm>
            <a:off x="6705600" y="6254750"/>
            <a:ext cx="21336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BF8EB4D-4EA1-41F8-94A9-65B42F164ACB}"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832712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16538"/>
            <a:ext cx="9144000" cy="1055688"/>
          </a:xfrm>
          <a:prstGeom prst="rect">
            <a:avLst/>
          </a:prstGeom>
          <a:solidFill>
            <a:srgbClr val="000000"/>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dirty="0">
              <a:ln>
                <a:noFill/>
              </a:ln>
              <a:solidFill>
                <a:srgbClr val="FFFFFF"/>
              </a:solidFill>
              <a:effectLst/>
              <a:uLnTx/>
              <a:uFillTx/>
              <a:latin typeface="Garamond" pitchFamily="18" charset="0"/>
              <a:ea typeface="+mn-ea"/>
              <a:cs typeface="Arial" charset="0"/>
            </a:endParaRPr>
          </a:p>
        </p:txBody>
      </p:sp>
      <p:pic>
        <p:nvPicPr>
          <p:cNvPr id="28" name="Picture 3">
            <a:extLst>
              <a:ext uri="{FF2B5EF4-FFF2-40B4-BE49-F238E27FC236}">
                <a16:creationId xmlns:a16="http://schemas.microsoft.com/office/drawing/2014/main" id="{883E5C2A-FBE1-4206-8656-8FCA626A534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20941"/>
          <a:stretch>
            <a:fillRect/>
          </a:stretch>
        </p:blipFill>
        <p:spPr bwMode="auto">
          <a:xfrm rot="10800000" flipV="1">
            <a:off x="0" y="461016"/>
            <a:ext cx="9144000" cy="58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1143000"/>
            <a:ext cx="8382000" cy="715057"/>
          </a:xfrm>
        </p:spPr>
        <p:txBody>
          <a:bodyPr/>
          <a:lstStyle>
            <a:lvl1pPr>
              <a:defRPr sz="3200">
                <a:solidFill>
                  <a:schemeClr val="bg2"/>
                </a:solidFill>
                <a:effectLst/>
              </a:defRPr>
            </a:lvl1pPr>
          </a:lstStyle>
          <a:p>
            <a:r>
              <a:rPr lang="en-US" dirty="0"/>
              <a:t>Click to edit Master title style</a:t>
            </a:r>
          </a:p>
        </p:txBody>
      </p:sp>
      <p:sp>
        <p:nvSpPr>
          <p:cNvPr id="3" name="Content Placeholder 2"/>
          <p:cNvSpPr>
            <a:spLocks noGrp="1"/>
          </p:cNvSpPr>
          <p:nvPr>
            <p:ph idx="1"/>
          </p:nvPr>
        </p:nvSpPr>
        <p:spPr>
          <a:xfrm>
            <a:off x="457200" y="1945369"/>
            <a:ext cx="8382000" cy="4463414"/>
          </a:xfrm>
        </p:spPr>
        <p:txBody>
          <a:bodyPr/>
          <a:lstStyle>
            <a:lvl1pPr>
              <a:defRPr sz="2800">
                <a:solidFill>
                  <a:schemeClr val="bg2"/>
                </a:solidFill>
                <a:effectLst/>
              </a:defRPr>
            </a:lvl1pPr>
            <a:lvl2pPr>
              <a:buClr>
                <a:schemeClr val="bg2"/>
              </a:buClr>
              <a:defRPr>
                <a:solidFill>
                  <a:schemeClr val="bg2"/>
                </a:solidFill>
                <a:effectLst/>
              </a:defRPr>
            </a:lvl2pPr>
            <a:lvl3pPr>
              <a:buClr>
                <a:schemeClr val="bg1"/>
              </a:buClr>
              <a:defRPr>
                <a:solidFill>
                  <a:schemeClr val="bg2"/>
                </a:solidFill>
                <a:effectLst/>
              </a:defRPr>
            </a:lvl3pPr>
            <a:lvl4pPr>
              <a:defRPr>
                <a:solidFill>
                  <a:schemeClr val="bg2"/>
                </a:solidFill>
                <a:effectLst/>
              </a:defRPr>
            </a:lvl4pPr>
            <a:lvl5pPr>
              <a:defRPr>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a:spLocks noGrp="1" noChangeArrowheads="1"/>
          </p:cNvSpPr>
          <p:nvPr>
            <p:ph type="ftr" sz="quarter" idx="10"/>
          </p:nvPr>
        </p:nvSpPr>
        <p:spPr>
          <a:xfrm>
            <a:off x="3200400" y="6381750"/>
            <a:ext cx="2438400" cy="476250"/>
          </a:xfrm>
        </p:spPr>
        <p:txBody>
          <a:bodyPr/>
          <a:lstStyle>
            <a:lvl1pPr>
              <a:defRPr>
                <a:solidFill>
                  <a:schemeClr val="bg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514"/>
              </a:solidFill>
              <a:effectLst/>
              <a:uLnTx/>
              <a:uFillTx/>
              <a:latin typeface="Arial" pitchFamily="34" charset="0"/>
              <a:ea typeface="+mn-ea"/>
              <a:cs typeface="+mn-cs"/>
            </a:endParaRP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19501198">
            <a:off x="4489782" y="362280"/>
            <a:ext cx="384243" cy="1828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3"/>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ackgroundRemoval t="5700" b="98265" l="4523" r="89950"/>
                    </a14:imgEffect>
                  </a14:imgLayer>
                </a14:imgProps>
              </a:ext>
              <a:ext uri="{28A0092B-C50C-407E-A947-70E740481C1C}">
                <a14:useLocalDpi xmlns:a14="http://schemas.microsoft.com/office/drawing/2010/main" val="0"/>
              </a:ext>
            </a:extLst>
          </a:blip>
          <a:srcRect/>
          <a:stretch>
            <a:fillRect/>
          </a:stretch>
        </p:blipFill>
        <p:spPr bwMode="auto">
          <a:xfrm>
            <a:off x="1855004" y="-46083"/>
            <a:ext cx="1221372" cy="990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 name="Picture 16"/>
          <p:cNvPicPr>
            <a:picLocks noChangeAspect="1"/>
          </p:cNvPicPr>
          <p:nvPr userDrawn="1"/>
        </p:nvPicPr>
        <p:blipFill rotWithShape="1">
          <a:blip r:embed="rId6" cstate="print">
            <a:extLst>
              <a:ext uri="{28A0092B-C50C-407E-A947-70E740481C1C}">
                <a14:useLocalDpi xmlns:a14="http://schemas.microsoft.com/office/drawing/2010/main" val="0"/>
              </a:ext>
            </a:extLst>
          </a:blip>
          <a:srcRect l="32690" t="20817" r="48808" b="50429"/>
          <a:stretch/>
        </p:blipFill>
        <p:spPr>
          <a:xfrm rot="820518">
            <a:off x="3198032" y="294977"/>
            <a:ext cx="251270" cy="238159"/>
          </a:xfrm>
          <a:prstGeom prst="rect">
            <a:avLst/>
          </a:prstGeom>
        </p:spPr>
      </p:pic>
      <p:pic>
        <p:nvPicPr>
          <p:cNvPr id="18" name="Picture 2"/>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ackgroundRemoval t="5882" b="91444" l="9664" r="89916">
                        <a14:foregroundMark x1="42017" y1="6417" x2="42017" y2="6417"/>
                        <a14:foregroundMark x1="39076" y1="91444" x2="39076" y2="91444"/>
                      </a14:backgroundRemoval>
                    </a14:imgEffect>
                  </a14:imgLayer>
                </a14:imgProps>
              </a:ext>
              <a:ext uri="{28A0092B-C50C-407E-A947-70E740481C1C}">
                <a14:useLocalDpi xmlns:a14="http://schemas.microsoft.com/office/drawing/2010/main" val="0"/>
              </a:ext>
            </a:extLst>
          </a:blip>
          <a:srcRect/>
          <a:stretch>
            <a:fillRect/>
          </a:stretch>
        </p:blipFill>
        <p:spPr bwMode="auto">
          <a:xfrm>
            <a:off x="-77574" y="22690"/>
            <a:ext cx="990600" cy="7786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9" name="Picture 12"/>
          <p:cNvPicPr>
            <a:picLocks noChangeAspect="1"/>
          </p:cNvPicPr>
          <p:nvPr userDrawn="1"/>
        </p:nvPicPr>
        <p:blipFill>
          <a:blip r:embed="rId9">
            <a:extLst>
              <a:ext uri="{BEBA8EAE-BF5A-486C-A8C5-ECC9F3942E4B}">
                <a14:imgProps xmlns:a14="http://schemas.microsoft.com/office/drawing/2010/main">
                  <a14:imgLayer r:embed="rId10">
                    <a14:imgEffect>
                      <a14:backgroundRemoval t="20139" b="69792" l="33433" r="69851">
                        <a14:foregroundMark x1="61493" y1="22917" x2="61493" y2="22917"/>
                        <a14:foregroundMark x1="60896" y1="23264" x2="60896" y2="23264"/>
                        <a14:foregroundMark x1="62090" y1="28125" x2="62090" y2="28125"/>
                        <a14:foregroundMark x1="64478" y1="23264" x2="64478" y2="23264"/>
                        <a14:foregroundMark x1="53433" y1="24653" x2="53433" y2="24653"/>
                        <a14:foregroundMark x1="55522" y1="20139" x2="55522" y2="20139"/>
                        <a14:foregroundMark x1="58209" y1="22917" x2="58209" y2="22917"/>
                        <a14:foregroundMark x1="38507" y1="64583" x2="38507" y2="64583"/>
                        <a14:foregroundMark x1="33433" y1="63889" x2="33433" y2="63889"/>
                        <a14:foregroundMark x1="33731" y1="63889" x2="33731" y2="63889"/>
                        <a14:foregroundMark x1="53134" y1="69097" x2="53134" y2="69097"/>
                        <a14:foregroundMark x1="54328" y1="69792" x2="54328" y2="69792"/>
                        <a14:foregroundMark x1="68955" y1="69792" x2="68955" y2="69792"/>
                        <a14:foregroundMark x1="63881" y1="69097" x2="63881" y2="69097"/>
                        <a14:foregroundMark x1="64179" y1="68403" x2="64179" y2="68403"/>
                        <a14:foregroundMark x1="64179" y1="68403" x2="64179" y2="68403"/>
                        <a14:foregroundMark x1="65672" y1="67708" x2="65672" y2="67708"/>
                        <a14:foregroundMark x1="67761" y1="68403" x2="67761" y2="68403"/>
                        <a14:foregroundMark x1="59403" y1="69792" x2="59403" y2="69792"/>
                        <a14:foregroundMark x1="56716" y1="69792" x2="56716" y2="69792"/>
                      </a14:backgroundRemoval>
                    </a14:imgEffect>
                  </a14:imgLayer>
                </a14:imgProps>
              </a:ext>
              <a:ext uri="{28A0092B-C50C-407E-A947-70E740481C1C}">
                <a14:useLocalDpi xmlns:a14="http://schemas.microsoft.com/office/drawing/2010/main" val="0"/>
              </a:ext>
            </a:extLst>
          </a:blip>
          <a:srcRect l="32222" t="15556" r="25555" b="26666"/>
          <a:stretch>
            <a:fillRect/>
          </a:stretch>
        </p:blipFill>
        <p:spPr bwMode="auto">
          <a:xfrm>
            <a:off x="1092024" y="91236"/>
            <a:ext cx="609600" cy="71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a:extLst>
              <a:ext uri="{FF2B5EF4-FFF2-40B4-BE49-F238E27FC236}">
                <a16:creationId xmlns:a16="http://schemas.microsoft.com/office/drawing/2014/main" id="{B057FE3D-6CDD-49C7-A7F2-7694B1C2DBAE}"/>
              </a:ext>
            </a:extLst>
          </p:cNvPr>
          <p:cNvPicPr>
            <a:picLocks noChangeAspect="1"/>
          </p:cNvPicPr>
          <p:nvPr userDrawn="1"/>
        </p:nvPicPr>
        <p:blipFill>
          <a:blip r:embed="rId11"/>
          <a:stretch>
            <a:fillRect/>
          </a:stretch>
        </p:blipFill>
        <p:spPr>
          <a:xfrm>
            <a:off x="3908631" y="153279"/>
            <a:ext cx="329763" cy="321224"/>
          </a:xfrm>
          <a:prstGeom prst="rect">
            <a:avLst/>
          </a:prstGeom>
        </p:spPr>
      </p:pic>
      <p:pic>
        <p:nvPicPr>
          <p:cNvPr id="7" name="Picture 6">
            <a:extLst>
              <a:ext uri="{FF2B5EF4-FFF2-40B4-BE49-F238E27FC236}">
                <a16:creationId xmlns:a16="http://schemas.microsoft.com/office/drawing/2014/main" id="{FFCDBF9F-D50E-4286-B247-35E3B274DDE5}"/>
              </a:ext>
            </a:extLst>
          </p:cNvPr>
          <p:cNvPicPr>
            <a:picLocks noChangeAspect="1"/>
          </p:cNvPicPr>
          <p:nvPr userDrawn="1"/>
        </p:nvPicPr>
        <p:blipFill>
          <a:blip r:embed="rId12">
            <a:extLst>
              <a:ext uri="{BEBA8EAE-BF5A-486C-A8C5-ECC9F3942E4B}">
                <a14:imgProps xmlns:a14="http://schemas.microsoft.com/office/drawing/2010/main">
                  <a14:imgLayer r:embed="rId13">
                    <a14:imgEffect>
                      <a14:backgroundRemoval t="2357" b="96970" l="2843" r="95652">
                        <a14:foregroundMark x1="74582" y1="17677" x2="74582" y2="17677"/>
                        <a14:foregroundMark x1="62709" y1="16498" x2="62709" y2="16498"/>
                        <a14:foregroundMark x1="71405" y1="16498" x2="71405" y2="16498"/>
                        <a14:foregroundMark x1="67057" y1="66835" x2="67057" y2="66835"/>
                        <a14:foregroundMark x1="52843" y1="75421" x2="52843" y2="75421"/>
                        <a14:foregroundMark x1="54013" y1="83165" x2="54013" y2="83165"/>
                        <a14:foregroundMark x1="54013" y1="81987" x2="54013" y2="81987"/>
                        <a14:foregroundMark x1="55017" y1="73401" x2="55017" y2="73401"/>
                        <a14:foregroundMark x1="58361" y1="64646" x2="58361" y2="64646"/>
                        <a14:foregroundMark x1="65886" y1="62458" x2="65886" y2="62458"/>
                        <a14:foregroundMark x1="73579" y1="67845" x2="73579" y2="67845"/>
                        <a14:foregroundMark x1="75753" y1="83165" x2="75753" y2="83165"/>
                        <a14:foregroundMark x1="38796" y1="89731" x2="38796" y2="89731"/>
                        <a14:foregroundMark x1="44314" y1="90741" x2="44314" y2="90741"/>
                        <a14:foregroundMark x1="47492" y1="91919" x2="47492" y2="91919"/>
                        <a14:foregroundMark x1="50836" y1="94108" x2="50836" y2="94108"/>
                        <a14:foregroundMark x1="51839" y1="96296" x2="51839" y2="96296"/>
                        <a14:foregroundMark x1="49666" y1="96296" x2="49666" y2="96296"/>
                        <a14:foregroundMark x1="50836" y1="97306" x2="50836" y2="97306"/>
                        <a14:foregroundMark x1="52843" y1="97306" x2="52843" y2="97306"/>
                        <a14:foregroundMark x1="3010" y1="60269" x2="3010" y2="60269"/>
                        <a14:foregroundMark x1="48662" y1="11111" x2="48662" y2="11111"/>
                        <a14:foregroundMark x1="58361" y1="7744" x2="58361" y2="7744"/>
                        <a14:foregroundMark x1="92977" y1="54714" x2="92977" y2="54714"/>
                        <a14:foregroundMark x1="45819" y1="2357" x2="45819" y2="2357"/>
                        <a14:foregroundMark x1="95652" y1="54714" x2="95652" y2="54714"/>
                      </a14:backgroundRemoval>
                    </a14:imgEffect>
                  </a14:imgLayer>
                </a14:imgProps>
              </a:ext>
            </a:extLst>
          </a:blip>
          <a:stretch>
            <a:fillRect/>
          </a:stretch>
        </p:blipFill>
        <p:spPr>
          <a:xfrm>
            <a:off x="3811714" y="261951"/>
            <a:ext cx="523596" cy="520093"/>
          </a:xfrm>
          <a:prstGeom prst="rect">
            <a:avLst/>
          </a:prstGeom>
        </p:spPr>
      </p:pic>
      <p:pic>
        <p:nvPicPr>
          <p:cNvPr id="20" name="Picture 19">
            <a:extLst>
              <a:ext uri="{FF2B5EF4-FFF2-40B4-BE49-F238E27FC236}">
                <a16:creationId xmlns:a16="http://schemas.microsoft.com/office/drawing/2014/main" id="{10F939F0-8E18-4B0C-B899-78C58BB946D4}"/>
              </a:ext>
            </a:extLst>
          </p:cNvPr>
          <p:cNvPicPr/>
          <p:nvPr userDrawn="1"/>
        </p:nvPicPr>
        <p:blipFill>
          <a:blip r:embed="rId14" cstate="print">
            <a:extLst>
              <a:ext uri="{28A0092B-C50C-407E-A947-70E740481C1C}">
                <a14:useLocalDpi xmlns:a14="http://schemas.microsoft.com/office/drawing/2010/main" val="0"/>
              </a:ext>
            </a:extLst>
          </a:blip>
          <a:stretch>
            <a:fillRect/>
          </a:stretch>
        </p:blipFill>
        <p:spPr>
          <a:xfrm>
            <a:off x="7100188" y="83243"/>
            <a:ext cx="1001976" cy="798196"/>
          </a:xfrm>
          <a:prstGeom prst="rect">
            <a:avLst/>
          </a:prstGeom>
        </p:spPr>
      </p:pic>
      <p:pic>
        <p:nvPicPr>
          <p:cNvPr id="5" name="Picture 4" descr="A picture containing clock, photo, hand, holding&#10;&#10;Description automatically generated">
            <a:extLst>
              <a:ext uri="{FF2B5EF4-FFF2-40B4-BE49-F238E27FC236}">
                <a16:creationId xmlns:a16="http://schemas.microsoft.com/office/drawing/2014/main" id="{B0B58DE0-6E1F-4C64-B5EB-6DF44A45C5A0}"/>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165823" y="42615"/>
            <a:ext cx="914518" cy="937381"/>
          </a:xfrm>
          <a:prstGeom prst="rect">
            <a:avLst/>
          </a:prstGeom>
        </p:spPr>
      </p:pic>
    </p:spTree>
    <p:extLst>
      <p:ext uri="{BB962C8B-B14F-4D97-AF65-F5344CB8AC3E}">
        <p14:creationId xmlns:p14="http://schemas.microsoft.com/office/powerpoint/2010/main" val="286470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5" name="Rectangle 3"/>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876C23F-F35C-4663-BABB-98735E1AD593}"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0637081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002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6" name="Rectangle 3"/>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6752A6-1222-473E-9E60-90A7C8245948}"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102580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8" name="Rectangle 3"/>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836206-CFFE-4F6C-BC0D-7E41DE2B25CB}"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 name="Rectangle 14"/>
          <p:cNvSpPr>
            <a:spLocks noGrp="1" noChangeArrowheads="1"/>
          </p:cNvSpPr>
          <p:nvPr>
            <p:ph type="ftr"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521632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noChangeArrowheads="1"/>
          </p:cNvSpPr>
          <p:nvPr>
            <p:ph type="dt" sz="half" idx="10"/>
          </p:nvPr>
        </p:nvSpPr>
        <p:spPr>
          <a:xfrm>
            <a:off x="457200" y="6251575"/>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4" name="Rectangle 3"/>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1AD8B26-B701-4F35-896B-34937B06691A}"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639334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33BB65-C0A7-4097-879F-BAB7843A516D}"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3"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6876012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665E0BF-B2A2-4D11-AB65-57B03CB5B2BC}"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3776524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F314673-AB23-4B83-B436-07B061AEC44C}"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748499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C49A818-1385-4409-9B40-F6379BB5282C}"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2654874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0"/>
            <a:ext cx="1828800" cy="6156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0200" y="0"/>
            <a:ext cx="5334000" cy="6156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E48D16F-FDDC-4579-A24D-8E77228986F5}"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436577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16FE536-2844-4622-9620-0FB4C2A5F431}"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5618557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00200" y="0"/>
            <a:ext cx="7315200" cy="1066800"/>
          </a:xfrm>
        </p:spPr>
        <p:txBody>
          <a:bodyPr/>
          <a:lstStyle/>
          <a:p>
            <a:r>
              <a:rPr lang="en-US"/>
              <a:t>Click to edit Master title style</a:t>
            </a:r>
          </a:p>
        </p:txBody>
      </p:sp>
      <p:sp>
        <p:nvSpPr>
          <p:cNvPr id="3" name="Content Placeholder 2"/>
          <p:cNvSpPr>
            <a:spLocks noGrp="1"/>
          </p:cNvSpPr>
          <p:nvPr>
            <p:ph sz="quarter" idx="1"/>
          </p:nvPr>
        </p:nvSpPr>
        <p:spPr>
          <a:xfrm>
            <a:off x="16002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6002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B8081E1-66BD-4A2A-A70B-C188D5E49184}"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0346229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able Placeholder 2"/>
          <p:cNvSpPr>
            <a:spLocks noGrp="1"/>
          </p:cNvSpPr>
          <p:nvPr>
            <p:ph type="tbl" idx="1"/>
          </p:nvPr>
        </p:nvSpPr>
        <p:spPr>
          <a:xfrm>
            <a:off x="1600200" y="1371600"/>
            <a:ext cx="7315200" cy="4784725"/>
          </a:xfrm>
        </p:spPr>
        <p:txBody>
          <a:bodyPr/>
          <a:lstStyle/>
          <a:p>
            <a:pPr lvl="0"/>
            <a:endParaRPr lang="en-US" noProof="0"/>
          </a:p>
        </p:txBody>
      </p:sp>
      <p:sp>
        <p:nvSpPr>
          <p:cNvPr id="4"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BF1D1BB-9335-48F6-B233-DCE699357E9E}"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1487401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5334000" y="1371600"/>
            <a:ext cx="3581400" cy="4784725"/>
          </a:xfrm>
        </p:spPr>
        <p:txBody>
          <a:bodyPr/>
          <a:lstStyle/>
          <a:p>
            <a:pPr lvl="0"/>
            <a:endParaRPr lang="en-US" noProof="0"/>
          </a:p>
        </p:txBody>
      </p:sp>
      <p:sp>
        <p:nvSpPr>
          <p:cNvPr id="5"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03C1914-AE86-4F99-A2A9-E8FE24A57CCA}"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8711758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00200" y="0"/>
            <a:ext cx="7315200" cy="6156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6045510-26BF-496B-B37F-262ACC27E05A}"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4"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0778225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4027F6B-69B4-41A6-8B67-683FDA93BBEF}"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008977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9"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solidFill>
                  <a:srgbClr val="FFFFFF"/>
                </a:solidFill>
                <a:latin typeface="Arial" pitchFamily="34" charset="0"/>
                <a:cs typeface="+mn-cs"/>
              </a:defRPr>
            </a:lvl1pPr>
          </a:lstStyle>
          <a:p>
            <a:pPr>
              <a:defRPr/>
            </a:pPr>
            <a:fld id="{42828F28-DB59-435E-8625-DC9F655877F4}" type="slidenum">
              <a:rPr lang="en-US"/>
              <a:pPr>
                <a:defRPr/>
              </a:pPr>
              <a:t>‹#›</a:t>
            </a:fld>
            <a:endParaRPr lang="en-US"/>
          </a:p>
        </p:txBody>
      </p:sp>
      <p:sp>
        <p:nvSpPr>
          <p:cNvPr id="24589" name="Rectangle 13"/>
          <p:cNvSpPr>
            <a:spLocks noGrp="1" noRot="1" noChangeArrowheads="1"/>
          </p:cNvSpPr>
          <p:nvPr>
            <p:ph type="title"/>
          </p:nvPr>
        </p:nvSpPr>
        <p:spPr bwMode="auto">
          <a:xfrm>
            <a:off x="1600200" y="0"/>
            <a:ext cx="7315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590"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u="none">
                <a:solidFill>
                  <a:srgbClr val="FFFFFF"/>
                </a:solidFill>
                <a:latin typeface="Arial" pitchFamily="34" charset="0"/>
                <a:cs typeface="+mn-cs"/>
              </a:defRPr>
            </a:lvl1pPr>
          </a:lstStyle>
          <a:p>
            <a:pPr>
              <a:defRPr/>
            </a:pPr>
            <a:endParaRPr lang="en-US"/>
          </a:p>
        </p:txBody>
      </p:sp>
      <p:sp>
        <p:nvSpPr>
          <p:cNvPr id="24591" name="Rectangle 15"/>
          <p:cNvSpPr>
            <a:spLocks noGrp="1" noChangeArrowheads="1"/>
          </p:cNvSpPr>
          <p:nvPr>
            <p:ph type="body" idx="1"/>
          </p:nvPr>
        </p:nvSpPr>
        <p:spPr bwMode="auto">
          <a:xfrm>
            <a:off x="1600200" y="1371600"/>
            <a:ext cx="7315200" cy="478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583" r:id="rId1"/>
    <p:sldLayoutId id="2147484584" r:id="rId2"/>
    <p:sldLayoutId id="2147484585" r:id="rId3"/>
    <p:sldLayoutId id="2147484586" r:id="rId4"/>
    <p:sldLayoutId id="2147484587" r:id="rId5"/>
    <p:sldLayoutId id="2147484588" r:id="rId6"/>
    <p:sldLayoutId id="2147484555" r:id="rId7"/>
    <p:sldLayoutId id="2147484556" r:id="rId8"/>
    <p:sldLayoutId id="2147484557" r:id="rId9"/>
    <p:sldLayoutId id="2147484558" r:id="rId10"/>
    <p:sldLayoutId id="2147484559" r:id="rId11"/>
    <p:sldLayoutId id="2147484560" r:id="rId12"/>
    <p:sldLayoutId id="2147484561" r:id="rId13"/>
    <p:sldLayoutId id="2147484562" r:id="rId14"/>
    <p:sldLayoutId id="2147484563" r:id="rId15"/>
    <p:sldLayoutId id="2147484564" r:id="rId16"/>
    <p:sldLayoutId id="2147484565" r:id="rId17"/>
  </p:sldLayoutIdLst>
  <p:transition spd="slow"/>
  <p:txStyles>
    <p:title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accent2"/>
        </a:buClr>
        <a:buSzPct val="60000"/>
        <a:buFont typeface="Wingdings" pitchFamily="-105" charset="2"/>
        <a:buChar char="l"/>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50000"/>
        <a:buFont typeface="Wingdings" pitchFamily="-105" charset="2"/>
        <a:buChar char="n"/>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45000"/>
        <a:buFont typeface="Wingdings" pitchFamily="-105" charset="2"/>
        <a:buChar char="n"/>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9"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latin typeface="Arial" pitchFamily="34" charset="0"/>
                <a:cs typeface="+mn-cs"/>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87111E-F970-4CB1-900D-E4CF544D68A2}"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24589" name="Rectangle 13"/>
          <p:cNvSpPr>
            <a:spLocks noGrp="1" noRot="1" noChangeArrowheads="1"/>
          </p:cNvSpPr>
          <p:nvPr>
            <p:ph type="title"/>
          </p:nvPr>
        </p:nvSpPr>
        <p:spPr bwMode="auto">
          <a:xfrm>
            <a:off x="1600200" y="0"/>
            <a:ext cx="73152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590"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u="none">
                <a:latin typeface="Arial" pitchFamily="34"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24591" name="Rectangle 15"/>
          <p:cNvSpPr>
            <a:spLocks noGrp="1" noChangeArrowheads="1"/>
          </p:cNvSpPr>
          <p:nvPr>
            <p:ph type="body" idx="1"/>
          </p:nvPr>
        </p:nvSpPr>
        <p:spPr bwMode="auto">
          <a:xfrm>
            <a:off x="1600200" y="1371600"/>
            <a:ext cx="7315200" cy="4784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2980789"/>
      </p:ext>
    </p:extLst>
  </p:cSld>
  <p:clrMap bg1="dk2" tx1="lt1" bg2="dk1" tx2="lt2" accent1="accent1" accent2="accent2" accent3="accent3" accent4="accent4" accent5="accent5" accent6="accent6" hlink="hlink" folHlink="folHlink"/>
  <p:sldLayoutIdLst>
    <p:sldLayoutId id="2147485094" r:id="rId1"/>
    <p:sldLayoutId id="2147485095" r:id="rId2"/>
    <p:sldLayoutId id="2147485096" r:id="rId3"/>
    <p:sldLayoutId id="2147485097" r:id="rId4"/>
    <p:sldLayoutId id="2147485098" r:id="rId5"/>
    <p:sldLayoutId id="2147485099" r:id="rId6"/>
    <p:sldLayoutId id="2147485100" r:id="rId7"/>
    <p:sldLayoutId id="2147485101" r:id="rId8"/>
    <p:sldLayoutId id="2147485102" r:id="rId9"/>
    <p:sldLayoutId id="2147485103" r:id="rId10"/>
    <p:sldLayoutId id="2147485104" r:id="rId11"/>
    <p:sldLayoutId id="2147485105" r:id="rId12"/>
    <p:sldLayoutId id="2147485106" r:id="rId13"/>
    <p:sldLayoutId id="2147485107" r:id="rId14"/>
    <p:sldLayoutId id="2147485108" r:id="rId15"/>
    <p:sldLayoutId id="2147485109" r:id="rId16"/>
    <p:sldLayoutId id="2147485110" r:id="rId17"/>
  </p:sldLayoutIdLst>
  <p:hf hdr="0" ftr="0" dt="0"/>
  <p:txStyles>
    <p:title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accent2"/>
        </a:buClr>
        <a:buSzPct val="60000"/>
        <a:buFont typeface="Wingdings" pitchFamily="2" charset="2"/>
        <a:buChar char="l"/>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50000"/>
        <a:buFont typeface="Wingdings" pitchFamily="2" charset="2"/>
        <a:buChar char="n"/>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45000"/>
        <a:buFont typeface="Wingdings" pitchFamily="2" charset="2"/>
        <a:buChar char="n"/>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26.gif"/></Relationships>
</file>

<file path=ppt/slides/_rels/slide1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19.xml"/><Relationship Id="rId5" Type="http://schemas.openxmlformats.org/officeDocument/2006/relationships/image" Target="../media/image30.gif"/><Relationship Id="rId4" Type="http://schemas.openxmlformats.org/officeDocument/2006/relationships/image" Target="../media/image29.gif"/></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9.xml"/><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hyperlink" Target="https://www.lpi.usra.edu/exploration/education/hsResearch/crateringLab/lab/part2/background/" TargetMode="External"/><Relationship Id="rId2" Type="http://schemas.openxmlformats.org/officeDocument/2006/relationships/hyperlink" Target="http://www.iceaaonline.com/ready/wp-content/uploads/2020/01/Blair-Cost-and-Market-Modeling.pdf" TargetMode="Externa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0" y="1050925"/>
            <a:ext cx="9144000" cy="5843588"/>
          </a:xfrm>
          <a:prstGeom prst="rect">
            <a:avLst/>
          </a:prstGeom>
          <a:solidFill>
            <a:srgbClr val="000000"/>
          </a:solidFill>
          <a:ln w="9525" cap="flat" cmpd="sng" algn="ctr">
            <a:noFill/>
            <a:prstDash val="solid"/>
            <a:round/>
            <a:headEnd type="none" w="med" len="med"/>
            <a:tailEnd type="none" w="med" len="med"/>
          </a:ln>
          <a:effectLst/>
        </p:spPr>
        <p:txBody>
          <a:bodyPr/>
          <a:lstStyle/>
          <a:p>
            <a:pPr>
              <a:defRPr/>
            </a:pPr>
            <a:endParaRPr lang="en-US">
              <a:solidFill>
                <a:srgbClr val="FFFFFF"/>
              </a:solidFill>
              <a:cs typeface="+mn-cs"/>
            </a:endParaRPr>
          </a:p>
        </p:txBody>
      </p:sp>
      <p:sp>
        <p:nvSpPr>
          <p:cNvPr id="27" name="Rectangle 26"/>
          <p:cNvSpPr/>
          <p:nvPr/>
        </p:nvSpPr>
        <p:spPr bwMode="auto">
          <a:xfrm>
            <a:off x="0" y="39309"/>
            <a:ext cx="9144000" cy="6858000"/>
          </a:xfrm>
          <a:prstGeom prst="rect">
            <a:avLst/>
          </a:prstGeom>
          <a:solidFill>
            <a:srgbClr val="000000"/>
          </a:solidFill>
          <a:ln w="9525" cap="flat" cmpd="sng" algn="ctr">
            <a:noFill/>
            <a:prstDash val="solid"/>
            <a:round/>
            <a:headEnd type="none" w="med" len="med"/>
            <a:tailEnd type="none" w="med" len="med"/>
          </a:ln>
          <a:effectLst/>
        </p:spPr>
        <p:txBody>
          <a:bodyPr/>
          <a:lstStyle/>
          <a:p>
            <a:pPr>
              <a:defRPr/>
            </a:pPr>
            <a:endParaRPr lang="en-US">
              <a:solidFill>
                <a:srgbClr val="FFFFFF"/>
              </a:solidFill>
              <a:cs typeface="+mn-cs"/>
            </a:endParaRPr>
          </a:p>
        </p:txBody>
      </p:sp>
      <p:sp>
        <p:nvSpPr>
          <p:cNvPr id="4" name="Rectangle 3"/>
          <p:cNvSpPr/>
          <p:nvPr/>
        </p:nvSpPr>
        <p:spPr bwMode="auto">
          <a:xfrm>
            <a:off x="1447800" y="0"/>
            <a:ext cx="6629400" cy="6858000"/>
          </a:xfrm>
          <a:prstGeom prst="rect">
            <a:avLst/>
          </a:prstGeom>
          <a:solidFill>
            <a:srgbClr val="000000"/>
          </a:solidFill>
          <a:ln w="9525" cap="flat" cmpd="sng" algn="ctr">
            <a:noFill/>
            <a:prstDash val="solid"/>
            <a:round/>
            <a:headEnd type="none" w="med" len="med"/>
            <a:tailEnd type="none" w="med" len="med"/>
          </a:ln>
          <a:effectLst/>
        </p:spPr>
        <p:txBody>
          <a:bodyPr/>
          <a:lstStyle/>
          <a:p>
            <a:pPr>
              <a:defRPr/>
            </a:pPr>
            <a:endParaRPr lang="en-US">
              <a:solidFill>
                <a:srgbClr val="FFFFFF"/>
              </a:solidFill>
              <a:cs typeface="+mn-cs"/>
            </a:endParaRPr>
          </a:p>
        </p:txBody>
      </p:sp>
      <p:sp>
        <p:nvSpPr>
          <p:cNvPr id="16" name="TextBox 15"/>
          <p:cNvSpPr txBox="1"/>
          <p:nvPr/>
        </p:nvSpPr>
        <p:spPr>
          <a:xfrm>
            <a:off x="258192" y="5686492"/>
            <a:ext cx="8716962" cy="1077913"/>
          </a:xfrm>
          <a:prstGeom prst="rect">
            <a:avLst/>
          </a:prstGeom>
          <a:noFill/>
        </p:spPr>
        <p:txBody>
          <a:bodyPr>
            <a:spAutoFit/>
          </a:bodyPr>
          <a:lstStyle/>
          <a:p>
            <a:pPr algn="ctr" eaLnBrk="1" fontAlgn="auto" hangingPunct="1">
              <a:spcBef>
                <a:spcPts val="0"/>
              </a:spcBef>
              <a:spcAft>
                <a:spcPts val="0"/>
              </a:spcAft>
              <a:defRPr/>
            </a:pPr>
            <a:r>
              <a:rPr lang="en-US" sz="1600" b="1" u="none" dirty="0">
                <a:solidFill>
                  <a:srgbClr val="FFFFFF"/>
                </a:solidFill>
                <a:latin typeface="Garamond"/>
                <a:cs typeface="+mn-cs"/>
              </a:rPr>
              <a:t>Charles Penny</a:t>
            </a:r>
            <a:endParaRPr lang="en-US" sz="1600" b="1" u="none" baseline="30000" dirty="0">
              <a:solidFill>
                <a:srgbClr val="FFFFFF"/>
              </a:solidFill>
              <a:latin typeface="Garamond"/>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rPr>
              <a:t>Asteroid Science, Technology and Exploration Research Organized</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rPr>
              <a:t>by Inclusive </a:t>
            </a:r>
            <a:r>
              <a:rPr kumimoji="0" lang="en-US" sz="1600" b="0" i="0" u="none" strike="noStrike" kern="1200" cap="none" spc="0" normalizeH="0" baseline="0" noProof="0" dirty="0" err="1">
                <a:ln>
                  <a:noFill/>
                </a:ln>
                <a:solidFill>
                  <a:srgbClr val="FFFFFF"/>
                </a:solidFill>
                <a:effectLst/>
                <a:uLnTx/>
                <a:uFillTx/>
                <a:latin typeface="Garamond"/>
                <a:ea typeface="Microsoft YaHei" panose="020B0503020204020204" pitchFamily="34" charset="-122"/>
                <a:cs typeface="Times New Roman" panose="02020603050405020304" pitchFamily="18" charset="0"/>
              </a:rPr>
              <a:t>eDucation</a:t>
            </a:r>
            <a:r>
              <a:rPr kumimoji="0" lang="en-US" sz="1600" b="0"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rPr>
              <a:t> System (ASTEROIDS) Center</a:t>
            </a:r>
            <a:endParaRPr kumimoji="0" lang="en-US" sz="1600" b="1"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endParaRPr>
          </a:p>
          <a:p>
            <a:pPr algn="ctr" eaLnBrk="1" fontAlgn="auto" hangingPunct="1">
              <a:spcBef>
                <a:spcPts val="0"/>
              </a:spcBef>
              <a:spcAft>
                <a:spcPts val="0"/>
              </a:spcAft>
              <a:defRPr/>
            </a:pPr>
            <a:r>
              <a:rPr lang="en-US" sz="1600" b="1" u="none" dirty="0">
                <a:solidFill>
                  <a:srgbClr val="FFFFFF"/>
                </a:solidFill>
                <a:latin typeface="Garamond"/>
                <a:cs typeface="+mn-cs"/>
              </a:rPr>
              <a:t>University of Arizona</a:t>
            </a:r>
          </a:p>
        </p:txBody>
      </p:sp>
      <p:pic>
        <p:nvPicPr>
          <p:cNvPr id="13" name="Picture 2">
            <a:extLst>
              <a:ext uri="{FF2B5EF4-FFF2-40B4-BE49-F238E27FC236}">
                <a16:creationId xmlns:a16="http://schemas.microsoft.com/office/drawing/2014/main" id="{96A208DE-7F02-4BB2-8724-485416C462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144463"/>
            <a:ext cx="1400175" cy="1100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a:extLst>
              <a:ext uri="{FF2B5EF4-FFF2-40B4-BE49-F238E27FC236}">
                <a16:creationId xmlns:a16="http://schemas.microsoft.com/office/drawing/2014/main" id="{468387D2-AE72-413D-B34D-D2DC78678A3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791098" y="128131"/>
            <a:ext cx="1400175" cy="1115410"/>
          </a:xfrm>
          <a:prstGeom prst="rect">
            <a:avLst/>
          </a:prstGeom>
        </p:spPr>
      </p:pic>
      <p:pic>
        <p:nvPicPr>
          <p:cNvPr id="18" name="Picture 17">
            <a:extLst>
              <a:ext uri="{FF2B5EF4-FFF2-40B4-BE49-F238E27FC236}">
                <a16:creationId xmlns:a16="http://schemas.microsoft.com/office/drawing/2014/main" id="{17203616-92D4-4291-A638-5236D9C2DDC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8215"/>
          <a:stretch/>
        </p:blipFill>
        <p:spPr>
          <a:xfrm>
            <a:off x="7900524" y="88473"/>
            <a:ext cx="1067369" cy="1018442"/>
          </a:xfrm>
          <a:prstGeom prst="rect">
            <a:avLst/>
          </a:prstGeom>
        </p:spPr>
      </p:pic>
      <p:sp>
        <p:nvSpPr>
          <p:cNvPr id="19" name="TextBox 13">
            <a:extLst>
              <a:ext uri="{FF2B5EF4-FFF2-40B4-BE49-F238E27FC236}">
                <a16:creationId xmlns:a16="http://schemas.microsoft.com/office/drawing/2014/main" id="{47A51139-7AB4-496E-95A2-35E803FB5D14}"/>
              </a:ext>
            </a:extLst>
          </p:cNvPr>
          <p:cNvSpPr txBox="1">
            <a:spLocks noChangeArrowheads="1"/>
          </p:cNvSpPr>
          <p:nvPr/>
        </p:nvSpPr>
        <p:spPr bwMode="auto">
          <a:xfrm>
            <a:off x="7848600" y="1054434"/>
            <a:ext cx="1600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000" u="none" dirty="0">
                <a:solidFill>
                  <a:srgbClr val="FFFFFF"/>
                </a:solidFill>
                <a:latin typeface="Impact" panose="020B0806030902050204" pitchFamily="34" charset="0"/>
              </a:rPr>
              <a:t>ASTEROIDS</a:t>
            </a:r>
          </a:p>
        </p:txBody>
      </p:sp>
      <p:pic>
        <p:nvPicPr>
          <p:cNvPr id="3" name="Picture 2">
            <a:extLst>
              <a:ext uri="{FF2B5EF4-FFF2-40B4-BE49-F238E27FC236}">
                <a16:creationId xmlns:a16="http://schemas.microsoft.com/office/drawing/2014/main" id="{E835538C-100D-43AB-BB0A-3998C24E07AE}"/>
              </a:ext>
            </a:extLst>
          </p:cNvPr>
          <p:cNvPicPr>
            <a:picLocks noChangeAspect="1"/>
          </p:cNvPicPr>
          <p:nvPr/>
        </p:nvPicPr>
        <p:blipFill>
          <a:blip r:embed="rId6"/>
          <a:stretch>
            <a:fillRect/>
          </a:stretch>
        </p:blipFill>
        <p:spPr>
          <a:xfrm>
            <a:off x="6433951" y="611596"/>
            <a:ext cx="1323457" cy="765272"/>
          </a:xfrm>
          <a:prstGeom prst="rect">
            <a:avLst/>
          </a:prstGeom>
        </p:spPr>
      </p:pic>
      <p:sp>
        <p:nvSpPr>
          <p:cNvPr id="5" name="TextBox 4">
            <a:extLst>
              <a:ext uri="{FF2B5EF4-FFF2-40B4-BE49-F238E27FC236}">
                <a16:creationId xmlns:a16="http://schemas.microsoft.com/office/drawing/2014/main" id="{AE8F6BB1-E4A9-4BAD-9BA4-E30CA49F755F}"/>
              </a:ext>
            </a:extLst>
          </p:cNvPr>
          <p:cNvSpPr txBox="1"/>
          <p:nvPr/>
        </p:nvSpPr>
        <p:spPr>
          <a:xfrm>
            <a:off x="6334043" y="84479"/>
            <a:ext cx="1542774" cy="646331"/>
          </a:xfrm>
          <a:prstGeom prst="rect">
            <a:avLst/>
          </a:prstGeom>
          <a:noFill/>
        </p:spPr>
        <p:txBody>
          <a:bodyPr wrap="square" rtlCol="0">
            <a:spAutoFit/>
          </a:bodyPr>
          <a:lstStyle/>
          <a:p>
            <a:pPr algn="ctr"/>
            <a:r>
              <a:rPr lang="en-US" sz="3600" b="1" u="none" dirty="0">
                <a:latin typeface="Arial Black" panose="020B0A04020102020204" pitchFamily="34" charset="0"/>
              </a:rPr>
              <a:t>MIRO</a:t>
            </a:r>
          </a:p>
        </p:txBody>
      </p:sp>
      <p:grpSp>
        <p:nvGrpSpPr>
          <p:cNvPr id="20" name="Group 19">
            <a:extLst>
              <a:ext uri="{FF2B5EF4-FFF2-40B4-BE49-F238E27FC236}">
                <a16:creationId xmlns:a16="http://schemas.microsoft.com/office/drawing/2014/main" id="{70565381-68DA-42AB-93AE-5057E24E5BB7}"/>
              </a:ext>
            </a:extLst>
          </p:cNvPr>
          <p:cNvGrpSpPr/>
          <p:nvPr/>
        </p:nvGrpSpPr>
        <p:grpSpPr>
          <a:xfrm>
            <a:off x="1143001" y="1770658"/>
            <a:ext cx="6477000" cy="2801342"/>
            <a:chOff x="-914400" y="-533400"/>
            <a:chExt cx="8067906" cy="6453187"/>
          </a:xfrm>
        </p:grpSpPr>
        <p:pic>
          <p:nvPicPr>
            <p:cNvPr id="21" name="Picture 20">
              <a:extLst>
                <a:ext uri="{FF2B5EF4-FFF2-40B4-BE49-F238E27FC236}">
                  <a16:creationId xmlns:a16="http://schemas.microsoft.com/office/drawing/2014/main" id="{27BE1591-9879-46A1-B5CB-2E78F3FCCC27}"/>
                </a:ext>
              </a:extLst>
            </p:cNvPr>
            <p:cNvPicPr>
              <a:picLocks noChangeAspect="1"/>
            </p:cNvPicPr>
            <p:nvPr/>
          </p:nvPicPr>
          <p:blipFill>
            <a:blip r:embed="rId7"/>
            <a:stretch>
              <a:fillRect/>
            </a:stretch>
          </p:blipFill>
          <p:spPr>
            <a:xfrm>
              <a:off x="-914400" y="-533400"/>
              <a:ext cx="2600325" cy="2647950"/>
            </a:xfrm>
            <a:prstGeom prst="rect">
              <a:avLst/>
            </a:prstGeom>
          </p:spPr>
        </p:pic>
        <p:pic>
          <p:nvPicPr>
            <p:cNvPr id="22" name="Picture 21">
              <a:extLst>
                <a:ext uri="{FF2B5EF4-FFF2-40B4-BE49-F238E27FC236}">
                  <a16:creationId xmlns:a16="http://schemas.microsoft.com/office/drawing/2014/main" id="{7EC18E42-1438-4B1C-A8FA-CCC428B5637C}"/>
                </a:ext>
              </a:extLst>
            </p:cNvPr>
            <p:cNvPicPr>
              <a:picLocks noChangeAspect="1"/>
            </p:cNvPicPr>
            <p:nvPr/>
          </p:nvPicPr>
          <p:blipFill>
            <a:blip r:embed="rId8"/>
            <a:stretch>
              <a:fillRect/>
            </a:stretch>
          </p:blipFill>
          <p:spPr>
            <a:xfrm>
              <a:off x="1128713" y="228600"/>
              <a:ext cx="2857500" cy="3771900"/>
            </a:xfrm>
            <a:prstGeom prst="rect">
              <a:avLst/>
            </a:prstGeom>
          </p:spPr>
        </p:pic>
        <p:pic>
          <p:nvPicPr>
            <p:cNvPr id="23" name="Picture 22">
              <a:extLst>
                <a:ext uri="{FF2B5EF4-FFF2-40B4-BE49-F238E27FC236}">
                  <a16:creationId xmlns:a16="http://schemas.microsoft.com/office/drawing/2014/main" id="{03FAECF9-7DAB-4050-9F74-D751652143D4}"/>
                </a:ext>
              </a:extLst>
            </p:cNvPr>
            <p:cNvPicPr>
              <a:picLocks noChangeAspect="1"/>
            </p:cNvPicPr>
            <p:nvPr/>
          </p:nvPicPr>
          <p:blipFill>
            <a:blip r:embed="rId9"/>
            <a:stretch>
              <a:fillRect/>
            </a:stretch>
          </p:blipFill>
          <p:spPr>
            <a:xfrm>
              <a:off x="3429000" y="1295400"/>
              <a:ext cx="3724506" cy="4624387"/>
            </a:xfrm>
            <a:prstGeom prst="rect">
              <a:avLst/>
            </a:prstGeom>
          </p:spPr>
        </p:pic>
      </p:grpSp>
      <p:sp>
        <p:nvSpPr>
          <p:cNvPr id="24" name="TextBox 23">
            <a:extLst>
              <a:ext uri="{FF2B5EF4-FFF2-40B4-BE49-F238E27FC236}">
                <a16:creationId xmlns:a16="http://schemas.microsoft.com/office/drawing/2014/main" id="{8BF71D89-5653-4256-A73D-D457FAF1A2E4}"/>
              </a:ext>
            </a:extLst>
          </p:cNvPr>
          <p:cNvSpPr txBox="1"/>
          <p:nvPr/>
        </p:nvSpPr>
        <p:spPr>
          <a:xfrm>
            <a:off x="106585" y="4638790"/>
            <a:ext cx="9020175" cy="954107"/>
          </a:xfrm>
          <a:prstGeom prst="rect">
            <a:avLst/>
          </a:prstGeom>
          <a:noFill/>
        </p:spPr>
        <p:txBody>
          <a:bodyPr wrap="square">
            <a:spAutoFit/>
          </a:bodyPr>
          <a:lstStyle/>
          <a:p>
            <a:pPr algn="ctr"/>
            <a:r>
              <a:rPr lang="en-US" sz="2800" b="1" u="none" dirty="0">
                <a:latin typeface="+mj-lt"/>
                <a:cs typeface="Arial" panose="020B0604020202020204" pitchFamily="34" charset="0"/>
              </a:rPr>
              <a:t>Automated Design of Off-world Multi-Robot Mining Base Using L-Systems/Bio-inspired Methods</a:t>
            </a:r>
            <a:endParaRPr lang="en-US" b="1" u="none" dirty="0">
              <a:latin typeface="+mj-lt"/>
              <a:cs typeface="Arial" panose="020B0604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BBA3-E903-468B-928F-B6F5684DEF1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41006FC-1D68-4417-BB1D-FE12C08B5C51}"/>
              </a:ext>
            </a:extLst>
          </p:cNvPr>
          <p:cNvSpPr>
            <a:spLocks noGrp="1"/>
          </p:cNvSpPr>
          <p:nvPr>
            <p:ph idx="1"/>
          </p:nvPr>
        </p:nvSpPr>
        <p:spPr/>
        <p:txBody>
          <a:bodyPr/>
          <a:lstStyle/>
          <a:p>
            <a:r>
              <a:rPr lang="en-US" dirty="0"/>
              <a:t>Project Background/Motivation</a:t>
            </a:r>
          </a:p>
          <a:p>
            <a:r>
              <a:rPr lang="en-US" dirty="0"/>
              <a:t>Project Objective</a:t>
            </a:r>
          </a:p>
          <a:p>
            <a:r>
              <a:rPr lang="en-US" dirty="0"/>
              <a:t>Methodology</a:t>
            </a:r>
          </a:p>
          <a:p>
            <a:r>
              <a:rPr lang="en-US" dirty="0"/>
              <a:t>Challenges</a:t>
            </a:r>
          </a:p>
          <a:p>
            <a:r>
              <a:rPr lang="en-US" dirty="0"/>
              <a:t>Results</a:t>
            </a:r>
          </a:p>
          <a:p>
            <a:r>
              <a:rPr lang="en-US" dirty="0"/>
              <a:t>Discussion</a:t>
            </a:r>
          </a:p>
          <a:p>
            <a:r>
              <a:rPr lang="en-US" dirty="0"/>
              <a:t>Conclusion</a:t>
            </a:r>
          </a:p>
          <a:p>
            <a:endParaRPr lang="en-US" dirty="0"/>
          </a:p>
        </p:txBody>
      </p:sp>
    </p:spTree>
    <p:extLst>
      <p:ext uri="{BB962C8B-B14F-4D97-AF65-F5344CB8AC3E}">
        <p14:creationId xmlns:p14="http://schemas.microsoft.com/office/powerpoint/2010/main" val="179630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a:xfrm>
            <a:off x="-990600" y="988776"/>
            <a:ext cx="8382000" cy="715057"/>
          </a:xfrm>
        </p:spPr>
        <p:txBody>
          <a:bodyPr/>
          <a:lstStyle/>
          <a:p>
            <a:r>
              <a:rPr lang="en-US" dirty="0"/>
              <a:t>Motivations</a:t>
            </a:r>
          </a:p>
        </p:txBody>
      </p:sp>
      <p:sp>
        <p:nvSpPr>
          <p:cNvPr id="3" name="Content Placeholder 2">
            <a:extLst>
              <a:ext uri="{FF2B5EF4-FFF2-40B4-BE49-F238E27FC236}">
                <a16:creationId xmlns:a16="http://schemas.microsoft.com/office/drawing/2014/main" id="{55776A4D-7D1A-4833-A262-649AD502E92D}"/>
              </a:ext>
            </a:extLst>
          </p:cNvPr>
          <p:cNvSpPr>
            <a:spLocks noGrp="1"/>
          </p:cNvSpPr>
          <p:nvPr>
            <p:ph idx="1"/>
          </p:nvPr>
        </p:nvSpPr>
        <p:spPr>
          <a:xfrm>
            <a:off x="457200" y="1945369"/>
            <a:ext cx="4648200" cy="4463414"/>
          </a:xfrm>
        </p:spPr>
        <p:txBody>
          <a:bodyPr/>
          <a:lstStyle/>
          <a:p>
            <a:r>
              <a:rPr lang="en-US" dirty="0"/>
              <a:t>Resources worth hundreds of billions </a:t>
            </a:r>
            <a:r>
              <a:rPr lang="en-US" b="0" dirty="0"/>
              <a:t>(JPL estimate)</a:t>
            </a:r>
          </a:p>
          <a:p>
            <a:pPr lvl="1"/>
            <a:r>
              <a:rPr lang="en-US" dirty="0"/>
              <a:t>In-Situ Construction Applications</a:t>
            </a:r>
          </a:p>
          <a:p>
            <a:pPr lvl="1"/>
            <a:r>
              <a:rPr lang="en-US" dirty="0"/>
              <a:t>Cis-Lunar Fueling Applications</a:t>
            </a:r>
          </a:p>
          <a:p>
            <a:pPr lvl="1"/>
            <a:r>
              <a:rPr lang="en-US" dirty="0"/>
              <a:t>Possible Earth Applications</a:t>
            </a:r>
          </a:p>
          <a:p>
            <a:endParaRPr lang="en-US" dirty="0"/>
          </a:p>
          <a:p>
            <a:endParaRPr lang="en-US" dirty="0"/>
          </a:p>
        </p:txBody>
      </p:sp>
      <p:pic>
        <p:nvPicPr>
          <p:cNvPr id="10" name="Picture 9">
            <a:extLst>
              <a:ext uri="{FF2B5EF4-FFF2-40B4-BE49-F238E27FC236}">
                <a16:creationId xmlns:a16="http://schemas.microsoft.com/office/drawing/2014/main" id="{F5E3024E-962D-4DD7-B3FF-7840EB1468D2}"/>
              </a:ext>
            </a:extLst>
          </p:cNvPr>
          <p:cNvPicPr>
            <a:picLocks noChangeAspect="1"/>
          </p:cNvPicPr>
          <p:nvPr/>
        </p:nvPicPr>
        <p:blipFill rotWithShape="1">
          <a:blip r:embed="rId2">
            <a:extLst>
              <a:ext uri="{28A0092B-C50C-407E-A947-70E740481C1C}">
                <a14:useLocalDpi xmlns:a14="http://schemas.microsoft.com/office/drawing/2010/main" val="0"/>
              </a:ext>
            </a:extLst>
          </a:blip>
          <a:srcRect l="50643"/>
          <a:stretch/>
        </p:blipFill>
        <p:spPr>
          <a:xfrm>
            <a:off x="6324600" y="1295400"/>
            <a:ext cx="2541426" cy="2565505"/>
          </a:xfrm>
          <a:prstGeom prst="rect">
            <a:avLst/>
          </a:prstGeom>
        </p:spPr>
      </p:pic>
      <p:pic>
        <p:nvPicPr>
          <p:cNvPr id="11" name="Picture 10">
            <a:extLst>
              <a:ext uri="{FF2B5EF4-FFF2-40B4-BE49-F238E27FC236}">
                <a16:creationId xmlns:a16="http://schemas.microsoft.com/office/drawing/2014/main" id="{6E984141-A094-40FE-9745-85C0CDD3CFF5}"/>
              </a:ext>
            </a:extLst>
          </p:cNvPr>
          <p:cNvPicPr>
            <a:picLocks noChangeAspect="1"/>
          </p:cNvPicPr>
          <p:nvPr/>
        </p:nvPicPr>
        <p:blipFill rotWithShape="1">
          <a:blip r:embed="rId2">
            <a:extLst>
              <a:ext uri="{28A0092B-C50C-407E-A947-70E740481C1C}">
                <a14:useLocalDpi xmlns:a14="http://schemas.microsoft.com/office/drawing/2010/main" val="0"/>
              </a:ext>
            </a:extLst>
          </a:blip>
          <a:srcRect r="50643"/>
          <a:stretch/>
        </p:blipFill>
        <p:spPr>
          <a:xfrm>
            <a:off x="6324600" y="3812051"/>
            <a:ext cx="2541426" cy="2565505"/>
          </a:xfrm>
          <a:prstGeom prst="rect">
            <a:avLst/>
          </a:prstGeom>
        </p:spPr>
      </p:pic>
      <p:sp>
        <p:nvSpPr>
          <p:cNvPr id="12" name="TextBox 11">
            <a:extLst>
              <a:ext uri="{FF2B5EF4-FFF2-40B4-BE49-F238E27FC236}">
                <a16:creationId xmlns:a16="http://schemas.microsoft.com/office/drawing/2014/main" id="{DD676509-596C-4563-944C-228481027F7B}"/>
              </a:ext>
            </a:extLst>
          </p:cNvPr>
          <p:cNvSpPr txBox="1"/>
          <p:nvPr/>
        </p:nvSpPr>
        <p:spPr>
          <a:xfrm>
            <a:off x="5410200" y="6377556"/>
            <a:ext cx="3962400" cy="461665"/>
          </a:xfrm>
          <a:prstGeom prst="rect">
            <a:avLst/>
          </a:prstGeom>
          <a:noFill/>
        </p:spPr>
        <p:txBody>
          <a:bodyPr wrap="square" rtlCol="0">
            <a:spAutoFit/>
          </a:bodyPr>
          <a:lstStyle/>
          <a:p>
            <a:r>
              <a:rPr lang="en-US" i="1" u="none" dirty="0">
                <a:solidFill>
                  <a:schemeClr val="bg2"/>
                </a:solidFill>
              </a:rPr>
              <a:t>Lunar Geological Map, USGS</a:t>
            </a:r>
          </a:p>
        </p:txBody>
      </p:sp>
    </p:spTree>
    <p:extLst>
      <p:ext uri="{BB962C8B-B14F-4D97-AF65-F5344CB8AC3E}">
        <p14:creationId xmlns:p14="http://schemas.microsoft.com/office/powerpoint/2010/main" val="827532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a:xfrm>
            <a:off x="-914400" y="1049291"/>
            <a:ext cx="8382000" cy="715057"/>
          </a:xfrm>
        </p:spPr>
        <p:txBody>
          <a:bodyPr/>
          <a:lstStyle/>
          <a:p>
            <a:r>
              <a:rPr lang="en-US" dirty="0"/>
              <a:t>Current Research</a:t>
            </a:r>
          </a:p>
        </p:txBody>
      </p:sp>
      <p:sp>
        <p:nvSpPr>
          <p:cNvPr id="8" name="Content Placeholder 2">
            <a:extLst>
              <a:ext uri="{FF2B5EF4-FFF2-40B4-BE49-F238E27FC236}">
                <a16:creationId xmlns:a16="http://schemas.microsoft.com/office/drawing/2014/main" id="{EDE4D828-05E3-4E54-B378-FA34D9A494DB}"/>
              </a:ext>
            </a:extLst>
          </p:cNvPr>
          <p:cNvSpPr>
            <a:spLocks noGrp="1"/>
          </p:cNvSpPr>
          <p:nvPr>
            <p:ph idx="1"/>
          </p:nvPr>
        </p:nvSpPr>
        <p:spPr>
          <a:xfrm>
            <a:off x="152400" y="1866801"/>
            <a:ext cx="4648200" cy="4463414"/>
          </a:xfrm>
        </p:spPr>
        <p:txBody>
          <a:bodyPr/>
          <a:lstStyle/>
          <a:p>
            <a:r>
              <a:rPr lang="en-US" sz="3200" dirty="0">
                <a:latin typeface="+mj-lt"/>
                <a:cs typeface="Arial" panose="020B0604020202020204" pitchFamily="34" charset="0"/>
              </a:rPr>
              <a:t>Potential of multi-robot mining</a:t>
            </a:r>
          </a:p>
          <a:p>
            <a:pPr lvl="1"/>
            <a:r>
              <a:rPr lang="en-US" sz="3200" dirty="0">
                <a:latin typeface="+mj-lt"/>
                <a:cs typeface="Arial" panose="020B0604020202020204" pitchFamily="34" charset="0"/>
              </a:rPr>
              <a:t>Removes human presence</a:t>
            </a:r>
          </a:p>
          <a:p>
            <a:pPr lvl="1"/>
            <a:r>
              <a:rPr lang="en-US" sz="3200" dirty="0">
                <a:latin typeface="+mj-lt"/>
                <a:cs typeface="Arial" panose="020B0604020202020204" pitchFamily="34" charset="0"/>
              </a:rPr>
              <a:t>Operates efficiently and adaptably</a:t>
            </a:r>
          </a:p>
          <a:p>
            <a:pPr marL="457200" lvl="1" indent="0">
              <a:buNone/>
            </a:pPr>
            <a:r>
              <a:rPr lang="en-US" sz="3200" dirty="0">
                <a:latin typeface="Arial" panose="020B0604020202020204" pitchFamily="34" charset="0"/>
                <a:cs typeface="Arial" panose="020B0604020202020204" pitchFamily="34" charset="0"/>
              </a:rPr>
              <a:t> </a:t>
            </a:r>
          </a:p>
        </p:txBody>
      </p:sp>
      <p:pic>
        <p:nvPicPr>
          <p:cNvPr id="9" name="Picture 8">
            <a:extLst>
              <a:ext uri="{FF2B5EF4-FFF2-40B4-BE49-F238E27FC236}">
                <a16:creationId xmlns:a16="http://schemas.microsoft.com/office/drawing/2014/main" id="{F84F5111-DCA4-4EB3-A406-1631FB90800A}"/>
              </a:ext>
            </a:extLst>
          </p:cNvPr>
          <p:cNvPicPr>
            <a:picLocks noChangeAspect="1"/>
          </p:cNvPicPr>
          <p:nvPr/>
        </p:nvPicPr>
        <p:blipFill>
          <a:blip r:embed="rId2"/>
          <a:stretch>
            <a:fillRect/>
          </a:stretch>
        </p:blipFill>
        <p:spPr>
          <a:xfrm>
            <a:off x="4894945" y="1858057"/>
            <a:ext cx="4096655" cy="3505200"/>
          </a:xfrm>
          <a:prstGeom prst="rect">
            <a:avLst/>
          </a:prstGeom>
        </p:spPr>
      </p:pic>
      <p:sp>
        <p:nvSpPr>
          <p:cNvPr id="12" name="TextBox 11">
            <a:extLst>
              <a:ext uri="{FF2B5EF4-FFF2-40B4-BE49-F238E27FC236}">
                <a16:creationId xmlns:a16="http://schemas.microsoft.com/office/drawing/2014/main" id="{7C6F034F-DDCC-4440-B76A-A87C4227F694}"/>
              </a:ext>
            </a:extLst>
          </p:cNvPr>
          <p:cNvSpPr txBox="1"/>
          <p:nvPr/>
        </p:nvSpPr>
        <p:spPr>
          <a:xfrm>
            <a:off x="5114472" y="5468209"/>
            <a:ext cx="3657600" cy="646331"/>
          </a:xfrm>
          <a:prstGeom prst="rect">
            <a:avLst/>
          </a:prstGeom>
          <a:noFill/>
        </p:spPr>
        <p:txBody>
          <a:bodyPr wrap="square" rtlCol="0">
            <a:spAutoFit/>
          </a:bodyPr>
          <a:lstStyle/>
          <a:p>
            <a:r>
              <a:rPr lang="en-US" sz="1200" u="none" dirty="0">
                <a:solidFill>
                  <a:schemeClr val="bg2"/>
                </a:solidFill>
              </a:rPr>
              <a:t>J. Thangavelautham, A. Chandra, E. Jensen, “Autonomous Multirobot Technologies for Mars Mining Base Construction and Operation” </a:t>
            </a:r>
            <a:r>
              <a:rPr lang="en-US" sz="1200" i="1" u="none" dirty="0">
                <a:solidFill>
                  <a:schemeClr val="bg2"/>
                </a:solidFill>
              </a:rPr>
              <a:t>IAC, </a:t>
            </a:r>
            <a:r>
              <a:rPr lang="en-US" sz="1200" u="none" dirty="0">
                <a:solidFill>
                  <a:schemeClr val="bg2"/>
                </a:solidFill>
              </a:rPr>
              <a:t>2019 </a:t>
            </a:r>
          </a:p>
        </p:txBody>
      </p:sp>
    </p:spTree>
    <p:extLst>
      <p:ext uri="{BB962C8B-B14F-4D97-AF65-F5344CB8AC3E}">
        <p14:creationId xmlns:p14="http://schemas.microsoft.com/office/powerpoint/2010/main" val="3551607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p:txBody>
          <a:bodyPr/>
          <a:lstStyle/>
          <a:p>
            <a:r>
              <a:rPr lang="en-US" dirty="0"/>
              <a:t>Objective</a:t>
            </a:r>
          </a:p>
        </p:txBody>
      </p:sp>
      <p:sp>
        <p:nvSpPr>
          <p:cNvPr id="3" name="Content Placeholder 2">
            <a:extLst>
              <a:ext uri="{FF2B5EF4-FFF2-40B4-BE49-F238E27FC236}">
                <a16:creationId xmlns:a16="http://schemas.microsoft.com/office/drawing/2014/main" id="{55776A4D-7D1A-4833-A262-649AD502E92D}"/>
              </a:ext>
            </a:extLst>
          </p:cNvPr>
          <p:cNvSpPr>
            <a:spLocks noGrp="1"/>
          </p:cNvSpPr>
          <p:nvPr>
            <p:ph idx="1"/>
          </p:nvPr>
        </p:nvSpPr>
        <p:spPr>
          <a:xfrm>
            <a:off x="152400" y="1858057"/>
            <a:ext cx="4267200" cy="4085543"/>
          </a:xfrm>
        </p:spPr>
        <p:txBody>
          <a:bodyPr/>
          <a:lstStyle/>
          <a:p>
            <a:r>
              <a:rPr lang="en-US" dirty="0"/>
              <a:t>Automate the design of a mining base</a:t>
            </a:r>
          </a:p>
          <a:p>
            <a:pPr lvl="1"/>
            <a:r>
              <a:rPr lang="en-US" dirty="0"/>
              <a:t>Design to be hardy</a:t>
            </a:r>
          </a:p>
          <a:p>
            <a:pPr lvl="1"/>
            <a:r>
              <a:rPr lang="en-US" dirty="0"/>
              <a:t>Design to be efficiently placed</a:t>
            </a:r>
          </a:p>
          <a:p>
            <a:pPr lvl="1"/>
            <a:r>
              <a:rPr lang="en-US" dirty="0"/>
              <a:t>Design to access resources</a:t>
            </a:r>
          </a:p>
          <a:p>
            <a:pPr marL="457200" lvl="1" indent="0">
              <a:buNone/>
            </a:pPr>
            <a:endParaRPr lang="en-US" dirty="0"/>
          </a:p>
          <a:p>
            <a:pPr marL="0" indent="0">
              <a:buNone/>
            </a:pPr>
            <a:endParaRPr lang="en-US" dirty="0"/>
          </a:p>
          <a:p>
            <a:pPr marL="0" indent="0">
              <a:buNone/>
            </a:pPr>
            <a:endParaRPr lang="en-US" dirty="0"/>
          </a:p>
        </p:txBody>
      </p:sp>
      <p:pic>
        <p:nvPicPr>
          <p:cNvPr id="8" name="Picture 7">
            <a:extLst>
              <a:ext uri="{FF2B5EF4-FFF2-40B4-BE49-F238E27FC236}">
                <a16:creationId xmlns:a16="http://schemas.microsoft.com/office/drawing/2014/main" id="{90F0857C-A39C-4F67-864E-2CFCEAB9066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802" b="96469" l="4293" r="96741">
                        <a14:foregroundMark x1="4134" y1="48588" x2="20906" y2="20056"/>
                        <a14:foregroundMark x1="20906" y1="20056" x2="39587" y2="7203"/>
                        <a14:foregroundMark x1="39587" y1="7203" x2="43800" y2="6638"/>
                        <a14:foregroundMark x1="44356" y1="8051" x2="35533" y2="57345"/>
                        <a14:foregroundMark x1="35533" y1="57345" x2="43323" y2="70763"/>
                        <a14:foregroundMark x1="43323" y1="70763" x2="51749" y2="77825"/>
                        <a14:foregroundMark x1="51749" y1="77825" x2="60811" y2="74435"/>
                        <a14:foregroundMark x1="60811" y1="74435" x2="70032" y2="50847"/>
                        <a14:foregroundMark x1="70032" y1="50847" x2="59698" y2="34605"/>
                        <a14:foregroundMark x1="59698" y1="34605" x2="49364" y2="40113"/>
                        <a14:foregroundMark x1="49364" y1="40113" x2="53259" y2="53390"/>
                        <a14:foregroundMark x1="53259" y1="53390" x2="87281" y2="91525"/>
                        <a14:foregroundMark x1="79889" y1="30791" x2="91812" y2="63701"/>
                        <a14:foregroundMark x1="71622" y1="42655" x2="84976" y2="67797"/>
                        <a14:foregroundMark x1="4372" y1="35028" x2="12083" y2="69209"/>
                        <a14:foregroundMark x1="12083" y1="69209" x2="21065" y2="75847"/>
                        <a14:foregroundMark x1="21065" y1="75847" x2="29571" y2="77684"/>
                        <a14:foregroundMark x1="29571" y1="77684" x2="36963" y2="85028"/>
                        <a14:foregroundMark x1="36963" y1="85028" x2="50238" y2="88559"/>
                        <a14:foregroundMark x1="11208" y1="73729" x2="49603" y2="91667"/>
                        <a14:foregroundMark x1="34579" y1="90254" x2="87202" y2="80650"/>
                        <a14:foregroundMark x1="87202" y1="80650" x2="88553" y2="80650"/>
                        <a14:foregroundMark x1="71701" y1="90113" x2="88712" y2="96610"/>
                        <a14:foregroundMark x1="88235" y1="86158" x2="95628" y2="78955"/>
                        <a14:foregroundMark x1="95628" y1="78955" x2="96820" y2="76554"/>
                        <a14:foregroundMark x1="68203" y1="41384" x2="62878" y2="32910"/>
                        <a14:foregroundMark x1="51431" y1="60452" x2="62798" y2="62429"/>
                        <a14:foregroundMark x1="42687" y1="51695" x2="57870" y2="70056"/>
                        <a14:foregroundMark x1="10811" y1="45339" x2="26550" y2="52119"/>
                        <a14:foregroundMark x1="46582" y1="11582" x2="63275" y2="19915"/>
                        <a14:foregroundMark x1="63275" y1="19915" x2="63672" y2="20904"/>
                        <a14:foregroundMark x1="49523" y1="4802" x2="68680" y2="9746"/>
                        <a14:foregroundMark x1="68680" y1="9746" x2="69078" y2="10028"/>
                        <a14:foregroundMark x1="83863" y1="68644" x2="88235" y2="75565"/>
                        <a14:foregroundMark x1="87281" y1="88418" x2="94754" y2="88701"/>
                      </a14:backgroundRemoval>
                    </a14:imgEffect>
                  </a14:imgLayer>
                </a14:imgProps>
              </a:ext>
            </a:extLst>
          </a:blip>
          <a:stretch>
            <a:fillRect/>
          </a:stretch>
        </p:blipFill>
        <p:spPr>
          <a:xfrm>
            <a:off x="4424597" y="2418380"/>
            <a:ext cx="4419600" cy="2554082"/>
          </a:xfrm>
          <a:prstGeom prst="rect">
            <a:avLst/>
          </a:prstGeom>
        </p:spPr>
      </p:pic>
    </p:spTree>
    <p:extLst>
      <p:ext uri="{BB962C8B-B14F-4D97-AF65-F5344CB8AC3E}">
        <p14:creationId xmlns:p14="http://schemas.microsoft.com/office/powerpoint/2010/main" val="3634176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a:xfrm>
            <a:off x="-1676400" y="952358"/>
            <a:ext cx="8382000" cy="715057"/>
          </a:xfrm>
        </p:spPr>
        <p:txBody>
          <a:bodyPr/>
          <a:lstStyle/>
          <a:p>
            <a:r>
              <a:rPr lang="en-US" dirty="0"/>
              <a:t>Challenges</a:t>
            </a:r>
          </a:p>
        </p:txBody>
      </p:sp>
      <p:sp>
        <p:nvSpPr>
          <p:cNvPr id="3" name="Content Placeholder 2">
            <a:extLst>
              <a:ext uri="{FF2B5EF4-FFF2-40B4-BE49-F238E27FC236}">
                <a16:creationId xmlns:a16="http://schemas.microsoft.com/office/drawing/2014/main" id="{55776A4D-7D1A-4833-A262-649AD502E92D}"/>
              </a:ext>
            </a:extLst>
          </p:cNvPr>
          <p:cNvSpPr>
            <a:spLocks noGrp="1"/>
          </p:cNvSpPr>
          <p:nvPr>
            <p:ph idx="1"/>
          </p:nvPr>
        </p:nvSpPr>
        <p:spPr>
          <a:xfrm>
            <a:off x="251711" y="1809338"/>
            <a:ext cx="3831234" cy="4972461"/>
          </a:xfrm>
        </p:spPr>
        <p:txBody>
          <a:bodyPr/>
          <a:lstStyle/>
          <a:p>
            <a:r>
              <a:rPr lang="en-US" dirty="0"/>
              <a:t>Equipment needs to be specialized</a:t>
            </a:r>
          </a:p>
          <a:p>
            <a:pPr lvl="1"/>
            <a:r>
              <a:rPr lang="en-US" dirty="0"/>
              <a:t>size and mass constraints</a:t>
            </a:r>
          </a:p>
          <a:p>
            <a:pPr lvl="1"/>
            <a:r>
              <a:rPr lang="en-US" dirty="0"/>
              <a:t>limited in-situ deployment</a:t>
            </a:r>
          </a:p>
          <a:p>
            <a:pPr marL="457200" lvl="1" indent="0">
              <a:buNone/>
            </a:pPr>
            <a:endParaRPr lang="en-US" dirty="0"/>
          </a:p>
          <a:p>
            <a:pPr marL="457200" lvl="1" indent="0">
              <a:buNone/>
            </a:pPr>
            <a:r>
              <a:rPr lang="en-US" dirty="0"/>
              <a:t>Processing/ crushing equipment may be reusable</a:t>
            </a:r>
          </a:p>
          <a:p>
            <a:endParaRPr lang="en-US" dirty="0"/>
          </a:p>
          <a:p>
            <a:endParaRPr lang="en-US" dirty="0"/>
          </a:p>
          <a:p>
            <a:endParaRPr lang="en-US" dirty="0"/>
          </a:p>
          <a:p>
            <a:endParaRPr lang="en-US" dirty="0"/>
          </a:p>
        </p:txBody>
      </p:sp>
      <p:sp>
        <p:nvSpPr>
          <p:cNvPr id="4" name="Rectangle 3">
            <a:extLst>
              <a:ext uri="{FF2B5EF4-FFF2-40B4-BE49-F238E27FC236}">
                <a16:creationId xmlns:a16="http://schemas.microsoft.com/office/drawing/2014/main" id="{02E5BE21-C576-4B2C-B596-1036462B79D2}"/>
              </a:ext>
            </a:extLst>
          </p:cNvPr>
          <p:cNvSpPr/>
          <p:nvPr/>
        </p:nvSpPr>
        <p:spPr bwMode="auto">
          <a:xfrm>
            <a:off x="5638800" y="3192464"/>
            <a:ext cx="1828800" cy="9906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Processing</a:t>
            </a:r>
          </a:p>
        </p:txBody>
      </p:sp>
      <p:sp>
        <p:nvSpPr>
          <p:cNvPr id="5" name="Rectangle 4">
            <a:extLst>
              <a:ext uri="{FF2B5EF4-FFF2-40B4-BE49-F238E27FC236}">
                <a16:creationId xmlns:a16="http://schemas.microsoft.com/office/drawing/2014/main" id="{CE9CBCB2-340E-4F1D-8113-A48F70348C56}"/>
              </a:ext>
            </a:extLst>
          </p:cNvPr>
          <p:cNvSpPr/>
          <p:nvPr/>
        </p:nvSpPr>
        <p:spPr bwMode="auto">
          <a:xfrm>
            <a:off x="4317792" y="1845565"/>
            <a:ext cx="1345367" cy="9906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Refining A</a:t>
            </a:r>
          </a:p>
        </p:txBody>
      </p:sp>
      <p:sp>
        <p:nvSpPr>
          <p:cNvPr id="6" name="Rectangle 5">
            <a:extLst>
              <a:ext uri="{FF2B5EF4-FFF2-40B4-BE49-F238E27FC236}">
                <a16:creationId xmlns:a16="http://schemas.microsoft.com/office/drawing/2014/main" id="{9CAE8EBD-9173-434F-B20D-9BA8DB3AD5C8}"/>
              </a:ext>
            </a:extLst>
          </p:cNvPr>
          <p:cNvSpPr/>
          <p:nvPr/>
        </p:nvSpPr>
        <p:spPr bwMode="auto">
          <a:xfrm>
            <a:off x="5880517" y="1845565"/>
            <a:ext cx="1345367" cy="9906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Refining B</a:t>
            </a:r>
          </a:p>
        </p:txBody>
      </p:sp>
      <p:sp>
        <p:nvSpPr>
          <p:cNvPr id="7" name="Rectangle 6">
            <a:extLst>
              <a:ext uri="{FF2B5EF4-FFF2-40B4-BE49-F238E27FC236}">
                <a16:creationId xmlns:a16="http://schemas.microsoft.com/office/drawing/2014/main" id="{1BEFCAA3-38A5-48A6-A3B4-11D6D8FBA1FA}"/>
              </a:ext>
            </a:extLst>
          </p:cNvPr>
          <p:cNvSpPr/>
          <p:nvPr/>
        </p:nvSpPr>
        <p:spPr bwMode="auto">
          <a:xfrm>
            <a:off x="7443242" y="1874295"/>
            <a:ext cx="1345367" cy="9906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Refining C</a:t>
            </a:r>
          </a:p>
        </p:txBody>
      </p:sp>
      <p:sp>
        <p:nvSpPr>
          <p:cNvPr id="8" name="Rectangle 7">
            <a:extLst>
              <a:ext uri="{FF2B5EF4-FFF2-40B4-BE49-F238E27FC236}">
                <a16:creationId xmlns:a16="http://schemas.microsoft.com/office/drawing/2014/main" id="{463941E3-889E-4A3A-8644-95A6D71C6149}"/>
              </a:ext>
            </a:extLst>
          </p:cNvPr>
          <p:cNvSpPr/>
          <p:nvPr/>
        </p:nvSpPr>
        <p:spPr bwMode="auto">
          <a:xfrm>
            <a:off x="4082945" y="4488290"/>
            <a:ext cx="1409075" cy="9906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A-Rich Deposit</a:t>
            </a:r>
          </a:p>
        </p:txBody>
      </p:sp>
      <p:sp>
        <p:nvSpPr>
          <p:cNvPr id="9" name="Rectangle 8">
            <a:extLst>
              <a:ext uri="{FF2B5EF4-FFF2-40B4-BE49-F238E27FC236}">
                <a16:creationId xmlns:a16="http://schemas.microsoft.com/office/drawing/2014/main" id="{17ABB7D6-29C8-4005-A6A7-704E2ED1E724}"/>
              </a:ext>
            </a:extLst>
          </p:cNvPr>
          <p:cNvSpPr/>
          <p:nvPr/>
        </p:nvSpPr>
        <p:spPr bwMode="auto">
          <a:xfrm>
            <a:off x="5848662" y="4488290"/>
            <a:ext cx="1409075" cy="9906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u="none" dirty="0"/>
              <a:t>B</a:t>
            </a:r>
            <a:r>
              <a:rPr kumimoji="0" lang="en-US" sz="2400" b="0" i="0" u="none" strike="noStrike" cap="none" normalizeH="0" baseline="0" dirty="0">
                <a:ln>
                  <a:noFill/>
                </a:ln>
                <a:solidFill>
                  <a:schemeClr val="tx1"/>
                </a:solidFill>
                <a:effectLst/>
                <a:latin typeface="Garamond" pitchFamily="18" charset="0"/>
              </a:rPr>
              <a:t>-Rich Deposit</a:t>
            </a:r>
          </a:p>
        </p:txBody>
      </p:sp>
      <p:sp>
        <p:nvSpPr>
          <p:cNvPr id="10" name="Rectangle 9">
            <a:extLst>
              <a:ext uri="{FF2B5EF4-FFF2-40B4-BE49-F238E27FC236}">
                <a16:creationId xmlns:a16="http://schemas.microsoft.com/office/drawing/2014/main" id="{2495ACC3-B4A7-4C2C-BE46-1195DD6B7890}"/>
              </a:ext>
            </a:extLst>
          </p:cNvPr>
          <p:cNvSpPr/>
          <p:nvPr/>
        </p:nvSpPr>
        <p:spPr bwMode="auto">
          <a:xfrm>
            <a:off x="7614379" y="4488290"/>
            <a:ext cx="1409075" cy="9906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C-Rich Deposit</a:t>
            </a:r>
          </a:p>
        </p:txBody>
      </p:sp>
      <p:cxnSp>
        <p:nvCxnSpPr>
          <p:cNvPr id="12" name="Straight Arrow Connector 11">
            <a:extLst>
              <a:ext uri="{FF2B5EF4-FFF2-40B4-BE49-F238E27FC236}">
                <a16:creationId xmlns:a16="http://schemas.microsoft.com/office/drawing/2014/main" id="{F83C25E3-9ED2-4657-A64F-5607DC51F982}"/>
              </a:ext>
            </a:extLst>
          </p:cNvPr>
          <p:cNvCxnSpPr>
            <a:endCxn id="4" idx="2"/>
          </p:cNvCxnSpPr>
          <p:nvPr/>
        </p:nvCxnSpPr>
        <p:spPr bwMode="auto">
          <a:xfrm flipV="1">
            <a:off x="4876800" y="4183064"/>
            <a:ext cx="1676400" cy="388936"/>
          </a:xfrm>
          <a:prstGeom prst="straightConnector1">
            <a:avLst/>
          </a:prstGeom>
          <a:ln w="76200">
            <a:headEnd type="none" w="med" len="med"/>
            <a:tailEnd type="triangle"/>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476E6B69-89CF-4425-8138-A3D7E9AF435E}"/>
              </a:ext>
            </a:extLst>
          </p:cNvPr>
          <p:cNvCxnSpPr>
            <a:cxnSpLocks/>
            <a:stCxn id="9" idx="0"/>
            <a:endCxn id="4" idx="2"/>
          </p:cNvCxnSpPr>
          <p:nvPr/>
        </p:nvCxnSpPr>
        <p:spPr bwMode="auto">
          <a:xfrm flipV="1">
            <a:off x="6553200" y="4183064"/>
            <a:ext cx="0" cy="305226"/>
          </a:xfrm>
          <a:prstGeom prst="straightConnector1">
            <a:avLst/>
          </a:prstGeom>
          <a:ln w="76200">
            <a:headEnd type="none" w="med" len="med"/>
            <a:tailEnd type="triangle"/>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00A4B197-C6C3-4276-95B5-E53C2C3E61AA}"/>
              </a:ext>
            </a:extLst>
          </p:cNvPr>
          <p:cNvCxnSpPr>
            <a:cxnSpLocks/>
            <a:stCxn id="10" idx="0"/>
            <a:endCxn id="4" idx="2"/>
          </p:cNvCxnSpPr>
          <p:nvPr/>
        </p:nvCxnSpPr>
        <p:spPr bwMode="auto">
          <a:xfrm flipH="1" flipV="1">
            <a:off x="6553200" y="4183064"/>
            <a:ext cx="1765717" cy="305226"/>
          </a:xfrm>
          <a:prstGeom prst="straightConnector1">
            <a:avLst/>
          </a:prstGeom>
          <a:ln w="76200">
            <a:headEnd type="none" w="med" len="med"/>
            <a:tailEnd type="triangle"/>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9B91161-06D0-465E-9856-A810F8EA0EC1}"/>
              </a:ext>
            </a:extLst>
          </p:cNvPr>
          <p:cNvCxnSpPr>
            <a:cxnSpLocks/>
            <a:stCxn id="4" idx="0"/>
            <a:endCxn id="5" idx="2"/>
          </p:cNvCxnSpPr>
          <p:nvPr/>
        </p:nvCxnSpPr>
        <p:spPr bwMode="auto">
          <a:xfrm flipH="1" flipV="1">
            <a:off x="4990476" y="2836165"/>
            <a:ext cx="1562724" cy="356299"/>
          </a:xfrm>
          <a:prstGeom prst="straightConnector1">
            <a:avLst/>
          </a:prstGeom>
          <a:ln w="76200">
            <a:headEnd type="none" w="med" len="med"/>
            <a:tailEnd type="triangle"/>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4A62F8D5-0B27-4BDA-A3C6-F26A4A33F048}"/>
              </a:ext>
            </a:extLst>
          </p:cNvPr>
          <p:cNvCxnSpPr>
            <a:cxnSpLocks/>
            <a:stCxn id="4" idx="0"/>
            <a:endCxn id="6" idx="2"/>
          </p:cNvCxnSpPr>
          <p:nvPr/>
        </p:nvCxnSpPr>
        <p:spPr bwMode="auto">
          <a:xfrm flipV="1">
            <a:off x="6553200" y="2836165"/>
            <a:ext cx="1" cy="356299"/>
          </a:xfrm>
          <a:prstGeom prst="straightConnector1">
            <a:avLst/>
          </a:prstGeom>
          <a:ln w="76200">
            <a:headEnd type="none" w="med" len="med"/>
            <a:tailEnd type="triangle"/>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D69C5061-1974-4363-9540-886730152FE0}"/>
              </a:ext>
            </a:extLst>
          </p:cNvPr>
          <p:cNvCxnSpPr>
            <a:cxnSpLocks/>
            <a:stCxn id="4" idx="0"/>
            <a:endCxn id="7" idx="2"/>
          </p:cNvCxnSpPr>
          <p:nvPr/>
        </p:nvCxnSpPr>
        <p:spPr bwMode="auto">
          <a:xfrm flipV="1">
            <a:off x="6553200" y="2864895"/>
            <a:ext cx="1562726" cy="327569"/>
          </a:xfrm>
          <a:prstGeom prst="straightConnector1">
            <a:avLst/>
          </a:prstGeom>
          <a:ln w="76200">
            <a:headEnd type="none" w="med" len="med"/>
            <a:tailEnd type="triangle"/>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0017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a:xfrm>
            <a:off x="-990600" y="1143000"/>
            <a:ext cx="8382000" cy="715057"/>
          </a:xfrm>
        </p:spPr>
        <p:txBody>
          <a:bodyPr/>
          <a:lstStyle/>
          <a:p>
            <a:r>
              <a:rPr lang="en-US" dirty="0"/>
              <a:t>Method</a:t>
            </a:r>
          </a:p>
        </p:txBody>
      </p:sp>
      <p:sp>
        <p:nvSpPr>
          <p:cNvPr id="6" name="Content Placeholder 5">
            <a:extLst>
              <a:ext uri="{FF2B5EF4-FFF2-40B4-BE49-F238E27FC236}">
                <a16:creationId xmlns:a16="http://schemas.microsoft.com/office/drawing/2014/main" id="{2C730827-0D59-4201-9FA0-8857EB0F7A0C}"/>
              </a:ext>
            </a:extLst>
          </p:cNvPr>
          <p:cNvSpPr>
            <a:spLocks noGrp="1"/>
          </p:cNvSpPr>
          <p:nvPr>
            <p:ph idx="1"/>
          </p:nvPr>
        </p:nvSpPr>
        <p:spPr>
          <a:xfrm>
            <a:off x="152400" y="1981200"/>
            <a:ext cx="3962400" cy="4419600"/>
          </a:xfrm>
        </p:spPr>
        <p:txBody>
          <a:bodyPr/>
          <a:lstStyle/>
          <a:p>
            <a:r>
              <a:rPr lang="en-US" dirty="0"/>
              <a:t>Import terrain data </a:t>
            </a:r>
          </a:p>
          <a:p>
            <a:r>
              <a:rPr lang="en-US" dirty="0"/>
              <a:t>Extrapolate ore concentration data</a:t>
            </a:r>
          </a:p>
          <a:p>
            <a:r>
              <a:rPr lang="en-US" dirty="0"/>
              <a:t>Use L-systems to generate layout</a:t>
            </a:r>
          </a:p>
          <a:p>
            <a:pPr lvl="1"/>
            <a:r>
              <a:rPr lang="en-US" dirty="0"/>
              <a:t>Inspired by plant root growth</a:t>
            </a:r>
          </a:p>
          <a:p>
            <a:r>
              <a:rPr lang="en-US" dirty="0"/>
              <a:t>Score results</a:t>
            </a:r>
          </a:p>
        </p:txBody>
      </p:sp>
      <p:pic>
        <p:nvPicPr>
          <p:cNvPr id="11" name="lola_slope_400">
            <a:hlinkClick r:id="" action="ppaction://media"/>
            <a:extLst>
              <a:ext uri="{FF2B5EF4-FFF2-40B4-BE49-F238E27FC236}">
                <a16:creationId xmlns:a16="http://schemas.microsoft.com/office/drawing/2014/main" id="{8E6B63D3-60D3-4CF4-923A-2C697F7FB8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43400" y="1752600"/>
            <a:ext cx="3810000" cy="3810000"/>
          </a:xfrm>
          <a:prstGeom prst="ellipse">
            <a:avLst/>
          </a:prstGeom>
          <a:ln>
            <a:noFill/>
          </a:ln>
          <a:effectLst>
            <a:softEdge rad="112500"/>
          </a:effectLst>
        </p:spPr>
      </p:pic>
      <p:sp>
        <p:nvSpPr>
          <p:cNvPr id="8" name="TextBox 7">
            <a:extLst>
              <a:ext uri="{FF2B5EF4-FFF2-40B4-BE49-F238E27FC236}">
                <a16:creationId xmlns:a16="http://schemas.microsoft.com/office/drawing/2014/main" id="{6DEAF738-E3C4-49E6-9779-D4B228A2A454}"/>
              </a:ext>
            </a:extLst>
          </p:cNvPr>
          <p:cNvSpPr txBox="1"/>
          <p:nvPr/>
        </p:nvSpPr>
        <p:spPr>
          <a:xfrm>
            <a:off x="4953000" y="5551065"/>
            <a:ext cx="3124202" cy="923330"/>
          </a:xfrm>
          <a:prstGeom prst="rect">
            <a:avLst/>
          </a:prstGeom>
          <a:noFill/>
        </p:spPr>
        <p:txBody>
          <a:bodyPr wrap="square" rtlCol="0">
            <a:spAutoFit/>
          </a:bodyPr>
          <a:lstStyle/>
          <a:p>
            <a:r>
              <a:rPr lang="en-US" sz="1800" u="none" dirty="0">
                <a:solidFill>
                  <a:schemeClr val="bg2"/>
                </a:solidFill>
              </a:rPr>
              <a:t>Lunar Reconnaissance Orbiter Slope Data, NASA/Washington University</a:t>
            </a:r>
          </a:p>
        </p:txBody>
      </p:sp>
    </p:spTree>
    <p:extLst>
      <p:ext uri="{BB962C8B-B14F-4D97-AF65-F5344CB8AC3E}">
        <p14:creationId xmlns:p14="http://schemas.microsoft.com/office/powerpoint/2010/main" val="100701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92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mute="1">
                <p:cTn id="12" fill="hold" display="0">
                  <p:stCondLst>
                    <p:cond delay="indefinite"/>
                  </p:stCondLst>
                </p:cTn>
                <p:tgtEl>
                  <p:spTgt spid="11"/>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DDB7E-CECF-48E1-8FD9-A22FF1182FA1}"/>
              </a:ext>
            </a:extLst>
          </p:cNvPr>
          <p:cNvSpPr>
            <a:spLocks noGrp="1"/>
          </p:cNvSpPr>
          <p:nvPr>
            <p:ph type="title"/>
          </p:nvPr>
        </p:nvSpPr>
        <p:spPr>
          <a:xfrm>
            <a:off x="381000" y="885143"/>
            <a:ext cx="8382000" cy="715057"/>
          </a:xfrm>
        </p:spPr>
        <p:txBody>
          <a:bodyPr/>
          <a:lstStyle/>
          <a:p>
            <a:r>
              <a:rPr lang="en-US" dirty="0"/>
              <a:t>Scoring</a:t>
            </a:r>
          </a:p>
        </p:txBody>
      </p:sp>
      <p:sp>
        <p:nvSpPr>
          <p:cNvPr id="3" name="Content Placeholder 2">
            <a:extLst>
              <a:ext uri="{FF2B5EF4-FFF2-40B4-BE49-F238E27FC236}">
                <a16:creationId xmlns:a16="http://schemas.microsoft.com/office/drawing/2014/main" id="{FBE17AB5-3CFF-410E-9406-F6534BB300C1}"/>
              </a:ext>
            </a:extLst>
          </p:cNvPr>
          <p:cNvSpPr>
            <a:spLocks noGrp="1"/>
          </p:cNvSpPr>
          <p:nvPr>
            <p:ph idx="1"/>
          </p:nvPr>
        </p:nvSpPr>
        <p:spPr>
          <a:xfrm>
            <a:off x="-9993" y="1295400"/>
            <a:ext cx="8915400" cy="4800600"/>
          </a:xfrm>
        </p:spPr>
        <p:txBody>
          <a:bodyPr/>
          <a:lstStyle/>
          <a:p>
            <a:r>
              <a:rPr lang="en-US" dirty="0"/>
              <a:t>Redundancy</a:t>
            </a:r>
          </a:p>
          <a:p>
            <a:pPr lvl="1"/>
            <a:r>
              <a:rPr lang="en-US" dirty="0"/>
              <a:t>If a piece of equipment fails, how far is the next usable piece of equipment?</a:t>
            </a:r>
          </a:p>
          <a:p>
            <a:r>
              <a:rPr lang="en-US" dirty="0"/>
              <a:t>Cost</a:t>
            </a:r>
          </a:p>
          <a:p>
            <a:pPr lvl="1"/>
            <a:r>
              <a:rPr lang="en-US" dirty="0"/>
              <a:t>How rough is the terrain?</a:t>
            </a:r>
          </a:p>
          <a:p>
            <a:r>
              <a:rPr lang="en-US" dirty="0"/>
              <a:t>Mining Access</a:t>
            </a:r>
          </a:p>
          <a:p>
            <a:pPr lvl="1"/>
            <a:r>
              <a:rPr lang="en-US" dirty="0"/>
              <a:t>What is the richness of the ore reached?</a:t>
            </a:r>
          </a:p>
          <a:p>
            <a:r>
              <a:rPr lang="en-US" dirty="0"/>
              <a:t>Spread</a:t>
            </a:r>
          </a:p>
          <a:p>
            <a:pPr lvl="1"/>
            <a:r>
              <a:rPr lang="en-US" dirty="0"/>
              <a:t>How far apart are the furthest points</a:t>
            </a:r>
          </a:p>
          <a:p>
            <a:r>
              <a:rPr lang="en-US" dirty="0"/>
              <a:t>Sustainability</a:t>
            </a:r>
          </a:p>
          <a:p>
            <a:pPr lvl="1"/>
            <a:r>
              <a:rPr lang="en-US" dirty="0"/>
              <a:t>How accessible is the staging area?</a:t>
            </a:r>
          </a:p>
        </p:txBody>
      </p:sp>
    </p:spTree>
    <p:extLst>
      <p:ext uri="{BB962C8B-B14F-4D97-AF65-F5344CB8AC3E}">
        <p14:creationId xmlns:p14="http://schemas.microsoft.com/office/powerpoint/2010/main" val="730806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a:xfrm>
            <a:off x="-990600" y="1066800"/>
            <a:ext cx="8382000" cy="715057"/>
          </a:xfrm>
        </p:spPr>
        <p:txBody>
          <a:bodyPr/>
          <a:lstStyle/>
          <a:p>
            <a:r>
              <a:rPr lang="en-US" dirty="0"/>
              <a:t>Results</a:t>
            </a:r>
          </a:p>
        </p:txBody>
      </p:sp>
      <p:pic>
        <p:nvPicPr>
          <p:cNvPr id="7" name="Picture 6" descr="Graphical user interface, chart&#10;&#10;Description automatically generated">
            <a:extLst>
              <a:ext uri="{FF2B5EF4-FFF2-40B4-BE49-F238E27FC236}">
                <a16:creationId xmlns:a16="http://schemas.microsoft.com/office/drawing/2014/main" id="{5447615B-F3B5-4795-BD97-B97F03EE32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8" y="1755098"/>
            <a:ext cx="4665119" cy="3498839"/>
          </a:xfrm>
          <a:prstGeom prst="rect">
            <a:avLst/>
          </a:prstGeom>
        </p:spPr>
      </p:pic>
      <p:pic>
        <p:nvPicPr>
          <p:cNvPr id="8" name="Picture 7">
            <a:extLst>
              <a:ext uri="{FF2B5EF4-FFF2-40B4-BE49-F238E27FC236}">
                <a16:creationId xmlns:a16="http://schemas.microsoft.com/office/drawing/2014/main" id="{6215CAAD-B45D-4AAF-8649-AB1DA01236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5800" y="1905000"/>
            <a:ext cx="4470246" cy="3352685"/>
          </a:xfrm>
          <a:prstGeom prst="rect">
            <a:avLst/>
          </a:prstGeom>
        </p:spPr>
      </p:pic>
      <p:sp>
        <p:nvSpPr>
          <p:cNvPr id="6" name="Rectangle 5">
            <a:extLst>
              <a:ext uri="{FF2B5EF4-FFF2-40B4-BE49-F238E27FC236}">
                <a16:creationId xmlns:a16="http://schemas.microsoft.com/office/drawing/2014/main" id="{F7C20355-75DA-43C8-83F1-F92AE9E8014E}"/>
              </a:ext>
            </a:extLst>
          </p:cNvPr>
          <p:cNvSpPr/>
          <p:nvPr/>
        </p:nvSpPr>
        <p:spPr bwMode="auto">
          <a:xfrm>
            <a:off x="4888142" y="5257685"/>
            <a:ext cx="4025954" cy="4572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Algorithmic initial positioning</a:t>
            </a:r>
          </a:p>
        </p:txBody>
      </p:sp>
      <p:sp>
        <p:nvSpPr>
          <p:cNvPr id="10" name="Rectangle 9">
            <a:extLst>
              <a:ext uri="{FF2B5EF4-FFF2-40B4-BE49-F238E27FC236}">
                <a16:creationId xmlns:a16="http://schemas.microsoft.com/office/drawing/2014/main" id="{32DF6868-FFC4-4EE3-B72D-B4EC12139E3B}"/>
              </a:ext>
            </a:extLst>
          </p:cNvPr>
          <p:cNvSpPr/>
          <p:nvPr/>
        </p:nvSpPr>
        <p:spPr bwMode="auto">
          <a:xfrm>
            <a:off x="458504" y="5253937"/>
            <a:ext cx="3797355" cy="4572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Roughness heatmap from data</a:t>
            </a:r>
          </a:p>
        </p:txBody>
      </p:sp>
    </p:spTree>
    <p:extLst>
      <p:ext uri="{BB962C8B-B14F-4D97-AF65-F5344CB8AC3E}">
        <p14:creationId xmlns:p14="http://schemas.microsoft.com/office/powerpoint/2010/main" val="1623833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Histogram&#10;&#10;Description automatically generated with low confidence">
            <a:extLst>
              <a:ext uri="{FF2B5EF4-FFF2-40B4-BE49-F238E27FC236}">
                <a16:creationId xmlns:a16="http://schemas.microsoft.com/office/drawing/2014/main" id="{4A85DB31-5E7C-4722-BBED-20B72278C1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0118" y="4193388"/>
            <a:ext cx="3506941" cy="2629204"/>
          </a:xfrm>
          <a:prstGeom prst="rect">
            <a:avLst/>
          </a:prstGeom>
        </p:spPr>
      </p:pic>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a:xfrm>
            <a:off x="-3276600" y="990600"/>
            <a:ext cx="8382000" cy="715057"/>
          </a:xfrm>
        </p:spPr>
        <p:txBody>
          <a:bodyPr/>
          <a:lstStyle/>
          <a:p>
            <a:r>
              <a:rPr lang="en-US" dirty="0"/>
              <a:t>Results</a:t>
            </a:r>
          </a:p>
        </p:txBody>
      </p:sp>
      <p:sp>
        <p:nvSpPr>
          <p:cNvPr id="3" name="Rectangle 2">
            <a:extLst>
              <a:ext uri="{FF2B5EF4-FFF2-40B4-BE49-F238E27FC236}">
                <a16:creationId xmlns:a16="http://schemas.microsoft.com/office/drawing/2014/main" id="{3BFBB433-77BC-4382-856F-7934009075ED}"/>
              </a:ext>
            </a:extLst>
          </p:cNvPr>
          <p:cNvSpPr/>
          <p:nvPr/>
        </p:nvSpPr>
        <p:spPr bwMode="auto">
          <a:xfrm>
            <a:off x="289833" y="3200723"/>
            <a:ext cx="1707137" cy="1366501"/>
          </a:xfrm>
          <a:prstGeom prst="rec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2"/>
                </a:solidFill>
                <a:effectLst/>
                <a:latin typeface="Garamond" pitchFamily="18" charset="0"/>
              </a:rPr>
              <a:t>Minor Variation in L-Systems</a:t>
            </a:r>
          </a:p>
        </p:txBody>
      </p:sp>
      <p:pic>
        <p:nvPicPr>
          <p:cNvPr id="14" name="Picture 13" descr="A picture containing histogram&#10;&#10;Description automatically generated">
            <a:extLst>
              <a:ext uri="{FF2B5EF4-FFF2-40B4-BE49-F238E27FC236}">
                <a16:creationId xmlns:a16="http://schemas.microsoft.com/office/drawing/2014/main" id="{A0F972FC-D9DE-4821-963C-009044A43F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8834" y="4193549"/>
            <a:ext cx="3506942" cy="2629205"/>
          </a:xfrm>
          <a:prstGeom prst="rect">
            <a:avLst/>
          </a:prstGeom>
        </p:spPr>
      </p:pic>
      <p:pic>
        <p:nvPicPr>
          <p:cNvPr id="15" name="Picture 14" descr="A picture containing histogram&#10;&#10;Description automatically generated">
            <a:extLst>
              <a:ext uri="{FF2B5EF4-FFF2-40B4-BE49-F238E27FC236}">
                <a16:creationId xmlns:a16="http://schemas.microsoft.com/office/drawing/2014/main" id="{1BC3E622-D5FE-43A1-9427-39CFFF6466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6869" y="1374154"/>
            <a:ext cx="3506942" cy="2629204"/>
          </a:xfrm>
          <a:prstGeom prst="rect">
            <a:avLst/>
          </a:prstGeom>
        </p:spPr>
      </p:pic>
      <p:pic>
        <p:nvPicPr>
          <p:cNvPr id="16" name="Picture 15" descr="A picture containing histogram&#10;&#10;Description automatically generated">
            <a:extLst>
              <a:ext uri="{FF2B5EF4-FFF2-40B4-BE49-F238E27FC236}">
                <a16:creationId xmlns:a16="http://schemas.microsoft.com/office/drawing/2014/main" id="{17FCB33D-29D8-4E21-85BC-21E6D6213E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37059" y="1350010"/>
            <a:ext cx="3506941" cy="2630206"/>
          </a:xfrm>
          <a:prstGeom prst="rect">
            <a:avLst/>
          </a:prstGeom>
        </p:spPr>
      </p:pic>
      <p:sp>
        <p:nvSpPr>
          <p:cNvPr id="18" name="Rectangle 17">
            <a:extLst>
              <a:ext uri="{FF2B5EF4-FFF2-40B4-BE49-F238E27FC236}">
                <a16:creationId xmlns:a16="http://schemas.microsoft.com/office/drawing/2014/main" id="{91FF2C9E-0C4D-4803-88C3-89253F81557E}"/>
              </a:ext>
            </a:extLst>
          </p:cNvPr>
          <p:cNvSpPr/>
          <p:nvPr/>
        </p:nvSpPr>
        <p:spPr bwMode="auto">
          <a:xfrm>
            <a:off x="6400800" y="1235965"/>
            <a:ext cx="2199105" cy="4572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Sprawl</a:t>
            </a:r>
          </a:p>
        </p:txBody>
      </p:sp>
      <p:sp>
        <p:nvSpPr>
          <p:cNvPr id="19" name="Rectangle 18">
            <a:extLst>
              <a:ext uri="{FF2B5EF4-FFF2-40B4-BE49-F238E27FC236}">
                <a16:creationId xmlns:a16="http://schemas.microsoft.com/office/drawing/2014/main" id="{A45504CA-A233-4410-B514-385ECC73D4C3}"/>
              </a:ext>
            </a:extLst>
          </p:cNvPr>
          <p:cNvSpPr/>
          <p:nvPr/>
        </p:nvSpPr>
        <p:spPr bwMode="auto">
          <a:xfrm>
            <a:off x="2756799" y="1219200"/>
            <a:ext cx="2199105" cy="4572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Breakoff</a:t>
            </a:r>
          </a:p>
        </p:txBody>
      </p:sp>
      <p:sp>
        <p:nvSpPr>
          <p:cNvPr id="20" name="Rectangle 19">
            <a:extLst>
              <a:ext uri="{FF2B5EF4-FFF2-40B4-BE49-F238E27FC236}">
                <a16:creationId xmlns:a16="http://schemas.microsoft.com/office/drawing/2014/main" id="{65DAAAA2-74FB-4FF1-8548-97A2C3B98511}"/>
              </a:ext>
            </a:extLst>
          </p:cNvPr>
          <p:cNvSpPr/>
          <p:nvPr/>
        </p:nvSpPr>
        <p:spPr bwMode="auto">
          <a:xfrm>
            <a:off x="2871527" y="4110024"/>
            <a:ext cx="2199105" cy="4572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Hybrid</a:t>
            </a:r>
          </a:p>
        </p:txBody>
      </p:sp>
      <p:sp>
        <p:nvSpPr>
          <p:cNvPr id="21" name="Rectangle 20">
            <a:extLst>
              <a:ext uri="{FF2B5EF4-FFF2-40B4-BE49-F238E27FC236}">
                <a16:creationId xmlns:a16="http://schemas.microsoft.com/office/drawing/2014/main" id="{4AF9AA2B-E60C-423B-B013-B7AC4B10F323}"/>
              </a:ext>
            </a:extLst>
          </p:cNvPr>
          <p:cNvSpPr/>
          <p:nvPr/>
        </p:nvSpPr>
        <p:spPr bwMode="auto">
          <a:xfrm>
            <a:off x="6372223" y="4073025"/>
            <a:ext cx="2199105" cy="457200"/>
          </a:xfrm>
          <a:prstGeom prst="rect">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Garamond" pitchFamily="18" charset="0"/>
              </a:rPr>
              <a:t>Central</a:t>
            </a:r>
          </a:p>
        </p:txBody>
      </p:sp>
    </p:spTree>
    <p:extLst>
      <p:ext uri="{BB962C8B-B14F-4D97-AF65-F5344CB8AC3E}">
        <p14:creationId xmlns:p14="http://schemas.microsoft.com/office/powerpoint/2010/main" val="2487924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p:txBody>
          <a:bodyPr/>
          <a:lstStyle/>
          <a:p>
            <a:r>
              <a:rPr lang="en-US" dirty="0"/>
              <a:t>Analysis</a:t>
            </a:r>
          </a:p>
        </p:txBody>
      </p:sp>
      <p:sp>
        <p:nvSpPr>
          <p:cNvPr id="3" name="Content Placeholder 2">
            <a:extLst>
              <a:ext uri="{FF2B5EF4-FFF2-40B4-BE49-F238E27FC236}">
                <a16:creationId xmlns:a16="http://schemas.microsoft.com/office/drawing/2014/main" id="{55776A4D-7D1A-4833-A262-649AD502E92D}"/>
              </a:ext>
            </a:extLst>
          </p:cNvPr>
          <p:cNvSpPr>
            <a:spLocks noGrp="1"/>
          </p:cNvSpPr>
          <p:nvPr>
            <p:ph idx="1"/>
          </p:nvPr>
        </p:nvSpPr>
        <p:spPr>
          <a:xfrm>
            <a:off x="457200" y="1945369"/>
            <a:ext cx="8229600" cy="2245631"/>
          </a:xfrm>
        </p:spPr>
        <p:txBody>
          <a:bodyPr/>
          <a:lstStyle/>
          <a:p>
            <a:r>
              <a:rPr lang="en-US" dirty="0"/>
              <a:t>Central L-System won out overall</a:t>
            </a:r>
          </a:p>
          <a:p>
            <a:pPr lvl="1"/>
            <a:r>
              <a:rPr lang="en-US" dirty="0"/>
              <a:t>Efficient placement</a:t>
            </a:r>
          </a:p>
          <a:p>
            <a:pPr lvl="1"/>
            <a:r>
              <a:rPr lang="en-US" dirty="0"/>
              <a:t>Good mining access</a:t>
            </a:r>
          </a:p>
          <a:p>
            <a:pPr lvl="1"/>
            <a:r>
              <a:rPr lang="en-US" dirty="0"/>
              <a:t>High redundancy</a:t>
            </a:r>
          </a:p>
        </p:txBody>
      </p:sp>
      <p:pic>
        <p:nvPicPr>
          <p:cNvPr id="9" name="Picture 8" descr="A picture containing histogram&#10;&#10;Description automatically generated">
            <a:extLst>
              <a:ext uri="{FF2B5EF4-FFF2-40B4-BE49-F238E27FC236}">
                <a16:creationId xmlns:a16="http://schemas.microsoft.com/office/drawing/2014/main" id="{0FC952EA-FBCD-4348-BED4-3861518B001D}"/>
              </a:ext>
            </a:extLst>
          </p:cNvPr>
          <p:cNvPicPr>
            <a:picLocks noChangeAspect="1"/>
          </p:cNvPicPr>
          <p:nvPr/>
        </p:nvPicPr>
        <p:blipFill rotWithShape="1">
          <a:blip r:embed="rId2">
            <a:extLst>
              <a:ext uri="{28A0092B-C50C-407E-A947-70E740481C1C}">
                <a14:useLocalDpi xmlns:a14="http://schemas.microsoft.com/office/drawing/2010/main" val="0"/>
              </a:ext>
            </a:extLst>
          </a:blip>
          <a:srcRect l="55689" t="31949" r="20750" b="36625"/>
          <a:stretch/>
        </p:blipFill>
        <p:spPr>
          <a:xfrm>
            <a:off x="737571" y="4191000"/>
            <a:ext cx="2362203" cy="2362200"/>
          </a:xfrm>
          <a:prstGeom prst="rect">
            <a:avLst/>
          </a:prstGeom>
        </p:spPr>
      </p:pic>
      <p:pic>
        <p:nvPicPr>
          <p:cNvPr id="11" name="Picture 10" descr="A picture containing histogram&#10;&#10;Description automatically generated">
            <a:extLst>
              <a:ext uri="{FF2B5EF4-FFF2-40B4-BE49-F238E27FC236}">
                <a16:creationId xmlns:a16="http://schemas.microsoft.com/office/drawing/2014/main" id="{37DB9283-18F5-4391-A8CF-87FB75D6806E}"/>
              </a:ext>
            </a:extLst>
          </p:cNvPr>
          <p:cNvPicPr>
            <a:picLocks noChangeAspect="1"/>
          </p:cNvPicPr>
          <p:nvPr/>
        </p:nvPicPr>
        <p:blipFill rotWithShape="1">
          <a:blip r:embed="rId3">
            <a:extLst>
              <a:ext uri="{28A0092B-C50C-407E-A947-70E740481C1C}">
                <a14:useLocalDpi xmlns:a14="http://schemas.microsoft.com/office/drawing/2010/main" val="0"/>
              </a:ext>
            </a:extLst>
          </a:blip>
          <a:srcRect l="52921" t="32860" r="22382" b="35869"/>
          <a:stretch/>
        </p:blipFill>
        <p:spPr>
          <a:xfrm>
            <a:off x="3175971" y="4191000"/>
            <a:ext cx="2615232" cy="2362200"/>
          </a:xfrm>
          <a:prstGeom prst="rect">
            <a:avLst/>
          </a:prstGeom>
        </p:spPr>
      </p:pic>
      <p:pic>
        <p:nvPicPr>
          <p:cNvPr id="13" name="Picture 12" descr="A picture containing histogram&#10;&#10;Description automatically generated">
            <a:extLst>
              <a:ext uri="{FF2B5EF4-FFF2-40B4-BE49-F238E27FC236}">
                <a16:creationId xmlns:a16="http://schemas.microsoft.com/office/drawing/2014/main" id="{9C683234-D555-449E-A3D9-44493686873F}"/>
              </a:ext>
            </a:extLst>
          </p:cNvPr>
          <p:cNvPicPr>
            <a:picLocks noChangeAspect="1"/>
          </p:cNvPicPr>
          <p:nvPr/>
        </p:nvPicPr>
        <p:blipFill rotWithShape="1">
          <a:blip r:embed="rId4">
            <a:extLst>
              <a:ext uri="{28A0092B-C50C-407E-A947-70E740481C1C}">
                <a14:useLocalDpi xmlns:a14="http://schemas.microsoft.com/office/drawing/2010/main" val="0"/>
              </a:ext>
            </a:extLst>
          </a:blip>
          <a:srcRect l="51118" t="32806" r="20849" b="34202"/>
          <a:stretch/>
        </p:blipFill>
        <p:spPr>
          <a:xfrm>
            <a:off x="5867400" y="4191000"/>
            <a:ext cx="2677160" cy="2362200"/>
          </a:xfrm>
          <a:prstGeom prst="rect">
            <a:avLst/>
          </a:prstGeom>
        </p:spPr>
      </p:pic>
    </p:spTree>
    <p:extLst>
      <p:ext uri="{BB962C8B-B14F-4D97-AF65-F5344CB8AC3E}">
        <p14:creationId xmlns:p14="http://schemas.microsoft.com/office/powerpoint/2010/main" val="3723291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AE0-094C-40BC-A499-19317F8D00AE}"/>
              </a:ext>
            </a:extLst>
          </p:cNvPr>
          <p:cNvSpPr>
            <a:spLocks noGrp="1"/>
          </p:cNvSpPr>
          <p:nvPr>
            <p:ph type="title"/>
          </p:nvPr>
        </p:nvSpPr>
        <p:spPr/>
        <p:txBody>
          <a:bodyPr/>
          <a:lstStyle/>
          <a:p>
            <a:r>
              <a:rPr lang="en-US" dirty="0"/>
              <a:t>Conclusion</a:t>
            </a:r>
          </a:p>
        </p:txBody>
      </p:sp>
      <p:pic>
        <p:nvPicPr>
          <p:cNvPr id="6" name="Picture 5">
            <a:extLst>
              <a:ext uri="{FF2B5EF4-FFF2-40B4-BE49-F238E27FC236}">
                <a16:creationId xmlns:a16="http://schemas.microsoft.com/office/drawing/2014/main" id="{B50BEAA2-340E-426E-B984-42FADC7FE194}"/>
              </a:ext>
            </a:extLst>
          </p:cNvPr>
          <p:cNvPicPr>
            <a:picLocks noChangeAspect="1"/>
          </p:cNvPicPr>
          <p:nvPr/>
        </p:nvPicPr>
        <p:blipFill>
          <a:blip r:embed="rId2"/>
          <a:stretch>
            <a:fillRect/>
          </a:stretch>
        </p:blipFill>
        <p:spPr>
          <a:xfrm>
            <a:off x="1143000" y="1857656"/>
            <a:ext cx="6858000" cy="4964118"/>
          </a:xfrm>
          <a:prstGeom prst="rect">
            <a:avLst/>
          </a:prstGeom>
        </p:spPr>
      </p:pic>
    </p:spTree>
    <p:extLst>
      <p:ext uri="{BB962C8B-B14F-4D97-AF65-F5344CB8AC3E}">
        <p14:creationId xmlns:p14="http://schemas.microsoft.com/office/powerpoint/2010/main" val="2755203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0E5D6-C747-4B70-981C-CEABC3705AAF}"/>
              </a:ext>
            </a:extLst>
          </p:cNvPr>
          <p:cNvSpPr>
            <a:spLocks noGrp="1"/>
          </p:cNvSpPr>
          <p:nvPr>
            <p:ph type="title"/>
          </p:nvPr>
        </p:nvSpPr>
        <p:spPr/>
        <p:txBody>
          <a:bodyPr/>
          <a:lstStyle/>
          <a:p>
            <a:r>
              <a:rPr lang="en-US" dirty="0"/>
              <a:t>Moving Forward</a:t>
            </a:r>
          </a:p>
        </p:txBody>
      </p:sp>
      <p:sp>
        <p:nvSpPr>
          <p:cNvPr id="3" name="Content Placeholder 2">
            <a:extLst>
              <a:ext uri="{FF2B5EF4-FFF2-40B4-BE49-F238E27FC236}">
                <a16:creationId xmlns:a16="http://schemas.microsoft.com/office/drawing/2014/main" id="{DAEAE803-F69A-4203-AC90-29392BD23C60}"/>
              </a:ext>
            </a:extLst>
          </p:cNvPr>
          <p:cNvSpPr>
            <a:spLocks noGrp="1"/>
          </p:cNvSpPr>
          <p:nvPr>
            <p:ph idx="1"/>
          </p:nvPr>
        </p:nvSpPr>
        <p:spPr/>
        <p:txBody>
          <a:bodyPr/>
          <a:lstStyle/>
          <a:p>
            <a:r>
              <a:rPr lang="en-US" dirty="0"/>
              <a:t>Work out specifics better</a:t>
            </a:r>
          </a:p>
          <a:p>
            <a:pPr lvl="1"/>
            <a:r>
              <a:rPr lang="en-US" dirty="0"/>
              <a:t>A base for producing fuel is going to be much different from a REM mining base</a:t>
            </a:r>
          </a:p>
          <a:p>
            <a:pPr lvl="1"/>
            <a:r>
              <a:rPr lang="en-US" dirty="0"/>
              <a:t>How small can processing and refining equipment be to still be viable?</a:t>
            </a:r>
          </a:p>
          <a:p>
            <a:r>
              <a:rPr lang="en-US" dirty="0"/>
              <a:t>Incorporate multi-robot system path planning </a:t>
            </a:r>
          </a:p>
        </p:txBody>
      </p:sp>
    </p:spTree>
    <p:extLst>
      <p:ext uri="{BB962C8B-B14F-4D97-AF65-F5344CB8AC3E}">
        <p14:creationId xmlns:p14="http://schemas.microsoft.com/office/powerpoint/2010/main" val="2106538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C611C3-F7D9-472D-90D1-BE693B2190A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3BB65-C0A7-4097-879F-BAB7843A516D}" type="slidenum">
              <a:rPr kumimoji="0" lang="en-US" sz="1200" b="0" i="0" u="none" strike="noStrike" kern="1200" cap="none" spc="0" normalizeH="0" baseline="0" noProof="0" smtClean="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pic>
        <p:nvPicPr>
          <p:cNvPr id="4" name="Picture 3">
            <a:extLst>
              <a:ext uri="{FF2B5EF4-FFF2-40B4-BE49-F238E27FC236}">
                <a16:creationId xmlns:a16="http://schemas.microsoft.com/office/drawing/2014/main" id="{80BD6885-A3FC-49D8-BD0D-14E20908280C}"/>
              </a:ext>
            </a:extLst>
          </p:cNvPr>
          <p:cNvPicPr>
            <a:picLocks noChangeAspect="1"/>
          </p:cNvPicPr>
          <p:nvPr/>
        </p:nvPicPr>
        <p:blipFill>
          <a:blip r:embed="rId2"/>
          <a:stretch>
            <a:fillRect/>
          </a:stretch>
        </p:blipFill>
        <p:spPr>
          <a:xfrm>
            <a:off x="1418907" y="0"/>
            <a:ext cx="6306186" cy="5334000"/>
          </a:xfrm>
          <a:prstGeom prst="rect">
            <a:avLst/>
          </a:prstGeom>
        </p:spPr>
      </p:pic>
      <p:sp>
        <p:nvSpPr>
          <p:cNvPr id="3" name="Rectangle 2">
            <a:extLst>
              <a:ext uri="{FF2B5EF4-FFF2-40B4-BE49-F238E27FC236}">
                <a16:creationId xmlns:a16="http://schemas.microsoft.com/office/drawing/2014/main" id="{B53234BF-A060-464A-9B9A-42C882EA22F4}"/>
              </a:ext>
            </a:extLst>
          </p:cNvPr>
          <p:cNvSpPr/>
          <p:nvPr/>
        </p:nvSpPr>
        <p:spPr bwMode="auto">
          <a:xfrm>
            <a:off x="609600" y="5572125"/>
            <a:ext cx="8305800" cy="9144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u="none" dirty="0">
                <a:effectLst/>
                <a:latin typeface="+mj-lt"/>
              </a:rPr>
              <a:t>International Cost Estimating and Analysis Association (ICEAA), </a:t>
            </a:r>
            <a:r>
              <a:rPr lang="en-US" i="1" u="none" dirty="0">
                <a:effectLst/>
                <a:latin typeface="+mj-lt"/>
              </a:rPr>
              <a:t>Cost and Market Modeling for Lunar Mining and Drilling, </a:t>
            </a:r>
            <a:r>
              <a:rPr lang="en-US" u="none" dirty="0">
                <a:effectLst/>
                <a:latin typeface="+mj-lt"/>
              </a:rPr>
              <a:t>2019 </a:t>
            </a:r>
            <a:endParaRPr kumimoji="0" lang="en-US"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1795370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0" y="1050925"/>
            <a:ext cx="9144000" cy="5843588"/>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a:ea typeface="Microsoft YaHei" panose="020B0503020204020204" pitchFamily="34" charset="-122"/>
              <a:cs typeface="Arial" charset="0"/>
            </a:endParaRPr>
          </a:p>
        </p:txBody>
      </p:sp>
      <p:sp>
        <p:nvSpPr>
          <p:cNvPr id="4" name="Rectangle 3"/>
          <p:cNvSpPr/>
          <p:nvPr/>
        </p:nvSpPr>
        <p:spPr bwMode="auto">
          <a:xfrm>
            <a:off x="1447800" y="0"/>
            <a:ext cx="6629400" cy="6858000"/>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a:ea typeface="Microsoft YaHei" panose="020B0503020204020204" pitchFamily="34" charset="-122"/>
              <a:cs typeface="Arial" charset="0"/>
            </a:endParaRPr>
          </a:p>
        </p:txBody>
      </p:sp>
      <p:sp>
        <p:nvSpPr>
          <p:cNvPr id="30" name="Rectangle 2" descr=" 8"/>
          <p:cNvSpPr txBox="1">
            <a:spLocks noRot="1" noChangeArrowheads="1"/>
          </p:cNvSpPr>
          <p:nvPr/>
        </p:nvSpPr>
        <p:spPr bwMode="auto">
          <a:xfrm>
            <a:off x="492125" y="2819400"/>
            <a:ext cx="8305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1" i="1" u="none" strike="noStrike" kern="1200" cap="none" spc="0" normalizeH="0" baseline="0" noProof="0" dirty="0">
              <a:ln>
                <a:noFill/>
              </a:ln>
              <a:solidFill>
                <a:srgbClr val="FFFFFF"/>
              </a:solidFill>
              <a:effectLst>
                <a:outerShdw blurRad="38100" dist="38100" dir="2700000" algn="tl">
                  <a:srgbClr val="000000"/>
                </a:outerShdw>
              </a:effectLst>
              <a:uLnTx/>
              <a:uFillTx/>
              <a:latin typeface="Garamond"/>
              <a:ea typeface="+mj-ea"/>
              <a:cs typeface="+mj-cs"/>
            </a:endParaRPr>
          </a:p>
        </p:txBody>
      </p:sp>
      <p:sp>
        <p:nvSpPr>
          <p:cNvPr id="5" name="Rectangle 4">
            <a:extLst>
              <a:ext uri="{FF2B5EF4-FFF2-40B4-BE49-F238E27FC236}">
                <a16:creationId xmlns:a16="http://schemas.microsoft.com/office/drawing/2014/main" id="{D2FE228C-EF8A-44B1-9E16-7D967CE8B249}"/>
              </a:ext>
            </a:extLst>
          </p:cNvPr>
          <p:cNvSpPr/>
          <p:nvPr/>
        </p:nvSpPr>
        <p:spPr bwMode="auto">
          <a:xfrm>
            <a:off x="-25400" y="-12700"/>
            <a:ext cx="9144000" cy="6818313"/>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pitchFamily="18" charset="0"/>
              <a:ea typeface="Microsoft YaHei" panose="020B0503020204020204" pitchFamily="34" charset="-122"/>
              <a:cs typeface="Arial" charset="0"/>
            </a:endParaRPr>
          </a:p>
        </p:txBody>
      </p:sp>
      <p:sp>
        <p:nvSpPr>
          <p:cNvPr id="10" name="TextBox 9">
            <a:extLst>
              <a:ext uri="{FF2B5EF4-FFF2-40B4-BE49-F238E27FC236}">
                <a16:creationId xmlns:a16="http://schemas.microsoft.com/office/drawing/2014/main" id="{E3548348-1E1E-4FD7-AE27-064C8B0F7015}"/>
              </a:ext>
            </a:extLst>
          </p:cNvPr>
          <p:cNvSpPr txBox="1"/>
          <p:nvPr/>
        </p:nvSpPr>
        <p:spPr>
          <a:xfrm>
            <a:off x="188118" y="5700673"/>
            <a:ext cx="8716963" cy="707886"/>
          </a:xfrm>
          <a:prstGeom prst="rect">
            <a:avLst/>
          </a:prstGeom>
          <a:noFill/>
        </p:spPr>
        <p:txBody>
          <a:bodyPr>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rPr>
              <a:t>Asteroid Science, Technology and Exploration Research Organized</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rPr>
              <a:t>by Inclusive </a:t>
            </a:r>
            <a:r>
              <a:rPr kumimoji="0" lang="en-US" sz="2000" b="0" i="0" u="none" strike="noStrike" kern="1200" cap="none" spc="0" normalizeH="0" baseline="0" noProof="0" dirty="0" err="1">
                <a:ln>
                  <a:noFill/>
                </a:ln>
                <a:solidFill>
                  <a:srgbClr val="FFFFFF"/>
                </a:solidFill>
                <a:effectLst/>
                <a:uLnTx/>
                <a:uFillTx/>
                <a:latin typeface="Garamond"/>
                <a:ea typeface="Microsoft YaHei" panose="020B0503020204020204" pitchFamily="34" charset="-122"/>
                <a:cs typeface="Times New Roman" panose="02020603050405020304" pitchFamily="18" charset="0"/>
              </a:rPr>
              <a:t>eDucation</a:t>
            </a:r>
            <a:r>
              <a:rPr kumimoji="0" lang="en-US" sz="2000" b="0"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rPr>
              <a:t> System (ASTEROIDS) Center</a:t>
            </a:r>
            <a:endParaRPr kumimoji="0" lang="en-US" sz="2000" b="1"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endParaRPr>
          </a:p>
        </p:txBody>
      </p:sp>
      <p:sp>
        <p:nvSpPr>
          <p:cNvPr id="7" name="TextBox 6">
            <a:extLst>
              <a:ext uri="{FF2B5EF4-FFF2-40B4-BE49-F238E27FC236}">
                <a16:creationId xmlns:a16="http://schemas.microsoft.com/office/drawing/2014/main" id="{1113E23C-4472-4001-844B-28875E5C9E3D}"/>
              </a:ext>
            </a:extLst>
          </p:cNvPr>
          <p:cNvSpPr txBox="1"/>
          <p:nvPr/>
        </p:nvSpPr>
        <p:spPr>
          <a:xfrm>
            <a:off x="1676400" y="6421160"/>
            <a:ext cx="6629399" cy="461665"/>
          </a:xfrm>
          <a:prstGeom prst="rect">
            <a:avLst/>
          </a:prstGeom>
          <a:noFill/>
        </p:spPr>
        <p:txBody>
          <a:bodyPr wrap="square" rtlCol="0">
            <a:spAutoFit/>
          </a:bodyPr>
          <a:lstStyle/>
          <a:p>
            <a:r>
              <a:rPr lang="en-US" u="none" dirty="0"/>
              <a:t>* Center Designation Application in Progress</a:t>
            </a:r>
          </a:p>
        </p:txBody>
      </p:sp>
      <p:pic>
        <p:nvPicPr>
          <p:cNvPr id="9" name="Picture 8" descr="A picture containing clock, photo, hand, sitting&#10;&#10;Description automatically generated">
            <a:extLst>
              <a:ext uri="{FF2B5EF4-FFF2-40B4-BE49-F238E27FC236}">
                <a16:creationId xmlns:a16="http://schemas.microsoft.com/office/drawing/2014/main" id="{65545646-79B7-41F1-BFD0-2553DB40CFFC}"/>
              </a:ext>
            </a:extLst>
          </p:cNvPr>
          <p:cNvPicPr>
            <a:picLocks noChangeAspect="1"/>
          </p:cNvPicPr>
          <p:nvPr/>
        </p:nvPicPr>
        <p:blipFill rotWithShape="1">
          <a:blip r:embed="rId3">
            <a:extLst>
              <a:ext uri="{28A0092B-C50C-407E-A947-70E740481C1C}">
                <a14:useLocalDpi xmlns:a14="http://schemas.microsoft.com/office/drawing/2010/main" val="0"/>
              </a:ext>
            </a:extLst>
          </a:blip>
          <a:srcRect t="2323"/>
          <a:stretch/>
        </p:blipFill>
        <p:spPr>
          <a:xfrm>
            <a:off x="1972482" y="381000"/>
            <a:ext cx="5199035" cy="5198845"/>
          </a:xfrm>
          <a:prstGeom prst="rect">
            <a:avLst/>
          </a:prstGeom>
        </p:spPr>
      </p:pic>
    </p:spTree>
    <p:extLst>
      <p:ext uri="{BB962C8B-B14F-4D97-AF65-F5344CB8AC3E}">
        <p14:creationId xmlns:p14="http://schemas.microsoft.com/office/powerpoint/2010/main" val="2995439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1E8E3-FC9A-4F97-BFB9-03B0D7AFFE4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3BB65-C0A7-4097-879F-BAB7843A516D}" type="slidenum">
              <a:rPr kumimoji="0" lang="en-US" sz="1200" b="0" i="0" u="none" strike="noStrike" kern="1200" cap="none" spc="0" normalizeH="0" baseline="0" noProof="0" smtClean="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3" name="TextBox 2">
            <a:extLst>
              <a:ext uri="{FF2B5EF4-FFF2-40B4-BE49-F238E27FC236}">
                <a16:creationId xmlns:a16="http://schemas.microsoft.com/office/drawing/2014/main" id="{CE219286-9A2D-4A36-9D46-C81878CECE6E}"/>
              </a:ext>
            </a:extLst>
          </p:cNvPr>
          <p:cNvSpPr txBox="1"/>
          <p:nvPr/>
        </p:nvSpPr>
        <p:spPr>
          <a:xfrm>
            <a:off x="1371600" y="1752600"/>
            <a:ext cx="4953000" cy="3046988"/>
          </a:xfrm>
          <a:prstGeom prst="rect">
            <a:avLst/>
          </a:prstGeom>
          <a:noFill/>
        </p:spPr>
        <p:txBody>
          <a:bodyPr wrap="square" rtlCol="0">
            <a:spAutoFit/>
          </a:bodyPr>
          <a:lstStyle/>
          <a:p>
            <a:r>
              <a:rPr lang="en-US" dirty="0">
                <a:solidFill>
                  <a:srgbClr val="FF0000"/>
                </a:solidFill>
                <a:hlinkClick r:id="rId2"/>
              </a:rPr>
              <a:t>http://www.iceaaonline.com/ready/wp-content/uploads/2020/01/Blair-Cost-and-Market-Modeling.pdf</a:t>
            </a:r>
            <a:endParaRPr lang="en-US" dirty="0">
              <a:solidFill>
                <a:srgbClr val="FF0000"/>
              </a:solidFill>
            </a:endParaRPr>
          </a:p>
          <a:p>
            <a:endParaRPr lang="en-US" dirty="0">
              <a:solidFill>
                <a:srgbClr val="FF0000"/>
              </a:solidFill>
            </a:endParaRPr>
          </a:p>
          <a:p>
            <a:r>
              <a:rPr lang="en-US" dirty="0">
                <a:solidFill>
                  <a:srgbClr val="FF0000"/>
                </a:solidFill>
                <a:hlinkClick r:id="rId3"/>
              </a:rPr>
              <a:t>https://www.lpi.usra.edu/exploration/education/hsResearch/crateringLab/lab/part2/background/</a:t>
            </a:r>
            <a:endParaRPr lang="en-US"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39648727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AMBLE" val="\documentclass{article}&#10;\pagestyle{empty}&#10;\usepackage{xspace,amssymb,amsfonts,amsmath}&#10;\usepackage{color}&#10;\usepackage{TeX4PPT}&#10;"/>
  <p:tag name="MAGPC" val="200"/>
  <p:tag name="FONTSIZE" val="10"/>
  <p:tag name="MMPROD_NEXTUNIQUEID" val="10009"/>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dec52&quot;/&gt;&lt;property id=&quot;20144&quot; value=&quot;1&quot;/&gt;&lt;property id=&quot;20146&quot; value=&quot;0&quot;/&gt;&lt;property id=&quot;20147&quot; value=&quot;0&quot;/&gt;&lt;property id=&quot;20148&quot; value=&quot;5&quot;/&gt;&lt;property id=&quot;20180&quot; value=&quot;0&quot;/&gt;&lt;property id=&quot;20181&quot; value=&quot;1&quot;/&gt;&lt;property id=&quot;20182&quot; value=&quot;0&quot;/&gt;&lt;property id=&quot;20183&quot; value=&quot;1&quot;/&gt;&lt;property id=&quot;20184&quot; value=&quot;7&quot;/&gt;&lt;property id=&quot;20224&quot; value=&quot;C:\Documents and Settings\Jekan\Desktop&quot;/&gt;&lt;property id=&quot;20250&quot; value=&quot;0&quot;/&gt;&lt;property id=&quot;20251&quot; value=&quot;0&quot;/&gt;&lt;property id=&quot;20259&quot; value=&quot;0&quot;/&gt;&lt;object type=&quot;10&quot; unique_id=&quot;10002&quot;&gt;&lt;object type=&quot;11&quot; unique_id=&quot;10003&quot;&gt;&lt;property id=&quot;20180&quot; value=&quot;0&quot;/&gt;&lt;property id=&quot;20181&quot; value=&quot;1&quot;/&gt;&lt;property id=&quot;20182&quot; value=&quot;0&quot;/&gt;&lt;property id=&quot;20183&quot; value=&quot;1&quot;/&gt;&lt;/object&gt;&lt;object type=&quot;12&quot; unique_id=&quot;10145&quot;&gt;&lt;/object&gt;&lt;/object&gt;&lt;object type=&quot;4&quot; unique_id=&quot;10004&quot;&gt;&lt;/object&gt;&lt;object type=&quot;2&quot; unique_id=&quot;10005&quot;&gt;&lt;object type=&quot;3&quot; unique_id=&quot;10006&quot;&gt;&lt;property id=&quot;20148&quot; value=&quot;5&quot;/&gt;&lt;property id=&quot;20300&quot; value=&quot;Slide 1 - &amp;quot;A Regulatory Theory &amp;#x0D;&amp;#x0A;of Cortical Organization &amp;#x0D;&amp;#x0A;and its Applications to Robotics&amp;quot;&quot;/&gt;&lt;property id=&quot;20307&quot; value=&quot;256&quot;/&gt;&lt;property id=&quot;20309&quot; value=&quot;-1&quot;/&gt;&lt;/object&gt;&lt;object type=&quot;3&quot; unique_id=&quot;10007&quot;&gt;&lt;property id=&quot;20148&quot; value=&quot;5&quot;/&gt;&lt;property id=&quot;20300&quot; value=&quot;Slide 2 - &amp;quot;Outline&amp;quot;&quot;/&gt;&lt;property id=&quot;20307&quot; value=&quot;257&quot;/&gt;&lt;property id=&quot;20309&quot; value=&quot;-1&quot;/&gt;&lt;/object&gt;&lt;object type=&quot;3&quot; unique_id=&quot;10008&quot;&gt;&lt;property id=&quot;20148&quot; value=&quot;5&quot;/&gt;&lt;property id=&quot;20300&quot; value=&quot;Slide 3 - &amp;quot;Motivation&amp;quot;&quot;/&gt;&lt;property id=&quot;20307&quot; value=&quot;258&quot;/&gt;&lt;property id=&quot;20309&quot; value=&quot;-1&quot;/&gt;&lt;/object&gt;&lt;object type=&quot;3&quot; unique_id=&quot;10009&quot;&gt;&lt;property id=&quot;20148&quot; value=&quot;5&quot;/&gt;&lt;property id=&quot;20300&quot; value=&quot;Slide 4 - &amp;quot;Motivation&amp;quot;&quot;/&gt;&lt;property id=&quot;20307&quot; value=&quot;276&quot;/&gt;&lt;property id=&quot;20309&quot; value=&quot;-1&quot;/&gt;&lt;/object&gt;&lt;object type=&quot;3&quot; unique_id=&quot;10010&quot;&gt;&lt;property id=&quot;20148&quot; value=&quot;5&quot;/&gt;&lt;property id=&quot;20300&quot; value=&quot;Slide 5 - &amp;quot;Motivation&amp;quot;&quot;/&gt;&lt;property id=&quot;20307&quot; value=&quot;277&quot;/&gt;&lt;property id=&quot;20309&quot; value=&quot;-1&quot;/&gt;&lt;/object&gt;&lt;object type=&quot;3&quot; unique_id=&quot;10016&quot;&gt;&lt;property id=&quot;20148&quot; value=&quot;5&quot;/&gt;&lt;property id=&quot;20300&quot; value=&quot;Slide 10 - &amp;quot;Nature’s Control System: Regulation&amp;quot;&quot;/&gt;&lt;property id=&quot;20307&quot; value=&quot;278&quot;/&gt;&lt;property id=&quot;20309&quot; value=&quot;-1&quot;/&gt;&lt;/object&gt;&lt;object type=&quot;3&quot; unique_id=&quot;10017&quot;&gt;&lt;property id=&quot;20148&quot; value=&quot;5&quot;/&gt;&lt;property id=&quot;20300&quot; value=&quot;Slide 11 - &amp;quot;Objective&amp;quot;&quot;/&gt;&lt;property id=&quot;20307&quot; value=&quot;267&quot;/&gt;&lt;property id=&quot;20309&quot; value=&quot;-1&quot;/&gt;&lt;/object&gt;&lt;object type=&quot;3&quot; unique_id=&quot;10018&quot;&gt;&lt;property id=&quot;20148&quot; value=&quot;5&quot;/&gt;&lt;property id=&quot;20300&quot; value=&quot;Slide 130 - &amp;quot;Evolutionary Algorithms&amp;quot;&quot;/&gt;&lt;property id=&quot;20307&quot; value=&quot;299&quot;/&gt;&lt;property id=&quot;20309&quot; value=&quot;-1&quot;/&gt;&lt;/object&gt;&lt;object type=&quot;3&quot; unique_id=&quot;10019&quot;&gt;&lt;property id=&quot;20148&quot; value=&quot;5&quot;/&gt;&lt;property id=&quot;20300&quot; value=&quot;Slide 131 - &amp;quot;Background: Artificial Neural Networks&amp;quot;&quot;/&gt;&lt;property id=&quot;20307&quot; value=&quot;298&quot;/&gt;&lt;property id=&quot;20309&quot; value=&quot;-1&quot;/&gt;&lt;/object&gt;&lt;object type=&quot;3&quot; unique_id=&quot;10020&quot;&gt;&lt;property id=&quot;20148&quot; value=&quot;5&quot;/&gt;&lt;property id=&quot;20300&quot; value=&quot;Slide 132 - &amp;quot;Background: Artificial Neural Networks&amp;quot;&quot;/&gt;&lt;property id=&quot;20307&quot; value=&quot;324&quot;/&gt;&lt;property id=&quot;20309&quot; value=&quot;-1&quot;/&gt;&lt;/object&gt;&lt;object type=&quot;3&quot; unique_id=&quot;10021&quot;&gt;&lt;property id=&quot;20148&quot; value=&quot;5&quot;/&gt;&lt;property id=&quot;20300&quot; value=&quot;Slide 12 - &amp;quot;Artificial Neural Tissue&amp;#x0D;&amp;#x0A;[Thangavelautham &amp;amp; D’Eleuterio, 2005]&amp;#x0D;&amp;#x0A;&amp;quot;&quot;/&gt;&lt;property id=&quot;20307&quot; value=&quot;268&quot;/&gt;&lt;property id=&quot;20309&quot; value=&quot;-1&quot;/&gt;&lt;/object&gt;&lt;object type=&quot;3&quot; unique_id=&quot;10022&quot;&gt;&lt;property id=&quot;20148&quot; value=&quot;5&quot;/&gt;&lt;property id=&quot;20300&quot; value=&quot;Slide 13&quot;/&gt;&lt;property id=&quot;20307&quot; value=&quot;259&quot;/&gt;&lt;property id=&quot;20309&quot; value=&quot;-1&quot;/&gt;&lt;/object&gt;&lt;object type=&quot;3&quot; unique_id=&quot;10023&quot;&gt;&lt;property id=&quot;20148&quot; value=&quot;5&quot;/&gt;&lt;property id=&quot;20300&quot; value=&quot;Slide 14&quot;/&gt;&lt;property id=&quot;20307&quot; value=&quot;272&quot;/&gt;&lt;property id=&quot;20309&quot; value=&quot;-1&quot;/&gt;&lt;/object&gt;&lt;object type=&quot;3&quot; unique_id=&quot;10024&quot;&gt;&lt;property id=&quot;20148&quot; value=&quot;5&quot;/&gt;&lt;property id=&quot;20300&quot; value=&quot;Slide 15 - &amp;quot;ANT Topology&amp;quot;&quot;/&gt;&lt;property id=&quot;20307&quot; value=&quot;297&quot;/&gt;&lt;property id=&quot;20309&quot; value=&quot;-1&quot;/&gt;&lt;/object&gt;&lt;object type=&quot;3&quot; unique_id=&quot;10025&quot;&gt;&lt;property id=&quot;20148&quot; value=&quot;5&quot;/&gt;&lt;property id=&quot;20300&quot; value=&quot;Slide 16 - &amp;quot;Neural Regulation in ANT&amp;quot;&quot;/&gt;&lt;property id=&quot;20307&quot; value=&quot;296&quot;/&gt;&lt;property id=&quot;20309&quot; value=&quot;-1&quot;/&gt;&lt;/object&gt;&lt;object type=&quot;3&quot; unique_id=&quot;10034&quot;&gt;&lt;property id=&quot;20148&quot; value=&quot;5&quot;/&gt;&lt;property id=&quot;20300&quot; value=&quot;Slide 18 - &amp;quot;ANT Mapping Scheme&amp;quot;&quot;/&gt;&lt;property id=&quot;20307&quot; value=&quot;316&quot;/&gt;&lt;property id=&quot;20309&quot; value=&quot;-1&quot;/&gt;&lt;/object&gt;&lt;object type=&quot;3&quot; unique_id=&quot;10036&quot;&gt;&lt;property id=&quot;20148&quot; value=&quot;5&quot;/&gt;&lt;property id=&quot;20300&quot; value=&quot;Slide 20 - &amp;quot;Neural Regulation: Advantages&amp;quot;&quot;/&gt;&lt;property id=&quot;20307&quot; value=&quot;287&quot;/&gt;&lt;property id=&quot;20309&quot; value=&quot;-1&quot;/&gt;&lt;/object&gt;&lt;object type=&quot;3&quot; unique_id=&quot;10037&quot;&gt;&lt;property id=&quot;20148&quot; value=&quot;5&quot;/&gt;&lt;property id=&quot;20300&quot; value=&quot;Slide 21 - &amp;quot;Tasks&amp;quot;&quot;/&gt;&lt;property id=&quot;20307&quot; value=&quot;286&quot;/&gt;&lt;property id=&quot;20309&quot; value=&quot;-1&quot;/&gt;&lt;/object&gt;&lt;object type=&quot;3&quot; unique_id=&quot;10038&quot;&gt;&lt;property id=&quot;20148&quot; value=&quot;5&quot;/&gt;&lt;property id=&quot;20300&quot; value=&quot;Slide 22 - &amp;quot;Double-Pole Balancing without Velocity Info.&amp;quot;&quot;/&gt;&lt;property id=&quot;20307&quot; value=&quot;306&quot;/&gt;&lt;property id=&quot;20309&quot; value=&quot;-1&quot;/&gt;&lt;/object&gt;&lt;object type=&quot;3&quot; unique_id=&quot;10039&quot;&gt;&lt;property id=&quot;20148&quot; value=&quot;5&quot;/&gt;&lt;property id=&quot;20300&quot; value=&quot;Slide 23 - &amp;quot;Fitness Function &amp;amp; Evaluation&amp;quot;&quot;/&gt;&lt;property id=&quot;20307&quot; value=&quot;307&quot;/&gt;&lt;property id=&quot;20309&quot; value=&quot;-1&quot;/&gt;&lt;/object&gt;&lt;object type=&quot;3&quot; unique_id=&quot;10040&quot;&gt;&lt;property id=&quot;20148&quot; value=&quot;5&quot;/&gt;&lt;property id=&quot;20300&quot; value=&quot;Slide 24 - &amp;quot;Double-Pole Balancing without Velocity Info&amp;quot;&quot;/&gt;&lt;property id=&quot;20307&quot; value=&quot;305&quot;/&gt;&lt;property id=&quot;20309&quot; value=&quot;-1&quot;/&gt;&lt;/object&gt;&lt;object type=&quot;3&quot; unique_id=&quot;10041&quot;&gt;&lt;property id=&quot;20148&quot; value=&quot;5&quot;/&gt;&lt;property id=&quot;20300&quot; value=&quot;Slide 25 - &amp;quot;Double-Pole Balancing without Velocity Info&amp;quot;&quot;/&gt;&lt;property id=&quot;20307&quot; value=&quot;321&quot;/&gt;&lt;property id=&quot;20309&quot; value=&quot;-1&quot;/&gt;&lt;/object&gt;&lt;object type=&quot;3&quot; unique_id=&quot;10042&quot;&gt;&lt;property id=&quot;20148&quot; value=&quot;5&quot;/&gt;&lt;property id=&quot;20300&quot; value=&quot;Slide 27 - &amp;quot;Task Allocation&amp;quot;&quot;/&gt;&lt;property id=&quot;20307&quot; value=&quot;365&quot;/&gt;&lt;property id=&quot;20309&quot; value=&quot;-1&quot;/&gt;&lt;/object&gt;&lt;object type=&quot;3&quot; unique_id=&quot;10043&quot;&gt;&lt;property id=&quot;20148&quot; value=&quot;5&quot;/&gt;&lt;property id=&quot;20300&quot; value=&quot;Slide 26 - &amp;quot;Evolving for Creativity&amp;quot;&quot;/&gt;&lt;property id=&quot;20307&quot; value=&quot;366&quot;/&gt;&lt;property id=&quot;20309&quot; value=&quot;-1&quot;/&gt;&lt;/object&gt;&lt;object type=&quot;3&quot; unique_id=&quot;10044&quot;&gt;&lt;property id=&quot;20148&quot; value=&quot;5&quot;/&gt;&lt;property id=&quot;20300&quot; value=&quot;Slide 28 - &amp;quot;Neural Regulation and Intractability&amp;quot;&quot;/&gt;&lt;property id=&quot;20307&quot; value=&quot;285&quot;/&gt;&lt;property id=&quot;20309&quot; value=&quot;-1&quot;/&gt;&lt;/object&gt;&lt;object type=&quot;3&quot; unique_id=&quot;10048&quot;&gt;&lt;property id=&quot;20148&quot; value=&quot;5&quot;/&gt;&lt;property id=&quot;20300&quot; value=&quot;Slide 29 - &amp;quot;Theory vs. Data&amp;quot;&quot;/&gt;&lt;property id=&quot;20307&quot; value=&quot;333&quot;/&gt;&lt;property id=&quot;20309&quot; value=&quot;-1&quot;/&gt;&lt;/object&gt;&lt;object type=&quot;3&quot; unique_id=&quot;10049&quot;&gt;&lt;property id=&quot;20148&quot; value=&quot;5&quot;/&gt;&lt;property id=&quot;20300&quot; value=&quot;Slide 30 - &amp;quot;Phenotypic Neutrality&amp;quot;&quot;/&gt;&lt;property id=&quot;20307&quot; value=&quot;282&quot;/&gt;&lt;property id=&quot;20309&quot; value=&quot;-1&quot;/&gt;&lt;/object&gt;&lt;object type=&quot;3&quot; unique_id=&quot;10050&quot;&gt;&lt;property id=&quot;20148&quot; value=&quot;5&quot;/&gt;&lt;property id=&quot;20300&quot; value=&quot;Slide 31 - &amp;quot;More Supervision vs. Regulation&amp;quot;&quot;/&gt;&lt;property id=&quot;20307&quot; value=&quot;293&quot;/&gt;&lt;property id=&quot;20309&quot; value=&quot;-1&quot;/&gt;&lt;/object&gt;&lt;object type=&quot;3&quot; unique_id=&quot;10052&quot;&gt;&lt;property id=&quot;20148&quot; value=&quot;5&quot;/&gt;&lt;property id=&quot;20300&quot; value=&quot;Slide 35 - &amp;quot;Multirobot Interactions &amp;quot;&quot;/&gt;&lt;property id=&quot;20307&quot; value=&quot;362&quot;/&gt;&lt;property id=&quot;20309&quot; value=&quot;-1&quot;/&gt;&lt;/object&gt;&lt;object type=&quot;3&quot; unique_id=&quot;10053&quot;&gt;&lt;property id=&quot;20148&quot; value=&quot;5&quot;/&gt;&lt;property id=&quot;20300&quot; value=&quot;Slide 36 - &amp;quot;Multirobot Tasks&amp;quot;&quot;/&gt;&lt;property id=&quot;20307&quot; value=&quot;308&quot;/&gt;&lt;property id=&quot;20309&quot; value=&quot;-1&quot;/&gt;&lt;/object&gt;&lt;object type=&quot;3&quot; unique_id=&quot;10055&quot;&gt;&lt;property id=&quot;20148&quot; value=&quot;5&quot;/&gt;&lt;property id=&quot;20300&quot; value=&quot;Slide 37 - &amp;quot;Novel Coordination Behaviour&amp;quot;&quot;/&gt;&lt;property id=&quot;20307&quot; value=&quot;313&quot;/&gt;&lt;property id=&quot;20309&quot; value=&quot;-1&quot;/&gt;&lt;/object&gt;&lt;object type=&quot;3&quot; unique_id=&quot;10056&quot;&gt;&lt;property id=&quot;20148&quot; value=&quot;5&quot;/&gt;&lt;property id=&quot;20300&quot; value=&quot;Slide 38&quot;/&gt;&lt;property id=&quot;20307&quot; value=&quot;309&quot;/&gt;&lt;property id=&quot;20309&quot; value=&quot;-1&quot;/&gt;&lt;/object&gt;&lt;object type=&quot;3&quot; unique_id=&quot;10057&quot;&gt;&lt;property id=&quot;20148&quot; value=&quot;5&quot;/&gt;&lt;property id=&quot;20300&quot; value=&quot;Slide 39 - &amp;quot;Areas of Specialization&amp;quot;&quot;/&gt;&lt;property id=&quot;20307&quot; value=&quot;310&quot;/&gt;&lt;property id=&quot;20309&quot; value=&quot;-1&quot;/&gt;&lt;/object&gt;&lt;object type=&quot;3&quot; unique_id=&quot;10058&quot;&gt;&lt;property id=&quot;20148&quot; value=&quot;5&quot;/&gt;&lt;property id=&quot;20300&quot; value=&quot;Slide 40 - &amp;quot;Novel Coordination Behaviour&amp;quot;&quot;/&gt;&lt;property id=&quot;20307&quot; value=&quot;314&quot;/&gt;&lt;property id=&quot;20309&quot; value=&quot;-1&quot;/&gt;&lt;/object&gt;&lt;object type=&quot;3&quot; unique_id=&quot;10059&quot;&gt;&lt;property id=&quot;20148&quot; value=&quot;5&quot;/&gt;&lt;property id=&quot;20300&quot; value=&quot;Slide 156 - &amp;quot;Excavation&amp;quot;&quot;/&gt;&lt;property id=&quot;20307&quot; value=&quot;339&quot;/&gt;&lt;property id=&quot;20309&quot; value=&quot;-1&quot;/&gt;&lt;/object&gt;&lt;object type=&quot;3&quot; unique_id=&quot;10061&quot;&gt;&lt;property id=&quot;20148&quot; value=&quot;5&quot;/&gt;&lt;property id=&quot;20300&quot; value=&quot;Slide 41 - &amp;quot;Conclusions&amp;quot;&quot;/&gt;&lt;property id=&quot;20307&quot; value=&quot;320&quot;/&gt;&lt;property id=&quot;20309&quot; value=&quot;-1&quot;/&gt;&lt;/object&gt;&lt;object type=&quot;3&quot; unique_id=&quot;10062&quot;&gt;&lt;property id=&quot;20148&quot; value=&quot;5&quot;/&gt;&lt;property id=&quot;20300&quot; value=&quot;Slide 42 - &amp;quot;Conclusions&amp;quot;&quot;/&gt;&lt;property id=&quot;20307&quot; value=&quot;372&quot;/&gt;&lt;property id=&quot;20309&quot; value=&quot;-1&quot;/&gt;&lt;/object&gt;&lt;object type=&quot;3&quot; unique_id=&quot;10063&quot;&gt;&lt;property id=&quot;20148&quot; value=&quot;5&quot;/&gt;&lt;property id=&quot;20300&quot; value=&quot;Slide 43 - &amp;quot;Conclusions&amp;quot;&quot;/&gt;&lt;property id=&quot;20307&quot; value=&quot;369&quot;/&gt;&lt;property id=&quot;20309&quot; value=&quot;-1&quot;/&gt;&lt;/object&gt;&lt;object type=&quot;3&quot; unique_id=&quot;10064&quot;&gt;&lt;property id=&quot;20148&quot; value=&quot;5&quot;/&gt;&lt;property id=&quot;20300&quot; value=&quot;Slide 51 - &amp;quot;Conclusions&amp;quot;&quot;/&gt;&lt;property id=&quot;20307&quot; value=&quot;370&quot;/&gt;&lt;property id=&quot;20309&quot; value=&quot;-1&quot;/&gt;&lt;/object&gt;&lt;object type=&quot;3&quot; unique_id=&quot;10065&quot;&gt;&lt;property id=&quot;20148&quot; value=&quot;5&quot;/&gt;&lt;property id=&quot;20300&quot; value=&quot;Slide 52 - &amp;quot;Publications&amp;quot;&quot;/&gt;&lt;property id=&quot;20307&quot; value=&quot;279&quot;/&gt;&lt;property id=&quot;20309&quot; value=&quot;-1&quot;/&gt;&lt;/object&gt;&lt;object type=&quot;3&quot; unique_id=&quot;10066&quot;&gt;&lt;property id=&quot;20148&quot; value=&quot;5&quot;/&gt;&lt;property id=&quot;20300&quot; value=&quot;Slide 53 - &amp;quot;Publications&amp;quot;&quot;/&gt;&lt;property id=&quot;20307&quot; value=&quot;374&quot;/&gt;&lt;property id=&quot;20309&quot; value=&quot;-1&quot;/&gt;&lt;/object&gt;&lt;object type=&quot;3&quot; unique_id=&quot;10067&quot;&gt;&lt;property id=&quot;20148&quot; value=&quot;5&quot;/&gt;&lt;property id=&quot;20300&quot; value=&quot;Slide 44 - &amp;quot;Contributions&amp;quot;&quot;/&gt;&lt;property id=&quot;20307&quot; value=&quot;263&quot;/&gt;&lt;property id=&quot;20309&quot; value=&quot;-1&quot;/&gt;&lt;/object&gt;&lt;object type=&quot;3&quot; unique_id=&quot;10068&quot;&gt;&lt;property id=&quot;20148&quot; value=&quot;5&quot;/&gt;&lt;property id=&quot;20300&quot; value=&quot;Slide 45 - &amp;quot;Contributions&amp;quot;&quot;/&gt;&lt;property id=&quot;20307&quot; value=&quot;264&quot;/&gt;&lt;property id=&quot;20309&quot; value=&quot;-1&quot;/&gt;&lt;/object&gt;&lt;object type=&quot;3&quot; unique_id=&quot;10069&quot;&gt;&lt;property id=&quot;20148&quot; value=&quot;5&quot;/&gt;&lt;property id=&quot;20300&quot; value=&quot;Slide 46 - &amp;quot;Contributions&amp;quot;&quot;/&gt;&lt;property id=&quot;20307&quot; value=&quot;266&quot;/&gt;&lt;property id=&quot;20309&quot; value=&quot;-1&quot;/&gt;&lt;/object&gt;&lt;object type=&quot;3&quot; unique_id=&quot;10070&quot;&gt;&lt;property id=&quot;20148&quot; value=&quot;5&quot;/&gt;&lt;property id=&quot;20300&quot; value=&quot;Slide 54 - &amp;quot;Acknowledgements&amp;quot;&quot;/&gt;&lt;property id=&quot;20307&quot; value=&quot;340&quot;/&gt;&lt;property id=&quot;20309&quot; value=&quot;-1&quot;/&gt;&lt;/object&gt;&lt;object type=&quot;3&quot; unique_id=&quot;10071&quot;&gt;&lt;property id=&quot;20148&quot; value=&quot;5&quot;/&gt;&lt;property id=&quot;20300&quot; value=&quot;Slide 56 - &amp;quot;Questions&amp;quot;&quot;/&gt;&lt;property id=&quot;20307&quot; value=&quot;300&quot;/&gt;&lt;property id=&quot;20309&quot; value=&quot;-1&quot;/&gt;&lt;/object&gt;&lt;object type=&quot;3&quot; unique_id=&quot;10072&quot;&gt;&lt;property id=&quot;20148&quot; value=&quot;5&quot;/&gt;&lt;property id=&quot;20300&quot; value=&quot;Slide 57 - &amp;quot;Questions&amp;quot;&quot;/&gt;&lt;property id=&quot;20307&quot; value=&quot;415&quot;/&gt;&lt;property id=&quot;20309&quot; value=&quot;-1&quot;/&gt;&lt;/object&gt;&lt;object type=&quot;3&quot; unique_id=&quot;10073&quot;&gt;&lt;property id=&quot;20148&quot; value=&quot;5&quot;/&gt;&lt;property id=&quot;20300&quot; value=&quot;Slide 58 - &amp;quot;Evolving Neural Nets.: Theory&amp;quot;&quot;/&gt;&lt;property id=&quot;20307&quot; value=&quot;347&quot;/&gt;&lt;property id=&quot;20309&quot; value=&quot;-1&quot;/&gt;&lt;/object&gt;&lt;object type=&quot;3&quot; unique_id=&quot;10074&quot;&gt;&lt;property id=&quot;20148&quot; value=&quot;5&quot;/&gt;&lt;property id=&quot;20300&quot; value=&quot;Slide 61 - &amp;quot;One, Two and Three Features&amp;quot;&quot;/&gt;&lt;property id=&quot;20307&quot; value=&quot;348&quot;/&gt;&lt;property id=&quot;20309&quot; value=&quot;-1&quot;/&gt;&lt;/object&gt;&lt;object type=&quot;3&quot; unique_id=&quot;10075&quot;&gt;&lt;property id=&quot;20148&quot; value=&quot;5&quot;/&gt;&lt;property id=&quot;20300&quot; value=&quot;Slide 62 - &amp;quot;m Features&amp;quot;&quot;/&gt;&lt;property id=&quot;20307&quot; value=&quot;349&quot;/&gt;&lt;property id=&quot;20309&quot; value=&quot;-1&quot;/&gt;&lt;/object&gt;&lt;object type=&quot;3&quot; unique_id=&quot;10076&quot;&gt;&lt;property id=&quot;20148&quot; value=&quot;5&quot;/&gt;&lt;property id=&quot;20300&quot; value=&quot;Slide 63 - &amp;quot;Theory vs. Data&amp;quot;&quot;/&gt;&lt;property id=&quot;20307&quot; value=&quot;354&quot;/&gt;&lt;property id=&quot;20309&quot; value=&quot;-1&quot;/&gt;&lt;/object&gt;&lt;object type=&quot;3&quot; unique_id=&quot;10077&quot;&gt;&lt;property id=&quot;20148&quot; value=&quot;5&quot;/&gt;&lt;property id=&quot;20300&quot; value=&quot;Slide 64 - &amp;quot;Theory vs. Data&amp;quot;&quot;/&gt;&lt;property id=&quot;20307&quot; value=&quot;355&quot;/&gt;&lt;property id=&quot;20309&quot; value=&quot;-1&quot;/&gt;&lt;/object&gt;&lt;object type=&quot;3&quot; unique_id=&quot;10078&quot;&gt;&lt;property id=&quot;20148&quot; value=&quot;5&quot;/&gt;&lt;property id=&quot;20300&quot; value=&quot;Slide 65 - &amp;quot;Theory vs. Data&amp;quot;&quot;/&gt;&lt;property id=&quot;20307&quot; value=&quot;356&quot;/&gt;&lt;property id=&quot;20309&quot; value=&quot;-1&quot;/&gt;&lt;/object&gt;&lt;object type=&quot;3&quot; unique_id=&quot;10079&quot;&gt;&lt;property id=&quot;20148&quot; value=&quot;5&quot;/&gt;&lt;property id=&quot;20300&quot; value=&quot;Slide 66 - &amp;quot;Theory vs. Data&amp;quot;&quot;/&gt;&lt;property id=&quot;20307&quot; value=&quot;357&quot;/&gt;&lt;property id=&quot;20309&quot; value=&quot;-1&quot;/&gt;&lt;/object&gt;&lt;object type=&quot;3&quot; unique_id=&quot;10080&quot;&gt;&lt;property id=&quot;20148&quot; value=&quot;5&quot;/&gt;&lt;property id=&quot;20300&quot; value=&quot;Slide 67 - &amp;quot;Theory vs. Data&amp;quot;&quot;/&gt;&lt;property id=&quot;20307&quot; value=&quot;358&quot;/&gt;&lt;property id=&quot;20309&quot; value=&quot;-1&quot;/&gt;&lt;/object&gt;&lt;object type=&quot;3&quot; unique_id=&quot;10081&quot;&gt;&lt;property id=&quot;20148&quot; value=&quot;5&quot;/&gt;&lt;property id=&quot;20300&quot; value=&quot;Slide 68 - &amp;quot;Phenotypic Neutrality&amp;quot;&quot;/&gt;&lt;property id=&quot;20307&quot; value=&quot;350&quot;/&gt;&lt;property id=&quot;20309&quot; value=&quot;-1&quot;/&gt;&lt;/object&gt;&lt;object type=&quot;3&quot; unique_id=&quot;10082&quot;&gt;&lt;property id=&quot;20148&quot; value=&quot;5&quot;/&gt;&lt;property id=&quot;20300&quot; value=&quot;Slide 69 - &amp;quot;Phenotypic Neutrality&amp;quot;&quot;/&gt;&lt;property id=&quot;20307&quot; value=&quot;351&quot;/&gt;&lt;property id=&quot;20309&quot; value=&quot;-1&quot;/&gt;&lt;/object&gt;&lt;object type=&quot;3&quot; unique_id=&quot;10083&quot;&gt;&lt;property id=&quot;20148&quot; value=&quot;5&quot;/&gt;&lt;property id=&quot;20300&quot; value=&quot;Slide 70 - &amp;quot;Alternative: More Supervision&amp;quot;&quot;/&gt;&lt;property id=&quot;20307&quot; value=&quot;352&quot;/&gt;&lt;property id=&quot;20309&quot; value=&quot;-1&quot;/&gt;&lt;/object&gt;&lt;object type=&quot;3&quot; unique_id=&quot;10084&quot;&gt;&lt;property id=&quot;20148&quot; value=&quot;5&quot;/&gt;&lt;property id=&quot;20300&quot; value=&quot;Slide 71 - &amp;quot;More Supervision vs. Regulation&amp;quot;&quot;/&gt;&lt;property id=&quot;20307&quot; value=&quot;353&quot;/&gt;&lt;property id=&quot;20309&quot; value=&quot;-1&quot;/&gt;&lt;/object&gt;&lt;object type=&quot;3&quot; unique_id=&quot;10085&quot;&gt;&lt;property id=&quot;20148&quot; value=&quot;5&quot;/&gt;&lt;property id=&quot;20300&quot; value=&quot;Slide 72 - &amp;quot;Phenotypic Neutrality&amp;quot;&quot;/&gt;&lt;property id=&quot;20307&quot; value=&quot;304&quot;/&gt;&lt;property id=&quot;20309&quot; value=&quot;-1&quot;/&gt;&lt;/object&gt;&lt;object type=&quot;3&quot; unique_id=&quot;10086&quot;&gt;&lt;property id=&quot;20148&quot; value=&quot;5&quot;/&gt;&lt;property id=&quot;20300&quot; value=&quot;Slide 73 - &amp;quot;Phenotypic Neutrality&amp;quot;&quot;/&gt;&lt;property id=&quot;20307&quot; value=&quot;283&quot;/&gt;&lt;property id=&quot;20309&quot; value=&quot;-1&quot;/&gt;&lt;/object&gt;&lt;object type=&quot;3&quot; unique_id=&quot;10087&quot;&gt;&lt;property id=&quot;20148&quot; value=&quot;5&quot;/&gt;&lt;property id=&quot;20300&quot; value=&quot;Slide 74 - &amp;quot;Alternative: More Supervision&amp;quot;&quot;/&gt;&lt;property id=&quot;20307&quot; value=&quot;284&quot;/&gt;&lt;property id=&quot;20309&quot; value=&quot;-1&quot;/&gt;&lt;/object&gt;&lt;object type=&quot;3&quot; unique_id=&quot;10088&quot;&gt;&lt;property id=&quot;20148&quot; value=&quot;5&quot;/&gt;&lt;property id=&quot;20300&quot; value=&quot;Slide 75&quot;/&gt;&lt;property id=&quot;20307&quot; value=&quot;301&quot;/&gt;&lt;property id=&quot;20309&quot; value=&quot;-1&quot;/&gt;&lt;/object&gt;&lt;object type=&quot;3&quot; unique_id=&quot;10089&quot;&gt;&lt;property id=&quot;20148&quot; value=&quot;5&quot;/&gt;&lt;property id=&quot;20300&quot; value=&quot;Slide 76 - &amp;quot;Coarse Coding Selection&amp;quot;&quot;/&gt;&lt;property id=&quot;20307&quot; value=&quot;295&quot;/&gt;&lt;property id=&quot;20309&quot; value=&quot;-1&quot;/&gt;&lt;/object&gt;&lt;object type=&quot;3&quot; unique_id=&quot;10090&quot;&gt;&lt;property id=&quot;20148&quot; value=&quot;5&quot;/&gt;&lt;property id=&quot;20300&quot; value=&quot;Slide 77 - &amp;quot;Contributions&amp;quot;&quot;/&gt;&lt;property id=&quot;20307&quot; value=&quot;322&quot;/&gt;&lt;property id=&quot;20309&quot; value=&quot;-1&quot;/&gt;&lt;/object&gt;&lt;object type=&quot;3&quot; unique_id=&quot;10091&quot;&gt;&lt;property id=&quot;20148&quot; value=&quot;5&quot;/&gt;&lt;property id=&quot;20300&quot; value=&quot;Slide 78 - &amp;quot;Phenotypic Neutrality&amp;quot;&quot;/&gt;&lt;property id=&quot;20307&quot; value=&quot;330&quot;/&gt;&lt;property id=&quot;20309&quot; value=&quot;-1&quot;/&gt;&lt;/object&gt;&lt;object type=&quot;3&quot; unique_id=&quot;10092&quot;&gt;&lt;property id=&quot;20148&quot; value=&quot;5&quot;/&gt;&lt;property id=&quot;20300&quot; value=&quot;Slide 79 - &amp;quot;Neuron Activation Functions&amp;quot;&quot;/&gt;&lt;property id=&quot;20307&quot; value=&quot;323&quot;/&gt;&lt;property id=&quot;20309&quot; value=&quot;-1&quot;/&gt;&lt;/object&gt;&lt;object type=&quot;3&quot; unique_id=&quot;10093&quot;&gt;&lt;property id=&quot;20148&quot; value=&quot;5&quot;/&gt;&lt;property id=&quot;20300&quot; value=&quot;Slide 80 - &amp;quot;ANT Crossover Operator&amp;quot;&quot;/&gt;&lt;property id=&quot;20307&quot; value=&quot;327&quot;/&gt;&lt;property id=&quot;20309&quot; value=&quot;-1&quot;/&gt;&lt;/object&gt;&lt;object type=&quot;3&quot; unique_id=&quot;10094&quot;&gt;&lt;property id=&quot;20148&quot; value=&quot;5&quot;/&gt;&lt;property id=&quot;20300&quot; value=&quot;Slide 81 - &amp;quot;Cellular Encoding [Gruau, 1994]&amp;quot;&quot;/&gt;&lt;property id=&quot;20307&quot; value=&quot;336&quot;/&gt;&lt;property id=&quot;20309&quot; value=&quot;-1&quot;/&gt;&lt;/object&gt;&lt;object type=&quot;3&quot; unique_id=&quot;10095&quot;&gt;&lt;property id=&quot;20148&quot; value=&quot;5&quot;/&gt;&lt;property id=&quot;20300&quot; value=&quot;Slide 82 - &amp;quot;Resource Gathering Task&amp;quot;&quot;/&gt;&lt;property id=&quot;20307&quot; value=&quot;341&quot;/&gt;&lt;property id=&quot;20309&quot; value=&quot;-1&quot;/&gt;&lt;/object&gt;&lt;object type=&quot;3&quot; unique_id=&quot;10096&quot;&gt;&lt;property id=&quot;20148&quot; value=&quot;5&quot;/&gt;&lt;property id=&quot;20300&quot; value=&quot;Slide 83 - &amp;quot;Sign Following Task - ANT&amp;quot;&quot;/&gt;&lt;property id=&quot;20307&quot; value=&quot;342&quot;/&gt;&lt;property id=&quot;20309&quot; value=&quot;-1&quot;/&gt;&lt;/object&gt;&lt;object type=&quot;3&quot; unique_id=&quot;10097&quot;&gt;&lt;property id=&quot;20148&quot; value=&quot;5&quot;/&gt;&lt;property id=&quot;20300&quot; value=&quot;Slide 84 - &amp;quot;Basis Behaviors – Sign Following Task&amp;quot;&quot;/&gt;&lt;property id=&quot;20307&quot; value=&quot;343&quot;/&gt;&lt;property id=&quot;20309&quot; value=&quot;-1&quot;/&gt;&lt;/object&gt;&lt;object type=&quot;3&quot; unique_id=&quot;10098&quot;&gt;&lt;property id=&quot;20148&quot; value=&quot;5&quot;/&gt;&lt;property id=&quot;20300&quot; value=&quot;Slide 85 - &amp;quot;Coupled Motor Primitives Coupled Motor Primitives – Sign Following Task&amp;quot;&quot;/&gt;&lt;property id=&quot;20307&quot; value=&quot;344&quot;/&gt;&lt;property id=&quot;20309&quot; value=&quot;-1&quot;/&gt;&lt;/object&gt;&lt;object type=&quot;3&quot; unique_id=&quot;10099&quot;&gt;&lt;property id=&quot;20148&quot; value=&quot;5&quot;/&gt;&lt;property id=&quot;20300&quot; value=&quot;Slide 86 - &amp;quot;Coupled Motor Primitives – Sign Following Task&amp;quot;&quot;/&gt;&lt;property id=&quot;20307&quot; value=&quot;345&quot;/&gt;&lt;property id=&quot;20309&quot; value=&quot;-1&quot;/&gt;&lt;/object&gt;&lt;object type=&quot;3&quot; unique_id=&quot;10100&quot;&gt;&lt;property id=&quot;20148&quot; value=&quot;5&quot;/&gt;&lt;property id=&quot;20300&quot; value=&quot;Slide 87 - &amp;quot;Motor Primitives – Sign Following Task&amp;quot;&quot;/&gt;&lt;property id=&quot;20307&quot; value=&quot;346&quot;/&gt;&lt;property id=&quot;20309&quot; value=&quot;-1&quot;/&gt;&lt;/object&gt;&lt;object type=&quot;3&quot; unique_id=&quot;10101&quot;&gt;&lt;property id=&quot;20148&quot; value=&quot;5&quot;/&gt;&lt;property id=&quot;20300&quot; value=&quot;Slide 88 - &amp;quot;Coarse Coding&amp;quot;&quot;/&gt;&lt;property id=&quot;20307&quot; value=&quot;271&quot;/&gt;&lt;property id=&quot;20309&quot; value=&quot;-1&quot;/&gt;&lt;/object&gt;&lt;object type=&quot;3&quot; unique_id=&quot;10102&quot;&gt;&lt;property id=&quot;20148&quot; value=&quot;5&quot;/&gt;&lt;property id=&quot;20300&quot; value=&quot;Slide 89 - &amp;quot;Coarse Coding Regulation&amp;quot;&quot;/&gt;&lt;property id=&quot;20307&quot; value=&quot;273&quot;/&gt;&lt;property id=&quot;20309&quot; value=&quot;-1&quot;/&gt;&lt;/object&gt;&lt;object type=&quot;3&quot; unique_id=&quot;10103&quot;&gt;&lt;property id=&quot;20148&quot; value=&quot;5&quot;/&gt;&lt;property id=&quot;20300&quot; value=&quot;Slide 90 - &amp;quot;Phenotypic Neutrality&amp;quot;&quot;/&gt;&lt;property id=&quot;20307&quot; value=&quot;303&quot;/&gt;&lt;property id=&quot;20309&quot; value=&quot;-1&quot;/&gt;&lt;/object&gt;&lt;object type=&quot;3&quot; unique_id=&quot;10104&quot;&gt;&lt;property id=&quot;20148&quot; value=&quot;5&quot;/&gt;&lt;property id=&quot;20300&quot; value=&quot;Slide 167 - &amp;quot;ANT Development&amp;quot;&quot;/&gt;&lt;property id=&quot;20307&quot; value=&quot;363&quot;/&gt;&lt;property id=&quot;20309&quot; value=&quot;-1&quot;/&gt;&lt;/object&gt;&lt;object type=&quot;3&quot; unique_id=&quot;10105&quot;&gt;&lt;property id=&quot;20148&quot; value=&quot;5&quot;/&gt;&lt;property id=&quot;20300&quot; value=&quot;Slide 91 - &amp;quot;Neuron Activity&amp;quot;&quot;/&gt;&lt;property id=&quot;20307&quot; value=&quot;312&quot;/&gt;&lt;property id=&quot;20309&quot; value=&quot;-1&quot;/&gt;&lt;/object&gt;&lt;object type=&quot;3&quot; unique_id=&quot;10106&quot;&gt;&lt;property id=&quot;20148&quot; value=&quot;5&quot;/&gt;&lt;property id=&quot;20300&quot; value=&quot;Slide 92 - &amp;quot;OCR Example: What are Features ?&amp;quot;&quot;/&gt;&lt;property id=&quot;20307&quot; value=&quot;373&quot;/&gt;&lt;property id=&quot;20309&quot; value=&quot;-1&quot;/&gt;&lt;/object&gt;&lt;object type=&quot;3&quot; unique_id=&quot;10107&quot;&gt;&lt;property id=&quot;20148&quot; value=&quot;5&quot;/&gt;&lt;property id=&quot;20300&quot; value=&quot;Slide 159 - &amp;quot;Excavation&amp;quot;&quot;/&gt;&lt;property id=&quot;20307&quot; value=&quot;376&quot;/&gt;&lt;property id=&quot;20309&quot; value=&quot;-1&quot;/&gt;&lt;/object&gt;&lt;object type=&quot;3&quot; unique_id=&quot;10108&quot;&gt;&lt;property id=&quot;20148&quot; value=&quot;5&quot;/&gt;&lt;property id=&quot;20300&quot; value=&quot;Slide 160 - &amp;quot;Excavation&amp;quot;&quot;/&gt;&lt;property id=&quot;20307&quot; value=&quot;387&quot;/&gt;&lt;property id=&quot;20309&quot; value=&quot;-1&quot;/&gt;&lt;/object&gt;&lt;object type=&quot;3&quot; unique_id=&quot;10109&quot;&gt;&lt;property id=&quot;20148&quot; value=&quot;5&quot;/&gt;&lt;property id=&quot;20300&quot; value=&quot;Slide 93 - &amp;quot;Coarse-Coding Cell Model&amp;quot;&quot;/&gt;&lt;property id=&quot;20307&quot; value=&quot;392&quot;/&gt;&lt;property id=&quot;20309&quot; value=&quot;-1&quot;/&gt;&lt;/object&gt;&lt;object type=&quot;3&quot; unique_id=&quot;10110&quot;&gt;&lt;property id=&quot;20148&quot; value=&quot;5&quot;/&gt;&lt;property id=&quot;20300&quot; value=&quot;Slide 94 - &amp;quot;Coarse-Coding Cell Model&amp;quot;&quot;/&gt;&lt;property id=&quot;20307&quot; value=&quot;393&quot;/&gt;&lt;property id=&quot;20309&quot; value=&quot;-1&quot;/&gt;&lt;/object&gt;&lt;object type=&quot;3&quot; unique_id=&quot;10112&quot;&gt;&lt;property id=&quot;20148&quot; value=&quot;5&quot;/&gt;&lt;property id=&quot;20300&quot; value=&quot;Slide 96 - &amp;quot;Coarse-coding Cell Model&amp;#x0D;&amp;#x0A;&amp;quot;&quot;/&gt;&lt;property id=&quot;20307&quot; value=&quot;395&quot;/&gt;&lt;property id=&quot;20309&quot; value=&quot;-1&quot;/&gt;&lt;/object&gt;&lt;object type=&quot;3&quot; unique_id=&quot;10113&quot;&gt;&lt;property id=&quot;20148&quot; value=&quot;5&quot;/&gt;&lt;property id=&quot;20300&quot; value=&quot;Slide 97 - &amp;quot;Multistate Neuron Models&amp;quot;&quot;/&gt;&lt;property id=&quot;20307&quot; value=&quot;396&quot;/&gt;&lt;property id=&quot;20309&quot; value=&quot;-1&quot;/&gt;&lt;/object&gt;&lt;object type=&quot;3&quot; unique_id=&quot;10114&quot;&gt;&lt;property id=&quot;20148&quot; value=&quot;5&quot;/&gt;&lt;property id=&quot;20300&quot; value=&quot;Slide 98 - &amp;quot;Sign Following Task&amp;quot;&quot;/&gt;&lt;property id=&quot;20307&quot; value=&quot;397&quot;/&gt;&lt;property id=&quot;20309&quot; value=&quot;-1&quot;/&gt;&lt;/object&gt;&lt;object type=&quot;3&quot; unique_id=&quot;10115&quot;&gt;&lt;property id=&quot;20148&quot; value=&quot;5&quot;/&gt;&lt;property id=&quot;20300&quot; value=&quot;Slide 99&quot;/&gt;&lt;property id=&quot;20307&quot; value=&quot;389&quot;/&gt;&lt;property id=&quot;20309&quot; value=&quot;-1&quot;/&gt;&lt;/object&gt;&lt;object type=&quot;3&quot; unique_id=&quot;10116&quot;&gt;&lt;property id=&quot;20148&quot; value=&quot;5&quot;/&gt;&lt;property id=&quot;20300&quot; value=&quot;Slide 100 - &amp;quot;Grid World Sensor Layout&amp;quot;&quot;/&gt;&lt;property id=&quot;20307&quot; value=&quot;401&quot;/&gt;&lt;property id=&quot;20309&quot; value=&quot;-1&quot;/&gt;&lt;/object&gt;&lt;object type=&quot;3&quot; unique_id=&quot;10117&quot;&gt;&lt;property id=&quot;20148&quot; value=&quot;5&quot;/&gt;&lt;property id=&quot;20300&quot; value=&quot;Slide 101 - &amp;quot;Basis Behaviours&amp;quot;&quot;/&gt;&lt;property id=&quot;20307&quot; value=&quot;402&quot;/&gt;&lt;property id=&quot;20309&quot; value=&quot;-1&quot;/&gt;&lt;/object&gt;&lt;object type=&quot;3&quot; unique_id=&quot;10118&quot;&gt;&lt;property id=&quot;20148&quot; value=&quot;5&quot;/&gt;&lt;property id=&quot;20300&quot; value=&quot;Slide 102 - &amp;quot;Fitness Function&amp;quot;&quot;/&gt;&lt;property id=&quot;20307&quot; value=&quot;403&quot;/&gt;&lt;property id=&quot;20309&quot; value=&quot;-1&quot;/&gt;&lt;/object&gt;&lt;object type=&quot;3&quot; unique_id=&quot;10119&quot;&gt;&lt;property id=&quot;20148&quot; value=&quot;5&quot;/&gt;&lt;property id=&quot;20300&quot; value=&quot;Slide 103 - &amp;quot;Gene Map&amp;quot;&quot;/&gt;&lt;property id=&quot;20307&quot; value=&quot;390&quot;/&gt;&lt;property id=&quot;20309&quot; value=&quot;-1&quot;/&gt;&lt;/object&gt;&lt;object type=&quot;3&quot; unique_id=&quot;10120&quot;&gt;&lt;property id=&quot;20148&quot; value=&quot;5&quot;/&gt;&lt;property id=&quot;20300&quot; value=&quot;Slide 104&quot;/&gt;&lt;property id=&quot;20307&quot; value=&quot;391&quot;/&gt;&lt;property id=&quot;20309&quot; value=&quot;-1&quot;/&gt;&lt;/object&gt;&lt;object type=&quot;3&quot; unique_id=&quot;10121&quot;&gt;&lt;property id=&quot;20148&quot; value=&quot;5&quot;/&gt;&lt;property id=&quot;20300&quot; value=&quot;Slide 105&quot;/&gt;&lt;property id=&quot;20307&quot; value=&quot;398&quot;/&gt;&lt;property id=&quot;20309&quot; value=&quot;-1&quot;/&gt;&lt;/object&gt;&lt;object type=&quot;3&quot; unique_id=&quot;10122&quot;&gt;&lt;property id=&quot;20148&quot; value=&quot;5&quot;/&gt;&lt;property id=&quot;20300&quot; value=&quot;Slide 106&quot;/&gt;&lt;property id=&quot;20307&quot; value=&quot;399&quot;/&gt;&lt;property id=&quot;20309&quot; value=&quot;-1&quot;/&gt;&lt;/object&gt;&lt;object type=&quot;3&quot; unique_id=&quot;10123&quot;&gt;&lt;property id=&quot;20148&quot; value=&quot;5&quot;/&gt;&lt;property id=&quot;20300&quot; value=&quot;Slide 107&quot;/&gt;&lt;property id=&quot;20307&quot; value=&quot;400&quot;/&gt;&lt;property id=&quot;20309&quot; value=&quot;-1&quot;/&gt;&lt;/object&gt;&lt;object type=&quot;3&quot; unique_id=&quot;10124&quot;&gt;&lt;property id=&quot;20148&quot; value=&quot;5&quot;/&gt;&lt;property id=&quot;20300&quot; value=&quot;Slide 108 - &amp;quot;Resource Gathering&amp;quot;&quot;/&gt;&lt;property id=&quot;20307&quot; value=&quot;383&quot;/&gt;&lt;property id=&quot;20309&quot; value=&quot;-1&quot;/&gt;&lt;/object&gt;&lt;object type=&quot;3&quot; unique_id=&quot;10125&quot;&gt;&lt;property id=&quot;20148&quot; value=&quot;5&quot;/&gt;&lt;property id=&quot;20300&quot; value=&quot;Slide 109 - &amp;quot;Resource Gathering&amp;quot;&quot;/&gt;&lt;property id=&quot;20307&quot; value=&quot;384&quot;/&gt;&lt;property id=&quot;20309&quot; value=&quot;-1&quot;/&gt;&lt;/object&gt;&lt;object type=&quot;3&quot; unique_id=&quot;10126&quot;&gt;&lt;property id=&quot;20148&quot; value=&quot;5&quot;/&gt;&lt;property id=&quot;20300&quot; value=&quot;Slide 110 - &amp;quot;Resource Gathering&amp;quot;&quot;/&gt;&lt;property id=&quot;20307&quot; value=&quot;385&quot;/&gt;&lt;property id=&quot;20309&quot; value=&quot;-1&quot;/&gt;&lt;/object&gt;&lt;object type=&quot;3&quot; unique_id=&quot;10127&quot;&gt;&lt;property id=&quot;20148&quot; value=&quot;5&quot;/&gt;&lt;property id=&quot;20300&quot; value=&quot;Slide 111 - &amp;quot;Resource Gathering&amp;quot;&quot;/&gt;&lt;property id=&quot;20307&quot; value=&quot;386&quot;/&gt;&lt;property id=&quot;20309&quot; value=&quot;-1&quot;/&gt;&lt;/object&gt;&lt;object type=&quot;3&quot; unique_id=&quot;10128&quot;&gt;&lt;property id=&quot;20148&quot; value=&quot;5&quot;/&gt;&lt;property id=&quot;20300&quot; value=&quot;Slide 113 - &amp;quot;Resource Gathering Task&amp;quot;&quot;/&gt;&lt;property id=&quot;20307&quot; value=&quot;377&quot;/&gt;&lt;property id=&quot;20309&quot; value=&quot;-1&quot;/&gt;&lt;/object&gt;&lt;object type=&quot;3&quot; unique_id=&quot;10129&quot;&gt;&lt;property id=&quot;20148&quot; value=&quot;5&quot;/&gt;&lt;property id=&quot;20300&quot; value=&quot;Slide 114&quot;/&gt;&lt;property id=&quot;20307&quot; value=&quot;378&quot;/&gt;&lt;property id=&quot;20309&quot; value=&quot;-1&quot;/&gt;&lt;/object&gt;&lt;object type=&quot;3&quot; unique_id=&quot;10130&quot;&gt;&lt;property id=&quot;20148&quot; value=&quot;5&quot;/&gt;&lt;property id=&quot;20300&quot; value=&quot;Slide 115&quot;/&gt;&lt;property id=&quot;20307&quot; value=&quot;381&quot;/&gt;&lt;property id=&quot;20309&quot; value=&quot;-1&quot;/&gt;&lt;/object&gt;&lt;object type=&quot;3&quot; unique_id=&quot;10131&quot;&gt;&lt;property id=&quot;20148&quot; value=&quot;5&quot;/&gt;&lt;property id=&quot;20300&quot; value=&quot;Slide 116&quot;/&gt;&lt;property id=&quot;20307&quot; value=&quot;382&quot;/&gt;&lt;property id=&quot;20309&quot; value=&quot;-1&quot;/&gt;&lt;/object&gt;&lt;object type=&quot;3&quot; unique_id=&quot;10132&quot;&gt;&lt;property id=&quot;20148&quot; value=&quot;5&quot;/&gt;&lt;property id=&quot;20300&quot; value=&quot;Slide 117&quot;/&gt;&lt;property id=&quot;20307&quot; value=&quot;379&quot;/&gt;&lt;property id=&quot;20309&quot; value=&quot;-1&quot;/&gt;&lt;/object&gt;&lt;object type=&quot;3&quot; unique_id=&quot;10133&quot;&gt;&lt;property id=&quot;20148&quot; value=&quot;5&quot;/&gt;&lt;property id=&quot;20300&quot; value=&quot;Slide 118&quot;/&gt;&lt;property id=&quot;20307&quot; value=&quot;380&quot;/&gt;&lt;property id=&quot;20309&quot; value=&quot;-1&quot;/&gt;&lt;/object&gt;&lt;object type=&quot;3&quot; unique_id=&quot;10134&quot;&gt;&lt;property id=&quot;20148&quot; value=&quot;5&quot;/&gt;&lt;property id=&quot;20300&quot; value=&quot;Slide 120 - &amp;quot;Demo: Tiling Formation Task&amp;quot;&quot;/&gt;&lt;property id=&quot;20307&quot; value=&quot;404&quot;/&gt;&lt;property id=&quot;20309&quot; value=&quot;-1&quot;/&gt;&lt;/object&gt;&lt;object type=&quot;3&quot; unique_id=&quot;10135&quot;&gt;&lt;property id=&quot;20148&quot; value=&quot;5&quot;/&gt;&lt;property id=&quot;20300&quot; value=&quot;Slide 121 - &amp;quot;Biological Modeling&amp;quot;&quot;/&gt;&lt;property id=&quot;20307&quot; value=&quot;405&quot;/&gt;&lt;property id=&quot;20309&quot; value=&quot;-1&quot;/&gt;&lt;/object&gt;&lt;object type=&quot;3&quot; unique_id=&quot;10136&quot;&gt;&lt;property id=&quot;20148&quot; value=&quot;5&quot;/&gt;&lt;property id=&quot;20300&quot; value=&quot;Slide 122 - &amp;quot;Solid &amp;amp; Hollow Sphere&amp;quot;&quot;/&gt;&lt;property id=&quot;20307&quot; value=&quot;408&quot;/&gt;&lt;property id=&quot;20309&quot; value=&quot;-1&quot;/&gt;&lt;/object&gt;&lt;object type=&quot;3&quot; unique_id=&quot;10137&quot;&gt;&lt;property id=&quot;20148&quot; value=&quot;5&quot;/&gt;&lt;property id=&quot;20300&quot; value=&quot;Slide 123 - &amp;quot;Steady State Configs.&amp;quot;&quot;/&gt;&lt;property id=&quot;20307&quot; value=&quot;409&quot;/&gt;&lt;property id=&quot;20309&quot; value=&quot;-1&quot;/&gt;&lt;/object&gt;&lt;object type=&quot;3&quot; unique_id=&quot;10138&quot;&gt;&lt;property id=&quot;20148&quot; value=&quot;5&quot;/&gt;&lt;property id=&quot;20300&quot; value=&quot;Slide 124 - &amp;quot;Burst Characteristics&amp;quot;&quot;/&gt;&lt;property id=&quot;20307&quot; value=&quot;410&quot;/&gt;&lt;property id=&quot;20309&quot; value=&quot;-1&quot;/&gt;&lt;/object&gt;&lt;object type=&quot;3&quot; unique_id=&quot;10139&quot;&gt;&lt;property id=&quot;20148&quot; value=&quot;5&quot;/&gt;&lt;property id=&quot;20300&quot; value=&quot;Slide 125 - &amp;quot;GasNet Model [Husbands et al., 1998]&amp;quot;&quot;/&gt;&lt;property id=&quot;20307&quot; value=&quot;406&quot;/&gt;&lt;property id=&quot;20309&quot; value=&quot;-1&quot;/&gt;&lt;/object&gt;&lt;object type=&quot;3&quot; unique_id=&quot;10140&quot;&gt;&lt;property id=&quot;20148&quot; value=&quot;5&quot;/&gt;&lt;property id=&quot;20300&quot; value=&quot;Slide 126 - &amp;quot;Parallel Fibers (Phillipides et al., 2005)&amp;quot;&quot;/&gt;&lt;property id=&quot;20307&quot; value=&quot;407&quot;/&gt;&lt;property id=&quot;20309&quot; value=&quot;-1&quot;/&gt;&lt;/object&gt;&lt;object type=&quot;3&quot; unique_id=&quot;10141&quot;&gt;&lt;property id=&quot;20148&quot; value=&quot;5&quot;/&gt;&lt;property id=&quot;20300&quot; value=&quot;Slide 127 - &amp;quot;Shannon’s Entropy&amp;quot;&quot;/&gt;&lt;property id=&quot;20307&quot; value=&quot;411&quot;/&gt;&lt;property id=&quot;20309&quot; value=&quot;-1&quot;/&gt;&lt;/object&gt;&lt;object type=&quot;3&quot; unique_id=&quot;10142&quot;&gt;&lt;property id=&quot;20148&quot; value=&quot;5&quot;/&gt;&lt;property id=&quot;20300&quot; value=&quot;Slide 128 - &amp;quot;Mutual Information&amp;quot;&quot;/&gt;&lt;property id=&quot;20307&quot; value=&quot;412&quot;/&gt;&lt;property id=&quot;20309&quot; value=&quot;-1&quot;/&gt;&lt;/object&gt;&lt;object type=&quot;3&quot; unique_id=&quot;10143&quot;&gt;&lt;property id=&quot;20148&quot; value=&quot;5&quot;/&gt;&lt;property id=&quot;20300&quot; value=&quot;Slide 129 - &amp;quot;Mutual Information&amp;quot;&quot;/&gt;&lt;property id=&quot;20307&quot; value=&quot;414&quot;/&gt;&lt;property id=&quot;20309&quot; value=&quot;-1&quot;/&gt;&lt;/object&gt;&lt;object type=&quot;3&quot; unique_id=&quot;13887&quot;&gt;&lt;property id=&quot;20148&quot; value=&quot;5&quot;/&gt;&lt;property id=&quot;20300&quot; value=&quot;Slide 133 - &amp;quot;Biophysical Plausibility&amp;quot;&quot;/&gt;&lt;property id=&quot;20307&quot; value=&quot;416&quot;/&gt;&lt;/object&gt;&lt;object type=&quot;3&quot; unique_id=&quot;13888&quot;&gt;&lt;property id=&quot;20148&quot; value=&quot;5&quot;/&gt;&lt;property id=&quot;20300&quot; value=&quot;Slide 134 - &amp;quot;Related Work&amp;quot;&quot;/&gt;&lt;property id=&quot;20307&quot; value=&quot;417&quot;/&gt;&lt;/object&gt;&lt;object type=&quot;3&quot; unique_id=&quot;13889&quot;&gt;&lt;property id=&quot;20148&quot; value=&quot;5&quot;/&gt;&lt;property id=&quot;20300&quot; value=&quot;Slide 135 - &amp;quot;Related Work&amp;quot;&quot;/&gt;&lt;property id=&quot;20307&quot; value=&quot;418&quot;/&gt;&lt;/object&gt;&lt;object type=&quot;3&quot; unique_id=&quot;13890&quot;&gt;&lt;property id=&quot;20148&quot; value=&quot;5&quot;/&gt;&lt;property id=&quot;20300&quot; value=&quot;Slide 136 - &amp;quot;Limitations with Fixed Topologies&amp;quot;&quot;/&gt;&lt;property id=&quot;20307&quot; value=&quot;419&quot;/&gt;&lt;/object&gt;&lt;object type=&quot;3&quot; unique_id=&quot;13891&quot;&gt;&lt;property id=&quot;20148&quot; value=&quot;5&quot;/&gt;&lt;property id=&quot;20300&quot; value=&quot;Slide 137 - &amp;quot;Related Work&amp;quot;&quot;/&gt;&lt;property id=&quot;20307&quot; value=&quot;420&quot;/&gt;&lt;/object&gt;&lt;object type=&quot;3&quot; unique_id=&quot;13892&quot;&gt;&lt;property id=&quot;20148&quot; value=&quot;5&quot;/&gt;&lt;property id=&quot;20300&quot; value=&quot;Slide 138 - &amp;quot;Crossover &amp;amp; the Bloating Problem&amp;quot;&quot;/&gt;&lt;property id=&quot;20307&quot; value=&quot;421&quot;/&gt;&lt;/object&gt;&lt;object type=&quot;3&quot; unique_id=&quot;13893&quot;&gt;&lt;property id=&quot;20148&quot; value=&quot;5&quot;/&gt;&lt;property id=&quot;20300&quot; value=&quot;Slide 139 - &amp;quot;Related Work&amp;quot;&quot;/&gt;&lt;property id=&quot;20307&quot; value=&quot;422&quot;/&gt;&lt;/object&gt;&lt;object type=&quot;3&quot; unique_id=&quot;13894&quot;&gt;&lt;property id=&quot;20148&quot; value=&quot;5&quot;/&gt;&lt;property id=&quot;20300&quot; value=&quot;Slide 140 - &amp;quot;Related Work&amp;quot;&quot;/&gt;&lt;property id=&quot;20307&quot; value=&quot;423&quot;/&gt;&lt;/object&gt;&lt;object type=&quot;3&quot; unique_id=&quot;13895&quot;&gt;&lt;property id=&quot;20148&quot; value=&quot;5&quot;/&gt;&lt;property id=&quot;20300&quot; value=&quot;Slide 141 - &amp;quot;Applications in Space Robotics&amp;quot;&quot;/&gt;&lt;property id=&quot;20307&quot; value=&quot;424&quot;/&gt;&lt;/object&gt;&lt;object type=&quot;3&quot; unique_id=&quot;13896&quot;&gt;&lt;property id=&quot;20148&quot; value=&quot;5&quot;/&gt;&lt;property id=&quot;20300&quot; value=&quot;Slide 142 - &amp;quot;Significance&amp;quot;&quot;/&gt;&lt;property id=&quot;20307&quot; value=&quot;425&quot;/&gt;&lt;/object&gt;&lt;object type=&quot;3&quot; unique_id=&quot;13897&quot;&gt;&lt;property id=&quot;20148&quot; value=&quot;5&quot;/&gt;&lt;property id=&quot;20300&quot; value=&quot;Slide 143&quot;/&gt;&lt;property id=&quot;20307&quot; value=&quot;426&quot;/&gt;&lt;/object&gt;&lt;object type=&quot;3&quot; unique_id=&quot;13898&quot;&gt;&lt;property id=&quot;20148&quot; value=&quot;5&quot;/&gt;&lt;property id=&quot;20300&quot; value=&quot;Slide 144&quot;/&gt;&lt;property id=&quot;20307&quot; value=&quot;427&quot;/&gt;&lt;/object&gt;&lt;object type=&quot;3&quot; unique_id=&quot;13899&quot;&gt;&lt;property id=&quot;20148&quot; value=&quot;5&quot;/&gt;&lt;property id=&quot;20300&quot; value=&quot;Slide 145 - &amp;quot;Significance&amp;quot;&quot;/&gt;&lt;property id=&quot;20307&quot; value=&quot;428&quot;/&gt;&lt;/object&gt;&lt;object type=&quot;3&quot; unique_id=&quot;13900&quot;&gt;&lt;property id=&quot;20148&quot; value=&quot;5&quot;/&gt;&lt;property id=&quot;20300&quot; value=&quot;Slide 146 - &amp;quot;Applications in Space Robotics&amp;quot;&quot;/&gt;&lt;property id=&quot;20307&quot; value=&quot;429&quot;/&gt;&lt;/object&gt;&lt;object type=&quot;3&quot; unique_id=&quot;13901&quot;&gt;&lt;property id=&quot;20148&quot; value=&quot;5&quot;/&gt;&lt;property id=&quot;20300&quot; value=&quot;Slide 147 - &amp;quot;Significance&amp;quot;&quot;/&gt;&lt;property id=&quot;20307&quot; value=&quot;430&quot;/&gt;&lt;/object&gt;&lt;object type=&quot;3&quot; unique_id=&quot;13902&quot;&gt;&lt;property id=&quot;20148&quot; value=&quot;5&quot;/&gt;&lt;property id=&quot;20300&quot; value=&quot;Slide 148&quot;/&gt;&lt;property id=&quot;20307&quot; value=&quot;431&quot;/&gt;&lt;/object&gt;&lt;object type=&quot;3&quot; unique_id=&quot;13903&quot;&gt;&lt;property id=&quot;20148&quot; value=&quot;5&quot;/&gt;&lt;property id=&quot;20300&quot; value=&quot;Slide 149&quot;/&gt;&lt;property id=&quot;20307&quot; value=&quot;432&quot;/&gt;&lt;/object&gt;&lt;object type=&quot;3&quot; unique_id=&quot;13904&quot;&gt;&lt;property id=&quot;20148&quot; value=&quot;5&quot;/&gt;&lt;property id=&quot;20300&quot; value=&quot;Slide 150 - &amp;quot;Significance&amp;quot;&quot;/&gt;&lt;property id=&quot;20307&quot; value=&quot;433&quot;/&gt;&lt;/object&gt;&lt;object type=&quot;3&quot; unique_id=&quot;13905&quot;&gt;&lt;property id=&quot;20148&quot; value=&quot;5&quot;/&gt;&lt;property id=&quot;20300&quot; value=&quot;Slide 166 - &amp;quot;ANT Crossover Operator&amp;quot;&quot;/&gt;&lt;property id=&quot;20307&quot; value=&quot;434&quot;/&gt;&lt;/object&gt;&lt;object type=&quot;3&quot; unique_id=&quot;14354&quot;&gt;&lt;property id=&quot;20148&quot; value=&quot;5&quot;/&gt;&lt;property id=&quot;20300&quot; value=&quot;Slide 151 - &amp;quot;Chapter Overview&amp;quot;&quot;/&gt;&lt;property id=&quot;20307&quot; value=&quot;435&quot;/&gt;&lt;/object&gt;&lt;object type=&quot;3&quot; unique_id=&quot;14355&quot;&gt;&lt;property id=&quot;20148&quot; value=&quot;5&quot;/&gt;&lt;property id=&quot;20300&quot; value=&quot;Slide 152 - &amp;quot;Evolvability&amp;quot;&quot;/&gt;&lt;property id=&quot;20307&quot; value=&quot;436&quot;/&gt;&lt;/object&gt;&lt;object type=&quot;3&quot; unique_id=&quot;14356&quot;&gt;&lt;property id=&quot;20148&quot; value=&quot;5&quot;/&gt;&lt;property id=&quot;20300&quot; value=&quot;Slide 153 - &amp;quot;Changing Task, Changing Model ?&amp;quot;&quot;/&gt;&lt;property id=&quot;20307&quot; value=&quot;437&quot;/&gt;&lt;/object&gt;&lt;object type=&quot;3&quot; unique_id=&quot;16334&quot;&gt;&lt;property id=&quot;20148&quot; value=&quot;5&quot;/&gt;&lt;property id=&quot;20300&quot; value=&quot;Slide 47 - &amp;quot;Feature Detectors&amp;quot;&quot;/&gt;&lt;property id=&quot;20307&quot; value=&quot;442&quot;/&gt;&lt;/object&gt;&lt;object type=&quot;3&quot; unique_id=&quot;16335&quot;&gt;&lt;property id=&quot;20148&quot; value=&quot;5&quot;/&gt;&lt;property id=&quot;20300&quot; value=&quot;Slide 48 - &amp;quot;Task Allocation&amp;quot;&quot;/&gt;&lt;property id=&quot;20307&quot; value=&quot;443&quot;/&gt;&lt;/object&gt;&lt;object type=&quot;3&quot; unique_id=&quot;16336&quot;&gt;&lt;property id=&quot;20148&quot; value=&quot;5&quot;/&gt;&lt;property id=&quot;20300&quot; value=&quot;Slide 155 - &amp;quot;Excavation&amp;quot;&quot;/&gt;&lt;property id=&quot;20307&quot; value=&quot;441&quot;/&gt;&lt;/object&gt;&lt;object type=&quot;3&quot; unique_id=&quot;16338&quot;&gt;&lt;property id=&quot;20148&quot; value=&quot;5&quot;/&gt;&lt;property id=&quot;20300&quot; value=&quot;Slide 49 - &amp;quot;Evolving Neural Networks&amp;quot;&quot;/&gt;&lt;property id=&quot;20307&quot; value=&quot;438&quot;/&gt;&lt;/object&gt;&lt;object type=&quot;3&quot; unique_id=&quot;16339&quot;&gt;&lt;property id=&quot;20148&quot; value=&quot;5&quot;/&gt;&lt;property id=&quot;20300&quot; value=&quot;Slide 50 - &amp;quot;Feature Detectors and Noisy Neurons&amp;quot;&quot;/&gt;&lt;property id=&quot;20307&quot; value=&quot;439&quot;/&gt;&lt;/object&gt;&lt;object type=&quot;3&quot; unique_id=&quot;17106&quot;&gt;&lt;property id=&quot;20148&quot; value=&quot;5&quot;/&gt;&lt;property id=&quot;20300&quot; value=&quot;Slide 19 - &amp;quot;Limitations with Fixed Topologies&amp;quot;&quot;/&gt;&lt;property id=&quot;20307&quot; value=&quot;444&quot;/&gt;&lt;/object&gt;&lt;object type=&quot;3&quot; unique_id=&quot;19250&quot;&gt;&lt;property id=&quot;20148&quot; value=&quot;5&quot;/&gt;&lt;property id=&quot;20300&quot; value=&quot;Slide 7&quot;/&gt;&lt;property id=&quot;20307&quot; value=&quot;449&quot;/&gt;&lt;/object&gt;&lt;object type=&quot;3&quot; unique_id=&quot;19251&quot;&gt;&lt;property id=&quot;20148&quot; value=&quot;5&quot;/&gt;&lt;property id=&quot;20300&quot; value=&quot;Slide 8&quot;/&gt;&lt;property id=&quot;20307&quot; value=&quot;450&quot;/&gt;&lt;/object&gt;&lt;object type=&quot;3&quot; unique_id=&quot;19252&quot;&gt;&lt;property id=&quot;20148&quot; value=&quot;5&quot;/&gt;&lt;property id=&quot;20300&quot; value=&quot;Slide 17 - &amp;quot;Biophysical Plausibility&amp;quot;&quot;/&gt;&lt;property id=&quot;20307&quot; value=&quot;445&quot;/&gt;&lt;/object&gt;&lt;object type=&quot;3&quot; unique_id=&quot;19253&quot;&gt;&lt;property id=&quot;20148&quot; value=&quot;5&quot;/&gt;&lt;property id=&quot;20300&quot; value=&quot;Slide 32 - &amp;quot;Coarse-Coding Cell Model&amp;quot;&quot;/&gt;&lt;property id=&quot;20307&quot; value=&quot;447&quot;/&gt;&lt;/object&gt;&lt;object type=&quot;3&quot; unique_id=&quot;19254&quot;&gt;&lt;property id=&quot;20148&quot; value=&quot;5&quot;/&gt;&lt;property id=&quot;20300&quot; value=&quot;Slide 33 - &amp;quot;Coarse-Coding Cell Model&amp;quot;&quot;/&gt;&lt;property id=&quot;20307&quot; value=&quot;448&quot;/&gt;&lt;/object&gt;&lt;object type=&quot;3&quot; unique_id=&quot;19255&quot;&gt;&lt;property id=&quot;20148&quot; value=&quot;5&quot;/&gt;&lt;property id=&quot;20300&quot; value=&quot;Slide 34&quot;/&gt;&lt;property id=&quot;20307&quot; value=&quot;446&quot;/&gt;&lt;/object&gt;&lt;object type=&quot;3&quot; unique_id=&quot;19257&quot;&gt;&lt;property id=&quot;20148&quot; value=&quot;5&quot;/&gt;&lt;property id=&quot;20300&quot; value=&quot;Slide 6 - &amp;quot;Significance&amp;quot;&quot;/&gt;&lt;property id=&quot;20307&quot; value=&quot;452&quot;/&gt;&lt;/object&gt;&lt;object type=&quot;3&quot; unique_id=&quot;19258&quot;&gt;&lt;property id=&quot;20148&quot; value=&quot;5&quot;/&gt;&lt;property id=&quot;20300&quot; value=&quot;Slide 9 - &amp;quot;Significance&amp;quot;&quot;/&gt;&lt;property id=&quot;20307&quot; value=&quot;453&quot;/&gt;&lt;/object&gt;&lt;object type=&quot;3&quot; unique_id=&quot;20388&quot;&gt;&lt;property id=&quot;20148&quot; value=&quot;5&quot;/&gt;&lt;property id=&quot;20300&quot; value=&quot;Slide 154 - &amp;quot;Tiling Formation Task&amp;quot;&quot;/&gt;&lt;property id=&quot;20307&quot; value=&quot;454&quot;/&gt;&lt;/object&gt;&lt;object type=&quot;3&quot; unique_id=&quot;22830&quot;&gt;&lt;property id=&quot;20148&quot; value=&quot;5&quot;/&gt;&lt;property id=&quot;20300&quot; value=&quot;Slide 157&quot;/&gt;&lt;property id=&quot;20307&quot; value=&quot;462&quot;/&gt;&lt;/object&gt;&lt;object type=&quot;3&quot; unique_id=&quot;22831&quot;&gt;&lt;property id=&quot;20148&quot; value=&quot;5&quot;/&gt;&lt;property id=&quot;20300&quot; value=&quot;Slide 158&quot;/&gt;&lt;property id=&quot;20307&quot; value=&quot;461&quot;/&gt;&lt;/object&gt;&lt;object type=&quot;3&quot; unique_id=&quot;22832&quot;&gt;&lt;property id=&quot;20148&quot; value=&quot;5&quot;/&gt;&lt;property id=&quot;20300&quot; value=&quot;Slide 161 - &amp;quot;Excavation – Optimal Conditions &amp;#x0D;&amp;#x0A;(Thangavelautham et al. submission to ICRA’09)&amp;quot;&quot;/&gt;&lt;property id=&quot;20307&quot; value=&quot;456&quot;/&gt;&lt;/object&gt;&lt;object type=&quot;3&quot; unique_id=&quot;22833&quot;&gt;&lt;property id=&quot;20148&quot; value=&quot;5&quot;/&gt;&lt;property id=&quot;20300&quot; value=&quot;Slide 162 - &amp;quot;Excavation – Optimal Conditions &amp;#x0D;&amp;#x0A;(Thangavelautham et al. submission to ICRA’09)&amp;quot;&quot;/&gt;&lt;property id=&quot;20307&quot; value=&quot;457&quot;/&gt;&lt;/object&gt;&lt;object type=&quot;3&quot; unique_id=&quot;22834&quot;&gt;&lt;property id=&quot;20148&quot; value=&quot;5&quot;/&gt;&lt;property id=&quot;20300&quot; value=&quot;Slide 163 - &amp;quot;Excavation – Optimal Conditions &amp;#x0D;&amp;#x0A;(Thangavelautham et al. submission to ICRA’09)&amp;quot;&quot;/&gt;&lt;property id=&quot;20307&quot; value=&quot;458&quot;/&gt;&lt;/object&gt;&lt;object type=&quot;3&quot; unique_id=&quot;22835&quot;&gt;&lt;property id=&quot;20148&quot; value=&quot;5&quot;/&gt;&lt;property id=&quot;20300&quot; value=&quot;Slide 165 - &amp;quot;Potential Benefits – Lunar Construction&amp;quot;&quot;/&gt;&lt;property id=&quot;20307&quot; value=&quot;459&quot;/&gt;&lt;/object&gt;&lt;object type=&quot;3&quot; unique_id=&quot;23850&quot;&gt;&lt;property id=&quot;20148&quot; value=&quot;5&quot;/&gt;&lt;property id=&quot;20300&quot; value=&quot;Slide 164 - &amp;quot;Excavation – Optimal Conditions &amp;#x0D;&amp;#x0A;(Thangavelautham et al. submission to ICRA’09)&amp;quot;&quot;/&gt;&lt;property id=&quot;20307&quot; value=&quot;463&quot;/&gt;&lt;/object&gt;&lt;object type=&quot;3&quot; unique_id=&quot;24872&quot;&gt;&lt;property id=&quot;20148&quot; value=&quot;5&quot;/&gt;&lt;property id=&quot;20300&quot; value=&quot;Slide 119&quot;/&gt;&lt;property id=&quot;20307&quot; value=&quot;464&quot;/&gt;&lt;/object&gt;&lt;object type=&quot;3&quot; unique_id=&quot;25044&quot;&gt;&lt;property id=&quot;20148&quot; value=&quot;5&quot;/&gt;&lt;property id=&quot;20300&quot; value=&quot;Slide 112&quot;/&gt;&lt;property id=&quot;20307&quot; value=&quot;465&quot;/&gt;&lt;/object&gt;&lt;object type=&quot;3&quot; unique_id=&quot;25216&quot;&gt;&lt;property id=&quot;20148&quot; value=&quot;5&quot;/&gt;&lt;property id=&quot;20300&quot; value=&quot;Slide 95 - &amp;quot;Coarse-Coding Cell Model&amp;quot;&quot;/&gt;&lt;property id=&quot;20307&quot; value=&quot;466&quot;/&gt;&lt;/object&gt;&lt;object type=&quot;3&quot; unique_id=&quot;25728&quot;&gt;&lt;property id=&quot;20148&quot; value=&quot;5&quot;/&gt;&lt;property id=&quot;20300&quot; value=&quot;Slide 55 - &amp;quot;Thank You!&amp;quot;&quot;/&gt;&lt;property id=&quot;20307&quot; value=&quot;467&quot;/&gt;&lt;/object&gt;&lt;object type=&quot;3&quot; unique_id=&quot;25729&quot;&gt;&lt;property id=&quot;20148&quot; value=&quot;5&quot;/&gt;&lt;property id=&quot;20300&quot; value=&quot;Slide 59 - &amp;quot;Feature Detectors&amp;quot;&quot;/&gt;&lt;property id=&quot;20307&quot; value=&quot;469&quot;/&gt;&lt;/object&gt;&lt;object type=&quot;3&quot; unique_id=&quot;25730&quot;&gt;&lt;property id=&quot;20148&quot; value=&quot;5&quot;/&gt;&lt;property id=&quot;20300&quot; value=&quot;Slide 60 - &amp;quot;Feature Detectors and Noisy Neurons&amp;quot;&quot;/&gt;&lt;property id=&quot;20307&quot; value=&quot;468&quot;/&gt;&lt;/object&gt;&lt;/object&gt;&lt;object type=&quot;8&quot; unique_id=&quot;10144&quot;&gt;&lt;/object&gt;&lt;/object&gt;&lt;/database&gt;"/>
  <p:tag name="SECTOMILLISECCONVERTED" val="1"/>
</p:tagLst>
</file>

<file path=ppt/theme/theme1.xml><?xml version="1.0" encoding="utf-8"?>
<a:theme xmlns:a="http://schemas.openxmlformats.org/drawingml/2006/main"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Stream</Template>
  <TotalTime>91936</TotalTime>
  <Words>511</Words>
  <Application>Microsoft Office PowerPoint</Application>
  <PresentationFormat>On-screen Show (4:3)</PresentationFormat>
  <Paragraphs>103</Paragraphs>
  <Slides>16</Slides>
  <Notes>5</Notes>
  <HiddenSlides>2</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Arial Black</vt:lpstr>
      <vt:lpstr>Calibri</vt:lpstr>
      <vt:lpstr>Garamond</vt:lpstr>
      <vt:lpstr>Impact</vt:lpstr>
      <vt:lpstr>Times New Roman</vt:lpstr>
      <vt:lpstr>Wingdings</vt:lpstr>
      <vt:lpstr>1_Stream</vt:lpstr>
      <vt:lpstr>2_Stream</vt:lpstr>
      <vt:lpstr>PowerPoint Presentation</vt:lpstr>
      <vt:lpstr>Outline</vt:lpstr>
      <vt:lpstr>Motivations</vt:lpstr>
      <vt:lpstr>Current Research</vt:lpstr>
      <vt:lpstr>Objective</vt:lpstr>
      <vt:lpstr>Challenges</vt:lpstr>
      <vt:lpstr>Method</vt:lpstr>
      <vt:lpstr>Scoring</vt:lpstr>
      <vt:lpstr>Results</vt:lpstr>
      <vt:lpstr>Results</vt:lpstr>
      <vt:lpstr>Analysis</vt:lpstr>
      <vt:lpstr>Conclusion</vt:lpstr>
      <vt:lpstr>Moving Forward</vt:lpstr>
      <vt:lpstr>PowerPoint Presentation</vt:lpstr>
      <vt:lpstr>PowerPoint Presentation</vt:lpstr>
      <vt:lpstr>PowerPoint Presentation</vt:lpstr>
    </vt:vector>
  </TitlesOfParts>
  <Company>JL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Jekan</dc:creator>
  <cp:lastModifiedBy>Penny, Charles C - (charlespenny)</cp:lastModifiedBy>
  <cp:revision>900</cp:revision>
  <dcterms:created xsi:type="dcterms:W3CDTF">2008-05-21T01:02:12Z</dcterms:created>
  <dcterms:modified xsi:type="dcterms:W3CDTF">2021-04-21T21:58:59Z</dcterms:modified>
</cp:coreProperties>
</file>