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19"/>
  </p:notesMasterIdLst>
  <p:handoutMasterIdLst>
    <p:handoutMasterId r:id="rId20"/>
  </p:handoutMasterIdLst>
  <p:sldIdLst>
    <p:sldId id="901" r:id="rId3"/>
    <p:sldId id="1323" r:id="rId4"/>
    <p:sldId id="1324" r:id="rId5"/>
    <p:sldId id="1325" r:id="rId6"/>
    <p:sldId id="1339" r:id="rId7"/>
    <p:sldId id="1331" r:id="rId8"/>
    <p:sldId id="1327" r:id="rId9"/>
    <p:sldId id="1333" r:id="rId10"/>
    <p:sldId id="1336" r:id="rId11"/>
    <p:sldId id="1340" r:id="rId12"/>
    <p:sldId id="1334" r:id="rId13"/>
    <p:sldId id="1335" r:id="rId14"/>
    <p:sldId id="1330" r:id="rId15"/>
    <p:sldId id="1337" r:id="rId16"/>
    <p:sldId id="1338" r:id="rId17"/>
    <p:sldId id="1307" r:id="rId18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bkukkala@gmail.com" initials="k" lastIdx="1" clrIdx="0">
    <p:extLst>
      <p:ext uri="{19B8F6BF-5375-455C-9EA6-DF929625EA0E}">
        <p15:presenceInfo xmlns:p15="http://schemas.microsoft.com/office/powerpoint/2012/main" userId="3cb90ba03de456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34" autoAdjust="0"/>
    <p:restoredTop sz="50000" autoAdjust="0"/>
  </p:normalViewPr>
  <p:slideViewPr>
    <p:cSldViewPr>
      <p:cViewPr varScale="1">
        <p:scale>
          <a:sx n="86" d="100"/>
          <a:sy n="86" d="100"/>
        </p:scale>
        <p:origin x="100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3T17:34:03.447" idx="1">
    <p:pos x="10" y="10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4/23/2021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80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  <p:pic>
        <p:nvPicPr>
          <p:cNvPr id="5" name="Picture 4" descr="A picture containing clock, photo, hand, holding&#10;&#10;Description automatically generated">
            <a:extLst>
              <a:ext uri="{FF2B5EF4-FFF2-40B4-BE49-F238E27FC236}">
                <a16:creationId xmlns:a16="http://schemas.microsoft.com/office/drawing/2014/main" id="{B0B58DE0-6E1F-4C64-B5EB-6DF44A45C5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823" y="42615"/>
            <a:ext cx="914518" cy="93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6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192" y="5686492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Kairav Kukkala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825" y="4654693"/>
            <a:ext cx="90201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none" dirty="0"/>
              <a:t>Design of Two-Stage Docking System for                                        Autonomous Micro-Aerobots &amp; CubeSats</a:t>
            </a:r>
            <a:endParaRPr lang="en-US" sz="2200" b="1" u="none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203616-92D4-4291-A638-5236D9C2DD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15"/>
          <a:stretch/>
        </p:blipFill>
        <p:spPr>
          <a:xfrm>
            <a:off x="7900524" y="88473"/>
            <a:ext cx="1067369" cy="1018442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47A51139-7AB4-496E-95A2-35E803FB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054434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ASTEROIDS</a:t>
            </a:r>
          </a:p>
        </p:txBody>
      </p:sp>
      <p:pic>
        <p:nvPicPr>
          <p:cNvPr id="2" name="Picture 2" descr="Servicing revolution - Aerospace America">
            <a:extLst>
              <a:ext uri="{FF2B5EF4-FFF2-40B4-BE49-F238E27FC236}">
                <a16:creationId xmlns:a16="http://schemas.microsoft.com/office/drawing/2014/main" id="{E85F5C92-1EE8-4269-8656-29E7585A1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4186721" cy="235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n-Orbit Servicing and Retrofitting | SpringerLink">
            <a:extLst>
              <a:ext uri="{FF2B5EF4-FFF2-40B4-BE49-F238E27FC236}">
                <a16:creationId xmlns:a16="http://schemas.microsoft.com/office/drawing/2014/main" id="{3BF92FA8-4FA2-4D03-AFEE-20C45AF66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81735"/>
            <a:ext cx="3043721" cy="245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Northrop Grumman's MEV-1 servicer docks with Intelsat satellite - SpaceNews">
            <a:extLst>
              <a:ext uri="{FF2B5EF4-FFF2-40B4-BE49-F238E27FC236}">
                <a16:creationId xmlns:a16="http://schemas.microsoft.com/office/drawing/2014/main" id="{7D51C53A-85CB-40D1-9CBA-153ADD7EDF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3"/>
          <a:stretch/>
        </p:blipFill>
        <p:spPr bwMode="auto">
          <a:xfrm>
            <a:off x="-1" y="1716136"/>
            <a:ext cx="2481407" cy="245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Motivation</a:t>
            </a:r>
          </a:p>
          <a:p>
            <a:r>
              <a:rPr lang="en-US" sz="2400" dirty="0"/>
              <a:t>Current Research Focus/Related Works</a:t>
            </a:r>
          </a:p>
          <a:p>
            <a:r>
              <a:rPr lang="en-US" sz="2400" dirty="0"/>
              <a:t>Project Objective</a:t>
            </a:r>
          </a:p>
          <a:p>
            <a:r>
              <a:rPr lang="en-US" sz="2400" dirty="0"/>
              <a:t>Challenges</a:t>
            </a:r>
          </a:p>
          <a:p>
            <a:r>
              <a:rPr lang="en-US" sz="2400" dirty="0"/>
              <a:t>Concept of Operations</a:t>
            </a:r>
          </a:p>
          <a:p>
            <a:r>
              <a:rPr lang="en-US" sz="2400" dirty="0"/>
              <a:t>Design Discussion</a:t>
            </a:r>
          </a:p>
          <a:p>
            <a:r>
              <a:rPr lang="en-US" sz="2400" dirty="0"/>
              <a:t>Results</a:t>
            </a:r>
          </a:p>
          <a:p>
            <a:r>
              <a:rPr lang="en-US" sz="2400" dirty="0"/>
              <a:t>Conclusion</a:t>
            </a:r>
          </a:p>
          <a:p>
            <a:r>
              <a:rPr lang="en-US" sz="2400" dirty="0"/>
              <a:t>Future Work</a:t>
            </a:r>
          </a:p>
          <a:p>
            <a:r>
              <a:rPr lang="en-US" sz="2400" dirty="0"/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1B6194-7D4B-43F6-93F7-399786F7D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36" y="3600877"/>
            <a:ext cx="4475600" cy="25063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Extend atmospheric exploration range and life</a:t>
            </a:r>
          </a:p>
          <a:p>
            <a:r>
              <a:rPr lang="en-US" dirty="0"/>
              <a:t>Transfer Data &amp; Power</a:t>
            </a:r>
          </a:p>
          <a:p>
            <a:r>
              <a:rPr lang="en-US" dirty="0"/>
              <a:t>Connectivity to Form Larger Exploratory Vehicles</a:t>
            </a:r>
          </a:p>
        </p:txBody>
      </p:sp>
      <p:sp>
        <p:nvSpPr>
          <p:cNvPr id="5" name="AutoShape 2" descr="Venus May Have Surprisingly Youthful Skin | Science | Smithsonian Magazine">
            <a:extLst>
              <a:ext uri="{FF2B5EF4-FFF2-40B4-BE49-F238E27FC236}">
                <a16:creationId xmlns:a16="http://schemas.microsoft.com/office/drawing/2014/main" id="{E08C2653-6DD4-4977-A151-E422D1E2BF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286000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What Is the Atmosphere, Pressure, and Temperature Like on Venus?">
            <a:extLst>
              <a:ext uri="{FF2B5EF4-FFF2-40B4-BE49-F238E27FC236}">
                <a16:creationId xmlns:a16="http://schemas.microsoft.com/office/drawing/2014/main" id="{22899082-ECDC-4E90-BE19-B7FEC5BFF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00877"/>
            <a:ext cx="3505200" cy="250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space-facts.com/wp-content/uploads/mars.jpg">
            <a:extLst>
              <a:ext uri="{FF2B5EF4-FFF2-40B4-BE49-F238E27FC236}">
                <a16:creationId xmlns:a16="http://schemas.microsoft.com/office/drawing/2014/main" id="{47EDB7DB-B138-4754-A761-AFC3E2DA4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0" b="100000" l="0" r="998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118" y="3629743"/>
            <a:ext cx="1563282" cy="15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Related image">
            <a:extLst>
              <a:ext uri="{FF2B5EF4-FFF2-40B4-BE49-F238E27FC236}">
                <a16:creationId xmlns:a16="http://schemas.microsoft.com/office/drawing/2014/main" id="{66F517BE-C621-40F8-AB07-713566CBF3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58" b="93421" l="23490" r="71477">
                        <a14:foregroundMark x1="23490" y1="45263" x2="23490" y2="45263"/>
                        <a14:foregroundMark x1="44463" y1="8158" x2="44463" y2="8158"/>
                        <a14:foregroundMark x1="64765" y1="77368" x2="64765" y2="77368"/>
                        <a14:foregroundMark x1="47651" y1="93421" x2="47651" y2="93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62" r="22207"/>
          <a:stretch/>
        </p:blipFill>
        <p:spPr bwMode="auto">
          <a:xfrm>
            <a:off x="7081734" y="3527870"/>
            <a:ext cx="1567820" cy="166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9BBD9D-5DB5-4DF3-8441-E83636AEFD94}"/>
              </a:ext>
            </a:extLst>
          </p:cNvPr>
          <p:cNvSpPr txBox="1"/>
          <p:nvPr/>
        </p:nvSpPr>
        <p:spPr>
          <a:xfrm>
            <a:off x="365186" y="6091127"/>
            <a:ext cx="44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none" dirty="0">
                <a:solidFill>
                  <a:schemeClr val="bg2"/>
                </a:solidFill>
              </a:rPr>
              <a:t>Mars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6D294A-281F-4F2A-ACC2-2A998F94D867}"/>
              </a:ext>
            </a:extLst>
          </p:cNvPr>
          <p:cNvSpPr txBox="1"/>
          <p:nvPr/>
        </p:nvSpPr>
        <p:spPr>
          <a:xfrm>
            <a:off x="4978950" y="6091127"/>
            <a:ext cx="355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none" dirty="0">
                <a:solidFill>
                  <a:schemeClr val="bg2"/>
                </a:solidFill>
              </a:rPr>
              <a:t>Venus</a:t>
            </a:r>
          </a:p>
        </p:txBody>
      </p:sp>
    </p:spTree>
    <p:extLst>
      <p:ext uri="{BB962C8B-B14F-4D97-AF65-F5344CB8AC3E}">
        <p14:creationId xmlns:p14="http://schemas.microsoft.com/office/powerpoint/2010/main" val="82753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671C9-3107-4FCA-AD7A-9CC2FAB5B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Focus/Related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3419F-A149-4227-B0A2-8C42FBAE9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Mars Exploratory Balloon (MEB)</a:t>
            </a:r>
          </a:p>
          <a:p>
            <a:r>
              <a:rPr lang="en-US" dirty="0"/>
              <a:t>Secondary Vehicle (e.g., Sailplane)</a:t>
            </a:r>
          </a:p>
          <a:p>
            <a:r>
              <a:rPr lang="en-US" dirty="0"/>
              <a:t>Large Spacecrafts Docking Systems</a:t>
            </a:r>
          </a:p>
          <a:p>
            <a:r>
              <a:rPr lang="en-US" i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Docking between Small Spacecraft</a:t>
            </a:r>
          </a:p>
          <a:p>
            <a:pPr lvl="1"/>
            <a:r>
              <a:rPr lang="en-US" dirty="0"/>
              <a:t>CubeSat Docking Types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AC6FA6-4D92-426F-B5D8-F48260848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4" y="4648200"/>
            <a:ext cx="2514600" cy="1575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550382-2810-4516-8207-5E957A9EC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4343400"/>
            <a:ext cx="2795726" cy="1974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DE760-8864-42AF-9E8D-1A8991AFC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1969043"/>
            <a:ext cx="245745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25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12F85-769B-4EA8-B4CB-88C080565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EE4A6-4A92-45E6-999E-522F7EBD9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Dock &amp; Release Micro-Aerobots &amp; Small Satellites </a:t>
            </a:r>
          </a:p>
          <a:p>
            <a:r>
              <a:rPr lang="en-US" dirty="0"/>
              <a:t>Universal Two-Stage Docking System</a:t>
            </a:r>
          </a:p>
          <a:p>
            <a:pPr lvl="1"/>
            <a:r>
              <a:rPr lang="en-US" sz="2400" dirty="0"/>
              <a:t>Magnetic Soft Capture &amp; Spring-Loaded Hard Capture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International Docking Standard">
            <a:extLst>
              <a:ext uri="{FF2B5EF4-FFF2-40B4-BE49-F238E27FC236}">
                <a16:creationId xmlns:a16="http://schemas.microsoft.com/office/drawing/2014/main" id="{AD113C30-9A66-4960-BBA4-B27BF09D8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19475"/>
            <a:ext cx="4572000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44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95EB-E2BE-422B-AD42-E873FFD3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EC4BB-F9A3-49F7-BF50-1B3A03CDB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Vehicle Docking </a:t>
            </a:r>
          </a:p>
          <a:p>
            <a:r>
              <a:rPr lang="en-US" dirty="0"/>
              <a:t>Mid-Flight Docking</a:t>
            </a:r>
          </a:p>
          <a:p>
            <a:r>
              <a:rPr lang="en-US" dirty="0"/>
              <a:t>Precise Alignment between Two Small Vehicles</a:t>
            </a:r>
          </a:p>
          <a:p>
            <a:pPr lvl="1"/>
            <a:r>
              <a:rPr lang="en-US" sz="2400" dirty="0"/>
              <a:t>Lack of Geo-Spatial Coordinates</a:t>
            </a:r>
          </a:p>
          <a:p>
            <a:pPr lvl="1"/>
            <a:r>
              <a:rPr lang="en-US" sz="2400" dirty="0"/>
              <a:t>Current Designs are for Large Systems</a:t>
            </a:r>
          </a:p>
          <a:p>
            <a:r>
              <a:rPr lang="en-US" dirty="0"/>
              <a:t>Suitable Hard Capture/Release Mechanism</a:t>
            </a:r>
          </a:p>
          <a:p>
            <a:pPr lvl="1"/>
            <a:r>
              <a:rPr lang="en-US" sz="2400" dirty="0"/>
              <a:t>Weight, Temperature Constraints</a:t>
            </a:r>
          </a:p>
          <a:p>
            <a:pPr lvl="1"/>
            <a:r>
              <a:rPr lang="en-US" sz="2400" dirty="0"/>
              <a:t>Energy Efficiency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99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B97A-70E1-4FA7-BE94-F3D534CA9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of Operations  - Applied to CubeSats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2EA6A9-A62F-4063-A827-C9B684A47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2" y="2133600"/>
            <a:ext cx="829627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7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EC0C6A-0237-40C1-82F9-0EECD7F4A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159" y="1107489"/>
            <a:ext cx="2590800" cy="1762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870052-791E-44FF-9BD2-CAA4D47C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Design Discussion</a:t>
            </a:r>
            <a:br>
              <a:rPr lang="en-US" dirty="0"/>
            </a:br>
            <a:r>
              <a:rPr lang="en-US" dirty="0"/>
              <a:t>Initial Rendezvous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79F52-DE0A-47AD-B1BF-CE27C7626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Far-Range Rendezvous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Communication with Larger Satellites (e.g. MRO)</a:t>
            </a:r>
          </a:p>
          <a:p>
            <a:pPr>
              <a:lnSpc>
                <a:spcPct val="150000"/>
              </a:lnSpc>
            </a:pPr>
            <a:r>
              <a:rPr lang="en-US" dirty="0"/>
              <a:t>Close-Range Rendezvous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Communication between Aerobots through Zigbee Radios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Lighting Cues </a:t>
            </a:r>
            <a:endParaRPr lang="en-US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371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70052-791E-44FF-9BD2-CAA4D47C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Capture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79F52-DE0A-47AD-B1BF-CE27C7626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Electromagnetic Tethered Probe</a:t>
            </a:r>
          </a:p>
          <a:p>
            <a:pPr lvl="1"/>
            <a:r>
              <a:rPr lang="en-US" sz="2400" dirty="0"/>
              <a:t>SMA-based Probe Ejection Spring System</a:t>
            </a:r>
          </a:p>
          <a:p>
            <a:pPr lvl="1"/>
            <a:r>
              <a:rPr lang="en-US" sz="2400" dirty="0"/>
              <a:t>Magnetic Mating &amp; Tether Retraction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  <a:p>
            <a:pPr lvl="1">
              <a:lnSpc>
                <a:spcPct val="150000"/>
              </a:lnSpc>
            </a:pPr>
            <a:endParaRPr lang="en-US" sz="2400" dirty="0"/>
          </a:p>
          <a:p>
            <a:pPr lvl="1" indent="-342900">
              <a:lnSpc>
                <a:spcPct val="150000"/>
              </a:lnSpc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picture containing projector, device, light, gauge&#10;&#10;Description automatically generated">
            <a:extLst>
              <a:ext uri="{FF2B5EF4-FFF2-40B4-BE49-F238E27FC236}">
                <a16:creationId xmlns:a16="http://schemas.microsoft.com/office/drawing/2014/main" id="{38827E3A-CBCD-4CD2-9D0B-84713638E5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82" y="4107643"/>
            <a:ext cx="2901518" cy="15287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D52D83-BD77-4B2F-ABD0-0FC153908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33800"/>
            <a:ext cx="52959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01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60D5-6525-4459-857B-955D795E5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Capture</a:t>
            </a:r>
          </a:p>
        </p:txBody>
      </p:sp>
      <p:pic>
        <p:nvPicPr>
          <p:cNvPr id="6" name="Content Placeholder 5" descr="Graphical user interface&#10;&#10;Description automatically generated">
            <a:extLst>
              <a:ext uri="{FF2B5EF4-FFF2-40B4-BE49-F238E27FC236}">
                <a16:creationId xmlns:a16="http://schemas.microsoft.com/office/drawing/2014/main" id="{387FB9C4-1F57-4212-A3C8-FEDC05BAB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60" y="4370610"/>
            <a:ext cx="3886200" cy="1787722"/>
          </a:xfrm>
        </p:spPr>
      </p:pic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40ECAC06-61FC-40C3-847F-2D8AEAE51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879" y="2110128"/>
            <a:ext cx="3710561" cy="20084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5FC478-20B4-496B-AAA3-39C60214C2EF}"/>
              </a:ext>
            </a:extLst>
          </p:cNvPr>
          <p:cNvSpPr txBox="1"/>
          <p:nvPr/>
        </p:nvSpPr>
        <p:spPr>
          <a:xfrm>
            <a:off x="609600" y="1981200"/>
            <a:ext cx="3505200" cy="382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50000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50000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</a:rPr>
              <a:t>Mid-Dock Stage:</a:t>
            </a: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50000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</a:rPr>
              <a:t>SMA </a:t>
            </a:r>
            <a:r>
              <a:rPr lang="en-US" sz="2000" b="1" u="none" kern="0" dirty="0">
                <a:solidFill>
                  <a:srgbClr val="000514"/>
                </a:solidFill>
                <a:latin typeface="Garamond"/>
              </a:rPr>
              <a:t>Spring heated to expand, compressing the Regular Spring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50000"/>
              <a:tabLst/>
              <a:defRPr/>
            </a:pPr>
            <a:endParaRPr lang="en-US" b="1" u="none" kern="0" dirty="0">
              <a:solidFill>
                <a:srgbClr val="000514"/>
              </a:solidFill>
              <a:latin typeface="Garamond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50000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</a:rPr>
              <a:t>Full Dock Stage:</a:t>
            </a: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514"/>
              </a:buClr>
              <a:buSzPct val="50000"/>
              <a:tabLst/>
              <a:defRPr/>
            </a:pPr>
            <a:r>
              <a:rPr lang="en-US" sz="2000" b="1" u="none" kern="0" dirty="0">
                <a:solidFill>
                  <a:srgbClr val="000514"/>
                </a:solidFill>
                <a:latin typeface="Garamond"/>
              </a:rPr>
              <a:t>Regular Spring unloads, propelling probe forward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294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BE6E5C-0372-45C0-BF68-E18B0C6C3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3400"/>
            <a:ext cx="2962047" cy="1805351"/>
          </a:xfrm>
          <a:prstGeom prst="rect">
            <a:avLst/>
          </a:prstGeom>
        </p:spPr>
      </p:pic>
      <p:pic>
        <p:nvPicPr>
          <p:cNvPr id="5" name="Picture 2" descr="Components of Supercapacitor | SpringerLink">
            <a:extLst>
              <a:ext uri="{FF2B5EF4-FFF2-40B4-BE49-F238E27FC236}">
                <a16:creationId xmlns:a16="http://schemas.microsoft.com/office/drawing/2014/main" id="{C46BE914-58A8-481A-9B3C-8E39C9085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925" y="4082780"/>
            <a:ext cx="3682549" cy="258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870052-791E-44FF-9BD2-CAA4D47C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Capture &amp; Release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79F52-DE0A-47AD-B1BF-CE27C7626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Spring-Loaded Lock &amp; Release Mechanism</a:t>
            </a:r>
          </a:p>
          <a:p>
            <a:pPr lvl="1"/>
            <a:r>
              <a:rPr lang="en-US" sz="2400" dirty="0"/>
              <a:t>Feature Recognition Alignment using geometry</a:t>
            </a:r>
          </a:p>
          <a:p>
            <a:pPr lvl="1"/>
            <a:r>
              <a:rPr lang="en-US" sz="2400" dirty="0"/>
              <a:t>Pressurized Quick Connection Coupling System</a:t>
            </a:r>
          </a:p>
          <a:p>
            <a:pPr lvl="1"/>
            <a:r>
              <a:rPr lang="en-US" sz="2400" dirty="0"/>
              <a:t>Supercapacitor-based Solenoid Assembly</a:t>
            </a:r>
          </a:p>
          <a:p>
            <a:endParaRPr lang="en-US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0EA6B5FF-E75E-414D-858C-060B99CC7C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869" y="4114800"/>
            <a:ext cx="3015931" cy="154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91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9068-C732-434F-A2F5-2A1075A05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21BA11-9254-4BF1-9F86-988A96D0C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185" y="4193556"/>
            <a:ext cx="3429000" cy="19208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6972CE-A123-4DBB-A7D5-5ED11A088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705" y="1906542"/>
            <a:ext cx="3429000" cy="19112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8CBF3B-4EFE-44AA-9247-7D7C514F70A3}"/>
              </a:ext>
            </a:extLst>
          </p:cNvPr>
          <p:cNvSpPr txBox="1"/>
          <p:nvPr/>
        </p:nvSpPr>
        <p:spPr>
          <a:xfrm>
            <a:off x="457200" y="5213884"/>
            <a:ext cx="4564026" cy="83099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u="none" dirty="0">
                <a:solidFill>
                  <a:schemeClr val="bg2"/>
                </a:solidFill>
              </a:rPr>
              <a:t>Docking System Design applied to 3U CubeSat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7F5489-9262-4C61-B10D-BC6AA2D56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13" y="1906542"/>
            <a:ext cx="4574013" cy="311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04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57746-5C2B-4DBF-B95F-9713C1C53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1367E-A353-4EDC-B1EF-385882E5B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Precise alignment through feature recognition necessary for micro-aerobot docking due to small tolerances &amp; lack of geo-spatial coordinates</a:t>
            </a:r>
          </a:p>
          <a:p>
            <a:r>
              <a:rPr lang="en-US" dirty="0"/>
              <a:t>Design uses combination of magnetic forces, image recognition, and novel energy efficient capture/release mechanism</a:t>
            </a:r>
          </a:p>
          <a:p>
            <a:pPr lvl="1"/>
            <a:r>
              <a:rPr lang="en-US" sz="2400" dirty="0"/>
              <a:t>Electromagnetic tether ejector utilizes SMA &amp; energy efficient spring series to soft dock</a:t>
            </a:r>
          </a:p>
          <a:p>
            <a:pPr lvl="1"/>
            <a:r>
              <a:rPr lang="en-US" sz="2400" dirty="0"/>
              <a:t>Quick Connection Couplers paired with Solenoid-Supercapacitor assembly allows for power &amp; size efficient hard docking</a:t>
            </a:r>
          </a:p>
        </p:txBody>
      </p:sp>
    </p:spTree>
    <p:extLst>
      <p:ext uri="{BB962C8B-B14F-4D97-AF65-F5344CB8AC3E}">
        <p14:creationId xmlns:p14="http://schemas.microsoft.com/office/powerpoint/2010/main" val="406348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6B75-1E71-4361-A976-D03EB911A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9463C-E251-43BD-98CA-6ED01ACFD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Manufacturing of soft and hard capture components </a:t>
            </a:r>
          </a:p>
          <a:p>
            <a:r>
              <a:rPr lang="en-US" dirty="0"/>
              <a:t>Hardware selection</a:t>
            </a:r>
          </a:p>
          <a:p>
            <a:r>
              <a:rPr lang="en-US" dirty="0"/>
              <a:t>Construction of prototype to be tested in frictionless space environment, 3D simulations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770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5B77-1175-4447-8661-FDB616053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998A1-BCC4-40E3-9D53-FFB3D367A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spcBef>
                <a:spcPts val="560"/>
              </a:spcBef>
              <a:spcAft>
                <a:spcPts val="0"/>
              </a:spcAft>
            </a:pPr>
            <a:r>
              <a:rPr lang="en-US" sz="2400" dirty="0">
                <a:solidFill>
                  <a:srgbClr val="000514"/>
                </a:solidFill>
                <a:latin typeface="Garamond" panose="02020404030301010803" pitchFamily="18" charset="0"/>
              </a:rPr>
              <a:t>Dr</a:t>
            </a: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US" sz="2400" b="1" i="0" u="none" strike="noStrike" dirty="0" err="1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Jekan</a:t>
            </a: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2400" b="1" i="0" u="none" strike="noStrike" dirty="0" err="1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Thanga</a:t>
            </a: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US" sz="2400" b="1" i="0" u="none" strike="noStrike" dirty="0" err="1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SpaceTREx</a:t>
            </a: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 Lab</a:t>
            </a:r>
          </a:p>
          <a:p>
            <a:pPr rtl="0">
              <a:spcBef>
                <a:spcPts val="560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000514"/>
                </a:solidFill>
                <a:latin typeface="Garamond" panose="02020404030301010803" pitchFamily="18" charset="0"/>
              </a:rPr>
              <a:t>Athip</a:t>
            </a:r>
            <a:r>
              <a:rPr lang="en-US" sz="2400" dirty="0">
                <a:solidFill>
                  <a:srgbClr val="000514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000514"/>
                </a:solidFill>
                <a:latin typeface="Garamond" panose="02020404030301010803" pitchFamily="18" charset="0"/>
              </a:rPr>
              <a:t>Thirupathi</a:t>
            </a:r>
            <a:r>
              <a:rPr lang="en-US" sz="2400" dirty="0">
                <a:solidFill>
                  <a:srgbClr val="000514"/>
                </a:solidFill>
                <a:latin typeface="Garamond" panose="02020404030301010803" pitchFamily="18" charset="0"/>
              </a:rPr>
              <a:t> Raj, </a:t>
            </a:r>
            <a:r>
              <a:rPr lang="en-US" sz="2400" dirty="0" err="1">
                <a:solidFill>
                  <a:srgbClr val="000514"/>
                </a:solidFill>
                <a:latin typeface="Garamond" panose="02020404030301010803" pitchFamily="18" charset="0"/>
              </a:rPr>
              <a:t>SpaceTREx</a:t>
            </a:r>
            <a:r>
              <a:rPr lang="en-US" sz="2400" dirty="0">
                <a:solidFill>
                  <a:srgbClr val="000514"/>
                </a:solidFill>
                <a:latin typeface="Garamond" panose="02020404030301010803" pitchFamily="18" charset="0"/>
              </a:rPr>
              <a:t> Lab</a:t>
            </a:r>
          </a:p>
          <a:p>
            <a:pPr>
              <a:spcBef>
                <a:spcPts val="560"/>
              </a:spcBef>
              <a:spcAft>
                <a:spcPts val="0"/>
              </a:spcAft>
            </a:pP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Harsh Bansal, </a:t>
            </a:r>
            <a:r>
              <a:rPr lang="en-US" sz="2400" b="1" i="0" u="none" strike="noStrike" dirty="0" err="1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SpaceTREx</a:t>
            </a: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 Lab</a:t>
            </a:r>
            <a:endParaRPr lang="en-US" sz="3600" b="0" dirty="0">
              <a:effectLst/>
            </a:endParaRPr>
          </a:p>
          <a:p>
            <a:pPr rtl="0">
              <a:spcBef>
                <a:spcPts val="560"/>
              </a:spcBef>
              <a:spcAft>
                <a:spcPts val="0"/>
              </a:spcAft>
            </a:pP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Connor Sturgeon, </a:t>
            </a:r>
            <a:r>
              <a:rPr lang="en-US" sz="2400" b="1" i="0" u="none" strike="noStrike" dirty="0" err="1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SpaceTREx</a:t>
            </a:r>
            <a:r>
              <a:rPr lang="en-US" sz="2400" b="1" i="0" u="none" strike="noStrike" dirty="0">
                <a:solidFill>
                  <a:srgbClr val="000514"/>
                </a:solidFill>
                <a:effectLst/>
                <a:latin typeface="Garamond" panose="02020404030301010803" pitchFamily="18" charset="0"/>
              </a:rPr>
              <a:t> Lab</a:t>
            </a:r>
            <a:endParaRPr lang="en-US" sz="3600" b="0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882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E228C-EF8A-44B1-9E16-7D967CE8B249}"/>
              </a:ext>
            </a:extLst>
          </p:cNvPr>
          <p:cNvSpPr/>
          <p:nvPr/>
        </p:nvSpPr>
        <p:spPr bwMode="auto">
          <a:xfrm>
            <a:off x="-25400" y="-12700"/>
            <a:ext cx="9144000" cy="68183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8348-1E1E-4FD7-AE27-064C8B0F7015}"/>
              </a:ext>
            </a:extLst>
          </p:cNvPr>
          <p:cNvSpPr txBox="1"/>
          <p:nvPr/>
        </p:nvSpPr>
        <p:spPr>
          <a:xfrm>
            <a:off x="188118" y="5700673"/>
            <a:ext cx="871696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Asteroid Science, Technology and Exploration Research Organized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by Inclusive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eDucation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 System (ASTEROIDS) Center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3E23C-4472-4001-844B-28875E5C9E3D}"/>
              </a:ext>
            </a:extLst>
          </p:cNvPr>
          <p:cNvSpPr txBox="1"/>
          <p:nvPr/>
        </p:nvSpPr>
        <p:spPr>
          <a:xfrm>
            <a:off x="1676400" y="6421160"/>
            <a:ext cx="662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none" dirty="0"/>
              <a:t>* Center Designation Application in Progress</a:t>
            </a:r>
          </a:p>
        </p:txBody>
      </p:sp>
      <p:pic>
        <p:nvPicPr>
          <p:cNvPr id="9" name="Picture 8" descr="A picture containing clock, photo, hand, sitting&#10;&#10;Description automatically generated">
            <a:extLst>
              <a:ext uri="{FF2B5EF4-FFF2-40B4-BE49-F238E27FC236}">
                <a16:creationId xmlns:a16="http://schemas.microsoft.com/office/drawing/2014/main" id="{65545646-79B7-41F1-BFD0-2553DB40CF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"/>
          <a:stretch/>
        </p:blipFill>
        <p:spPr>
          <a:xfrm>
            <a:off x="1972482" y="381000"/>
            <a:ext cx="5199035" cy="519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391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89381</TotalTime>
  <Words>399</Words>
  <Application>Microsoft Office PowerPoint</Application>
  <PresentationFormat>On-screen Show (4:3)</PresentationFormat>
  <Paragraphs>91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Garamond</vt:lpstr>
      <vt:lpstr>Impact</vt:lpstr>
      <vt:lpstr>Times New Roman</vt:lpstr>
      <vt:lpstr>Wingdings</vt:lpstr>
      <vt:lpstr>1_Stream</vt:lpstr>
      <vt:lpstr>2_Stream</vt:lpstr>
      <vt:lpstr>PowerPoint Presentation</vt:lpstr>
      <vt:lpstr>Outline</vt:lpstr>
      <vt:lpstr>Motivation</vt:lpstr>
      <vt:lpstr>Current Research Focus/Related Work</vt:lpstr>
      <vt:lpstr>Project Objective</vt:lpstr>
      <vt:lpstr>Challenges</vt:lpstr>
      <vt:lpstr>Concept of Operations  - Applied to CubeSats</vt:lpstr>
      <vt:lpstr>Design Discussion Initial Rendezvous</vt:lpstr>
      <vt:lpstr>Soft Capture</vt:lpstr>
      <vt:lpstr>Soft Capture</vt:lpstr>
      <vt:lpstr>Hard Capture &amp; Release</vt:lpstr>
      <vt:lpstr>Results</vt:lpstr>
      <vt:lpstr>Conclusion</vt:lpstr>
      <vt:lpstr>Future Work</vt:lpstr>
      <vt:lpstr>Acknowledgements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kbkukkala@gmail.com</cp:lastModifiedBy>
  <cp:revision>953</cp:revision>
  <dcterms:created xsi:type="dcterms:W3CDTF">2008-05-21T01:02:12Z</dcterms:created>
  <dcterms:modified xsi:type="dcterms:W3CDTF">2021-04-24T02:09:16Z</dcterms:modified>
</cp:coreProperties>
</file>