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8" r:id="rId2"/>
  </p:sldMasterIdLst>
  <p:notesMasterIdLst>
    <p:notesMasterId r:id="rId13"/>
  </p:notesMasterIdLst>
  <p:handoutMasterIdLst>
    <p:handoutMasterId r:id="rId14"/>
  </p:handoutMasterIdLst>
  <p:sldIdLst>
    <p:sldId id="1052" r:id="rId3"/>
    <p:sldId id="1409" r:id="rId4"/>
    <p:sldId id="1400" r:id="rId5"/>
    <p:sldId id="1403" r:id="rId6"/>
    <p:sldId id="1411" r:id="rId7"/>
    <p:sldId id="1410" r:id="rId8"/>
    <p:sldId id="1404" r:id="rId9"/>
    <p:sldId id="1405" r:id="rId10"/>
    <p:sldId id="930" r:id="rId11"/>
    <p:sldId id="1412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760" userDrawn="1">
          <p15:clr>
            <a:srgbClr val="A4A3A4"/>
          </p15:clr>
        </p15:guide>
        <p15:guide id="3" orient="horz" pos="2016" userDrawn="1">
          <p15:clr>
            <a:srgbClr val="A4A3A4"/>
          </p15:clr>
        </p15:guide>
        <p15:guide id="4" pos="15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dam Goff" initials="AG" lastIdx="3" clrIdx="6">
    <p:extLst>
      <p:ext uri="{19B8F6BF-5375-455C-9EA6-DF929625EA0E}">
        <p15:presenceInfo xmlns:p15="http://schemas.microsoft.com/office/powerpoint/2012/main" userId="S::goffa@lunainc.com::b5b6f92b-c994-402b-b80f-e13ce426855b" providerId="AD"/>
      </p:ext>
    </p:extLst>
  </p:cmAuthor>
  <p:cmAuthor id="1" name="susan stoen" initials="ss" lastIdx="27" clrIdx="0"/>
  <p:cmAuthor id="2" name="Sally Curley" initials="SC" lastIdx="14" clrIdx="1"/>
  <p:cmAuthor id="3" name="Allison Woody" initials="AW" lastIdx="2" clrIdx="2"/>
  <p:cmAuthor id="4" name="Jeff Demo" initials="JD" lastIdx="23" clrIdx="3"/>
  <p:cmAuthor id="5" name="Mark Kim" initials="MK" lastIdx="9" clrIdx="4"/>
  <p:cmAuthor id="6" name="Kevin Farinholt" initials="KF" lastIdx="2" clrIdx="5">
    <p:extLst>
      <p:ext uri="{19B8F6BF-5375-455C-9EA6-DF929625EA0E}">
        <p15:presenceInfo xmlns:p15="http://schemas.microsoft.com/office/powerpoint/2012/main" userId="S-1-5-21-1188832413-1017386161-452798024-197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247A"/>
    <a:srgbClr val="023C7A"/>
    <a:srgbClr val="4472C4"/>
    <a:srgbClr val="984806"/>
    <a:srgbClr val="FABF8F"/>
    <a:srgbClr val="F37734"/>
    <a:srgbClr val="CE510C"/>
    <a:srgbClr val="F2F8EE"/>
    <a:srgbClr val="2F5597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9868" autoAdjust="0"/>
  </p:normalViewPr>
  <p:slideViewPr>
    <p:cSldViewPr snapToGrid="0" showGuides="1">
      <p:cViewPr varScale="1">
        <p:scale>
          <a:sx n="70" d="100"/>
          <a:sy n="70" d="100"/>
        </p:scale>
        <p:origin x="955" y="53"/>
      </p:cViewPr>
      <p:guideLst>
        <p:guide orient="horz" pos="2160"/>
        <p:guide pos="5760"/>
        <p:guide orient="horz" pos="2016"/>
        <p:guide pos="15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3120" y="-67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CEAE35-A93E-4633-91AC-8C4F57244D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BF6D2-F923-4E46-A842-EB0748BE62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519D40F5-3410-4008-9ECC-9662CAA75EBD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AB61C4-C375-4DD5-BB12-0CBA9E8283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F9BCD-AB52-47A7-8F02-C95C81716C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FF7968B3-6264-494A-A62D-867E02010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808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F68F1C95-4020-41BC-8827-7E56E6034F96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97A0CB-F109-44A6-BA39-A1735B812B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08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7A0CB-F109-44A6-BA39-A1735B812B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03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7A0CB-F109-44A6-BA39-A1735B812B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83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7A0CB-F109-44A6-BA39-A1735B812B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64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ASTM approved model can handle volume resistivity range of 10</a:t>
            </a:r>
            <a:r>
              <a:rPr lang="en-US" sz="1200" baseline="30000" dirty="0"/>
              <a:t>3</a:t>
            </a:r>
            <a:r>
              <a:rPr lang="en-US" sz="1200" dirty="0"/>
              <a:t> to 10</a:t>
            </a:r>
            <a:r>
              <a:rPr lang="en-US" sz="1200" baseline="30000" dirty="0"/>
              <a:t>18</a:t>
            </a:r>
            <a:r>
              <a:rPr lang="en-US" sz="1200" dirty="0"/>
              <a:t> Ohm-cm and surface resistivity range of 10</a:t>
            </a:r>
            <a:r>
              <a:rPr lang="en-US" sz="1200" baseline="30000" dirty="0"/>
              <a:t>3</a:t>
            </a:r>
            <a:r>
              <a:rPr lang="en-US" sz="1200" dirty="0"/>
              <a:t> to 10</a:t>
            </a:r>
            <a:r>
              <a:rPr lang="en-US" sz="1200" baseline="30000" dirty="0"/>
              <a:t>17</a:t>
            </a:r>
            <a:r>
              <a:rPr lang="en-US" sz="1200" dirty="0"/>
              <a:t> Ohm/square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7A0CB-F109-44A6-BA39-A1735B812B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849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7A0CB-F109-44A6-BA39-A1735B812B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80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AAFF73C-1B0D-4CED-A336-57824FD7075F}"/>
              </a:ext>
            </a:extLst>
          </p:cNvPr>
          <p:cNvGrpSpPr/>
          <p:nvPr userDrawn="1"/>
        </p:nvGrpSpPr>
        <p:grpSpPr>
          <a:xfrm>
            <a:off x="118860" y="1111182"/>
            <a:ext cx="11954280" cy="2398781"/>
            <a:chOff x="13129" y="4345117"/>
            <a:chExt cx="11954280" cy="239878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67A6DB4-DACB-48A7-867A-9B30C3BA8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9" y="4345117"/>
              <a:ext cx="11954280" cy="239878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46AE0F9-38FC-41D1-AD07-4B7C4DC03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82" y="4956715"/>
              <a:ext cx="4658597" cy="117558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9D3E71-181F-4945-85F3-4DF4CC6A2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29666"/>
            <a:ext cx="9144000" cy="146654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28D7AC-D374-4FB6-A7E7-4C4589A5A0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5165725"/>
            <a:ext cx="9144000" cy="72548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757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D3E71-181F-4945-85F3-4DF4CC6A2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058" y="1438430"/>
            <a:ext cx="9364674" cy="858084"/>
          </a:xfrm>
        </p:spPr>
        <p:txBody>
          <a:bodyPr anchor="ctr"/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28D7AC-D374-4FB6-A7E7-4C4589A5A0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058" y="2715268"/>
            <a:ext cx="9364674" cy="72548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AD295F-27F3-45CD-BEB8-4A175A38B3AD}"/>
              </a:ext>
            </a:extLst>
          </p:cNvPr>
          <p:cNvSpPr/>
          <p:nvPr userDrawn="1"/>
        </p:nvSpPr>
        <p:spPr>
          <a:xfrm>
            <a:off x="9389764" y="6066958"/>
            <a:ext cx="216482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1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tabLst>
                <a:tab pos="5486400" algn="ctr"/>
                <a:tab pos="10453688" algn="r"/>
              </a:tabLst>
            </a:pPr>
            <a:r>
              <a:rPr lang="en-US" sz="850" b="0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NASDAQ: LUNA</a:t>
            </a:r>
          </a:p>
          <a:p>
            <a:pPr marL="0" marR="0" lvl="0" indent="0" algn="r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ctr"/>
                <a:tab pos="10453688" algn="r"/>
              </a:tabLst>
              <a:defRPr/>
            </a:pPr>
            <a:r>
              <a:rPr lang="en-US" sz="850" b="0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 Innovations Incorporated</a:t>
            </a:r>
            <a:r>
              <a:rPr lang="en-US" sz="850" b="0" i="0" u="none" strike="noStrike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850" b="0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US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r">
              <a:tabLst>
                <a:tab pos="5486400" algn="ctr"/>
                <a:tab pos="10453688" algn="r"/>
              </a:tabLst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494253-DB8F-46E2-85E8-9806D74D9D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47" b="44248"/>
          <a:stretch/>
        </p:blipFill>
        <p:spPr>
          <a:xfrm>
            <a:off x="8049390" y="6162050"/>
            <a:ext cx="2067422" cy="5190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95D3F8-DABA-4845-9A28-2DF78210C5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4"/>
          <a:stretch/>
        </p:blipFill>
        <p:spPr>
          <a:xfrm>
            <a:off x="503945" y="392783"/>
            <a:ext cx="4715964" cy="122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4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D3E71-181F-4945-85F3-4DF4CC6A2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2526" y="4234038"/>
            <a:ext cx="9364674" cy="146654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28D7AC-D374-4FB6-A7E7-4C4589A5A0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22526" y="5862411"/>
            <a:ext cx="9364674" cy="72548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B9FC93-6BCB-4ED0-81AD-38E3EEF3FE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4"/>
          <a:stretch/>
        </p:blipFill>
        <p:spPr>
          <a:xfrm>
            <a:off x="2522526" y="2557346"/>
            <a:ext cx="4715964" cy="1220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4129FC-4865-4BA9-B6D5-CCA996313B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9" b="24160"/>
          <a:stretch/>
        </p:blipFill>
        <p:spPr>
          <a:xfrm>
            <a:off x="6208485" y="1208315"/>
            <a:ext cx="5983515" cy="564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6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FBD6-BEFE-4732-8854-659E728D7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71D5-CBCB-47D8-B2C1-D300258DD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307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FBD6-BEFE-4732-8854-659E728D7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71D5-CBCB-47D8-B2C1-D300258DD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224" y="1631093"/>
            <a:ext cx="5997576" cy="45458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774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FBD6-BEFE-4732-8854-659E728D7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71D5-CBCB-47D8-B2C1-D300258DD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059" y="2685143"/>
            <a:ext cx="3266141" cy="34918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C6F7A70-47DC-4856-B6B6-63CA64EC976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93345" y="2685143"/>
            <a:ext cx="3266141" cy="34918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FD745A-C4D3-455A-AA51-800574165CF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693631" y="2685143"/>
            <a:ext cx="3266141" cy="34918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52E7E2B6-807E-4667-8772-BE536FF8586E}"/>
              </a:ext>
            </a:extLst>
          </p:cNvPr>
          <p:cNvSpPr/>
          <p:nvPr userDrawn="1"/>
        </p:nvSpPr>
        <p:spPr>
          <a:xfrm>
            <a:off x="496242" y="1493521"/>
            <a:ext cx="929340" cy="929340"/>
          </a:xfrm>
          <a:prstGeom prst="round2DiagRect">
            <a:avLst>
              <a:gd name="adj1" fmla="val 0"/>
              <a:gd name="adj2" fmla="val 27660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B51F9C30-F88B-40F3-82BC-CC89444BA708}"/>
              </a:ext>
            </a:extLst>
          </p:cNvPr>
          <p:cNvSpPr/>
          <p:nvPr userDrawn="1"/>
        </p:nvSpPr>
        <p:spPr>
          <a:xfrm>
            <a:off x="4593345" y="1492862"/>
            <a:ext cx="929340" cy="929340"/>
          </a:xfrm>
          <a:prstGeom prst="round2DiagRect">
            <a:avLst>
              <a:gd name="adj1" fmla="val 0"/>
              <a:gd name="adj2" fmla="val 27660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89E7422F-CDE5-4B8F-9AD5-80BD4B7AE790}"/>
              </a:ext>
            </a:extLst>
          </p:cNvPr>
          <p:cNvSpPr/>
          <p:nvPr userDrawn="1"/>
        </p:nvSpPr>
        <p:spPr>
          <a:xfrm>
            <a:off x="8690448" y="1492862"/>
            <a:ext cx="929340" cy="929340"/>
          </a:xfrm>
          <a:prstGeom prst="round2DiagRect">
            <a:avLst>
              <a:gd name="adj1" fmla="val 0"/>
              <a:gd name="adj2" fmla="val 27660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5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FBD6-BEFE-4732-8854-659E728D7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71D5-CBCB-47D8-B2C1-D300258DD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059" y="2685143"/>
            <a:ext cx="3266141" cy="34918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C6F7A70-47DC-4856-B6B6-63CA64EC976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93345" y="2685143"/>
            <a:ext cx="3266141" cy="34918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FD745A-C4D3-455A-AA51-800574165CF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693631" y="2685143"/>
            <a:ext cx="3266141" cy="34918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1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rgbClr val="023C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B1646-2082-4805-8C83-A27280B52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129FC-4865-4BA9-B6D5-CCA996313B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9" b="24160"/>
          <a:stretch/>
        </p:blipFill>
        <p:spPr>
          <a:xfrm>
            <a:off x="6208485" y="1208315"/>
            <a:ext cx="5983515" cy="56496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01E738-9FC6-4373-8A6A-9004C5FF5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51075"/>
            <a:ext cx="10515600" cy="2117726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4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FF80-5B63-44FF-950F-01A82ACEC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8C793-FBA3-40BE-AF9A-21C12328A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3059" y="1553776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3CBF5-9212-453C-B2D8-9E07C9A86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5377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0150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83248-FFB3-4886-B22B-817E70F71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E677F-141C-4526-AA09-7E8EE18DA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99C92A-8F11-40C4-A319-F97EBED2D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B0D4A2-927A-4F79-9FCB-C343FD847A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4B0C33F-5728-43F6-A125-A1F92119B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898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F18D-EFA6-4139-894B-9C167696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0351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 sectio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F18D-EFA6-4139-894B-9C167696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782E27-B550-490A-B9B2-E16A222566DC}"/>
              </a:ext>
            </a:extLst>
          </p:cNvPr>
          <p:cNvGrpSpPr/>
          <p:nvPr userDrawn="1"/>
        </p:nvGrpSpPr>
        <p:grpSpPr>
          <a:xfrm>
            <a:off x="5923133" y="4072918"/>
            <a:ext cx="1562611" cy="1562611"/>
            <a:chOff x="6092820" y="4072918"/>
            <a:chExt cx="1562611" cy="1562611"/>
          </a:xfrm>
        </p:grpSpPr>
        <p:sp>
          <p:nvSpPr>
            <p:cNvPr id="29" name="Rectangle: Diagonal Corners Rounded 28">
              <a:extLst>
                <a:ext uri="{FF2B5EF4-FFF2-40B4-BE49-F238E27FC236}">
                  <a16:creationId xmlns:a16="http://schemas.microsoft.com/office/drawing/2014/main" id="{7E8D79F5-000E-48D3-A69C-EBC17F4296CB}"/>
                </a:ext>
              </a:extLst>
            </p:cNvPr>
            <p:cNvSpPr/>
            <p:nvPr userDrawn="1"/>
          </p:nvSpPr>
          <p:spPr>
            <a:xfrm>
              <a:off x="6092820" y="4072918"/>
              <a:ext cx="1562611" cy="1562611"/>
            </a:xfrm>
            <a:prstGeom prst="round2DiagRect">
              <a:avLst>
                <a:gd name="adj1" fmla="val 0"/>
                <a:gd name="adj2" fmla="val 20088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4664E79-8670-4D33-BF1D-11C0D5DFB2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2505" y="4217424"/>
              <a:ext cx="1223239" cy="1273598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53FC6B9-51A1-4C93-8C8F-69B1766C11F7}"/>
              </a:ext>
            </a:extLst>
          </p:cNvPr>
          <p:cNvGrpSpPr/>
          <p:nvPr userDrawn="1"/>
        </p:nvGrpSpPr>
        <p:grpSpPr>
          <a:xfrm>
            <a:off x="1011993" y="4072918"/>
            <a:ext cx="1562611" cy="1562611"/>
            <a:chOff x="6092820" y="1658016"/>
            <a:chExt cx="1562611" cy="1562611"/>
          </a:xfrm>
        </p:grpSpPr>
        <p:sp>
          <p:nvSpPr>
            <p:cNvPr id="28" name="Rectangle: Diagonal Corners Rounded 27">
              <a:extLst>
                <a:ext uri="{FF2B5EF4-FFF2-40B4-BE49-F238E27FC236}">
                  <a16:creationId xmlns:a16="http://schemas.microsoft.com/office/drawing/2014/main" id="{E0957B92-FC5F-4B64-8498-7FADC55DF30A}"/>
                </a:ext>
              </a:extLst>
            </p:cNvPr>
            <p:cNvSpPr/>
            <p:nvPr userDrawn="1"/>
          </p:nvSpPr>
          <p:spPr>
            <a:xfrm>
              <a:off x="6092820" y="1658016"/>
              <a:ext cx="1562611" cy="1562611"/>
            </a:xfrm>
            <a:prstGeom prst="round2DiagRect">
              <a:avLst>
                <a:gd name="adj1" fmla="val 0"/>
                <a:gd name="adj2" fmla="val 20088"/>
              </a:avLst>
            </a:pr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00BAF01-6CFB-43D8-B60A-C0CC19A10C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2505" y="1817400"/>
              <a:ext cx="1272743" cy="1280158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316E350-7F1D-457E-8306-F2C42864C960}"/>
              </a:ext>
            </a:extLst>
          </p:cNvPr>
          <p:cNvGrpSpPr/>
          <p:nvPr userDrawn="1"/>
        </p:nvGrpSpPr>
        <p:grpSpPr>
          <a:xfrm>
            <a:off x="5923133" y="1721892"/>
            <a:ext cx="1562611" cy="1562611"/>
            <a:chOff x="1011993" y="4072918"/>
            <a:chExt cx="1562611" cy="1562611"/>
          </a:xfrm>
        </p:grpSpPr>
        <p:sp>
          <p:nvSpPr>
            <p:cNvPr id="31" name="Rectangle: Diagonal Corners Rounded 30">
              <a:extLst>
                <a:ext uri="{FF2B5EF4-FFF2-40B4-BE49-F238E27FC236}">
                  <a16:creationId xmlns:a16="http://schemas.microsoft.com/office/drawing/2014/main" id="{A739F4A2-9633-4C79-82AC-70E046C86BF1}"/>
                </a:ext>
              </a:extLst>
            </p:cNvPr>
            <p:cNvSpPr/>
            <p:nvPr userDrawn="1"/>
          </p:nvSpPr>
          <p:spPr>
            <a:xfrm>
              <a:off x="1011993" y="4072918"/>
              <a:ext cx="1562611" cy="1562611"/>
            </a:xfrm>
            <a:prstGeom prst="round2DiagRect">
              <a:avLst>
                <a:gd name="adj1" fmla="val 0"/>
                <a:gd name="adj2" fmla="val 20088"/>
              </a:avLst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C986F42-43B0-4538-AC8B-8B47C33E9C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193" y="4237302"/>
              <a:ext cx="1303966" cy="1273598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AE359E4-AC20-4D10-809E-1C6A05537CE1}"/>
              </a:ext>
            </a:extLst>
          </p:cNvPr>
          <p:cNvGrpSpPr/>
          <p:nvPr userDrawn="1"/>
        </p:nvGrpSpPr>
        <p:grpSpPr>
          <a:xfrm>
            <a:off x="1011993" y="1721892"/>
            <a:ext cx="1562611" cy="1562611"/>
            <a:chOff x="1011993" y="1676174"/>
            <a:chExt cx="1562611" cy="1562611"/>
          </a:xfrm>
        </p:grpSpPr>
        <p:sp>
          <p:nvSpPr>
            <p:cNvPr id="3" name="Rectangle: Diagonal Corners Rounded 2">
              <a:extLst>
                <a:ext uri="{FF2B5EF4-FFF2-40B4-BE49-F238E27FC236}">
                  <a16:creationId xmlns:a16="http://schemas.microsoft.com/office/drawing/2014/main" id="{BB6112FC-7FFF-4910-AF68-D03176C3DAE3}"/>
                </a:ext>
              </a:extLst>
            </p:cNvPr>
            <p:cNvSpPr/>
            <p:nvPr userDrawn="1"/>
          </p:nvSpPr>
          <p:spPr>
            <a:xfrm>
              <a:off x="1011993" y="1676174"/>
              <a:ext cx="1562611" cy="1562611"/>
            </a:xfrm>
            <a:prstGeom prst="round2DiagRect">
              <a:avLst>
                <a:gd name="adj1" fmla="val 0"/>
                <a:gd name="adj2" fmla="val 20088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F9A65F9-EACE-4FA9-9E2B-1C187FBFB0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319" y="1908838"/>
              <a:ext cx="1187713" cy="1188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6141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4 sectio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F18D-EFA6-4139-894B-9C167696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9" name="Rectangle: Diagonal Corners Rounded 28">
            <a:extLst>
              <a:ext uri="{FF2B5EF4-FFF2-40B4-BE49-F238E27FC236}">
                <a16:creationId xmlns:a16="http://schemas.microsoft.com/office/drawing/2014/main" id="{7E8D79F5-000E-48D3-A69C-EBC17F4296CB}"/>
              </a:ext>
            </a:extLst>
          </p:cNvPr>
          <p:cNvSpPr/>
          <p:nvPr userDrawn="1"/>
        </p:nvSpPr>
        <p:spPr>
          <a:xfrm>
            <a:off x="5923133" y="4072918"/>
            <a:ext cx="1562611" cy="1562611"/>
          </a:xfrm>
          <a:prstGeom prst="round2DiagRect">
            <a:avLst>
              <a:gd name="adj1" fmla="val 0"/>
              <a:gd name="adj2" fmla="val 20088"/>
            </a:avLst>
          </a:prstGeom>
          <a:solidFill>
            <a:schemeClr val="accent5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4664E79-8670-4D33-BF1D-11C0D5DFB2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18" y="4217424"/>
            <a:ext cx="1223239" cy="1273598"/>
          </a:xfrm>
          <a:prstGeom prst="rect">
            <a:avLst/>
          </a:prstGeom>
        </p:spPr>
      </p:pic>
      <p:sp>
        <p:nvSpPr>
          <p:cNvPr id="28" name="Rectangle: Diagonal Corners Rounded 27">
            <a:extLst>
              <a:ext uri="{FF2B5EF4-FFF2-40B4-BE49-F238E27FC236}">
                <a16:creationId xmlns:a16="http://schemas.microsoft.com/office/drawing/2014/main" id="{E0957B92-FC5F-4B64-8498-7FADC55DF30A}"/>
              </a:ext>
            </a:extLst>
          </p:cNvPr>
          <p:cNvSpPr/>
          <p:nvPr userDrawn="1"/>
        </p:nvSpPr>
        <p:spPr>
          <a:xfrm>
            <a:off x="1011993" y="4072918"/>
            <a:ext cx="1562611" cy="1562611"/>
          </a:xfrm>
          <a:prstGeom prst="round2DiagRect">
            <a:avLst>
              <a:gd name="adj1" fmla="val 0"/>
              <a:gd name="adj2" fmla="val 20088"/>
            </a:avLst>
          </a:prstGeom>
          <a:solidFill>
            <a:schemeClr val="accent6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00BAF01-6CFB-43D8-B60A-C0CC19A10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678" y="4232302"/>
            <a:ext cx="1272743" cy="1280158"/>
          </a:xfrm>
          <a:prstGeom prst="rect">
            <a:avLst/>
          </a:prstGeom>
        </p:spPr>
      </p:pic>
      <p:sp>
        <p:nvSpPr>
          <p:cNvPr id="31" name="Rectangle: Diagonal Corners Rounded 30">
            <a:extLst>
              <a:ext uri="{FF2B5EF4-FFF2-40B4-BE49-F238E27FC236}">
                <a16:creationId xmlns:a16="http://schemas.microsoft.com/office/drawing/2014/main" id="{A739F4A2-9633-4C79-82AC-70E046C86BF1}"/>
              </a:ext>
            </a:extLst>
          </p:cNvPr>
          <p:cNvSpPr/>
          <p:nvPr userDrawn="1"/>
        </p:nvSpPr>
        <p:spPr>
          <a:xfrm>
            <a:off x="5923133" y="1721892"/>
            <a:ext cx="1562611" cy="1562611"/>
          </a:xfrm>
          <a:prstGeom prst="round2DiagRect">
            <a:avLst>
              <a:gd name="adj1" fmla="val 0"/>
              <a:gd name="adj2" fmla="val 20088"/>
            </a:avLst>
          </a:prstGeom>
          <a:solidFill>
            <a:schemeClr val="accent2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C986F42-43B0-4538-AC8B-8B47C33E9C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33" y="1886276"/>
            <a:ext cx="1303966" cy="1273598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BB6112FC-7FFF-4910-AF68-D03176C3DAE3}"/>
              </a:ext>
            </a:extLst>
          </p:cNvPr>
          <p:cNvSpPr/>
          <p:nvPr userDrawn="1"/>
        </p:nvSpPr>
        <p:spPr>
          <a:xfrm>
            <a:off x="1011993" y="1721892"/>
            <a:ext cx="1562611" cy="1562611"/>
          </a:xfrm>
          <a:prstGeom prst="round2DiagRect">
            <a:avLst>
              <a:gd name="adj1" fmla="val 0"/>
              <a:gd name="adj2" fmla="val 20088"/>
            </a:avLst>
          </a:prstGeom>
          <a:solidFill>
            <a:schemeClr val="accent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F9A65F9-EACE-4FA9-9E2B-1C187FBFB05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319" y="1954556"/>
            <a:ext cx="1187713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95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Diagonal Corners Rounded 27">
            <a:extLst>
              <a:ext uri="{FF2B5EF4-FFF2-40B4-BE49-F238E27FC236}">
                <a16:creationId xmlns:a16="http://schemas.microsoft.com/office/drawing/2014/main" id="{E0957B92-FC5F-4B64-8498-7FADC55DF30A}"/>
              </a:ext>
            </a:extLst>
          </p:cNvPr>
          <p:cNvSpPr/>
          <p:nvPr userDrawn="1"/>
        </p:nvSpPr>
        <p:spPr>
          <a:xfrm>
            <a:off x="6092820" y="1658016"/>
            <a:ext cx="1083827" cy="1083827"/>
          </a:xfrm>
          <a:prstGeom prst="round2DiagRect">
            <a:avLst>
              <a:gd name="adj1" fmla="val 0"/>
              <a:gd name="adj2" fmla="val 20088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Diagonal Corners Rounded 28">
            <a:extLst>
              <a:ext uri="{FF2B5EF4-FFF2-40B4-BE49-F238E27FC236}">
                <a16:creationId xmlns:a16="http://schemas.microsoft.com/office/drawing/2014/main" id="{7E8D79F5-000E-48D3-A69C-EBC17F4296CB}"/>
              </a:ext>
            </a:extLst>
          </p:cNvPr>
          <p:cNvSpPr/>
          <p:nvPr userDrawn="1"/>
        </p:nvSpPr>
        <p:spPr>
          <a:xfrm>
            <a:off x="6092820" y="3291614"/>
            <a:ext cx="1083827" cy="1083827"/>
          </a:xfrm>
          <a:prstGeom prst="round2DiagRect">
            <a:avLst>
              <a:gd name="adj1" fmla="val 0"/>
              <a:gd name="adj2" fmla="val 20088"/>
            </a:avLst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Rectangle: Diagonal Corners Rounded 29">
            <a:extLst>
              <a:ext uri="{FF2B5EF4-FFF2-40B4-BE49-F238E27FC236}">
                <a16:creationId xmlns:a16="http://schemas.microsoft.com/office/drawing/2014/main" id="{8D61FBBD-19F5-4417-9B92-A41C4188B82C}"/>
              </a:ext>
            </a:extLst>
          </p:cNvPr>
          <p:cNvSpPr/>
          <p:nvPr userDrawn="1"/>
        </p:nvSpPr>
        <p:spPr>
          <a:xfrm>
            <a:off x="6092820" y="4925212"/>
            <a:ext cx="1083827" cy="1083827"/>
          </a:xfrm>
          <a:prstGeom prst="round2DiagRect">
            <a:avLst>
              <a:gd name="adj1" fmla="val 0"/>
              <a:gd name="adj2" fmla="val 20088"/>
            </a:avLst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ectangle: Diagonal Corners Rounded 30">
            <a:extLst>
              <a:ext uri="{FF2B5EF4-FFF2-40B4-BE49-F238E27FC236}">
                <a16:creationId xmlns:a16="http://schemas.microsoft.com/office/drawing/2014/main" id="{A739F4A2-9633-4C79-82AC-70E046C86BF1}"/>
              </a:ext>
            </a:extLst>
          </p:cNvPr>
          <p:cNvSpPr/>
          <p:nvPr userDrawn="1"/>
        </p:nvSpPr>
        <p:spPr>
          <a:xfrm>
            <a:off x="1011993" y="3291613"/>
            <a:ext cx="1083827" cy="1083827"/>
          </a:xfrm>
          <a:prstGeom prst="round2DiagRect">
            <a:avLst>
              <a:gd name="adj1" fmla="val 0"/>
              <a:gd name="adj2" fmla="val 20088"/>
            </a:avLst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Rectangle: Diagonal Corners Rounded 31">
            <a:extLst>
              <a:ext uri="{FF2B5EF4-FFF2-40B4-BE49-F238E27FC236}">
                <a16:creationId xmlns:a16="http://schemas.microsoft.com/office/drawing/2014/main" id="{CA459812-0FA0-4325-AB1F-32AF96A43043}"/>
              </a:ext>
            </a:extLst>
          </p:cNvPr>
          <p:cNvSpPr/>
          <p:nvPr userDrawn="1"/>
        </p:nvSpPr>
        <p:spPr>
          <a:xfrm>
            <a:off x="1011993" y="4892823"/>
            <a:ext cx="1083827" cy="1083827"/>
          </a:xfrm>
          <a:prstGeom prst="round2DiagRect">
            <a:avLst>
              <a:gd name="adj1" fmla="val 0"/>
              <a:gd name="adj2" fmla="val 20088"/>
            </a:avLst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05F18D-EFA6-4139-894B-9C167696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BB6112FC-7FFF-4910-AF68-D03176C3DAE3}"/>
              </a:ext>
            </a:extLst>
          </p:cNvPr>
          <p:cNvSpPr/>
          <p:nvPr userDrawn="1"/>
        </p:nvSpPr>
        <p:spPr>
          <a:xfrm>
            <a:off x="1011993" y="1676174"/>
            <a:ext cx="1083827" cy="1083827"/>
          </a:xfrm>
          <a:prstGeom prst="round2DiagRect">
            <a:avLst>
              <a:gd name="adj1" fmla="val 0"/>
              <a:gd name="adj2" fmla="val 20088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A0D432A8-BAF7-4166-97AD-ACFBDEF6540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284753" y="5180457"/>
            <a:ext cx="538308" cy="537020"/>
          </a:xfrm>
          <a:custGeom>
            <a:avLst/>
            <a:gdLst>
              <a:gd name="T0" fmla="*/ 161 w 177"/>
              <a:gd name="T1" fmla="*/ 88 h 176"/>
              <a:gd name="T2" fmla="*/ 177 w 177"/>
              <a:gd name="T3" fmla="*/ 64 h 176"/>
              <a:gd name="T4" fmla="*/ 168 w 177"/>
              <a:gd name="T5" fmla="*/ 42 h 176"/>
              <a:gd name="T6" fmla="*/ 139 w 177"/>
              <a:gd name="T7" fmla="*/ 37 h 176"/>
              <a:gd name="T8" fmla="*/ 134 w 177"/>
              <a:gd name="T9" fmla="*/ 9 h 176"/>
              <a:gd name="T10" fmla="*/ 112 w 177"/>
              <a:gd name="T11" fmla="*/ 0 h 176"/>
              <a:gd name="T12" fmla="*/ 89 w 177"/>
              <a:gd name="T13" fmla="*/ 16 h 176"/>
              <a:gd name="T14" fmla="*/ 65 w 177"/>
              <a:gd name="T15" fmla="*/ 0 h 176"/>
              <a:gd name="T16" fmla="*/ 43 w 177"/>
              <a:gd name="T17" fmla="*/ 9 h 176"/>
              <a:gd name="T18" fmla="*/ 38 w 177"/>
              <a:gd name="T19" fmla="*/ 37 h 176"/>
              <a:gd name="T20" fmla="*/ 10 w 177"/>
              <a:gd name="T21" fmla="*/ 42 h 176"/>
              <a:gd name="T22" fmla="*/ 0 w 177"/>
              <a:gd name="T23" fmla="*/ 64 h 176"/>
              <a:gd name="T24" fmla="*/ 17 w 177"/>
              <a:gd name="T25" fmla="*/ 88 h 176"/>
              <a:gd name="T26" fmla="*/ 0 w 177"/>
              <a:gd name="T27" fmla="*/ 111 h 176"/>
              <a:gd name="T28" fmla="*/ 10 w 177"/>
              <a:gd name="T29" fmla="*/ 134 h 176"/>
              <a:gd name="T30" fmla="*/ 38 w 177"/>
              <a:gd name="T31" fmla="*/ 139 h 176"/>
              <a:gd name="T32" fmla="*/ 43 w 177"/>
              <a:gd name="T33" fmla="*/ 167 h 176"/>
              <a:gd name="T34" fmla="*/ 65 w 177"/>
              <a:gd name="T35" fmla="*/ 176 h 176"/>
              <a:gd name="T36" fmla="*/ 89 w 177"/>
              <a:gd name="T37" fmla="*/ 160 h 176"/>
              <a:gd name="T38" fmla="*/ 112 w 177"/>
              <a:gd name="T39" fmla="*/ 176 h 176"/>
              <a:gd name="T40" fmla="*/ 134 w 177"/>
              <a:gd name="T41" fmla="*/ 167 h 176"/>
              <a:gd name="T42" fmla="*/ 139 w 177"/>
              <a:gd name="T43" fmla="*/ 139 h 176"/>
              <a:gd name="T44" fmla="*/ 168 w 177"/>
              <a:gd name="T45" fmla="*/ 134 h 176"/>
              <a:gd name="T46" fmla="*/ 177 w 177"/>
              <a:gd name="T47" fmla="*/ 111 h 176"/>
              <a:gd name="T48" fmla="*/ 161 w 177"/>
              <a:gd name="T49" fmla="*/ 88 h 176"/>
              <a:gd name="T50" fmla="*/ 89 w 177"/>
              <a:gd name="T51" fmla="*/ 132 h 176"/>
              <a:gd name="T52" fmla="*/ 45 w 177"/>
              <a:gd name="T53" fmla="*/ 88 h 176"/>
              <a:gd name="T54" fmla="*/ 89 w 177"/>
              <a:gd name="T55" fmla="*/ 44 h 176"/>
              <a:gd name="T56" fmla="*/ 133 w 177"/>
              <a:gd name="T57" fmla="*/ 88 h 176"/>
              <a:gd name="T58" fmla="*/ 89 w 177"/>
              <a:gd name="T59" fmla="*/ 132 h 176"/>
              <a:gd name="T60" fmla="*/ 89 w 177"/>
              <a:gd name="T61" fmla="*/ 48 h 176"/>
              <a:gd name="T62" fmla="*/ 49 w 177"/>
              <a:gd name="T63" fmla="*/ 88 h 176"/>
              <a:gd name="T64" fmla="*/ 89 w 177"/>
              <a:gd name="T65" fmla="*/ 128 h 176"/>
              <a:gd name="T66" fmla="*/ 128 w 177"/>
              <a:gd name="T67" fmla="*/ 88 h 176"/>
              <a:gd name="T68" fmla="*/ 89 w 177"/>
              <a:gd name="T69" fmla="*/ 48 h 176"/>
              <a:gd name="T70" fmla="*/ 89 w 177"/>
              <a:gd name="T71" fmla="*/ 115 h 176"/>
              <a:gd name="T72" fmla="*/ 62 w 177"/>
              <a:gd name="T73" fmla="*/ 88 h 176"/>
              <a:gd name="T74" fmla="*/ 89 w 177"/>
              <a:gd name="T75" fmla="*/ 61 h 176"/>
              <a:gd name="T76" fmla="*/ 115 w 177"/>
              <a:gd name="T77" fmla="*/ 88 h 176"/>
              <a:gd name="T78" fmla="*/ 89 w 177"/>
              <a:gd name="T79" fmla="*/ 11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7" h="176">
                <a:moveTo>
                  <a:pt x="161" y="88"/>
                </a:moveTo>
                <a:cubicBezTo>
                  <a:pt x="161" y="77"/>
                  <a:pt x="167" y="68"/>
                  <a:pt x="177" y="64"/>
                </a:cubicBezTo>
                <a:cubicBezTo>
                  <a:pt x="175" y="56"/>
                  <a:pt x="172" y="49"/>
                  <a:pt x="168" y="42"/>
                </a:cubicBezTo>
                <a:cubicBezTo>
                  <a:pt x="158" y="46"/>
                  <a:pt x="147" y="45"/>
                  <a:pt x="139" y="37"/>
                </a:cubicBezTo>
                <a:cubicBezTo>
                  <a:pt x="132" y="29"/>
                  <a:pt x="130" y="18"/>
                  <a:pt x="134" y="9"/>
                </a:cubicBezTo>
                <a:cubicBezTo>
                  <a:pt x="128" y="5"/>
                  <a:pt x="120" y="2"/>
                  <a:pt x="112" y="0"/>
                </a:cubicBezTo>
                <a:cubicBezTo>
                  <a:pt x="109" y="9"/>
                  <a:pt x="100" y="16"/>
                  <a:pt x="89" y="16"/>
                </a:cubicBezTo>
                <a:cubicBezTo>
                  <a:pt x="78" y="16"/>
                  <a:pt x="69" y="9"/>
                  <a:pt x="65" y="0"/>
                </a:cubicBezTo>
                <a:cubicBezTo>
                  <a:pt x="57" y="2"/>
                  <a:pt x="50" y="5"/>
                  <a:pt x="43" y="9"/>
                </a:cubicBezTo>
                <a:cubicBezTo>
                  <a:pt x="47" y="18"/>
                  <a:pt x="46" y="29"/>
                  <a:pt x="38" y="37"/>
                </a:cubicBezTo>
                <a:cubicBezTo>
                  <a:pt x="30" y="45"/>
                  <a:pt x="19" y="46"/>
                  <a:pt x="10" y="42"/>
                </a:cubicBezTo>
                <a:cubicBezTo>
                  <a:pt x="6" y="49"/>
                  <a:pt x="3" y="56"/>
                  <a:pt x="0" y="64"/>
                </a:cubicBezTo>
                <a:cubicBezTo>
                  <a:pt x="10" y="68"/>
                  <a:pt x="17" y="77"/>
                  <a:pt x="17" y="88"/>
                </a:cubicBezTo>
                <a:cubicBezTo>
                  <a:pt x="17" y="99"/>
                  <a:pt x="10" y="108"/>
                  <a:pt x="0" y="111"/>
                </a:cubicBezTo>
                <a:cubicBezTo>
                  <a:pt x="3" y="119"/>
                  <a:pt x="6" y="127"/>
                  <a:pt x="10" y="134"/>
                </a:cubicBezTo>
                <a:cubicBezTo>
                  <a:pt x="19" y="129"/>
                  <a:pt x="30" y="131"/>
                  <a:pt x="38" y="139"/>
                </a:cubicBezTo>
                <a:cubicBezTo>
                  <a:pt x="46" y="146"/>
                  <a:pt x="47" y="158"/>
                  <a:pt x="43" y="167"/>
                </a:cubicBezTo>
                <a:cubicBezTo>
                  <a:pt x="50" y="171"/>
                  <a:pt x="57" y="174"/>
                  <a:pt x="65" y="176"/>
                </a:cubicBezTo>
                <a:cubicBezTo>
                  <a:pt x="69" y="166"/>
                  <a:pt x="78" y="160"/>
                  <a:pt x="89" y="160"/>
                </a:cubicBezTo>
                <a:cubicBezTo>
                  <a:pt x="100" y="160"/>
                  <a:pt x="109" y="166"/>
                  <a:pt x="112" y="176"/>
                </a:cubicBezTo>
                <a:cubicBezTo>
                  <a:pt x="120" y="174"/>
                  <a:pt x="128" y="171"/>
                  <a:pt x="134" y="167"/>
                </a:cubicBezTo>
                <a:cubicBezTo>
                  <a:pt x="130" y="158"/>
                  <a:pt x="132" y="146"/>
                  <a:pt x="139" y="139"/>
                </a:cubicBezTo>
                <a:cubicBezTo>
                  <a:pt x="147" y="131"/>
                  <a:pt x="158" y="129"/>
                  <a:pt x="168" y="134"/>
                </a:cubicBezTo>
                <a:cubicBezTo>
                  <a:pt x="172" y="127"/>
                  <a:pt x="175" y="119"/>
                  <a:pt x="177" y="111"/>
                </a:cubicBezTo>
                <a:cubicBezTo>
                  <a:pt x="167" y="108"/>
                  <a:pt x="161" y="99"/>
                  <a:pt x="161" y="88"/>
                </a:cubicBezTo>
                <a:moveTo>
                  <a:pt x="89" y="132"/>
                </a:moveTo>
                <a:cubicBezTo>
                  <a:pt x="64" y="132"/>
                  <a:pt x="45" y="112"/>
                  <a:pt x="45" y="88"/>
                </a:cubicBezTo>
                <a:cubicBezTo>
                  <a:pt x="45" y="64"/>
                  <a:pt x="64" y="44"/>
                  <a:pt x="89" y="44"/>
                </a:cubicBezTo>
                <a:cubicBezTo>
                  <a:pt x="113" y="44"/>
                  <a:pt x="133" y="64"/>
                  <a:pt x="133" y="88"/>
                </a:cubicBezTo>
                <a:cubicBezTo>
                  <a:pt x="133" y="112"/>
                  <a:pt x="113" y="132"/>
                  <a:pt x="89" y="132"/>
                </a:cubicBezTo>
                <a:moveTo>
                  <a:pt x="89" y="48"/>
                </a:moveTo>
                <a:cubicBezTo>
                  <a:pt x="67" y="48"/>
                  <a:pt x="49" y="66"/>
                  <a:pt x="49" y="88"/>
                </a:cubicBezTo>
                <a:cubicBezTo>
                  <a:pt x="49" y="110"/>
                  <a:pt x="67" y="128"/>
                  <a:pt x="89" y="128"/>
                </a:cubicBezTo>
                <a:cubicBezTo>
                  <a:pt x="111" y="128"/>
                  <a:pt x="128" y="110"/>
                  <a:pt x="128" y="88"/>
                </a:cubicBezTo>
                <a:cubicBezTo>
                  <a:pt x="128" y="66"/>
                  <a:pt x="111" y="48"/>
                  <a:pt x="89" y="48"/>
                </a:cubicBezTo>
                <a:moveTo>
                  <a:pt x="89" y="115"/>
                </a:moveTo>
                <a:cubicBezTo>
                  <a:pt x="74" y="115"/>
                  <a:pt x="62" y="103"/>
                  <a:pt x="62" y="88"/>
                </a:cubicBezTo>
                <a:cubicBezTo>
                  <a:pt x="62" y="73"/>
                  <a:pt x="74" y="61"/>
                  <a:pt x="89" y="61"/>
                </a:cubicBezTo>
                <a:cubicBezTo>
                  <a:pt x="103" y="61"/>
                  <a:pt x="115" y="73"/>
                  <a:pt x="115" y="88"/>
                </a:cubicBezTo>
                <a:cubicBezTo>
                  <a:pt x="115" y="103"/>
                  <a:pt x="103" y="115"/>
                  <a:pt x="89" y="115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Freeform 39">
            <a:extLst>
              <a:ext uri="{FF2B5EF4-FFF2-40B4-BE49-F238E27FC236}">
                <a16:creationId xmlns:a16="http://schemas.microsoft.com/office/drawing/2014/main" id="{48F260DB-4CF9-4F0F-B81A-969A637A0AB4}"/>
              </a:ext>
            </a:extLst>
          </p:cNvPr>
          <p:cNvSpPr>
            <a:spLocks/>
          </p:cNvSpPr>
          <p:nvPr userDrawn="1"/>
        </p:nvSpPr>
        <p:spPr bwMode="auto">
          <a:xfrm>
            <a:off x="6430575" y="1911587"/>
            <a:ext cx="414677" cy="613001"/>
          </a:xfrm>
          <a:custGeom>
            <a:avLst/>
            <a:gdLst>
              <a:gd name="T0" fmla="*/ 128 w 136"/>
              <a:gd name="T1" fmla="*/ 185 h 201"/>
              <a:gd name="T2" fmla="*/ 117 w 136"/>
              <a:gd name="T3" fmla="*/ 177 h 201"/>
              <a:gd name="T4" fmla="*/ 117 w 136"/>
              <a:gd name="T5" fmla="*/ 155 h 201"/>
              <a:gd name="T6" fmla="*/ 126 w 136"/>
              <a:gd name="T7" fmla="*/ 150 h 201"/>
              <a:gd name="T8" fmla="*/ 110 w 136"/>
              <a:gd name="T9" fmla="*/ 142 h 201"/>
              <a:gd name="T10" fmla="*/ 111 w 136"/>
              <a:gd name="T11" fmla="*/ 103 h 201"/>
              <a:gd name="T12" fmla="*/ 112 w 136"/>
              <a:gd name="T13" fmla="*/ 91 h 201"/>
              <a:gd name="T14" fmla="*/ 42 w 136"/>
              <a:gd name="T15" fmla="*/ 6 h 201"/>
              <a:gd name="T16" fmla="*/ 9 w 136"/>
              <a:gd name="T17" fmla="*/ 22 h 201"/>
              <a:gd name="T18" fmla="*/ 8 w 136"/>
              <a:gd name="T19" fmla="*/ 33 h 201"/>
              <a:gd name="T20" fmla="*/ 22 w 136"/>
              <a:gd name="T21" fmla="*/ 30 h 201"/>
              <a:gd name="T22" fmla="*/ 22 w 136"/>
              <a:gd name="T23" fmla="*/ 30 h 201"/>
              <a:gd name="T24" fmla="*/ 10 w 136"/>
              <a:gd name="T25" fmla="*/ 55 h 201"/>
              <a:gd name="T26" fmla="*/ 3 w 136"/>
              <a:gd name="T27" fmla="*/ 78 h 201"/>
              <a:gd name="T28" fmla="*/ 19 w 136"/>
              <a:gd name="T29" fmla="*/ 84 h 201"/>
              <a:gd name="T30" fmla="*/ 33 w 136"/>
              <a:gd name="T31" fmla="*/ 69 h 201"/>
              <a:gd name="T32" fmla="*/ 44 w 136"/>
              <a:gd name="T33" fmla="*/ 90 h 201"/>
              <a:gd name="T34" fmla="*/ 20 w 136"/>
              <a:gd name="T35" fmla="*/ 124 h 201"/>
              <a:gd name="T36" fmla="*/ 23 w 136"/>
              <a:gd name="T37" fmla="*/ 135 h 201"/>
              <a:gd name="T38" fmla="*/ 25 w 136"/>
              <a:gd name="T39" fmla="*/ 137 h 201"/>
              <a:gd name="T40" fmla="*/ 27 w 136"/>
              <a:gd name="T41" fmla="*/ 139 h 201"/>
              <a:gd name="T42" fmla="*/ 29 w 136"/>
              <a:gd name="T43" fmla="*/ 141 h 201"/>
              <a:gd name="T44" fmla="*/ 30 w 136"/>
              <a:gd name="T45" fmla="*/ 142 h 201"/>
              <a:gd name="T46" fmla="*/ 23 w 136"/>
              <a:gd name="T47" fmla="*/ 142 h 201"/>
              <a:gd name="T48" fmla="*/ 11 w 136"/>
              <a:gd name="T49" fmla="*/ 150 h 201"/>
              <a:gd name="T50" fmla="*/ 13 w 136"/>
              <a:gd name="T51" fmla="*/ 154 h 201"/>
              <a:gd name="T52" fmla="*/ 16 w 136"/>
              <a:gd name="T53" fmla="*/ 155 h 201"/>
              <a:gd name="T54" fmla="*/ 20 w 136"/>
              <a:gd name="T55" fmla="*/ 155 h 201"/>
              <a:gd name="T56" fmla="*/ 20 w 136"/>
              <a:gd name="T57" fmla="*/ 177 h 201"/>
              <a:gd name="T58" fmla="*/ 20 w 136"/>
              <a:gd name="T59" fmla="*/ 177 h 201"/>
              <a:gd name="T60" fmla="*/ 9 w 136"/>
              <a:gd name="T61" fmla="*/ 187 h 201"/>
              <a:gd name="T62" fmla="*/ 7 w 136"/>
              <a:gd name="T63" fmla="*/ 189 h 201"/>
              <a:gd name="T64" fmla="*/ 6 w 136"/>
              <a:gd name="T65" fmla="*/ 190 h 201"/>
              <a:gd name="T66" fmla="*/ 5 w 136"/>
              <a:gd name="T67" fmla="*/ 190 h 201"/>
              <a:gd name="T68" fmla="*/ 4 w 136"/>
              <a:gd name="T69" fmla="*/ 191 h 201"/>
              <a:gd name="T70" fmla="*/ 4 w 136"/>
              <a:gd name="T71" fmla="*/ 191 h 201"/>
              <a:gd name="T72" fmla="*/ 3 w 136"/>
              <a:gd name="T73" fmla="*/ 193 h 201"/>
              <a:gd name="T74" fmla="*/ 2 w 136"/>
              <a:gd name="T75" fmla="*/ 193 h 201"/>
              <a:gd name="T76" fmla="*/ 2 w 136"/>
              <a:gd name="T77" fmla="*/ 194 h 201"/>
              <a:gd name="T78" fmla="*/ 2 w 136"/>
              <a:gd name="T79" fmla="*/ 195 h 201"/>
              <a:gd name="T80" fmla="*/ 2 w 136"/>
              <a:gd name="T81" fmla="*/ 197 h 201"/>
              <a:gd name="T82" fmla="*/ 2 w 136"/>
              <a:gd name="T83" fmla="*/ 198 h 201"/>
              <a:gd name="T84" fmla="*/ 2 w 136"/>
              <a:gd name="T85" fmla="*/ 199 h 201"/>
              <a:gd name="T86" fmla="*/ 3 w 136"/>
              <a:gd name="T87" fmla="*/ 200 h 201"/>
              <a:gd name="T88" fmla="*/ 6 w 136"/>
              <a:gd name="T89" fmla="*/ 201 h 201"/>
              <a:gd name="T90" fmla="*/ 52 w 136"/>
              <a:gd name="T91" fmla="*/ 201 h 201"/>
              <a:gd name="T92" fmla="*/ 136 w 136"/>
              <a:gd name="T93" fmla="*/ 19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6" h="201">
                <a:moveTo>
                  <a:pt x="128" y="188"/>
                </a:moveTo>
                <a:cubicBezTo>
                  <a:pt x="128" y="187"/>
                  <a:pt x="128" y="187"/>
                  <a:pt x="128" y="185"/>
                </a:cubicBezTo>
                <a:cubicBezTo>
                  <a:pt x="128" y="182"/>
                  <a:pt x="124" y="177"/>
                  <a:pt x="117" y="177"/>
                </a:cubicBezTo>
                <a:cubicBezTo>
                  <a:pt x="117" y="177"/>
                  <a:pt x="117" y="177"/>
                  <a:pt x="117" y="177"/>
                </a:cubicBezTo>
                <a:cubicBezTo>
                  <a:pt x="115" y="174"/>
                  <a:pt x="111" y="170"/>
                  <a:pt x="111" y="165"/>
                </a:cubicBezTo>
                <a:cubicBezTo>
                  <a:pt x="111" y="161"/>
                  <a:pt x="115" y="157"/>
                  <a:pt x="117" y="155"/>
                </a:cubicBezTo>
                <a:cubicBezTo>
                  <a:pt x="120" y="155"/>
                  <a:pt x="121" y="155"/>
                  <a:pt x="122" y="155"/>
                </a:cubicBezTo>
                <a:cubicBezTo>
                  <a:pt x="123" y="155"/>
                  <a:pt x="126" y="154"/>
                  <a:pt x="126" y="150"/>
                </a:cubicBezTo>
                <a:cubicBezTo>
                  <a:pt x="126" y="147"/>
                  <a:pt x="122" y="142"/>
                  <a:pt x="114" y="142"/>
                </a:cubicBezTo>
                <a:cubicBezTo>
                  <a:pt x="113" y="142"/>
                  <a:pt x="112" y="142"/>
                  <a:pt x="110" y="142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23" y="132"/>
                  <a:pt x="111" y="115"/>
                  <a:pt x="111" y="103"/>
                </a:cubicBezTo>
                <a:cubicBezTo>
                  <a:pt x="111" y="103"/>
                  <a:pt x="111" y="103"/>
                  <a:pt x="111" y="102"/>
                </a:cubicBezTo>
                <a:cubicBezTo>
                  <a:pt x="111" y="99"/>
                  <a:pt x="111" y="95"/>
                  <a:pt x="112" y="91"/>
                </a:cubicBezTo>
                <a:cubicBezTo>
                  <a:pt x="112" y="79"/>
                  <a:pt x="113" y="53"/>
                  <a:pt x="102" y="33"/>
                </a:cubicBezTo>
                <a:cubicBezTo>
                  <a:pt x="91" y="12"/>
                  <a:pt x="69" y="0"/>
                  <a:pt x="42" y="6"/>
                </a:cubicBezTo>
                <a:cubicBezTo>
                  <a:pt x="30" y="9"/>
                  <a:pt x="21" y="16"/>
                  <a:pt x="16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11" y="23"/>
                  <a:pt x="12" y="24"/>
                  <a:pt x="13" y="25"/>
                </a:cubicBezTo>
                <a:cubicBezTo>
                  <a:pt x="9" y="29"/>
                  <a:pt x="8" y="33"/>
                  <a:pt x="8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2" y="31"/>
                  <a:pt x="22" y="30"/>
                  <a:pt x="22" y="30"/>
                </a:cubicBezTo>
                <a:cubicBezTo>
                  <a:pt x="21" y="29"/>
                  <a:pt x="20" y="29"/>
                  <a:pt x="19" y="28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13" y="43"/>
                  <a:pt x="12" y="44"/>
                </a:cubicBezTo>
                <a:cubicBezTo>
                  <a:pt x="12" y="45"/>
                  <a:pt x="12" y="52"/>
                  <a:pt x="10" y="55"/>
                </a:cubicBezTo>
                <a:cubicBezTo>
                  <a:pt x="9" y="57"/>
                  <a:pt x="2" y="69"/>
                  <a:pt x="1" y="70"/>
                </a:cubicBezTo>
                <a:cubicBezTo>
                  <a:pt x="0" y="71"/>
                  <a:pt x="2" y="75"/>
                  <a:pt x="3" y="78"/>
                </a:cubicBezTo>
                <a:cubicBezTo>
                  <a:pt x="5" y="81"/>
                  <a:pt x="7" y="82"/>
                  <a:pt x="9" y="82"/>
                </a:cubicBezTo>
                <a:cubicBezTo>
                  <a:pt x="12" y="83"/>
                  <a:pt x="18" y="84"/>
                  <a:pt x="19" y="84"/>
                </a:cubicBezTo>
                <a:cubicBezTo>
                  <a:pt x="20" y="85"/>
                  <a:pt x="24" y="83"/>
                  <a:pt x="25" y="82"/>
                </a:cubicBezTo>
                <a:cubicBezTo>
                  <a:pt x="26" y="81"/>
                  <a:pt x="29" y="72"/>
                  <a:pt x="33" y="69"/>
                </a:cubicBezTo>
                <a:cubicBezTo>
                  <a:pt x="37" y="66"/>
                  <a:pt x="43" y="65"/>
                  <a:pt x="47" y="64"/>
                </a:cubicBezTo>
                <a:cubicBezTo>
                  <a:pt x="48" y="68"/>
                  <a:pt x="49" y="82"/>
                  <a:pt x="44" y="90"/>
                </a:cubicBezTo>
                <a:cubicBezTo>
                  <a:pt x="36" y="103"/>
                  <a:pt x="23" y="117"/>
                  <a:pt x="20" y="123"/>
                </a:cubicBezTo>
                <a:cubicBezTo>
                  <a:pt x="20" y="123"/>
                  <a:pt x="20" y="123"/>
                  <a:pt x="20" y="124"/>
                </a:cubicBezTo>
                <a:cubicBezTo>
                  <a:pt x="17" y="129"/>
                  <a:pt x="18" y="133"/>
                  <a:pt x="18" y="133"/>
                </a:cubicBezTo>
                <a:cubicBezTo>
                  <a:pt x="18" y="133"/>
                  <a:pt x="21" y="134"/>
                  <a:pt x="23" y="135"/>
                </a:cubicBezTo>
                <a:cubicBezTo>
                  <a:pt x="24" y="136"/>
                  <a:pt x="25" y="136"/>
                  <a:pt x="25" y="137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26" y="137"/>
                  <a:pt x="27" y="138"/>
                  <a:pt x="27" y="139"/>
                </a:cubicBezTo>
                <a:cubicBezTo>
                  <a:pt x="27" y="139"/>
                  <a:pt x="27" y="139"/>
                  <a:pt x="27" y="139"/>
                </a:cubicBezTo>
                <a:cubicBezTo>
                  <a:pt x="28" y="139"/>
                  <a:pt x="28" y="140"/>
                  <a:pt x="28" y="140"/>
                </a:cubicBezTo>
                <a:cubicBezTo>
                  <a:pt x="29" y="140"/>
                  <a:pt x="29" y="140"/>
                  <a:pt x="29" y="141"/>
                </a:cubicBezTo>
                <a:cubicBezTo>
                  <a:pt x="29" y="141"/>
                  <a:pt x="29" y="142"/>
                  <a:pt x="30" y="142"/>
                </a:cubicBezTo>
                <a:cubicBezTo>
                  <a:pt x="30" y="142"/>
                  <a:pt x="30" y="142"/>
                  <a:pt x="30" y="142"/>
                </a:cubicBezTo>
                <a:cubicBezTo>
                  <a:pt x="27" y="142"/>
                  <a:pt x="25" y="142"/>
                  <a:pt x="24" y="142"/>
                </a:cubicBezTo>
                <a:cubicBezTo>
                  <a:pt x="23" y="142"/>
                  <a:pt x="23" y="142"/>
                  <a:pt x="23" y="142"/>
                </a:cubicBezTo>
                <a:cubicBezTo>
                  <a:pt x="20" y="142"/>
                  <a:pt x="17" y="143"/>
                  <a:pt x="15" y="145"/>
                </a:cubicBezTo>
                <a:cubicBezTo>
                  <a:pt x="12" y="146"/>
                  <a:pt x="11" y="149"/>
                  <a:pt x="11" y="150"/>
                </a:cubicBezTo>
                <a:cubicBezTo>
                  <a:pt x="11" y="152"/>
                  <a:pt x="12" y="154"/>
                  <a:pt x="13" y="154"/>
                </a:cubicBezTo>
                <a:cubicBezTo>
                  <a:pt x="13" y="154"/>
                  <a:pt x="13" y="154"/>
                  <a:pt x="13" y="154"/>
                </a:cubicBezTo>
                <a:cubicBezTo>
                  <a:pt x="14" y="155"/>
                  <a:pt x="15" y="155"/>
                  <a:pt x="16" y="155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6" y="155"/>
                  <a:pt x="18" y="155"/>
                  <a:pt x="20" y="155"/>
                </a:cubicBezTo>
                <a:cubicBezTo>
                  <a:pt x="23" y="157"/>
                  <a:pt x="26" y="161"/>
                  <a:pt x="26" y="165"/>
                </a:cubicBezTo>
                <a:cubicBezTo>
                  <a:pt x="26" y="170"/>
                  <a:pt x="23" y="174"/>
                  <a:pt x="20" y="177"/>
                </a:cubicBezTo>
                <a:cubicBezTo>
                  <a:pt x="20" y="177"/>
                  <a:pt x="20" y="177"/>
                  <a:pt x="20" y="177"/>
                </a:cubicBezTo>
                <a:cubicBezTo>
                  <a:pt x="20" y="177"/>
                  <a:pt x="20" y="177"/>
                  <a:pt x="20" y="177"/>
                </a:cubicBezTo>
                <a:cubicBezTo>
                  <a:pt x="14" y="177"/>
                  <a:pt x="9" y="182"/>
                  <a:pt x="9" y="185"/>
                </a:cubicBezTo>
                <a:cubicBezTo>
                  <a:pt x="9" y="186"/>
                  <a:pt x="9" y="187"/>
                  <a:pt x="9" y="187"/>
                </a:cubicBezTo>
                <a:cubicBezTo>
                  <a:pt x="10" y="187"/>
                  <a:pt x="10" y="188"/>
                  <a:pt x="10" y="188"/>
                </a:cubicBezTo>
                <a:cubicBezTo>
                  <a:pt x="9" y="188"/>
                  <a:pt x="8" y="189"/>
                  <a:pt x="7" y="189"/>
                </a:cubicBezTo>
                <a:cubicBezTo>
                  <a:pt x="6" y="189"/>
                  <a:pt x="6" y="189"/>
                  <a:pt x="6" y="189"/>
                </a:cubicBezTo>
                <a:cubicBezTo>
                  <a:pt x="6" y="190"/>
                  <a:pt x="6" y="190"/>
                  <a:pt x="6" y="190"/>
                </a:cubicBezTo>
                <a:cubicBezTo>
                  <a:pt x="6" y="190"/>
                  <a:pt x="6" y="190"/>
                  <a:pt x="6" y="190"/>
                </a:cubicBezTo>
                <a:cubicBezTo>
                  <a:pt x="6" y="190"/>
                  <a:pt x="5" y="190"/>
                  <a:pt x="5" y="190"/>
                </a:cubicBezTo>
                <a:cubicBezTo>
                  <a:pt x="5" y="190"/>
                  <a:pt x="5" y="190"/>
                  <a:pt x="5" y="190"/>
                </a:cubicBezTo>
                <a:cubicBezTo>
                  <a:pt x="5" y="190"/>
                  <a:pt x="5" y="191"/>
                  <a:pt x="4" y="191"/>
                </a:cubicBezTo>
                <a:cubicBezTo>
                  <a:pt x="4" y="191"/>
                  <a:pt x="4" y="191"/>
                  <a:pt x="4" y="191"/>
                </a:cubicBezTo>
                <a:cubicBezTo>
                  <a:pt x="4" y="191"/>
                  <a:pt x="4" y="191"/>
                  <a:pt x="4" y="191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3"/>
                </a:cubicBezTo>
                <a:cubicBezTo>
                  <a:pt x="3" y="193"/>
                  <a:pt x="3" y="193"/>
                  <a:pt x="2" y="193"/>
                </a:cubicBezTo>
                <a:cubicBezTo>
                  <a:pt x="2" y="193"/>
                  <a:pt x="2" y="193"/>
                  <a:pt x="2" y="193"/>
                </a:cubicBezTo>
                <a:cubicBezTo>
                  <a:pt x="2" y="193"/>
                  <a:pt x="2" y="194"/>
                  <a:pt x="2" y="194"/>
                </a:cubicBezTo>
                <a:cubicBezTo>
                  <a:pt x="2" y="194"/>
                  <a:pt x="2" y="194"/>
                  <a:pt x="2" y="194"/>
                </a:cubicBezTo>
                <a:cubicBezTo>
                  <a:pt x="2" y="194"/>
                  <a:pt x="2" y="194"/>
                  <a:pt x="2" y="195"/>
                </a:cubicBezTo>
                <a:cubicBezTo>
                  <a:pt x="2" y="195"/>
                  <a:pt x="2" y="195"/>
                  <a:pt x="2" y="195"/>
                </a:cubicBezTo>
                <a:cubicBezTo>
                  <a:pt x="1" y="195"/>
                  <a:pt x="1" y="196"/>
                  <a:pt x="1" y="196"/>
                </a:cubicBezTo>
                <a:cubicBezTo>
                  <a:pt x="1" y="196"/>
                  <a:pt x="2" y="197"/>
                  <a:pt x="2" y="197"/>
                </a:cubicBezTo>
                <a:cubicBezTo>
                  <a:pt x="2" y="197"/>
                  <a:pt x="2" y="198"/>
                  <a:pt x="2" y="198"/>
                </a:cubicBezTo>
                <a:cubicBezTo>
                  <a:pt x="2" y="198"/>
                  <a:pt x="2" y="198"/>
                  <a:pt x="2" y="198"/>
                </a:cubicBezTo>
                <a:cubicBezTo>
                  <a:pt x="2" y="198"/>
                  <a:pt x="2" y="198"/>
                  <a:pt x="2" y="199"/>
                </a:cubicBezTo>
                <a:cubicBezTo>
                  <a:pt x="2" y="199"/>
                  <a:pt x="2" y="199"/>
                  <a:pt x="2" y="199"/>
                </a:cubicBezTo>
                <a:cubicBezTo>
                  <a:pt x="3" y="199"/>
                  <a:pt x="3" y="199"/>
                  <a:pt x="3" y="200"/>
                </a:cubicBezTo>
                <a:cubicBezTo>
                  <a:pt x="3" y="200"/>
                  <a:pt x="3" y="200"/>
                  <a:pt x="3" y="200"/>
                </a:cubicBezTo>
                <a:cubicBezTo>
                  <a:pt x="3" y="200"/>
                  <a:pt x="3" y="200"/>
                  <a:pt x="3" y="200"/>
                </a:cubicBezTo>
                <a:cubicBezTo>
                  <a:pt x="4" y="201"/>
                  <a:pt x="5" y="201"/>
                  <a:pt x="6" y="201"/>
                </a:cubicBezTo>
                <a:cubicBezTo>
                  <a:pt x="6" y="201"/>
                  <a:pt x="6" y="201"/>
                  <a:pt x="6" y="201"/>
                </a:cubicBezTo>
                <a:cubicBezTo>
                  <a:pt x="7" y="201"/>
                  <a:pt x="28" y="201"/>
                  <a:pt x="52" y="201"/>
                </a:cubicBezTo>
                <a:cubicBezTo>
                  <a:pt x="87" y="201"/>
                  <a:pt x="130" y="201"/>
                  <a:pt x="131" y="201"/>
                </a:cubicBezTo>
                <a:cubicBezTo>
                  <a:pt x="133" y="201"/>
                  <a:pt x="136" y="200"/>
                  <a:pt x="136" y="196"/>
                </a:cubicBezTo>
                <a:cubicBezTo>
                  <a:pt x="136" y="193"/>
                  <a:pt x="133" y="189"/>
                  <a:pt x="128" y="1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Freeform 54">
            <a:extLst>
              <a:ext uri="{FF2B5EF4-FFF2-40B4-BE49-F238E27FC236}">
                <a16:creationId xmlns:a16="http://schemas.microsoft.com/office/drawing/2014/main" id="{91C8923C-D17D-4530-B9D1-E9B1DE9C5E4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20272" y="3549563"/>
            <a:ext cx="435282" cy="567928"/>
          </a:xfrm>
          <a:custGeom>
            <a:avLst/>
            <a:gdLst>
              <a:gd name="T0" fmla="*/ 108 w 143"/>
              <a:gd name="T1" fmla="*/ 72 h 186"/>
              <a:gd name="T2" fmla="*/ 100 w 143"/>
              <a:gd name="T3" fmla="*/ 96 h 186"/>
              <a:gd name="T4" fmla="*/ 92 w 143"/>
              <a:gd name="T5" fmla="*/ 71 h 186"/>
              <a:gd name="T6" fmla="*/ 88 w 143"/>
              <a:gd name="T7" fmla="*/ 65 h 186"/>
              <a:gd name="T8" fmla="*/ 86 w 143"/>
              <a:gd name="T9" fmla="*/ 76 h 186"/>
              <a:gd name="T10" fmla="*/ 70 w 143"/>
              <a:gd name="T11" fmla="*/ 76 h 186"/>
              <a:gd name="T12" fmla="*/ 73 w 143"/>
              <a:gd name="T13" fmla="*/ 60 h 186"/>
              <a:gd name="T14" fmla="*/ 45 w 143"/>
              <a:gd name="T15" fmla="*/ 60 h 186"/>
              <a:gd name="T16" fmla="*/ 0 w 143"/>
              <a:gd name="T17" fmla="*/ 143 h 186"/>
              <a:gd name="T18" fmla="*/ 28 w 143"/>
              <a:gd name="T19" fmla="*/ 186 h 186"/>
              <a:gd name="T20" fmla="*/ 143 w 143"/>
              <a:gd name="T21" fmla="*/ 158 h 186"/>
              <a:gd name="T22" fmla="*/ 133 w 143"/>
              <a:gd name="T23" fmla="*/ 105 h 186"/>
              <a:gd name="T24" fmla="*/ 78 w 143"/>
              <a:gd name="T25" fmla="*/ 171 h 186"/>
              <a:gd name="T26" fmla="*/ 65 w 143"/>
              <a:gd name="T27" fmla="*/ 162 h 186"/>
              <a:gd name="T28" fmla="*/ 52 w 143"/>
              <a:gd name="T29" fmla="*/ 156 h 186"/>
              <a:gd name="T30" fmla="*/ 60 w 143"/>
              <a:gd name="T31" fmla="*/ 146 h 186"/>
              <a:gd name="T32" fmla="*/ 77 w 143"/>
              <a:gd name="T33" fmla="*/ 145 h 186"/>
              <a:gd name="T34" fmla="*/ 53 w 143"/>
              <a:gd name="T35" fmla="*/ 120 h 186"/>
              <a:gd name="T36" fmla="*/ 66 w 143"/>
              <a:gd name="T37" fmla="*/ 94 h 186"/>
              <a:gd name="T38" fmla="*/ 78 w 143"/>
              <a:gd name="T39" fmla="*/ 103 h 186"/>
              <a:gd name="T40" fmla="*/ 90 w 143"/>
              <a:gd name="T41" fmla="*/ 107 h 186"/>
              <a:gd name="T42" fmla="*/ 82 w 143"/>
              <a:gd name="T43" fmla="*/ 118 h 186"/>
              <a:gd name="T44" fmla="*/ 68 w 143"/>
              <a:gd name="T45" fmla="*/ 119 h 186"/>
              <a:gd name="T46" fmla="*/ 91 w 143"/>
              <a:gd name="T47" fmla="*/ 144 h 186"/>
              <a:gd name="T48" fmla="*/ 45 w 143"/>
              <a:gd name="T49" fmla="*/ 42 h 186"/>
              <a:gd name="T50" fmla="*/ 50 w 143"/>
              <a:gd name="T51" fmla="*/ 9 h 186"/>
              <a:gd name="T52" fmla="*/ 93 w 143"/>
              <a:gd name="T53" fmla="*/ 9 h 186"/>
              <a:gd name="T54" fmla="*/ 98 w 143"/>
              <a:gd name="T55" fmla="*/ 42 h 186"/>
              <a:gd name="T56" fmla="*/ 100 w 143"/>
              <a:gd name="T57" fmla="*/ 56 h 186"/>
              <a:gd name="T58" fmla="*/ 104 w 143"/>
              <a:gd name="T59" fmla="*/ 71 h 186"/>
              <a:gd name="T60" fmla="*/ 100 w 143"/>
              <a:gd name="T61" fmla="*/ 92 h 186"/>
              <a:gd name="T62" fmla="*/ 96 w 143"/>
              <a:gd name="T63" fmla="*/ 71 h 186"/>
              <a:gd name="T64" fmla="*/ 88 w 143"/>
              <a:gd name="T65" fmla="*/ 61 h 186"/>
              <a:gd name="T66" fmla="*/ 82 w 143"/>
              <a:gd name="T67" fmla="*/ 71 h 186"/>
              <a:gd name="T68" fmla="*/ 78 w 143"/>
              <a:gd name="T69" fmla="*/ 80 h 186"/>
              <a:gd name="T70" fmla="*/ 74 w 143"/>
              <a:gd name="T71" fmla="*/ 71 h 186"/>
              <a:gd name="T72" fmla="*/ 44 w 143"/>
              <a:gd name="T73" fmla="*/ 56 h 186"/>
              <a:gd name="T74" fmla="*/ 44 w 143"/>
              <a:gd name="T75" fmla="*/ 48 h 186"/>
              <a:gd name="T76" fmla="*/ 88 w 143"/>
              <a:gd name="T77" fmla="*/ 45 h 186"/>
              <a:gd name="T78" fmla="*/ 100 w 143"/>
              <a:gd name="T79" fmla="*/ 48 h 186"/>
              <a:gd name="T80" fmla="*/ 100 w 143"/>
              <a:gd name="T81" fmla="*/ 5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3" h="186">
                <a:moveTo>
                  <a:pt x="133" y="105"/>
                </a:moveTo>
                <a:cubicBezTo>
                  <a:pt x="108" y="72"/>
                  <a:pt x="108" y="72"/>
                  <a:pt x="108" y="72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8" y="92"/>
                  <a:pt x="104" y="96"/>
                  <a:pt x="100" y="96"/>
                </a:cubicBezTo>
                <a:cubicBezTo>
                  <a:pt x="95" y="96"/>
                  <a:pt x="92" y="92"/>
                  <a:pt x="92" y="88"/>
                </a:cubicBezTo>
                <a:cubicBezTo>
                  <a:pt x="92" y="71"/>
                  <a:pt x="92" y="71"/>
                  <a:pt x="92" y="71"/>
                </a:cubicBezTo>
                <a:cubicBezTo>
                  <a:pt x="92" y="70"/>
                  <a:pt x="91" y="67"/>
                  <a:pt x="90" y="64"/>
                </a:cubicBezTo>
                <a:cubicBezTo>
                  <a:pt x="89" y="65"/>
                  <a:pt x="89" y="65"/>
                  <a:pt x="88" y="65"/>
                </a:cubicBezTo>
                <a:cubicBezTo>
                  <a:pt x="87" y="67"/>
                  <a:pt x="86" y="70"/>
                  <a:pt x="86" y="71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3" y="84"/>
                  <a:pt x="78" y="84"/>
                </a:cubicBezTo>
                <a:cubicBezTo>
                  <a:pt x="74" y="84"/>
                  <a:pt x="70" y="81"/>
                  <a:pt x="70" y="76"/>
                </a:cubicBezTo>
                <a:cubicBezTo>
                  <a:pt x="70" y="71"/>
                  <a:pt x="70" y="71"/>
                  <a:pt x="70" y="71"/>
                </a:cubicBezTo>
                <a:cubicBezTo>
                  <a:pt x="70" y="68"/>
                  <a:pt x="71" y="64"/>
                  <a:pt x="73" y="60"/>
                </a:cubicBezTo>
                <a:cubicBezTo>
                  <a:pt x="65" y="60"/>
                  <a:pt x="65" y="60"/>
                  <a:pt x="65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4" y="115"/>
                  <a:pt x="0" y="132"/>
                  <a:pt x="0" y="143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69"/>
                  <a:pt x="17" y="186"/>
                  <a:pt x="28" y="186"/>
                </a:cubicBezTo>
                <a:cubicBezTo>
                  <a:pt x="115" y="186"/>
                  <a:pt x="115" y="186"/>
                  <a:pt x="115" y="186"/>
                </a:cubicBezTo>
                <a:cubicBezTo>
                  <a:pt x="126" y="186"/>
                  <a:pt x="143" y="169"/>
                  <a:pt x="143" y="158"/>
                </a:cubicBezTo>
                <a:cubicBezTo>
                  <a:pt x="143" y="143"/>
                  <a:pt x="143" y="143"/>
                  <a:pt x="143" y="143"/>
                </a:cubicBezTo>
                <a:cubicBezTo>
                  <a:pt x="143" y="132"/>
                  <a:pt x="139" y="115"/>
                  <a:pt x="133" y="105"/>
                </a:cubicBezTo>
                <a:close/>
                <a:moveTo>
                  <a:pt x="78" y="161"/>
                </a:moveTo>
                <a:cubicBezTo>
                  <a:pt x="78" y="171"/>
                  <a:pt x="78" y="171"/>
                  <a:pt x="78" y="171"/>
                </a:cubicBezTo>
                <a:cubicBezTo>
                  <a:pt x="65" y="171"/>
                  <a:pt x="65" y="171"/>
                  <a:pt x="65" y="171"/>
                </a:cubicBezTo>
                <a:cubicBezTo>
                  <a:pt x="65" y="162"/>
                  <a:pt x="65" y="162"/>
                  <a:pt x="65" y="162"/>
                </a:cubicBezTo>
                <a:cubicBezTo>
                  <a:pt x="61" y="161"/>
                  <a:pt x="57" y="160"/>
                  <a:pt x="54" y="158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6" y="144"/>
                  <a:pt x="56" y="144"/>
                  <a:pt x="56" y="144"/>
                </a:cubicBezTo>
                <a:cubicBezTo>
                  <a:pt x="60" y="146"/>
                  <a:pt x="60" y="146"/>
                  <a:pt x="60" y="146"/>
                </a:cubicBezTo>
                <a:cubicBezTo>
                  <a:pt x="63" y="148"/>
                  <a:pt x="67" y="149"/>
                  <a:pt x="70" y="149"/>
                </a:cubicBezTo>
                <a:cubicBezTo>
                  <a:pt x="74" y="149"/>
                  <a:pt x="77" y="147"/>
                  <a:pt x="77" y="145"/>
                </a:cubicBezTo>
                <a:cubicBezTo>
                  <a:pt x="77" y="143"/>
                  <a:pt x="76" y="141"/>
                  <a:pt x="69" y="138"/>
                </a:cubicBezTo>
                <a:cubicBezTo>
                  <a:pt x="61" y="135"/>
                  <a:pt x="53" y="130"/>
                  <a:pt x="53" y="120"/>
                </a:cubicBezTo>
                <a:cubicBezTo>
                  <a:pt x="53" y="112"/>
                  <a:pt x="58" y="106"/>
                  <a:pt x="66" y="103"/>
                </a:cubicBezTo>
                <a:cubicBezTo>
                  <a:pt x="66" y="94"/>
                  <a:pt x="66" y="94"/>
                  <a:pt x="66" y="94"/>
                </a:cubicBezTo>
                <a:cubicBezTo>
                  <a:pt x="78" y="94"/>
                  <a:pt x="78" y="94"/>
                  <a:pt x="78" y="94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82" y="103"/>
                  <a:pt x="85" y="104"/>
                  <a:pt x="88" y="106"/>
                </a:cubicBezTo>
                <a:cubicBezTo>
                  <a:pt x="90" y="107"/>
                  <a:pt x="90" y="107"/>
                  <a:pt x="90" y="107"/>
                </a:cubicBezTo>
                <a:cubicBezTo>
                  <a:pt x="86" y="120"/>
                  <a:pt x="86" y="120"/>
                  <a:pt x="86" y="120"/>
                </a:cubicBezTo>
                <a:cubicBezTo>
                  <a:pt x="82" y="118"/>
                  <a:pt x="82" y="118"/>
                  <a:pt x="82" y="118"/>
                </a:cubicBezTo>
                <a:cubicBezTo>
                  <a:pt x="81" y="117"/>
                  <a:pt x="78" y="115"/>
                  <a:pt x="73" y="115"/>
                </a:cubicBezTo>
                <a:cubicBezTo>
                  <a:pt x="70" y="115"/>
                  <a:pt x="68" y="117"/>
                  <a:pt x="68" y="119"/>
                </a:cubicBezTo>
                <a:cubicBezTo>
                  <a:pt x="68" y="121"/>
                  <a:pt x="68" y="122"/>
                  <a:pt x="76" y="125"/>
                </a:cubicBezTo>
                <a:cubicBezTo>
                  <a:pt x="83" y="128"/>
                  <a:pt x="91" y="133"/>
                  <a:pt x="91" y="144"/>
                </a:cubicBezTo>
                <a:cubicBezTo>
                  <a:pt x="91" y="152"/>
                  <a:pt x="86" y="159"/>
                  <a:pt x="78" y="161"/>
                </a:cubicBezTo>
                <a:close/>
                <a:moveTo>
                  <a:pt x="45" y="42"/>
                </a:moveTo>
                <a:cubicBezTo>
                  <a:pt x="32" y="0"/>
                  <a:pt x="32" y="0"/>
                  <a:pt x="32" y="0"/>
                </a:cubicBezTo>
                <a:cubicBezTo>
                  <a:pt x="40" y="2"/>
                  <a:pt x="41" y="9"/>
                  <a:pt x="50" y="9"/>
                </a:cubicBezTo>
                <a:cubicBezTo>
                  <a:pt x="61" y="9"/>
                  <a:pt x="61" y="0"/>
                  <a:pt x="72" y="0"/>
                </a:cubicBezTo>
                <a:cubicBezTo>
                  <a:pt x="82" y="0"/>
                  <a:pt x="82" y="9"/>
                  <a:pt x="93" y="9"/>
                </a:cubicBezTo>
                <a:cubicBezTo>
                  <a:pt x="102" y="9"/>
                  <a:pt x="103" y="2"/>
                  <a:pt x="111" y="0"/>
                </a:cubicBezTo>
                <a:cubicBezTo>
                  <a:pt x="98" y="42"/>
                  <a:pt x="98" y="42"/>
                  <a:pt x="98" y="42"/>
                </a:cubicBezTo>
                <a:lnTo>
                  <a:pt x="45" y="42"/>
                </a:lnTo>
                <a:close/>
                <a:moveTo>
                  <a:pt x="100" y="56"/>
                </a:moveTo>
                <a:cubicBezTo>
                  <a:pt x="99" y="56"/>
                  <a:pt x="99" y="56"/>
                  <a:pt x="99" y="56"/>
                </a:cubicBezTo>
                <a:cubicBezTo>
                  <a:pt x="101" y="60"/>
                  <a:pt x="104" y="66"/>
                  <a:pt x="104" y="71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4" y="90"/>
                  <a:pt x="102" y="92"/>
                  <a:pt x="100" y="92"/>
                </a:cubicBezTo>
                <a:cubicBezTo>
                  <a:pt x="97" y="92"/>
                  <a:pt x="96" y="90"/>
                  <a:pt x="96" y="88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68"/>
                  <a:pt x="94" y="63"/>
                  <a:pt x="92" y="60"/>
                </a:cubicBezTo>
                <a:cubicBezTo>
                  <a:pt x="91" y="60"/>
                  <a:pt x="89" y="61"/>
                  <a:pt x="88" y="61"/>
                </a:cubicBezTo>
                <a:cubicBezTo>
                  <a:pt x="87" y="61"/>
                  <a:pt x="86" y="60"/>
                  <a:pt x="86" y="60"/>
                </a:cubicBezTo>
                <a:cubicBezTo>
                  <a:pt x="84" y="64"/>
                  <a:pt x="82" y="68"/>
                  <a:pt x="82" y="71"/>
                </a:cubicBezTo>
                <a:cubicBezTo>
                  <a:pt x="82" y="76"/>
                  <a:pt x="82" y="76"/>
                  <a:pt x="82" y="76"/>
                </a:cubicBezTo>
                <a:cubicBezTo>
                  <a:pt x="82" y="79"/>
                  <a:pt x="80" y="80"/>
                  <a:pt x="78" y="80"/>
                </a:cubicBezTo>
                <a:cubicBezTo>
                  <a:pt x="76" y="80"/>
                  <a:pt x="74" y="79"/>
                  <a:pt x="74" y="76"/>
                </a:cubicBezTo>
                <a:cubicBezTo>
                  <a:pt x="74" y="71"/>
                  <a:pt x="74" y="71"/>
                  <a:pt x="74" y="71"/>
                </a:cubicBezTo>
                <a:cubicBezTo>
                  <a:pt x="74" y="66"/>
                  <a:pt x="77" y="60"/>
                  <a:pt x="79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1" y="56"/>
                  <a:pt x="40" y="54"/>
                  <a:pt x="40" y="52"/>
                </a:cubicBezTo>
                <a:cubicBezTo>
                  <a:pt x="40" y="49"/>
                  <a:pt x="41" y="48"/>
                  <a:pt x="44" y="48"/>
                </a:cubicBezTo>
                <a:cubicBezTo>
                  <a:pt x="82" y="48"/>
                  <a:pt x="82" y="48"/>
                  <a:pt x="82" y="48"/>
                </a:cubicBezTo>
                <a:cubicBezTo>
                  <a:pt x="83" y="46"/>
                  <a:pt x="85" y="45"/>
                  <a:pt x="88" y="45"/>
                </a:cubicBezTo>
                <a:cubicBezTo>
                  <a:pt x="90" y="45"/>
                  <a:pt x="92" y="46"/>
                  <a:pt x="94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9"/>
                  <a:pt x="104" y="52"/>
                </a:cubicBezTo>
                <a:cubicBezTo>
                  <a:pt x="104" y="54"/>
                  <a:pt x="102" y="56"/>
                  <a:pt x="100" y="5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Freeform 57">
            <a:extLst>
              <a:ext uri="{FF2B5EF4-FFF2-40B4-BE49-F238E27FC236}">
                <a16:creationId xmlns:a16="http://schemas.microsoft.com/office/drawing/2014/main" id="{84F77E95-2E51-43D3-AEA0-15409D74D2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206840" y="1943782"/>
            <a:ext cx="694134" cy="548610"/>
          </a:xfrm>
          <a:custGeom>
            <a:avLst/>
            <a:gdLst>
              <a:gd name="T0" fmla="*/ 41 w 228"/>
              <a:gd name="T1" fmla="*/ 93 h 180"/>
              <a:gd name="T2" fmla="*/ 74 w 228"/>
              <a:gd name="T3" fmla="*/ 131 h 180"/>
              <a:gd name="T4" fmla="*/ 86 w 228"/>
              <a:gd name="T5" fmla="*/ 128 h 180"/>
              <a:gd name="T6" fmla="*/ 75 w 228"/>
              <a:gd name="T7" fmla="*/ 93 h 180"/>
              <a:gd name="T8" fmla="*/ 116 w 228"/>
              <a:gd name="T9" fmla="*/ 115 h 180"/>
              <a:gd name="T10" fmla="*/ 123 w 228"/>
              <a:gd name="T11" fmla="*/ 93 h 180"/>
              <a:gd name="T12" fmla="*/ 163 w 228"/>
              <a:gd name="T13" fmla="*/ 86 h 180"/>
              <a:gd name="T14" fmla="*/ 123 w 228"/>
              <a:gd name="T15" fmla="*/ 56 h 180"/>
              <a:gd name="T16" fmla="*/ 164 w 228"/>
              <a:gd name="T17" fmla="*/ 86 h 180"/>
              <a:gd name="T18" fmla="*/ 165 w 228"/>
              <a:gd name="T19" fmla="*/ 48 h 180"/>
              <a:gd name="T20" fmla="*/ 187 w 228"/>
              <a:gd name="T21" fmla="*/ 49 h 180"/>
              <a:gd name="T22" fmla="*/ 120 w 228"/>
              <a:gd name="T23" fmla="*/ 0 h 180"/>
              <a:gd name="T24" fmla="*/ 45 w 228"/>
              <a:gd name="T25" fmla="*/ 139 h 180"/>
              <a:gd name="T26" fmla="*/ 177 w 228"/>
              <a:gd name="T27" fmla="*/ 35 h 180"/>
              <a:gd name="T28" fmla="*/ 148 w 228"/>
              <a:gd name="T29" fmla="*/ 16 h 180"/>
              <a:gd name="T30" fmla="*/ 123 w 228"/>
              <a:gd name="T31" fmla="*/ 11 h 180"/>
              <a:gd name="T32" fmla="*/ 156 w 228"/>
              <a:gd name="T33" fmla="*/ 44 h 180"/>
              <a:gd name="T34" fmla="*/ 123 w 228"/>
              <a:gd name="T35" fmla="*/ 11 h 180"/>
              <a:gd name="T36" fmla="*/ 75 w 228"/>
              <a:gd name="T37" fmla="*/ 86 h 180"/>
              <a:gd name="T38" fmla="*/ 116 w 228"/>
              <a:gd name="T39" fmla="*/ 56 h 180"/>
              <a:gd name="T40" fmla="*/ 108 w 228"/>
              <a:gd name="T41" fmla="*/ 12 h 180"/>
              <a:gd name="T42" fmla="*/ 116 w 228"/>
              <a:gd name="T43" fmla="*/ 48 h 180"/>
              <a:gd name="T44" fmla="*/ 108 w 228"/>
              <a:gd name="T45" fmla="*/ 12 h 180"/>
              <a:gd name="T46" fmla="*/ 76 w 228"/>
              <a:gd name="T47" fmla="*/ 41 h 180"/>
              <a:gd name="T48" fmla="*/ 91 w 228"/>
              <a:gd name="T49" fmla="*/ 16 h 180"/>
              <a:gd name="T50" fmla="*/ 74 w 228"/>
              <a:gd name="T51" fmla="*/ 48 h 180"/>
              <a:gd name="T52" fmla="*/ 41 w 228"/>
              <a:gd name="T53" fmla="*/ 86 h 180"/>
              <a:gd name="T54" fmla="*/ 199 w 228"/>
              <a:gd name="T55" fmla="*/ 106 h 180"/>
              <a:gd name="T56" fmla="*/ 181 w 228"/>
              <a:gd name="T57" fmla="*/ 139 h 180"/>
              <a:gd name="T58" fmla="*/ 167 w 228"/>
              <a:gd name="T59" fmla="*/ 126 h 180"/>
              <a:gd name="T60" fmla="*/ 156 w 228"/>
              <a:gd name="T61" fmla="*/ 136 h 180"/>
              <a:gd name="T62" fmla="*/ 123 w 228"/>
              <a:gd name="T63" fmla="*/ 169 h 180"/>
              <a:gd name="T64" fmla="*/ 116 w 228"/>
              <a:gd name="T65" fmla="*/ 148 h 180"/>
              <a:gd name="T66" fmla="*/ 108 w 228"/>
              <a:gd name="T67" fmla="*/ 168 h 180"/>
              <a:gd name="T68" fmla="*/ 87 w 228"/>
              <a:gd name="T69" fmla="*/ 158 h 180"/>
              <a:gd name="T70" fmla="*/ 82 w 228"/>
              <a:gd name="T71" fmla="*/ 159 h 180"/>
              <a:gd name="T72" fmla="*/ 120 w 228"/>
              <a:gd name="T73" fmla="*/ 180 h 180"/>
              <a:gd name="T74" fmla="*/ 205 w 228"/>
              <a:gd name="T75" fmla="*/ 106 h 180"/>
              <a:gd name="T76" fmla="*/ 148 w 228"/>
              <a:gd name="T77" fmla="*/ 163 h 180"/>
              <a:gd name="T78" fmla="*/ 177 w 228"/>
              <a:gd name="T79" fmla="*/ 144 h 180"/>
              <a:gd name="T80" fmla="*/ 228 w 228"/>
              <a:gd name="T81" fmla="*/ 75 h 180"/>
              <a:gd name="T82" fmla="*/ 198 w 228"/>
              <a:gd name="T83" fmla="*/ 97 h 180"/>
              <a:gd name="T84" fmla="*/ 26 w 228"/>
              <a:gd name="T85" fmla="*/ 157 h 180"/>
              <a:gd name="T86" fmla="*/ 31 w 228"/>
              <a:gd name="T87" fmla="*/ 148 h 180"/>
              <a:gd name="T88" fmla="*/ 183 w 228"/>
              <a:gd name="T89" fmla="*/ 81 h 180"/>
              <a:gd name="T90" fmla="*/ 205 w 228"/>
              <a:gd name="T91" fmla="*/ 52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8" h="180">
                <a:moveTo>
                  <a:pt x="57" y="137"/>
                </a:moveTo>
                <a:cubicBezTo>
                  <a:pt x="47" y="125"/>
                  <a:pt x="42" y="110"/>
                  <a:pt x="41" y="93"/>
                </a:cubicBezTo>
                <a:cubicBezTo>
                  <a:pt x="68" y="93"/>
                  <a:pt x="68" y="93"/>
                  <a:pt x="68" y="93"/>
                </a:cubicBezTo>
                <a:cubicBezTo>
                  <a:pt x="68" y="107"/>
                  <a:pt x="70" y="120"/>
                  <a:pt x="74" y="131"/>
                </a:cubicBezTo>
                <a:cubicBezTo>
                  <a:pt x="72" y="132"/>
                  <a:pt x="70" y="133"/>
                  <a:pt x="68" y="134"/>
                </a:cubicBezTo>
                <a:cubicBezTo>
                  <a:pt x="74" y="132"/>
                  <a:pt x="80" y="130"/>
                  <a:pt x="86" y="128"/>
                </a:cubicBezTo>
                <a:cubicBezTo>
                  <a:pt x="84" y="128"/>
                  <a:pt x="83" y="129"/>
                  <a:pt x="81" y="129"/>
                </a:cubicBezTo>
                <a:cubicBezTo>
                  <a:pt x="78" y="119"/>
                  <a:pt x="75" y="106"/>
                  <a:pt x="75" y="93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6" y="115"/>
                  <a:pt x="116" y="115"/>
                  <a:pt x="116" y="115"/>
                </a:cubicBezTo>
                <a:cubicBezTo>
                  <a:pt x="119" y="114"/>
                  <a:pt x="121" y="113"/>
                  <a:pt x="123" y="112"/>
                </a:cubicBezTo>
                <a:cubicBezTo>
                  <a:pt x="123" y="93"/>
                  <a:pt x="123" y="93"/>
                  <a:pt x="123" y="93"/>
                </a:cubicBezTo>
                <a:cubicBezTo>
                  <a:pt x="153" y="93"/>
                  <a:pt x="153" y="93"/>
                  <a:pt x="153" y="93"/>
                </a:cubicBezTo>
                <a:cubicBezTo>
                  <a:pt x="157" y="91"/>
                  <a:pt x="160" y="89"/>
                  <a:pt x="163" y="86"/>
                </a:cubicBezTo>
                <a:cubicBezTo>
                  <a:pt x="123" y="86"/>
                  <a:pt x="123" y="86"/>
                  <a:pt x="123" y="8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36" y="55"/>
                  <a:pt x="148" y="54"/>
                  <a:pt x="159" y="50"/>
                </a:cubicBezTo>
                <a:cubicBezTo>
                  <a:pt x="162" y="61"/>
                  <a:pt x="164" y="73"/>
                  <a:pt x="164" y="86"/>
                </a:cubicBezTo>
                <a:cubicBezTo>
                  <a:pt x="167" y="84"/>
                  <a:pt x="169" y="82"/>
                  <a:pt x="171" y="80"/>
                </a:cubicBezTo>
                <a:cubicBezTo>
                  <a:pt x="170" y="69"/>
                  <a:pt x="168" y="58"/>
                  <a:pt x="165" y="48"/>
                </a:cubicBezTo>
                <a:cubicBezTo>
                  <a:pt x="171" y="46"/>
                  <a:pt x="177" y="44"/>
                  <a:pt x="181" y="41"/>
                </a:cubicBezTo>
                <a:cubicBezTo>
                  <a:pt x="184" y="44"/>
                  <a:pt x="185" y="46"/>
                  <a:pt x="187" y="49"/>
                </a:cubicBezTo>
                <a:cubicBezTo>
                  <a:pt x="190" y="47"/>
                  <a:pt x="194" y="46"/>
                  <a:pt x="197" y="45"/>
                </a:cubicBezTo>
                <a:cubicBezTo>
                  <a:pt x="182" y="18"/>
                  <a:pt x="153" y="0"/>
                  <a:pt x="120" y="0"/>
                </a:cubicBezTo>
                <a:cubicBezTo>
                  <a:pt x="70" y="0"/>
                  <a:pt x="30" y="40"/>
                  <a:pt x="30" y="90"/>
                </a:cubicBezTo>
                <a:cubicBezTo>
                  <a:pt x="30" y="108"/>
                  <a:pt x="35" y="125"/>
                  <a:pt x="45" y="139"/>
                </a:cubicBezTo>
                <a:cubicBezTo>
                  <a:pt x="49" y="139"/>
                  <a:pt x="52" y="138"/>
                  <a:pt x="57" y="137"/>
                </a:cubicBezTo>
                <a:close/>
                <a:moveTo>
                  <a:pt x="177" y="35"/>
                </a:moveTo>
                <a:cubicBezTo>
                  <a:pt x="172" y="38"/>
                  <a:pt x="168" y="40"/>
                  <a:pt x="163" y="41"/>
                </a:cubicBezTo>
                <a:cubicBezTo>
                  <a:pt x="159" y="31"/>
                  <a:pt x="154" y="23"/>
                  <a:pt x="148" y="16"/>
                </a:cubicBezTo>
                <a:cubicBezTo>
                  <a:pt x="159" y="20"/>
                  <a:pt x="169" y="27"/>
                  <a:pt x="177" y="35"/>
                </a:cubicBezTo>
                <a:close/>
                <a:moveTo>
                  <a:pt x="123" y="11"/>
                </a:moveTo>
                <a:cubicBezTo>
                  <a:pt x="126" y="11"/>
                  <a:pt x="128" y="11"/>
                  <a:pt x="131" y="12"/>
                </a:cubicBezTo>
                <a:cubicBezTo>
                  <a:pt x="141" y="17"/>
                  <a:pt x="150" y="28"/>
                  <a:pt x="156" y="44"/>
                </a:cubicBezTo>
                <a:cubicBezTo>
                  <a:pt x="146" y="46"/>
                  <a:pt x="135" y="48"/>
                  <a:pt x="123" y="48"/>
                </a:cubicBezTo>
                <a:lnTo>
                  <a:pt x="123" y="11"/>
                </a:lnTo>
                <a:close/>
                <a:moveTo>
                  <a:pt x="116" y="86"/>
                </a:moveTo>
                <a:cubicBezTo>
                  <a:pt x="75" y="86"/>
                  <a:pt x="75" y="86"/>
                  <a:pt x="75" y="86"/>
                </a:cubicBezTo>
                <a:cubicBezTo>
                  <a:pt x="75" y="73"/>
                  <a:pt x="78" y="61"/>
                  <a:pt x="81" y="50"/>
                </a:cubicBezTo>
                <a:cubicBezTo>
                  <a:pt x="92" y="54"/>
                  <a:pt x="104" y="55"/>
                  <a:pt x="116" y="56"/>
                </a:cubicBezTo>
                <a:lnTo>
                  <a:pt x="116" y="86"/>
                </a:lnTo>
                <a:close/>
                <a:moveTo>
                  <a:pt x="108" y="12"/>
                </a:moveTo>
                <a:cubicBezTo>
                  <a:pt x="111" y="11"/>
                  <a:pt x="113" y="11"/>
                  <a:pt x="116" y="11"/>
                </a:cubicBezTo>
                <a:cubicBezTo>
                  <a:pt x="116" y="48"/>
                  <a:pt x="116" y="48"/>
                  <a:pt x="116" y="48"/>
                </a:cubicBezTo>
                <a:cubicBezTo>
                  <a:pt x="104" y="48"/>
                  <a:pt x="93" y="46"/>
                  <a:pt x="83" y="44"/>
                </a:cubicBezTo>
                <a:cubicBezTo>
                  <a:pt x="89" y="28"/>
                  <a:pt x="98" y="17"/>
                  <a:pt x="108" y="12"/>
                </a:cubicBezTo>
                <a:close/>
                <a:moveTo>
                  <a:pt x="91" y="16"/>
                </a:moveTo>
                <a:cubicBezTo>
                  <a:pt x="85" y="23"/>
                  <a:pt x="80" y="31"/>
                  <a:pt x="76" y="41"/>
                </a:cubicBezTo>
                <a:cubicBezTo>
                  <a:pt x="72" y="40"/>
                  <a:pt x="67" y="38"/>
                  <a:pt x="63" y="35"/>
                </a:cubicBezTo>
                <a:cubicBezTo>
                  <a:pt x="71" y="27"/>
                  <a:pt x="80" y="20"/>
                  <a:pt x="91" y="16"/>
                </a:cubicBezTo>
                <a:close/>
                <a:moveTo>
                  <a:pt x="58" y="41"/>
                </a:moveTo>
                <a:cubicBezTo>
                  <a:pt x="63" y="44"/>
                  <a:pt x="68" y="46"/>
                  <a:pt x="74" y="48"/>
                </a:cubicBezTo>
                <a:cubicBezTo>
                  <a:pt x="70" y="60"/>
                  <a:pt x="68" y="73"/>
                  <a:pt x="68" y="86"/>
                </a:cubicBezTo>
                <a:cubicBezTo>
                  <a:pt x="41" y="86"/>
                  <a:pt x="41" y="86"/>
                  <a:pt x="41" y="86"/>
                </a:cubicBezTo>
                <a:cubicBezTo>
                  <a:pt x="42" y="69"/>
                  <a:pt x="48" y="53"/>
                  <a:pt x="58" y="41"/>
                </a:cubicBezTo>
                <a:close/>
                <a:moveTo>
                  <a:pt x="199" y="106"/>
                </a:moveTo>
                <a:cubicBezTo>
                  <a:pt x="198" y="106"/>
                  <a:pt x="197" y="107"/>
                  <a:pt x="196" y="108"/>
                </a:cubicBezTo>
                <a:cubicBezTo>
                  <a:pt x="194" y="119"/>
                  <a:pt x="189" y="130"/>
                  <a:pt x="181" y="139"/>
                </a:cubicBezTo>
                <a:cubicBezTo>
                  <a:pt x="177" y="136"/>
                  <a:pt x="171" y="134"/>
                  <a:pt x="165" y="131"/>
                </a:cubicBezTo>
                <a:cubicBezTo>
                  <a:pt x="166" y="130"/>
                  <a:pt x="166" y="128"/>
                  <a:pt x="167" y="126"/>
                </a:cubicBezTo>
                <a:cubicBezTo>
                  <a:pt x="161" y="129"/>
                  <a:pt x="156" y="132"/>
                  <a:pt x="150" y="135"/>
                </a:cubicBezTo>
                <a:cubicBezTo>
                  <a:pt x="152" y="135"/>
                  <a:pt x="154" y="136"/>
                  <a:pt x="156" y="136"/>
                </a:cubicBezTo>
                <a:cubicBezTo>
                  <a:pt x="150" y="152"/>
                  <a:pt x="141" y="163"/>
                  <a:pt x="131" y="168"/>
                </a:cubicBezTo>
                <a:cubicBezTo>
                  <a:pt x="128" y="168"/>
                  <a:pt x="126" y="169"/>
                  <a:pt x="123" y="169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1" y="147"/>
                  <a:pt x="118" y="147"/>
                  <a:pt x="116" y="148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3" y="169"/>
                  <a:pt x="111" y="168"/>
                  <a:pt x="108" y="168"/>
                </a:cubicBezTo>
                <a:cubicBezTo>
                  <a:pt x="103" y="165"/>
                  <a:pt x="98" y="161"/>
                  <a:pt x="94" y="156"/>
                </a:cubicBezTo>
                <a:cubicBezTo>
                  <a:pt x="91" y="156"/>
                  <a:pt x="89" y="157"/>
                  <a:pt x="87" y="158"/>
                </a:cubicBezTo>
                <a:cubicBezTo>
                  <a:pt x="88" y="160"/>
                  <a:pt x="90" y="162"/>
                  <a:pt x="91" y="163"/>
                </a:cubicBezTo>
                <a:cubicBezTo>
                  <a:pt x="88" y="162"/>
                  <a:pt x="85" y="161"/>
                  <a:pt x="82" y="159"/>
                </a:cubicBezTo>
                <a:cubicBezTo>
                  <a:pt x="77" y="160"/>
                  <a:pt x="72" y="161"/>
                  <a:pt x="67" y="162"/>
                </a:cubicBezTo>
                <a:cubicBezTo>
                  <a:pt x="82" y="173"/>
                  <a:pt x="100" y="180"/>
                  <a:pt x="120" y="180"/>
                </a:cubicBezTo>
                <a:cubicBezTo>
                  <a:pt x="164" y="180"/>
                  <a:pt x="200" y="148"/>
                  <a:pt x="208" y="106"/>
                </a:cubicBezTo>
                <a:cubicBezTo>
                  <a:pt x="207" y="106"/>
                  <a:pt x="206" y="106"/>
                  <a:pt x="205" y="106"/>
                </a:cubicBezTo>
                <a:cubicBezTo>
                  <a:pt x="203" y="106"/>
                  <a:pt x="201" y="106"/>
                  <a:pt x="199" y="106"/>
                </a:cubicBezTo>
                <a:close/>
                <a:moveTo>
                  <a:pt x="148" y="163"/>
                </a:moveTo>
                <a:cubicBezTo>
                  <a:pt x="154" y="157"/>
                  <a:pt x="159" y="148"/>
                  <a:pt x="163" y="138"/>
                </a:cubicBezTo>
                <a:cubicBezTo>
                  <a:pt x="168" y="140"/>
                  <a:pt x="172" y="142"/>
                  <a:pt x="177" y="144"/>
                </a:cubicBezTo>
                <a:cubicBezTo>
                  <a:pt x="169" y="153"/>
                  <a:pt x="159" y="159"/>
                  <a:pt x="148" y="163"/>
                </a:cubicBezTo>
                <a:close/>
                <a:moveTo>
                  <a:pt x="228" y="75"/>
                </a:moveTo>
                <a:cubicBezTo>
                  <a:pt x="228" y="88"/>
                  <a:pt x="218" y="98"/>
                  <a:pt x="205" y="98"/>
                </a:cubicBezTo>
                <a:cubicBezTo>
                  <a:pt x="202" y="98"/>
                  <a:pt x="200" y="98"/>
                  <a:pt x="198" y="97"/>
                </a:cubicBezTo>
                <a:cubicBezTo>
                  <a:pt x="182" y="109"/>
                  <a:pt x="162" y="121"/>
                  <a:pt x="138" y="131"/>
                </a:cubicBezTo>
                <a:cubicBezTo>
                  <a:pt x="88" y="153"/>
                  <a:pt x="41" y="161"/>
                  <a:pt x="26" y="157"/>
                </a:cubicBezTo>
                <a:cubicBezTo>
                  <a:pt x="0" y="151"/>
                  <a:pt x="31" y="122"/>
                  <a:pt x="31" y="122"/>
                </a:cubicBezTo>
                <a:cubicBezTo>
                  <a:pt x="31" y="122"/>
                  <a:pt x="15" y="148"/>
                  <a:pt x="31" y="148"/>
                </a:cubicBezTo>
                <a:cubicBezTo>
                  <a:pt x="55" y="149"/>
                  <a:pt x="103" y="132"/>
                  <a:pt x="131" y="117"/>
                </a:cubicBezTo>
                <a:cubicBezTo>
                  <a:pt x="153" y="104"/>
                  <a:pt x="170" y="92"/>
                  <a:pt x="183" y="81"/>
                </a:cubicBezTo>
                <a:cubicBezTo>
                  <a:pt x="182" y="79"/>
                  <a:pt x="182" y="77"/>
                  <a:pt x="182" y="75"/>
                </a:cubicBezTo>
                <a:cubicBezTo>
                  <a:pt x="182" y="62"/>
                  <a:pt x="192" y="52"/>
                  <a:pt x="205" y="52"/>
                </a:cubicBezTo>
                <a:cubicBezTo>
                  <a:pt x="218" y="52"/>
                  <a:pt x="228" y="62"/>
                  <a:pt x="228" y="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Freeform 66">
            <a:extLst>
              <a:ext uri="{FF2B5EF4-FFF2-40B4-BE49-F238E27FC236}">
                <a16:creationId xmlns:a16="http://schemas.microsoft.com/office/drawing/2014/main" id="{C61B0D19-1E13-4428-A9C2-B2F0B2EE279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383569" y="5180457"/>
            <a:ext cx="508688" cy="537020"/>
          </a:xfrm>
          <a:custGeom>
            <a:avLst/>
            <a:gdLst>
              <a:gd name="T0" fmla="*/ 0 w 395"/>
              <a:gd name="T1" fmla="*/ 303 h 417"/>
              <a:gd name="T2" fmla="*/ 86 w 395"/>
              <a:gd name="T3" fmla="*/ 303 h 417"/>
              <a:gd name="T4" fmla="*/ 86 w 395"/>
              <a:gd name="T5" fmla="*/ 417 h 417"/>
              <a:gd name="T6" fmla="*/ 0 w 395"/>
              <a:gd name="T7" fmla="*/ 417 h 417"/>
              <a:gd name="T8" fmla="*/ 0 w 395"/>
              <a:gd name="T9" fmla="*/ 303 h 417"/>
              <a:gd name="T10" fmla="*/ 156 w 395"/>
              <a:gd name="T11" fmla="*/ 417 h 417"/>
              <a:gd name="T12" fmla="*/ 241 w 395"/>
              <a:gd name="T13" fmla="*/ 417 h 417"/>
              <a:gd name="T14" fmla="*/ 241 w 395"/>
              <a:gd name="T15" fmla="*/ 247 h 417"/>
              <a:gd name="T16" fmla="*/ 156 w 395"/>
              <a:gd name="T17" fmla="*/ 247 h 417"/>
              <a:gd name="T18" fmla="*/ 156 w 395"/>
              <a:gd name="T19" fmla="*/ 417 h 417"/>
              <a:gd name="T20" fmla="*/ 310 w 395"/>
              <a:gd name="T21" fmla="*/ 152 h 417"/>
              <a:gd name="T22" fmla="*/ 310 w 395"/>
              <a:gd name="T23" fmla="*/ 417 h 417"/>
              <a:gd name="T24" fmla="*/ 395 w 395"/>
              <a:gd name="T25" fmla="*/ 417 h 417"/>
              <a:gd name="T26" fmla="*/ 395 w 395"/>
              <a:gd name="T27" fmla="*/ 152 h 417"/>
              <a:gd name="T28" fmla="*/ 310 w 395"/>
              <a:gd name="T29" fmla="*/ 152 h 417"/>
              <a:gd name="T30" fmla="*/ 319 w 395"/>
              <a:gd name="T31" fmla="*/ 62 h 417"/>
              <a:gd name="T32" fmla="*/ 338 w 395"/>
              <a:gd name="T33" fmla="*/ 83 h 417"/>
              <a:gd name="T34" fmla="*/ 360 w 395"/>
              <a:gd name="T35" fmla="*/ 0 h 417"/>
              <a:gd name="T36" fmla="*/ 279 w 395"/>
              <a:gd name="T37" fmla="*/ 22 h 417"/>
              <a:gd name="T38" fmla="*/ 298 w 395"/>
              <a:gd name="T39" fmla="*/ 43 h 417"/>
              <a:gd name="T40" fmla="*/ 190 w 395"/>
              <a:gd name="T41" fmla="*/ 152 h 417"/>
              <a:gd name="T42" fmla="*/ 119 w 395"/>
              <a:gd name="T43" fmla="*/ 83 h 417"/>
              <a:gd name="T44" fmla="*/ 12 w 395"/>
              <a:gd name="T45" fmla="*/ 190 h 417"/>
              <a:gd name="T46" fmla="*/ 34 w 395"/>
              <a:gd name="T47" fmla="*/ 209 h 417"/>
              <a:gd name="T48" fmla="*/ 119 w 395"/>
              <a:gd name="T49" fmla="*/ 123 h 417"/>
              <a:gd name="T50" fmla="*/ 190 w 395"/>
              <a:gd name="T51" fmla="*/ 192 h 417"/>
              <a:gd name="T52" fmla="*/ 319 w 395"/>
              <a:gd name="T53" fmla="*/ 62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95" h="417">
                <a:moveTo>
                  <a:pt x="0" y="303"/>
                </a:moveTo>
                <a:lnTo>
                  <a:pt x="86" y="303"/>
                </a:lnTo>
                <a:lnTo>
                  <a:pt x="86" y="417"/>
                </a:lnTo>
                <a:lnTo>
                  <a:pt x="0" y="417"/>
                </a:lnTo>
                <a:lnTo>
                  <a:pt x="0" y="303"/>
                </a:lnTo>
                <a:close/>
                <a:moveTo>
                  <a:pt x="156" y="417"/>
                </a:moveTo>
                <a:lnTo>
                  <a:pt x="241" y="417"/>
                </a:lnTo>
                <a:lnTo>
                  <a:pt x="241" y="247"/>
                </a:lnTo>
                <a:lnTo>
                  <a:pt x="156" y="247"/>
                </a:lnTo>
                <a:lnTo>
                  <a:pt x="156" y="417"/>
                </a:lnTo>
                <a:close/>
                <a:moveTo>
                  <a:pt x="310" y="152"/>
                </a:moveTo>
                <a:lnTo>
                  <a:pt x="310" y="417"/>
                </a:lnTo>
                <a:lnTo>
                  <a:pt x="395" y="417"/>
                </a:lnTo>
                <a:lnTo>
                  <a:pt x="395" y="152"/>
                </a:lnTo>
                <a:lnTo>
                  <a:pt x="310" y="152"/>
                </a:lnTo>
                <a:close/>
                <a:moveTo>
                  <a:pt x="319" y="62"/>
                </a:moveTo>
                <a:lnTo>
                  <a:pt x="338" y="83"/>
                </a:lnTo>
                <a:lnTo>
                  <a:pt x="360" y="0"/>
                </a:lnTo>
                <a:lnTo>
                  <a:pt x="279" y="22"/>
                </a:lnTo>
                <a:lnTo>
                  <a:pt x="298" y="43"/>
                </a:lnTo>
                <a:lnTo>
                  <a:pt x="190" y="152"/>
                </a:lnTo>
                <a:lnTo>
                  <a:pt x="119" y="83"/>
                </a:lnTo>
                <a:lnTo>
                  <a:pt x="12" y="190"/>
                </a:lnTo>
                <a:lnTo>
                  <a:pt x="34" y="209"/>
                </a:lnTo>
                <a:lnTo>
                  <a:pt x="119" y="123"/>
                </a:lnTo>
                <a:lnTo>
                  <a:pt x="190" y="192"/>
                </a:lnTo>
                <a:lnTo>
                  <a:pt x="319" y="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Freeform 88">
            <a:extLst>
              <a:ext uri="{FF2B5EF4-FFF2-40B4-BE49-F238E27FC236}">
                <a16:creationId xmlns:a16="http://schemas.microsoft.com/office/drawing/2014/main" id="{E3791D9E-357F-48D9-9821-5CC09A0897C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393574" y="3540549"/>
            <a:ext cx="320667" cy="585957"/>
          </a:xfrm>
          <a:custGeom>
            <a:avLst/>
            <a:gdLst>
              <a:gd name="T0" fmla="*/ 52 w 105"/>
              <a:gd name="T1" fmla="*/ 62 h 192"/>
              <a:gd name="T2" fmla="*/ 30 w 105"/>
              <a:gd name="T3" fmla="*/ 68 h 192"/>
              <a:gd name="T4" fmla="*/ 0 w 105"/>
              <a:gd name="T5" fmla="*/ 74 h 192"/>
              <a:gd name="T6" fmla="*/ 5 w 105"/>
              <a:gd name="T7" fmla="*/ 120 h 192"/>
              <a:gd name="T8" fmla="*/ 18 w 105"/>
              <a:gd name="T9" fmla="*/ 141 h 192"/>
              <a:gd name="T10" fmla="*/ 18 w 105"/>
              <a:gd name="T11" fmla="*/ 188 h 192"/>
              <a:gd name="T12" fmla="*/ 52 w 105"/>
              <a:gd name="T13" fmla="*/ 192 h 192"/>
              <a:gd name="T14" fmla="*/ 86 w 105"/>
              <a:gd name="T15" fmla="*/ 188 h 192"/>
              <a:gd name="T16" fmla="*/ 86 w 105"/>
              <a:gd name="T17" fmla="*/ 141 h 192"/>
              <a:gd name="T18" fmla="*/ 99 w 105"/>
              <a:gd name="T19" fmla="*/ 120 h 192"/>
              <a:gd name="T20" fmla="*/ 105 w 105"/>
              <a:gd name="T21" fmla="*/ 74 h 192"/>
              <a:gd name="T22" fmla="*/ 74 w 105"/>
              <a:gd name="T23" fmla="*/ 68 h 192"/>
              <a:gd name="T24" fmla="*/ 52 w 105"/>
              <a:gd name="T25" fmla="*/ 62 h 192"/>
              <a:gd name="T26" fmla="*/ 59 w 105"/>
              <a:gd name="T27" fmla="*/ 81 h 192"/>
              <a:gd name="T28" fmla="*/ 55 w 105"/>
              <a:gd name="T29" fmla="*/ 86 h 192"/>
              <a:gd name="T30" fmla="*/ 63 w 105"/>
              <a:gd name="T31" fmla="*/ 126 h 192"/>
              <a:gd name="T32" fmla="*/ 52 w 105"/>
              <a:gd name="T33" fmla="*/ 138 h 192"/>
              <a:gd name="T34" fmla="*/ 42 w 105"/>
              <a:gd name="T35" fmla="*/ 126 h 192"/>
              <a:gd name="T36" fmla="*/ 49 w 105"/>
              <a:gd name="T37" fmla="*/ 86 h 192"/>
              <a:gd name="T38" fmla="*/ 46 w 105"/>
              <a:gd name="T39" fmla="*/ 81 h 192"/>
              <a:gd name="T40" fmla="*/ 46 w 105"/>
              <a:gd name="T41" fmla="*/ 79 h 192"/>
              <a:gd name="T42" fmla="*/ 38 w 105"/>
              <a:gd name="T43" fmla="*/ 75 h 192"/>
              <a:gd name="T44" fmla="*/ 41 w 105"/>
              <a:gd name="T45" fmla="*/ 72 h 192"/>
              <a:gd name="T46" fmla="*/ 50 w 105"/>
              <a:gd name="T47" fmla="*/ 74 h 192"/>
              <a:gd name="T48" fmla="*/ 55 w 105"/>
              <a:gd name="T49" fmla="*/ 74 h 192"/>
              <a:gd name="T50" fmla="*/ 64 w 105"/>
              <a:gd name="T51" fmla="*/ 72 h 192"/>
              <a:gd name="T52" fmla="*/ 67 w 105"/>
              <a:gd name="T53" fmla="*/ 75 h 192"/>
              <a:gd name="T54" fmla="*/ 59 w 105"/>
              <a:gd name="T55" fmla="*/ 79 h 192"/>
              <a:gd name="T56" fmla="*/ 59 w 105"/>
              <a:gd name="T57" fmla="*/ 81 h 192"/>
              <a:gd name="T58" fmla="*/ 23 w 105"/>
              <a:gd name="T59" fmla="*/ 29 h 192"/>
              <a:gd name="T60" fmla="*/ 52 w 105"/>
              <a:gd name="T61" fmla="*/ 0 h 192"/>
              <a:gd name="T62" fmla="*/ 81 w 105"/>
              <a:gd name="T63" fmla="*/ 29 h 192"/>
              <a:gd name="T64" fmla="*/ 52 w 105"/>
              <a:gd name="T65" fmla="*/ 59 h 192"/>
              <a:gd name="T66" fmla="*/ 23 w 105"/>
              <a:gd name="T67" fmla="*/ 29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5" h="192">
                <a:moveTo>
                  <a:pt x="52" y="62"/>
                </a:moveTo>
                <a:cubicBezTo>
                  <a:pt x="42" y="62"/>
                  <a:pt x="33" y="66"/>
                  <a:pt x="30" y="68"/>
                </a:cubicBezTo>
                <a:cubicBezTo>
                  <a:pt x="10" y="70"/>
                  <a:pt x="0" y="74"/>
                  <a:pt x="0" y="74"/>
                </a:cubicBezTo>
                <a:cubicBezTo>
                  <a:pt x="0" y="74"/>
                  <a:pt x="2" y="111"/>
                  <a:pt x="5" y="120"/>
                </a:cubicBezTo>
                <a:cubicBezTo>
                  <a:pt x="8" y="128"/>
                  <a:pt x="18" y="132"/>
                  <a:pt x="18" y="141"/>
                </a:cubicBezTo>
                <a:cubicBezTo>
                  <a:pt x="18" y="188"/>
                  <a:pt x="18" y="188"/>
                  <a:pt x="18" y="188"/>
                </a:cubicBezTo>
                <a:cubicBezTo>
                  <a:pt x="18" y="188"/>
                  <a:pt x="35" y="192"/>
                  <a:pt x="52" y="192"/>
                </a:cubicBezTo>
                <a:cubicBezTo>
                  <a:pt x="69" y="192"/>
                  <a:pt x="86" y="188"/>
                  <a:pt x="86" y="188"/>
                </a:cubicBezTo>
                <a:cubicBezTo>
                  <a:pt x="86" y="141"/>
                  <a:pt x="86" y="141"/>
                  <a:pt x="86" y="141"/>
                </a:cubicBezTo>
                <a:cubicBezTo>
                  <a:pt x="86" y="132"/>
                  <a:pt x="97" y="128"/>
                  <a:pt x="99" y="120"/>
                </a:cubicBezTo>
                <a:cubicBezTo>
                  <a:pt x="102" y="111"/>
                  <a:pt x="105" y="74"/>
                  <a:pt x="105" y="74"/>
                </a:cubicBezTo>
                <a:cubicBezTo>
                  <a:pt x="105" y="74"/>
                  <a:pt x="95" y="70"/>
                  <a:pt x="74" y="68"/>
                </a:cubicBezTo>
                <a:cubicBezTo>
                  <a:pt x="71" y="66"/>
                  <a:pt x="63" y="62"/>
                  <a:pt x="52" y="62"/>
                </a:cubicBezTo>
                <a:moveTo>
                  <a:pt x="59" y="81"/>
                </a:moveTo>
                <a:cubicBezTo>
                  <a:pt x="55" y="86"/>
                  <a:pt x="55" y="86"/>
                  <a:pt x="55" y="86"/>
                </a:cubicBezTo>
                <a:cubicBezTo>
                  <a:pt x="63" y="126"/>
                  <a:pt x="63" y="126"/>
                  <a:pt x="63" y="126"/>
                </a:cubicBezTo>
                <a:cubicBezTo>
                  <a:pt x="52" y="138"/>
                  <a:pt x="52" y="138"/>
                  <a:pt x="52" y="138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9" y="86"/>
                  <a:pt x="49" y="86"/>
                  <a:pt x="49" y="86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79"/>
                  <a:pt x="46" y="79"/>
                  <a:pt x="46" y="79"/>
                </a:cubicBezTo>
                <a:cubicBezTo>
                  <a:pt x="43" y="78"/>
                  <a:pt x="40" y="77"/>
                  <a:pt x="38" y="75"/>
                </a:cubicBezTo>
                <a:cubicBezTo>
                  <a:pt x="41" y="72"/>
                  <a:pt x="41" y="72"/>
                  <a:pt x="41" y="72"/>
                </a:cubicBezTo>
                <a:cubicBezTo>
                  <a:pt x="44" y="73"/>
                  <a:pt x="47" y="73"/>
                  <a:pt x="50" y="74"/>
                </a:cubicBezTo>
                <a:cubicBezTo>
                  <a:pt x="55" y="74"/>
                  <a:pt x="55" y="74"/>
                  <a:pt x="55" y="74"/>
                </a:cubicBezTo>
                <a:cubicBezTo>
                  <a:pt x="58" y="73"/>
                  <a:pt x="61" y="73"/>
                  <a:pt x="64" y="72"/>
                </a:cubicBezTo>
                <a:cubicBezTo>
                  <a:pt x="67" y="75"/>
                  <a:pt x="67" y="75"/>
                  <a:pt x="67" y="75"/>
                </a:cubicBezTo>
                <a:cubicBezTo>
                  <a:pt x="65" y="77"/>
                  <a:pt x="62" y="78"/>
                  <a:pt x="59" y="79"/>
                </a:cubicBezTo>
                <a:lnTo>
                  <a:pt x="59" y="81"/>
                </a:lnTo>
                <a:close/>
                <a:moveTo>
                  <a:pt x="23" y="29"/>
                </a:moveTo>
                <a:cubicBezTo>
                  <a:pt x="23" y="13"/>
                  <a:pt x="36" y="0"/>
                  <a:pt x="52" y="0"/>
                </a:cubicBezTo>
                <a:cubicBezTo>
                  <a:pt x="68" y="0"/>
                  <a:pt x="81" y="13"/>
                  <a:pt x="81" y="29"/>
                </a:cubicBezTo>
                <a:cubicBezTo>
                  <a:pt x="81" y="46"/>
                  <a:pt x="68" y="59"/>
                  <a:pt x="52" y="59"/>
                </a:cubicBezTo>
                <a:cubicBezTo>
                  <a:pt x="36" y="59"/>
                  <a:pt x="23" y="46"/>
                  <a:pt x="23" y="29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2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C30A69C-E733-438E-906E-491385D9B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386" y="6323767"/>
            <a:ext cx="5997575" cy="503237"/>
          </a:xfrm>
        </p:spPr>
        <p:txBody>
          <a:bodyPr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616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493"/>
            <a:ext cx="11583687" cy="967319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lnSpc>
                <a:spcPct val="110000"/>
              </a:lnSpc>
              <a:spcBef>
                <a:spcPts val="672"/>
              </a:spcBef>
              <a:buClr>
                <a:srgbClr val="003D78"/>
              </a:buClr>
              <a:buSzPct val="75000"/>
              <a:buFont typeface="Arial" pitchFamily="34" charset="0"/>
              <a:buChar char="•"/>
              <a:defRPr sz="2800">
                <a:latin typeface="Arial" pitchFamily="34" charset="0"/>
                <a:cs typeface="Arial" pitchFamily="34" charset="0"/>
              </a:defRPr>
            </a:lvl1pPr>
            <a:lvl2pPr marL="914400" indent="-457200">
              <a:lnSpc>
                <a:spcPct val="110000"/>
              </a:lnSpc>
              <a:spcBef>
                <a:spcPts val="672"/>
              </a:spcBef>
              <a:buClr>
                <a:srgbClr val="003D78"/>
              </a:buClr>
              <a:buSzPct val="75000"/>
              <a:buFont typeface="Arial" pitchFamily="34" charset="0"/>
              <a:buChar char="•"/>
              <a:defRPr sz="2200">
                <a:latin typeface="Arial" pitchFamily="34" charset="0"/>
                <a:cs typeface="Arial" pitchFamily="34" charset="0"/>
              </a:defRPr>
            </a:lvl2pPr>
            <a:lvl3pPr marL="1371600" indent="-457200">
              <a:lnSpc>
                <a:spcPct val="110000"/>
              </a:lnSpc>
              <a:spcBef>
                <a:spcPts val="672"/>
              </a:spcBef>
              <a:buClr>
                <a:srgbClr val="003D78"/>
              </a:buClr>
              <a:buSzPct val="75000"/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3pPr>
            <a:lvl4pPr marL="1828800" indent="-457200">
              <a:lnSpc>
                <a:spcPct val="110000"/>
              </a:lnSpc>
              <a:spcBef>
                <a:spcPts val="672"/>
              </a:spcBef>
              <a:buClr>
                <a:srgbClr val="003D78"/>
              </a:buClr>
              <a:buSzPct val="75000"/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2286000" indent="-457200">
              <a:lnSpc>
                <a:spcPct val="110000"/>
              </a:lnSpc>
              <a:spcBef>
                <a:spcPts val="672"/>
              </a:spcBef>
              <a:buClr>
                <a:srgbClr val="003D78"/>
              </a:buClr>
              <a:buSzPct val="75000"/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1074399" y="6400992"/>
            <a:ext cx="814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EA1E8A84-BE97-47A2-8E15-2A58B40601B8}" type="slidenum">
              <a:rPr lang="en-US" sz="100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00" dirty="0">
              <a:solidFill>
                <a:srgbClr val="66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369251"/>
            <a:ext cx="10972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554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F18D-EFA6-4139-894B-9C167696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01469"/>
      </p:ext>
    </p:extLst>
  </p:cSld>
  <p:clrMapOvr>
    <a:masterClrMapping/>
  </p:clrMapOvr>
  <p:transition spd="slow" advClick="0" advTm="5000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058" y="369251"/>
            <a:ext cx="10810482" cy="685800"/>
          </a:xfrm>
        </p:spPr>
        <p:txBody>
          <a:bodyPr anchor="t" anchorCtr="0">
            <a:normAutofit/>
          </a:bodyPr>
          <a:lstStyle>
            <a:lvl1pPr algn="l">
              <a:defRPr sz="2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529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I:\Graphics\Logos and Flags\PEO IWS Logos\PEO IWS Logo FINAL transparent gif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6527" y="1008994"/>
            <a:ext cx="5498948" cy="4230065"/>
          </a:xfrm>
          <a:prstGeom prst="rect">
            <a:avLst/>
          </a:prstGeom>
          <a:noFill/>
          <a:effectLst>
            <a:outerShdw blurRad="508000" sx="102000" sy="102000" algn="ctr" rotWithShape="0">
              <a:prstClr val="black">
                <a:alpha val="57000"/>
              </a:prstClr>
            </a:outerShdw>
          </a:effectLst>
        </p:spPr>
      </p:pic>
      <p:sp>
        <p:nvSpPr>
          <p:cNvPr id="4" name="Rectangle 3"/>
          <p:cNvSpPr/>
          <p:nvPr userDrawn="1"/>
        </p:nvSpPr>
        <p:spPr>
          <a:xfrm>
            <a:off x="2460773" y="5356922"/>
            <a:ext cx="7270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sz="2000" b="1" i="1" dirty="0">
                <a:solidFill>
                  <a:srgbClr val="00336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“Sea Power to the Hands of Our Sailors”</a:t>
            </a: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0" y="6691095"/>
            <a:ext cx="10160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000000"/>
                </a:solidFill>
              </a:rPr>
              <a:t>DISTRIBUTION STATEMENT D: </a:t>
            </a:r>
            <a:r>
              <a:rPr lang="en-US" sz="900" dirty="0">
                <a:solidFill>
                  <a:srgbClr val="000000"/>
                </a:solidFill>
              </a:rPr>
              <a:t>Distribution authorized to DOD and DOD contractors only; Other requests must be referred to PEO IWS.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47146" y="126124"/>
            <a:ext cx="11876689" cy="660575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82129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85394" y="126302"/>
            <a:ext cx="10033233" cy="868363"/>
          </a:xfrm>
          <a:prstGeom prst="rect">
            <a:avLst/>
          </a:prstGeom>
        </p:spPr>
        <p:txBody>
          <a:bodyPr/>
          <a:lstStyle>
            <a:lvl1pPr>
              <a:defRPr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47146" y="126124"/>
            <a:ext cx="11876689" cy="660575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985394" y="5449149"/>
            <a:ext cx="10033233" cy="840999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400"/>
              <a:t>Click to edit Master subtitle style</a:t>
            </a:r>
            <a:endParaRPr lang="en-US" dirty="0"/>
          </a:p>
        </p:txBody>
      </p:sp>
      <p:pic>
        <p:nvPicPr>
          <p:cNvPr id="14" name="Picture 3" descr="I:\Graphics\Logos and Flags\PEO IWS Logos\PEO IWS Logo FINAL transparent gif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868" y="1841535"/>
            <a:ext cx="3706283" cy="2779713"/>
          </a:xfrm>
          <a:prstGeom prst="rect">
            <a:avLst/>
          </a:prstGeom>
          <a:noFill/>
          <a:effectLst>
            <a:outerShdw blurRad="508000" sx="102000" sy="102000" algn="ctr" rotWithShape="0">
              <a:prstClr val="black">
                <a:alpha val="57000"/>
              </a:prstClr>
            </a:outerShdw>
          </a:effectLst>
        </p:spPr>
      </p:pic>
      <p:sp>
        <p:nvSpPr>
          <p:cNvPr id="15" name="Rectangle 14"/>
          <p:cNvSpPr/>
          <p:nvPr userDrawn="1"/>
        </p:nvSpPr>
        <p:spPr>
          <a:xfrm>
            <a:off x="4929968" y="4615944"/>
            <a:ext cx="414408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sz="1600" b="1" i="1" dirty="0">
                <a:solidFill>
                  <a:srgbClr val="00336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“Sea Power to the Hands of Our Sailors”</a:t>
            </a:r>
          </a:p>
        </p:txBody>
      </p:sp>
      <p:sp>
        <p:nvSpPr>
          <p:cNvPr id="16" name="Text Box 9"/>
          <p:cNvSpPr txBox="1">
            <a:spLocks noChangeArrowheads="1"/>
          </p:cNvSpPr>
          <p:nvPr userDrawn="1"/>
        </p:nvSpPr>
        <p:spPr bwMode="auto">
          <a:xfrm>
            <a:off x="0" y="6691095"/>
            <a:ext cx="10160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000000"/>
                </a:solidFill>
              </a:rPr>
              <a:t>DISTRIBUTION STATEMENT D: </a:t>
            </a:r>
            <a:r>
              <a:rPr lang="en-US" sz="900" dirty="0">
                <a:solidFill>
                  <a:srgbClr val="000000"/>
                </a:solidFill>
              </a:rPr>
              <a:t>Distribution authorized to DOD and DOD contractors only; Other requests must be referred to PEO IWS.</a:t>
            </a:r>
            <a:endParaRPr lang="en-US" sz="900" b="1" dirty="0">
              <a:solidFill>
                <a:srgbClr val="000000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137693" y="126124"/>
            <a:ext cx="1838255" cy="6595518"/>
            <a:chOff x="103269" y="126124"/>
            <a:chExt cx="1378691" cy="6595518"/>
          </a:xfrm>
        </p:grpSpPr>
        <p:pic>
          <p:nvPicPr>
            <p:cNvPr id="17" name="Picture 16"/>
            <p:cNvPicPr>
              <a:picLocks noChangeAspect="1" noChangeArrowheads="1"/>
            </p:cNvPicPr>
            <p:nvPr userDrawn="1"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27432" y="126124"/>
              <a:ext cx="1354527" cy="8784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0353" y="1943505"/>
              <a:ext cx="1371606" cy="78753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6" descr="http://upload.wikimedia.org/wikipedia/commons/1/18/US_Navy_110129-N-3885H-158_USS_George_H.W._Bush_%28CVN_77%29_is_underway_in_the_Atlantic_Ocean.jpg"/>
            <p:cNvPicPr>
              <a:picLocks noChangeAspect="1" noChangeArrowheads="1"/>
            </p:cNvPicPr>
            <p:nvPr userDrawn="1"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0354" y="4381837"/>
              <a:ext cx="1371606" cy="6645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 userDrawn="1"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0353" y="991715"/>
              <a:ext cx="1371606" cy="9669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4" descr="https://encrypted-tbn0.gstatic.com/images?q=tbn:ANd9GcTO85kXGZmgU66HlcDI6MvIje8texJe2JoHRExcDTbUrvSMQAnDlA"/>
            <p:cNvPicPr>
              <a:picLocks noChangeAspect="1" noChangeArrowheads="1"/>
            </p:cNvPicPr>
            <p:nvPr userDrawn="1"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0354" y="5046426"/>
              <a:ext cx="1371606" cy="9567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8" descr="USS Makin Island (LHD-8) during her sea trials."/>
            <p:cNvPicPr>
              <a:picLocks noChangeAspect="1" noChangeArrowheads="1"/>
            </p:cNvPicPr>
            <p:nvPr userDrawn="1"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0354" y="2739725"/>
              <a:ext cx="1371606" cy="7003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2" descr="https://encrypted-tbn0.gstatic.com/images?q=tbn:ANd9GcTe0YbBVELqFG1DdLn98KNgnGv4YV6vKTv3XdSrWTDMrPpwiINZ0Q"/>
            <p:cNvPicPr>
              <a:picLocks noChangeAspect="1" noChangeArrowheads="1"/>
            </p:cNvPicPr>
            <p:nvPr userDrawn="1"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27430" y="3440045"/>
              <a:ext cx="1354529" cy="9417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6" descr="http://www.naval-technology.com/projects/nssn/images/nssnvirginia_2.jpg"/>
            <p:cNvPicPr>
              <a:picLocks noChangeAspect="1" noChangeArrowheads="1"/>
            </p:cNvPicPr>
            <p:nvPr userDrawn="1"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3269" y="5985180"/>
              <a:ext cx="1378690" cy="7364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018698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795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89975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94795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903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EAA24F-75CE-49A7-8E61-4DB01A8C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058" y="126693"/>
            <a:ext cx="10888219" cy="81628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5E51E-647C-4C00-A6CD-870B3CB53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058" y="1174199"/>
            <a:ext cx="10888219" cy="4892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FDEB831B-A57D-48BD-BC0A-9D87D8DB1F2E}"/>
              </a:ext>
            </a:extLst>
          </p:cNvPr>
          <p:cNvSpPr/>
          <p:nvPr userDrawn="1"/>
        </p:nvSpPr>
        <p:spPr>
          <a:xfrm>
            <a:off x="493058" y="6162050"/>
            <a:ext cx="11139618" cy="519034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23C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E5F68F-FC85-4BD5-9FB0-EC7AEA37DD89}"/>
              </a:ext>
            </a:extLst>
          </p:cNvPr>
          <p:cNvCxnSpPr>
            <a:cxnSpLocks/>
          </p:cNvCxnSpPr>
          <p:nvPr userDrawn="1"/>
        </p:nvCxnSpPr>
        <p:spPr>
          <a:xfrm>
            <a:off x="493058" y="1023974"/>
            <a:ext cx="11036333" cy="0"/>
          </a:xfrm>
          <a:prstGeom prst="line">
            <a:avLst/>
          </a:prstGeom>
          <a:ln w="12700">
            <a:solidFill>
              <a:srgbClr val="F3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6A7943E-E58D-484A-97BF-B1E3B63324CA}"/>
              </a:ext>
            </a:extLst>
          </p:cNvPr>
          <p:cNvSpPr/>
          <p:nvPr userDrawn="1"/>
        </p:nvSpPr>
        <p:spPr>
          <a:xfrm>
            <a:off x="9389764" y="6066958"/>
            <a:ext cx="216482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1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tabLst>
                <a:tab pos="5486400" algn="ctr"/>
                <a:tab pos="10453688" algn="r"/>
              </a:tabLst>
            </a:pPr>
            <a:r>
              <a:rPr lang="en-US" sz="850" b="0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NASDAQ: LUNA</a:t>
            </a:r>
          </a:p>
          <a:p>
            <a:pPr marL="0" marR="0" lvl="0" indent="0" algn="r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86400" algn="ctr"/>
                <a:tab pos="10453688" algn="r"/>
              </a:tabLst>
              <a:defRPr/>
            </a:pPr>
            <a:r>
              <a:rPr lang="en-US" sz="850" b="0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 Innovations Incorporated</a:t>
            </a:r>
            <a:r>
              <a:rPr lang="en-US" sz="850" b="0" i="0" u="none" strike="noStrike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850" b="0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r">
              <a:tabLst>
                <a:tab pos="5486400" algn="ctr"/>
                <a:tab pos="10453688" algn="r"/>
              </a:tabLst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B51339-1F6A-4C38-9E78-2E016F924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47" b="44248"/>
          <a:stretch/>
        </p:blipFill>
        <p:spPr>
          <a:xfrm>
            <a:off x="8049390" y="6162050"/>
            <a:ext cx="2067422" cy="51903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A7943E-E58D-484A-97BF-B1E3B63324CA}"/>
              </a:ext>
            </a:extLst>
          </p:cNvPr>
          <p:cNvSpPr/>
          <p:nvPr userDrawn="1"/>
        </p:nvSpPr>
        <p:spPr>
          <a:xfrm>
            <a:off x="9935340" y="6421567"/>
            <a:ext cx="2164826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tabLst>
                <a:tab pos="5486400" algn="ctr"/>
                <a:tab pos="10453688" algn="r"/>
              </a:tabLst>
            </a:pPr>
            <a:fld id="{5CFA112A-3F8E-41E1-AD4E-679B03FF64E6}" type="slidenum">
              <a:rPr lang="en-US" sz="1100" b="0" i="0" u="none" strike="noStrike" baseline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F6551C5-8356-4A7A-8978-E95F5CA10306}"/>
              </a:ext>
            </a:extLst>
          </p:cNvPr>
          <p:cNvSpPr txBox="1">
            <a:spLocks/>
          </p:cNvSpPr>
          <p:nvPr userDrawn="1"/>
        </p:nvSpPr>
        <p:spPr>
          <a:xfrm>
            <a:off x="651386" y="6159175"/>
            <a:ext cx="10729891" cy="50323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65000"/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Open Sans" panose="020B0606030504020204" pitchFamily="34" charset="0"/>
              <a:buChar char="—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554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93" r:id="rId3"/>
    <p:sldLayoutId id="2147483650" r:id="rId4"/>
    <p:sldLayoutId id="2147483678" r:id="rId5"/>
    <p:sldLayoutId id="2147483672" r:id="rId6"/>
    <p:sldLayoutId id="2147483679" r:id="rId7"/>
    <p:sldLayoutId id="2147483651" r:id="rId8"/>
    <p:sldLayoutId id="2147483652" r:id="rId9"/>
    <p:sldLayoutId id="2147483653" r:id="rId10"/>
    <p:sldLayoutId id="2147483654" r:id="rId11"/>
    <p:sldLayoutId id="2147483662" r:id="rId12"/>
    <p:sldLayoutId id="2147483677" r:id="rId13"/>
    <p:sldLayoutId id="2147483676" r:id="rId14"/>
    <p:sldLayoutId id="2147483655" r:id="rId15"/>
    <p:sldLayoutId id="2147483680" r:id="rId16"/>
    <p:sldLayoutId id="2147483694" r:id="rId17"/>
    <p:sldLayoutId id="2147483695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23C7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65000"/>
        <a:buFontTx/>
        <a:buBlip>
          <a:blip r:embed="rId21"/>
        </a:buBlip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Open Sans" panose="020B0606030504020204" pitchFamily="34" charset="0"/>
        <a:buChar char="—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4110" y="1173708"/>
            <a:ext cx="11081980" cy="499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30" name="Text Box 9"/>
          <p:cNvSpPr txBox="1">
            <a:spLocks noChangeArrowheads="1"/>
          </p:cNvSpPr>
          <p:nvPr/>
        </p:nvSpPr>
        <p:spPr bwMode="auto">
          <a:xfrm>
            <a:off x="0" y="6659563"/>
            <a:ext cx="10160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000000"/>
                </a:solidFill>
              </a:rPr>
              <a:t>DISTRIBUTION STATEMENT D: </a:t>
            </a:r>
            <a:r>
              <a:rPr lang="en-US" sz="900" dirty="0">
                <a:solidFill>
                  <a:srgbClr val="000000"/>
                </a:solidFill>
              </a:rPr>
              <a:t>Distribution authorized to DOD and DOD contractors only; Other requests must be referred to PEO IWS.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11823819" y="6660932"/>
            <a:ext cx="32573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03A5B0BE-2862-4A3B-B17C-74023F5E667C}" type="slidenum">
              <a:rPr lang="en-US" sz="900">
                <a:solidFill>
                  <a:srgbClr val="000000"/>
                </a:solidFill>
                <a:cs typeface="Times New Roman" pitchFamily="18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954173"/>
            <a:ext cx="12192000" cy="91440"/>
          </a:xfrm>
          <a:prstGeom prst="rect">
            <a:avLst/>
          </a:prstGeom>
          <a:gradFill>
            <a:gsLst>
              <a:gs pos="0">
                <a:srgbClr val="CC9900"/>
              </a:gs>
              <a:gs pos="100000">
                <a:srgbClr val="003399"/>
              </a:gs>
            </a:gsLst>
            <a:lin ang="4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43" y="35746"/>
            <a:ext cx="1207960" cy="90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947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5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 b="1" i="1">
          <a:solidFill>
            <a:srgbClr val="003366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28300"/>
        </a:buClr>
        <a:buSzPct val="8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B28300"/>
        </a:buClr>
        <a:buSzPct val="75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8300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B28300"/>
        </a:buClr>
        <a:buSzPct val="75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offa@lunainc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emf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7076-CCDF-4AAC-B170-FE175A597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000" y="1770185"/>
            <a:ext cx="11698942" cy="1444569"/>
          </a:xfrm>
        </p:spPr>
        <p:txBody>
          <a:bodyPr/>
          <a:lstStyle/>
          <a:p>
            <a:r>
              <a:rPr lang="en-US" sz="3000" dirty="0"/>
              <a:t>Charge Dissipating Conformal Coating for ESD Protection of Electronics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8F661456-A2CB-42D9-820D-C9C7E4AD9D67}"/>
              </a:ext>
            </a:extLst>
          </p:cNvPr>
          <p:cNvSpPr txBox="1">
            <a:spLocks/>
          </p:cNvSpPr>
          <p:nvPr/>
        </p:nvSpPr>
        <p:spPr>
          <a:xfrm>
            <a:off x="307975" y="3196960"/>
            <a:ext cx="11534026" cy="21751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23C7A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dirty="0"/>
          </a:p>
          <a:p>
            <a:r>
              <a:rPr lang="en-US" sz="2200" dirty="0"/>
              <a:t>Overview: Implement a charge dissipating conformal coating to enable greater radiation hardening and electrostatic discharge (ESD) mitigation for mission-critical electronics.  </a:t>
            </a:r>
            <a:br>
              <a:rPr lang="en-US" sz="22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sz="22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200" dirty="0"/>
          </a:p>
          <a:p>
            <a:endParaRPr lang="en-US" sz="2200" dirty="0"/>
          </a:p>
          <a:p>
            <a:br>
              <a:rPr lang="en-US" sz="2200" dirty="0"/>
            </a:br>
            <a:r>
              <a:rPr lang="en-US" sz="1800" dirty="0"/>
              <a:t>Adam Goff</a:t>
            </a:r>
          </a:p>
          <a:p>
            <a:r>
              <a:rPr lang="en-US" sz="1800" dirty="0"/>
              <a:t>Senior Research Scientist</a:t>
            </a:r>
          </a:p>
          <a:p>
            <a:r>
              <a:rPr lang="en-US" sz="1800" dirty="0"/>
              <a:t>Luna Innovations Inc.</a:t>
            </a:r>
          </a:p>
          <a:p>
            <a:r>
              <a:rPr lang="en-US" sz="1800" dirty="0">
                <a:hlinkClick r:id="rId2"/>
              </a:rPr>
              <a:t>goffa@lunainc.com</a:t>
            </a:r>
            <a:r>
              <a:rPr lang="en-US" sz="1800" dirty="0"/>
              <a:t>,  434-220-2513</a:t>
            </a:r>
            <a:endParaRPr lang="en-US" sz="18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83E8E1-3BF9-49BD-B63E-50765223925C}"/>
              </a:ext>
            </a:extLst>
          </p:cNvPr>
          <p:cNvSpPr txBox="1">
            <a:spLocks/>
          </p:cNvSpPr>
          <p:nvPr/>
        </p:nvSpPr>
        <p:spPr>
          <a:xfrm>
            <a:off x="3250053" y="4360730"/>
            <a:ext cx="8092862" cy="14445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23C7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0" i="1" dirty="0"/>
              <a:t>Interplanetary Small Satellite Conference ISSC 2021</a:t>
            </a:r>
          </a:p>
        </p:txBody>
      </p:sp>
    </p:spTree>
    <p:extLst>
      <p:ext uri="{BB962C8B-B14F-4D97-AF65-F5344CB8AC3E}">
        <p14:creationId xmlns:p14="http://schemas.microsoft.com/office/powerpoint/2010/main" val="109381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B8761-6B6D-461B-9B39-FB463A2FB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408C7-40FB-4E25-9C7D-FE3BBB342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10" y="1042939"/>
            <a:ext cx="11442848" cy="251966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/>
              <a:t>Unwanted electrical discharge events can occur on critical spacecraft electronics owing to charged radiation orbits, solar flares, micrometeoroid impacts, proximity to RTG fuel source, etc.</a:t>
            </a:r>
            <a:endParaRPr lang="en-US" sz="2000" u="sng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Relevant to all spacecraft and electrical systems that exist in these environments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Currently in a solar minimum but projected to be at solar maximum in ~ 5 years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Even if an ESD event does not occur, unwanted charging can lead to excessive EMI noise that conflicts with electrical systems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D89BD6-B451-46AE-ADB8-78CB767429D7}"/>
              </a:ext>
            </a:extLst>
          </p:cNvPr>
          <p:cNvGrpSpPr/>
          <p:nvPr/>
        </p:nvGrpSpPr>
        <p:grpSpPr>
          <a:xfrm>
            <a:off x="493058" y="3232105"/>
            <a:ext cx="3854083" cy="2890338"/>
            <a:chOff x="4256559" y="3244478"/>
            <a:chExt cx="3854083" cy="289033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EEEBCE8-BBA8-45CF-8C4F-A8E461B7D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8073" y="3244478"/>
              <a:ext cx="3462154" cy="2495238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93885CA-DD94-44E8-B406-FE7AA71B78BF}"/>
                </a:ext>
              </a:extLst>
            </p:cNvPr>
            <p:cNvSpPr txBox="1"/>
            <p:nvPr/>
          </p:nvSpPr>
          <p:spPr>
            <a:xfrm>
              <a:off x="4256559" y="5734706"/>
              <a:ext cx="3854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“Guide to Mitigating Spacecraft Charging Effects”</a:t>
              </a:r>
            </a:p>
            <a:p>
              <a:pPr algn="ctr"/>
              <a:r>
                <a:rPr lang="en-US" sz="1000" dirty="0"/>
                <a:t>  Hank Garrett and Albert Whittlesey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312E7DD-047B-4321-9943-5A9F719E55C4}"/>
              </a:ext>
            </a:extLst>
          </p:cNvPr>
          <p:cNvGrpSpPr/>
          <p:nvPr/>
        </p:nvGrpSpPr>
        <p:grpSpPr>
          <a:xfrm>
            <a:off x="4625885" y="3183465"/>
            <a:ext cx="2477054" cy="2924707"/>
            <a:chOff x="905616" y="3194513"/>
            <a:chExt cx="2477054" cy="292470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E74F86-2DDC-4C62-AFBD-E3922015D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616" y="3194513"/>
              <a:ext cx="2477054" cy="2568510"/>
            </a:xfrm>
            <a:prstGeom prst="rect">
              <a:avLst/>
            </a:prstGeom>
            <a:noFill/>
            <a:ln>
              <a:noFill/>
            </a:ln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60BE77D-B782-4407-A806-4F1050B433C7}"/>
                </a:ext>
              </a:extLst>
            </p:cNvPr>
            <p:cNvSpPr txBox="1"/>
            <p:nvPr/>
          </p:nvSpPr>
          <p:spPr>
            <a:xfrm>
              <a:off x="939772" y="5719110"/>
              <a:ext cx="24428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Lichtenberg discharge pattern</a:t>
              </a:r>
            </a:p>
            <a:p>
              <a:pPr algn="ctr"/>
              <a:r>
                <a:rPr lang="en-US" sz="1000" dirty="0"/>
                <a:t>(4.5 MeV electrons in Lucite)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95E401F-8154-4384-BCB7-7CAEBA6AD4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273" b="8797"/>
          <a:stretch/>
        </p:blipFill>
        <p:spPr>
          <a:xfrm>
            <a:off x="7139510" y="3626427"/>
            <a:ext cx="5052490" cy="21253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9D1F57-E8E7-4686-AB8F-BA6C3938AB8B}"/>
              </a:ext>
            </a:extLst>
          </p:cNvPr>
          <p:cNvSpPr txBox="1"/>
          <p:nvPr/>
        </p:nvSpPr>
        <p:spPr>
          <a:xfrm>
            <a:off x="7649270" y="5785006"/>
            <a:ext cx="38540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Examples of solar array arcing from NASA-HDBK-4002A</a:t>
            </a:r>
          </a:p>
        </p:txBody>
      </p:sp>
    </p:spTree>
    <p:extLst>
      <p:ext uri="{BB962C8B-B14F-4D97-AF65-F5344CB8AC3E}">
        <p14:creationId xmlns:p14="http://schemas.microsoft.com/office/powerpoint/2010/main" val="2654735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B8761-6B6D-461B-9B39-FB463A2FB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Luna’s Solution and Key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408C7-40FB-4E25-9C7D-FE3BBB342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47" y="1222408"/>
            <a:ext cx="6355965" cy="4949792"/>
          </a:xfrm>
        </p:spPr>
        <p:txBody>
          <a:bodyPr>
            <a:normAutofit/>
          </a:bodyPr>
          <a:lstStyle/>
          <a:p>
            <a:r>
              <a:rPr lang="en-US" sz="1600" b="1" dirty="0"/>
              <a:t>Solution: </a:t>
            </a:r>
            <a:r>
              <a:rPr lang="en-US" sz="1600" b="1" u="sng" dirty="0"/>
              <a:t>Luna’s XP-CD Charge Dissipation Coating</a:t>
            </a:r>
          </a:p>
          <a:p>
            <a:pPr lvl="1"/>
            <a:r>
              <a:rPr lang="en-US" dirty="0"/>
              <a:t>Can be used to prevent damaging charge dissipation events on electrical components like circuit boards</a:t>
            </a:r>
          </a:p>
          <a:p>
            <a:pPr lvl="1"/>
            <a:r>
              <a:rPr lang="en-US" dirty="0"/>
              <a:t>Applied like traditional polymer conformal coatings</a:t>
            </a:r>
          </a:p>
          <a:p>
            <a:pPr lvl="1"/>
            <a:r>
              <a:rPr lang="en-US" dirty="0"/>
              <a:t>Conductive </a:t>
            </a:r>
            <a:r>
              <a:rPr lang="en-US" i="1" dirty="0"/>
              <a:t>enough</a:t>
            </a:r>
            <a:r>
              <a:rPr lang="en-US" dirty="0"/>
              <a:t> to leak charge to ground to prevent discharge</a:t>
            </a:r>
          </a:p>
          <a:p>
            <a:r>
              <a:rPr lang="en-US" sz="1600" b="1" dirty="0"/>
              <a:t>Benefits:</a:t>
            </a:r>
          </a:p>
          <a:p>
            <a:pPr lvl="1"/>
            <a:r>
              <a:rPr lang="en-US" dirty="0"/>
              <a:t>Helps ensure spacecraft operational readiness in harsh electrical environments</a:t>
            </a:r>
          </a:p>
          <a:p>
            <a:pPr lvl="1"/>
            <a:r>
              <a:rPr lang="en-US" dirty="0"/>
              <a:t>Drop-in ready solution for numerous applications</a:t>
            </a:r>
          </a:p>
          <a:p>
            <a:pPr lvl="1"/>
            <a:r>
              <a:rPr lang="en-US" dirty="0"/>
              <a:t>Protection in a single conformal coating solution, reducing complexity, added weight and cost</a:t>
            </a:r>
          </a:p>
          <a:p>
            <a:pPr lvl="1"/>
            <a:r>
              <a:rPr lang="en-US" dirty="0"/>
              <a:t>Applies and handles just like a traditional conformal coating</a:t>
            </a:r>
          </a:p>
          <a:p>
            <a:pPr lvl="1"/>
            <a:r>
              <a:rPr lang="en-US" dirty="0"/>
              <a:t>Electrical properties are tailorable depending on mission need</a:t>
            </a:r>
          </a:p>
          <a:p>
            <a:pPr lvl="1"/>
            <a:r>
              <a:rPr lang="en-US" dirty="0"/>
              <a:t>Synergistic with other radiation protection technologies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9B3F40B-888F-435C-8F6B-45C506834A49}"/>
              </a:ext>
            </a:extLst>
          </p:cNvPr>
          <p:cNvSpPr txBox="1">
            <a:spLocks/>
          </p:cNvSpPr>
          <p:nvPr/>
        </p:nvSpPr>
        <p:spPr bwMode="auto">
          <a:xfrm>
            <a:off x="7146292" y="2081687"/>
            <a:ext cx="263252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5A944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5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Luna’s XP-CD coating is transparent, and easy to apply and inspect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C639184-15A5-4394-8F89-1367EFA90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919" y="53115"/>
            <a:ext cx="5030724" cy="1676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1172247-C1E6-4E3B-BA44-2C10D6D1BF24}"/>
              </a:ext>
            </a:extLst>
          </p:cNvPr>
          <p:cNvGrpSpPr/>
          <p:nvPr/>
        </p:nvGrpSpPr>
        <p:grpSpPr>
          <a:xfrm>
            <a:off x="8552562" y="3733683"/>
            <a:ext cx="3487081" cy="1912308"/>
            <a:chOff x="8450477" y="3392786"/>
            <a:chExt cx="3487081" cy="1912308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99FE9C09-F87D-4744-A8E9-56CF2F159B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376"/>
            <a:stretch/>
          </p:blipFill>
          <p:spPr bwMode="auto">
            <a:xfrm>
              <a:off x="8450477" y="3429000"/>
              <a:ext cx="3487081" cy="1876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60540C-FFF0-47AF-BEF8-393B349C275C}"/>
                </a:ext>
              </a:extLst>
            </p:cNvPr>
            <p:cNvSpPr txBox="1"/>
            <p:nvPr/>
          </p:nvSpPr>
          <p:spPr>
            <a:xfrm>
              <a:off x="8486692" y="3392786"/>
              <a:ext cx="664400" cy="70788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Credit: Aerospace &amp; Defense Technology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00CE06-C439-47D8-89DA-CD98A78867B1}"/>
              </a:ext>
            </a:extLst>
          </p:cNvPr>
          <p:cNvGrpSpPr/>
          <p:nvPr/>
        </p:nvGrpSpPr>
        <p:grpSpPr>
          <a:xfrm>
            <a:off x="6641238" y="3733683"/>
            <a:ext cx="1709290" cy="2085726"/>
            <a:chOff x="6757564" y="3927070"/>
            <a:chExt cx="1709290" cy="208572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F78A70D-37EA-411E-A2F5-DB3123C14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9947" r="15563"/>
            <a:stretch/>
          </p:blipFill>
          <p:spPr>
            <a:xfrm>
              <a:off x="6757564" y="3927070"/>
              <a:ext cx="1709290" cy="20857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B6C4AB-A288-494A-BA90-08209171935F}"/>
                </a:ext>
              </a:extLst>
            </p:cNvPr>
            <p:cNvSpPr txBox="1"/>
            <p:nvPr/>
          </p:nvSpPr>
          <p:spPr>
            <a:xfrm>
              <a:off x="6757564" y="3927070"/>
              <a:ext cx="1641542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XP-CD application to coupons for electrical resistivity testing</a:t>
              </a:r>
            </a:p>
          </p:txBody>
        </p:sp>
      </p:grpSp>
      <p:pic>
        <p:nvPicPr>
          <p:cNvPr id="5" name="Picture 4" descr="C:\Documents and Settings\goffa\My Documents\DoD SBIR 10.3\NASA Coating\Pictures\Final Samples for Aero-Nov 2011\907-44C\DSC_0314-comp.JPG">
            <a:extLst>
              <a:ext uri="{FF2B5EF4-FFF2-40B4-BE49-F238E27FC236}">
                <a16:creationId xmlns:a16="http://schemas.microsoft.com/office/drawing/2014/main" id="{EE20E141-E741-48BE-92DA-EE5F29F58570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19454" y="1511228"/>
            <a:ext cx="1816437" cy="205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7937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7C598-1B89-42B4-968D-737A41FDF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Performance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566E0-B42E-462B-A375-3EFCB328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08" y="1160071"/>
            <a:ext cx="8941138" cy="4717129"/>
          </a:xfrm>
        </p:spPr>
        <p:txBody>
          <a:bodyPr>
            <a:normAutofit/>
          </a:bodyPr>
          <a:lstStyle/>
          <a:p>
            <a:r>
              <a:rPr lang="en-US" sz="2000" dirty="0"/>
              <a:t>A single-component acrylic coating formulation</a:t>
            </a:r>
          </a:p>
          <a:p>
            <a:r>
              <a:rPr lang="en-US" sz="2000" dirty="0"/>
              <a:t>Transparent, uniform appearance that is easily inspected under UV lamp like traditional conformal coatings</a:t>
            </a:r>
          </a:p>
          <a:p>
            <a:r>
              <a:rPr lang="en-US" sz="2000" dirty="0"/>
              <a:t>Volume electrical resistivity between 10</a:t>
            </a:r>
            <a:r>
              <a:rPr lang="en-US" sz="2000" baseline="30000" dirty="0"/>
              <a:t>9</a:t>
            </a:r>
            <a:r>
              <a:rPr lang="en-US" sz="2000" dirty="0"/>
              <a:t> to 10</a:t>
            </a:r>
            <a:r>
              <a:rPr lang="en-US" sz="2000" baseline="30000" dirty="0"/>
              <a:t>11</a:t>
            </a:r>
            <a:r>
              <a:rPr lang="en-US" sz="2000" dirty="0"/>
              <a:t> ohm-cm</a:t>
            </a:r>
          </a:p>
          <a:p>
            <a:pPr lvl="1"/>
            <a:r>
              <a:rPr lang="en-US" sz="1800" dirty="0"/>
              <a:t>Leaks charge to ground during charge storage testing</a:t>
            </a:r>
          </a:p>
          <a:p>
            <a:pPr lvl="1"/>
            <a:r>
              <a:rPr lang="en-US" sz="1800" dirty="0"/>
              <a:t>Passes IPC-CC-830 dielectric withstanding voltage test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D75AE5-9088-4E19-93D5-AE634A180009}"/>
              </a:ext>
            </a:extLst>
          </p:cNvPr>
          <p:cNvGrpSpPr/>
          <p:nvPr/>
        </p:nvGrpSpPr>
        <p:grpSpPr>
          <a:xfrm>
            <a:off x="6343827" y="3518636"/>
            <a:ext cx="5827274" cy="2605088"/>
            <a:chOff x="6458128" y="3518636"/>
            <a:chExt cx="5827274" cy="2605088"/>
          </a:xfrm>
        </p:grpSpPr>
        <p:pic>
          <p:nvPicPr>
            <p:cNvPr id="14" name="Content Placeholder 4" descr="C1 Site 1  before 30x.jpg">
              <a:extLst>
                <a:ext uri="{FF2B5EF4-FFF2-40B4-BE49-F238E27FC236}">
                  <a16:creationId xmlns:a16="http://schemas.microsoft.com/office/drawing/2014/main" id="{4AC76343-48D4-47F9-941E-24A2FA41E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t="8824"/>
            <a:stretch>
              <a:fillRect/>
            </a:stretch>
          </p:blipFill>
          <p:spPr bwMode="auto">
            <a:xfrm>
              <a:off x="6622463" y="3522114"/>
              <a:ext cx="2904342" cy="1986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5171D6-9E0F-487B-A589-76639A706B6F}"/>
                </a:ext>
              </a:extLst>
            </p:cNvPr>
            <p:cNvSpPr txBox="1"/>
            <p:nvPr/>
          </p:nvSpPr>
          <p:spPr>
            <a:xfrm>
              <a:off x="6458128" y="5508171"/>
              <a:ext cx="323301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latin typeface="Arial" panose="020B0604020202020204" pitchFamily="34" charset="0"/>
                  <a:cs typeface="Arial" panose="020B0604020202020204" pitchFamily="34" charset="0"/>
                </a:rPr>
                <a:t>XP-CD does not charge under SEM, unlike most polymers</a:t>
              </a:r>
            </a:p>
          </p:txBody>
        </p:sp>
        <p:pic>
          <p:nvPicPr>
            <p:cNvPr id="8" name="Content Placeholder 6" descr="A2 Site 2  before 30x.jpg">
              <a:extLst>
                <a:ext uri="{FF2B5EF4-FFF2-40B4-BE49-F238E27FC236}">
                  <a16:creationId xmlns:a16="http://schemas.microsoft.com/office/drawing/2014/main" id="{47A751AE-3216-43B2-B204-5FDBC3FC4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6805" y="3518636"/>
              <a:ext cx="2665195" cy="199981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44F8C9-F021-4245-9F1E-22A60BA0B051}"/>
                </a:ext>
              </a:extLst>
            </p:cNvPr>
            <p:cNvSpPr txBox="1"/>
            <p:nvPr/>
          </p:nvSpPr>
          <p:spPr>
            <a:xfrm>
              <a:off x="9620207" y="5487589"/>
              <a:ext cx="266519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latin typeface="Arial" panose="020B0604020202020204" pitchFamily="34" charset="0"/>
                  <a:cs typeface="Arial" panose="020B0604020202020204" pitchFamily="34" charset="0"/>
                </a:rPr>
                <a:t>COTS conformal coatings charge under SEM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C6EFB0-FF01-42A1-8E6E-9410D9B09124}"/>
                </a:ext>
              </a:extLst>
            </p:cNvPr>
            <p:cNvSpPr txBox="1"/>
            <p:nvPr/>
          </p:nvSpPr>
          <p:spPr>
            <a:xfrm>
              <a:off x="9953443" y="4730086"/>
              <a:ext cx="230844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Bright spots indicate charging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CF67A36-115F-4A41-97AD-30ADF7545486}"/>
                </a:ext>
              </a:extLst>
            </p:cNvPr>
            <p:cNvSpPr txBox="1"/>
            <p:nvPr/>
          </p:nvSpPr>
          <p:spPr>
            <a:xfrm>
              <a:off x="7253306" y="3708393"/>
              <a:ext cx="230844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XP-CD does not charge</a:t>
              </a: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9107B7F-26CC-4A78-B903-B15A81F85467}"/>
              </a:ext>
            </a:extLst>
          </p:cNvPr>
          <p:cNvSpPr txBox="1">
            <a:spLocks/>
          </p:cNvSpPr>
          <p:nvPr/>
        </p:nvSpPr>
        <p:spPr>
          <a:xfrm>
            <a:off x="506307" y="3315890"/>
            <a:ext cx="6116156" cy="2746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65000"/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Open Sans" panose="020B0606030504020204" pitchFamily="34" charset="0"/>
              <a:buChar char="—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Wide temperature use range from -50°C up to +70°C</a:t>
            </a:r>
          </a:p>
          <a:p>
            <a:pPr lvl="1"/>
            <a:r>
              <a:rPr lang="en-US" sz="1800" dirty="0"/>
              <a:t>Passes IPC-CC-830 thermal cycling/shock testing</a:t>
            </a:r>
          </a:p>
          <a:p>
            <a:r>
              <a:rPr lang="en-US" sz="2000" dirty="0"/>
              <a:t>Excellent adhesion and flexibility applied to common hardware materials</a:t>
            </a:r>
          </a:p>
          <a:p>
            <a:pPr lvl="1"/>
            <a:r>
              <a:rPr lang="en-US" sz="1800" dirty="0"/>
              <a:t>ASTM D3359 and D522 top ratings</a:t>
            </a:r>
          </a:p>
          <a:p>
            <a:r>
              <a:rPr lang="en-US" sz="2000" dirty="0"/>
              <a:t>Low outgassing per ASTM E595 </a:t>
            </a:r>
          </a:p>
          <a:p>
            <a:r>
              <a:rPr lang="en-US" sz="2000" dirty="0"/>
              <a:t>Ambient and elevated temperature curable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B95FDB7-5D66-4E14-938E-14B082FEFDD9}"/>
              </a:ext>
            </a:extLst>
          </p:cNvPr>
          <p:cNvGrpSpPr/>
          <p:nvPr/>
        </p:nvGrpSpPr>
        <p:grpSpPr>
          <a:xfrm>
            <a:off x="9663407" y="1070222"/>
            <a:ext cx="2198330" cy="2377439"/>
            <a:chOff x="9848484" y="1092953"/>
            <a:chExt cx="2198330" cy="2377439"/>
          </a:xfrm>
        </p:grpSpPr>
        <p:pic>
          <p:nvPicPr>
            <p:cNvPr id="9" name="Picture 8" descr="C:\Documents and Settings\goffa\My Documents\DoD SBIR 10.3\NASA Coating\Pictures\Final Samples for Aero-Nov 2011\Blacklight Pics\DSC_0410-comp.JPG">
              <a:extLst>
                <a:ext uri="{FF2B5EF4-FFF2-40B4-BE49-F238E27FC236}">
                  <a16:creationId xmlns:a16="http://schemas.microsoft.com/office/drawing/2014/main" id="{C0F09F1F-7B4D-4A5B-B713-5076E7F99121}"/>
                </a:ext>
              </a:extLst>
            </p:cNvPr>
            <p:cNvPicPr/>
            <p:nvPr/>
          </p:nvPicPr>
          <p:blipFill>
            <a:blip r:embed="rId6" cstate="print"/>
            <a:srcRect l="46989"/>
            <a:stretch>
              <a:fillRect/>
            </a:stretch>
          </p:blipFill>
          <p:spPr bwMode="auto">
            <a:xfrm>
              <a:off x="9848484" y="1092953"/>
              <a:ext cx="2198330" cy="2377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4210FF-CC80-4B9E-BF45-02E16FA570C6}"/>
                </a:ext>
              </a:extLst>
            </p:cNvPr>
            <p:cNvSpPr txBox="1"/>
            <p:nvPr/>
          </p:nvSpPr>
          <p:spPr>
            <a:xfrm>
              <a:off x="9886727" y="1160071"/>
              <a:ext cx="2121843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XP-CD applied with intentional poor coverage; easy to see with UV lamp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40F89C4-C7A6-4FE7-B8B6-2EF4057E0E61}"/>
                </a:ext>
              </a:extLst>
            </p:cNvPr>
            <p:cNvCxnSpPr/>
            <p:nvPr/>
          </p:nvCxnSpPr>
          <p:spPr>
            <a:xfrm flipH="1">
              <a:off x="10745101" y="2281672"/>
              <a:ext cx="202548" cy="690309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8231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BFE1-423B-40FA-B262-15297A3FB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Electrical Performance - Resistivity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AF970-20ED-4EA8-903A-E7301E5D7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058" y="1174199"/>
            <a:ext cx="11165541" cy="2254801"/>
          </a:xfrm>
        </p:spPr>
        <p:txBody>
          <a:bodyPr/>
          <a:lstStyle/>
          <a:p>
            <a:r>
              <a:rPr lang="en-US" sz="2000" dirty="0"/>
              <a:t>Surface and Volume Resistivity measured on free standing films by Aerospace Corp using ASTM D 257 and ANSI/ESD STM11.11-2006 methods</a:t>
            </a:r>
            <a:endParaRPr lang="en-US" sz="2000" i="1" dirty="0"/>
          </a:p>
          <a:p>
            <a:pPr marL="573088" lvl="1">
              <a:spcBef>
                <a:spcPts val="600"/>
              </a:spcBef>
            </a:pPr>
            <a:r>
              <a:rPr lang="en-US" sz="1800" dirty="0"/>
              <a:t>Keithley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/>
              <a:t>Model 8009 test fixture and Model 6517A Electrometer/High Resistance Meter were used</a:t>
            </a:r>
            <a:endParaRPr lang="en-US" sz="1600" dirty="0"/>
          </a:p>
          <a:p>
            <a:pPr marL="573088" lvl="1">
              <a:spcBef>
                <a:spcPts val="1200"/>
              </a:spcBef>
            </a:pPr>
            <a:r>
              <a:rPr lang="en-US" sz="1800" dirty="0"/>
              <a:t>Model 6524 High Resistance Measurement Software used to: </a:t>
            </a:r>
          </a:p>
          <a:p>
            <a:pPr marL="968375" lvl="2" indent="-285750"/>
            <a:r>
              <a:rPr lang="en-US" sz="1600" dirty="0"/>
              <a:t>Take resistivity measurements using the alternating polarity method</a:t>
            </a:r>
          </a:p>
          <a:p>
            <a:pPr marL="968375" lvl="2" indent="-285750"/>
            <a:r>
              <a:rPr lang="en-US" sz="1600" dirty="0"/>
              <a:t>Analyze sample current in response to a voltage step (used for determining the appropriate measure time or electrification time for the resistance measurement)</a:t>
            </a:r>
          </a:p>
          <a:p>
            <a:endParaRPr lang="en-US" dirty="0"/>
          </a:p>
        </p:txBody>
      </p:sp>
      <p:pic>
        <p:nvPicPr>
          <p:cNvPr id="4" name="Picture 7" descr="IMG_2365">
            <a:extLst>
              <a:ext uri="{FF2B5EF4-FFF2-40B4-BE49-F238E27FC236}">
                <a16:creationId xmlns:a16="http://schemas.microsoft.com/office/drawing/2014/main" id="{D2B48003-0F29-47C8-9C24-F4FAE00A3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5172" y="3320142"/>
            <a:ext cx="3690257" cy="246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C25447-FCEC-4334-8232-0D990CC27663}"/>
              </a:ext>
            </a:extLst>
          </p:cNvPr>
          <p:cNvSpPr txBox="1">
            <a:spLocks/>
          </p:cNvSpPr>
          <p:nvPr/>
        </p:nvSpPr>
        <p:spPr>
          <a:xfrm>
            <a:off x="493058" y="3442791"/>
            <a:ext cx="7605914" cy="4892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65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Open Sans" panose="020B0606030504020204" pitchFamily="34" charset="0"/>
              <a:buChar char="—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3088" lvl="1">
              <a:spcBef>
                <a:spcPts val="1200"/>
              </a:spcBef>
            </a:pPr>
            <a:r>
              <a:rPr lang="en-US" sz="1800" dirty="0">
                <a:ea typeface="Calibri" pitchFamily="34" charset="0"/>
                <a:cs typeface="Times New Roman" pitchFamily="18" charset="0"/>
              </a:rPr>
              <a:t>Experimental conditions (nominal):</a:t>
            </a:r>
          </a:p>
          <a:p>
            <a:pPr marL="968375" lvl="2" indent="-285750">
              <a:spcBef>
                <a:spcPts val="600"/>
              </a:spcBef>
            </a:pPr>
            <a:r>
              <a:rPr lang="en-US" dirty="0">
                <a:ea typeface="Calibri" pitchFamily="34" charset="0"/>
                <a:cs typeface="Times New Roman" pitchFamily="18" charset="0"/>
              </a:rPr>
              <a:t>Measurement (electrification) time = 30 sec.</a:t>
            </a:r>
          </a:p>
          <a:p>
            <a:pPr marL="968375" lvl="2" indent="-285750">
              <a:spcBef>
                <a:spcPct val="0"/>
              </a:spcBef>
            </a:pPr>
            <a:r>
              <a:rPr lang="en-US" dirty="0">
                <a:ea typeface="Calibri" pitchFamily="34" charset="0"/>
                <a:cs typeface="Times New Roman" pitchFamily="18" charset="0"/>
              </a:rPr>
              <a:t>Alternating voltage applied = 100 V</a:t>
            </a:r>
          </a:p>
          <a:p>
            <a:pPr marL="968375" lvl="2" indent="-285750">
              <a:spcBef>
                <a:spcPct val="0"/>
              </a:spcBef>
            </a:pPr>
            <a:r>
              <a:rPr lang="en-US" dirty="0">
                <a:ea typeface="Calibri" pitchFamily="34" charset="0"/>
                <a:cs typeface="Times New Roman" pitchFamily="18" charset="0"/>
              </a:rPr>
              <a:t>Readings taken per sample = 30</a:t>
            </a:r>
          </a:p>
          <a:p>
            <a:pPr marL="968375" lvl="2" indent="-285750">
              <a:spcBef>
                <a:spcPct val="0"/>
              </a:spcBef>
            </a:pPr>
            <a:r>
              <a:rPr lang="en-US" dirty="0">
                <a:ea typeface="Calibri" pitchFamily="34" charset="0"/>
                <a:cs typeface="Times New Roman" pitchFamily="18" charset="0"/>
              </a:rPr>
              <a:t>Current range set to auto range (reading micro amps)</a:t>
            </a:r>
          </a:p>
          <a:p>
            <a:pPr marL="968375" lvl="2" indent="-285750">
              <a:spcBef>
                <a:spcPct val="0"/>
              </a:spcBef>
            </a:pPr>
            <a:r>
              <a:rPr lang="en-US" dirty="0">
                <a:ea typeface="Calibri" pitchFamily="34" charset="0"/>
                <a:cs typeface="Times New Roman" pitchFamily="18" charset="0"/>
              </a:rPr>
              <a:t>External temperature = RT or - 30 ± 1°C</a:t>
            </a:r>
          </a:p>
          <a:p>
            <a:pPr marL="1425575" lvl="3" indent="-285750">
              <a:spcBef>
                <a:spcPct val="0"/>
              </a:spcBef>
            </a:pPr>
            <a:r>
              <a:rPr lang="en-US" sz="1400" i="1" dirty="0" err="1">
                <a:ea typeface="Calibri" pitchFamily="34" charset="0"/>
                <a:cs typeface="Times New Roman" pitchFamily="18" charset="0"/>
              </a:rPr>
              <a:t>Cryo</a:t>
            </a:r>
            <a:r>
              <a:rPr lang="en-US" sz="1400" i="1" dirty="0">
                <a:ea typeface="Calibri" pitchFamily="34" charset="0"/>
                <a:cs typeface="Times New Roman" pitchFamily="18" charset="0"/>
              </a:rPr>
              <a:t> testing performed by placing 8009 fixture in environmental chamber – fixture temp limit was ~ -30°C</a:t>
            </a:r>
          </a:p>
          <a:p>
            <a:pPr marL="1882775" lvl="4" indent="-285750">
              <a:spcBef>
                <a:spcPct val="0"/>
              </a:spcBef>
            </a:pPr>
            <a:r>
              <a:rPr lang="en-US" sz="1400" dirty="0">
                <a:ea typeface="Calibri" pitchFamily="34" charset="0"/>
                <a:cs typeface="Times New Roman" pitchFamily="18" charset="0"/>
              </a:rPr>
              <a:t>Measurement started upon reaching stable temp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48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D52C2-CECD-4BDD-8E4C-7FE01EE44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Volume Resistivity and Outgas Results</a:t>
            </a:r>
          </a:p>
        </p:txBody>
      </p:sp>
      <p:graphicFrame>
        <p:nvGraphicFramePr>
          <p:cNvPr id="4" name="Group 48">
            <a:extLst>
              <a:ext uri="{FF2B5EF4-FFF2-40B4-BE49-F238E27FC236}">
                <a16:creationId xmlns:a16="http://schemas.microsoft.com/office/drawing/2014/main" id="{4639C51D-0451-4C16-A571-6EFC77D64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59959"/>
              </p:ext>
            </p:extLst>
          </p:nvPr>
        </p:nvGraphicFramePr>
        <p:xfrm>
          <a:off x="1563808" y="1775141"/>
          <a:ext cx="8839200" cy="1653859"/>
        </p:xfrm>
        <a:graphic>
          <a:graphicData uri="http://schemas.openxmlformats.org/drawingml/2006/table">
            <a:tbl>
              <a:tblPr firstRow="1">
                <a:tableStyleId>{C4B1156A-380E-4F78-BDF5-A606A8083BF9}</a:tableStyleId>
              </a:tblPr>
              <a:tblGrid>
                <a:gridCol w="118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8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Sample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Average Volume Resistivity at RT (Ohm-cm)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After bake out*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Average Volume Resistivity at -30°C</a:t>
                      </a:r>
                      <a:r>
                        <a:rPr kumimoji="0" lang="en-US" sz="14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(Ohm-cm)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After bake-out*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*ASTM E595 Outgas Test –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Average TML /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Average CVCM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Base Coating</a:t>
                      </a:r>
                      <a:endParaRPr kumimoji="0" lang="en-US" sz="1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1.46 x 10</a:t>
                      </a:r>
                      <a:r>
                        <a:rPr kumimoji="0" lang="en-US" sz="14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2.76 x 10</a:t>
                      </a:r>
                      <a:r>
                        <a:rPr kumimoji="0" lang="en-US" sz="14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---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XP-CD</a:t>
                      </a:r>
                      <a:endParaRPr kumimoji="0" lang="en-US" sz="1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4.86 x 10</a:t>
                      </a:r>
                      <a:r>
                        <a:rPr kumimoji="0" lang="en-US" sz="14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4.65 x 10</a:t>
                      </a:r>
                      <a:r>
                        <a:rPr kumimoji="0" lang="en-US" sz="14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1.25%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0.02%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41939" marR="41939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01AD5D0-0CFE-4EA3-B264-B5AF28CF1AEE}"/>
              </a:ext>
            </a:extLst>
          </p:cNvPr>
          <p:cNvSpPr txBox="1"/>
          <p:nvPr/>
        </p:nvSpPr>
        <p:spPr>
          <a:xfrm>
            <a:off x="1563808" y="3681413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Bake out conditions:</a:t>
            </a:r>
          </a:p>
          <a:p>
            <a:r>
              <a:rPr lang="en-US" dirty="0"/>
              <a:t>Heated to 40°C for 20 min.</a:t>
            </a:r>
          </a:p>
          <a:p>
            <a:r>
              <a:rPr lang="en-US" dirty="0"/>
              <a:t>Vacuum pressure = 29.3 in. Hg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4D0D64C4-E5DC-4EB5-BAC3-78A410968316}"/>
              </a:ext>
            </a:extLst>
          </p:cNvPr>
          <p:cNvSpPr txBox="1">
            <a:spLocks/>
          </p:cNvSpPr>
          <p:nvPr/>
        </p:nvSpPr>
        <p:spPr bwMode="auto">
          <a:xfrm>
            <a:off x="4766480" y="3683685"/>
            <a:ext cx="563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A9446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b="1" i="1" dirty="0"/>
              <a:t>Bake out schedule can be optimized in the future for maximum volatile removal.</a:t>
            </a:r>
          </a:p>
        </p:txBody>
      </p:sp>
    </p:spTree>
    <p:extLst>
      <p:ext uri="{BB962C8B-B14F-4D97-AF65-F5344CB8AC3E}">
        <p14:creationId xmlns:p14="http://schemas.microsoft.com/office/powerpoint/2010/main" val="2729493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F9069-1178-4515-99D9-9AD179C9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Charge Storage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8EBEF-A080-488B-BE7E-FD34FA62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174199"/>
            <a:ext cx="11092519" cy="4892759"/>
          </a:xfrm>
        </p:spPr>
        <p:txBody>
          <a:bodyPr>
            <a:normAutofit/>
          </a:bodyPr>
          <a:lstStyle/>
          <a:p>
            <a:r>
              <a:rPr lang="en-US" sz="2000" dirty="0"/>
              <a:t>Electron gun chamber – Completed at the NASA Jet Propulsion Lab</a:t>
            </a:r>
          </a:p>
          <a:p>
            <a:pPr lvl="1"/>
            <a:r>
              <a:rPr lang="en-US" sz="1800" dirty="0"/>
              <a:t>Measures ESD events and surface potentials at room temperature</a:t>
            </a:r>
          </a:p>
          <a:p>
            <a:pPr lvl="1"/>
            <a:r>
              <a:rPr lang="en-US" sz="1800" dirty="0"/>
              <a:t>Energies 6-100 keV, current densities 0.1-100 </a:t>
            </a:r>
            <a:r>
              <a:rPr lang="en-US" sz="1800" dirty="0" err="1"/>
              <a:t>nA</a:t>
            </a:r>
            <a:r>
              <a:rPr lang="en-US" sz="1800" dirty="0"/>
              <a:t>/cm</a:t>
            </a:r>
            <a:r>
              <a:rPr lang="en-US" sz="1800" baseline="30000" dirty="0"/>
              <a:t>2</a:t>
            </a:r>
            <a:endParaRPr lang="en-US" sz="1800" dirty="0"/>
          </a:p>
          <a:p>
            <a:pPr lvl="1"/>
            <a:r>
              <a:rPr lang="en-US" sz="1800" dirty="0"/>
              <a:t>Coatings were subjected to 30 keV electrons and 2 </a:t>
            </a:r>
            <a:r>
              <a:rPr lang="en-US" sz="1800" dirty="0" err="1"/>
              <a:t>nA</a:t>
            </a:r>
            <a:r>
              <a:rPr lang="en-US" sz="1800" dirty="0"/>
              <a:t>/cm</a:t>
            </a:r>
            <a:r>
              <a:rPr lang="en-US" sz="1800" baseline="30000" dirty="0"/>
              <a:t>2</a:t>
            </a:r>
          </a:p>
          <a:p>
            <a:pPr lvl="1"/>
            <a:r>
              <a:rPr lang="en-US" sz="1800" dirty="0"/>
              <a:t>Luna XP-CD potential decays </a:t>
            </a:r>
            <a:r>
              <a:rPr lang="en-US" sz="1800" b="1" u="sng" dirty="0"/>
              <a:t>two orders of magnitude faster </a:t>
            </a:r>
            <a:r>
              <a:rPr lang="en-US" sz="1800" dirty="0"/>
              <a:t>than COTS coating</a:t>
            </a:r>
          </a:p>
          <a:p>
            <a:pPr lvl="2"/>
            <a:r>
              <a:rPr lang="en-US" dirty="0"/>
              <a:t>Determined by NASA as “showing adequate dissipation of charge to ground” for spacecraft applications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C44556-F0D3-41C7-A97F-763EE692BFF7}"/>
              </a:ext>
            </a:extLst>
          </p:cNvPr>
          <p:cNvGrpSpPr/>
          <p:nvPr/>
        </p:nvGrpSpPr>
        <p:grpSpPr>
          <a:xfrm>
            <a:off x="3550336" y="3307770"/>
            <a:ext cx="3097730" cy="2781201"/>
            <a:chOff x="3713243" y="2908065"/>
            <a:chExt cx="3097730" cy="27812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BBCDBC-A903-42EF-802D-024F07340F68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3453" y="2908065"/>
              <a:ext cx="3017520" cy="21348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BC2AC-E9DC-4CA5-B3F4-C42EC9F0961A}"/>
                </a:ext>
              </a:extLst>
            </p:cNvPr>
            <p:cNvSpPr txBox="1"/>
            <p:nvPr/>
          </p:nvSpPr>
          <p:spPr>
            <a:xfrm>
              <a:off x="3713243" y="5042935"/>
              <a:ext cx="30175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 common space-qualified COTS coating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D40F3FA-7489-4396-A84C-221A236689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23" y="3281139"/>
            <a:ext cx="2779494" cy="208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91CD2A-4E44-4680-9E30-AA0CA417F9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34" y="3279367"/>
            <a:ext cx="2884364" cy="2163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898BD7A-A261-4F5B-A19E-59D17D989003}"/>
              </a:ext>
            </a:extLst>
          </p:cNvPr>
          <p:cNvGrpSpPr/>
          <p:nvPr/>
        </p:nvGrpSpPr>
        <p:grpSpPr>
          <a:xfrm>
            <a:off x="493058" y="3307770"/>
            <a:ext cx="3017520" cy="2504202"/>
            <a:chOff x="695723" y="2908065"/>
            <a:chExt cx="3017520" cy="250420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EDDC86A-9479-4BF9-B935-5DEDD5AAC5E4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723" y="2908065"/>
              <a:ext cx="3017520" cy="21348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E8AC878-B282-4EA9-A561-51FAE286A94D}"/>
                </a:ext>
              </a:extLst>
            </p:cNvPr>
            <p:cNvSpPr txBox="1"/>
            <p:nvPr/>
          </p:nvSpPr>
          <p:spPr>
            <a:xfrm>
              <a:off x="1386101" y="5042935"/>
              <a:ext cx="17346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Luna’s XP-CD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9C4ED42-CEBF-4BC9-BAD9-F929BC4EE31A}"/>
              </a:ext>
            </a:extLst>
          </p:cNvPr>
          <p:cNvSpPr txBox="1"/>
          <p:nvPr/>
        </p:nvSpPr>
        <p:spPr>
          <a:xfrm>
            <a:off x="6762307" y="4627095"/>
            <a:ext cx="667194" cy="738664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Coated coupon holder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FFCE2F-2B7A-42C8-A1E4-7E088356EB24}"/>
              </a:ext>
            </a:extLst>
          </p:cNvPr>
          <p:cNvCxnSpPr/>
          <p:nvPr/>
        </p:nvCxnSpPr>
        <p:spPr>
          <a:xfrm flipV="1">
            <a:off x="7429501" y="4701493"/>
            <a:ext cx="519544" cy="3117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39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40671-5EC5-4E97-8266-FD482F10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XP-CD is Presently Flying in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A9D55-C6E7-4475-BC91-C49F0067E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059" y="1174199"/>
            <a:ext cx="5176221" cy="4892759"/>
          </a:xfrm>
        </p:spPr>
        <p:txBody>
          <a:bodyPr>
            <a:normAutofit/>
          </a:bodyPr>
          <a:lstStyle/>
          <a:p>
            <a:r>
              <a:rPr lang="en-US" sz="2000" dirty="0"/>
              <a:t>XP-CD coating initially developed under NASA STTR funding for use in charged environments</a:t>
            </a:r>
          </a:p>
          <a:p>
            <a:pPr lvl="1"/>
            <a:r>
              <a:rPr lang="en-US" sz="1800" dirty="0"/>
              <a:t>Currently flying on Shields-1 CubeSat</a:t>
            </a:r>
          </a:p>
          <a:p>
            <a:pPr lvl="2"/>
            <a:r>
              <a:rPr lang="en-US" sz="1700" dirty="0"/>
              <a:t>Objective to demonstrate new radiation shielding technologies that enhance mission lifetime and lower risk</a:t>
            </a:r>
          </a:p>
          <a:p>
            <a:pPr lvl="2"/>
            <a:r>
              <a:rPr lang="en-US" sz="1700" dirty="0"/>
              <a:t>XP-CD coating resistance measured consistently throughout mission, at varying temperature and charged particle fluence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Flown on the Materials International Space Station Experiment (MISSE)-9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Luna is currently producing a finished product with commercial sales to multiple companies for use in satellite applications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A5EC42-BBAC-4816-A099-67BAB8688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713" y="1174199"/>
            <a:ext cx="5058481" cy="3962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058D4B-976D-47C1-839A-17CDF9F21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5214" y="3813464"/>
            <a:ext cx="2392600" cy="23523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39365E-8785-4BB0-9BB4-B1F9262FADB3}"/>
              </a:ext>
            </a:extLst>
          </p:cNvPr>
          <p:cNvSpPr txBox="1"/>
          <p:nvPr/>
        </p:nvSpPr>
        <p:spPr>
          <a:xfrm>
            <a:off x="7242464" y="1174199"/>
            <a:ext cx="4552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</a:rPr>
              <a:t>“Shields-1, A </a:t>
            </a:r>
            <a:r>
              <a:rPr lang="en-US" sz="1000" dirty="0" err="1">
                <a:solidFill>
                  <a:schemeClr val="bg1"/>
                </a:solidFill>
              </a:rPr>
              <a:t>SmallSat</a:t>
            </a:r>
            <a:r>
              <a:rPr lang="en-US" sz="1000" dirty="0">
                <a:solidFill>
                  <a:schemeClr val="bg1"/>
                </a:solidFill>
              </a:rPr>
              <a:t> Radiation Shielding Technology Demonstration”</a:t>
            </a:r>
          </a:p>
          <a:p>
            <a:pPr algn="r"/>
            <a:r>
              <a:rPr lang="en-US" sz="1000" dirty="0">
                <a:solidFill>
                  <a:schemeClr val="bg1"/>
                </a:solidFill>
              </a:rPr>
              <a:t>  Dr. Laurence Thomsen III, NASA Langley</a:t>
            </a:r>
          </a:p>
        </p:txBody>
      </p:sp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F631DFA9-6492-4270-AE88-F1C65B7CD3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467" t="16940" r="23972" b="7294"/>
          <a:stretch/>
        </p:blipFill>
        <p:spPr>
          <a:xfrm>
            <a:off x="8397865" y="4870181"/>
            <a:ext cx="1130060" cy="1295671"/>
          </a:xfrm>
          <a:prstGeom prst="rect">
            <a:avLst/>
          </a:prstGeom>
        </p:spPr>
      </p:pic>
      <p:pic>
        <p:nvPicPr>
          <p:cNvPr id="9" name="Picture 8" descr="A picture containing cup, coffee, tableware, Dixie cup&#10;&#10;Description automatically generated">
            <a:extLst>
              <a:ext uri="{FF2B5EF4-FFF2-40B4-BE49-F238E27FC236}">
                <a16:creationId xmlns:a16="http://schemas.microsoft.com/office/drawing/2014/main" id="{EDE0CDD6-1A5F-4423-815C-24E1AEB9E20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3" t="6650" r="21498" b="7299"/>
          <a:stretch/>
        </p:blipFill>
        <p:spPr>
          <a:xfrm>
            <a:off x="9594741" y="4870181"/>
            <a:ext cx="1066818" cy="129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6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AF7A-C1E2-405F-87DC-FB162237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058" y="152400"/>
            <a:ext cx="10810482" cy="902651"/>
          </a:xfrm>
        </p:spPr>
        <p:txBody>
          <a:bodyPr anchor="t" anchorCtr="0"/>
          <a:lstStyle/>
          <a:p>
            <a:br>
              <a:rPr lang="en-US" dirty="0"/>
            </a:br>
            <a:r>
              <a:rPr lang="en-US" dirty="0"/>
              <a:t>XP-CD Coating Development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5BE85-05C0-4BD7-AB63-4AC141050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90" y="1366540"/>
            <a:ext cx="6214956" cy="4650802"/>
          </a:xfrm>
        </p:spPr>
        <p:txBody>
          <a:bodyPr>
            <a:noAutofit/>
          </a:bodyPr>
          <a:lstStyle/>
          <a:p>
            <a:r>
              <a:rPr lang="en-US" dirty="0"/>
              <a:t>NASA Langley Research Center Phase I STTR project – 2011 (contract # NNX11CI29P)</a:t>
            </a:r>
          </a:p>
          <a:p>
            <a:pPr>
              <a:spcBef>
                <a:spcPts val="1200"/>
              </a:spcBef>
            </a:pPr>
            <a:r>
              <a:rPr lang="en-US" dirty="0"/>
              <a:t>NASA JPL Purchase Order – 2014 </a:t>
            </a:r>
          </a:p>
          <a:p>
            <a:pPr>
              <a:spcBef>
                <a:spcPts val="1200"/>
              </a:spcBef>
            </a:pPr>
            <a:r>
              <a:rPr lang="en-US" dirty="0"/>
              <a:t>NASA Langley Research Center Phase III SBIR – 2015</a:t>
            </a:r>
          </a:p>
          <a:p>
            <a:pPr>
              <a:spcBef>
                <a:spcPts val="1200"/>
              </a:spcBef>
            </a:pPr>
            <a:r>
              <a:rPr lang="en-US" dirty="0"/>
              <a:t>In-space demonstration evaluation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MISSE-9 experiment – 2017 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Shields-1 CubeSat demonstration integration, Launched 2018</a:t>
            </a:r>
          </a:p>
          <a:p>
            <a:pPr marL="973138" lvl="2" indent="-225425">
              <a:spcBef>
                <a:spcPts val="600"/>
              </a:spcBef>
            </a:pPr>
            <a:r>
              <a:rPr lang="en-US" sz="1700" dirty="0"/>
              <a:t>Current TRL 7, TRL 8 in 2022 Q4 with flight testing</a:t>
            </a:r>
          </a:p>
          <a:p>
            <a:pPr>
              <a:spcBef>
                <a:spcPts val="1200"/>
              </a:spcBef>
            </a:pPr>
            <a:r>
              <a:rPr lang="en-US" dirty="0"/>
              <a:t>Regulatory and SDS/TDS completed 2016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E955C00-13A7-4532-847E-27508250CA85}"/>
              </a:ext>
            </a:extLst>
          </p:cNvPr>
          <p:cNvGrpSpPr/>
          <p:nvPr/>
        </p:nvGrpSpPr>
        <p:grpSpPr>
          <a:xfrm>
            <a:off x="6866806" y="1161980"/>
            <a:ext cx="4212623" cy="4901037"/>
            <a:chOff x="6542342" y="1186704"/>
            <a:chExt cx="4212623" cy="4901037"/>
          </a:xfrm>
        </p:grpSpPr>
        <p:pic>
          <p:nvPicPr>
            <p:cNvPr id="6" name="Picture 5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67D3458A-6C50-489C-9A87-577C2E66D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467" t="16940" r="23972" b="7294"/>
            <a:stretch/>
          </p:blipFill>
          <p:spPr>
            <a:xfrm>
              <a:off x="6732926" y="4012108"/>
              <a:ext cx="1810328" cy="2075633"/>
            </a:xfrm>
            <a:prstGeom prst="rect">
              <a:avLst/>
            </a:prstGeom>
          </p:spPr>
        </p:pic>
        <p:pic>
          <p:nvPicPr>
            <p:cNvPr id="7" name="Picture 6" descr="A picture containing cup, coffee, tableware, Dixie cup&#10;&#10;Description automatically generated">
              <a:extLst>
                <a:ext uri="{FF2B5EF4-FFF2-40B4-BE49-F238E27FC236}">
                  <a16:creationId xmlns:a16="http://schemas.microsoft.com/office/drawing/2014/main" id="{B9FEDE8D-6031-47CE-ADC1-3B4F60B7B9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363" t="6650" r="21498" b="7299"/>
            <a:stretch/>
          </p:blipFill>
          <p:spPr>
            <a:xfrm>
              <a:off x="8931498" y="4012108"/>
              <a:ext cx="1709016" cy="207563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46C1CDA-DD69-4FAB-B1BE-D7352401D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17047" y="1186704"/>
              <a:ext cx="1937918" cy="27432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CE146A4-1F21-4624-8C70-797F80AA4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2342" y="1186704"/>
              <a:ext cx="2191495" cy="274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4337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9CA7-D199-433E-A1B5-34531B33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058" y="119743"/>
            <a:ext cx="10810482" cy="93530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Conclusions and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4BF0-B674-4A1B-B9C2-F796B658D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200" dirty="0"/>
              <a:t>A charge dissipating conformal coating has been developed with demonstrated performance suitable for application to electronic components</a:t>
            </a:r>
          </a:p>
          <a:p>
            <a:pPr>
              <a:spcBef>
                <a:spcPts val="1200"/>
              </a:spcBef>
              <a:defRPr/>
            </a:pPr>
            <a:r>
              <a:rPr lang="en-US" sz="2200" dirty="0"/>
              <a:t>Luna’s coating formulation approach is tailorable to other coating types and chemistries and is robust enough to enable formulation tweaking to specific performance levels</a:t>
            </a:r>
          </a:p>
          <a:p>
            <a:r>
              <a:rPr lang="en-US" sz="2200" dirty="0"/>
              <a:t>We are open to a wide array of options ranging from direct product sales for tech demonstration, tech licensure to suppliers or end users, and/or new coating formulation development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B2C357-6AEB-4725-B2D5-ABFA3697DD9C}"/>
              </a:ext>
            </a:extLst>
          </p:cNvPr>
          <p:cNvSpPr txBox="1"/>
          <p:nvPr/>
        </p:nvSpPr>
        <p:spPr>
          <a:xfrm>
            <a:off x="594872" y="4561113"/>
            <a:ext cx="11002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4287776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una">
      <a:dk1>
        <a:sysClr val="windowText" lastClr="000000"/>
      </a:dk1>
      <a:lt1>
        <a:sysClr val="window" lastClr="FFFFFF"/>
      </a:lt1>
      <a:dk2>
        <a:srgbClr val="023C7A"/>
      </a:dk2>
      <a:lt2>
        <a:srgbClr val="CED4D1"/>
      </a:lt2>
      <a:accent1>
        <a:srgbClr val="4472C4"/>
      </a:accent1>
      <a:accent2>
        <a:srgbClr val="F37734"/>
      </a:accent2>
      <a:accent3>
        <a:srgbClr val="5E6D66"/>
      </a:accent3>
      <a:accent4>
        <a:srgbClr val="FFC121"/>
      </a:accent4>
      <a:accent5>
        <a:srgbClr val="87A4D9"/>
      </a:accent5>
      <a:accent6>
        <a:srgbClr val="70AD47"/>
      </a:accent6>
      <a:hlink>
        <a:srgbClr val="5B9BD5"/>
      </a:hlink>
      <a:folHlink>
        <a:srgbClr val="ED7D31"/>
      </a:folHlink>
    </a:clrScheme>
    <a:fontScheme name="Custom 16">
      <a:majorFont>
        <a:latin typeface="News Gothic MT"/>
        <a:ea typeface=""/>
        <a:cs typeface=""/>
      </a:majorFont>
      <a:minorFont>
        <a:latin typeface="News Gothic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ill template">
  <a:themeElements>
    <a:clrScheme name="1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1_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67770</TotalTime>
  <Words>1043</Words>
  <Application>Microsoft Office PowerPoint</Application>
  <PresentationFormat>Widescreen</PresentationFormat>
  <Paragraphs>127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News Gothic MT</vt:lpstr>
      <vt:lpstr>Open Sans</vt:lpstr>
      <vt:lpstr>Wingdings</vt:lpstr>
      <vt:lpstr>Office Theme</vt:lpstr>
      <vt:lpstr>Hill template</vt:lpstr>
      <vt:lpstr>Charge Dissipating Conformal Coating for ESD Protection of Electronics</vt:lpstr>
      <vt:lpstr>The Problem</vt:lpstr>
      <vt:lpstr>Luna’s Solution and Key Benefits</vt:lpstr>
      <vt:lpstr>Performance Attributes</vt:lpstr>
      <vt:lpstr>Electrical Performance - Resistivity</vt:lpstr>
      <vt:lpstr>Volume Resistivity and Outgas Results</vt:lpstr>
      <vt:lpstr>Charge Storage Testing</vt:lpstr>
      <vt:lpstr>XP-CD is Presently Flying in Space</vt:lpstr>
      <vt:lpstr> XP-CD Coating Development History</vt:lpstr>
      <vt:lpstr> Conclusions and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stoen</dc:creator>
  <cp:lastModifiedBy>Adam Goff</cp:lastModifiedBy>
  <cp:revision>1463</cp:revision>
  <cp:lastPrinted>2019-09-11T12:16:00Z</cp:lastPrinted>
  <dcterms:created xsi:type="dcterms:W3CDTF">2018-04-17T20:41:11Z</dcterms:created>
  <dcterms:modified xsi:type="dcterms:W3CDTF">2021-04-21T20:04:35Z</dcterms:modified>
</cp:coreProperties>
</file>