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19"/>
  </p:notesMasterIdLst>
  <p:handoutMasterIdLst>
    <p:handoutMasterId r:id="rId20"/>
  </p:handoutMasterIdLst>
  <p:sldIdLst>
    <p:sldId id="901" r:id="rId3"/>
    <p:sldId id="1323" r:id="rId4"/>
    <p:sldId id="1324" r:id="rId5"/>
    <p:sldId id="1325" r:id="rId6"/>
    <p:sldId id="1337" r:id="rId7"/>
    <p:sldId id="1334" r:id="rId8"/>
    <p:sldId id="1326" r:id="rId9"/>
    <p:sldId id="1331" r:id="rId10"/>
    <p:sldId id="1332" r:id="rId11"/>
    <p:sldId id="1336" r:id="rId12"/>
    <p:sldId id="1340" r:id="rId13"/>
    <p:sldId id="1327" r:id="rId14"/>
    <p:sldId id="1338" r:id="rId15"/>
    <p:sldId id="1329" r:id="rId16"/>
    <p:sldId id="1335" r:id="rId17"/>
    <p:sldId id="1339" r:id="rId18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000000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66" autoAdjust="0"/>
    <p:restoredTop sz="50000" autoAdjust="0"/>
  </p:normalViewPr>
  <p:slideViewPr>
    <p:cSldViewPr>
      <p:cViewPr varScale="1">
        <p:scale>
          <a:sx n="112" d="100"/>
          <a:sy n="112" d="100"/>
        </p:scale>
        <p:origin x="79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4/23/21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clock, photo, hand, holding&#10;&#10;Description automatically generated">
            <a:extLst>
              <a:ext uri="{FF2B5EF4-FFF2-40B4-BE49-F238E27FC236}">
                <a16:creationId xmlns:a16="http://schemas.microsoft.com/office/drawing/2014/main" id="{B0B58DE0-6E1F-4C64-B5EB-6DF44A45C5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3" y="42615"/>
            <a:ext cx="914518" cy="9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-76200" y="-76200"/>
            <a:ext cx="9296400" cy="6973509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386592" y="181533"/>
            <a:ext cx="6629400" cy="681692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518" y="5454254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Jaxon Richards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(SpaceTREx)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" y="4654693"/>
            <a:ext cx="9020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none" dirty="0"/>
              <a:t>Laser Communication Components of a Nano-Satellite Network</a:t>
            </a:r>
            <a:endParaRPr lang="en-US" sz="2200" b="1" u="none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03616-92D4-4291-A638-5236D9C2DD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7900524" y="88473"/>
            <a:ext cx="1067369" cy="1018442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47A51139-7AB4-496E-95A2-35E803F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05443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5538C-100D-43AB-BB0A-3998C24E0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3951" y="611596"/>
            <a:ext cx="1323457" cy="765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8F6BB1-E4A9-4BAD-9BA4-E30CA49F755F}"/>
              </a:ext>
            </a:extLst>
          </p:cNvPr>
          <p:cNvSpPr txBox="1"/>
          <p:nvPr/>
        </p:nvSpPr>
        <p:spPr>
          <a:xfrm>
            <a:off x="6334043" y="84479"/>
            <a:ext cx="154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none" dirty="0">
                <a:latin typeface="Arial Black" panose="020B0A04020102020204" pitchFamily="34" charset="0"/>
              </a:rPr>
              <a:t>MIRO</a:t>
            </a:r>
          </a:p>
        </p:txBody>
      </p:sp>
      <p:pic>
        <p:nvPicPr>
          <p:cNvPr id="14" name="Picture 13" descr="A picture containing text, satellite, transport, outdoor&#10;&#10;Description automatically generated">
            <a:extLst>
              <a:ext uri="{FF2B5EF4-FFF2-40B4-BE49-F238E27FC236}">
                <a16:creationId xmlns:a16="http://schemas.microsoft.com/office/drawing/2014/main" id="{A27B798A-C5AE-B34B-B581-A9A7AF8C73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244" y="1963513"/>
            <a:ext cx="4821511" cy="196744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Nano-Satellite Communication?</a:t>
            </a:r>
          </a:p>
          <a:p>
            <a:r>
              <a:rPr lang="en-US" dirty="0"/>
              <a:t>State of the Technology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Project Objective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Future Work</a:t>
            </a:r>
          </a:p>
          <a:p>
            <a:r>
              <a:rPr lang="en-US" dirty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3974"/>
            <a:ext cx="8382000" cy="715057"/>
          </a:xfrm>
        </p:spPr>
        <p:txBody>
          <a:bodyPr/>
          <a:lstStyle/>
          <a:p>
            <a:r>
              <a:rPr lang="en-US" dirty="0"/>
              <a:t>Motivating Nano-Satellite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3797"/>
            <a:ext cx="8382000" cy="4463414"/>
          </a:xfrm>
        </p:spPr>
        <p:txBody>
          <a:bodyPr/>
          <a:lstStyle/>
          <a:p>
            <a:r>
              <a:rPr lang="en-US" sz="2700" dirty="0"/>
              <a:t>Gbit/s Data Transfer Speeds</a:t>
            </a:r>
          </a:p>
          <a:p>
            <a:r>
              <a:rPr lang="en-US" sz="2700" dirty="0"/>
              <a:t>Expendable and cheap</a:t>
            </a:r>
          </a:p>
          <a:p>
            <a:r>
              <a:rPr lang="en-US" sz="2700" dirty="0"/>
              <a:t>Low cost and efficient launches</a:t>
            </a:r>
          </a:p>
          <a:p>
            <a:r>
              <a:rPr lang="en-US" sz="2700" dirty="0"/>
              <a:t>RF space becoming crowded</a:t>
            </a:r>
          </a:p>
          <a:p>
            <a:r>
              <a:rPr lang="en-US" sz="2700" dirty="0"/>
              <a:t>Difficult to detect and intercept information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13" descr="A picture containing ground, tree, outdoor, curb&#10;&#10;Description automatically generated">
            <a:extLst>
              <a:ext uri="{FF2B5EF4-FFF2-40B4-BE49-F238E27FC236}">
                <a16:creationId xmlns:a16="http://schemas.microsoft.com/office/drawing/2014/main" id="{D67E96EA-422E-FD43-9D98-A0157309F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648200"/>
            <a:ext cx="2800350" cy="16323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C98018-0E8A-B941-9764-20E2C3C2A5C4}"/>
              </a:ext>
            </a:extLst>
          </p:cNvPr>
          <p:cNvSpPr txBox="1"/>
          <p:nvPr/>
        </p:nvSpPr>
        <p:spPr>
          <a:xfrm>
            <a:off x="1447800" y="6306114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Underwater Fiber Optic Cable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F5570F-CA25-5F46-8A0D-6788AF05D0AA}"/>
              </a:ext>
            </a:extLst>
          </p:cNvPr>
          <p:cNvCxnSpPr>
            <a:cxnSpLocks/>
          </p:cNvCxnSpPr>
          <p:nvPr/>
        </p:nvCxnSpPr>
        <p:spPr bwMode="auto">
          <a:xfrm flipH="1">
            <a:off x="5410200" y="4418526"/>
            <a:ext cx="2438400" cy="22967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9E7E77-E463-BB46-A073-939BA1AEEDB8}"/>
              </a:ext>
            </a:extLst>
          </p:cNvPr>
          <p:cNvCxnSpPr>
            <a:cxnSpLocks/>
          </p:cNvCxnSpPr>
          <p:nvPr/>
        </p:nvCxnSpPr>
        <p:spPr bwMode="auto">
          <a:xfrm flipH="1">
            <a:off x="7010400" y="4418526"/>
            <a:ext cx="838200" cy="1862015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5AB3421-3E14-D848-AF2A-CDD91D28A8FB}"/>
              </a:ext>
            </a:extLst>
          </p:cNvPr>
          <p:cNvSpPr txBox="1"/>
          <p:nvPr/>
        </p:nvSpPr>
        <p:spPr>
          <a:xfrm>
            <a:off x="7753350" y="484588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RF Beam Divergence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8438D3-2FBC-6247-A5A3-9FFB4400A9A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67400" y="4418526"/>
            <a:ext cx="1981200" cy="126268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D294B6F-212E-5E46-B11B-C979615A2FAC}"/>
              </a:ext>
            </a:extLst>
          </p:cNvPr>
          <p:cNvCxnSpPr>
            <a:cxnSpLocks/>
          </p:cNvCxnSpPr>
          <p:nvPr/>
        </p:nvCxnSpPr>
        <p:spPr bwMode="auto">
          <a:xfrm flipH="1">
            <a:off x="5867400" y="4418526"/>
            <a:ext cx="1981200" cy="137550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B177A45-213E-3B4C-B093-B12B231F5C31}"/>
              </a:ext>
            </a:extLst>
          </p:cNvPr>
          <p:cNvSpPr txBox="1"/>
          <p:nvPr/>
        </p:nvSpPr>
        <p:spPr>
          <a:xfrm>
            <a:off x="7772400" y="5332327"/>
            <a:ext cx="914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rgbClr val="FF0000"/>
                </a:solidFill>
              </a:rPr>
              <a:t>Laser Beam Divergence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CF2B45-BA6F-924D-896A-660B5AB08D03}"/>
              </a:ext>
            </a:extLst>
          </p:cNvPr>
          <p:cNvSpPr txBox="1"/>
          <p:nvPr/>
        </p:nvSpPr>
        <p:spPr>
          <a:xfrm>
            <a:off x="5160645" y="6415606"/>
            <a:ext cx="3394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Generalized comparison of RF and laser divergence</a:t>
            </a:r>
          </a:p>
        </p:txBody>
      </p:sp>
    </p:spTree>
    <p:extLst>
      <p:ext uri="{BB962C8B-B14F-4D97-AF65-F5344CB8AC3E}">
        <p14:creationId xmlns:p14="http://schemas.microsoft.com/office/powerpoint/2010/main" val="82753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177D8D6-EA74-B74B-8ED1-82E5EEB4DACD}"/>
              </a:ext>
            </a:extLst>
          </p:cNvPr>
          <p:cNvSpPr txBox="1">
            <a:spLocks/>
          </p:cNvSpPr>
          <p:nvPr/>
        </p:nvSpPr>
        <p:spPr bwMode="auto">
          <a:xfrm>
            <a:off x="457200" y="2954742"/>
            <a:ext cx="83820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algn="l"/>
            <a:r>
              <a:rPr lang="en-US" sz="2000" u="none" kern="0" dirty="0"/>
              <a:t>Star Link (SpaceX)</a:t>
            </a:r>
          </a:p>
          <a:p>
            <a:pPr marL="342900" indent="-342900" algn="l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u="none" kern="0" dirty="0"/>
              <a:t>Satellites are about the size of a table making them easier to detect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FB8786E-33B3-F241-8AB9-4BD997DB477A}"/>
              </a:ext>
            </a:extLst>
          </p:cNvPr>
          <p:cNvSpPr txBox="1">
            <a:spLocks/>
          </p:cNvSpPr>
          <p:nvPr/>
        </p:nvSpPr>
        <p:spPr bwMode="auto">
          <a:xfrm>
            <a:off x="457200" y="4063181"/>
            <a:ext cx="83820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algn="l"/>
            <a:r>
              <a:rPr lang="en-US" sz="2000" u="none" kern="0" dirty="0"/>
              <a:t>Massachusetts Institute of Technology (MIT)</a:t>
            </a:r>
          </a:p>
          <a:p>
            <a:pPr marL="342900" indent="-342900" algn="l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u="none" kern="0" dirty="0"/>
              <a:t>Focusing on the downlink </a:t>
            </a:r>
          </a:p>
          <a:p>
            <a:pPr marL="342900" indent="-342900" algn="l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u="none" kern="0" dirty="0"/>
              <a:t>Pairs of satellites rather than crosslinked clusters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u="none" kern="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BF825FC-4F56-FC48-9AA9-405A18D02876}"/>
              </a:ext>
            </a:extLst>
          </p:cNvPr>
          <p:cNvSpPr txBox="1">
            <a:spLocks/>
          </p:cNvSpPr>
          <p:nvPr/>
        </p:nvSpPr>
        <p:spPr bwMode="auto">
          <a:xfrm>
            <a:off x="457200" y="2048871"/>
            <a:ext cx="8382000" cy="71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algn="l"/>
            <a:r>
              <a:rPr lang="en-US" sz="2000" u="none" kern="0" dirty="0"/>
              <a:t>SpaceTREx Laboratories</a:t>
            </a:r>
          </a:p>
          <a:p>
            <a:pPr marL="342900" indent="-342900" algn="l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u="none" kern="0" dirty="0"/>
              <a:t>CubeSat Cluster Laser COMM System in development</a:t>
            </a:r>
          </a:p>
          <a:p>
            <a:pPr marL="342900" indent="-342900" algn="l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u="none" kern="0" dirty="0"/>
              <a:t>Research is tied to this project</a:t>
            </a:r>
          </a:p>
        </p:txBody>
      </p:sp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F43759F-C30B-734F-BCD5-BFDC7C9E7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963" y="5088435"/>
            <a:ext cx="2319377" cy="13314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6E021A-99BA-1246-AE2A-834E5CF37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435"/>
            <a:ext cx="6324600" cy="13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0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2017031"/>
          </a:xfrm>
        </p:spPr>
        <p:txBody>
          <a:bodyPr/>
          <a:lstStyle/>
          <a:p>
            <a:r>
              <a:rPr lang="en-US" dirty="0"/>
              <a:t>Design frame of a nanosatellite is restricting </a:t>
            </a:r>
          </a:p>
          <a:p>
            <a:r>
              <a:rPr lang="en-US" dirty="0"/>
              <a:t>High magnification power (MP) needed </a:t>
            </a:r>
          </a:p>
          <a:p>
            <a:r>
              <a:rPr lang="en-US" dirty="0"/>
              <a:t>Large distance to maintain collimated beam</a:t>
            </a:r>
          </a:p>
          <a:p>
            <a:r>
              <a:rPr lang="en-US" dirty="0"/>
              <a:t>Power limitations </a:t>
            </a:r>
          </a:p>
          <a:p>
            <a:r>
              <a:rPr lang="en-US" dirty="0"/>
              <a:t>Staying below budget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14E35863-1F48-174B-8F08-38B6519F8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43400"/>
            <a:ext cx="2142606" cy="20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3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2017031"/>
          </a:xfrm>
        </p:spPr>
        <p:txBody>
          <a:bodyPr/>
          <a:lstStyle/>
          <a:p>
            <a:r>
              <a:rPr lang="en-US" dirty="0"/>
              <a:t>Lack of optical engineering experience</a:t>
            </a:r>
          </a:p>
          <a:p>
            <a:r>
              <a:rPr lang="en-US" dirty="0"/>
              <a:t>Lack of optics table</a:t>
            </a:r>
          </a:p>
          <a:p>
            <a:r>
              <a:rPr lang="en-US" dirty="0"/>
              <a:t>Iterating Designs are expensive, and shipping take time </a:t>
            </a:r>
          </a:p>
          <a:p>
            <a:r>
              <a:rPr lang="en-US" dirty="0"/>
              <a:t>Testing with high powered lasers is dangerous</a:t>
            </a:r>
          </a:p>
          <a:p>
            <a:r>
              <a:rPr lang="en-US" dirty="0"/>
              <a:t>Lab time was scarce at first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271FA673-4768-EF41-85DB-F98B65FB7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5164282"/>
            <a:ext cx="2019300" cy="14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3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715057"/>
          </a:xfrm>
        </p:spPr>
        <p:txBody>
          <a:bodyPr/>
          <a:lstStyle/>
          <a:p>
            <a:r>
              <a:rPr lang="en-US" dirty="0"/>
              <a:t>Project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463414"/>
          </a:xfrm>
        </p:spPr>
        <p:txBody>
          <a:bodyPr/>
          <a:lstStyle/>
          <a:p>
            <a:r>
              <a:rPr lang="en-US" sz="2500" dirty="0"/>
              <a:t>Design and build an optical system for transmitting and receiving a laser signal across space</a:t>
            </a:r>
          </a:p>
          <a:p>
            <a:r>
              <a:rPr lang="en-US" sz="2500" dirty="0"/>
              <a:t>Includes optical components, electronics and housing of the system</a:t>
            </a:r>
          </a:p>
          <a:p>
            <a:r>
              <a:rPr lang="en-US" sz="2500" dirty="0"/>
              <a:t>System will fit inside a 10x10x10 cm CubeSat block (1U)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B4578B-EAB1-0046-842A-0FFD2DF85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332" y="4092039"/>
            <a:ext cx="4427335" cy="21791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646F64-D37D-3A40-BF11-29FF04093304}"/>
              </a:ext>
            </a:extLst>
          </p:cNvPr>
          <p:cNvSpPr txBox="1"/>
          <p:nvPr/>
        </p:nvSpPr>
        <p:spPr>
          <a:xfrm>
            <a:off x="2797390" y="6347505"/>
            <a:ext cx="370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none" dirty="0">
                <a:solidFill>
                  <a:srgbClr val="080808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Vance, Leonard and Thangavelautham, Jekan 2019. Nanosatellite  Based Global Laser Communications Network IARPA 19-05</a:t>
            </a:r>
          </a:p>
        </p:txBody>
      </p:sp>
    </p:spTree>
    <p:extLst>
      <p:ext uri="{BB962C8B-B14F-4D97-AF65-F5344CB8AC3E}">
        <p14:creationId xmlns:p14="http://schemas.microsoft.com/office/powerpoint/2010/main" val="3710017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Calculating and testing optical components needed</a:t>
            </a:r>
          </a:p>
          <a:p>
            <a:r>
              <a:rPr lang="en-US" dirty="0"/>
              <a:t>Establishing basic laser-based communication</a:t>
            </a:r>
          </a:p>
          <a:p>
            <a:r>
              <a:rPr lang="en-US" dirty="0"/>
              <a:t>Measure photons/sec on the receiving end</a:t>
            </a:r>
          </a:p>
          <a:p>
            <a:r>
              <a:rPr lang="en-US" dirty="0"/>
              <a:t>Starting with loose design restrictions and narrowing from there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176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378" y="1878652"/>
            <a:ext cx="8382000" cy="1408839"/>
          </a:xfrm>
        </p:spPr>
        <p:txBody>
          <a:bodyPr/>
          <a:lstStyle/>
          <a:p>
            <a:r>
              <a:rPr lang="en-US" sz="2500" dirty="0"/>
              <a:t>Transmitter optics for a 25 cm design frame</a:t>
            </a:r>
          </a:p>
          <a:p>
            <a:r>
              <a:rPr lang="en-US" sz="2500" dirty="0"/>
              <a:t>Expansion and collimation lenses implemented</a:t>
            </a:r>
          </a:p>
          <a:p>
            <a:r>
              <a:rPr lang="en-US" sz="2500" dirty="0"/>
              <a:t>Optical table contains experimental setup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1CC4A50B-4003-8A44-A850-41FEA68EF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07393"/>
            <a:ext cx="4530827" cy="927100"/>
          </a:xfrm>
          <a:prstGeom prst="rect">
            <a:avLst/>
          </a:prstGeom>
        </p:spPr>
      </p:pic>
      <p:pic>
        <p:nvPicPr>
          <p:cNvPr id="5" name="Picture 4" descr="A picture containing text, indoor, items, different&#10;&#10;Description automatically generated">
            <a:extLst>
              <a:ext uri="{FF2B5EF4-FFF2-40B4-BE49-F238E27FC236}">
                <a16:creationId xmlns:a16="http://schemas.microsoft.com/office/drawing/2014/main" id="{2B5AFA40-DE62-D84C-AC67-FE61E9D5B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8299" y="3771901"/>
            <a:ext cx="2743203" cy="20574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8C4150-222F-3641-BCE7-F54107C0EBE9}"/>
              </a:ext>
            </a:extLst>
          </p:cNvPr>
          <p:cNvSpPr txBox="1"/>
          <p:nvPr/>
        </p:nvSpPr>
        <p:spPr>
          <a:xfrm>
            <a:off x="6160770" y="6233707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Optical System Setup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446F2-6FE9-0C45-9531-F2CCC1852470}"/>
              </a:ext>
            </a:extLst>
          </p:cNvPr>
          <p:cNvSpPr txBox="1"/>
          <p:nvPr/>
        </p:nvSpPr>
        <p:spPr>
          <a:xfrm>
            <a:off x="2133600" y="5438001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Primary Lens Supplier</a:t>
            </a:r>
          </a:p>
        </p:txBody>
      </p:sp>
    </p:spTree>
    <p:extLst>
      <p:ext uri="{BB962C8B-B14F-4D97-AF65-F5344CB8AC3E}">
        <p14:creationId xmlns:p14="http://schemas.microsoft.com/office/powerpoint/2010/main" val="1007018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378" y="1878652"/>
            <a:ext cx="8382000" cy="1408839"/>
          </a:xfrm>
        </p:spPr>
        <p:txBody>
          <a:bodyPr/>
          <a:lstStyle/>
          <a:p>
            <a:r>
              <a:rPr lang="en-US" dirty="0"/>
              <a:t>Arduino Uno for photon counting and other electronics testing</a:t>
            </a:r>
          </a:p>
          <a:p>
            <a:r>
              <a:rPr lang="en-US" dirty="0"/>
              <a:t>Shift to oscilloscope for signal processing</a:t>
            </a:r>
          </a:p>
          <a:p>
            <a:r>
              <a:rPr lang="en-US" dirty="0"/>
              <a:t>Function Generator for signal testing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F4510-0C4D-D140-95EB-6A86DBDAB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64" y="4252444"/>
            <a:ext cx="2309434" cy="1640778"/>
          </a:xfrm>
          <a:prstGeom prst="rect">
            <a:avLst/>
          </a:prstGeom>
        </p:spPr>
      </p:pic>
      <p:pic>
        <p:nvPicPr>
          <p:cNvPr id="7" name="Picture 6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D4D907F4-DFDC-364E-8390-60A71D940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45" y="4174108"/>
            <a:ext cx="1802102" cy="16407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101321-9A10-3848-93FA-9E94D142B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62" y="4267200"/>
            <a:ext cx="2170055" cy="16112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DB3004-AF5F-D845-AB99-A53D96614C07}"/>
              </a:ext>
            </a:extLst>
          </p:cNvPr>
          <p:cNvSpPr txBox="1"/>
          <p:nvPr/>
        </p:nvSpPr>
        <p:spPr>
          <a:xfrm>
            <a:off x="1219200" y="6122471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Arduino Uno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080EC7-61BE-C64B-B625-99743632F04E}"/>
              </a:ext>
            </a:extLst>
          </p:cNvPr>
          <p:cNvSpPr txBox="1"/>
          <p:nvPr/>
        </p:nvSpPr>
        <p:spPr>
          <a:xfrm>
            <a:off x="4221480" y="6058892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Laser Diode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B0C14A-F2D8-E74F-B7C7-BEDCC6C1BE2B}"/>
              </a:ext>
            </a:extLst>
          </p:cNvPr>
          <p:cNvSpPr txBox="1"/>
          <p:nvPr/>
        </p:nvSpPr>
        <p:spPr>
          <a:xfrm>
            <a:off x="6705600" y="6032023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Slow Laser Receiver</a:t>
            </a:r>
          </a:p>
        </p:txBody>
      </p:sp>
    </p:spTree>
    <p:extLst>
      <p:ext uri="{BB962C8B-B14F-4D97-AF65-F5344CB8AC3E}">
        <p14:creationId xmlns:p14="http://schemas.microsoft.com/office/powerpoint/2010/main" val="290062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62024"/>
            <a:ext cx="8382000" cy="715057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55875B-AC24-4113-A307-3F56937EBE13}"/>
              </a:ext>
            </a:extLst>
          </p:cNvPr>
          <p:cNvSpPr txBox="1">
            <a:spLocks/>
          </p:cNvSpPr>
          <p:nvPr/>
        </p:nvSpPr>
        <p:spPr bwMode="auto">
          <a:xfrm>
            <a:off x="685800" y="1899425"/>
            <a:ext cx="7772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600" u="none" kern="0" dirty="0"/>
              <a:t>Base optics system is built and being tested</a:t>
            </a:r>
          </a:p>
          <a:p>
            <a:r>
              <a:rPr lang="en-US" sz="2600" u="none" kern="0" dirty="0"/>
              <a:t>A well collimated beam achieved </a:t>
            </a:r>
          </a:p>
          <a:p>
            <a:r>
              <a:rPr lang="en-US" sz="2600" u="none" kern="0" dirty="0"/>
              <a:t>Transmission parameters are more defined</a:t>
            </a:r>
          </a:p>
          <a:p>
            <a:endParaRPr lang="en-US" sz="2600" u="none" kern="0" dirty="0"/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41713C-E1FA-5F49-8037-DB9AA7F9B66F}"/>
              </a:ext>
            </a:extLst>
          </p:cNvPr>
          <p:cNvSpPr txBox="1"/>
          <p:nvPr/>
        </p:nvSpPr>
        <p:spPr>
          <a:xfrm>
            <a:off x="5338681" y="5296117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Photo of beam collimation</a:t>
            </a:r>
          </a:p>
        </p:txBody>
      </p:sp>
      <p:pic>
        <p:nvPicPr>
          <p:cNvPr id="4" name="Picture 3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10AFFF3F-CE9E-9F42-8FE6-3377C9BE1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2692" y="3967899"/>
            <a:ext cx="3091987" cy="231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874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62024"/>
            <a:ext cx="8382000" cy="715057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55875B-AC24-4113-A307-3F56937EBE13}"/>
              </a:ext>
            </a:extLst>
          </p:cNvPr>
          <p:cNvSpPr txBox="1">
            <a:spLocks/>
          </p:cNvSpPr>
          <p:nvPr/>
        </p:nvSpPr>
        <p:spPr bwMode="auto">
          <a:xfrm>
            <a:off x="685800" y="1899425"/>
            <a:ext cx="7772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600" u="none" kern="0" dirty="0"/>
              <a:t>Basic signal transmission has been achieved up to 500 kHz</a:t>
            </a:r>
          </a:p>
          <a:p>
            <a:r>
              <a:rPr lang="en-US" sz="2600" u="none" kern="0" dirty="0"/>
              <a:t>Square wave begins to delay past 500 kHz</a:t>
            </a: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  <p:pic>
        <p:nvPicPr>
          <p:cNvPr id="5" name="Picture 4" descr="A picture containing text, electronics, light&#10;&#10;Description automatically generated">
            <a:extLst>
              <a:ext uri="{FF2B5EF4-FFF2-40B4-BE49-F238E27FC236}">
                <a16:creationId xmlns:a16="http://schemas.microsoft.com/office/drawing/2014/main" id="{94EC4600-5D5C-B143-93F6-8CA58ADCF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49" y="3581399"/>
            <a:ext cx="3657600" cy="1175133"/>
          </a:xfrm>
          <a:prstGeom prst="rect">
            <a:avLst/>
          </a:prstGeom>
        </p:spPr>
      </p:pic>
      <p:pic>
        <p:nvPicPr>
          <p:cNvPr id="7" name="Picture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3860DDD0-45D5-B84E-BD52-FB1BD55B6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5024756"/>
            <a:ext cx="3657600" cy="1358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A96EBD-45B5-9142-B26C-0E677683DC81}"/>
              </a:ext>
            </a:extLst>
          </p:cNvPr>
          <p:cNvSpPr txBox="1"/>
          <p:nvPr/>
        </p:nvSpPr>
        <p:spPr>
          <a:xfrm>
            <a:off x="6497954" y="4030465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Oscilloscope Reading &lt; 500kHz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19FEF0-3073-D344-B2B5-788385B03E2A}"/>
              </a:ext>
            </a:extLst>
          </p:cNvPr>
          <p:cNvSpPr txBox="1"/>
          <p:nvPr/>
        </p:nvSpPr>
        <p:spPr>
          <a:xfrm>
            <a:off x="6562726" y="5318977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none" dirty="0">
                <a:solidFill>
                  <a:schemeClr val="bg2"/>
                </a:solidFill>
              </a:rPr>
              <a:t>Oscilloscope Reading &gt; 500 kHz</a:t>
            </a:r>
          </a:p>
        </p:txBody>
      </p:sp>
    </p:spTree>
    <p:extLst>
      <p:ext uri="{BB962C8B-B14F-4D97-AF65-F5344CB8AC3E}">
        <p14:creationId xmlns:p14="http://schemas.microsoft.com/office/powerpoint/2010/main" val="2487924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62024"/>
            <a:ext cx="8382000" cy="715057"/>
          </a:xfrm>
        </p:spPr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55875B-AC24-4113-A307-3F56937EBE13}"/>
              </a:ext>
            </a:extLst>
          </p:cNvPr>
          <p:cNvSpPr txBox="1">
            <a:spLocks/>
          </p:cNvSpPr>
          <p:nvPr/>
        </p:nvSpPr>
        <p:spPr bwMode="auto">
          <a:xfrm>
            <a:off x="685800" y="2133600"/>
            <a:ext cx="7772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u="none" kern="0" dirty="0"/>
              <a:t>Continuing system assembly and testing </a:t>
            </a:r>
          </a:p>
          <a:p>
            <a:r>
              <a:rPr lang="en-US" u="none" kern="0" dirty="0"/>
              <a:t>Want a steady signal of at least 1 GHz</a:t>
            </a:r>
          </a:p>
          <a:p>
            <a:r>
              <a:rPr lang="en-US" u="none" kern="0" dirty="0"/>
              <a:t>Photon and power measurements</a:t>
            </a:r>
          </a:p>
          <a:p>
            <a:r>
              <a:rPr lang="en-US" u="none" kern="0" dirty="0"/>
              <a:t>Design alterations </a:t>
            </a:r>
          </a:p>
          <a:p>
            <a:r>
              <a:rPr lang="en-US" u="none" kern="0" dirty="0"/>
              <a:t>CAD drawings of system housing and system as a whole</a:t>
            </a:r>
          </a:p>
          <a:p>
            <a:r>
              <a:rPr lang="en-US" u="none" kern="0" dirty="0"/>
              <a:t>Communication efficiency tests</a:t>
            </a:r>
          </a:p>
          <a:p>
            <a:pPr marL="0" indent="0">
              <a:buFont typeface="Wingdings" pitchFamily="2" charset="2"/>
              <a:buNone/>
            </a:pPr>
            <a:endParaRPr lang="en-US" u="none" kern="0" dirty="0"/>
          </a:p>
        </p:txBody>
      </p:sp>
    </p:spTree>
    <p:extLst>
      <p:ext uri="{BB962C8B-B14F-4D97-AF65-F5344CB8AC3E}">
        <p14:creationId xmlns:p14="http://schemas.microsoft.com/office/powerpoint/2010/main" val="3709484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AE96AE-C68C-474E-AA90-B742F0D56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382000" cy="1483631"/>
          </a:xfrm>
        </p:spPr>
        <p:txBody>
          <a:bodyPr/>
          <a:lstStyle/>
          <a:p>
            <a:r>
              <a:rPr lang="en-US" dirty="0"/>
              <a:t>Optics System is a missing piece of proposed nanosatellite laser communication network</a:t>
            </a:r>
          </a:p>
          <a:p>
            <a:r>
              <a:rPr lang="en-US" dirty="0"/>
              <a:t>Main optics system is being tested and optimized</a:t>
            </a:r>
          </a:p>
          <a:p>
            <a:r>
              <a:rPr lang="en-US" dirty="0"/>
              <a:t>Once a suitable receiver is purchased progress should follow rapidly </a:t>
            </a:r>
          </a:p>
        </p:txBody>
      </p:sp>
    </p:spTree>
    <p:extLst>
      <p:ext uri="{BB962C8B-B14F-4D97-AF65-F5344CB8AC3E}">
        <p14:creationId xmlns:p14="http://schemas.microsoft.com/office/powerpoint/2010/main" val="2755203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AE853-870D-614D-9E5D-7E2A7B8F9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35C2-D908-3241-9CF5-FDCAB0094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Leonard Vance </a:t>
            </a:r>
          </a:p>
          <a:p>
            <a:r>
              <a:rPr lang="en-US" dirty="0"/>
              <a:t>Dr. Jekan </a:t>
            </a:r>
            <a:r>
              <a:rPr lang="en-US" dirty="0">
                <a:solidFill>
                  <a:srgbClr val="080808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Thangavelautham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6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35C2-D908-3241-9CF5-FDCAB0094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0" y="3124200"/>
            <a:ext cx="4191000" cy="1255031"/>
          </a:xfrm>
        </p:spPr>
        <p:txBody>
          <a:bodyPr/>
          <a:lstStyle/>
          <a:p>
            <a:pPr marL="0" indent="0">
              <a:buNone/>
            </a:pPr>
            <a:r>
              <a:rPr lang="en-US" sz="6000" dirty="0"/>
              <a:t>Thank you! </a:t>
            </a:r>
          </a:p>
        </p:txBody>
      </p:sp>
    </p:spTree>
    <p:extLst>
      <p:ext uri="{BB962C8B-B14F-4D97-AF65-F5344CB8AC3E}">
        <p14:creationId xmlns:p14="http://schemas.microsoft.com/office/powerpoint/2010/main" val="11776686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86530</TotalTime>
  <Words>469</Words>
  <Application>Microsoft Macintosh PowerPoint</Application>
  <PresentationFormat>On-screen Show (4:3)</PresentationFormat>
  <Paragraphs>104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Garamond</vt:lpstr>
      <vt:lpstr>Impact</vt:lpstr>
      <vt:lpstr>Wingdings</vt:lpstr>
      <vt:lpstr>1_Stream</vt:lpstr>
      <vt:lpstr>2_Stream</vt:lpstr>
      <vt:lpstr>PowerPoint Presentation</vt:lpstr>
      <vt:lpstr>Outline</vt:lpstr>
      <vt:lpstr>Motivating Nano-Satellite Communication</vt:lpstr>
      <vt:lpstr>Current Research</vt:lpstr>
      <vt:lpstr>Implementation Challenges</vt:lpstr>
      <vt:lpstr>Implementation Challenges</vt:lpstr>
      <vt:lpstr>Project Objective</vt:lpstr>
      <vt:lpstr>Method</vt:lpstr>
      <vt:lpstr>Optical System</vt:lpstr>
      <vt:lpstr>Optical System</vt:lpstr>
      <vt:lpstr>Results</vt:lpstr>
      <vt:lpstr>Results</vt:lpstr>
      <vt:lpstr>Future Work</vt:lpstr>
      <vt:lpstr>Conclusion</vt:lpstr>
      <vt:lpstr>Acknowledgements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Richards, Jaxon Christopher - (jaxonrichardss)</cp:lastModifiedBy>
  <cp:revision>900</cp:revision>
  <dcterms:created xsi:type="dcterms:W3CDTF">2008-05-21T01:02:12Z</dcterms:created>
  <dcterms:modified xsi:type="dcterms:W3CDTF">2021-04-23T22:13:29Z</dcterms:modified>
</cp:coreProperties>
</file>