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73" r:id="rId2"/>
  </p:sldMasterIdLst>
  <p:notesMasterIdLst>
    <p:notesMasterId r:id="rId22"/>
  </p:notesMasterIdLst>
  <p:handoutMasterIdLst>
    <p:handoutMasterId r:id="rId23"/>
  </p:handoutMasterIdLst>
  <p:sldIdLst>
    <p:sldId id="302" r:id="rId3"/>
    <p:sldId id="283" r:id="rId4"/>
    <p:sldId id="298" r:id="rId5"/>
    <p:sldId id="285" r:id="rId6"/>
    <p:sldId id="282" r:id="rId7"/>
    <p:sldId id="284" r:id="rId8"/>
    <p:sldId id="288" r:id="rId9"/>
    <p:sldId id="299" r:id="rId10"/>
    <p:sldId id="300" r:id="rId11"/>
    <p:sldId id="291" r:id="rId12"/>
    <p:sldId id="301" r:id="rId13"/>
    <p:sldId id="296" r:id="rId14"/>
    <p:sldId id="287" r:id="rId15"/>
    <p:sldId id="290" r:id="rId16"/>
    <p:sldId id="293" r:id="rId17"/>
    <p:sldId id="289" r:id="rId18"/>
    <p:sldId id="294" r:id="rId19"/>
    <p:sldId id="297" r:id="rId20"/>
    <p:sldId id="278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/>
    <p:restoredTop sz="96619" autoAdjust="0"/>
  </p:normalViewPr>
  <p:slideViewPr>
    <p:cSldViewPr snapToGrid="0" snapToObjects="1">
      <p:cViewPr varScale="1">
        <p:scale>
          <a:sx n="144" d="100"/>
          <a:sy n="144" d="100"/>
        </p:scale>
        <p:origin x="192" y="9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67AB6-DDEA-CF4E-A74B-19A554508643}" type="datetimeFigureOut">
              <a:rPr lang="en-US" smtClean="0">
                <a:latin typeface="Arial"/>
              </a:rPr>
              <a:t>3/9/20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00F83-E232-AF4B-BEC0-F9D716239A3F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2301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72DD8AEC-B96B-2C4C-86B3-8483D80B216B}" type="datetimeFigureOut">
              <a:rPr lang="en-US" smtClean="0"/>
              <a:pPr/>
              <a:t>3/9/20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4180AB40-CF9C-CB44-AF47-E5E5B00AC3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717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915352" y="4745648"/>
            <a:ext cx="7493625" cy="397852"/>
          </a:xfrm>
        </p:spPr>
        <p:txBody>
          <a:bodyPr anchor="t">
            <a:noAutofit/>
          </a:bodyPr>
          <a:lstStyle>
            <a:lvl1pPr marL="0" indent="0">
              <a:buNone/>
              <a:defRPr sz="8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5" y="1184383"/>
            <a:ext cx="2925483" cy="8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51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5687785" y="4592320"/>
            <a:ext cx="3347357" cy="551180"/>
          </a:xfrm>
        </p:spPr>
        <p:txBody>
          <a:bodyPr anchor="b">
            <a:noAutofit/>
          </a:bodyPr>
          <a:lstStyle>
            <a:lvl1pPr marL="0" indent="0" algn="ctr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339" y="3918225"/>
            <a:ext cx="2925483" cy="8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8530529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5605047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4784663"/>
            <a:ext cx="5605045" cy="358837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7" y="3488175"/>
            <a:ext cx="8530530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244" y="4219782"/>
            <a:ext cx="2925483" cy="8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3CE561C-0284-4168-917E-F8FBEBC73B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00292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53D19726-26D8-4730-BEE9-C0ECB45CF1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DCEC5DCB-5260-43D5-A43D-79FA7CA42E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90F2CDE-A208-4925-9C67-4488F69439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60876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C9336775-C238-4BA2-9145-769A49B582A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079395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321FAEC-1456-42A3-83C6-10B305811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53227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0F05906-349F-41BA-B160-ABF3F97E93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62570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FA9FA760-D90A-40BE-817D-B34107AD6BE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165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C7700C56-9234-4AA8-8C54-DA69103415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7731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0E62003-9056-4E8E-9C25-8CE380FF10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07045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Light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E72AA1A-DEE0-49FC-AA9A-84CE485DA75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013832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6C603-A5C0-4923-B92B-15E4155817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337193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712117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Gra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633690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724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538518" y="2571750"/>
            <a:ext cx="4057288" cy="0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0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18" y="1381408"/>
            <a:ext cx="4057288" cy="112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053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56" y="2008238"/>
            <a:ext cx="4057288" cy="112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67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915353" y="4744720"/>
            <a:ext cx="5295358" cy="398779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5" y="1184383"/>
            <a:ext cx="2925483" cy="8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034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915352" y="4745648"/>
            <a:ext cx="7493625" cy="397852"/>
          </a:xfrm>
        </p:spPr>
        <p:txBody>
          <a:bodyPr anchor="t">
            <a:noAutofit/>
          </a:bodyPr>
          <a:lstStyle>
            <a:lvl1pPr marL="0" indent="0">
              <a:buNone/>
              <a:defRPr sz="8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39" y="1184382"/>
            <a:ext cx="2913350" cy="80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551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5687785" y="4592320"/>
            <a:ext cx="3347357" cy="551180"/>
          </a:xfrm>
        </p:spPr>
        <p:txBody>
          <a:bodyPr anchor="b">
            <a:noAutofit/>
          </a:bodyPr>
          <a:lstStyle>
            <a:lvl1pPr marL="0" indent="0" algn="ctr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34" y="3921596"/>
            <a:ext cx="2913350" cy="80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032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7139042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5605049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4784663"/>
            <a:ext cx="5605047" cy="358837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6" y="3488175"/>
            <a:ext cx="7139043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246" y="4219781"/>
            <a:ext cx="2913350" cy="80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921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C68ADBD-3616-4318-B5FF-7C1BB362CA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915323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75C533D-D968-4A70-91E2-44C7FEDAA0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167874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9DDD08E-B43C-483A-B1DD-9BEB0BDDDDA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4316584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C20F9084-C4B8-47CC-A340-731237DBDB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359573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D53CE28F-B0E6-4C63-A7B8-EB4157A070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2995813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D81F743-FBF4-4AAB-BF1E-09D0097B96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760199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16356448-7EEE-4D0D-AE32-557A239281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6882145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A79206F-C929-453C-B7BF-19A540401E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5931241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7C3E947D-4126-44FB-8EC6-F80A3BAA18D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262112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45B3F8F-DC85-41EB-9D22-D06541A0AC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190340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F015878-4578-4C49-BC72-FE830FC5A6D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208053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6A69-C78D-46AD-9B4E-1E66EF195C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212782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8025828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5567511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4141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538518" y="2571750"/>
            <a:ext cx="4057288" cy="0"/>
          </a:xfrm>
          <a:prstGeom prst="line">
            <a:avLst/>
          </a:prstGeom>
          <a:ln w="63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0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18" y="1381408"/>
            <a:ext cx="4057288" cy="112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7313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18" y="2008238"/>
            <a:ext cx="4057288" cy="112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33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91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1" r:id="rId5"/>
    <p:sldLayoutId id="2147483662" r:id="rId6"/>
    <p:sldLayoutId id="2147483664" r:id="rId7"/>
    <p:sldLayoutId id="2147483663" r:id="rId8"/>
    <p:sldLayoutId id="2147483669" r:id="rId9"/>
    <p:sldLayoutId id="2147483670" r:id="rId10"/>
    <p:sldLayoutId id="2147483671" r:id="rId11"/>
    <p:sldLayoutId id="2147483672" r:id="rId12"/>
    <p:sldLayoutId id="2147483653" r:id="rId13"/>
    <p:sldLayoutId id="2147483654" r:id="rId14"/>
    <p:sldLayoutId id="2147483656" r:id="rId15"/>
    <p:sldLayoutId id="2147483657" r:id="rId16"/>
    <p:sldLayoutId id="2147483658" r:id="rId17"/>
    <p:sldLayoutId id="2147483659" r:id="rId18"/>
    <p:sldLayoutId id="2147483660" r:id="rId19"/>
    <p:sldLayoutId id="2147483693" r:id="rId20"/>
    <p:sldLayoutId id="2147483695" r:id="rId21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4000" y="4802823"/>
            <a:ext cx="1422400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0" y="4802823"/>
            <a:ext cx="5775960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52360" y="4802823"/>
            <a:ext cx="601370" cy="272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07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4" r:id="rId20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tienne.Pellegrini@jpl.nasa.gov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gif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mailto:Etienne.Pellegrini@jpl.nasa.gov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hook@jpl.nasa.gov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arc.Sanchez.Net@jpl.nasa.gov" TargetMode="Externa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arc.Sanchez.Net@jpl.nasa.gov" TargetMode="Externa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emf"/><Relationship Id="rId4" Type="http://schemas.openxmlformats.org/officeDocument/2006/relationships/hyperlink" Target="mailto:Marc.Sanchez.Net@jpl.nasa.gov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2020 IEEE Aerospace Conference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Data Mules on Cycler Orbits for High-Latency, Planetary-Scale Data Transfers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5352" y="4093369"/>
            <a:ext cx="7493625" cy="651351"/>
          </a:xfrm>
        </p:spPr>
        <p:txBody>
          <a:bodyPr/>
          <a:lstStyle/>
          <a:p>
            <a:r>
              <a:rPr lang="en-US" dirty="0"/>
              <a:t>Marc Sanchez-Net</a:t>
            </a:r>
          </a:p>
          <a:p>
            <a:r>
              <a:rPr lang="en-US" dirty="0"/>
              <a:t>Etienne Pellegrini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Joshua Vander Hook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059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108F13-CAD9-BA4D-A199-ED40B7F326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D5734A-3FB3-924F-BAC0-EA13B212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Motivating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3543E138-1C29-874A-9353-AD6BCC9723D1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r>
                  <a:rPr lang="en-US" dirty="0"/>
                  <a:t>Instruments can easily outstrip Deep Space Network downlink (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3543E138-1C29-874A-9353-AD6BCC9723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745" t="-137037" b="-2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87A20-0E69-A24F-8737-F46C85CAD2C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DAFB605-0016-344E-9D36-2C84A2A23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674170"/>
              </p:ext>
            </p:extLst>
          </p:nvPr>
        </p:nvGraphicFramePr>
        <p:xfrm>
          <a:off x="1254948" y="3500041"/>
          <a:ext cx="6931789" cy="1066800"/>
        </p:xfrm>
        <a:graphic>
          <a:graphicData uri="http://schemas.openxmlformats.org/drawingml/2006/table">
            <a:tbl>
              <a:tblPr firstRow="1" firstCol="1" bandRow="1"/>
              <a:tblGrid>
                <a:gridCol w="1948981">
                  <a:extLst>
                    <a:ext uri="{9D8B030D-6E8A-4147-A177-3AD203B41FA5}">
                      <a16:colId xmlns:a16="http://schemas.microsoft.com/office/drawing/2014/main" val="2511998495"/>
                    </a:ext>
                  </a:extLst>
                </a:gridCol>
                <a:gridCol w="808023">
                  <a:extLst>
                    <a:ext uri="{9D8B030D-6E8A-4147-A177-3AD203B41FA5}">
                      <a16:colId xmlns:a16="http://schemas.microsoft.com/office/drawing/2014/main" val="3702944559"/>
                    </a:ext>
                  </a:extLst>
                </a:gridCol>
                <a:gridCol w="1010029">
                  <a:extLst>
                    <a:ext uri="{9D8B030D-6E8A-4147-A177-3AD203B41FA5}">
                      <a16:colId xmlns:a16="http://schemas.microsoft.com/office/drawing/2014/main" val="4093495544"/>
                    </a:ext>
                  </a:extLst>
                </a:gridCol>
                <a:gridCol w="614247">
                  <a:extLst>
                    <a:ext uri="{9D8B030D-6E8A-4147-A177-3AD203B41FA5}">
                      <a16:colId xmlns:a16="http://schemas.microsoft.com/office/drawing/2014/main" val="3409819391"/>
                    </a:ext>
                  </a:extLst>
                </a:gridCol>
                <a:gridCol w="799793">
                  <a:extLst>
                    <a:ext uri="{9D8B030D-6E8A-4147-A177-3AD203B41FA5}">
                      <a16:colId xmlns:a16="http://schemas.microsoft.com/office/drawing/2014/main" val="3805102233"/>
                    </a:ext>
                  </a:extLst>
                </a:gridCol>
                <a:gridCol w="808023">
                  <a:extLst>
                    <a:ext uri="{9D8B030D-6E8A-4147-A177-3AD203B41FA5}">
                      <a16:colId xmlns:a16="http://schemas.microsoft.com/office/drawing/2014/main" val="170689151"/>
                    </a:ext>
                  </a:extLst>
                </a:gridCol>
                <a:gridCol w="942693">
                  <a:extLst>
                    <a:ext uri="{9D8B030D-6E8A-4147-A177-3AD203B41FA5}">
                      <a16:colId xmlns:a16="http://schemas.microsoft.com/office/drawing/2014/main" val="1673480604"/>
                    </a:ext>
                  </a:extLst>
                </a:gridCol>
              </a:tblGrid>
              <a:tr h="565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Example / Reference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Coverage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Resolution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Bands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Volume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Cadence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Rate (Kbps)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913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HiRise</a:t>
                      </a: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4%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1m / pixel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268 Tb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years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556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19278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CRISM (targeted)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~1%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m / pixel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~100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Tb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years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129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CRISM (untargeted)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~100%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100m / pixel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Tb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years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15231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we want!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Coverage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Resolution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Bands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Volume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Cadence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Rate (Kbps)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866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Imaging Spectrometer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30m / pixel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2,000 Tb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4x / year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&gt;253,000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8834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Visible Imager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1m / pixel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6,700 Tb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1x / year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&gt;212,000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6802587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829D15B9-D21A-5844-8D51-613E2C0D0F63}"/>
              </a:ext>
            </a:extLst>
          </p:cNvPr>
          <p:cNvGrpSpPr/>
          <p:nvPr/>
        </p:nvGrpSpPr>
        <p:grpSpPr>
          <a:xfrm>
            <a:off x="1776384" y="1181120"/>
            <a:ext cx="5683308" cy="2163148"/>
            <a:chOff x="0" y="0"/>
            <a:chExt cx="5585551" cy="2147570"/>
          </a:xfrm>
        </p:grpSpPr>
        <p:pic>
          <p:nvPicPr>
            <p:cNvPr id="18" name="Picture 17" descr="https://www.geoimage.com.au/images/Galleries/Landsat8/300_L8.jpg">
              <a:extLst>
                <a:ext uri="{FF2B5EF4-FFF2-40B4-BE49-F238E27FC236}">
                  <a16:creationId xmlns:a16="http://schemas.microsoft.com/office/drawing/2014/main" id="{1FA8FAE5-F7DE-6F46-B9D7-ED8B8AD65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93365" cy="2136141"/>
            </a:xfrm>
            <a:prstGeom prst="rect">
              <a:avLst/>
            </a:prstGeom>
            <a:noFill/>
            <a:extLst/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963C4FD-D233-5B45-BE8C-F11197F7A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2186" y="0"/>
              <a:ext cx="2793365" cy="2147570"/>
            </a:xfrm>
            <a:prstGeom prst="rect">
              <a:avLst/>
            </a:prstGeom>
            <a:noFill/>
            <a:extLst/>
          </p:spPr>
        </p:pic>
      </p:grpSp>
    </p:spTree>
    <p:extLst>
      <p:ext uri="{BB962C8B-B14F-4D97-AF65-F5344CB8AC3E}">
        <p14:creationId xmlns:p14="http://schemas.microsoft.com/office/powerpoint/2010/main" val="3136519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2D6F79-B6D1-4845-B6E2-5E43FB0F341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9D6101-4B52-8049-B155-3708E164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Motivating Problem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B16FF-C892-774B-8067-024298B77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970E5E2-B5DA-184A-84AF-27548B515737}"/>
                  </a:ext>
                </a:extLst>
              </p:cNvPr>
              <p:cNvSpPr>
                <a:spLocks noGrp="1"/>
              </p:cNvSpPr>
              <p:nvPr>
                <p:ph sz="quarter" idx="19"/>
              </p:nvPr>
            </p:nvSpPr>
            <p:spPr>
              <a:xfrm>
                <a:off x="335756" y="1181120"/>
                <a:ext cx="8432324" cy="2719386"/>
              </a:xfrm>
            </p:spPr>
            <p:txBody>
              <a:bodyPr/>
              <a:lstStyle/>
              <a:p>
                <a:r>
                  <a:rPr lang="en-US" sz="1600" dirty="0">
                    <a:ea typeface="Arial Unicode MS" panose="020B0604020202020204" pitchFamily="34" charset="-128"/>
                    <a:cs typeface="Times New Roman" panose="02020603050405020304" pitchFamily="18" charset="0"/>
                  </a:rPr>
                  <a:t>DSN will be improving to 100s </a:t>
                </a:r>
                <a:r>
                  <a:rPr lang="en-US" sz="1600" dirty="0" err="1">
                    <a:ea typeface="Arial Unicode MS" panose="020B0604020202020204" pitchFamily="34" charset="-128"/>
                    <a:cs typeface="Times New Roman" panose="02020603050405020304" pitchFamily="18" charset="0"/>
                  </a:rPr>
                  <a:t>Mbps</a:t>
                </a:r>
                <a:r>
                  <a:rPr lang="en-US" sz="1600" dirty="0">
                    <a:ea typeface="Arial Unicode MS" panose="020B0604020202020204" pitchFamily="34" charset="-128"/>
                    <a:cs typeface="Times New Roman" panose="02020603050405020304" pitchFamily="18" charset="0"/>
                  </a:rPr>
                  <a:t> between Mars and Earth. But those data rates (theoretically) scale </a:t>
                </a:r>
                <a:r>
                  <a:rPr lang="en-US" sz="1600" i="1" dirty="0">
                    <a:ea typeface="Arial Unicode MS" panose="020B0604020202020204" pitchFamily="34" charset="-128"/>
                    <a:cs typeface="Times New Roman" panose="02020603050405020304" pitchFamily="18" charset="0"/>
                  </a:rPr>
                  <a:t>up</a:t>
                </a:r>
                <a:r>
                  <a:rPr lang="en-US" sz="1600" dirty="0">
                    <a:ea typeface="Arial Unicode MS" panose="020B0604020202020204" pitchFamily="34" charset="-128"/>
                    <a:cs typeface="Times New Roman" panose="02020603050405020304" pitchFamily="18" charset="0"/>
                  </a:rPr>
                  <a:t> as you get </a:t>
                </a:r>
                <a:r>
                  <a:rPr lang="en-US" sz="1600" i="1" dirty="0">
                    <a:ea typeface="Arial Unicode MS" panose="020B0604020202020204" pitchFamily="34" charset="-128"/>
                    <a:cs typeface="Times New Roman" panose="02020603050405020304" pitchFamily="18" charset="0"/>
                  </a:rPr>
                  <a:t>closer</a:t>
                </a:r>
                <a:r>
                  <a:rPr lang="en-US" sz="1600" dirty="0">
                    <a:ea typeface="Arial Unicode MS" panose="020B0604020202020204" pitchFamily="34" charset="-128"/>
                    <a:cs typeface="Times New Roman" panose="02020603050405020304" pitchFamily="18" charset="0"/>
                  </a:rPr>
                  <a:t>. </a:t>
                </a:r>
                <a:endParaRPr lang="en-US" sz="1600" dirty="0"/>
              </a:p>
              <a:p>
                <a:r>
                  <a:rPr lang="en-US" sz="1600" dirty="0"/>
                  <a:t>Storage capacities have exploded in capacity (and density)</a:t>
                </a:r>
                <a:endParaRPr lang="en-US" sz="1600" dirty="0">
                  <a:ea typeface="Arial Unicode MS" panose="020B0604020202020204" pitchFamily="34" charset="-128"/>
                  <a:cs typeface="Times New Roman" panose="02020603050405020304" pitchFamily="18" charset="0"/>
                </a:endParaRPr>
              </a:p>
              <a:p>
                <a:pPr lvl="1"/>
                <a:r>
                  <a:rPr lang="en-US" sz="1400" dirty="0">
                    <a:ea typeface="Arial Unicode MS" panose="020B0604020202020204" pitchFamily="34" charset="-128"/>
                    <a:cs typeface="Times New Roman" panose="02020603050405020304" pitchFamily="18" charset="0"/>
                  </a:rPr>
                  <a:t>One commercial hard drive can hold 8 years of annual, global, Landsat-like surveys of Mars or Titan. (</a:t>
                </a:r>
                <a:r>
                  <a:rPr lang="en-US" sz="1400" dirty="0">
                    <a:ea typeface="Arial Unicode MS" panose="020B0604020202020204" pitchFamily="34" charset="-128"/>
                    <a:cs typeface="Calibri" panose="020F0502020204030204" pitchFamily="34" charset="0"/>
                  </a:rPr>
                  <a:t>20 channels, 16bits/</a:t>
                </a:r>
                <a:r>
                  <a:rPr lang="en-US" sz="1400" dirty="0" err="1">
                    <a:ea typeface="Arial Unicode MS" panose="020B0604020202020204" pitchFamily="34" charset="-128"/>
                    <a:cs typeface="Calibri" panose="020F0502020204030204" pitchFamily="34" charset="0"/>
                  </a:rPr>
                  <a:t>ch</a:t>
                </a:r>
                <a:r>
                  <a:rPr lang="en-US" sz="1400" dirty="0">
                    <a:ea typeface="Arial Unicode MS" panose="020B0604020202020204" pitchFamily="34" charset="-128"/>
                    <a:cs typeface="Calibri" panose="020F0502020204030204" pitchFamily="34" charset="0"/>
                  </a:rPr>
                  <a:t>, 50m/pix, </a:t>
                </a:r>
                <a14:m>
                  <m:oMath xmlns:m="http://schemas.openxmlformats.org/officeDocument/2006/math">
                    <m:r>
                      <a:rPr lang="en-US" sz="1400" b="0" i="0"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Calibri" panose="020F0502020204030204" pitchFamily="34" charset="0"/>
                      </a:rPr>
                      <m:t>1.4</m:t>
                    </m:r>
                    <m:r>
                      <m:rPr>
                        <m:sty m:val="p"/>
                      </m:rPr>
                      <a:rPr lang="en-US" sz="1400" b="0" i="0"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Calibri" panose="020F0502020204030204" pitchFamily="34" charset="0"/>
                      </a:rPr>
                      <m:t>x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  <a:ea typeface="Arial Unicode MS" panose="020B0604020202020204" pitchFamily="34" charset="-128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1400" b="0" i="0">
                            <a:latin typeface="Cambria Math" panose="02040503050406030204" pitchFamily="18" charset="0"/>
                            <a:ea typeface="Arial Unicode MS" panose="020B0604020202020204" pitchFamily="34" charset="-128"/>
                            <a:cs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1400" b="0" i="0">
                            <a:latin typeface="Cambria Math" panose="02040503050406030204" pitchFamily="18" charset="0"/>
                            <a:ea typeface="Arial Unicode MS" panose="020B0604020202020204" pitchFamily="34" charset="-128"/>
                            <a:cs typeface="Calibri" panose="020F0502020204030204" pitchFamily="34" charset="0"/>
                          </a:rPr>
                          <m:t>14</m:t>
                        </m:r>
                      </m:sup>
                    </m:sSup>
                    <m:r>
                      <a:rPr lang="en-US" sz="1400" b="0" i="0"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Calibri" panose="020F0502020204030204" pitchFamily="34" charset="0"/>
                      </a:rPr>
                      <m:t> 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  <a:ea typeface="Arial Unicode MS" panose="020B0604020202020204" pitchFamily="34" charset="-128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400" b="0" i="0">
                            <a:latin typeface="Cambria Math" panose="02040503050406030204" pitchFamily="18" charset="0"/>
                            <a:ea typeface="Arial Unicode MS" panose="020B0604020202020204" pitchFamily="34" charset="-128"/>
                            <a:cs typeface="Calibri" panose="020F0502020204030204" pitchFamily="34" charset="0"/>
                          </a:rPr>
                          <m:t>m</m:t>
                        </m:r>
                      </m:e>
                      <m:sup>
                        <m:r>
                          <a:rPr lang="en-US" sz="1400" b="0" i="0">
                            <a:latin typeface="Cambria Math" panose="02040503050406030204" pitchFamily="18" charset="0"/>
                            <a:ea typeface="Arial Unicode MS" panose="020B0604020202020204" pitchFamily="34" charset="-128"/>
                            <a:cs typeface="Calibri" panose="020F050202020403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ea typeface="Arial Unicode MS" panose="020B0604020202020204" pitchFamily="34" charset="-128"/>
                    <a:cs typeface="Calibri" panose="020F0502020204030204" pitchFamily="34" charset="0"/>
                  </a:rPr>
                  <a:t> , = 17.9 terabits</a:t>
                </a:r>
                <a:r>
                  <a:rPr lang="en-US" sz="1400" dirty="0">
                    <a:ea typeface="Arial Unicode MS" panose="020B0604020202020204" pitchFamily="34" charset="-128"/>
                    <a:cs typeface="Times New Roman" panose="02020603050405020304" pitchFamily="18" charset="0"/>
                  </a:rPr>
                  <a:t>)</a:t>
                </a:r>
                <a:endParaRPr lang="en-US" sz="1600" dirty="0"/>
              </a:p>
              <a:p>
                <a:r>
                  <a:rPr lang="en-US" sz="1600" dirty="0"/>
                  <a:t>If you can get close enough to get data fast, and store enough of it, and get it back to Earth fast enough, you can beat DSN … </a:t>
                </a:r>
                <a:r>
                  <a:rPr lang="en-US" sz="1600" i="1" dirty="0"/>
                  <a:t>once</a:t>
                </a:r>
              </a:p>
              <a:p>
                <a:r>
                  <a:rPr lang="en-US" sz="1600" i="1" dirty="0"/>
                  <a:t>What we need is a recurring data mule network</a:t>
                </a:r>
              </a:p>
              <a:p>
                <a:pPr lvl="1"/>
                <a:r>
                  <a:rPr lang="en-US" sz="1400" i="1" dirty="0"/>
                  <a:t>This is the end of the creativity</a:t>
                </a:r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970E5E2-B5DA-184A-84AF-27548B5157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9"/>
              </p:nvPr>
            </p:nvSpPr>
            <p:spPr>
              <a:xfrm>
                <a:off x="335756" y="1181120"/>
                <a:ext cx="8432324" cy="2719386"/>
              </a:xfrm>
              <a:blipFill>
                <a:blip r:embed="rId2"/>
                <a:stretch>
                  <a:fillRect l="-150" t="-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D970BC-5BF4-3641-B410-82318ED79B9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20A638-B0F6-8A4A-A1B9-AD7FE56E19E5}"/>
              </a:ext>
            </a:extLst>
          </p:cNvPr>
          <p:cNvSpPr/>
          <p:nvPr/>
        </p:nvSpPr>
        <p:spPr>
          <a:xfrm>
            <a:off x="595630" y="3769439"/>
            <a:ext cx="817245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“Never underestimate the bandwidth of a station wagon full of tapes hurtling down the highway.” – Andrew Tanenbaum </a:t>
            </a:r>
            <a:r>
              <a:rPr lang="en-US" i="1" dirty="0"/>
              <a:t>Computer Networks, 3rd ed., p. 83</a:t>
            </a:r>
          </a:p>
        </p:txBody>
      </p:sp>
    </p:spTree>
    <p:extLst>
      <p:ext uri="{BB962C8B-B14F-4D97-AF65-F5344CB8AC3E}">
        <p14:creationId xmlns:p14="http://schemas.microsoft.com/office/powerpoint/2010/main" val="73219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70A0CB-2F06-834F-8D90-5B2337665A5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5C28F8-F9C6-2A46-A890-AB9C4D8A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we investigated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44550-F3E8-1741-86E9-9307A0A2B8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149BBD8-2727-9B4B-B52D-F5E3620CB925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/>
          <a:stretch>
            <a:fillRect/>
          </a:stretch>
        </p:blipFill>
        <p:spPr>
          <a:xfrm>
            <a:off x="-317272" y="1107441"/>
            <a:ext cx="6090700" cy="3559175"/>
          </a:xfr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D2A4A1-E882-B94A-BCDB-5F210B55DA9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C00FB2-11BA-E649-B717-388B7D3D80D1}"/>
              </a:ext>
            </a:extLst>
          </p:cNvPr>
          <p:cNvSpPr txBox="1"/>
          <p:nvPr/>
        </p:nvSpPr>
        <p:spPr>
          <a:xfrm>
            <a:off x="5349922" y="1615127"/>
            <a:ext cx="36371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cycler orbits to re-use data mules with little / no propulsion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One cycler achieves a ME transfer every 2-4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“Staggering” cyclers can achieve &gt; 1 ME transfer /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Limited effect on DSN, since crosslink takes a few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Launch a bundle of couriers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Problem: Not “enough” cyclers in literature (also timing … )</a:t>
            </a:r>
          </a:p>
        </p:txBody>
      </p:sp>
      <p:pic>
        <p:nvPicPr>
          <p:cNvPr id="8" name="Picture 2" descr="https://upload.wikimedia.org/wikipedia/commons/5/53/Aldrin_Cycler.gif">
            <a:extLst>
              <a:ext uri="{FF2B5EF4-FFF2-40B4-BE49-F238E27FC236}">
                <a16:creationId xmlns:a16="http://schemas.microsoft.com/office/drawing/2014/main" id="{5271CE82-7CB2-E943-86B3-5B4F630B4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767" y="90972"/>
            <a:ext cx="1663437" cy="153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85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1E74D3-2C80-DB4D-9500-53E8B097A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F0141E-BEB8-AD4D-B8D5-B5BE78459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work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9DA65-E5A3-0742-93C1-78AFEE052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5091" y="3097283"/>
            <a:ext cx="8085237" cy="803011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sz="1800" dirty="0"/>
              <a:t>(mostly) automated enumeration and selection of complementary cyclers</a:t>
            </a:r>
          </a:p>
          <a:p>
            <a:pPr marL="457200" indent="-457200">
              <a:buAutoNum type="arabicPeriod"/>
            </a:pPr>
            <a:r>
              <a:rPr lang="en-US" sz="1800" dirty="0"/>
              <a:t>(approximate) calculation of crosslink data volumes per Mars flyby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F1478-B43A-F348-8F5E-DC72F47C959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E5AF56-8AF6-AD4A-BBE2-C400C6D51BB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06040"/>
            <a:ext cx="5943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69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5F35B3-83F2-C448-BAD3-61C99C8904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A6C9E7-C3A4-F247-85B2-B465DE23D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Cycler Generation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D4C49-4D16-2547-B037-459261382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4000" y="762000"/>
            <a:ext cx="8514080" cy="3502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08084-FC02-CC4D-B5CD-D281EB63FE4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id="{3E3D2EEE-42DD-A744-A45C-34D31594A4A8}"/>
                  </a:ext>
                </a:extLst>
              </p:cNvPr>
              <p:cNvSpPr>
                <a:spLocks noGrp="1"/>
              </p:cNvSpPr>
              <p:nvPr>
                <p:ph sz="quarter" idx="19"/>
              </p:nvPr>
            </p:nvSpPr>
            <p:spPr>
              <a:xfrm>
                <a:off x="3166166" y="1224721"/>
                <a:ext cx="5449196" cy="2719386"/>
              </a:xfrm>
            </p:spPr>
            <p:txBody>
              <a:bodyPr/>
              <a:lstStyle/>
              <a:p>
                <a:r>
                  <a:rPr lang="en-US" sz="1800" dirty="0"/>
                  <a:t>Confined to topologies of </a:t>
                </a:r>
                <a:r>
                  <a:rPr lang="en-US" sz="1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[E-(E)?-M-E]+</a:t>
                </a:r>
              </a:p>
              <a:p>
                <a:r>
                  <a:rPr lang="en-US" sz="1800" dirty="0"/>
                  <a:t>Constrained to include at least one </a:t>
                </a:r>
                <a:r>
                  <a:rPr lang="en-US" sz="1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M-E</a:t>
                </a:r>
                <a:r>
                  <a:rPr lang="en-US" sz="1800" dirty="0"/>
                  <a:t> of less than 12 (and 18) month duration</a:t>
                </a:r>
              </a:p>
              <a:p>
                <a:r>
                  <a:rPr lang="en-US" sz="1800" dirty="0"/>
                  <a:t>Classical, stable cycler (right)</a:t>
                </a:r>
              </a:p>
              <a:p>
                <a:r>
                  <a:rPr lang="en-US" sz="1800" dirty="0"/>
                  <a:t>STAR output (left, edited)</a:t>
                </a:r>
              </a:p>
              <a:p>
                <a:pPr marL="0" indent="0">
                  <a:buNone/>
                </a:pPr>
                <a:r>
                  <a:rPr lang="en-US" sz="1800" dirty="0"/>
                  <a:t>Differences from literature: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 little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1800" dirty="0"/>
                  <a:t> (nearly ballistic)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Not cycle forever (nearly stable)</a:t>
                </a:r>
              </a:p>
              <a:p>
                <a:pPr marL="0" indent="0">
                  <a:buNone/>
                </a:pPr>
                <a:endParaRPr lang="en-US" sz="1800" dirty="0"/>
              </a:p>
              <a:p>
                <a:endParaRPr lang="en-US" sz="1800" dirty="0"/>
              </a:p>
            </p:txBody>
          </p:sp>
        </mc:Choice>
        <mc:Fallback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id="{3E3D2EEE-42DD-A744-A45C-34D31594A4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9"/>
              </p:nvPr>
            </p:nvSpPr>
            <p:spPr>
              <a:xfrm>
                <a:off x="3166166" y="1224721"/>
                <a:ext cx="5449196" cy="2719386"/>
              </a:xfrm>
              <a:blipFill>
                <a:blip r:embed="rId2"/>
                <a:stretch>
                  <a:fillRect l="-698" t="-1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08ACFFD-DA24-6E48-A22D-D177DFD32C61}"/>
              </a:ext>
            </a:extLst>
          </p:cNvPr>
          <p:cNvSpPr txBox="1"/>
          <p:nvPr/>
        </p:nvSpPr>
        <p:spPr>
          <a:xfrm>
            <a:off x="429904" y="4441055"/>
            <a:ext cx="6585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 pitchFamily="2" charset="0"/>
                <a:hlinkClick r:id="rId3"/>
              </a:rPr>
              <a:t>Etienne.Pellegrini@jpl.nasa.gov</a:t>
            </a:r>
            <a:r>
              <a:rPr lang="en-US" sz="1200" dirty="0">
                <a:latin typeface="Courier" pitchFamily="2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CF9874-BB42-274C-A5E1-227F976CB0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671" t="5222" r="9246"/>
          <a:stretch/>
        </p:blipFill>
        <p:spPr>
          <a:xfrm>
            <a:off x="335757" y="1185941"/>
            <a:ext cx="2757488" cy="31092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963CC85-097D-D64C-A690-ABCE6679A956}"/>
              </a:ext>
            </a:extLst>
          </p:cNvPr>
          <p:cNvSpPr txBox="1"/>
          <p:nvPr/>
        </p:nvSpPr>
        <p:spPr>
          <a:xfrm>
            <a:off x="512247" y="3981480"/>
            <a:ext cx="2528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E-M-E2-M-E2-M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CBF6828-B5A1-724B-BFE8-53ED64FA81FA}"/>
              </a:ext>
            </a:extLst>
          </p:cNvPr>
          <p:cNvSpPr/>
          <p:nvPr/>
        </p:nvSpPr>
        <p:spPr>
          <a:xfrm>
            <a:off x="987025" y="2071936"/>
            <a:ext cx="1684733" cy="1587772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1CA4712-99DA-6A48-92C5-1F1E1632F534}"/>
              </a:ext>
            </a:extLst>
          </p:cNvPr>
          <p:cNvSpPr/>
          <p:nvPr/>
        </p:nvSpPr>
        <p:spPr>
          <a:xfrm>
            <a:off x="589071" y="1696065"/>
            <a:ext cx="2452063" cy="2310938"/>
          </a:xfrm>
          <a:prstGeom prst="ellipse">
            <a:avLst/>
          </a:prstGeom>
          <a:noFill/>
          <a:ln>
            <a:solidFill>
              <a:srgbClr val="FFC00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https://upload.wikimedia.org/wikipedia/commons/5/53/Aldrin_Cycler.gif">
            <a:extLst>
              <a:ext uri="{FF2B5EF4-FFF2-40B4-BE49-F238E27FC236}">
                <a16:creationId xmlns:a16="http://schemas.microsoft.com/office/drawing/2014/main" id="{CB33855F-DBAE-FA41-83C2-703AA4E68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289" y="2071936"/>
            <a:ext cx="1970334" cy="181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001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5F35B3-83F2-C448-BAD3-61C99C8904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A6C9E7-C3A4-F247-85B2-B465DE23D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Cycler Generation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D4C49-4D16-2547-B037-459261382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4000" y="762000"/>
            <a:ext cx="8514080" cy="3502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08084-FC02-CC4D-B5CD-D281EB63FE4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8ACFFD-DA24-6E48-A22D-D177DFD32C61}"/>
              </a:ext>
            </a:extLst>
          </p:cNvPr>
          <p:cNvSpPr txBox="1"/>
          <p:nvPr/>
        </p:nvSpPr>
        <p:spPr>
          <a:xfrm>
            <a:off x="429904" y="4441055"/>
            <a:ext cx="6585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 pitchFamily="2" charset="0"/>
                <a:hlinkClick r:id="rId2"/>
              </a:rPr>
              <a:t>Etienne.Pellegrini@jpl.nasa.gov</a:t>
            </a:r>
            <a:r>
              <a:rPr lang="en-US" sz="1200" dirty="0">
                <a:latin typeface="Courier" pitchFamily="2" charset="0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0BC046-54BD-1941-A2C3-12E64F0C8E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680"/>
          <a:stretch/>
        </p:blipFill>
        <p:spPr>
          <a:xfrm>
            <a:off x="393030" y="1021953"/>
            <a:ext cx="8236017" cy="21805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A7890EE5-1FAF-4548-92AF-D78B73B1B7D7}"/>
                  </a:ext>
                </a:extLst>
              </p:cNvPr>
              <p:cNvSpPr>
                <a:spLocks noGrp="1"/>
              </p:cNvSpPr>
              <p:nvPr>
                <p:ph sz="quarter" idx="19"/>
              </p:nvPr>
            </p:nvSpPr>
            <p:spPr>
              <a:xfrm>
                <a:off x="429904" y="3326371"/>
                <a:ext cx="8199144" cy="1473912"/>
              </a:xfrm>
            </p:spPr>
            <p:txBody>
              <a:bodyPr/>
              <a:lstStyle/>
              <a:p>
                <a:r>
                  <a:rPr lang="en-US" sz="1800" dirty="0"/>
                  <a:t>&gt;7900 low-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1800" dirty="0"/>
                  <a:t> trajectories with one or more ME transfers &lt; 12 months</a:t>
                </a:r>
              </a:p>
              <a:p>
                <a:r>
                  <a:rPr lang="en-US" sz="1800" dirty="0"/>
                  <a:t>Solutions had at most 60 m/s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1800" dirty="0"/>
                  <a:t> to maintain orbit</a:t>
                </a:r>
              </a:p>
              <a:p>
                <a:r>
                  <a:rPr lang="en-US" sz="1800" dirty="0"/>
                  <a:t>Insertion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was .5 to 4.0 km/s (estimated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1800" dirty="0"/>
                  <a:t>)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A7890EE5-1FAF-4548-92AF-D78B73B1B7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9"/>
              </p:nvPr>
            </p:nvSpPr>
            <p:spPr>
              <a:xfrm>
                <a:off x="429904" y="3326371"/>
                <a:ext cx="8199144" cy="1473912"/>
              </a:xfrm>
              <a:blipFill>
                <a:blip r:embed="rId4"/>
                <a:stretch>
                  <a:fillRect l="-464" t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9386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BFD876-1891-BA45-A7DB-05A825963A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B847E6-094A-4D4A-BB9B-2D29E9240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Cycler Dataset Caveats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AF76F-FDA7-DD45-B9BC-7CBA7543C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D7EB1D-CE32-BC44-8C2B-1E4D379C1C1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47832" y="1249998"/>
            <a:ext cx="8524717" cy="2719386"/>
          </a:xfrm>
        </p:spPr>
        <p:txBody>
          <a:bodyPr/>
          <a:lstStyle/>
          <a:p>
            <a:r>
              <a:rPr lang="en-US" dirty="0"/>
              <a:t>For a given window size, not every window had a ME transfer</a:t>
            </a:r>
          </a:p>
          <a:p>
            <a:r>
              <a:rPr lang="en-US" dirty="0"/>
              <a:t>Toy example: “Does cycler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have a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M-E</a:t>
            </a:r>
            <a:r>
              <a:rPr lang="en-US" dirty="0"/>
              <a:t> transit in year </a:t>
            </a:r>
            <a:r>
              <a:rPr lang="en-US" i="1" dirty="0"/>
              <a:t>j”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7BC20-DF70-7E47-9421-71EB35CA044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82DD163-FB74-0D48-AA56-61DB89E122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416480"/>
              </p:ext>
            </p:extLst>
          </p:nvPr>
        </p:nvGraphicFramePr>
        <p:xfrm>
          <a:off x="909708" y="2115184"/>
          <a:ext cx="4214499" cy="1819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955">
                  <a:extLst>
                    <a:ext uri="{9D8B030D-6E8A-4147-A177-3AD203B41FA5}">
                      <a16:colId xmlns:a16="http://schemas.microsoft.com/office/drawing/2014/main" val="2929246516"/>
                    </a:ext>
                  </a:extLst>
                </a:gridCol>
                <a:gridCol w="1715772">
                  <a:extLst>
                    <a:ext uri="{9D8B030D-6E8A-4147-A177-3AD203B41FA5}">
                      <a16:colId xmlns:a16="http://schemas.microsoft.com/office/drawing/2014/main" val="2682983674"/>
                    </a:ext>
                  </a:extLst>
                </a:gridCol>
                <a:gridCol w="1715772">
                  <a:extLst>
                    <a:ext uri="{9D8B030D-6E8A-4147-A177-3AD203B41FA5}">
                      <a16:colId xmlns:a16="http://schemas.microsoft.com/office/drawing/2014/main" val="4092087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Year 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Year 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67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Cycler 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891765"/>
                  </a:ext>
                </a:extLst>
              </a:tr>
              <a:tr h="336392">
                <a:tc>
                  <a:txBody>
                    <a:bodyPr/>
                    <a:lstStyle/>
                    <a:p>
                      <a:r>
                        <a:rPr lang="en-US" sz="1200" dirty="0"/>
                        <a:t>Cycler 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32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Cycler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15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Union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810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997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BFD876-1891-BA45-A7DB-05A825963A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B847E6-094A-4D4A-BB9B-2D29E9240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Cycler Dataset Caveats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AF76F-FDA7-DD45-B9BC-7CBA7543C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D7EB1D-CE32-BC44-8C2B-1E4D379C1C1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47832" y="1249998"/>
            <a:ext cx="8524717" cy="2719386"/>
          </a:xfrm>
        </p:spPr>
        <p:txBody>
          <a:bodyPr/>
          <a:lstStyle/>
          <a:p>
            <a:r>
              <a:rPr lang="en-US" dirty="0"/>
              <a:t>For a given window size, not every window had a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M-E</a:t>
            </a:r>
            <a:r>
              <a:rPr lang="en-US" dirty="0"/>
              <a:t> transfer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7BC20-DF70-7E47-9421-71EB35CA044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A6BAEAE-60DA-D342-A004-3BFA33825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442705"/>
              </p:ext>
            </p:extLst>
          </p:nvPr>
        </p:nvGraphicFramePr>
        <p:xfrm>
          <a:off x="909708" y="2115184"/>
          <a:ext cx="4214499" cy="1819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955">
                  <a:extLst>
                    <a:ext uri="{9D8B030D-6E8A-4147-A177-3AD203B41FA5}">
                      <a16:colId xmlns:a16="http://schemas.microsoft.com/office/drawing/2014/main" val="2929246516"/>
                    </a:ext>
                  </a:extLst>
                </a:gridCol>
                <a:gridCol w="428943">
                  <a:extLst>
                    <a:ext uri="{9D8B030D-6E8A-4147-A177-3AD203B41FA5}">
                      <a16:colId xmlns:a16="http://schemas.microsoft.com/office/drawing/2014/main" val="2682983674"/>
                    </a:ext>
                  </a:extLst>
                </a:gridCol>
                <a:gridCol w="428943">
                  <a:extLst>
                    <a:ext uri="{9D8B030D-6E8A-4147-A177-3AD203B41FA5}">
                      <a16:colId xmlns:a16="http://schemas.microsoft.com/office/drawing/2014/main" val="1895435018"/>
                    </a:ext>
                  </a:extLst>
                </a:gridCol>
                <a:gridCol w="428943">
                  <a:extLst>
                    <a:ext uri="{9D8B030D-6E8A-4147-A177-3AD203B41FA5}">
                      <a16:colId xmlns:a16="http://schemas.microsoft.com/office/drawing/2014/main" val="1791728724"/>
                    </a:ext>
                  </a:extLst>
                </a:gridCol>
                <a:gridCol w="428943">
                  <a:extLst>
                    <a:ext uri="{9D8B030D-6E8A-4147-A177-3AD203B41FA5}">
                      <a16:colId xmlns:a16="http://schemas.microsoft.com/office/drawing/2014/main" val="4206231196"/>
                    </a:ext>
                  </a:extLst>
                </a:gridCol>
                <a:gridCol w="428943">
                  <a:extLst>
                    <a:ext uri="{9D8B030D-6E8A-4147-A177-3AD203B41FA5}">
                      <a16:colId xmlns:a16="http://schemas.microsoft.com/office/drawing/2014/main" val="4092087606"/>
                    </a:ext>
                  </a:extLst>
                </a:gridCol>
                <a:gridCol w="428943">
                  <a:extLst>
                    <a:ext uri="{9D8B030D-6E8A-4147-A177-3AD203B41FA5}">
                      <a16:colId xmlns:a16="http://schemas.microsoft.com/office/drawing/2014/main" val="3489539375"/>
                    </a:ext>
                  </a:extLst>
                </a:gridCol>
                <a:gridCol w="428943">
                  <a:extLst>
                    <a:ext uri="{9D8B030D-6E8A-4147-A177-3AD203B41FA5}">
                      <a16:colId xmlns:a16="http://schemas.microsoft.com/office/drawing/2014/main" val="1888731190"/>
                    </a:ext>
                  </a:extLst>
                </a:gridCol>
                <a:gridCol w="428943">
                  <a:extLst>
                    <a:ext uri="{9D8B030D-6E8A-4147-A177-3AD203B41FA5}">
                      <a16:colId xmlns:a16="http://schemas.microsoft.com/office/drawing/2014/main" val="126904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Q1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Q2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Q3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Q4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Q5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Q6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Q7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Q8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67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Cycler 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891765"/>
                  </a:ext>
                </a:extLst>
              </a:tr>
              <a:tr h="336392">
                <a:tc>
                  <a:txBody>
                    <a:bodyPr/>
                    <a:lstStyle/>
                    <a:p>
                      <a:r>
                        <a:rPr lang="en-US" sz="1200" dirty="0"/>
                        <a:t>Cycler 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32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Cycler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715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Union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810364"/>
                  </a:ext>
                </a:extLst>
              </a:tr>
            </a:tbl>
          </a:graphicData>
        </a:graphic>
      </p:graphicFrame>
      <p:sp>
        <p:nvSpPr>
          <p:cNvPr id="9" name="Up Arrow 8">
            <a:extLst>
              <a:ext uri="{FF2B5EF4-FFF2-40B4-BE49-F238E27FC236}">
                <a16:creationId xmlns:a16="http://schemas.microsoft.com/office/drawing/2014/main" id="{077C9FF8-B323-7E4A-B9E2-FD22F9159AC8}"/>
              </a:ext>
            </a:extLst>
          </p:cNvPr>
          <p:cNvSpPr/>
          <p:nvPr/>
        </p:nvSpPr>
        <p:spPr>
          <a:xfrm>
            <a:off x="2636043" y="4022485"/>
            <a:ext cx="242888" cy="264319"/>
          </a:xfrm>
          <a:prstGeom prst="upArrow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Up Arrow 9">
            <a:extLst>
              <a:ext uri="{FF2B5EF4-FFF2-40B4-BE49-F238E27FC236}">
                <a16:creationId xmlns:a16="http://schemas.microsoft.com/office/drawing/2014/main" id="{EF78BB39-A66F-E640-9FA3-3FA8A3AF2000}"/>
              </a:ext>
            </a:extLst>
          </p:cNvPr>
          <p:cNvSpPr/>
          <p:nvPr/>
        </p:nvSpPr>
        <p:spPr>
          <a:xfrm>
            <a:off x="3895725" y="4021612"/>
            <a:ext cx="242888" cy="264319"/>
          </a:xfrm>
          <a:prstGeom prst="upArrow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AEF43D-6D59-DA43-93A1-9A0BD2E4869A}"/>
              </a:ext>
            </a:extLst>
          </p:cNvPr>
          <p:cNvSpPr txBox="1"/>
          <p:nvPr/>
        </p:nvSpPr>
        <p:spPr>
          <a:xfrm>
            <a:off x="3058715" y="4201437"/>
            <a:ext cx="837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Gaps</a:t>
            </a:r>
          </a:p>
        </p:txBody>
      </p:sp>
    </p:spTree>
    <p:extLst>
      <p:ext uri="{BB962C8B-B14F-4D97-AF65-F5344CB8AC3E}">
        <p14:creationId xmlns:p14="http://schemas.microsoft.com/office/powerpoint/2010/main" val="3974956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B3E24B-4C55-184D-AD36-2DA570DE4F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392319-D454-D84A-B308-3FF867420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Cycler Selection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1BC26-345B-5743-A25C-B69F4164A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1600" dirty="0"/>
              <a:t>Set Cover formulation, Integer Programming implementation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96799C6-47D3-B847-AE53-F2BB9522CAC5}"/>
                  </a:ext>
                </a:extLst>
              </p:cNvPr>
              <p:cNvSpPr>
                <a:spLocks noGrp="1"/>
              </p:cNvSpPr>
              <p:nvPr>
                <p:ph sz="quarter" idx="19"/>
              </p:nvPr>
            </p:nvSpPr>
            <p:spPr>
              <a:xfrm>
                <a:off x="342900" y="1545383"/>
                <a:ext cx="4804569" cy="273238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i="1" dirty="0"/>
                  <a:t>Select</a:t>
                </a:r>
                <a:r>
                  <a:rPr lang="en-US" dirty="0"/>
                  <a:t> a minimum set of cyclers to </a:t>
                </a:r>
                <a:r>
                  <a:rPr lang="en-US" i="1" dirty="0"/>
                  <a:t>cover</a:t>
                </a:r>
                <a:r>
                  <a:rPr lang="en-US" dirty="0"/>
                  <a:t> </a:t>
                </a:r>
                <a:r>
                  <a:rPr lang="en-US" i="1" dirty="0"/>
                  <a:t>all possible 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M-E</a:t>
                </a:r>
                <a:r>
                  <a:rPr lang="en-US" dirty="0"/>
                  <a:t> windows</a:t>
                </a:r>
                <a:endParaRPr lang="en-US" i="1" dirty="0"/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800" dirty="0"/>
                  <a:t> indicates possible </a:t>
                </a:r>
                <a:r>
                  <a:rPr lang="en-US" sz="1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M-E</a:t>
                </a:r>
                <a:r>
                  <a:rPr lang="en-US" sz="1800" dirty="0"/>
                  <a:t> windows (binary)</a:t>
                </a:r>
              </a:p>
              <a:p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maps cycler selections 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) to </a:t>
                </a:r>
                <a:r>
                  <a:rPr lang="en-US" sz="1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M-E</a:t>
                </a:r>
                <a:r>
                  <a:rPr lang="en-US" sz="1800" dirty="0"/>
                  <a:t> windows 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800" dirty="0"/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800" dirty="0"/>
                  <a:t> is cost of cycler (future work)</a:t>
                </a:r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96799C6-47D3-B847-AE53-F2BB9522CA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9"/>
              </p:nvPr>
            </p:nvSpPr>
            <p:spPr>
              <a:xfrm>
                <a:off x="342900" y="1545383"/>
                <a:ext cx="4804569" cy="2732385"/>
              </a:xfrm>
              <a:blipFill>
                <a:blip r:embed="rId2"/>
                <a:stretch>
                  <a:fillRect l="-1055" t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AD74D-EAD7-D046-87CF-6D65D409D47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C49890-A378-7E46-83A4-E223984D5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050" y="1545383"/>
            <a:ext cx="3307285" cy="2262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F9CE21-D6AA-2349-B3F8-794FA166A520}"/>
              </a:ext>
            </a:extLst>
          </p:cNvPr>
          <p:cNvSpPr txBox="1"/>
          <p:nvPr/>
        </p:nvSpPr>
        <p:spPr>
          <a:xfrm>
            <a:off x="429904" y="4441055"/>
            <a:ext cx="6585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 pitchFamily="2" charset="0"/>
                <a:hlinkClick r:id="rId4"/>
              </a:rPr>
              <a:t>hook@jpl.nasa.gov</a:t>
            </a:r>
            <a:r>
              <a:rPr lang="en-US" sz="1200" dirty="0">
                <a:latin typeface="Courier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155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BBE7E3-48A5-A24F-815C-89F0C49F36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3005FD-F9A6-0D4E-832F-110EEE01F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Covering Set Example (2030 launch)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AFE51-9640-E344-8825-164E4F8B7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B2B0FB-D513-2B40-8A00-B23A79B1742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27E479-B192-6C40-8868-08DFB35C1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56" y="1422268"/>
            <a:ext cx="4246086" cy="22111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14361E-BE18-764D-91A9-2B2B100F90F0}"/>
              </a:ext>
            </a:extLst>
          </p:cNvPr>
          <p:cNvSpPr txBox="1"/>
          <p:nvPr/>
        </p:nvSpPr>
        <p:spPr>
          <a:xfrm>
            <a:off x="5350669" y="1996168"/>
            <a:ext cx="2928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Good spacing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&lt;12 month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M-E</a:t>
            </a:r>
            <a:r>
              <a:rPr lang="en-US" dirty="0"/>
              <a:t> transit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Small # couriers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B0D443-E517-6F41-BFD5-29CCF106847B}"/>
              </a:ext>
            </a:extLst>
          </p:cNvPr>
          <p:cNvSpPr txBox="1"/>
          <p:nvPr/>
        </p:nvSpPr>
        <p:spPr>
          <a:xfrm>
            <a:off x="2017633" y="3763552"/>
            <a:ext cx="565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So, how much data can we get per flyby at Mars?</a:t>
            </a:r>
          </a:p>
        </p:txBody>
      </p:sp>
    </p:spTree>
    <p:extLst>
      <p:ext uri="{BB962C8B-B14F-4D97-AF65-F5344CB8AC3E}">
        <p14:creationId xmlns:p14="http://schemas.microsoft.com/office/powerpoint/2010/main" val="2714313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5F35B3-83F2-C448-BAD3-61C99C8904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A6C9E7-C3A4-F247-85B2-B465DE23D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Flyby (Observer / Courier geometry)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D4C49-4D16-2547-B037-459261382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Range and relative velocity over time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08084-FC02-CC4D-B5CD-D281EB63FE4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D260679-AF2C-CB42-9050-2BDAA6F84B43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/>
          <a:stretch>
            <a:fillRect/>
          </a:stretch>
        </p:blipFill>
        <p:spPr>
          <a:xfrm>
            <a:off x="4495799" y="1181120"/>
            <a:ext cx="3021161" cy="226587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8ACFFD-DA24-6E48-A22D-D177DFD32C61}"/>
              </a:ext>
            </a:extLst>
          </p:cNvPr>
          <p:cNvSpPr txBox="1"/>
          <p:nvPr/>
        </p:nvSpPr>
        <p:spPr>
          <a:xfrm>
            <a:off x="435960" y="4483050"/>
            <a:ext cx="6585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 pitchFamily="2" charset="0"/>
                <a:hlinkClick r:id="rId3"/>
              </a:rPr>
              <a:t>Marc.Sanchez.Net@jpl.nasa.gov</a:t>
            </a:r>
            <a:r>
              <a:rPr lang="en-US" sz="1200" dirty="0">
                <a:latin typeface="Courier" pitchFamily="2" charset="0"/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AFCE20-1AB8-D444-908A-637B43D40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14" y="1155917"/>
            <a:ext cx="3029019" cy="22717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CED1693-FDE4-2D49-B27E-92793A6EA174}"/>
              </a:ext>
            </a:extLst>
          </p:cNvPr>
          <p:cNvSpPr txBox="1"/>
          <p:nvPr/>
        </p:nvSpPr>
        <p:spPr>
          <a:xfrm>
            <a:off x="904239" y="3393837"/>
            <a:ext cx="7575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Test “representative” cyclers from STAR output ephemeris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Propagate near Mars for range / relative velocity of observer and data mule</a:t>
            </a:r>
          </a:p>
        </p:txBody>
      </p:sp>
    </p:spTree>
    <p:extLst>
      <p:ext uri="{BB962C8B-B14F-4D97-AF65-F5344CB8AC3E}">
        <p14:creationId xmlns:p14="http://schemas.microsoft.com/office/powerpoint/2010/main" val="492671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5F35B3-83F2-C448-BAD3-61C99C8904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A6C9E7-C3A4-F247-85B2-B465DE23D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Flyby (Observer / Courier geometry)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D4C49-4D16-2547-B037-459261382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Range and relative velocity over time</a:t>
            </a:r>
          </a:p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08084-FC02-CC4D-B5CD-D281EB63FE4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D260679-AF2C-CB42-9050-2BDAA6F84B43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/>
          <a:stretch>
            <a:fillRect/>
          </a:stretch>
        </p:blipFill>
        <p:spPr>
          <a:xfrm>
            <a:off x="4495799" y="1181120"/>
            <a:ext cx="3021161" cy="226587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8ACFFD-DA24-6E48-A22D-D177DFD32C61}"/>
              </a:ext>
            </a:extLst>
          </p:cNvPr>
          <p:cNvSpPr txBox="1"/>
          <p:nvPr/>
        </p:nvSpPr>
        <p:spPr>
          <a:xfrm>
            <a:off x="435960" y="4483050"/>
            <a:ext cx="6585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 pitchFamily="2" charset="0"/>
                <a:hlinkClick r:id="rId3"/>
              </a:rPr>
              <a:t>Marc.Sanchez.Net@jpl.nasa.gov</a:t>
            </a:r>
            <a:r>
              <a:rPr lang="en-US" sz="1200" dirty="0">
                <a:latin typeface="Courier" pitchFamily="2" charset="0"/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AFCE20-1AB8-D444-908A-637B43D40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14" y="1155917"/>
            <a:ext cx="3029019" cy="22717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CED1693-FDE4-2D49-B27E-92793A6EA174}"/>
              </a:ext>
            </a:extLst>
          </p:cNvPr>
          <p:cNvSpPr txBox="1"/>
          <p:nvPr/>
        </p:nvSpPr>
        <p:spPr>
          <a:xfrm>
            <a:off x="904240" y="3393837"/>
            <a:ext cx="761825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Test “representative” cyclers from STAR output ephemeris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Propagate near Mars for range / relative velocity of observer and data mule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Assume 2.5 hours of transmission*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(*fairly </a:t>
            </a:r>
            <a:r>
              <a:rPr lang="en-US" sz="1400" i="1" dirty="0"/>
              <a:t>restrictive</a:t>
            </a:r>
            <a:r>
              <a:rPr lang="en-US" sz="1400" dirty="0"/>
              <a:t> assumption)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527DCA-3EB4-5A4A-A4C8-335BF4C375F2}"/>
              </a:ext>
            </a:extLst>
          </p:cNvPr>
          <p:cNvSpPr/>
          <p:nvPr/>
        </p:nvSpPr>
        <p:spPr>
          <a:xfrm>
            <a:off x="2634018" y="1318247"/>
            <a:ext cx="593677" cy="1816007"/>
          </a:xfrm>
          <a:prstGeom prst="rect">
            <a:avLst/>
          </a:prstGeom>
          <a:solidFill>
            <a:srgbClr val="FFFF00">
              <a:alpha val="43137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78CEED-777D-3E43-A012-E055A34C069B}"/>
              </a:ext>
            </a:extLst>
          </p:cNvPr>
          <p:cNvSpPr/>
          <p:nvPr/>
        </p:nvSpPr>
        <p:spPr>
          <a:xfrm>
            <a:off x="5758571" y="1332749"/>
            <a:ext cx="593677" cy="1825079"/>
          </a:xfrm>
          <a:prstGeom prst="rect">
            <a:avLst/>
          </a:prstGeom>
          <a:solidFill>
            <a:srgbClr val="FFFF00">
              <a:alpha val="43137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0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84D03B-730B-EA4C-B686-343005D6D7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BF1A03-C809-6E49-B2F4-1EA79F951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Budget Assumptions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C6443-61E2-5C44-AAE2-C32F5C2F8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3AD16-84D7-9B45-AE0B-88553BB0560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4A284E0C-89D8-4240-BF7C-BD18E760A95D}"/>
              </a:ext>
            </a:extLst>
          </p:cNvPr>
          <p:cNvSpPr txBox="1">
            <a:spLocks/>
          </p:cNvSpPr>
          <p:nvPr/>
        </p:nvSpPr>
        <p:spPr>
          <a:xfrm>
            <a:off x="254000" y="3399458"/>
            <a:ext cx="8696220" cy="11483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33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05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77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1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Terminal capabilities based on [1]</a:t>
            </a:r>
          </a:p>
          <a:p>
            <a:r>
              <a:rPr lang="en-US" sz="1600" dirty="0"/>
              <a:t>DPSK for transmission</a:t>
            </a:r>
          </a:p>
          <a:p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08A6A8-5CC5-FC4E-BB30-79006358F898}"/>
              </a:ext>
            </a:extLst>
          </p:cNvPr>
          <p:cNvSpPr txBox="1"/>
          <p:nvPr/>
        </p:nvSpPr>
        <p:spPr>
          <a:xfrm>
            <a:off x="387225" y="4168841"/>
            <a:ext cx="62436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1. J. </a:t>
            </a:r>
            <a:r>
              <a:rPr lang="en-US" sz="1050" dirty="0" err="1"/>
              <a:t>Breidenthal</a:t>
            </a:r>
            <a:r>
              <a:rPr lang="en-US" sz="1050" dirty="0"/>
              <a:t>, H. </a:t>
            </a:r>
            <a:r>
              <a:rPr lang="en-US" sz="1050" dirty="0" err="1"/>
              <a:t>Xie</a:t>
            </a:r>
            <a:r>
              <a:rPr lang="en-US" sz="1050" dirty="0"/>
              <a:t>, C.-W. Lau, and B. </a:t>
            </a:r>
            <a:r>
              <a:rPr lang="en-US" sz="1050" dirty="0" err="1"/>
              <a:t>MacNeal</a:t>
            </a:r>
            <a:r>
              <a:rPr lang="en-US" sz="1050" dirty="0"/>
              <a:t>, “Space and earth terminal sizing for future mars missions,” in </a:t>
            </a:r>
            <a:r>
              <a:rPr lang="en-US" sz="1050" i="1" dirty="0"/>
              <a:t>2018 </a:t>
            </a:r>
            <a:r>
              <a:rPr lang="en-US" sz="1050" i="1" dirty="0" err="1"/>
              <a:t>SpaceOps</a:t>
            </a:r>
            <a:r>
              <a:rPr lang="en-US" sz="1050" i="1" dirty="0"/>
              <a:t> Conference</a:t>
            </a:r>
            <a:r>
              <a:rPr lang="en-US" sz="1050" dirty="0"/>
              <a:t>, 2018, p. 2426. </a:t>
            </a:r>
          </a:p>
          <a:p>
            <a:endParaRPr lang="en-US" sz="105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105E768-8BCF-6B4D-B2C3-389B3E2FF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865983"/>
              </p:ext>
            </p:extLst>
          </p:nvPr>
        </p:nvGraphicFramePr>
        <p:xfrm>
          <a:off x="1912936" y="1379917"/>
          <a:ext cx="519620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493">
                  <a:extLst>
                    <a:ext uri="{9D8B030D-6E8A-4147-A177-3AD203B41FA5}">
                      <a16:colId xmlns:a16="http://schemas.microsoft.com/office/drawing/2014/main" val="2985538761"/>
                    </a:ext>
                  </a:extLst>
                </a:gridCol>
                <a:gridCol w="984568">
                  <a:extLst>
                    <a:ext uri="{9D8B030D-6E8A-4147-A177-3AD203B41FA5}">
                      <a16:colId xmlns:a16="http://schemas.microsoft.com/office/drawing/2014/main" val="1114751864"/>
                    </a:ext>
                  </a:extLst>
                </a:gridCol>
                <a:gridCol w="1081405">
                  <a:extLst>
                    <a:ext uri="{9D8B030D-6E8A-4147-A177-3AD203B41FA5}">
                      <a16:colId xmlns:a16="http://schemas.microsoft.com/office/drawing/2014/main" val="905715094"/>
                    </a:ext>
                  </a:extLst>
                </a:gridCol>
                <a:gridCol w="832168">
                  <a:extLst>
                    <a:ext uri="{9D8B030D-6E8A-4147-A177-3AD203B41FA5}">
                      <a16:colId xmlns:a16="http://schemas.microsoft.com/office/drawing/2014/main" val="1086908575"/>
                    </a:ext>
                  </a:extLst>
                </a:gridCol>
                <a:gridCol w="1081405">
                  <a:extLst>
                    <a:ext uri="{9D8B030D-6E8A-4147-A177-3AD203B41FA5}">
                      <a16:colId xmlns:a16="http://schemas.microsoft.com/office/drawing/2014/main" val="1278471020"/>
                    </a:ext>
                  </a:extLst>
                </a:gridCol>
                <a:gridCol w="832168">
                  <a:extLst>
                    <a:ext uri="{9D8B030D-6E8A-4147-A177-3AD203B41FA5}">
                      <a16:colId xmlns:a16="http://schemas.microsoft.com/office/drawing/2014/main" val="311027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Both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/>
                        <a:t>Courier-specific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/>
                        <a:t>Observer-specific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49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Electronics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Terminal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Laser (W)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Terminal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Laser (W)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88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~10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67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~100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42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~1000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773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231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84D03B-730B-EA4C-B686-343005D6D7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BF1A03-C809-6E49-B2F4-1EA79F951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Budget Assumptions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C6443-61E2-5C44-AAE2-C32F5C2F8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3AD16-84D7-9B45-AE0B-88553BB0560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4A284E0C-89D8-4240-BF7C-BD18E760A95D}"/>
              </a:ext>
            </a:extLst>
          </p:cNvPr>
          <p:cNvSpPr txBox="1">
            <a:spLocks/>
          </p:cNvSpPr>
          <p:nvPr/>
        </p:nvSpPr>
        <p:spPr>
          <a:xfrm>
            <a:off x="254000" y="3399458"/>
            <a:ext cx="8696220" cy="11483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33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05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77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1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Terminal capabilities based on [1]</a:t>
            </a:r>
          </a:p>
          <a:p>
            <a:r>
              <a:rPr lang="en-US" sz="1600" dirty="0"/>
              <a:t>DPSK for transmission</a:t>
            </a:r>
          </a:p>
          <a:p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08A6A8-5CC5-FC4E-BB30-79006358F898}"/>
              </a:ext>
            </a:extLst>
          </p:cNvPr>
          <p:cNvSpPr txBox="1"/>
          <p:nvPr/>
        </p:nvSpPr>
        <p:spPr>
          <a:xfrm>
            <a:off x="387225" y="4168841"/>
            <a:ext cx="62436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1. J. </a:t>
            </a:r>
            <a:r>
              <a:rPr lang="en-US" sz="1050" dirty="0" err="1"/>
              <a:t>Breidenthal</a:t>
            </a:r>
            <a:r>
              <a:rPr lang="en-US" sz="1050" dirty="0"/>
              <a:t>, H. </a:t>
            </a:r>
            <a:r>
              <a:rPr lang="en-US" sz="1050" dirty="0" err="1"/>
              <a:t>Xie</a:t>
            </a:r>
            <a:r>
              <a:rPr lang="en-US" sz="1050" dirty="0"/>
              <a:t>, C.-W. Lau, and B. </a:t>
            </a:r>
            <a:r>
              <a:rPr lang="en-US" sz="1050" dirty="0" err="1"/>
              <a:t>MacNeal</a:t>
            </a:r>
            <a:r>
              <a:rPr lang="en-US" sz="1050" dirty="0"/>
              <a:t>, “Space and earth terminal sizing for future mars missions,” in </a:t>
            </a:r>
            <a:r>
              <a:rPr lang="en-US" sz="1050" i="1" dirty="0"/>
              <a:t>2018 </a:t>
            </a:r>
            <a:r>
              <a:rPr lang="en-US" sz="1050" i="1" dirty="0" err="1"/>
              <a:t>SpaceOps</a:t>
            </a:r>
            <a:r>
              <a:rPr lang="en-US" sz="1050" i="1" dirty="0"/>
              <a:t> Conference</a:t>
            </a:r>
            <a:r>
              <a:rPr lang="en-US" sz="1050" dirty="0"/>
              <a:t>, 2018, p. 2426. </a:t>
            </a:r>
          </a:p>
          <a:p>
            <a:endParaRPr lang="en-US" sz="105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105E768-8BCF-6B4D-B2C3-389B3E2FF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799735"/>
              </p:ext>
            </p:extLst>
          </p:nvPr>
        </p:nvGraphicFramePr>
        <p:xfrm>
          <a:off x="1912936" y="1379917"/>
          <a:ext cx="525018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493">
                  <a:extLst>
                    <a:ext uri="{9D8B030D-6E8A-4147-A177-3AD203B41FA5}">
                      <a16:colId xmlns:a16="http://schemas.microsoft.com/office/drawing/2014/main" val="2985538761"/>
                    </a:ext>
                  </a:extLst>
                </a:gridCol>
                <a:gridCol w="1038543">
                  <a:extLst>
                    <a:ext uri="{9D8B030D-6E8A-4147-A177-3AD203B41FA5}">
                      <a16:colId xmlns:a16="http://schemas.microsoft.com/office/drawing/2014/main" val="1114751864"/>
                    </a:ext>
                  </a:extLst>
                </a:gridCol>
                <a:gridCol w="1081405">
                  <a:extLst>
                    <a:ext uri="{9D8B030D-6E8A-4147-A177-3AD203B41FA5}">
                      <a16:colId xmlns:a16="http://schemas.microsoft.com/office/drawing/2014/main" val="905715094"/>
                    </a:ext>
                  </a:extLst>
                </a:gridCol>
                <a:gridCol w="832168">
                  <a:extLst>
                    <a:ext uri="{9D8B030D-6E8A-4147-A177-3AD203B41FA5}">
                      <a16:colId xmlns:a16="http://schemas.microsoft.com/office/drawing/2014/main" val="1086908575"/>
                    </a:ext>
                  </a:extLst>
                </a:gridCol>
                <a:gridCol w="1081405">
                  <a:extLst>
                    <a:ext uri="{9D8B030D-6E8A-4147-A177-3AD203B41FA5}">
                      <a16:colId xmlns:a16="http://schemas.microsoft.com/office/drawing/2014/main" val="1278471020"/>
                    </a:ext>
                  </a:extLst>
                </a:gridCol>
                <a:gridCol w="832168">
                  <a:extLst>
                    <a:ext uri="{9D8B030D-6E8A-4147-A177-3AD203B41FA5}">
                      <a16:colId xmlns:a16="http://schemas.microsoft.com/office/drawing/2014/main" val="311027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Both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/>
                        <a:t>Courier-specific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/>
                        <a:t>Observer-specific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49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Electronics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Terminal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Laser (W)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Terminal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Laser (W)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88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~10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67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~100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42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~1000 Gbps*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77309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453E3DD-0361-054C-9AB2-4144687A7140}"/>
              </a:ext>
            </a:extLst>
          </p:cNvPr>
          <p:cNvSpPr txBox="1"/>
          <p:nvPr/>
        </p:nvSpPr>
        <p:spPr>
          <a:xfrm>
            <a:off x="4850606" y="3506593"/>
            <a:ext cx="40219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*Fairly </a:t>
            </a:r>
            <a:r>
              <a:rPr lang="en-US" i="1" dirty="0"/>
              <a:t>liberal</a:t>
            </a:r>
            <a:r>
              <a:rPr lang="en-US" dirty="0"/>
              <a:t> assumption </a:t>
            </a:r>
            <a:br>
              <a:rPr lang="en-US" dirty="0"/>
            </a:br>
            <a:r>
              <a:rPr lang="en-US" sz="1200" dirty="0"/>
              <a:t>(</a:t>
            </a:r>
            <a:r>
              <a:rPr lang="en-US" sz="1200" dirty="0" err="1"/>
              <a:t>NVMe</a:t>
            </a:r>
            <a:r>
              <a:rPr lang="en-US" sz="1200" dirty="0"/>
              <a:t>, DMA ~ 100s Gbps, ~ 40 </a:t>
            </a:r>
            <a:r>
              <a:rPr lang="en-US" sz="1200" dirty="0" err="1"/>
              <a:t>Tbps</a:t>
            </a:r>
            <a:r>
              <a:rPr lang="en-US" sz="1200" dirty="0"/>
              <a:t> serial fiberoptic)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0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534F62-5C42-0141-8057-A625C5FC99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7E659E-8E9B-5B4B-B0FA-757532EC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Rate and Volume per Flyby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7D197-07D1-E546-85F2-EC91C3CDA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BF889-B655-D945-B5A3-DCF5741E11F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DDA5BC8-5FDC-634D-AC73-FF431EA6B897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/>
          <a:stretch>
            <a:fillRect/>
          </a:stretch>
        </p:blipFill>
        <p:spPr>
          <a:xfrm>
            <a:off x="2891439" y="1184825"/>
            <a:ext cx="2857026" cy="2142770"/>
          </a:xfr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CEF4DCB-47B5-6748-B03C-1C1B0892C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465" y="1062884"/>
            <a:ext cx="3019615" cy="226471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2793C60-55BD-714D-B59C-BD78E5210BD6}"/>
              </a:ext>
            </a:extLst>
          </p:cNvPr>
          <p:cNvSpPr txBox="1"/>
          <p:nvPr/>
        </p:nvSpPr>
        <p:spPr>
          <a:xfrm>
            <a:off x="429904" y="4289815"/>
            <a:ext cx="6585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 pitchFamily="2" charset="0"/>
                <a:hlinkClick r:id="rId4"/>
              </a:rPr>
              <a:t>Marc.Sanchez.Net@jpl.nasa.gov</a:t>
            </a:r>
            <a:r>
              <a:rPr lang="en-US" sz="1200" dirty="0">
                <a:latin typeface="Courier" pitchFamily="2" charset="0"/>
              </a:rPr>
              <a:t>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D6B0EFD-3645-1F4E-9464-7DE061F5E2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184"/>
          <a:stretch/>
        </p:blipFill>
        <p:spPr>
          <a:xfrm>
            <a:off x="102818" y="1109569"/>
            <a:ext cx="2811423" cy="227176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D09D302-D332-4F46-921F-E0C78B631C36}"/>
              </a:ext>
            </a:extLst>
          </p:cNvPr>
          <p:cNvSpPr/>
          <p:nvPr/>
        </p:nvSpPr>
        <p:spPr>
          <a:xfrm>
            <a:off x="1373242" y="1287235"/>
            <a:ext cx="593677" cy="1816007"/>
          </a:xfrm>
          <a:prstGeom prst="rect">
            <a:avLst/>
          </a:prstGeom>
          <a:solidFill>
            <a:srgbClr val="FFFF00">
              <a:alpha val="43137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519FF9B7-60EA-5142-B9C1-092E0462F159}"/>
              </a:ext>
            </a:extLst>
          </p:cNvPr>
          <p:cNvSpPr/>
          <p:nvPr/>
        </p:nvSpPr>
        <p:spPr>
          <a:xfrm>
            <a:off x="2606824" y="2042921"/>
            <a:ext cx="284615" cy="304633"/>
          </a:xfrm>
          <a:prstGeom prst="right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60025B3B-B0F4-2941-B394-2E466376825F}"/>
              </a:ext>
            </a:extLst>
          </p:cNvPr>
          <p:cNvSpPr/>
          <p:nvPr/>
        </p:nvSpPr>
        <p:spPr>
          <a:xfrm>
            <a:off x="5560554" y="2042920"/>
            <a:ext cx="284615" cy="304633"/>
          </a:xfrm>
          <a:prstGeom prst="right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13B28A-9279-8945-ADD7-9E6F3119620B}"/>
              </a:ext>
            </a:extLst>
          </p:cNvPr>
          <p:cNvSpPr txBox="1"/>
          <p:nvPr/>
        </p:nvSpPr>
        <p:spPr>
          <a:xfrm>
            <a:off x="513478" y="3335713"/>
            <a:ext cx="2521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Range over time from STAR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6D1872-48BF-B64C-9166-53B65D51E6FD}"/>
              </a:ext>
            </a:extLst>
          </p:cNvPr>
          <p:cNvSpPr txBox="1"/>
          <p:nvPr/>
        </p:nvSpPr>
        <p:spPr>
          <a:xfrm>
            <a:off x="3324901" y="3335713"/>
            <a:ext cx="225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Scales peak rate from technology assumptions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0D5506D-1EE8-154D-BA56-9283C9729C0B}"/>
              </a:ext>
            </a:extLst>
          </p:cNvPr>
          <p:cNvSpPr txBox="1"/>
          <p:nvPr/>
        </p:nvSpPr>
        <p:spPr>
          <a:xfrm>
            <a:off x="6060945" y="3320323"/>
            <a:ext cx="2828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Integrated for total data volume per flyby</a:t>
            </a:r>
          </a:p>
        </p:txBody>
      </p:sp>
    </p:spTree>
    <p:extLst>
      <p:ext uri="{BB962C8B-B14F-4D97-AF65-F5344CB8AC3E}">
        <p14:creationId xmlns:p14="http://schemas.microsoft.com/office/powerpoint/2010/main" val="2676498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534F62-5C42-0141-8057-A625C5FC99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7E659E-8E9B-5B4B-B0FA-757532EC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Total Data Volume and Rate from Single Launch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7D197-07D1-E546-85F2-EC91C3CDA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1600" dirty="0"/>
              <a:t>(probably quite optimistic)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BF889-B655-D945-B5A3-DCF5741E11F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CEF4DCB-47B5-6748-B03C-1C1B0892C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1086911"/>
            <a:ext cx="3019615" cy="2264711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AE8DAE9-146F-4C4C-9FFA-0843652484C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85813" y="3386494"/>
            <a:ext cx="7765418" cy="992679"/>
          </a:xfrm>
        </p:spPr>
        <p:txBody>
          <a:bodyPr/>
          <a:lstStyle/>
          <a:p>
            <a:r>
              <a:rPr lang="en-US" sz="1400" dirty="0"/>
              <a:t>&gt;1000x the </a:t>
            </a:r>
            <a:r>
              <a:rPr lang="en-US" sz="1400" i="1" dirty="0"/>
              <a:t>last </a:t>
            </a:r>
            <a:r>
              <a:rPr lang="en-US" sz="1400" dirty="0"/>
              <a:t>15 years</a:t>
            </a:r>
          </a:p>
          <a:p>
            <a:r>
              <a:rPr lang="en-US" sz="1400" dirty="0"/>
              <a:t>Comparable to DSN in 2030-2040 </a:t>
            </a:r>
            <a:r>
              <a:rPr lang="en-US" sz="1400" b="1" dirty="0"/>
              <a:t>optimistic</a:t>
            </a:r>
            <a:r>
              <a:rPr lang="en-US" sz="1400" dirty="0"/>
              <a:t> </a:t>
            </a:r>
            <a:r>
              <a:rPr lang="en-US" sz="1400" b="1" dirty="0"/>
              <a:t>peak rate</a:t>
            </a:r>
            <a:endParaRPr lang="en-US" sz="1400" dirty="0"/>
          </a:p>
          <a:p>
            <a:r>
              <a:rPr lang="en-US" sz="1400" dirty="0"/>
              <a:t>2-3x better than DSN amortized rate in </a:t>
            </a:r>
            <a:r>
              <a:rPr lang="en-US" sz="1400" i="1" dirty="0"/>
              <a:t>most projections</a:t>
            </a:r>
            <a:endParaRPr lang="en-US" sz="1400" dirty="0"/>
          </a:p>
          <a:p>
            <a:r>
              <a:rPr lang="en-US" sz="1400" dirty="0"/>
              <a:t>Requires &lt;1% of DSN </a:t>
            </a:r>
            <a:r>
              <a:rPr lang="en-US" sz="1400" i="1" dirty="0"/>
              <a:t>time,</a:t>
            </a:r>
            <a:r>
              <a:rPr lang="en-US" sz="1400" dirty="0"/>
              <a:t> so &gt;100x more efficient </a:t>
            </a:r>
            <a:r>
              <a:rPr lang="en-US" sz="1400" i="1" dirty="0"/>
              <a:t>by time</a:t>
            </a:r>
          </a:p>
          <a:p>
            <a:r>
              <a:rPr lang="en-US" sz="1400" dirty="0"/>
              <a:t>See paper for more DSN projections to compare against (Thanks reviewers)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268854-6F9E-DA4B-BAE9-9B4F5301F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2987" y="820290"/>
            <a:ext cx="2607259" cy="24840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E45F493-5CDD-1E41-A3BE-A94EE59FB95B}"/>
              </a:ext>
            </a:extLst>
          </p:cNvPr>
          <p:cNvSpPr/>
          <p:nvPr/>
        </p:nvSpPr>
        <p:spPr>
          <a:xfrm>
            <a:off x="6660674" y="1296964"/>
            <a:ext cx="2107406" cy="184460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90 </a:t>
            </a:r>
            <a:r>
              <a:rPr lang="en-US" dirty="0" err="1">
                <a:solidFill>
                  <a:schemeClr val="tx1"/>
                </a:solidFill>
              </a:rPr>
              <a:t>Pbits</a:t>
            </a:r>
            <a:r>
              <a:rPr lang="en-US" dirty="0">
                <a:solidFill>
                  <a:schemeClr val="tx1"/>
                </a:solidFill>
              </a:rPr>
              <a:t> / 15 Years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(220 </a:t>
            </a:r>
            <a:r>
              <a:rPr lang="en-US" dirty="0" err="1">
                <a:solidFill>
                  <a:schemeClr val="tx1"/>
                </a:solidFill>
              </a:rPr>
              <a:t>Mbps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91FE0F-40F9-CA4E-9931-6CFBC0FBAB92}"/>
              </a:ext>
            </a:extLst>
          </p:cNvPr>
          <p:cNvSpPr txBox="1"/>
          <p:nvPr/>
        </p:nvSpPr>
        <p:spPr>
          <a:xfrm>
            <a:off x="3196116" y="206230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9777A6-196F-0542-9B05-CE08ADE3A8BF}"/>
              </a:ext>
            </a:extLst>
          </p:cNvPr>
          <p:cNvSpPr txBox="1"/>
          <p:nvPr/>
        </p:nvSpPr>
        <p:spPr>
          <a:xfrm>
            <a:off x="6270430" y="203460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28391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FDE999-3CA2-E849-BD91-ACCFA820AC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42F731-E912-A841-A3AF-369B0DAFF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to do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78868-F305-264D-99BD-895B51492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D8B164-9E30-C942-A99E-D0BC8008A47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636169" y="1588772"/>
            <a:ext cx="4922044" cy="2732720"/>
          </a:xfrm>
        </p:spPr>
        <p:txBody>
          <a:bodyPr/>
          <a:lstStyle/>
          <a:p>
            <a:r>
              <a:rPr lang="en-US" sz="1800" dirty="0"/>
              <a:t>Reduce data rate w/ longer </a:t>
            </a:r>
            <a:r>
              <a:rPr lang="en-US" sz="1800" dirty="0" err="1"/>
              <a:t>comms</a:t>
            </a:r>
            <a:r>
              <a:rPr lang="en-US" sz="1800" dirty="0"/>
              <a:t> window</a:t>
            </a:r>
          </a:p>
          <a:p>
            <a:r>
              <a:rPr lang="en-US" sz="1800" dirty="0"/>
              <a:t>Expand to Venus (should be better)</a:t>
            </a:r>
          </a:p>
          <a:p>
            <a:r>
              <a:rPr lang="en-US" sz="1800" dirty="0"/>
              <a:t>Trajectories instead of patched conics</a:t>
            </a:r>
          </a:p>
          <a:p>
            <a:r>
              <a:rPr lang="en-US" sz="1800" dirty="0"/>
              <a:t>Insertion for 6+ couriers to 6+ cycler orbits from single launch (Very Hard?)</a:t>
            </a:r>
          </a:p>
          <a:p>
            <a:r>
              <a:rPr lang="en-US" sz="1800" dirty="0"/>
              <a:t>Size, Weight, Power (ESPA~= 6x180kg)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BD0020-CC66-CF44-BB45-DADE050B701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 2020. California Institute of Technology. Government sponsorship acknowledged. This document has been reviewed and determined not to contain export controlled technical data. CL#20-1298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967C43-DC88-8B41-865B-F182F4AD545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38" y="1588772"/>
            <a:ext cx="3202654" cy="186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70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5928859"/>
      </p:ext>
    </p:extLst>
  </p:cSld>
  <p:clrMapOvr>
    <a:masterClrMapping/>
  </p:clrMapOvr>
</p:sld>
</file>

<file path=ppt/theme/theme1.xml><?xml version="1.0" encoding="utf-8"?>
<a:theme xmlns:a="http://schemas.openxmlformats.org/drawingml/2006/main" name="NASAjpl-White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1">
              <a:lumMod val="65000"/>
            </a:schemeClr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ASAjpl-Black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headEnd type="arrow"/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12757</TotalTime>
  <Words>1701</Words>
  <Application>Microsoft Macintosh PowerPoint</Application>
  <PresentationFormat>On-screen Show (16:9)</PresentationFormat>
  <Paragraphs>239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 Unicode MS</vt:lpstr>
      <vt:lpstr>Arial</vt:lpstr>
      <vt:lpstr>Calibri</vt:lpstr>
      <vt:lpstr>Cambria Math</vt:lpstr>
      <vt:lpstr>Courier</vt:lpstr>
      <vt:lpstr>Courier New</vt:lpstr>
      <vt:lpstr>Times New Roman</vt:lpstr>
      <vt:lpstr>NASAjpl-WhiteTheme-16x9-vA6</vt:lpstr>
      <vt:lpstr>NASAjpl-BlackTheme-16x9-vA6</vt:lpstr>
      <vt:lpstr>PowerPoint Presentation</vt:lpstr>
      <vt:lpstr>Motivating Problem</vt:lpstr>
      <vt:lpstr>Motivating Problem</vt:lpstr>
      <vt:lpstr>Solution we investigated</vt:lpstr>
      <vt:lpstr>This work</vt:lpstr>
      <vt:lpstr>Cycler Generation</vt:lpstr>
      <vt:lpstr>Cycler Generation</vt:lpstr>
      <vt:lpstr>Cycler Dataset Caveats</vt:lpstr>
      <vt:lpstr>Cycler Dataset Caveats</vt:lpstr>
      <vt:lpstr>Cycler Selection</vt:lpstr>
      <vt:lpstr>Covering Set Example (2030 launch)</vt:lpstr>
      <vt:lpstr>Mars Flyby (Observer / Courier geometry)</vt:lpstr>
      <vt:lpstr>Mars Flyby (Observer / Courier geometry)</vt:lpstr>
      <vt:lpstr>Link Budget Assumptions</vt:lpstr>
      <vt:lpstr>Link Budget Assumptions</vt:lpstr>
      <vt:lpstr>Data Rate and Volume per Flyby</vt:lpstr>
      <vt:lpstr>Example Total Data Volume and Rate from Single Launch</vt:lpstr>
      <vt:lpstr>Work to do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Joshua Vander Hook</cp:lastModifiedBy>
  <cp:revision>178</cp:revision>
  <dcterms:created xsi:type="dcterms:W3CDTF">2016-09-08T21:41:17Z</dcterms:created>
  <dcterms:modified xsi:type="dcterms:W3CDTF">2020-03-10T03:22:27Z</dcterms:modified>
</cp:coreProperties>
</file>