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25"/>
  </p:notesMasterIdLst>
  <p:sldIdLst>
    <p:sldId id="256" r:id="rId4"/>
    <p:sldId id="300" r:id="rId5"/>
    <p:sldId id="282" r:id="rId6"/>
    <p:sldId id="301" r:id="rId7"/>
    <p:sldId id="293" r:id="rId8"/>
    <p:sldId id="302" r:id="rId9"/>
    <p:sldId id="612" r:id="rId10"/>
    <p:sldId id="303" r:id="rId11"/>
    <p:sldId id="613" r:id="rId12"/>
    <p:sldId id="304" r:id="rId13"/>
    <p:sldId id="305" r:id="rId14"/>
    <p:sldId id="290" r:id="rId15"/>
    <p:sldId id="537" r:id="rId16"/>
    <p:sldId id="552" r:id="rId17"/>
    <p:sldId id="611" r:id="rId18"/>
    <p:sldId id="309" r:id="rId19"/>
    <p:sldId id="614" r:id="rId20"/>
    <p:sldId id="616" r:id="rId21"/>
    <p:sldId id="619" r:id="rId22"/>
    <p:sldId id="620" r:id="rId23"/>
    <p:sldId id="2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33"/>
    <p:restoredTop sz="94650"/>
  </p:normalViewPr>
  <p:slideViewPr>
    <p:cSldViewPr snapToGrid="0" snapToObjects="1">
      <p:cViewPr varScale="1">
        <p:scale>
          <a:sx n="124" d="100"/>
          <a:sy n="124" d="100"/>
        </p:scale>
        <p:origin x="192" y="32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3401B-273C-0B43-83B4-4A92D1D16424}" type="datetimeFigureOut">
              <a:rPr lang="en-US" smtClean="0"/>
              <a:t>4/27/21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9D8E4F-E4C5-FF40-9C7E-B5F1C55AFC59}" type="slidenum">
              <a:rPr lang="en-US" smtClean="0"/>
              <a:t>‹#›</a:t>
            </a:fld>
            <a:endParaRPr lang="en-US"/>
          </a:p>
        </p:txBody>
      </p:sp>
    </p:spTree>
    <p:extLst>
      <p:ext uri="{BB962C8B-B14F-4D97-AF65-F5344CB8AC3E}">
        <p14:creationId xmlns:p14="http://schemas.microsoft.com/office/powerpoint/2010/main" val="124754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IES placement:  The red torus in the picture is the instrument entrance aperture.  The instrument has a pancake field of view.  In the part of the s/c closest to the Sun, and not shaded from the Sun, this toroidal aperture should be placed such that the s/c spin axis, which is to be pointed within a small angular distance of the Sun (for the outer Solar System part of the mission) is parallel to a diameter across the toroid.  Thus, the Sun is located with in the pancake field of view, and the pancake is rotating end-over-end about the axis roughly defined by a line from the Sun to the spacecraft, or more precisely defined by the s/c spin axis, or a line parallel and close to the s/c spin axis.</a:t>
            </a:r>
          </a:p>
          <a:p>
            <a:r>
              <a:rPr lang="en-US" dirty="0"/>
              <a:t>The anti-Sun 90 degree segment of the pancake FOV is to be blocked, that is, +/-45 deg from the anti-Sun direction, to avoid light reflected back from the solar concentrator, and/or blockage by the s/c.  No part of the remaining 270 deg FOV should be blocked by any part of the s/c.</a:t>
            </a:r>
          </a:p>
          <a:p>
            <a:endParaRPr lang="en-US" dirty="0"/>
          </a:p>
          <a:p>
            <a:r>
              <a:rPr lang="en-US" dirty="0"/>
              <a:t>A second IES should be similarly placed, with its pancake rotated ~90 deg from the first, also with the Sun always in view, and the anti-Sun 270 deg of its aperture blocked.</a:t>
            </a:r>
          </a:p>
          <a:p>
            <a:endParaRPr lang="en-US" dirty="0"/>
          </a:p>
          <a:p>
            <a:r>
              <a:rPr lang="en-US" dirty="0" err="1"/>
              <a:t>MeRIT</a:t>
            </a:r>
            <a:r>
              <a:rPr lang="en-US" dirty="0"/>
              <a:t> placement:  The axis of the centerline of </a:t>
            </a:r>
            <a:r>
              <a:rPr lang="en-US" dirty="0" err="1"/>
              <a:t>MeRIT</a:t>
            </a:r>
            <a:r>
              <a:rPr lang="en-US" dirty="0"/>
              <a:t> aperture and the cylinder behind it should point perpendicular to the s/c spin axis, and be clear of any view of elements of the s/c +/- ~20 deg on either side of this axis.  Thus </a:t>
            </a:r>
            <a:r>
              <a:rPr lang="en-US" dirty="0" err="1"/>
              <a:t>MeRIT</a:t>
            </a:r>
            <a:r>
              <a:rPr lang="en-US" dirty="0"/>
              <a:t> scans 360 deg with every rotation of the s/c about its spin axis.  A second </a:t>
            </a:r>
            <a:r>
              <a:rPr lang="en-US" dirty="0" err="1"/>
              <a:t>MeRIT</a:t>
            </a:r>
            <a:r>
              <a:rPr lang="en-US" dirty="0"/>
              <a:t> should be similarly placed, viewing perpendicular to the s/c spin axis, &gt;=45 from the first.</a:t>
            </a:r>
          </a:p>
          <a:p>
            <a:endParaRPr lang="en-US" dirty="0"/>
          </a:p>
          <a:p>
            <a:r>
              <a:rPr lang="en-US" dirty="0"/>
              <a:t>Magnetometer placement: assume that the electronics package show as the upper assembly of the two shown will shrink dramatically, to fit as two more boards stacked on the one that is the wider part of the right-hand portion of the lower assembly (we’ll postulate that we move to an ASIC or SoC).  The actual sensor is the white cube to the left of the lower assembly.  The distance between the left and right portions should be maintained for now, for magnetic cleanliness.  </a:t>
            </a:r>
          </a:p>
          <a:p>
            <a:r>
              <a:rPr lang="en-US" dirty="0"/>
              <a:t>Six identical magnetometers can be placed in dispersed locations </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027418BE-A707-44D2-B8D8-C4CB191ECF11}"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63736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System Portrait Camera placement:  somewhere on the sunward side of the Hub, with boresight approximately along the spin axis, pointing in the sunward direction.  A small part of the s/c may be in the FOV.  The second camera should be similarly positioned, but with </a:t>
            </a:r>
            <a:r>
              <a:rPr lang="en-US" dirty="0" err="1"/>
              <a:t>boresighted</a:t>
            </a:r>
            <a:r>
              <a:rPr lang="en-US" dirty="0"/>
              <a:t> ~45 deg off the spin axis.</a:t>
            </a:r>
          </a:p>
          <a:p>
            <a:endParaRPr lang="en-US" dirty="0"/>
          </a:p>
          <a:p>
            <a:r>
              <a:rPr lang="en-US" dirty="0"/>
              <a:t>Dust Camera placement: on the anti-Sun side of the spacecraft, looking back in the sunward direction at a swath of the aluminized reflector.  Its data is a count of the holes, position and intensity of light showing through each hole, and how the hole population increases over time, e.g., from one month to the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7418BE-A707-44D2-B8D8-C4CB191ECF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575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DB3C-0F73-514C-A94E-40CE092843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677162-F4C6-E94A-8D9D-78E2FFF1CA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911922-731D-434F-B86A-38AD148CDEF7}"/>
              </a:ext>
            </a:extLst>
          </p:cNvPr>
          <p:cNvSpPr>
            <a:spLocks noGrp="1"/>
          </p:cNvSpPr>
          <p:nvPr>
            <p:ph type="dt" sz="half" idx="10"/>
          </p:nvPr>
        </p:nvSpPr>
        <p:spPr/>
        <p:txBody>
          <a:bodyPr/>
          <a:lstStyle/>
          <a:p>
            <a:r>
              <a:rPr lang="en-US" dirty="0"/>
              <a:t>2021 Jan 7</a:t>
            </a:r>
          </a:p>
        </p:txBody>
      </p:sp>
      <p:sp>
        <p:nvSpPr>
          <p:cNvPr id="5" name="Footer Placeholder 4">
            <a:extLst>
              <a:ext uri="{FF2B5EF4-FFF2-40B4-BE49-F238E27FC236}">
                <a16:creationId xmlns:a16="http://schemas.microsoft.com/office/drawing/2014/main" id="{5A0DAFC5-21AB-9440-94C7-2DFEECA1A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F23D10-A59B-0B43-88F0-912AE2197F4B}"/>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592575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78A4-6BDC-7542-AC19-82D2C3C78D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585741-5254-CA44-81AC-FD36B4A4C0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AE96F-E250-EB4F-88EF-F2002930DB7D}"/>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33D264C9-9CD7-E24D-B359-2794B79410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4A66A-8085-5946-8FC8-0B51228336F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255144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2569-31D3-CB48-990F-D88A8A0B32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991F3B-9EC4-E74B-A88C-561A3E09FE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2E5C98-E3FF-F14D-81DF-5CE88C2EBCF9}"/>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ABB0FB30-D857-C941-B0AA-8598671F3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FEE0C-EA72-DD44-93EA-85EF1541707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31718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6ED8-6AED-624F-8A3A-87A0939765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16C329-25F6-124F-87EC-340C79D584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10AEDB-EE58-1048-A8A5-8C8B5AF6D8C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244636-886F-0943-B880-0E91C2D54633}"/>
              </a:ext>
            </a:extLst>
          </p:cNvPr>
          <p:cNvSpPr>
            <a:spLocks noGrp="1"/>
          </p:cNvSpPr>
          <p:nvPr>
            <p:ph type="dt" sz="half" idx="10"/>
          </p:nvPr>
        </p:nvSpPr>
        <p:spPr/>
        <p:txBody>
          <a:bodyPr/>
          <a:lstStyle/>
          <a:p>
            <a:r>
              <a:rPr lang="en-US"/>
              <a:t>2020/12/20</a:t>
            </a:r>
          </a:p>
        </p:txBody>
      </p:sp>
      <p:sp>
        <p:nvSpPr>
          <p:cNvPr id="6" name="Footer Placeholder 5">
            <a:extLst>
              <a:ext uri="{FF2B5EF4-FFF2-40B4-BE49-F238E27FC236}">
                <a16:creationId xmlns:a16="http://schemas.microsoft.com/office/drawing/2014/main" id="{7DAD7BD4-9EAA-2748-AD12-AA73B8E52E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E1B14F-A98C-034E-A971-4D508BBE6767}"/>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69277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AF935-5CD5-CF4B-AE0F-0102CA3A40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4A900C-0BC1-6242-8354-6B0CD816C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D113941-E419-284A-A35B-3C5C9F7B6DA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D1CFF4-1CBF-2444-BB23-6F95D8B4B8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156980-DB1B-CA43-AF82-82FC9C5BF1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755941-E7BB-DA49-A77A-453F0115BCEE}"/>
              </a:ext>
            </a:extLst>
          </p:cNvPr>
          <p:cNvSpPr>
            <a:spLocks noGrp="1"/>
          </p:cNvSpPr>
          <p:nvPr>
            <p:ph type="dt" sz="half" idx="10"/>
          </p:nvPr>
        </p:nvSpPr>
        <p:spPr/>
        <p:txBody>
          <a:bodyPr/>
          <a:lstStyle/>
          <a:p>
            <a:r>
              <a:rPr lang="en-US"/>
              <a:t>2020/12/20</a:t>
            </a:r>
          </a:p>
        </p:txBody>
      </p:sp>
      <p:sp>
        <p:nvSpPr>
          <p:cNvPr id="8" name="Footer Placeholder 7">
            <a:extLst>
              <a:ext uri="{FF2B5EF4-FFF2-40B4-BE49-F238E27FC236}">
                <a16:creationId xmlns:a16="http://schemas.microsoft.com/office/drawing/2014/main" id="{AECC25DC-22D9-364C-8846-AB87256795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0BB59-820B-C841-9F86-3A3B3E6856E6}"/>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474122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DB404-9036-9B4B-B31E-2FD5B83146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2949AF-6258-654D-8A69-CA3BE3E3BA26}"/>
              </a:ext>
            </a:extLst>
          </p:cNvPr>
          <p:cNvSpPr>
            <a:spLocks noGrp="1"/>
          </p:cNvSpPr>
          <p:nvPr>
            <p:ph type="dt" sz="half" idx="10"/>
          </p:nvPr>
        </p:nvSpPr>
        <p:spPr/>
        <p:txBody>
          <a:bodyPr/>
          <a:lstStyle/>
          <a:p>
            <a:r>
              <a:rPr lang="en-US"/>
              <a:t>2020/12/20</a:t>
            </a:r>
          </a:p>
        </p:txBody>
      </p:sp>
      <p:sp>
        <p:nvSpPr>
          <p:cNvPr id="4" name="Footer Placeholder 3">
            <a:extLst>
              <a:ext uri="{FF2B5EF4-FFF2-40B4-BE49-F238E27FC236}">
                <a16:creationId xmlns:a16="http://schemas.microsoft.com/office/drawing/2014/main" id="{8560709F-CA78-D945-B8DB-5B45E78486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2E344-FCC5-4147-AD6D-9845AA467CB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57235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DEFA3B-54F2-B34B-96CE-8075A36516DD}"/>
              </a:ext>
            </a:extLst>
          </p:cNvPr>
          <p:cNvSpPr>
            <a:spLocks noGrp="1"/>
          </p:cNvSpPr>
          <p:nvPr>
            <p:ph type="dt" sz="half" idx="10"/>
          </p:nvPr>
        </p:nvSpPr>
        <p:spPr/>
        <p:txBody>
          <a:bodyPr/>
          <a:lstStyle/>
          <a:p>
            <a:r>
              <a:rPr lang="en-US"/>
              <a:t>2020/12/20</a:t>
            </a:r>
          </a:p>
        </p:txBody>
      </p:sp>
      <p:sp>
        <p:nvSpPr>
          <p:cNvPr id="3" name="Footer Placeholder 2">
            <a:extLst>
              <a:ext uri="{FF2B5EF4-FFF2-40B4-BE49-F238E27FC236}">
                <a16:creationId xmlns:a16="http://schemas.microsoft.com/office/drawing/2014/main" id="{1A906292-E834-0C4D-BD3C-13782495D3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B9E5E3-54C3-EE44-A29F-E6EC207B62BA}"/>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4035458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E6D3-C4C9-3D4A-B869-B686694CB1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C05D2B-4E5E-D247-A43D-775ADDA179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B44749-1182-7F4C-9D8E-76AC247170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4B0929-9C7C-D94D-9779-2ECCA236652E}"/>
              </a:ext>
            </a:extLst>
          </p:cNvPr>
          <p:cNvSpPr>
            <a:spLocks noGrp="1"/>
          </p:cNvSpPr>
          <p:nvPr>
            <p:ph type="dt" sz="half" idx="10"/>
          </p:nvPr>
        </p:nvSpPr>
        <p:spPr/>
        <p:txBody>
          <a:bodyPr/>
          <a:lstStyle/>
          <a:p>
            <a:r>
              <a:rPr lang="en-US"/>
              <a:t>2020/12/20</a:t>
            </a:r>
          </a:p>
        </p:txBody>
      </p:sp>
      <p:sp>
        <p:nvSpPr>
          <p:cNvPr id="6" name="Footer Placeholder 5">
            <a:extLst>
              <a:ext uri="{FF2B5EF4-FFF2-40B4-BE49-F238E27FC236}">
                <a16:creationId xmlns:a16="http://schemas.microsoft.com/office/drawing/2014/main" id="{C04F749A-ED03-3341-94C9-B319C30A3B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49E04C-B3C3-4949-88BD-BEA15B29670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019747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3DCC-F15D-2748-86E9-44253B600B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E31CDA-A8D5-3147-BA2F-D639533F9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BE6C3B-FEA9-8C4A-8756-C34F55300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8D2114-2D4C-CC4B-AA3B-23591B4C5C7E}"/>
              </a:ext>
            </a:extLst>
          </p:cNvPr>
          <p:cNvSpPr>
            <a:spLocks noGrp="1"/>
          </p:cNvSpPr>
          <p:nvPr>
            <p:ph type="dt" sz="half" idx="10"/>
          </p:nvPr>
        </p:nvSpPr>
        <p:spPr/>
        <p:txBody>
          <a:bodyPr/>
          <a:lstStyle/>
          <a:p>
            <a:r>
              <a:rPr lang="en-US"/>
              <a:t>2020/12/20</a:t>
            </a:r>
          </a:p>
        </p:txBody>
      </p:sp>
      <p:sp>
        <p:nvSpPr>
          <p:cNvPr id="6" name="Footer Placeholder 5">
            <a:extLst>
              <a:ext uri="{FF2B5EF4-FFF2-40B4-BE49-F238E27FC236}">
                <a16:creationId xmlns:a16="http://schemas.microsoft.com/office/drawing/2014/main" id="{76620855-2602-FB47-9539-05FB4945EF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D4621A-F0F5-314C-A092-36BC3F086149}"/>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606530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1685-2555-6548-8893-3800890889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539308-30F1-B54C-820D-64937FA3EA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A318F-F923-7548-B443-12C7DD95933E}"/>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F684FAEC-F6CB-3649-9880-F5AC9BB5E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0F469-9374-544A-84C5-2A9EF403AE80}"/>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090245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67C0D3-F792-B440-B0C7-29A8BF1529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071C86-546D-8A4B-A7E7-1B9E6717D6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4A55B-1154-8E4F-A644-CCF89789CE20}"/>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0B22F0F6-6F40-6E42-9A01-CA569B44ED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E51BDE-50B3-4C4A-8A88-EFE36A81B49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503084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DB3C-0F73-514C-A94E-40CE092843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677162-F4C6-E94A-8D9D-78E2FFF1CA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911922-731D-434F-B86A-38AD148CDEF7}"/>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5A0DAFC5-21AB-9440-94C7-2DFEECA1A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F23D10-A59B-0B43-88F0-912AE2197F4B}"/>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193123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78A4-6BDC-7542-AC19-82D2C3C78D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585741-5254-CA44-81AC-FD36B4A4C0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AE96F-E250-EB4F-88EF-F2002930DB7D}"/>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33D264C9-9CD7-E24D-B359-2794B79410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4A66A-8085-5946-8FC8-0B51228336F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145710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2569-31D3-CB48-990F-D88A8A0B32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991F3B-9EC4-E74B-A88C-561A3E09FE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2E5C98-E3FF-F14D-81DF-5CE88C2EBCF9}"/>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ABB0FB30-D857-C941-B0AA-8598671F3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FEE0C-EA72-DD44-93EA-85EF1541707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379654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6ED8-6AED-624F-8A3A-87A0939765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16C329-25F6-124F-87EC-340C79D584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10AEDB-EE58-1048-A8A5-8C8B5AF6D8C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244636-886F-0943-B880-0E91C2D54633}"/>
              </a:ext>
            </a:extLst>
          </p:cNvPr>
          <p:cNvSpPr>
            <a:spLocks noGrp="1"/>
          </p:cNvSpPr>
          <p:nvPr>
            <p:ph type="dt" sz="half" idx="10"/>
          </p:nvPr>
        </p:nvSpPr>
        <p:spPr/>
        <p:txBody>
          <a:bodyPr/>
          <a:lstStyle/>
          <a:p>
            <a:r>
              <a:rPr lang="en-US"/>
              <a:t>2020/12/20</a:t>
            </a:r>
          </a:p>
        </p:txBody>
      </p:sp>
      <p:sp>
        <p:nvSpPr>
          <p:cNvPr id="6" name="Footer Placeholder 5">
            <a:extLst>
              <a:ext uri="{FF2B5EF4-FFF2-40B4-BE49-F238E27FC236}">
                <a16:creationId xmlns:a16="http://schemas.microsoft.com/office/drawing/2014/main" id="{7DAD7BD4-9EAA-2748-AD12-AA73B8E52E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E1B14F-A98C-034E-A971-4D508BBE6767}"/>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662348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AF935-5CD5-CF4B-AE0F-0102CA3A40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4A900C-0BC1-6242-8354-6B0CD816C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D113941-E419-284A-A35B-3C5C9F7B6DA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D1CFF4-1CBF-2444-BB23-6F95D8B4B8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156980-DB1B-CA43-AF82-82FC9C5BF1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755941-E7BB-DA49-A77A-453F0115BCEE}"/>
              </a:ext>
            </a:extLst>
          </p:cNvPr>
          <p:cNvSpPr>
            <a:spLocks noGrp="1"/>
          </p:cNvSpPr>
          <p:nvPr>
            <p:ph type="dt" sz="half" idx="10"/>
          </p:nvPr>
        </p:nvSpPr>
        <p:spPr/>
        <p:txBody>
          <a:bodyPr/>
          <a:lstStyle/>
          <a:p>
            <a:r>
              <a:rPr lang="en-US"/>
              <a:t>2020/12/20</a:t>
            </a:r>
          </a:p>
        </p:txBody>
      </p:sp>
      <p:sp>
        <p:nvSpPr>
          <p:cNvPr id="8" name="Footer Placeholder 7">
            <a:extLst>
              <a:ext uri="{FF2B5EF4-FFF2-40B4-BE49-F238E27FC236}">
                <a16:creationId xmlns:a16="http://schemas.microsoft.com/office/drawing/2014/main" id="{AECC25DC-22D9-364C-8846-AB87256795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0BB59-820B-C841-9F86-3A3B3E6856E6}"/>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473494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DB404-9036-9B4B-B31E-2FD5B83146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2949AF-6258-654D-8A69-CA3BE3E3BA26}"/>
              </a:ext>
            </a:extLst>
          </p:cNvPr>
          <p:cNvSpPr>
            <a:spLocks noGrp="1"/>
          </p:cNvSpPr>
          <p:nvPr>
            <p:ph type="dt" sz="half" idx="10"/>
          </p:nvPr>
        </p:nvSpPr>
        <p:spPr/>
        <p:txBody>
          <a:bodyPr/>
          <a:lstStyle/>
          <a:p>
            <a:r>
              <a:rPr lang="en-US"/>
              <a:t>2020/12/20</a:t>
            </a:r>
          </a:p>
        </p:txBody>
      </p:sp>
      <p:sp>
        <p:nvSpPr>
          <p:cNvPr id="4" name="Footer Placeholder 3">
            <a:extLst>
              <a:ext uri="{FF2B5EF4-FFF2-40B4-BE49-F238E27FC236}">
                <a16:creationId xmlns:a16="http://schemas.microsoft.com/office/drawing/2014/main" id="{8560709F-CA78-D945-B8DB-5B45E78486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2E344-FCC5-4147-AD6D-9845AA467CB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573232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DEFA3B-54F2-B34B-96CE-8075A36516DD}"/>
              </a:ext>
            </a:extLst>
          </p:cNvPr>
          <p:cNvSpPr>
            <a:spLocks noGrp="1"/>
          </p:cNvSpPr>
          <p:nvPr>
            <p:ph type="dt" sz="half" idx="10"/>
          </p:nvPr>
        </p:nvSpPr>
        <p:spPr/>
        <p:txBody>
          <a:bodyPr/>
          <a:lstStyle/>
          <a:p>
            <a:r>
              <a:rPr lang="en-US"/>
              <a:t>2020/12/20</a:t>
            </a:r>
          </a:p>
        </p:txBody>
      </p:sp>
      <p:sp>
        <p:nvSpPr>
          <p:cNvPr id="3" name="Footer Placeholder 2">
            <a:extLst>
              <a:ext uri="{FF2B5EF4-FFF2-40B4-BE49-F238E27FC236}">
                <a16:creationId xmlns:a16="http://schemas.microsoft.com/office/drawing/2014/main" id="{1A906292-E834-0C4D-BD3C-13782495D3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B9E5E3-54C3-EE44-A29F-E6EC207B62BA}"/>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8027703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E6D3-C4C9-3D4A-B869-B686694CB1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C05D2B-4E5E-D247-A43D-775ADDA179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B44749-1182-7F4C-9D8E-76AC247170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4B0929-9C7C-D94D-9779-2ECCA236652E}"/>
              </a:ext>
            </a:extLst>
          </p:cNvPr>
          <p:cNvSpPr>
            <a:spLocks noGrp="1"/>
          </p:cNvSpPr>
          <p:nvPr>
            <p:ph type="dt" sz="half" idx="10"/>
          </p:nvPr>
        </p:nvSpPr>
        <p:spPr/>
        <p:txBody>
          <a:bodyPr/>
          <a:lstStyle/>
          <a:p>
            <a:r>
              <a:rPr lang="en-US"/>
              <a:t>2020/12/20</a:t>
            </a:r>
          </a:p>
        </p:txBody>
      </p:sp>
      <p:sp>
        <p:nvSpPr>
          <p:cNvPr id="6" name="Footer Placeholder 5">
            <a:extLst>
              <a:ext uri="{FF2B5EF4-FFF2-40B4-BE49-F238E27FC236}">
                <a16:creationId xmlns:a16="http://schemas.microsoft.com/office/drawing/2014/main" id="{C04F749A-ED03-3341-94C9-B319C30A3B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49E04C-B3C3-4949-88BD-BEA15B29670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812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3DCC-F15D-2748-86E9-44253B600B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E31CDA-A8D5-3147-BA2F-D639533F9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BE6C3B-FEA9-8C4A-8756-C34F55300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8D2114-2D4C-CC4B-AA3B-23591B4C5C7E}"/>
              </a:ext>
            </a:extLst>
          </p:cNvPr>
          <p:cNvSpPr>
            <a:spLocks noGrp="1"/>
          </p:cNvSpPr>
          <p:nvPr>
            <p:ph type="dt" sz="half" idx="10"/>
          </p:nvPr>
        </p:nvSpPr>
        <p:spPr/>
        <p:txBody>
          <a:bodyPr/>
          <a:lstStyle/>
          <a:p>
            <a:r>
              <a:rPr lang="en-US"/>
              <a:t>2020/12/20</a:t>
            </a:r>
          </a:p>
        </p:txBody>
      </p:sp>
      <p:sp>
        <p:nvSpPr>
          <p:cNvPr id="6" name="Footer Placeholder 5">
            <a:extLst>
              <a:ext uri="{FF2B5EF4-FFF2-40B4-BE49-F238E27FC236}">
                <a16:creationId xmlns:a16="http://schemas.microsoft.com/office/drawing/2014/main" id="{76620855-2602-FB47-9539-05FB4945EF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D4621A-F0F5-314C-A092-36BC3F086149}"/>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446070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1685-2555-6548-8893-3800890889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539308-30F1-B54C-820D-64937FA3EA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A318F-F923-7548-B443-12C7DD95933E}"/>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F684FAEC-F6CB-3649-9880-F5AC9BB5E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0F469-9374-544A-84C5-2A9EF403AE80}"/>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414174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67C0D3-F792-B440-B0C7-29A8BF1529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071C86-546D-8A4B-A7E7-1B9E6717D6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4A55B-1154-8E4F-A644-CCF89789CE20}"/>
              </a:ext>
            </a:extLst>
          </p:cNvPr>
          <p:cNvSpPr>
            <a:spLocks noGrp="1"/>
          </p:cNvSpPr>
          <p:nvPr>
            <p:ph type="dt" sz="half" idx="10"/>
          </p:nvPr>
        </p:nvSpPr>
        <p:spPr/>
        <p:txBody>
          <a:bodyPr/>
          <a:lstStyle/>
          <a:p>
            <a:r>
              <a:rPr lang="en-US"/>
              <a:t>2020/12/20</a:t>
            </a:r>
          </a:p>
        </p:txBody>
      </p:sp>
      <p:sp>
        <p:nvSpPr>
          <p:cNvPr id="5" name="Footer Placeholder 4">
            <a:extLst>
              <a:ext uri="{FF2B5EF4-FFF2-40B4-BE49-F238E27FC236}">
                <a16:creationId xmlns:a16="http://schemas.microsoft.com/office/drawing/2014/main" id="{0B22F0F6-6F40-6E42-9A01-CA569B44ED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E51BDE-50B3-4C4A-8A88-EFE36A81B49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993127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61433" y="882650"/>
            <a:ext cx="11489267" cy="544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4D12144-FA18-43D3-98EE-AA59B88DB3DB}" type="slidenum">
              <a:rPr lang="en-US"/>
              <a:pPr>
                <a:defRPr/>
              </a:pPr>
              <a:t>‹#›</a:t>
            </a:fld>
            <a:endParaRPr lang="en-US"/>
          </a:p>
        </p:txBody>
      </p:sp>
      <p:sp>
        <p:nvSpPr>
          <p:cNvPr id="5" name="Rectangle 8"/>
          <p:cNvSpPr>
            <a:spLocks noGrp="1" noChangeArrowheads="1"/>
          </p:cNvSpPr>
          <p:nvPr>
            <p:ph type="dt" sz="half" idx="11"/>
          </p:nvPr>
        </p:nvSpPr>
        <p:spPr>
          <a:xfrm>
            <a:off x="0" y="6597650"/>
            <a:ext cx="3767667" cy="260350"/>
          </a:xfrm>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8543854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BD8F7FBC-62B8-44E5-A88E-2B0369CB622A}"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1542863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1434" y="1057275"/>
            <a:ext cx="5643033" cy="544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07668" y="1057275"/>
            <a:ext cx="5643033" cy="544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012D422-4BBE-4FA4-B44E-BC91D607C601}" type="slidenum">
              <a:rPr lang="en-US"/>
              <a:pPr>
                <a:defRPr/>
              </a:pPr>
              <a:t>‹#›</a:t>
            </a:fld>
            <a:endParaRPr lang="en-US"/>
          </a:p>
        </p:txBody>
      </p:sp>
    </p:spTree>
    <p:extLst>
      <p:ext uri="{BB962C8B-B14F-4D97-AF65-F5344CB8AC3E}">
        <p14:creationId xmlns:p14="http://schemas.microsoft.com/office/powerpoint/2010/main" val="10109224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95FD858D-0AD7-422F-95E0-81AE1B106A61}" type="slidenum">
              <a:rPr lang="en-US"/>
              <a:pPr>
                <a:defRPr/>
              </a:pPr>
              <a:t>‹#›</a:t>
            </a:fld>
            <a:endParaRPr lang="en-US"/>
          </a:p>
        </p:txBody>
      </p:sp>
      <p:sp>
        <p:nvSpPr>
          <p:cNvPr id="8"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33223398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551619CD-34E2-439C-A280-CF6389901F1D}" type="slidenum">
              <a:rPr lang="en-US"/>
              <a:pPr>
                <a:defRPr/>
              </a:pPr>
              <a:t>‹#›</a:t>
            </a:fld>
            <a:endParaRPr lang="en-US"/>
          </a:p>
        </p:txBody>
      </p:sp>
      <p:sp>
        <p:nvSpPr>
          <p:cNvPr id="4"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2697072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12D1F6B-BC41-47DD-828E-F8D8E7C537A7}" type="slidenum">
              <a:rPr lang="en-US"/>
              <a:pPr>
                <a:defRPr/>
              </a:pPr>
              <a:t>‹#›</a:t>
            </a:fld>
            <a:endParaRPr lang="en-US"/>
          </a:p>
        </p:txBody>
      </p:sp>
      <p:sp>
        <p:nvSpPr>
          <p:cNvPr id="3"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3887361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6B341EF-D3C6-442F-A06E-B15F38BF508D}" type="slidenum">
              <a:rPr lang="en-US"/>
              <a:pPr>
                <a:defRPr/>
              </a:pPr>
              <a:t>‹#›</a:t>
            </a:fld>
            <a:endParaRPr lang="en-US"/>
          </a:p>
        </p:txBody>
      </p:sp>
      <p:sp>
        <p:nvSpPr>
          <p:cNvPr id="6"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3228727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823EA34-54F3-485A-A24F-DDC15B7485CE}" type="slidenum">
              <a:rPr lang="en-US"/>
              <a:pPr>
                <a:defRPr/>
              </a:pPr>
              <a:t>‹#›</a:t>
            </a:fld>
            <a:endParaRPr lang="en-US"/>
          </a:p>
        </p:txBody>
      </p:sp>
      <p:sp>
        <p:nvSpPr>
          <p:cNvPr id="6"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12493719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588235D-6D85-4708-9061-5A6CF6E6BDB6}"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5467982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78385" y="381000"/>
            <a:ext cx="2872316"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61434" y="381000"/>
            <a:ext cx="8413751"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1DECA37-67FE-464D-86AD-D36C4E0DBA4D}"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2020/12/20</a:t>
            </a:r>
            <a:endParaRPr lang="en-US" dirty="0"/>
          </a:p>
        </p:txBody>
      </p:sp>
    </p:spTree>
    <p:extLst>
      <p:ext uri="{BB962C8B-B14F-4D97-AF65-F5344CB8AC3E}">
        <p14:creationId xmlns:p14="http://schemas.microsoft.com/office/powerpoint/2010/main" val="4087716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1.jpe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59BF1-0C5D-0C4F-935F-739A14CF1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A9F40B-ACDF-8D47-9125-61241A0D0F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CCAC8-3F9A-1544-96B6-BF7DB8E215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2020/12/20</a:t>
            </a:r>
          </a:p>
        </p:txBody>
      </p:sp>
      <p:sp>
        <p:nvSpPr>
          <p:cNvPr id="5" name="Footer Placeholder 4">
            <a:extLst>
              <a:ext uri="{FF2B5EF4-FFF2-40B4-BE49-F238E27FC236}">
                <a16:creationId xmlns:a16="http://schemas.microsoft.com/office/drawing/2014/main" id="{38F11393-D033-E640-B738-C1B4995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F72513-1762-3C42-BD78-F83B85598E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520E-7A31-114F-B7C0-44D9A58BFA1D}" type="slidenum">
              <a:rPr lang="en-US" smtClean="0"/>
              <a:t>‹#›</a:t>
            </a:fld>
            <a:endParaRPr lang="en-US"/>
          </a:p>
        </p:txBody>
      </p:sp>
    </p:spTree>
    <p:extLst>
      <p:ext uri="{BB962C8B-B14F-4D97-AF65-F5344CB8AC3E}">
        <p14:creationId xmlns:p14="http://schemas.microsoft.com/office/powerpoint/2010/main" val="82017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59BF1-0C5D-0C4F-935F-739A14CF1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A9F40B-ACDF-8D47-9125-61241A0D0F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CCAC8-3F9A-1544-96B6-BF7DB8E215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2020/12/20</a:t>
            </a:r>
          </a:p>
        </p:txBody>
      </p:sp>
      <p:sp>
        <p:nvSpPr>
          <p:cNvPr id="5" name="Footer Placeholder 4">
            <a:extLst>
              <a:ext uri="{FF2B5EF4-FFF2-40B4-BE49-F238E27FC236}">
                <a16:creationId xmlns:a16="http://schemas.microsoft.com/office/drawing/2014/main" id="{38F11393-D033-E640-B738-C1B4995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F72513-1762-3C42-BD78-F83B85598E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520E-7A31-114F-B7C0-44D9A58BFA1D}" type="slidenum">
              <a:rPr lang="en-US" smtClean="0"/>
              <a:t>‹#›</a:t>
            </a:fld>
            <a:endParaRPr lang="en-US"/>
          </a:p>
        </p:txBody>
      </p:sp>
    </p:spTree>
    <p:extLst>
      <p:ext uri="{BB962C8B-B14F-4D97-AF65-F5344CB8AC3E}">
        <p14:creationId xmlns:p14="http://schemas.microsoft.com/office/powerpoint/2010/main" val="1571792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6570664"/>
            <a:ext cx="12192000" cy="287337"/>
          </a:xfrm>
          <a:prstGeom prst="rect">
            <a:avLst/>
          </a:prstGeom>
          <a:solidFill>
            <a:schemeClr val="tx1"/>
          </a:solidFill>
          <a:ln w="9525">
            <a:noFill/>
            <a:miter lim="800000"/>
            <a:headEnd/>
            <a:tailEnd/>
          </a:ln>
          <a:effectLst/>
        </p:spPr>
        <p:txBody>
          <a:bodyPr wrap="none" anchor="ctr"/>
          <a:lstStyle/>
          <a:p>
            <a:pPr>
              <a:defRPr/>
            </a:pPr>
            <a:endParaRPr lang="en-US" sz="1800">
              <a:latin typeface="Arial" charset="0"/>
              <a:ea typeface="+mn-ea"/>
            </a:endParaRPr>
          </a:p>
        </p:txBody>
      </p:sp>
      <p:sp>
        <p:nvSpPr>
          <p:cNvPr id="3075" name="Rectangle 3"/>
          <p:cNvSpPr>
            <a:spLocks noChangeArrowheads="1"/>
          </p:cNvSpPr>
          <p:nvPr/>
        </p:nvSpPr>
        <p:spPr bwMode="auto">
          <a:xfrm>
            <a:off x="0" y="0"/>
            <a:ext cx="12192000" cy="820738"/>
          </a:xfrm>
          <a:prstGeom prst="rect">
            <a:avLst/>
          </a:prstGeom>
          <a:solidFill>
            <a:schemeClr val="tx1"/>
          </a:solidFill>
          <a:ln w="9525">
            <a:noFill/>
            <a:miter lim="800000"/>
            <a:headEnd/>
            <a:tailEnd/>
          </a:ln>
          <a:effectLst/>
        </p:spPr>
        <p:txBody>
          <a:bodyPr wrap="none" anchor="ctr"/>
          <a:lstStyle/>
          <a:p>
            <a:pPr>
              <a:defRPr/>
            </a:pPr>
            <a:endParaRPr lang="en-US" sz="1800">
              <a:latin typeface="Arial" charset="0"/>
              <a:ea typeface="+mn-ea"/>
            </a:endParaRPr>
          </a:p>
        </p:txBody>
      </p:sp>
      <p:sp>
        <p:nvSpPr>
          <p:cNvPr id="1028" name="Rectangle 4"/>
          <p:cNvSpPr>
            <a:spLocks noGrp="1" noChangeArrowheads="1"/>
          </p:cNvSpPr>
          <p:nvPr>
            <p:ph type="title"/>
          </p:nvPr>
        </p:nvSpPr>
        <p:spPr bwMode="auto">
          <a:xfrm>
            <a:off x="1217084" y="381000"/>
            <a:ext cx="9751483"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5"/>
          <p:cNvSpPr>
            <a:spLocks noGrp="1" noChangeArrowheads="1"/>
          </p:cNvSpPr>
          <p:nvPr>
            <p:ph type="body" idx="1"/>
          </p:nvPr>
        </p:nvSpPr>
        <p:spPr bwMode="auto">
          <a:xfrm>
            <a:off x="461433" y="1057275"/>
            <a:ext cx="11489267" cy="5441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sldNum" sz="quarter" idx="4"/>
          </p:nvPr>
        </p:nvSpPr>
        <p:spPr bwMode="auto">
          <a:xfrm>
            <a:off x="9652000" y="6616700"/>
            <a:ext cx="2540000" cy="241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900" b="1" smtClean="0">
                <a:solidFill>
                  <a:srgbClr val="DDDDDD"/>
                </a:solidFill>
                <a:latin typeface="Arial" charset="0"/>
                <a:ea typeface="+mn-ea"/>
              </a:defRPr>
            </a:lvl1pPr>
          </a:lstStyle>
          <a:p>
            <a:pPr>
              <a:defRPr/>
            </a:pPr>
            <a:fld id="{99FAAF61-05AD-475D-9E68-6E1AD8905A93}" type="slidenum">
              <a:rPr lang="en-US"/>
              <a:pPr>
                <a:defRPr/>
              </a:pPr>
              <a:t>‹#›</a:t>
            </a:fld>
            <a:endParaRPr lang="en-US"/>
          </a:p>
        </p:txBody>
      </p:sp>
      <p:sp>
        <p:nvSpPr>
          <p:cNvPr id="3079" name="Line 7"/>
          <p:cNvSpPr>
            <a:spLocks noChangeShapeType="1"/>
          </p:cNvSpPr>
          <p:nvPr/>
        </p:nvSpPr>
        <p:spPr bwMode="auto">
          <a:xfrm>
            <a:off x="0" y="820738"/>
            <a:ext cx="12192000" cy="0"/>
          </a:xfrm>
          <a:prstGeom prst="line">
            <a:avLst/>
          </a:prstGeom>
          <a:noFill/>
          <a:ln w="28575">
            <a:solidFill>
              <a:srgbClr val="CC0000"/>
            </a:solidFill>
            <a:round/>
            <a:headEnd/>
            <a:tailEnd/>
          </a:ln>
        </p:spPr>
        <p:txBody>
          <a:bodyPr wrap="none" anchor="ctr"/>
          <a:lstStyle/>
          <a:p>
            <a:pPr>
              <a:defRPr/>
            </a:pPr>
            <a:endParaRPr lang="en-US" sz="1800">
              <a:latin typeface="Arial" charset="0"/>
              <a:ea typeface="+mn-ea"/>
            </a:endParaRPr>
          </a:p>
        </p:txBody>
      </p:sp>
      <p:sp>
        <p:nvSpPr>
          <p:cNvPr id="3080" name="Rectangle 8"/>
          <p:cNvSpPr>
            <a:spLocks noGrp="1" noChangeArrowheads="1"/>
          </p:cNvSpPr>
          <p:nvPr>
            <p:ph type="dt" sz="half" idx="2"/>
          </p:nvPr>
        </p:nvSpPr>
        <p:spPr bwMode="auto">
          <a:xfrm>
            <a:off x="0" y="6597650"/>
            <a:ext cx="3767667" cy="260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900" b="1" smtClean="0">
                <a:solidFill>
                  <a:srgbClr val="DDDDDD"/>
                </a:solidFill>
                <a:latin typeface="Arial" charset="0"/>
                <a:ea typeface="+mn-ea"/>
              </a:defRPr>
            </a:lvl1pPr>
          </a:lstStyle>
          <a:p>
            <a:pPr>
              <a:defRPr/>
            </a:pPr>
            <a:r>
              <a:rPr lang="en-US"/>
              <a:t>2020/12/20</a:t>
            </a:r>
            <a:endParaRPr lang="en-US" dirty="0"/>
          </a:p>
        </p:txBody>
      </p:sp>
      <p:sp>
        <p:nvSpPr>
          <p:cNvPr id="3082" name="Line 10"/>
          <p:cNvSpPr>
            <a:spLocks noChangeShapeType="1"/>
          </p:cNvSpPr>
          <p:nvPr/>
        </p:nvSpPr>
        <p:spPr bwMode="auto">
          <a:xfrm>
            <a:off x="0" y="6581775"/>
            <a:ext cx="12192000" cy="0"/>
          </a:xfrm>
          <a:prstGeom prst="line">
            <a:avLst/>
          </a:prstGeom>
          <a:noFill/>
          <a:ln w="28575">
            <a:solidFill>
              <a:srgbClr val="CC0000"/>
            </a:solidFill>
            <a:round/>
            <a:headEnd/>
            <a:tailEnd/>
          </a:ln>
        </p:spPr>
        <p:txBody>
          <a:bodyPr wrap="none" anchor="ctr"/>
          <a:lstStyle/>
          <a:p>
            <a:pPr>
              <a:defRPr/>
            </a:pPr>
            <a:endParaRPr lang="en-US" sz="1800">
              <a:latin typeface="Arial" charset="0"/>
              <a:ea typeface="+mn-ea"/>
            </a:endParaRPr>
          </a:p>
        </p:txBody>
      </p:sp>
      <p:pic>
        <p:nvPicPr>
          <p:cNvPr id="1034" name="Picture 12" descr="JPL Logo 4 TeamX"/>
          <p:cNvPicPr>
            <a:picLocks noChangeAspect="1" noChangeArrowheads="1"/>
          </p:cNvPicPr>
          <p:nvPr/>
        </p:nvPicPr>
        <p:blipFill>
          <a:blip r:embed="rId12" cstate="print">
            <a:clrChange>
              <a:clrFrom>
                <a:srgbClr val="000000"/>
              </a:clrFrom>
              <a:clrTo>
                <a:srgbClr val="000000">
                  <a:alpha val="0"/>
                </a:srgbClr>
              </a:clrTo>
            </a:clrChange>
          </a:blip>
          <a:srcRect/>
          <a:stretch>
            <a:fillRect/>
          </a:stretch>
        </p:blipFill>
        <p:spPr bwMode="auto">
          <a:xfrm>
            <a:off x="11004551" y="160338"/>
            <a:ext cx="1117600" cy="449262"/>
          </a:xfrm>
          <a:prstGeom prst="rect">
            <a:avLst/>
          </a:prstGeom>
          <a:noFill/>
          <a:ln w="9525">
            <a:noFill/>
            <a:miter lim="800000"/>
            <a:headEnd/>
            <a:tailEnd/>
          </a:ln>
        </p:spPr>
      </p:pic>
    </p:spTree>
    <p:extLst>
      <p:ext uri="{BB962C8B-B14F-4D97-AF65-F5344CB8AC3E}">
        <p14:creationId xmlns:p14="http://schemas.microsoft.com/office/powerpoint/2010/main" val="36804835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hdr="0" ftr="0"/>
  <p:txStyles>
    <p:titleStyle>
      <a:lvl1pPr algn="ctr" rtl="0" eaLnBrk="0" fontAlgn="base" hangingPunct="0">
        <a:spcBef>
          <a:spcPct val="0"/>
        </a:spcBef>
        <a:spcAft>
          <a:spcPct val="0"/>
        </a:spcAft>
        <a:defRPr sz="2400" b="1">
          <a:solidFill>
            <a:srgbClr val="DDDDDD"/>
          </a:solidFill>
          <a:latin typeface="+mj-lt"/>
          <a:ea typeface="+mj-ea"/>
          <a:cs typeface="+mj-cs"/>
        </a:defRPr>
      </a:lvl1pPr>
      <a:lvl2pPr algn="ctr" rtl="0" eaLnBrk="0" fontAlgn="base" hangingPunct="0">
        <a:spcBef>
          <a:spcPct val="0"/>
        </a:spcBef>
        <a:spcAft>
          <a:spcPct val="0"/>
        </a:spcAft>
        <a:defRPr sz="2400" b="1">
          <a:solidFill>
            <a:srgbClr val="DDDDDD"/>
          </a:solidFill>
          <a:latin typeface="Arial" charset="0"/>
          <a:ea typeface="ＭＳ Ｐゴシック" charset="-128"/>
        </a:defRPr>
      </a:lvl2pPr>
      <a:lvl3pPr algn="ctr" rtl="0" eaLnBrk="0" fontAlgn="base" hangingPunct="0">
        <a:spcBef>
          <a:spcPct val="0"/>
        </a:spcBef>
        <a:spcAft>
          <a:spcPct val="0"/>
        </a:spcAft>
        <a:defRPr sz="2400" b="1">
          <a:solidFill>
            <a:srgbClr val="DDDDDD"/>
          </a:solidFill>
          <a:latin typeface="Arial" charset="0"/>
          <a:ea typeface="ＭＳ Ｐゴシック" charset="-128"/>
        </a:defRPr>
      </a:lvl3pPr>
      <a:lvl4pPr algn="ctr" rtl="0" eaLnBrk="0" fontAlgn="base" hangingPunct="0">
        <a:spcBef>
          <a:spcPct val="0"/>
        </a:spcBef>
        <a:spcAft>
          <a:spcPct val="0"/>
        </a:spcAft>
        <a:defRPr sz="2400" b="1">
          <a:solidFill>
            <a:srgbClr val="DDDDDD"/>
          </a:solidFill>
          <a:latin typeface="Arial" charset="0"/>
          <a:ea typeface="ＭＳ Ｐゴシック" charset="-128"/>
        </a:defRPr>
      </a:lvl4pPr>
      <a:lvl5pPr algn="ctr" rtl="0" eaLnBrk="0" fontAlgn="base" hangingPunct="0">
        <a:spcBef>
          <a:spcPct val="0"/>
        </a:spcBef>
        <a:spcAft>
          <a:spcPct val="0"/>
        </a:spcAft>
        <a:defRPr sz="2400" b="1">
          <a:solidFill>
            <a:srgbClr val="DDDDDD"/>
          </a:solidFill>
          <a:latin typeface="Arial" charset="0"/>
          <a:ea typeface="ＭＳ Ｐゴシック" charset="-128"/>
        </a:defRPr>
      </a:lvl5pPr>
      <a:lvl6pPr marL="457200" algn="ctr" rtl="0" fontAlgn="base">
        <a:spcBef>
          <a:spcPct val="0"/>
        </a:spcBef>
        <a:spcAft>
          <a:spcPct val="0"/>
        </a:spcAft>
        <a:defRPr sz="2400" b="1">
          <a:solidFill>
            <a:srgbClr val="DDDDDD"/>
          </a:solidFill>
          <a:latin typeface="Arial" charset="0"/>
          <a:ea typeface="ＭＳ Ｐゴシック" charset="-128"/>
        </a:defRPr>
      </a:lvl6pPr>
      <a:lvl7pPr marL="914400" algn="ctr" rtl="0" fontAlgn="base">
        <a:spcBef>
          <a:spcPct val="0"/>
        </a:spcBef>
        <a:spcAft>
          <a:spcPct val="0"/>
        </a:spcAft>
        <a:defRPr sz="2400" b="1">
          <a:solidFill>
            <a:srgbClr val="DDDDDD"/>
          </a:solidFill>
          <a:latin typeface="Arial" charset="0"/>
          <a:ea typeface="ＭＳ Ｐゴシック" charset="-128"/>
        </a:defRPr>
      </a:lvl7pPr>
      <a:lvl8pPr marL="1371600" algn="ctr" rtl="0" fontAlgn="base">
        <a:spcBef>
          <a:spcPct val="0"/>
        </a:spcBef>
        <a:spcAft>
          <a:spcPct val="0"/>
        </a:spcAft>
        <a:defRPr sz="2400" b="1">
          <a:solidFill>
            <a:srgbClr val="DDDDDD"/>
          </a:solidFill>
          <a:latin typeface="Arial" charset="0"/>
          <a:ea typeface="ＭＳ Ｐゴシック" charset="-128"/>
        </a:defRPr>
      </a:lvl8pPr>
      <a:lvl9pPr marL="1828800" algn="ctr" rtl="0" fontAlgn="base">
        <a:spcBef>
          <a:spcPct val="0"/>
        </a:spcBef>
        <a:spcAft>
          <a:spcPct val="0"/>
        </a:spcAft>
        <a:defRPr sz="2400" b="1">
          <a:solidFill>
            <a:srgbClr val="DDDDDD"/>
          </a:solidFill>
          <a:latin typeface="Arial" charset="0"/>
          <a:ea typeface="ＭＳ Ｐゴシック" charset="-128"/>
        </a:defRPr>
      </a:lvl9pPr>
    </p:titleStyle>
    <p:bodyStyle>
      <a:lvl1pPr marL="342900" indent="-342900" algn="l" rtl="0" eaLnBrk="0" fontAlgn="base" hangingPunct="0">
        <a:spcBef>
          <a:spcPct val="20000"/>
        </a:spcBef>
        <a:spcAft>
          <a:spcPct val="0"/>
        </a:spcAft>
        <a:buClr>
          <a:srgbClr val="A50021"/>
        </a:buClr>
        <a:buFont typeface="Wingdings 2" pitchFamily="18" charset="2"/>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10000"/>
        <a:buFont typeface="Wingdings 2" pitchFamily="18" charset="2"/>
        <a:buChar char=""/>
        <a:defRPr>
          <a:solidFill>
            <a:schemeClr val="tx1"/>
          </a:solidFill>
          <a:latin typeface="+mn-lt"/>
          <a:ea typeface="+mn-ea"/>
        </a:defRPr>
      </a:lvl2pPr>
      <a:lvl3pPr marL="1143000" indent="-228600" algn="l" rtl="0" eaLnBrk="0" fontAlgn="base" hangingPunct="0">
        <a:spcBef>
          <a:spcPct val="20000"/>
        </a:spcBef>
        <a:spcAft>
          <a:spcPct val="0"/>
        </a:spcAft>
        <a:buClr>
          <a:srgbClr val="A50021"/>
        </a:buClr>
        <a:buFont typeface="Wingdings 2" pitchFamily="18" charset="2"/>
        <a:buChar char="®"/>
        <a:defRPr sz="1600">
          <a:solidFill>
            <a:schemeClr val="tx1"/>
          </a:solidFill>
          <a:latin typeface="+mn-lt"/>
          <a:ea typeface="+mn-ea"/>
        </a:defRPr>
      </a:lvl3pPr>
      <a:lvl4pPr marL="1600200" indent="-228600" algn="l" rtl="0" eaLnBrk="0" fontAlgn="base" hangingPunct="0">
        <a:spcBef>
          <a:spcPct val="20000"/>
        </a:spcBef>
        <a:spcAft>
          <a:spcPct val="0"/>
        </a:spcAft>
        <a:buFont typeface="Wingdings 2" pitchFamily="18" charset="2"/>
        <a:buChar char="¡"/>
        <a:defRPr sz="1400">
          <a:solidFill>
            <a:schemeClr val="tx1"/>
          </a:solidFill>
          <a:latin typeface="+mn-lt"/>
          <a:ea typeface="+mn-ea"/>
        </a:defRPr>
      </a:lvl4pPr>
      <a:lvl5pPr marL="2057400" indent="-228600" algn="l" rtl="0" eaLnBrk="0" fontAlgn="base" hangingPunct="0">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5pPr>
      <a:lvl6pPr marL="25146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6pPr>
      <a:lvl7pPr marL="29718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7pPr>
      <a:lvl8pPr marL="34290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8pPr>
      <a:lvl9pPr marL="38862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tiff"/><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17.tiff"/><Relationship Id="rId5" Type="http://schemas.openxmlformats.org/officeDocument/2006/relationships/image" Target="../media/image16.tiff"/><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20.tiff"/></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tiff"/><Relationship Id="rId1" Type="http://schemas.openxmlformats.org/officeDocument/2006/relationships/slideLayout" Target="../slideLayouts/slideLayout2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3.xml"/><Relationship Id="rId4" Type="http://schemas.openxmlformats.org/officeDocument/2006/relationships/hyperlink" Target="https://www.spacesymposium.org/wp-content/uploads/2017/10/C.Pearson_31st_Space_Symposium_Tech_Track_paper.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jossonline.com/wp-content/uploads/2020/10/Final-Staehle-LtE-A-Solar-powered-Outer-Solar-System-SmallSat-OS4-Architecture-Defined.pdf" TargetMode="External"/><Relationship Id="rId2" Type="http://schemas.openxmlformats.org/officeDocument/2006/relationships/hyperlink" Target="https://www.nasa.gov/sites/default/files/atoms/files/niac_2019_phi_staehle_os4_tagged.pdf" TargetMode="External"/><Relationship Id="rId1" Type="http://schemas.openxmlformats.org/officeDocument/2006/relationships/slideLayout" Target="../slideLayouts/slideLayout2.xml"/><Relationship Id="rId4" Type="http://schemas.openxmlformats.org/officeDocument/2006/relationships/hyperlink" Target="mailto:Asteroid3875Rob@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791E-5371-AF4D-B854-5D176F0AC818}"/>
              </a:ext>
            </a:extLst>
          </p:cNvPr>
          <p:cNvSpPr>
            <a:spLocks noGrp="1"/>
          </p:cNvSpPr>
          <p:nvPr>
            <p:ph type="ctrTitle"/>
          </p:nvPr>
        </p:nvSpPr>
        <p:spPr>
          <a:xfrm>
            <a:off x="295563" y="395137"/>
            <a:ext cx="11689474" cy="2561330"/>
          </a:xfrm>
        </p:spPr>
        <p:txBody>
          <a:bodyPr>
            <a:normAutofit/>
          </a:bodyPr>
          <a:lstStyle/>
          <a:p>
            <a:r>
              <a:rPr lang="en-US" sz="3600" b="1" dirty="0">
                <a:solidFill>
                  <a:schemeClr val="accent1">
                    <a:lumMod val="40000"/>
                    <a:lumOff val="60000"/>
                  </a:schemeClr>
                </a:solidFill>
              </a:rPr>
              <a:t>Solar-powered Outer Solar System </a:t>
            </a:r>
            <a:r>
              <a:rPr lang="en-US" sz="3600" b="1" dirty="0" err="1">
                <a:solidFill>
                  <a:schemeClr val="accent1">
                    <a:lumMod val="40000"/>
                    <a:lumOff val="60000"/>
                  </a:schemeClr>
                </a:solidFill>
              </a:rPr>
              <a:t>SmallSat</a:t>
            </a:r>
            <a:br>
              <a:rPr lang="en-US" sz="3600" b="1" dirty="0">
                <a:solidFill>
                  <a:schemeClr val="accent1">
                    <a:lumMod val="40000"/>
                    <a:lumOff val="60000"/>
                  </a:schemeClr>
                </a:solidFill>
              </a:rPr>
            </a:br>
            <a:r>
              <a:rPr lang="en-US" sz="3600" b="1" dirty="0">
                <a:solidFill>
                  <a:schemeClr val="accent1">
                    <a:lumMod val="40000"/>
                    <a:lumOff val="60000"/>
                  </a:schemeClr>
                </a:solidFill>
              </a:rPr>
              <a:t>(OS4) Architecture and Technologies</a:t>
            </a:r>
            <a:br>
              <a:rPr lang="en-US" altLang="en-US" sz="3600" i="1" dirty="0">
                <a:solidFill>
                  <a:schemeClr val="accent1">
                    <a:lumMod val="40000"/>
                    <a:lumOff val="60000"/>
                  </a:schemeClr>
                </a:solidFill>
              </a:rPr>
            </a:br>
            <a:br>
              <a:rPr lang="en-US" altLang="en-US" sz="3600" i="1" dirty="0">
                <a:solidFill>
                  <a:schemeClr val="accent1">
                    <a:lumMod val="40000"/>
                    <a:lumOff val="60000"/>
                  </a:schemeClr>
                </a:solidFill>
              </a:rPr>
            </a:br>
            <a:r>
              <a:rPr lang="en-US" altLang="en-US" sz="2700" b="1" i="1" dirty="0">
                <a:solidFill>
                  <a:schemeClr val="accent1">
                    <a:lumMod val="40000"/>
                    <a:lumOff val="60000"/>
                  </a:schemeClr>
                </a:solidFill>
              </a:rPr>
              <a:t>Interplanetary Small Satellite Conference (ISSC-virtual), Pasadena, California</a:t>
            </a:r>
            <a:br>
              <a:rPr lang="en-US" altLang="en-US" sz="2000" i="1" dirty="0">
                <a:solidFill>
                  <a:schemeClr val="accent1">
                    <a:lumMod val="40000"/>
                    <a:lumOff val="60000"/>
                  </a:schemeClr>
                </a:solidFill>
              </a:rPr>
            </a:br>
            <a:br>
              <a:rPr lang="en-US" altLang="en-US" sz="2000" i="1" dirty="0">
                <a:solidFill>
                  <a:schemeClr val="accent1">
                    <a:lumMod val="40000"/>
                    <a:lumOff val="60000"/>
                  </a:schemeClr>
                </a:solidFill>
              </a:rPr>
            </a:br>
            <a:r>
              <a:rPr lang="en-US" altLang="en-US" sz="2000" i="1" dirty="0">
                <a:solidFill>
                  <a:schemeClr val="accent1">
                    <a:lumMod val="40000"/>
                    <a:lumOff val="60000"/>
                  </a:schemeClr>
                </a:solidFill>
              </a:rPr>
              <a:t>2021 May 3</a:t>
            </a:r>
            <a:endParaRPr lang="en-US" dirty="0">
              <a:solidFill>
                <a:schemeClr val="accent1">
                  <a:lumMod val="40000"/>
                  <a:lumOff val="60000"/>
                </a:schemeClr>
              </a:solidFill>
            </a:endParaRPr>
          </a:p>
        </p:txBody>
      </p:sp>
      <p:sp>
        <p:nvSpPr>
          <p:cNvPr id="3" name="Subtitle 2">
            <a:extLst>
              <a:ext uri="{FF2B5EF4-FFF2-40B4-BE49-F238E27FC236}">
                <a16:creationId xmlns:a16="http://schemas.microsoft.com/office/drawing/2014/main" id="{52D6C7E1-33DD-6D46-957E-8B7906ADFA41}"/>
              </a:ext>
            </a:extLst>
          </p:cNvPr>
          <p:cNvSpPr>
            <a:spLocks noGrp="1"/>
          </p:cNvSpPr>
          <p:nvPr>
            <p:ph type="subTitle" idx="1"/>
          </p:nvPr>
        </p:nvSpPr>
        <p:spPr>
          <a:xfrm>
            <a:off x="295563" y="2867899"/>
            <a:ext cx="11600874" cy="3902552"/>
          </a:xfrm>
        </p:spPr>
        <p:txBody>
          <a:bodyPr>
            <a:normAutofit fontScale="85000" lnSpcReduction="20000"/>
          </a:bodyPr>
          <a:lstStyle/>
          <a:p>
            <a:br>
              <a:rPr lang="en-US" altLang="en-US" i="1" dirty="0">
                <a:solidFill>
                  <a:schemeClr val="accent1">
                    <a:lumMod val="40000"/>
                    <a:lumOff val="60000"/>
                  </a:schemeClr>
                </a:solidFill>
              </a:rPr>
            </a:br>
            <a:r>
              <a:rPr lang="en-US" altLang="en-US" i="1" dirty="0">
                <a:solidFill>
                  <a:schemeClr val="accent1">
                    <a:lumMod val="40000"/>
                    <a:lumOff val="60000"/>
                  </a:schemeClr>
                </a:solidFill>
              </a:rPr>
              <a:t>Robert L. Staehle, Alessandra </a:t>
            </a:r>
            <a:r>
              <a:rPr lang="en-US" altLang="en-US" i="1" dirty="0" err="1">
                <a:solidFill>
                  <a:schemeClr val="accent1">
                    <a:lumMod val="40000"/>
                    <a:lumOff val="60000"/>
                  </a:schemeClr>
                </a:solidFill>
              </a:rPr>
              <a:t>Babuscia</a:t>
            </a:r>
            <a:r>
              <a:rPr lang="en-US" altLang="en-US" i="1" dirty="0">
                <a:solidFill>
                  <a:schemeClr val="accent1">
                    <a:lumMod val="40000"/>
                    <a:lumOff val="60000"/>
                  </a:schemeClr>
                </a:solidFill>
              </a:rPr>
              <a:t>, Yuri </a:t>
            </a:r>
            <a:r>
              <a:rPr lang="en-US" altLang="en-US" i="1" dirty="0" err="1">
                <a:solidFill>
                  <a:schemeClr val="accent1">
                    <a:lumMod val="40000"/>
                    <a:lumOff val="60000"/>
                  </a:schemeClr>
                </a:solidFill>
              </a:rPr>
              <a:t>Beregovski</a:t>
            </a:r>
            <a:r>
              <a:rPr lang="en-US" altLang="en-US" i="1" dirty="0">
                <a:solidFill>
                  <a:schemeClr val="accent1">
                    <a:lumMod val="40000"/>
                    <a:lumOff val="60000"/>
                  </a:schemeClr>
                </a:solidFill>
              </a:rPr>
              <a:t>, </a:t>
            </a:r>
            <a:r>
              <a:rPr lang="en-US" altLang="en-US" i="1" dirty="0" err="1">
                <a:solidFill>
                  <a:schemeClr val="accent1">
                    <a:lumMod val="40000"/>
                    <a:lumOff val="60000"/>
                  </a:schemeClr>
                </a:solidFill>
              </a:rPr>
              <a:t>Nacer</a:t>
            </a:r>
            <a:r>
              <a:rPr lang="en-US" altLang="en-US" i="1" dirty="0">
                <a:solidFill>
                  <a:schemeClr val="accent1">
                    <a:lumMod val="40000"/>
                    <a:lumOff val="60000"/>
                  </a:schemeClr>
                </a:solidFill>
              </a:rPr>
              <a:t> </a:t>
            </a:r>
            <a:r>
              <a:rPr lang="en-US" altLang="en-US" i="1" dirty="0" err="1">
                <a:solidFill>
                  <a:schemeClr val="accent1">
                    <a:lumMod val="40000"/>
                    <a:lumOff val="60000"/>
                  </a:schemeClr>
                </a:solidFill>
              </a:rPr>
              <a:t>Chahat</a:t>
            </a:r>
            <a:r>
              <a:rPr lang="en-US" altLang="en-US" i="1" dirty="0">
                <a:solidFill>
                  <a:schemeClr val="accent1">
                    <a:lumMod val="40000"/>
                    <a:lumOff val="60000"/>
                  </a:schemeClr>
                </a:solidFill>
              </a:rPr>
              <a:t>, Steve </a:t>
            </a:r>
            <a:r>
              <a:rPr lang="en-US" altLang="en-US" i="1" dirty="0" err="1">
                <a:solidFill>
                  <a:schemeClr val="accent1">
                    <a:lumMod val="40000"/>
                    <a:lumOff val="60000"/>
                  </a:schemeClr>
                </a:solidFill>
              </a:rPr>
              <a:t>Chien</a:t>
            </a:r>
            <a:r>
              <a:rPr lang="en-US" altLang="en-US" i="1" dirty="0">
                <a:solidFill>
                  <a:schemeClr val="accent1">
                    <a:lumMod val="40000"/>
                    <a:lumOff val="60000"/>
                  </a:schemeClr>
                </a:solidFill>
              </a:rPr>
              <a:t>, Corey Cochrane, Courtney Duncan, Henry Garrett, Damon Landau, </a:t>
            </a:r>
            <a:r>
              <a:rPr lang="en-US" altLang="en-US" i="1" dirty="0" err="1">
                <a:solidFill>
                  <a:schemeClr val="accent1">
                    <a:lumMod val="40000"/>
                    <a:lumOff val="60000"/>
                  </a:schemeClr>
                </a:solidFill>
              </a:rPr>
              <a:t>Paulett</a:t>
            </a:r>
            <a:r>
              <a:rPr lang="en-US" altLang="en-US" i="1" dirty="0">
                <a:solidFill>
                  <a:schemeClr val="accent1">
                    <a:lumMod val="40000"/>
                    <a:lumOff val="60000"/>
                  </a:schemeClr>
                </a:solidFill>
              </a:rPr>
              <a:t> </a:t>
            </a:r>
            <a:r>
              <a:rPr lang="en-US" altLang="en-US" i="1" dirty="0" err="1">
                <a:solidFill>
                  <a:schemeClr val="accent1">
                    <a:lumMod val="40000"/>
                    <a:lumOff val="60000"/>
                  </a:schemeClr>
                </a:solidFill>
              </a:rPr>
              <a:t>Liewer</a:t>
            </a:r>
            <a:r>
              <a:rPr lang="en-US" altLang="en-US" i="1" dirty="0">
                <a:solidFill>
                  <a:schemeClr val="accent1">
                    <a:lumMod val="40000"/>
                    <a:lumOff val="60000"/>
                  </a:schemeClr>
                </a:solidFill>
              </a:rPr>
              <a:t>, </a:t>
            </a:r>
            <a:r>
              <a:rPr lang="en-US" altLang="en-US" i="1" dirty="0" err="1">
                <a:solidFill>
                  <a:schemeClr val="accent1">
                    <a:lumMod val="40000"/>
                    <a:lumOff val="60000"/>
                  </a:schemeClr>
                </a:solidFill>
              </a:rPr>
              <a:t>Pantazis</a:t>
            </a:r>
            <a:r>
              <a:rPr lang="en-US" altLang="en-US" i="1" dirty="0">
                <a:solidFill>
                  <a:schemeClr val="accent1">
                    <a:lumMod val="40000"/>
                    <a:lumOff val="60000"/>
                  </a:schemeClr>
                </a:solidFill>
              </a:rPr>
              <a:t> </a:t>
            </a:r>
            <a:r>
              <a:rPr lang="en-US" altLang="en-US" i="1" dirty="0" err="1">
                <a:solidFill>
                  <a:schemeClr val="accent1">
                    <a:lumMod val="40000"/>
                    <a:lumOff val="60000"/>
                  </a:schemeClr>
                </a:solidFill>
              </a:rPr>
              <a:t>Mouroulis</a:t>
            </a:r>
            <a:r>
              <a:rPr lang="en-US" altLang="en-US" i="1" dirty="0">
                <a:solidFill>
                  <a:schemeClr val="accent1">
                    <a:lumMod val="40000"/>
                    <a:lumOff val="60000"/>
                  </a:schemeClr>
                </a:solidFill>
              </a:rPr>
              <a:t>, Neil Murphy, Adrian Tang, Team </a:t>
            </a:r>
            <a:r>
              <a:rPr lang="en-US" altLang="en-US" i="1" dirty="0" err="1">
                <a:solidFill>
                  <a:schemeClr val="accent1">
                    <a:lumMod val="40000"/>
                    <a:lumOff val="60000"/>
                  </a:schemeClr>
                </a:solidFill>
              </a:rPr>
              <a:t>Xc</a:t>
            </a:r>
            <a:endParaRPr lang="en-US" altLang="en-US" i="1" dirty="0">
              <a:solidFill>
                <a:schemeClr val="accent1">
                  <a:lumMod val="40000"/>
                  <a:lumOff val="60000"/>
                </a:schemeClr>
              </a:solidFill>
            </a:endParaRPr>
          </a:p>
          <a:p>
            <a:r>
              <a:rPr lang="en-US" altLang="en-US" b="1" i="1" dirty="0">
                <a:solidFill>
                  <a:schemeClr val="accent1">
                    <a:lumMod val="40000"/>
                    <a:lumOff val="60000"/>
                  </a:schemeClr>
                </a:solidFill>
              </a:rPr>
              <a:t>Jet Propulsion Laboratory, California Institute of Technology</a:t>
            </a:r>
          </a:p>
          <a:p>
            <a:endParaRPr lang="en-US" altLang="en-US" b="1" i="1" dirty="0">
              <a:solidFill>
                <a:schemeClr val="accent1">
                  <a:lumMod val="40000"/>
                  <a:lumOff val="60000"/>
                </a:schemeClr>
              </a:solidFill>
            </a:endParaRPr>
          </a:p>
          <a:p>
            <a:r>
              <a:rPr lang="en-US" altLang="en-US" i="1" u="sng" dirty="0">
                <a:solidFill>
                  <a:schemeClr val="accent1">
                    <a:lumMod val="40000"/>
                    <a:lumOff val="60000"/>
                  </a:schemeClr>
                </a:solidFill>
              </a:rPr>
              <a:t>Jordi Puig-</a:t>
            </a:r>
            <a:r>
              <a:rPr lang="en-US" altLang="en-US" i="1" u="sng" dirty="0" err="1">
                <a:solidFill>
                  <a:schemeClr val="accent1">
                    <a:lumMod val="40000"/>
                    <a:lumOff val="60000"/>
                  </a:schemeClr>
                </a:solidFill>
              </a:rPr>
              <a:t>Suari</a:t>
            </a:r>
            <a:r>
              <a:rPr lang="en-US" altLang="en-US" i="1" dirty="0">
                <a:solidFill>
                  <a:schemeClr val="accent1">
                    <a:lumMod val="40000"/>
                    <a:lumOff val="60000"/>
                  </a:schemeClr>
                </a:solidFill>
              </a:rPr>
              <a:t>, John </a:t>
            </a:r>
            <a:r>
              <a:rPr lang="en-US" altLang="en-US" i="1" dirty="0" err="1">
                <a:solidFill>
                  <a:schemeClr val="accent1">
                    <a:lumMod val="40000"/>
                    <a:lumOff val="60000"/>
                  </a:schemeClr>
                </a:solidFill>
              </a:rPr>
              <a:t>Bellardo</a:t>
            </a:r>
            <a:r>
              <a:rPr lang="en-US" altLang="en-US" i="1" dirty="0">
                <a:solidFill>
                  <a:schemeClr val="accent1">
                    <a:lumMod val="40000"/>
                    <a:lumOff val="60000"/>
                  </a:schemeClr>
                </a:solidFill>
              </a:rPr>
              <a:t>, Cole Gillespie, </a:t>
            </a:r>
            <a:r>
              <a:rPr lang="en-US" i="1" dirty="0">
                <a:solidFill>
                  <a:schemeClr val="accent1">
                    <a:lumMod val="40000"/>
                    <a:lumOff val="60000"/>
                  </a:schemeClr>
                </a:solidFill>
              </a:rPr>
              <a:t>Nick Bonafede, Michael Fernandez, Maya Gordon, Cassandra </a:t>
            </a:r>
            <a:r>
              <a:rPr lang="en-US" i="1" dirty="0" err="1">
                <a:solidFill>
                  <a:schemeClr val="accent1">
                    <a:lumMod val="40000"/>
                    <a:lumOff val="60000"/>
                  </a:schemeClr>
                </a:solidFill>
              </a:rPr>
              <a:t>Kraver</a:t>
            </a:r>
            <a:r>
              <a:rPr lang="en-US" i="1" dirty="0">
                <a:solidFill>
                  <a:schemeClr val="accent1">
                    <a:lumMod val="40000"/>
                    <a:lumOff val="60000"/>
                  </a:schemeClr>
                </a:solidFill>
              </a:rPr>
              <a:t>, Daniel Leon, Liam Mages, Aviv Maish, Lucas </a:t>
            </a:r>
            <a:r>
              <a:rPr lang="en-US" i="1" dirty="0" err="1">
                <a:solidFill>
                  <a:schemeClr val="accent1">
                    <a:lumMod val="40000"/>
                    <a:lumOff val="60000"/>
                  </a:schemeClr>
                </a:solidFill>
              </a:rPr>
              <a:t>Martos-Repath</a:t>
            </a:r>
            <a:r>
              <a:rPr lang="en-US" i="1" dirty="0">
                <a:solidFill>
                  <a:schemeClr val="accent1">
                    <a:lumMod val="40000"/>
                    <a:lumOff val="60000"/>
                  </a:schemeClr>
                </a:solidFill>
              </a:rPr>
              <a:t>, Sydney Retzlaff, Zachary </a:t>
            </a:r>
            <a:r>
              <a:rPr lang="en-US" i="1" dirty="0" err="1">
                <a:solidFill>
                  <a:schemeClr val="accent1">
                    <a:lumMod val="40000"/>
                    <a:lumOff val="60000"/>
                  </a:schemeClr>
                </a:solidFill>
              </a:rPr>
              <a:t>Stednitz</a:t>
            </a:r>
            <a:endParaRPr lang="en-US" altLang="en-US" i="1" dirty="0">
              <a:solidFill>
                <a:schemeClr val="accent1">
                  <a:lumMod val="40000"/>
                  <a:lumOff val="60000"/>
                </a:schemeClr>
              </a:solidFill>
              <a:highlight>
                <a:srgbClr val="FF00FF"/>
              </a:highlight>
            </a:endParaRPr>
          </a:p>
          <a:p>
            <a:r>
              <a:rPr lang="en-US" altLang="en-US" b="1" i="1" dirty="0">
                <a:solidFill>
                  <a:schemeClr val="accent1">
                    <a:lumMod val="40000"/>
                    <a:lumOff val="60000"/>
                  </a:schemeClr>
                </a:solidFill>
              </a:rPr>
              <a:t>California Polytechnic University – San Luis Obispo</a:t>
            </a:r>
          </a:p>
          <a:p>
            <a:endParaRPr lang="en-US" altLang="en-US" b="1" i="1" dirty="0">
              <a:solidFill>
                <a:schemeClr val="accent1">
                  <a:lumMod val="40000"/>
                  <a:lumOff val="60000"/>
                </a:schemeClr>
              </a:solidFill>
            </a:endParaRPr>
          </a:p>
          <a:p>
            <a:r>
              <a:rPr lang="en-US" altLang="en-US" i="1" dirty="0">
                <a:solidFill>
                  <a:schemeClr val="accent1">
                    <a:lumMod val="40000"/>
                    <a:lumOff val="60000"/>
                  </a:schemeClr>
                </a:solidFill>
              </a:rPr>
              <a:t>Kian Crowley/</a:t>
            </a:r>
            <a:r>
              <a:rPr lang="en-US" altLang="en-US" b="1" i="1" dirty="0">
                <a:solidFill>
                  <a:schemeClr val="accent1">
                    <a:lumMod val="40000"/>
                    <a:lumOff val="60000"/>
                  </a:schemeClr>
                </a:solidFill>
              </a:rPr>
              <a:t>Crowley Aerospace Consulting</a:t>
            </a:r>
          </a:p>
          <a:p>
            <a:endParaRPr lang="en-US" altLang="en-US" b="1" i="1" dirty="0">
              <a:solidFill>
                <a:schemeClr val="accent1">
                  <a:lumMod val="40000"/>
                  <a:lumOff val="60000"/>
                </a:schemeClr>
              </a:solidFill>
            </a:endParaRPr>
          </a:p>
          <a:p>
            <a:r>
              <a:rPr lang="en-US" altLang="en-US" i="1" dirty="0" err="1">
                <a:solidFill>
                  <a:schemeClr val="accent1">
                    <a:lumMod val="40000"/>
                    <a:lumOff val="60000"/>
                  </a:schemeClr>
                </a:solidFill>
              </a:rPr>
              <a:t>Jekan</a:t>
            </a:r>
            <a:r>
              <a:rPr lang="en-US" altLang="en-US" i="1" dirty="0">
                <a:solidFill>
                  <a:schemeClr val="accent1">
                    <a:lumMod val="40000"/>
                    <a:lumOff val="60000"/>
                  </a:schemeClr>
                </a:solidFill>
              </a:rPr>
              <a:t> </a:t>
            </a:r>
            <a:r>
              <a:rPr lang="en-US" altLang="en-US" i="1" dirty="0" err="1">
                <a:solidFill>
                  <a:schemeClr val="accent1">
                    <a:lumMod val="40000"/>
                    <a:lumOff val="60000"/>
                  </a:schemeClr>
                </a:solidFill>
              </a:rPr>
              <a:t>Thangavelautham</a:t>
            </a:r>
            <a:r>
              <a:rPr lang="en-US" altLang="en-US" i="1" dirty="0">
                <a:solidFill>
                  <a:schemeClr val="accent1">
                    <a:lumMod val="40000"/>
                    <a:lumOff val="60000"/>
                  </a:schemeClr>
                </a:solidFill>
              </a:rPr>
              <a:t>/</a:t>
            </a:r>
            <a:r>
              <a:rPr lang="en-US" altLang="en-US" b="1" i="1" dirty="0">
                <a:solidFill>
                  <a:schemeClr val="accent1">
                    <a:lumMod val="40000"/>
                    <a:lumOff val="60000"/>
                  </a:schemeClr>
                </a:solidFill>
              </a:rPr>
              <a:t>University of Arizona</a:t>
            </a:r>
          </a:p>
          <a:p>
            <a:endParaRPr lang="en-US" altLang="en-US" i="1" dirty="0">
              <a:solidFill>
                <a:schemeClr val="accent1">
                  <a:lumMod val="40000"/>
                  <a:lumOff val="60000"/>
                </a:schemeClr>
              </a:solidFill>
            </a:endParaRPr>
          </a:p>
          <a:p>
            <a:endParaRPr lang="en-US" dirty="0">
              <a:solidFill>
                <a:schemeClr val="accent1">
                  <a:lumMod val="40000"/>
                  <a:lumOff val="60000"/>
                </a:schemeClr>
              </a:solidFill>
            </a:endParaRPr>
          </a:p>
        </p:txBody>
      </p:sp>
      <p:sp>
        <p:nvSpPr>
          <p:cNvPr id="4" name="TextBox 3">
            <a:extLst>
              <a:ext uri="{FF2B5EF4-FFF2-40B4-BE49-F238E27FC236}">
                <a16:creationId xmlns:a16="http://schemas.microsoft.com/office/drawing/2014/main" id="{2395FB5F-FC9D-3644-8228-FEF414ACF654}"/>
              </a:ext>
            </a:extLst>
          </p:cNvPr>
          <p:cNvSpPr txBox="1"/>
          <p:nvPr/>
        </p:nvSpPr>
        <p:spPr>
          <a:xfrm>
            <a:off x="11760200" y="2195090"/>
            <a:ext cx="369332" cy="4359142"/>
          </a:xfrm>
          <a:prstGeom prst="rect">
            <a:avLst/>
          </a:prstGeom>
          <a:noFill/>
        </p:spPr>
        <p:txBody>
          <a:bodyPr vert="vert270" wrap="none" rtlCol="0">
            <a:spAutoFit/>
          </a:bodyPr>
          <a:lstStyle/>
          <a:p>
            <a:r>
              <a:rPr lang="en-US" sz="1200" dirty="0">
                <a:solidFill>
                  <a:schemeClr val="accent1">
                    <a:lumMod val="40000"/>
                    <a:lumOff val="60000"/>
                  </a:schemeClr>
                </a:solidFill>
              </a:rPr>
              <a:t>© 2021 All rights reserved; Government sponsorship acknowledged.</a:t>
            </a:r>
          </a:p>
        </p:txBody>
      </p:sp>
      <p:sp>
        <p:nvSpPr>
          <p:cNvPr id="10" name="TextBox 9">
            <a:extLst>
              <a:ext uri="{FF2B5EF4-FFF2-40B4-BE49-F238E27FC236}">
                <a16:creationId xmlns:a16="http://schemas.microsoft.com/office/drawing/2014/main" id="{01AF2351-C7C7-484D-8EC6-86E108D68D11}"/>
              </a:ext>
            </a:extLst>
          </p:cNvPr>
          <p:cNvSpPr txBox="1"/>
          <p:nvPr/>
        </p:nvSpPr>
        <p:spPr>
          <a:xfrm>
            <a:off x="3871931"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pic>
        <p:nvPicPr>
          <p:cNvPr id="11" name="Picture 10">
            <a:extLst>
              <a:ext uri="{FF2B5EF4-FFF2-40B4-BE49-F238E27FC236}">
                <a16:creationId xmlns:a16="http://schemas.microsoft.com/office/drawing/2014/main" id="{4F73F52B-991E-A34C-8814-7DCAC59D4E80}"/>
              </a:ext>
            </a:extLst>
          </p:cNvPr>
          <p:cNvPicPr>
            <a:picLocks noChangeAspect="1"/>
          </p:cNvPicPr>
          <p:nvPr/>
        </p:nvPicPr>
        <p:blipFill>
          <a:blip r:embed="rId2"/>
          <a:stretch>
            <a:fillRect/>
          </a:stretch>
        </p:blipFill>
        <p:spPr>
          <a:xfrm>
            <a:off x="295563" y="211069"/>
            <a:ext cx="1356360" cy="762000"/>
          </a:xfrm>
          <a:prstGeom prst="rect">
            <a:avLst/>
          </a:prstGeom>
        </p:spPr>
      </p:pic>
      <p:pic>
        <p:nvPicPr>
          <p:cNvPr id="21" name="Picture 20">
            <a:extLst>
              <a:ext uri="{FF2B5EF4-FFF2-40B4-BE49-F238E27FC236}">
                <a16:creationId xmlns:a16="http://schemas.microsoft.com/office/drawing/2014/main" id="{1EF4C46D-9AEF-504B-A641-205388636A5B}"/>
              </a:ext>
            </a:extLst>
          </p:cNvPr>
          <p:cNvPicPr>
            <a:picLocks noChangeAspect="1"/>
          </p:cNvPicPr>
          <p:nvPr/>
        </p:nvPicPr>
        <p:blipFill rotWithShape="1">
          <a:blip r:embed="rId3"/>
          <a:srcRect l="4062" t="20968" b="17724"/>
          <a:stretch/>
        </p:blipFill>
        <p:spPr>
          <a:xfrm>
            <a:off x="10644783" y="211069"/>
            <a:ext cx="1340254" cy="1323640"/>
          </a:xfrm>
          <a:prstGeom prst="rect">
            <a:avLst/>
          </a:prstGeom>
        </p:spPr>
      </p:pic>
      <p:sp>
        <p:nvSpPr>
          <p:cNvPr id="5" name="Slide Number Placeholder 4">
            <a:extLst>
              <a:ext uri="{FF2B5EF4-FFF2-40B4-BE49-F238E27FC236}">
                <a16:creationId xmlns:a16="http://schemas.microsoft.com/office/drawing/2014/main" id="{D13B7A9E-F075-3143-A568-83DCB2430C10}"/>
              </a:ext>
            </a:extLst>
          </p:cNvPr>
          <p:cNvSpPr>
            <a:spLocks noGrp="1"/>
          </p:cNvSpPr>
          <p:nvPr>
            <p:ph type="sldNum" sz="quarter" idx="12"/>
          </p:nvPr>
        </p:nvSpPr>
        <p:spPr/>
        <p:txBody>
          <a:bodyPr/>
          <a:lstStyle/>
          <a:p>
            <a:fld id="{B754520E-7A31-114F-B7C0-44D9A58BFA1D}" type="slidenum">
              <a:rPr lang="en-US" smtClean="0"/>
              <a:t>1</a:t>
            </a:fld>
            <a:endParaRPr lang="en-US" dirty="0"/>
          </a:p>
        </p:txBody>
      </p:sp>
      <p:sp>
        <p:nvSpPr>
          <p:cNvPr id="6" name="Date Placeholder 5">
            <a:extLst>
              <a:ext uri="{FF2B5EF4-FFF2-40B4-BE49-F238E27FC236}">
                <a16:creationId xmlns:a16="http://schemas.microsoft.com/office/drawing/2014/main" id="{81DD1C70-9A8D-6548-B33C-86B167E8510F}"/>
              </a:ext>
            </a:extLst>
          </p:cNvPr>
          <p:cNvSpPr>
            <a:spLocks noGrp="1"/>
          </p:cNvSpPr>
          <p:nvPr>
            <p:ph type="dt" sz="half" idx="10"/>
          </p:nvPr>
        </p:nvSpPr>
        <p:spPr/>
        <p:txBody>
          <a:bodyPr/>
          <a:lstStyle/>
          <a:p>
            <a:r>
              <a:rPr lang="en-US" dirty="0"/>
              <a:t>2021 May 3</a:t>
            </a:r>
          </a:p>
        </p:txBody>
      </p:sp>
    </p:spTree>
    <p:extLst>
      <p:ext uri="{BB962C8B-B14F-4D97-AF65-F5344CB8AC3E}">
        <p14:creationId xmlns:p14="http://schemas.microsoft.com/office/powerpoint/2010/main" val="2645775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7F46-F9A9-A349-871C-128C35AE6E3E}"/>
              </a:ext>
            </a:extLst>
          </p:cNvPr>
          <p:cNvSpPr>
            <a:spLocks noGrp="1"/>
          </p:cNvSpPr>
          <p:nvPr>
            <p:ph type="title"/>
          </p:nvPr>
        </p:nvSpPr>
        <p:spPr>
          <a:xfrm>
            <a:off x="319956" y="91230"/>
            <a:ext cx="11761207" cy="635485"/>
          </a:xfrm>
        </p:spPr>
        <p:txBody>
          <a:bodyPr>
            <a:normAutofit/>
          </a:bodyPr>
          <a:lstStyle/>
          <a:p>
            <a:r>
              <a:rPr lang="en-US" sz="3800" b="1" dirty="0">
                <a:solidFill>
                  <a:schemeClr val="accent1">
                    <a:lumMod val="40000"/>
                    <a:lumOff val="60000"/>
                  </a:schemeClr>
                </a:solidFill>
              </a:rPr>
              <a:t>How can we explore differently, to the orbit of Neptune+?</a:t>
            </a:r>
          </a:p>
        </p:txBody>
      </p:sp>
      <p:sp>
        <p:nvSpPr>
          <p:cNvPr id="3" name="Content Placeholder 2">
            <a:extLst>
              <a:ext uri="{FF2B5EF4-FFF2-40B4-BE49-F238E27FC236}">
                <a16:creationId xmlns:a16="http://schemas.microsoft.com/office/drawing/2014/main" id="{1E5F2AA6-0449-5E4C-B1A3-EE95F47D0694}"/>
              </a:ext>
            </a:extLst>
          </p:cNvPr>
          <p:cNvSpPr>
            <a:spLocks noGrp="1"/>
          </p:cNvSpPr>
          <p:nvPr>
            <p:ph idx="1"/>
          </p:nvPr>
        </p:nvSpPr>
        <p:spPr>
          <a:xfrm>
            <a:off x="319957" y="838200"/>
            <a:ext cx="11033843" cy="5665334"/>
          </a:xfrm>
        </p:spPr>
        <p:txBody>
          <a:bodyPr>
            <a:normAutofit fontScale="77500" lnSpcReduction="20000"/>
          </a:bodyPr>
          <a:lstStyle/>
          <a:p>
            <a:pPr marL="0" indent="0">
              <a:buNone/>
            </a:pPr>
            <a:r>
              <a:rPr lang="en-US" b="1" i="1" dirty="0">
                <a:solidFill>
                  <a:schemeClr val="accent1">
                    <a:lumMod val="40000"/>
                    <a:lumOff val="60000"/>
                  </a:schemeClr>
                </a:solidFill>
              </a:rPr>
              <a:t>Classical approach, with very sophisticated, high-yield missions with broad objectives</a:t>
            </a:r>
          </a:p>
          <a:p>
            <a:r>
              <a:rPr lang="en-US" i="1" dirty="0">
                <a:solidFill>
                  <a:schemeClr val="accent1">
                    <a:lumMod val="40000"/>
                    <a:lumOff val="60000"/>
                  </a:schemeClr>
                </a:solidFill>
              </a:rPr>
              <a:t>New Horizons</a:t>
            </a:r>
            <a:r>
              <a:rPr lang="en-US" dirty="0">
                <a:solidFill>
                  <a:schemeClr val="accent1">
                    <a:lumMod val="40000"/>
                    <a:lumOff val="60000"/>
                  </a:schemeClr>
                </a:solidFill>
              </a:rPr>
              <a:t>, </a:t>
            </a:r>
            <a:r>
              <a:rPr lang="en-US" i="1" dirty="0">
                <a:solidFill>
                  <a:schemeClr val="accent1">
                    <a:lumMod val="40000"/>
                    <a:lumOff val="60000"/>
                  </a:schemeClr>
                </a:solidFill>
              </a:rPr>
              <a:t>Voyager 1 &amp; 2</a:t>
            </a:r>
            <a:r>
              <a:rPr lang="en-US" dirty="0">
                <a:solidFill>
                  <a:schemeClr val="accent1">
                    <a:lumMod val="40000"/>
                    <a:lumOff val="60000"/>
                  </a:schemeClr>
                </a:solidFill>
              </a:rPr>
              <a:t>, and </a:t>
            </a:r>
            <a:r>
              <a:rPr lang="en-US" i="1" dirty="0">
                <a:solidFill>
                  <a:schemeClr val="accent1">
                    <a:lumMod val="40000"/>
                    <a:lumOff val="60000"/>
                  </a:schemeClr>
                </a:solidFill>
              </a:rPr>
              <a:t>Pioneer 10 &amp; 11</a:t>
            </a:r>
            <a:r>
              <a:rPr lang="en-US" dirty="0">
                <a:solidFill>
                  <a:schemeClr val="accent1">
                    <a:lumMod val="40000"/>
                    <a:lumOff val="60000"/>
                  </a:schemeClr>
                </a:solidFill>
              </a:rPr>
              <a:t> are the only spacecraft to venture beyond Saturn’s orbit. </a:t>
            </a:r>
            <a:r>
              <a:rPr lang="en-US" u="sng" dirty="0">
                <a:solidFill>
                  <a:schemeClr val="accent1">
                    <a:lumMod val="40000"/>
                    <a:lumOff val="60000"/>
                  </a:schemeClr>
                </a:solidFill>
              </a:rPr>
              <a:t>5 missions in 5 decades</a:t>
            </a:r>
            <a:r>
              <a:rPr lang="en-US" dirty="0">
                <a:solidFill>
                  <a:schemeClr val="accent1">
                    <a:lumMod val="40000"/>
                    <a:lumOff val="60000"/>
                  </a:schemeClr>
                </a:solidFill>
              </a:rPr>
              <a:t> (1970 – 2020)</a:t>
            </a:r>
          </a:p>
          <a:p>
            <a:r>
              <a:rPr lang="en-US" dirty="0">
                <a:solidFill>
                  <a:schemeClr val="accent1">
                    <a:lumMod val="40000"/>
                    <a:lumOff val="60000"/>
                  </a:schemeClr>
                </a:solidFill>
              </a:rPr>
              <a:t>Each weighed &gt;250 kg (some &gt;&gt;250 kg), </a:t>
            </a:r>
          </a:p>
          <a:p>
            <a:r>
              <a:rPr lang="en-US" dirty="0">
                <a:solidFill>
                  <a:schemeClr val="accent1">
                    <a:lumMod val="40000"/>
                    <a:lumOff val="60000"/>
                  </a:schemeClr>
                </a:solidFill>
              </a:rPr>
              <a:t>Cost &gt;FY19US$300 M (most &gt;&gt;$300 M, </a:t>
            </a:r>
          </a:p>
          <a:p>
            <a:r>
              <a:rPr lang="en-US" dirty="0">
                <a:solidFill>
                  <a:schemeClr val="accent1">
                    <a:lumMod val="40000"/>
                    <a:lumOff val="60000"/>
                  </a:schemeClr>
                </a:solidFill>
              </a:rPr>
              <a:t>Operations teams with 10s of people (100s at peak).  </a:t>
            </a:r>
          </a:p>
          <a:p>
            <a:r>
              <a:rPr lang="en-US" dirty="0">
                <a:solidFill>
                  <a:schemeClr val="accent1">
                    <a:lumMod val="40000"/>
                    <a:lumOff val="60000"/>
                  </a:schemeClr>
                </a:solidFill>
              </a:rPr>
              <a:t>Radioisotope power.  </a:t>
            </a:r>
            <a:endParaRPr lang="en-US" sz="300" dirty="0">
              <a:solidFill>
                <a:schemeClr val="accent1">
                  <a:lumMod val="40000"/>
                  <a:lumOff val="60000"/>
                </a:schemeClr>
              </a:solidFill>
            </a:endParaRPr>
          </a:p>
          <a:p>
            <a:endParaRPr lang="en-US" sz="300" dirty="0">
              <a:solidFill>
                <a:schemeClr val="accent1">
                  <a:lumMod val="40000"/>
                  <a:lumOff val="60000"/>
                </a:schemeClr>
              </a:solidFill>
            </a:endParaRPr>
          </a:p>
          <a:p>
            <a:pPr marL="0" indent="0">
              <a:buNone/>
            </a:pPr>
            <a:r>
              <a:rPr lang="en-US" b="1" i="1" dirty="0">
                <a:solidFill>
                  <a:schemeClr val="accent1">
                    <a:lumMod val="40000"/>
                    <a:lumOff val="60000"/>
                  </a:schemeClr>
                </a:solidFill>
              </a:rPr>
              <a:t>Focused </a:t>
            </a:r>
            <a:r>
              <a:rPr lang="en-US" b="1" i="1" dirty="0" err="1">
                <a:solidFill>
                  <a:schemeClr val="accent1">
                    <a:lumMod val="40000"/>
                    <a:lumOff val="60000"/>
                  </a:schemeClr>
                </a:solidFill>
              </a:rPr>
              <a:t>SmallSat</a:t>
            </a:r>
            <a:r>
              <a:rPr lang="en-US" b="1" i="1" dirty="0">
                <a:solidFill>
                  <a:schemeClr val="accent1">
                    <a:lumMod val="40000"/>
                    <a:lumOff val="60000"/>
                  </a:schemeClr>
                </a:solidFill>
              </a:rPr>
              <a:t> approach, very specific objectives</a:t>
            </a:r>
          </a:p>
          <a:p>
            <a:r>
              <a:rPr lang="en-US" dirty="0">
                <a:solidFill>
                  <a:schemeClr val="accent1">
                    <a:lumMod val="40000"/>
                    <a:lumOff val="60000"/>
                  </a:schemeClr>
                </a:solidFill>
              </a:rPr>
              <a:t>Launched as secondary payloads along with primary missions to the Outer Solar System,</a:t>
            </a:r>
          </a:p>
          <a:p>
            <a:r>
              <a:rPr lang="en-US" dirty="0">
                <a:solidFill>
                  <a:schemeClr val="accent1">
                    <a:lumMod val="40000"/>
                    <a:lumOff val="60000"/>
                  </a:schemeClr>
                </a:solidFill>
              </a:rPr>
              <a:t>Solar powered,</a:t>
            </a:r>
          </a:p>
          <a:p>
            <a:r>
              <a:rPr lang="en-US" dirty="0">
                <a:solidFill>
                  <a:schemeClr val="accent1">
                    <a:lumMod val="40000"/>
                    <a:lumOff val="60000"/>
                  </a:schemeClr>
                </a:solidFill>
              </a:rPr>
              <a:t>Inspired by the CubeSat/</a:t>
            </a:r>
            <a:r>
              <a:rPr lang="en-US" dirty="0" err="1">
                <a:solidFill>
                  <a:schemeClr val="accent1">
                    <a:lumMod val="40000"/>
                    <a:lumOff val="60000"/>
                  </a:schemeClr>
                </a:solidFill>
              </a:rPr>
              <a:t>SmallSat</a:t>
            </a:r>
            <a:r>
              <a:rPr lang="en-US" dirty="0">
                <a:solidFill>
                  <a:schemeClr val="accent1">
                    <a:lumMod val="40000"/>
                    <a:lumOff val="60000"/>
                  </a:schemeClr>
                </a:solidFill>
              </a:rPr>
              <a:t> revolution in small, low power electronics and miniature instruments, </a:t>
            </a:r>
          </a:p>
          <a:p>
            <a:r>
              <a:rPr lang="en-US" dirty="0">
                <a:solidFill>
                  <a:schemeClr val="accent1">
                    <a:lumMod val="40000"/>
                    <a:lumOff val="60000"/>
                  </a:schemeClr>
                </a:solidFill>
              </a:rPr>
              <a:t>1/10th the cost* and mass, </a:t>
            </a:r>
          </a:p>
          <a:p>
            <a:r>
              <a:rPr lang="en-US" dirty="0">
                <a:solidFill>
                  <a:schemeClr val="accent1">
                    <a:lumMod val="40000"/>
                    <a:lumOff val="60000"/>
                  </a:schemeClr>
                </a:solidFill>
              </a:rPr>
              <a:t>1% of the equivalent continuous power level and </a:t>
            </a:r>
          </a:p>
          <a:p>
            <a:r>
              <a:rPr lang="en-US" dirty="0">
                <a:solidFill>
                  <a:schemeClr val="accent1">
                    <a:lumMod val="40000"/>
                    <a:lumOff val="60000"/>
                  </a:schemeClr>
                </a:solidFill>
              </a:rPr>
              <a:t>1 - 10% operations staffing of such missions today. </a:t>
            </a:r>
          </a:p>
          <a:p>
            <a:r>
              <a:rPr lang="en-US" dirty="0">
                <a:solidFill>
                  <a:schemeClr val="accent1">
                    <a:lumMod val="40000"/>
                    <a:lumOff val="60000"/>
                  </a:schemeClr>
                </a:solidFill>
              </a:rPr>
              <a:t>Use Jupiter </a:t>
            </a:r>
            <a:r>
              <a:rPr lang="en-US" dirty="0" err="1">
                <a:solidFill>
                  <a:schemeClr val="accent1">
                    <a:lumMod val="40000"/>
                    <a:lumOff val="60000"/>
                  </a:schemeClr>
                </a:solidFill>
              </a:rPr>
              <a:t>swingbys</a:t>
            </a:r>
            <a:r>
              <a:rPr lang="en-US" dirty="0">
                <a:solidFill>
                  <a:schemeClr val="accent1">
                    <a:lumMod val="40000"/>
                    <a:lumOff val="60000"/>
                  </a:schemeClr>
                </a:solidFill>
              </a:rPr>
              <a:t> to target different sectors of the outer </a:t>
            </a:r>
            <a:r>
              <a:rPr lang="en-US">
                <a:solidFill>
                  <a:schemeClr val="accent1">
                    <a:lumMod val="40000"/>
                    <a:lumOff val="60000"/>
                  </a:schemeClr>
                </a:solidFill>
              </a:rPr>
              <a:t>Solar System.      </a:t>
            </a:r>
            <a:endParaRPr lang="en-US" dirty="0">
              <a:solidFill>
                <a:schemeClr val="accent1">
                  <a:lumMod val="40000"/>
                  <a:lumOff val="60000"/>
                </a:schemeClr>
              </a:solidFill>
            </a:endParaRPr>
          </a:p>
          <a:p>
            <a:endParaRPr lang="en-US" dirty="0">
              <a:solidFill>
                <a:schemeClr val="accent1">
                  <a:lumMod val="40000"/>
                  <a:lumOff val="60000"/>
                </a:schemeClr>
              </a:solidFill>
            </a:endParaRPr>
          </a:p>
        </p:txBody>
      </p:sp>
      <p:sp>
        <p:nvSpPr>
          <p:cNvPr id="4" name="TextBox 3">
            <a:extLst>
              <a:ext uri="{FF2B5EF4-FFF2-40B4-BE49-F238E27FC236}">
                <a16:creationId xmlns:a16="http://schemas.microsoft.com/office/drawing/2014/main" id="{135C97BE-648C-074E-98C4-E56F9CB46672}"/>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TextBox 4">
            <a:extLst>
              <a:ext uri="{FF2B5EF4-FFF2-40B4-BE49-F238E27FC236}">
                <a16:creationId xmlns:a16="http://schemas.microsoft.com/office/drawing/2014/main" id="{4D7D308A-95AC-DF49-A22A-AD8C7B01C6E7}"/>
              </a:ext>
            </a:extLst>
          </p:cNvPr>
          <p:cNvSpPr txBox="1"/>
          <p:nvPr/>
        </p:nvSpPr>
        <p:spPr>
          <a:xfrm>
            <a:off x="7294179" y="2003533"/>
            <a:ext cx="4577864" cy="1114097"/>
          </a:xfrm>
          <a:prstGeom prst="rect">
            <a:avLst/>
          </a:prstGeom>
          <a:gradFill>
            <a:gsLst>
              <a:gs pos="0">
                <a:schemeClr val="accent1">
                  <a:lumMod val="40000"/>
                  <a:lumOff val="60000"/>
                </a:schemeClr>
              </a:gs>
              <a:gs pos="50000">
                <a:schemeClr val="accent1">
                  <a:lumMod val="40000"/>
                  <a:lumOff val="60000"/>
                </a:schemeClr>
              </a:gs>
              <a:gs pos="100000">
                <a:schemeClr val="accent1">
                  <a:lumMod val="40000"/>
                  <a:lumOff val="60000"/>
                </a:schemeClr>
              </a:gs>
            </a:gsLst>
          </a:gradFill>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00" dirty="0">
                <a:solidFill>
                  <a:schemeClr val="tx1"/>
                </a:solidFill>
              </a:rPr>
              <a:t>*</a:t>
            </a:r>
            <a:r>
              <a:rPr lang="en-US" sz="1600" i="1" dirty="0">
                <a:solidFill>
                  <a:schemeClr val="tx1"/>
                </a:solidFill>
              </a:rPr>
              <a:t>C</a:t>
            </a:r>
            <a:r>
              <a:rPr lang="en-US" sz="1600" i="1" dirty="0"/>
              <a:t>ost information contained in this document is of a budgetary and planning nature and is intended for informational purposes only. It does not constitute a commitment on the part of JPL and/or Caltech. </a:t>
            </a:r>
            <a:endParaRPr lang="en-US" sz="1600" i="1" dirty="0">
              <a:solidFill>
                <a:srgbClr val="00B050"/>
              </a:solidFill>
            </a:endParaRPr>
          </a:p>
        </p:txBody>
      </p:sp>
      <p:sp>
        <p:nvSpPr>
          <p:cNvPr id="6" name="Slide Number Placeholder 5">
            <a:extLst>
              <a:ext uri="{FF2B5EF4-FFF2-40B4-BE49-F238E27FC236}">
                <a16:creationId xmlns:a16="http://schemas.microsoft.com/office/drawing/2014/main" id="{19FE5546-B0CE-D04E-AEE5-262FA588335C}"/>
              </a:ext>
            </a:extLst>
          </p:cNvPr>
          <p:cNvSpPr>
            <a:spLocks noGrp="1"/>
          </p:cNvSpPr>
          <p:nvPr>
            <p:ph type="sldNum" sz="quarter" idx="12"/>
          </p:nvPr>
        </p:nvSpPr>
        <p:spPr/>
        <p:txBody>
          <a:bodyPr/>
          <a:lstStyle/>
          <a:p>
            <a:fld id="{B754520E-7A31-114F-B7C0-44D9A58BFA1D}" type="slidenum">
              <a:rPr lang="en-US" smtClean="0"/>
              <a:t>2</a:t>
            </a:fld>
            <a:endParaRPr lang="en-US"/>
          </a:p>
        </p:txBody>
      </p:sp>
      <p:sp>
        <p:nvSpPr>
          <p:cNvPr id="7" name="Date Placeholder 6">
            <a:extLst>
              <a:ext uri="{FF2B5EF4-FFF2-40B4-BE49-F238E27FC236}">
                <a16:creationId xmlns:a16="http://schemas.microsoft.com/office/drawing/2014/main" id="{644E41C7-167D-7140-B0BF-80BFEB5BBCBA}"/>
              </a:ext>
            </a:extLst>
          </p:cNvPr>
          <p:cNvSpPr>
            <a:spLocks noGrp="1"/>
          </p:cNvSpPr>
          <p:nvPr>
            <p:ph type="dt" sz="half" idx="10"/>
          </p:nvPr>
        </p:nvSpPr>
        <p:spPr/>
        <p:txBody>
          <a:bodyPr/>
          <a:lstStyle/>
          <a:p>
            <a:r>
              <a:rPr lang="en-US"/>
              <a:t>2020/12/20</a:t>
            </a:r>
          </a:p>
        </p:txBody>
      </p:sp>
    </p:spTree>
    <p:extLst>
      <p:ext uri="{BB962C8B-B14F-4D97-AF65-F5344CB8AC3E}">
        <p14:creationId xmlns:p14="http://schemas.microsoft.com/office/powerpoint/2010/main" val="2637876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AAFF-BD21-0548-846C-2AEF12C897E0}"/>
              </a:ext>
            </a:extLst>
          </p:cNvPr>
          <p:cNvSpPr>
            <a:spLocks noGrp="1"/>
          </p:cNvSpPr>
          <p:nvPr>
            <p:ph type="title"/>
          </p:nvPr>
        </p:nvSpPr>
        <p:spPr>
          <a:xfrm>
            <a:off x="609600" y="250826"/>
            <a:ext cx="10515600" cy="647246"/>
          </a:xfrm>
        </p:spPr>
        <p:txBody>
          <a:bodyPr>
            <a:normAutofit fontScale="90000"/>
          </a:bodyPr>
          <a:lstStyle/>
          <a:p>
            <a:r>
              <a:rPr lang="en-US" b="1" dirty="0">
                <a:solidFill>
                  <a:schemeClr val="accent1">
                    <a:lumMod val="60000"/>
                    <a:lumOff val="40000"/>
                  </a:schemeClr>
                </a:solidFill>
              </a:rPr>
              <a:t>Big challenges</a:t>
            </a:r>
          </a:p>
        </p:txBody>
      </p:sp>
      <p:sp>
        <p:nvSpPr>
          <p:cNvPr id="3" name="Content Placeholder 2">
            <a:extLst>
              <a:ext uri="{FF2B5EF4-FFF2-40B4-BE49-F238E27FC236}">
                <a16:creationId xmlns:a16="http://schemas.microsoft.com/office/drawing/2014/main" id="{ED0E1812-9B86-C942-9083-17301481B811}"/>
              </a:ext>
            </a:extLst>
          </p:cNvPr>
          <p:cNvSpPr>
            <a:spLocks noGrp="1"/>
          </p:cNvSpPr>
          <p:nvPr>
            <p:ph idx="1"/>
          </p:nvPr>
        </p:nvSpPr>
        <p:spPr>
          <a:xfrm>
            <a:off x="838200" y="898072"/>
            <a:ext cx="10515600" cy="5278891"/>
          </a:xfrm>
        </p:spPr>
        <p:txBody>
          <a:bodyPr>
            <a:normAutofit lnSpcReduction="10000"/>
          </a:bodyPr>
          <a:lstStyle/>
          <a:p>
            <a:r>
              <a:rPr lang="en-US" dirty="0">
                <a:solidFill>
                  <a:schemeClr val="accent1">
                    <a:lumMod val="60000"/>
                    <a:lumOff val="40000"/>
                  </a:schemeClr>
                </a:solidFill>
              </a:rPr>
              <a:t>Getting to the </a:t>
            </a:r>
            <a:r>
              <a:rPr lang="en-US" dirty="0">
                <a:solidFill>
                  <a:srgbClr val="FF0000"/>
                </a:solidFill>
              </a:rPr>
              <a:t>inner Edgeworth-Kuiper Belt </a:t>
            </a:r>
            <a:r>
              <a:rPr lang="en-US" dirty="0">
                <a:solidFill>
                  <a:schemeClr val="accent1">
                    <a:lumMod val="60000"/>
                    <a:lumOff val="40000"/>
                  </a:schemeClr>
                </a:solidFill>
              </a:rPr>
              <a:t>without radioisotopes for power or heat today is impossible (at least if you want to do anything useful and send a signal back…)</a:t>
            </a:r>
          </a:p>
          <a:p>
            <a:r>
              <a:rPr lang="en-US" dirty="0">
                <a:solidFill>
                  <a:schemeClr val="accent1">
                    <a:lumMod val="60000"/>
                    <a:lumOff val="40000"/>
                  </a:schemeClr>
                </a:solidFill>
              </a:rPr>
              <a:t>At</a:t>
            </a:r>
            <a:r>
              <a:rPr lang="en-US" dirty="0"/>
              <a:t> </a:t>
            </a:r>
            <a:r>
              <a:rPr lang="en-US" dirty="0">
                <a:solidFill>
                  <a:srgbClr val="FF0000"/>
                </a:solidFill>
              </a:rPr>
              <a:t>30 AU</a:t>
            </a:r>
            <a:r>
              <a:rPr lang="en-US" dirty="0"/>
              <a:t>, </a:t>
            </a:r>
            <a:r>
              <a:rPr lang="en-US" dirty="0">
                <a:solidFill>
                  <a:schemeClr val="accent1">
                    <a:lumMod val="60000"/>
                    <a:lumOff val="40000"/>
                  </a:schemeClr>
                </a:solidFill>
              </a:rPr>
              <a:t>sunlight’s power density per unit area is </a:t>
            </a:r>
            <a:r>
              <a:rPr lang="en-US" dirty="0">
                <a:solidFill>
                  <a:srgbClr val="FF0000"/>
                </a:solidFill>
              </a:rPr>
              <a:t>1/900</a:t>
            </a:r>
            <a:r>
              <a:rPr lang="en-US" baseline="30000" dirty="0">
                <a:solidFill>
                  <a:srgbClr val="FF0000"/>
                </a:solidFill>
              </a:rPr>
              <a:t>th</a:t>
            </a:r>
            <a:r>
              <a:rPr lang="en-US" dirty="0"/>
              <a:t> </a:t>
            </a:r>
            <a:r>
              <a:rPr lang="en-US" dirty="0">
                <a:solidFill>
                  <a:schemeClr val="accent1">
                    <a:lumMod val="60000"/>
                    <a:lumOff val="40000"/>
                  </a:schemeClr>
                </a:solidFill>
              </a:rPr>
              <a:t>of the level at Earth.</a:t>
            </a:r>
          </a:p>
          <a:p>
            <a:r>
              <a:rPr lang="en-US" dirty="0">
                <a:solidFill>
                  <a:schemeClr val="accent1">
                    <a:lumMod val="60000"/>
                    <a:lumOff val="40000"/>
                  </a:schemeClr>
                </a:solidFill>
              </a:rPr>
              <a:t>It may be impossible for the next ten years, but we have an approach may work</a:t>
            </a:r>
          </a:p>
          <a:p>
            <a:pPr lvl="1"/>
            <a:r>
              <a:rPr lang="en-US" dirty="0">
                <a:solidFill>
                  <a:schemeClr val="accent1">
                    <a:lumMod val="60000"/>
                    <a:lumOff val="40000"/>
                  </a:schemeClr>
                </a:solidFill>
              </a:rPr>
              <a:t>For spacecraft </a:t>
            </a:r>
            <a:r>
              <a:rPr lang="en-US" dirty="0">
                <a:solidFill>
                  <a:srgbClr val="FF0000"/>
                </a:solidFill>
              </a:rPr>
              <a:t>&lt;250</a:t>
            </a:r>
            <a:r>
              <a:rPr lang="en-US" dirty="0"/>
              <a:t> </a:t>
            </a:r>
            <a:r>
              <a:rPr lang="en-US" dirty="0">
                <a:solidFill>
                  <a:schemeClr val="accent1">
                    <a:lumMod val="60000"/>
                    <a:lumOff val="40000"/>
                  </a:schemeClr>
                </a:solidFill>
              </a:rPr>
              <a:t>kg</a:t>
            </a:r>
          </a:p>
          <a:p>
            <a:pPr lvl="1"/>
            <a:r>
              <a:rPr lang="en-US" dirty="0">
                <a:solidFill>
                  <a:schemeClr val="accent1">
                    <a:lumMod val="60000"/>
                    <a:lumOff val="40000"/>
                  </a:schemeClr>
                </a:solidFill>
              </a:rPr>
              <a:t>With simple, pre-programmed measurements</a:t>
            </a:r>
          </a:p>
          <a:p>
            <a:pPr lvl="1"/>
            <a:r>
              <a:rPr lang="en-US" dirty="0">
                <a:solidFill>
                  <a:schemeClr val="accent1">
                    <a:lumMod val="60000"/>
                    <a:lumOff val="40000"/>
                  </a:schemeClr>
                </a:solidFill>
              </a:rPr>
              <a:t>Very limited maneuvers beyond Jupiter</a:t>
            </a:r>
          </a:p>
          <a:p>
            <a:pPr lvl="1"/>
            <a:r>
              <a:rPr lang="en-US" dirty="0">
                <a:solidFill>
                  <a:schemeClr val="accent1">
                    <a:lumMod val="60000"/>
                    <a:lumOff val="40000"/>
                  </a:schemeClr>
                </a:solidFill>
              </a:rPr>
              <a:t>Capture and store energy from ambient sunlight</a:t>
            </a:r>
          </a:p>
          <a:p>
            <a:pPr lvl="1"/>
            <a:r>
              <a:rPr lang="en-US" dirty="0">
                <a:solidFill>
                  <a:schemeClr val="accent1">
                    <a:lumMod val="60000"/>
                    <a:lumOff val="40000"/>
                  </a:schemeClr>
                </a:solidFill>
              </a:rPr>
              <a:t>Almost everything “off” almost all the time</a:t>
            </a:r>
          </a:p>
          <a:p>
            <a:pPr lvl="1"/>
            <a:r>
              <a:rPr lang="en-US" dirty="0">
                <a:solidFill>
                  <a:schemeClr val="accent1">
                    <a:lumMod val="60000"/>
                    <a:lumOff val="40000"/>
                  </a:schemeClr>
                </a:solidFill>
              </a:rPr>
              <a:t>All equipment able to run cold, e.g., </a:t>
            </a:r>
            <a:r>
              <a:rPr lang="en-US" dirty="0">
                <a:solidFill>
                  <a:srgbClr val="FF0000"/>
                </a:solidFill>
              </a:rPr>
              <a:t>-40 C </a:t>
            </a:r>
            <a:r>
              <a:rPr lang="en-US" dirty="0">
                <a:solidFill>
                  <a:schemeClr val="accent1">
                    <a:lumMod val="60000"/>
                    <a:lumOff val="40000"/>
                  </a:schemeClr>
                </a:solidFill>
              </a:rPr>
              <a:t>(-40 F), some colder</a:t>
            </a:r>
          </a:p>
        </p:txBody>
      </p:sp>
      <p:sp>
        <p:nvSpPr>
          <p:cNvPr id="4" name="TextBox 3">
            <a:extLst>
              <a:ext uri="{FF2B5EF4-FFF2-40B4-BE49-F238E27FC236}">
                <a16:creationId xmlns:a16="http://schemas.microsoft.com/office/drawing/2014/main" id="{AEE59C34-A14C-4B41-8FEF-CD420C60B719}"/>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3FF41822-CD9C-6642-8D12-1FAA48C20A8A}"/>
              </a:ext>
            </a:extLst>
          </p:cNvPr>
          <p:cNvSpPr>
            <a:spLocks noGrp="1"/>
          </p:cNvSpPr>
          <p:nvPr>
            <p:ph type="dt" sz="half" idx="10"/>
          </p:nvPr>
        </p:nvSpPr>
        <p:spPr/>
        <p:txBody>
          <a:bodyPr/>
          <a:lstStyle/>
          <a:p>
            <a:r>
              <a:rPr lang="en-US"/>
              <a:t>2020/12/20</a:t>
            </a:r>
          </a:p>
        </p:txBody>
      </p:sp>
      <p:sp>
        <p:nvSpPr>
          <p:cNvPr id="7" name="Slide Number Placeholder 6">
            <a:extLst>
              <a:ext uri="{FF2B5EF4-FFF2-40B4-BE49-F238E27FC236}">
                <a16:creationId xmlns:a16="http://schemas.microsoft.com/office/drawing/2014/main" id="{3FF069DD-08D5-A649-A222-7CF9E39CAAFB}"/>
              </a:ext>
            </a:extLst>
          </p:cNvPr>
          <p:cNvSpPr>
            <a:spLocks noGrp="1"/>
          </p:cNvSpPr>
          <p:nvPr>
            <p:ph type="sldNum" sz="quarter" idx="12"/>
          </p:nvPr>
        </p:nvSpPr>
        <p:spPr/>
        <p:txBody>
          <a:bodyPr/>
          <a:lstStyle/>
          <a:p>
            <a:fld id="{B754520E-7A31-114F-B7C0-44D9A58BFA1D}" type="slidenum">
              <a:rPr lang="en-US" smtClean="0"/>
              <a:t>3</a:t>
            </a:fld>
            <a:endParaRPr lang="en-US"/>
          </a:p>
        </p:txBody>
      </p:sp>
    </p:spTree>
    <p:extLst>
      <p:ext uri="{BB962C8B-B14F-4D97-AF65-F5344CB8AC3E}">
        <p14:creationId xmlns:p14="http://schemas.microsoft.com/office/powerpoint/2010/main" val="3474107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E7EE-E192-0E40-90D4-6604055BF587}"/>
              </a:ext>
            </a:extLst>
          </p:cNvPr>
          <p:cNvSpPr>
            <a:spLocks noGrp="1"/>
          </p:cNvSpPr>
          <p:nvPr>
            <p:ph type="title"/>
          </p:nvPr>
        </p:nvSpPr>
        <p:spPr>
          <a:xfrm>
            <a:off x="0" y="34951"/>
            <a:ext cx="12020550" cy="765149"/>
          </a:xfrm>
        </p:spPr>
        <p:txBody>
          <a:bodyPr>
            <a:noAutofit/>
          </a:bodyPr>
          <a:lstStyle/>
          <a:p>
            <a:r>
              <a:rPr lang="en-US" sz="2800" b="1" dirty="0"/>
              <a:t>Enabled by inflatable dual function solar concentrator/high gain antenna</a:t>
            </a:r>
          </a:p>
        </p:txBody>
      </p:sp>
      <p:pic>
        <p:nvPicPr>
          <p:cNvPr id="4" name="Picture 3" descr="Left: cross-section of Outer Solar System SmallSat (OS4) looking perpendicular to Sun line.  The line from the Sun goes in order through the center of the Hub, the Clear Reflector Canopy, the Parbolic Metalized Membrane Reflector (PMMR), and finally the Dust Camera package on the shadowed side of the PMMR.&#10;Right:  view from the Sun of the OS4 showing radial symmetry to enable spin stabilization.">
            <a:extLst>
              <a:ext uri="{FF2B5EF4-FFF2-40B4-BE49-F238E27FC236}">
                <a16:creationId xmlns:a16="http://schemas.microsoft.com/office/drawing/2014/main" id="{4A67F3D8-AE8D-4243-A17C-556E2031DA75}"/>
              </a:ext>
            </a:extLst>
          </p:cNvPr>
          <p:cNvPicPr>
            <a:picLocks noChangeAspect="1"/>
          </p:cNvPicPr>
          <p:nvPr/>
        </p:nvPicPr>
        <p:blipFill>
          <a:blip r:embed="rId2"/>
          <a:stretch>
            <a:fillRect/>
          </a:stretch>
        </p:blipFill>
        <p:spPr>
          <a:xfrm>
            <a:off x="1" y="703714"/>
            <a:ext cx="12187389" cy="5230368"/>
          </a:xfrm>
          <a:prstGeom prst="rect">
            <a:avLst/>
          </a:prstGeom>
        </p:spPr>
      </p:pic>
      <p:sp>
        <p:nvSpPr>
          <p:cNvPr id="6" name="TextBox 5">
            <a:extLst>
              <a:ext uri="{FF2B5EF4-FFF2-40B4-BE49-F238E27FC236}">
                <a16:creationId xmlns:a16="http://schemas.microsoft.com/office/drawing/2014/main" id="{FCC9B3B5-5427-CC49-B998-C408DF52263F}"/>
              </a:ext>
            </a:extLst>
          </p:cNvPr>
          <p:cNvSpPr txBox="1"/>
          <p:nvPr/>
        </p:nvSpPr>
        <p:spPr>
          <a:xfrm>
            <a:off x="3871931"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3" name="Slide Number Placeholder 2">
            <a:extLst>
              <a:ext uri="{FF2B5EF4-FFF2-40B4-BE49-F238E27FC236}">
                <a16:creationId xmlns:a16="http://schemas.microsoft.com/office/drawing/2014/main" id="{BA85D122-23A3-6A46-90E2-BEF060E13846}"/>
              </a:ext>
            </a:extLst>
          </p:cNvPr>
          <p:cNvSpPr>
            <a:spLocks noGrp="1"/>
          </p:cNvSpPr>
          <p:nvPr>
            <p:ph type="sldNum" sz="quarter" idx="12"/>
          </p:nvPr>
        </p:nvSpPr>
        <p:spPr/>
        <p:txBody>
          <a:bodyPr/>
          <a:lstStyle/>
          <a:p>
            <a:fld id="{B754520E-7A31-114F-B7C0-44D9A58BFA1D}" type="slidenum">
              <a:rPr lang="en-US" smtClean="0"/>
              <a:t>4</a:t>
            </a:fld>
            <a:endParaRPr lang="en-US"/>
          </a:p>
        </p:txBody>
      </p:sp>
      <p:sp>
        <p:nvSpPr>
          <p:cNvPr id="5" name="Date Placeholder 4">
            <a:extLst>
              <a:ext uri="{FF2B5EF4-FFF2-40B4-BE49-F238E27FC236}">
                <a16:creationId xmlns:a16="http://schemas.microsoft.com/office/drawing/2014/main" id="{D3C030BC-F4B6-DA41-BD69-48282AFD6CDF}"/>
              </a:ext>
            </a:extLst>
          </p:cNvPr>
          <p:cNvSpPr>
            <a:spLocks noGrp="1"/>
          </p:cNvSpPr>
          <p:nvPr>
            <p:ph type="dt" sz="half" idx="10"/>
          </p:nvPr>
        </p:nvSpPr>
        <p:spPr/>
        <p:txBody>
          <a:bodyPr/>
          <a:lstStyle/>
          <a:p>
            <a:r>
              <a:rPr lang="en-US"/>
              <a:t>2020/12/20</a:t>
            </a:r>
          </a:p>
        </p:txBody>
      </p:sp>
      <p:sp>
        <p:nvSpPr>
          <p:cNvPr id="7" name="TextBox 6">
            <a:extLst>
              <a:ext uri="{FF2B5EF4-FFF2-40B4-BE49-F238E27FC236}">
                <a16:creationId xmlns:a16="http://schemas.microsoft.com/office/drawing/2014/main" id="{FFC92A2C-27FC-4F4B-B748-2DA69099C48E}"/>
              </a:ext>
            </a:extLst>
          </p:cNvPr>
          <p:cNvSpPr txBox="1"/>
          <p:nvPr/>
        </p:nvSpPr>
        <p:spPr>
          <a:xfrm>
            <a:off x="10229034" y="5492778"/>
            <a:ext cx="1791516" cy="369332"/>
          </a:xfrm>
          <a:prstGeom prst="rect">
            <a:avLst/>
          </a:prstGeom>
          <a:noFill/>
        </p:spPr>
        <p:txBody>
          <a:bodyPr wrap="none" rtlCol="0">
            <a:spAutoFit/>
          </a:bodyPr>
          <a:lstStyle/>
          <a:p>
            <a:r>
              <a:rPr lang="en-US" dirty="0">
                <a:solidFill>
                  <a:srgbClr val="00B0F0"/>
                </a:solidFill>
              </a:rPr>
              <a:t>Concept Drawing</a:t>
            </a:r>
          </a:p>
        </p:txBody>
      </p:sp>
    </p:spTree>
    <p:extLst>
      <p:ext uri="{BB962C8B-B14F-4D97-AF65-F5344CB8AC3E}">
        <p14:creationId xmlns:p14="http://schemas.microsoft.com/office/powerpoint/2010/main" val="14575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A68083-13A6-9F45-8FD1-4890A66A0657}"/>
              </a:ext>
            </a:extLst>
          </p:cNvPr>
          <p:cNvPicPr>
            <a:picLocks noChangeAspect="1"/>
          </p:cNvPicPr>
          <p:nvPr/>
        </p:nvPicPr>
        <p:blipFill>
          <a:blip r:embed="rId2"/>
          <a:stretch>
            <a:fillRect/>
          </a:stretch>
        </p:blipFill>
        <p:spPr>
          <a:xfrm>
            <a:off x="4773975" y="0"/>
            <a:ext cx="7402592" cy="6858000"/>
          </a:xfrm>
          <a:prstGeom prst="rect">
            <a:avLst/>
          </a:prstGeom>
        </p:spPr>
      </p:pic>
      <p:sp>
        <p:nvSpPr>
          <p:cNvPr id="10" name="Title 9">
            <a:extLst>
              <a:ext uri="{FF2B5EF4-FFF2-40B4-BE49-F238E27FC236}">
                <a16:creationId xmlns:a16="http://schemas.microsoft.com/office/drawing/2014/main" id="{53015E30-AEA3-3D45-8223-EA6C9D081800}"/>
              </a:ext>
            </a:extLst>
          </p:cNvPr>
          <p:cNvSpPr>
            <a:spLocks noGrp="1"/>
          </p:cNvSpPr>
          <p:nvPr>
            <p:ph type="title"/>
          </p:nvPr>
        </p:nvSpPr>
        <p:spPr>
          <a:xfrm>
            <a:off x="120569" y="171249"/>
            <a:ext cx="4370407" cy="4099809"/>
          </a:xfrm>
        </p:spPr>
        <p:txBody>
          <a:bodyPr anchor="t">
            <a:normAutofit/>
          </a:bodyPr>
          <a:lstStyle/>
          <a:p>
            <a:r>
              <a:rPr lang="en-US" sz="3600" b="1" dirty="0">
                <a:solidFill>
                  <a:schemeClr val="bg1"/>
                </a:solidFill>
              </a:rPr>
              <a:t>Big inflatable spheres have been in space before:</a:t>
            </a:r>
            <a:br>
              <a:rPr lang="en-US" sz="3200" b="1" dirty="0">
                <a:solidFill>
                  <a:schemeClr val="bg1"/>
                </a:solidFill>
              </a:rPr>
            </a:br>
            <a:r>
              <a:rPr lang="en-US" sz="2700" dirty="0">
                <a:solidFill>
                  <a:schemeClr val="bg1"/>
                </a:solidFill>
              </a:rPr>
              <a:t>Echo 1A, 1961</a:t>
            </a:r>
            <a:br>
              <a:rPr lang="en-US" sz="2700" dirty="0">
                <a:solidFill>
                  <a:schemeClr val="bg1"/>
                </a:solidFill>
              </a:rPr>
            </a:br>
            <a:r>
              <a:rPr lang="en-US" sz="2700" dirty="0">
                <a:solidFill>
                  <a:schemeClr val="bg1"/>
                </a:solidFill>
              </a:rPr>
              <a:t>30.5 m diameter</a:t>
            </a:r>
            <a:br>
              <a:rPr lang="en-US" sz="2700" dirty="0">
                <a:solidFill>
                  <a:schemeClr val="bg1"/>
                </a:solidFill>
              </a:rPr>
            </a:br>
            <a:r>
              <a:rPr lang="en-US" sz="2700" dirty="0">
                <a:solidFill>
                  <a:schemeClr val="bg1"/>
                </a:solidFill>
              </a:rPr>
              <a:t>0.2 um (0.5 mil) thick Mylar</a:t>
            </a:r>
            <a:br>
              <a:rPr lang="en-US" sz="2700" dirty="0">
                <a:solidFill>
                  <a:schemeClr val="bg1"/>
                </a:solidFill>
              </a:rPr>
            </a:br>
            <a:r>
              <a:rPr lang="en-US" sz="2700" dirty="0">
                <a:solidFill>
                  <a:schemeClr val="bg1"/>
                </a:solidFill>
              </a:rPr>
              <a:t>71 kg, incl inflation gas </a:t>
            </a:r>
            <a:br>
              <a:rPr lang="en-US" sz="2700" dirty="0"/>
            </a:br>
            <a:endParaRPr lang="en-US" sz="2700" dirty="0"/>
          </a:p>
        </p:txBody>
      </p:sp>
      <p:sp>
        <p:nvSpPr>
          <p:cNvPr id="2" name="Date Placeholder 1">
            <a:extLst>
              <a:ext uri="{FF2B5EF4-FFF2-40B4-BE49-F238E27FC236}">
                <a16:creationId xmlns:a16="http://schemas.microsoft.com/office/drawing/2014/main" id="{4EBAE58C-6390-8943-AA83-2691C511C540}"/>
              </a:ext>
            </a:extLst>
          </p:cNvPr>
          <p:cNvSpPr>
            <a:spLocks noGrp="1"/>
          </p:cNvSpPr>
          <p:nvPr>
            <p:ph type="dt" sz="half" idx="10"/>
          </p:nvPr>
        </p:nvSpPr>
        <p:spPr/>
        <p:txBody>
          <a:bodyPr/>
          <a:lstStyle/>
          <a:p>
            <a:r>
              <a:rPr lang="en-US"/>
              <a:t>2020/12/20</a:t>
            </a:r>
          </a:p>
        </p:txBody>
      </p:sp>
      <p:sp>
        <p:nvSpPr>
          <p:cNvPr id="3" name="Slide Number Placeholder 2">
            <a:extLst>
              <a:ext uri="{FF2B5EF4-FFF2-40B4-BE49-F238E27FC236}">
                <a16:creationId xmlns:a16="http://schemas.microsoft.com/office/drawing/2014/main" id="{9A2EA08E-A388-794A-8D0B-79CE47D8D02F}"/>
              </a:ext>
            </a:extLst>
          </p:cNvPr>
          <p:cNvSpPr>
            <a:spLocks noGrp="1"/>
          </p:cNvSpPr>
          <p:nvPr>
            <p:ph type="sldNum" sz="quarter" idx="12"/>
          </p:nvPr>
        </p:nvSpPr>
        <p:spPr/>
        <p:txBody>
          <a:bodyPr/>
          <a:lstStyle/>
          <a:p>
            <a:fld id="{B754520E-7A31-114F-B7C0-44D9A58BFA1D}" type="slidenum">
              <a:rPr lang="en-US" smtClean="0"/>
              <a:t>5</a:t>
            </a:fld>
            <a:endParaRPr lang="en-US"/>
          </a:p>
        </p:txBody>
      </p:sp>
    </p:spTree>
    <p:extLst>
      <p:ext uri="{BB962C8B-B14F-4D97-AF65-F5344CB8AC3E}">
        <p14:creationId xmlns:p14="http://schemas.microsoft.com/office/powerpoint/2010/main" val="2054979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Conceptual rendering showing names of primary components of the Spartan 207 technology demonstration.">
            <a:extLst>
              <a:ext uri="{FF2B5EF4-FFF2-40B4-BE49-F238E27FC236}">
                <a16:creationId xmlns:a16="http://schemas.microsoft.com/office/drawing/2014/main" id="{F1F12471-E016-A742-AD7B-FF778FF0E092}"/>
              </a:ext>
            </a:extLst>
          </p:cNvPr>
          <p:cNvPicPr>
            <a:picLocks noChangeAspect="1"/>
          </p:cNvPicPr>
          <p:nvPr/>
        </p:nvPicPr>
        <p:blipFill>
          <a:blip r:embed="rId2"/>
          <a:stretch>
            <a:fillRect/>
          </a:stretch>
        </p:blipFill>
        <p:spPr>
          <a:xfrm>
            <a:off x="-5774" y="575828"/>
            <a:ext cx="4368800" cy="3048000"/>
          </a:xfrm>
          <a:prstGeom prst="rect">
            <a:avLst/>
          </a:prstGeom>
        </p:spPr>
      </p:pic>
      <p:sp>
        <p:nvSpPr>
          <p:cNvPr id="2" name="Title 1">
            <a:extLst>
              <a:ext uri="{FF2B5EF4-FFF2-40B4-BE49-F238E27FC236}">
                <a16:creationId xmlns:a16="http://schemas.microsoft.com/office/drawing/2014/main" id="{5FB374C9-1640-1C4D-9AB1-EA6CAB778527}"/>
              </a:ext>
            </a:extLst>
          </p:cNvPr>
          <p:cNvSpPr>
            <a:spLocks noGrp="1"/>
          </p:cNvSpPr>
          <p:nvPr>
            <p:ph type="title"/>
          </p:nvPr>
        </p:nvSpPr>
        <p:spPr>
          <a:xfrm>
            <a:off x="257175" y="-69849"/>
            <a:ext cx="11677650" cy="819149"/>
          </a:xfrm>
        </p:spPr>
        <p:txBody>
          <a:bodyPr/>
          <a:lstStyle/>
          <a:p>
            <a:r>
              <a:rPr lang="en-US" dirty="0">
                <a:ln w="0"/>
                <a:solidFill>
                  <a:schemeClr val="accent1">
                    <a:lumMod val="40000"/>
                    <a:lumOff val="60000"/>
                  </a:schemeClr>
                </a:solidFill>
                <a:effectLst>
                  <a:outerShdw blurRad="38100" dist="25400" dir="5400000" algn="ctr" rotWithShape="0">
                    <a:srgbClr val="6E747A">
                      <a:alpha val="43000"/>
                    </a:srgbClr>
                  </a:outerShdw>
                </a:effectLst>
              </a:rPr>
              <a:t>Inflatables demonstrated for another application</a:t>
            </a:r>
          </a:p>
        </p:txBody>
      </p:sp>
      <p:pic>
        <p:nvPicPr>
          <p:cNvPr id="5" name="Picture 4" descr="Photograph from Space Shuttle of 14-meter diameter full-scale orbital demoinstration in 1997, showing Torus deployed around circumference of uninflated Reflector and Clear Canopy.">
            <a:extLst>
              <a:ext uri="{FF2B5EF4-FFF2-40B4-BE49-F238E27FC236}">
                <a16:creationId xmlns:a16="http://schemas.microsoft.com/office/drawing/2014/main" id="{D737F745-EA9A-D042-B83F-1392BB14699B}"/>
              </a:ext>
            </a:extLst>
          </p:cNvPr>
          <p:cNvPicPr>
            <a:picLocks noChangeAspect="1"/>
          </p:cNvPicPr>
          <p:nvPr/>
        </p:nvPicPr>
        <p:blipFill rotWithShape="1">
          <a:blip r:embed="rId3"/>
          <a:srcRect l="11577" t="6316" r="14507" b="19649"/>
          <a:stretch/>
        </p:blipFill>
        <p:spPr>
          <a:xfrm>
            <a:off x="3022374" y="3374394"/>
            <a:ext cx="5223111" cy="3483606"/>
          </a:xfrm>
          <a:prstGeom prst="rect">
            <a:avLst/>
          </a:prstGeom>
        </p:spPr>
      </p:pic>
      <p:grpSp>
        <p:nvGrpSpPr>
          <p:cNvPr id="12" name="Group 11" descr="5-meter diameter subscale ground prototype of inflated Spartan 207, showing inlated Torus that tensions and stabilizes the parabolic Reflector and Clear Canopy.  Two people are inspecting the surface quality.">
            <a:extLst>
              <a:ext uri="{FF2B5EF4-FFF2-40B4-BE49-F238E27FC236}">
                <a16:creationId xmlns:a16="http://schemas.microsoft.com/office/drawing/2014/main" id="{C290F992-3595-4044-84BD-ECBC93D09B60}"/>
              </a:ext>
            </a:extLst>
          </p:cNvPr>
          <p:cNvGrpSpPr/>
          <p:nvPr/>
        </p:nvGrpSpPr>
        <p:grpSpPr>
          <a:xfrm>
            <a:off x="8084428" y="663856"/>
            <a:ext cx="4056832" cy="4394200"/>
            <a:chOff x="7613366" y="1231900"/>
            <a:chExt cx="4056832" cy="4394200"/>
          </a:xfrm>
        </p:grpSpPr>
        <p:pic>
          <p:nvPicPr>
            <p:cNvPr id="6" name="Picture 5">
              <a:extLst>
                <a:ext uri="{FF2B5EF4-FFF2-40B4-BE49-F238E27FC236}">
                  <a16:creationId xmlns:a16="http://schemas.microsoft.com/office/drawing/2014/main" id="{8F715E22-8B2C-3B4C-89B6-EEFEF9C1E206}"/>
                </a:ext>
              </a:extLst>
            </p:cNvPr>
            <p:cNvPicPr>
              <a:picLocks noChangeAspect="1"/>
            </p:cNvPicPr>
            <p:nvPr/>
          </p:nvPicPr>
          <p:blipFill>
            <a:blip r:embed="rId4"/>
            <a:stretch>
              <a:fillRect/>
            </a:stretch>
          </p:blipFill>
          <p:spPr>
            <a:xfrm>
              <a:off x="7613366" y="1231900"/>
              <a:ext cx="2844800" cy="4394200"/>
            </a:xfrm>
            <a:prstGeom prst="rect">
              <a:avLst/>
            </a:prstGeom>
          </p:spPr>
        </p:pic>
        <p:cxnSp>
          <p:nvCxnSpPr>
            <p:cNvPr id="8" name="Straight Arrow Connector 7">
              <a:extLst>
                <a:ext uri="{FF2B5EF4-FFF2-40B4-BE49-F238E27FC236}">
                  <a16:creationId xmlns:a16="http://schemas.microsoft.com/office/drawing/2014/main" id="{D3E29B0C-72C8-3242-B980-09CBDB4D0966}"/>
                </a:ext>
              </a:extLst>
            </p:cNvPr>
            <p:cNvCxnSpPr/>
            <p:nvPr/>
          </p:nvCxnSpPr>
          <p:spPr>
            <a:xfrm>
              <a:off x="10737271" y="1731818"/>
              <a:ext cx="0" cy="3325091"/>
            </a:xfrm>
            <a:prstGeom prst="straightConnector1">
              <a:avLst/>
            </a:prstGeom>
            <a:ln w="76200">
              <a:solidFill>
                <a:schemeClr val="accent1">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97F4B69-39D4-2147-9297-3A24983BE668}"/>
                </a:ext>
              </a:extLst>
            </p:cNvPr>
            <p:cNvSpPr txBox="1"/>
            <p:nvPr/>
          </p:nvSpPr>
          <p:spPr>
            <a:xfrm>
              <a:off x="10861963" y="3163530"/>
              <a:ext cx="808235" cy="461665"/>
            </a:xfrm>
            <a:prstGeom prst="rect">
              <a:avLst/>
            </a:prstGeom>
            <a:noFill/>
          </p:spPr>
          <p:txBody>
            <a:bodyPr wrap="none" rtlCol="0">
              <a:spAutoFit/>
            </a:bodyPr>
            <a:lstStyle/>
            <a:p>
              <a:r>
                <a:rPr lang="en-US" sz="2400" dirty="0">
                  <a:solidFill>
                    <a:schemeClr val="accent1">
                      <a:lumMod val="40000"/>
                      <a:lumOff val="60000"/>
                    </a:schemeClr>
                  </a:solidFill>
                </a:rPr>
                <a:t>~5 m</a:t>
              </a:r>
            </a:p>
          </p:txBody>
        </p:sp>
      </p:grpSp>
      <p:sp>
        <p:nvSpPr>
          <p:cNvPr id="13" name="TextBox 12">
            <a:extLst>
              <a:ext uri="{FF2B5EF4-FFF2-40B4-BE49-F238E27FC236}">
                <a16:creationId xmlns:a16="http://schemas.microsoft.com/office/drawing/2014/main" id="{C639258D-3077-6249-8697-C08EC3B6451F}"/>
              </a:ext>
            </a:extLst>
          </p:cNvPr>
          <p:cNvSpPr txBox="1"/>
          <p:nvPr/>
        </p:nvSpPr>
        <p:spPr>
          <a:xfrm>
            <a:off x="3871931"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cxnSp>
        <p:nvCxnSpPr>
          <p:cNvPr id="15" name="Straight Arrow Connector 14">
            <a:extLst>
              <a:ext uri="{FF2B5EF4-FFF2-40B4-BE49-F238E27FC236}">
                <a16:creationId xmlns:a16="http://schemas.microsoft.com/office/drawing/2014/main" id="{8FED97E4-6EF4-494C-9AD2-DE8869536AB0}"/>
              </a:ext>
            </a:extLst>
          </p:cNvPr>
          <p:cNvCxnSpPr>
            <a:cxnSpLocks/>
          </p:cNvCxnSpPr>
          <p:nvPr/>
        </p:nvCxnSpPr>
        <p:spPr>
          <a:xfrm>
            <a:off x="2708809" y="3714781"/>
            <a:ext cx="0" cy="2567391"/>
          </a:xfrm>
          <a:prstGeom prst="straightConnector1">
            <a:avLst/>
          </a:prstGeom>
          <a:ln w="76200">
            <a:solidFill>
              <a:schemeClr val="accent1">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4F00BE6-30EA-3E47-9A3B-CD38020ADD20}"/>
              </a:ext>
            </a:extLst>
          </p:cNvPr>
          <p:cNvSpPr txBox="1"/>
          <p:nvPr/>
        </p:nvSpPr>
        <p:spPr>
          <a:xfrm>
            <a:off x="1782106" y="4700174"/>
            <a:ext cx="809837" cy="461665"/>
          </a:xfrm>
          <a:prstGeom prst="rect">
            <a:avLst/>
          </a:prstGeom>
          <a:noFill/>
        </p:spPr>
        <p:txBody>
          <a:bodyPr wrap="none" rtlCol="0">
            <a:spAutoFit/>
          </a:bodyPr>
          <a:lstStyle/>
          <a:p>
            <a:r>
              <a:rPr lang="en-US" sz="2400" dirty="0">
                <a:solidFill>
                  <a:schemeClr val="accent1">
                    <a:lumMod val="40000"/>
                    <a:lumOff val="60000"/>
                  </a:schemeClr>
                </a:solidFill>
              </a:rPr>
              <a:t>14 m</a:t>
            </a:r>
          </a:p>
        </p:txBody>
      </p:sp>
      <p:sp>
        <p:nvSpPr>
          <p:cNvPr id="14" name="TextBox 13">
            <a:extLst>
              <a:ext uri="{FF2B5EF4-FFF2-40B4-BE49-F238E27FC236}">
                <a16:creationId xmlns:a16="http://schemas.microsoft.com/office/drawing/2014/main" id="{43C22EA1-319E-D44A-9501-478589AA697A}"/>
              </a:ext>
            </a:extLst>
          </p:cNvPr>
          <p:cNvSpPr txBox="1"/>
          <p:nvPr/>
        </p:nvSpPr>
        <p:spPr>
          <a:xfrm>
            <a:off x="-54532" y="6488668"/>
            <a:ext cx="3125664" cy="369332"/>
          </a:xfrm>
          <a:prstGeom prst="rect">
            <a:avLst/>
          </a:prstGeom>
          <a:noFill/>
        </p:spPr>
        <p:txBody>
          <a:bodyPr wrap="none" rtlCol="0">
            <a:spAutoFit/>
          </a:bodyPr>
          <a:lstStyle/>
          <a:p>
            <a:r>
              <a:rPr lang="en-US" dirty="0">
                <a:solidFill>
                  <a:schemeClr val="accent1">
                    <a:lumMod val="40000"/>
                    <a:lumOff val="60000"/>
                  </a:schemeClr>
                </a:solidFill>
              </a:rPr>
              <a:t>NASA/JPL/</a:t>
            </a:r>
            <a:r>
              <a:rPr lang="en-US" dirty="0" err="1">
                <a:solidFill>
                  <a:schemeClr val="accent1">
                    <a:lumMod val="40000"/>
                    <a:lumOff val="60000"/>
                  </a:schemeClr>
                </a:solidFill>
              </a:rPr>
              <a:t>L’Garde</a:t>
            </a:r>
            <a:r>
              <a:rPr lang="en-US" dirty="0">
                <a:solidFill>
                  <a:schemeClr val="accent1">
                    <a:lumMod val="40000"/>
                    <a:lumOff val="60000"/>
                  </a:schemeClr>
                </a:solidFill>
              </a:rPr>
              <a:t> 1997 in orbit</a:t>
            </a:r>
          </a:p>
        </p:txBody>
      </p:sp>
      <p:sp>
        <p:nvSpPr>
          <p:cNvPr id="3" name="Slide Number Placeholder 2">
            <a:extLst>
              <a:ext uri="{FF2B5EF4-FFF2-40B4-BE49-F238E27FC236}">
                <a16:creationId xmlns:a16="http://schemas.microsoft.com/office/drawing/2014/main" id="{841CE8C0-5CCC-864F-9242-F3FC3CE80E74}"/>
              </a:ext>
            </a:extLst>
          </p:cNvPr>
          <p:cNvSpPr>
            <a:spLocks noGrp="1"/>
          </p:cNvSpPr>
          <p:nvPr>
            <p:ph type="sldNum" sz="quarter" idx="12"/>
          </p:nvPr>
        </p:nvSpPr>
        <p:spPr/>
        <p:txBody>
          <a:bodyPr/>
          <a:lstStyle/>
          <a:p>
            <a:fld id="{B754520E-7A31-114F-B7C0-44D9A58BFA1D}" type="slidenum">
              <a:rPr lang="en-US" smtClean="0"/>
              <a:t>6</a:t>
            </a:fld>
            <a:endParaRPr lang="en-US"/>
          </a:p>
        </p:txBody>
      </p:sp>
      <p:sp>
        <p:nvSpPr>
          <p:cNvPr id="7" name="Date Placeholder 6">
            <a:extLst>
              <a:ext uri="{FF2B5EF4-FFF2-40B4-BE49-F238E27FC236}">
                <a16:creationId xmlns:a16="http://schemas.microsoft.com/office/drawing/2014/main" id="{9016B9E2-F875-514A-AC13-741D0C7E42B0}"/>
              </a:ext>
            </a:extLst>
          </p:cNvPr>
          <p:cNvSpPr>
            <a:spLocks noGrp="1"/>
          </p:cNvSpPr>
          <p:nvPr>
            <p:ph type="dt" sz="half" idx="10"/>
          </p:nvPr>
        </p:nvSpPr>
        <p:spPr/>
        <p:txBody>
          <a:bodyPr/>
          <a:lstStyle/>
          <a:p>
            <a:r>
              <a:rPr lang="en-US"/>
              <a:t>2020/12/20</a:t>
            </a:r>
          </a:p>
        </p:txBody>
      </p:sp>
    </p:spTree>
    <p:extLst>
      <p:ext uri="{BB962C8B-B14F-4D97-AF65-F5344CB8AC3E}">
        <p14:creationId xmlns:p14="http://schemas.microsoft.com/office/powerpoint/2010/main" val="1970917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8A3D-25E8-3F47-9A2D-4CC117F42E31}"/>
              </a:ext>
            </a:extLst>
          </p:cNvPr>
          <p:cNvSpPr>
            <a:spLocks noGrp="1"/>
          </p:cNvSpPr>
          <p:nvPr>
            <p:ph type="title"/>
          </p:nvPr>
        </p:nvSpPr>
        <p:spPr>
          <a:xfrm>
            <a:off x="393710" y="347436"/>
            <a:ext cx="10574858" cy="490764"/>
          </a:xfrm>
        </p:spPr>
        <p:txBody>
          <a:bodyPr>
            <a:normAutofit fontScale="90000"/>
          </a:bodyPr>
          <a:lstStyle/>
          <a:p>
            <a:r>
              <a:rPr lang="en-US" i="1" dirty="0"/>
              <a:t>Deployed</a:t>
            </a:r>
            <a:r>
              <a:rPr lang="en-US" dirty="0"/>
              <a:t> Parabolic Metalized Membrane Reflector, Torus, and OS4 Hub</a:t>
            </a:r>
          </a:p>
        </p:txBody>
      </p:sp>
      <p:sp>
        <p:nvSpPr>
          <p:cNvPr id="4" name="Slide Number Placeholder 3">
            <a:extLst>
              <a:ext uri="{FF2B5EF4-FFF2-40B4-BE49-F238E27FC236}">
                <a16:creationId xmlns:a16="http://schemas.microsoft.com/office/drawing/2014/main" id="{D484DFC7-D803-A147-BE79-7E66C818FE77}"/>
              </a:ext>
            </a:extLst>
          </p:cNvPr>
          <p:cNvSpPr>
            <a:spLocks noGrp="1"/>
          </p:cNvSpPr>
          <p:nvPr>
            <p:ph type="sldNum" sz="quarter" idx="10"/>
          </p:nvPr>
        </p:nvSpPr>
        <p:spPr/>
        <p:txBody>
          <a:bodyPr/>
          <a:lstStyle/>
          <a:p>
            <a:pPr>
              <a:defRPr/>
            </a:pPr>
            <a:fld id="{14D12144-FA18-43D3-98EE-AA59B88DB3DB}" type="slidenum">
              <a:rPr lang="en-US" smtClean="0"/>
              <a:pPr>
                <a:defRPr/>
              </a:pPr>
              <a:t>7</a:t>
            </a:fld>
            <a:endParaRPr lang="en-US"/>
          </a:p>
        </p:txBody>
      </p:sp>
      <p:sp>
        <p:nvSpPr>
          <p:cNvPr id="5" name="Date Placeholder 4">
            <a:extLst>
              <a:ext uri="{FF2B5EF4-FFF2-40B4-BE49-F238E27FC236}">
                <a16:creationId xmlns:a16="http://schemas.microsoft.com/office/drawing/2014/main" id="{2F679152-E7DC-494B-B9AC-E619BF6B9A5B}"/>
              </a:ext>
            </a:extLst>
          </p:cNvPr>
          <p:cNvSpPr>
            <a:spLocks noGrp="1"/>
          </p:cNvSpPr>
          <p:nvPr>
            <p:ph type="dt" sz="half" idx="11"/>
          </p:nvPr>
        </p:nvSpPr>
        <p:spPr/>
        <p:txBody>
          <a:bodyPr/>
          <a:lstStyle/>
          <a:p>
            <a:pPr>
              <a:defRPr/>
            </a:pPr>
            <a:r>
              <a:rPr lang="en-US"/>
              <a:t>2020/12/20</a:t>
            </a:r>
            <a:endParaRPr lang="en-US" dirty="0"/>
          </a:p>
        </p:txBody>
      </p:sp>
      <p:pic>
        <p:nvPicPr>
          <p:cNvPr id="6" name="Picture 5">
            <a:extLst>
              <a:ext uri="{FF2B5EF4-FFF2-40B4-BE49-F238E27FC236}">
                <a16:creationId xmlns:a16="http://schemas.microsoft.com/office/drawing/2014/main" id="{8D7F46C6-C409-374B-AFF6-EEC2266ED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64" y="1080407"/>
            <a:ext cx="5836461" cy="5396593"/>
          </a:xfrm>
          <a:prstGeom prst="rect">
            <a:avLst/>
          </a:prstGeom>
        </p:spPr>
      </p:pic>
      <p:pic>
        <p:nvPicPr>
          <p:cNvPr id="7" name="Picture 6">
            <a:extLst>
              <a:ext uri="{FF2B5EF4-FFF2-40B4-BE49-F238E27FC236}">
                <a16:creationId xmlns:a16="http://schemas.microsoft.com/office/drawing/2014/main" id="{93451371-FD2F-914A-AA6C-5303607532C4}"/>
              </a:ext>
            </a:extLst>
          </p:cNvPr>
          <p:cNvPicPr>
            <a:picLocks noChangeAspect="1"/>
          </p:cNvPicPr>
          <p:nvPr/>
        </p:nvPicPr>
        <p:blipFill rotWithShape="1">
          <a:blip r:embed="rId3">
            <a:extLst>
              <a:ext uri="{28A0092B-C50C-407E-A947-70E740481C1C}">
                <a14:useLocalDpi xmlns:a14="http://schemas.microsoft.com/office/drawing/2010/main" val="0"/>
              </a:ext>
            </a:extLst>
          </a:blip>
          <a:srcRect l="9364" t="3985" r="6358" b="6465"/>
          <a:stretch/>
        </p:blipFill>
        <p:spPr>
          <a:xfrm>
            <a:off x="7539607" y="882650"/>
            <a:ext cx="3805025" cy="5322494"/>
          </a:xfrm>
          <a:prstGeom prst="rect">
            <a:avLst/>
          </a:prstGeom>
        </p:spPr>
      </p:pic>
      <p:cxnSp>
        <p:nvCxnSpPr>
          <p:cNvPr id="9" name="Straight Connector 8">
            <a:extLst>
              <a:ext uri="{FF2B5EF4-FFF2-40B4-BE49-F238E27FC236}">
                <a16:creationId xmlns:a16="http://schemas.microsoft.com/office/drawing/2014/main" id="{59F311DB-DE90-8D48-86A5-C580AD5B26F3}"/>
              </a:ext>
            </a:extLst>
          </p:cNvPr>
          <p:cNvCxnSpPr/>
          <p:nvPr/>
        </p:nvCxnSpPr>
        <p:spPr>
          <a:xfrm>
            <a:off x="6602278" y="2107769"/>
            <a:ext cx="0" cy="325464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C327FDD-F101-054F-B71D-8ADDE07B4862}"/>
              </a:ext>
            </a:extLst>
          </p:cNvPr>
          <p:cNvSpPr txBox="1"/>
          <p:nvPr/>
        </p:nvSpPr>
        <p:spPr>
          <a:xfrm>
            <a:off x="5943597" y="3463636"/>
            <a:ext cx="569387" cy="369332"/>
          </a:xfrm>
          <a:prstGeom prst="rect">
            <a:avLst/>
          </a:prstGeom>
          <a:noFill/>
        </p:spPr>
        <p:txBody>
          <a:bodyPr wrap="none" rtlCol="0">
            <a:spAutoFit/>
          </a:bodyPr>
          <a:lstStyle/>
          <a:p>
            <a:r>
              <a:rPr lang="en-US" dirty="0">
                <a:solidFill>
                  <a:srgbClr val="C00000"/>
                </a:solidFill>
              </a:rPr>
              <a:t>5 m</a:t>
            </a:r>
          </a:p>
        </p:txBody>
      </p:sp>
      <p:sp>
        <p:nvSpPr>
          <p:cNvPr id="11" name="TextBox 10">
            <a:extLst>
              <a:ext uri="{FF2B5EF4-FFF2-40B4-BE49-F238E27FC236}">
                <a16:creationId xmlns:a16="http://schemas.microsoft.com/office/drawing/2014/main" id="{4DC97A62-94D2-C545-86F2-153ECB5A34AB}"/>
              </a:ext>
            </a:extLst>
          </p:cNvPr>
          <p:cNvSpPr txBox="1"/>
          <p:nvPr/>
        </p:nvSpPr>
        <p:spPr>
          <a:xfrm>
            <a:off x="1346069" y="6593787"/>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14" name="TextBox 13">
            <a:extLst>
              <a:ext uri="{FF2B5EF4-FFF2-40B4-BE49-F238E27FC236}">
                <a16:creationId xmlns:a16="http://schemas.microsoft.com/office/drawing/2014/main" id="{7B23FF7E-882A-CE43-9DED-307B3E6346E7}"/>
              </a:ext>
            </a:extLst>
          </p:cNvPr>
          <p:cNvSpPr txBox="1"/>
          <p:nvPr/>
        </p:nvSpPr>
        <p:spPr>
          <a:xfrm>
            <a:off x="8458200" y="6253841"/>
            <a:ext cx="2659126" cy="276999"/>
          </a:xfrm>
          <a:prstGeom prst="rect">
            <a:avLst/>
          </a:prstGeom>
          <a:noFill/>
        </p:spPr>
        <p:txBody>
          <a:bodyPr wrap="none" rtlCol="0">
            <a:spAutoFit/>
          </a:bodyPr>
          <a:lstStyle/>
          <a:p>
            <a:r>
              <a:rPr lang="en-US" sz="1200" dirty="0"/>
              <a:t>Nicholas Bonafede/</a:t>
            </a:r>
            <a:r>
              <a:rPr lang="en-US" sz="1200" dirty="0" err="1"/>
              <a:t>CalPoly</a:t>
            </a:r>
            <a:r>
              <a:rPr lang="en-US" sz="1200" dirty="0"/>
              <a:t>-SLO, 2020/1</a:t>
            </a:r>
          </a:p>
        </p:txBody>
      </p:sp>
      <p:sp>
        <p:nvSpPr>
          <p:cNvPr id="12" name="TextBox 11">
            <a:extLst>
              <a:ext uri="{FF2B5EF4-FFF2-40B4-BE49-F238E27FC236}">
                <a16:creationId xmlns:a16="http://schemas.microsoft.com/office/drawing/2014/main" id="{0512EEAB-8FAD-F244-9A76-1B3EDAA86039}"/>
              </a:ext>
            </a:extLst>
          </p:cNvPr>
          <p:cNvSpPr txBox="1"/>
          <p:nvPr/>
        </p:nvSpPr>
        <p:spPr>
          <a:xfrm>
            <a:off x="10276988" y="5905087"/>
            <a:ext cx="1791516" cy="369332"/>
          </a:xfrm>
          <a:prstGeom prst="rect">
            <a:avLst/>
          </a:prstGeom>
          <a:noFill/>
        </p:spPr>
        <p:txBody>
          <a:bodyPr wrap="none" rtlCol="0">
            <a:spAutoFit/>
          </a:bodyPr>
          <a:lstStyle/>
          <a:p>
            <a:r>
              <a:rPr lang="en-US" dirty="0">
                <a:solidFill>
                  <a:srgbClr val="00B0F0"/>
                </a:solidFill>
              </a:rPr>
              <a:t>Concept Drawing</a:t>
            </a:r>
          </a:p>
        </p:txBody>
      </p:sp>
    </p:spTree>
    <p:extLst>
      <p:ext uri="{BB962C8B-B14F-4D97-AF65-F5344CB8AC3E}">
        <p14:creationId xmlns:p14="http://schemas.microsoft.com/office/powerpoint/2010/main" val="2842967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715CFA3-82A5-B443-86A2-B3B3F658CA2F}"/>
              </a:ext>
            </a:extLst>
          </p:cNvPr>
          <p:cNvSpPr>
            <a:spLocks noGrp="1"/>
          </p:cNvSpPr>
          <p:nvPr>
            <p:ph type="sldNum" sz="quarter" idx="12"/>
          </p:nvPr>
        </p:nvSpPr>
        <p:spPr/>
        <p:txBody>
          <a:bodyPr/>
          <a:lstStyle/>
          <a:p>
            <a:fld id="{B754520E-7A31-114F-B7C0-44D9A58BFA1D}" type="slidenum">
              <a:rPr lang="en-US" smtClean="0"/>
              <a:t>8</a:t>
            </a:fld>
            <a:endParaRPr lang="en-US"/>
          </a:p>
        </p:txBody>
      </p:sp>
      <p:pic>
        <p:nvPicPr>
          <p:cNvPr id="5" name="Picture 4">
            <a:extLst>
              <a:ext uri="{FF2B5EF4-FFF2-40B4-BE49-F238E27FC236}">
                <a16:creationId xmlns:a16="http://schemas.microsoft.com/office/drawing/2014/main" id="{5B697A91-FA9B-1A43-8EE9-BE26D5F5F2E7}"/>
              </a:ext>
            </a:extLst>
          </p:cNvPr>
          <p:cNvPicPr>
            <a:picLocks noChangeAspect="1"/>
          </p:cNvPicPr>
          <p:nvPr/>
        </p:nvPicPr>
        <p:blipFill>
          <a:blip r:embed="rId2"/>
          <a:stretch>
            <a:fillRect/>
          </a:stretch>
        </p:blipFill>
        <p:spPr>
          <a:xfrm>
            <a:off x="127000" y="38100"/>
            <a:ext cx="11938000" cy="6781800"/>
          </a:xfrm>
          <a:prstGeom prst="rect">
            <a:avLst/>
          </a:prstGeom>
        </p:spPr>
      </p:pic>
      <p:sp>
        <p:nvSpPr>
          <p:cNvPr id="6" name="TextBox 5">
            <a:extLst>
              <a:ext uri="{FF2B5EF4-FFF2-40B4-BE49-F238E27FC236}">
                <a16:creationId xmlns:a16="http://schemas.microsoft.com/office/drawing/2014/main" id="{160B412B-D0DA-3D41-98D6-43C796AA7004}"/>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2" name="Date Placeholder 1">
            <a:extLst>
              <a:ext uri="{FF2B5EF4-FFF2-40B4-BE49-F238E27FC236}">
                <a16:creationId xmlns:a16="http://schemas.microsoft.com/office/drawing/2014/main" id="{7DFE1FFD-6714-3349-AF15-084446DDCDE5}"/>
              </a:ext>
            </a:extLst>
          </p:cNvPr>
          <p:cNvSpPr>
            <a:spLocks noGrp="1"/>
          </p:cNvSpPr>
          <p:nvPr>
            <p:ph type="dt" sz="half" idx="10"/>
          </p:nvPr>
        </p:nvSpPr>
        <p:spPr>
          <a:xfrm>
            <a:off x="2126010" y="6263328"/>
            <a:ext cx="2743200" cy="365125"/>
          </a:xfrm>
        </p:spPr>
        <p:txBody>
          <a:bodyPr/>
          <a:lstStyle/>
          <a:p>
            <a:r>
              <a:rPr lang="en-US" dirty="0"/>
              <a:t>2020/12/20</a:t>
            </a:r>
          </a:p>
        </p:txBody>
      </p:sp>
      <p:sp>
        <p:nvSpPr>
          <p:cNvPr id="7" name="TextBox 6">
            <a:extLst>
              <a:ext uri="{FF2B5EF4-FFF2-40B4-BE49-F238E27FC236}">
                <a16:creationId xmlns:a16="http://schemas.microsoft.com/office/drawing/2014/main" id="{8136F33F-27FB-9F48-AEF9-7572C68F03F0}"/>
              </a:ext>
            </a:extLst>
          </p:cNvPr>
          <p:cNvSpPr txBox="1"/>
          <p:nvPr/>
        </p:nvSpPr>
        <p:spPr>
          <a:xfrm>
            <a:off x="5684743" y="5987018"/>
            <a:ext cx="1791516" cy="369332"/>
          </a:xfrm>
          <a:prstGeom prst="rect">
            <a:avLst/>
          </a:prstGeom>
          <a:noFill/>
        </p:spPr>
        <p:txBody>
          <a:bodyPr wrap="none" rtlCol="0">
            <a:spAutoFit/>
          </a:bodyPr>
          <a:lstStyle/>
          <a:p>
            <a:r>
              <a:rPr lang="en-US" dirty="0">
                <a:solidFill>
                  <a:srgbClr val="00B0F0"/>
                </a:solidFill>
              </a:rPr>
              <a:t>Concept Drawing</a:t>
            </a:r>
          </a:p>
        </p:txBody>
      </p:sp>
    </p:spTree>
    <p:extLst>
      <p:ext uri="{BB962C8B-B14F-4D97-AF65-F5344CB8AC3E}">
        <p14:creationId xmlns:p14="http://schemas.microsoft.com/office/powerpoint/2010/main" val="205498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4796C3-62E7-CD45-B748-1E2A6465D574}"/>
              </a:ext>
            </a:extLst>
          </p:cNvPr>
          <p:cNvSpPr>
            <a:spLocks noGrp="1"/>
          </p:cNvSpPr>
          <p:nvPr>
            <p:ph type="sldNum" sz="quarter" idx="12"/>
          </p:nvPr>
        </p:nvSpPr>
        <p:spPr/>
        <p:txBody>
          <a:bodyPr/>
          <a:lstStyle/>
          <a:p>
            <a:fld id="{B754520E-7A31-114F-B7C0-44D9A58BFA1D}" type="slidenum">
              <a:rPr lang="en-US" smtClean="0"/>
              <a:t>9</a:t>
            </a:fld>
            <a:endParaRPr lang="en-US"/>
          </a:p>
        </p:txBody>
      </p:sp>
      <p:pic>
        <p:nvPicPr>
          <p:cNvPr id="5" name="Picture 4">
            <a:extLst>
              <a:ext uri="{FF2B5EF4-FFF2-40B4-BE49-F238E27FC236}">
                <a16:creationId xmlns:a16="http://schemas.microsoft.com/office/drawing/2014/main" id="{44D3DEEA-393C-8A41-A8B0-45D1412A3A15}"/>
              </a:ext>
            </a:extLst>
          </p:cNvPr>
          <p:cNvPicPr>
            <a:picLocks noChangeAspect="1"/>
          </p:cNvPicPr>
          <p:nvPr/>
        </p:nvPicPr>
        <p:blipFill>
          <a:blip r:embed="rId2"/>
          <a:stretch>
            <a:fillRect/>
          </a:stretch>
        </p:blipFill>
        <p:spPr>
          <a:xfrm>
            <a:off x="698500" y="1178507"/>
            <a:ext cx="10795000" cy="5222875"/>
          </a:xfrm>
          <a:prstGeom prst="rect">
            <a:avLst/>
          </a:prstGeom>
        </p:spPr>
      </p:pic>
      <p:sp>
        <p:nvSpPr>
          <p:cNvPr id="6" name="TextBox 5">
            <a:extLst>
              <a:ext uri="{FF2B5EF4-FFF2-40B4-BE49-F238E27FC236}">
                <a16:creationId xmlns:a16="http://schemas.microsoft.com/office/drawing/2014/main" id="{34F5135B-6545-5648-9FCC-5379FA32B611}"/>
              </a:ext>
            </a:extLst>
          </p:cNvPr>
          <p:cNvSpPr txBox="1"/>
          <p:nvPr/>
        </p:nvSpPr>
        <p:spPr>
          <a:xfrm>
            <a:off x="972193" y="225785"/>
            <a:ext cx="10247614" cy="461665"/>
          </a:xfrm>
          <a:prstGeom prst="rect">
            <a:avLst/>
          </a:prstGeom>
          <a:noFill/>
        </p:spPr>
        <p:txBody>
          <a:bodyPr wrap="none" rtlCol="0">
            <a:spAutoFit/>
          </a:bodyPr>
          <a:lstStyle/>
          <a:p>
            <a:r>
              <a:rPr lang="en-US" sz="2400" b="1" dirty="0"/>
              <a:t>Fresnel Element separates incident sunlight from telecommunications energy...</a:t>
            </a:r>
          </a:p>
        </p:txBody>
      </p:sp>
      <p:sp>
        <p:nvSpPr>
          <p:cNvPr id="7" name="TextBox 6">
            <a:extLst>
              <a:ext uri="{FF2B5EF4-FFF2-40B4-BE49-F238E27FC236}">
                <a16:creationId xmlns:a16="http://schemas.microsoft.com/office/drawing/2014/main" id="{78FC45E9-7105-F541-B8B9-3CB22968A25A}"/>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2" name="Date Placeholder 1">
            <a:extLst>
              <a:ext uri="{FF2B5EF4-FFF2-40B4-BE49-F238E27FC236}">
                <a16:creationId xmlns:a16="http://schemas.microsoft.com/office/drawing/2014/main" id="{2886C385-AFFC-534C-954A-4422A02732C5}"/>
              </a:ext>
            </a:extLst>
          </p:cNvPr>
          <p:cNvSpPr>
            <a:spLocks noGrp="1"/>
          </p:cNvSpPr>
          <p:nvPr>
            <p:ph type="dt" sz="half" idx="10"/>
          </p:nvPr>
        </p:nvSpPr>
        <p:spPr/>
        <p:txBody>
          <a:bodyPr/>
          <a:lstStyle/>
          <a:p>
            <a:r>
              <a:rPr lang="en-US"/>
              <a:t>2020/12/20</a:t>
            </a:r>
          </a:p>
        </p:txBody>
      </p:sp>
      <p:sp>
        <p:nvSpPr>
          <p:cNvPr id="8" name="TextBox 7">
            <a:extLst>
              <a:ext uri="{FF2B5EF4-FFF2-40B4-BE49-F238E27FC236}">
                <a16:creationId xmlns:a16="http://schemas.microsoft.com/office/drawing/2014/main" id="{5C0583D9-809A-F844-AC9B-C13903AE0FB0}"/>
              </a:ext>
            </a:extLst>
          </p:cNvPr>
          <p:cNvSpPr txBox="1"/>
          <p:nvPr/>
        </p:nvSpPr>
        <p:spPr>
          <a:xfrm>
            <a:off x="10324049" y="5852970"/>
            <a:ext cx="1791516" cy="369332"/>
          </a:xfrm>
          <a:prstGeom prst="rect">
            <a:avLst/>
          </a:prstGeom>
          <a:noFill/>
        </p:spPr>
        <p:txBody>
          <a:bodyPr wrap="none" rtlCol="0">
            <a:spAutoFit/>
          </a:bodyPr>
          <a:lstStyle/>
          <a:p>
            <a:r>
              <a:rPr lang="en-US" dirty="0">
                <a:solidFill>
                  <a:srgbClr val="00B0F0"/>
                </a:solidFill>
              </a:rPr>
              <a:t>Concept Drawing</a:t>
            </a:r>
          </a:p>
        </p:txBody>
      </p:sp>
    </p:spTree>
    <p:extLst>
      <p:ext uri="{BB962C8B-B14F-4D97-AF65-F5344CB8AC3E}">
        <p14:creationId xmlns:p14="http://schemas.microsoft.com/office/powerpoint/2010/main" val="4180236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70C752-F2DB-FD4E-A226-1D9E8D879228}"/>
              </a:ext>
            </a:extLst>
          </p:cNvPr>
          <p:cNvSpPr>
            <a:spLocks noGrp="1"/>
          </p:cNvSpPr>
          <p:nvPr>
            <p:ph type="sldNum" sz="quarter" idx="12"/>
          </p:nvPr>
        </p:nvSpPr>
        <p:spPr/>
        <p:txBody>
          <a:bodyPr/>
          <a:lstStyle/>
          <a:p>
            <a:fld id="{B754520E-7A31-114F-B7C0-44D9A58BFA1D}" type="slidenum">
              <a:rPr lang="en-US" smtClean="0"/>
              <a:t>10</a:t>
            </a:fld>
            <a:endParaRPr lang="en-US"/>
          </a:p>
        </p:txBody>
      </p:sp>
      <p:pic>
        <p:nvPicPr>
          <p:cNvPr id="5" name="Picture 4">
            <a:extLst>
              <a:ext uri="{FF2B5EF4-FFF2-40B4-BE49-F238E27FC236}">
                <a16:creationId xmlns:a16="http://schemas.microsoft.com/office/drawing/2014/main" id="{C74F79D7-5CAD-D742-BFFB-D778F1CB0995}"/>
              </a:ext>
            </a:extLst>
          </p:cNvPr>
          <p:cNvPicPr>
            <a:picLocks noChangeAspect="1"/>
          </p:cNvPicPr>
          <p:nvPr/>
        </p:nvPicPr>
        <p:blipFill>
          <a:blip r:embed="rId2"/>
          <a:stretch>
            <a:fillRect/>
          </a:stretch>
        </p:blipFill>
        <p:spPr>
          <a:xfrm>
            <a:off x="420687" y="292100"/>
            <a:ext cx="11350625" cy="6064250"/>
          </a:xfrm>
          <a:prstGeom prst="rect">
            <a:avLst/>
          </a:prstGeom>
        </p:spPr>
      </p:pic>
      <p:sp>
        <p:nvSpPr>
          <p:cNvPr id="6" name="TextBox 5">
            <a:extLst>
              <a:ext uri="{FF2B5EF4-FFF2-40B4-BE49-F238E27FC236}">
                <a16:creationId xmlns:a16="http://schemas.microsoft.com/office/drawing/2014/main" id="{4FDEB401-155C-DB41-8834-1B76DA9946B7}"/>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2" name="Date Placeholder 1">
            <a:extLst>
              <a:ext uri="{FF2B5EF4-FFF2-40B4-BE49-F238E27FC236}">
                <a16:creationId xmlns:a16="http://schemas.microsoft.com/office/drawing/2014/main" id="{338D1104-5536-BB48-8420-4FC061DE318A}"/>
              </a:ext>
            </a:extLst>
          </p:cNvPr>
          <p:cNvSpPr>
            <a:spLocks noGrp="1"/>
          </p:cNvSpPr>
          <p:nvPr>
            <p:ph type="dt" sz="half" idx="10"/>
          </p:nvPr>
        </p:nvSpPr>
        <p:spPr/>
        <p:txBody>
          <a:bodyPr/>
          <a:lstStyle/>
          <a:p>
            <a:r>
              <a:rPr lang="en-US"/>
              <a:t>2020/12/20</a:t>
            </a:r>
          </a:p>
        </p:txBody>
      </p:sp>
      <p:sp>
        <p:nvSpPr>
          <p:cNvPr id="7" name="TextBox 6">
            <a:extLst>
              <a:ext uri="{FF2B5EF4-FFF2-40B4-BE49-F238E27FC236}">
                <a16:creationId xmlns:a16="http://schemas.microsoft.com/office/drawing/2014/main" id="{FE6AAA0D-953B-CB46-AB66-3714AFC50593}"/>
              </a:ext>
            </a:extLst>
          </p:cNvPr>
          <p:cNvSpPr txBox="1"/>
          <p:nvPr/>
        </p:nvSpPr>
        <p:spPr>
          <a:xfrm>
            <a:off x="9979796" y="5891892"/>
            <a:ext cx="1791516" cy="369332"/>
          </a:xfrm>
          <a:prstGeom prst="rect">
            <a:avLst/>
          </a:prstGeom>
          <a:noFill/>
        </p:spPr>
        <p:txBody>
          <a:bodyPr wrap="none" rtlCol="0">
            <a:spAutoFit/>
          </a:bodyPr>
          <a:lstStyle/>
          <a:p>
            <a:r>
              <a:rPr lang="en-US" dirty="0">
                <a:solidFill>
                  <a:srgbClr val="00B0F0"/>
                </a:solidFill>
              </a:rPr>
              <a:t>Concept Drawing</a:t>
            </a:r>
          </a:p>
        </p:txBody>
      </p:sp>
    </p:spTree>
    <p:extLst>
      <p:ext uri="{BB962C8B-B14F-4D97-AF65-F5344CB8AC3E}">
        <p14:creationId xmlns:p14="http://schemas.microsoft.com/office/powerpoint/2010/main" val="215558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C301AD-9CF3-A645-A5F3-06C5A7933B0F}"/>
              </a:ext>
            </a:extLst>
          </p:cNvPr>
          <p:cNvSpPr>
            <a:spLocks noGrp="1"/>
          </p:cNvSpPr>
          <p:nvPr>
            <p:ph type="sldNum" sz="quarter" idx="12"/>
          </p:nvPr>
        </p:nvSpPr>
        <p:spPr/>
        <p:txBody>
          <a:bodyPr/>
          <a:lstStyle/>
          <a:p>
            <a:fld id="{B754520E-7A31-114F-B7C0-44D9A58BFA1D}" type="slidenum">
              <a:rPr lang="en-US" smtClean="0"/>
              <a:t>11</a:t>
            </a:fld>
            <a:endParaRPr lang="en-US"/>
          </a:p>
        </p:txBody>
      </p:sp>
      <p:pic>
        <p:nvPicPr>
          <p:cNvPr id="5" name="Picture 4">
            <a:extLst>
              <a:ext uri="{FF2B5EF4-FFF2-40B4-BE49-F238E27FC236}">
                <a16:creationId xmlns:a16="http://schemas.microsoft.com/office/drawing/2014/main" id="{2B3371BA-22BF-F746-9485-A946249099EE}"/>
              </a:ext>
            </a:extLst>
          </p:cNvPr>
          <p:cNvPicPr>
            <a:picLocks noChangeAspect="1"/>
          </p:cNvPicPr>
          <p:nvPr/>
        </p:nvPicPr>
        <p:blipFill>
          <a:blip r:embed="rId2"/>
          <a:stretch>
            <a:fillRect/>
          </a:stretch>
        </p:blipFill>
        <p:spPr>
          <a:xfrm>
            <a:off x="162560" y="1357630"/>
            <a:ext cx="11866880" cy="4998720"/>
          </a:xfrm>
          <a:prstGeom prst="rect">
            <a:avLst/>
          </a:prstGeom>
        </p:spPr>
      </p:pic>
      <p:sp>
        <p:nvSpPr>
          <p:cNvPr id="6" name="TextBox 5">
            <a:extLst>
              <a:ext uri="{FF2B5EF4-FFF2-40B4-BE49-F238E27FC236}">
                <a16:creationId xmlns:a16="http://schemas.microsoft.com/office/drawing/2014/main" id="{28F1F4BE-36ED-AD41-895B-701B527FC878}"/>
              </a:ext>
            </a:extLst>
          </p:cNvPr>
          <p:cNvSpPr txBox="1"/>
          <p:nvPr/>
        </p:nvSpPr>
        <p:spPr>
          <a:xfrm>
            <a:off x="0" y="240040"/>
            <a:ext cx="12778563" cy="523220"/>
          </a:xfrm>
          <a:prstGeom prst="rect">
            <a:avLst/>
          </a:prstGeom>
          <a:noFill/>
        </p:spPr>
        <p:txBody>
          <a:bodyPr wrap="none" rtlCol="0">
            <a:spAutoFit/>
          </a:bodyPr>
          <a:lstStyle/>
          <a:p>
            <a:r>
              <a:rPr lang="en-US" sz="2700" b="1" dirty="0"/>
              <a:t>Different thermal architectures yield different maximum solar distance capabilities...</a:t>
            </a:r>
          </a:p>
        </p:txBody>
      </p:sp>
      <p:sp>
        <p:nvSpPr>
          <p:cNvPr id="7" name="TextBox 6">
            <a:extLst>
              <a:ext uri="{FF2B5EF4-FFF2-40B4-BE49-F238E27FC236}">
                <a16:creationId xmlns:a16="http://schemas.microsoft.com/office/drawing/2014/main" id="{D458C01A-7C1E-A94D-987A-B218CB6A1FD8}"/>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2" name="Date Placeholder 1">
            <a:extLst>
              <a:ext uri="{FF2B5EF4-FFF2-40B4-BE49-F238E27FC236}">
                <a16:creationId xmlns:a16="http://schemas.microsoft.com/office/drawing/2014/main" id="{244DA6B7-9088-0946-A77C-AE3840C97010}"/>
              </a:ext>
            </a:extLst>
          </p:cNvPr>
          <p:cNvSpPr>
            <a:spLocks noGrp="1"/>
          </p:cNvSpPr>
          <p:nvPr>
            <p:ph type="dt" sz="half" idx="10"/>
          </p:nvPr>
        </p:nvSpPr>
        <p:spPr/>
        <p:txBody>
          <a:bodyPr/>
          <a:lstStyle/>
          <a:p>
            <a:r>
              <a:rPr lang="en-US"/>
              <a:t>2020/12/20</a:t>
            </a:r>
          </a:p>
        </p:txBody>
      </p:sp>
    </p:spTree>
    <p:extLst>
      <p:ext uri="{BB962C8B-B14F-4D97-AF65-F5344CB8AC3E}">
        <p14:creationId xmlns:p14="http://schemas.microsoft.com/office/powerpoint/2010/main" val="1948651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95EA2-5612-454D-8F17-9A0CFF63079B}"/>
              </a:ext>
            </a:extLst>
          </p:cNvPr>
          <p:cNvSpPr>
            <a:spLocks noGrp="1"/>
          </p:cNvSpPr>
          <p:nvPr>
            <p:ph type="title"/>
          </p:nvPr>
        </p:nvSpPr>
        <p:spPr/>
        <p:txBody>
          <a:bodyPr/>
          <a:lstStyle/>
          <a:p>
            <a:r>
              <a:rPr lang="en-US" dirty="0"/>
              <a:t>Some modern low-power electronics</a:t>
            </a:r>
          </a:p>
        </p:txBody>
      </p:sp>
      <p:graphicFrame>
        <p:nvGraphicFramePr>
          <p:cNvPr id="7" name="Content Placeholder 6">
            <a:extLst>
              <a:ext uri="{FF2B5EF4-FFF2-40B4-BE49-F238E27FC236}">
                <a16:creationId xmlns:a16="http://schemas.microsoft.com/office/drawing/2014/main" id="{CDB76B92-FF4A-BB45-AA2E-C30B90E7708C}"/>
              </a:ext>
            </a:extLst>
          </p:cNvPr>
          <p:cNvGraphicFramePr>
            <a:graphicFrameLocks noGrp="1"/>
          </p:cNvGraphicFramePr>
          <p:nvPr>
            <p:ph idx="1"/>
          </p:nvPr>
        </p:nvGraphicFramePr>
        <p:xfrm>
          <a:off x="42862" y="2228851"/>
          <a:ext cx="12091986" cy="3286124"/>
        </p:xfrm>
        <a:graphic>
          <a:graphicData uri="http://schemas.openxmlformats.org/drawingml/2006/table">
            <a:tbl>
              <a:tblPr>
                <a:tableStyleId>{5C22544A-7EE6-4342-B048-85BDC9FD1C3A}</a:tableStyleId>
              </a:tblPr>
              <a:tblGrid>
                <a:gridCol w="1301696">
                  <a:extLst>
                    <a:ext uri="{9D8B030D-6E8A-4147-A177-3AD203B41FA5}">
                      <a16:colId xmlns:a16="http://schemas.microsoft.com/office/drawing/2014/main" val="3434229128"/>
                    </a:ext>
                  </a:extLst>
                </a:gridCol>
                <a:gridCol w="2573121">
                  <a:extLst>
                    <a:ext uri="{9D8B030D-6E8A-4147-A177-3AD203B41FA5}">
                      <a16:colId xmlns:a16="http://schemas.microsoft.com/office/drawing/2014/main" val="3895280680"/>
                    </a:ext>
                  </a:extLst>
                </a:gridCol>
                <a:gridCol w="1523691">
                  <a:extLst>
                    <a:ext uri="{9D8B030D-6E8A-4147-A177-3AD203B41FA5}">
                      <a16:colId xmlns:a16="http://schemas.microsoft.com/office/drawing/2014/main" val="515096582"/>
                    </a:ext>
                  </a:extLst>
                </a:gridCol>
                <a:gridCol w="1331969">
                  <a:extLst>
                    <a:ext uri="{9D8B030D-6E8A-4147-A177-3AD203B41FA5}">
                      <a16:colId xmlns:a16="http://schemas.microsoft.com/office/drawing/2014/main" val="3540866442"/>
                    </a:ext>
                  </a:extLst>
                </a:gridCol>
                <a:gridCol w="1587598">
                  <a:extLst>
                    <a:ext uri="{9D8B030D-6E8A-4147-A177-3AD203B41FA5}">
                      <a16:colId xmlns:a16="http://schemas.microsoft.com/office/drawing/2014/main" val="4198795739"/>
                    </a:ext>
                  </a:extLst>
                </a:gridCol>
                <a:gridCol w="1281515">
                  <a:extLst>
                    <a:ext uri="{9D8B030D-6E8A-4147-A177-3AD203B41FA5}">
                      <a16:colId xmlns:a16="http://schemas.microsoft.com/office/drawing/2014/main" val="561012925"/>
                    </a:ext>
                  </a:extLst>
                </a:gridCol>
                <a:gridCol w="1160427">
                  <a:extLst>
                    <a:ext uri="{9D8B030D-6E8A-4147-A177-3AD203B41FA5}">
                      <a16:colId xmlns:a16="http://schemas.microsoft.com/office/drawing/2014/main" val="4006373979"/>
                    </a:ext>
                  </a:extLst>
                </a:gridCol>
                <a:gridCol w="1331969">
                  <a:extLst>
                    <a:ext uri="{9D8B030D-6E8A-4147-A177-3AD203B41FA5}">
                      <a16:colId xmlns:a16="http://schemas.microsoft.com/office/drawing/2014/main" val="2087392405"/>
                    </a:ext>
                  </a:extLst>
                </a:gridCol>
              </a:tblGrid>
              <a:tr h="447759">
                <a:tc gridSpan="8">
                  <a:txBody>
                    <a:bodyPr/>
                    <a:lstStyle/>
                    <a:p>
                      <a:pPr algn="ctr" fontAlgn="b"/>
                      <a:r>
                        <a:rPr lang="en-US" sz="1800" u="none" strike="noStrike">
                          <a:effectLst/>
                        </a:rPr>
                        <a:t>Ultra Low Power IoT Microcontroller Families</a:t>
                      </a:r>
                      <a:endParaRPr lang="en-US" sz="1800" b="1" i="0" u="none" strike="noStrike">
                        <a:solidFill>
                          <a:srgbClr val="FFFFFF"/>
                        </a:solidFill>
                        <a:effectLst/>
                        <a:latin typeface="Calibri" panose="020F0502020204030204" pitchFamily="34" charset="0"/>
                      </a:endParaRPr>
                    </a:p>
                  </a:txBody>
                  <a:tcPr marL="8783" marR="8783" marT="878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2747836"/>
                  </a:ext>
                </a:extLst>
              </a:tr>
              <a:tr h="654418">
                <a:tc>
                  <a:txBody>
                    <a:bodyPr/>
                    <a:lstStyle/>
                    <a:p>
                      <a:pPr algn="ctr" fontAlgn="b"/>
                      <a:r>
                        <a:rPr lang="en-US" sz="1800" u="none" strike="noStrike" dirty="0">
                          <a:effectLst/>
                        </a:rPr>
                        <a:t>Series</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dirty="0">
                          <a:effectLst/>
                        </a:rPr>
                        <a:t>Vendor</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dirty="0">
                          <a:effectLst/>
                        </a:rPr>
                        <a:t>Grade</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Architecture</a:t>
                      </a:r>
                      <a:endParaRPr lang="en-US" sz="1800" b="1" i="0" u="none" strike="noStrike">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Sleep </a:t>
                      </a:r>
                      <a:br>
                        <a:rPr lang="en-US" sz="1800" u="none" strike="noStrike">
                          <a:effectLst/>
                        </a:rPr>
                      </a:br>
                      <a:r>
                        <a:rPr lang="en-US" sz="1800" u="none" strike="noStrike">
                          <a:effectLst/>
                        </a:rPr>
                        <a:t>Power (mW)</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Active </a:t>
                      </a:r>
                      <a:br>
                        <a:rPr lang="en-US" sz="1800" u="none" strike="noStrike">
                          <a:effectLst/>
                        </a:rPr>
                      </a:br>
                      <a:r>
                        <a:rPr lang="en-US" sz="1800" u="none" strike="noStrike">
                          <a:effectLst/>
                        </a:rPr>
                        <a:t>Power (mW)</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min temp </a:t>
                      </a:r>
                      <a:br>
                        <a:rPr lang="en-US" sz="1800" u="none" strike="noStrike">
                          <a:effectLst/>
                        </a:rPr>
                      </a:br>
                      <a:r>
                        <a:rPr lang="en-US" sz="1800" u="none" strike="noStrike">
                          <a:effectLst/>
                        </a:rPr>
                        <a:t>active ºC</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max temp </a:t>
                      </a:r>
                      <a:br>
                        <a:rPr lang="en-US" sz="1800" u="none" strike="noStrike">
                          <a:effectLst/>
                        </a:rPr>
                      </a:br>
                      <a:r>
                        <a:rPr lang="en-US" sz="1800" u="none" strike="noStrike">
                          <a:effectLst/>
                        </a:rPr>
                        <a:t>active ºC</a:t>
                      </a:r>
                      <a:endParaRPr lang="en-US" sz="1800" b="1" i="0" u="none" strike="noStrike">
                        <a:solidFill>
                          <a:srgbClr val="FFFFFF"/>
                        </a:solidFill>
                        <a:effectLst/>
                        <a:latin typeface="Arial" panose="020B0604020202020204" pitchFamily="34" charset="0"/>
                      </a:endParaRPr>
                    </a:p>
                  </a:txBody>
                  <a:tcPr marL="8783" marR="8783" marT="8783" marB="0" anchor="b"/>
                </a:tc>
                <a:extLst>
                  <a:ext uri="{0D108BD9-81ED-4DB2-BD59-A6C34878D82A}">
                    <a16:rowId xmlns:a16="http://schemas.microsoft.com/office/drawing/2014/main" val="1385545510"/>
                  </a:ext>
                </a:extLst>
              </a:tr>
              <a:tr h="875115">
                <a:tc>
                  <a:txBody>
                    <a:bodyPr/>
                    <a:lstStyle/>
                    <a:p>
                      <a:pPr algn="ctr" fontAlgn="b"/>
                      <a:r>
                        <a:rPr lang="en-US" sz="1800" u="none" strike="noStrike">
                          <a:effectLst/>
                        </a:rPr>
                        <a:t>PIC32MX2</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Microchip Technologies</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err="1">
                          <a:effectLst/>
                        </a:rPr>
                        <a:t>Commerical</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RISC_V-32</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0.297</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165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-40</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85</a:t>
                      </a:r>
                      <a:endParaRPr lang="en-US" sz="1800" b="1" i="0" u="none" strike="noStrike">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101951786"/>
                  </a:ext>
                </a:extLst>
              </a:tr>
              <a:tr h="327208">
                <a:tc>
                  <a:txBody>
                    <a:bodyPr/>
                    <a:lstStyle/>
                    <a:p>
                      <a:pPr algn="ctr" fontAlgn="b"/>
                      <a:r>
                        <a:rPr lang="en-US" sz="1800" u="none" strike="noStrike" dirty="0">
                          <a:effectLst/>
                          <a:highlight>
                            <a:srgbClr val="FFFF00"/>
                          </a:highlight>
                        </a:rPr>
                        <a:t>AtmegaS128</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Atmel </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Space Grade</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AV-RISC-32</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0.0825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36.3</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-55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125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extLst>
                  <a:ext uri="{0D108BD9-81ED-4DB2-BD59-A6C34878D82A}">
                    <a16:rowId xmlns:a16="http://schemas.microsoft.com/office/drawing/2014/main" val="3808775183"/>
                  </a:ext>
                </a:extLst>
              </a:tr>
              <a:tr h="327208">
                <a:tc>
                  <a:txBody>
                    <a:bodyPr/>
                    <a:lstStyle/>
                    <a:p>
                      <a:pPr algn="ctr" fontAlgn="b"/>
                      <a:r>
                        <a:rPr lang="en-US" sz="1800" u="none" strike="noStrike">
                          <a:effectLst/>
                        </a:rPr>
                        <a:t>SAM L11</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Microchip Technologies</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Commerical</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ARM/Cortex</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0.00165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2.64</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-40</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125</a:t>
                      </a:r>
                      <a:endParaRPr lang="en-US" sz="1800" b="1" i="0" u="none" strike="noStrike">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3956677723"/>
                  </a:ext>
                </a:extLst>
              </a:tr>
              <a:tr h="327208">
                <a:tc>
                  <a:txBody>
                    <a:bodyPr/>
                    <a:lstStyle/>
                    <a:p>
                      <a:pPr algn="ctr" fontAlgn="b"/>
                      <a:r>
                        <a:rPr lang="en-US" sz="1800" u="none" strike="noStrike">
                          <a:effectLst/>
                        </a:rPr>
                        <a:t>Atmega328P</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Atmel </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Automotive</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AV-RISC-32</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0.00495</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6.6</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-55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125</a:t>
                      </a:r>
                      <a:endParaRPr lang="en-US" sz="1800" b="1" i="0" u="none" strike="noStrike" dirty="0">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57942563"/>
                  </a:ext>
                </a:extLst>
              </a:tr>
              <a:tr h="327208">
                <a:tc>
                  <a:txBody>
                    <a:bodyPr/>
                    <a:lstStyle/>
                    <a:p>
                      <a:pPr algn="ctr" fontAlgn="b"/>
                      <a:r>
                        <a:rPr lang="en-US" sz="1800" u="none" strike="noStrike">
                          <a:effectLst/>
                        </a:rPr>
                        <a:t>SAM D</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Microchip Technologies</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Commerical</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ARM/Cortex</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0.14256</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14.19</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-40</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125</a:t>
                      </a:r>
                      <a:endParaRPr lang="en-US" sz="1800" b="1" i="0" u="none" strike="noStrike" dirty="0">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220584037"/>
                  </a:ext>
                </a:extLst>
              </a:tr>
            </a:tbl>
          </a:graphicData>
        </a:graphic>
      </p:graphicFrame>
      <p:sp>
        <p:nvSpPr>
          <p:cNvPr id="8" name="TextBox 7">
            <a:extLst>
              <a:ext uri="{FF2B5EF4-FFF2-40B4-BE49-F238E27FC236}">
                <a16:creationId xmlns:a16="http://schemas.microsoft.com/office/drawing/2014/main" id="{5B267CC1-5118-3C43-8049-7D420913FED6}"/>
              </a:ext>
            </a:extLst>
          </p:cNvPr>
          <p:cNvSpPr txBox="1"/>
          <p:nvPr/>
        </p:nvSpPr>
        <p:spPr>
          <a:xfrm>
            <a:off x="8901113" y="6386513"/>
            <a:ext cx="2808782" cy="307777"/>
          </a:xfrm>
          <a:prstGeom prst="rect">
            <a:avLst/>
          </a:prstGeom>
          <a:noFill/>
        </p:spPr>
        <p:txBody>
          <a:bodyPr wrap="none" rtlCol="0">
            <a:spAutoFit/>
          </a:bodyPr>
          <a:lstStyle/>
          <a:p>
            <a:r>
              <a:rPr lang="en-US" sz="1400" dirty="0"/>
              <a:t>Adrian Tang/386	2019/9/14</a:t>
            </a:r>
          </a:p>
        </p:txBody>
      </p:sp>
      <p:sp>
        <p:nvSpPr>
          <p:cNvPr id="5" name="TextBox 4">
            <a:extLst>
              <a:ext uri="{FF2B5EF4-FFF2-40B4-BE49-F238E27FC236}">
                <a16:creationId xmlns:a16="http://schemas.microsoft.com/office/drawing/2014/main" id="{E3AF62C9-4A19-2741-97C9-C83C8AFB2CB7}"/>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3" name="Date Placeholder 2">
            <a:extLst>
              <a:ext uri="{FF2B5EF4-FFF2-40B4-BE49-F238E27FC236}">
                <a16:creationId xmlns:a16="http://schemas.microsoft.com/office/drawing/2014/main" id="{9BB4FC70-AEE9-3E48-8380-BDDCB45F577A}"/>
              </a:ext>
            </a:extLst>
          </p:cNvPr>
          <p:cNvSpPr>
            <a:spLocks noGrp="1"/>
          </p:cNvSpPr>
          <p:nvPr>
            <p:ph type="dt" sz="half" idx="10"/>
          </p:nvPr>
        </p:nvSpPr>
        <p:spPr/>
        <p:txBody>
          <a:bodyPr/>
          <a:lstStyle/>
          <a:p>
            <a:r>
              <a:rPr lang="en-US"/>
              <a:t>2020/12/20</a:t>
            </a:r>
          </a:p>
        </p:txBody>
      </p:sp>
      <p:sp>
        <p:nvSpPr>
          <p:cNvPr id="6" name="Slide Number Placeholder 5">
            <a:extLst>
              <a:ext uri="{FF2B5EF4-FFF2-40B4-BE49-F238E27FC236}">
                <a16:creationId xmlns:a16="http://schemas.microsoft.com/office/drawing/2014/main" id="{5A0CAC3C-FEDC-1541-9807-9DE187CC75BB}"/>
              </a:ext>
            </a:extLst>
          </p:cNvPr>
          <p:cNvSpPr>
            <a:spLocks noGrp="1"/>
          </p:cNvSpPr>
          <p:nvPr>
            <p:ph type="sldNum" sz="quarter" idx="12"/>
          </p:nvPr>
        </p:nvSpPr>
        <p:spPr/>
        <p:txBody>
          <a:bodyPr/>
          <a:lstStyle/>
          <a:p>
            <a:fld id="{B754520E-7A31-114F-B7C0-44D9A58BFA1D}" type="slidenum">
              <a:rPr lang="en-US" smtClean="0"/>
              <a:t>12</a:t>
            </a:fld>
            <a:endParaRPr lang="en-US"/>
          </a:p>
        </p:txBody>
      </p:sp>
    </p:spTree>
    <p:extLst>
      <p:ext uri="{BB962C8B-B14F-4D97-AF65-F5344CB8AC3E}">
        <p14:creationId xmlns:p14="http://schemas.microsoft.com/office/powerpoint/2010/main" val="1451261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0D75-B7D3-BF44-9912-253A6C81ABCC}"/>
              </a:ext>
            </a:extLst>
          </p:cNvPr>
          <p:cNvSpPr>
            <a:spLocks noGrp="1"/>
          </p:cNvSpPr>
          <p:nvPr>
            <p:ph type="title"/>
          </p:nvPr>
        </p:nvSpPr>
        <p:spPr/>
        <p:txBody>
          <a:bodyPr/>
          <a:lstStyle/>
          <a:p>
            <a:r>
              <a:rPr lang="en-US" dirty="0"/>
              <a:t>Magnetometer &amp; Plasma Sensors</a:t>
            </a:r>
          </a:p>
        </p:txBody>
      </p:sp>
      <p:sp>
        <p:nvSpPr>
          <p:cNvPr id="4" name="Slide Number Placeholder 3">
            <a:extLst>
              <a:ext uri="{FF2B5EF4-FFF2-40B4-BE49-F238E27FC236}">
                <a16:creationId xmlns:a16="http://schemas.microsoft.com/office/drawing/2014/main" id="{6F9BFFF6-0553-9341-B251-52F384DFC3FB}"/>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4D12144-FA18-43D3-98EE-AA59B88DB3DB}" type="slidenum">
              <a:rPr kumimoji="0" lang="en-US" sz="900" b="1" i="0" u="none" strike="noStrike" kern="1200" cap="none" spc="0" normalizeH="0" baseline="0" noProof="0">
                <a:ln>
                  <a:noFill/>
                </a:ln>
                <a:solidFill>
                  <a:srgbClr val="DDDDDD"/>
                </a:solidFill>
                <a:effectLst/>
                <a:uLnTx/>
                <a:uFillTx/>
                <a:latin typeface="Arial" charset="0"/>
                <a:ea typeface="ＭＳ Ｐゴシック"/>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900" b="1" i="0" u="none" strike="noStrike" kern="1200" cap="none" spc="0" normalizeH="0" baseline="0" noProof="0">
              <a:ln>
                <a:noFill/>
              </a:ln>
              <a:solidFill>
                <a:srgbClr val="DDDDDD"/>
              </a:solidFill>
              <a:effectLst/>
              <a:uLnTx/>
              <a:uFillTx/>
              <a:latin typeface="Arial" charset="0"/>
              <a:ea typeface="ＭＳ Ｐゴシック"/>
              <a:cs typeface="+mn-cs"/>
            </a:endParaRPr>
          </a:p>
        </p:txBody>
      </p:sp>
      <p:sp>
        <p:nvSpPr>
          <p:cNvPr id="5" name="Date Placeholder 4">
            <a:extLst>
              <a:ext uri="{FF2B5EF4-FFF2-40B4-BE49-F238E27FC236}">
                <a16:creationId xmlns:a16="http://schemas.microsoft.com/office/drawing/2014/main" id="{4E071B6E-B3BB-3144-96F5-8FFA78AEEC1F}"/>
              </a:ext>
            </a:extLst>
          </p:cNvPr>
          <p:cNvSpPr>
            <a:spLocks noGrp="1"/>
          </p:cNvSpPr>
          <p:nvPr>
            <p:ph type="dt" sz="half"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DDDDDD"/>
                </a:solidFill>
                <a:effectLst/>
                <a:uLnTx/>
                <a:uFillTx/>
                <a:latin typeface="Arial" charset="0"/>
                <a:ea typeface="ＭＳ Ｐゴシック"/>
                <a:cs typeface="+mn-cs"/>
              </a:rPr>
              <a:t>2020/12/20</a:t>
            </a:r>
            <a:endParaRPr kumimoji="0" lang="en-US" sz="900" b="1" i="0" u="none" strike="noStrike" kern="1200" cap="none" spc="0" normalizeH="0" baseline="0" noProof="0" dirty="0">
              <a:ln>
                <a:noFill/>
              </a:ln>
              <a:solidFill>
                <a:srgbClr val="DDDDDD"/>
              </a:solidFill>
              <a:effectLst/>
              <a:uLnTx/>
              <a:uFillTx/>
              <a:latin typeface="Arial" charset="0"/>
              <a:ea typeface="ＭＳ Ｐゴシック"/>
              <a:cs typeface="+mn-cs"/>
            </a:endParaRPr>
          </a:p>
        </p:txBody>
      </p:sp>
      <p:sp>
        <p:nvSpPr>
          <p:cNvPr id="9" name="TextBox 8">
            <a:extLst>
              <a:ext uri="{FF2B5EF4-FFF2-40B4-BE49-F238E27FC236}">
                <a16:creationId xmlns:a16="http://schemas.microsoft.com/office/drawing/2014/main" id="{2E13C69B-75DE-AB4E-B4D8-0618DA6F3DB8}"/>
              </a:ext>
            </a:extLst>
          </p:cNvPr>
          <p:cNvSpPr txBox="1"/>
          <p:nvPr/>
        </p:nvSpPr>
        <p:spPr>
          <a:xfrm>
            <a:off x="4191651" y="849886"/>
            <a:ext cx="4983617"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000000"/>
                </a:solidFill>
                <a:effectLst/>
                <a:uLnTx/>
                <a:uFillTx/>
                <a:latin typeface="Arial" pitchFamily="34" charset="0"/>
                <a:ea typeface="ＭＳ Ｐゴシック" pitchFamily="92" charset="-128"/>
                <a:cs typeface="+mn-cs"/>
              </a:rPr>
              <a:t>SwRI</a:t>
            </a:r>
            <a:r>
              <a:rPr kumimoji="0" lang="en-US" sz="20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 Solar Wind Ion &amp; Electron Sensor (IES)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(Mihir Desai, et al./</a:t>
            </a:r>
            <a:r>
              <a:rPr kumimoji="0" lang="en-US" sz="1800" b="0" i="0" u="none" strike="noStrike" kern="1200" cap="none" spc="0" normalizeH="0" baseline="0" noProof="0" dirty="0" err="1">
                <a:ln>
                  <a:noFill/>
                </a:ln>
                <a:solidFill>
                  <a:srgbClr val="000000"/>
                </a:solidFill>
                <a:effectLst/>
                <a:uLnTx/>
                <a:uFillTx/>
                <a:latin typeface="Arial" pitchFamily="34" charset="0"/>
                <a:ea typeface="ＭＳ Ｐゴシック" pitchFamily="92" charset="-128"/>
                <a:cs typeface="+mn-cs"/>
              </a:rPr>
              <a:t>SwRI</a:t>
            </a:r>
            <a:r>
              <a:rPr kumimoji="0" lang="en-US" sz="18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(Rosetta heritage sensor, re-done electronics w/ modern components) [see next slide for placement]</a:t>
            </a:r>
          </a:p>
        </p:txBody>
      </p:sp>
      <p:sp>
        <p:nvSpPr>
          <p:cNvPr id="11" name="TextBox 10">
            <a:extLst>
              <a:ext uri="{FF2B5EF4-FFF2-40B4-BE49-F238E27FC236}">
                <a16:creationId xmlns:a16="http://schemas.microsoft.com/office/drawing/2014/main" id="{32166189-DCE3-374B-854B-4F894981F4FE}"/>
              </a:ext>
            </a:extLst>
          </p:cNvPr>
          <p:cNvSpPr txBox="1"/>
          <p:nvPr/>
        </p:nvSpPr>
        <p:spPr>
          <a:xfrm>
            <a:off x="3715755" y="5561198"/>
            <a:ext cx="4841390" cy="95410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000000"/>
                </a:solidFill>
                <a:effectLst/>
                <a:uLnTx/>
                <a:uFillTx/>
                <a:latin typeface="Arial" pitchFamily="34" charset="0"/>
                <a:ea typeface="ＭＳ Ｐゴシック" pitchFamily="92" charset="-128"/>
                <a:cs typeface="+mn-cs"/>
              </a:rPr>
              <a:t>SiC</a:t>
            </a:r>
            <a:r>
              <a:rPr kumimoji="0" lang="en-US" sz="20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 Solid-State Quantum Magnetometer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(Corey Cochrane/JPL)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Electronics to be miniaturized to ASIC/SoC</a:t>
            </a:r>
          </a:p>
        </p:txBody>
      </p:sp>
      <p:pic>
        <p:nvPicPr>
          <p:cNvPr id="13" name="Picture 12">
            <a:extLst>
              <a:ext uri="{FF2B5EF4-FFF2-40B4-BE49-F238E27FC236}">
                <a16:creationId xmlns:a16="http://schemas.microsoft.com/office/drawing/2014/main" id="{0EA6D52B-3344-7142-9E70-52C6800B05E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39336" y1="67859" x2="59618" y2="55731"/>
                        <a14:foregroundMark x1="35880" y1="59127" x2="65757" y2="41480"/>
                        <a14:foregroundMark x1="64075" y1="48757" x2="62665" y2="46574"/>
                        <a14:foregroundMark x1="21555" y1="56701" x2="23647" y2="55731"/>
                        <a14:foregroundMark x1="21555" y1="57671" x2="24147" y2="56701"/>
                        <a14:foregroundMark x1="18554" y1="67556" x2="20191" y2="64948"/>
                        <a14:backgroundMark x1="21146" y1="61795" x2="23010" y2="59794"/>
                        <a14:backgroundMark x1="35516" y1="63796" x2="58845" y2="50455"/>
                        <a14:backgroundMark x1="58845" y1="48211" x2="64484" y2="44209"/>
                        <a14:backgroundMark x1="65348" y1="44027" x2="66166" y2="43360"/>
                        <a14:backgroundMark x1="41655" y1="69982" x2="60346" y2="58217"/>
                        <a14:backgroundMark x1="60164" y1="61128" x2="60982" y2="55973"/>
                        <a14:backgroundMark x1="64166" y1="53972" x2="65166" y2="53972"/>
                        <a14:backgroundMark x1="71623" y1="54215" x2="72897" y2="53669"/>
                        <a14:backgroundMark x1="72715" y1="53669" x2="73352" y2="53002"/>
                        <a14:backgroundMark x1="39336" y1="69739" x2="40473" y2="68951"/>
                        <a14:backgroundMark x1="38836" y1="69072" x2="41746" y2="67253"/>
                        <a14:backgroundMark x1="23556" y1="58278" x2="25057" y2="60340"/>
                        <a14:backgroundMark x1="31514" y1="84354" x2="30059" y2="85567"/>
                      </a14:backgroundRemoval>
                    </a14:imgEffect>
                  </a14:imgLayer>
                </a14:imgProps>
              </a:ext>
              <a:ext uri="{28A0092B-C50C-407E-A947-70E740481C1C}">
                <a14:useLocalDpi xmlns:a14="http://schemas.microsoft.com/office/drawing/2010/main" val="0"/>
              </a:ext>
            </a:extLst>
          </a:blip>
          <a:srcRect l="11963" t="2180" r="6087" b="9374"/>
          <a:stretch/>
        </p:blipFill>
        <p:spPr>
          <a:xfrm>
            <a:off x="494302" y="3505200"/>
            <a:ext cx="3820376" cy="3092450"/>
          </a:xfrm>
          <a:prstGeom prst="rect">
            <a:avLst/>
          </a:prstGeom>
        </p:spPr>
      </p:pic>
      <p:pic>
        <p:nvPicPr>
          <p:cNvPr id="3" name="Picture 2">
            <a:extLst>
              <a:ext uri="{FF2B5EF4-FFF2-40B4-BE49-F238E27FC236}">
                <a16:creationId xmlns:a16="http://schemas.microsoft.com/office/drawing/2014/main" id="{6F764FDD-81CC-E64D-A158-F300ECE9558A}"/>
              </a:ext>
            </a:extLst>
          </p:cNvPr>
          <p:cNvPicPr>
            <a:picLocks noChangeAspect="1"/>
          </p:cNvPicPr>
          <p:nvPr/>
        </p:nvPicPr>
        <p:blipFill>
          <a:blip r:embed="rId5"/>
          <a:stretch>
            <a:fillRect/>
          </a:stretch>
        </p:blipFill>
        <p:spPr>
          <a:xfrm>
            <a:off x="-15985" y="810594"/>
            <a:ext cx="4210050" cy="2955290"/>
          </a:xfrm>
          <a:prstGeom prst="rect">
            <a:avLst/>
          </a:prstGeom>
        </p:spPr>
      </p:pic>
      <p:sp>
        <p:nvSpPr>
          <p:cNvPr id="8" name="TextBox 7">
            <a:extLst>
              <a:ext uri="{FF2B5EF4-FFF2-40B4-BE49-F238E27FC236}">
                <a16:creationId xmlns:a16="http://schemas.microsoft.com/office/drawing/2014/main" id="{395B3705-5479-5D4F-8591-4A1F2DD0F706}"/>
              </a:ext>
            </a:extLst>
          </p:cNvPr>
          <p:cNvSpPr txBox="1"/>
          <p:nvPr/>
        </p:nvSpPr>
        <p:spPr>
          <a:xfrm>
            <a:off x="5850072" y="2554609"/>
            <a:ext cx="3504486" cy="123110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Miniaturized Electron and 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Telescope (</a:t>
            </a:r>
            <a:r>
              <a:rPr kumimoji="0" lang="en-US" sz="2000" b="0" i="0" u="none" strike="noStrike" kern="1200" cap="none" spc="0" normalizeH="0" baseline="0" noProof="0" dirty="0" err="1">
                <a:ln>
                  <a:noFill/>
                </a:ln>
                <a:solidFill>
                  <a:srgbClr val="000000"/>
                </a:solidFill>
                <a:effectLst/>
                <a:uLnTx/>
                <a:uFillTx/>
                <a:latin typeface="Arial" pitchFamily="34" charset="0"/>
                <a:ea typeface="ＭＳ Ｐゴシック" pitchFamily="92" charset="-128"/>
                <a:cs typeface="+mn-cs"/>
              </a:rPr>
              <a:t>MeRIT</a:t>
            </a:r>
            <a:r>
              <a:rPr kumimoji="0" lang="en-US" sz="20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(Mihir Desai, et al./</a:t>
            </a:r>
            <a:r>
              <a:rPr kumimoji="0" lang="en-US" sz="1800" b="0" i="0" u="none" strike="noStrike" kern="1200" cap="none" spc="0" normalizeH="0" baseline="0" noProof="0" dirty="0" err="1">
                <a:ln>
                  <a:noFill/>
                </a:ln>
                <a:solidFill>
                  <a:srgbClr val="000000"/>
                </a:solidFill>
                <a:effectLst/>
                <a:uLnTx/>
                <a:uFillTx/>
                <a:latin typeface="Arial" pitchFamily="34" charset="0"/>
                <a:ea typeface="ＭＳ Ｐゴシック" pitchFamily="92" charset="-128"/>
                <a:cs typeface="+mn-cs"/>
              </a:rPr>
              <a:t>SwRI</a:t>
            </a:r>
            <a:r>
              <a:rPr kumimoji="0" lang="en-US" sz="18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a:t>
            </a:r>
            <a:r>
              <a:rPr kumimoji="0" lang="en-US" sz="1600" b="0" i="0" u="none" strike="noStrike" kern="1200" cap="none" spc="0" normalizeH="0" baseline="0" noProof="0" dirty="0" err="1">
                <a:ln>
                  <a:noFill/>
                </a:ln>
                <a:solidFill>
                  <a:srgbClr val="000000"/>
                </a:solidFill>
                <a:effectLst/>
                <a:uLnTx/>
                <a:uFillTx/>
                <a:latin typeface="Arial" pitchFamily="34" charset="0"/>
                <a:ea typeface="ＭＳ Ｐゴシック" pitchFamily="92" charset="-128"/>
                <a:cs typeface="+mn-cs"/>
              </a:rPr>
              <a:t>CuSP</a:t>
            </a:r>
            <a:r>
              <a:rPr kumimoji="0" lang="en-US" sz="16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 &amp; </a:t>
            </a:r>
            <a:r>
              <a:rPr kumimoji="0" lang="en-US" sz="1600" b="0" i="0" u="none" strike="noStrike" kern="1200" cap="none" spc="0" normalizeH="0" baseline="0" noProof="0" dirty="0" err="1">
                <a:ln>
                  <a:noFill/>
                </a:ln>
                <a:solidFill>
                  <a:srgbClr val="000000"/>
                </a:solidFill>
                <a:effectLst/>
                <a:uLnTx/>
                <a:uFillTx/>
                <a:latin typeface="Arial" pitchFamily="34" charset="0"/>
                <a:ea typeface="ＭＳ Ｐゴシック" pitchFamily="92" charset="-128"/>
                <a:cs typeface="+mn-cs"/>
              </a:rPr>
              <a:t>CeRES</a:t>
            </a:r>
            <a:r>
              <a:rPr kumimoji="0" lang="en-US" sz="16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rPr>
              <a:t> heritage)</a:t>
            </a:r>
            <a:endParaRPr kumimoji="0" lang="en-US" sz="2000" b="0" i="0" u="none" strike="noStrike" kern="1200" cap="none" spc="0" normalizeH="0" baseline="0" noProof="0" dirty="0">
              <a:ln>
                <a:noFill/>
              </a:ln>
              <a:solidFill>
                <a:srgbClr val="000000"/>
              </a:solidFill>
              <a:effectLst/>
              <a:uLnTx/>
              <a:uFillTx/>
              <a:latin typeface="Arial" pitchFamily="34" charset="0"/>
              <a:ea typeface="ＭＳ Ｐゴシック" pitchFamily="92" charset="-128"/>
              <a:cs typeface="+mn-cs"/>
            </a:endParaRPr>
          </a:p>
        </p:txBody>
      </p:sp>
      <p:pic>
        <p:nvPicPr>
          <p:cNvPr id="14" name="Picture 13">
            <a:extLst>
              <a:ext uri="{FF2B5EF4-FFF2-40B4-BE49-F238E27FC236}">
                <a16:creationId xmlns:a16="http://schemas.microsoft.com/office/drawing/2014/main" id="{43FC2701-08F1-F845-8E6E-C85090404136}"/>
              </a:ext>
            </a:extLst>
          </p:cNvPr>
          <p:cNvPicPr>
            <a:picLocks noChangeAspect="1"/>
          </p:cNvPicPr>
          <p:nvPr/>
        </p:nvPicPr>
        <p:blipFill rotWithShape="1">
          <a:blip r:embed="rId6"/>
          <a:srcRect l="14844" t="15626" r="19531" b="18749"/>
          <a:stretch/>
        </p:blipFill>
        <p:spPr>
          <a:xfrm>
            <a:off x="9392700" y="1638820"/>
            <a:ext cx="2773680" cy="2080260"/>
          </a:xfrm>
          <a:prstGeom prst="rect">
            <a:avLst/>
          </a:prstGeom>
        </p:spPr>
      </p:pic>
      <p:pic>
        <p:nvPicPr>
          <p:cNvPr id="15" name="Picture 14">
            <a:extLst>
              <a:ext uri="{FF2B5EF4-FFF2-40B4-BE49-F238E27FC236}">
                <a16:creationId xmlns:a16="http://schemas.microsoft.com/office/drawing/2014/main" id="{E9A70801-45DF-CC48-9867-0C0BB7050C0A}"/>
              </a:ext>
            </a:extLst>
          </p:cNvPr>
          <p:cNvPicPr>
            <a:picLocks noChangeAspect="1"/>
          </p:cNvPicPr>
          <p:nvPr/>
        </p:nvPicPr>
        <p:blipFill rotWithShape="1">
          <a:blip r:embed="rId7"/>
          <a:srcRect l="9117" t="8480" r="12500" b="6906"/>
          <a:stretch/>
        </p:blipFill>
        <p:spPr>
          <a:xfrm>
            <a:off x="8882759" y="3794804"/>
            <a:ext cx="3312904" cy="2682196"/>
          </a:xfrm>
          <a:prstGeom prst="rect">
            <a:avLst/>
          </a:prstGeom>
        </p:spPr>
      </p:pic>
      <p:sp>
        <p:nvSpPr>
          <p:cNvPr id="12" name="TextBox 11">
            <a:extLst>
              <a:ext uri="{FF2B5EF4-FFF2-40B4-BE49-F238E27FC236}">
                <a16:creationId xmlns:a16="http://schemas.microsoft.com/office/drawing/2014/main" id="{28E1A4CC-24CA-AF41-9DC7-8E99694F3B94}"/>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Tree>
    <p:extLst>
      <p:ext uri="{BB962C8B-B14F-4D97-AF65-F5344CB8AC3E}">
        <p14:creationId xmlns:p14="http://schemas.microsoft.com/office/powerpoint/2010/main" val="1529359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0D75-B7D3-BF44-9912-253A6C81ABCC}"/>
              </a:ext>
            </a:extLst>
          </p:cNvPr>
          <p:cNvSpPr>
            <a:spLocks noGrp="1"/>
          </p:cNvSpPr>
          <p:nvPr>
            <p:ph type="title"/>
          </p:nvPr>
        </p:nvSpPr>
        <p:spPr>
          <a:xfrm>
            <a:off x="1170517" y="193462"/>
            <a:ext cx="9751483" cy="457200"/>
          </a:xfrm>
        </p:spPr>
        <p:txBody>
          <a:bodyPr/>
          <a:lstStyle/>
          <a:p>
            <a:r>
              <a:rPr lang="en-US" dirty="0"/>
              <a:t>Cameras for Measuring Holes in Reflector Created by Dust</a:t>
            </a:r>
            <a:br>
              <a:rPr lang="en-US" dirty="0"/>
            </a:br>
            <a:r>
              <a:rPr lang="en-US" dirty="0"/>
              <a:t>and Taking Periodic Portraits of the Solar System</a:t>
            </a:r>
          </a:p>
        </p:txBody>
      </p:sp>
      <p:sp>
        <p:nvSpPr>
          <p:cNvPr id="4" name="Slide Number Placeholder 3">
            <a:extLst>
              <a:ext uri="{FF2B5EF4-FFF2-40B4-BE49-F238E27FC236}">
                <a16:creationId xmlns:a16="http://schemas.microsoft.com/office/drawing/2014/main" id="{6F9BFFF6-0553-9341-B251-52F384DFC3FB}"/>
              </a:ext>
            </a:extLst>
          </p:cNvPr>
          <p:cNvSpPr>
            <a:spLocks noGrp="1"/>
          </p:cNvSpPr>
          <p:nvPr>
            <p:ph type="sldNum" sz="quarter" idx="10"/>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14D12144-FA18-43D3-98EE-AA59B88DB3DB}" type="slidenum">
              <a:rPr kumimoji="0" lang="en-US" sz="900" b="1" i="0" u="none" strike="noStrike" kern="1200" cap="none" spc="0" normalizeH="0" baseline="0" noProof="0" smtClean="0">
                <a:ln>
                  <a:noFill/>
                </a:ln>
                <a:solidFill>
                  <a:srgbClr val="DDDDDD"/>
                </a:solidFill>
                <a:effectLst/>
                <a:uLnTx/>
                <a:uFillTx/>
                <a:latin typeface="Arial" charset="0"/>
                <a:ea typeface="ＭＳ Ｐゴシック"/>
                <a:cs typeface="+mn-cs"/>
              </a:rPr>
              <a:pPr marL="0" marR="0" lvl="0" indent="0" algn="r" defTabSz="914400" rtl="0" eaLnBrk="0" fontAlgn="auto" latinLnBrk="0" hangingPunct="0">
                <a:lnSpc>
                  <a:spcPct val="100000"/>
                </a:lnSpc>
                <a:spcBef>
                  <a:spcPts val="0"/>
                </a:spcBef>
                <a:spcAft>
                  <a:spcPts val="0"/>
                </a:spcAft>
                <a:buClrTx/>
                <a:buSzTx/>
                <a:buFontTx/>
                <a:buNone/>
                <a:tabLst/>
                <a:defRPr/>
              </a:pPr>
              <a:t>14</a:t>
            </a:fld>
            <a:endParaRPr kumimoji="0" lang="en-US" sz="900" b="1" i="0" u="none" strike="noStrike" kern="1200" cap="none" spc="0" normalizeH="0" baseline="0" noProof="0">
              <a:ln>
                <a:noFill/>
              </a:ln>
              <a:solidFill>
                <a:srgbClr val="DDDDDD"/>
              </a:solidFill>
              <a:effectLst/>
              <a:uLnTx/>
              <a:uFillTx/>
              <a:latin typeface="Arial" charset="0"/>
              <a:ea typeface="ＭＳ Ｐゴシック"/>
              <a:cs typeface="+mn-cs"/>
            </a:endParaRPr>
          </a:p>
        </p:txBody>
      </p:sp>
      <p:sp>
        <p:nvSpPr>
          <p:cNvPr id="5" name="Date Placeholder 4">
            <a:extLst>
              <a:ext uri="{FF2B5EF4-FFF2-40B4-BE49-F238E27FC236}">
                <a16:creationId xmlns:a16="http://schemas.microsoft.com/office/drawing/2014/main" id="{4E071B6E-B3BB-3144-96F5-8FFA78AEEC1F}"/>
              </a:ext>
            </a:extLst>
          </p:cNvPr>
          <p:cNvSpPr>
            <a:spLocks noGrp="1"/>
          </p:cNvSpPr>
          <p:nvPr>
            <p:ph type="dt" sz="half" idx="11"/>
          </p:nvPr>
        </p:nvSpPr>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DDDDDD"/>
                </a:solidFill>
                <a:effectLst/>
                <a:uLnTx/>
                <a:uFillTx/>
                <a:latin typeface="Arial" charset="0"/>
                <a:ea typeface="ＭＳ Ｐゴシック"/>
                <a:cs typeface="+mn-cs"/>
              </a:rPr>
              <a:t>2020/12/20</a:t>
            </a:r>
            <a:endParaRPr kumimoji="0" lang="en-US" sz="900" b="1" i="0" u="none" strike="noStrike" kern="1200" cap="none" spc="0" normalizeH="0" baseline="0" noProof="0" dirty="0">
              <a:ln>
                <a:noFill/>
              </a:ln>
              <a:solidFill>
                <a:srgbClr val="DDDDDD"/>
              </a:solidFill>
              <a:effectLst/>
              <a:uLnTx/>
              <a:uFillTx/>
              <a:latin typeface="Arial" charset="0"/>
              <a:ea typeface="ＭＳ Ｐゴシック"/>
              <a:cs typeface="+mn-cs"/>
            </a:endParaRPr>
          </a:p>
        </p:txBody>
      </p:sp>
      <p:sp>
        <p:nvSpPr>
          <p:cNvPr id="9" name="TextBox 8">
            <a:extLst>
              <a:ext uri="{FF2B5EF4-FFF2-40B4-BE49-F238E27FC236}">
                <a16:creationId xmlns:a16="http://schemas.microsoft.com/office/drawing/2014/main" id="{2E13C69B-75DE-AB4E-B4D8-0618DA6F3DB8}"/>
              </a:ext>
            </a:extLst>
          </p:cNvPr>
          <p:cNvSpPr txBox="1"/>
          <p:nvPr/>
        </p:nvSpPr>
        <p:spPr>
          <a:xfrm>
            <a:off x="3209924" y="1641604"/>
            <a:ext cx="166245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ＭＳ Ｐゴシック"/>
                <a:cs typeface="+mn-cs"/>
              </a:rPr>
              <a:t>65 x 74 mm at base x 90 mm along optical axis. 700 g</a:t>
            </a:r>
          </a:p>
        </p:txBody>
      </p:sp>
      <p:pic>
        <p:nvPicPr>
          <p:cNvPr id="6" name="Picture 5">
            <a:extLst>
              <a:ext uri="{FF2B5EF4-FFF2-40B4-BE49-F238E27FC236}">
                <a16:creationId xmlns:a16="http://schemas.microsoft.com/office/drawing/2014/main" id="{6EDCE470-BEFB-BC44-B6DC-E95BF02244A1}"/>
              </a:ext>
            </a:extLst>
          </p:cNvPr>
          <p:cNvPicPr>
            <a:picLocks noChangeAspect="1"/>
          </p:cNvPicPr>
          <p:nvPr/>
        </p:nvPicPr>
        <p:blipFill>
          <a:blip r:embed="rId3"/>
          <a:stretch>
            <a:fillRect/>
          </a:stretch>
        </p:blipFill>
        <p:spPr>
          <a:xfrm>
            <a:off x="752474" y="1453629"/>
            <a:ext cx="2457450" cy="1866900"/>
          </a:xfrm>
          <a:prstGeom prst="rect">
            <a:avLst/>
          </a:prstGeom>
        </p:spPr>
      </p:pic>
      <p:sp>
        <p:nvSpPr>
          <p:cNvPr id="7" name="TextBox 6">
            <a:extLst>
              <a:ext uri="{FF2B5EF4-FFF2-40B4-BE49-F238E27FC236}">
                <a16:creationId xmlns:a16="http://schemas.microsoft.com/office/drawing/2014/main" id="{9AC7C565-A68A-664F-B903-65E786C9834A}"/>
              </a:ext>
            </a:extLst>
          </p:cNvPr>
          <p:cNvSpPr txBox="1"/>
          <p:nvPr/>
        </p:nvSpPr>
        <p:spPr>
          <a:xfrm>
            <a:off x="1981200" y="939785"/>
            <a:ext cx="21723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mn-cs"/>
              </a:rPr>
              <a:t>Mars2020 </a:t>
            </a:r>
            <a:r>
              <a:rPr kumimoji="0" lang="en-US" sz="1800" b="0" i="0" u="none" strike="noStrike" kern="1200" cap="none" spc="0" normalizeH="0" baseline="0" noProof="0" dirty="0" err="1">
                <a:ln>
                  <a:noFill/>
                </a:ln>
                <a:solidFill>
                  <a:srgbClr val="000000"/>
                </a:solidFill>
                <a:effectLst/>
                <a:uLnTx/>
                <a:uFillTx/>
                <a:latin typeface="Arial"/>
                <a:ea typeface="ＭＳ Ｐゴシック"/>
                <a:cs typeface="+mn-cs"/>
              </a:rPr>
              <a:t>NavCam</a:t>
            </a:r>
            <a:endParaRPr kumimoji="0" 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pic>
        <p:nvPicPr>
          <p:cNvPr id="10" name="Picture 9">
            <a:extLst>
              <a:ext uri="{FF2B5EF4-FFF2-40B4-BE49-F238E27FC236}">
                <a16:creationId xmlns:a16="http://schemas.microsoft.com/office/drawing/2014/main" id="{430A853A-1500-C24B-AB7B-80897DB26AB6}"/>
              </a:ext>
            </a:extLst>
          </p:cNvPr>
          <p:cNvPicPr>
            <a:picLocks noChangeAspect="1"/>
          </p:cNvPicPr>
          <p:nvPr/>
        </p:nvPicPr>
        <p:blipFill rotWithShape="1">
          <a:blip r:embed="rId4"/>
          <a:srcRect l="13857" r="19310" b="6570"/>
          <a:stretch/>
        </p:blipFill>
        <p:spPr>
          <a:xfrm>
            <a:off x="135105" y="3519616"/>
            <a:ext cx="3692189" cy="2901141"/>
          </a:xfrm>
          <a:prstGeom prst="rect">
            <a:avLst/>
          </a:prstGeom>
        </p:spPr>
      </p:pic>
      <p:graphicFrame>
        <p:nvGraphicFramePr>
          <p:cNvPr id="12" name="Table 11">
            <a:extLst>
              <a:ext uri="{FF2B5EF4-FFF2-40B4-BE49-F238E27FC236}">
                <a16:creationId xmlns:a16="http://schemas.microsoft.com/office/drawing/2014/main" id="{9505C462-45F4-1B49-AF9E-F1254C802451}"/>
              </a:ext>
            </a:extLst>
          </p:cNvPr>
          <p:cNvGraphicFramePr>
            <a:graphicFrameLocks noGrp="1"/>
          </p:cNvGraphicFramePr>
          <p:nvPr/>
        </p:nvGraphicFramePr>
        <p:xfrm>
          <a:off x="5381112" y="978805"/>
          <a:ext cx="5286888" cy="5441952"/>
        </p:xfrm>
        <a:graphic>
          <a:graphicData uri="http://schemas.openxmlformats.org/drawingml/2006/table">
            <a:tbl>
              <a:tblPr/>
              <a:tblGrid>
                <a:gridCol w="1939206">
                  <a:extLst>
                    <a:ext uri="{9D8B030D-6E8A-4147-A177-3AD203B41FA5}">
                      <a16:colId xmlns:a16="http://schemas.microsoft.com/office/drawing/2014/main" val="1857187469"/>
                    </a:ext>
                  </a:extLst>
                </a:gridCol>
                <a:gridCol w="3347682">
                  <a:extLst>
                    <a:ext uri="{9D8B030D-6E8A-4147-A177-3AD203B41FA5}">
                      <a16:colId xmlns:a16="http://schemas.microsoft.com/office/drawing/2014/main" val="3234834162"/>
                    </a:ext>
                  </a:extLst>
                </a:gridCol>
              </a:tblGrid>
              <a:tr h="336615">
                <a:tc>
                  <a:txBody>
                    <a:bodyPr/>
                    <a:lstStyle/>
                    <a:p>
                      <a:r>
                        <a:rPr lang="en-US" sz="1100" b="1" dirty="0">
                          <a:solidFill>
                            <a:srgbClr val="FFFFFF"/>
                          </a:solidFill>
                          <a:effectLst/>
                          <a:latin typeface="Arial" panose="020B0604020202020204" pitchFamily="34" charset="0"/>
                        </a:rPr>
                        <a:t>Mars2020 EECAM Camera Specifications</a:t>
                      </a:r>
                      <a:endParaRPr lang="en-US" sz="1100" dirty="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095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542631552"/>
                  </a:ext>
                </a:extLst>
              </a:tr>
              <a:tr h="224410">
                <a:tc>
                  <a:txBody>
                    <a:bodyPr/>
                    <a:lstStyle/>
                    <a:p>
                      <a:pPr algn="ctr"/>
                      <a:r>
                        <a:rPr lang="en-US" sz="1100" b="1">
                          <a:solidFill>
                            <a:srgbClr val="FFFFFF"/>
                          </a:solidFill>
                          <a:effectLst/>
                          <a:latin typeface="Arial" panose="020B0604020202020204" pitchFamily="34" charset="0"/>
                        </a:rPr>
                        <a:t>Sensor Capabilities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93991111"/>
                  </a:ext>
                </a:extLst>
              </a:tr>
              <a:tr h="168308">
                <a:tc>
                  <a:txBody>
                    <a:bodyPr/>
                    <a:lstStyle/>
                    <a:p>
                      <a:r>
                        <a:rPr lang="en-US" sz="1100" b="1">
                          <a:solidFill>
                            <a:srgbClr val="FFFFFF"/>
                          </a:solidFill>
                          <a:effectLst/>
                          <a:latin typeface="Arial" panose="020B0604020202020204" pitchFamily="34" charset="0"/>
                        </a:rPr>
                        <a:t>Type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20M Pixel CMOS Image Sensor</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476416312"/>
                  </a:ext>
                </a:extLst>
              </a:tr>
              <a:tr h="168308">
                <a:tc>
                  <a:txBody>
                    <a:bodyPr/>
                    <a:lstStyle/>
                    <a:p>
                      <a:r>
                        <a:rPr lang="en-US" sz="1100" b="1">
                          <a:solidFill>
                            <a:srgbClr val="FFFFFF"/>
                          </a:solidFill>
                          <a:effectLst/>
                          <a:latin typeface="Arial" panose="020B0604020202020204" pitchFamily="34" charset="0"/>
                        </a:rPr>
                        <a:t>Array Size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dirty="0">
                          <a:effectLst/>
                          <a:latin typeface="Arial" panose="020B0604020202020204" pitchFamily="34" charset="0"/>
                        </a:rPr>
                        <a:t>5120 x 3840</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959568208"/>
                  </a:ext>
                </a:extLst>
              </a:tr>
              <a:tr h="168308">
                <a:tc>
                  <a:txBody>
                    <a:bodyPr/>
                    <a:lstStyle/>
                    <a:p>
                      <a:r>
                        <a:rPr lang="en-US" sz="1100" b="1">
                          <a:solidFill>
                            <a:srgbClr val="FFFFFF"/>
                          </a:solidFill>
                          <a:effectLst/>
                          <a:latin typeface="Arial" panose="020B0604020202020204" pitchFamily="34" charset="0"/>
                        </a:rPr>
                        <a:t>Pixel Size and Pitch</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6.4um2 on 6.4um Pitch</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937839967"/>
                  </a:ext>
                </a:extLst>
              </a:tr>
              <a:tr h="168308">
                <a:tc>
                  <a:txBody>
                    <a:bodyPr/>
                    <a:lstStyle/>
                    <a:p>
                      <a:r>
                        <a:rPr lang="en-US" sz="1100" b="1">
                          <a:solidFill>
                            <a:srgbClr val="FFFFFF"/>
                          </a:solidFill>
                          <a:effectLst/>
                          <a:latin typeface="Arial" panose="020B0604020202020204" pitchFamily="34" charset="0"/>
                        </a:rPr>
                        <a:t>Full well charge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15ke-</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550967308"/>
                  </a:ext>
                </a:extLst>
              </a:tr>
              <a:tr h="168308">
                <a:tc>
                  <a:txBody>
                    <a:bodyPr/>
                    <a:lstStyle/>
                    <a:p>
                      <a:r>
                        <a:rPr lang="en-US" sz="1100" b="1">
                          <a:solidFill>
                            <a:srgbClr val="FFFFFF"/>
                          </a:solidFill>
                          <a:effectLst/>
                          <a:latin typeface="Arial" panose="020B0604020202020204" pitchFamily="34" charset="0"/>
                        </a:rPr>
                        <a:t>Pixel Dark Noise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8e- RMS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3663618282"/>
                  </a:ext>
                </a:extLst>
              </a:tr>
              <a:tr h="168308">
                <a:tc>
                  <a:txBody>
                    <a:bodyPr/>
                    <a:lstStyle/>
                    <a:p>
                      <a:r>
                        <a:rPr lang="en-US" sz="1100" b="1">
                          <a:solidFill>
                            <a:srgbClr val="FFFFFF"/>
                          </a:solidFill>
                          <a:effectLst/>
                          <a:latin typeface="Arial" panose="020B0604020202020204" pitchFamily="34" charset="0"/>
                        </a:rPr>
                        <a:t>Windowing</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Yes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911162187"/>
                  </a:ext>
                </a:extLst>
              </a:tr>
              <a:tr h="168308">
                <a:tc>
                  <a:txBody>
                    <a:bodyPr/>
                    <a:lstStyle/>
                    <a:p>
                      <a:r>
                        <a:rPr lang="en-US" sz="1100" b="1">
                          <a:solidFill>
                            <a:srgbClr val="FFFFFF"/>
                          </a:solidFill>
                          <a:effectLst/>
                          <a:latin typeface="Arial" panose="020B0604020202020204" pitchFamily="34" charset="0"/>
                        </a:rPr>
                        <a:t>Shutter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Global</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4026385981"/>
                  </a:ext>
                </a:extLst>
              </a:tr>
              <a:tr h="168308">
                <a:tc>
                  <a:txBody>
                    <a:bodyPr/>
                    <a:lstStyle/>
                    <a:p>
                      <a:r>
                        <a:rPr lang="en-US" sz="1100" b="1">
                          <a:solidFill>
                            <a:srgbClr val="FFFFFF"/>
                          </a:solidFill>
                          <a:effectLst/>
                          <a:latin typeface="Arial" panose="020B0604020202020204" pitchFamily="34" charset="0"/>
                        </a:rPr>
                        <a:t>Color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Bayer RGB Color</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565711835"/>
                  </a:ext>
                </a:extLst>
              </a:tr>
              <a:tr h="168308">
                <a:tc>
                  <a:txBody>
                    <a:bodyPr/>
                    <a:lstStyle/>
                    <a:p>
                      <a:r>
                        <a:rPr lang="en-US" sz="1100" b="1">
                          <a:solidFill>
                            <a:srgbClr val="FFFFFF"/>
                          </a:solidFill>
                          <a:effectLst/>
                          <a:latin typeface="Arial" panose="020B0604020202020204" pitchFamily="34" charset="0"/>
                        </a:rPr>
                        <a:t>Pixel Quantization</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12bit</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732182450"/>
                  </a:ext>
                </a:extLst>
              </a:tr>
              <a:tr h="224410">
                <a:tc>
                  <a:txBody>
                    <a:bodyPr/>
                    <a:lstStyle/>
                    <a:p>
                      <a:pPr algn="ctr"/>
                      <a:r>
                        <a:rPr lang="en-US" sz="1100" b="1">
                          <a:solidFill>
                            <a:srgbClr val="FFFFFF"/>
                          </a:solidFill>
                          <a:effectLst/>
                          <a:latin typeface="Arial" panose="020B0604020202020204" pitchFamily="34" charset="0"/>
                        </a:rPr>
                        <a:t>Electrical Interface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99313165"/>
                  </a:ext>
                </a:extLst>
              </a:tr>
              <a:tr h="168308">
                <a:tc>
                  <a:txBody>
                    <a:bodyPr/>
                    <a:lstStyle/>
                    <a:p>
                      <a:r>
                        <a:rPr lang="en-US" sz="1100" b="1">
                          <a:solidFill>
                            <a:srgbClr val="FFFFFF"/>
                          </a:solidFill>
                          <a:effectLst/>
                          <a:latin typeface="Arial" panose="020B0604020202020204" pitchFamily="34" charset="0"/>
                        </a:rPr>
                        <a:t>Commanding &amp; Data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LVDS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325580477"/>
                  </a:ext>
                </a:extLst>
              </a:tr>
              <a:tr h="168308">
                <a:tc>
                  <a:txBody>
                    <a:bodyPr/>
                    <a:lstStyle/>
                    <a:p>
                      <a:pPr algn="r"/>
                      <a:r>
                        <a:rPr lang="en-US" sz="1100" b="1">
                          <a:solidFill>
                            <a:srgbClr val="FFFFFF"/>
                          </a:solidFill>
                          <a:effectLst/>
                          <a:latin typeface="Arial" panose="020B0604020202020204" pitchFamily="34" charset="0"/>
                        </a:rPr>
                        <a:t>Protocol</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MER/MSL/Mars2020 NVMCAM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1567948482"/>
                  </a:ext>
                </a:extLst>
              </a:tr>
              <a:tr h="168308">
                <a:tc>
                  <a:txBody>
                    <a:bodyPr/>
                    <a:lstStyle/>
                    <a:p>
                      <a:r>
                        <a:rPr lang="en-US" sz="1100" b="1">
                          <a:solidFill>
                            <a:srgbClr val="FFFFFF"/>
                          </a:solidFill>
                          <a:effectLst/>
                          <a:latin typeface="Arial" panose="020B0604020202020204" pitchFamily="34" charset="0"/>
                        </a:rPr>
                        <a:t>Power Input</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+5.5V (+/- 0.4V)</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528616574"/>
                  </a:ext>
                </a:extLst>
              </a:tr>
              <a:tr h="168308">
                <a:tc>
                  <a:txBody>
                    <a:bodyPr/>
                    <a:lstStyle/>
                    <a:p>
                      <a:r>
                        <a:rPr lang="en-US" sz="1100" b="1">
                          <a:solidFill>
                            <a:srgbClr val="FFFFFF"/>
                          </a:solidFill>
                          <a:effectLst/>
                          <a:latin typeface="Arial" panose="020B0604020202020204" pitchFamily="34" charset="0"/>
                        </a:rPr>
                        <a:t>Power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&lt; 3 W</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895775959"/>
                  </a:ext>
                </a:extLst>
              </a:tr>
              <a:tr h="168308">
                <a:tc>
                  <a:txBody>
                    <a:bodyPr/>
                    <a:lstStyle/>
                    <a:p>
                      <a:r>
                        <a:rPr lang="en-US" sz="1100" b="1">
                          <a:solidFill>
                            <a:srgbClr val="FFFFFF"/>
                          </a:solidFill>
                          <a:effectLst/>
                          <a:latin typeface="Arial" panose="020B0604020202020204" pitchFamily="34" charset="0"/>
                        </a:rPr>
                        <a:t>Memory</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1Gbit SDRAM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937766408"/>
                  </a:ext>
                </a:extLst>
              </a:tr>
              <a:tr h="168308">
                <a:tc>
                  <a:txBody>
                    <a:bodyPr/>
                    <a:lstStyle/>
                    <a:p>
                      <a:r>
                        <a:rPr lang="en-US" sz="1100" b="1">
                          <a:solidFill>
                            <a:srgbClr val="FFFFFF"/>
                          </a:solidFill>
                          <a:effectLst/>
                          <a:latin typeface="Arial" panose="020B0604020202020204" pitchFamily="34" charset="0"/>
                        </a:rPr>
                        <a:t>FPGA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MicroSemi Rad-Tolerant ProASIC3</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880707470"/>
                  </a:ext>
                </a:extLst>
              </a:tr>
              <a:tr h="224410">
                <a:tc>
                  <a:txBody>
                    <a:bodyPr/>
                    <a:lstStyle/>
                    <a:p>
                      <a:pPr algn="ctr"/>
                      <a:r>
                        <a:rPr lang="en-US" sz="1100" b="1">
                          <a:solidFill>
                            <a:srgbClr val="FFFFFF"/>
                          </a:solidFill>
                          <a:effectLst/>
                          <a:latin typeface="Arial" panose="020B0604020202020204" pitchFamily="34" charset="0"/>
                        </a:rPr>
                        <a:t>Camera Specifications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77145947"/>
                  </a:ext>
                </a:extLst>
              </a:tr>
              <a:tr h="168308">
                <a:tc>
                  <a:txBody>
                    <a:bodyPr/>
                    <a:lstStyle/>
                    <a:p>
                      <a:r>
                        <a:rPr lang="en-US" sz="1100" b="1">
                          <a:solidFill>
                            <a:srgbClr val="FFFFFF"/>
                          </a:solidFill>
                          <a:effectLst/>
                          <a:latin typeface="Arial" panose="020B0604020202020204" pitchFamily="34" charset="0"/>
                        </a:rPr>
                        <a:t>Mass (CBE, no optics)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&lt; 425g</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3926655186"/>
                  </a:ext>
                </a:extLst>
              </a:tr>
              <a:tr h="168308">
                <a:tc>
                  <a:txBody>
                    <a:bodyPr/>
                    <a:lstStyle/>
                    <a:p>
                      <a:r>
                        <a:rPr lang="en-US" sz="1100" b="1">
                          <a:solidFill>
                            <a:srgbClr val="FFFFFF"/>
                          </a:solidFill>
                          <a:effectLst/>
                          <a:latin typeface="Arial" panose="020B0604020202020204" pitchFamily="34" charset="0"/>
                        </a:rPr>
                        <a:t>Volume (CBE, no optics)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65 mm x 75 mm x 55 mm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661015375"/>
                  </a:ext>
                </a:extLst>
              </a:tr>
              <a:tr h="336615">
                <a:tc>
                  <a:txBody>
                    <a:bodyPr/>
                    <a:lstStyle/>
                    <a:p>
                      <a:r>
                        <a:rPr lang="en-US" sz="1100" b="1">
                          <a:solidFill>
                            <a:srgbClr val="FFFFFF"/>
                          </a:solidFill>
                          <a:effectLst/>
                          <a:latin typeface="Arial" panose="020B0604020202020204" pitchFamily="34" charset="0"/>
                        </a:rPr>
                        <a:t>Operating Temperature</a:t>
                      </a:r>
                      <a:endParaRPr lang="en-US" sz="1100">
                        <a:solidFill>
                          <a:srgbClr val="FFFFFF"/>
                        </a:solidFill>
                        <a:effectLst/>
                        <a:latin typeface="Arial" panose="020B0604020202020204" pitchFamily="34" charset="0"/>
                      </a:endParaRPr>
                    </a:p>
                    <a:p>
                      <a:r>
                        <a:rPr lang="en-US" sz="1100" b="1">
                          <a:solidFill>
                            <a:srgbClr val="FFFFFF"/>
                          </a:solidFill>
                          <a:effectLst/>
                          <a:latin typeface="Arial" panose="020B0604020202020204" pitchFamily="34" charset="0"/>
                        </a:rPr>
                        <a:t>Range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-55C to +50C</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501234140"/>
                  </a:ext>
                </a:extLst>
              </a:tr>
              <a:tr h="336615">
                <a:tc>
                  <a:txBody>
                    <a:bodyPr/>
                    <a:lstStyle/>
                    <a:p>
                      <a:pPr algn="r"/>
                      <a:r>
                        <a:rPr lang="en-US" sz="1100" b="1">
                          <a:solidFill>
                            <a:srgbClr val="FFFFFF"/>
                          </a:solidFill>
                          <a:effectLst/>
                          <a:latin typeface="Arial" panose="020B0604020202020204" pitchFamily="34" charset="0"/>
                        </a:rPr>
                        <a:t>Survival Temperature Range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-135C to +70C</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636078487"/>
                  </a:ext>
                </a:extLst>
              </a:tr>
              <a:tr h="224410">
                <a:tc>
                  <a:txBody>
                    <a:bodyPr/>
                    <a:lstStyle/>
                    <a:p>
                      <a:pPr algn="ctr"/>
                      <a:r>
                        <a:rPr lang="en-US" sz="1100" b="1">
                          <a:solidFill>
                            <a:srgbClr val="FFFFFF"/>
                          </a:solidFill>
                          <a:effectLst/>
                          <a:latin typeface="Arial" panose="020B0604020202020204" pitchFamily="34" charset="0"/>
                        </a:rPr>
                        <a:t>Optics Configurations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901203927"/>
                  </a:ext>
                </a:extLst>
              </a:tr>
              <a:tr h="168308">
                <a:tc>
                  <a:txBody>
                    <a:bodyPr/>
                    <a:lstStyle/>
                    <a:p>
                      <a:r>
                        <a:rPr lang="en-US" sz="1100" b="1">
                          <a:solidFill>
                            <a:srgbClr val="FFFFFF"/>
                          </a:solidFill>
                          <a:effectLst/>
                          <a:latin typeface="Arial" panose="020B0604020202020204" pitchFamily="34" charset="0"/>
                        </a:rPr>
                        <a:t>Navigation 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95°X 71°(H x V), f/12, iFOV &lt; 0.32 mrad/pix</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0955" cap="flat" cmpd="sng" algn="ctr">
                      <a:solidFill>
                        <a:srgbClr val="000000"/>
                      </a:solidFill>
                      <a:prstDash val="solid"/>
                      <a:round/>
                      <a:headEnd type="none" w="med" len="med"/>
                      <a:tailEnd type="none" w="med" len="med"/>
                    </a:lnB>
                    <a:solidFill>
                      <a:srgbClr val="D9E0ED"/>
                    </a:solidFill>
                  </a:tcPr>
                </a:tc>
                <a:extLst>
                  <a:ext uri="{0D108BD9-81ED-4DB2-BD59-A6C34878D82A}">
                    <a16:rowId xmlns:a16="http://schemas.microsoft.com/office/drawing/2014/main" val="4177923075"/>
                  </a:ext>
                </a:extLst>
              </a:tr>
              <a:tr h="168308">
                <a:tc>
                  <a:txBody>
                    <a:bodyPr/>
                    <a:lstStyle/>
                    <a:p>
                      <a:r>
                        <a:rPr lang="en-US" sz="1100" b="1">
                          <a:solidFill>
                            <a:srgbClr val="FFFFFF"/>
                          </a:solidFill>
                          <a:effectLst/>
                          <a:latin typeface="Arial" panose="020B0604020202020204" pitchFamily="34" charset="0"/>
                        </a:rPr>
                        <a:t>Hazard 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134°X 110°(H x V), f/12, iFOV &lt; 0.46 mrad/pix</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000000"/>
                      </a:solidFill>
                      <a:prstDash val="solid"/>
                      <a:round/>
                      <a:headEnd type="none" w="med" len="med"/>
                      <a:tailEnd type="none" w="med" len="med"/>
                    </a:lnT>
                    <a:lnB w="20955" cap="flat" cmpd="sng" algn="ctr">
                      <a:solidFill>
                        <a:srgbClr val="000000"/>
                      </a:solidFill>
                      <a:prstDash val="solid"/>
                      <a:round/>
                      <a:headEnd type="none" w="med" len="med"/>
                      <a:tailEnd type="none" w="med" len="med"/>
                    </a:lnB>
                    <a:solidFill>
                      <a:srgbClr val="EDF1F6"/>
                    </a:solidFill>
                  </a:tcPr>
                </a:tc>
                <a:extLst>
                  <a:ext uri="{0D108BD9-81ED-4DB2-BD59-A6C34878D82A}">
                    <a16:rowId xmlns:a16="http://schemas.microsoft.com/office/drawing/2014/main" val="1752289584"/>
                  </a:ext>
                </a:extLst>
              </a:tr>
              <a:tr h="336615">
                <a:tc>
                  <a:txBody>
                    <a:bodyPr/>
                    <a:lstStyle/>
                    <a:p>
                      <a:r>
                        <a:rPr lang="en-US" sz="1100" b="1">
                          <a:solidFill>
                            <a:srgbClr val="FFFFFF"/>
                          </a:solidFill>
                          <a:effectLst/>
                          <a:latin typeface="Arial" panose="020B0604020202020204" pitchFamily="34" charset="0"/>
                        </a:rPr>
                        <a:t>Sample Caching System</a:t>
                      </a:r>
                      <a:endParaRPr lang="en-US" sz="1100">
                        <a:solidFill>
                          <a:srgbClr val="FFFFFF"/>
                        </a:solidFill>
                        <a:effectLst/>
                        <a:latin typeface="Arial" panose="020B0604020202020204" pitchFamily="34" charset="0"/>
                      </a:endParaRPr>
                    </a:p>
                    <a:p>
                      <a:r>
                        <a:rPr lang="en-US" sz="1100" b="1">
                          <a:solidFill>
                            <a:srgbClr val="FFFFFF"/>
                          </a:solidFill>
                          <a:effectLst/>
                          <a:latin typeface="Arial" panose="020B0604020202020204" pitchFamily="34" charset="0"/>
                        </a:rPr>
                        <a:t>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dirty="0">
                          <a:effectLst/>
                          <a:latin typeface="Arial" panose="020B0604020202020204" pitchFamily="34" charset="0"/>
                        </a:rPr>
                        <a:t>0.49 magnification, 130mm stop to plane-of-</a:t>
                      </a:r>
                    </a:p>
                    <a:p>
                      <a:r>
                        <a:rPr lang="en-US" sz="1100" dirty="0">
                          <a:effectLst/>
                          <a:latin typeface="Arial" panose="020B0604020202020204" pitchFamily="34" charset="0"/>
                        </a:rPr>
                        <a:t>focus, +/- 5mm Depth of Field</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000000"/>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624259420"/>
                  </a:ext>
                </a:extLst>
              </a:tr>
            </a:tbl>
          </a:graphicData>
        </a:graphic>
      </p:graphicFrame>
      <p:sp>
        <p:nvSpPr>
          <p:cNvPr id="16" name="Rectangle 1">
            <a:extLst>
              <a:ext uri="{FF2B5EF4-FFF2-40B4-BE49-F238E27FC236}">
                <a16:creationId xmlns:a16="http://schemas.microsoft.com/office/drawing/2014/main" id="{60DECD18-3EE0-5842-B7E0-063C76CD67E3}"/>
              </a:ext>
            </a:extLst>
          </p:cNvPr>
          <p:cNvSpPr>
            <a:spLocks noChangeArrowheads="1"/>
          </p:cNvSpPr>
          <p:nvPr/>
        </p:nvSpPr>
        <p:spPr bwMode="auto">
          <a:xfrm>
            <a:off x="5381370" y="961186"/>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a:cs typeface="+mn-cs"/>
              </a:rPr>
            </a:b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mn-cs"/>
            </a:endParaRPr>
          </a:p>
        </p:txBody>
      </p:sp>
      <p:sp>
        <p:nvSpPr>
          <p:cNvPr id="3" name="TextBox 2">
            <a:extLst>
              <a:ext uri="{FF2B5EF4-FFF2-40B4-BE49-F238E27FC236}">
                <a16:creationId xmlns:a16="http://schemas.microsoft.com/office/drawing/2014/main" id="{DA99182D-475E-8147-A9EA-13B4F7DFD120}"/>
              </a:ext>
            </a:extLst>
          </p:cNvPr>
          <p:cNvSpPr txBox="1"/>
          <p:nvPr/>
        </p:nvSpPr>
        <p:spPr>
          <a:xfrm>
            <a:off x="10858064" y="3364458"/>
            <a:ext cx="1292662" cy="2714498"/>
          </a:xfrm>
          <a:prstGeom prst="rect">
            <a:avLst/>
          </a:prstGeom>
        </p:spPr>
        <p:style>
          <a:lnRef idx="2">
            <a:schemeClr val="dk1"/>
          </a:lnRef>
          <a:fillRef idx="1">
            <a:schemeClr val="lt1"/>
          </a:fillRef>
          <a:effectRef idx="0">
            <a:schemeClr val="dk1"/>
          </a:effectRef>
          <a:fontRef idx="minor">
            <a:schemeClr val="dk1"/>
          </a:fontRef>
        </p:style>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mn-cs"/>
              </a:rPr>
              <a:t>Christophe Basset, Colin McKinney, Mark </a:t>
            </a:r>
            <a:r>
              <a:rPr kumimoji="0" lang="en-US" sz="1800" b="0" i="0" u="none" strike="noStrike" kern="1200" cap="none" spc="0" normalizeH="0" baseline="0" noProof="0" dirty="0" err="1">
                <a:ln>
                  <a:noFill/>
                </a:ln>
                <a:solidFill>
                  <a:srgbClr val="000000"/>
                </a:solidFill>
                <a:effectLst/>
                <a:uLnTx/>
                <a:uFillTx/>
                <a:latin typeface="Arial"/>
                <a:ea typeface="ＭＳ Ｐゴシック"/>
                <a:cs typeface="+mn-cs"/>
              </a:rPr>
              <a:t>Schwochert</a:t>
            </a:r>
            <a:r>
              <a:rPr kumimoji="0" lang="en-US" sz="1800" b="0" i="0" u="none" strike="noStrike" kern="1200" cap="none" spc="0" normalizeH="0" baseline="0" noProof="0" dirty="0">
                <a:ln>
                  <a:noFill/>
                </a:ln>
                <a:solidFill>
                  <a:srgbClr val="000000"/>
                </a:solidFill>
                <a:effectLst/>
                <a:uLnTx/>
                <a:uFillTx/>
                <a:latin typeface="Arial"/>
                <a:ea typeface="ＭＳ Ｐゴシック"/>
                <a:cs typeface="+mn-cs"/>
              </a:rPr>
              <a:t>, Justin Boland/JPL, 2017</a:t>
            </a:r>
          </a:p>
        </p:txBody>
      </p:sp>
      <p:sp>
        <p:nvSpPr>
          <p:cNvPr id="13" name="TextBox 12">
            <a:extLst>
              <a:ext uri="{FF2B5EF4-FFF2-40B4-BE49-F238E27FC236}">
                <a16:creationId xmlns:a16="http://schemas.microsoft.com/office/drawing/2014/main" id="{BCADE24C-A781-B142-9731-AF89AAC01FFB}"/>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Tree>
    <p:extLst>
      <p:ext uri="{BB962C8B-B14F-4D97-AF65-F5344CB8AC3E}">
        <p14:creationId xmlns:p14="http://schemas.microsoft.com/office/powerpoint/2010/main" val="240407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119907B-0FFD-7048-A18C-8BFF42DF6B93}"/>
              </a:ext>
            </a:extLst>
          </p:cNvPr>
          <p:cNvPicPr>
            <a:picLocks noChangeAspect="1"/>
          </p:cNvPicPr>
          <p:nvPr/>
        </p:nvPicPr>
        <p:blipFill>
          <a:blip r:embed="rId2"/>
          <a:stretch>
            <a:fillRect/>
          </a:stretch>
        </p:blipFill>
        <p:spPr>
          <a:xfrm>
            <a:off x="4905928" y="1336743"/>
            <a:ext cx="7166610" cy="4283075"/>
          </a:xfrm>
          <a:prstGeom prst="rect">
            <a:avLst/>
          </a:prstGeom>
        </p:spPr>
      </p:pic>
      <p:sp>
        <p:nvSpPr>
          <p:cNvPr id="2" name="Title 1">
            <a:extLst>
              <a:ext uri="{FF2B5EF4-FFF2-40B4-BE49-F238E27FC236}">
                <a16:creationId xmlns:a16="http://schemas.microsoft.com/office/drawing/2014/main" id="{FFCE307E-5BF6-8346-A603-EA473DE06D8A}"/>
              </a:ext>
            </a:extLst>
          </p:cNvPr>
          <p:cNvSpPr>
            <a:spLocks noGrp="1"/>
          </p:cNvSpPr>
          <p:nvPr>
            <p:ph type="title"/>
          </p:nvPr>
        </p:nvSpPr>
        <p:spPr>
          <a:xfrm>
            <a:off x="-13852" y="110836"/>
            <a:ext cx="11065549" cy="727364"/>
          </a:xfrm>
        </p:spPr>
        <p:txBody>
          <a:bodyPr/>
          <a:lstStyle/>
          <a:p>
            <a:r>
              <a:rPr lang="en-US" dirty="0"/>
              <a:t>OS4 Hub, </a:t>
            </a:r>
            <a:r>
              <a:rPr lang="en-US" i="1" dirty="0"/>
              <a:t>Stowed</a:t>
            </a:r>
            <a:r>
              <a:rPr lang="en-US" dirty="0"/>
              <a:t> Parabolic Metalized Membrane Reflector, and ESPA Ring</a:t>
            </a:r>
          </a:p>
        </p:txBody>
      </p:sp>
      <p:sp>
        <p:nvSpPr>
          <p:cNvPr id="4" name="Slide Number Placeholder 3">
            <a:extLst>
              <a:ext uri="{FF2B5EF4-FFF2-40B4-BE49-F238E27FC236}">
                <a16:creationId xmlns:a16="http://schemas.microsoft.com/office/drawing/2014/main" id="{55B9F7FA-FDED-D047-A9F3-3DB76CBE8AE0}"/>
              </a:ext>
            </a:extLst>
          </p:cNvPr>
          <p:cNvSpPr>
            <a:spLocks noGrp="1"/>
          </p:cNvSpPr>
          <p:nvPr>
            <p:ph type="sldNum" sz="quarter" idx="10"/>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14D12144-FA18-43D3-98EE-AA59B88DB3DB}" type="slidenum">
              <a:rPr kumimoji="0" lang="en-US" sz="900" b="1" i="0" u="none" strike="noStrike" kern="1200" cap="none" spc="0" normalizeH="0" baseline="0" noProof="0" smtClean="0">
                <a:ln>
                  <a:noFill/>
                </a:ln>
                <a:solidFill>
                  <a:srgbClr val="DDDDDD"/>
                </a:solidFill>
                <a:effectLst/>
                <a:uLnTx/>
                <a:uFillTx/>
                <a:latin typeface="Arial" charset="0"/>
                <a:ea typeface="ＭＳ Ｐゴシック"/>
                <a:cs typeface="+mn-cs"/>
              </a:rPr>
              <a:pPr marL="0" marR="0" lvl="0" indent="0" algn="r" defTabSz="914400" rtl="0" eaLnBrk="0" fontAlgn="auto" latinLnBrk="0" hangingPunct="0">
                <a:lnSpc>
                  <a:spcPct val="100000"/>
                </a:lnSpc>
                <a:spcBef>
                  <a:spcPts val="0"/>
                </a:spcBef>
                <a:spcAft>
                  <a:spcPts val="0"/>
                </a:spcAft>
                <a:buClrTx/>
                <a:buSzTx/>
                <a:buFontTx/>
                <a:buNone/>
                <a:tabLst/>
                <a:defRPr/>
              </a:pPr>
              <a:t>15</a:t>
            </a:fld>
            <a:endParaRPr kumimoji="0" lang="en-US" sz="900" b="1" i="0" u="none" strike="noStrike" kern="1200" cap="none" spc="0" normalizeH="0" baseline="0" noProof="0">
              <a:ln>
                <a:noFill/>
              </a:ln>
              <a:solidFill>
                <a:srgbClr val="DDDDDD"/>
              </a:solidFill>
              <a:effectLst/>
              <a:uLnTx/>
              <a:uFillTx/>
              <a:latin typeface="Arial" charset="0"/>
              <a:ea typeface="ＭＳ Ｐゴシック"/>
              <a:cs typeface="+mn-cs"/>
            </a:endParaRPr>
          </a:p>
        </p:txBody>
      </p:sp>
      <p:sp>
        <p:nvSpPr>
          <p:cNvPr id="5" name="Date Placeholder 4">
            <a:extLst>
              <a:ext uri="{FF2B5EF4-FFF2-40B4-BE49-F238E27FC236}">
                <a16:creationId xmlns:a16="http://schemas.microsoft.com/office/drawing/2014/main" id="{8E95E1DA-6DBB-7E4E-8E12-AA4CB73E9A42}"/>
              </a:ext>
            </a:extLst>
          </p:cNvPr>
          <p:cNvSpPr>
            <a:spLocks noGrp="1"/>
          </p:cNvSpPr>
          <p:nvPr>
            <p:ph type="dt" sz="half" idx="11"/>
          </p:nvPr>
        </p:nvSpPr>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DDDDDD"/>
                </a:solidFill>
                <a:effectLst/>
                <a:uLnTx/>
                <a:uFillTx/>
                <a:latin typeface="Arial" charset="0"/>
                <a:ea typeface="ＭＳ Ｐゴシック"/>
                <a:cs typeface="+mn-cs"/>
              </a:rPr>
              <a:t>2020/12/20</a:t>
            </a:r>
            <a:endParaRPr kumimoji="0" lang="en-US" sz="900" b="1" i="0" u="none" strike="noStrike" kern="1200" cap="none" spc="0" normalizeH="0" baseline="0" noProof="0" dirty="0">
              <a:ln>
                <a:noFill/>
              </a:ln>
              <a:solidFill>
                <a:srgbClr val="DDDDDD"/>
              </a:solidFill>
              <a:effectLst/>
              <a:uLnTx/>
              <a:uFillTx/>
              <a:latin typeface="Arial" charset="0"/>
              <a:ea typeface="ＭＳ Ｐゴシック"/>
              <a:cs typeface="+mn-cs"/>
            </a:endParaRPr>
          </a:p>
        </p:txBody>
      </p:sp>
      <p:pic>
        <p:nvPicPr>
          <p:cNvPr id="7" name="Picture 6">
            <a:extLst>
              <a:ext uri="{FF2B5EF4-FFF2-40B4-BE49-F238E27FC236}">
                <a16:creationId xmlns:a16="http://schemas.microsoft.com/office/drawing/2014/main" id="{F739CF25-88B1-D441-B679-266B0C6FB300}"/>
              </a:ext>
            </a:extLst>
          </p:cNvPr>
          <p:cNvPicPr>
            <a:picLocks noChangeAspect="1"/>
          </p:cNvPicPr>
          <p:nvPr/>
        </p:nvPicPr>
        <p:blipFill rotWithShape="1">
          <a:blip r:embed="rId3">
            <a:extLst>
              <a:ext uri="{28A0092B-C50C-407E-A947-70E740481C1C}">
                <a14:useLocalDpi xmlns:a14="http://schemas.microsoft.com/office/drawing/2010/main" val="0"/>
              </a:ext>
            </a:extLst>
          </a:blip>
          <a:srcRect l="4600" t="23163" r="57099" b="28926"/>
          <a:stretch/>
        </p:blipFill>
        <p:spPr>
          <a:xfrm>
            <a:off x="320300" y="3206856"/>
            <a:ext cx="3957234" cy="3347634"/>
          </a:xfrm>
          <a:prstGeom prst="rect">
            <a:avLst/>
          </a:prstGeom>
        </p:spPr>
      </p:pic>
      <p:pic>
        <p:nvPicPr>
          <p:cNvPr id="8" name="Picture 7">
            <a:extLst>
              <a:ext uri="{FF2B5EF4-FFF2-40B4-BE49-F238E27FC236}">
                <a16:creationId xmlns:a16="http://schemas.microsoft.com/office/drawing/2014/main" id="{4BCDF314-C179-4545-8852-E1C7CACA220A}"/>
              </a:ext>
            </a:extLst>
          </p:cNvPr>
          <p:cNvPicPr>
            <a:picLocks noChangeAspect="1"/>
          </p:cNvPicPr>
          <p:nvPr/>
        </p:nvPicPr>
        <p:blipFill>
          <a:blip r:embed="rId4"/>
          <a:stretch>
            <a:fillRect/>
          </a:stretch>
        </p:blipFill>
        <p:spPr>
          <a:xfrm>
            <a:off x="-135972" y="985486"/>
            <a:ext cx="5041900" cy="2042522"/>
          </a:xfrm>
          <a:prstGeom prst="rect">
            <a:avLst/>
          </a:prstGeom>
        </p:spPr>
      </p:pic>
      <p:sp>
        <p:nvSpPr>
          <p:cNvPr id="9" name="TextBox 8">
            <a:extLst>
              <a:ext uri="{FF2B5EF4-FFF2-40B4-BE49-F238E27FC236}">
                <a16:creationId xmlns:a16="http://schemas.microsoft.com/office/drawing/2014/main" id="{5452C831-C478-8843-BA20-FB072D00E001}"/>
              </a:ext>
            </a:extLst>
          </p:cNvPr>
          <p:cNvSpPr txBox="1"/>
          <p:nvPr/>
        </p:nvSpPr>
        <p:spPr>
          <a:xfrm>
            <a:off x="0" y="3005025"/>
            <a:ext cx="20858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Moog: used with permission</a:t>
            </a:r>
          </a:p>
        </p:txBody>
      </p:sp>
      <p:sp>
        <p:nvSpPr>
          <p:cNvPr id="10" name="TextBox 9">
            <a:extLst>
              <a:ext uri="{FF2B5EF4-FFF2-40B4-BE49-F238E27FC236}">
                <a16:creationId xmlns:a16="http://schemas.microsoft.com/office/drawing/2014/main" id="{9074636D-D8C2-5E4F-A12D-1C1A6777C9A7}"/>
              </a:ext>
            </a:extLst>
          </p:cNvPr>
          <p:cNvSpPr txBox="1"/>
          <p:nvPr/>
        </p:nvSpPr>
        <p:spPr>
          <a:xfrm>
            <a:off x="10088225" y="5890676"/>
            <a:ext cx="155100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Marc Lane/Team </a:t>
            </a: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Xc</a:t>
            </a:r>
            <a:endParaRPr kumimoji="0" lang="en-US" sz="12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2020/1/24</a:t>
            </a:r>
          </a:p>
        </p:txBody>
      </p:sp>
      <p:sp>
        <p:nvSpPr>
          <p:cNvPr id="11" name="TextBox 10">
            <a:extLst>
              <a:ext uri="{FF2B5EF4-FFF2-40B4-BE49-F238E27FC236}">
                <a16:creationId xmlns:a16="http://schemas.microsoft.com/office/drawing/2014/main" id="{99ED1620-074E-BB40-9BA7-808359F1905A}"/>
              </a:ext>
            </a:extLst>
          </p:cNvPr>
          <p:cNvSpPr txBox="1"/>
          <p:nvPr/>
        </p:nvSpPr>
        <p:spPr>
          <a:xfrm>
            <a:off x="1346069" y="6233565"/>
            <a:ext cx="51967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ＭＳ Ｐゴシック"/>
                <a:cs typeface="+mn-cs"/>
              </a:rPr>
              <a:t>Pre-Decisional Information -- For Planning and Discussion Purposes Only</a:t>
            </a:r>
          </a:p>
        </p:txBody>
      </p:sp>
      <p:sp>
        <p:nvSpPr>
          <p:cNvPr id="12" name="TextBox 11">
            <a:extLst>
              <a:ext uri="{FF2B5EF4-FFF2-40B4-BE49-F238E27FC236}">
                <a16:creationId xmlns:a16="http://schemas.microsoft.com/office/drawing/2014/main" id="{81E1EF21-AEF4-4146-999A-9DCA02BA50AA}"/>
              </a:ext>
            </a:extLst>
          </p:cNvPr>
          <p:cNvSpPr txBox="1"/>
          <p:nvPr/>
        </p:nvSpPr>
        <p:spPr>
          <a:xfrm>
            <a:off x="11119757" y="734785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3" name="TextBox 2">
            <a:extLst>
              <a:ext uri="{FF2B5EF4-FFF2-40B4-BE49-F238E27FC236}">
                <a16:creationId xmlns:a16="http://schemas.microsoft.com/office/drawing/2014/main" id="{C6A9626A-9E99-534A-B8EC-9D8C228492BF}"/>
              </a:ext>
            </a:extLst>
          </p:cNvPr>
          <p:cNvSpPr txBox="1"/>
          <p:nvPr/>
        </p:nvSpPr>
        <p:spPr>
          <a:xfrm>
            <a:off x="3944459" y="793692"/>
            <a:ext cx="47884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mn-cs"/>
              </a:rPr>
              <a:t>(Inner Solar System Solar Panels not shown)</a:t>
            </a:r>
          </a:p>
        </p:txBody>
      </p:sp>
      <p:sp>
        <p:nvSpPr>
          <p:cNvPr id="14" name="TextBox 13">
            <a:extLst>
              <a:ext uri="{FF2B5EF4-FFF2-40B4-BE49-F238E27FC236}">
                <a16:creationId xmlns:a16="http://schemas.microsoft.com/office/drawing/2014/main" id="{A89D1B7D-1449-C548-9B00-8A2E42F87AFD}"/>
              </a:ext>
            </a:extLst>
          </p:cNvPr>
          <p:cNvSpPr txBox="1"/>
          <p:nvPr/>
        </p:nvSpPr>
        <p:spPr>
          <a:xfrm>
            <a:off x="10088225" y="5461082"/>
            <a:ext cx="1787669" cy="369332"/>
          </a:xfrm>
          <a:prstGeom prst="rect">
            <a:avLst/>
          </a:prstGeom>
          <a:noFill/>
        </p:spPr>
        <p:txBody>
          <a:bodyPr wrap="none" rtlCol="0">
            <a:spAutoFit/>
          </a:bodyPr>
          <a:lstStyle/>
          <a:p>
            <a:r>
              <a:rPr lang="en-US" dirty="0">
                <a:solidFill>
                  <a:srgbClr val="00B0F0"/>
                </a:solidFill>
              </a:rPr>
              <a:t>CAD Illustration</a:t>
            </a:r>
          </a:p>
        </p:txBody>
      </p:sp>
    </p:spTree>
    <p:extLst>
      <p:ext uri="{BB962C8B-B14F-4D97-AF65-F5344CB8AC3E}">
        <p14:creationId xmlns:p14="http://schemas.microsoft.com/office/powerpoint/2010/main" val="3268472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F2579-D6AB-4567-9A81-21E9A96B7A8B}"/>
              </a:ext>
            </a:extLst>
          </p:cNvPr>
          <p:cNvSpPr>
            <a:spLocks noGrp="1"/>
          </p:cNvSpPr>
          <p:nvPr>
            <p:ph type="title"/>
          </p:nvPr>
        </p:nvSpPr>
        <p:spPr>
          <a:xfrm>
            <a:off x="132499" y="65070"/>
            <a:ext cx="6429781" cy="1081779"/>
          </a:xfrm>
        </p:spPr>
        <p:txBody>
          <a:bodyPr/>
          <a:lstStyle/>
          <a:p>
            <a:r>
              <a:rPr lang="en-US" dirty="0"/>
              <a:t>Rideshare and deployment</a:t>
            </a:r>
          </a:p>
        </p:txBody>
      </p:sp>
      <p:sp>
        <p:nvSpPr>
          <p:cNvPr id="3" name="Content Placeholder 2">
            <a:extLst>
              <a:ext uri="{FF2B5EF4-FFF2-40B4-BE49-F238E27FC236}">
                <a16:creationId xmlns:a16="http://schemas.microsoft.com/office/drawing/2014/main" id="{1A62C768-2904-46A6-855C-6FB3C068270C}"/>
              </a:ext>
            </a:extLst>
          </p:cNvPr>
          <p:cNvSpPr>
            <a:spLocks noGrp="1"/>
          </p:cNvSpPr>
          <p:nvPr>
            <p:ph idx="1"/>
          </p:nvPr>
        </p:nvSpPr>
        <p:spPr>
          <a:xfrm>
            <a:off x="132499" y="1463119"/>
            <a:ext cx="5626100" cy="4877016"/>
          </a:xfrm>
        </p:spPr>
        <p:txBody>
          <a:bodyPr>
            <a:normAutofit/>
          </a:bodyPr>
          <a:lstStyle/>
          <a:p>
            <a:r>
              <a:rPr lang="en-US" dirty="0"/>
              <a:t>Propulsive ESPA Ring could perform the 200-1000 m/s trajectory correction burn in the first 30 days of the mission.</a:t>
            </a:r>
          </a:p>
          <a:p>
            <a:r>
              <a:rPr lang="en-US" dirty="0"/>
              <a:t>Propulsive ESPA would be more than capable of providing the necessary delta-V for OS4 (estimated at 217kg).</a:t>
            </a:r>
          </a:p>
          <a:p>
            <a:r>
              <a:rPr lang="en-US" dirty="0"/>
              <a:t>OS4 would separate from Propulsive ESPA after final Jupiter targeting maneuver.</a:t>
            </a:r>
          </a:p>
        </p:txBody>
      </p:sp>
      <p:pic>
        <p:nvPicPr>
          <p:cNvPr id="5" name="Picture 4">
            <a:extLst>
              <a:ext uri="{FF2B5EF4-FFF2-40B4-BE49-F238E27FC236}">
                <a16:creationId xmlns:a16="http://schemas.microsoft.com/office/drawing/2014/main" id="{598BE100-B5BA-4FA0-8D61-A1AB150EA27A}"/>
              </a:ext>
            </a:extLst>
          </p:cNvPr>
          <p:cNvPicPr>
            <a:picLocks noChangeAspect="1"/>
          </p:cNvPicPr>
          <p:nvPr/>
        </p:nvPicPr>
        <p:blipFill>
          <a:blip r:embed="rId2"/>
          <a:stretch>
            <a:fillRect/>
          </a:stretch>
        </p:blipFill>
        <p:spPr>
          <a:xfrm>
            <a:off x="7150100" y="137058"/>
            <a:ext cx="5041900" cy="2042522"/>
          </a:xfrm>
          <a:prstGeom prst="rect">
            <a:avLst/>
          </a:prstGeom>
        </p:spPr>
      </p:pic>
      <p:pic>
        <p:nvPicPr>
          <p:cNvPr id="6" name="Picture 5">
            <a:extLst>
              <a:ext uri="{FF2B5EF4-FFF2-40B4-BE49-F238E27FC236}">
                <a16:creationId xmlns:a16="http://schemas.microsoft.com/office/drawing/2014/main" id="{60AF3403-7080-4039-BCE8-6F77CC278287}"/>
              </a:ext>
            </a:extLst>
          </p:cNvPr>
          <p:cNvPicPr>
            <a:picLocks noChangeAspect="1"/>
          </p:cNvPicPr>
          <p:nvPr/>
        </p:nvPicPr>
        <p:blipFill rotWithShape="1">
          <a:blip r:embed="rId3">
            <a:extLst>
              <a:ext uri="{28A0092B-C50C-407E-A947-70E740481C1C}">
                <a14:useLocalDpi xmlns:a14="http://schemas.microsoft.com/office/drawing/2010/main" val="0"/>
              </a:ext>
            </a:extLst>
          </a:blip>
          <a:srcRect l="4780" r="7079" b="1215"/>
          <a:stretch/>
        </p:blipFill>
        <p:spPr bwMode="auto">
          <a:xfrm>
            <a:off x="5762219" y="2156641"/>
            <a:ext cx="6429781" cy="3633234"/>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9BF86AA8-FAB8-4B09-B559-97973C16F39B}"/>
              </a:ext>
            </a:extLst>
          </p:cNvPr>
          <p:cNvSpPr txBox="1"/>
          <p:nvPr/>
        </p:nvSpPr>
        <p:spPr>
          <a:xfrm>
            <a:off x="4452731" y="5685183"/>
            <a:ext cx="7658170" cy="1015663"/>
          </a:xfrm>
          <a:prstGeom prst="rect">
            <a:avLst/>
          </a:prstGeom>
          <a:noFill/>
        </p:spPr>
        <p:txBody>
          <a:bodyPr wrap="square" rtlCol="0">
            <a:spAutoFit/>
          </a:bodyPr>
          <a:lstStyle/>
          <a:p>
            <a:pPr algn="ctr"/>
            <a:r>
              <a:rPr lang="en-US" sz="1200" dirty="0"/>
              <a:t>Images from “Extending Rideshare: Mission Case Studies Using Propulsive ESPA”</a:t>
            </a:r>
          </a:p>
          <a:p>
            <a:pPr algn="ctr"/>
            <a:r>
              <a:rPr lang="en-US" sz="1200" dirty="0"/>
              <a:t>By Marissa </a:t>
            </a:r>
            <a:r>
              <a:rPr lang="en-US" sz="1200" dirty="0" err="1"/>
              <a:t>Stender</a:t>
            </a:r>
            <a:r>
              <a:rPr lang="en-US" sz="1200" dirty="0"/>
              <a:t>, Chris </a:t>
            </a:r>
            <a:r>
              <a:rPr lang="en-US" sz="1200" dirty="0" err="1"/>
              <a:t>Loghry</a:t>
            </a:r>
            <a:r>
              <a:rPr lang="en-US" sz="1200" dirty="0"/>
              <a:t>, Chris Pearson, Eric Anderson, and Joseph </a:t>
            </a:r>
            <a:r>
              <a:rPr lang="en-US" sz="1200" dirty="0" err="1"/>
              <a:t>Maly</a:t>
            </a:r>
            <a:r>
              <a:rPr lang="en-US" sz="1200" dirty="0"/>
              <a:t> of MOOG, April 12, 2015</a:t>
            </a:r>
          </a:p>
          <a:p>
            <a:r>
              <a:rPr lang="en-US" sz="1200" dirty="0">
                <a:hlinkClick r:id="rId4"/>
              </a:rPr>
              <a:t>https://www.spacesymposium.org/wp-content/uploads/2017/10/C.Pearson_31st_Space_Symposium_Tech_Track_paper.pdf</a:t>
            </a:r>
            <a:endParaRPr lang="en-US" sz="1200" dirty="0"/>
          </a:p>
          <a:p>
            <a:pPr algn="ctr"/>
            <a:endParaRPr lang="en-US" sz="1200" dirty="0"/>
          </a:p>
        </p:txBody>
      </p:sp>
      <p:sp>
        <p:nvSpPr>
          <p:cNvPr id="8" name="TextBox 7">
            <a:extLst>
              <a:ext uri="{FF2B5EF4-FFF2-40B4-BE49-F238E27FC236}">
                <a16:creationId xmlns:a16="http://schemas.microsoft.com/office/drawing/2014/main" id="{1A09E31F-ECB2-0242-B176-73A1929201A5}"/>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4" name="Date Placeholder 3">
            <a:extLst>
              <a:ext uri="{FF2B5EF4-FFF2-40B4-BE49-F238E27FC236}">
                <a16:creationId xmlns:a16="http://schemas.microsoft.com/office/drawing/2014/main" id="{52DA58B0-111B-E746-9892-E53DDE9FDF03}"/>
              </a:ext>
            </a:extLst>
          </p:cNvPr>
          <p:cNvSpPr>
            <a:spLocks noGrp="1"/>
          </p:cNvSpPr>
          <p:nvPr>
            <p:ph type="dt" sz="half" idx="10"/>
          </p:nvPr>
        </p:nvSpPr>
        <p:spPr/>
        <p:txBody>
          <a:bodyPr/>
          <a:lstStyle/>
          <a:p>
            <a:r>
              <a:rPr lang="en-US"/>
              <a:t>2020/12/20</a:t>
            </a:r>
          </a:p>
        </p:txBody>
      </p:sp>
      <p:sp>
        <p:nvSpPr>
          <p:cNvPr id="10" name="Slide Number Placeholder 9">
            <a:extLst>
              <a:ext uri="{FF2B5EF4-FFF2-40B4-BE49-F238E27FC236}">
                <a16:creationId xmlns:a16="http://schemas.microsoft.com/office/drawing/2014/main" id="{63138CDA-4543-C042-ADEB-F5EF7831FD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54520E-7A31-114F-B7C0-44D9A58BFA1D}" type="slidenum">
              <a:rPr lang="en-US" smtClean="0"/>
              <a:pPr/>
              <a:t>16</a:t>
            </a:fld>
            <a:endParaRPr lang="en-US"/>
          </a:p>
        </p:txBody>
      </p:sp>
    </p:spTree>
    <p:extLst>
      <p:ext uri="{BB962C8B-B14F-4D97-AF65-F5344CB8AC3E}">
        <p14:creationId xmlns:p14="http://schemas.microsoft.com/office/powerpoint/2010/main" val="2993284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F1669C-0E82-684E-A5B3-22C557BDDAB5}"/>
              </a:ext>
            </a:extLst>
          </p:cNvPr>
          <p:cNvPicPr>
            <a:picLocks noChangeAspect="1"/>
          </p:cNvPicPr>
          <p:nvPr/>
        </p:nvPicPr>
        <p:blipFill rotWithShape="1">
          <a:blip r:embed="rId2"/>
          <a:srcRect l="1" t="1" r="9550" b="-377"/>
          <a:stretch/>
        </p:blipFill>
        <p:spPr>
          <a:xfrm>
            <a:off x="5893088" y="1364950"/>
            <a:ext cx="6030688" cy="5017562"/>
          </a:xfrm>
          <a:prstGeom prst="rect">
            <a:avLst/>
          </a:prstGeom>
        </p:spPr>
      </p:pic>
      <p:sp>
        <p:nvSpPr>
          <p:cNvPr id="4" name="Slide Number Placeholder 3">
            <a:extLst>
              <a:ext uri="{FF2B5EF4-FFF2-40B4-BE49-F238E27FC236}">
                <a16:creationId xmlns:a16="http://schemas.microsoft.com/office/drawing/2014/main" id="{8B149EB0-C4D9-DA47-83B4-9F6FAE951EB9}"/>
              </a:ext>
            </a:extLst>
          </p:cNvPr>
          <p:cNvSpPr>
            <a:spLocks noGrp="1"/>
          </p:cNvSpPr>
          <p:nvPr>
            <p:ph type="sldNum" sz="quarter" idx="10"/>
          </p:nvPr>
        </p:nvSpPr>
        <p:spPr/>
        <p:txBody>
          <a:bodyPr/>
          <a:lstStyle/>
          <a:p>
            <a:pPr>
              <a:defRPr/>
            </a:pPr>
            <a:fld id="{BD8F7FBC-62B8-44E5-A88E-2B0369CB622A}" type="slidenum">
              <a:rPr lang="en-US" smtClean="0"/>
              <a:pPr>
                <a:defRPr/>
              </a:pPr>
              <a:t>17</a:t>
            </a:fld>
            <a:endParaRPr lang="en-US"/>
          </a:p>
        </p:txBody>
      </p:sp>
      <p:sp>
        <p:nvSpPr>
          <p:cNvPr id="5" name="Date Placeholder 4">
            <a:extLst>
              <a:ext uri="{FF2B5EF4-FFF2-40B4-BE49-F238E27FC236}">
                <a16:creationId xmlns:a16="http://schemas.microsoft.com/office/drawing/2014/main" id="{50E86AF2-418A-8641-856D-3613E116133D}"/>
              </a:ext>
            </a:extLst>
          </p:cNvPr>
          <p:cNvSpPr>
            <a:spLocks noGrp="1"/>
          </p:cNvSpPr>
          <p:nvPr>
            <p:ph type="dt" sz="half" idx="11"/>
          </p:nvPr>
        </p:nvSpPr>
        <p:spPr/>
        <p:txBody>
          <a:bodyPr/>
          <a:lstStyle/>
          <a:p>
            <a:pPr>
              <a:defRPr/>
            </a:pPr>
            <a:r>
              <a:rPr lang="en-US"/>
              <a:t>2020/12/20</a:t>
            </a:r>
            <a:endParaRPr lang="en-US" dirty="0"/>
          </a:p>
        </p:txBody>
      </p:sp>
      <p:pic>
        <p:nvPicPr>
          <p:cNvPr id="6" name="Picture 5">
            <a:extLst>
              <a:ext uri="{FF2B5EF4-FFF2-40B4-BE49-F238E27FC236}">
                <a16:creationId xmlns:a16="http://schemas.microsoft.com/office/drawing/2014/main" id="{8648E65F-F8B6-D941-B950-7127D864724E}"/>
              </a:ext>
            </a:extLst>
          </p:cNvPr>
          <p:cNvPicPr>
            <a:picLocks noChangeAspect="1"/>
          </p:cNvPicPr>
          <p:nvPr/>
        </p:nvPicPr>
        <p:blipFill rotWithShape="1">
          <a:blip r:embed="rId3"/>
          <a:srcRect r="4990" b="2011"/>
          <a:stretch/>
        </p:blipFill>
        <p:spPr>
          <a:xfrm>
            <a:off x="-70324" y="1364950"/>
            <a:ext cx="6030688" cy="4651802"/>
          </a:xfrm>
          <a:prstGeom prst="rect">
            <a:avLst/>
          </a:prstGeom>
        </p:spPr>
      </p:pic>
      <p:sp>
        <p:nvSpPr>
          <p:cNvPr id="8" name="TextBox 7">
            <a:extLst>
              <a:ext uri="{FF2B5EF4-FFF2-40B4-BE49-F238E27FC236}">
                <a16:creationId xmlns:a16="http://schemas.microsoft.com/office/drawing/2014/main" id="{694D4BA9-C488-5D4B-94D8-BD5B7BBDDBED}"/>
              </a:ext>
            </a:extLst>
          </p:cNvPr>
          <p:cNvSpPr txBox="1"/>
          <p:nvPr/>
        </p:nvSpPr>
        <p:spPr>
          <a:xfrm>
            <a:off x="0" y="19558"/>
            <a:ext cx="9931565" cy="830997"/>
          </a:xfrm>
          <a:prstGeom prst="rect">
            <a:avLst/>
          </a:prstGeom>
          <a:noFill/>
        </p:spPr>
        <p:txBody>
          <a:bodyPr wrap="none" rtlCol="0">
            <a:spAutoFit/>
          </a:bodyPr>
          <a:lstStyle/>
          <a:p>
            <a:r>
              <a:rPr lang="en-US" sz="2400" b="1" dirty="0">
                <a:solidFill>
                  <a:schemeClr val="bg1">
                    <a:lumMod val="85000"/>
                  </a:schemeClr>
                </a:solidFill>
              </a:rPr>
              <a:t>Selected Primary Mission Trajectory examples on which rideshare </a:t>
            </a:r>
          </a:p>
          <a:p>
            <a:r>
              <a:rPr lang="en-US" sz="2400" b="1" dirty="0">
                <a:solidFill>
                  <a:schemeClr val="bg1">
                    <a:lumMod val="85000"/>
                  </a:schemeClr>
                </a:solidFill>
              </a:rPr>
              <a:t>to escape might be utilized... </a:t>
            </a:r>
          </a:p>
        </p:txBody>
      </p:sp>
      <p:sp>
        <p:nvSpPr>
          <p:cNvPr id="9" name="TextBox 8">
            <a:extLst>
              <a:ext uri="{FF2B5EF4-FFF2-40B4-BE49-F238E27FC236}">
                <a16:creationId xmlns:a16="http://schemas.microsoft.com/office/drawing/2014/main" id="{2AECBD27-F643-7B4D-B95A-363E7BF30BCF}"/>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Tree>
    <p:extLst>
      <p:ext uri="{BB962C8B-B14F-4D97-AF65-F5344CB8AC3E}">
        <p14:creationId xmlns:p14="http://schemas.microsoft.com/office/powerpoint/2010/main" val="3520489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74C9-1640-1C4D-9AB1-EA6CAB778527}"/>
              </a:ext>
            </a:extLst>
          </p:cNvPr>
          <p:cNvSpPr>
            <a:spLocks noGrp="1"/>
          </p:cNvSpPr>
          <p:nvPr>
            <p:ph type="title"/>
          </p:nvPr>
        </p:nvSpPr>
        <p:spPr>
          <a:xfrm>
            <a:off x="257175" y="-69849"/>
            <a:ext cx="4051589" cy="3131704"/>
          </a:xfrm>
        </p:spPr>
        <p:txBody>
          <a:bodyPr/>
          <a:lstStyle/>
          <a:p>
            <a:r>
              <a:rPr lang="en-US" dirty="0">
                <a:ln w="0"/>
                <a:solidFill>
                  <a:schemeClr val="accent1">
                    <a:lumMod val="40000"/>
                    <a:lumOff val="60000"/>
                  </a:schemeClr>
                </a:solidFill>
                <a:effectLst>
                  <a:outerShdw blurRad="38100" dist="25400" dir="5400000" algn="ctr" rotWithShape="0">
                    <a:srgbClr val="6E747A">
                      <a:alpha val="43000"/>
                    </a:srgbClr>
                  </a:outerShdw>
                </a:effectLst>
              </a:rPr>
              <a:t>11 Years to Orbit of Neptune</a:t>
            </a:r>
            <a:br>
              <a:rPr lang="en-US" dirty="0">
                <a:ln w="0"/>
                <a:solidFill>
                  <a:schemeClr val="accent1">
                    <a:lumMod val="40000"/>
                    <a:lumOff val="60000"/>
                  </a:schemeClr>
                </a:solidFill>
                <a:effectLst>
                  <a:outerShdw blurRad="38100" dist="25400" dir="5400000" algn="ctr" rotWithShape="0">
                    <a:srgbClr val="6E747A">
                      <a:alpha val="43000"/>
                    </a:srgbClr>
                  </a:outerShdw>
                </a:effectLst>
              </a:rPr>
            </a:br>
            <a:r>
              <a:rPr lang="en-US" dirty="0">
                <a:ln w="0"/>
                <a:solidFill>
                  <a:schemeClr val="accent1">
                    <a:lumMod val="40000"/>
                    <a:lumOff val="60000"/>
                  </a:schemeClr>
                </a:solidFill>
                <a:effectLst>
                  <a:outerShdw blurRad="38100" dist="25400" dir="5400000" algn="ctr" rotWithShape="0">
                    <a:srgbClr val="6E747A">
                      <a:alpha val="43000"/>
                    </a:srgbClr>
                  </a:outerShdw>
                </a:effectLst>
              </a:rPr>
              <a:t>50 years to Heliopause</a:t>
            </a:r>
          </a:p>
        </p:txBody>
      </p:sp>
      <p:sp>
        <p:nvSpPr>
          <p:cNvPr id="3" name="Slide Number Placeholder 2">
            <a:extLst>
              <a:ext uri="{FF2B5EF4-FFF2-40B4-BE49-F238E27FC236}">
                <a16:creationId xmlns:a16="http://schemas.microsoft.com/office/drawing/2014/main" id="{841CE8C0-5CCC-864F-9242-F3FC3CE80E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54520E-7A31-114F-B7C0-44D9A58BFA1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D9B60AF-1A3B-2E49-B139-3222F60B6687}"/>
              </a:ext>
            </a:extLst>
          </p:cNvPr>
          <p:cNvPicPr>
            <a:picLocks noChangeAspect="1"/>
          </p:cNvPicPr>
          <p:nvPr/>
        </p:nvPicPr>
        <p:blipFill>
          <a:blip r:embed="rId2"/>
          <a:stretch>
            <a:fillRect/>
          </a:stretch>
        </p:blipFill>
        <p:spPr>
          <a:xfrm>
            <a:off x="4454236" y="0"/>
            <a:ext cx="6858000" cy="6858000"/>
          </a:xfrm>
          <a:prstGeom prst="rect">
            <a:avLst/>
          </a:prstGeom>
        </p:spPr>
      </p:pic>
      <p:sp>
        <p:nvSpPr>
          <p:cNvPr id="13" name="TextBox 12">
            <a:extLst>
              <a:ext uri="{FF2B5EF4-FFF2-40B4-BE49-F238E27FC236}">
                <a16:creationId xmlns:a16="http://schemas.microsoft.com/office/drawing/2014/main" id="{C639258D-3077-6249-8697-C08EC3B6451F}"/>
              </a:ext>
            </a:extLst>
          </p:cNvPr>
          <p:cNvSpPr txBox="1"/>
          <p:nvPr/>
        </p:nvSpPr>
        <p:spPr>
          <a:xfrm>
            <a:off x="3871931" y="6581001"/>
            <a:ext cx="51967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Pre-Decisional Information -- For Planning and Discussion Purposes Only</a:t>
            </a:r>
          </a:p>
        </p:txBody>
      </p:sp>
      <p:sp>
        <p:nvSpPr>
          <p:cNvPr id="10" name="Date Placeholder 9">
            <a:extLst>
              <a:ext uri="{FF2B5EF4-FFF2-40B4-BE49-F238E27FC236}">
                <a16:creationId xmlns:a16="http://schemas.microsoft.com/office/drawing/2014/main" id="{0867DE87-9959-0042-BFEA-E8C8898297F1}"/>
              </a:ext>
            </a:extLst>
          </p:cNvPr>
          <p:cNvSpPr>
            <a:spLocks noGrp="1"/>
          </p:cNvSpPr>
          <p:nvPr>
            <p:ph type="dt" sz="half" idx="10"/>
          </p:nvPr>
        </p:nvSpPr>
        <p:spPr/>
        <p:txBody>
          <a:bodyPr/>
          <a:lstStyle/>
          <a:p>
            <a:r>
              <a:rPr lang="en-US"/>
              <a:t>2020/12/20</a:t>
            </a:r>
          </a:p>
        </p:txBody>
      </p:sp>
    </p:spTree>
    <p:extLst>
      <p:ext uri="{BB962C8B-B14F-4D97-AF65-F5344CB8AC3E}">
        <p14:creationId xmlns:p14="http://schemas.microsoft.com/office/powerpoint/2010/main" val="203640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74C9-1640-1C4D-9AB1-EA6CAB778527}"/>
              </a:ext>
            </a:extLst>
          </p:cNvPr>
          <p:cNvSpPr>
            <a:spLocks noGrp="1"/>
          </p:cNvSpPr>
          <p:nvPr>
            <p:ph type="title"/>
          </p:nvPr>
        </p:nvSpPr>
        <p:spPr>
          <a:xfrm>
            <a:off x="257175" y="-69849"/>
            <a:ext cx="11588461" cy="998104"/>
          </a:xfrm>
        </p:spPr>
        <p:txBody>
          <a:bodyPr>
            <a:normAutofit/>
          </a:bodyPr>
          <a:lstStyle/>
          <a:p>
            <a:r>
              <a:rPr lang="en-US" dirty="0">
                <a:ln w="0"/>
                <a:solidFill>
                  <a:schemeClr val="accent1">
                    <a:lumMod val="40000"/>
                    <a:lumOff val="60000"/>
                  </a:schemeClr>
                </a:solidFill>
                <a:effectLst>
                  <a:outerShdw blurRad="38100" dist="25400" dir="5400000" algn="ctr" rotWithShape="0">
                    <a:srgbClr val="6E747A">
                      <a:alpha val="43000"/>
                    </a:srgbClr>
                  </a:outerShdw>
                </a:effectLst>
              </a:rPr>
              <a:t>Required Technologies Include:</a:t>
            </a:r>
          </a:p>
        </p:txBody>
      </p:sp>
      <p:sp>
        <p:nvSpPr>
          <p:cNvPr id="13" name="TextBox 12">
            <a:extLst>
              <a:ext uri="{FF2B5EF4-FFF2-40B4-BE49-F238E27FC236}">
                <a16:creationId xmlns:a16="http://schemas.microsoft.com/office/drawing/2014/main" id="{C639258D-3077-6249-8697-C08EC3B6451F}"/>
              </a:ext>
            </a:extLst>
          </p:cNvPr>
          <p:cNvSpPr txBox="1"/>
          <p:nvPr/>
        </p:nvSpPr>
        <p:spPr>
          <a:xfrm>
            <a:off x="3871931" y="6581001"/>
            <a:ext cx="51967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Pre-Decisional Information -- For Planning and Discussion Purposes Only</a:t>
            </a:r>
          </a:p>
        </p:txBody>
      </p:sp>
      <p:sp>
        <p:nvSpPr>
          <p:cNvPr id="3" name="Slide Number Placeholder 2">
            <a:extLst>
              <a:ext uri="{FF2B5EF4-FFF2-40B4-BE49-F238E27FC236}">
                <a16:creationId xmlns:a16="http://schemas.microsoft.com/office/drawing/2014/main" id="{841CE8C0-5CCC-864F-9242-F3FC3CE80E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54520E-7A31-114F-B7C0-44D9A58BFA1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4E96787-423C-5D4B-BA4B-8FA6DE8E8864}"/>
              </a:ext>
            </a:extLst>
          </p:cNvPr>
          <p:cNvSpPr txBox="1"/>
          <p:nvPr/>
        </p:nvSpPr>
        <p:spPr>
          <a:xfrm>
            <a:off x="651164" y="775850"/>
            <a:ext cx="10321636"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2">
                    <a:lumMod val="20000"/>
                    <a:lumOff val="80000"/>
                  </a:schemeClr>
                </a:solidFill>
              </a:rPr>
              <a:t>Cold-tolerant equipment (enabling: -40 C and below, but without rapid cycling)</a:t>
            </a:r>
          </a:p>
          <a:p>
            <a:pPr marL="742950" lvl="1" indent="-285750">
              <a:buFont typeface="Arial" panose="020B0604020202020204" pitchFamily="34" charset="0"/>
              <a:buChar char="•"/>
            </a:pPr>
            <a:r>
              <a:rPr lang="en-US" sz="2400" dirty="0">
                <a:solidFill>
                  <a:schemeClr val="tx2">
                    <a:lumMod val="20000"/>
                    <a:lumOff val="80000"/>
                  </a:schemeClr>
                </a:solidFill>
              </a:rPr>
              <a:t>Electronics</a:t>
            </a:r>
          </a:p>
          <a:p>
            <a:pPr marL="742950" lvl="1" indent="-285750">
              <a:buFont typeface="Arial" panose="020B0604020202020204" pitchFamily="34" charset="0"/>
              <a:buChar char="•"/>
            </a:pPr>
            <a:r>
              <a:rPr lang="en-US" sz="2400" dirty="0">
                <a:solidFill>
                  <a:schemeClr val="tx2">
                    <a:lumMod val="20000"/>
                    <a:lumOff val="80000"/>
                  </a:schemeClr>
                </a:solidFill>
              </a:rPr>
              <a:t>Instruments</a:t>
            </a:r>
          </a:p>
          <a:p>
            <a:pPr marL="742950" lvl="1" indent="-285750">
              <a:buFont typeface="Arial" panose="020B0604020202020204" pitchFamily="34" charset="0"/>
              <a:buChar char="•"/>
            </a:pPr>
            <a:r>
              <a:rPr lang="en-US" sz="2400" dirty="0">
                <a:solidFill>
                  <a:schemeClr val="tx2">
                    <a:lumMod val="20000"/>
                    <a:lumOff val="80000"/>
                  </a:schemeClr>
                </a:solidFill>
              </a:rPr>
              <a:t>Pulsed plasma thrusters &amp; propellant</a:t>
            </a:r>
          </a:p>
          <a:p>
            <a:endParaRPr lang="en-US" sz="2400" dirty="0">
              <a:solidFill>
                <a:schemeClr val="tx2">
                  <a:lumMod val="20000"/>
                  <a:lumOff val="80000"/>
                </a:schemeClr>
              </a:solidFill>
            </a:endParaRPr>
          </a:p>
          <a:p>
            <a:pPr marL="285750" indent="-285750">
              <a:buFont typeface="Arial" panose="020B0604020202020204" pitchFamily="34" charset="0"/>
              <a:buChar char="•"/>
            </a:pPr>
            <a:r>
              <a:rPr lang="en-US" sz="2400" dirty="0">
                <a:solidFill>
                  <a:schemeClr val="tx2">
                    <a:lumMod val="20000"/>
                    <a:lumOff val="80000"/>
                  </a:schemeClr>
                </a:solidFill>
              </a:rPr>
              <a:t>Inflatables (enabling) </a:t>
            </a:r>
          </a:p>
          <a:p>
            <a:pPr marL="742950" lvl="1" indent="-285750">
              <a:buFont typeface="Arial" panose="020B0604020202020204" pitchFamily="34" charset="0"/>
              <a:buChar char="•"/>
            </a:pPr>
            <a:r>
              <a:rPr lang="en-US" sz="2400" dirty="0">
                <a:solidFill>
                  <a:schemeClr val="tx2">
                    <a:lumMod val="20000"/>
                    <a:lumOff val="80000"/>
                  </a:schemeClr>
                </a:solidFill>
              </a:rPr>
              <a:t>Venous Web </a:t>
            </a:r>
          </a:p>
          <a:p>
            <a:pPr marL="742950" lvl="1" indent="-285750">
              <a:buFont typeface="Arial" panose="020B0604020202020204" pitchFamily="34" charset="0"/>
              <a:buChar char="•"/>
            </a:pPr>
            <a:r>
              <a:rPr lang="en-US" sz="2400" dirty="0">
                <a:solidFill>
                  <a:schemeClr val="tx2">
                    <a:lumMod val="20000"/>
                    <a:lumOff val="80000"/>
                  </a:schemeClr>
                </a:solidFill>
              </a:rPr>
              <a:t>UV-rigidizing liquid </a:t>
            </a:r>
          </a:p>
          <a:p>
            <a:pPr marL="742950" lvl="1" indent="-285750">
              <a:buFont typeface="Arial" panose="020B0604020202020204" pitchFamily="34" charset="0"/>
              <a:buChar char="•"/>
            </a:pPr>
            <a:r>
              <a:rPr lang="en-US" sz="2400" dirty="0">
                <a:solidFill>
                  <a:schemeClr val="tx2">
                    <a:lumMod val="20000"/>
                    <a:lumOff val="80000"/>
                  </a:schemeClr>
                </a:solidFill>
              </a:rPr>
              <a:t>Folding, storage, and deployment over time </a:t>
            </a:r>
          </a:p>
          <a:p>
            <a:pPr marL="285750" indent="-285750">
              <a:buFont typeface="Arial" panose="020B0604020202020204" pitchFamily="34" charset="0"/>
              <a:buChar char="•"/>
            </a:pPr>
            <a:endParaRPr lang="en-US" sz="2400" dirty="0">
              <a:solidFill>
                <a:schemeClr val="tx2">
                  <a:lumMod val="20000"/>
                  <a:lumOff val="80000"/>
                </a:schemeClr>
              </a:solidFill>
            </a:endParaRPr>
          </a:p>
          <a:p>
            <a:pPr marL="285750" indent="-285750">
              <a:buFont typeface="Arial" panose="020B0604020202020204" pitchFamily="34" charset="0"/>
              <a:buChar char="•"/>
            </a:pPr>
            <a:r>
              <a:rPr lang="en-US" sz="2400" dirty="0">
                <a:solidFill>
                  <a:schemeClr val="tx2">
                    <a:lumMod val="20000"/>
                    <a:lumOff val="80000"/>
                  </a:schemeClr>
                </a:solidFill>
              </a:rPr>
              <a:t>Clear Canopy Jettison (enhancing)</a:t>
            </a:r>
          </a:p>
          <a:p>
            <a:pPr marL="742950" lvl="1" indent="-285750">
              <a:buFont typeface="Arial" panose="020B0604020202020204" pitchFamily="34" charset="0"/>
              <a:buChar char="•"/>
            </a:pPr>
            <a:r>
              <a:rPr lang="en-US" sz="2400" dirty="0">
                <a:solidFill>
                  <a:schemeClr val="tx2">
                    <a:lumMod val="20000"/>
                    <a:lumOff val="80000"/>
                  </a:schemeClr>
                </a:solidFill>
              </a:rPr>
              <a:t>Cut away, jettison, or “disperse” (sublimate?)</a:t>
            </a:r>
          </a:p>
          <a:p>
            <a:pPr marL="285750" indent="-285750">
              <a:buFont typeface="Arial" panose="020B0604020202020204" pitchFamily="34" charset="0"/>
              <a:buChar char="•"/>
            </a:pPr>
            <a:endParaRPr lang="en-US" sz="2400" dirty="0">
              <a:solidFill>
                <a:schemeClr val="tx2">
                  <a:lumMod val="20000"/>
                  <a:lumOff val="80000"/>
                </a:schemeClr>
              </a:solidFill>
            </a:endParaRPr>
          </a:p>
          <a:p>
            <a:pPr marL="285750" indent="-285750">
              <a:buFont typeface="Arial" panose="020B0604020202020204" pitchFamily="34" charset="0"/>
              <a:buChar char="•"/>
            </a:pPr>
            <a:r>
              <a:rPr lang="en-US" sz="2400" dirty="0">
                <a:solidFill>
                  <a:schemeClr val="tx2">
                    <a:lumMod val="20000"/>
                    <a:lumOff val="80000"/>
                  </a:schemeClr>
                </a:solidFill>
              </a:rPr>
              <a:t>Attitude Sensing (enhancing)</a:t>
            </a:r>
          </a:p>
          <a:p>
            <a:pPr marL="742950" lvl="1" indent="-285750">
              <a:buFont typeface="Arial" panose="020B0604020202020204" pitchFamily="34" charset="0"/>
              <a:buChar char="•"/>
            </a:pPr>
            <a:r>
              <a:rPr lang="en-US" sz="2400" dirty="0">
                <a:solidFill>
                  <a:schemeClr val="tx2">
                    <a:lumMod val="20000"/>
                    <a:lumOff val="80000"/>
                  </a:schemeClr>
                </a:solidFill>
              </a:rPr>
              <a:t>Spin rate-sensitive; or 3-axis stabilization</a:t>
            </a:r>
          </a:p>
        </p:txBody>
      </p:sp>
      <p:sp>
        <p:nvSpPr>
          <p:cNvPr id="5" name="Date Placeholder 4">
            <a:extLst>
              <a:ext uri="{FF2B5EF4-FFF2-40B4-BE49-F238E27FC236}">
                <a16:creationId xmlns:a16="http://schemas.microsoft.com/office/drawing/2014/main" id="{2AF01576-B9A9-074E-948A-B08CEEE43D10}"/>
              </a:ext>
            </a:extLst>
          </p:cNvPr>
          <p:cNvSpPr>
            <a:spLocks noGrp="1"/>
          </p:cNvSpPr>
          <p:nvPr>
            <p:ph type="dt" sz="half" idx="10"/>
          </p:nvPr>
        </p:nvSpPr>
        <p:spPr/>
        <p:txBody>
          <a:bodyPr/>
          <a:lstStyle/>
          <a:p>
            <a:r>
              <a:rPr lang="en-US"/>
              <a:t>2020/12/20</a:t>
            </a:r>
          </a:p>
        </p:txBody>
      </p:sp>
    </p:spTree>
    <p:extLst>
      <p:ext uri="{BB962C8B-B14F-4D97-AF65-F5344CB8AC3E}">
        <p14:creationId xmlns:p14="http://schemas.microsoft.com/office/powerpoint/2010/main" val="2384280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74C9-1640-1C4D-9AB1-EA6CAB778527}"/>
              </a:ext>
            </a:extLst>
          </p:cNvPr>
          <p:cNvSpPr>
            <a:spLocks noGrp="1"/>
          </p:cNvSpPr>
          <p:nvPr>
            <p:ph type="title"/>
          </p:nvPr>
        </p:nvSpPr>
        <p:spPr>
          <a:xfrm>
            <a:off x="257175" y="-69849"/>
            <a:ext cx="11588461" cy="998104"/>
          </a:xfrm>
        </p:spPr>
        <p:txBody>
          <a:bodyPr>
            <a:normAutofit/>
          </a:bodyPr>
          <a:lstStyle/>
          <a:p>
            <a:r>
              <a:rPr lang="en-US" dirty="0">
                <a:ln w="0"/>
                <a:solidFill>
                  <a:schemeClr val="accent1">
                    <a:lumMod val="40000"/>
                    <a:lumOff val="60000"/>
                  </a:schemeClr>
                </a:solidFill>
                <a:effectLst>
                  <a:outerShdw blurRad="38100" dist="25400" dir="5400000" algn="ctr" rotWithShape="0">
                    <a:srgbClr val="6E747A">
                      <a:alpha val="43000"/>
                    </a:srgbClr>
                  </a:outerShdw>
                </a:effectLst>
              </a:rPr>
              <a:t>Who can do this?</a:t>
            </a:r>
          </a:p>
        </p:txBody>
      </p:sp>
      <p:sp>
        <p:nvSpPr>
          <p:cNvPr id="13" name="TextBox 12">
            <a:extLst>
              <a:ext uri="{FF2B5EF4-FFF2-40B4-BE49-F238E27FC236}">
                <a16:creationId xmlns:a16="http://schemas.microsoft.com/office/drawing/2014/main" id="{C639258D-3077-6249-8697-C08EC3B6451F}"/>
              </a:ext>
            </a:extLst>
          </p:cNvPr>
          <p:cNvSpPr txBox="1"/>
          <p:nvPr/>
        </p:nvSpPr>
        <p:spPr>
          <a:xfrm>
            <a:off x="3871931" y="6581001"/>
            <a:ext cx="51967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Pre-Decisional Information -- For Planning and Discussion Purposes Only</a:t>
            </a:r>
          </a:p>
        </p:txBody>
      </p:sp>
      <p:sp>
        <p:nvSpPr>
          <p:cNvPr id="3" name="Slide Number Placeholder 2">
            <a:extLst>
              <a:ext uri="{FF2B5EF4-FFF2-40B4-BE49-F238E27FC236}">
                <a16:creationId xmlns:a16="http://schemas.microsoft.com/office/drawing/2014/main" id="{841CE8C0-5CCC-864F-9242-F3FC3CE80E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54520E-7A31-114F-B7C0-44D9A58BFA1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4E96787-423C-5D4B-BA4B-8FA6DE8E8864}"/>
              </a:ext>
            </a:extLst>
          </p:cNvPr>
          <p:cNvSpPr txBox="1"/>
          <p:nvPr/>
        </p:nvSpPr>
        <p:spPr>
          <a:xfrm>
            <a:off x="651164" y="928255"/>
            <a:ext cx="10321636" cy="41549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rPr>
              <a:t>Launch requires rideshare arrangement on a primary mission already going to outer Solar System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srgbClr val="44546A">
                  <a:lumMod val="20000"/>
                  <a:lumOff val="80000"/>
                </a:srgbClr>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rPr>
              <a:t>Technology development within range of select universities and small businesses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rPr>
              <a:t>Science leadership available for </a:t>
            </a:r>
            <a:r>
              <a:rPr kumimoji="0" lang="en-US" sz="2400" b="0" i="0" u="none" strike="noStrike" kern="1200" cap="none" spc="0" normalizeH="0" baseline="0" noProof="0" dirty="0" err="1">
                <a:ln>
                  <a:noFill/>
                </a:ln>
                <a:solidFill>
                  <a:srgbClr val="44546A">
                    <a:lumMod val="20000"/>
                    <a:lumOff val="80000"/>
                  </a:srgbClr>
                </a:solidFill>
                <a:effectLst/>
                <a:uLnTx/>
                <a:uFillTx/>
                <a:latin typeface="Calibri" panose="020F0502020204030204"/>
                <a:ea typeface="+mn-ea"/>
                <a:cs typeface="+mn-cs"/>
              </a:rPr>
              <a:t>heliophysics</a:t>
            </a:r>
            <a:r>
              <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rPr>
              <a:t>, planetary, and small body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rPr>
              <a:t>Students already engaged, via </a:t>
            </a:r>
            <a:r>
              <a:rPr kumimoji="0" lang="en-US" sz="2400" b="0" i="0" u="none" strike="noStrike" kern="1200" cap="none" spc="0" normalizeH="0" baseline="0" noProof="0" dirty="0" err="1">
                <a:ln>
                  <a:noFill/>
                </a:ln>
                <a:solidFill>
                  <a:srgbClr val="44546A">
                    <a:lumMod val="20000"/>
                    <a:lumOff val="80000"/>
                  </a:srgbClr>
                </a:solidFill>
                <a:effectLst/>
                <a:uLnTx/>
                <a:uFillTx/>
                <a:latin typeface="Calibri" panose="020F0502020204030204"/>
                <a:ea typeface="+mn-ea"/>
                <a:cs typeface="+mn-cs"/>
              </a:rPr>
              <a:t>CalPoly</a:t>
            </a:r>
            <a:r>
              <a:rPr lang="en-US" sz="2400" dirty="0">
                <a:solidFill>
                  <a:srgbClr val="44546A">
                    <a:lumMod val="20000"/>
                    <a:lumOff val="80000"/>
                  </a:srgbClr>
                </a:solidFill>
                <a:latin typeface="Calibri" panose="020F0502020204030204"/>
              </a:rPr>
              <a:t>-San Luis Obispo</a:t>
            </a:r>
            <a:endPar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546A">
                    <a:lumMod val="20000"/>
                    <a:lumOff val="80000"/>
                  </a:srgbClr>
                </a:solidFill>
                <a:effectLst/>
                <a:uLnTx/>
                <a:uFillTx/>
                <a:latin typeface="Calibri" panose="020F0502020204030204"/>
                <a:ea typeface="+mn-ea"/>
                <a:cs typeface="+mn-cs"/>
              </a:rPr>
              <a:t>Many organizations can engage the public</a:t>
            </a:r>
          </a:p>
        </p:txBody>
      </p:sp>
      <p:sp>
        <p:nvSpPr>
          <p:cNvPr id="5" name="Date Placeholder 4">
            <a:extLst>
              <a:ext uri="{FF2B5EF4-FFF2-40B4-BE49-F238E27FC236}">
                <a16:creationId xmlns:a16="http://schemas.microsoft.com/office/drawing/2014/main" id="{87E6B08A-738D-8E41-8BEF-11D081604E7E}"/>
              </a:ext>
            </a:extLst>
          </p:cNvPr>
          <p:cNvSpPr>
            <a:spLocks noGrp="1"/>
          </p:cNvSpPr>
          <p:nvPr>
            <p:ph type="dt" sz="half" idx="10"/>
          </p:nvPr>
        </p:nvSpPr>
        <p:spPr/>
        <p:txBody>
          <a:bodyPr/>
          <a:lstStyle/>
          <a:p>
            <a:r>
              <a:rPr lang="en-US"/>
              <a:t>2020/12/20</a:t>
            </a:r>
          </a:p>
        </p:txBody>
      </p:sp>
    </p:spTree>
    <p:extLst>
      <p:ext uri="{BB962C8B-B14F-4D97-AF65-F5344CB8AC3E}">
        <p14:creationId xmlns:p14="http://schemas.microsoft.com/office/powerpoint/2010/main" val="2128774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C659-AC17-C54A-82E2-7FE10DB8341F}"/>
              </a:ext>
            </a:extLst>
          </p:cNvPr>
          <p:cNvSpPr>
            <a:spLocks noGrp="1"/>
          </p:cNvSpPr>
          <p:nvPr>
            <p:ph type="title"/>
          </p:nvPr>
        </p:nvSpPr>
        <p:spPr/>
        <p:txBody>
          <a:bodyPr>
            <a:normAutofit fontScale="90000"/>
          </a:bodyPr>
          <a:lstStyle/>
          <a:p>
            <a:pPr algn="ctr"/>
            <a:r>
              <a:rPr lang="en-US" b="1" dirty="0">
                <a:solidFill>
                  <a:schemeClr val="accent1">
                    <a:lumMod val="40000"/>
                    <a:lumOff val="60000"/>
                  </a:schemeClr>
                </a:solidFill>
              </a:rPr>
              <a:t>?Can we </a:t>
            </a:r>
            <a:r>
              <a:rPr lang="en-US" b="1" i="1" dirty="0">
                <a:solidFill>
                  <a:schemeClr val="accent1">
                    <a:lumMod val="40000"/>
                    <a:lumOff val="60000"/>
                  </a:schemeClr>
                </a:solidFill>
              </a:rPr>
              <a:t>Affordably</a:t>
            </a:r>
            <a:r>
              <a:rPr lang="en-US" b="1" dirty="0">
                <a:solidFill>
                  <a:schemeClr val="accent1">
                    <a:lumMod val="40000"/>
                    <a:lumOff val="60000"/>
                  </a:schemeClr>
                </a:solidFill>
              </a:rPr>
              <a:t> explore the outer Solar System</a:t>
            </a:r>
            <a:br>
              <a:rPr lang="en-US" b="1" dirty="0">
                <a:solidFill>
                  <a:schemeClr val="accent1">
                    <a:lumMod val="40000"/>
                    <a:lumOff val="60000"/>
                  </a:schemeClr>
                </a:solidFill>
              </a:rPr>
            </a:br>
            <a:r>
              <a:rPr lang="en-US" b="1" dirty="0">
                <a:solidFill>
                  <a:schemeClr val="accent1">
                    <a:lumMod val="40000"/>
                    <a:lumOff val="60000"/>
                  </a:schemeClr>
                </a:solidFill>
              </a:rPr>
              <a:t>with </a:t>
            </a:r>
            <a:r>
              <a:rPr lang="en-US" b="1" dirty="0" err="1">
                <a:solidFill>
                  <a:schemeClr val="accent1">
                    <a:lumMod val="40000"/>
                    <a:lumOff val="60000"/>
                  </a:schemeClr>
                </a:solidFill>
              </a:rPr>
              <a:t>SmallSats</a:t>
            </a:r>
            <a:r>
              <a:rPr lang="en-US" b="1" dirty="0">
                <a:solidFill>
                  <a:schemeClr val="accent1">
                    <a:lumMod val="40000"/>
                    <a:lumOff val="60000"/>
                  </a:schemeClr>
                </a:solidFill>
              </a:rPr>
              <a:t>?</a:t>
            </a:r>
          </a:p>
        </p:txBody>
      </p:sp>
      <p:sp>
        <p:nvSpPr>
          <p:cNvPr id="3" name="Content Placeholder 2">
            <a:extLst>
              <a:ext uri="{FF2B5EF4-FFF2-40B4-BE49-F238E27FC236}">
                <a16:creationId xmlns:a16="http://schemas.microsoft.com/office/drawing/2014/main" id="{941484AE-5B21-4F47-AE80-686885E6299E}"/>
              </a:ext>
            </a:extLst>
          </p:cNvPr>
          <p:cNvSpPr>
            <a:spLocks noGrp="1"/>
          </p:cNvSpPr>
          <p:nvPr>
            <p:ph idx="1"/>
          </p:nvPr>
        </p:nvSpPr>
        <p:spPr>
          <a:xfrm>
            <a:off x="838200" y="1834469"/>
            <a:ext cx="10515600" cy="4351338"/>
          </a:xfrm>
        </p:spPr>
        <p:txBody>
          <a:bodyPr>
            <a:normAutofit fontScale="77500" lnSpcReduction="20000"/>
          </a:bodyPr>
          <a:lstStyle/>
          <a:p>
            <a:endParaRPr lang="en-US" dirty="0">
              <a:solidFill>
                <a:schemeClr val="accent1">
                  <a:lumMod val="40000"/>
                  <a:lumOff val="60000"/>
                </a:schemeClr>
              </a:solidFill>
            </a:endParaRPr>
          </a:p>
          <a:p>
            <a:pPr marL="0" indent="0">
              <a:buNone/>
            </a:pPr>
            <a:r>
              <a:rPr lang="en-US" dirty="0">
                <a:solidFill>
                  <a:schemeClr val="accent1">
                    <a:lumMod val="40000"/>
                    <a:lumOff val="60000"/>
                  </a:schemeClr>
                </a:solidFill>
              </a:rPr>
              <a:t>Thank you!</a:t>
            </a:r>
          </a:p>
          <a:p>
            <a:pPr marL="0" indent="0">
              <a:buNone/>
            </a:pPr>
            <a:endParaRPr lang="en-US" dirty="0">
              <a:solidFill>
                <a:schemeClr val="accent1">
                  <a:lumMod val="40000"/>
                  <a:lumOff val="60000"/>
                </a:schemeClr>
              </a:solidFill>
            </a:endParaRPr>
          </a:p>
          <a:p>
            <a:pPr marL="0" indent="0">
              <a:buNone/>
            </a:pPr>
            <a:r>
              <a:rPr lang="en-US" dirty="0">
                <a:solidFill>
                  <a:schemeClr val="accent1">
                    <a:lumMod val="40000"/>
                    <a:lumOff val="60000"/>
                  </a:schemeClr>
                </a:solidFill>
              </a:rPr>
              <a:t>Full report available from NASA server: </a:t>
            </a:r>
            <a:r>
              <a:rPr lang="en-US" u="sng" dirty="0">
                <a:hlinkClick r:id="rId2"/>
              </a:rPr>
              <a:t>https://www.nasa.gov/sites/default/files/atoms/files/niac_2019_phi_staehle_os4_tagged.pdf</a:t>
            </a:r>
            <a:r>
              <a:rPr lang="en-US" dirty="0"/>
              <a:t> </a:t>
            </a:r>
          </a:p>
          <a:p>
            <a:pPr marL="0" indent="0">
              <a:buNone/>
            </a:pPr>
            <a:endParaRPr lang="en-US" dirty="0">
              <a:solidFill>
                <a:schemeClr val="accent1">
                  <a:lumMod val="40000"/>
                  <a:lumOff val="60000"/>
                </a:schemeClr>
              </a:solidFill>
            </a:endParaRPr>
          </a:p>
          <a:p>
            <a:pPr marL="0" indent="0">
              <a:buNone/>
            </a:pPr>
            <a:r>
              <a:rPr lang="en-US" dirty="0">
                <a:solidFill>
                  <a:schemeClr val="accent1">
                    <a:lumMod val="40000"/>
                    <a:lumOff val="60000"/>
                  </a:schemeClr>
                </a:solidFill>
              </a:rPr>
              <a:t>Summary report in Journal of Small Satellites (JOSS Online)</a:t>
            </a:r>
          </a:p>
          <a:p>
            <a:pPr marL="0" indent="0">
              <a:buNone/>
            </a:pPr>
            <a:r>
              <a:rPr lang="en-US" u="sng" dirty="0">
                <a:hlinkClick r:id="rId3"/>
              </a:rPr>
              <a:t>https://jossonline.com/wp-content/uploads/2020/10/Final-Staehle-LtE-A-Solar-powered-Outer-Solar-System-SmallSat-OS4-Architecture-Defined.pdf</a:t>
            </a:r>
            <a:r>
              <a:rPr lang="en-US" u="sng" dirty="0"/>
              <a:t> </a:t>
            </a:r>
            <a:endParaRPr lang="en-US" dirty="0">
              <a:solidFill>
                <a:schemeClr val="accent1">
                  <a:lumMod val="40000"/>
                  <a:lumOff val="60000"/>
                </a:schemeClr>
              </a:solidFill>
            </a:endParaRPr>
          </a:p>
          <a:p>
            <a:pPr marL="0" indent="0">
              <a:buNone/>
            </a:pPr>
            <a:endParaRPr lang="en-US" dirty="0">
              <a:solidFill>
                <a:schemeClr val="accent1">
                  <a:lumMod val="40000"/>
                  <a:lumOff val="60000"/>
                </a:schemeClr>
              </a:solidFill>
            </a:endParaRPr>
          </a:p>
          <a:p>
            <a:pPr marL="0" indent="0">
              <a:buNone/>
            </a:pPr>
            <a:r>
              <a:rPr lang="en-US" dirty="0">
                <a:solidFill>
                  <a:schemeClr val="accent1">
                    <a:lumMod val="40000"/>
                    <a:lumOff val="60000"/>
                  </a:schemeClr>
                </a:solidFill>
              </a:rPr>
              <a:t>Robert Staehle, </a:t>
            </a:r>
            <a:r>
              <a:rPr lang="en-US" dirty="0">
                <a:solidFill>
                  <a:schemeClr val="accent1">
                    <a:lumMod val="40000"/>
                    <a:lumOff val="60000"/>
                  </a:schemeClr>
                </a:solidFill>
                <a:hlinkClick r:id="rId4"/>
              </a:rPr>
              <a:t>Asteroid3875Rob@gmail.com</a:t>
            </a:r>
            <a:r>
              <a:rPr lang="en-US" dirty="0">
                <a:solidFill>
                  <a:schemeClr val="accent1">
                    <a:lumMod val="40000"/>
                    <a:lumOff val="60000"/>
                  </a:schemeClr>
                </a:solidFill>
              </a:rPr>
              <a:t>,  </a:t>
            </a:r>
            <a:r>
              <a:rPr lang="en-US" dirty="0" err="1">
                <a:solidFill>
                  <a:schemeClr val="accent1">
                    <a:lumMod val="40000"/>
                    <a:lumOff val="60000"/>
                  </a:schemeClr>
                </a:solidFill>
              </a:rPr>
              <a:t>gaboon@sbcglobal.net</a:t>
            </a:r>
            <a:endParaRPr lang="en-US" dirty="0">
              <a:solidFill>
                <a:schemeClr val="accent1">
                  <a:lumMod val="40000"/>
                  <a:lumOff val="60000"/>
                </a:schemeClr>
              </a:solidFill>
            </a:endParaRPr>
          </a:p>
          <a:p>
            <a:pPr marL="0" indent="0">
              <a:buNone/>
            </a:pPr>
            <a:r>
              <a:rPr lang="en-US" dirty="0">
                <a:solidFill>
                  <a:schemeClr val="accent1">
                    <a:lumMod val="40000"/>
                    <a:lumOff val="60000"/>
                  </a:schemeClr>
                </a:solidFill>
              </a:rPr>
              <a:t>+1 626 798-3235</a:t>
            </a:r>
          </a:p>
          <a:p>
            <a:endParaRPr lang="en-US" dirty="0">
              <a:solidFill>
                <a:schemeClr val="accent1">
                  <a:lumMod val="40000"/>
                  <a:lumOff val="60000"/>
                </a:schemeClr>
              </a:solidFill>
            </a:endParaRPr>
          </a:p>
        </p:txBody>
      </p:sp>
      <p:sp>
        <p:nvSpPr>
          <p:cNvPr id="4" name="TextBox 3">
            <a:extLst>
              <a:ext uri="{FF2B5EF4-FFF2-40B4-BE49-F238E27FC236}">
                <a16:creationId xmlns:a16="http://schemas.microsoft.com/office/drawing/2014/main" id="{D9BDB537-FFAD-6446-9AFF-F50A60DE4B7E}"/>
              </a:ext>
            </a:extLst>
          </p:cNvPr>
          <p:cNvSpPr txBox="1"/>
          <p:nvPr/>
        </p:nvSpPr>
        <p:spPr>
          <a:xfrm>
            <a:off x="3452953"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Slide Number Placeholder 4">
            <a:extLst>
              <a:ext uri="{FF2B5EF4-FFF2-40B4-BE49-F238E27FC236}">
                <a16:creationId xmlns:a16="http://schemas.microsoft.com/office/drawing/2014/main" id="{C6040794-26D8-AB41-B79C-E504CB4E1846}"/>
              </a:ext>
            </a:extLst>
          </p:cNvPr>
          <p:cNvSpPr>
            <a:spLocks noGrp="1"/>
          </p:cNvSpPr>
          <p:nvPr>
            <p:ph type="sldNum" sz="quarter" idx="12"/>
          </p:nvPr>
        </p:nvSpPr>
        <p:spPr/>
        <p:txBody>
          <a:bodyPr/>
          <a:lstStyle/>
          <a:p>
            <a:fld id="{B754520E-7A31-114F-B7C0-44D9A58BFA1D}" type="slidenum">
              <a:rPr lang="en-US" smtClean="0"/>
              <a:t>21</a:t>
            </a:fld>
            <a:endParaRPr lang="en-US" dirty="0"/>
          </a:p>
        </p:txBody>
      </p:sp>
      <p:sp>
        <p:nvSpPr>
          <p:cNvPr id="6" name="Date Placeholder 5">
            <a:extLst>
              <a:ext uri="{FF2B5EF4-FFF2-40B4-BE49-F238E27FC236}">
                <a16:creationId xmlns:a16="http://schemas.microsoft.com/office/drawing/2014/main" id="{9234C16A-05EA-C940-A8E7-5C0A31233AA0}"/>
              </a:ext>
            </a:extLst>
          </p:cNvPr>
          <p:cNvSpPr>
            <a:spLocks noGrp="1"/>
          </p:cNvSpPr>
          <p:nvPr>
            <p:ph type="dt" sz="half" idx="10"/>
          </p:nvPr>
        </p:nvSpPr>
        <p:spPr/>
        <p:txBody>
          <a:bodyPr/>
          <a:lstStyle/>
          <a:p>
            <a:r>
              <a:rPr lang="en-US"/>
              <a:t>2020/12/20</a:t>
            </a:r>
          </a:p>
        </p:txBody>
      </p:sp>
    </p:spTree>
    <p:extLst>
      <p:ext uri="{BB962C8B-B14F-4D97-AF65-F5344CB8AC3E}">
        <p14:creationId xmlns:p14="http://schemas.microsoft.com/office/powerpoint/2010/main" val="37092981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SAS">
  <a:themeElements>
    <a:clrScheme name="ES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A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A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A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A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A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A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A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A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A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A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A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A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8705</TotalTime>
  <Words>2211</Words>
  <Application>Microsoft Macintosh PowerPoint</Application>
  <PresentationFormat>Widescreen</PresentationFormat>
  <Paragraphs>302</Paragraphs>
  <Slides>21</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Arial</vt:lpstr>
      <vt:lpstr>Calibri</vt:lpstr>
      <vt:lpstr>Calibri Light</vt:lpstr>
      <vt:lpstr>Times New Roman</vt:lpstr>
      <vt:lpstr>Wingdings 2</vt:lpstr>
      <vt:lpstr>Wingdings 3</vt:lpstr>
      <vt:lpstr>Office Theme</vt:lpstr>
      <vt:lpstr>1_Office Theme</vt:lpstr>
      <vt:lpstr>ESAS</vt:lpstr>
      <vt:lpstr>Solar-powered Outer Solar System SmallSat (OS4) Architecture and Technologies  Interplanetary Small Satellite Conference (ISSC-virtual), Pasadena, California  2021 May 3</vt:lpstr>
      <vt:lpstr>How can we explore differently, to the orbit of Neptune+?</vt:lpstr>
      <vt:lpstr>Big challenges</vt:lpstr>
      <vt:lpstr>Enabled by inflatable dual function solar concentrator/high gain antenna</vt:lpstr>
      <vt:lpstr>Big inflatable spheres have been in space before: Echo 1A, 1961 30.5 m diameter 0.2 um (0.5 mil) thick Mylar 71 kg, incl inflation gas  </vt:lpstr>
      <vt:lpstr>Inflatables demonstrated for another application</vt:lpstr>
      <vt:lpstr>Deployed Parabolic Metalized Membrane Reflector, Torus, and OS4 Hub</vt:lpstr>
      <vt:lpstr>PowerPoint Presentation</vt:lpstr>
      <vt:lpstr>PowerPoint Presentation</vt:lpstr>
      <vt:lpstr>PowerPoint Presentation</vt:lpstr>
      <vt:lpstr>PowerPoint Presentation</vt:lpstr>
      <vt:lpstr>Some modern low-power electronics</vt:lpstr>
      <vt:lpstr>Magnetometer &amp; Plasma Sensors</vt:lpstr>
      <vt:lpstr>Cameras for Measuring Holes in Reflector Created by Dust and Taking Periodic Portraits of the Solar System</vt:lpstr>
      <vt:lpstr>OS4 Hub, Stowed Parabolic Metalized Membrane Reflector, and ESPA Ring</vt:lpstr>
      <vt:lpstr>Rideshare and deployment</vt:lpstr>
      <vt:lpstr>PowerPoint Presentation</vt:lpstr>
      <vt:lpstr>11 Years to Orbit of Neptune 50 years to Heliopause</vt:lpstr>
      <vt:lpstr>Required Technologies Include:</vt:lpstr>
      <vt:lpstr>Who can do this?</vt:lpstr>
      <vt:lpstr>?Can we Affordably explore the outer Solar System with SmallSats?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Staehle</dc:creator>
  <cp:lastModifiedBy>Microsoft Office User</cp:lastModifiedBy>
  <cp:revision>150</cp:revision>
  <dcterms:created xsi:type="dcterms:W3CDTF">2019-09-16T01:05:43Z</dcterms:created>
  <dcterms:modified xsi:type="dcterms:W3CDTF">2021-04-27T20:23:09Z</dcterms:modified>
</cp:coreProperties>
</file>