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Lst>
  <p:notesMasterIdLst>
    <p:notesMasterId r:id="rId30"/>
  </p:notesMasterIdLst>
  <p:handoutMasterIdLst>
    <p:handoutMasterId r:id="rId31"/>
  </p:handoutMasterIdLst>
  <p:sldIdLst>
    <p:sldId id="404" r:id="rId2"/>
    <p:sldId id="279" r:id="rId3"/>
    <p:sldId id="407" r:id="rId4"/>
    <p:sldId id="406" r:id="rId5"/>
    <p:sldId id="408" r:id="rId6"/>
    <p:sldId id="405" r:id="rId7"/>
    <p:sldId id="431" r:id="rId8"/>
    <p:sldId id="429" r:id="rId9"/>
    <p:sldId id="411" r:id="rId10"/>
    <p:sldId id="430" r:id="rId11"/>
    <p:sldId id="410" r:id="rId12"/>
    <p:sldId id="413" r:id="rId13"/>
    <p:sldId id="414" r:id="rId14"/>
    <p:sldId id="428" r:id="rId15"/>
    <p:sldId id="415" r:id="rId16"/>
    <p:sldId id="416" r:id="rId17"/>
    <p:sldId id="417" r:id="rId18"/>
    <p:sldId id="256" r:id="rId19"/>
    <p:sldId id="419" r:id="rId20"/>
    <p:sldId id="418" r:id="rId21"/>
    <p:sldId id="420" r:id="rId22"/>
    <p:sldId id="421" r:id="rId23"/>
    <p:sldId id="422" r:id="rId24"/>
    <p:sldId id="424" r:id="rId25"/>
    <p:sldId id="423" r:id="rId26"/>
    <p:sldId id="425" r:id="rId27"/>
    <p:sldId id="427" r:id="rId28"/>
    <p:sldId id="426" r:id="rId29"/>
  </p:sldIdLst>
  <p:sldSz cx="9144000" cy="6858000" type="screen4x3"/>
  <p:notesSz cx="7010400" cy="9448800"/>
  <p:defaultTextStyle>
    <a:defPPr>
      <a:defRPr lang="en-US"/>
    </a:defPPr>
    <a:lvl1pPr algn="l" rtl="0" fontAlgn="base">
      <a:spcBef>
        <a:spcPct val="0"/>
      </a:spcBef>
      <a:spcAft>
        <a:spcPct val="0"/>
      </a:spcAft>
      <a:defRPr sz="800" kern="1200">
        <a:solidFill>
          <a:srgbClr val="666666"/>
        </a:solidFill>
        <a:latin typeface="55 Helvetica Roman" charset="0"/>
        <a:ea typeface="ＭＳ Ｐゴシック" charset="-128"/>
        <a:cs typeface="ＭＳ Ｐゴシック" charset="-128"/>
      </a:defRPr>
    </a:lvl1pPr>
    <a:lvl2pPr marL="409575" indent="47625" algn="l" rtl="0" fontAlgn="base">
      <a:spcBef>
        <a:spcPct val="0"/>
      </a:spcBef>
      <a:spcAft>
        <a:spcPct val="0"/>
      </a:spcAft>
      <a:defRPr sz="800" kern="1200">
        <a:solidFill>
          <a:srgbClr val="666666"/>
        </a:solidFill>
        <a:latin typeface="55 Helvetica Roman" charset="0"/>
        <a:ea typeface="ＭＳ Ｐゴシック" charset="-128"/>
        <a:cs typeface="ＭＳ Ｐゴシック" charset="-128"/>
      </a:defRPr>
    </a:lvl2pPr>
    <a:lvl3pPr marL="819150" indent="95250" algn="l" rtl="0" fontAlgn="base">
      <a:spcBef>
        <a:spcPct val="0"/>
      </a:spcBef>
      <a:spcAft>
        <a:spcPct val="0"/>
      </a:spcAft>
      <a:defRPr sz="800" kern="1200">
        <a:solidFill>
          <a:srgbClr val="666666"/>
        </a:solidFill>
        <a:latin typeface="55 Helvetica Roman" charset="0"/>
        <a:ea typeface="ＭＳ Ｐゴシック" charset="-128"/>
        <a:cs typeface="ＭＳ Ｐゴシック" charset="-128"/>
      </a:defRPr>
    </a:lvl3pPr>
    <a:lvl4pPr marL="1230313" indent="141288" algn="l" rtl="0" fontAlgn="base">
      <a:spcBef>
        <a:spcPct val="0"/>
      </a:spcBef>
      <a:spcAft>
        <a:spcPct val="0"/>
      </a:spcAft>
      <a:defRPr sz="800" kern="1200">
        <a:solidFill>
          <a:srgbClr val="666666"/>
        </a:solidFill>
        <a:latin typeface="55 Helvetica Roman" charset="0"/>
        <a:ea typeface="ＭＳ Ｐゴシック" charset="-128"/>
        <a:cs typeface="ＭＳ Ｐゴシック" charset="-128"/>
      </a:defRPr>
    </a:lvl4pPr>
    <a:lvl5pPr marL="1639888" indent="188913" algn="l" rtl="0" fontAlgn="base">
      <a:spcBef>
        <a:spcPct val="0"/>
      </a:spcBef>
      <a:spcAft>
        <a:spcPct val="0"/>
      </a:spcAft>
      <a:defRPr sz="800" kern="1200">
        <a:solidFill>
          <a:srgbClr val="666666"/>
        </a:solidFill>
        <a:latin typeface="55 Helvetica Roman" charset="0"/>
        <a:ea typeface="ＭＳ Ｐゴシック" charset="-128"/>
        <a:cs typeface="ＭＳ Ｐゴシック" charset="-128"/>
      </a:defRPr>
    </a:lvl5pPr>
    <a:lvl6pPr marL="2286000" algn="l" defTabSz="457200" rtl="0" eaLnBrk="1" latinLnBrk="0" hangingPunct="1">
      <a:defRPr sz="800" kern="1200">
        <a:solidFill>
          <a:srgbClr val="666666"/>
        </a:solidFill>
        <a:latin typeface="55 Helvetica Roman" charset="0"/>
        <a:ea typeface="ＭＳ Ｐゴシック" charset="-128"/>
        <a:cs typeface="ＭＳ Ｐゴシック" charset="-128"/>
      </a:defRPr>
    </a:lvl6pPr>
    <a:lvl7pPr marL="2743200" algn="l" defTabSz="457200" rtl="0" eaLnBrk="1" latinLnBrk="0" hangingPunct="1">
      <a:defRPr sz="800" kern="1200">
        <a:solidFill>
          <a:srgbClr val="666666"/>
        </a:solidFill>
        <a:latin typeface="55 Helvetica Roman" charset="0"/>
        <a:ea typeface="ＭＳ Ｐゴシック" charset="-128"/>
        <a:cs typeface="ＭＳ Ｐゴシック" charset="-128"/>
      </a:defRPr>
    </a:lvl7pPr>
    <a:lvl8pPr marL="3200400" algn="l" defTabSz="457200" rtl="0" eaLnBrk="1" latinLnBrk="0" hangingPunct="1">
      <a:defRPr sz="800" kern="1200">
        <a:solidFill>
          <a:srgbClr val="666666"/>
        </a:solidFill>
        <a:latin typeface="55 Helvetica Roman" charset="0"/>
        <a:ea typeface="ＭＳ Ｐゴシック" charset="-128"/>
        <a:cs typeface="ＭＳ Ｐゴシック" charset="-128"/>
      </a:defRPr>
    </a:lvl8pPr>
    <a:lvl9pPr marL="3657600" algn="l" defTabSz="457200" rtl="0" eaLnBrk="1" latinLnBrk="0" hangingPunct="1">
      <a:defRPr sz="800" kern="1200">
        <a:solidFill>
          <a:srgbClr val="666666"/>
        </a:solidFill>
        <a:latin typeface="55 Helvetica Roman"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163">
          <p15:clr>
            <a:srgbClr val="A4A3A4"/>
          </p15:clr>
        </p15:guide>
        <p15:guide id="2" pos="3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2FE"/>
    <a:srgbClr val="66CFE2"/>
    <a:srgbClr val="74EDFF"/>
    <a:srgbClr val="F0FFFB"/>
    <a:srgbClr val="969696"/>
    <a:srgbClr val="A0A0A0"/>
    <a:srgbClr val="AAAAAA"/>
    <a:srgbClr val="B4B4B4"/>
    <a:srgbClr val="BEBEBE"/>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4767" autoAdjust="0"/>
  </p:normalViewPr>
  <p:slideViewPr>
    <p:cSldViewPr snapToGrid="0" showGuides="1">
      <p:cViewPr varScale="1">
        <p:scale>
          <a:sx n="127" d="100"/>
          <a:sy n="127" d="100"/>
        </p:scale>
        <p:origin x="368" y="176"/>
      </p:cViewPr>
      <p:guideLst>
        <p:guide orient="horz" pos="163"/>
        <p:guide pos="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66" d="100"/>
          <a:sy n="66" d="100"/>
        </p:scale>
        <p:origin x="0" y="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36888" cy="471488"/>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defTabSz="922338" eaLnBrk="1" hangingPunct="1">
              <a:defRPr sz="1200">
                <a:solidFill>
                  <a:schemeClr val="tx1"/>
                </a:solidFill>
                <a:latin typeface="55 Helvetica Roman" pitchFamily="1" charset="0"/>
                <a:ea typeface="+mn-ea"/>
                <a:cs typeface="+mn-cs"/>
              </a:defRPr>
            </a:lvl1pPr>
          </a:lstStyle>
          <a:p>
            <a:pPr>
              <a:defRPr/>
            </a:pPr>
            <a:endParaRPr lang="en-US" dirty="0"/>
          </a:p>
        </p:txBody>
      </p:sp>
      <p:sp>
        <p:nvSpPr>
          <p:cNvPr id="71683" name="Rectangle 3"/>
          <p:cNvSpPr>
            <a:spLocks noGrp="1" noChangeArrowheads="1"/>
          </p:cNvSpPr>
          <p:nvPr>
            <p:ph type="dt" sz="quarter" idx="1"/>
          </p:nvPr>
        </p:nvSpPr>
        <p:spPr bwMode="auto">
          <a:xfrm>
            <a:off x="3971925" y="0"/>
            <a:ext cx="3036888" cy="471488"/>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algn="r" defTabSz="922338" eaLnBrk="1" hangingPunct="1">
              <a:defRPr sz="1200">
                <a:solidFill>
                  <a:schemeClr val="tx1"/>
                </a:solidFill>
                <a:latin typeface="55 Helvetica Roman" pitchFamily="1" charset="0"/>
                <a:ea typeface="+mn-ea"/>
                <a:cs typeface="+mn-cs"/>
              </a:defRPr>
            </a:lvl1pPr>
          </a:lstStyle>
          <a:p>
            <a:pPr>
              <a:defRPr/>
            </a:pPr>
            <a:endParaRPr lang="en-US" dirty="0"/>
          </a:p>
        </p:txBody>
      </p:sp>
      <p:sp>
        <p:nvSpPr>
          <p:cNvPr id="71684" name="Rectangle 4"/>
          <p:cNvSpPr>
            <a:spLocks noGrp="1" noChangeArrowheads="1"/>
          </p:cNvSpPr>
          <p:nvPr>
            <p:ph type="ftr" sz="quarter" idx="2"/>
          </p:nvPr>
        </p:nvSpPr>
        <p:spPr bwMode="auto">
          <a:xfrm>
            <a:off x="0" y="8975725"/>
            <a:ext cx="3036888" cy="471488"/>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defTabSz="922338" eaLnBrk="1" hangingPunct="1">
              <a:defRPr sz="1200">
                <a:solidFill>
                  <a:schemeClr val="tx1"/>
                </a:solidFill>
                <a:latin typeface="55 Helvetica Roman" pitchFamily="1" charset="0"/>
                <a:ea typeface="+mn-ea"/>
                <a:cs typeface="+mn-cs"/>
              </a:defRPr>
            </a:lvl1pPr>
          </a:lstStyle>
          <a:p>
            <a:pPr>
              <a:defRPr/>
            </a:pPr>
            <a:endParaRPr lang="en-US" dirty="0"/>
          </a:p>
        </p:txBody>
      </p:sp>
      <p:sp>
        <p:nvSpPr>
          <p:cNvPr id="71685" name="Rectangle 5"/>
          <p:cNvSpPr>
            <a:spLocks noGrp="1" noChangeArrowheads="1"/>
          </p:cNvSpPr>
          <p:nvPr>
            <p:ph type="sldNum" sz="quarter" idx="3"/>
          </p:nvPr>
        </p:nvSpPr>
        <p:spPr bwMode="auto">
          <a:xfrm>
            <a:off x="3971925" y="8975725"/>
            <a:ext cx="3036888" cy="471488"/>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algn="r" defTabSz="922338" eaLnBrk="1" hangingPunct="1">
              <a:defRPr sz="1200">
                <a:solidFill>
                  <a:schemeClr val="tx1"/>
                </a:solidFill>
                <a:latin typeface="55 Helvetica Roman" pitchFamily="1" charset="0"/>
                <a:ea typeface="+mn-ea"/>
                <a:cs typeface="+mn-cs"/>
              </a:defRPr>
            </a:lvl1pPr>
          </a:lstStyle>
          <a:p>
            <a:pPr>
              <a:defRPr/>
            </a:pPr>
            <a:fld id="{8C560DA2-6744-AF43-8C66-E0A1C2B26EF4}" type="slidenum">
              <a:rPr lang="en-US"/>
              <a:pPr>
                <a:defRPr/>
              </a:pPr>
              <a:t>‹#›</a:t>
            </a:fld>
            <a:endParaRPr lang="en-US" dirty="0"/>
          </a:p>
        </p:txBody>
      </p:sp>
    </p:spTree>
    <p:extLst>
      <p:ext uri="{BB962C8B-B14F-4D97-AF65-F5344CB8AC3E}">
        <p14:creationId xmlns:p14="http://schemas.microsoft.com/office/powerpoint/2010/main" val="2731405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8475" cy="47307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defTabSz="939800" eaLnBrk="1" hangingPunct="1">
              <a:defRPr sz="1200">
                <a:solidFill>
                  <a:schemeClr val="tx1"/>
                </a:solidFill>
                <a:latin typeface="55 Helvetica Roman" pitchFamily="1" charset="0"/>
                <a:ea typeface="+mn-ea"/>
                <a:cs typeface="+mn-cs"/>
              </a:defRPr>
            </a:lvl1pPr>
          </a:lstStyle>
          <a:p>
            <a:pPr>
              <a:defRPr/>
            </a:pPr>
            <a:endParaRPr lang="en-US" dirty="0"/>
          </a:p>
        </p:txBody>
      </p:sp>
      <p:sp>
        <p:nvSpPr>
          <p:cNvPr id="60419" name="Rectangle 3"/>
          <p:cNvSpPr>
            <a:spLocks noGrp="1" noChangeArrowheads="1"/>
          </p:cNvSpPr>
          <p:nvPr>
            <p:ph type="dt" idx="1"/>
          </p:nvPr>
        </p:nvSpPr>
        <p:spPr bwMode="auto">
          <a:xfrm>
            <a:off x="3970338" y="0"/>
            <a:ext cx="3038475" cy="47307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algn="r" defTabSz="939800" eaLnBrk="1" hangingPunct="1">
              <a:defRPr sz="1200">
                <a:solidFill>
                  <a:schemeClr val="tx1"/>
                </a:solidFill>
                <a:latin typeface="55 Helvetica Roman" pitchFamily="1" charset="0"/>
                <a:ea typeface="+mn-ea"/>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43000" y="708025"/>
            <a:ext cx="4724400" cy="3543300"/>
          </a:xfrm>
          <a:prstGeom prst="rect">
            <a:avLst/>
          </a:prstGeom>
          <a:noFill/>
          <a:ln w="9525">
            <a:solidFill>
              <a:srgbClr val="000000"/>
            </a:solidFill>
            <a:miter lim="800000"/>
            <a:headEnd/>
            <a:tailEnd/>
          </a:ln>
        </p:spPr>
      </p:sp>
      <p:sp>
        <p:nvSpPr>
          <p:cNvPr id="60421" name="Rectangle 5"/>
          <p:cNvSpPr>
            <a:spLocks noGrp="1" noChangeArrowheads="1"/>
          </p:cNvSpPr>
          <p:nvPr>
            <p:ph type="body" sz="quarter" idx="3"/>
          </p:nvPr>
        </p:nvSpPr>
        <p:spPr bwMode="auto">
          <a:xfrm>
            <a:off x="701675" y="4487863"/>
            <a:ext cx="5607050" cy="4252912"/>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0422" name="Rectangle 6"/>
          <p:cNvSpPr>
            <a:spLocks noGrp="1" noChangeArrowheads="1"/>
          </p:cNvSpPr>
          <p:nvPr>
            <p:ph type="ftr" sz="quarter" idx="4"/>
          </p:nvPr>
        </p:nvSpPr>
        <p:spPr bwMode="auto">
          <a:xfrm>
            <a:off x="0" y="8974138"/>
            <a:ext cx="3038475" cy="47307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defTabSz="939800" eaLnBrk="1" hangingPunct="1">
              <a:defRPr sz="1200">
                <a:solidFill>
                  <a:schemeClr val="tx1"/>
                </a:solidFill>
                <a:latin typeface="55 Helvetica Roman" pitchFamily="1" charset="0"/>
                <a:ea typeface="+mn-ea"/>
                <a:cs typeface="+mn-cs"/>
              </a:defRPr>
            </a:lvl1pPr>
          </a:lstStyle>
          <a:p>
            <a:pPr>
              <a:defRPr/>
            </a:pPr>
            <a:endParaRPr lang="en-US" dirty="0"/>
          </a:p>
        </p:txBody>
      </p:sp>
      <p:sp>
        <p:nvSpPr>
          <p:cNvPr id="60423" name="Rectangle 7"/>
          <p:cNvSpPr>
            <a:spLocks noGrp="1" noChangeArrowheads="1"/>
          </p:cNvSpPr>
          <p:nvPr>
            <p:ph type="sldNum" sz="quarter" idx="5"/>
          </p:nvPr>
        </p:nvSpPr>
        <p:spPr bwMode="auto">
          <a:xfrm>
            <a:off x="3970338" y="8974138"/>
            <a:ext cx="3038475" cy="47307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algn="r" defTabSz="939800" eaLnBrk="1" hangingPunct="1">
              <a:defRPr sz="1200">
                <a:solidFill>
                  <a:schemeClr val="tx1"/>
                </a:solidFill>
                <a:latin typeface="55 Helvetica Roman" pitchFamily="1" charset="0"/>
                <a:ea typeface="+mn-ea"/>
                <a:cs typeface="+mn-cs"/>
              </a:defRPr>
            </a:lvl1pPr>
          </a:lstStyle>
          <a:p>
            <a:pPr>
              <a:defRPr/>
            </a:pPr>
            <a:fld id="{4737F964-B663-104D-97DD-F467957E10D4}" type="slidenum">
              <a:rPr lang="en-US"/>
              <a:pPr>
                <a:defRPr/>
              </a:pPr>
              <a:t>‹#›</a:t>
            </a:fld>
            <a:endParaRPr lang="en-US" dirty="0"/>
          </a:p>
        </p:txBody>
      </p:sp>
    </p:spTree>
    <p:extLst>
      <p:ext uri="{BB962C8B-B14F-4D97-AF65-F5344CB8AC3E}">
        <p14:creationId xmlns:p14="http://schemas.microsoft.com/office/powerpoint/2010/main" val="34765667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55 Helvetica Roman" pitchFamily="1" charset="0"/>
        <a:ea typeface="ＭＳ Ｐゴシック" charset="-128"/>
        <a:cs typeface="ＭＳ Ｐゴシック" charset="-128"/>
      </a:defRPr>
    </a:lvl1pPr>
    <a:lvl2pPr marL="409575" algn="l" rtl="0" eaLnBrk="0" fontAlgn="base" hangingPunct="0">
      <a:spcBef>
        <a:spcPct val="30000"/>
      </a:spcBef>
      <a:spcAft>
        <a:spcPct val="0"/>
      </a:spcAft>
      <a:defRPr sz="1100" kern="1200">
        <a:solidFill>
          <a:schemeClr val="tx1"/>
        </a:solidFill>
        <a:latin typeface="55 Helvetica Roman" pitchFamily="1" charset="0"/>
        <a:ea typeface="ＭＳ Ｐゴシック" charset="-128"/>
        <a:cs typeface="+mn-cs"/>
      </a:defRPr>
    </a:lvl2pPr>
    <a:lvl3pPr marL="819150" algn="l" rtl="0" eaLnBrk="0" fontAlgn="base" hangingPunct="0">
      <a:spcBef>
        <a:spcPct val="30000"/>
      </a:spcBef>
      <a:spcAft>
        <a:spcPct val="0"/>
      </a:spcAft>
      <a:defRPr sz="1100" kern="1200">
        <a:solidFill>
          <a:schemeClr val="tx1"/>
        </a:solidFill>
        <a:latin typeface="55 Helvetica Roman" pitchFamily="1" charset="0"/>
        <a:ea typeface="ＭＳ Ｐゴシック" charset="-128"/>
        <a:cs typeface="+mn-cs"/>
      </a:defRPr>
    </a:lvl3pPr>
    <a:lvl4pPr marL="1230313" algn="l" rtl="0" eaLnBrk="0" fontAlgn="base" hangingPunct="0">
      <a:spcBef>
        <a:spcPct val="30000"/>
      </a:spcBef>
      <a:spcAft>
        <a:spcPct val="0"/>
      </a:spcAft>
      <a:defRPr sz="1100" kern="1200">
        <a:solidFill>
          <a:schemeClr val="tx1"/>
        </a:solidFill>
        <a:latin typeface="55 Helvetica Roman" pitchFamily="1" charset="0"/>
        <a:ea typeface="ＭＳ Ｐゴシック" charset="-128"/>
        <a:cs typeface="+mn-cs"/>
      </a:defRPr>
    </a:lvl4pPr>
    <a:lvl5pPr marL="1639888" algn="l" rtl="0" eaLnBrk="0" fontAlgn="base" hangingPunct="0">
      <a:spcBef>
        <a:spcPct val="30000"/>
      </a:spcBef>
      <a:spcAft>
        <a:spcPct val="0"/>
      </a:spcAft>
      <a:defRPr sz="1100" kern="1200">
        <a:solidFill>
          <a:schemeClr val="tx1"/>
        </a:solidFill>
        <a:latin typeface="55 Helvetica Roman" pitchFamily="1" charset="0"/>
        <a:ea typeface="ＭＳ Ｐゴシック" charset="-128"/>
        <a:cs typeface="+mn-cs"/>
      </a:defRPr>
    </a:lvl5pPr>
    <a:lvl6pPr marL="2051456" algn="l" defTabSz="410291" rtl="0" eaLnBrk="1" latinLnBrk="0" hangingPunct="1">
      <a:defRPr sz="1100" kern="1200">
        <a:solidFill>
          <a:schemeClr val="tx1"/>
        </a:solidFill>
        <a:latin typeface="+mn-lt"/>
        <a:ea typeface="+mn-ea"/>
        <a:cs typeface="+mn-cs"/>
      </a:defRPr>
    </a:lvl6pPr>
    <a:lvl7pPr marL="2461748" algn="l" defTabSz="410291" rtl="0" eaLnBrk="1" latinLnBrk="0" hangingPunct="1">
      <a:defRPr sz="1100" kern="1200">
        <a:solidFill>
          <a:schemeClr val="tx1"/>
        </a:solidFill>
        <a:latin typeface="+mn-lt"/>
        <a:ea typeface="+mn-ea"/>
        <a:cs typeface="+mn-cs"/>
      </a:defRPr>
    </a:lvl7pPr>
    <a:lvl8pPr marL="2872039" algn="l" defTabSz="410291" rtl="0" eaLnBrk="1" latinLnBrk="0" hangingPunct="1">
      <a:defRPr sz="1100" kern="1200">
        <a:solidFill>
          <a:schemeClr val="tx1"/>
        </a:solidFill>
        <a:latin typeface="+mn-lt"/>
        <a:ea typeface="+mn-ea"/>
        <a:cs typeface="+mn-cs"/>
      </a:defRPr>
    </a:lvl8pPr>
    <a:lvl9pPr marL="3282330" algn="l" defTabSz="410291"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Saturn image from NASA Gallery: https://solarsystem.nasa.gov/planets/saturn/galleries/</a:t>
            </a:r>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1</a:t>
            </a:fld>
            <a:endParaRPr lang="en-US" dirty="0"/>
          </a:p>
        </p:txBody>
      </p:sp>
    </p:spTree>
    <p:extLst>
      <p:ext uri="{BB962C8B-B14F-4D97-AF65-F5344CB8AC3E}">
        <p14:creationId xmlns:p14="http://schemas.microsoft.com/office/powerpoint/2010/main" val="2808342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3</a:t>
            </a:fld>
            <a:endParaRPr lang="en-US" dirty="0"/>
          </a:p>
        </p:txBody>
      </p:sp>
    </p:spTree>
    <p:extLst>
      <p:ext uri="{BB962C8B-B14F-4D97-AF65-F5344CB8AC3E}">
        <p14:creationId xmlns:p14="http://schemas.microsoft.com/office/powerpoint/2010/main" val="2404911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Image https://www.nasa.gov/feature/30-years-ago-galileo-off-to-orbit-jupiter</a:t>
            </a:r>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4</a:t>
            </a:fld>
            <a:endParaRPr lang="en-US" dirty="0"/>
          </a:p>
        </p:txBody>
      </p:sp>
    </p:spTree>
    <p:extLst>
      <p:ext uri="{BB962C8B-B14F-4D97-AF65-F5344CB8AC3E}">
        <p14:creationId xmlns:p14="http://schemas.microsoft.com/office/powerpoint/2010/main" val="3639696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Adiabatic lapse comparison image: https://trs.jpl.nasa.gov/bitstream/handle/2014/48679/CL%2317-5215.pdf</a:t>
            </a:r>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7</a:t>
            </a:fld>
            <a:endParaRPr lang="en-US" dirty="0"/>
          </a:p>
        </p:txBody>
      </p:sp>
    </p:spTree>
    <p:extLst>
      <p:ext uri="{BB962C8B-B14F-4D97-AF65-F5344CB8AC3E}">
        <p14:creationId xmlns:p14="http://schemas.microsoft.com/office/powerpoint/2010/main" val="3693979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https://solarsystem.nasa.gov/resources/17631/saturn-interior-cutaway-illustration/</a:t>
            </a:r>
            <a:br>
              <a:rPr lang="en-US" dirty="0"/>
            </a:br>
            <a:endParaRPr lang="en-US" dirty="0"/>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8</a:t>
            </a:fld>
            <a:endParaRPr lang="en-US" dirty="0"/>
          </a:p>
        </p:txBody>
      </p:sp>
    </p:spTree>
    <p:extLst>
      <p:ext uri="{BB962C8B-B14F-4D97-AF65-F5344CB8AC3E}">
        <p14:creationId xmlns:p14="http://schemas.microsoft.com/office/powerpoint/2010/main" val="3846022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https://solarsystem.nasa.gov/resources/17631/saturn-interior-cutaway-illustration/</a:t>
            </a:r>
            <a:br>
              <a:rPr lang="en-US" dirty="0"/>
            </a:br>
            <a:endParaRPr lang="en-US" dirty="0"/>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9</a:t>
            </a:fld>
            <a:endParaRPr lang="en-US" dirty="0"/>
          </a:p>
        </p:txBody>
      </p:sp>
    </p:spTree>
    <p:extLst>
      <p:ext uri="{BB962C8B-B14F-4D97-AF65-F5344CB8AC3E}">
        <p14:creationId xmlns:p14="http://schemas.microsoft.com/office/powerpoint/2010/main" val="395753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Adiabatic lapse comparison image: https://trs.jpl.nasa.gov/bitstream/handle/2014/48679/CL%2317-5215.pdf</a:t>
            </a:r>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10</a:t>
            </a:fld>
            <a:endParaRPr lang="en-US" dirty="0"/>
          </a:p>
        </p:txBody>
      </p:sp>
    </p:spTree>
    <p:extLst>
      <p:ext uri="{BB962C8B-B14F-4D97-AF65-F5344CB8AC3E}">
        <p14:creationId xmlns:p14="http://schemas.microsoft.com/office/powerpoint/2010/main" val="371542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12</a:t>
            </a:fld>
            <a:endParaRPr lang="en-US" dirty="0"/>
          </a:p>
        </p:txBody>
      </p:sp>
    </p:spTree>
    <p:extLst>
      <p:ext uri="{BB962C8B-B14F-4D97-AF65-F5344CB8AC3E}">
        <p14:creationId xmlns:p14="http://schemas.microsoft.com/office/powerpoint/2010/main" val="3691927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Image from https://www.kisspng.com/png-counter-rotating-propellers-aircraft-contra-rotati-3605775/preview.html and https://www.kisspng.com/png-ufo-outer-space-icon-ufo-440540/</a:t>
            </a:r>
            <a:br>
              <a:rPr lang="en-US" dirty="0"/>
            </a:br>
            <a:r>
              <a:rPr lang="en-US" dirty="0"/>
              <a:t>labelled “</a:t>
            </a:r>
            <a:r>
              <a:rPr lang="en-US" sz="1200" kern="1200" dirty="0">
                <a:solidFill>
                  <a:schemeClr val="tx1"/>
                </a:solidFill>
                <a:effectLst/>
                <a:latin typeface="+mn-lt"/>
                <a:ea typeface="+mn-ea"/>
                <a:cs typeface="+mn-cs"/>
              </a:rPr>
              <a:t>Free &amp; unlimited download”</a:t>
            </a:r>
            <a:endParaRPr lang="en-US" dirty="0"/>
          </a:p>
        </p:txBody>
      </p:sp>
      <p:sp>
        <p:nvSpPr>
          <p:cNvPr id="4" name="Slide Number Placeholder 3"/>
          <p:cNvSpPr>
            <a:spLocks noGrp="1"/>
          </p:cNvSpPr>
          <p:nvPr>
            <p:ph type="sldNum" sz="quarter" idx="5"/>
          </p:nvPr>
        </p:nvSpPr>
        <p:spPr/>
        <p:txBody>
          <a:bodyPr/>
          <a:lstStyle/>
          <a:p>
            <a:fld id="{629CD3A1-A5BC-EF4A-B99C-721A475FA70E}" type="slidenum">
              <a:rPr lang="en-US" smtClean="0"/>
              <a:t>18</a:t>
            </a:fld>
            <a:endParaRPr lang="en-US" dirty="0"/>
          </a:p>
        </p:txBody>
      </p:sp>
    </p:spTree>
    <p:extLst>
      <p:ext uri="{BB962C8B-B14F-4D97-AF65-F5344CB8AC3E}">
        <p14:creationId xmlns:p14="http://schemas.microsoft.com/office/powerpoint/2010/main" val="2449677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dirty="0"/>
          </a:p>
        </p:txBody>
      </p:sp>
      <p:sp>
        <p:nvSpPr>
          <p:cNvPr id="4" name="Slide Number Placeholder 3"/>
          <p:cNvSpPr>
            <a:spLocks noGrp="1"/>
          </p:cNvSpPr>
          <p:nvPr>
            <p:ph type="sldNum" sz="quarter" idx="5"/>
          </p:nvPr>
        </p:nvSpPr>
        <p:spPr/>
        <p:txBody>
          <a:bodyPr/>
          <a:lstStyle/>
          <a:p>
            <a:fld id="{629CD3A1-A5BC-EF4A-B99C-721A475FA70E}" type="slidenum">
              <a:rPr lang="en-US" smtClean="0"/>
              <a:t>19</a:t>
            </a:fld>
            <a:endParaRPr lang="en-US" dirty="0"/>
          </a:p>
        </p:txBody>
      </p:sp>
    </p:spTree>
    <p:extLst>
      <p:ext uri="{BB962C8B-B14F-4D97-AF65-F5344CB8AC3E}">
        <p14:creationId xmlns:p14="http://schemas.microsoft.com/office/powerpoint/2010/main" val="3417355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26</a:t>
            </a:fld>
            <a:endParaRPr lang="en-US" dirty="0"/>
          </a:p>
        </p:txBody>
      </p:sp>
    </p:spTree>
    <p:extLst>
      <p:ext uri="{BB962C8B-B14F-4D97-AF65-F5344CB8AC3E}">
        <p14:creationId xmlns:p14="http://schemas.microsoft.com/office/powerpoint/2010/main" val="1488691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737F964-B663-104D-97DD-F467957E10D4}" type="slidenum">
              <a:rPr lang="en-US" smtClean="0"/>
              <a:pPr>
                <a:defRPr/>
              </a:pPr>
              <a:t>27</a:t>
            </a:fld>
            <a:endParaRPr lang="en-US" dirty="0"/>
          </a:p>
        </p:txBody>
      </p:sp>
    </p:spTree>
    <p:extLst>
      <p:ext uri="{BB962C8B-B14F-4D97-AF65-F5344CB8AC3E}">
        <p14:creationId xmlns:p14="http://schemas.microsoft.com/office/powerpoint/2010/main" val="27447443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4994" name="Rectangle 2"/>
          <p:cNvSpPr>
            <a:spLocks noGrp="1" noChangeArrowheads="1"/>
          </p:cNvSpPr>
          <p:nvPr>
            <p:ph type="ctrTitle"/>
          </p:nvPr>
        </p:nvSpPr>
        <p:spPr>
          <a:xfrm>
            <a:off x="457489" y="1524000"/>
            <a:ext cx="8229023" cy="1165412"/>
          </a:xfrm>
        </p:spPr>
        <p:txBody>
          <a:bodyPr/>
          <a:lstStyle>
            <a:lvl1pPr>
              <a:defRPr sz="3200"/>
            </a:lvl1pPr>
          </a:lstStyle>
          <a:p>
            <a:r>
              <a:rPr lang="en-US" dirty="0"/>
              <a:t>Click to edit Master title style</a:t>
            </a:r>
          </a:p>
        </p:txBody>
      </p:sp>
      <p:sp>
        <p:nvSpPr>
          <p:cNvPr id="84995" name="Rectangle 3"/>
          <p:cNvSpPr>
            <a:spLocks noGrp="1" noChangeArrowheads="1"/>
          </p:cNvSpPr>
          <p:nvPr>
            <p:ph type="subTitle" idx="1"/>
          </p:nvPr>
        </p:nvSpPr>
        <p:spPr>
          <a:xfrm>
            <a:off x="457489" y="2667001"/>
            <a:ext cx="6140738" cy="519673"/>
          </a:xfrm>
        </p:spPr>
        <p:txBody>
          <a:bodyPr/>
          <a:lstStyle>
            <a:lvl1pPr marL="0" indent="0">
              <a:lnSpc>
                <a:spcPct val="100000"/>
              </a:lnSpc>
              <a:buFont typeface="AGaramond RegularSC" pitchFamily="1" charset="0"/>
              <a:buNone/>
              <a:defRPr sz="2400">
                <a:solidFill>
                  <a:schemeClr val="tx1"/>
                </a:solidFill>
              </a:defRPr>
            </a:lvl1pPr>
          </a:lstStyle>
          <a:p>
            <a:r>
              <a:rPr lang="en-US" dirty="0"/>
              <a:t>Click to edit Master subtitle style</a:t>
            </a:r>
          </a:p>
        </p:txBody>
      </p:sp>
      <p:pic>
        <p:nvPicPr>
          <p:cNvPr id="4" name="Picture 25" descr="NASA insigniaCMYK"/>
          <p:cNvPicPr preferRelativeResize="0">
            <a:picLocks noChangeAspect="1" noChangeArrowheads="1"/>
          </p:cNvPicPr>
          <p:nvPr userDrawn="1"/>
        </p:nvPicPr>
        <p:blipFill>
          <a:blip r:embed="rId2"/>
          <a:srcRect/>
          <a:stretch>
            <a:fillRect/>
          </a:stretch>
        </p:blipFill>
        <p:spPr bwMode="auto">
          <a:xfrm>
            <a:off x="8035925" y="252413"/>
            <a:ext cx="846138" cy="658812"/>
          </a:xfrm>
          <a:prstGeom prst="rect">
            <a:avLst/>
          </a:prstGeom>
          <a:noFill/>
          <a:ln w="9525">
            <a:noFill/>
            <a:miter lim="800000"/>
            <a:headEnd/>
            <a:tailEnd/>
          </a:ln>
        </p:spPr>
      </p:pic>
      <p:sp>
        <p:nvSpPr>
          <p:cNvPr id="6" name="Footer Placeholder 5">
            <a:extLst>
              <a:ext uri="{FF2B5EF4-FFF2-40B4-BE49-F238E27FC236}">
                <a16:creationId xmlns:a16="http://schemas.microsoft.com/office/drawing/2014/main" id="{767A598D-4287-0147-A7C3-CD4925B36510}"/>
              </a:ext>
            </a:extLst>
          </p:cNvPr>
          <p:cNvSpPr>
            <a:spLocks noGrp="1" noChangeArrowheads="1"/>
          </p:cNvSpPr>
          <p:nvPr>
            <p:ph type="ftr" sz="quarter" idx="3"/>
          </p:nvPr>
        </p:nvSpPr>
        <p:spPr bwMode="auto">
          <a:xfrm>
            <a:off x="4364088" y="6350000"/>
            <a:ext cx="3886200" cy="355600"/>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defTabSz="914608" eaLnBrk="1" hangingPunct="1">
              <a:defRPr sz="700" smtClean="0">
                <a:solidFill>
                  <a:srgbClr val="000000"/>
                </a:solidFill>
                <a:latin typeface="+mn-lt"/>
                <a:ea typeface="+mn-ea"/>
                <a:cs typeface="+mn-cs"/>
              </a:defRPr>
            </a:lvl1pPr>
          </a:lstStyle>
          <a:p>
            <a:pPr>
              <a:defRPr/>
            </a:pPr>
            <a:r>
              <a:rPr lang="en-US" dirty="0"/>
              <a:t>Geoffrey A. Landis</a:t>
            </a:r>
          </a:p>
        </p:txBody>
      </p:sp>
      <p:sp>
        <p:nvSpPr>
          <p:cNvPr id="7" name="Slide Number Placeholder 6">
            <a:extLst>
              <a:ext uri="{FF2B5EF4-FFF2-40B4-BE49-F238E27FC236}">
                <a16:creationId xmlns:a16="http://schemas.microsoft.com/office/drawing/2014/main" id="{3758EC39-22A5-554B-A418-B7D7F3D0E19C}"/>
              </a:ext>
            </a:extLst>
          </p:cNvPr>
          <p:cNvSpPr>
            <a:spLocks noGrp="1" noChangeArrowheads="1"/>
          </p:cNvSpPr>
          <p:nvPr>
            <p:ph type="sldNum" sz="quarter" idx="4"/>
          </p:nvPr>
        </p:nvSpPr>
        <p:spPr bwMode="auto">
          <a:xfrm>
            <a:off x="8399720" y="6362700"/>
            <a:ext cx="434717" cy="342900"/>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defTabSz="914608" eaLnBrk="1" hangingPunct="1">
              <a:defRPr sz="700" smtClean="0">
                <a:solidFill>
                  <a:srgbClr val="000000"/>
                </a:solidFill>
                <a:latin typeface="75 Helvetica Bold" pitchFamily="1" charset="0"/>
                <a:ea typeface="+mn-ea"/>
                <a:cs typeface="+mn-cs"/>
              </a:defRPr>
            </a:lvl1pPr>
          </a:lstStyle>
          <a:p>
            <a:pPr>
              <a:defRPr/>
            </a:pPr>
            <a:fld id="{E5D00791-DCA9-7F48-AD5D-6BB270617D26}" type="slidenum">
              <a:rPr lang="en-US"/>
              <a:pPr>
                <a:defRPr/>
              </a:pPr>
              <a:t>‹#›</a:t>
            </a:fld>
            <a:endParaRPr 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2400"/>
            </a:lvl1pPr>
            <a:lvl2pPr>
              <a:lnSpc>
                <a:spcPct val="100000"/>
              </a:lnSpc>
              <a:defRPr sz="2400">
                <a:latin typeface="Georgia"/>
                <a:cs typeface="Georgia"/>
              </a:defRPr>
            </a:lvl2pPr>
            <a:lvl3pPr>
              <a:lnSpc>
                <a:spcPct val="100000"/>
              </a:lnSpc>
              <a:defRPr sz="2000">
                <a:latin typeface="Georgia"/>
                <a:cs typeface="Georgia"/>
              </a:defRPr>
            </a:lvl3pPr>
            <a:lvl4pPr>
              <a:lnSpc>
                <a:spcPct val="100000"/>
              </a:lnSpc>
              <a:defRPr sz="1600">
                <a:latin typeface="Georgia"/>
                <a:cs typeface="Georgia"/>
              </a:defRPr>
            </a:lvl4pPr>
            <a:lvl5pPr>
              <a:lnSpc>
                <a:spcPct val="100000"/>
              </a:lnSpc>
              <a:defRPr sz="18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0"/>
          </p:nvPr>
        </p:nvSpPr>
        <p:spPr>
          <a:xfrm>
            <a:off x="4695558" y="6350000"/>
            <a:ext cx="3886200" cy="355600"/>
          </a:xfrm>
        </p:spPr>
        <p:txBody>
          <a:bodyPr/>
          <a:lstStyle>
            <a:lvl1pPr>
              <a:defRPr/>
            </a:lvl1pPr>
          </a:lstStyle>
          <a:p>
            <a:pPr>
              <a:defRPr/>
            </a:pPr>
            <a:r>
              <a:rPr lang="en-US" dirty="0"/>
              <a:t>Geoffrey A. Landis</a:t>
            </a:r>
          </a:p>
        </p:txBody>
      </p:sp>
      <p:sp>
        <p:nvSpPr>
          <p:cNvPr id="5" name="Slide Number Placeholder 4"/>
          <p:cNvSpPr>
            <a:spLocks noGrp="1"/>
          </p:cNvSpPr>
          <p:nvPr>
            <p:ph type="sldNum" sz="quarter" idx="11"/>
          </p:nvPr>
        </p:nvSpPr>
        <p:spPr/>
        <p:txBody>
          <a:bodyPr/>
          <a:lstStyle>
            <a:lvl1pPr>
              <a:defRPr/>
            </a:lvl1pPr>
          </a:lstStyle>
          <a:p>
            <a:pPr>
              <a:defRPr/>
            </a:pPr>
            <a:fld id="{C600E642-C370-BD43-8320-1F31FDFBFA20}" type="slidenum">
              <a:rPr lang="en-US"/>
              <a:pPr>
                <a:defRPr/>
              </a:pPr>
              <a:t>‹#›</a:t>
            </a:fld>
            <a:endParaRPr lang="en-US" dirty="0"/>
          </a:p>
        </p:txBody>
      </p:sp>
      <p:pic>
        <p:nvPicPr>
          <p:cNvPr id="6" name="Picture 25" descr="NASA insigniaCMYK"/>
          <p:cNvPicPr preferRelativeResize="0">
            <a:picLocks noChangeAspect="1" noChangeArrowheads="1"/>
          </p:cNvPicPr>
          <p:nvPr userDrawn="1"/>
        </p:nvPicPr>
        <p:blipFill>
          <a:blip r:embed="rId2"/>
          <a:srcRect/>
          <a:stretch>
            <a:fillRect/>
          </a:stretch>
        </p:blipFill>
        <p:spPr bwMode="auto">
          <a:xfrm>
            <a:off x="8035925" y="252413"/>
            <a:ext cx="846138" cy="658812"/>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3035" y="4406713"/>
            <a:ext cx="7771534" cy="1362916"/>
          </a:xfrm>
        </p:spPr>
        <p:txBody>
          <a:bodyPr anchor="t"/>
          <a:lstStyle>
            <a:lvl1pPr algn="l">
              <a:defRPr sz="3200" b="1" cap="all"/>
            </a:lvl1pPr>
          </a:lstStyle>
          <a:p>
            <a:r>
              <a:rPr lang="en-US" dirty="0"/>
              <a:t>Click to edit Master title style</a:t>
            </a:r>
          </a:p>
        </p:txBody>
      </p:sp>
      <p:sp>
        <p:nvSpPr>
          <p:cNvPr id="3" name="Text Placeholder 2"/>
          <p:cNvSpPr>
            <a:spLocks noGrp="1"/>
          </p:cNvSpPr>
          <p:nvPr>
            <p:ph type="body" idx="1"/>
          </p:nvPr>
        </p:nvSpPr>
        <p:spPr>
          <a:xfrm>
            <a:off x="723035" y="2906526"/>
            <a:ext cx="7771534" cy="1500187"/>
          </a:xfrm>
        </p:spPr>
        <p:txBody>
          <a:bodyPr anchor="b"/>
          <a:lstStyle>
            <a:lvl1pPr marL="0" indent="0">
              <a:lnSpc>
                <a:spcPct val="100000"/>
              </a:lnSpc>
              <a:buNone/>
              <a:defRPr sz="2200"/>
            </a:lvl1pPr>
            <a:lvl2pPr marL="410291" indent="0">
              <a:buNone/>
              <a:defRPr sz="1600"/>
            </a:lvl2pPr>
            <a:lvl3pPr marL="820583" indent="0">
              <a:buNone/>
              <a:defRPr sz="1400"/>
            </a:lvl3pPr>
            <a:lvl4pPr marL="1230874" indent="0">
              <a:buNone/>
              <a:defRPr sz="1300"/>
            </a:lvl4pPr>
            <a:lvl5pPr marL="1641165" indent="0">
              <a:buNone/>
              <a:defRPr sz="1300"/>
            </a:lvl5pPr>
            <a:lvl6pPr marL="2051456" indent="0">
              <a:buNone/>
              <a:defRPr sz="1300"/>
            </a:lvl6pPr>
            <a:lvl7pPr marL="2461748" indent="0">
              <a:buNone/>
              <a:defRPr sz="1300"/>
            </a:lvl7pPr>
            <a:lvl8pPr marL="2872039" indent="0">
              <a:buNone/>
              <a:defRPr sz="1300"/>
            </a:lvl8pPr>
            <a:lvl9pPr marL="3282330" indent="0">
              <a:buNone/>
              <a:defRPr sz="13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pPr>
              <a:defRPr/>
            </a:pPr>
            <a:r>
              <a:rPr lang="en-US" dirty="0"/>
              <a:t>Geoffrey A. Landis</a:t>
            </a:r>
          </a:p>
        </p:txBody>
      </p:sp>
      <p:sp>
        <p:nvSpPr>
          <p:cNvPr id="5" name="Slide Number Placeholder 4"/>
          <p:cNvSpPr>
            <a:spLocks noGrp="1"/>
          </p:cNvSpPr>
          <p:nvPr>
            <p:ph type="sldNum" sz="quarter" idx="11"/>
          </p:nvPr>
        </p:nvSpPr>
        <p:spPr/>
        <p:txBody>
          <a:bodyPr/>
          <a:lstStyle>
            <a:lvl1pPr>
              <a:defRPr/>
            </a:lvl1pPr>
          </a:lstStyle>
          <a:p>
            <a:pPr>
              <a:defRPr/>
            </a:pPr>
            <a:fld id="{32443B39-BAA8-E040-97EF-3F1D408BB0F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Footer Placeholder 2"/>
          <p:cNvSpPr>
            <a:spLocks noGrp="1"/>
          </p:cNvSpPr>
          <p:nvPr>
            <p:ph type="ftr" sz="quarter" idx="10"/>
          </p:nvPr>
        </p:nvSpPr>
        <p:spPr/>
        <p:txBody>
          <a:bodyPr/>
          <a:lstStyle>
            <a:lvl1pPr>
              <a:defRPr/>
            </a:lvl1pPr>
          </a:lstStyle>
          <a:p>
            <a:pPr>
              <a:defRPr/>
            </a:pPr>
            <a:r>
              <a:rPr lang="en-US" dirty="0"/>
              <a:t>Geoffrey A. Landis</a:t>
            </a:r>
          </a:p>
        </p:txBody>
      </p:sp>
      <p:sp>
        <p:nvSpPr>
          <p:cNvPr id="4" name="Slide Number Placeholder 3"/>
          <p:cNvSpPr>
            <a:spLocks noGrp="1"/>
          </p:cNvSpPr>
          <p:nvPr>
            <p:ph type="sldNum" sz="quarter" idx="11"/>
          </p:nvPr>
        </p:nvSpPr>
        <p:spPr/>
        <p:txBody>
          <a:bodyPr/>
          <a:lstStyle>
            <a:lvl1pPr>
              <a:defRPr/>
            </a:lvl1pPr>
          </a:lstStyle>
          <a:p>
            <a:pPr>
              <a:defRPr/>
            </a:pPr>
            <a:fld id="{16368CA0-DBDF-554D-A26E-B79B3B7B731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r>
              <a:rPr lang="en-US" dirty="0"/>
              <a:t>Geoffrey A. Landis</a:t>
            </a:r>
          </a:p>
        </p:txBody>
      </p:sp>
      <p:sp>
        <p:nvSpPr>
          <p:cNvPr id="3" name="Slide Number Placeholder 2"/>
          <p:cNvSpPr>
            <a:spLocks noGrp="1"/>
          </p:cNvSpPr>
          <p:nvPr>
            <p:ph type="sldNum" sz="quarter" idx="11"/>
          </p:nvPr>
        </p:nvSpPr>
        <p:spPr/>
        <p:txBody>
          <a:bodyPr/>
          <a:lstStyle>
            <a:lvl1pPr>
              <a:defRPr/>
            </a:lvl1pPr>
          </a:lstStyle>
          <a:p>
            <a:pPr>
              <a:defRPr/>
            </a:pPr>
            <a:fld id="{F2F29311-0D0F-C745-85BB-483B4AC2AE2A}"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32" y="4800321"/>
            <a:ext cx="5486977" cy="567297"/>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432" y="612122"/>
            <a:ext cx="5486977" cy="4115360"/>
          </a:xfrm>
        </p:spPr>
        <p:txBody>
          <a:bodyPr/>
          <a:lstStyle>
            <a:lvl1pPr marL="0" indent="0">
              <a:buNone/>
              <a:defRPr sz="2900"/>
            </a:lvl1pPr>
            <a:lvl2pPr marL="410291" indent="0">
              <a:buNone/>
              <a:defRPr sz="2500"/>
            </a:lvl2pPr>
            <a:lvl3pPr marL="820583" indent="0">
              <a:buNone/>
              <a:defRPr sz="2200"/>
            </a:lvl3pPr>
            <a:lvl4pPr marL="1230874" indent="0">
              <a:buNone/>
              <a:defRPr sz="1800"/>
            </a:lvl4pPr>
            <a:lvl5pPr marL="1641165" indent="0">
              <a:buNone/>
              <a:defRPr sz="1800"/>
            </a:lvl5pPr>
            <a:lvl6pPr marL="2051456" indent="0">
              <a:buNone/>
              <a:defRPr sz="1800"/>
            </a:lvl6pPr>
            <a:lvl7pPr marL="2461748" indent="0">
              <a:buNone/>
              <a:defRPr sz="1800"/>
            </a:lvl7pPr>
            <a:lvl8pPr marL="2872039" indent="0">
              <a:buNone/>
              <a:defRPr sz="1800"/>
            </a:lvl8pPr>
            <a:lvl9pPr marL="3282330" indent="0">
              <a:buNone/>
              <a:defRPr sz="1800"/>
            </a:lvl9pPr>
          </a:lstStyle>
          <a:p>
            <a:pPr lvl="0"/>
            <a:r>
              <a:rPr lang="en-US" noProof="0" dirty="0"/>
              <a:t>Click icon to add picture</a:t>
            </a:r>
          </a:p>
        </p:txBody>
      </p:sp>
      <p:sp>
        <p:nvSpPr>
          <p:cNvPr id="4" name="Text Placeholder 3"/>
          <p:cNvSpPr>
            <a:spLocks noGrp="1"/>
          </p:cNvSpPr>
          <p:nvPr>
            <p:ph type="body" sz="half" idx="2"/>
          </p:nvPr>
        </p:nvSpPr>
        <p:spPr>
          <a:xfrm>
            <a:off x="1792432" y="5367618"/>
            <a:ext cx="5486977" cy="804022"/>
          </a:xfrm>
        </p:spPr>
        <p:txBody>
          <a:bodyPr/>
          <a:lstStyle>
            <a:lvl1pPr marL="0" indent="0">
              <a:lnSpc>
                <a:spcPct val="100000"/>
              </a:lnSpc>
              <a:buNone/>
              <a:defRPr sz="1600"/>
            </a:lvl1pPr>
            <a:lvl2pPr marL="410291" indent="0">
              <a:buNone/>
              <a:defRPr sz="1100"/>
            </a:lvl2pPr>
            <a:lvl3pPr marL="820583" indent="0">
              <a:buNone/>
              <a:defRPr sz="900"/>
            </a:lvl3pPr>
            <a:lvl4pPr marL="1230874" indent="0">
              <a:buNone/>
              <a:defRPr sz="800"/>
            </a:lvl4pPr>
            <a:lvl5pPr marL="1641165" indent="0">
              <a:buNone/>
              <a:defRPr sz="800"/>
            </a:lvl5pPr>
            <a:lvl6pPr marL="2051456" indent="0">
              <a:buNone/>
              <a:defRPr sz="800"/>
            </a:lvl6pPr>
            <a:lvl7pPr marL="2461748" indent="0">
              <a:buNone/>
              <a:defRPr sz="800"/>
            </a:lvl7pPr>
            <a:lvl8pPr marL="2872039" indent="0">
              <a:buNone/>
              <a:defRPr sz="800"/>
            </a:lvl8pPr>
            <a:lvl9pPr marL="3282330" indent="0">
              <a:buNone/>
              <a:defRPr sz="8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dirty="0"/>
              <a:t>Geoffrey A. Landis</a:t>
            </a:r>
          </a:p>
        </p:txBody>
      </p:sp>
      <p:sp>
        <p:nvSpPr>
          <p:cNvPr id="6" name="Slide Number Placeholder 5"/>
          <p:cNvSpPr>
            <a:spLocks noGrp="1"/>
          </p:cNvSpPr>
          <p:nvPr>
            <p:ph type="sldNum" sz="quarter" idx="11"/>
          </p:nvPr>
        </p:nvSpPr>
        <p:spPr/>
        <p:txBody>
          <a:bodyPr/>
          <a:lstStyle>
            <a:lvl1pPr>
              <a:defRPr/>
            </a:lvl1pPr>
          </a:lstStyle>
          <a:p>
            <a:pPr>
              <a:defRPr/>
            </a:pPr>
            <a:fld id="{CA0F0690-CDB4-6948-82D8-4D1C9CFC31D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74EDFF"/>
            </a:gs>
            <a:gs pos="0">
              <a:srgbClr val="F0FFFB"/>
            </a:gs>
            <a:gs pos="87000">
              <a:srgbClr val="C5F2FE"/>
            </a:gs>
          </a:gsLst>
          <a:lin ang="54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889000"/>
            <a:ext cx="8305800" cy="83820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981200"/>
            <a:ext cx="8305800" cy="34290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3973" name="Rectangle 5"/>
          <p:cNvSpPr>
            <a:spLocks noGrp="1" noChangeArrowheads="1"/>
          </p:cNvSpPr>
          <p:nvPr>
            <p:ph type="ftr" sz="quarter" idx="3"/>
          </p:nvPr>
        </p:nvSpPr>
        <p:spPr bwMode="auto">
          <a:xfrm>
            <a:off x="4364088" y="6350000"/>
            <a:ext cx="3886200" cy="355600"/>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defTabSz="914608" eaLnBrk="1" hangingPunct="1">
              <a:defRPr sz="700" smtClean="0">
                <a:solidFill>
                  <a:srgbClr val="000000"/>
                </a:solidFill>
                <a:latin typeface="+mn-lt"/>
                <a:ea typeface="+mn-ea"/>
                <a:cs typeface="+mn-cs"/>
              </a:defRPr>
            </a:lvl1pPr>
          </a:lstStyle>
          <a:p>
            <a:pPr>
              <a:defRPr/>
            </a:pPr>
            <a:r>
              <a:rPr lang="en-US" dirty="0"/>
              <a:t>Geoffrey A. Landis</a:t>
            </a:r>
          </a:p>
        </p:txBody>
      </p:sp>
      <p:sp>
        <p:nvSpPr>
          <p:cNvPr id="83974" name="Rectangle 6"/>
          <p:cNvSpPr>
            <a:spLocks noGrp="1" noChangeArrowheads="1"/>
          </p:cNvSpPr>
          <p:nvPr>
            <p:ph type="sldNum" sz="quarter" idx="4"/>
          </p:nvPr>
        </p:nvSpPr>
        <p:spPr bwMode="auto">
          <a:xfrm>
            <a:off x="8399720" y="6362700"/>
            <a:ext cx="434717" cy="342900"/>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defTabSz="914608" eaLnBrk="1" hangingPunct="1">
              <a:defRPr sz="700" smtClean="0">
                <a:solidFill>
                  <a:srgbClr val="000000"/>
                </a:solidFill>
                <a:latin typeface="75 Helvetica Bold" pitchFamily="1" charset="0"/>
                <a:ea typeface="+mn-ea"/>
                <a:cs typeface="+mn-cs"/>
              </a:defRPr>
            </a:lvl1pPr>
          </a:lstStyle>
          <a:p>
            <a:pPr>
              <a:defRPr/>
            </a:pPr>
            <a:fld id="{E5D00791-DCA9-7F48-AD5D-6BB270617D26}" type="slidenum">
              <a:rPr lang="en-US"/>
              <a:pPr>
                <a:defRPr/>
              </a:pPr>
              <a:t>‹#›</a:t>
            </a:fld>
            <a:endParaRPr lang="en-US" dirty="0"/>
          </a:p>
        </p:txBody>
      </p:sp>
      <p:sp>
        <p:nvSpPr>
          <p:cNvPr id="83975" name="Text Box 7"/>
          <p:cNvSpPr txBox="1">
            <a:spLocks noChangeArrowheads="1"/>
          </p:cNvSpPr>
          <p:nvPr/>
        </p:nvSpPr>
        <p:spPr bwMode="auto">
          <a:xfrm>
            <a:off x="247650" y="6505575"/>
            <a:ext cx="3714750" cy="200025"/>
          </a:xfrm>
          <a:prstGeom prst="rect">
            <a:avLst/>
          </a:prstGeom>
          <a:noFill/>
          <a:ln w="9525">
            <a:noFill/>
            <a:miter lim="800000"/>
            <a:headEnd/>
            <a:tailEnd/>
          </a:ln>
          <a:effectLst/>
        </p:spPr>
        <p:txBody>
          <a:bodyPr lIns="91429" tIns="45714" rIns="91429" bIns="45714" anchor="b">
            <a:prstTxWarp prst="textNoShape">
              <a:avLst/>
            </a:prstTxWarp>
            <a:spAutoFit/>
          </a:bodyPr>
          <a:lstStyle/>
          <a:p>
            <a:pPr defTabSz="914608" eaLnBrk="0" hangingPunct="0">
              <a:spcBef>
                <a:spcPct val="50000"/>
              </a:spcBef>
              <a:defRPr/>
            </a:pPr>
            <a:r>
              <a:rPr lang="en-US" sz="700" dirty="0">
                <a:solidFill>
                  <a:srgbClr val="000000"/>
                </a:solidFill>
                <a:latin typeface="Arial" charset="0"/>
                <a:ea typeface="+mn-ea"/>
                <a:cs typeface="+mn-cs"/>
              </a:rPr>
              <a:t>National Aeronautics and Space Administration</a:t>
            </a:r>
          </a:p>
        </p:txBody>
      </p:sp>
      <p:pic>
        <p:nvPicPr>
          <p:cNvPr id="11" name="Picture 25" descr="NASA insigniaCMYK"/>
          <p:cNvPicPr preferRelativeResize="0">
            <a:picLocks noChangeAspect="1" noChangeArrowheads="1"/>
          </p:cNvPicPr>
          <p:nvPr userDrawn="1"/>
        </p:nvPicPr>
        <p:blipFill>
          <a:blip r:embed="rId8"/>
          <a:srcRect/>
          <a:stretch>
            <a:fillRect/>
          </a:stretch>
        </p:blipFill>
        <p:spPr bwMode="auto">
          <a:xfrm>
            <a:off x="8035925" y="252413"/>
            <a:ext cx="846138" cy="6588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4" r:id="rId4"/>
    <p:sldLayoutId id="2147483685" r:id="rId5"/>
    <p:sldLayoutId id="2147483687" r:id="rId6"/>
  </p:sldLayoutIdLst>
  <p:hf hdr="0" dt="0"/>
  <p:txStyles>
    <p:titleStyle>
      <a:lvl1pPr algn="ctr" rtl="0" eaLnBrk="1" fontAlgn="base" hangingPunct="1">
        <a:spcBef>
          <a:spcPct val="0"/>
        </a:spcBef>
        <a:spcAft>
          <a:spcPct val="0"/>
        </a:spcAft>
        <a:defRPr sz="3200" b="1">
          <a:solidFill>
            <a:srgbClr val="000000"/>
          </a:solidFill>
          <a:latin typeface="Georgia"/>
          <a:ea typeface="ＭＳ Ｐゴシック" charset="-128"/>
          <a:cs typeface="Georgia"/>
        </a:defRPr>
      </a:lvl1pPr>
      <a:lvl2pPr algn="l" rtl="0" eaLnBrk="1" fontAlgn="base" hangingPunct="1">
        <a:spcBef>
          <a:spcPct val="0"/>
        </a:spcBef>
        <a:spcAft>
          <a:spcPct val="0"/>
        </a:spcAft>
        <a:defRPr sz="3600">
          <a:solidFill>
            <a:srgbClr val="000000"/>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a:solidFill>
            <a:srgbClr val="000000"/>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a:solidFill>
            <a:srgbClr val="000000"/>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a:solidFill>
            <a:srgbClr val="000000"/>
          </a:solidFill>
          <a:latin typeface="Arial" charset="0"/>
          <a:ea typeface="ＭＳ Ｐゴシック" charset="-128"/>
          <a:cs typeface="ＭＳ Ｐゴシック" charset="-128"/>
        </a:defRPr>
      </a:lvl5pPr>
      <a:lvl6pPr marL="410291" algn="l" defTabSz="914608" rtl="0" eaLnBrk="1" fontAlgn="base" hangingPunct="1">
        <a:spcBef>
          <a:spcPct val="0"/>
        </a:spcBef>
        <a:spcAft>
          <a:spcPct val="0"/>
        </a:spcAft>
        <a:defRPr sz="3200">
          <a:solidFill>
            <a:srgbClr val="939BA8"/>
          </a:solidFill>
          <a:latin typeface="Arial" charset="0"/>
        </a:defRPr>
      </a:lvl6pPr>
      <a:lvl7pPr marL="820583" algn="l" defTabSz="914608" rtl="0" eaLnBrk="1" fontAlgn="base" hangingPunct="1">
        <a:spcBef>
          <a:spcPct val="0"/>
        </a:spcBef>
        <a:spcAft>
          <a:spcPct val="0"/>
        </a:spcAft>
        <a:defRPr sz="3200">
          <a:solidFill>
            <a:srgbClr val="939BA8"/>
          </a:solidFill>
          <a:latin typeface="Arial" charset="0"/>
        </a:defRPr>
      </a:lvl7pPr>
      <a:lvl8pPr marL="1230874" algn="l" defTabSz="914608" rtl="0" eaLnBrk="1" fontAlgn="base" hangingPunct="1">
        <a:spcBef>
          <a:spcPct val="0"/>
        </a:spcBef>
        <a:spcAft>
          <a:spcPct val="0"/>
        </a:spcAft>
        <a:defRPr sz="3200">
          <a:solidFill>
            <a:srgbClr val="939BA8"/>
          </a:solidFill>
          <a:latin typeface="Arial" charset="0"/>
        </a:defRPr>
      </a:lvl8pPr>
      <a:lvl9pPr marL="1641165" algn="l" defTabSz="914608" rtl="0" eaLnBrk="1" fontAlgn="base" hangingPunct="1">
        <a:spcBef>
          <a:spcPct val="0"/>
        </a:spcBef>
        <a:spcAft>
          <a:spcPct val="0"/>
        </a:spcAft>
        <a:defRPr sz="3200">
          <a:solidFill>
            <a:srgbClr val="939BA8"/>
          </a:solidFill>
          <a:latin typeface="Arial" charset="0"/>
        </a:defRPr>
      </a:lvl9pPr>
    </p:titleStyle>
    <p:bodyStyle>
      <a:lvl1pPr marL="223838" indent="-223838" algn="l" rtl="0" eaLnBrk="1" fontAlgn="base" hangingPunct="1">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spcBef>
          <a:spcPts val="400"/>
        </a:spcBef>
        <a:spcAft>
          <a:spcPts val="600"/>
        </a:spcAft>
        <a:defRPr sz="2400">
          <a:solidFill>
            <a:srgbClr val="000000"/>
          </a:solidFill>
          <a:latin typeface="Georgia" charset="0"/>
          <a:ea typeface="Georgia" charset="0"/>
          <a:cs typeface="Georgia" charset="0"/>
        </a:defRPr>
      </a:lvl2pPr>
      <a:lvl3pPr marL="1031875" indent="-168275" algn="l" rtl="0" eaLnBrk="1" fontAlgn="base" hangingPunct="1">
        <a:spcBef>
          <a:spcPts val="400"/>
        </a:spcBef>
        <a:spcAft>
          <a:spcPts val="600"/>
        </a:spcAft>
        <a:buSzPct val="90000"/>
        <a:buChar char="»"/>
        <a:defRPr sz="2000">
          <a:solidFill>
            <a:srgbClr val="000000"/>
          </a:solidFill>
          <a:latin typeface="Georgia" charset="0"/>
          <a:ea typeface="Georgia" charset="0"/>
          <a:cs typeface="Georgia" charset="0"/>
        </a:defRPr>
      </a:lvl3pPr>
      <a:lvl4pPr marL="1539875" indent="-168275" algn="l" rtl="0" eaLnBrk="1" fontAlgn="base" hangingPunct="1">
        <a:spcBef>
          <a:spcPts val="400"/>
        </a:spcBef>
        <a:spcAft>
          <a:spcPts val="600"/>
        </a:spcAft>
        <a:defRPr sz="2000">
          <a:solidFill>
            <a:srgbClr val="000000"/>
          </a:solidFill>
          <a:latin typeface="Georgia" charset="0"/>
          <a:ea typeface="Georgia" charset="0"/>
          <a:cs typeface="Georgia" charset="0"/>
        </a:defRPr>
      </a:lvl4pPr>
      <a:lvl5pPr marL="2055813" indent="-227013" algn="l" rtl="0" eaLnBrk="1" fontAlgn="base" hangingPunct="1">
        <a:spcBef>
          <a:spcPct val="0"/>
        </a:spcBef>
        <a:spcAft>
          <a:spcPts val="600"/>
        </a:spcAft>
        <a:defRPr sz="1800">
          <a:solidFill>
            <a:srgbClr val="000000"/>
          </a:solidFill>
          <a:latin typeface="Georgia" charset="0"/>
          <a:ea typeface="Georgia" charset="0"/>
          <a:cs typeface="Georgia" charset="0"/>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p:bodyStyle>
    <p:otherStyle>
      <a:defPPr>
        <a:defRPr lang="en-US"/>
      </a:defPPr>
      <a:lvl1pPr marL="0" algn="l" defTabSz="410291" rtl="0" eaLnBrk="1" latinLnBrk="0" hangingPunct="1">
        <a:defRPr sz="1600" kern="1200">
          <a:solidFill>
            <a:schemeClr val="tx1"/>
          </a:solidFill>
          <a:latin typeface="+mn-lt"/>
          <a:ea typeface="+mn-ea"/>
          <a:cs typeface="+mn-cs"/>
        </a:defRPr>
      </a:lvl1pPr>
      <a:lvl2pPr marL="410291" algn="l" defTabSz="410291" rtl="0" eaLnBrk="1" latinLnBrk="0" hangingPunct="1">
        <a:defRPr sz="1600" kern="1200">
          <a:solidFill>
            <a:schemeClr val="tx1"/>
          </a:solidFill>
          <a:latin typeface="+mn-lt"/>
          <a:ea typeface="+mn-ea"/>
          <a:cs typeface="+mn-cs"/>
        </a:defRPr>
      </a:lvl2pPr>
      <a:lvl3pPr marL="820583" algn="l" defTabSz="410291" rtl="0" eaLnBrk="1" latinLnBrk="0" hangingPunct="1">
        <a:defRPr sz="1600" kern="1200">
          <a:solidFill>
            <a:schemeClr val="tx1"/>
          </a:solidFill>
          <a:latin typeface="+mn-lt"/>
          <a:ea typeface="+mn-ea"/>
          <a:cs typeface="+mn-cs"/>
        </a:defRPr>
      </a:lvl3pPr>
      <a:lvl4pPr marL="1230874" algn="l" defTabSz="410291" rtl="0" eaLnBrk="1" latinLnBrk="0" hangingPunct="1">
        <a:defRPr sz="1600" kern="1200">
          <a:solidFill>
            <a:schemeClr val="tx1"/>
          </a:solidFill>
          <a:latin typeface="+mn-lt"/>
          <a:ea typeface="+mn-ea"/>
          <a:cs typeface="+mn-cs"/>
        </a:defRPr>
      </a:lvl4pPr>
      <a:lvl5pPr marL="1641165" algn="l" defTabSz="410291" rtl="0" eaLnBrk="1" latinLnBrk="0" hangingPunct="1">
        <a:defRPr sz="1600" kern="1200">
          <a:solidFill>
            <a:schemeClr val="tx1"/>
          </a:solidFill>
          <a:latin typeface="+mn-lt"/>
          <a:ea typeface="+mn-ea"/>
          <a:cs typeface="+mn-cs"/>
        </a:defRPr>
      </a:lvl5pPr>
      <a:lvl6pPr marL="2051456" algn="l" defTabSz="410291" rtl="0" eaLnBrk="1" latinLnBrk="0" hangingPunct="1">
        <a:defRPr sz="1600" kern="1200">
          <a:solidFill>
            <a:schemeClr val="tx1"/>
          </a:solidFill>
          <a:latin typeface="+mn-lt"/>
          <a:ea typeface="+mn-ea"/>
          <a:cs typeface="+mn-cs"/>
        </a:defRPr>
      </a:lvl6pPr>
      <a:lvl7pPr marL="2461748" algn="l" defTabSz="410291" rtl="0" eaLnBrk="1" latinLnBrk="0" hangingPunct="1">
        <a:defRPr sz="1600" kern="1200">
          <a:solidFill>
            <a:schemeClr val="tx1"/>
          </a:solidFill>
          <a:latin typeface="+mn-lt"/>
          <a:ea typeface="+mn-ea"/>
          <a:cs typeface="+mn-cs"/>
        </a:defRPr>
      </a:lvl7pPr>
      <a:lvl8pPr marL="2872039" algn="l" defTabSz="410291" rtl="0" eaLnBrk="1" latinLnBrk="0" hangingPunct="1">
        <a:defRPr sz="1600" kern="1200">
          <a:solidFill>
            <a:schemeClr val="tx1"/>
          </a:solidFill>
          <a:latin typeface="+mn-lt"/>
          <a:ea typeface="+mn-ea"/>
          <a:cs typeface="+mn-cs"/>
        </a:defRPr>
      </a:lvl8pPr>
      <a:lvl9pPr marL="3282330" algn="l" defTabSz="410291"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tiff"/></Relationships>
</file>

<file path=ppt/slides/_rels/slide1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tiff"/></Relationships>
</file>

<file path=ppt/slides/_rels/slide2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5781F5-09FF-D84A-B770-4FB55A719EAE}"/>
              </a:ext>
            </a:extLst>
          </p:cNvPr>
          <p:cNvSpPr/>
          <p:nvPr/>
        </p:nvSpPr>
        <p:spPr bwMode="auto">
          <a:xfrm>
            <a:off x="0" y="964642"/>
            <a:ext cx="9144000" cy="743119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3" name="Picture 2">
            <a:extLst>
              <a:ext uri="{FF2B5EF4-FFF2-40B4-BE49-F238E27FC236}">
                <a16:creationId xmlns:a16="http://schemas.microsoft.com/office/drawing/2014/main" id="{FBFAF738-E9D5-5542-9158-A50F7F4BA03D}"/>
              </a:ext>
            </a:extLst>
          </p:cNvPr>
          <p:cNvPicPr>
            <a:picLocks noChangeAspect="1"/>
          </p:cNvPicPr>
          <p:nvPr/>
        </p:nvPicPr>
        <p:blipFill rotWithShape="1">
          <a:blip r:embed="rId3"/>
          <a:srcRect t="19851" b="22547"/>
          <a:stretch/>
        </p:blipFill>
        <p:spPr>
          <a:xfrm>
            <a:off x="0" y="3230740"/>
            <a:ext cx="9144000" cy="3898718"/>
          </a:xfrm>
          <a:prstGeom prst="rect">
            <a:avLst/>
          </a:prstGeom>
        </p:spPr>
      </p:pic>
      <p:sp>
        <p:nvSpPr>
          <p:cNvPr id="4" name="Subtitle 2"/>
          <p:cNvSpPr txBox="1">
            <a:spLocks/>
          </p:cNvSpPr>
          <p:nvPr/>
        </p:nvSpPr>
        <p:spPr bwMode="auto">
          <a:xfrm>
            <a:off x="1713784" y="3305524"/>
            <a:ext cx="5716431" cy="816177"/>
          </a:xfrm>
          <a:prstGeom prst="rect">
            <a:avLst/>
          </a:prstGeom>
          <a:solidFill>
            <a:srgbClr val="74EDFF"/>
          </a:solidFill>
          <a:ln w="9525">
            <a:solidFill>
              <a:schemeClr val="tx2">
                <a:lumMod val="60000"/>
                <a:lumOff val="40000"/>
              </a:schemeClr>
            </a:solid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2400" b="1" kern="0" dirty="0">
                <a:latin typeface="Georgia" panose="02040502050405020303" pitchFamily="18" charset="0"/>
              </a:rPr>
              <a:t>Geoffrey A. Landis </a:t>
            </a:r>
          </a:p>
          <a:p>
            <a:pPr marL="0" indent="0" algn="ctr" eaLnBrk="1" hangingPunct="1">
              <a:buClr>
                <a:srgbClr val="00529B"/>
              </a:buClr>
              <a:buNone/>
            </a:pPr>
            <a:r>
              <a:rPr lang="en-US" altLang="en-US" sz="1600" b="1" kern="0" dirty="0">
                <a:latin typeface="Georgia" panose="02040502050405020303" pitchFamily="18" charset="0"/>
              </a:rPr>
              <a:t>NASA Glenn Research Center, Cleveland, OH, 44135</a:t>
            </a:r>
            <a:endParaRPr lang="en-US" altLang="en-US" sz="1600" kern="0" dirty="0">
              <a:latin typeface="Georgia" panose="02040502050405020303" pitchFamily="18" charset="0"/>
            </a:endParaRPr>
          </a:p>
        </p:txBody>
      </p:sp>
      <p:sp>
        <p:nvSpPr>
          <p:cNvPr id="6" name="Title 1"/>
          <p:cNvSpPr txBox="1">
            <a:spLocks/>
          </p:cNvSpPr>
          <p:nvPr/>
        </p:nvSpPr>
        <p:spPr bwMode="auto">
          <a:xfrm>
            <a:off x="891539" y="1828735"/>
            <a:ext cx="7360920" cy="1059740"/>
          </a:xfrm>
          <a:prstGeom prst="rect">
            <a:avLst/>
          </a:prstGeom>
          <a:solidFill>
            <a:srgbClr val="C5F2FE"/>
          </a:solidFill>
          <a:ln w="57150">
            <a:solidFill>
              <a:schemeClr val="tx1"/>
            </a:solid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3600" b="1" kern="0" dirty="0">
                <a:solidFill>
                  <a:schemeClr val="tx1"/>
                </a:solidFill>
                <a:latin typeface="Georgia" panose="02040502050405020303" pitchFamily="18" charset="0"/>
              </a:rPr>
              <a:t>Deep Dive:</a:t>
            </a:r>
          </a:p>
          <a:p>
            <a:pPr algn="ctr"/>
            <a:r>
              <a:rPr lang="en-US" sz="2800" b="1" kern="0" dirty="0">
                <a:solidFill>
                  <a:schemeClr val="tx1"/>
                </a:solidFill>
                <a:latin typeface="Georgia" panose="02040502050405020303" pitchFamily="18" charset="0"/>
              </a:rPr>
              <a:t>A Saturn Probe with In-Situ Power</a:t>
            </a:r>
          </a:p>
        </p:txBody>
      </p:sp>
      <p:sp>
        <p:nvSpPr>
          <p:cNvPr id="5" name="Subtitle 2">
            <a:extLst>
              <a:ext uri="{FF2B5EF4-FFF2-40B4-BE49-F238E27FC236}">
                <a16:creationId xmlns:a16="http://schemas.microsoft.com/office/drawing/2014/main" id="{4DC1A644-963D-EB4F-AA3E-D276BF5B0699}"/>
              </a:ext>
            </a:extLst>
          </p:cNvPr>
          <p:cNvSpPr txBox="1">
            <a:spLocks/>
          </p:cNvSpPr>
          <p:nvPr/>
        </p:nvSpPr>
        <p:spPr bwMode="auto">
          <a:xfrm>
            <a:off x="3788155" y="1428523"/>
            <a:ext cx="1567688" cy="275756"/>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100" kern="0" dirty="0">
                <a:latin typeface="+mj-lt"/>
              </a:rPr>
              <a:t>May 3-4, 2021</a:t>
            </a:r>
          </a:p>
        </p:txBody>
      </p:sp>
      <p:pic>
        <p:nvPicPr>
          <p:cNvPr id="8" name="Picture 7" descr="A picture containing text, aquatic mammal, night sky&#10;&#10;Description automatically generated">
            <a:extLst>
              <a:ext uri="{FF2B5EF4-FFF2-40B4-BE49-F238E27FC236}">
                <a16:creationId xmlns:a16="http://schemas.microsoft.com/office/drawing/2014/main" id="{63B67189-0484-2041-953D-E26CBB4DC961}"/>
              </a:ext>
            </a:extLst>
          </p:cNvPr>
          <p:cNvPicPr>
            <a:picLocks noChangeAspect="1"/>
          </p:cNvPicPr>
          <p:nvPr/>
        </p:nvPicPr>
        <p:blipFill>
          <a:blip r:embed="rId4"/>
          <a:stretch>
            <a:fillRect/>
          </a:stretch>
        </p:blipFill>
        <p:spPr>
          <a:xfrm>
            <a:off x="1737059" y="86291"/>
            <a:ext cx="5669880" cy="1275723"/>
          </a:xfrm>
          <a:prstGeom prst="rect">
            <a:avLst/>
          </a:prstGeom>
          <a:ln w="76200">
            <a:solidFill>
              <a:schemeClr val="bg1"/>
            </a:solidFill>
          </a:ln>
        </p:spPr>
      </p:pic>
    </p:spTree>
    <p:extLst>
      <p:ext uri="{BB962C8B-B14F-4D97-AF65-F5344CB8AC3E}">
        <p14:creationId xmlns:p14="http://schemas.microsoft.com/office/powerpoint/2010/main" val="1830102186"/>
      </p:ext>
    </p:extLst>
  </p:cSld>
  <p:clrMapOvr>
    <a:masterClrMapping/>
  </p:clrMapOvr>
  <mc:AlternateContent xmlns:mc="http://schemas.openxmlformats.org/markup-compatibility/2006" xmlns:p14="http://schemas.microsoft.com/office/powerpoint/2010/main">
    <mc:Choice Requires="p14">
      <p:transition spd="slow" p14:dur="5000" advTm="20000"/>
    </mc:Choice>
    <mc:Fallback xmlns="">
      <p:transition spd="slow" advTm="2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2665857" y="855527"/>
            <a:ext cx="3497580" cy="838200"/>
          </a:xfrm>
        </p:spPr>
        <p:txBody>
          <a:bodyPr/>
          <a:lstStyle/>
          <a:p>
            <a:r>
              <a:rPr lang="en-US" dirty="0"/>
              <a:t>Introduction</a:t>
            </a:r>
          </a:p>
        </p:txBody>
      </p:sp>
      <p:sp>
        <p:nvSpPr>
          <p:cNvPr id="3" name="Content Placeholder 2">
            <a:extLst>
              <a:ext uri="{FF2B5EF4-FFF2-40B4-BE49-F238E27FC236}">
                <a16:creationId xmlns:a16="http://schemas.microsoft.com/office/drawing/2014/main" id="{1038ABB7-D358-FC4C-839F-ED66930DACA8}"/>
              </a:ext>
            </a:extLst>
          </p:cNvPr>
          <p:cNvSpPr>
            <a:spLocks noGrp="1"/>
          </p:cNvSpPr>
          <p:nvPr>
            <p:ph idx="1"/>
          </p:nvPr>
        </p:nvSpPr>
        <p:spPr>
          <a:xfrm>
            <a:off x="419100" y="3412043"/>
            <a:ext cx="8305800" cy="2045970"/>
          </a:xfrm>
          <a:ln>
            <a:solidFill>
              <a:schemeClr val="tx2">
                <a:lumMod val="60000"/>
                <a:lumOff val="40000"/>
              </a:schemeClr>
            </a:solidFill>
          </a:ln>
        </p:spPr>
        <p:txBody>
          <a:bodyPr/>
          <a:lstStyle/>
          <a:p>
            <a:r>
              <a:rPr lang="en-US" sz="2400" dirty="0"/>
              <a:t>What is inside the gas giant planets? The gas giants, Jupiter and Saturn, comprise most of the mass of the sun’s planetary system, but our knowledge of their interiors consists of models and guesswork based mostly on viewing them from outside.</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2</a:t>
            </a:fld>
            <a:endParaRPr lang="en-US" dirty="0"/>
          </a:p>
        </p:txBody>
      </p:sp>
      <p:pic>
        <p:nvPicPr>
          <p:cNvPr id="6" name="Picture 5">
            <a:extLst>
              <a:ext uri="{FF2B5EF4-FFF2-40B4-BE49-F238E27FC236}">
                <a16:creationId xmlns:a16="http://schemas.microsoft.com/office/drawing/2014/main" id="{08F05F32-361F-BB45-8A64-DEB9ECC959DC}"/>
              </a:ext>
            </a:extLst>
          </p:cNvPr>
          <p:cNvPicPr>
            <a:picLocks noChangeAspect="1"/>
          </p:cNvPicPr>
          <p:nvPr/>
        </p:nvPicPr>
        <p:blipFill rotWithShape="1">
          <a:blip r:embed="rId2"/>
          <a:srcRect l="23515" t="25571" r="21623" b="27465"/>
          <a:stretch/>
        </p:blipFill>
        <p:spPr>
          <a:xfrm>
            <a:off x="6111240" y="909696"/>
            <a:ext cx="2651760" cy="1623060"/>
          </a:xfrm>
          <a:prstGeom prst="rect">
            <a:avLst/>
          </a:prstGeom>
        </p:spPr>
      </p:pic>
      <p:pic>
        <p:nvPicPr>
          <p:cNvPr id="7" name="Picture 6">
            <a:extLst>
              <a:ext uri="{FF2B5EF4-FFF2-40B4-BE49-F238E27FC236}">
                <a16:creationId xmlns:a16="http://schemas.microsoft.com/office/drawing/2014/main" id="{98F4A0BE-B4C3-BA4D-A452-89A0A6CAAFFC}"/>
              </a:ext>
            </a:extLst>
          </p:cNvPr>
          <p:cNvPicPr>
            <a:picLocks noChangeAspect="1"/>
          </p:cNvPicPr>
          <p:nvPr/>
        </p:nvPicPr>
        <p:blipFill>
          <a:blip r:embed="rId3"/>
          <a:stretch>
            <a:fillRect/>
          </a:stretch>
        </p:blipFill>
        <p:spPr>
          <a:xfrm>
            <a:off x="152400" y="718653"/>
            <a:ext cx="2651760" cy="1950148"/>
          </a:xfrm>
          <a:prstGeom prst="rect">
            <a:avLst/>
          </a:prstGeom>
        </p:spPr>
      </p:pic>
      <p:sp>
        <p:nvSpPr>
          <p:cNvPr id="8" name="TextBox 7">
            <a:extLst>
              <a:ext uri="{FF2B5EF4-FFF2-40B4-BE49-F238E27FC236}">
                <a16:creationId xmlns:a16="http://schemas.microsoft.com/office/drawing/2014/main" id="{03FD9C6F-A3F2-D54F-8992-712160C70E4F}"/>
              </a:ext>
            </a:extLst>
          </p:cNvPr>
          <p:cNvSpPr txBox="1"/>
          <p:nvPr/>
        </p:nvSpPr>
        <p:spPr>
          <a:xfrm>
            <a:off x="7151941" y="2668801"/>
            <a:ext cx="1682496" cy="338554"/>
          </a:xfrm>
          <a:prstGeom prst="rect">
            <a:avLst/>
          </a:prstGeom>
          <a:noFill/>
          <a:ln>
            <a:noFill/>
          </a:ln>
        </p:spPr>
        <p:txBody>
          <a:bodyPr wrap="square" rtlCol="0">
            <a:spAutoFit/>
          </a:bodyPr>
          <a:lstStyle/>
          <a:p>
            <a:r>
              <a:rPr lang="en-US" dirty="0"/>
              <a:t>Left: Jupiter from the Juno mission</a:t>
            </a:r>
            <a:br>
              <a:rPr lang="en-US" dirty="0"/>
            </a:br>
            <a:r>
              <a:rPr lang="en-US" dirty="0"/>
              <a:t>Right: Hubble view of Saturn</a:t>
            </a:r>
          </a:p>
        </p:txBody>
      </p:sp>
    </p:spTree>
    <p:extLst>
      <p:ext uri="{BB962C8B-B14F-4D97-AF65-F5344CB8AC3E}">
        <p14:creationId xmlns:p14="http://schemas.microsoft.com/office/powerpoint/2010/main" val="122501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7DAC4EB-273F-F344-85E2-68A607871AA5}"/>
              </a:ext>
            </a:extLst>
          </p:cNvPr>
          <p:cNvSpPr>
            <a:spLocks noGrp="1"/>
          </p:cNvSpPr>
          <p:nvPr>
            <p:ph type="title"/>
          </p:nvPr>
        </p:nvSpPr>
        <p:spPr>
          <a:xfrm>
            <a:off x="516635" y="1961896"/>
            <a:ext cx="3931920" cy="1183640"/>
          </a:xfrm>
        </p:spPr>
        <p:txBody>
          <a:bodyPr/>
          <a:lstStyle/>
          <a:p>
            <a:endParaRPr lang="en-US" dirty="0"/>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3</a:t>
            </a:fld>
            <a:endParaRPr lang="en-US" dirty="0"/>
          </a:p>
        </p:txBody>
      </p:sp>
      <p:pic>
        <p:nvPicPr>
          <p:cNvPr id="8" name="officeArt object" descr="NASA's Juno spacecraft was a little more than one Earth diameter from Jupiter when it captured this mind-bending, color-enhanced view of the planet's tumultuous atmosphere.">
            <a:extLst>
              <a:ext uri="{FF2B5EF4-FFF2-40B4-BE49-F238E27FC236}">
                <a16:creationId xmlns:a16="http://schemas.microsoft.com/office/drawing/2014/main" id="{8F8E8662-956C-DE4E-870E-27E476D682F0}"/>
              </a:ext>
            </a:extLst>
          </p:cNvPr>
          <p:cNvPicPr>
            <a:picLocks noChangeAspect="1"/>
          </p:cNvPicPr>
          <p:nvPr/>
        </p:nvPicPr>
        <p:blipFill rotWithShape="1">
          <a:blip r:embed="rId3"/>
          <a:srcRect l="-1" r="-5996"/>
          <a:stretch/>
        </p:blipFill>
        <p:spPr>
          <a:xfrm>
            <a:off x="120745" y="935227"/>
            <a:ext cx="5365655" cy="5137122"/>
          </a:xfrm>
          <a:prstGeom prst="rect">
            <a:avLst/>
          </a:prstGeom>
          <a:ln w="12700" cap="flat">
            <a:noFill/>
            <a:miter lim="400000"/>
          </a:ln>
          <a:effectLst/>
        </p:spPr>
      </p:pic>
      <p:sp>
        <p:nvSpPr>
          <p:cNvPr id="9" name="Rectangle 2">
            <a:extLst>
              <a:ext uri="{FF2B5EF4-FFF2-40B4-BE49-F238E27FC236}">
                <a16:creationId xmlns:a16="http://schemas.microsoft.com/office/drawing/2014/main" id="{D01D4B8E-0010-5947-BF6E-3081B13AB37F}"/>
              </a:ext>
            </a:extLst>
          </p:cNvPr>
          <p:cNvSpPr>
            <a:spLocks noChangeArrowheads="1"/>
          </p:cNvSpPr>
          <p:nvPr/>
        </p:nvSpPr>
        <p:spPr bwMode="auto">
          <a:xfrm>
            <a:off x="0" y="34642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officeArt object" descr="Text Box 5">
            <a:extLst>
              <a:ext uri="{FF2B5EF4-FFF2-40B4-BE49-F238E27FC236}">
                <a16:creationId xmlns:a16="http://schemas.microsoft.com/office/drawing/2014/main" id="{102D784B-73C4-8540-AE35-BACA757FA04E}"/>
              </a:ext>
            </a:extLst>
          </p:cNvPr>
          <p:cNvSpPr txBox="1">
            <a:spLocks noChangeArrowheads="1"/>
          </p:cNvSpPr>
          <p:nvPr/>
        </p:nvSpPr>
        <p:spPr bwMode="auto">
          <a:xfrm>
            <a:off x="2582828" y="6182106"/>
            <a:ext cx="3246118" cy="209426"/>
          </a:xfrm>
          <a:prstGeom prst="rect">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marL="0" marR="0" lvl="0" indent="136525" algn="l" defTabSz="914400" rtl="0" eaLnBrk="0" fontAlgn="base" latinLnBrk="0" hangingPunct="0">
              <a:lnSpc>
                <a:spcPct val="100000"/>
              </a:lnSpc>
              <a:spcBef>
                <a:spcPct val="0"/>
              </a:spcBef>
              <a:spcAft>
                <a:spcPct val="0"/>
              </a:spcAft>
              <a:buClrTx/>
              <a:buSzTx/>
              <a:buFontTx/>
              <a:buNone/>
              <a:tabLst/>
            </a:pPr>
            <a:r>
              <a:rPr kumimoji="0" lang="en-US" altLang="en-US" sz="900" b="0" i="1" u="none" strike="noStrike" cap="none" normalizeH="0" baseline="0" dirty="0">
                <a:ln>
                  <a:noFill/>
                </a:ln>
                <a:solidFill>
                  <a:srgbClr val="000000"/>
                </a:solidFill>
                <a:effectLst/>
                <a:latin typeface="Times New Roman" panose="02020603050405020304" pitchFamily="18" charset="0"/>
                <a:ea typeface="Arial Unicode MS" panose="020B0604020202020204" pitchFamily="34" charset="-128"/>
                <a:cs typeface="Arial Unicode MS" panose="020B0604020202020204" pitchFamily="34" charset="-128"/>
              </a:rPr>
              <a:t>the atmosphere of Jupiter, viewed from above by the Juno mission.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Content Placeholder 2">
            <a:extLst>
              <a:ext uri="{FF2B5EF4-FFF2-40B4-BE49-F238E27FC236}">
                <a16:creationId xmlns:a16="http://schemas.microsoft.com/office/drawing/2014/main" id="{1038ABB7-D358-FC4C-839F-ED66930DACA8}"/>
              </a:ext>
            </a:extLst>
          </p:cNvPr>
          <p:cNvSpPr>
            <a:spLocks noGrp="1"/>
          </p:cNvSpPr>
          <p:nvPr>
            <p:ph idx="1"/>
          </p:nvPr>
        </p:nvSpPr>
        <p:spPr>
          <a:xfrm>
            <a:off x="5277727" y="935227"/>
            <a:ext cx="3349638" cy="5137122"/>
          </a:xfrm>
          <a:solidFill>
            <a:srgbClr val="C5F2FE"/>
          </a:solidFill>
          <a:ln>
            <a:solidFill>
              <a:schemeClr val="tx2">
                <a:lumMod val="60000"/>
                <a:lumOff val="40000"/>
              </a:schemeClr>
            </a:solidFill>
          </a:ln>
        </p:spPr>
        <p:txBody>
          <a:bodyPr/>
          <a:lstStyle/>
          <a:p>
            <a:r>
              <a:rPr lang="en-US" sz="2400" dirty="0"/>
              <a:t>Jupiter and Saturn have complex and interesting atmospheres </a:t>
            </a:r>
          </a:p>
          <a:p>
            <a:r>
              <a:rPr lang="en-US" sz="2400" dirty="0"/>
              <a:t>The atmospheres are extensively three-dimensional</a:t>
            </a:r>
          </a:p>
          <a:p>
            <a:r>
              <a:rPr lang="en-US" sz="2400" dirty="0"/>
              <a:t>the full atmosphere depth, measured from the cloudtops to the metallic hydrogen that makes up the interior, is 15,000 km</a:t>
            </a:r>
          </a:p>
        </p:txBody>
      </p:sp>
    </p:spTree>
    <p:extLst>
      <p:ext uri="{BB962C8B-B14F-4D97-AF65-F5344CB8AC3E}">
        <p14:creationId xmlns:p14="http://schemas.microsoft.com/office/powerpoint/2010/main" val="267904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1000"/>
                                  </p:stCondLst>
                                  <p:childTnLst>
                                    <p:animScale>
                                      <p:cBhvr>
                                        <p:cTn id="6" dur="5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393000" y="727444"/>
            <a:ext cx="3504629" cy="1489975"/>
          </a:xfrm>
        </p:spPr>
        <p:txBody>
          <a:bodyPr/>
          <a:lstStyle/>
          <a:p>
            <a:r>
              <a:rPr lang="en-US" sz="2800" dirty="0"/>
              <a:t>Previous mission: Galileo</a:t>
            </a:r>
          </a:p>
        </p:txBody>
      </p:sp>
      <p:sp>
        <p:nvSpPr>
          <p:cNvPr id="3" name="Content Placeholder 2">
            <a:extLst>
              <a:ext uri="{FF2B5EF4-FFF2-40B4-BE49-F238E27FC236}">
                <a16:creationId xmlns:a16="http://schemas.microsoft.com/office/drawing/2014/main" id="{1038ABB7-D358-FC4C-839F-ED66930DACA8}"/>
              </a:ext>
            </a:extLst>
          </p:cNvPr>
          <p:cNvSpPr>
            <a:spLocks noGrp="1"/>
          </p:cNvSpPr>
          <p:nvPr>
            <p:ph idx="1"/>
          </p:nvPr>
        </p:nvSpPr>
        <p:spPr>
          <a:xfrm>
            <a:off x="231648" y="2744868"/>
            <a:ext cx="8602789" cy="3617831"/>
          </a:xfrm>
          <a:ln>
            <a:solidFill>
              <a:schemeClr val="tx2">
                <a:lumMod val="60000"/>
                <a:lumOff val="40000"/>
              </a:schemeClr>
            </a:solidFill>
          </a:ln>
        </p:spPr>
        <p:txBody>
          <a:bodyPr/>
          <a:lstStyle/>
          <a:p>
            <a:r>
              <a:rPr lang="en-US" sz="2400" dirty="0"/>
              <a:t>Only one probe has entered the atmosphere of any gas giant: the Galileo Jupiter atmospheric probe.</a:t>
            </a:r>
          </a:p>
          <a:p>
            <a:r>
              <a:rPr lang="en-US" sz="2400" dirty="0"/>
              <a:t>This vehicle penetrated to a depth of 134 km below the 1-bar level, failing at a pressure of 22.7 atmospheres, when the probe reached a temperature of 152°C</a:t>
            </a:r>
          </a:p>
          <a:p>
            <a:r>
              <a:rPr lang="en-US" sz="2400" dirty="0"/>
              <a:t>the probe’s traverse covered less than 5% of the thickness of the wind layer of the atmosphere; not even one percent of the total depth of the atmosphere above the metallic hydrogen core.</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4</a:t>
            </a:fld>
            <a:endParaRPr lang="en-US" dirty="0"/>
          </a:p>
        </p:txBody>
      </p:sp>
      <p:pic>
        <p:nvPicPr>
          <p:cNvPr id="8" name="Picture 7">
            <a:extLst>
              <a:ext uri="{FF2B5EF4-FFF2-40B4-BE49-F238E27FC236}">
                <a16:creationId xmlns:a16="http://schemas.microsoft.com/office/drawing/2014/main" id="{DCC27022-C653-B64B-927F-A6370C8937B6}"/>
              </a:ext>
            </a:extLst>
          </p:cNvPr>
          <p:cNvPicPr>
            <a:picLocks noChangeAspect="1"/>
          </p:cNvPicPr>
          <p:nvPr/>
        </p:nvPicPr>
        <p:blipFill>
          <a:blip r:embed="rId3"/>
          <a:stretch>
            <a:fillRect/>
          </a:stretch>
        </p:blipFill>
        <p:spPr>
          <a:xfrm>
            <a:off x="4309681" y="304346"/>
            <a:ext cx="2776919" cy="2154506"/>
          </a:xfrm>
          <a:prstGeom prst="rect">
            <a:avLst/>
          </a:prstGeom>
        </p:spPr>
      </p:pic>
    </p:spTree>
    <p:extLst>
      <p:ext uri="{BB962C8B-B14F-4D97-AF65-F5344CB8AC3E}">
        <p14:creationId xmlns:p14="http://schemas.microsoft.com/office/powerpoint/2010/main" val="3794153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457200" y="774700"/>
            <a:ext cx="8305800" cy="838200"/>
          </a:xfrm>
        </p:spPr>
        <p:txBody>
          <a:bodyPr/>
          <a:lstStyle/>
          <a:p>
            <a:pPr algn="l"/>
            <a:r>
              <a:rPr lang="en-US" sz="2800" dirty="0"/>
              <a:t>Objective:</a:t>
            </a:r>
            <a:br>
              <a:rPr lang="en-US" sz="2800" dirty="0"/>
            </a:br>
            <a:r>
              <a:rPr lang="en-US" sz="2800" dirty="0"/>
              <a:t>deep dive into gas giant atmosphere</a:t>
            </a:r>
          </a:p>
        </p:txBody>
      </p:sp>
      <p:sp>
        <p:nvSpPr>
          <p:cNvPr id="3" name="Content Placeholder 2">
            <a:extLst>
              <a:ext uri="{FF2B5EF4-FFF2-40B4-BE49-F238E27FC236}">
                <a16:creationId xmlns:a16="http://schemas.microsoft.com/office/drawing/2014/main" id="{1038ABB7-D358-FC4C-839F-ED66930DACA8}"/>
              </a:ext>
            </a:extLst>
          </p:cNvPr>
          <p:cNvSpPr>
            <a:spLocks noGrp="1"/>
          </p:cNvSpPr>
          <p:nvPr>
            <p:ph idx="1"/>
          </p:nvPr>
        </p:nvSpPr>
        <p:spPr>
          <a:xfrm>
            <a:off x="457200" y="1764030"/>
            <a:ext cx="8305800" cy="3528060"/>
          </a:xfrm>
        </p:spPr>
        <p:txBody>
          <a:bodyPr/>
          <a:lstStyle/>
          <a:p>
            <a:pPr marL="0" indent="0">
              <a:buNone/>
            </a:pPr>
            <a:r>
              <a:rPr lang="en-US" dirty="0"/>
              <a:t>To penetrate farther into the atmosphere of a gas giant, the significant challenges are: </a:t>
            </a:r>
          </a:p>
          <a:p>
            <a:pPr marL="857250" lvl="1" indent="-457200">
              <a:spcBef>
                <a:spcPts val="0"/>
              </a:spcBef>
              <a:spcAft>
                <a:spcPts val="0"/>
              </a:spcAft>
              <a:buFont typeface="Arial" panose="020B0604020202020204" pitchFamily="34" charset="0"/>
              <a:buChar char="•"/>
            </a:pPr>
            <a:r>
              <a:rPr lang="en-US" dirty="0"/>
              <a:t>	temperature</a:t>
            </a:r>
          </a:p>
          <a:p>
            <a:pPr marL="857250" lvl="1" indent="-457200">
              <a:spcBef>
                <a:spcPts val="0"/>
              </a:spcBef>
              <a:spcAft>
                <a:spcPts val="0"/>
              </a:spcAft>
              <a:buFont typeface="Arial" panose="020B0604020202020204" pitchFamily="34" charset="0"/>
              <a:buChar char="•"/>
            </a:pPr>
            <a:r>
              <a:rPr lang="en-US" dirty="0"/>
              <a:t>	pressure</a:t>
            </a:r>
          </a:p>
          <a:p>
            <a:pPr marL="857250" lvl="1" indent="-457200">
              <a:spcBef>
                <a:spcPts val="0"/>
              </a:spcBef>
              <a:buFont typeface="Arial" panose="020B0604020202020204" pitchFamily="34" charset="0"/>
              <a:buChar char="•"/>
            </a:pPr>
            <a:r>
              <a:rPr lang="en-US" dirty="0"/>
              <a:t>	atmospheric entry</a:t>
            </a:r>
          </a:p>
          <a:p>
            <a:pPr lvl="0"/>
            <a:r>
              <a:rPr lang="en-US" dirty="0"/>
              <a:t>Baseline mission objective: design a probe to penetrate at least 10 times deeper into a gas giant’s interior than achieved by the Galileo atmospheric probe</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5</a:t>
            </a:fld>
            <a:endParaRPr lang="en-US" dirty="0"/>
          </a:p>
        </p:txBody>
      </p:sp>
      <p:pic>
        <p:nvPicPr>
          <p:cNvPr id="6" name="Picture 5">
            <a:extLst>
              <a:ext uri="{FF2B5EF4-FFF2-40B4-BE49-F238E27FC236}">
                <a16:creationId xmlns:a16="http://schemas.microsoft.com/office/drawing/2014/main" id="{9F01D161-67C6-7349-BE6B-464AF2417508}"/>
              </a:ext>
            </a:extLst>
          </p:cNvPr>
          <p:cNvPicPr>
            <a:picLocks noChangeAspect="1"/>
          </p:cNvPicPr>
          <p:nvPr/>
        </p:nvPicPr>
        <p:blipFill>
          <a:blip r:embed="rId2"/>
          <a:stretch>
            <a:fillRect/>
          </a:stretch>
        </p:blipFill>
        <p:spPr>
          <a:xfrm>
            <a:off x="5029771" y="2286000"/>
            <a:ext cx="1858039" cy="1441582"/>
          </a:xfrm>
          <a:prstGeom prst="rect">
            <a:avLst/>
          </a:prstGeom>
        </p:spPr>
      </p:pic>
    </p:spTree>
    <p:extLst>
      <p:ext uri="{BB962C8B-B14F-4D97-AF65-F5344CB8AC3E}">
        <p14:creationId xmlns:p14="http://schemas.microsoft.com/office/powerpoint/2010/main" val="2700482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457200" y="774700"/>
            <a:ext cx="8305800" cy="838200"/>
          </a:xfrm>
        </p:spPr>
        <p:txBody>
          <a:bodyPr/>
          <a:lstStyle/>
          <a:p>
            <a:pPr algn="l"/>
            <a:r>
              <a:rPr lang="en-US" sz="2800" dirty="0"/>
              <a:t>Target:</a:t>
            </a:r>
            <a:br>
              <a:rPr lang="en-US" sz="2800" dirty="0"/>
            </a:br>
            <a:r>
              <a:rPr lang="en-US" sz="2800" dirty="0"/>
              <a:t>Saturn atmospheric Probe</a:t>
            </a:r>
          </a:p>
        </p:txBody>
      </p:sp>
      <p:sp>
        <p:nvSpPr>
          <p:cNvPr id="3" name="Content Placeholder 2">
            <a:extLst>
              <a:ext uri="{FF2B5EF4-FFF2-40B4-BE49-F238E27FC236}">
                <a16:creationId xmlns:a16="http://schemas.microsoft.com/office/drawing/2014/main" id="{1038ABB7-D358-FC4C-839F-ED66930DACA8}"/>
              </a:ext>
            </a:extLst>
          </p:cNvPr>
          <p:cNvSpPr>
            <a:spLocks noGrp="1"/>
          </p:cNvSpPr>
          <p:nvPr>
            <p:ph idx="1"/>
          </p:nvPr>
        </p:nvSpPr>
        <p:spPr>
          <a:xfrm>
            <a:off x="320993" y="2171700"/>
            <a:ext cx="4834890" cy="2013585"/>
          </a:xfrm>
        </p:spPr>
        <p:txBody>
          <a:bodyPr/>
          <a:lstStyle/>
          <a:p>
            <a:pPr marL="0" indent="0">
              <a:buNone/>
            </a:pPr>
            <a:r>
              <a:rPr lang="en-US" sz="2800" i="1" dirty="0"/>
              <a:t>Why Saturn? </a:t>
            </a:r>
          </a:p>
          <a:p>
            <a:pPr marL="857250" lvl="1" indent="-457200">
              <a:spcBef>
                <a:spcPts val="0"/>
              </a:spcBef>
              <a:spcAft>
                <a:spcPts val="0"/>
              </a:spcAft>
              <a:buFont typeface="Arial" panose="020B0604020202020204" pitchFamily="34" charset="0"/>
              <a:buChar char="•"/>
            </a:pPr>
            <a:r>
              <a:rPr lang="en-US" dirty="0"/>
              <a:t>	Saturn less well probed and less well understood than Jupiter, yet has significant science mysteries</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6</a:t>
            </a:fld>
            <a:endParaRPr lang="en-US" dirty="0"/>
          </a:p>
        </p:txBody>
      </p:sp>
      <p:pic>
        <p:nvPicPr>
          <p:cNvPr id="7" name="officeArt object" descr="Illustration showing the layers of gas and a possible core inside Saturn.">
            <a:extLst>
              <a:ext uri="{FF2B5EF4-FFF2-40B4-BE49-F238E27FC236}">
                <a16:creationId xmlns:a16="http://schemas.microsoft.com/office/drawing/2014/main" id="{103BE731-2950-AD46-B918-52EBA1C098B0}"/>
              </a:ext>
            </a:extLst>
          </p:cNvPr>
          <p:cNvPicPr/>
          <p:nvPr/>
        </p:nvPicPr>
        <p:blipFill>
          <a:blip r:embed="rId2"/>
          <a:stretch>
            <a:fillRect/>
          </a:stretch>
        </p:blipFill>
        <p:spPr>
          <a:xfrm>
            <a:off x="5440680" y="1612900"/>
            <a:ext cx="3393757" cy="2740025"/>
          </a:xfrm>
          <a:prstGeom prst="rect">
            <a:avLst/>
          </a:prstGeom>
          <a:ln w="12700" cap="flat">
            <a:noFill/>
            <a:miter lim="400000"/>
          </a:ln>
          <a:effectLst/>
        </p:spPr>
      </p:pic>
      <p:sp>
        <p:nvSpPr>
          <p:cNvPr id="8" name="Content Placeholder 2">
            <a:extLst>
              <a:ext uri="{FF2B5EF4-FFF2-40B4-BE49-F238E27FC236}">
                <a16:creationId xmlns:a16="http://schemas.microsoft.com/office/drawing/2014/main" id="{81ECAFDF-3E3D-D44D-89A2-4B60264B3F8A}"/>
              </a:ext>
            </a:extLst>
          </p:cNvPr>
          <p:cNvSpPr txBox="1">
            <a:spLocks/>
          </p:cNvSpPr>
          <p:nvPr/>
        </p:nvSpPr>
        <p:spPr bwMode="auto">
          <a:xfrm>
            <a:off x="366713" y="4352925"/>
            <a:ext cx="8515350" cy="134112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lvl1pPr marL="223838" indent="-223838" algn="l" rtl="0" eaLnBrk="1" fontAlgn="base" hangingPunct="1">
              <a:lnSpc>
                <a:spcPct val="100000"/>
              </a:lnSpc>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lnSpc>
                <a:spcPct val="100000"/>
              </a:lnSpc>
              <a:spcBef>
                <a:spcPts val="400"/>
              </a:spcBef>
              <a:spcAft>
                <a:spcPts val="600"/>
              </a:spcAft>
              <a:defRPr sz="2400">
                <a:solidFill>
                  <a:srgbClr val="000000"/>
                </a:solidFill>
                <a:latin typeface="Georgia"/>
                <a:ea typeface="Georgia" charset="0"/>
                <a:cs typeface="Georgia"/>
              </a:defRPr>
            </a:lvl2pPr>
            <a:lvl3pPr marL="1031875" indent="-168275" algn="l" rtl="0" eaLnBrk="1" fontAlgn="base" hangingPunct="1">
              <a:lnSpc>
                <a:spcPct val="100000"/>
              </a:lnSpc>
              <a:spcBef>
                <a:spcPts val="400"/>
              </a:spcBef>
              <a:spcAft>
                <a:spcPts val="600"/>
              </a:spcAft>
              <a:buSzPct val="90000"/>
              <a:buChar char="»"/>
              <a:defRPr sz="2000">
                <a:solidFill>
                  <a:srgbClr val="000000"/>
                </a:solidFill>
                <a:latin typeface="Georgia"/>
                <a:ea typeface="Georgia" charset="0"/>
                <a:cs typeface="Georgia"/>
              </a:defRPr>
            </a:lvl3pPr>
            <a:lvl4pPr marL="1539875" indent="-168275" algn="l" rtl="0" eaLnBrk="1" fontAlgn="base" hangingPunct="1">
              <a:lnSpc>
                <a:spcPct val="100000"/>
              </a:lnSpc>
              <a:spcBef>
                <a:spcPts val="400"/>
              </a:spcBef>
              <a:spcAft>
                <a:spcPts val="600"/>
              </a:spcAft>
              <a:defRPr sz="1600">
                <a:solidFill>
                  <a:srgbClr val="000000"/>
                </a:solidFill>
                <a:latin typeface="Georgia"/>
                <a:ea typeface="Georgia" charset="0"/>
                <a:cs typeface="Georgia"/>
              </a:defRPr>
            </a:lvl4pPr>
            <a:lvl5pPr marL="2055813" indent="-227013" algn="l" rtl="0" eaLnBrk="1" fontAlgn="base" hangingPunct="1">
              <a:lnSpc>
                <a:spcPct val="100000"/>
              </a:lnSpc>
              <a:spcBef>
                <a:spcPct val="0"/>
              </a:spcBef>
              <a:spcAft>
                <a:spcPts val="600"/>
              </a:spcAft>
              <a:defRPr sz="1800">
                <a:solidFill>
                  <a:srgbClr val="000000"/>
                </a:solidFill>
                <a:latin typeface="Georgia"/>
                <a:ea typeface="Georgia" charset="0"/>
                <a:cs typeface="Georgia"/>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a:lstStyle>
          <a:p>
            <a:pPr marL="857250" lvl="1" indent="-457200">
              <a:spcBef>
                <a:spcPts val="0"/>
              </a:spcBef>
              <a:spcAft>
                <a:spcPts val="0"/>
              </a:spcAft>
              <a:buFont typeface="Arial" panose="020B0604020202020204" pitchFamily="34" charset="0"/>
              <a:buChar char="•"/>
            </a:pPr>
            <a:r>
              <a:rPr lang="en-US" kern="0" dirty="0"/>
              <a:t>Saturn atmosphere was one of the five top priorities for a medium-sized planetary mission in the previous NASA Planetary Science Decadal survey</a:t>
            </a:r>
          </a:p>
        </p:txBody>
      </p:sp>
    </p:spTree>
    <p:extLst>
      <p:ext uri="{BB962C8B-B14F-4D97-AF65-F5344CB8AC3E}">
        <p14:creationId xmlns:p14="http://schemas.microsoft.com/office/powerpoint/2010/main" val="65596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419100" y="548164"/>
            <a:ext cx="3991333" cy="1166336"/>
          </a:xfrm>
        </p:spPr>
        <p:txBody>
          <a:bodyPr/>
          <a:lstStyle/>
          <a:p>
            <a:pPr algn="l"/>
            <a:r>
              <a:rPr lang="en-US" sz="2800" dirty="0"/>
              <a:t>Saturn compared to Jupiter</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7</a:t>
            </a:fld>
            <a:endParaRPr lang="en-US" dirty="0"/>
          </a:p>
        </p:txBody>
      </p:sp>
      <p:pic>
        <p:nvPicPr>
          <p:cNvPr id="9" name="Picture 8" descr="Diagram&#10;&#10;Description automatically generated">
            <a:extLst>
              <a:ext uri="{FF2B5EF4-FFF2-40B4-BE49-F238E27FC236}">
                <a16:creationId xmlns:a16="http://schemas.microsoft.com/office/drawing/2014/main" id="{613D4C27-70B3-884A-9F29-B17B6CFA420A}"/>
              </a:ext>
            </a:extLst>
          </p:cNvPr>
          <p:cNvPicPr>
            <a:picLocks noChangeAspect="1"/>
          </p:cNvPicPr>
          <p:nvPr/>
        </p:nvPicPr>
        <p:blipFill>
          <a:blip r:embed="rId3"/>
          <a:stretch>
            <a:fillRect/>
          </a:stretch>
        </p:blipFill>
        <p:spPr>
          <a:xfrm>
            <a:off x="4410433" y="195581"/>
            <a:ext cx="4424004" cy="5245099"/>
          </a:xfrm>
          <a:prstGeom prst="rect">
            <a:avLst/>
          </a:prstGeom>
        </p:spPr>
      </p:pic>
      <p:sp>
        <p:nvSpPr>
          <p:cNvPr id="12" name="Content Placeholder 11">
            <a:extLst>
              <a:ext uri="{FF2B5EF4-FFF2-40B4-BE49-F238E27FC236}">
                <a16:creationId xmlns:a16="http://schemas.microsoft.com/office/drawing/2014/main" id="{F180D6A6-FE64-C345-A1D9-0BBC19AB6C41}"/>
              </a:ext>
            </a:extLst>
          </p:cNvPr>
          <p:cNvSpPr>
            <a:spLocks noGrp="1"/>
          </p:cNvSpPr>
          <p:nvPr>
            <p:ph idx="1"/>
          </p:nvPr>
        </p:nvSpPr>
        <p:spPr>
          <a:xfrm>
            <a:off x="419100" y="1741170"/>
            <a:ext cx="3851910" cy="2613660"/>
          </a:xfrm>
          <a:solidFill>
            <a:srgbClr val="74EDFF"/>
          </a:solidFill>
          <a:ln>
            <a:solidFill>
              <a:srgbClr val="0070C0"/>
            </a:solidFill>
          </a:ln>
        </p:spPr>
        <p:txBody>
          <a:bodyPr/>
          <a:lstStyle/>
          <a:p>
            <a:r>
              <a:rPr lang="en-US" sz="2000" dirty="0"/>
              <a:t>lower adiabatic lapse rate (about 0.8 K/km at the 1.3 bar level, compared to ~1.8 K/km) for Jupiter</a:t>
            </a:r>
          </a:p>
          <a:p>
            <a:r>
              <a:rPr lang="en-US" sz="2000" dirty="0"/>
              <a:t>Cooler cloud top temperature</a:t>
            </a:r>
          </a:p>
          <a:p>
            <a:r>
              <a:rPr lang="en-US" sz="2000" dirty="0"/>
              <a:t>lower escape velocity allows simpler atmospheric entry</a:t>
            </a:r>
          </a:p>
          <a:p>
            <a:endParaRPr lang="en-US" sz="2000" dirty="0"/>
          </a:p>
          <a:p>
            <a:endParaRPr lang="en-US" sz="2000" dirty="0"/>
          </a:p>
        </p:txBody>
      </p:sp>
    </p:spTree>
    <p:extLst>
      <p:ext uri="{BB962C8B-B14F-4D97-AF65-F5344CB8AC3E}">
        <p14:creationId xmlns:p14="http://schemas.microsoft.com/office/powerpoint/2010/main" val="1266872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275958" y="152400"/>
            <a:ext cx="8305800" cy="838200"/>
          </a:xfrm>
        </p:spPr>
        <p:txBody>
          <a:bodyPr/>
          <a:lstStyle/>
          <a:p>
            <a:pPr algn="l"/>
            <a:r>
              <a:rPr lang="en-US" sz="2800" dirty="0"/>
              <a:t>Deep Dive Saturn: what we want</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8</a:t>
            </a:fld>
            <a:endParaRPr lang="en-US" dirty="0"/>
          </a:p>
        </p:txBody>
      </p:sp>
      <p:pic>
        <p:nvPicPr>
          <p:cNvPr id="7" name="officeArt object" descr="Illustration showing the layers of gas and a possible core inside Saturn.">
            <a:extLst>
              <a:ext uri="{FF2B5EF4-FFF2-40B4-BE49-F238E27FC236}">
                <a16:creationId xmlns:a16="http://schemas.microsoft.com/office/drawing/2014/main" id="{103BE731-2950-AD46-B918-52EBA1C098B0}"/>
              </a:ext>
            </a:extLst>
          </p:cNvPr>
          <p:cNvPicPr>
            <a:picLocks noChangeAspect="1"/>
          </p:cNvPicPr>
          <p:nvPr/>
        </p:nvPicPr>
        <p:blipFill>
          <a:blip r:embed="rId3"/>
          <a:stretch>
            <a:fillRect/>
          </a:stretch>
        </p:blipFill>
        <p:spPr>
          <a:xfrm>
            <a:off x="1673275" y="923007"/>
            <a:ext cx="5818595" cy="4515542"/>
          </a:xfrm>
          <a:prstGeom prst="rect">
            <a:avLst/>
          </a:prstGeom>
          <a:ln w="12700" cap="flat">
            <a:noFill/>
            <a:miter lim="400000"/>
          </a:ln>
          <a:effectLst/>
        </p:spPr>
      </p:pic>
      <p:sp>
        <p:nvSpPr>
          <p:cNvPr id="10" name="Rectangle 9">
            <a:extLst>
              <a:ext uri="{FF2B5EF4-FFF2-40B4-BE49-F238E27FC236}">
                <a16:creationId xmlns:a16="http://schemas.microsoft.com/office/drawing/2014/main" id="{5A039934-438A-6D43-82FC-1FA074877838}"/>
              </a:ext>
            </a:extLst>
          </p:cNvPr>
          <p:cNvSpPr/>
          <p:nvPr/>
        </p:nvSpPr>
        <p:spPr>
          <a:xfrm>
            <a:off x="7491870" y="5146371"/>
            <a:ext cx="1233030" cy="215444"/>
          </a:xfrm>
          <a:prstGeom prst="rect">
            <a:avLst/>
          </a:prstGeom>
        </p:spPr>
        <p:txBody>
          <a:bodyPr wrap="none">
            <a:spAutoFit/>
          </a:bodyPr>
          <a:lstStyle/>
          <a:p>
            <a:r>
              <a:rPr lang="en-US" dirty="0">
                <a:solidFill>
                  <a:srgbClr val="3A3A3A"/>
                </a:solidFill>
                <a:latin typeface="Metropolis"/>
              </a:rPr>
              <a:t>Image: NASA/JPL-Caltech</a:t>
            </a:r>
            <a:endParaRPr lang="en-US" dirty="0"/>
          </a:p>
        </p:txBody>
      </p:sp>
      <p:sp>
        <p:nvSpPr>
          <p:cNvPr id="11" name="TextBox 10">
            <a:extLst>
              <a:ext uri="{FF2B5EF4-FFF2-40B4-BE49-F238E27FC236}">
                <a16:creationId xmlns:a16="http://schemas.microsoft.com/office/drawing/2014/main" id="{42909FE4-F112-2D4E-9268-722AEE1A3302}"/>
              </a:ext>
            </a:extLst>
          </p:cNvPr>
          <p:cNvSpPr txBox="1"/>
          <p:nvPr/>
        </p:nvSpPr>
        <p:spPr>
          <a:xfrm>
            <a:off x="173215" y="4291179"/>
            <a:ext cx="5818594" cy="1938992"/>
          </a:xfrm>
          <a:prstGeom prst="rect">
            <a:avLst/>
          </a:prstGeom>
          <a:solidFill>
            <a:schemeClr val="accent4">
              <a:lumMod val="40000"/>
              <a:lumOff val="60000"/>
            </a:schemeClr>
          </a:solidFill>
          <a:ln w="28575">
            <a:solidFill>
              <a:srgbClr val="0070C0"/>
            </a:solidFill>
          </a:ln>
        </p:spPr>
        <p:txBody>
          <a:bodyPr wrap="square" rtlCol="0">
            <a:spAutoFit/>
          </a:bodyPr>
          <a:lstStyle/>
          <a:p>
            <a:r>
              <a:rPr lang="en-US" sz="2400" dirty="0">
                <a:solidFill>
                  <a:schemeClr val="tx1"/>
                </a:solidFill>
                <a:latin typeface="Times New Roman" panose="02020603050405020304" pitchFamily="18" charset="0"/>
                <a:cs typeface="Times New Roman" panose="02020603050405020304" pitchFamily="18" charset="0"/>
              </a:rPr>
              <a:t>What we want:</a:t>
            </a:r>
          </a:p>
          <a:p>
            <a:r>
              <a:rPr lang="en-US" sz="2400" dirty="0">
                <a:solidFill>
                  <a:schemeClr val="tx1"/>
                </a:solidFill>
                <a:latin typeface="Times New Roman" panose="02020603050405020304" pitchFamily="18" charset="0"/>
                <a:cs typeface="Times New Roman" panose="02020603050405020304" pitchFamily="18" charset="0"/>
              </a:rPr>
              <a:t>Dive to the metallic hydrogen core of Saturn!</a:t>
            </a:r>
          </a:p>
          <a:p>
            <a:pPr marL="342900" indent="-34290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Source of Saturn’s magnetic field</a:t>
            </a:r>
          </a:p>
          <a:p>
            <a:pPr marL="342900" indent="-34290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Unique to gas giant planets</a:t>
            </a:r>
          </a:p>
          <a:p>
            <a:pPr marL="342900" indent="-34290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State unlike anything ever seen on Earth</a:t>
            </a:r>
          </a:p>
        </p:txBody>
      </p:sp>
      <p:sp>
        <p:nvSpPr>
          <p:cNvPr id="3" name="Right Arrow 2">
            <a:extLst>
              <a:ext uri="{FF2B5EF4-FFF2-40B4-BE49-F238E27FC236}">
                <a16:creationId xmlns:a16="http://schemas.microsoft.com/office/drawing/2014/main" id="{FCA612C7-E4D4-5243-8EE0-EAEA46CB66AB}"/>
              </a:ext>
            </a:extLst>
          </p:cNvPr>
          <p:cNvSpPr/>
          <p:nvPr/>
        </p:nvSpPr>
        <p:spPr bwMode="auto">
          <a:xfrm rot="1712020">
            <a:off x="3004576" y="2405785"/>
            <a:ext cx="1327006" cy="237399"/>
          </a:xfrm>
          <a:prstGeom prst="rightArrow">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2" name="TextBox 11">
            <a:extLst>
              <a:ext uri="{FF2B5EF4-FFF2-40B4-BE49-F238E27FC236}">
                <a16:creationId xmlns:a16="http://schemas.microsoft.com/office/drawing/2014/main" id="{3D0CE860-5FD9-B548-B341-DB450F4C2C24}"/>
              </a:ext>
            </a:extLst>
          </p:cNvPr>
          <p:cNvSpPr txBox="1"/>
          <p:nvPr/>
        </p:nvSpPr>
        <p:spPr>
          <a:xfrm>
            <a:off x="3874210" y="3838216"/>
            <a:ext cx="5027626" cy="1938992"/>
          </a:xfrm>
          <a:prstGeom prst="rect">
            <a:avLst/>
          </a:prstGeom>
          <a:solidFill>
            <a:srgbClr val="FFC000"/>
          </a:solidFill>
          <a:ln w="28575">
            <a:solidFill>
              <a:srgbClr val="0070C0"/>
            </a:solidFill>
          </a:ln>
        </p:spPr>
        <p:txBody>
          <a:bodyPr wrap="square" rtlCol="0">
            <a:spAutoFit/>
          </a:bodyPr>
          <a:lstStyle/>
          <a:p>
            <a:r>
              <a:rPr lang="en-US" sz="2400" b="1" dirty="0">
                <a:solidFill>
                  <a:schemeClr val="tx1"/>
                </a:solidFill>
                <a:latin typeface="Times New Roman" panose="02020603050405020304" pitchFamily="18" charset="0"/>
                <a:cs typeface="Times New Roman" panose="02020603050405020304" pitchFamily="18" charset="0"/>
              </a:rPr>
              <a:t>Metallic hydrogen:</a:t>
            </a:r>
          </a:p>
          <a:p>
            <a:pPr marL="342900" indent="-34290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Depth 30,000 km</a:t>
            </a:r>
          </a:p>
          <a:p>
            <a:pPr marL="342900" indent="-34290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Temperature 8,000 K</a:t>
            </a:r>
          </a:p>
          <a:p>
            <a:pPr marL="342900" indent="-34290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Pressure 3 million atmospheres</a:t>
            </a:r>
          </a:p>
          <a:p>
            <a:r>
              <a:rPr lang="en-US" sz="2400" b="1" dirty="0">
                <a:solidFill>
                  <a:schemeClr val="tx1"/>
                </a:solidFill>
                <a:latin typeface="Times New Roman" panose="02020603050405020304" pitchFamily="18" charset="0"/>
                <a:cs typeface="Times New Roman" panose="02020603050405020304" pitchFamily="18" charset="0"/>
                <a:sym typeface="Wingdings" pitchFamily="2" charset="2"/>
              </a:rPr>
              <a:t>	 </a:t>
            </a:r>
            <a:r>
              <a:rPr lang="en-US" sz="2400" b="1" dirty="0">
                <a:solidFill>
                  <a:schemeClr val="tx1"/>
                </a:solidFill>
                <a:latin typeface="Times New Roman" panose="02020603050405020304" pitchFamily="18" charset="0"/>
                <a:cs typeface="Times New Roman" panose="02020603050405020304" pitchFamily="18" charset="0"/>
              </a:rPr>
              <a:t>Not even remotely possible</a:t>
            </a:r>
          </a:p>
        </p:txBody>
      </p:sp>
      <p:sp>
        <p:nvSpPr>
          <p:cNvPr id="13" name="TextBox 12">
            <a:extLst>
              <a:ext uri="{FF2B5EF4-FFF2-40B4-BE49-F238E27FC236}">
                <a16:creationId xmlns:a16="http://schemas.microsoft.com/office/drawing/2014/main" id="{BCB9CB55-92D0-844C-A6C5-E4621473CC4E}"/>
              </a:ext>
            </a:extLst>
          </p:cNvPr>
          <p:cNvSpPr txBox="1"/>
          <p:nvPr/>
        </p:nvSpPr>
        <p:spPr>
          <a:xfrm>
            <a:off x="4405966" y="5744723"/>
            <a:ext cx="4283346" cy="830997"/>
          </a:xfrm>
          <a:prstGeom prst="rect">
            <a:avLst/>
          </a:prstGeom>
          <a:solidFill>
            <a:schemeClr val="accent2"/>
          </a:solidFill>
          <a:ln w="28575">
            <a:solidFill>
              <a:srgbClr val="0070C0"/>
            </a:solidFill>
          </a:ln>
        </p:spPr>
        <p:txBody>
          <a:bodyPr wrap="square" rtlCol="0">
            <a:spAutoFit/>
          </a:bodyPr>
          <a:lstStyle/>
          <a:p>
            <a:r>
              <a:rPr lang="en-US" sz="2400" b="1" dirty="0">
                <a:solidFill>
                  <a:schemeClr val="tx1"/>
                </a:solidFill>
                <a:latin typeface="Times New Roman" panose="02020603050405020304" pitchFamily="18" charset="0"/>
                <a:cs typeface="Times New Roman" panose="02020603050405020304" pitchFamily="18" charset="0"/>
              </a:rPr>
              <a:t>So, we can’t get that. What </a:t>
            </a:r>
            <a:r>
              <a:rPr lang="en-US" sz="2400" b="1" i="1" dirty="0">
                <a:solidFill>
                  <a:schemeClr val="tx1"/>
                </a:solidFill>
                <a:latin typeface="Times New Roman" panose="02020603050405020304" pitchFamily="18" charset="0"/>
                <a:cs typeface="Times New Roman" panose="02020603050405020304" pitchFamily="18" charset="0"/>
              </a:rPr>
              <a:t>can</a:t>
            </a:r>
            <a:r>
              <a:rPr lang="en-US" sz="2400" b="1" dirty="0">
                <a:solidFill>
                  <a:schemeClr val="tx1"/>
                </a:solidFill>
                <a:latin typeface="Times New Roman" panose="02020603050405020304" pitchFamily="18" charset="0"/>
                <a:cs typeface="Times New Roman" panose="02020603050405020304" pitchFamily="18" charset="0"/>
              </a:rPr>
              <a:t> we get?</a:t>
            </a:r>
          </a:p>
        </p:txBody>
      </p:sp>
      <p:sp>
        <p:nvSpPr>
          <p:cNvPr id="6" name="TextBox 5">
            <a:extLst>
              <a:ext uri="{FF2B5EF4-FFF2-40B4-BE49-F238E27FC236}">
                <a16:creationId xmlns:a16="http://schemas.microsoft.com/office/drawing/2014/main" id="{9A214E95-BB8C-8544-80FC-EFF4E607C8CA}"/>
              </a:ext>
            </a:extLst>
          </p:cNvPr>
          <p:cNvSpPr txBox="1"/>
          <p:nvPr/>
        </p:nvSpPr>
        <p:spPr>
          <a:xfrm>
            <a:off x="2087740" y="1721824"/>
            <a:ext cx="1341260" cy="523220"/>
          </a:xfrm>
          <a:prstGeom prst="rect">
            <a:avLst/>
          </a:prstGeom>
          <a:noFill/>
        </p:spPr>
        <p:txBody>
          <a:bodyPr wrap="square" rtlCol="0">
            <a:spAutoFit/>
          </a:bodyPr>
          <a:lstStyle/>
          <a:p>
            <a:pPr algn="ctr"/>
            <a:r>
              <a:rPr lang="en-US" sz="1400" dirty="0">
                <a:solidFill>
                  <a:schemeClr val="accent1">
                    <a:lumMod val="20000"/>
                    <a:lumOff val="80000"/>
                  </a:schemeClr>
                </a:solidFill>
              </a:rPr>
              <a:t>Metallic hydrogen</a:t>
            </a:r>
          </a:p>
        </p:txBody>
      </p:sp>
    </p:spTree>
    <p:extLst>
      <p:ext uri="{BB962C8B-B14F-4D97-AF65-F5344CB8AC3E}">
        <p14:creationId xmlns:p14="http://schemas.microsoft.com/office/powerpoint/2010/main" val="174551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000"/>
                                  </p:stCondLst>
                                  <p:childTnLst>
                                    <p:set>
                                      <p:cBhvr>
                                        <p:cTn id="9" dur="1" fill="hold">
                                          <p:stCondLst>
                                            <p:cond delay="0"/>
                                          </p:stCondLst>
                                        </p:cTn>
                                        <p:tgtEl>
                                          <p:spTgt spid="1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12" grpId="0" animBg="1"/>
      <p:bldP spid="13"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275958" y="152400"/>
            <a:ext cx="8305800" cy="838200"/>
          </a:xfrm>
        </p:spPr>
        <p:txBody>
          <a:bodyPr/>
          <a:lstStyle/>
          <a:p>
            <a:pPr algn="l"/>
            <a:r>
              <a:rPr lang="en-US" sz="2800" dirty="0"/>
              <a:t>Deep Dive Saturn: what we target</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9</a:t>
            </a:fld>
            <a:endParaRPr lang="en-US" dirty="0"/>
          </a:p>
        </p:txBody>
      </p:sp>
      <p:pic>
        <p:nvPicPr>
          <p:cNvPr id="7" name="officeArt object" descr="Illustration showing the layers of gas and a possible core inside Saturn.">
            <a:extLst>
              <a:ext uri="{FF2B5EF4-FFF2-40B4-BE49-F238E27FC236}">
                <a16:creationId xmlns:a16="http://schemas.microsoft.com/office/drawing/2014/main" id="{103BE731-2950-AD46-B918-52EBA1C098B0}"/>
              </a:ext>
            </a:extLst>
          </p:cNvPr>
          <p:cNvPicPr>
            <a:picLocks noChangeAspect="1"/>
          </p:cNvPicPr>
          <p:nvPr/>
        </p:nvPicPr>
        <p:blipFill>
          <a:blip r:embed="rId3"/>
          <a:stretch>
            <a:fillRect/>
          </a:stretch>
        </p:blipFill>
        <p:spPr>
          <a:xfrm>
            <a:off x="1673275" y="923007"/>
            <a:ext cx="5818595" cy="4515542"/>
          </a:xfrm>
          <a:prstGeom prst="rect">
            <a:avLst/>
          </a:prstGeom>
          <a:ln w="12700" cap="flat">
            <a:noFill/>
            <a:miter lim="400000"/>
          </a:ln>
          <a:effectLst/>
        </p:spPr>
      </p:pic>
      <p:sp>
        <p:nvSpPr>
          <p:cNvPr id="8" name="Content Placeholder 2">
            <a:extLst>
              <a:ext uri="{FF2B5EF4-FFF2-40B4-BE49-F238E27FC236}">
                <a16:creationId xmlns:a16="http://schemas.microsoft.com/office/drawing/2014/main" id="{21CC3F31-2D65-7F48-B06A-C8A205E14090}"/>
              </a:ext>
            </a:extLst>
          </p:cNvPr>
          <p:cNvSpPr txBox="1">
            <a:spLocks/>
          </p:cNvSpPr>
          <p:nvPr/>
        </p:nvSpPr>
        <p:spPr bwMode="auto">
          <a:xfrm>
            <a:off x="521970" y="5539228"/>
            <a:ext cx="7877750" cy="734038"/>
          </a:xfrm>
          <a:prstGeom prst="rect">
            <a:avLst/>
          </a:prstGeom>
          <a:solidFill>
            <a:srgbClr val="74EDFF"/>
          </a:solidFill>
          <a:ln w="9525">
            <a:solidFill>
              <a:schemeClr val="tx2">
                <a:lumMod val="60000"/>
                <a:lumOff val="40000"/>
              </a:schemeClr>
            </a:solidFill>
            <a:miter lim="800000"/>
            <a:headEnd/>
            <a:tailEnd/>
          </a:ln>
        </p:spPr>
        <p:txBody>
          <a:bodyPr vert="horz" wrap="square" lIns="91429" tIns="45714" rIns="91429" bIns="45714" numCol="1" anchor="t" anchorCtr="0" compatLnSpc="1">
            <a:prstTxWarp prst="textNoShape">
              <a:avLst/>
            </a:prstTxWarp>
          </a:bodyPr>
          <a:lstStyle>
            <a:lvl1pPr marL="223838" indent="-223838" algn="l" rtl="0" eaLnBrk="1" fontAlgn="base" hangingPunct="1">
              <a:lnSpc>
                <a:spcPct val="100000"/>
              </a:lnSpc>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lnSpc>
                <a:spcPct val="100000"/>
              </a:lnSpc>
              <a:spcBef>
                <a:spcPts val="400"/>
              </a:spcBef>
              <a:spcAft>
                <a:spcPts val="600"/>
              </a:spcAft>
              <a:defRPr sz="2400">
                <a:solidFill>
                  <a:srgbClr val="000000"/>
                </a:solidFill>
                <a:latin typeface="Georgia"/>
                <a:ea typeface="Georgia" charset="0"/>
                <a:cs typeface="Georgia"/>
              </a:defRPr>
            </a:lvl2pPr>
            <a:lvl3pPr marL="1031875" indent="-168275" algn="l" rtl="0" eaLnBrk="1" fontAlgn="base" hangingPunct="1">
              <a:lnSpc>
                <a:spcPct val="100000"/>
              </a:lnSpc>
              <a:spcBef>
                <a:spcPts val="400"/>
              </a:spcBef>
              <a:spcAft>
                <a:spcPts val="600"/>
              </a:spcAft>
              <a:buSzPct val="90000"/>
              <a:buChar char="»"/>
              <a:defRPr sz="2000">
                <a:solidFill>
                  <a:srgbClr val="000000"/>
                </a:solidFill>
                <a:latin typeface="Georgia"/>
                <a:ea typeface="Georgia" charset="0"/>
                <a:cs typeface="Georgia"/>
              </a:defRPr>
            </a:lvl3pPr>
            <a:lvl4pPr marL="1539875" indent="-168275" algn="l" rtl="0" eaLnBrk="1" fontAlgn="base" hangingPunct="1">
              <a:lnSpc>
                <a:spcPct val="100000"/>
              </a:lnSpc>
              <a:spcBef>
                <a:spcPts val="400"/>
              </a:spcBef>
              <a:spcAft>
                <a:spcPts val="600"/>
              </a:spcAft>
              <a:defRPr sz="1600">
                <a:solidFill>
                  <a:srgbClr val="000000"/>
                </a:solidFill>
                <a:latin typeface="Georgia"/>
                <a:ea typeface="Georgia" charset="0"/>
                <a:cs typeface="Georgia"/>
              </a:defRPr>
            </a:lvl4pPr>
            <a:lvl5pPr marL="2055813" indent="-227013" algn="l" rtl="0" eaLnBrk="1" fontAlgn="base" hangingPunct="1">
              <a:lnSpc>
                <a:spcPct val="100000"/>
              </a:lnSpc>
              <a:spcBef>
                <a:spcPct val="0"/>
              </a:spcBef>
              <a:spcAft>
                <a:spcPts val="600"/>
              </a:spcAft>
              <a:defRPr sz="1800">
                <a:solidFill>
                  <a:srgbClr val="000000"/>
                </a:solidFill>
                <a:latin typeface="Georgia"/>
                <a:ea typeface="Georgia" charset="0"/>
                <a:cs typeface="Georgia"/>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a:lstStyle>
          <a:p>
            <a:r>
              <a:rPr lang="en-US" sz="2000" kern="0" dirty="0"/>
              <a:t>Baseline mission: target 1500 km below the 1-bar level</a:t>
            </a:r>
          </a:p>
          <a:p>
            <a:pPr lvl="1"/>
            <a:r>
              <a:rPr lang="en-US" sz="1600" kern="0" dirty="0"/>
              <a:t>Radius of Saturn is 58,000 km: so this is less than 3% of the way to the center.</a:t>
            </a:r>
          </a:p>
        </p:txBody>
      </p:sp>
      <p:sp>
        <p:nvSpPr>
          <p:cNvPr id="10" name="Rectangle 9">
            <a:extLst>
              <a:ext uri="{FF2B5EF4-FFF2-40B4-BE49-F238E27FC236}">
                <a16:creationId xmlns:a16="http://schemas.microsoft.com/office/drawing/2014/main" id="{5A039934-438A-6D43-82FC-1FA074877838}"/>
              </a:ext>
            </a:extLst>
          </p:cNvPr>
          <p:cNvSpPr/>
          <p:nvPr/>
        </p:nvSpPr>
        <p:spPr>
          <a:xfrm>
            <a:off x="7491870" y="5146371"/>
            <a:ext cx="1233030" cy="215444"/>
          </a:xfrm>
          <a:prstGeom prst="rect">
            <a:avLst/>
          </a:prstGeom>
        </p:spPr>
        <p:txBody>
          <a:bodyPr wrap="none">
            <a:spAutoFit/>
          </a:bodyPr>
          <a:lstStyle/>
          <a:p>
            <a:r>
              <a:rPr lang="en-US" dirty="0">
                <a:solidFill>
                  <a:srgbClr val="3A3A3A"/>
                </a:solidFill>
                <a:latin typeface="Metropolis"/>
              </a:rPr>
              <a:t>Image: NASA/JPL-Caltech</a:t>
            </a:r>
            <a:endParaRPr lang="en-US" dirty="0"/>
          </a:p>
        </p:txBody>
      </p:sp>
      <p:sp>
        <p:nvSpPr>
          <p:cNvPr id="11" name="TextBox 10">
            <a:extLst>
              <a:ext uri="{FF2B5EF4-FFF2-40B4-BE49-F238E27FC236}">
                <a16:creationId xmlns:a16="http://schemas.microsoft.com/office/drawing/2014/main" id="{42909FE4-F112-2D4E-9268-722AEE1A3302}"/>
              </a:ext>
            </a:extLst>
          </p:cNvPr>
          <p:cNvSpPr txBox="1"/>
          <p:nvPr/>
        </p:nvSpPr>
        <p:spPr>
          <a:xfrm>
            <a:off x="507488" y="1067334"/>
            <a:ext cx="6131170" cy="1200329"/>
          </a:xfrm>
          <a:prstGeom prst="rect">
            <a:avLst/>
          </a:prstGeom>
          <a:solidFill>
            <a:schemeClr val="accent4">
              <a:lumMod val="40000"/>
              <a:lumOff val="60000"/>
            </a:schemeClr>
          </a:solidFill>
          <a:ln w="28575">
            <a:solidFill>
              <a:srgbClr val="0070C0"/>
            </a:solidFill>
          </a:ln>
        </p:spPr>
        <p:txBody>
          <a:bodyPr wrap="square" rtlCol="0">
            <a:spAutoFit/>
          </a:bodyPr>
          <a:lstStyle/>
          <a:p>
            <a:r>
              <a:rPr lang="en-US" sz="2400" dirty="0">
                <a:solidFill>
                  <a:schemeClr val="tx1"/>
                </a:solidFill>
                <a:latin typeface="Times New Roman" panose="02020603050405020304" pitchFamily="18" charset="0"/>
                <a:cs typeface="Times New Roman" panose="02020603050405020304" pitchFamily="18" charset="0"/>
              </a:rPr>
              <a:t>The baseline mission is to Saturn, but the same technologies will be useful for a Jupiter probe, as well as for probes into Uranus and Neptune</a:t>
            </a:r>
          </a:p>
        </p:txBody>
      </p:sp>
    </p:spTree>
    <p:extLst>
      <p:ext uri="{BB962C8B-B14F-4D97-AF65-F5344CB8AC3E}">
        <p14:creationId xmlns:p14="http://schemas.microsoft.com/office/powerpoint/2010/main" val="359490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419100" y="548164"/>
            <a:ext cx="3991333" cy="1166336"/>
          </a:xfrm>
        </p:spPr>
        <p:txBody>
          <a:bodyPr/>
          <a:lstStyle/>
          <a:p>
            <a:pPr algn="l"/>
            <a:r>
              <a:rPr lang="en-US" sz="2800" dirty="0"/>
              <a:t>Saturn compared to Jupiter</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10</a:t>
            </a:fld>
            <a:endParaRPr lang="en-US" dirty="0"/>
          </a:p>
        </p:txBody>
      </p:sp>
      <p:pic>
        <p:nvPicPr>
          <p:cNvPr id="9" name="Picture 8" descr="Diagram&#10;&#10;Description automatically generated">
            <a:extLst>
              <a:ext uri="{FF2B5EF4-FFF2-40B4-BE49-F238E27FC236}">
                <a16:creationId xmlns:a16="http://schemas.microsoft.com/office/drawing/2014/main" id="{613D4C27-70B3-884A-9F29-B17B6CFA420A}"/>
              </a:ext>
            </a:extLst>
          </p:cNvPr>
          <p:cNvPicPr>
            <a:picLocks noChangeAspect="1"/>
          </p:cNvPicPr>
          <p:nvPr/>
        </p:nvPicPr>
        <p:blipFill>
          <a:blip r:embed="rId3"/>
          <a:stretch>
            <a:fillRect/>
          </a:stretch>
        </p:blipFill>
        <p:spPr>
          <a:xfrm>
            <a:off x="4410433" y="195581"/>
            <a:ext cx="4424004" cy="5245099"/>
          </a:xfrm>
          <a:prstGeom prst="rect">
            <a:avLst/>
          </a:prstGeom>
        </p:spPr>
      </p:pic>
      <p:sp>
        <p:nvSpPr>
          <p:cNvPr id="12" name="Content Placeholder 11">
            <a:extLst>
              <a:ext uri="{FF2B5EF4-FFF2-40B4-BE49-F238E27FC236}">
                <a16:creationId xmlns:a16="http://schemas.microsoft.com/office/drawing/2014/main" id="{F180D6A6-FE64-C345-A1D9-0BBC19AB6C41}"/>
              </a:ext>
            </a:extLst>
          </p:cNvPr>
          <p:cNvSpPr>
            <a:spLocks noGrp="1"/>
          </p:cNvSpPr>
          <p:nvPr>
            <p:ph idx="1"/>
          </p:nvPr>
        </p:nvSpPr>
        <p:spPr>
          <a:xfrm>
            <a:off x="419100" y="1741170"/>
            <a:ext cx="3851910" cy="2613660"/>
          </a:xfrm>
          <a:solidFill>
            <a:srgbClr val="74EDFF"/>
          </a:solidFill>
          <a:ln>
            <a:solidFill>
              <a:srgbClr val="0070C0"/>
            </a:solidFill>
          </a:ln>
        </p:spPr>
        <p:txBody>
          <a:bodyPr/>
          <a:lstStyle/>
          <a:p>
            <a:r>
              <a:rPr lang="en-US" sz="2000" dirty="0"/>
              <a:t>lower adiabatic lapse rate (about 0.8 K/km at the 1.3 bar level, compared to ~1.8 K/km) for Jupiter</a:t>
            </a:r>
          </a:p>
          <a:p>
            <a:r>
              <a:rPr lang="en-US" sz="2000" dirty="0"/>
              <a:t>Cooler cloud top temperature</a:t>
            </a:r>
          </a:p>
          <a:p>
            <a:r>
              <a:rPr lang="en-US" sz="2000" dirty="0"/>
              <a:t>lower escape velocity allows simpler atmospheric entry</a:t>
            </a:r>
          </a:p>
          <a:p>
            <a:endParaRPr lang="en-US" sz="2000" dirty="0"/>
          </a:p>
          <a:p>
            <a:endParaRPr lang="en-US" sz="2000" dirty="0"/>
          </a:p>
        </p:txBody>
      </p:sp>
      <p:sp>
        <p:nvSpPr>
          <p:cNvPr id="7" name="Content Placeholder 2">
            <a:extLst>
              <a:ext uri="{FF2B5EF4-FFF2-40B4-BE49-F238E27FC236}">
                <a16:creationId xmlns:a16="http://schemas.microsoft.com/office/drawing/2014/main" id="{1639C241-71F4-3048-9EB4-9D17FA8AC7D5}"/>
              </a:ext>
            </a:extLst>
          </p:cNvPr>
          <p:cNvSpPr txBox="1">
            <a:spLocks/>
          </p:cNvSpPr>
          <p:nvPr/>
        </p:nvSpPr>
        <p:spPr bwMode="auto">
          <a:xfrm>
            <a:off x="380999" y="4833250"/>
            <a:ext cx="8453437" cy="1628776"/>
          </a:xfrm>
          <a:prstGeom prst="rect">
            <a:avLst/>
          </a:prstGeom>
          <a:solidFill>
            <a:srgbClr val="FFFF00"/>
          </a:solidFill>
          <a:ln w="28575">
            <a:solidFill>
              <a:schemeClr val="tx1"/>
            </a:solidFill>
            <a:miter lim="800000"/>
            <a:headEnd/>
            <a:tailEnd/>
          </a:ln>
        </p:spPr>
        <p:txBody>
          <a:bodyPr vert="horz" wrap="square" lIns="91429" tIns="45714" rIns="91429" bIns="45714" numCol="1" anchor="t" anchorCtr="0" compatLnSpc="1">
            <a:prstTxWarp prst="textNoShape">
              <a:avLst/>
            </a:prstTxWarp>
          </a:bodyPr>
          <a:lstStyle>
            <a:lvl1pPr marL="223838" indent="-223838" algn="l" rtl="0" eaLnBrk="1" fontAlgn="base" hangingPunct="1">
              <a:lnSpc>
                <a:spcPct val="100000"/>
              </a:lnSpc>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lnSpc>
                <a:spcPct val="100000"/>
              </a:lnSpc>
              <a:spcBef>
                <a:spcPts val="400"/>
              </a:spcBef>
              <a:spcAft>
                <a:spcPts val="600"/>
              </a:spcAft>
              <a:defRPr sz="2400">
                <a:solidFill>
                  <a:srgbClr val="000000"/>
                </a:solidFill>
                <a:latin typeface="Georgia"/>
                <a:ea typeface="Georgia" charset="0"/>
                <a:cs typeface="Georgia"/>
              </a:defRPr>
            </a:lvl2pPr>
            <a:lvl3pPr marL="1031875" indent="-168275" algn="l" rtl="0" eaLnBrk="1" fontAlgn="base" hangingPunct="1">
              <a:lnSpc>
                <a:spcPct val="100000"/>
              </a:lnSpc>
              <a:spcBef>
                <a:spcPts val="400"/>
              </a:spcBef>
              <a:spcAft>
                <a:spcPts val="600"/>
              </a:spcAft>
              <a:buSzPct val="90000"/>
              <a:buChar char="»"/>
              <a:defRPr sz="2000">
                <a:solidFill>
                  <a:srgbClr val="000000"/>
                </a:solidFill>
                <a:latin typeface="Georgia"/>
                <a:ea typeface="Georgia" charset="0"/>
                <a:cs typeface="Georgia"/>
              </a:defRPr>
            </a:lvl3pPr>
            <a:lvl4pPr marL="1539875" indent="-168275" algn="l" rtl="0" eaLnBrk="1" fontAlgn="base" hangingPunct="1">
              <a:lnSpc>
                <a:spcPct val="100000"/>
              </a:lnSpc>
              <a:spcBef>
                <a:spcPts val="400"/>
              </a:spcBef>
              <a:spcAft>
                <a:spcPts val="600"/>
              </a:spcAft>
              <a:defRPr sz="1600">
                <a:solidFill>
                  <a:srgbClr val="000000"/>
                </a:solidFill>
                <a:latin typeface="Georgia"/>
                <a:ea typeface="Georgia" charset="0"/>
                <a:cs typeface="Georgia"/>
              </a:defRPr>
            </a:lvl4pPr>
            <a:lvl5pPr marL="2055813" indent="-227013" algn="l" rtl="0" eaLnBrk="1" fontAlgn="base" hangingPunct="1">
              <a:lnSpc>
                <a:spcPct val="100000"/>
              </a:lnSpc>
              <a:spcBef>
                <a:spcPct val="0"/>
              </a:spcBef>
              <a:spcAft>
                <a:spcPts val="600"/>
              </a:spcAft>
              <a:defRPr sz="1800">
                <a:solidFill>
                  <a:srgbClr val="000000"/>
                </a:solidFill>
                <a:latin typeface="Georgia"/>
                <a:ea typeface="Georgia" charset="0"/>
                <a:cs typeface="Georgia"/>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a:lstStyle>
          <a:p>
            <a:pPr marL="0" indent="0">
              <a:buNone/>
            </a:pPr>
            <a:r>
              <a:rPr lang="en-US" sz="2000" kern="0" dirty="0"/>
              <a:t>These factors allow deeper depth to be achieved.</a:t>
            </a:r>
          </a:p>
          <a:p>
            <a:r>
              <a:rPr lang="en-US" sz="2000" kern="0" dirty="0"/>
              <a:t> objective: 10 times greater depth than the Galileo atmospheric probe</a:t>
            </a:r>
          </a:p>
          <a:p>
            <a:r>
              <a:rPr lang="en-US" sz="2000" kern="0" dirty="0"/>
              <a:t>Baseline mission: target 1500 km below the 1-bar level (compared to 134 km for the Galileo probe)</a:t>
            </a:r>
          </a:p>
        </p:txBody>
      </p:sp>
    </p:spTree>
    <p:extLst>
      <p:ext uri="{BB962C8B-B14F-4D97-AF65-F5344CB8AC3E}">
        <p14:creationId xmlns:p14="http://schemas.microsoft.com/office/powerpoint/2010/main" val="694351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419100" y="548163"/>
            <a:ext cx="6130290" cy="896143"/>
          </a:xfrm>
        </p:spPr>
        <p:txBody>
          <a:bodyPr/>
          <a:lstStyle/>
          <a:p>
            <a:pPr algn="l"/>
            <a:r>
              <a:rPr lang="en-US" sz="2800" dirty="0"/>
              <a:t>Comparison to other proposed Saturn probes</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11</a:t>
            </a:fld>
            <a:endParaRPr lang="en-US" dirty="0"/>
          </a:p>
        </p:txBody>
      </p:sp>
      <p:sp>
        <p:nvSpPr>
          <p:cNvPr id="8" name="Content Placeholder 2">
            <a:extLst>
              <a:ext uri="{FF2B5EF4-FFF2-40B4-BE49-F238E27FC236}">
                <a16:creationId xmlns:a16="http://schemas.microsoft.com/office/drawing/2014/main" id="{21CC3F31-2D65-7F48-B06A-C8A205E14090}"/>
              </a:ext>
            </a:extLst>
          </p:cNvPr>
          <p:cNvSpPr txBox="1">
            <a:spLocks/>
          </p:cNvSpPr>
          <p:nvPr/>
        </p:nvSpPr>
        <p:spPr bwMode="auto">
          <a:xfrm>
            <a:off x="314058" y="1562026"/>
            <a:ext cx="6067158" cy="2906316"/>
          </a:xfrm>
          <a:prstGeom prst="rect">
            <a:avLst/>
          </a:prstGeom>
          <a:solidFill>
            <a:srgbClr val="74EDFF"/>
          </a:solidFill>
          <a:ln w="9525">
            <a:solidFill>
              <a:schemeClr val="tx2">
                <a:lumMod val="60000"/>
                <a:lumOff val="40000"/>
              </a:schemeClr>
            </a:solidFill>
            <a:miter lim="800000"/>
            <a:headEnd/>
            <a:tailEnd/>
          </a:ln>
        </p:spPr>
        <p:txBody>
          <a:bodyPr vert="horz" wrap="square" lIns="91429" tIns="45714" rIns="91429" bIns="45714" numCol="1" anchor="t" anchorCtr="0" compatLnSpc="1">
            <a:prstTxWarp prst="textNoShape">
              <a:avLst/>
            </a:prstTxWarp>
          </a:bodyPr>
          <a:lstStyle>
            <a:lvl1pPr marL="223838" indent="-223838" algn="l" rtl="0" eaLnBrk="1" fontAlgn="base" hangingPunct="1">
              <a:lnSpc>
                <a:spcPct val="100000"/>
              </a:lnSpc>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lnSpc>
                <a:spcPct val="100000"/>
              </a:lnSpc>
              <a:spcBef>
                <a:spcPts val="400"/>
              </a:spcBef>
              <a:spcAft>
                <a:spcPts val="600"/>
              </a:spcAft>
              <a:defRPr sz="2400">
                <a:solidFill>
                  <a:srgbClr val="000000"/>
                </a:solidFill>
                <a:latin typeface="Georgia"/>
                <a:ea typeface="Georgia" charset="0"/>
                <a:cs typeface="Georgia"/>
              </a:defRPr>
            </a:lvl2pPr>
            <a:lvl3pPr marL="1031875" indent="-168275" algn="l" rtl="0" eaLnBrk="1" fontAlgn="base" hangingPunct="1">
              <a:lnSpc>
                <a:spcPct val="100000"/>
              </a:lnSpc>
              <a:spcBef>
                <a:spcPts val="400"/>
              </a:spcBef>
              <a:spcAft>
                <a:spcPts val="600"/>
              </a:spcAft>
              <a:buSzPct val="90000"/>
              <a:buChar char="»"/>
              <a:defRPr sz="2000">
                <a:solidFill>
                  <a:srgbClr val="000000"/>
                </a:solidFill>
                <a:latin typeface="Georgia"/>
                <a:ea typeface="Georgia" charset="0"/>
                <a:cs typeface="Georgia"/>
              </a:defRPr>
            </a:lvl3pPr>
            <a:lvl4pPr marL="1539875" indent="-168275" algn="l" rtl="0" eaLnBrk="1" fontAlgn="base" hangingPunct="1">
              <a:lnSpc>
                <a:spcPct val="100000"/>
              </a:lnSpc>
              <a:spcBef>
                <a:spcPts val="400"/>
              </a:spcBef>
              <a:spcAft>
                <a:spcPts val="600"/>
              </a:spcAft>
              <a:defRPr sz="1600">
                <a:solidFill>
                  <a:srgbClr val="000000"/>
                </a:solidFill>
                <a:latin typeface="Georgia"/>
                <a:ea typeface="Georgia" charset="0"/>
                <a:cs typeface="Georgia"/>
              </a:defRPr>
            </a:lvl4pPr>
            <a:lvl5pPr marL="2055813" indent="-227013" algn="l" rtl="0" eaLnBrk="1" fontAlgn="base" hangingPunct="1">
              <a:lnSpc>
                <a:spcPct val="100000"/>
              </a:lnSpc>
              <a:spcBef>
                <a:spcPct val="0"/>
              </a:spcBef>
              <a:spcAft>
                <a:spcPts val="600"/>
              </a:spcAft>
              <a:defRPr sz="1800">
                <a:solidFill>
                  <a:srgbClr val="000000"/>
                </a:solidFill>
                <a:latin typeface="Georgia"/>
                <a:ea typeface="Georgia" charset="0"/>
                <a:cs typeface="Georgia"/>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a:lstStyle>
          <a:p>
            <a:r>
              <a:rPr lang="en-US" sz="2000" kern="0" dirty="0"/>
              <a:t>the Saturn Atmospheric Entry Probe trade study for the NASA Decadal survey proposed an entry probe to reach the 5-bar level, about 125 km below the 1-bar level. </a:t>
            </a:r>
          </a:p>
          <a:p>
            <a:r>
              <a:rPr lang="en-US" sz="2000" kern="0" dirty="0"/>
              <a:t>the Decadal survey SPRITE mission and proposed ESA Hera Saturn Entry Probe mission target nominal end of mission at the 10 bar level.</a:t>
            </a:r>
          </a:p>
          <a:p>
            <a:r>
              <a:rPr lang="en-US" sz="2000" kern="0" dirty="0"/>
              <a:t>Our probe will target ten times deeper.</a:t>
            </a:r>
          </a:p>
          <a:p>
            <a:endParaRPr lang="en-US" sz="2000" kern="0" dirty="0"/>
          </a:p>
        </p:txBody>
      </p:sp>
      <p:sp>
        <p:nvSpPr>
          <p:cNvPr id="10" name="Rectangle 9">
            <a:extLst>
              <a:ext uri="{FF2B5EF4-FFF2-40B4-BE49-F238E27FC236}">
                <a16:creationId xmlns:a16="http://schemas.microsoft.com/office/drawing/2014/main" id="{C495983B-CABA-8A46-BE44-3F978C0D5B6D}"/>
              </a:ext>
            </a:extLst>
          </p:cNvPr>
          <p:cNvSpPr/>
          <p:nvPr/>
        </p:nvSpPr>
        <p:spPr>
          <a:xfrm>
            <a:off x="1121778" y="5001741"/>
            <a:ext cx="6067158" cy="1526059"/>
          </a:xfrm>
          <a:prstGeom prst="rect">
            <a:avLst/>
          </a:prstGeom>
        </p:spPr>
        <p:txBody>
          <a:bodyPr wrap="square">
            <a:spAutoFit/>
          </a:bodyPr>
          <a:lstStyle/>
          <a:p>
            <a:pPr marL="342900" lvl="0" indent="-342900" algn="just">
              <a:spcBef>
                <a:spcPts val="200"/>
              </a:spcBef>
              <a:spcAft>
                <a:spcPts val="0"/>
              </a:spcAft>
              <a:buFont typeface="+mj-lt"/>
              <a:buAutoNum type="arabicPeriod"/>
            </a:pP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 NASA, </a:t>
            </a:r>
            <a:r>
              <a:rPr lang="en-US" sz="1050" i="1" kern="0" dirty="0">
                <a:solidFill>
                  <a:srgbClr val="000000"/>
                </a:solidFill>
                <a:uFill>
                  <a:solidFill>
                    <a:srgbClr val="000000"/>
                  </a:solidFill>
                </a:uFill>
                <a:latin typeface="Times New Roman" panose="02020603050405020304" pitchFamily="18" charset="0"/>
                <a:ea typeface="Times New Roman" panose="02020603050405020304" pitchFamily="18" charset="0"/>
              </a:rPr>
              <a:t>Saturn Atmospheric Entry Probe Trade Study</a:t>
            </a: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 (R. Beebe, Science Champion), Planetary Decadal Survey report, Sept. 2010.</a:t>
            </a:r>
          </a:p>
          <a:p>
            <a:pPr marL="342900" lvl="0" indent="-342900" algn="just">
              <a:spcBef>
                <a:spcPts val="200"/>
              </a:spcBef>
              <a:spcAft>
                <a:spcPts val="0"/>
              </a:spcAft>
              <a:buFont typeface="+mj-lt"/>
              <a:buAutoNum type="arabicPeriod"/>
            </a:pP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Atkinson, D. H., </a:t>
            </a:r>
            <a:r>
              <a:rPr lang="en-US" sz="1050" i="1" kern="0" dirty="0">
                <a:solidFill>
                  <a:srgbClr val="000000"/>
                </a:solidFill>
                <a:uFill>
                  <a:solidFill>
                    <a:srgbClr val="000000"/>
                  </a:solidFill>
                </a:uFill>
                <a:latin typeface="Times New Roman" panose="02020603050405020304" pitchFamily="18" charset="0"/>
                <a:ea typeface="Times New Roman" panose="02020603050405020304" pitchFamily="18" charset="0"/>
              </a:rPr>
              <a:t>et al.,</a:t>
            </a: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 “The New Frontiers Saturn PRobe Interior and aTmosphere Explorer (SPRITE) Mission Proposal,” </a:t>
            </a:r>
            <a:r>
              <a:rPr lang="en-US" sz="1050" i="1" kern="0" dirty="0">
                <a:solidFill>
                  <a:srgbClr val="000000"/>
                </a:solidFill>
                <a:uFill>
                  <a:solidFill>
                    <a:srgbClr val="000000"/>
                  </a:solidFill>
                </a:uFill>
                <a:latin typeface="Times New Roman" panose="02020603050405020304" pitchFamily="18" charset="0"/>
                <a:ea typeface="Times New Roman" panose="02020603050405020304" pitchFamily="18" charset="0"/>
              </a:rPr>
              <a:t>European Planetary Science Congress,</a:t>
            </a: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 vol. 11. 2017.</a:t>
            </a:r>
          </a:p>
          <a:p>
            <a:pPr marL="342900" lvl="0" indent="-342900" algn="just">
              <a:spcBef>
                <a:spcPts val="200"/>
              </a:spcBef>
              <a:spcAft>
                <a:spcPts val="0"/>
              </a:spcAft>
              <a:buFont typeface="+mj-lt"/>
              <a:buAutoNum type="arabicPeriod"/>
            </a:pP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Mousis, O., </a:t>
            </a:r>
            <a:r>
              <a:rPr lang="en-US" sz="1050" i="1" kern="0" dirty="0">
                <a:solidFill>
                  <a:srgbClr val="000000"/>
                </a:solidFill>
                <a:uFill>
                  <a:solidFill>
                    <a:srgbClr val="000000"/>
                  </a:solidFill>
                </a:uFill>
                <a:latin typeface="Times New Roman" panose="02020603050405020304" pitchFamily="18" charset="0"/>
                <a:ea typeface="Times New Roman" panose="02020603050405020304" pitchFamily="18" charset="0"/>
              </a:rPr>
              <a:t>et al., </a:t>
            </a: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“The Hera Saturn Entry Probe Mission”, </a:t>
            </a:r>
            <a:r>
              <a:rPr lang="en-US" sz="1050" i="1" kern="0" dirty="0">
                <a:solidFill>
                  <a:srgbClr val="000000"/>
                </a:solidFill>
                <a:uFill>
                  <a:solidFill>
                    <a:srgbClr val="000000"/>
                  </a:solidFill>
                </a:uFill>
                <a:latin typeface="Times New Roman" panose="02020603050405020304" pitchFamily="18" charset="0"/>
                <a:ea typeface="Times New Roman" panose="02020603050405020304" pitchFamily="18" charset="0"/>
              </a:rPr>
              <a:t>Planetary and Space Science, Vol. 130,</a:t>
            </a:r>
            <a:r>
              <a:rPr lang="en-US" sz="1050" kern="0" dirty="0">
                <a:solidFill>
                  <a:srgbClr val="000000"/>
                </a:solidFill>
                <a:uFill>
                  <a:solidFill>
                    <a:srgbClr val="000000"/>
                  </a:solidFill>
                </a:uFill>
                <a:latin typeface="Times New Roman" panose="02020603050405020304" pitchFamily="18" charset="0"/>
                <a:ea typeface="Times New Roman" panose="02020603050405020304" pitchFamily="18" charset="0"/>
              </a:rPr>
              <a:t> Oct. 2016, pp. 80-103. doi: 10.1016/j.pss.2015.06.020.</a:t>
            </a:r>
          </a:p>
          <a:p>
            <a:pPr marL="0" marR="0" indent="137160" algn="ctr">
              <a:spcBef>
                <a:spcPts val="700"/>
              </a:spcBef>
              <a:spcAft>
                <a:spcPts val="300"/>
              </a:spcAft>
            </a:pPr>
            <a:br>
              <a:rPr lang="en-US" sz="1050" dirty="0">
                <a:solidFill>
                  <a:srgbClr val="000000"/>
                </a:solidFill>
                <a:latin typeface="Arial Unicode MS" panose="020B0604020202020204" pitchFamily="34" charset="-128"/>
              </a:rPr>
            </a:br>
            <a:endParaRPr lang="en-US" sz="1050" b="1" dirty="0">
              <a:solidFill>
                <a:srgbClr val="000000"/>
              </a:solidFill>
              <a:uFill>
                <a:solidFill>
                  <a:srgbClr val="000000"/>
                </a:solidFill>
              </a:uFill>
              <a:latin typeface="Times New Roman" panose="02020603050405020304" pitchFamily="18" charset="0"/>
              <a:ea typeface="Times New Roman" panose="02020603050405020304" pitchFamily="18" charset="0"/>
            </a:endParaRPr>
          </a:p>
        </p:txBody>
      </p:sp>
      <p:pic>
        <p:nvPicPr>
          <p:cNvPr id="12" name="Picture 11" descr="A picture containing text&#10;&#10;Description automatically generated">
            <a:extLst>
              <a:ext uri="{FF2B5EF4-FFF2-40B4-BE49-F238E27FC236}">
                <a16:creationId xmlns:a16="http://schemas.microsoft.com/office/drawing/2014/main" id="{3461DACC-FDF0-8645-B3BA-CCB21882BDC1}"/>
              </a:ext>
            </a:extLst>
          </p:cNvPr>
          <p:cNvPicPr>
            <a:picLocks noChangeAspect="1"/>
          </p:cNvPicPr>
          <p:nvPr/>
        </p:nvPicPr>
        <p:blipFill>
          <a:blip r:embed="rId2"/>
          <a:stretch>
            <a:fillRect/>
          </a:stretch>
        </p:blipFill>
        <p:spPr>
          <a:xfrm>
            <a:off x="6468299" y="1229768"/>
            <a:ext cx="2256601" cy="2906316"/>
          </a:xfrm>
          <a:prstGeom prst="rect">
            <a:avLst/>
          </a:prstGeom>
        </p:spPr>
      </p:pic>
    </p:spTree>
    <p:extLst>
      <p:ext uri="{BB962C8B-B14F-4D97-AF65-F5344CB8AC3E}">
        <p14:creationId xmlns:p14="http://schemas.microsoft.com/office/powerpoint/2010/main" val="3587848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23BE-2FA8-5B40-8A0C-208A85774DB6}"/>
              </a:ext>
            </a:extLst>
          </p:cNvPr>
          <p:cNvSpPr>
            <a:spLocks noGrp="1"/>
          </p:cNvSpPr>
          <p:nvPr>
            <p:ph type="title"/>
          </p:nvPr>
        </p:nvSpPr>
        <p:spPr>
          <a:xfrm>
            <a:off x="457200" y="774700"/>
            <a:ext cx="8305800" cy="838200"/>
          </a:xfrm>
        </p:spPr>
        <p:txBody>
          <a:bodyPr/>
          <a:lstStyle/>
          <a:p>
            <a:pPr algn="l"/>
            <a:r>
              <a:rPr lang="en-US" sz="2800" dirty="0"/>
              <a:t>Challenges:</a:t>
            </a:r>
            <a:br>
              <a:rPr lang="en-US" sz="2800" dirty="0"/>
            </a:br>
            <a:r>
              <a:rPr lang="en-US" sz="2800" dirty="0"/>
              <a:t>deep dive into gas giant atmosphere</a:t>
            </a:r>
          </a:p>
        </p:txBody>
      </p:sp>
      <p:sp>
        <p:nvSpPr>
          <p:cNvPr id="3" name="Content Placeholder 2">
            <a:extLst>
              <a:ext uri="{FF2B5EF4-FFF2-40B4-BE49-F238E27FC236}">
                <a16:creationId xmlns:a16="http://schemas.microsoft.com/office/drawing/2014/main" id="{1038ABB7-D358-FC4C-839F-ED66930DACA8}"/>
              </a:ext>
            </a:extLst>
          </p:cNvPr>
          <p:cNvSpPr>
            <a:spLocks noGrp="1"/>
          </p:cNvSpPr>
          <p:nvPr>
            <p:ph idx="1"/>
          </p:nvPr>
        </p:nvSpPr>
        <p:spPr>
          <a:xfrm>
            <a:off x="457200" y="1764030"/>
            <a:ext cx="8305800" cy="2145030"/>
          </a:xfrm>
        </p:spPr>
        <p:txBody>
          <a:bodyPr/>
          <a:lstStyle/>
          <a:p>
            <a:pPr marL="0" indent="0">
              <a:buNone/>
            </a:pPr>
            <a:r>
              <a:rPr lang="en-US" dirty="0"/>
              <a:t>To penetrate farther into the atmosphere of a gas giant, the significant challenges are: </a:t>
            </a:r>
          </a:p>
          <a:p>
            <a:pPr marL="857250" lvl="1" indent="-457200">
              <a:spcBef>
                <a:spcPts val="0"/>
              </a:spcBef>
              <a:spcAft>
                <a:spcPts val="0"/>
              </a:spcAft>
              <a:buFont typeface="Arial" panose="020B0604020202020204" pitchFamily="34" charset="0"/>
              <a:buChar char="•"/>
            </a:pPr>
            <a:r>
              <a:rPr lang="en-US" dirty="0"/>
              <a:t>	temperature</a:t>
            </a:r>
          </a:p>
          <a:p>
            <a:pPr marL="857250" lvl="1" indent="-457200">
              <a:spcBef>
                <a:spcPts val="0"/>
              </a:spcBef>
              <a:spcAft>
                <a:spcPts val="0"/>
              </a:spcAft>
              <a:buFont typeface="Arial" panose="020B0604020202020204" pitchFamily="34" charset="0"/>
              <a:buChar char="•"/>
            </a:pPr>
            <a:r>
              <a:rPr lang="en-US" dirty="0"/>
              <a:t>	pressure</a:t>
            </a:r>
          </a:p>
          <a:p>
            <a:pPr marL="857250" lvl="1" indent="-457200">
              <a:spcBef>
                <a:spcPts val="0"/>
              </a:spcBef>
              <a:buFont typeface="Arial" panose="020B0604020202020204" pitchFamily="34" charset="0"/>
              <a:buChar char="•"/>
            </a:pPr>
            <a:r>
              <a:rPr lang="en-US" dirty="0"/>
              <a:t>	atmospheric entry</a:t>
            </a:r>
          </a:p>
        </p:txBody>
      </p:sp>
      <p:sp>
        <p:nvSpPr>
          <p:cNvPr id="4" name="Footer Placeholder 3">
            <a:extLst>
              <a:ext uri="{FF2B5EF4-FFF2-40B4-BE49-F238E27FC236}">
                <a16:creationId xmlns:a16="http://schemas.microsoft.com/office/drawing/2014/main" id="{C66EEEA3-EB00-9642-A024-F951BF6C575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9D51250A-3A39-464E-8764-1C125178A1DC}"/>
              </a:ext>
            </a:extLst>
          </p:cNvPr>
          <p:cNvSpPr>
            <a:spLocks noGrp="1"/>
          </p:cNvSpPr>
          <p:nvPr>
            <p:ph type="sldNum" sz="quarter" idx="11"/>
          </p:nvPr>
        </p:nvSpPr>
        <p:spPr/>
        <p:txBody>
          <a:bodyPr/>
          <a:lstStyle/>
          <a:p>
            <a:pPr>
              <a:defRPr/>
            </a:pPr>
            <a:fld id="{C600E642-C370-BD43-8320-1F31FDFBFA20}" type="slidenum">
              <a:rPr lang="en-US" smtClean="0"/>
              <a:pPr>
                <a:defRPr/>
              </a:pPr>
              <a:t>12</a:t>
            </a:fld>
            <a:endParaRPr lang="en-US" dirty="0"/>
          </a:p>
        </p:txBody>
      </p:sp>
      <p:pic>
        <p:nvPicPr>
          <p:cNvPr id="6" name="Picture 5">
            <a:extLst>
              <a:ext uri="{FF2B5EF4-FFF2-40B4-BE49-F238E27FC236}">
                <a16:creationId xmlns:a16="http://schemas.microsoft.com/office/drawing/2014/main" id="{9F01D161-67C6-7349-BE6B-464AF2417508}"/>
              </a:ext>
            </a:extLst>
          </p:cNvPr>
          <p:cNvPicPr>
            <a:picLocks noChangeAspect="1"/>
          </p:cNvPicPr>
          <p:nvPr/>
        </p:nvPicPr>
        <p:blipFill>
          <a:blip r:embed="rId3"/>
          <a:stretch>
            <a:fillRect/>
          </a:stretch>
        </p:blipFill>
        <p:spPr>
          <a:xfrm>
            <a:off x="5029771" y="2286000"/>
            <a:ext cx="1858039" cy="1441582"/>
          </a:xfrm>
          <a:prstGeom prst="rect">
            <a:avLst/>
          </a:prstGeom>
        </p:spPr>
      </p:pic>
      <p:sp>
        <p:nvSpPr>
          <p:cNvPr id="7" name="Oval 6">
            <a:extLst>
              <a:ext uri="{FF2B5EF4-FFF2-40B4-BE49-F238E27FC236}">
                <a16:creationId xmlns:a16="http://schemas.microsoft.com/office/drawing/2014/main" id="{D93BC67A-1C1A-614C-BC93-55DC6AC9D124}"/>
              </a:ext>
            </a:extLst>
          </p:cNvPr>
          <p:cNvSpPr/>
          <p:nvPr/>
        </p:nvSpPr>
        <p:spPr bwMode="auto">
          <a:xfrm>
            <a:off x="948690" y="2571750"/>
            <a:ext cx="2640330" cy="548640"/>
          </a:xfrm>
          <a:prstGeom prst="ellipse">
            <a:avLst/>
          </a:prstGeom>
          <a:noFill/>
          <a:ln w="44450"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a:ln>
                <a:noFill/>
              </a:ln>
              <a:solidFill>
                <a:srgbClr val="666666"/>
              </a:solidFill>
              <a:effectLst/>
              <a:latin typeface="55 Helvetica Roman" pitchFamily="1" charset="0"/>
            </a:endParaRPr>
          </a:p>
        </p:txBody>
      </p:sp>
      <p:cxnSp>
        <p:nvCxnSpPr>
          <p:cNvPr id="9" name="Straight Connector 8">
            <a:extLst>
              <a:ext uri="{FF2B5EF4-FFF2-40B4-BE49-F238E27FC236}">
                <a16:creationId xmlns:a16="http://schemas.microsoft.com/office/drawing/2014/main" id="{3D2954B3-E4DE-9D47-8D57-98B6E73AA1E0}"/>
              </a:ext>
            </a:extLst>
          </p:cNvPr>
          <p:cNvCxnSpPr>
            <a:cxnSpLocks/>
          </p:cNvCxnSpPr>
          <p:nvPr/>
        </p:nvCxnSpPr>
        <p:spPr bwMode="auto">
          <a:xfrm>
            <a:off x="2965938" y="3120390"/>
            <a:ext cx="382904" cy="692191"/>
          </a:xfrm>
          <a:prstGeom prst="line">
            <a:avLst/>
          </a:prstGeom>
          <a:solidFill>
            <a:schemeClr val="accent1"/>
          </a:solidFill>
          <a:ln w="31750" cap="flat" cmpd="sng" algn="ctr">
            <a:solidFill>
              <a:schemeClr val="accent1">
                <a:lumMod val="60000"/>
                <a:lumOff val="40000"/>
              </a:schemeClr>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1C0E3D29-06B4-6C4E-9BAD-C12084D16109}"/>
              </a:ext>
            </a:extLst>
          </p:cNvPr>
          <p:cNvSpPr txBox="1"/>
          <p:nvPr/>
        </p:nvSpPr>
        <p:spPr>
          <a:xfrm>
            <a:off x="3036485" y="3745447"/>
            <a:ext cx="5622396" cy="400110"/>
          </a:xfrm>
          <a:prstGeom prst="rect">
            <a:avLst/>
          </a:prstGeom>
          <a:solidFill>
            <a:srgbClr val="C5F2FE"/>
          </a:solidFill>
          <a:ln>
            <a:solidFill>
              <a:srgbClr val="0070C0"/>
            </a:solidFill>
          </a:ln>
        </p:spPr>
        <p:txBody>
          <a:bodyPr wrap="square" rtlCol="0">
            <a:spAutoFit/>
          </a:bodyPr>
          <a:lstStyle/>
          <a:p>
            <a:r>
              <a:rPr lang="en-US" sz="2000" dirty="0">
                <a:solidFill>
                  <a:schemeClr val="accent1">
                    <a:lumMod val="75000"/>
                  </a:schemeClr>
                </a:solidFill>
                <a:latin typeface="Times New Roman" panose="02020603050405020304" pitchFamily="18" charset="0"/>
                <a:cs typeface="Times New Roman" panose="02020603050405020304" pitchFamily="18" charset="0"/>
              </a:rPr>
              <a:t>Temperature is the driving factor in achievable depth.</a:t>
            </a:r>
          </a:p>
        </p:txBody>
      </p:sp>
      <p:sp>
        <p:nvSpPr>
          <p:cNvPr id="14" name="Rectangle 13">
            <a:extLst>
              <a:ext uri="{FF2B5EF4-FFF2-40B4-BE49-F238E27FC236}">
                <a16:creationId xmlns:a16="http://schemas.microsoft.com/office/drawing/2014/main" id="{97689073-84AC-BC44-9B3D-DA563E1B0F25}"/>
              </a:ext>
            </a:extLst>
          </p:cNvPr>
          <p:cNvSpPr/>
          <p:nvPr/>
        </p:nvSpPr>
        <p:spPr>
          <a:xfrm>
            <a:off x="3348842" y="6310424"/>
            <a:ext cx="5856553" cy="215444"/>
          </a:xfrm>
          <a:prstGeom prst="rect">
            <a:avLst/>
          </a:prstGeom>
        </p:spPr>
        <p:txBody>
          <a:bodyPr wrap="square">
            <a:spAutoFit/>
          </a:bodyPr>
          <a:lstStyle/>
          <a:p>
            <a:r>
              <a:rPr lang="en-US" dirty="0"/>
              <a:t>See: https://www1.grc.nasa.gov/space/pesto/space-vehicle-technologies-current/high-operating-temperature-technology-hottech/</a:t>
            </a:r>
          </a:p>
        </p:txBody>
      </p:sp>
      <p:sp>
        <p:nvSpPr>
          <p:cNvPr id="13" name="TextBox 12">
            <a:extLst>
              <a:ext uri="{FF2B5EF4-FFF2-40B4-BE49-F238E27FC236}">
                <a16:creationId xmlns:a16="http://schemas.microsoft.com/office/drawing/2014/main" id="{E14A4E8E-5184-4F42-8DC6-3421BEF51ACA}"/>
              </a:ext>
            </a:extLst>
          </p:cNvPr>
          <p:cNvSpPr txBox="1"/>
          <p:nvPr/>
        </p:nvSpPr>
        <p:spPr>
          <a:xfrm>
            <a:off x="2035052" y="4165657"/>
            <a:ext cx="6799385" cy="707886"/>
          </a:xfrm>
          <a:prstGeom prst="rect">
            <a:avLst/>
          </a:prstGeom>
          <a:solidFill>
            <a:srgbClr val="C5F2FE"/>
          </a:solidFill>
          <a:ln>
            <a:solidFill>
              <a:srgbClr val="0070C0"/>
            </a:solidFill>
          </a:ln>
        </p:spPr>
        <p:txBody>
          <a:bodyPr wrap="square" rtlCol="0">
            <a:spAutoFit/>
          </a:bodyPr>
          <a:lstStyle/>
          <a:p>
            <a:r>
              <a:rPr lang="en-US" sz="2000" dirty="0">
                <a:solidFill>
                  <a:schemeClr val="accent1">
                    <a:lumMod val="75000"/>
                  </a:schemeClr>
                </a:solidFill>
                <a:latin typeface="Times New Roman" panose="02020603050405020304" pitchFamily="18" charset="0"/>
                <a:cs typeface="Times New Roman" panose="02020603050405020304" pitchFamily="18" charset="0"/>
              </a:rPr>
              <a:t>Pressure increases the difficulty because insulating against high temperature becomes increasingly difficult at high pressure</a:t>
            </a:r>
          </a:p>
        </p:txBody>
      </p:sp>
      <p:sp>
        <p:nvSpPr>
          <p:cNvPr id="12" name="TextBox 11">
            <a:extLst>
              <a:ext uri="{FF2B5EF4-FFF2-40B4-BE49-F238E27FC236}">
                <a16:creationId xmlns:a16="http://schemas.microsoft.com/office/drawing/2014/main" id="{063EB88E-F73F-E443-AA94-B70EB2F5104F}"/>
              </a:ext>
            </a:extLst>
          </p:cNvPr>
          <p:cNvSpPr txBox="1"/>
          <p:nvPr/>
        </p:nvSpPr>
        <p:spPr>
          <a:xfrm>
            <a:off x="647023" y="4899610"/>
            <a:ext cx="6605451" cy="1323439"/>
          </a:xfrm>
          <a:prstGeom prst="rect">
            <a:avLst/>
          </a:prstGeom>
          <a:solidFill>
            <a:schemeClr val="accent4">
              <a:lumMod val="40000"/>
              <a:lumOff val="60000"/>
            </a:schemeClr>
          </a:solidFill>
          <a:ln>
            <a:solidFill>
              <a:srgbClr val="0070C0"/>
            </a:solidFill>
          </a:ln>
        </p:spPr>
        <p:txBody>
          <a:bodyPr wrap="square" rtlCol="0">
            <a:spAutoFit/>
          </a:bodyPr>
          <a:lstStyle/>
          <a:p>
            <a:r>
              <a:rPr lang="en-US" sz="2000" dirty="0">
                <a:solidFill>
                  <a:schemeClr val="accent1">
                    <a:lumMod val="75000"/>
                  </a:schemeClr>
                </a:solidFill>
                <a:latin typeface="Times New Roman" panose="02020603050405020304" pitchFamily="18" charset="0"/>
                <a:cs typeface="Times New Roman" panose="02020603050405020304" pitchFamily="18" charset="0"/>
              </a:rPr>
              <a:t>Deal with high temperature by two approaches:</a:t>
            </a:r>
          </a:p>
          <a:p>
            <a:pPr marL="342900" indent="-342900">
              <a:buFont typeface="Arial" panose="020B0604020202020204" pitchFamily="34" charset="0"/>
              <a:buChar char="•"/>
            </a:pPr>
            <a:r>
              <a:rPr lang="en-US" sz="2000" dirty="0">
                <a:solidFill>
                  <a:schemeClr val="accent1">
                    <a:lumMod val="75000"/>
                  </a:schemeClr>
                </a:solidFill>
                <a:latin typeface="Times New Roman" panose="02020603050405020304" pitchFamily="18" charset="0"/>
                <a:cs typeface="Times New Roman" panose="02020603050405020304" pitchFamily="18" charset="0"/>
              </a:rPr>
              <a:t> next-generation high-temperature electronic components being developed for Venus surface applications</a:t>
            </a:r>
          </a:p>
          <a:p>
            <a:pPr marL="342900" indent="-342900">
              <a:buFont typeface="Arial" panose="020B0604020202020204" pitchFamily="34" charset="0"/>
              <a:buChar char="•"/>
            </a:pPr>
            <a:r>
              <a:rPr lang="en-US" sz="2000" dirty="0">
                <a:solidFill>
                  <a:schemeClr val="accent1">
                    <a:lumMod val="75000"/>
                  </a:schemeClr>
                </a:solidFill>
                <a:latin typeface="Times New Roman" panose="02020603050405020304" pitchFamily="18" charset="0"/>
                <a:cs typeface="Times New Roman" panose="02020603050405020304" pitchFamily="18" charset="0"/>
              </a:rPr>
              <a:t>increasing descent rate to slow heating rate</a:t>
            </a:r>
          </a:p>
        </p:txBody>
      </p:sp>
      <p:cxnSp>
        <p:nvCxnSpPr>
          <p:cNvPr id="11" name="Straight Connector 10">
            <a:extLst>
              <a:ext uri="{FF2B5EF4-FFF2-40B4-BE49-F238E27FC236}">
                <a16:creationId xmlns:a16="http://schemas.microsoft.com/office/drawing/2014/main" id="{4759C14F-04AF-544A-A9C3-2806E1D4283F}"/>
              </a:ext>
            </a:extLst>
          </p:cNvPr>
          <p:cNvCxnSpPr>
            <a:cxnSpLocks/>
          </p:cNvCxnSpPr>
          <p:nvPr/>
        </p:nvCxnSpPr>
        <p:spPr bwMode="auto">
          <a:xfrm>
            <a:off x="2160104" y="3344985"/>
            <a:ext cx="565656" cy="837297"/>
          </a:xfrm>
          <a:prstGeom prst="line">
            <a:avLst/>
          </a:prstGeom>
          <a:solidFill>
            <a:schemeClr val="accent1"/>
          </a:solidFill>
          <a:ln w="28575"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224317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1500"/>
                                  </p:stCondLst>
                                  <p:childTnLst>
                                    <p:set>
                                      <p:cBhvr>
                                        <p:cTn id="13" dur="1" fill="hold">
                                          <p:stCondLst>
                                            <p:cond delay="0"/>
                                          </p:stCondLst>
                                        </p:cTn>
                                        <p:tgtEl>
                                          <p:spTgt spid="13"/>
                                        </p:tgtEl>
                                        <p:attrNameLst>
                                          <p:attrName>style.visibility</p:attrName>
                                        </p:attrNameLst>
                                      </p:cBhvr>
                                      <p:to>
                                        <p:strVal val="visible"/>
                                      </p:to>
                                    </p:se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40F8-DDB8-5A49-A8F7-EFC8C03F596B}"/>
              </a:ext>
            </a:extLst>
          </p:cNvPr>
          <p:cNvSpPr>
            <a:spLocks noGrp="1"/>
          </p:cNvSpPr>
          <p:nvPr>
            <p:ph type="title"/>
          </p:nvPr>
        </p:nvSpPr>
        <p:spPr>
          <a:xfrm>
            <a:off x="703385" y="442350"/>
            <a:ext cx="7033846" cy="838200"/>
          </a:xfrm>
        </p:spPr>
        <p:txBody>
          <a:bodyPr/>
          <a:lstStyle/>
          <a:p>
            <a:r>
              <a:rPr lang="en-US" dirty="0"/>
              <a:t>High temperature power system</a:t>
            </a:r>
          </a:p>
        </p:txBody>
      </p:sp>
      <p:sp>
        <p:nvSpPr>
          <p:cNvPr id="3" name="Content Placeholder 2">
            <a:extLst>
              <a:ext uri="{FF2B5EF4-FFF2-40B4-BE49-F238E27FC236}">
                <a16:creationId xmlns:a16="http://schemas.microsoft.com/office/drawing/2014/main" id="{DF3DA98E-98B7-214F-ACFE-2B8848352BCE}"/>
              </a:ext>
            </a:extLst>
          </p:cNvPr>
          <p:cNvSpPr>
            <a:spLocks noGrp="1"/>
          </p:cNvSpPr>
          <p:nvPr>
            <p:ph idx="1"/>
          </p:nvPr>
        </p:nvSpPr>
        <p:spPr>
          <a:xfrm>
            <a:off x="457200" y="1981199"/>
            <a:ext cx="8305800" cy="4278923"/>
          </a:xfrm>
        </p:spPr>
        <p:txBody>
          <a:bodyPr/>
          <a:lstStyle/>
          <a:p>
            <a:r>
              <a:rPr lang="en-US" dirty="0">
                <a:solidFill>
                  <a:schemeClr val="tx1"/>
                </a:solidFill>
              </a:rPr>
              <a:t>Battery power</a:t>
            </a:r>
          </a:p>
          <a:p>
            <a:r>
              <a:rPr lang="en-US" dirty="0"/>
              <a:t>Radioisotope Thermal Generator</a:t>
            </a:r>
          </a:p>
          <a:p>
            <a:r>
              <a:rPr lang="en-US" dirty="0"/>
              <a:t>Betavoltaic or alphavoltaic</a:t>
            </a:r>
          </a:p>
          <a:p>
            <a:r>
              <a:rPr lang="en-US" dirty="0"/>
              <a:t>Power from descent energy</a:t>
            </a:r>
          </a:p>
        </p:txBody>
      </p:sp>
      <p:sp>
        <p:nvSpPr>
          <p:cNvPr id="4" name="Footer Placeholder 3">
            <a:extLst>
              <a:ext uri="{FF2B5EF4-FFF2-40B4-BE49-F238E27FC236}">
                <a16:creationId xmlns:a16="http://schemas.microsoft.com/office/drawing/2014/main" id="{D9E54A04-E318-ED47-97AB-EC5B32984E14}"/>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A834EE9B-1433-1647-A1ED-262BF6E6F4E5}"/>
              </a:ext>
            </a:extLst>
          </p:cNvPr>
          <p:cNvSpPr>
            <a:spLocks noGrp="1"/>
          </p:cNvSpPr>
          <p:nvPr>
            <p:ph type="sldNum" sz="quarter" idx="11"/>
          </p:nvPr>
        </p:nvSpPr>
        <p:spPr/>
        <p:txBody>
          <a:bodyPr/>
          <a:lstStyle/>
          <a:p>
            <a:pPr>
              <a:defRPr/>
            </a:pPr>
            <a:fld id="{C600E642-C370-BD43-8320-1F31FDFBFA20}" type="slidenum">
              <a:rPr lang="en-US" smtClean="0"/>
              <a:pPr>
                <a:defRPr/>
              </a:pPr>
              <a:t>13</a:t>
            </a:fld>
            <a:endParaRPr lang="en-US" dirty="0"/>
          </a:p>
        </p:txBody>
      </p:sp>
      <p:pic>
        <p:nvPicPr>
          <p:cNvPr id="6" name="Picture 5">
            <a:extLst>
              <a:ext uri="{FF2B5EF4-FFF2-40B4-BE49-F238E27FC236}">
                <a16:creationId xmlns:a16="http://schemas.microsoft.com/office/drawing/2014/main" id="{18589F14-C3AF-2140-8119-9E3314BC0363}"/>
              </a:ext>
            </a:extLst>
          </p:cNvPr>
          <p:cNvPicPr>
            <a:picLocks noChangeAspect="1"/>
          </p:cNvPicPr>
          <p:nvPr/>
        </p:nvPicPr>
        <p:blipFill rotWithShape="1">
          <a:blip r:embed="rId2"/>
          <a:srcRect l="23515" t="25571" r="21623" b="27465"/>
          <a:stretch/>
        </p:blipFill>
        <p:spPr>
          <a:xfrm>
            <a:off x="6182677" y="1169669"/>
            <a:ext cx="2651760" cy="1623060"/>
          </a:xfrm>
          <a:prstGeom prst="rect">
            <a:avLst/>
          </a:prstGeom>
        </p:spPr>
      </p:pic>
    </p:spTree>
    <p:extLst>
      <p:ext uri="{BB962C8B-B14F-4D97-AF65-F5344CB8AC3E}">
        <p14:creationId xmlns:p14="http://schemas.microsoft.com/office/powerpoint/2010/main" val="2294430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40F8-DDB8-5A49-A8F7-EFC8C03F596B}"/>
              </a:ext>
            </a:extLst>
          </p:cNvPr>
          <p:cNvSpPr>
            <a:spLocks noGrp="1"/>
          </p:cNvSpPr>
          <p:nvPr>
            <p:ph type="title"/>
          </p:nvPr>
        </p:nvSpPr>
        <p:spPr>
          <a:xfrm>
            <a:off x="703385" y="442350"/>
            <a:ext cx="7033846" cy="838200"/>
          </a:xfrm>
        </p:spPr>
        <p:txBody>
          <a:bodyPr/>
          <a:lstStyle/>
          <a:p>
            <a:r>
              <a:rPr lang="en-US" dirty="0"/>
              <a:t>High temperature power system</a:t>
            </a:r>
          </a:p>
        </p:txBody>
      </p:sp>
      <p:sp>
        <p:nvSpPr>
          <p:cNvPr id="3" name="Content Placeholder 2">
            <a:extLst>
              <a:ext uri="{FF2B5EF4-FFF2-40B4-BE49-F238E27FC236}">
                <a16:creationId xmlns:a16="http://schemas.microsoft.com/office/drawing/2014/main" id="{DF3DA98E-98B7-214F-ACFE-2B8848352BCE}"/>
              </a:ext>
            </a:extLst>
          </p:cNvPr>
          <p:cNvSpPr>
            <a:spLocks noGrp="1"/>
          </p:cNvSpPr>
          <p:nvPr>
            <p:ph idx="1"/>
          </p:nvPr>
        </p:nvSpPr>
        <p:spPr>
          <a:xfrm>
            <a:off x="457200" y="1981199"/>
            <a:ext cx="8305800" cy="4278923"/>
          </a:xfrm>
        </p:spPr>
        <p:txBody>
          <a:bodyPr/>
          <a:lstStyle/>
          <a:p>
            <a:r>
              <a:rPr lang="en-US" b="1" dirty="0">
                <a:solidFill>
                  <a:srgbClr val="C00000"/>
                </a:solidFill>
              </a:rPr>
              <a:t>Battery power</a:t>
            </a:r>
          </a:p>
          <a:p>
            <a:pPr marL="742950" lvl="1" indent="-342900">
              <a:buFont typeface="Courier New" panose="02070309020205020404" pitchFamily="49" charset="0"/>
              <a:buChar char="o"/>
            </a:pPr>
            <a:r>
              <a:rPr lang="en-US" sz="2000" i="1" dirty="0"/>
              <a:t>Advantages</a:t>
            </a:r>
            <a:r>
              <a:rPr lang="en-US" sz="2000" dirty="0"/>
              <a:t>: simple</a:t>
            </a:r>
          </a:p>
          <a:p>
            <a:pPr marL="742950" lvl="1" indent="-342900">
              <a:buFont typeface="Courier New" panose="02070309020205020404" pitchFamily="49" charset="0"/>
              <a:buChar char="o"/>
            </a:pPr>
            <a:r>
              <a:rPr lang="en-US" sz="2000" dirty="0"/>
              <a:t>High temperature batteries being developed for Venus</a:t>
            </a:r>
          </a:p>
          <a:p>
            <a:pPr marL="742950" lvl="1" indent="-342900">
              <a:buFont typeface="Courier New" panose="02070309020205020404" pitchFamily="49" charset="0"/>
              <a:buChar char="o"/>
            </a:pPr>
            <a:r>
              <a:rPr lang="en-US" sz="2000" i="1" dirty="0"/>
              <a:t>Disadvantages</a:t>
            </a:r>
            <a:r>
              <a:rPr lang="en-US" sz="2000" dirty="0"/>
              <a:t>: need to shift from low temperature battery to high temperature battery with descent</a:t>
            </a:r>
          </a:p>
          <a:p>
            <a:pPr marL="742950" lvl="1" indent="-342900">
              <a:buFont typeface="Courier New" panose="02070309020205020404" pitchFamily="49" charset="0"/>
              <a:buChar char="o"/>
            </a:pPr>
            <a:r>
              <a:rPr lang="en-US" sz="2000" dirty="0"/>
              <a:t>Limited lifetime: power is proportional to mass</a:t>
            </a:r>
            <a:endParaRPr lang="en-US" dirty="0"/>
          </a:p>
          <a:p>
            <a:r>
              <a:rPr lang="en-US" dirty="0"/>
              <a:t>Radioisotope Thermal Generator</a:t>
            </a:r>
          </a:p>
          <a:p>
            <a:r>
              <a:rPr lang="en-US" dirty="0"/>
              <a:t>Betavoltaic or alphavoltaic</a:t>
            </a:r>
          </a:p>
          <a:p>
            <a:r>
              <a:rPr lang="en-US" dirty="0"/>
              <a:t>Power from descent energy</a:t>
            </a:r>
          </a:p>
        </p:txBody>
      </p:sp>
      <p:sp>
        <p:nvSpPr>
          <p:cNvPr id="4" name="Footer Placeholder 3">
            <a:extLst>
              <a:ext uri="{FF2B5EF4-FFF2-40B4-BE49-F238E27FC236}">
                <a16:creationId xmlns:a16="http://schemas.microsoft.com/office/drawing/2014/main" id="{D9E54A04-E318-ED47-97AB-EC5B32984E14}"/>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A834EE9B-1433-1647-A1ED-262BF6E6F4E5}"/>
              </a:ext>
            </a:extLst>
          </p:cNvPr>
          <p:cNvSpPr>
            <a:spLocks noGrp="1"/>
          </p:cNvSpPr>
          <p:nvPr>
            <p:ph type="sldNum" sz="quarter" idx="11"/>
          </p:nvPr>
        </p:nvSpPr>
        <p:spPr/>
        <p:txBody>
          <a:bodyPr/>
          <a:lstStyle/>
          <a:p>
            <a:pPr>
              <a:defRPr/>
            </a:pPr>
            <a:fld id="{C600E642-C370-BD43-8320-1F31FDFBFA20}" type="slidenum">
              <a:rPr lang="en-US" smtClean="0"/>
              <a:pPr>
                <a:defRPr/>
              </a:pPr>
              <a:t>14</a:t>
            </a:fld>
            <a:endParaRPr lang="en-US" dirty="0"/>
          </a:p>
        </p:txBody>
      </p:sp>
      <p:pic>
        <p:nvPicPr>
          <p:cNvPr id="6" name="Picture 5">
            <a:extLst>
              <a:ext uri="{FF2B5EF4-FFF2-40B4-BE49-F238E27FC236}">
                <a16:creationId xmlns:a16="http://schemas.microsoft.com/office/drawing/2014/main" id="{18589F14-C3AF-2140-8119-9E3314BC0363}"/>
              </a:ext>
            </a:extLst>
          </p:cNvPr>
          <p:cNvPicPr>
            <a:picLocks noChangeAspect="1"/>
          </p:cNvPicPr>
          <p:nvPr/>
        </p:nvPicPr>
        <p:blipFill rotWithShape="1">
          <a:blip r:embed="rId2"/>
          <a:srcRect l="23515" t="25571" r="21623" b="27465"/>
          <a:stretch/>
        </p:blipFill>
        <p:spPr>
          <a:xfrm>
            <a:off x="6182677" y="1169669"/>
            <a:ext cx="2651760" cy="1623060"/>
          </a:xfrm>
          <a:prstGeom prst="rect">
            <a:avLst/>
          </a:prstGeom>
        </p:spPr>
      </p:pic>
    </p:spTree>
    <p:extLst>
      <p:ext uri="{BB962C8B-B14F-4D97-AF65-F5344CB8AC3E}">
        <p14:creationId xmlns:p14="http://schemas.microsoft.com/office/powerpoint/2010/main" val="2670054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40F8-DDB8-5A49-A8F7-EFC8C03F596B}"/>
              </a:ext>
            </a:extLst>
          </p:cNvPr>
          <p:cNvSpPr>
            <a:spLocks noGrp="1"/>
          </p:cNvSpPr>
          <p:nvPr>
            <p:ph type="title"/>
          </p:nvPr>
        </p:nvSpPr>
        <p:spPr>
          <a:xfrm>
            <a:off x="67408" y="442350"/>
            <a:ext cx="8305800" cy="838200"/>
          </a:xfrm>
        </p:spPr>
        <p:txBody>
          <a:bodyPr/>
          <a:lstStyle/>
          <a:p>
            <a:r>
              <a:rPr lang="en-US" dirty="0"/>
              <a:t>High temperature power system</a:t>
            </a:r>
          </a:p>
        </p:txBody>
      </p:sp>
      <p:sp>
        <p:nvSpPr>
          <p:cNvPr id="3" name="Content Placeholder 2">
            <a:extLst>
              <a:ext uri="{FF2B5EF4-FFF2-40B4-BE49-F238E27FC236}">
                <a16:creationId xmlns:a16="http://schemas.microsoft.com/office/drawing/2014/main" id="{DF3DA98E-98B7-214F-ACFE-2B8848352BCE}"/>
              </a:ext>
            </a:extLst>
          </p:cNvPr>
          <p:cNvSpPr>
            <a:spLocks noGrp="1"/>
          </p:cNvSpPr>
          <p:nvPr>
            <p:ph idx="1"/>
          </p:nvPr>
        </p:nvSpPr>
        <p:spPr>
          <a:xfrm>
            <a:off x="457200" y="1981199"/>
            <a:ext cx="8305800" cy="4278923"/>
          </a:xfrm>
        </p:spPr>
        <p:txBody>
          <a:bodyPr/>
          <a:lstStyle/>
          <a:p>
            <a:r>
              <a:rPr lang="en-US" dirty="0"/>
              <a:t>Battery power</a:t>
            </a:r>
          </a:p>
          <a:p>
            <a:r>
              <a:rPr lang="en-US" b="1" dirty="0">
                <a:solidFill>
                  <a:srgbClr val="C00000"/>
                </a:solidFill>
              </a:rPr>
              <a:t>Radioisotope Thermal Generator</a:t>
            </a:r>
          </a:p>
          <a:p>
            <a:pPr marL="742950" lvl="1" indent="-342900">
              <a:buFont typeface="Courier New" panose="02070309020205020404" pitchFamily="49" charset="0"/>
              <a:buChar char="o"/>
            </a:pPr>
            <a:r>
              <a:rPr lang="en-US" sz="2000" i="1" dirty="0"/>
              <a:t>Advantages</a:t>
            </a:r>
            <a:r>
              <a:rPr lang="en-US" sz="2000" dirty="0"/>
              <a:t>: well developed technology for outer planets</a:t>
            </a:r>
          </a:p>
          <a:p>
            <a:pPr marL="742950" lvl="1" indent="-342900">
              <a:buFont typeface="Courier New" panose="02070309020205020404" pitchFamily="49" charset="0"/>
              <a:buChar char="o"/>
            </a:pPr>
            <a:r>
              <a:rPr lang="en-US" sz="2000" i="1" dirty="0"/>
              <a:t>Disadvantages</a:t>
            </a:r>
            <a:r>
              <a:rPr lang="en-US" sz="2000" dirty="0"/>
              <a:t>: needs heat rejection</a:t>
            </a:r>
          </a:p>
          <a:p>
            <a:pPr marL="742950" lvl="1" indent="-342900">
              <a:buFont typeface="Courier New" panose="02070309020205020404" pitchFamily="49" charset="0"/>
              <a:buChar char="o"/>
            </a:pPr>
            <a:r>
              <a:rPr lang="en-US" sz="2000" dirty="0"/>
              <a:t>Relatively low specific power</a:t>
            </a:r>
            <a:endParaRPr lang="en-US" dirty="0"/>
          </a:p>
          <a:p>
            <a:r>
              <a:rPr lang="en-US" dirty="0"/>
              <a:t>Betavoltaic or alphavoltaic</a:t>
            </a:r>
          </a:p>
          <a:p>
            <a:r>
              <a:rPr lang="en-US" dirty="0"/>
              <a:t>Power from descent energy</a:t>
            </a:r>
          </a:p>
        </p:txBody>
      </p:sp>
      <p:sp>
        <p:nvSpPr>
          <p:cNvPr id="4" name="Footer Placeholder 3">
            <a:extLst>
              <a:ext uri="{FF2B5EF4-FFF2-40B4-BE49-F238E27FC236}">
                <a16:creationId xmlns:a16="http://schemas.microsoft.com/office/drawing/2014/main" id="{D9E54A04-E318-ED47-97AB-EC5B32984E14}"/>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A834EE9B-1433-1647-A1ED-262BF6E6F4E5}"/>
              </a:ext>
            </a:extLst>
          </p:cNvPr>
          <p:cNvSpPr>
            <a:spLocks noGrp="1"/>
          </p:cNvSpPr>
          <p:nvPr>
            <p:ph type="sldNum" sz="quarter" idx="11"/>
          </p:nvPr>
        </p:nvSpPr>
        <p:spPr/>
        <p:txBody>
          <a:bodyPr/>
          <a:lstStyle/>
          <a:p>
            <a:pPr>
              <a:defRPr/>
            </a:pPr>
            <a:fld id="{C600E642-C370-BD43-8320-1F31FDFBFA20}" type="slidenum">
              <a:rPr lang="en-US" smtClean="0"/>
              <a:pPr>
                <a:defRPr/>
              </a:pPr>
              <a:t>15</a:t>
            </a:fld>
            <a:endParaRPr lang="en-US" dirty="0"/>
          </a:p>
        </p:txBody>
      </p:sp>
      <p:pic>
        <p:nvPicPr>
          <p:cNvPr id="6" name="Picture 5">
            <a:extLst>
              <a:ext uri="{FF2B5EF4-FFF2-40B4-BE49-F238E27FC236}">
                <a16:creationId xmlns:a16="http://schemas.microsoft.com/office/drawing/2014/main" id="{54253878-6DAB-1C4A-BE83-CB34A12EAC3F}"/>
              </a:ext>
            </a:extLst>
          </p:cNvPr>
          <p:cNvPicPr>
            <a:picLocks noChangeAspect="1"/>
          </p:cNvPicPr>
          <p:nvPr/>
        </p:nvPicPr>
        <p:blipFill rotWithShape="1">
          <a:blip r:embed="rId2"/>
          <a:srcRect l="23515" t="25571" r="21623" b="27465"/>
          <a:stretch/>
        </p:blipFill>
        <p:spPr>
          <a:xfrm>
            <a:off x="6182677" y="1169669"/>
            <a:ext cx="2651760" cy="1623060"/>
          </a:xfrm>
          <a:prstGeom prst="rect">
            <a:avLst/>
          </a:prstGeom>
        </p:spPr>
      </p:pic>
    </p:spTree>
    <p:extLst>
      <p:ext uri="{BB962C8B-B14F-4D97-AF65-F5344CB8AC3E}">
        <p14:creationId xmlns:p14="http://schemas.microsoft.com/office/powerpoint/2010/main" val="2273243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40F8-DDB8-5A49-A8F7-EFC8C03F596B}"/>
              </a:ext>
            </a:extLst>
          </p:cNvPr>
          <p:cNvSpPr>
            <a:spLocks noGrp="1"/>
          </p:cNvSpPr>
          <p:nvPr>
            <p:ph type="title"/>
          </p:nvPr>
        </p:nvSpPr>
        <p:spPr>
          <a:xfrm>
            <a:off x="67408" y="442350"/>
            <a:ext cx="8305800" cy="838200"/>
          </a:xfrm>
        </p:spPr>
        <p:txBody>
          <a:bodyPr/>
          <a:lstStyle/>
          <a:p>
            <a:r>
              <a:rPr lang="en-US" dirty="0"/>
              <a:t>High temperature power system</a:t>
            </a:r>
          </a:p>
        </p:txBody>
      </p:sp>
      <p:sp>
        <p:nvSpPr>
          <p:cNvPr id="3" name="Content Placeholder 2">
            <a:extLst>
              <a:ext uri="{FF2B5EF4-FFF2-40B4-BE49-F238E27FC236}">
                <a16:creationId xmlns:a16="http://schemas.microsoft.com/office/drawing/2014/main" id="{DF3DA98E-98B7-214F-ACFE-2B8848352BCE}"/>
              </a:ext>
            </a:extLst>
          </p:cNvPr>
          <p:cNvSpPr>
            <a:spLocks noGrp="1"/>
          </p:cNvSpPr>
          <p:nvPr>
            <p:ph idx="1"/>
          </p:nvPr>
        </p:nvSpPr>
        <p:spPr>
          <a:xfrm>
            <a:off x="457200" y="1981199"/>
            <a:ext cx="8305800" cy="4278923"/>
          </a:xfrm>
        </p:spPr>
        <p:txBody>
          <a:bodyPr/>
          <a:lstStyle/>
          <a:p>
            <a:r>
              <a:rPr lang="en-US" dirty="0"/>
              <a:t>Battery power</a:t>
            </a:r>
          </a:p>
          <a:p>
            <a:r>
              <a:rPr lang="en-US" dirty="0"/>
              <a:t>Radioisotope Thermal Generator</a:t>
            </a:r>
          </a:p>
          <a:p>
            <a:r>
              <a:rPr lang="en-US" b="1" dirty="0">
                <a:solidFill>
                  <a:srgbClr val="C00000"/>
                </a:solidFill>
              </a:rPr>
              <a:t>Betavoltaic or alphavoltaic</a:t>
            </a:r>
          </a:p>
          <a:p>
            <a:pPr marL="742950" lvl="1" indent="-342900">
              <a:buFont typeface="Courier New" panose="02070309020205020404" pitchFamily="49" charset="0"/>
              <a:buChar char="o"/>
            </a:pPr>
            <a:r>
              <a:rPr lang="en-US" sz="2000" i="1" dirty="0"/>
              <a:t>Advantages</a:t>
            </a:r>
            <a:r>
              <a:rPr lang="en-US" sz="2000" dirty="0"/>
              <a:t>: all solid state, completely pressure independent</a:t>
            </a:r>
          </a:p>
          <a:p>
            <a:pPr marL="742950" lvl="1" indent="-342900">
              <a:buFont typeface="Courier New" panose="02070309020205020404" pitchFamily="49" charset="0"/>
              <a:buChar char="o"/>
            </a:pPr>
            <a:r>
              <a:rPr lang="en-US" sz="2000" i="1" dirty="0"/>
              <a:t>Disadvantages</a:t>
            </a:r>
            <a:r>
              <a:rPr lang="en-US" sz="2000" dirty="0"/>
              <a:t>: not yet demonstrated for high temperature</a:t>
            </a:r>
          </a:p>
          <a:p>
            <a:pPr marL="742950" lvl="1" indent="-342900">
              <a:buFont typeface="Courier New" panose="02070309020205020404" pitchFamily="49" charset="0"/>
              <a:buChar char="o"/>
            </a:pPr>
            <a:r>
              <a:rPr lang="en-US" sz="2000" dirty="0"/>
              <a:t>Very low power devices: current devices are at most milliwatts</a:t>
            </a:r>
            <a:endParaRPr lang="en-US" dirty="0"/>
          </a:p>
          <a:p>
            <a:r>
              <a:rPr lang="en-US" dirty="0"/>
              <a:t>Power from descent energy</a:t>
            </a:r>
          </a:p>
        </p:txBody>
      </p:sp>
      <p:sp>
        <p:nvSpPr>
          <p:cNvPr id="4" name="Footer Placeholder 3">
            <a:extLst>
              <a:ext uri="{FF2B5EF4-FFF2-40B4-BE49-F238E27FC236}">
                <a16:creationId xmlns:a16="http://schemas.microsoft.com/office/drawing/2014/main" id="{D9E54A04-E318-ED47-97AB-EC5B32984E14}"/>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A834EE9B-1433-1647-A1ED-262BF6E6F4E5}"/>
              </a:ext>
            </a:extLst>
          </p:cNvPr>
          <p:cNvSpPr>
            <a:spLocks noGrp="1"/>
          </p:cNvSpPr>
          <p:nvPr>
            <p:ph type="sldNum" sz="quarter" idx="11"/>
          </p:nvPr>
        </p:nvSpPr>
        <p:spPr/>
        <p:txBody>
          <a:bodyPr/>
          <a:lstStyle/>
          <a:p>
            <a:pPr>
              <a:defRPr/>
            </a:pPr>
            <a:fld id="{C600E642-C370-BD43-8320-1F31FDFBFA20}" type="slidenum">
              <a:rPr lang="en-US" smtClean="0"/>
              <a:pPr>
                <a:defRPr/>
              </a:pPr>
              <a:t>16</a:t>
            </a:fld>
            <a:endParaRPr lang="en-US" dirty="0"/>
          </a:p>
        </p:txBody>
      </p:sp>
      <p:pic>
        <p:nvPicPr>
          <p:cNvPr id="7" name="Picture 6">
            <a:extLst>
              <a:ext uri="{FF2B5EF4-FFF2-40B4-BE49-F238E27FC236}">
                <a16:creationId xmlns:a16="http://schemas.microsoft.com/office/drawing/2014/main" id="{BD4CD2E5-225A-8942-B3D2-D4B99ADEAE62}"/>
              </a:ext>
            </a:extLst>
          </p:cNvPr>
          <p:cNvPicPr>
            <a:picLocks noChangeAspect="1"/>
          </p:cNvPicPr>
          <p:nvPr/>
        </p:nvPicPr>
        <p:blipFill rotWithShape="1">
          <a:blip r:embed="rId2"/>
          <a:srcRect l="23515" t="25571" r="21623" b="27465"/>
          <a:stretch/>
        </p:blipFill>
        <p:spPr>
          <a:xfrm>
            <a:off x="6182677" y="1169669"/>
            <a:ext cx="2651760" cy="1623060"/>
          </a:xfrm>
          <a:prstGeom prst="rect">
            <a:avLst/>
          </a:prstGeom>
        </p:spPr>
      </p:pic>
    </p:spTree>
    <p:extLst>
      <p:ext uri="{BB962C8B-B14F-4D97-AF65-F5344CB8AC3E}">
        <p14:creationId xmlns:p14="http://schemas.microsoft.com/office/powerpoint/2010/main" val="664822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40F8-DDB8-5A49-A8F7-EFC8C03F596B}"/>
              </a:ext>
            </a:extLst>
          </p:cNvPr>
          <p:cNvSpPr>
            <a:spLocks noGrp="1"/>
          </p:cNvSpPr>
          <p:nvPr>
            <p:ph type="title"/>
          </p:nvPr>
        </p:nvSpPr>
        <p:spPr>
          <a:xfrm>
            <a:off x="67408" y="442350"/>
            <a:ext cx="8305800" cy="838200"/>
          </a:xfrm>
        </p:spPr>
        <p:txBody>
          <a:bodyPr/>
          <a:lstStyle/>
          <a:p>
            <a:r>
              <a:rPr lang="en-US" dirty="0"/>
              <a:t>High temperature power system</a:t>
            </a:r>
          </a:p>
        </p:txBody>
      </p:sp>
      <p:sp>
        <p:nvSpPr>
          <p:cNvPr id="3" name="Content Placeholder 2">
            <a:extLst>
              <a:ext uri="{FF2B5EF4-FFF2-40B4-BE49-F238E27FC236}">
                <a16:creationId xmlns:a16="http://schemas.microsoft.com/office/drawing/2014/main" id="{DF3DA98E-98B7-214F-ACFE-2B8848352BCE}"/>
              </a:ext>
            </a:extLst>
          </p:cNvPr>
          <p:cNvSpPr>
            <a:spLocks noGrp="1"/>
          </p:cNvSpPr>
          <p:nvPr>
            <p:ph idx="1"/>
          </p:nvPr>
        </p:nvSpPr>
        <p:spPr>
          <a:xfrm>
            <a:off x="457200" y="1981199"/>
            <a:ext cx="8305800" cy="4278923"/>
          </a:xfrm>
        </p:spPr>
        <p:txBody>
          <a:bodyPr/>
          <a:lstStyle/>
          <a:p>
            <a:r>
              <a:rPr lang="en-US" dirty="0"/>
              <a:t>Battery power</a:t>
            </a:r>
          </a:p>
          <a:p>
            <a:r>
              <a:rPr lang="en-US" dirty="0"/>
              <a:t>Radioisotope Thermal Generator</a:t>
            </a:r>
          </a:p>
          <a:p>
            <a:r>
              <a:rPr lang="en-US" dirty="0">
                <a:solidFill>
                  <a:schemeClr val="tx1"/>
                </a:solidFill>
              </a:rPr>
              <a:t>Betavoltaic or alphavoltaic</a:t>
            </a:r>
          </a:p>
          <a:p>
            <a:r>
              <a:rPr lang="en-US" b="1" dirty="0">
                <a:solidFill>
                  <a:srgbClr val="C00000"/>
                </a:solidFill>
              </a:rPr>
              <a:t>Power from descent energy</a:t>
            </a:r>
          </a:p>
          <a:p>
            <a:pPr marL="742950" lvl="1" indent="-342900">
              <a:buFont typeface="Courier New" panose="02070309020205020404" pitchFamily="49" charset="0"/>
              <a:buChar char="o"/>
            </a:pPr>
            <a:r>
              <a:rPr lang="en-US" sz="2000" dirty="0"/>
              <a:t>New concept: can we transform some of our own descent energy into power?</a:t>
            </a:r>
          </a:p>
          <a:p>
            <a:pPr marL="742950" lvl="1" indent="-342900">
              <a:buFont typeface="Courier New" panose="02070309020205020404" pitchFamily="49" charset="0"/>
              <a:buChar char="o"/>
            </a:pPr>
            <a:r>
              <a:rPr lang="en-US" sz="2000" dirty="0"/>
              <a:t>Advantage: not mass limited; continues to generate power as long as probe descends</a:t>
            </a:r>
            <a:endParaRPr lang="en-US" dirty="0"/>
          </a:p>
          <a:p>
            <a:endParaRPr lang="en-US" dirty="0"/>
          </a:p>
        </p:txBody>
      </p:sp>
      <p:sp>
        <p:nvSpPr>
          <p:cNvPr id="4" name="Footer Placeholder 3">
            <a:extLst>
              <a:ext uri="{FF2B5EF4-FFF2-40B4-BE49-F238E27FC236}">
                <a16:creationId xmlns:a16="http://schemas.microsoft.com/office/drawing/2014/main" id="{D9E54A04-E318-ED47-97AB-EC5B32984E14}"/>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A834EE9B-1433-1647-A1ED-262BF6E6F4E5}"/>
              </a:ext>
            </a:extLst>
          </p:cNvPr>
          <p:cNvSpPr>
            <a:spLocks noGrp="1"/>
          </p:cNvSpPr>
          <p:nvPr>
            <p:ph type="sldNum" sz="quarter" idx="11"/>
          </p:nvPr>
        </p:nvSpPr>
        <p:spPr/>
        <p:txBody>
          <a:bodyPr/>
          <a:lstStyle/>
          <a:p>
            <a:pPr>
              <a:defRPr/>
            </a:pPr>
            <a:fld id="{C600E642-C370-BD43-8320-1F31FDFBFA20}" type="slidenum">
              <a:rPr lang="en-US" smtClean="0"/>
              <a:pPr>
                <a:defRPr/>
              </a:pPr>
              <a:t>17</a:t>
            </a:fld>
            <a:endParaRPr lang="en-US" dirty="0"/>
          </a:p>
        </p:txBody>
      </p:sp>
      <p:pic>
        <p:nvPicPr>
          <p:cNvPr id="7" name="Picture 6">
            <a:extLst>
              <a:ext uri="{FF2B5EF4-FFF2-40B4-BE49-F238E27FC236}">
                <a16:creationId xmlns:a16="http://schemas.microsoft.com/office/drawing/2014/main" id="{964724B5-E3F7-0548-A1F0-AAE97D405B64}"/>
              </a:ext>
            </a:extLst>
          </p:cNvPr>
          <p:cNvPicPr>
            <a:picLocks noChangeAspect="1"/>
          </p:cNvPicPr>
          <p:nvPr/>
        </p:nvPicPr>
        <p:blipFill rotWithShape="1">
          <a:blip r:embed="rId2"/>
          <a:srcRect l="23515" t="25571" r="21623" b="27465"/>
          <a:stretch/>
        </p:blipFill>
        <p:spPr>
          <a:xfrm>
            <a:off x="6182677" y="1169669"/>
            <a:ext cx="2651760" cy="1623060"/>
          </a:xfrm>
          <a:prstGeom prst="rect">
            <a:avLst/>
          </a:prstGeom>
        </p:spPr>
      </p:pic>
    </p:spTree>
    <p:extLst>
      <p:ext uri="{BB962C8B-B14F-4D97-AF65-F5344CB8AC3E}">
        <p14:creationId xmlns:p14="http://schemas.microsoft.com/office/powerpoint/2010/main" val="2223540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BCED4-23DC-E143-9B3E-C58E18E3077E}"/>
              </a:ext>
            </a:extLst>
          </p:cNvPr>
          <p:cNvSpPr>
            <a:spLocks noGrp="1"/>
          </p:cNvSpPr>
          <p:nvPr>
            <p:ph type="ctrTitle"/>
          </p:nvPr>
        </p:nvSpPr>
        <p:spPr>
          <a:xfrm>
            <a:off x="475863" y="334034"/>
            <a:ext cx="7505278" cy="977934"/>
          </a:xfrm>
        </p:spPr>
        <p:txBody>
          <a:bodyPr>
            <a:normAutofit/>
          </a:bodyPr>
          <a:lstStyle/>
          <a:p>
            <a:r>
              <a:rPr lang="en-US" sz="2400" dirty="0"/>
              <a:t>Probe with counterrotating propeller power source</a:t>
            </a:r>
          </a:p>
        </p:txBody>
      </p:sp>
      <p:sp>
        <p:nvSpPr>
          <p:cNvPr id="3" name="Subtitle 2">
            <a:extLst>
              <a:ext uri="{FF2B5EF4-FFF2-40B4-BE49-F238E27FC236}">
                <a16:creationId xmlns:a16="http://schemas.microsoft.com/office/drawing/2014/main" id="{1F55ADB1-A8DE-9344-B88A-B013FD9B1000}"/>
              </a:ext>
            </a:extLst>
          </p:cNvPr>
          <p:cNvSpPr>
            <a:spLocks noGrp="1"/>
          </p:cNvSpPr>
          <p:nvPr>
            <p:ph type="subTitle" idx="1"/>
          </p:nvPr>
        </p:nvSpPr>
        <p:spPr>
          <a:xfrm>
            <a:off x="475862" y="5680951"/>
            <a:ext cx="8215603" cy="319799"/>
          </a:xfrm>
        </p:spPr>
        <p:txBody>
          <a:bodyPr>
            <a:normAutofit/>
          </a:bodyPr>
          <a:lstStyle/>
          <a:p>
            <a:r>
              <a:rPr lang="en-US" sz="900" dirty="0"/>
              <a:t>The probe generates power from its own descent by use of counter-rotating propellers turning the armature of an electrical generator</a:t>
            </a:r>
          </a:p>
        </p:txBody>
      </p:sp>
      <p:pic>
        <p:nvPicPr>
          <p:cNvPr id="4" name="Picture 3">
            <a:extLst>
              <a:ext uri="{FF2B5EF4-FFF2-40B4-BE49-F238E27FC236}">
                <a16:creationId xmlns:a16="http://schemas.microsoft.com/office/drawing/2014/main" id="{6D3977AF-3216-BE40-9D30-6F1D9059B593}"/>
              </a:ext>
            </a:extLst>
          </p:cNvPr>
          <p:cNvPicPr>
            <a:picLocks noChangeAspect="1"/>
          </p:cNvPicPr>
          <p:nvPr/>
        </p:nvPicPr>
        <p:blipFill>
          <a:blip r:embed="rId3"/>
          <a:stretch>
            <a:fillRect/>
          </a:stretch>
        </p:blipFill>
        <p:spPr>
          <a:xfrm>
            <a:off x="2340589" y="514350"/>
            <a:ext cx="4485152" cy="3693523"/>
          </a:xfrm>
          <a:prstGeom prst="rect">
            <a:avLst/>
          </a:prstGeom>
        </p:spPr>
      </p:pic>
      <p:sp>
        <p:nvSpPr>
          <p:cNvPr id="5" name="TextBox 4">
            <a:extLst>
              <a:ext uri="{FF2B5EF4-FFF2-40B4-BE49-F238E27FC236}">
                <a16:creationId xmlns:a16="http://schemas.microsoft.com/office/drawing/2014/main" id="{F5851E5D-CFF1-E341-B311-5A9C5E2DA1C2}"/>
              </a:ext>
            </a:extLst>
          </p:cNvPr>
          <p:cNvSpPr txBox="1"/>
          <p:nvPr/>
        </p:nvSpPr>
        <p:spPr>
          <a:xfrm>
            <a:off x="4974150" y="2222611"/>
            <a:ext cx="1097280" cy="184666"/>
          </a:xfrm>
          <a:prstGeom prst="rect">
            <a:avLst/>
          </a:prstGeom>
          <a:noFill/>
        </p:spPr>
        <p:txBody>
          <a:bodyPr wrap="square" rtlCol="0">
            <a:spAutoFit/>
          </a:bodyPr>
          <a:lstStyle/>
          <a:p>
            <a:r>
              <a:rPr lang="en-US" sz="600" dirty="0">
                <a:latin typeface="Georgia" panose="02040502050405020303" pitchFamily="18" charset="0"/>
              </a:rPr>
              <a:t>generator</a:t>
            </a:r>
          </a:p>
        </p:txBody>
      </p:sp>
      <p:sp>
        <p:nvSpPr>
          <p:cNvPr id="6" name="Can 5">
            <a:extLst>
              <a:ext uri="{FF2B5EF4-FFF2-40B4-BE49-F238E27FC236}">
                <a16:creationId xmlns:a16="http://schemas.microsoft.com/office/drawing/2014/main" id="{38658E3A-85C3-1547-BFED-E1DA703F3255}"/>
              </a:ext>
            </a:extLst>
          </p:cNvPr>
          <p:cNvSpPr/>
          <p:nvPr/>
        </p:nvSpPr>
        <p:spPr>
          <a:xfrm rot="10800000">
            <a:off x="4521116" y="2754334"/>
            <a:ext cx="97971" cy="1453538"/>
          </a:xfrm>
          <a:prstGeom prst="can">
            <a:avLst/>
          </a:prstGeom>
          <a:gradFill flip="none" rotWithShape="1">
            <a:gsLst>
              <a:gs pos="0">
                <a:schemeClr val="tx1">
                  <a:lumMod val="50000"/>
                  <a:lumOff val="50000"/>
                </a:schemeClr>
              </a:gs>
              <a:gs pos="53000">
                <a:schemeClr val="accent1">
                  <a:lumMod val="45000"/>
                  <a:lumOff val="55000"/>
                </a:schemeClr>
              </a:gs>
              <a:gs pos="65000">
                <a:schemeClr val="bg1"/>
              </a:gs>
              <a:gs pos="99000">
                <a:schemeClr val="accent1">
                  <a:lumMod val="30000"/>
                  <a:lumOff val="7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pic>
        <p:nvPicPr>
          <p:cNvPr id="9" name="Picture 8">
            <a:extLst>
              <a:ext uri="{FF2B5EF4-FFF2-40B4-BE49-F238E27FC236}">
                <a16:creationId xmlns:a16="http://schemas.microsoft.com/office/drawing/2014/main" id="{90C3AA70-ED04-D845-9C13-79EEC86ECE4E}"/>
              </a:ext>
            </a:extLst>
          </p:cNvPr>
          <p:cNvPicPr>
            <a:picLocks noChangeAspect="1"/>
          </p:cNvPicPr>
          <p:nvPr/>
        </p:nvPicPr>
        <p:blipFill>
          <a:blip r:embed="rId4"/>
          <a:stretch>
            <a:fillRect/>
          </a:stretch>
        </p:blipFill>
        <p:spPr>
          <a:xfrm>
            <a:off x="3328698" y="4112581"/>
            <a:ext cx="2485487" cy="1427213"/>
          </a:xfrm>
          <a:prstGeom prst="rect">
            <a:avLst/>
          </a:prstGeom>
        </p:spPr>
      </p:pic>
      <p:sp>
        <p:nvSpPr>
          <p:cNvPr id="10" name="TextBox 9">
            <a:extLst>
              <a:ext uri="{FF2B5EF4-FFF2-40B4-BE49-F238E27FC236}">
                <a16:creationId xmlns:a16="http://schemas.microsoft.com/office/drawing/2014/main" id="{47CECD6E-5607-F640-B8DD-055214B7D446}"/>
              </a:ext>
            </a:extLst>
          </p:cNvPr>
          <p:cNvSpPr txBox="1"/>
          <p:nvPr/>
        </p:nvSpPr>
        <p:spPr>
          <a:xfrm>
            <a:off x="5522790" y="1665954"/>
            <a:ext cx="1097280" cy="184666"/>
          </a:xfrm>
          <a:prstGeom prst="rect">
            <a:avLst/>
          </a:prstGeom>
          <a:noFill/>
        </p:spPr>
        <p:txBody>
          <a:bodyPr wrap="square" rtlCol="0">
            <a:spAutoFit/>
          </a:bodyPr>
          <a:lstStyle/>
          <a:p>
            <a:r>
              <a:rPr lang="en-US" sz="600" dirty="0">
                <a:latin typeface="Georgia" panose="02040502050405020303" pitchFamily="18" charset="0"/>
              </a:rPr>
              <a:t>propellers</a:t>
            </a:r>
          </a:p>
        </p:txBody>
      </p:sp>
      <p:sp>
        <p:nvSpPr>
          <p:cNvPr id="11" name="TextBox 10">
            <a:extLst>
              <a:ext uri="{FF2B5EF4-FFF2-40B4-BE49-F238E27FC236}">
                <a16:creationId xmlns:a16="http://schemas.microsoft.com/office/drawing/2014/main" id="{BC7A31D8-A6CE-214C-B290-0DE3692E82B7}"/>
              </a:ext>
            </a:extLst>
          </p:cNvPr>
          <p:cNvSpPr txBox="1"/>
          <p:nvPr/>
        </p:nvSpPr>
        <p:spPr>
          <a:xfrm>
            <a:off x="5277268" y="4349030"/>
            <a:ext cx="1097280" cy="184666"/>
          </a:xfrm>
          <a:prstGeom prst="rect">
            <a:avLst/>
          </a:prstGeom>
          <a:noFill/>
        </p:spPr>
        <p:txBody>
          <a:bodyPr wrap="square" rtlCol="0">
            <a:spAutoFit/>
          </a:bodyPr>
          <a:lstStyle/>
          <a:p>
            <a:r>
              <a:rPr lang="en-US" sz="600" dirty="0">
                <a:latin typeface="Georgia" panose="02040502050405020303" pitchFamily="18" charset="0"/>
              </a:rPr>
              <a:t>payload</a:t>
            </a:r>
          </a:p>
        </p:txBody>
      </p:sp>
    </p:spTree>
    <p:extLst>
      <p:ext uri="{BB962C8B-B14F-4D97-AF65-F5344CB8AC3E}">
        <p14:creationId xmlns:p14="http://schemas.microsoft.com/office/powerpoint/2010/main" val="1317260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BCED4-23DC-E143-9B3E-C58E18E3077E}"/>
              </a:ext>
            </a:extLst>
          </p:cNvPr>
          <p:cNvSpPr>
            <a:spLocks noGrp="1"/>
          </p:cNvSpPr>
          <p:nvPr>
            <p:ph type="ctrTitle"/>
          </p:nvPr>
        </p:nvSpPr>
        <p:spPr>
          <a:xfrm>
            <a:off x="475863" y="334033"/>
            <a:ext cx="4045252" cy="1088379"/>
          </a:xfrm>
        </p:spPr>
        <p:txBody>
          <a:bodyPr>
            <a:normAutofit/>
          </a:bodyPr>
          <a:lstStyle/>
          <a:p>
            <a:r>
              <a:rPr lang="en-US" sz="2400" b="0" dirty="0"/>
              <a:t>Requires high-temperature generator</a:t>
            </a:r>
          </a:p>
        </p:txBody>
      </p:sp>
      <p:sp>
        <p:nvSpPr>
          <p:cNvPr id="5" name="TextBox 4">
            <a:extLst>
              <a:ext uri="{FF2B5EF4-FFF2-40B4-BE49-F238E27FC236}">
                <a16:creationId xmlns:a16="http://schemas.microsoft.com/office/drawing/2014/main" id="{F5851E5D-CFF1-E341-B311-5A9C5E2DA1C2}"/>
              </a:ext>
            </a:extLst>
          </p:cNvPr>
          <p:cNvSpPr txBox="1"/>
          <p:nvPr/>
        </p:nvSpPr>
        <p:spPr>
          <a:xfrm>
            <a:off x="2336458" y="2724765"/>
            <a:ext cx="1097280" cy="184666"/>
          </a:xfrm>
          <a:prstGeom prst="rect">
            <a:avLst/>
          </a:prstGeom>
          <a:noFill/>
        </p:spPr>
        <p:txBody>
          <a:bodyPr wrap="square" rtlCol="0">
            <a:spAutoFit/>
          </a:bodyPr>
          <a:lstStyle/>
          <a:p>
            <a:r>
              <a:rPr lang="en-US" sz="600" dirty="0">
                <a:latin typeface="Georgia" panose="02040502050405020303" pitchFamily="18" charset="0"/>
              </a:rPr>
              <a:t>generator</a:t>
            </a:r>
          </a:p>
        </p:txBody>
      </p:sp>
      <p:grpSp>
        <p:nvGrpSpPr>
          <p:cNvPr id="7" name="Group 6">
            <a:extLst>
              <a:ext uri="{FF2B5EF4-FFF2-40B4-BE49-F238E27FC236}">
                <a16:creationId xmlns:a16="http://schemas.microsoft.com/office/drawing/2014/main" id="{0E7ADDB8-A765-564B-A605-B19B87D47C16}"/>
              </a:ext>
            </a:extLst>
          </p:cNvPr>
          <p:cNvGrpSpPr/>
          <p:nvPr/>
        </p:nvGrpSpPr>
        <p:grpSpPr>
          <a:xfrm>
            <a:off x="781420" y="1665954"/>
            <a:ext cx="2512765" cy="3132517"/>
            <a:chOff x="2340589" y="514350"/>
            <a:chExt cx="4485152" cy="5025444"/>
          </a:xfrm>
        </p:grpSpPr>
        <p:pic>
          <p:nvPicPr>
            <p:cNvPr id="4" name="Picture 3">
              <a:extLst>
                <a:ext uri="{FF2B5EF4-FFF2-40B4-BE49-F238E27FC236}">
                  <a16:creationId xmlns:a16="http://schemas.microsoft.com/office/drawing/2014/main" id="{6D3977AF-3216-BE40-9D30-6F1D9059B593}"/>
                </a:ext>
              </a:extLst>
            </p:cNvPr>
            <p:cNvPicPr>
              <a:picLocks noChangeAspect="1"/>
            </p:cNvPicPr>
            <p:nvPr/>
          </p:nvPicPr>
          <p:blipFill>
            <a:blip r:embed="rId3"/>
            <a:stretch>
              <a:fillRect/>
            </a:stretch>
          </p:blipFill>
          <p:spPr>
            <a:xfrm>
              <a:off x="2340589" y="514350"/>
              <a:ext cx="4485152" cy="3693523"/>
            </a:xfrm>
            <a:prstGeom prst="rect">
              <a:avLst/>
            </a:prstGeom>
          </p:spPr>
        </p:pic>
        <p:sp>
          <p:nvSpPr>
            <p:cNvPr id="6" name="Can 5">
              <a:extLst>
                <a:ext uri="{FF2B5EF4-FFF2-40B4-BE49-F238E27FC236}">
                  <a16:creationId xmlns:a16="http://schemas.microsoft.com/office/drawing/2014/main" id="{38658E3A-85C3-1547-BFED-E1DA703F3255}"/>
                </a:ext>
              </a:extLst>
            </p:cNvPr>
            <p:cNvSpPr/>
            <p:nvPr/>
          </p:nvSpPr>
          <p:spPr>
            <a:xfrm rot="10800000">
              <a:off x="4521116" y="2754334"/>
              <a:ext cx="97971" cy="1453538"/>
            </a:xfrm>
            <a:prstGeom prst="can">
              <a:avLst/>
            </a:prstGeom>
            <a:gradFill flip="none" rotWithShape="1">
              <a:gsLst>
                <a:gs pos="0">
                  <a:schemeClr val="tx1">
                    <a:lumMod val="50000"/>
                    <a:lumOff val="50000"/>
                  </a:schemeClr>
                </a:gs>
                <a:gs pos="53000">
                  <a:schemeClr val="accent1">
                    <a:lumMod val="45000"/>
                    <a:lumOff val="55000"/>
                  </a:schemeClr>
                </a:gs>
                <a:gs pos="65000">
                  <a:schemeClr val="bg1"/>
                </a:gs>
                <a:gs pos="99000">
                  <a:schemeClr val="accent1">
                    <a:lumMod val="30000"/>
                    <a:lumOff val="7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pic>
          <p:nvPicPr>
            <p:cNvPr id="9" name="Picture 8">
              <a:extLst>
                <a:ext uri="{FF2B5EF4-FFF2-40B4-BE49-F238E27FC236}">
                  <a16:creationId xmlns:a16="http://schemas.microsoft.com/office/drawing/2014/main" id="{90C3AA70-ED04-D845-9C13-79EEC86ECE4E}"/>
                </a:ext>
              </a:extLst>
            </p:cNvPr>
            <p:cNvPicPr>
              <a:picLocks noChangeAspect="1"/>
            </p:cNvPicPr>
            <p:nvPr/>
          </p:nvPicPr>
          <p:blipFill>
            <a:blip r:embed="rId4"/>
            <a:stretch>
              <a:fillRect/>
            </a:stretch>
          </p:blipFill>
          <p:spPr>
            <a:xfrm>
              <a:off x="3328698" y="4112581"/>
              <a:ext cx="2485487" cy="1427213"/>
            </a:xfrm>
            <a:prstGeom prst="rect">
              <a:avLst/>
            </a:prstGeom>
          </p:spPr>
        </p:pic>
      </p:grpSp>
      <p:sp>
        <p:nvSpPr>
          <p:cNvPr id="12" name="Subtitle 11">
            <a:extLst>
              <a:ext uri="{FF2B5EF4-FFF2-40B4-BE49-F238E27FC236}">
                <a16:creationId xmlns:a16="http://schemas.microsoft.com/office/drawing/2014/main" id="{E0F055A9-A105-2642-806D-FB5E86079B26}"/>
              </a:ext>
            </a:extLst>
          </p:cNvPr>
          <p:cNvSpPr>
            <a:spLocks noGrp="1"/>
          </p:cNvSpPr>
          <p:nvPr>
            <p:ph type="subTitle" idx="1"/>
          </p:nvPr>
        </p:nvSpPr>
        <p:spPr>
          <a:xfrm>
            <a:off x="4381538" y="1020179"/>
            <a:ext cx="4140221" cy="1704586"/>
          </a:xfrm>
        </p:spPr>
        <p:txBody>
          <a:bodyPr/>
          <a:lstStyle/>
          <a:p>
            <a:r>
              <a:rPr lang="en-US" sz="1800" dirty="0"/>
              <a:t>Generators are same as motors</a:t>
            </a:r>
          </a:p>
          <a:p>
            <a:r>
              <a:rPr lang="en-US" sz="1800" dirty="0"/>
              <a:t>High temperature motors have been demonstrated, and TRL improvement activities are ongoing for Venus applications</a:t>
            </a:r>
          </a:p>
        </p:txBody>
      </p:sp>
      <p:sp>
        <p:nvSpPr>
          <p:cNvPr id="13" name="Oval 12">
            <a:extLst>
              <a:ext uri="{FF2B5EF4-FFF2-40B4-BE49-F238E27FC236}">
                <a16:creationId xmlns:a16="http://schemas.microsoft.com/office/drawing/2014/main" id="{85B2383A-F54A-384C-8DF9-5606570759A5}"/>
              </a:ext>
            </a:extLst>
          </p:cNvPr>
          <p:cNvSpPr/>
          <p:nvPr/>
        </p:nvSpPr>
        <p:spPr bwMode="auto">
          <a:xfrm>
            <a:off x="1560643" y="2591602"/>
            <a:ext cx="937846" cy="715107"/>
          </a:xfrm>
          <a:prstGeom prst="ellipse">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a:ln>
                <a:noFill/>
              </a:ln>
              <a:solidFill>
                <a:srgbClr val="666666"/>
              </a:solidFill>
              <a:effectLst/>
              <a:latin typeface="55 Helvetica Roman" pitchFamily="1" charset="0"/>
            </a:endParaRPr>
          </a:p>
        </p:txBody>
      </p:sp>
      <p:cxnSp>
        <p:nvCxnSpPr>
          <p:cNvPr id="15" name="Straight Connector 14">
            <a:extLst>
              <a:ext uri="{FF2B5EF4-FFF2-40B4-BE49-F238E27FC236}">
                <a16:creationId xmlns:a16="http://schemas.microsoft.com/office/drawing/2014/main" id="{30B6A597-70AC-AA46-A2CA-55952C4F2FA7}"/>
              </a:ext>
            </a:extLst>
          </p:cNvPr>
          <p:cNvCxnSpPr>
            <a:cxnSpLocks/>
          </p:cNvCxnSpPr>
          <p:nvPr/>
        </p:nvCxnSpPr>
        <p:spPr bwMode="auto">
          <a:xfrm flipV="1">
            <a:off x="2498489" y="1837525"/>
            <a:ext cx="1824580" cy="979573"/>
          </a:xfrm>
          <a:prstGeom prst="line">
            <a:avLst/>
          </a:prstGeom>
          <a:solidFill>
            <a:schemeClr val="accent1"/>
          </a:solidFill>
          <a:ln w="25400" cap="flat" cmpd="sng" algn="ctr">
            <a:solidFill>
              <a:srgbClr val="FF0000"/>
            </a:solidFill>
            <a:prstDash val="solid"/>
            <a:round/>
            <a:headEnd type="none" w="med" len="med"/>
            <a:tailEnd type="none" w="med" len="med"/>
          </a:ln>
          <a:effectLst/>
        </p:spPr>
      </p:cxnSp>
      <p:pic>
        <p:nvPicPr>
          <p:cNvPr id="17" name="Picture 16" descr="Honeybee roboics HOTTECH project ">
            <a:extLst>
              <a:ext uri="{FF2B5EF4-FFF2-40B4-BE49-F238E27FC236}">
                <a16:creationId xmlns:a16="http://schemas.microsoft.com/office/drawing/2014/main" id="{CE713BF2-561C-F24E-8454-4C5A51C6F302}"/>
              </a:ext>
            </a:extLst>
          </p:cNvPr>
          <p:cNvPicPr>
            <a:picLocks noChangeAspect="1"/>
          </p:cNvPicPr>
          <p:nvPr/>
        </p:nvPicPr>
        <p:blipFill>
          <a:blip r:embed="rId5"/>
          <a:stretch>
            <a:fillRect/>
          </a:stretch>
        </p:blipFill>
        <p:spPr>
          <a:xfrm>
            <a:off x="4572000" y="2934021"/>
            <a:ext cx="4322460" cy="3347135"/>
          </a:xfrm>
          <a:prstGeom prst="rect">
            <a:avLst/>
          </a:prstGeom>
        </p:spPr>
      </p:pic>
      <p:sp>
        <p:nvSpPr>
          <p:cNvPr id="21" name="Rectangle 20">
            <a:extLst>
              <a:ext uri="{FF2B5EF4-FFF2-40B4-BE49-F238E27FC236}">
                <a16:creationId xmlns:a16="http://schemas.microsoft.com/office/drawing/2014/main" id="{33AE64B4-AE3B-7A44-B9DB-CDCDBFAE5C5B}"/>
              </a:ext>
            </a:extLst>
          </p:cNvPr>
          <p:cNvSpPr/>
          <p:nvPr/>
        </p:nvSpPr>
        <p:spPr>
          <a:xfrm>
            <a:off x="3115848" y="6316942"/>
            <a:ext cx="5778612" cy="215444"/>
          </a:xfrm>
          <a:prstGeom prst="rect">
            <a:avLst/>
          </a:prstGeom>
        </p:spPr>
        <p:txBody>
          <a:bodyPr wrap="square">
            <a:spAutoFit/>
          </a:bodyPr>
          <a:lstStyle/>
          <a:p>
            <a:r>
              <a:rPr lang="en-US" dirty="0"/>
              <a:t>https://www1.grc.nasa.gov/space/pesto/space-vehicle-technologies-current/high-operating-temperature-technology-hottech/</a:t>
            </a:r>
          </a:p>
        </p:txBody>
      </p:sp>
    </p:spTree>
    <p:extLst>
      <p:ext uri="{BB962C8B-B14F-4D97-AF65-F5344CB8AC3E}">
        <p14:creationId xmlns:p14="http://schemas.microsoft.com/office/powerpoint/2010/main" val="386338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1815390" y="889000"/>
            <a:ext cx="6947610" cy="838200"/>
          </a:xfrm>
        </p:spPr>
        <p:txBody>
          <a:bodyPr/>
          <a:lstStyle/>
          <a:p>
            <a:r>
              <a:rPr lang="en-US" dirty="0"/>
              <a:t>Power from Descent Energy</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1856359" y="1727200"/>
            <a:ext cx="6743400" cy="2624083"/>
          </a:xfrm>
        </p:spPr>
        <p:txBody>
          <a:bodyPr/>
          <a:lstStyle/>
          <a:p>
            <a:pPr marL="0" indent="0">
              <a:buNone/>
            </a:pPr>
            <a:r>
              <a:rPr lang="en-US" dirty="0"/>
              <a:t>Power generated is calculated from the descent rate. From E = mgh, the power </a:t>
            </a:r>
          </a:p>
          <a:p>
            <a:r>
              <a:rPr lang="en-US" dirty="0"/>
              <a:t>	P</a:t>
            </a:r>
            <a:r>
              <a:rPr lang="en-US" baseline="-25000" dirty="0"/>
              <a:t>descent</a:t>
            </a:r>
            <a:r>
              <a:rPr lang="en-US" dirty="0"/>
              <a:t> = dE/dt = mgV	(1)</a:t>
            </a:r>
          </a:p>
          <a:p>
            <a:pPr marL="0" indent="0">
              <a:buNone/>
            </a:pPr>
            <a:r>
              <a:rPr lang="en-US" dirty="0"/>
              <a:t>where m is the mass of the descending object, g is gravitational constant, and V is the descent velocity.</a:t>
            </a:r>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20</a:t>
            </a:fld>
            <a:endParaRPr lang="en-US" dirty="0"/>
          </a:p>
        </p:txBody>
      </p:sp>
      <p:grpSp>
        <p:nvGrpSpPr>
          <p:cNvPr id="6" name="Group 5">
            <a:extLst>
              <a:ext uri="{FF2B5EF4-FFF2-40B4-BE49-F238E27FC236}">
                <a16:creationId xmlns:a16="http://schemas.microsoft.com/office/drawing/2014/main" id="{4CEBEA6B-52F1-DE4C-8246-6DD318CB6AC1}"/>
              </a:ext>
            </a:extLst>
          </p:cNvPr>
          <p:cNvGrpSpPr/>
          <p:nvPr/>
        </p:nvGrpSpPr>
        <p:grpSpPr>
          <a:xfrm>
            <a:off x="87735" y="-252256"/>
            <a:ext cx="2072139" cy="2496143"/>
            <a:chOff x="2340589" y="514350"/>
            <a:chExt cx="4485152" cy="5025444"/>
          </a:xfrm>
        </p:grpSpPr>
        <p:pic>
          <p:nvPicPr>
            <p:cNvPr id="7" name="Picture 6">
              <a:extLst>
                <a:ext uri="{FF2B5EF4-FFF2-40B4-BE49-F238E27FC236}">
                  <a16:creationId xmlns:a16="http://schemas.microsoft.com/office/drawing/2014/main" id="{A9AA744C-F2D3-7140-8C12-5A7A187533B5}"/>
                </a:ext>
              </a:extLst>
            </p:cNvPr>
            <p:cNvPicPr>
              <a:picLocks noChangeAspect="1"/>
            </p:cNvPicPr>
            <p:nvPr/>
          </p:nvPicPr>
          <p:blipFill>
            <a:blip r:embed="rId2"/>
            <a:stretch>
              <a:fillRect/>
            </a:stretch>
          </p:blipFill>
          <p:spPr>
            <a:xfrm>
              <a:off x="2340589" y="514350"/>
              <a:ext cx="4485152" cy="3693523"/>
            </a:xfrm>
            <a:prstGeom prst="rect">
              <a:avLst/>
            </a:prstGeom>
          </p:spPr>
        </p:pic>
        <p:sp>
          <p:nvSpPr>
            <p:cNvPr id="8" name="Can 7">
              <a:extLst>
                <a:ext uri="{FF2B5EF4-FFF2-40B4-BE49-F238E27FC236}">
                  <a16:creationId xmlns:a16="http://schemas.microsoft.com/office/drawing/2014/main" id="{88A71A4B-B969-2049-AD6C-8D4EF0028119}"/>
                </a:ext>
              </a:extLst>
            </p:cNvPr>
            <p:cNvSpPr/>
            <p:nvPr/>
          </p:nvSpPr>
          <p:spPr>
            <a:xfrm rot="10800000">
              <a:off x="4521116" y="2754334"/>
              <a:ext cx="97971" cy="1453538"/>
            </a:xfrm>
            <a:prstGeom prst="can">
              <a:avLst/>
            </a:prstGeom>
            <a:gradFill flip="none" rotWithShape="1">
              <a:gsLst>
                <a:gs pos="0">
                  <a:schemeClr val="tx1">
                    <a:lumMod val="50000"/>
                    <a:lumOff val="50000"/>
                  </a:schemeClr>
                </a:gs>
                <a:gs pos="53000">
                  <a:schemeClr val="accent1">
                    <a:lumMod val="45000"/>
                    <a:lumOff val="55000"/>
                  </a:schemeClr>
                </a:gs>
                <a:gs pos="65000">
                  <a:schemeClr val="bg1"/>
                </a:gs>
                <a:gs pos="99000">
                  <a:schemeClr val="accent1">
                    <a:lumMod val="30000"/>
                    <a:lumOff val="7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pic>
          <p:nvPicPr>
            <p:cNvPr id="9" name="Picture 8">
              <a:extLst>
                <a:ext uri="{FF2B5EF4-FFF2-40B4-BE49-F238E27FC236}">
                  <a16:creationId xmlns:a16="http://schemas.microsoft.com/office/drawing/2014/main" id="{76132695-86EA-D648-BBAF-B80BA2483113}"/>
                </a:ext>
              </a:extLst>
            </p:cNvPr>
            <p:cNvPicPr>
              <a:picLocks noChangeAspect="1"/>
            </p:cNvPicPr>
            <p:nvPr/>
          </p:nvPicPr>
          <p:blipFill>
            <a:blip r:embed="rId3"/>
            <a:stretch>
              <a:fillRect/>
            </a:stretch>
          </p:blipFill>
          <p:spPr>
            <a:xfrm>
              <a:off x="3328698" y="4112581"/>
              <a:ext cx="2485487" cy="1427213"/>
            </a:xfrm>
            <a:prstGeom prst="rect">
              <a:avLst/>
            </a:prstGeom>
          </p:spPr>
        </p:pic>
      </p:grpSp>
      <p:sp>
        <p:nvSpPr>
          <p:cNvPr id="10" name="Content Placeholder 2">
            <a:extLst>
              <a:ext uri="{FF2B5EF4-FFF2-40B4-BE49-F238E27FC236}">
                <a16:creationId xmlns:a16="http://schemas.microsoft.com/office/drawing/2014/main" id="{35CE705B-4FFB-0B41-9F4A-3A9F2FC9F9A1}"/>
              </a:ext>
            </a:extLst>
          </p:cNvPr>
          <p:cNvSpPr txBox="1">
            <a:spLocks/>
          </p:cNvSpPr>
          <p:nvPr/>
        </p:nvSpPr>
        <p:spPr bwMode="auto">
          <a:xfrm>
            <a:off x="1856359" y="4291177"/>
            <a:ext cx="5431282" cy="2058823"/>
          </a:xfrm>
          <a:prstGeom prst="rect">
            <a:avLst/>
          </a:prstGeom>
          <a:solidFill>
            <a:srgbClr val="C5F2FE"/>
          </a:solidFill>
          <a:ln w="9525">
            <a:solidFill>
              <a:srgbClr val="0070C0"/>
            </a:solidFill>
            <a:miter lim="800000"/>
            <a:headEnd/>
            <a:tailEnd/>
          </a:ln>
        </p:spPr>
        <p:txBody>
          <a:bodyPr vert="horz" wrap="square" lIns="91429" tIns="45714" rIns="91429" bIns="45714" numCol="1" anchor="t" anchorCtr="0" compatLnSpc="1">
            <a:prstTxWarp prst="textNoShape">
              <a:avLst/>
            </a:prstTxWarp>
          </a:bodyPr>
          <a:lstStyle>
            <a:lvl1pPr marL="223838" indent="-223838" algn="l" rtl="0" eaLnBrk="1" fontAlgn="base" hangingPunct="1">
              <a:lnSpc>
                <a:spcPct val="100000"/>
              </a:lnSpc>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lnSpc>
                <a:spcPct val="100000"/>
              </a:lnSpc>
              <a:spcBef>
                <a:spcPts val="400"/>
              </a:spcBef>
              <a:spcAft>
                <a:spcPts val="600"/>
              </a:spcAft>
              <a:defRPr sz="2400">
                <a:solidFill>
                  <a:srgbClr val="000000"/>
                </a:solidFill>
                <a:latin typeface="Georgia"/>
                <a:ea typeface="Georgia" charset="0"/>
                <a:cs typeface="Georgia"/>
              </a:defRPr>
            </a:lvl2pPr>
            <a:lvl3pPr marL="1031875" indent="-168275" algn="l" rtl="0" eaLnBrk="1" fontAlgn="base" hangingPunct="1">
              <a:lnSpc>
                <a:spcPct val="100000"/>
              </a:lnSpc>
              <a:spcBef>
                <a:spcPts val="400"/>
              </a:spcBef>
              <a:spcAft>
                <a:spcPts val="600"/>
              </a:spcAft>
              <a:buSzPct val="90000"/>
              <a:buChar char="»"/>
              <a:defRPr sz="2000">
                <a:solidFill>
                  <a:srgbClr val="000000"/>
                </a:solidFill>
                <a:latin typeface="Georgia"/>
                <a:ea typeface="Georgia" charset="0"/>
                <a:cs typeface="Georgia"/>
              </a:defRPr>
            </a:lvl3pPr>
            <a:lvl4pPr marL="1539875" indent="-168275" algn="l" rtl="0" eaLnBrk="1" fontAlgn="base" hangingPunct="1">
              <a:lnSpc>
                <a:spcPct val="100000"/>
              </a:lnSpc>
              <a:spcBef>
                <a:spcPts val="400"/>
              </a:spcBef>
              <a:spcAft>
                <a:spcPts val="600"/>
              </a:spcAft>
              <a:defRPr sz="1600">
                <a:solidFill>
                  <a:srgbClr val="000000"/>
                </a:solidFill>
                <a:latin typeface="Georgia"/>
                <a:ea typeface="Georgia" charset="0"/>
                <a:cs typeface="Georgia"/>
              </a:defRPr>
            </a:lvl4pPr>
            <a:lvl5pPr marL="2055813" indent="-227013" algn="l" rtl="0" eaLnBrk="1" fontAlgn="base" hangingPunct="1">
              <a:lnSpc>
                <a:spcPct val="100000"/>
              </a:lnSpc>
              <a:spcBef>
                <a:spcPct val="0"/>
              </a:spcBef>
              <a:spcAft>
                <a:spcPts val="600"/>
              </a:spcAft>
              <a:defRPr sz="1800">
                <a:solidFill>
                  <a:srgbClr val="000000"/>
                </a:solidFill>
                <a:latin typeface="Georgia"/>
                <a:ea typeface="Georgia" charset="0"/>
                <a:cs typeface="Georgia"/>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a:lstStyle>
          <a:p>
            <a:r>
              <a:rPr lang="en-US" kern="0" dirty="0"/>
              <a:t>Saturn’s gravity g=10.44 m/s</a:t>
            </a:r>
            <a:r>
              <a:rPr lang="en-US" kern="0" baseline="30000" dirty="0"/>
              <a:t>2</a:t>
            </a:r>
            <a:r>
              <a:rPr lang="en-US" kern="0" dirty="0"/>
              <a:t> </a:t>
            </a:r>
          </a:p>
          <a:p>
            <a:pPr marL="0" indent="0">
              <a:buFont typeface="AGaramond RegularSC" charset="0"/>
              <a:buNone/>
            </a:pPr>
            <a:r>
              <a:rPr lang="en-US" kern="0" dirty="0"/>
              <a:t>Thus:</a:t>
            </a:r>
          </a:p>
          <a:p>
            <a:pPr lvl="1"/>
            <a:r>
              <a:rPr lang="en-US" kern="0" dirty="0"/>
              <a:t>	P</a:t>
            </a:r>
            <a:r>
              <a:rPr lang="en-US" kern="0" baseline="-25000" dirty="0"/>
              <a:t>descent</a:t>
            </a:r>
            <a:r>
              <a:rPr lang="en-US" kern="0" dirty="0"/>
              <a:t>/m = 10.44V   W/kg	(2)</a:t>
            </a:r>
          </a:p>
          <a:p>
            <a:pPr marL="0" indent="0" algn="r">
              <a:buFont typeface="AGaramond RegularSC" charset="0"/>
              <a:buNone/>
            </a:pPr>
            <a:r>
              <a:rPr lang="en-US" sz="2000" kern="0" dirty="0"/>
              <a:t>(for V in meters per second)</a:t>
            </a:r>
          </a:p>
          <a:p>
            <a:pPr marL="0" indent="0">
              <a:buFont typeface="AGaramond RegularSC" charset="0"/>
              <a:buNone/>
            </a:pPr>
            <a:endParaRPr lang="en-US" kern="0" dirty="0"/>
          </a:p>
        </p:txBody>
      </p:sp>
    </p:spTree>
    <p:extLst>
      <p:ext uri="{BB962C8B-B14F-4D97-AF65-F5344CB8AC3E}">
        <p14:creationId xmlns:p14="http://schemas.microsoft.com/office/powerpoint/2010/main" val="398008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1917616" y="889000"/>
            <a:ext cx="6845384" cy="812800"/>
          </a:xfrm>
        </p:spPr>
        <p:txBody>
          <a:bodyPr/>
          <a:lstStyle/>
          <a:p>
            <a:r>
              <a:rPr lang="en-US" dirty="0"/>
              <a:t>Power from Descent Energy (2)</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1917616" y="1955219"/>
            <a:ext cx="7049842" cy="2350035"/>
          </a:xfrm>
        </p:spPr>
        <p:txBody>
          <a:bodyPr/>
          <a:lstStyle/>
          <a:p>
            <a:r>
              <a:rPr lang="en-US" dirty="0"/>
              <a:t>Assuming propeller efficiency 0.85, generator efficiency of 0.9, and other efficiency losses of 14%, in a more realistic case the power generated will be</a:t>
            </a:r>
          </a:p>
          <a:p>
            <a:r>
              <a:rPr lang="en-US" dirty="0"/>
              <a:t>	P/m = 7.5V watts/kg 	(3)</a:t>
            </a:r>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21</a:t>
            </a:fld>
            <a:endParaRPr lang="en-US" dirty="0"/>
          </a:p>
        </p:txBody>
      </p:sp>
      <p:grpSp>
        <p:nvGrpSpPr>
          <p:cNvPr id="6" name="Group 5">
            <a:extLst>
              <a:ext uri="{FF2B5EF4-FFF2-40B4-BE49-F238E27FC236}">
                <a16:creationId xmlns:a16="http://schemas.microsoft.com/office/drawing/2014/main" id="{AA3664F0-FE94-8C4D-83B4-4B623F3A04C6}"/>
              </a:ext>
            </a:extLst>
          </p:cNvPr>
          <p:cNvGrpSpPr/>
          <p:nvPr/>
        </p:nvGrpSpPr>
        <p:grpSpPr>
          <a:xfrm>
            <a:off x="62475" y="-343306"/>
            <a:ext cx="2072139" cy="2496143"/>
            <a:chOff x="2340589" y="514350"/>
            <a:chExt cx="4485152" cy="5025444"/>
          </a:xfrm>
        </p:grpSpPr>
        <p:pic>
          <p:nvPicPr>
            <p:cNvPr id="7" name="Picture 6">
              <a:extLst>
                <a:ext uri="{FF2B5EF4-FFF2-40B4-BE49-F238E27FC236}">
                  <a16:creationId xmlns:a16="http://schemas.microsoft.com/office/drawing/2014/main" id="{F5FC5BA0-4F74-1742-B532-3CBFCCD5411C}"/>
                </a:ext>
              </a:extLst>
            </p:cNvPr>
            <p:cNvPicPr>
              <a:picLocks noChangeAspect="1"/>
            </p:cNvPicPr>
            <p:nvPr/>
          </p:nvPicPr>
          <p:blipFill>
            <a:blip r:embed="rId2"/>
            <a:stretch>
              <a:fillRect/>
            </a:stretch>
          </p:blipFill>
          <p:spPr>
            <a:xfrm>
              <a:off x="2340589" y="514350"/>
              <a:ext cx="4485152" cy="3693523"/>
            </a:xfrm>
            <a:prstGeom prst="rect">
              <a:avLst/>
            </a:prstGeom>
          </p:spPr>
        </p:pic>
        <p:sp>
          <p:nvSpPr>
            <p:cNvPr id="8" name="Can 7">
              <a:extLst>
                <a:ext uri="{FF2B5EF4-FFF2-40B4-BE49-F238E27FC236}">
                  <a16:creationId xmlns:a16="http://schemas.microsoft.com/office/drawing/2014/main" id="{3C6A49CC-72D4-8949-BBCA-01B89A3430B4}"/>
                </a:ext>
              </a:extLst>
            </p:cNvPr>
            <p:cNvSpPr/>
            <p:nvPr/>
          </p:nvSpPr>
          <p:spPr>
            <a:xfrm rot="10800000">
              <a:off x="4521116" y="2754334"/>
              <a:ext cx="97971" cy="1453538"/>
            </a:xfrm>
            <a:prstGeom prst="can">
              <a:avLst/>
            </a:prstGeom>
            <a:gradFill flip="none" rotWithShape="1">
              <a:gsLst>
                <a:gs pos="0">
                  <a:schemeClr val="tx1">
                    <a:lumMod val="50000"/>
                    <a:lumOff val="50000"/>
                  </a:schemeClr>
                </a:gs>
                <a:gs pos="53000">
                  <a:schemeClr val="accent1">
                    <a:lumMod val="45000"/>
                    <a:lumOff val="55000"/>
                  </a:schemeClr>
                </a:gs>
                <a:gs pos="65000">
                  <a:schemeClr val="bg1"/>
                </a:gs>
                <a:gs pos="99000">
                  <a:schemeClr val="accent1">
                    <a:lumMod val="30000"/>
                    <a:lumOff val="7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pic>
          <p:nvPicPr>
            <p:cNvPr id="9" name="Picture 8">
              <a:extLst>
                <a:ext uri="{FF2B5EF4-FFF2-40B4-BE49-F238E27FC236}">
                  <a16:creationId xmlns:a16="http://schemas.microsoft.com/office/drawing/2014/main" id="{60B4C433-7A51-C941-8FA4-E066CB5A263D}"/>
                </a:ext>
              </a:extLst>
            </p:cNvPr>
            <p:cNvPicPr>
              <a:picLocks noChangeAspect="1"/>
            </p:cNvPicPr>
            <p:nvPr/>
          </p:nvPicPr>
          <p:blipFill>
            <a:blip r:embed="rId3"/>
            <a:stretch>
              <a:fillRect/>
            </a:stretch>
          </p:blipFill>
          <p:spPr>
            <a:xfrm>
              <a:off x="3328698" y="4112581"/>
              <a:ext cx="2485487" cy="1427213"/>
            </a:xfrm>
            <a:prstGeom prst="rect">
              <a:avLst/>
            </a:prstGeom>
          </p:spPr>
        </p:pic>
      </p:grpSp>
      <p:sp>
        <p:nvSpPr>
          <p:cNvPr id="10" name="Content Placeholder 2">
            <a:extLst>
              <a:ext uri="{FF2B5EF4-FFF2-40B4-BE49-F238E27FC236}">
                <a16:creationId xmlns:a16="http://schemas.microsoft.com/office/drawing/2014/main" id="{6D471F44-80C1-AE41-93DE-F1E8B8DAAD72}"/>
              </a:ext>
            </a:extLst>
          </p:cNvPr>
          <p:cNvSpPr txBox="1">
            <a:spLocks/>
          </p:cNvSpPr>
          <p:nvPr/>
        </p:nvSpPr>
        <p:spPr bwMode="auto">
          <a:xfrm>
            <a:off x="439134" y="4234487"/>
            <a:ext cx="8395303" cy="2115513"/>
          </a:xfrm>
          <a:prstGeom prst="rect">
            <a:avLst/>
          </a:prstGeom>
          <a:solidFill>
            <a:srgbClr val="C5F2FE"/>
          </a:solidFill>
          <a:ln w="9525">
            <a:solidFill>
              <a:srgbClr val="0070C0"/>
            </a:solidFill>
            <a:miter lim="800000"/>
            <a:headEnd/>
            <a:tailEnd/>
          </a:ln>
        </p:spPr>
        <p:txBody>
          <a:bodyPr vert="horz" wrap="square" lIns="91429" tIns="45714" rIns="91429" bIns="45714" numCol="1" anchor="t" anchorCtr="0" compatLnSpc="1">
            <a:prstTxWarp prst="textNoShape">
              <a:avLst/>
            </a:prstTxWarp>
          </a:bodyPr>
          <a:lstStyle>
            <a:lvl1pPr marL="223838" indent="-223838" algn="l" rtl="0" eaLnBrk="1" fontAlgn="base" hangingPunct="1">
              <a:lnSpc>
                <a:spcPct val="100000"/>
              </a:lnSpc>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lnSpc>
                <a:spcPct val="100000"/>
              </a:lnSpc>
              <a:spcBef>
                <a:spcPts val="400"/>
              </a:spcBef>
              <a:spcAft>
                <a:spcPts val="600"/>
              </a:spcAft>
              <a:defRPr sz="2400">
                <a:solidFill>
                  <a:srgbClr val="000000"/>
                </a:solidFill>
                <a:latin typeface="Georgia"/>
                <a:ea typeface="Georgia" charset="0"/>
                <a:cs typeface="Georgia"/>
              </a:defRPr>
            </a:lvl2pPr>
            <a:lvl3pPr marL="1031875" indent="-168275" algn="l" rtl="0" eaLnBrk="1" fontAlgn="base" hangingPunct="1">
              <a:lnSpc>
                <a:spcPct val="100000"/>
              </a:lnSpc>
              <a:spcBef>
                <a:spcPts val="400"/>
              </a:spcBef>
              <a:spcAft>
                <a:spcPts val="600"/>
              </a:spcAft>
              <a:buSzPct val="90000"/>
              <a:buChar char="»"/>
              <a:defRPr sz="2000">
                <a:solidFill>
                  <a:srgbClr val="000000"/>
                </a:solidFill>
                <a:latin typeface="Georgia"/>
                <a:ea typeface="Georgia" charset="0"/>
                <a:cs typeface="Georgia"/>
              </a:defRPr>
            </a:lvl3pPr>
            <a:lvl4pPr marL="1539875" indent="-168275" algn="l" rtl="0" eaLnBrk="1" fontAlgn="base" hangingPunct="1">
              <a:lnSpc>
                <a:spcPct val="100000"/>
              </a:lnSpc>
              <a:spcBef>
                <a:spcPts val="400"/>
              </a:spcBef>
              <a:spcAft>
                <a:spcPts val="600"/>
              </a:spcAft>
              <a:defRPr sz="1600">
                <a:solidFill>
                  <a:srgbClr val="000000"/>
                </a:solidFill>
                <a:latin typeface="Georgia"/>
                <a:ea typeface="Georgia" charset="0"/>
                <a:cs typeface="Georgia"/>
              </a:defRPr>
            </a:lvl4pPr>
            <a:lvl5pPr marL="2055813" indent="-227013" algn="l" rtl="0" eaLnBrk="1" fontAlgn="base" hangingPunct="1">
              <a:lnSpc>
                <a:spcPct val="100000"/>
              </a:lnSpc>
              <a:spcBef>
                <a:spcPct val="0"/>
              </a:spcBef>
              <a:spcAft>
                <a:spcPts val="600"/>
              </a:spcAft>
              <a:defRPr sz="1800">
                <a:solidFill>
                  <a:srgbClr val="000000"/>
                </a:solidFill>
                <a:latin typeface="Georgia"/>
                <a:ea typeface="Georgia" charset="0"/>
                <a:cs typeface="Georgia"/>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a:lstStyle>
          <a:p>
            <a:pPr marL="234950" lvl="1" indent="-234950">
              <a:buFont typeface="Courier New" panose="02070309020205020404" pitchFamily="49" charset="0"/>
              <a:buChar char="o"/>
              <a:tabLst>
                <a:tab pos="219075" algn="l"/>
              </a:tabLst>
            </a:pPr>
            <a:r>
              <a:rPr lang="en-US" sz="2000" kern="0" dirty="0"/>
              <a:t>For an example case, a 1 kg mass descending at 50 m/s can generate 375 watts.</a:t>
            </a:r>
          </a:p>
          <a:p>
            <a:pPr marL="234950" lvl="1" indent="-234950">
              <a:buFont typeface="Courier New" panose="02070309020205020404" pitchFamily="49" charset="0"/>
              <a:buChar char="o"/>
              <a:tabLst>
                <a:tab pos="219075" algn="l"/>
              </a:tabLst>
            </a:pPr>
            <a:r>
              <a:rPr lang="en-US" sz="2000" kern="0" dirty="0"/>
              <a:t>Since a larger propeller reduces descent speed, this leads to the counterintuitive result that larger propellers produce less power.</a:t>
            </a:r>
          </a:p>
          <a:p>
            <a:pPr marL="234950" lvl="1" indent="-234950">
              <a:buFont typeface="Courier New" panose="02070309020205020404" pitchFamily="49" charset="0"/>
              <a:buChar char="o"/>
              <a:tabLst>
                <a:tab pos="219075" algn="l"/>
              </a:tabLst>
            </a:pPr>
            <a:r>
              <a:rPr lang="en-US" sz="1600" kern="0" dirty="0"/>
              <a:t>This is the </a:t>
            </a:r>
            <a:r>
              <a:rPr lang="en-US" sz="1600" b="1" kern="0" dirty="0"/>
              <a:t>maximum</a:t>
            </a:r>
            <a:r>
              <a:rPr lang="en-US" sz="1600" kern="0" dirty="0"/>
              <a:t> possible power, assuming all the descent energy is converted to useable energy. It is easy to produce less power</a:t>
            </a:r>
          </a:p>
        </p:txBody>
      </p:sp>
    </p:spTree>
    <p:extLst>
      <p:ext uri="{BB962C8B-B14F-4D97-AF65-F5344CB8AC3E}">
        <p14:creationId xmlns:p14="http://schemas.microsoft.com/office/powerpoint/2010/main" val="3935748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1666036" y="889000"/>
            <a:ext cx="7477963" cy="838200"/>
          </a:xfrm>
        </p:spPr>
        <p:txBody>
          <a:bodyPr/>
          <a:lstStyle/>
          <a:p>
            <a:r>
              <a:rPr lang="en-US" dirty="0"/>
              <a:t>Power from Descent Energy (3)</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457200" y="2282139"/>
            <a:ext cx="8377237" cy="3987800"/>
          </a:xfrm>
        </p:spPr>
        <p:txBody>
          <a:bodyPr/>
          <a:lstStyle/>
          <a:p>
            <a:pPr marL="0" indent="0">
              <a:buNone/>
            </a:pPr>
            <a:r>
              <a:rPr lang="en-US" dirty="0"/>
              <a:t>The power available from the atmosphere passing through the disk of the propeller, P</a:t>
            </a:r>
            <a:r>
              <a:rPr lang="en-US" baseline="-25000" dirty="0"/>
              <a:t>air</a:t>
            </a:r>
            <a:r>
              <a:rPr lang="en-US" dirty="0"/>
              <a:t>, is:</a:t>
            </a:r>
          </a:p>
          <a:p>
            <a:r>
              <a:rPr lang="en-US" dirty="0"/>
              <a:t>	P</a:t>
            </a:r>
            <a:r>
              <a:rPr lang="en-US" baseline="-25000" dirty="0"/>
              <a:t>air</a:t>
            </a:r>
            <a:r>
              <a:rPr lang="en-US" dirty="0"/>
              <a:t> =  </a:t>
            </a:r>
            <a:r>
              <a:rPr lang="en-US" dirty="0">
                <a:latin typeface="Symbol" pitchFamily="2" charset="2"/>
              </a:rPr>
              <a:t>r</a:t>
            </a:r>
            <a:r>
              <a:rPr lang="en-US" dirty="0"/>
              <a:t>(πd</a:t>
            </a:r>
            <a:r>
              <a:rPr lang="en-US" baseline="30000" dirty="0"/>
              <a:t>2</a:t>
            </a:r>
            <a:r>
              <a:rPr lang="en-US" dirty="0"/>
              <a:t>/4)V</a:t>
            </a:r>
            <a:r>
              <a:rPr lang="en-US" baseline="30000" dirty="0"/>
              <a:t>3</a:t>
            </a:r>
            <a:r>
              <a:rPr lang="en-US" dirty="0"/>
              <a:t>	(4)</a:t>
            </a:r>
          </a:p>
          <a:p>
            <a:pPr marL="0" indent="0">
              <a:buNone/>
            </a:pPr>
            <a:r>
              <a:rPr lang="en-US" sz="2000" dirty="0"/>
              <a:t>where </a:t>
            </a:r>
            <a:r>
              <a:rPr lang="en-US" sz="2000" dirty="0">
                <a:latin typeface="Symbol" pitchFamily="2" charset="2"/>
              </a:rPr>
              <a:t>r</a:t>
            </a:r>
            <a:r>
              <a:rPr lang="en-US" sz="2000" dirty="0"/>
              <a:t> is the atmospheric density and d is the diameter of the propeller (in meters, assuming MKS units).</a:t>
            </a:r>
            <a:br>
              <a:rPr lang="en-US" dirty="0"/>
            </a:br>
            <a:r>
              <a:rPr lang="en-US" dirty="0"/>
              <a:t>The Betz limit says that the maximum amount of power that can be extracted from this is 59.3%.  Thus</a:t>
            </a:r>
          </a:p>
          <a:p>
            <a:r>
              <a:rPr lang="en-US" dirty="0"/>
              <a:t>	P</a:t>
            </a:r>
            <a:r>
              <a:rPr lang="en-US" baseline="-25000" dirty="0"/>
              <a:t>gen</a:t>
            </a:r>
            <a:r>
              <a:rPr lang="en-US" dirty="0"/>
              <a:t> = 0.593 (</a:t>
            </a:r>
            <a:r>
              <a:rPr lang="en-US" dirty="0">
                <a:latin typeface="Symbol" pitchFamily="2" charset="2"/>
              </a:rPr>
              <a:t>r </a:t>
            </a:r>
            <a:r>
              <a:rPr lang="en-US" dirty="0"/>
              <a:t>πd</a:t>
            </a:r>
            <a:r>
              <a:rPr lang="en-US" baseline="30000" dirty="0"/>
              <a:t>2</a:t>
            </a:r>
            <a:r>
              <a:rPr lang="en-US" dirty="0"/>
              <a:t>/4)V</a:t>
            </a:r>
            <a:r>
              <a:rPr lang="en-US" baseline="30000" dirty="0"/>
              <a:t>3</a:t>
            </a:r>
            <a:r>
              <a:rPr lang="en-US" dirty="0"/>
              <a:t>	(5)</a:t>
            </a:r>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22</a:t>
            </a:fld>
            <a:endParaRPr lang="en-US" dirty="0"/>
          </a:p>
        </p:txBody>
      </p:sp>
      <p:grpSp>
        <p:nvGrpSpPr>
          <p:cNvPr id="6" name="Group 5">
            <a:extLst>
              <a:ext uri="{FF2B5EF4-FFF2-40B4-BE49-F238E27FC236}">
                <a16:creationId xmlns:a16="http://schemas.microsoft.com/office/drawing/2014/main" id="{A011AA74-11E0-C246-9AD5-158C1D9ECA27}"/>
              </a:ext>
            </a:extLst>
          </p:cNvPr>
          <p:cNvGrpSpPr/>
          <p:nvPr/>
        </p:nvGrpSpPr>
        <p:grpSpPr>
          <a:xfrm>
            <a:off x="62475" y="-343306"/>
            <a:ext cx="2072139" cy="2496143"/>
            <a:chOff x="2340589" y="514350"/>
            <a:chExt cx="4485152" cy="5025444"/>
          </a:xfrm>
        </p:grpSpPr>
        <p:pic>
          <p:nvPicPr>
            <p:cNvPr id="7" name="Picture 6">
              <a:extLst>
                <a:ext uri="{FF2B5EF4-FFF2-40B4-BE49-F238E27FC236}">
                  <a16:creationId xmlns:a16="http://schemas.microsoft.com/office/drawing/2014/main" id="{A3CF04AE-93BE-4243-8970-92DE111A6971}"/>
                </a:ext>
              </a:extLst>
            </p:cNvPr>
            <p:cNvPicPr>
              <a:picLocks noChangeAspect="1"/>
            </p:cNvPicPr>
            <p:nvPr/>
          </p:nvPicPr>
          <p:blipFill>
            <a:blip r:embed="rId2"/>
            <a:stretch>
              <a:fillRect/>
            </a:stretch>
          </p:blipFill>
          <p:spPr>
            <a:xfrm>
              <a:off x="2340589" y="514350"/>
              <a:ext cx="4485152" cy="3693523"/>
            </a:xfrm>
            <a:prstGeom prst="rect">
              <a:avLst/>
            </a:prstGeom>
          </p:spPr>
        </p:pic>
        <p:sp>
          <p:nvSpPr>
            <p:cNvPr id="8" name="Can 7">
              <a:extLst>
                <a:ext uri="{FF2B5EF4-FFF2-40B4-BE49-F238E27FC236}">
                  <a16:creationId xmlns:a16="http://schemas.microsoft.com/office/drawing/2014/main" id="{218ED14C-7F4C-4243-9029-A675975E5D28}"/>
                </a:ext>
              </a:extLst>
            </p:cNvPr>
            <p:cNvSpPr/>
            <p:nvPr/>
          </p:nvSpPr>
          <p:spPr>
            <a:xfrm rot="10800000">
              <a:off x="4521116" y="2754334"/>
              <a:ext cx="97971" cy="1453538"/>
            </a:xfrm>
            <a:prstGeom prst="can">
              <a:avLst/>
            </a:prstGeom>
            <a:gradFill flip="none" rotWithShape="1">
              <a:gsLst>
                <a:gs pos="0">
                  <a:schemeClr val="tx1">
                    <a:lumMod val="50000"/>
                    <a:lumOff val="50000"/>
                  </a:schemeClr>
                </a:gs>
                <a:gs pos="53000">
                  <a:schemeClr val="accent1">
                    <a:lumMod val="45000"/>
                    <a:lumOff val="55000"/>
                  </a:schemeClr>
                </a:gs>
                <a:gs pos="65000">
                  <a:schemeClr val="bg1"/>
                </a:gs>
                <a:gs pos="99000">
                  <a:schemeClr val="accent1">
                    <a:lumMod val="30000"/>
                    <a:lumOff val="7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pic>
          <p:nvPicPr>
            <p:cNvPr id="9" name="Picture 8">
              <a:extLst>
                <a:ext uri="{FF2B5EF4-FFF2-40B4-BE49-F238E27FC236}">
                  <a16:creationId xmlns:a16="http://schemas.microsoft.com/office/drawing/2014/main" id="{583B3033-6113-2646-83CE-187E3063A7B7}"/>
                </a:ext>
              </a:extLst>
            </p:cNvPr>
            <p:cNvPicPr>
              <a:picLocks noChangeAspect="1"/>
            </p:cNvPicPr>
            <p:nvPr/>
          </p:nvPicPr>
          <p:blipFill>
            <a:blip r:embed="rId3"/>
            <a:stretch>
              <a:fillRect/>
            </a:stretch>
          </p:blipFill>
          <p:spPr>
            <a:xfrm>
              <a:off x="3328698" y="4112581"/>
              <a:ext cx="2485487" cy="1427213"/>
            </a:xfrm>
            <a:prstGeom prst="rect">
              <a:avLst/>
            </a:prstGeom>
          </p:spPr>
        </p:pic>
      </p:grpSp>
    </p:spTree>
    <p:extLst>
      <p:ext uri="{BB962C8B-B14F-4D97-AF65-F5344CB8AC3E}">
        <p14:creationId xmlns:p14="http://schemas.microsoft.com/office/powerpoint/2010/main" val="2908537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2196396" y="889000"/>
            <a:ext cx="6947604" cy="838200"/>
          </a:xfrm>
        </p:spPr>
        <p:txBody>
          <a:bodyPr/>
          <a:lstStyle/>
          <a:p>
            <a:r>
              <a:rPr lang="en-US" dirty="0"/>
              <a:t>Power from Descent Energy (4)</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383381" y="2603872"/>
            <a:ext cx="8377237" cy="3432861"/>
          </a:xfrm>
        </p:spPr>
        <p:txBody>
          <a:bodyPr/>
          <a:lstStyle/>
          <a:p>
            <a:pPr marL="0" indent="0">
              <a:buNone/>
            </a:pPr>
            <a:r>
              <a:rPr lang="en-US" dirty="0"/>
              <a:t>Setting generated energy equal to the power of descent:</a:t>
            </a:r>
          </a:p>
          <a:p>
            <a:pPr algn="ctr"/>
            <a:r>
              <a:rPr lang="en-US" dirty="0"/>
              <a:t>0.148 </a:t>
            </a:r>
            <a:r>
              <a:rPr lang="en-US" dirty="0">
                <a:latin typeface="Symbol" pitchFamily="2" charset="2"/>
              </a:rPr>
              <a:t>r</a:t>
            </a:r>
            <a:r>
              <a:rPr lang="en-US" dirty="0"/>
              <a:t>πd</a:t>
            </a:r>
            <a:r>
              <a:rPr lang="en-US" baseline="30000" dirty="0"/>
              <a:t>2</a:t>
            </a:r>
            <a:r>
              <a:rPr lang="en-US" dirty="0"/>
              <a:t>V</a:t>
            </a:r>
            <a:r>
              <a:rPr lang="en-US" baseline="30000" dirty="0"/>
              <a:t>3</a:t>
            </a:r>
            <a:r>
              <a:rPr lang="en-US" dirty="0"/>
              <a:t> = mgV	(6)</a:t>
            </a:r>
          </a:p>
          <a:p>
            <a:pPr marL="0" indent="0">
              <a:buNone/>
            </a:pPr>
            <a:r>
              <a:rPr lang="en-US" dirty="0"/>
              <a:t>Thus</a:t>
            </a:r>
          </a:p>
          <a:p>
            <a:r>
              <a:rPr lang="en-US" dirty="0"/>
              <a:t>	V</a:t>
            </a:r>
            <a:r>
              <a:rPr lang="en-US" baseline="30000" dirty="0"/>
              <a:t>2</a:t>
            </a:r>
            <a:r>
              <a:rPr lang="en-US" dirty="0"/>
              <a:t> = mg/(0.148 </a:t>
            </a:r>
            <a:r>
              <a:rPr lang="en-US" dirty="0">
                <a:latin typeface="Symbol" pitchFamily="2" charset="2"/>
              </a:rPr>
              <a:t>r</a:t>
            </a:r>
            <a:r>
              <a:rPr lang="en-US" dirty="0"/>
              <a:t>πd</a:t>
            </a:r>
            <a:r>
              <a:rPr lang="en-US" baseline="30000" dirty="0"/>
              <a:t>2</a:t>
            </a:r>
            <a:r>
              <a:rPr lang="en-US" dirty="0"/>
              <a:t>)	(7)</a:t>
            </a:r>
          </a:p>
          <a:p>
            <a:pPr marL="0" indent="0">
              <a:buNone/>
            </a:pPr>
            <a:r>
              <a:rPr lang="en-US" dirty="0"/>
              <a:t>Substituting g=10.44 m/s</a:t>
            </a:r>
            <a:r>
              <a:rPr lang="en-US" baseline="30000" dirty="0"/>
              <a:t>2</a:t>
            </a:r>
            <a:r>
              <a:rPr lang="en-US" dirty="0"/>
              <a:t> for Saturn:</a:t>
            </a:r>
          </a:p>
          <a:p>
            <a:r>
              <a:rPr lang="en-US" dirty="0"/>
              <a:t>	V = 4.6(m/</a:t>
            </a:r>
            <a:r>
              <a:rPr lang="en-US" dirty="0">
                <a:latin typeface="Symbol" pitchFamily="2" charset="2"/>
              </a:rPr>
              <a:t>r</a:t>
            </a:r>
            <a:r>
              <a:rPr lang="en-US" dirty="0"/>
              <a:t>)</a:t>
            </a:r>
            <a:r>
              <a:rPr lang="en-US" baseline="30000" dirty="0"/>
              <a:t>½</a:t>
            </a:r>
            <a:r>
              <a:rPr lang="en-US" dirty="0"/>
              <a:t>/d	(8)</a:t>
            </a:r>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23</a:t>
            </a:fld>
            <a:endParaRPr lang="en-US" dirty="0"/>
          </a:p>
        </p:txBody>
      </p:sp>
      <p:grpSp>
        <p:nvGrpSpPr>
          <p:cNvPr id="6" name="Group 5">
            <a:extLst>
              <a:ext uri="{FF2B5EF4-FFF2-40B4-BE49-F238E27FC236}">
                <a16:creationId xmlns:a16="http://schemas.microsoft.com/office/drawing/2014/main" id="{1DF75F5B-0469-8F47-8ED6-13F7F6E68C0C}"/>
              </a:ext>
            </a:extLst>
          </p:cNvPr>
          <p:cNvGrpSpPr/>
          <p:nvPr/>
        </p:nvGrpSpPr>
        <p:grpSpPr>
          <a:xfrm>
            <a:off x="62475" y="-343306"/>
            <a:ext cx="2072139" cy="2496143"/>
            <a:chOff x="2340589" y="514350"/>
            <a:chExt cx="4485152" cy="5025444"/>
          </a:xfrm>
        </p:grpSpPr>
        <p:pic>
          <p:nvPicPr>
            <p:cNvPr id="7" name="Picture 6">
              <a:extLst>
                <a:ext uri="{FF2B5EF4-FFF2-40B4-BE49-F238E27FC236}">
                  <a16:creationId xmlns:a16="http://schemas.microsoft.com/office/drawing/2014/main" id="{38157AC2-5179-194A-9824-B5ADEE711007}"/>
                </a:ext>
              </a:extLst>
            </p:cNvPr>
            <p:cNvPicPr>
              <a:picLocks noChangeAspect="1"/>
            </p:cNvPicPr>
            <p:nvPr/>
          </p:nvPicPr>
          <p:blipFill>
            <a:blip r:embed="rId2"/>
            <a:stretch>
              <a:fillRect/>
            </a:stretch>
          </p:blipFill>
          <p:spPr>
            <a:xfrm>
              <a:off x="2340589" y="514350"/>
              <a:ext cx="4485152" cy="3693523"/>
            </a:xfrm>
            <a:prstGeom prst="rect">
              <a:avLst/>
            </a:prstGeom>
          </p:spPr>
        </p:pic>
        <p:sp>
          <p:nvSpPr>
            <p:cNvPr id="8" name="Can 7">
              <a:extLst>
                <a:ext uri="{FF2B5EF4-FFF2-40B4-BE49-F238E27FC236}">
                  <a16:creationId xmlns:a16="http://schemas.microsoft.com/office/drawing/2014/main" id="{273F9C04-B1C4-044D-B624-FF8A6BA7E181}"/>
                </a:ext>
              </a:extLst>
            </p:cNvPr>
            <p:cNvSpPr/>
            <p:nvPr/>
          </p:nvSpPr>
          <p:spPr>
            <a:xfrm rot="10800000">
              <a:off x="4521116" y="2754334"/>
              <a:ext cx="97971" cy="1453538"/>
            </a:xfrm>
            <a:prstGeom prst="can">
              <a:avLst/>
            </a:prstGeom>
            <a:gradFill flip="none" rotWithShape="1">
              <a:gsLst>
                <a:gs pos="0">
                  <a:schemeClr val="tx1">
                    <a:lumMod val="50000"/>
                    <a:lumOff val="50000"/>
                  </a:schemeClr>
                </a:gs>
                <a:gs pos="53000">
                  <a:schemeClr val="accent1">
                    <a:lumMod val="45000"/>
                    <a:lumOff val="55000"/>
                  </a:schemeClr>
                </a:gs>
                <a:gs pos="65000">
                  <a:schemeClr val="bg1"/>
                </a:gs>
                <a:gs pos="99000">
                  <a:schemeClr val="accent1">
                    <a:lumMod val="30000"/>
                    <a:lumOff val="7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pic>
          <p:nvPicPr>
            <p:cNvPr id="9" name="Picture 8">
              <a:extLst>
                <a:ext uri="{FF2B5EF4-FFF2-40B4-BE49-F238E27FC236}">
                  <a16:creationId xmlns:a16="http://schemas.microsoft.com/office/drawing/2014/main" id="{A6894FE9-B8FF-3745-9DBC-263FD6E47DA6}"/>
                </a:ext>
              </a:extLst>
            </p:cNvPr>
            <p:cNvPicPr>
              <a:picLocks noChangeAspect="1"/>
            </p:cNvPicPr>
            <p:nvPr/>
          </p:nvPicPr>
          <p:blipFill>
            <a:blip r:embed="rId3"/>
            <a:stretch>
              <a:fillRect/>
            </a:stretch>
          </p:blipFill>
          <p:spPr>
            <a:xfrm>
              <a:off x="3328698" y="4112581"/>
              <a:ext cx="2485487" cy="1427213"/>
            </a:xfrm>
            <a:prstGeom prst="rect">
              <a:avLst/>
            </a:prstGeom>
          </p:spPr>
        </p:pic>
      </p:grpSp>
    </p:spTree>
    <p:extLst>
      <p:ext uri="{BB962C8B-B14F-4D97-AF65-F5344CB8AC3E}">
        <p14:creationId xmlns:p14="http://schemas.microsoft.com/office/powerpoint/2010/main" val="719023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419100" y="1556159"/>
            <a:ext cx="8305800" cy="838200"/>
          </a:xfrm>
        </p:spPr>
        <p:txBody>
          <a:bodyPr/>
          <a:lstStyle/>
          <a:p>
            <a:r>
              <a:rPr lang="en-US" dirty="0"/>
              <a:t>Atmosphere of Saturn</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457200" y="2407059"/>
            <a:ext cx="8377237" cy="3092041"/>
          </a:xfrm>
        </p:spPr>
        <p:txBody>
          <a:bodyPr/>
          <a:lstStyle/>
          <a:p>
            <a:pPr marL="0" indent="0">
              <a:buNone/>
            </a:pPr>
            <a:r>
              <a:rPr lang="en-US" dirty="0"/>
              <a:t>The atmosphere of Saturn is predominantly hydrogen</a:t>
            </a:r>
          </a:p>
          <a:p>
            <a:pPr marL="0" indent="0">
              <a:buNone/>
            </a:pPr>
            <a:r>
              <a:rPr lang="en-US" dirty="0"/>
              <a:t>	(plus small amount of helium)</a:t>
            </a:r>
          </a:p>
          <a:p>
            <a:r>
              <a:rPr lang="en-US" dirty="0"/>
              <a:t>Density increases with depth due to pressure</a:t>
            </a:r>
          </a:p>
          <a:p>
            <a:r>
              <a:rPr lang="en-US" dirty="0"/>
              <a:t>Density decreases with depth due to temperature</a:t>
            </a:r>
          </a:p>
          <a:p>
            <a:pPr marL="742950" lvl="1" indent="-342900">
              <a:buFont typeface="Arial" panose="020B0604020202020204" pitchFamily="34" charset="0"/>
              <a:buChar char="•"/>
            </a:pPr>
            <a:r>
              <a:rPr lang="en-US" dirty="0"/>
              <a:t> density </a:t>
            </a:r>
            <a:r>
              <a:rPr lang="en-US" dirty="0">
                <a:latin typeface="Symbol" pitchFamily="2" charset="2"/>
              </a:rPr>
              <a:t>r</a:t>
            </a:r>
            <a:r>
              <a:rPr lang="en-US" dirty="0"/>
              <a:t>=0.19 kg/m</a:t>
            </a:r>
            <a:r>
              <a:rPr lang="en-US" baseline="30000" dirty="0"/>
              <a:t>3</a:t>
            </a:r>
            <a:r>
              <a:rPr lang="en-US" dirty="0"/>
              <a:t> at the 1-bar level </a:t>
            </a:r>
          </a:p>
          <a:p>
            <a:pPr marL="742950" lvl="1" indent="-342900">
              <a:buFont typeface="Arial" panose="020B0604020202020204" pitchFamily="34" charset="0"/>
              <a:buChar char="•"/>
            </a:pPr>
            <a:r>
              <a:rPr lang="en-US" dirty="0"/>
              <a:t>Atmospheric scale height for Saturn is ~59.5 km </a:t>
            </a:r>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24</a:t>
            </a:fld>
            <a:endParaRPr lang="en-US" dirty="0"/>
          </a:p>
        </p:txBody>
      </p:sp>
      <p:pic>
        <p:nvPicPr>
          <p:cNvPr id="6" name="Picture 5">
            <a:extLst>
              <a:ext uri="{FF2B5EF4-FFF2-40B4-BE49-F238E27FC236}">
                <a16:creationId xmlns:a16="http://schemas.microsoft.com/office/drawing/2014/main" id="{C9F3A04E-482E-1A47-ABB7-BE2D73F75508}"/>
              </a:ext>
            </a:extLst>
          </p:cNvPr>
          <p:cNvPicPr>
            <a:picLocks noChangeAspect="1"/>
          </p:cNvPicPr>
          <p:nvPr/>
        </p:nvPicPr>
        <p:blipFill rotWithShape="1">
          <a:blip r:embed="rId2"/>
          <a:srcRect t="31013" b="34111"/>
          <a:stretch/>
        </p:blipFill>
        <p:spPr>
          <a:xfrm>
            <a:off x="2155267" y="338150"/>
            <a:ext cx="4833466" cy="1205309"/>
          </a:xfrm>
          <a:prstGeom prst="rect">
            <a:avLst/>
          </a:prstGeom>
        </p:spPr>
      </p:pic>
    </p:spTree>
    <p:extLst>
      <p:ext uri="{BB962C8B-B14F-4D97-AF65-F5344CB8AC3E}">
        <p14:creationId xmlns:p14="http://schemas.microsoft.com/office/powerpoint/2010/main" val="3001283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2412124" y="889000"/>
            <a:ext cx="6350876" cy="838200"/>
          </a:xfrm>
        </p:spPr>
        <p:txBody>
          <a:bodyPr/>
          <a:lstStyle/>
          <a:p>
            <a:r>
              <a:rPr lang="en-US" dirty="0"/>
              <a:t>Example calculation:</a:t>
            </a:r>
            <a:br>
              <a:rPr lang="en-US" dirty="0"/>
            </a:br>
            <a:r>
              <a:rPr lang="en-US" dirty="0"/>
              <a:t>1-bar level on Saturn</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457199" y="1981200"/>
            <a:ext cx="8377237" cy="4724400"/>
          </a:xfrm>
        </p:spPr>
        <p:txBody>
          <a:bodyPr/>
          <a:lstStyle/>
          <a:p>
            <a:pPr marL="0" indent="0">
              <a:buNone/>
            </a:pPr>
            <a:r>
              <a:rPr lang="en-US" dirty="0"/>
              <a:t>For the atmosphere of Saturn </a:t>
            </a:r>
            <a:r>
              <a:rPr lang="en-US" dirty="0">
                <a:latin typeface="Symbol" pitchFamily="2" charset="2"/>
              </a:rPr>
              <a:t>r</a:t>
            </a:r>
            <a:r>
              <a:rPr lang="en-US" dirty="0"/>
              <a:t>=0.19 kg/m</a:t>
            </a:r>
            <a:r>
              <a:rPr lang="en-US" baseline="30000" dirty="0"/>
              <a:t>3</a:t>
            </a:r>
            <a:r>
              <a:rPr lang="en-US" dirty="0"/>
              <a:t> at the 1-bar level </a:t>
            </a:r>
          </a:p>
          <a:p>
            <a:r>
              <a:rPr lang="en-US" dirty="0"/>
              <a:t>	V= 10.6 m</a:t>
            </a:r>
            <a:r>
              <a:rPr lang="en-US" baseline="30000" dirty="0"/>
              <a:t>½</a:t>
            </a:r>
            <a:r>
              <a:rPr lang="en-US" dirty="0"/>
              <a:t>/d  m/s	(9)</a:t>
            </a:r>
          </a:p>
          <a:p>
            <a:pPr marL="742950" lvl="1" indent="-342900">
              <a:buFont typeface="Courier New" panose="02070309020205020404" pitchFamily="49" charset="0"/>
              <a:buChar char="o"/>
            </a:pPr>
            <a:r>
              <a:rPr lang="en-US" sz="2000" dirty="0"/>
              <a:t>velocity scales inversely with the propeller radius (for given mass)</a:t>
            </a:r>
          </a:p>
          <a:p>
            <a:pPr marL="742950" lvl="1" indent="-342900">
              <a:buFont typeface="Courier New" panose="02070309020205020404" pitchFamily="49" charset="0"/>
              <a:buChar char="o"/>
            </a:pPr>
            <a:r>
              <a:rPr lang="en-US" sz="2000" dirty="0"/>
              <a:t>Velocity scales as the square root of mass (given propeller radius).</a:t>
            </a:r>
          </a:p>
          <a:p>
            <a:r>
              <a:rPr lang="en-US" dirty="0"/>
              <a:t>Required propeller diameter as a function of desired velocity:</a:t>
            </a:r>
          </a:p>
          <a:p>
            <a:r>
              <a:rPr lang="en-US" dirty="0"/>
              <a:t>	d (m)= 10.6 m</a:t>
            </a:r>
            <a:r>
              <a:rPr lang="en-US" baseline="30000" dirty="0"/>
              <a:t>½</a:t>
            </a:r>
            <a:r>
              <a:rPr lang="en-US" dirty="0"/>
              <a:t>/V(m/s)	(10)</a:t>
            </a:r>
          </a:p>
          <a:p>
            <a:r>
              <a:rPr lang="en-US" dirty="0"/>
              <a:t>For a 50 m/s descent velocity, propeller diameter = 0.2√m</a:t>
            </a:r>
          </a:p>
          <a:p>
            <a:pPr lvl="1"/>
            <a:r>
              <a:rPr lang="en-US" dirty="0"/>
              <a:t> </a:t>
            </a:r>
            <a:r>
              <a:rPr lang="en-US" dirty="0">
                <a:sym typeface="Wingdings" pitchFamily="2" charset="2"/>
              </a:rPr>
              <a:t></a:t>
            </a:r>
            <a:r>
              <a:rPr lang="en-US" dirty="0"/>
              <a:t>2 meter rotor for a 100 kg probe</a:t>
            </a:r>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25</a:t>
            </a:fld>
            <a:endParaRPr lang="en-US" dirty="0"/>
          </a:p>
        </p:txBody>
      </p:sp>
      <p:pic>
        <p:nvPicPr>
          <p:cNvPr id="6" name="Picture 5">
            <a:extLst>
              <a:ext uri="{FF2B5EF4-FFF2-40B4-BE49-F238E27FC236}">
                <a16:creationId xmlns:a16="http://schemas.microsoft.com/office/drawing/2014/main" id="{EC18565B-0A87-F643-A352-2B5162126AB2}"/>
              </a:ext>
            </a:extLst>
          </p:cNvPr>
          <p:cNvPicPr>
            <a:picLocks noChangeAspect="1"/>
          </p:cNvPicPr>
          <p:nvPr/>
        </p:nvPicPr>
        <p:blipFill rotWithShape="1">
          <a:blip r:embed="rId2"/>
          <a:srcRect l="23515" t="25571" r="21623" b="27465"/>
          <a:stretch/>
        </p:blipFill>
        <p:spPr>
          <a:xfrm>
            <a:off x="230702" y="231140"/>
            <a:ext cx="2651760" cy="1623060"/>
          </a:xfrm>
          <a:prstGeom prst="rect">
            <a:avLst/>
          </a:prstGeom>
        </p:spPr>
      </p:pic>
    </p:spTree>
    <p:extLst>
      <p:ext uri="{BB962C8B-B14F-4D97-AF65-F5344CB8AC3E}">
        <p14:creationId xmlns:p14="http://schemas.microsoft.com/office/powerpoint/2010/main" val="2189105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2995448" y="889000"/>
            <a:ext cx="5767552" cy="838200"/>
          </a:xfrm>
        </p:spPr>
        <p:txBody>
          <a:bodyPr/>
          <a:lstStyle/>
          <a:p>
            <a:r>
              <a:rPr lang="en-US" dirty="0"/>
              <a:t>Effect of altitude variation</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1187623" y="2416224"/>
            <a:ext cx="6155714" cy="1178365"/>
          </a:xfrm>
          <a:ln>
            <a:solidFill>
              <a:srgbClr val="0070C0"/>
            </a:solidFill>
          </a:ln>
        </p:spPr>
        <p:txBody>
          <a:bodyPr/>
          <a:lstStyle/>
          <a:p>
            <a:r>
              <a:rPr lang="en-US" sz="2800" dirty="0"/>
              <a:t>Density of atmosphere </a:t>
            </a:r>
            <a:r>
              <a:rPr lang="en-US" sz="2800" dirty="0">
                <a:latin typeface="Symbol" pitchFamily="2" charset="2"/>
              </a:rPr>
              <a:t>r</a:t>
            </a:r>
            <a:r>
              <a:rPr lang="en-US" sz="2800" dirty="0"/>
              <a:t> ~ </a:t>
            </a:r>
            <a:r>
              <a:rPr lang="en-US" sz="2800" dirty="0">
                <a:latin typeface="Symbol" pitchFamily="2" charset="2"/>
              </a:rPr>
              <a:t>r</a:t>
            </a:r>
            <a:r>
              <a:rPr lang="en-US" sz="2800" baseline="-25000" dirty="0"/>
              <a:t>o</a:t>
            </a:r>
            <a:r>
              <a:rPr lang="en-US" sz="2800" dirty="0"/>
              <a:t> e</a:t>
            </a:r>
            <a:r>
              <a:rPr lang="en-US" sz="2800" baseline="30000" dirty="0"/>
              <a:t>(H/H</a:t>
            </a:r>
            <a:r>
              <a:rPr lang="en-US" sz="1600" dirty="0"/>
              <a:t>o</a:t>
            </a:r>
            <a:r>
              <a:rPr lang="en-US" sz="2800" baseline="30000" dirty="0"/>
              <a:t>)</a:t>
            </a:r>
          </a:p>
          <a:p>
            <a:pPr lvl="1"/>
            <a:r>
              <a:rPr lang="en-US" sz="2800" dirty="0"/>
              <a:t>where H</a:t>
            </a:r>
            <a:r>
              <a:rPr lang="en-US" sz="2800" baseline="-25000" dirty="0"/>
              <a:t>o</a:t>
            </a:r>
            <a:r>
              <a:rPr lang="en-US" sz="2800" dirty="0"/>
              <a:t> ~ 60 km</a:t>
            </a:r>
          </a:p>
          <a:p>
            <a:pPr marL="0" indent="0">
              <a:buNone/>
            </a:pPr>
            <a:endParaRPr lang="en-US" sz="2800" dirty="0"/>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26</a:t>
            </a:fld>
            <a:endParaRPr lang="en-US" dirty="0"/>
          </a:p>
        </p:txBody>
      </p:sp>
      <p:pic>
        <p:nvPicPr>
          <p:cNvPr id="7" name="Picture 6">
            <a:extLst>
              <a:ext uri="{FF2B5EF4-FFF2-40B4-BE49-F238E27FC236}">
                <a16:creationId xmlns:a16="http://schemas.microsoft.com/office/drawing/2014/main" id="{7FDFAFBD-E14C-2A49-B052-E1D01ECCF5BD}"/>
              </a:ext>
            </a:extLst>
          </p:cNvPr>
          <p:cNvPicPr>
            <a:picLocks noChangeAspect="1"/>
          </p:cNvPicPr>
          <p:nvPr/>
        </p:nvPicPr>
        <p:blipFill rotWithShape="1">
          <a:blip r:embed="rId3"/>
          <a:srcRect l="23515" t="25571" r="21623" b="27465"/>
          <a:stretch/>
        </p:blipFill>
        <p:spPr>
          <a:xfrm>
            <a:off x="230702" y="231140"/>
            <a:ext cx="2651760" cy="1623060"/>
          </a:xfrm>
          <a:prstGeom prst="rect">
            <a:avLst/>
          </a:prstGeom>
        </p:spPr>
      </p:pic>
      <p:sp>
        <p:nvSpPr>
          <p:cNvPr id="8" name="Content Placeholder 2">
            <a:extLst>
              <a:ext uri="{FF2B5EF4-FFF2-40B4-BE49-F238E27FC236}">
                <a16:creationId xmlns:a16="http://schemas.microsoft.com/office/drawing/2014/main" id="{41B4E570-4A3C-204E-8A07-4283AA4C5AB5}"/>
              </a:ext>
            </a:extLst>
          </p:cNvPr>
          <p:cNvSpPr txBox="1">
            <a:spLocks/>
          </p:cNvSpPr>
          <p:nvPr/>
        </p:nvSpPr>
        <p:spPr bwMode="auto">
          <a:xfrm>
            <a:off x="457200" y="4441776"/>
            <a:ext cx="8377237" cy="162306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lvl1pPr marL="223838" indent="-223838" algn="l" rtl="0" eaLnBrk="1" fontAlgn="base" hangingPunct="1">
              <a:lnSpc>
                <a:spcPct val="100000"/>
              </a:lnSpc>
              <a:spcBef>
                <a:spcPts val="400"/>
              </a:spcBef>
              <a:spcAft>
                <a:spcPts val="600"/>
              </a:spcAft>
              <a:buClrTx/>
              <a:buSzPct val="80000"/>
              <a:buFont typeface="AGaramond RegularSC" charset="0"/>
              <a:buChar char="•"/>
              <a:defRPr sz="2400">
                <a:solidFill>
                  <a:srgbClr val="000000"/>
                </a:solidFill>
                <a:latin typeface="Georgia"/>
                <a:ea typeface="ＭＳ Ｐゴシック" charset="-128"/>
                <a:cs typeface="Georgia"/>
              </a:defRPr>
            </a:lvl1pPr>
            <a:lvl2pPr marL="568325" indent="-168275" algn="l" rtl="0" eaLnBrk="1" fontAlgn="base" hangingPunct="1">
              <a:lnSpc>
                <a:spcPct val="100000"/>
              </a:lnSpc>
              <a:spcBef>
                <a:spcPts val="400"/>
              </a:spcBef>
              <a:spcAft>
                <a:spcPts val="600"/>
              </a:spcAft>
              <a:defRPr sz="2400">
                <a:solidFill>
                  <a:srgbClr val="000000"/>
                </a:solidFill>
                <a:latin typeface="Georgia"/>
                <a:ea typeface="Georgia" charset="0"/>
                <a:cs typeface="Georgia"/>
              </a:defRPr>
            </a:lvl2pPr>
            <a:lvl3pPr marL="1031875" indent="-168275" algn="l" rtl="0" eaLnBrk="1" fontAlgn="base" hangingPunct="1">
              <a:lnSpc>
                <a:spcPct val="100000"/>
              </a:lnSpc>
              <a:spcBef>
                <a:spcPts val="400"/>
              </a:spcBef>
              <a:spcAft>
                <a:spcPts val="600"/>
              </a:spcAft>
              <a:buSzPct val="90000"/>
              <a:buChar char="»"/>
              <a:defRPr sz="2000">
                <a:solidFill>
                  <a:srgbClr val="000000"/>
                </a:solidFill>
                <a:latin typeface="Georgia"/>
                <a:ea typeface="Georgia" charset="0"/>
                <a:cs typeface="Georgia"/>
              </a:defRPr>
            </a:lvl3pPr>
            <a:lvl4pPr marL="1539875" indent="-168275" algn="l" rtl="0" eaLnBrk="1" fontAlgn="base" hangingPunct="1">
              <a:lnSpc>
                <a:spcPct val="100000"/>
              </a:lnSpc>
              <a:spcBef>
                <a:spcPts val="400"/>
              </a:spcBef>
              <a:spcAft>
                <a:spcPts val="600"/>
              </a:spcAft>
              <a:defRPr sz="1600">
                <a:solidFill>
                  <a:srgbClr val="000000"/>
                </a:solidFill>
                <a:latin typeface="Georgia"/>
                <a:ea typeface="Georgia" charset="0"/>
                <a:cs typeface="Georgia"/>
              </a:defRPr>
            </a:lvl4pPr>
            <a:lvl5pPr marL="2055813" indent="-227013" algn="l" rtl="0" eaLnBrk="1" fontAlgn="base" hangingPunct="1">
              <a:lnSpc>
                <a:spcPct val="100000"/>
              </a:lnSpc>
              <a:spcBef>
                <a:spcPct val="0"/>
              </a:spcBef>
              <a:spcAft>
                <a:spcPts val="600"/>
              </a:spcAft>
              <a:defRPr sz="1800">
                <a:solidFill>
                  <a:srgbClr val="000000"/>
                </a:solidFill>
                <a:latin typeface="Georgia"/>
                <a:ea typeface="Georgia" charset="0"/>
                <a:cs typeface="Georgia"/>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charset="-128"/>
              </a:defRPr>
            </a:lvl9pPr>
          </a:lstStyle>
          <a:p>
            <a:pPr marL="68263" lvl="1" indent="0"/>
            <a:r>
              <a:rPr lang="en-US" sz="1600" kern="0" dirty="0">
                <a:sym typeface="Wingdings" pitchFamily="2" charset="2"/>
              </a:rPr>
              <a:t>This approximation is reasonable for the upper part of the descent, but becomes increasingly inaccurate at high pressures (~ 1000 bar and above), where the density is no longer linear in the pressure, and numerical modelling using the correct hydrogen equation of state becomes necessary. At these pressures, the hydrogen is supercritical, and density starts to level off. Above about 100 kg/m</a:t>
            </a:r>
            <a:r>
              <a:rPr lang="en-US" sz="1600" kern="0" baseline="30000" dirty="0">
                <a:sym typeface="Wingdings" pitchFamily="2" charset="2"/>
              </a:rPr>
              <a:t>3</a:t>
            </a:r>
            <a:r>
              <a:rPr lang="en-US" sz="1600" kern="0" dirty="0">
                <a:sym typeface="Wingdings" pitchFamily="2" charset="2"/>
              </a:rPr>
              <a:t>, additional pressure does not significantly increase density.</a:t>
            </a:r>
            <a:endParaRPr lang="en-US" sz="1800" kern="0" dirty="0"/>
          </a:p>
          <a:p>
            <a:pPr marL="0" indent="0">
              <a:buFont typeface="AGaramond RegularSC" charset="0"/>
              <a:buNone/>
            </a:pPr>
            <a:endParaRPr lang="en-US" kern="0" dirty="0"/>
          </a:p>
        </p:txBody>
      </p:sp>
    </p:spTree>
    <p:extLst>
      <p:ext uri="{BB962C8B-B14F-4D97-AF65-F5344CB8AC3E}">
        <p14:creationId xmlns:p14="http://schemas.microsoft.com/office/powerpoint/2010/main" val="3632305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2995448" y="889000"/>
            <a:ext cx="5767552" cy="838200"/>
          </a:xfrm>
        </p:spPr>
        <p:txBody>
          <a:bodyPr/>
          <a:lstStyle/>
          <a:p>
            <a:r>
              <a:rPr lang="en-US" dirty="0"/>
              <a:t>Effect of altitude variation</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385763" y="1902460"/>
            <a:ext cx="8377237" cy="4803140"/>
          </a:xfrm>
        </p:spPr>
        <p:txBody>
          <a:bodyPr/>
          <a:lstStyle/>
          <a:p>
            <a:r>
              <a:rPr lang="en-US" dirty="0"/>
              <a:t>For constant descent velocity, we need to adjust the lift produced by the propeller as the density increases</a:t>
            </a:r>
          </a:p>
          <a:p>
            <a:pPr lvl="1"/>
            <a:r>
              <a:rPr lang="en-US" dirty="0">
                <a:sym typeface="Wingdings" pitchFamily="2" charset="2"/>
              </a:rPr>
              <a:t> straightforward to do this by adjusting blade pitch</a:t>
            </a:r>
          </a:p>
          <a:p>
            <a:pPr lvl="1"/>
            <a:r>
              <a:rPr lang="en-US" sz="1600" dirty="0">
                <a:sym typeface="Wingdings" pitchFamily="2" charset="2"/>
              </a:rPr>
              <a:t>This is identical to the adjustment of a wind turbine blades to account for varying wind velocity, except in this case the velocity is constant and the density is changing.</a:t>
            </a:r>
            <a:r>
              <a:rPr lang="en-US" sz="1600" dirty="0"/>
              <a:t> </a:t>
            </a:r>
          </a:p>
          <a:p>
            <a:pPr lvl="1"/>
            <a:r>
              <a:rPr lang="en-US" dirty="0">
                <a:sym typeface="Wingdings" pitchFamily="2" charset="2"/>
              </a:rPr>
              <a:t> as probe descends further, reduce propeller disk area</a:t>
            </a:r>
          </a:p>
          <a:p>
            <a:pPr lvl="1"/>
            <a:r>
              <a:rPr lang="en-US" sz="1800" dirty="0">
                <a:sym typeface="Wingdings" pitchFamily="2" charset="2"/>
              </a:rPr>
              <a:t>Multiple blades: jettison blades successively as the probe descends.</a:t>
            </a:r>
            <a:endParaRPr lang="en-US" sz="1600" dirty="0"/>
          </a:p>
          <a:p>
            <a:pPr lvl="1"/>
            <a:r>
              <a:rPr lang="en-US" dirty="0">
                <a:sym typeface="Wingdings" pitchFamily="2" charset="2"/>
              </a:rPr>
              <a:t> at the lowest part of the descent, allow descent rate to decrease</a:t>
            </a:r>
          </a:p>
          <a:p>
            <a:pPr lvl="1"/>
            <a:r>
              <a:rPr lang="en-US" sz="1800" dirty="0">
                <a:sym typeface="Wingdings" pitchFamily="2" charset="2"/>
              </a:rPr>
              <a:t>In the high-density region, the drag of the probe body dominates the descent rate. </a:t>
            </a:r>
            <a:endParaRPr lang="en-US" sz="1800" dirty="0"/>
          </a:p>
          <a:p>
            <a:pPr marL="0" indent="0">
              <a:buNone/>
            </a:pPr>
            <a:endParaRPr lang="en-US" dirty="0"/>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27</a:t>
            </a:fld>
            <a:endParaRPr lang="en-US" dirty="0"/>
          </a:p>
        </p:txBody>
      </p:sp>
      <p:pic>
        <p:nvPicPr>
          <p:cNvPr id="7" name="Picture 6">
            <a:extLst>
              <a:ext uri="{FF2B5EF4-FFF2-40B4-BE49-F238E27FC236}">
                <a16:creationId xmlns:a16="http://schemas.microsoft.com/office/drawing/2014/main" id="{7FDFAFBD-E14C-2A49-B052-E1D01ECCF5BD}"/>
              </a:ext>
            </a:extLst>
          </p:cNvPr>
          <p:cNvPicPr>
            <a:picLocks noChangeAspect="1"/>
          </p:cNvPicPr>
          <p:nvPr/>
        </p:nvPicPr>
        <p:blipFill rotWithShape="1">
          <a:blip r:embed="rId3"/>
          <a:srcRect l="23515" t="25571" r="21623" b="27465"/>
          <a:stretch/>
        </p:blipFill>
        <p:spPr>
          <a:xfrm>
            <a:off x="230702" y="231140"/>
            <a:ext cx="2651760" cy="1623060"/>
          </a:xfrm>
          <a:prstGeom prst="rect">
            <a:avLst/>
          </a:prstGeom>
        </p:spPr>
      </p:pic>
    </p:spTree>
    <p:extLst>
      <p:ext uri="{BB962C8B-B14F-4D97-AF65-F5344CB8AC3E}">
        <p14:creationId xmlns:p14="http://schemas.microsoft.com/office/powerpoint/2010/main" val="1081526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8358-8A2D-454E-8A12-ADA5AAF36755}"/>
              </a:ext>
            </a:extLst>
          </p:cNvPr>
          <p:cNvSpPr>
            <a:spLocks noGrp="1"/>
          </p:cNvSpPr>
          <p:nvPr>
            <p:ph type="title"/>
          </p:nvPr>
        </p:nvSpPr>
        <p:spPr>
          <a:xfrm>
            <a:off x="419100" y="1556159"/>
            <a:ext cx="8305800" cy="838200"/>
          </a:xfrm>
        </p:spPr>
        <p:txBody>
          <a:bodyPr/>
          <a:lstStyle/>
          <a:p>
            <a:r>
              <a:rPr lang="en-US" dirty="0"/>
              <a:t>Conclusions</a:t>
            </a:r>
          </a:p>
        </p:txBody>
      </p:sp>
      <p:sp>
        <p:nvSpPr>
          <p:cNvPr id="3" name="Content Placeholder 2">
            <a:extLst>
              <a:ext uri="{FF2B5EF4-FFF2-40B4-BE49-F238E27FC236}">
                <a16:creationId xmlns:a16="http://schemas.microsoft.com/office/drawing/2014/main" id="{1B3284C3-5E2C-E648-8A43-1E87A476AC43}"/>
              </a:ext>
            </a:extLst>
          </p:cNvPr>
          <p:cNvSpPr>
            <a:spLocks noGrp="1"/>
          </p:cNvSpPr>
          <p:nvPr>
            <p:ph idx="1"/>
          </p:nvPr>
        </p:nvSpPr>
        <p:spPr>
          <a:xfrm>
            <a:off x="457200" y="2407059"/>
            <a:ext cx="8377237" cy="3092041"/>
          </a:xfrm>
        </p:spPr>
        <p:txBody>
          <a:bodyPr/>
          <a:lstStyle/>
          <a:p>
            <a:pPr marL="0" indent="0">
              <a:buNone/>
            </a:pPr>
            <a:r>
              <a:rPr lang="en-US" dirty="0"/>
              <a:t>We are analyzing a probe into the atmosphere of a gas giant planet, in which we will use advanced thermal design and high-temperature electronics to maximize the depth into the atmosphere we can achieve</a:t>
            </a:r>
          </a:p>
          <a:p>
            <a:r>
              <a:rPr lang="en-US" dirty="0"/>
              <a:t>A new power system is proposed, in which power is generated from the probe’s motion through the atmosphere</a:t>
            </a:r>
          </a:p>
        </p:txBody>
      </p:sp>
      <p:sp>
        <p:nvSpPr>
          <p:cNvPr id="4" name="Footer Placeholder 3">
            <a:extLst>
              <a:ext uri="{FF2B5EF4-FFF2-40B4-BE49-F238E27FC236}">
                <a16:creationId xmlns:a16="http://schemas.microsoft.com/office/drawing/2014/main" id="{8B3E71D2-979D-0548-8E12-A5D44D3F62A1}"/>
              </a:ext>
            </a:extLst>
          </p:cNvPr>
          <p:cNvSpPr>
            <a:spLocks noGrp="1"/>
          </p:cNvSpPr>
          <p:nvPr>
            <p:ph type="ftr" sz="quarter" idx="10"/>
          </p:nvPr>
        </p:nvSpPr>
        <p:spPr/>
        <p:txBody>
          <a:bodyPr/>
          <a:lstStyle/>
          <a:p>
            <a:pPr>
              <a:defRPr/>
            </a:pPr>
            <a:r>
              <a:rPr lang="en-US" dirty="0"/>
              <a:t>Geoffrey A. Landis</a:t>
            </a:r>
          </a:p>
        </p:txBody>
      </p:sp>
      <p:sp>
        <p:nvSpPr>
          <p:cNvPr id="5" name="Slide Number Placeholder 4">
            <a:extLst>
              <a:ext uri="{FF2B5EF4-FFF2-40B4-BE49-F238E27FC236}">
                <a16:creationId xmlns:a16="http://schemas.microsoft.com/office/drawing/2014/main" id="{1CE2945C-0BF8-2543-A314-2F4D2D5C47CB}"/>
              </a:ext>
            </a:extLst>
          </p:cNvPr>
          <p:cNvSpPr>
            <a:spLocks noGrp="1"/>
          </p:cNvSpPr>
          <p:nvPr>
            <p:ph type="sldNum" sz="quarter" idx="11"/>
          </p:nvPr>
        </p:nvSpPr>
        <p:spPr/>
        <p:txBody>
          <a:bodyPr/>
          <a:lstStyle/>
          <a:p>
            <a:pPr>
              <a:defRPr/>
            </a:pPr>
            <a:fld id="{C600E642-C370-BD43-8320-1F31FDFBFA20}" type="slidenum">
              <a:rPr lang="en-US" smtClean="0"/>
              <a:pPr>
                <a:defRPr/>
              </a:pPr>
              <a:t>28</a:t>
            </a:fld>
            <a:endParaRPr lang="en-US" dirty="0"/>
          </a:p>
        </p:txBody>
      </p:sp>
      <p:pic>
        <p:nvPicPr>
          <p:cNvPr id="6" name="Picture 5">
            <a:extLst>
              <a:ext uri="{FF2B5EF4-FFF2-40B4-BE49-F238E27FC236}">
                <a16:creationId xmlns:a16="http://schemas.microsoft.com/office/drawing/2014/main" id="{C9F3A04E-482E-1A47-ABB7-BE2D73F75508}"/>
              </a:ext>
            </a:extLst>
          </p:cNvPr>
          <p:cNvPicPr>
            <a:picLocks noChangeAspect="1"/>
          </p:cNvPicPr>
          <p:nvPr/>
        </p:nvPicPr>
        <p:blipFill rotWithShape="1">
          <a:blip r:embed="rId2"/>
          <a:srcRect t="31013" b="34111"/>
          <a:stretch/>
        </p:blipFill>
        <p:spPr>
          <a:xfrm>
            <a:off x="2155267" y="338150"/>
            <a:ext cx="4833466" cy="1205309"/>
          </a:xfrm>
          <a:prstGeom prst="rect">
            <a:avLst/>
          </a:prstGeom>
        </p:spPr>
      </p:pic>
    </p:spTree>
    <p:extLst>
      <p:ext uri="{BB962C8B-B14F-4D97-AF65-F5344CB8AC3E}">
        <p14:creationId xmlns:p14="http://schemas.microsoft.com/office/powerpoint/2010/main" val="2428943596"/>
      </p:ext>
    </p:extLst>
  </p:cSld>
  <p:clrMapOvr>
    <a:masterClrMapping/>
  </p:clrMapOvr>
</p:sld>
</file>

<file path=ppt/theme/theme1.xml><?xml version="1.0" encoding="utf-8"?>
<a:theme xmlns:a="http://schemas.openxmlformats.org/drawingml/2006/main" name="GRCNASATemplate">
  <a:themeElements>
    <a:clrScheme name="Custom 7">
      <a:dk1>
        <a:srgbClr val="000000"/>
      </a:dk1>
      <a:lt1>
        <a:srgbClr val="FFFFFF"/>
      </a:lt1>
      <a:dk2>
        <a:srgbClr val="000090"/>
      </a:dk2>
      <a:lt2>
        <a:srgbClr val="C8C8C8"/>
      </a:lt2>
      <a:accent1>
        <a:srgbClr val="900000"/>
      </a:accent1>
      <a:accent2>
        <a:srgbClr val="78D190"/>
      </a:accent2>
      <a:accent3>
        <a:srgbClr val="4B4B4B"/>
      </a:accent3>
      <a:accent4>
        <a:srgbClr val="DCD2B9"/>
      </a:accent4>
      <a:accent5>
        <a:srgbClr val="7D32AA"/>
      </a:accent5>
      <a:accent6>
        <a:srgbClr val="EBEBC8"/>
      </a:accent6>
      <a:hlink>
        <a:srgbClr val="32469B"/>
      </a:hlink>
      <a:folHlink>
        <a:srgbClr val="50379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GRCNASATemplate</Template>
  <TotalTime>443</TotalTime>
  <Words>2214</Words>
  <Application>Microsoft Macintosh PowerPoint</Application>
  <PresentationFormat>On-screen Show (4:3)</PresentationFormat>
  <Paragraphs>248</Paragraphs>
  <Slides>28</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28</vt:i4>
      </vt:variant>
    </vt:vector>
  </HeadingPairs>
  <TitlesOfParts>
    <vt:vector size="41" baseType="lpstr">
      <vt:lpstr>Arial Unicode MS</vt:lpstr>
      <vt:lpstr>55 Helvetica Roman</vt:lpstr>
      <vt:lpstr>75 Helvetica Bold</vt:lpstr>
      <vt:lpstr>AGaramond RegularSC</vt:lpstr>
      <vt:lpstr>Arial</vt:lpstr>
      <vt:lpstr>Calibri</vt:lpstr>
      <vt:lpstr>Courier New</vt:lpstr>
      <vt:lpstr>Georgia</vt:lpstr>
      <vt:lpstr>Metropolis</vt:lpstr>
      <vt:lpstr>Symbol</vt:lpstr>
      <vt:lpstr>Times</vt:lpstr>
      <vt:lpstr>Times New Roman</vt:lpstr>
      <vt:lpstr>GRCNASATemplate</vt:lpstr>
      <vt:lpstr>PowerPoint Presentation</vt:lpstr>
      <vt:lpstr>Introduction</vt:lpstr>
      <vt:lpstr>PowerPoint Presentation</vt:lpstr>
      <vt:lpstr>Previous mission: Galileo</vt:lpstr>
      <vt:lpstr>Objective: deep dive into gas giant atmosphere</vt:lpstr>
      <vt:lpstr>Target: Saturn atmospheric Probe</vt:lpstr>
      <vt:lpstr>Saturn compared to Jupiter</vt:lpstr>
      <vt:lpstr>Deep Dive Saturn: what we want</vt:lpstr>
      <vt:lpstr>Deep Dive Saturn: what we target</vt:lpstr>
      <vt:lpstr>Saturn compared to Jupiter</vt:lpstr>
      <vt:lpstr>Comparison to other proposed Saturn probes</vt:lpstr>
      <vt:lpstr>Challenges: deep dive into gas giant atmosphere</vt:lpstr>
      <vt:lpstr>High temperature power system</vt:lpstr>
      <vt:lpstr>High temperature power system</vt:lpstr>
      <vt:lpstr>High temperature power system</vt:lpstr>
      <vt:lpstr>High temperature power system</vt:lpstr>
      <vt:lpstr>High temperature power system</vt:lpstr>
      <vt:lpstr>Probe with counterrotating propeller power source</vt:lpstr>
      <vt:lpstr>Requires high-temperature generator</vt:lpstr>
      <vt:lpstr>Power from Descent Energy</vt:lpstr>
      <vt:lpstr>Power from Descent Energy (2)</vt:lpstr>
      <vt:lpstr>Power from Descent Energy (3)</vt:lpstr>
      <vt:lpstr>Power from Descent Energy (4)</vt:lpstr>
      <vt:lpstr>Atmosphere of Saturn</vt:lpstr>
      <vt:lpstr>Example calculation: 1-bar level on Saturn</vt:lpstr>
      <vt:lpstr>Effect of altitude variation</vt:lpstr>
      <vt:lpstr>Effect of altitude variation</vt:lpstr>
      <vt:lpstr>Conclusions</vt:lpstr>
    </vt:vector>
  </TitlesOfParts>
  <Company>HP</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Master</dc:title>
  <dc:creator>Madej, Barbara H. (GRC-RPV0)[SGT INC]</dc:creator>
  <cp:lastModifiedBy>Landis, Geoffrey A. (GRC-LEX0)</cp:lastModifiedBy>
  <cp:revision>92</cp:revision>
  <cp:lastPrinted>2011-07-05T21:16:18Z</cp:lastPrinted>
  <dcterms:created xsi:type="dcterms:W3CDTF">2012-07-09T16:50:56Z</dcterms:created>
  <dcterms:modified xsi:type="dcterms:W3CDTF">2021-04-23T18:34:41Z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TC062562941033</vt:lpwstr>
  </property>
</Properties>
</file>