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 id="2147483721" r:id="rId3"/>
  </p:sldMasterIdLst>
  <p:notesMasterIdLst>
    <p:notesMasterId r:id="rId36"/>
  </p:notesMasterIdLst>
  <p:sldIdLst>
    <p:sldId id="881" r:id="rId4"/>
    <p:sldId id="899" r:id="rId5"/>
    <p:sldId id="257" r:id="rId6"/>
    <p:sldId id="322" r:id="rId7"/>
    <p:sldId id="321" r:id="rId8"/>
    <p:sldId id="324" r:id="rId9"/>
    <p:sldId id="905" r:id="rId10"/>
    <p:sldId id="295" r:id="rId11"/>
    <p:sldId id="326" r:id="rId12"/>
    <p:sldId id="316" r:id="rId13"/>
    <p:sldId id="907" r:id="rId14"/>
    <p:sldId id="293" r:id="rId15"/>
    <p:sldId id="919" r:id="rId16"/>
    <p:sldId id="336" r:id="rId17"/>
    <p:sldId id="851" r:id="rId18"/>
    <p:sldId id="882" r:id="rId19"/>
    <p:sldId id="908" r:id="rId20"/>
    <p:sldId id="935" r:id="rId21"/>
    <p:sldId id="927" r:id="rId22"/>
    <p:sldId id="931" r:id="rId23"/>
    <p:sldId id="258" r:id="rId24"/>
    <p:sldId id="263" r:id="rId25"/>
    <p:sldId id="264" r:id="rId26"/>
    <p:sldId id="265" r:id="rId27"/>
    <p:sldId id="932" r:id="rId28"/>
    <p:sldId id="934" r:id="rId29"/>
    <p:sldId id="933" r:id="rId30"/>
    <p:sldId id="929" r:id="rId31"/>
    <p:sldId id="928" r:id="rId32"/>
    <p:sldId id="936" r:id="rId33"/>
    <p:sldId id="938" r:id="rId34"/>
    <p:sldId id="93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FA00"/>
    <a:srgbClr val="656877"/>
    <a:srgbClr val="2A39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19"/>
    <p:restoredTop sz="94632"/>
  </p:normalViewPr>
  <p:slideViewPr>
    <p:cSldViewPr snapToGrid="0" snapToObjects="1">
      <p:cViewPr varScale="1">
        <p:scale>
          <a:sx n="98" d="100"/>
          <a:sy n="98" d="100"/>
        </p:scale>
        <p:origin x="208"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5DE04-B968-5D47-964D-D5934BD34765}" type="datetimeFigureOut">
              <a:rPr lang="en-US" smtClean="0"/>
              <a:t>4/26/21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C317D-F3C2-9942-B56C-5A848638D049}" type="slidenum">
              <a:rPr lang="en-US" smtClean="0"/>
              <a:t>‹#›</a:t>
            </a:fld>
            <a:endParaRPr lang="en-US"/>
          </a:p>
        </p:txBody>
      </p:sp>
    </p:spTree>
    <p:extLst>
      <p:ext uri="{BB962C8B-B14F-4D97-AF65-F5344CB8AC3E}">
        <p14:creationId xmlns:p14="http://schemas.microsoft.com/office/powerpoint/2010/main" val="2052994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C317D-F3C2-9942-B56C-5A848638D0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817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CC317D-F3C2-9942-B56C-5A848638D049}" type="slidenum">
              <a:rPr lang="en-US" smtClean="0"/>
              <a:t>3</a:t>
            </a:fld>
            <a:endParaRPr lang="en-US"/>
          </a:p>
        </p:txBody>
      </p:sp>
    </p:spTree>
    <p:extLst>
      <p:ext uri="{BB962C8B-B14F-4D97-AF65-F5344CB8AC3E}">
        <p14:creationId xmlns:p14="http://schemas.microsoft.com/office/powerpoint/2010/main" val="271469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Model-calculated depths at which water ice would be lost to sublimation at a rate of less than 1 kg m−2 per billion years. The white regions define the locations where water ice can currently be cold trapped on the surface, the colored regions define the upper surface of the lunar ice permafrost boundary, and the gray regions define locations where subsurface temperatures are too warm to permit the cold-trapping of water ice within 1m of the surface. High-resolution images are available in the SOM.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C29CC7-95D8-4216-A082-4959109F22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3859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utilize surface temperature measurements and ultraviolet albedo spectra from the Lunar Reconnaissance Orbiter to test the hypothesis that exposed water frost exists within the Moon’s shadowed polar craters, and that temperature controls its concentration and spatial distribution. For locations with annual maximum temperatures </a:t>
            </a:r>
            <a:r>
              <a:rPr lang="en-US" dirty="0" err="1"/>
              <a:t>Tmax</a:t>
            </a:r>
            <a:r>
              <a:rPr lang="en-US" dirty="0"/>
              <a:t> greater than the H2O sublimation temperature of 110 K, we find no evidence for exposed water frost, based on the LAMP UV spectra. However, we observe a strong change in spectral behavior at locations perennially below 110 K, consistent with cold-trapped ice on the surface. In addition to the temperature association, spectral evidence for water frost comes from the following spectral features: (a) decreasing Lyman-a albedo, (b) decreasing ‘‘on-band’’ (129.57– 155.57 nm) albedo, and (c) increasing ‘‘off-band’’ (155.57–189.57 nm) albedo. All of these features are consistent with the UV spectrum of water ice, and are expected for water ice layers &gt;100 nm in thickness. High regolith porosity, which would darken the surface at all wavelengths, cannot alone explain the observed spectral changes at low temperatures. Given the observed LAMP off-band/on-band albedo ratios at a spatial scale of 250 m, the range of water ice concentrations within the cold traps with </a:t>
            </a:r>
            <a:r>
              <a:rPr lang="en-US" dirty="0" err="1"/>
              <a:t>Tmax</a:t>
            </a:r>
            <a:r>
              <a:rPr lang="en-US" dirty="0"/>
              <a:t> &lt; 110 K is 0.1–2.0% by mass, if the ice is intimately mixed with dry regolith. If pure water ice is exposed instead, then up to 10% of the surface area on the 250-m scale of the measurements may be ice-covered. The observed distribution of exposed water ice is highly heterogeneous, with some cold traps &lt;110 K having little to no apparent water frost, and others with a significant amount of water frost. As noted by Gladstone et al. (Gladstone, G.R. et al. [2012]. J. </a:t>
            </a:r>
            <a:r>
              <a:rPr lang="en-US" dirty="0" err="1"/>
              <a:t>Geophys</a:t>
            </a:r>
            <a:r>
              <a:rPr lang="en-US" dirty="0"/>
              <a:t>. Res.: Planets 117(E12)), this heterogeneity may be a consequence of the fact that the net supply rate ofH2O molecules to the lunar poles is very similar to the net destruction rate within the cold traps. However, an observed increase in apparent H2O abundance with decreasing temperature from 110 K to 65 K suggests that destruction of surface frosts by impact gardening and space weathering is spatially heterogeneous. We find a loosely bimodal distribution of apparent ice concentrations with temperature, possibly due to competition between vertical mixing by impact gardening and resupply of H2O by vapor diffusion at sites 110 K. Finally, we cannot rule out the possibility that the colder population of ice deposits is in fact primarily carbon dioxide ice, although peak temperatures of 65 K are slightly higher than the usual CO2 sublimation temperature of 60 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C29CC7-95D8-4216-A082-4959109F22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143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LP </a:t>
            </a:r>
            <a:r>
              <a:rPr lang="mr-IN" dirty="0"/>
              <a:t>–</a:t>
            </a:r>
            <a:r>
              <a:rPr lang="en-US" dirty="0"/>
              <a:t> launch 1998, 30/100 km,</a:t>
            </a:r>
            <a:r>
              <a:rPr lang="en-US" baseline="0" dirty="0"/>
              <a:t> 19 </a:t>
            </a:r>
            <a:r>
              <a:rPr lang="en-US" baseline="0" dirty="0" err="1"/>
              <a:t>mos</a:t>
            </a:r>
            <a:r>
              <a:rPr lang="en-US" baseline="0" dirty="0"/>
              <a:t> (12 @ 100, 7 @ 30)</a:t>
            </a:r>
          </a:p>
          <a:p>
            <a:r>
              <a:rPr lang="en-US" baseline="0" dirty="0"/>
              <a:t>LRO </a:t>
            </a:r>
            <a:r>
              <a:rPr lang="mr-IN" baseline="0" dirty="0"/>
              <a:t>–</a:t>
            </a:r>
            <a:r>
              <a:rPr lang="en-US" baseline="0" dirty="0"/>
              <a:t> launch 2009, 50/100km as low as 30</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C317D-F3C2-9942-B56C-5A848638D0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9873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LP </a:t>
            </a:r>
            <a:r>
              <a:rPr lang="mr-IN" dirty="0"/>
              <a:t>–</a:t>
            </a:r>
            <a:r>
              <a:rPr lang="en-US" dirty="0"/>
              <a:t> launch 1998, 30/100 km,</a:t>
            </a:r>
            <a:r>
              <a:rPr lang="en-US" baseline="0" dirty="0"/>
              <a:t> 19 </a:t>
            </a:r>
            <a:r>
              <a:rPr lang="en-US" baseline="0" dirty="0" err="1"/>
              <a:t>mos</a:t>
            </a:r>
            <a:r>
              <a:rPr lang="en-US" baseline="0" dirty="0"/>
              <a:t> (12 @ 100, 7 @ 30)</a:t>
            </a:r>
          </a:p>
          <a:p>
            <a:r>
              <a:rPr lang="en-US" baseline="0" dirty="0"/>
              <a:t>LRO </a:t>
            </a:r>
            <a:r>
              <a:rPr lang="mr-IN" baseline="0" dirty="0"/>
              <a:t>–</a:t>
            </a:r>
            <a:r>
              <a:rPr lang="en-US" baseline="0" dirty="0"/>
              <a:t> launch 2009, 50/100km as low as 30</a:t>
            </a:r>
            <a:endParaRPr lang="en-US" dirty="0"/>
          </a:p>
        </p:txBody>
      </p:sp>
      <p:sp>
        <p:nvSpPr>
          <p:cNvPr id="4" name="Slide Number Placeholder 3"/>
          <p:cNvSpPr>
            <a:spLocks noGrp="1"/>
          </p:cNvSpPr>
          <p:nvPr>
            <p:ph type="sldNum" sz="quarter" idx="10"/>
          </p:nvPr>
        </p:nvSpPr>
        <p:spPr/>
        <p:txBody>
          <a:bodyPr/>
          <a:lstStyle/>
          <a:p>
            <a:fld id="{25CC317D-F3C2-9942-B56C-5A848638D049}" type="slidenum">
              <a:rPr lang="en-US" smtClean="0"/>
              <a:t>8</a:t>
            </a:fld>
            <a:endParaRPr lang="en-US"/>
          </a:p>
        </p:txBody>
      </p:sp>
    </p:spTree>
    <p:extLst>
      <p:ext uri="{BB962C8B-B14F-4D97-AF65-F5344CB8AC3E}">
        <p14:creationId xmlns:p14="http://schemas.microsoft.com/office/powerpoint/2010/main" val="2372825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C29CC7-95D8-4216-A082-4959109F22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7520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a:t>
            </a:r>
            <a:r>
              <a:rPr lang="en-US" baseline="0" dirty="0"/>
              <a:t> add graphic</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C317D-F3C2-9942-B56C-5A848638D0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391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C317D-F3C2-9942-B56C-5A848638D0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7523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 solar panels</a:t>
            </a:r>
            <a:r>
              <a:rPr lang="en-US" baseline="0" dirty="0"/>
              <a:t> </a:t>
            </a:r>
          </a:p>
          <a:p>
            <a:r>
              <a:rPr lang="en-US" baseline="0" dirty="0"/>
              <a:t>Add more reviews</a:t>
            </a:r>
          </a:p>
          <a:p>
            <a:r>
              <a:rPr lang="en-US" baseline="0" dirty="0"/>
              <a:t>- past (IAA, SRR, PDR, I-PDR)</a:t>
            </a:r>
          </a:p>
          <a:p>
            <a:r>
              <a:rPr lang="en-US" baseline="0" dirty="0"/>
              <a:t>- future (AITRR, FRR, etc.)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C317D-F3C2-9942-B56C-5A848638D0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0902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d5627ad4ce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d5627ad4ce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1484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d5627ad4c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d5627ad4c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9867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d5627ad4ce_0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d5627ad4ce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9122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d5627ad4ce_0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d5627ad4ce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8950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d5627ad4ce_0_3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d5627ad4ce_0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9074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r>
              <a:rPr lang="cs-CZ"/>
              <a:t>Low-Cost Planetary Missions Conference 2017</a:t>
            </a:r>
            <a:endParaRPr lang="en-US" dirty="0"/>
          </a:p>
        </p:txBody>
      </p:sp>
      <p:sp>
        <p:nvSpPr>
          <p:cNvPr id="6" name="Slide Number Placeholder 5"/>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1506238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cs-CZ"/>
              <a:t>Low-Cost Planetary Missions Conference 2017</a:t>
            </a:r>
            <a:endParaRPr lang="en-US" dirty="0"/>
          </a:p>
        </p:txBody>
      </p:sp>
      <p:sp>
        <p:nvSpPr>
          <p:cNvPr id="6" name="Slide Number Placeholder 5"/>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1013067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r>
              <a:rPr lang="cs-CZ"/>
              <a:t>Low-Cost Planetary Missions Conference 2017</a:t>
            </a:r>
            <a:endParaRPr lang="en-US" dirty="0"/>
          </a:p>
        </p:txBody>
      </p:sp>
      <p:sp>
        <p:nvSpPr>
          <p:cNvPr id="6" name="Slide Number Placeholder 5"/>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1380564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cs-CZ"/>
              <a:t>Low-Cost Planetary Missions Conference 2017</a:t>
            </a:r>
            <a:endParaRPr lang="en-US" dirty="0"/>
          </a:p>
        </p:txBody>
      </p:sp>
      <p:sp>
        <p:nvSpPr>
          <p:cNvPr id="7" name="Slide Number Placeholder 6"/>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1735103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cs-CZ"/>
              <a:t>Low-Cost Planetary Missions Conference 2017</a:t>
            </a:r>
            <a:endParaRPr lang="en-US" dirty="0"/>
          </a:p>
        </p:txBody>
      </p:sp>
      <p:sp>
        <p:nvSpPr>
          <p:cNvPr id="9" name="Slide Number Placeholder 8"/>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1200317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cs-CZ"/>
              <a:t>Low-Cost Planetary Missions Conference 2017</a:t>
            </a:r>
            <a:endParaRPr lang="en-US" dirty="0"/>
          </a:p>
        </p:txBody>
      </p:sp>
      <p:sp>
        <p:nvSpPr>
          <p:cNvPr id="5" name="Slide Number Placeholder 4"/>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268439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cs-CZ"/>
              <a:t>Low-Cost Planetary Missions Conference 2017</a:t>
            </a:r>
            <a:endParaRPr lang="en-US" dirty="0"/>
          </a:p>
        </p:txBody>
      </p:sp>
      <p:sp>
        <p:nvSpPr>
          <p:cNvPr id="4" name="Slide Number Placeholder 3"/>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1940547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cs-CZ"/>
              <a:t>Low-Cost Planetary Missions Conference 2017</a:t>
            </a:r>
            <a:endParaRPr lang="en-US" dirty="0"/>
          </a:p>
        </p:txBody>
      </p:sp>
      <p:sp>
        <p:nvSpPr>
          <p:cNvPr id="7" name="Slide Number Placeholder 6"/>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941046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cs-CZ"/>
              <a:t>Low-Cost Planetary Missions Conference 2017</a:t>
            </a:r>
            <a:endParaRPr lang="en-US" dirty="0"/>
          </a:p>
        </p:txBody>
      </p:sp>
      <p:sp>
        <p:nvSpPr>
          <p:cNvPr id="7" name="Slide Number Placeholder 6"/>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2103083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cs-CZ"/>
              <a:t>Low-Cost Planetary Missions Conference 2017</a:t>
            </a:r>
            <a:endParaRPr lang="en-US" dirty="0"/>
          </a:p>
        </p:txBody>
      </p:sp>
      <p:sp>
        <p:nvSpPr>
          <p:cNvPr id="6" name="Slide Number Placeholder 5"/>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1091273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cs-CZ"/>
              <a:t>Low-Cost Planetary Missions Conference 2017</a:t>
            </a:r>
            <a:endParaRPr lang="en-US" dirty="0"/>
          </a:p>
        </p:txBody>
      </p:sp>
      <p:sp>
        <p:nvSpPr>
          <p:cNvPr id="6" name="Slide Number Placeholder 5"/>
          <p:cNvSpPr>
            <a:spLocks noGrp="1"/>
          </p:cNvSpPr>
          <p:nvPr>
            <p:ph type="sldNum" sz="quarter" idx="12"/>
          </p:nvPr>
        </p:nvSpPr>
        <p:spPr/>
        <p:txBody>
          <a:bodyPr/>
          <a:lstStyle/>
          <a:p>
            <a:fld id="{B92CA397-755A-1547-86A9-B93661248AC8}" type="slidenum">
              <a:rPr lang="en-US" smtClean="0"/>
              <a:t>‹#›</a:t>
            </a:fld>
            <a:endParaRPr lang="en-US"/>
          </a:p>
        </p:txBody>
      </p:sp>
    </p:spTree>
    <p:extLst>
      <p:ext uri="{BB962C8B-B14F-4D97-AF65-F5344CB8AC3E}">
        <p14:creationId xmlns:p14="http://schemas.microsoft.com/office/powerpoint/2010/main" val="1528831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42265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29631B-AFA8-422E-942B-87AF92CF3512}"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1497772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29631B-AFA8-422E-942B-87AF92CF3512}"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1551251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29631B-AFA8-422E-942B-87AF92CF3512}"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1989803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29631B-AFA8-422E-942B-87AF92CF3512}"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2324497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29631B-AFA8-422E-942B-87AF92CF3512}" type="datetimeFigureOut">
              <a:rPr lang="en-US" smtClean="0"/>
              <a:t>4/26/21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2943623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29631B-AFA8-422E-942B-87AF92CF3512}" type="datetimeFigureOut">
              <a:rPr lang="en-US" smtClean="0"/>
              <a:t>4/26/21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530896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29631B-AFA8-422E-942B-87AF92CF3512}" type="datetimeFigureOut">
              <a:rPr lang="en-US" smtClean="0"/>
              <a:t>4/26/21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13084823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29631B-AFA8-422E-942B-87AF92CF3512}"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153487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29631B-AFA8-422E-942B-87AF92CF3512}"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573377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29631B-AFA8-422E-942B-87AF92CF3512}"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584386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29631B-AFA8-422E-942B-87AF92CF3512}"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C6CA25-8E08-4744-A7DA-7F3851918B53}" type="slidenum">
              <a:rPr lang="en-US" smtClean="0"/>
              <a:t>‹#›</a:t>
            </a:fld>
            <a:endParaRPr lang="en-US"/>
          </a:p>
        </p:txBody>
      </p:sp>
    </p:spTree>
    <p:extLst>
      <p:ext uri="{BB962C8B-B14F-4D97-AF65-F5344CB8AC3E}">
        <p14:creationId xmlns:p14="http://schemas.microsoft.com/office/powerpoint/2010/main" val="19370830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E6BC3A-BB87-4AD7-A1D0-62F4C1CD31E9}"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33799697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E6BC3A-BB87-4AD7-A1D0-62F4C1CD31E9}"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14016943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E6BC3A-BB87-4AD7-A1D0-62F4C1CD31E9}"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864490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E6BC3A-BB87-4AD7-A1D0-62F4C1CD31E9}"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3303970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E6BC3A-BB87-4AD7-A1D0-62F4C1CD31E9}" type="datetimeFigureOut">
              <a:rPr lang="en-US" smtClean="0"/>
              <a:t>4/26/21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19893836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E6BC3A-BB87-4AD7-A1D0-62F4C1CD31E9}" type="datetimeFigureOut">
              <a:rPr lang="en-US" smtClean="0"/>
              <a:t>4/26/21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10339928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E6BC3A-BB87-4AD7-A1D0-62F4C1CD31E9}" type="datetimeFigureOut">
              <a:rPr lang="en-US" smtClean="0"/>
              <a:t>4/26/21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35922325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E6BC3A-BB87-4AD7-A1D0-62F4C1CD31E9}"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32723892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E6BC3A-BB87-4AD7-A1D0-62F4C1CD31E9}"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21277031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E6BC3A-BB87-4AD7-A1D0-62F4C1CD31E9}"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16747655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E6BC3A-BB87-4AD7-A1D0-62F4C1CD31E9}"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BAF62-8AEB-4E56-BDD1-B974962F8B0E}" type="slidenum">
              <a:rPr lang="en-US" smtClean="0"/>
              <a:t>‹#›</a:t>
            </a:fld>
            <a:endParaRPr lang="en-US"/>
          </a:p>
        </p:txBody>
      </p:sp>
    </p:spTree>
    <p:extLst>
      <p:ext uri="{BB962C8B-B14F-4D97-AF65-F5344CB8AC3E}">
        <p14:creationId xmlns:p14="http://schemas.microsoft.com/office/powerpoint/2010/main" val="333721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p:cNvSpPr/>
          <p:nvPr userDrawn="1"/>
        </p:nvSpPr>
        <p:spPr>
          <a:xfrm>
            <a:off x="-28755" y="6253604"/>
            <a:ext cx="12220755" cy="60439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Helvetica" charset="0"/>
                <a:ea typeface="Helvetica" charset="0"/>
                <a:cs typeface="Helvetica" charset="0"/>
              </a:defRPr>
            </a:lvl1pPr>
          </a:lstStyle>
          <a:p>
            <a:r>
              <a:rPr lang="cs-CZ"/>
              <a:t>Low-Cost Planetary Missions Conference 2017</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Helvetica" charset="0"/>
                <a:ea typeface="Helvetica" charset="0"/>
                <a:cs typeface="Helvetica" charset="0"/>
              </a:defRPr>
            </a:lvl1pPr>
          </a:lstStyle>
          <a:p>
            <a:fld id="{B92CA397-755A-1547-86A9-B93661248AC8}" type="slidenum">
              <a:rPr lang="en-US" smtClean="0"/>
              <a:pPr/>
              <a:t>‹#›</a:t>
            </a:fld>
            <a:endParaRPr lang="en-US" dirty="0"/>
          </a:p>
        </p:txBody>
      </p:sp>
      <p:pic>
        <p:nvPicPr>
          <p:cNvPr id="8" name="Picture 7"/>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717079" y="165418"/>
            <a:ext cx="1314081" cy="1309974"/>
          </a:xfrm>
          <a:prstGeom prst="rect">
            <a:avLst/>
          </a:prstGeom>
        </p:spPr>
      </p:pic>
      <p:pic>
        <p:nvPicPr>
          <p:cNvPr id="9" name="Picture 8"/>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0" y="6253604"/>
            <a:ext cx="1915633" cy="570615"/>
          </a:xfrm>
          <a:prstGeom prst="rect">
            <a:avLst/>
          </a:prstGeom>
        </p:spPr>
      </p:pic>
    </p:spTree>
    <p:extLst>
      <p:ext uri="{BB962C8B-B14F-4D97-AF65-F5344CB8AC3E}">
        <p14:creationId xmlns:p14="http://schemas.microsoft.com/office/powerpoint/2010/main" val="2052382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33" r:id="rId12"/>
  </p:sldLayoutIdLst>
  <p:hf hdr="0" dt="0"/>
  <p:txStyles>
    <p:title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Helvetica" charset="0"/>
          <a:ea typeface="Helvetica" charset="0"/>
          <a:cs typeface="Helvetica"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Helvetica" charset="0"/>
          <a:ea typeface="Helvetica" charset="0"/>
          <a:cs typeface="Helvetica"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Helvetica" charset="0"/>
          <a:ea typeface="Helvetica" charset="0"/>
          <a:cs typeface="Helvetica"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29631B-AFA8-422E-942B-87AF92CF3512}" type="datetimeFigureOut">
              <a:rPr lang="en-US" smtClean="0"/>
              <a:t>4/26/21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C6CA25-8E08-4744-A7DA-7F3851918B53}" type="slidenum">
              <a:rPr lang="en-US" smtClean="0"/>
              <a:t>‹#›</a:t>
            </a:fld>
            <a:endParaRPr lang="en-US"/>
          </a:p>
        </p:txBody>
      </p:sp>
    </p:spTree>
    <p:extLst>
      <p:ext uri="{BB962C8B-B14F-4D97-AF65-F5344CB8AC3E}">
        <p14:creationId xmlns:p14="http://schemas.microsoft.com/office/powerpoint/2010/main" val="1773483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6BC3A-BB87-4AD7-A1D0-62F4C1CD31E9}" type="datetimeFigureOut">
              <a:rPr lang="en-US" smtClean="0"/>
              <a:t>4/26/21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6BAF62-8AEB-4E56-BDD1-B974962F8B0E}" type="slidenum">
              <a:rPr lang="en-US" smtClean="0"/>
              <a:t>‹#›</a:t>
            </a:fld>
            <a:endParaRPr lang="en-US"/>
          </a:p>
        </p:txBody>
      </p:sp>
    </p:spTree>
    <p:extLst>
      <p:ext uri="{BB962C8B-B14F-4D97-AF65-F5344CB8AC3E}">
        <p14:creationId xmlns:p14="http://schemas.microsoft.com/office/powerpoint/2010/main" val="3766094974"/>
      </p:ext>
    </p:extLst>
  </p:cSld>
  <p:clrMap bg1="dk1" tx1="lt1" bg2="dk2"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tif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9.tiff"/></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5.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9.emf"/><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5.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e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39.jpg"/><Relationship Id="rId13" Type="http://schemas.openxmlformats.org/officeDocument/2006/relationships/image" Target="../media/image44.png"/><Relationship Id="rId3" Type="http://schemas.openxmlformats.org/officeDocument/2006/relationships/image" Target="../media/image35.png"/><Relationship Id="rId7" Type="http://schemas.openxmlformats.org/officeDocument/2006/relationships/image" Target="../media/image38.JPG"/><Relationship Id="rId12" Type="http://schemas.openxmlformats.org/officeDocument/2006/relationships/image" Target="../media/image43.tif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7.JP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4.emf"/><Relationship Id="rId9" Type="http://schemas.openxmlformats.org/officeDocument/2006/relationships/image" Target="../media/image4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6.JPG"/></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9.jp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3.jpg"/></Relationships>
</file>

<file path=ppt/slides/_rels/slide2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49AD3D2-882B-214E-B56A-8DACC7248693}"/>
              </a:ext>
            </a:extLst>
          </p:cNvPr>
          <p:cNvGrpSpPr/>
          <p:nvPr/>
        </p:nvGrpSpPr>
        <p:grpSpPr>
          <a:xfrm>
            <a:off x="-53971" y="-468087"/>
            <a:ext cx="12299942" cy="6934201"/>
            <a:chOff x="-53971" y="-468087"/>
            <a:chExt cx="12299942" cy="6934201"/>
          </a:xfrm>
        </p:grpSpPr>
        <p:pic>
          <p:nvPicPr>
            <p:cNvPr id="9" name="Picture 8">
              <a:extLst>
                <a:ext uri="{FF2B5EF4-FFF2-40B4-BE49-F238E27FC236}">
                  <a16:creationId xmlns:a16="http://schemas.microsoft.com/office/drawing/2014/main" id="{2693204A-F89C-DD46-8557-EF67E12BBF68}"/>
                </a:ext>
              </a:extLst>
            </p:cNvPr>
            <p:cNvPicPr>
              <a:picLocks noChangeAspect="1"/>
            </p:cNvPicPr>
            <p:nvPr/>
          </p:nvPicPr>
          <p:blipFill rotWithShape="1">
            <a:blip r:embed="rId3"/>
            <a:srcRect t="6362" b="6435"/>
            <a:stretch/>
          </p:blipFill>
          <p:spPr>
            <a:xfrm>
              <a:off x="-53971" y="-468086"/>
              <a:ext cx="12299942" cy="6934200"/>
            </a:xfrm>
            <a:prstGeom prst="rect">
              <a:avLst/>
            </a:prstGeom>
          </p:spPr>
        </p:pic>
        <p:sp>
          <p:nvSpPr>
            <p:cNvPr id="12" name="Rectangle 11">
              <a:extLst>
                <a:ext uri="{FF2B5EF4-FFF2-40B4-BE49-F238E27FC236}">
                  <a16:creationId xmlns:a16="http://schemas.microsoft.com/office/drawing/2014/main" id="{B2F1FD43-2DBC-5942-98D2-9D3A00D8E535}"/>
                </a:ext>
              </a:extLst>
            </p:cNvPr>
            <p:cNvSpPr/>
            <p:nvPr/>
          </p:nvSpPr>
          <p:spPr>
            <a:xfrm>
              <a:off x="9416142" y="-468087"/>
              <a:ext cx="2547257" cy="21880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13" name="Picture 12">
            <a:extLst>
              <a:ext uri="{FF2B5EF4-FFF2-40B4-BE49-F238E27FC236}">
                <a16:creationId xmlns:a16="http://schemas.microsoft.com/office/drawing/2014/main" id="{9873E688-19E9-C64B-93A4-FB60A5EE90A3}"/>
              </a:ext>
            </a:extLst>
          </p:cNvPr>
          <p:cNvPicPr>
            <a:picLocks noChangeAspect="1"/>
          </p:cNvPicPr>
          <p:nvPr/>
        </p:nvPicPr>
        <p:blipFill>
          <a:blip r:embed="rId4"/>
          <a:stretch>
            <a:fillRect/>
          </a:stretch>
        </p:blipFill>
        <p:spPr>
          <a:xfrm>
            <a:off x="9283042" y="-1018094"/>
            <a:ext cx="3140278" cy="3140278"/>
          </a:xfrm>
          <a:prstGeom prst="rect">
            <a:avLst/>
          </a:prstGeom>
        </p:spPr>
      </p:pic>
      <p:sp>
        <p:nvSpPr>
          <p:cNvPr id="3" name="Subtitle 2"/>
          <p:cNvSpPr>
            <a:spLocks noGrp="1"/>
          </p:cNvSpPr>
          <p:nvPr>
            <p:ph type="subTitle" idx="1"/>
          </p:nvPr>
        </p:nvSpPr>
        <p:spPr>
          <a:xfrm>
            <a:off x="-53972" y="5384800"/>
            <a:ext cx="8370658" cy="1473200"/>
          </a:xfrm>
          <a:solidFill>
            <a:srgbClr val="FFFFFF"/>
          </a:solidFill>
          <a:ln>
            <a:solidFill>
              <a:schemeClr val="tx1"/>
            </a:solidFill>
          </a:ln>
        </p:spPr>
        <p:txBody>
          <a:bodyPr anchor="ctr">
            <a:normAutofit/>
          </a:bodyPr>
          <a:lstStyle/>
          <a:p>
            <a:pPr>
              <a:lnSpc>
                <a:spcPct val="140000"/>
              </a:lnSpc>
              <a:spcBef>
                <a:spcPts val="0"/>
              </a:spcBef>
            </a:pPr>
            <a:r>
              <a:rPr lang="en-US" dirty="0"/>
              <a:t>Lunar Polar Hydrogen Mapper (</a:t>
            </a:r>
            <a:r>
              <a:rPr lang="en-US" dirty="0" err="1"/>
              <a:t>LunaH</a:t>
            </a:r>
            <a:r>
              <a:rPr lang="en-US" dirty="0"/>
              <a:t>-Map) Mission Update </a:t>
            </a:r>
            <a:r>
              <a:rPr lang="en-US" sz="1400" dirty="0">
                <a:latin typeface="Century Gothic" panose="020B0502020202020204" pitchFamily="34" charset="0"/>
              </a:rPr>
              <a:t>Craig Hardgrove </a:t>
            </a:r>
          </a:p>
          <a:p>
            <a:r>
              <a:rPr lang="en-US" sz="1400" dirty="0" err="1">
                <a:latin typeface="Century Gothic" panose="020B0502020202020204" pitchFamily="34" charset="0"/>
              </a:rPr>
              <a:t>LunaH</a:t>
            </a:r>
            <a:r>
              <a:rPr lang="en-US" sz="1400" dirty="0">
                <a:latin typeface="Century Gothic" panose="020B0502020202020204" pitchFamily="34" charset="0"/>
              </a:rPr>
              <a:t>-Map Principal Investigator – Assistant Professor, School of Earth and Space Exploration, ASU</a:t>
            </a:r>
          </a:p>
        </p:txBody>
      </p:sp>
      <p:sp>
        <p:nvSpPr>
          <p:cNvPr id="16" name="Rectangle 15">
            <a:extLst>
              <a:ext uri="{FF2B5EF4-FFF2-40B4-BE49-F238E27FC236}">
                <a16:creationId xmlns:a16="http://schemas.microsoft.com/office/drawing/2014/main" id="{E94501AF-F65D-674E-973E-53145B91F601}"/>
              </a:ext>
            </a:extLst>
          </p:cNvPr>
          <p:cNvSpPr/>
          <p:nvPr/>
        </p:nvSpPr>
        <p:spPr>
          <a:xfrm>
            <a:off x="8284028" y="5384800"/>
            <a:ext cx="3929285" cy="1473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2322926-42ED-1449-AD1D-FE8C36FB6286}"/>
              </a:ext>
            </a:extLst>
          </p:cNvPr>
          <p:cNvPicPr>
            <a:picLocks noChangeAspect="1"/>
          </p:cNvPicPr>
          <p:nvPr/>
        </p:nvPicPr>
        <p:blipFill rotWithShape="1">
          <a:blip r:embed="rId5"/>
          <a:srcRect l="20984" t="7021" r="17527" b="9701"/>
          <a:stretch/>
        </p:blipFill>
        <p:spPr>
          <a:xfrm>
            <a:off x="228601" y="-425565"/>
            <a:ext cx="1989368" cy="1684828"/>
          </a:xfrm>
          <a:prstGeom prst="rect">
            <a:avLst/>
          </a:prstGeom>
        </p:spPr>
      </p:pic>
      <p:pic>
        <p:nvPicPr>
          <p:cNvPr id="8" name="Picture 7">
            <a:extLst>
              <a:ext uri="{FF2B5EF4-FFF2-40B4-BE49-F238E27FC236}">
                <a16:creationId xmlns:a16="http://schemas.microsoft.com/office/drawing/2014/main" id="{4D27DD73-8A6C-E648-9B2F-B95146B61DD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30344" y="5851410"/>
            <a:ext cx="3129413" cy="716498"/>
          </a:xfrm>
          <a:prstGeom prst="rect">
            <a:avLst/>
          </a:prstGeom>
          <a:ln>
            <a:solidFill>
              <a:schemeClr val="tx1"/>
            </a:solidFill>
          </a:ln>
        </p:spPr>
      </p:pic>
    </p:spTree>
    <p:extLst>
      <p:ext uri="{BB962C8B-B14F-4D97-AF65-F5344CB8AC3E}">
        <p14:creationId xmlns:p14="http://schemas.microsoft.com/office/powerpoint/2010/main" val="2896499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598CD3-09D5-E44D-BA38-2C656929A696}"/>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17339FE3-BD38-AD41-8A17-E7034BA6B050}"/>
              </a:ext>
            </a:extLst>
          </p:cNvPr>
          <p:cNvSpPr txBox="1"/>
          <p:nvPr/>
        </p:nvSpPr>
        <p:spPr>
          <a:xfrm>
            <a:off x="0" y="6581001"/>
            <a:ext cx="1685077" cy="276999"/>
          </a:xfrm>
          <a:prstGeom prst="rect">
            <a:avLst/>
          </a:prstGeom>
          <a:noFill/>
        </p:spPr>
        <p:txBody>
          <a:bodyPr wrap="none" rtlCol="0">
            <a:spAutoFit/>
          </a:bodyPr>
          <a:lstStyle/>
          <a:p>
            <a:r>
              <a:rPr lang="en-US" sz="1200" b="1" dirty="0">
                <a:solidFill>
                  <a:schemeClr val="bg1"/>
                </a:solidFill>
                <a:latin typeface="Century Gothic" panose="020B0502020202020204" pitchFamily="34" charset="0"/>
                <a:cs typeface="Times New Roman" panose="02020603050405020304" pitchFamily="18" charset="0"/>
              </a:rPr>
              <a:t>Image: NASA (2020)</a:t>
            </a:r>
          </a:p>
        </p:txBody>
      </p:sp>
      <p:sp>
        <p:nvSpPr>
          <p:cNvPr id="6" name="TextBox 5">
            <a:extLst>
              <a:ext uri="{FF2B5EF4-FFF2-40B4-BE49-F238E27FC236}">
                <a16:creationId xmlns:a16="http://schemas.microsoft.com/office/drawing/2014/main" id="{DD85E8A1-129F-C949-AE2F-36A83A23FA57}"/>
              </a:ext>
            </a:extLst>
          </p:cNvPr>
          <p:cNvSpPr txBox="1"/>
          <p:nvPr/>
        </p:nvSpPr>
        <p:spPr>
          <a:xfrm>
            <a:off x="3353903" y="0"/>
            <a:ext cx="5484194" cy="369332"/>
          </a:xfrm>
          <a:prstGeom prst="rect">
            <a:avLst/>
          </a:prstGeom>
          <a:noFill/>
        </p:spPr>
        <p:txBody>
          <a:bodyPr wrap="none" rtlCol="0">
            <a:spAutoFit/>
          </a:bodyPr>
          <a:lstStyle/>
          <a:p>
            <a:r>
              <a:rPr lang="en-US" b="1" dirty="0">
                <a:solidFill>
                  <a:schemeClr val="bg1"/>
                </a:solidFill>
                <a:latin typeface="Century Gothic" panose="020B0502020202020204" pitchFamily="34" charset="0"/>
                <a:cs typeface="Times New Roman" panose="02020603050405020304" pitchFamily="18" charset="0"/>
              </a:rPr>
              <a:t>NASA Science Mission Directorate “Fleet Chart”</a:t>
            </a:r>
          </a:p>
        </p:txBody>
      </p:sp>
    </p:spTree>
    <p:extLst>
      <p:ext uri="{BB962C8B-B14F-4D97-AF65-F5344CB8AC3E}">
        <p14:creationId xmlns:p14="http://schemas.microsoft.com/office/powerpoint/2010/main" val="124400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814"/>
            <a:ext cx="10515600" cy="1325563"/>
          </a:xfrm>
        </p:spPr>
        <p:txBody>
          <a:bodyPr/>
          <a:lstStyle/>
          <a:p>
            <a:r>
              <a:rPr lang="en-US" dirty="0">
                <a:solidFill>
                  <a:schemeClr val="bg1"/>
                </a:solidFill>
                <a:latin typeface="Century Gothic" panose="020B0502020202020204" pitchFamily="34" charset="0"/>
              </a:rPr>
              <a:t>LunaH-Map Mission Overview</a:t>
            </a:r>
          </a:p>
        </p:txBody>
      </p:sp>
      <p:sp>
        <p:nvSpPr>
          <p:cNvPr id="3" name="Content Placeholder 2"/>
          <p:cNvSpPr>
            <a:spLocks noGrp="1"/>
          </p:cNvSpPr>
          <p:nvPr>
            <p:ph sz="half" idx="1"/>
          </p:nvPr>
        </p:nvSpPr>
        <p:spPr>
          <a:xfrm>
            <a:off x="5715001" y="2005012"/>
            <a:ext cx="5638799" cy="4351338"/>
          </a:xfrm>
        </p:spPr>
        <p:txBody>
          <a:bodyPr>
            <a:normAutofit fontScale="92500" lnSpcReduction="10000"/>
          </a:bodyPr>
          <a:lstStyle/>
          <a:p>
            <a:r>
              <a:rPr lang="en-US" dirty="0">
                <a:solidFill>
                  <a:schemeClr val="bg1"/>
                </a:solidFill>
                <a:latin typeface="Century Gothic" panose="020B0502020202020204" pitchFamily="34" charset="0"/>
              </a:rPr>
              <a:t>NASA SMD </a:t>
            </a:r>
            <a:r>
              <a:rPr lang="en-US" dirty="0" err="1">
                <a:solidFill>
                  <a:schemeClr val="bg1"/>
                </a:solidFill>
                <a:latin typeface="Century Gothic" panose="020B0502020202020204" pitchFamily="34" charset="0"/>
              </a:rPr>
              <a:t>SIMPLEx</a:t>
            </a:r>
            <a:r>
              <a:rPr lang="en-US" dirty="0">
                <a:solidFill>
                  <a:schemeClr val="bg1"/>
                </a:solidFill>
                <a:latin typeface="Century Gothic" panose="020B0502020202020204" pitchFamily="34" charset="0"/>
              </a:rPr>
              <a:t> 2015 mission led by ASU</a:t>
            </a:r>
          </a:p>
          <a:p>
            <a:r>
              <a:rPr lang="en-US" dirty="0">
                <a:solidFill>
                  <a:schemeClr val="bg1"/>
                </a:solidFill>
                <a:latin typeface="Century Gothic" panose="020B0502020202020204" pitchFamily="34" charset="0"/>
              </a:rPr>
              <a:t>6U+ CubeSat form factor to launch on SLS EM-1</a:t>
            </a:r>
          </a:p>
          <a:p>
            <a:r>
              <a:rPr lang="en-US" b="1" dirty="0">
                <a:solidFill>
                  <a:schemeClr val="bg1"/>
                </a:solidFill>
                <a:latin typeface="Century Gothic" panose="020B0502020202020204" pitchFamily="34" charset="0"/>
              </a:rPr>
              <a:t>Science Objective</a:t>
            </a:r>
            <a:r>
              <a:rPr lang="en-US" dirty="0">
                <a:solidFill>
                  <a:schemeClr val="bg1"/>
                </a:solidFill>
                <a:latin typeface="Century Gothic" panose="020B0502020202020204" pitchFamily="34" charset="0"/>
              </a:rPr>
              <a:t>: Map hydrogen enrichments within PSRs at the lunar south pole at spatial scales &lt;20 km</a:t>
            </a:r>
            <a:r>
              <a:rPr lang="en-US" sz="2600" baseline="30000" dirty="0">
                <a:solidFill>
                  <a:schemeClr val="bg1"/>
                </a:solidFill>
                <a:latin typeface="Century Gothic" panose="020B0502020202020204" pitchFamily="34" charset="0"/>
              </a:rPr>
              <a:t>2</a:t>
            </a:r>
            <a:endParaRPr lang="en-US" baseline="30000"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Tech Objectives</a:t>
            </a:r>
            <a:r>
              <a:rPr lang="en-US" dirty="0">
                <a:solidFill>
                  <a:schemeClr val="bg1"/>
                </a:solidFill>
                <a:latin typeface="Century Gothic" panose="020B0502020202020204" pitchFamily="34" charset="0"/>
              </a:rPr>
              <a:t>: Deep space navigation and operations using ion propulsion on a small sat</a:t>
            </a:r>
          </a:p>
        </p:txBody>
      </p:sp>
      <p:sp>
        <p:nvSpPr>
          <p:cNvPr id="5" name="Slide Number Placeholder 4"/>
          <p:cNvSpPr>
            <a:spLocks noGrp="1"/>
          </p:cNvSpPr>
          <p:nvPr>
            <p:ph type="sldNum" sz="quarter" idx="12"/>
          </p:nvPr>
        </p:nvSpPr>
        <p:spPr/>
        <p:txBody>
          <a:bodyPr/>
          <a:lstStyle/>
          <a:p>
            <a:fld id="{B92CA397-755A-1547-86A9-B93661248AC8}" type="slidenum">
              <a:rPr lang="en-US" smtClean="0">
                <a:solidFill>
                  <a:schemeClr val="bg1"/>
                </a:solidFill>
              </a:rPr>
              <a:t>3</a:t>
            </a:fld>
            <a:endParaRPr lang="en-US" dirty="0">
              <a:solidFill>
                <a:schemeClr val="bg1"/>
              </a:solidFill>
            </a:endParaRPr>
          </a:p>
        </p:txBody>
      </p:sp>
      <p:pic>
        <p:nvPicPr>
          <p:cNvPr id="10" name="Picture 58"/>
          <p:cNvPicPr>
            <a:picLocks noChangeAspect="1"/>
          </p:cNvPicPr>
          <p:nvPr/>
        </p:nvPicPr>
        <p:blipFill>
          <a:blip r:embed="rId3">
            <a:extLst>
              <a:ext uri="{28A0092B-C50C-407E-A947-70E740481C1C}">
                <a14:useLocalDpi xmlns:a14="http://schemas.microsoft.com/office/drawing/2010/main" val="0"/>
              </a:ext>
            </a:extLst>
          </a:blip>
          <a:srcRect l="78090" t="22430" r="14719" b="3629"/>
          <a:stretch>
            <a:fillRect/>
          </a:stretch>
        </p:blipFill>
        <p:spPr bwMode="auto">
          <a:xfrm>
            <a:off x="583019" y="1690688"/>
            <a:ext cx="870251" cy="4215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stretch>
            <a:fillRect/>
          </a:stretch>
        </p:blipFill>
        <p:spPr>
          <a:xfrm>
            <a:off x="2069183" y="2936478"/>
            <a:ext cx="3448724" cy="1724362"/>
          </a:xfrm>
          <a:prstGeom prst="rect">
            <a:avLst/>
          </a:prstGeom>
        </p:spPr>
      </p:pic>
      <p:sp>
        <p:nvSpPr>
          <p:cNvPr id="7" name="Oval 6"/>
          <p:cNvSpPr/>
          <p:nvPr/>
        </p:nvSpPr>
        <p:spPr>
          <a:xfrm>
            <a:off x="838200" y="2558847"/>
            <a:ext cx="359004" cy="13721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Oval 10"/>
          <p:cNvSpPr/>
          <p:nvPr/>
        </p:nvSpPr>
        <p:spPr>
          <a:xfrm flipH="1">
            <a:off x="2069184" y="2277034"/>
            <a:ext cx="3448725" cy="303007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3" name="Straight Connector 12"/>
          <p:cNvCxnSpPr/>
          <p:nvPr/>
        </p:nvCxnSpPr>
        <p:spPr>
          <a:xfrm flipV="1">
            <a:off x="1008668" y="2334322"/>
            <a:ext cx="2284659" cy="22452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7" idx="3"/>
          </p:cNvCxnSpPr>
          <p:nvPr/>
        </p:nvCxnSpPr>
        <p:spPr>
          <a:xfrm>
            <a:off x="890775" y="2675971"/>
            <a:ext cx="1332035" cy="174734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0277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4B79-1B1F-4732-95CE-3EB0F66CA715}"/>
              </a:ext>
            </a:extLst>
          </p:cNvPr>
          <p:cNvSpPr>
            <a:spLocks noGrp="1"/>
          </p:cNvSpPr>
          <p:nvPr>
            <p:ph type="title"/>
          </p:nvPr>
        </p:nvSpPr>
        <p:spPr>
          <a:xfrm>
            <a:off x="350503" y="-7122"/>
            <a:ext cx="11353800" cy="1325563"/>
          </a:xfrm>
        </p:spPr>
        <p:txBody>
          <a:bodyPr/>
          <a:lstStyle/>
          <a:p>
            <a:r>
              <a:rPr lang="en-US" dirty="0">
                <a:latin typeface="Century Gothic" panose="020B0502020202020204" pitchFamily="34" charset="0"/>
              </a:rPr>
              <a:t>Lunar south pole – thermal environment</a:t>
            </a:r>
          </a:p>
        </p:txBody>
      </p:sp>
      <p:pic>
        <p:nvPicPr>
          <p:cNvPr id="5" name="Picture 4" descr="A picture containing indoor, looking, large, white&#10;&#10;Description automatically generated">
            <a:extLst>
              <a:ext uri="{FF2B5EF4-FFF2-40B4-BE49-F238E27FC236}">
                <a16:creationId xmlns:a16="http://schemas.microsoft.com/office/drawing/2014/main" id="{D124F091-E78D-40F0-9F8C-8124E5EF39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874" y="1413578"/>
            <a:ext cx="5715722" cy="4762781"/>
          </a:xfrm>
          <a:prstGeom prst="rect">
            <a:avLst/>
          </a:prstGeom>
        </p:spPr>
      </p:pic>
      <p:pic>
        <p:nvPicPr>
          <p:cNvPr id="3074" name="Picture 2">
            <a:extLst>
              <a:ext uri="{FF2B5EF4-FFF2-40B4-BE49-F238E27FC236}">
                <a16:creationId xmlns:a16="http://schemas.microsoft.com/office/drawing/2014/main" id="{1232E334-417B-48ED-9B9C-A3653136B30F}"/>
              </a:ext>
            </a:extLst>
          </p:cNvPr>
          <p:cNvPicPr>
            <a:picLocks noChangeAspect="1" noChangeArrowheads="1"/>
          </p:cNvPicPr>
          <p:nvPr/>
        </p:nvPicPr>
        <p:blipFill>
          <a:blip r:embed="rId3" cstate="print">
            <a:alphaModFix/>
            <a:extLst>
              <a:ext uri="{28A0092B-C50C-407E-A947-70E740481C1C}">
                <a14:useLocalDpi xmlns:a14="http://schemas.microsoft.com/office/drawing/2010/main" val="0"/>
              </a:ext>
            </a:extLst>
          </a:blip>
          <a:srcRect/>
          <a:stretch>
            <a:fillRect/>
          </a:stretch>
        </p:blipFill>
        <p:spPr bwMode="auto">
          <a:xfrm>
            <a:off x="342011" y="1325411"/>
            <a:ext cx="4918064" cy="546732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FDC9D44-1B06-44BF-A610-6825A408EA67}"/>
              </a:ext>
            </a:extLst>
          </p:cNvPr>
          <p:cNvSpPr/>
          <p:nvPr/>
        </p:nvSpPr>
        <p:spPr>
          <a:xfrm>
            <a:off x="68239" y="1311472"/>
            <a:ext cx="1486304"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LRO/Diviner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(Winter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average)</a:t>
            </a:r>
          </a:p>
        </p:txBody>
      </p:sp>
      <p:sp>
        <p:nvSpPr>
          <p:cNvPr id="7" name="Content Placeholder 6">
            <a:extLst>
              <a:ext uri="{FF2B5EF4-FFF2-40B4-BE49-F238E27FC236}">
                <a16:creationId xmlns:a16="http://schemas.microsoft.com/office/drawing/2014/main" id="{62772428-80E0-4E1D-AE70-24C24B505EBB}"/>
              </a:ext>
            </a:extLst>
          </p:cNvPr>
          <p:cNvSpPr>
            <a:spLocks noGrp="1"/>
          </p:cNvSpPr>
          <p:nvPr>
            <p:ph idx="1"/>
          </p:nvPr>
        </p:nvSpPr>
        <p:spPr>
          <a:xfrm>
            <a:off x="6301691" y="1395645"/>
            <a:ext cx="5402612" cy="4651803"/>
          </a:xfrm>
        </p:spPr>
        <p:txBody>
          <a:bodyPr>
            <a:normAutofit fontScale="92500"/>
          </a:bodyPr>
          <a:lstStyle/>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PSRs are cold traps for volatiles</a:t>
            </a:r>
          </a:p>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Possible sources include:</a:t>
            </a:r>
          </a:p>
          <a:p>
            <a:r>
              <a:rPr lang="en-US" dirty="0">
                <a:latin typeface="Century Gothic" panose="020B0502020202020204" pitchFamily="34" charset="0"/>
              </a:rPr>
              <a:t>Delivery by water-rich asteroids and comets (e.g. </a:t>
            </a:r>
            <a:r>
              <a:rPr lang="en-US" dirty="0" err="1">
                <a:latin typeface="Century Gothic" panose="020B0502020202020204" pitchFamily="34" charset="0"/>
              </a:rPr>
              <a:t>Rubanenko</a:t>
            </a:r>
            <a:r>
              <a:rPr lang="en-US" dirty="0">
                <a:latin typeface="Century Gothic" panose="020B0502020202020204" pitchFamily="34" charset="0"/>
              </a:rPr>
              <a:t> et al., 2019) </a:t>
            </a:r>
          </a:p>
          <a:p>
            <a:r>
              <a:rPr lang="en-US" dirty="0">
                <a:latin typeface="Century Gothic" panose="020B0502020202020204" pitchFamily="34" charset="0"/>
              </a:rPr>
              <a:t>Migration of H-species formed by chemical sputtering of H implanted by the solar wind - Crider &amp; </a:t>
            </a:r>
            <a:r>
              <a:rPr lang="en-US" dirty="0" err="1">
                <a:latin typeface="Century Gothic" panose="020B0502020202020204" pitchFamily="34" charset="0"/>
              </a:rPr>
              <a:t>Vondrak</a:t>
            </a:r>
            <a:r>
              <a:rPr lang="en-US" dirty="0">
                <a:latin typeface="Century Gothic" panose="020B0502020202020204" pitchFamily="34" charset="0"/>
              </a:rPr>
              <a:t> (2002)</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Rectangle 3">
            <a:extLst>
              <a:ext uri="{FF2B5EF4-FFF2-40B4-BE49-F238E27FC236}">
                <a16:creationId xmlns:a16="http://schemas.microsoft.com/office/drawing/2014/main" id="{E5E9EEDB-92E0-4402-AE99-5181639DA3B3}"/>
              </a:ext>
            </a:extLst>
          </p:cNvPr>
          <p:cNvSpPr/>
          <p:nvPr/>
        </p:nvSpPr>
        <p:spPr>
          <a:xfrm>
            <a:off x="4405952" y="6423403"/>
            <a:ext cx="388714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Williams, J.-P. et al. (2019) JGR</a:t>
            </a:r>
          </a:p>
        </p:txBody>
      </p:sp>
    </p:spTree>
    <p:extLst>
      <p:ext uri="{BB962C8B-B14F-4D97-AF65-F5344CB8AC3E}">
        <p14:creationId xmlns:p14="http://schemas.microsoft.com/office/powerpoint/2010/main" val="4145199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indoor, looking, large, white&#10;&#10;Description automatically generated">
            <a:extLst>
              <a:ext uri="{FF2B5EF4-FFF2-40B4-BE49-F238E27FC236}">
                <a16:creationId xmlns:a16="http://schemas.microsoft.com/office/drawing/2014/main" id="{D124F091-E78D-40F0-9F8C-8124E5EF39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870" y="1413578"/>
            <a:ext cx="5715722" cy="4762781"/>
          </a:xfrm>
          <a:prstGeom prst="rect">
            <a:avLst/>
          </a:prstGeom>
        </p:spPr>
      </p:pic>
      <p:pic>
        <p:nvPicPr>
          <p:cNvPr id="9" name="Picture 8" descr="A picture containing pizza, sitting, photo, large&#10;&#10;Description automatically generated">
            <a:extLst>
              <a:ext uri="{FF2B5EF4-FFF2-40B4-BE49-F238E27FC236}">
                <a16:creationId xmlns:a16="http://schemas.microsoft.com/office/drawing/2014/main" id="{46B27C88-E8E5-4731-ADCF-101191C66B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308" y="1458119"/>
            <a:ext cx="4727562" cy="4708372"/>
          </a:xfrm>
          <a:prstGeom prst="rect">
            <a:avLst/>
          </a:prstGeom>
        </p:spPr>
      </p:pic>
      <p:pic>
        <p:nvPicPr>
          <p:cNvPr id="11" name="Picture 10">
            <a:extLst>
              <a:ext uri="{FF2B5EF4-FFF2-40B4-BE49-F238E27FC236}">
                <a16:creationId xmlns:a16="http://schemas.microsoft.com/office/drawing/2014/main" id="{7CB298A0-FFFF-4B5D-B3E5-1E5A50E1FC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H="1">
            <a:off x="974271" y="6166491"/>
            <a:ext cx="3644005" cy="260337"/>
          </a:xfrm>
          <a:prstGeom prst="rect">
            <a:avLst/>
          </a:prstGeom>
        </p:spPr>
      </p:pic>
      <p:sp>
        <p:nvSpPr>
          <p:cNvPr id="8" name="TextBox 7">
            <a:extLst>
              <a:ext uri="{FF2B5EF4-FFF2-40B4-BE49-F238E27FC236}">
                <a16:creationId xmlns:a16="http://schemas.microsoft.com/office/drawing/2014/main" id="{40098F87-D3A9-40DB-AD97-7CA9DEBDC2C2}"/>
              </a:ext>
            </a:extLst>
          </p:cNvPr>
          <p:cNvSpPr txBox="1"/>
          <p:nvPr/>
        </p:nvSpPr>
        <p:spPr>
          <a:xfrm>
            <a:off x="2213204" y="6384045"/>
            <a:ext cx="158275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Depth (m)</a:t>
            </a:r>
            <a:endParaRPr kumimoji="0" lang="en-US" sz="1800" b="0" i="0" u="none" strike="noStrike" kern="1200" cap="none" spc="0" normalizeH="0" baseline="30000" noProof="0" dirty="0">
              <a:ln>
                <a:noFill/>
              </a:ln>
              <a:solidFill>
                <a:prstClr val="white"/>
              </a:solidFill>
              <a:effectLst/>
              <a:uLnTx/>
              <a:uFillTx/>
              <a:latin typeface="Century Gothic" panose="020B0502020202020204" pitchFamily="34" charset="0"/>
            </a:endParaRPr>
          </a:p>
        </p:txBody>
      </p:sp>
      <p:sp>
        <p:nvSpPr>
          <p:cNvPr id="10" name="TextBox 9">
            <a:extLst>
              <a:ext uri="{FF2B5EF4-FFF2-40B4-BE49-F238E27FC236}">
                <a16:creationId xmlns:a16="http://schemas.microsoft.com/office/drawing/2014/main" id="{007E6366-3405-40EF-90DB-B54EE2089C16}"/>
              </a:ext>
            </a:extLst>
          </p:cNvPr>
          <p:cNvSpPr txBox="1"/>
          <p:nvPr/>
        </p:nvSpPr>
        <p:spPr>
          <a:xfrm>
            <a:off x="937993" y="6327701"/>
            <a:ext cx="3120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0</a:t>
            </a:r>
            <a:endParaRPr kumimoji="0" lang="en-US" sz="1800" b="0" i="0" u="none" strike="noStrike" kern="1200" cap="none" spc="0" normalizeH="0" baseline="30000" noProof="0" dirty="0">
              <a:ln>
                <a:noFill/>
              </a:ln>
              <a:solidFill>
                <a:prstClr val="white"/>
              </a:solidFill>
              <a:effectLst/>
              <a:uLnTx/>
              <a:uFillTx/>
              <a:latin typeface="Century Gothic" panose="020B0502020202020204" pitchFamily="34" charset="0"/>
            </a:endParaRPr>
          </a:p>
        </p:txBody>
      </p:sp>
      <p:sp>
        <p:nvSpPr>
          <p:cNvPr id="12" name="TextBox 11">
            <a:extLst>
              <a:ext uri="{FF2B5EF4-FFF2-40B4-BE49-F238E27FC236}">
                <a16:creationId xmlns:a16="http://schemas.microsoft.com/office/drawing/2014/main" id="{A5E2E198-E6D2-42F4-8646-5B73F695A4BA}"/>
              </a:ext>
            </a:extLst>
          </p:cNvPr>
          <p:cNvSpPr txBox="1"/>
          <p:nvPr/>
        </p:nvSpPr>
        <p:spPr>
          <a:xfrm>
            <a:off x="4361554" y="6327701"/>
            <a:ext cx="3120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1</a:t>
            </a:r>
            <a:endParaRPr kumimoji="0" lang="en-US" sz="1800" b="0" i="0" u="none" strike="noStrike" kern="1200" cap="none" spc="0" normalizeH="0" baseline="30000" noProof="0" dirty="0">
              <a:ln>
                <a:noFill/>
              </a:ln>
              <a:solidFill>
                <a:prstClr val="white"/>
              </a:solidFill>
              <a:effectLst/>
              <a:uLnTx/>
              <a:uFillTx/>
              <a:latin typeface="Century Gothic" panose="020B0502020202020204" pitchFamily="34" charset="0"/>
            </a:endParaRPr>
          </a:p>
        </p:txBody>
      </p:sp>
      <p:sp>
        <p:nvSpPr>
          <p:cNvPr id="13" name="TextBox 12">
            <a:extLst>
              <a:ext uri="{FF2B5EF4-FFF2-40B4-BE49-F238E27FC236}">
                <a16:creationId xmlns:a16="http://schemas.microsoft.com/office/drawing/2014/main" id="{9D707729-A10A-47E6-8F1B-1D5E1A6C5818}"/>
              </a:ext>
            </a:extLst>
          </p:cNvPr>
          <p:cNvSpPr txBox="1"/>
          <p:nvPr/>
        </p:nvSpPr>
        <p:spPr>
          <a:xfrm>
            <a:off x="5025141" y="3637902"/>
            <a:ext cx="5229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90E</a:t>
            </a:r>
          </a:p>
        </p:txBody>
      </p:sp>
      <p:sp>
        <p:nvSpPr>
          <p:cNvPr id="14" name="TextBox 13">
            <a:extLst>
              <a:ext uri="{FF2B5EF4-FFF2-40B4-BE49-F238E27FC236}">
                <a16:creationId xmlns:a16="http://schemas.microsoft.com/office/drawing/2014/main" id="{D8409A3A-949D-40B7-8A14-BCC43330ED3E}"/>
              </a:ext>
            </a:extLst>
          </p:cNvPr>
          <p:cNvSpPr txBox="1"/>
          <p:nvPr/>
        </p:nvSpPr>
        <p:spPr>
          <a:xfrm>
            <a:off x="2611737" y="1236581"/>
            <a:ext cx="4090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0E</a:t>
            </a:r>
          </a:p>
        </p:txBody>
      </p:sp>
      <p:sp>
        <p:nvSpPr>
          <p:cNvPr id="15" name="TextBox 14">
            <a:extLst>
              <a:ext uri="{FF2B5EF4-FFF2-40B4-BE49-F238E27FC236}">
                <a16:creationId xmlns:a16="http://schemas.microsoft.com/office/drawing/2014/main" id="{38E7C985-D22A-4440-B059-94CCC92A5B9D}"/>
              </a:ext>
            </a:extLst>
          </p:cNvPr>
          <p:cNvSpPr txBox="1"/>
          <p:nvPr/>
        </p:nvSpPr>
        <p:spPr>
          <a:xfrm>
            <a:off x="-14147" y="3619715"/>
            <a:ext cx="6367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270E</a:t>
            </a:r>
          </a:p>
        </p:txBody>
      </p:sp>
      <p:sp>
        <p:nvSpPr>
          <p:cNvPr id="16" name="TextBox 15">
            <a:extLst>
              <a:ext uri="{FF2B5EF4-FFF2-40B4-BE49-F238E27FC236}">
                <a16:creationId xmlns:a16="http://schemas.microsoft.com/office/drawing/2014/main" id="{D0749489-2665-477E-ACF4-9D4D4CA36218}"/>
              </a:ext>
            </a:extLst>
          </p:cNvPr>
          <p:cNvSpPr txBox="1"/>
          <p:nvPr/>
        </p:nvSpPr>
        <p:spPr>
          <a:xfrm>
            <a:off x="2494886" y="6050752"/>
            <a:ext cx="6367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180E</a:t>
            </a:r>
          </a:p>
        </p:txBody>
      </p:sp>
      <p:sp>
        <p:nvSpPr>
          <p:cNvPr id="17" name="Content Placeholder 6">
            <a:extLst>
              <a:ext uri="{FF2B5EF4-FFF2-40B4-BE49-F238E27FC236}">
                <a16:creationId xmlns:a16="http://schemas.microsoft.com/office/drawing/2014/main" id="{29E69A6B-CA1D-4891-BBF0-7CA1B8E52575}"/>
              </a:ext>
            </a:extLst>
          </p:cNvPr>
          <p:cNvSpPr>
            <a:spLocks noGrp="1"/>
          </p:cNvSpPr>
          <p:nvPr>
            <p:ph idx="1"/>
          </p:nvPr>
        </p:nvSpPr>
        <p:spPr>
          <a:xfrm>
            <a:off x="6301691" y="1416117"/>
            <a:ext cx="5402612" cy="4651803"/>
          </a:xfrm>
        </p:spPr>
        <p:txBody>
          <a:bodyPr>
            <a:normAutofit/>
          </a:bodyPr>
          <a:lstStyle/>
          <a:p>
            <a:pPr marL="0" indent="0">
              <a:buNone/>
            </a:pPr>
            <a:endParaRPr lang="en-US" dirty="0">
              <a:latin typeface="Century Gothic" panose="020B0502020202020204" pitchFamily="34" charset="0"/>
            </a:endParaRPr>
          </a:p>
          <a:p>
            <a:pPr marL="0" indent="0">
              <a:buNone/>
            </a:pPr>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18" name="Content Placeholder 6">
            <a:extLst>
              <a:ext uri="{FF2B5EF4-FFF2-40B4-BE49-F238E27FC236}">
                <a16:creationId xmlns:a16="http://schemas.microsoft.com/office/drawing/2014/main" id="{B440C4A9-F48E-4194-B3BD-D925C6AA0B6F}"/>
              </a:ext>
            </a:extLst>
          </p:cNvPr>
          <p:cNvSpPr txBox="1">
            <a:spLocks/>
          </p:cNvSpPr>
          <p:nvPr/>
        </p:nvSpPr>
        <p:spPr>
          <a:xfrm>
            <a:off x="6454091" y="1568517"/>
            <a:ext cx="5402612" cy="46518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white"/>
              </a:solidFill>
              <a:effectLst/>
              <a:uLnTx/>
              <a:uFillTx/>
              <a:latin typeface="Century Gothic" panose="020B0502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white"/>
              </a:solidFill>
              <a:effectLst/>
              <a:uLnTx/>
              <a:uFillTx/>
              <a:latin typeface="Century Gothic" panose="020B0502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pitchFamily="34" charset="0"/>
              </a:rPr>
              <a:t>Ice can be cold trapped on the surface in craters with PSRs.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white"/>
              </a:solidFill>
              <a:effectLst/>
              <a:uLnTx/>
              <a:uFillTx/>
              <a:latin typeface="Century Gothic" panose="020B0502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pitchFamily="34" charset="0"/>
              </a:rPr>
              <a:t>The permafrost boundary is within a meter of the surface in many locations. </a:t>
            </a:r>
          </a:p>
        </p:txBody>
      </p:sp>
      <p:sp>
        <p:nvSpPr>
          <p:cNvPr id="19" name="Rectangle 18">
            <a:extLst>
              <a:ext uri="{FF2B5EF4-FFF2-40B4-BE49-F238E27FC236}">
                <a16:creationId xmlns:a16="http://schemas.microsoft.com/office/drawing/2014/main" id="{27B8FE73-7CD9-4452-B485-BCF596A7DED1}"/>
              </a:ext>
            </a:extLst>
          </p:cNvPr>
          <p:cNvSpPr/>
          <p:nvPr/>
        </p:nvSpPr>
        <p:spPr>
          <a:xfrm>
            <a:off x="4706392" y="6425562"/>
            <a:ext cx="432330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Paige, D. A. et al. (2010) Science</a:t>
            </a:r>
          </a:p>
        </p:txBody>
      </p:sp>
      <p:sp>
        <p:nvSpPr>
          <p:cNvPr id="20" name="Title 1">
            <a:extLst>
              <a:ext uri="{FF2B5EF4-FFF2-40B4-BE49-F238E27FC236}">
                <a16:creationId xmlns:a16="http://schemas.microsoft.com/office/drawing/2014/main" id="{F9AFAF0D-5C62-4842-A350-A8B812A306E5}"/>
              </a:ext>
            </a:extLst>
          </p:cNvPr>
          <p:cNvSpPr>
            <a:spLocks noGrp="1"/>
          </p:cNvSpPr>
          <p:nvPr>
            <p:ph type="title"/>
          </p:nvPr>
        </p:nvSpPr>
        <p:spPr>
          <a:xfrm>
            <a:off x="350503" y="-7122"/>
            <a:ext cx="11353800" cy="1325563"/>
          </a:xfrm>
        </p:spPr>
        <p:txBody>
          <a:bodyPr/>
          <a:lstStyle/>
          <a:p>
            <a:r>
              <a:rPr lang="en-US" dirty="0">
                <a:latin typeface="Century Gothic" panose="020B0502020202020204" pitchFamily="34" charset="0"/>
              </a:rPr>
              <a:t>Lunar south pole – thermal environment</a:t>
            </a:r>
          </a:p>
        </p:txBody>
      </p:sp>
    </p:spTree>
    <p:extLst>
      <p:ext uri="{BB962C8B-B14F-4D97-AF65-F5344CB8AC3E}">
        <p14:creationId xmlns:p14="http://schemas.microsoft.com/office/powerpoint/2010/main" val="1470256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indoor, looking, large, white&#10;&#10;Description automatically generated">
            <a:extLst>
              <a:ext uri="{FF2B5EF4-FFF2-40B4-BE49-F238E27FC236}">
                <a16:creationId xmlns:a16="http://schemas.microsoft.com/office/drawing/2014/main" id="{D124F091-E78D-40F0-9F8C-8124E5EF39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047" y="1413578"/>
            <a:ext cx="5715722" cy="4762781"/>
          </a:xfrm>
          <a:prstGeom prst="rect">
            <a:avLst/>
          </a:prstGeom>
        </p:spPr>
      </p:pic>
      <p:pic>
        <p:nvPicPr>
          <p:cNvPr id="7" name="Picture 6">
            <a:extLst>
              <a:ext uri="{FF2B5EF4-FFF2-40B4-BE49-F238E27FC236}">
                <a16:creationId xmlns:a16="http://schemas.microsoft.com/office/drawing/2014/main" id="{780C8740-3FDE-4F2D-AE67-8AB8D313BC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143" y="1819656"/>
            <a:ext cx="4601337" cy="3761804"/>
          </a:xfrm>
          <a:prstGeom prst="rect">
            <a:avLst/>
          </a:prstGeom>
        </p:spPr>
      </p:pic>
      <p:sp>
        <p:nvSpPr>
          <p:cNvPr id="2" name="Title 1">
            <a:extLst>
              <a:ext uri="{FF2B5EF4-FFF2-40B4-BE49-F238E27FC236}">
                <a16:creationId xmlns:a16="http://schemas.microsoft.com/office/drawing/2014/main" id="{60D44B79-1B1F-4732-95CE-3EB0F66CA715}"/>
              </a:ext>
            </a:extLst>
          </p:cNvPr>
          <p:cNvSpPr>
            <a:spLocks noGrp="1"/>
          </p:cNvSpPr>
          <p:nvPr>
            <p:ph type="title"/>
          </p:nvPr>
        </p:nvSpPr>
        <p:spPr>
          <a:xfrm>
            <a:off x="838200" y="104623"/>
            <a:ext cx="10515600" cy="1325563"/>
          </a:xfrm>
        </p:spPr>
        <p:txBody>
          <a:bodyPr/>
          <a:lstStyle/>
          <a:p>
            <a:r>
              <a:rPr lang="en-US" dirty="0">
                <a:latin typeface="Century Gothic" panose="020B0502020202020204" pitchFamily="34" charset="0"/>
              </a:rPr>
              <a:t>Lunar south pole – water ice?</a:t>
            </a:r>
          </a:p>
        </p:txBody>
      </p:sp>
      <p:pic>
        <p:nvPicPr>
          <p:cNvPr id="10" name="Picture 9" descr="A close up of a logo&#10;&#10;Description automatically generated">
            <a:extLst>
              <a:ext uri="{FF2B5EF4-FFF2-40B4-BE49-F238E27FC236}">
                <a16:creationId xmlns:a16="http://schemas.microsoft.com/office/drawing/2014/main" id="{7573BFA0-2A43-4715-9FD8-13933F7D30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143" y="1819656"/>
            <a:ext cx="4596910" cy="3758184"/>
          </a:xfrm>
          <a:prstGeom prst="rect">
            <a:avLst/>
          </a:prstGeom>
        </p:spPr>
      </p:pic>
      <p:sp>
        <p:nvSpPr>
          <p:cNvPr id="6" name="TextBox 5">
            <a:extLst>
              <a:ext uri="{FF2B5EF4-FFF2-40B4-BE49-F238E27FC236}">
                <a16:creationId xmlns:a16="http://schemas.microsoft.com/office/drawing/2014/main" id="{9044DFF7-284C-4C49-BF18-FC15E04A862F}"/>
              </a:ext>
            </a:extLst>
          </p:cNvPr>
          <p:cNvSpPr txBox="1"/>
          <p:nvPr/>
        </p:nvSpPr>
        <p:spPr>
          <a:xfrm>
            <a:off x="5025141" y="3637902"/>
            <a:ext cx="5229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90E</a:t>
            </a:r>
          </a:p>
        </p:txBody>
      </p:sp>
      <p:sp>
        <p:nvSpPr>
          <p:cNvPr id="8" name="TextBox 7">
            <a:extLst>
              <a:ext uri="{FF2B5EF4-FFF2-40B4-BE49-F238E27FC236}">
                <a16:creationId xmlns:a16="http://schemas.microsoft.com/office/drawing/2014/main" id="{3ADE7420-4EA5-4DD0-8C51-26DFE267F056}"/>
              </a:ext>
            </a:extLst>
          </p:cNvPr>
          <p:cNvSpPr txBox="1"/>
          <p:nvPr/>
        </p:nvSpPr>
        <p:spPr>
          <a:xfrm>
            <a:off x="2611737" y="1236581"/>
            <a:ext cx="4090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0E</a:t>
            </a:r>
          </a:p>
        </p:txBody>
      </p:sp>
      <p:sp>
        <p:nvSpPr>
          <p:cNvPr id="9" name="TextBox 8">
            <a:extLst>
              <a:ext uri="{FF2B5EF4-FFF2-40B4-BE49-F238E27FC236}">
                <a16:creationId xmlns:a16="http://schemas.microsoft.com/office/drawing/2014/main" id="{5CAA9914-59B4-4239-A05A-9CDC6E7BBB48}"/>
              </a:ext>
            </a:extLst>
          </p:cNvPr>
          <p:cNvSpPr txBox="1"/>
          <p:nvPr/>
        </p:nvSpPr>
        <p:spPr>
          <a:xfrm>
            <a:off x="-14147" y="3619715"/>
            <a:ext cx="6367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270E</a:t>
            </a:r>
          </a:p>
        </p:txBody>
      </p:sp>
      <p:sp>
        <p:nvSpPr>
          <p:cNvPr id="11" name="TextBox 10">
            <a:extLst>
              <a:ext uri="{FF2B5EF4-FFF2-40B4-BE49-F238E27FC236}">
                <a16:creationId xmlns:a16="http://schemas.microsoft.com/office/drawing/2014/main" id="{50D7C01A-0976-4AB1-B1AB-59882EF28D5C}"/>
              </a:ext>
            </a:extLst>
          </p:cNvPr>
          <p:cNvSpPr txBox="1"/>
          <p:nvPr/>
        </p:nvSpPr>
        <p:spPr>
          <a:xfrm>
            <a:off x="2494886" y="6050752"/>
            <a:ext cx="6367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180E</a:t>
            </a:r>
          </a:p>
        </p:txBody>
      </p:sp>
      <p:sp>
        <p:nvSpPr>
          <p:cNvPr id="12" name="Rectangle 11">
            <a:extLst>
              <a:ext uri="{FF2B5EF4-FFF2-40B4-BE49-F238E27FC236}">
                <a16:creationId xmlns:a16="http://schemas.microsoft.com/office/drawing/2014/main" id="{5D0DA184-3EA8-4027-A74B-F8092FB09F33}"/>
              </a:ext>
            </a:extLst>
          </p:cNvPr>
          <p:cNvSpPr/>
          <p:nvPr/>
        </p:nvSpPr>
        <p:spPr>
          <a:xfrm>
            <a:off x="221776" y="5916860"/>
            <a:ext cx="472786" cy="358861"/>
          </a:xfrm>
          <a:prstGeom prst="rect">
            <a:avLst/>
          </a:prstGeom>
          <a:solidFill>
            <a:srgbClr val="2A5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13" name="TextBox 12">
            <a:extLst>
              <a:ext uri="{FF2B5EF4-FFF2-40B4-BE49-F238E27FC236}">
                <a16:creationId xmlns:a16="http://schemas.microsoft.com/office/drawing/2014/main" id="{99069C9C-6D42-4479-ACC1-C410D93A453D}"/>
              </a:ext>
            </a:extLst>
          </p:cNvPr>
          <p:cNvSpPr txBox="1"/>
          <p:nvPr/>
        </p:nvSpPr>
        <p:spPr>
          <a:xfrm>
            <a:off x="662925" y="5930016"/>
            <a:ext cx="15632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Surface frost</a:t>
            </a:r>
          </a:p>
        </p:txBody>
      </p:sp>
      <p:sp>
        <p:nvSpPr>
          <p:cNvPr id="14" name="Content Placeholder 6">
            <a:extLst>
              <a:ext uri="{FF2B5EF4-FFF2-40B4-BE49-F238E27FC236}">
                <a16:creationId xmlns:a16="http://schemas.microsoft.com/office/drawing/2014/main" id="{F9C9BC65-58CF-4767-A8F7-590754557ED1}"/>
              </a:ext>
            </a:extLst>
          </p:cNvPr>
          <p:cNvSpPr txBox="1">
            <a:spLocks/>
          </p:cNvSpPr>
          <p:nvPr/>
        </p:nvSpPr>
        <p:spPr>
          <a:xfrm>
            <a:off x="6454091" y="1568517"/>
            <a:ext cx="5402612" cy="46518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white"/>
              </a:solidFill>
              <a:effectLst/>
              <a:uLnTx/>
              <a:uFillTx/>
              <a:latin typeface="Century Gothic" panose="020B0502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white"/>
              </a:solidFill>
              <a:effectLst/>
              <a:uLnTx/>
              <a:uFillTx/>
              <a:latin typeface="Century Gothic" panose="020B0502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pitchFamily="34" charset="0"/>
              </a:rPr>
              <a:t>LRO/LAMP UV spectral features consistent with surface frost in some regions with temperatures &lt;110 K.</a:t>
            </a:r>
          </a:p>
        </p:txBody>
      </p:sp>
      <p:sp>
        <p:nvSpPr>
          <p:cNvPr id="15" name="Rectangle 14">
            <a:extLst>
              <a:ext uri="{FF2B5EF4-FFF2-40B4-BE49-F238E27FC236}">
                <a16:creationId xmlns:a16="http://schemas.microsoft.com/office/drawing/2014/main" id="{02A51CC7-0642-4E67-AB90-55912402774A}"/>
              </a:ext>
            </a:extLst>
          </p:cNvPr>
          <p:cNvSpPr/>
          <p:nvPr/>
        </p:nvSpPr>
        <p:spPr>
          <a:xfrm>
            <a:off x="3556957" y="5882394"/>
            <a:ext cx="8863731"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Hayne, P. O. et al. (2015) Icarus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 </a:t>
            </a:r>
            <a:r>
              <a:rPr kumimoji="0" lang="en-US" sz="1800" b="0" i="1" u="none" strike="noStrike" kern="1200" cap="none" spc="0" normalizeH="0" baseline="0" noProof="0" dirty="0">
                <a:ln>
                  <a:noFill/>
                </a:ln>
                <a:solidFill>
                  <a:prstClr val="white"/>
                </a:solidFill>
                <a:effectLst/>
                <a:uLnTx/>
                <a:uFillTx/>
                <a:latin typeface="Century Gothic" panose="020B0502020202020204" pitchFamily="34" charset="0"/>
              </a:rPr>
              <a:t>cf</a:t>
            </a: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 LOLA-reflectance/Diviner analyses by Fisher et al. (2017) Icarus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&amp; M</a:t>
            </a:r>
            <a:r>
              <a:rPr kumimoji="0" lang="en-US" sz="1800" b="0" i="0" u="none" strike="noStrike" kern="1200" cap="none" spc="0" normalizeH="0" baseline="30000" noProof="0" dirty="0">
                <a:ln>
                  <a:noFill/>
                </a:ln>
                <a:solidFill>
                  <a:prstClr val="white"/>
                </a:solidFill>
                <a:effectLst/>
                <a:uLnTx/>
                <a:uFillTx/>
                <a:latin typeface="Century Gothic" panose="020B0502020202020204" pitchFamily="34" charset="0"/>
              </a:rPr>
              <a:t>3</a:t>
            </a: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/LOLA/Diviner/LAMP analyses by Li et al. (2018) PNAS </a:t>
            </a:r>
          </a:p>
        </p:txBody>
      </p:sp>
    </p:spTree>
    <p:extLst>
      <p:ext uri="{BB962C8B-B14F-4D97-AF65-F5344CB8AC3E}">
        <p14:creationId xmlns:p14="http://schemas.microsoft.com/office/powerpoint/2010/main" val="4104412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5A1E3B3C-76C8-E541-8FCF-D895ADC76F33}"/>
              </a:ext>
            </a:extLst>
          </p:cNvPr>
          <p:cNvSpPr/>
          <p:nvPr/>
        </p:nvSpPr>
        <p:spPr>
          <a:xfrm>
            <a:off x="1179393" y="1866812"/>
            <a:ext cx="3670187" cy="373875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2CA397-755A-1547-86A9-B93661248AC8}" type="slidenum">
              <a:rPr kumimoji="0" lang="en-US" sz="1200" b="0" i="0" u="none" strike="noStrike" kern="1200" cap="none" spc="0" normalizeH="0" baseline="0" noProof="0" smtClean="0">
                <a:ln>
                  <a:noFill/>
                </a:ln>
                <a:solidFill>
                  <a:schemeClr val="bg1"/>
                </a:solidFill>
                <a:effectLst/>
                <a:uLnTx/>
                <a:uFillTx/>
                <a:latin typeface="Helvetica"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chemeClr val="bg1"/>
              </a:solidFill>
              <a:effectLst/>
              <a:uLnTx/>
              <a:uFillTx/>
              <a:latin typeface="Helvetica" charset="0"/>
            </a:endParaRPr>
          </a:p>
        </p:txBody>
      </p:sp>
      <p:sp>
        <p:nvSpPr>
          <p:cNvPr id="18" name="Rectangle 17">
            <a:extLst>
              <a:ext uri="{FF2B5EF4-FFF2-40B4-BE49-F238E27FC236}">
                <a16:creationId xmlns:a16="http://schemas.microsoft.com/office/drawing/2014/main" id="{BCF57141-0CE1-754C-8FD8-F415A970E00D}"/>
              </a:ext>
            </a:extLst>
          </p:cNvPr>
          <p:cNvSpPr/>
          <p:nvPr/>
        </p:nvSpPr>
        <p:spPr>
          <a:xfrm>
            <a:off x="1179393" y="5883708"/>
            <a:ext cx="370005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*Feldman et al., Science, 281, 1496, 1998</a:t>
            </a:r>
          </a:p>
        </p:txBody>
      </p:sp>
      <p:sp>
        <p:nvSpPr>
          <p:cNvPr id="2" name="Title 1"/>
          <p:cNvSpPr>
            <a:spLocks noGrp="1"/>
          </p:cNvSpPr>
          <p:nvPr>
            <p:ph type="title"/>
          </p:nvPr>
        </p:nvSpPr>
        <p:spPr>
          <a:xfrm>
            <a:off x="403485" y="33572"/>
            <a:ext cx="10515600" cy="1325563"/>
          </a:xfrm>
        </p:spPr>
        <p:txBody>
          <a:bodyPr/>
          <a:lstStyle/>
          <a:p>
            <a:r>
              <a:rPr lang="en-US" dirty="0">
                <a:solidFill>
                  <a:schemeClr val="bg1"/>
                </a:solidFill>
                <a:latin typeface="Century Gothic" panose="020B0502020202020204" pitchFamily="34" charset="0"/>
              </a:rPr>
              <a:t>Hydrogen Distributions from Neutron Spectroscopy</a:t>
            </a:r>
          </a:p>
        </p:txBody>
      </p:sp>
      <p:sp>
        <p:nvSpPr>
          <p:cNvPr id="21" name="Rectangle 20">
            <a:extLst>
              <a:ext uri="{FF2B5EF4-FFF2-40B4-BE49-F238E27FC236}">
                <a16:creationId xmlns:a16="http://schemas.microsoft.com/office/drawing/2014/main" id="{BC74C031-0439-9846-9B68-A56B126B072C}"/>
              </a:ext>
            </a:extLst>
          </p:cNvPr>
          <p:cNvSpPr/>
          <p:nvPr/>
        </p:nvSpPr>
        <p:spPr>
          <a:xfrm>
            <a:off x="2287393" y="1359135"/>
            <a:ext cx="147989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~150 km</a:t>
            </a:r>
            <a:r>
              <a:rPr kumimoji="0" lang="en-US" sz="1400" b="0" i="1" u="none" strike="noStrike" kern="1200" cap="none" spc="0" normalizeH="0" baseline="30000" noProof="0" dirty="0">
                <a:ln>
                  <a:noFill/>
                </a:ln>
                <a:solidFill>
                  <a:schemeClr val="bg1"/>
                </a:solidFill>
                <a:effectLst/>
                <a:uLnTx/>
                <a:uFillTx/>
                <a:latin typeface="Century Gothic" panose="020B0502020202020204" pitchFamily="34" charset="0"/>
                <a:ea typeface="+mn-ea"/>
                <a:cs typeface="+mn-cs"/>
              </a:rPr>
              <a:t>2</a:t>
            </a:r>
            <a:r>
              <a:rPr kumimoji="0" lang="en-US" sz="1400" b="0" i="1"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 pixels</a:t>
            </a:r>
          </a:p>
        </p:txBody>
      </p:sp>
      <p:grpSp>
        <p:nvGrpSpPr>
          <p:cNvPr id="8" name="Group 7">
            <a:extLst>
              <a:ext uri="{FF2B5EF4-FFF2-40B4-BE49-F238E27FC236}">
                <a16:creationId xmlns:a16="http://schemas.microsoft.com/office/drawing/2014/main" id="{04ED0D4F-9F91-5F4C-A152-B97DACE8E457}"/>
              </a:ext>
            </a:extLst>
          </p:cNvPr>
          <p:cNvGrpSpPr/>
          <p:nvPr/>
        </p:nvGrpSpPr>
        <p:grpSpPr>
          <a:xfrm>
            <a:off x="688339" y="1642369"/>
            <a:ext cx="5237788" cy="4270980"/>
            <a:chOff x="-14147" y="1236581"/>
            <a:chExt cx="6362432" cy="5188033"/>
          </a:xfrm>
        </p:grpSpPr>
        <p:pic>
          <p:nvPicPr>
            <p:cNvPr id="9" name="Picture 8" descr="A picture containing sitting, black, close, painted&#10;&#10;Description automatically generated">
              <a:extLst>
                <a:ext uri="{FF2B5EF4-FFF2-40B4-BE49-F238E27FC236}">
                  <a16:creationId xmlns:a16="http://schemas.microsoft.com/office/drawing/2014/main" id="{33237EA8-ECEA-794B-95AD-25B2B41A71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417320"/>
              <a:ext cx="5715722" cy="4762781"/>
            </a:xfrm>
            <a:prstGeom prst="rect">
              <a:avLst/>
            </a:prstGeom>
          </p:spPr>
        </p:pic>
        <p:sp>
          <p:nvSpPr>
            <p:cNvPr id="10" name="TextBox 9">
              <a:extLst>
                <a:ext uri="{FF2B5EF4-FFF2-40B4-BE49-F238E27FC236}">
                  <a16:creationId xmlns:a16="http://schemas.microsoft.com/office/drawing/2014/main" id="{5EDAE081-398E-0A4B-A21C-5F47C15DF172}"/>
                </a:ext>
              </a:extLst>
            </p:cNvPr>
            <p:cNvSpPr txBox="1"/>
            <p:nvPr/>
          </p:nvSpPr>
          <p:spPr>
            <a:xfrm>
              <a:off x="5624972" y="5079894"/>
              <a:ext cx="295275" cy="3738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a:ea typeface="+mn-ea"/>
                  <a:cs typeface="+mn-cs"/>
                </a:rPr>
                <a:t>0</a:t>
              </a:r>
            </a:p>
          </p:txBody>
        </p:sp>
        <p:sp>
          <p:nvSpPr>
            <p:cNvPr id="11" name="TextBox 10">
              <a:extLst>
                <a:ext uri="{FF2B5EF4-FFF2-40B4-BE49-F238E27FC236}">
                  <a16:creationId xmlns:a16="http://schemas.microsoft.com/office/drawing/2014/main" id="{F2EE324B-8EA4-604D-B641-A33C7767D176}"/>
                </a:ext>
              </a:extLst>
            </p:cNvPr>
            <p:cNvSpPr txBox="1"/>
            <p:nvPr/>
          </p:nvSpPr>
          <p:spPr>
            <a:xfrm>
              <a:off x="5624972" y="2190334"/>
              <a:ext cx="723313" cy="3738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a:ea typeface="+mn-ea"/>
                  <a:cs typeface="+mn-cs"/>
                </a:rPr>
                <a:t>200</a:t>
              </a:r>
              <a:endParaRPr kumimoji="0" lang="en-US" sz="1400" b="0" i="0" u="none" strike="noStrike" kern="1200" cap="none" spc="0" normalizeH="0" baseline="30000" noProof="0" dirty="0">
                <a:ln>
                  <a:noFill/>
                </a:ln>
                <a:solidFill>
                  <a:schemeClr val="bg1"/>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97DB2A79-A846-6B45-9956-3D785F257A17}"/>
                </a:ext>
              </a:extLst>
            </p:cNvPr>
            <p:cNvSpPr txBox="1"/>
            <p:nvPr/>
          </p:nvSpPr>
          <p:spPr>
            <a:xfrm>
              <a:off x="5242159" y="1859433"/>
              <a:ext cx="1060903" cy="3738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a:ea typeface="+mn-ea"/>
                  <a:cs typeface="+mn-cs"/>
                </a:rPr>
                <a:t>[H] </a:t>
              </a:r>
              <a:r>
                <a:rPr kumimoji="0" lang="en-US" sz="1400" b="0" i="0" u="none" strike="noStrike" kern="1200" cap="none" spc="0" normalizeH="0" baseline="0" noProof="0" dirty="0">
                  <a:ln>
                    <a:noFill/>
                  </a:ln>
                  <a:solidFill>
                    <a:schemeClr val="bg1"/>
                  </a:solidFill>
                  <a:effectLst/>
                  <a:uLnTx/>
                  <a:uFillTx/>
                  <a:latin typeface="Symbol" panose="05050102010706020507" pitchFamily="18" charset="2"/>
                  <a:ea typeface="+mn-ea"/>
                  <a:cs typeface="+mn-cs"/>
                </a:rPr>
                <a:t>m</a:t>
              </a:r>
              <a:r>
                <a:rPr kumimoji="0" lang="en-US" sz="1400" b="0" i="0" u="none" strike="noStrike" kern="1200" cap="none" spc="0" normalizeH="0" baseline="0" noProof="0" dirty="0">
                  <a:ln>
                    <a:noFill/>
                  </a:ln>
                  <a:solidFill>
                    <a:schemeClr val="bg1"/>
                  </a:solidFill>
                  <a:effectLst/>
                  <a:uLnTx/>
                  <a:uFillTx/>
                  <a:latin typeface="Calibri" panose="020F0502020204030204"/>
                  <a:ea typeface="+mn-ea"/>
                  <a:cs typeface="+mn-cs"/>
                </a:rPr>
                <a:t>g/g</a:t>
              </a:r>
              <a:endParaRPr kumimoji="0" lang="en-US" sz="1400" b="0" i="0" u="none" strike="noStrike" kern="1200" cap="none" spc="0" normalizeH="0" baseline="30000" noProof="0" dirty="0">
                <a:ln>
                  <a:noFill/>
                </a:ln>
                <a:solidFill>
                  <a:schemeClr val="bg1"/>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D6E0348-3E4F-9C4A-B9A8-A22A43C8914E}"/>
                </a:ext>
              </a:extLst>
            </p:cNvPr>
            <p:cNvSpPr txBox="1"/>
            <p:nvPr/>
          </p:nvSpPr>
          <p:spPr>
            <a:xfrm>
              <a:off x="5025141" y="3637902"/>
              <a:ext cx="600126" cy="41124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90E</a:t>
              </a:r>
            </a:p>
          </p:txBody>
        </p:sp>
        <p:sp>
          <p:nvSpPr>
            <p:cNvPr id="15" name="TextBox 14">
              <a:extLst>
                <a:ext uri="{FF2B5EF4-FFF2-40B4-BE49-F238E27FC236}">
                  <a16:creationId xmlns:a16="http://schemas.microsoft.com/office/drawing/2014/main" id="{0017B639-18D6-E341-ABF6-F246421A6F0F}"/>
                </a:ext>
              </a:extLst>
            </p:cNvPr>
            <p:cNvSpPr txBox="1"/>
            <p:nvPr/>
          </p:nvSpPr>
          <p:spPr>
            <a:xfrm>
              <a:off x="2611737" y="1236581"/>
              <a:ext cx="442402" cy="37386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a:ea typeface="+mn-ea"/>
                  <a:cs typeface="+mn-cs"/>
                </a:rPr>
                <a:t>0E</a:t>
              </a:r>
            </a:p>
          </p:txBody>
        </p:sp>
        <p:sp>
          <p:nvSpPr>
            <p:cNvPr id="16" name="TextBox 15">
              <a:extLst>
                <a:ext uri="{FF2B5EF4-FFF2-40B4-BE49-F238E27FC236}">
                  <a16:creationId xmlns:a16="http://schemas.microsoft.com/office/drawing/2014/main" id="{A3895F3F-4C04-9949-B29A-63286E0680F8}"/>
                </a:ext>
              </a:extLst>
            </p:cNvPr>
            <p:cNvSpPr txBox="1"/>
            <p:nvPr/>
          </p:nvSpPr>
          <p:spPr>
            <a:xfrm>
              <a:off x="-14147" y="3619715"/>
              <a:ext cx="664384" cy="37386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a:ea typeface="+mn-ea"/>
                  <a:cs typeface="+mn-cs"/>
                </a:rPr>
                <a:t>270E</a:t>
              </a:r>
            </a:p>
          </p:txBody>
        </p:sp>
        <p:sp>
          <p:nvSpPr>
            <p:cNvPr id="20" name="TextBox 19">
              <a:extLst>
                <a:ext uri="{FF2B5EF4-FFF2-40B4-BE49-F238E27FC236}">
                  <a16:creationId xmlns:a16="http://schemas.microsoft.com/office/drawing/2014/main" id="{A4C2B92A-8A90-A142-A8D5-A6EEA4F81363}"/>
                </a:ext>
              </a:extLst>
            </p:cNvPr>
            <p:cNvSpPr txBox="1"/>
            <p:nvPr/>
          </p:nvSpPr>
          <p:spPr>
            <a:xfrm>
              <a:off x="2494886" y="6050752"/>
              <a:ext cx="664384" cy="37386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a:ea typeface="+mn-ea"/>
                  <a:cs typeface="+mn-cs"/>
                </a:rPr>
                <a:t>180E</a:t>
              </a:r>
            </a:p>
          </p:txBody>
        </p:sp>
      </p:grpSp>
      <p:grpSp>
        <p:nvGrpSpPr>
          <p:cNvPr id="23" name="Group 22">
            <a:extLst>
              <a:ext uri="{FF2B5EF4-FFF2-40B4-BE49-F238E27FC236}">
                <a16:creationId xmlns:a16="http://schemas.microsoft.com/office/drawing/2014/main" id="{34A1D535-ADEB-5C47-A90C-EA5481F3CFC5}"/>
              </a:ext>
            </a:extLst>
          </p:cNvPr>
          <p:cNvGrpSpPr/>
          <p:nvPr/>
        </p:nvGrpSpPr>
        <p:grpSpPr>
          <a:xfrm>
            <a:off x="6537100" y="1443924"/>
            <a:ext cx="5087401" cy="4823213"/>
            <a:chOff x="-14147" y="1236581"/>
            <a:chExt cx="6083214" cy="5767315"/>
          </a:xfrm>
        </p:grpSpPr>
        <p:pic>
          <p:nvPicPr>
            <p:cNvPr id="24" name="Picture 23" descr="A picture containing indoor, looking, large, white&#10;&#10;Description automatically generated">
              <a:extLst>
                <a:ext uri="{FF2B5EF4-FFF2-40B4-BE49-F238E27FC236}">
                  <a16:creationId xmlns:a16="http://schemas.microsoft.com/office/drawing/2014/main" id="{CEB21DE3-9AD0-7B41-9C59-8EB15AA8A9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1413578"/>
              <a:ext cx="5715723" cy="4762780"/>
            </a:xfrm>
            <a:prstGeom prst="rect">
              <a:avLst/>
            </a:prstGeom>
          </p:spPr>
        </p:pic>
        <p:sp>
          <p:nvSpPr>
            <p:cNvPr id="25" name="Rectangle 24">
              <a:extLst>
                <a:ext uri="{FF2B5EF4-FFF2-40B4-BE49-F238E27FC236}">
                  <a16:creationId xmlns:a16="http://schemas.microsoft.com/office/drawing/2014/main" id="{D0013F65-58FC-F74A-8B22-31394AA4AB5F}"/>
                </a:ext>
              </a:extLst>
            </p:cNvPr>
            <p:cNvSpPr/>
            <p:nvPr/>
          </p:nvSpPr>
          <p:spPr>
            <a:xfrm>
              <a:off x="92126" y="6488667"/>
              <a:ext cx="5976941" cy="5152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Based on LOLA shape models by </a:t>
              </a:r>
              <a:r>
                <a:rPr kumimoji="0" lang="en-US" sz="1100" b="0" i="0" u="none" strike="noStrike" kern="1200" cap="none" spc="0" normalizeH="0" baseline="0" noProof="0" dirty="0" err="1">
                  <a:ln>
                    <a:noFill/>
                  </a:ln>
                  <a:solidFill>
                    <a:schemeClr val="bg1"/>
                  </a:solidFill>
                  <a:effectLst/>
                  <a:uLnTx/>
                  <a:uFillTx/>
                  <a:latin typeface="Segoe UI" panose="020B0502040204020203" pitchFamily="34" charset="0"/>
                  <a:ea typeface="+mn-ea"/>
                  <a:cs typeface="+mn-cs"/>
                </a:rPr>
                <a:t>Mazarico</a:t>
              </a:r>
              <a:r>
                <a:rPr kumimoji="0" lang="en-US" sz="1100" b="0" i="0"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 E. </a:t>
              </a:r>
              <a:r>
                <a:rPr kumimoji="0" lang="en-US" sz="1100" b="0" i="1"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et al.</a:t>
              </a:r>
              <a:r>
                <a:rPr kumimoji="0" lang="en-US" sz="1100" b="0" i="0"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 (2011), </a:t>
              </a:r>
              <a:r>
                <a:rPr kumimoji="0" lang="en-US" sz="1100" b="0" i="1"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Icarus</a:t>
              </a:r>
              <a:r>
                <a:rPr kumimoji="0" lang="en-US" sz="1100" b="0" i="0"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 see also NAC data, Cisneros, E. et al., </a:t>
              </a:r>
              <a:r>
                <a:rPr kumimoji="0" lang="en-US" sz="1100" b="0" i="1"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LPS</a:t>
              </a:r>
              <a:r>
                <a:rPr kumimoji="0" lang="en-US" sz="1100" b="0" i="0"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 48. </a:t>
              </a:r>
              <a:endPar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6E03EBB2-A179-AD4C-BE80-F3C9EFE4638A}"/>
                </a:ext>
              </a:extLst>
            </p:cNvPr>
            <p:cNvSpPr txBox="1"/>
            <p:nvPr/>
          </p:nvSpPr>
          <p:spPr>
            <a:xfrm>
              <a:off x="5025141" y="3637903"/>
              <a:ext cx="464244" cy="3036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bg1"/>
                  </a:solidFill>
                  <a:effectLst/>
                  <a:uLnTx/>
                  <a:uFillTx/>
                  <a:latin typeface="Calibri" panose="020F0502020204030204"/>
                  <a:ea typeface="+mn-ea"/>
                  <a:cs typeface="+mn-cs"/>
                </a:rPr>
                <a:t>90E</a:t>
              </a:r>
            </a:p>
          </p:txBody>
        </p:sp>
        <p:sp>
          <p:nvSpPr>
            <p:cNvPr id="27" name="TextBox 26">
              <a:extLst>
                <a:ext uri="{FF2B5EF4-FFF2-40B4-BE49-F238E27FC236}">
                  <a16:creationId xmlns:a16="http://schemas.microsoft.com/office/drawing/2014/main" id="{B5063668-1D0A-3240-82E3-64F18856946B}"/>
                </a:ext>
              </a:extLst>
            </p:cNvPr>
            <p:cNvSpPr txBox="1"/>
            <p:nvPr/>
          </p:nvSpPr>
          <p:spPr>
            <a:xfrm>
              <a:off x="2611737" y="1236581"/>
              <a:ext cx="381822" cy="3036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bg1"/>
                  </a:solidFill>
                  <a:effectLst/>
                  <a:uLnTx/>
                  <a:uFillTx/>
                  <a:latin typeface="Calibri" panose="020F0502020204030204"/>
                  <a:ea typeface="+mn-ea"/>
                  <a:cs typeface="+mn-cs"/>
                </a:rPr>
                <a:t>0E</a:t>
              </a:r>
            </a:p>
          </p:txBody>
        </p:sp>
        <p:sp>
          <p:nvSpPr>
            <p:cNvPr id="28" name="TextBox 27">
              <a:extLst>
                <a:ext uri="{FF2B5EF4-FFF2-40B4-BE49-F238E27FC236}">
                  <a16:creationId xmlns:a16="http://schemas.microsoft.com/office/drawing/2014/main" id="{0EF9CA79-2A05-E14A-AF85-EEF4DDA8BA72}"/>
                </a:ext>
              </a:extLst>
            </p:cNvPr>
            <p:cNvSpPr txBox="1"/>
            <p:nvPr/>
          </p:nvSpPr>
          <p:spPr>
            <a:xfrm>
              <a:off x="-14147" y="3619715"/>
              <a:ext cx="546664" cy="3036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bg1"/>
                  </a:solidFill>
                  <a:effectLst/>
                  <a:uLnTx/>
                  <a:uFillTx/>
                  <a:latin typeface="Calibri" panose="020F0502020204030204"/>
                  <a:ea typeface="+mn-ea"/>
                  <a:cs typeface="+mn-cs"/>
                </a:rPr>
                <a:t>270E</a:t>
              </a:r>
            </a:p>
          </p:txBody>
        </p:sp>
        <p:sp>
          <p:nvSpPr>
            <p:cNvPr id="29" name="TextBox 28">
              <a:extLst>
                <a:ext uri="{FF2B5EF4-FFF2-40B4-BE49-F238E27FC236}">
                  <a16:creationId xmlns:a16="http://schemas.microsoft.com/office/drawing/2014/main" id="{511937DA-C074-5D41-BA5F-9E2FC0822312}"/>
                </a:ext>
              </a:extLst>
            </p:cNvPr>
            <p:cNvSpPr txBox="1"/>
            <p:nvPr/>
          </p:nvSpPr>
          <p:spPr>
            <a:xfrm>
              <a:off x="2494886" y="6050751"/>
              <a:ext cx="546664" cy="3036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bg1"/>
                  </a:solidFill>
                  <a:effectLst/>
                  <a:uLnTx/>
                  <a:uFillTx/>
                  <a:latin typeface="Calibri" panose="020F0502020204030204"/>
                  <a:ea typeface="+mn-ea"/>
                  <a:cs typeface="+mn-cs"/>
                </a:rPr>
                <a:t>180E</a:t>
              </a:r>
            </a:p>
          </p:txBody>
        </p:sp>
        <p:grpSp>
          <p:nvGrpSpPr>
            <p:cNvPr id="30" name="Group 29">
              <a:extLst>
                <a:ext uri="{FF2B5EF4-FFF2-40B4-BE49-F238E27FC236}">
                  <a16:creationId xmlns:a16="http://schemas.microsoft.com/office/drawing/2014/main" id="{809D34C0-9E22-E549-A042-8AB95D67A307}"/>
                </a:ext>
              </a:extLst>
            </p:cNvPr>
            <p:cNvGrpSpPr/>
            <p:nvPr/>
          </p:nvGrpSpPr>
          <p:grpSpPr>
            <a:xfrm>
              <a:off x="3657600" y="2549040"/>
              <a:ext cx="2213752" cy="1529413"/>
              <a:chOff x="3657600" y="2549040"/>
              <a:chExt cx="2213752" cy="1529413"/>
            </a:xfrm>
          </p:grpSpPr>
          <p:cxnSp>
            <p:nvCxnSpPr>
              <p:cNvPr id="61" name="Straight Connector 60">
                <a:extLst>
                  <a:ext uri="{FF2B5EF4-FFF2-40B4-BE49-F238E27FC236}">
                    <a16:creationId xmlns:a16="http://schemas.microsoft.com/office/drawing/2014/main" id="{5907FC3D-C532-9543-9BC4-2D29DD251B1E}"/>
                  </a:ext>
                </a:extLst>
              </p:cNvPr>
              <p:cNvCxnSpPr>
                <a:cxnSpLocks/>
              </p:cNvCxnSpPr>
              <p:nvPr/>
            </p:nvCxnSpPr>
            <p:spPr>
              <a:xfrm flipV="1">
                <a:off x="4380931" y="2857421"/>
                <a:ext cx="721711" cy="5852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BEAE5CB5-F987-9741-8007-2ED04E58C9F7}"/>
                  </a:ext>
                </a:extLst>
              </p:cNvPr>
              <p:cNvSpPr txBox="1"/>
              <p:nvPr/>
            </p:nvSpPr>
            <p:spPr>
              <a:xfrm>
                <a:off x="4916413" y="2549040"/>
                <a:ext cx="954939" cy="3128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rPr>
                  <a:t>Amundsen</a:t>
                </a:r>
              </a:p>
            </p:txBody>
          </p:sp>
          <p:sp>
            <p:nvSpPr>
              <p:cNvPr id="63" name="Oval 62">
                <a:extLst>
                  <a:ext uri="{FF2B5EF4-FFF2-40B4-BE49-F238E27FC236}">
                    <a16:creationId xmlns:a16="http://schemas.microsoft.com/office/drawing/2014/main" id="{A4213580-6FE9-BD46-ABBE-4BC5BCA17A83}"/>
                  </a:ext>
                </a:extLst>
              </p:cNvPr>
              <p:cNvSpPr/>
              <p:nvPr/>
            </p:nvSpPr>
            <p:spPr>
              <a:xfrm>
                <a:off x="3657600" y="3301643"/>
                <a:ext cx="779022" cy="7768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31" name="Group 30">
              <a:extLst>
                <a:ext uri="{FF2B5EF4-FFF2-40B4-BE49-F238E27FC236}">
                  <a16:creationId xmlns:a16="http://schemas.microsoft.com/office/drawing/2014/main" id="{2521A15F-C158-374A-8FE4-37FA5DD773D1}"/>
                </a:ext>
              </a:extLst>
            </p:cNvPr>
            <p:cNvGrpSpPr/>
            <p:nvPr/>
          </p:nvGrpSpPr>
          <p:grpSpPr>
            <a:xfrm>
              <a:off x="3271392" y="1913270"/>
              <a:ext cx="2010573" cy="1980466"/>
              <a:chOff x="3271392" y="1913270"/>
              <a:chExt cx="2010573" cy="1980466"/>
            </a:xfrm>
          </p:grpSpPr>
          <p:cxnSp>
            <p:nvCxnSpPr>
              <p:cNvPr id="58" name="Straight Connector 57">
                <a:extLst>
                  <a:ext uri="{FF2B5EF4-FFF2-40B4-BE49-F238E27FC236}">
                    <a16:creationId xmlns:a16="http://schemas.microsoft.com/office/drawing/2014/main" id="{2C0967C8-5124-744F-B1E2-EB2C8C530B3C}"/>
                  </a:ext>
                </a:extLst>
              </p:cNvPr>
              <p:cNvCxnSpPr>
                <a:cxnSpLocks/>
              </p:cNvCxnSpPr>
              <p:nvPr/>
            </p:nvCxnSpPr>
            <p:spPr>
              <a:xfrm flipV="1">
                <a:off x="3531844" y="2221651"/>
                <a:ext cx="1184590" cy="137364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12EED13-C466-DB4A-85E9-9D869FBE6EF0}"/>
                  </a:ext>
                </a:extLst>
              </p:cNvPr>
              <p:cNvSpPr txBox="1"/>
              <p:nvPr/>
            </p:nvSpPr>
            <p:spPr>
              <a:xfrm>
                <a:off x="4530205" y="1913270"/>
                <a:ext cx="751760" cy="3128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rPr>
                  <a:t>Faustini</a:t>
                </a:r>
              </a:p>
            </p:txBody>
          </p:sp>
          <p:sp>
            <p:nvSpPr>
              <p:cNvPr id="60" name="Oval 59">
                <a:extLst>
                  <a:ext uri="{FF2B5EF4-FFF2-40B4-BE49-F238E27FC236}">
                    <a16:creationId xmlns:a16="http://schemas.microsoft.com/office/drawing/2014/main" id="{84AFD394-2D63-BF4E-B833-1C22C49416AB}"/>
                  </a:ext>
                </a:extLst>
              </p:cNvPr>
              <p:cNvSpPr/>
              <p:nvPr/>
            </p:nvSpPr>
            <p:spPr>
              <a:xfrm>
                <a:off x="3271392" y="3570606"/>
                <a:ext cx="323406" cy="3231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32" name="Group 31">
              <a:extLst>
                <a:ext uri="{FF2B5EF4-FFF2-40B4-BE49-F238E27FC236}">
                  <a16:creationId xmlns:a16="http://schemas.microsoft.com/office/drawing/2014/main" id="{36F590EC-DDCA-A74C-8219-6C2CF0DB7F96}"/>
                </a:ext>
              </a:extLst>
            </p:cNvPr>
            <p:cNvGrpSpPr/>
            <p:nvPr/>
          </p:nvGrpSpPr>
          <p:grpSpPr>
            <a:xfrm>
              <a:off x="2914023" y="1655871"/>
              <a:ext cx="2341457" cy="2021825"/>
              <a:chOff x="2914023" y="1655871"/>
              <a:chExt cx="2341457" cy="2021825"/>
            </a:xfrm>
          </p:grpSpPr>
          <p:grpSp>
            <p:nvGrpSpPr>
              <p:cNvPr id="54" name="Group 53">
                <a:extLst>
                  <a:ext uri="{FF2B5EF4-FFF2-40B4-BE49-F238E27FC236}">
                    <a16:creationId xmlns:a16="http://schemas.microsoft.com/office/drawing/2014/main" id="{D46C1D98-4F22-924F-AB7F-DEA92C189685}"/>
                  </a:ext>
                </a:extLst>
              </p:cNvPr>
              <p:cNvGrpSpPr/>
              <p:nvPr/>
            </p:nvGrpSpPr>
            <p:grpSpPr>
              <a:xfrm>
                <a:off x="3263847" y="1655871"/>
                <a:ext cx="1991633" cy="1682029"/>
                <a:chOff x="3263847" y="1655871"/>
                <a:chExt cx="1991633" cy="1682029"/>
              </a:xfrm>
            </p:grpSpPr>
            <p:cxnSp>
              <p:nvCxnSpPr>
                <p:cNvPr id="56" name="Straight Connector 55">
                  <a:extLst>
                    <a:ext uri="{FF2B5EF4-FFF2-40B4-BE49-F238E27FC236}">
                      <a16:creationId xmlns:a16="http://schemas.microsoft.com/office/drawing/2014/main" id="{3ADA20BA-33EB-4845-96F6-4D7307429061}"/>
                    </a:ext>
                  </a:extLst>
                </p:cNvPr>
                <p:cNvCxnSpPr>
                  <a:cxnSpLocks/>
                </p:cNvCxnSpPr>
                <p:nvPr/>
              </p:nvCxnSpPr>
              <p:spPr>
                <a:xfrm flipV="1">
                  <a:off x="3263847" y="1964252"/>
                  <a:ext cx="1184590" cy="137364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2F560D9-E681-AD4D-8320-FF6D50CD8C4A}"/>
                    </a:ext>
                  </a:extLst>
                </p:cNvPr>
                <p:cNvSpPr txBox="1"/>
                <p:nvPr/>
              </p:nvSpPr>
              <p:spPr>
                <a:xfrm>
                  <a:off x="4262206" y="1655871"/>
                  <a:ext cx="993274" cy="3128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rPr>
                    <a:t>Shoemaker</a:t>
                  </a:r>
                </a:p>
              </p:txBody>
            </p:sp>
          </p:grpSp>
          <p:sp>
            <p:nvSpPr>
              <p:cNvPr id="55" name="Oval 54">
                <a:extLst>
                  <a:ext uri="{FF2B5EF4-FFF2-40B4-BE49-F238E27FC236}">
                    <a16:creationId xmlns:a16="http://schemas.microsoft.com/office/drawing/2014/main" id="{A1FE90D4-AFC7-9E48-85EF-BD4EAE825E80}"/>
                  </a:ext>
                </a:extLst>
              </p:cNvPr>
              <p:cNvSpPr/>
              <p:nvPr/>
            </p:nvSpPr>
            <p:spPr>
              <a:xfrm>
                <a:off x="2914023" y="3301643"/>
                <a:ext cx="381836" cy="3760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C764F34-0C85-BC4E-AF8E-D8D4435E13A1}"/>
                </a:ext>
              </a:extLst>
            </p:cNvPr>
            <p:cNvGrpSpPr/>
            <p:nvPr/>
          </p:nvGrpSpPr>
          <p:grpSpPr>
            <a:xfrm>
              <a:off x="2556457" y="1362214"/>
              <a:ext cx="2147664" cy="2052587"/>
              <a:chOff x="2556457" y="1362214"/>
              <a:chExt cx="2147664" cy="2052587"/>
            </a:xfrm>
          </p:grpSpPr>
          <p:grpSp>
            <p:nvGrpSpPr>
              <p:cNvPr id="50" name="Group 49">
                <a:extLst>
                  <a:ext uri="{FF2B5EF4-FFF2-40B4-BE49-F238E27FC236}">
                    <a16:creationId xmlns:a16="http://schemas.microsoft.com/office/drawing/2014/main" id="{1A9F6F36-1860-3041-A1E1-006CB32E0844}"/>
                  </a:ext>
                </a:extLst>
              </p:cNvPr>
              <p:cNvGrpSpPr/>
              <p:nvPr/>
            </p:nvGrpSpPr>
            <p:grpSpPr>
              <a:xfrm>
                <a:off x="2886913" y="1362214"/>
                <a:ext cx="1817208" cy="1682029"/>
                <a:chOff x="2886913" y="1362214"/>
                <a:chExt cx="1817208" cy="1682029"/>
              </a:xfrm>
            </p:grpSpPr>
            <p:cxnSp>
              <p:nvCxnSpPr>
                <p:cNvPr id="52" name="Straight Connector 51">
                  <a:extLst>
                    <a:ext uri="{FF2B5EF4-FFF2-40B4-BE49-F238E27FC236}">
                      <a16:creationId xmlns:a16="http://schemas.microsoft.com/office/drawing/2014/main" id="{6C4A7FBC-135B-2040-B983-25291C790EF7}"/>
                    </a:ext>
                  </a:extLst>
                </p:cNvPr>
                <p:cNvCxnSpPr>
                  <a:cxnSpLocks/>
                </p:cNvCxnSpPr>
                <p:nvPr/>
              </p:nvCxnSpPr>
              <p:spPr>
                <a:xfrm flipV="1">
                  <a:off x="2886913" y="1670595"/>
                  <a:ext cx="1184590" cy="137364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6C2EC840-C803-8942-BFA2-4C5A7683D758}"/>
                    </a:ext>
                  </a:extLst>
                </p:cNvPr>
                <p:cNvSpPr txBox="1"/>
                <p:nvPr/>
              </p:nvSpPr>
              <p:spPr>
                <a:xfrm>
                  <a:off x="3885274" y="1362214"/>
                  <a:ext cx="818847" cy="3128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rPr>
                    <a:t>Haworth</a:t>
                  </a:r>
                </a:p>
              </p:txBody>
            </p:sp>
          </p:grpSp>
          <p:sp>
            <p:nvSpPr>
              <p:cNvPr id="51" name="Oval 50">
                <a:extLst>
                  <a:ext uri="{FF2B5EF4-FFF2-40B4-BE49-F238E27FC236}">
                    <a16:creationId xmlns:a16="http://schemas.microsoft.com/office/drawing/2014/main" id="{3BB64C5A-6CE1-8740-8DD4-06FB7ED8651C}"/>
                  </a:ext>
                </a:extLst>
              </p:cNvPr>
              <p:cNvSpPr/>
              <p:nvPr/>
            </p:nvSpPr>
            <p:spPr>
              <a:xfrm>
                <a:off x="2556457" y="3020446"/>
                <a:ext cx="381836" cy="3943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78500064-F814-E749-9178-0F19BDC3363A}"/>
                </a:ext>
              </a:extLst>
            </p:cNvPr>
            <p:cNvGrpSpPr/>
            <p:nvPr/>
          </p:nvGrpSpPr>
          <p:grpSpPr>
            <a:xfrm>
              <a:off x="105082" y="1676595"/>
              <a:ext cx="2344204" cy="1707187"/>
              <a:chOff x="105082" y="1676595"/>
              <a:chExt cx="2344204" cy="1707187"/>
            </a:xfrm>
          </p:grpSpPr>
          <p:cxnSp>
            <p:nvCxnSpPr>
              <p:cNvPr id="47" name="Straight Connector 46">
                <a:extLst>
                  <a:ext uri="{FF2B5EF4-FFF2-40B4-BE49-F238E27FC236}">
                    <a16:creationId xmlns:a16="http://schemas.microsoft.com/office/drawing/2014/main" id="{80D7ABB2-0499-E841-A43D-D74E9FF1759E}"/>
                  </a:ext>
                </a:extLst>
              </p:cNvPr>
              <p:cNvCxnSpPr>
                <a:cxnSpLocks/>
              </p:cNvCxnSpPr>
              <p:nvPr/>
            </p:nvCxnSpPr>
            <p:spPr>
              <a:xfrm>
                <a:off x="890052" y="1958454"/>
                <a:ext cx="951026" cy="7387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F62695E4-7853-3A40-960A-AC6E9A22BB9D}"/>
                  </a:ext>
                </a:extLst>
              </p:cNvPr>
              <p:cNvSpPr txBox="1"/>
              <p:nvPr/>
            </p:nvSpPr>
            <p:spPr>
              <a:xfrm>
                <a:off x="105082" y="1676595"/>
                <a:ext cx="717258" cy="3128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schemeClr val="bg1"/>
                    </a:solidFill>
                    <a:effectLst/>
                    <a:uLnTx/>
                    <a:uFillTx/>
                    <a:latin typeface="Calibri" panose="020F0502020204030204"/>
                    <a:ea typeface="+mn-ea"/>
                    <a:cs typeface="+mn-cs"/>
                  </a:rPr>
                  <a:t>Cabeus</a:t>
                </a:r>
                <a:endPar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62AEAB97-8BCA-BC4C-831C-AE2F4B6B664A}"/>
                  </a:ext>
                </a:extLst>
              </p:cNvPr>
              <p:cNvSpPr/>
              <p:nvPr/>
            </p:nvSpPr>
            <p:spPr>
              <a:xfrm>
                <a:off x="1714777" y="2632668"/>
                <a:ext cx="734509" cy="75111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35" name="Group 34">
              <a:extLst>
                <a:ext uri="{FF2B5EF4-FFF2-40B4-BE49-F238E27FC236}">
                  <a16:creationId xmlns:a16="http://schemas.microsoft.com/office/drawing/2014/main" id="{25197150-C120-764E-A542-23DB6A093192}"/>
                </a:ext>
              </a:extLst>
            </p:cNvPr>
            <p:cNvGrpSpPr/>
            <p:nvPr/>
          </p:nvGrpSpPr>
          <p:grpSpPr>
            <a:xfrm>
              <a:off x="2494886" y="4019340"/>
              <a:ext cx="2676162" cy="1994565"/>
              <a:chOff x="2494886" y="4019340"/>
              <a:chExt cx="2676162" cy="1994565"/>
            </a:xfrm>
          </p:grpSpPr>
          <p:cxnSp>
            <p:nvCxnSpPr>
              <p:cNvPr id="44" name="Straight Connector 43">
                <a:extLst>
                  <a:ext uri="{FF2B5EF4-FFF2-40B4-BE49-F238E27FC236}">
                    <a16:creationId xmlns:a16="http://schemas.microsoft.com/office/drawing/2014/main" id="{6A3A4CA3-2991-FA40-8B81-7893B77CAEA0}"/>
                  </a:ext>
                </a:extLst>
              </p:cNvPr>
              <p:cNvCxnSpPr>
                <a:cxnSpLocks/>
              </p:cNvCxnSpPr>
              <p:nvPr/>
            </p:nvCxnSpPr>
            <p:spPr>
              <a:xfrm>
                <a:off x="2727950" y="4251834"/>
                <a:ext cx="1652981" cy="149791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B263ED7B-BACA-554A-B1DA-0E330EDAC360}"/>
                  </a:ext>
                </a:extLst>
              </p:cNvPr>
              <p:cNvSpPr txBox="1"/>
              <p:nvPr/>
            </p:nvSpPr>
            <p:spPr>
              <a:xfrm>
                <a:off x="4329200" y="5701087"/>
                <a:ext cx="841848" cy="3128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rPr>
                  <a:t>Sverdrup</a:t>
                </a:r>
              </a:p>
            </p:txBody>
          </p:sp>
          <p:sp>
            <p:nvSpPr>
              <p:cNvPr id="46" name="Oval 45">
                <a:extLst>
                  <a:ext uri="{FF2B5EF4-FFF2-40B4-BE49-F238E27FC236}">
                    <a16:creationId xmlns:a16="http://schemas.microsoft.com/office/drawing/2014/main" id="{B66115D5-D0CE-5A40-8872-BC013467FF84}"/>
                  </a:ext>
                </a:extLst>
              </p:cNvPr>
              <p:cNvSpPr/>
              <p:nvPr/>
            </p:nvSpPr>
            <p:spPr>
              <a:xfrm>
                <a:off x="2494886" y="4019340"/>
                <a:ext cx="258362" cy="25372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36" name="Group 35">
              <a:extLst>
                <a:ext uri="{FF2B5EF4-FFF2-40B4-BE49-F238E27FC236}">
                  <a16:creationId xmlns:a16="http://schemas.microsoft.com/office/drawing/2014/main" id="{C4B40805-59C0-9C4D-930A-874DE0DAA928}"/>
                </a:ext>
              </a:extLst>
            </p:cNvPr>
            <p:cNvGrpSpPr/>
            <p:nvPr/>
          </p:nvGrpSpPr>
          <p:grpSpPr>
            <a:xfrm>
              <a:off x="0" y="2171770"/>
              <a:ext cx="1929668" cy="872473"/>
              <a:chOff x="0" y="2171770"/>
              <a:chExt cx="1929668" cy="872473"/>
            </a:xfrm>
          </p:grpSpPr>
          <p:grpSp>
            <p:nvGrpSpPr>
              <p:cNvPr id="40" name="Group 39">
                <a:extLst>
                  <a:ext uri="{FF2B5EF4-FFF2-40B4-BE49-F238E27FC236}">
                    <a16:creationId xmlns:a16="http://schemas.microsoft.com/office/drawing/2014/main" id="{062FC15F-938A-3044-8176-6AC8260D682C}"/>
                  </a:ext>
                </a:extLst>
              </p:cNvPr>
              <p:cNvGrpSpPr/>
              <p:nvPr/>
            </p:nvGrpSpPr>
            <p:grpSpPr>
              <a:xfrm>
                <a:off x="0" y="2171770"/>
                <a:ext cx="1815152" cy="796618"/>
                <a:chOff x="0" y="2171770"/>
                <a:chExt cx="1815152" cy="796618"/>
              </a:xfrm>
            </p:grpSpPr>
            <p:sp>
              <p:nvSpPr>
                <p:cNvPr id="42" name="TextBox 41">
                  <a:extLst>
                    <a:ext uri="{FF2B5EF4-FFF2-40B4-BE49-F238E27FC236}">
                      <a16:creationId xmlns:a16="http://schemas.microsoft.com/office/drawing/2014/main" id="{1D094156-9A3A-394E-9A8F-19B94364BA10}"/>
                    </a:ext>
                  </a:extLst>
                </p:cNvPr>
                <p:cNvSpPr txBox="1"/>
                <p:nvPr/>
              </p:nvSpPr>
              <p:spPr>
                <a:xfrm>
                  <a:off x="0" y="2171770"/>
                  <a:ext cx="738343" cy="3128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rPr>
                    <a:t>LCROSS</a:t>
                  </a:r>
                </a:p>
              </p:txBody>
            </p:sp>
            <p:cxnSp>
              <p:nvCxnSpPr>
                <p:cNvPr id="43" name="Straight Connector 42">
                  <a:extLst>
                    <a:ext uri="{FF2B5EF4-FFF2-40B4-BE49-F238E27FC236}">
                      <a16:creationId xmlns:a16="http://schemas.microsoft.com/office/drawing/2014/main" id="{5020A944-43D6-744D-A551-8FEDC5266843}"/>
                    </a:ext>
                  </a:extLst>
                </p:cNvPr>
                <p:cNvCxnSpPr>
                  <a:cxnSpLocks/>
                </p:cNvCxnSpPr>
                <p:nvPr/>
              </p:nvCxnSpPr>
              <p:spPr>
                <a:xfrm>
                  <a:off x="838200" y="2442949"/>
                  <a:ext cx="976952" cy="52543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Oval 40">
                <a:extLst>
                  <a:ext uri="{FF2B5EF4-FFF2-40B4-BE49-F238E27FC236}">
                    <a16:creationId xmlns:a16="http://schemas.microsoft.com/office/drawing/2014/main" id="{6E9838A9-BFFB-9144-8DA5-AEE6A5DCD78F}"/>
                  </a:ext>
                </a:extLst>
              </p:cNvPr>
              <p:cNvSpPr/>
              <p:nvPr/>
            </p:nvSpPr>
            <p:spPr>
              <a:xfrm>
                <a:off x="1848876" y="2963451"/>
                <a:ext cx="80792" cy="8079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37" name="Rectangle 36">
              <a:extLst>
                <a:ext uri="{FF2B5EF4-FFF2-40B4-BE49-F238E27FC236}">
                  <a16:creationId xmlns:a16="http://schemas.microsoft.com/office/drawing/2014/main" id="{76877443-03C2-AC42-B560-566B36BBCC09}"/>
                </a:ext>
              </a:extLst>
            </p:cNvPr>
            <p:cNvSpPr/>
            <p:nvPr/>
          </p:nvSpPr>
          <p:spPr>
            <a:xfrm>
              <a:off x="221776" y="5916860"/>
              <a:ext cx="472786" cy="358861"/>
            </a:xfrm>
            <a:prstGeom prst="rect">
              <a:avLst/>
            </a:prstGeom>
            <a:solidFill>
              <a:srgbClr val="8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71A25116-8DBE-E14A-9845-E2F283647BEB}"/>
                </a:ext>
              </a:extLst>
            </p:cNvPr>
            <p:cNvSpPr txBox="1"/>
            <p:nvPr/>
          </p:nvSpPr>
          <p:spPr>
            <a:xfrm>
              <a:off x="656101" y="5923192"/>
              <a:ext cx="475745" cy="3128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rPr>
                <a:t>PSR</a:t>
              </a:r>
            </a:p>
          </p:txBody>
        </p:sp>
        <p:sp>
          <p:nvSpPr>
            <p:cNvPr id="39" name="TextBox 38">
              <a:extLst>
                <a:ext uri="{FF2B5EF4-FFF2-40B4-BE49-F238E27FC236}">
                  <a16:creationId xmlns:a16="http://schemas.microsoft.com/office/drawing/2014/main" id="{9AA4D20E-3CA5-F949-96DF-C8D588E63751}"/>
                </a:ext>
              </a:extLst>
            </p:cNvPr>
            <p:cNvSpPr txBox="1"/>
            <p:nvPr/>
          </p:nvSpPr>
          <p:spPr>
            <a:xfrm>
              <a:off x="4772446" y="4832797"/>
              <a:ext cx="1276549" cy="3128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rPr>
                <a:t>30 km/</a:t>
              </a:r>
              <a:r>
                <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sym typeface="Symbol" panose="05050102010706020507" pitchFamily="18" charset="2"/>
                </a:rPr>
                <a:t></a:t>
              </a:r>
              <a:endParaRPr kumimoji="0" lang="en-US" sz="11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257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330708" y="4962255"/>
            <a:ext cx="3652157" cy="1117881"/>
          </a:xfrm>
        </p:spPr>
        <p:txBody>
          <a:bodyPr>
            <a:normAutofit fontScale="55000" lnSpcReduction="20000"/>
          </a:bodyPr>
          <a:lstStyle/>
          <a:p>
            <a:pPr marL="0" indent="0">
              <a:buNone/>
            </a:pPr>
            <a:r>
              <a:rPr lang="en-US" dirty="0">
                <a:solidFill>
                  <a:schemeClr val="bg1"/>
                </a:solidFill>
                <a:latin typeface="Century Gothic" panose="020B0502020202020204" pitchFamily="34" charset="0"/>
              </a:rPr>
              <a:t>Pixon-based reconstruction of LPNS data (Elphic et al 2007)  reveals high WEH abundances in Cabeus (near 1 </a:t>
            </a:r>
            <a:r>
              <a:rPr lang="en-US" dirty="0" err="1">
                <a:solidFill>
                  <a:schemeClr val="bg1"/>
                </a:solidFill>
                <a:latin typeface="Century Gothic" panose="020B0502020202020204" pitchFamily="34" charset="0"/>
              </a:rPr>
              <a:t>wt</a:t>
            </a:r>
            <a:r>
              <a:rPr lang="en-US" dirty="0">
                <a:solidFill>
                  <a:schemeClr val="bg1"/>
                </a:solidFill>
                <a:latin typeface="Century Gothic" panose="020B0502020202020204" pitchFamily="34" charset="0"/>
              </a:rPr>
              <a:t>%) and lower abundances in Shoemaker, Haworth, and </a:t>
            </a:r>
            <a:r>
              <a:rPr lang="en-US" dirty="0" err="1">
                <a:solidFill>
                  <a:schemeClr val="bg1"/>
                </a:solidFill>
                <a:latin typeface="Century Gothic" panose="020B0502020202020204" pitchFamily="34" charset="0"/>
              </a:rPr>
              <a:t>Faustini</a:t>
            </a:r>
            <a:r>
              <a:rPr lang="en-US" dirty="0">
                <a:solidFill>
                  <a:schemeClr val="bg1"/>
                </a:solidFill>
                <a:latin typeface="Century Gothic" panose="020B0502020202020204" pitchFamily="34" charset="0"/>
              </a:rPr>
              <a:t> (~0.3 </a:t>
            </a:r>
            <a:r>
              <a:rPr lang="en-US" dirty="0" err="1">
                <a:solidFill>
                  <a:schemeClr val="bg1"/>
                </a:solidFill>
                <a:latin typeface="Century Gothic" panose="020B0502020202020204" pitchFamily="34" charset="0"/>
              </a:rPr>
              <a:t>wt</a:t>
            </a:r>
            <a:r>
              <a:rPr lang="en-US" dirty="0">
                <a:solidFill>
                  <a:schemeClr val="bg1"/>
                </a:solidFill>
                <a:latin typeface="Century Gothic" panose="020B0502020202020204" pitchFamily="34" charset="0"/>
              </a:rPr>
              <a:t>%)</a:t>
            </a:r>
          </a:p>
        </p:txBody>
      </p:sp>
      <p:sp>
        <p:nvSpPr>
          <p:cNvPr id="4" name="Content Placeholder 3"/>
          <p:cNvSpPr>
            <a:spLocks noGrp="1"/>
          </p:cNvSpPr>
          <p:nvPr>
            <p:ph sz="half" idx="2"/>
          </p:nvPr>
        </p:nvSpPr>
        <p:spPr>
          <a:xfrm>
            <a:off x="232139" y="4925736"/>
            <a:ext cx="4098569" cy="1117882"/>
          </a:xfrm>
        </p:spPr>
        <p:txBody>
          <a:bodyPr>
            <a:normAutofit fontScale="55000" lnSpcReduction="20000"/>
          </a:bodyPr>
          <a:lstStyle/>
          <a:p>
            <a:pPr marL="0" indent="0">
              <a:buNone/>
            </a:pPr>
            <a:r>
              <a:rPr lang="en-US" dirty="0">
                <a:solidFill>
                  <a:schemeClr val="bg1"/>
                </a:solidFill>
                <a:latin typeface="Century Gothic" panose="020B0502020202020204" pitchFamily="34" charset="0"/>
              </a:rPr>
              <a:t>Analysis of LEND data (Sanin et al 2017) reveals higher WEH abundances (~0.5 </a:t>
            </a:r>
            <a:r>
              <a:rPr lang="en-US" dirty="0" err="1">
                <a:solidFill>
                  <a:schemeClr val="bg1"/>
                </a:solidFill>
                <a:latin typeface="Century Gothic" panose="020B0502020202020204" pitchFamily="34" charset="0"/>
              </a:rPr>
              <a:t>wt</a:t>
            </a:r>
            <a:r>
              <a:rPr lang="en-US" dirty="0">
                <a:solidFill>
                  <a:schemeClr val="bg1"/>
                </a:solidFill>
                <a:latin typeface="Century Gothic" panose="020B0502020202020204" pitchFamily="34" charset="0"/>
              </a:rPr>
              <a:t>%) in south polar craters Shoemaker, Haworth, and </a:t>
            </a:r>
            <a:r>
              <a:rPr lang="en-US" dirty="0" err="1">
                <a:solidFill>
                  <a:schemeClr val="bg1"/>
                </a:solidFill>
                <a:latin typeface="Century Gothic" panose="020B0502020202020204" pitchFamily="34" charset="0"/>
              </a:rPr>
              <a:t>Faustini</a:t>
            </a:r>
            <a:endParaRPr lang="en-US" dirty="0">
              <a:solidFill>
                <a:schemeClr val="bg1"/>
              </a:solidFill>
              <a:latin typeface="Century Gothic" panose="020B0502020202020204" pitchFamily="34" charset="0"/>
            </a:endParaRPr>
          </a:p>
        </p:txBody>
      </p:sp>
      <p:sp>
        <p:nvSpPr>
          <p:cNvPr id="6" name="Slide Number Placeholder 5"/>
          <p:cNvSpPr>
            <a:spLocks noGrp="1"/>
          </p:cNvSpPr>
          <p:nvPr>
            <p:ph type="sldNum" sz="quarter" idx="12"/>
          </p:nvPr>
        </p:nvSpPr>
        <p:spPr/>
        <p:txBody>
          <a:bodyPr/>
          <a:lstStyle/>
          <a:p>
            <a:fld id="{B92CA397-755A-1547-86A9-B93661248AC8}" type="slidenum">
              <a:rPr lang="en-US" smtClean="0">
                <a:solidFill>
                  <a:schemeClr val="bg1"/>
                </a:solidFill>
              </a:rPr>
              <a:t>8</a:t>
            </a:fld>
            <a:endParaRPr lang="en-US">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57" y="1645911"/>
            <a:ext cx="3604633" cy="318900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0708" y="1645911"/>
            <a:ext cx="3630561" cy="3189006"/>
          </a:xfrm>
          <a:prstGeom prst="rect">
            <a:avLst/>
          </a:prstGeom>
        </p:spPr>
      </p:pic>
      <p:pic>
        <p:nvPicPr>
          <p:cNvPr id="12" name="Picture 11">
            <a:extLst>
              <a:ext uri="{FF2B5EF4-FFF2-40B4-BE49-F238E27FC236}">
                <a16:creationId xmlns:a16="http://schemas.microsoft.com/office/drawing/2014/main" id="{EF7A2C05-9AE9-224A-91FB-15B7FECBA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0600" y="1612276"/>
            <a:ext cx="3026235" cy="3268051"/>
          </a:xfrm>
          <a:prstGeom prst="rect">
            <a:avLst/>
          </a:prstGeom>
        </p:spPr>
      </p:pic>
      <p:sp>
        <p:nvSpPr>
          <p:cNvPr id="15" name="Title 1">
            <a:extLst>
              <a:ext uri="{FF2B5EF4-FFF2-40B4-BE49-F238E27FC236}">
                <a16:creationId xmlns:a16="http://schemas.microsoft.com/office/drawing/2014/main" id="{4568B70C-E142-FF40-AA09-3667AE2470D7}"/>
              </a:ext>
            </a:extLst>
          </p:cNvPr>
          <p:cNvSpPr>
            <a:spLocks noGrp="1"/>
          </p:cNvSpPr>
          <p:nvPr>
            <p:ph type="title"/>
          </p:nvPr>
        </p:nvSpPr>
        <p:spPr>
          <a:xfrm>
            <a:off x="440872" y="60142"/>
            <a:ext cx="9152834" cy="1325563"/>
          </a:xfrm>
        </p:spPr>
        <p:txBody>
          <a:bodyPr/>
          <a:lstStyle/>
          <a:p>
            <a:r>
              <a:rPr lang="en-US" dirty="0">
                <a:solidFill>
                  <a:schemeClr val="bg1"/>
                </a:solidFill>
                <a:latin typeface="Century Gothic" panose="020B0502020202020204" pitchFamily="34" charset="0"/>
              </a:rPr>
              <a:t>Lunar South Pole Water Distribution</a:t>
            </a:r>
          </a:p>
        </p:txBody>
      </p:sp>
      <p:sp>
        <p:nvSpPr>
          <p:cNvPr id="2" name="Rectangle 1">
            <a:extLst>
              <a:ext uri="{FF2B5EF4-FFF2-40B4-BE49-F238E27FC236}">
                <a16:creationId xmlns:a16="http://schemas.microsoft.com/office/drawing/2014/main" id="{D9FA07F2-2F48-A64F-AA28-376A37159853}"/>
              </a:ext>
            </a:extLst>
          </p:cNvPr>
          <p:cNvSpPr/>
          <p:nvPr/>
        </p:nvSpPr>
        <p:spPr>
          <a:xfrm>
            <a:off x="8588835" y="4880327"/>
            <a:ext cx="3048000" cy="1015663"/>
          </a:xfrm>
          <a:prstGeom prst="rect">
            <a:avLst/>
          </a:prstGeom>
        </p:spPr>
        <p:txBody>
          <a:bodyPr wrap="square">
            <a:spAutoFit/>
          </a:bodyPr>
          <a:lstStyle/>
          <a:p>
            <a:pPr algn="just">
              <a:spcAft>
                <a:spcPts val="1000"/>
              </a:spcAft>
            </a:pPr>
            <a:r>
              <a:rPr lang="en-US" sz="1500" dirty="0">
                <a:solidFill>
                  <a:schemeClr val="bg1"/>
                </a:solidFill>
                <a:latin typeface="Century Gothic" panose="020B0502020202020204" pitchFamily="34" charset="0"/>
                <a:ea typeface="Calibri" panose="020F0502020204030204" pitchFamily="34" charset="0"/>
              </a:rPr>
              <a:t>Map of current day ice stability depth from Siegler et al [2015] as used in constraint map development</a:t>
            </a:r>
          </a:p>
        </p:txBody>
      </p:sp>
    </p:spTree>
    <p:extLst>
      <p:ext uri="{BB962C8B-B14F-4D97-AF65-F5344CB8AC3E}">
        <p14:creationId xmlns:p14="http://schemas.microsoft.com/office/powerpoint/2010/main" val="1686615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5CDB5346-B816-4FA5-8AE4-7211C911B1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8801" y="1236671"/>
            <a:ext cx="5073853" cy="5073853"/>
          </a:xfrm>
          <a:prstGeom prst="rect">
            <a:avLst/>
          </a:prstGeom>
        </p:spPr>
      </p:pic>
      <p:pic>
        <p:nvPicPr>
          <p:cNvPr id="36" name="Picture 35" descr="A screenshot of a cell phone&#10;&#10;Description automatically generated">
            <a:extLst>
              <a:ext uri="{FF2B5EF4-FFF2-40B4-BE49-F238E27FC236}">
                <a16:creationId xmlns:a16="http://schemas.microsoft.com/office/drawing/2014/main" id="{A5638C04-04D2-4E06-AD9A-69E86FB52B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5997" y="1234440"/>
            <a:ext cx="5074920" cy="5074920"/>
          </a:xfrm>
          <a:prstGeom prst="rect">
            <a:avLst/>
          </a:prstGeom>
        </p:spPr>
      </p:pic>
      <p:pic>
        <p:nvPicPr>
          <p:cNvPr id="6" name="Picture 5" descr="A picture containing indoor, sitting, decorated, bright&#10;&#10;Description automatically generated">
            <a:extLst>
              <a:ext uri="{FF2B5EF4-FFF2-40B4-BE49-F238E27FC236}">
                <a16:creationId xmlns:a16="http://schemas.microsoft.com/office/drawing/2014/main" id="{8DA74463-0328-4ACC-ABF5-78B34FB9A4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096" y="1417320"/>
            <a:ext cx="5717804" cy="4764024"/>
          </a:xfrm>
          <a:prstGeom prst="rect">
            <a:avLst/>
          </a:prstGeom>
        </p:spPr>
      </p:pic>
      <p:sp>
        <p:nvSpPr>
          <p:cNvPr id="2" name="Title 1">
            <a:extLst>
              <a:ext uri="{FF2B5EF4-FFF2-40B4-BE49-F238E27FC236}">
                <a16:creationId xmlns:a16="http://schemas.microsoft.com/office/drawing/2014/main" id="{60D44B79-1B1F-4732-95CE-3EB0F66CA715}"/>
              </a:ext>
            </a:extLst>
          </p:cNvPr>
          <p:cNvSpPr>
            <a:spLocks noGrp="1"/>
          </p:cNvSpPr>
          <p:nvPr>
            <p:ph type="title"/>
          </p:nvPr>
        </p:nvSpPr>
        <p:spPr>
          <a:xfrm>
            <a:off x="230209" y="104975"/>
            <a:ext cx="10515600" cy="1325563"/>
          </a:xfrm>
        </p:spPr>
        <p:txBody>
          <a:bodyPr/>
          <a:lstStyle/>
          <a:p>
            <a:r>
              <a:rPr lang="en-US" dirty="0">
                <a:latin typeface="Century Gothic" panose="020B0502020202020204" pitchFamily="34" charset="0"/>
              </a:rPr>
              <a:t>LunaH-Map: Example orbits</a:t>
            </a:r>
          </a:p>
        </p:txBody>
      </p:sp>
      <p:sp>
        <p:nvSpPr>
          <p:cNvPr id="9" name="TextBox 8">
            <a:extLst>
              <a:ext uri="{FF2B5EF4-FFF2-40B4-BE49-F238E27FC236}">
                <a16:creationId xmlns:a16="http://schemas.microsoft.com/office/drawing/2014/main" id="{8BEA48D7-FB83-4E4A-8F85-146857746A8C}"/>
              </a:ext>
            </a:extLst>
          </p:cNvPr>
          <p:cNvSpPr txBox="1"/>
          <p:nvPr/>
        </p:nvSpPr>
        <p:spPr>
          <a:xfrm rot="16200000">
            <a:off x="5249207" y="4546525"/>
            <a:ext cx="16225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Altitude (km)</a:t>
            </a:r>
          </a:p>
        </p:txBody>
      </p:sp>
      <p:sp>
        <p:nvSpPr>
          <p:cNvPr id="14" name="Rectangle 13">
            <a:extLst>
              <a:ext uri="{FF2B5EF4-FFF2-40B4-BE49-F238E27FC236}">
                <a16:creationId xmlns:a16="http://schemas.microsoft.com/office/drawing/2014/main" id="{1EE42974-1D78-4D17-ACEB-68B652E3D121}"/>
              </a:ext>
            </a:extLst>
          </p:cNvPr>
          <p:cNvSpPr/>
          <p:nvPr/>
        </p:nvSpPr>
        <p:spPr>
          <a:xfrm>
            <a:off x="7606188" y="5761822"/>
            <a:ext cx="411297" cy="1505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15" name="Rectangle 14">
            <a:extLst>
              <a:ext uri="{FF2B5EF4-FFF2-40B4-BE49-F238E27FC236}">
                <a16:creationId xmlns:a16="http://schemas.microsoft.com/office/drawing/2014/main" id="{4E493C28-BBC5-4B91-ACFE-E1FF36BCBE6A}"/>
              </a:ext>
            </a:extLst>
          </p:cNvPr>
          <p:cNvSpPr/>
          <p:nvPr/>
        </p:nvSpPr>
        <p:spPr>
          <a:xfrm>
            <a:off x="6565094" y="5761822"/>
            <a:ext cx="411297" cy="1505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16" name="TextBox 15">
            <a:extLst>
              <a:ext uri="{FF2B5EF4-FFF2-40B4-BE49-F238E27FC236}">
                <a16:creationId xmlns:a16="http://schemas.microsoft.com/office/drawing/2014/main" id="{95C57CF2-27DA-4A68-ADC0-80B38FE7BAAB}"/>
              </a:ext>
            </a:extLst>
          </p:cNvPr>
          <p:cNvSpPr txBox="1"/>
          <p:nvPr/>
        </p:nvSpPr>
        <p:spPr>
          <a:xfrm>
            <a:off x="7535537" y="5667651"/>
            <a:ext cx="48122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-80</a:t>
            </a:r>
          </a:p>
        </p:txBody>
      </p:sp>
      <p:sp>
        <p:nvSpPr>
          <p:cNvPr id="17" name="TextBox 16">
            <a:extLst>
              <a:ext uri="{FF2B5EF4-FFF2-40B4-BE49-F238E27FC236}">
                <a16:creationId xmlns:a16="http://schemas.microsoft.com/office/drawing/2014/main" id="{97572DB7-B2C5-4932-B010-0FA1F20494CB}"/>
              </a:ext>
            </a:extLst>
          </p:cNvPr>
          <p:cNvSpPr txBox="1"/>
          <p:nvPr/>
        </p:nvSpPr>
        <p:spPr>
          <a:xfrm>
            <a:off x="6520588" y="5667651"/>
            <a:ext cx="48122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-70</a:t>
            </a:r>
          </a:p>
        </p:txBody>
      </p:sp>
      <p:sp>
        <p:nvSpPr>
          <p:cNvPr id="18" name="TextBox 17">
            <a:extLst>
              <a:ext uri="{FF2B5EF4-FFF2-40B4-BE49-F238E27FC236}">
                <a16:creationId xmlns:a16="http://schemas.microsoft.com/office/drawing/2014/main" id="{E55D4683-8651-4E54-B8A1-13CDD171235A}"/>
              </a:ext>
            </a:extLst>
          </p:cNvPr>
          <p:cNvSpPr txBox="1"/>
          <p:nvPr/>
        </p:nvSpPr>
        <p:spPr>
          <a:xfrm>
            <a:off x="10952571" y="5667651"/>
            <a:ext cx="114807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(Latitude)</a:t>
            </a:r>
          </a:p>
        </p:txBody>
      </p:sp>
      <p:sp>
        <p:nvSpPr>
          <p:cNvPr id="19" name="TextBox 18">
            <a:extLst>
              <a:ext uri="{FF2B5EF4-FFF2-40B4-BE49-F238E27FC236}">
                <a16:creationId xmlns:a16="http://schemas.microsoft.com/office/drawing/2014/main" id="{DC04D7CA-0D4D-423A-BC5A-B9BAC9FE59FA}"/>
              </a:ext>
            </a:extLst>
          </p:cNvPr>
          <p:cNvSpPr txBox="1"/>
          <p:nvPr/>
        </p:nvSpPr>
        <p:spPr>
          <a:xfrm>
            <a:off x="7257712" y="6220029"/>
            <a:ext cx="396294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Distance along ground track (km)</a:t>
            </a:r>
          </a:p>
        </p:txBody>
      </p:sp>
      <p:sp>
        <p:nvSpPr>
          <p:cNvPr id="27" name="TextBox 26">
            <a:extLst>
              <a:ext uri="{FF2B5EF4-FFF2-40B4-BE49-F238E27FC236}">
                <a16:creationId xmlns:a16="http://schemas.microsoft.com/office/drawing/2014/main" id="{BB593429-9A22-4330-9092-E8D40A59FD6C}"/>
              </a:ext>
            </a:extLst>
          </p:cNvPr>
          <p:cNvSpPr txBox="1"/>
          <p:nvPr/>
        </p:nvSpPr>
        <p:spPr>
          <a:xfrm>
            <a:off x="5025141" y="3637902"/>
            <a:ext cx="5229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90E</a:t>
            </a:r>
          </a:p>
        </p:txBody>
      </p:sp>
      <p:sp>
        <p:nvSpPr>
          <p:cNvPr id="28" name="TextBox 27">
            <a:extLst>
              <a:ext uri="{FF2B5EF4-FFF2-40B4-BE49-F238E27FC236}">
                <a16:creationId xmlns:a16="http://schemas.microsoft.com/office/drawing/2014/main" id="{39E226C9-A924-4D7F-99EF-D6D4D4B7277F}"/>
              </a:ext>
            </a:extLst>
          </p:cNvPr>
          <p:cNvSpPr txBox="1"/>
          <p:nvPr/>
        </p:nvSpPr>
        <p:spPr>
          <a:xfrm>
            <a:off x="2494886" y="6050752"/>
            <a:ext cx="6367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180E</a:t>
            </a:r>
          </a:p>
        </p:txBody>
      </p:sp>
      <p:sp>
        <p:nvSpPr>
          <p:cNvPr id="29" name="TextBox 28">
            <a:extLst>
              <a:ext uri="{FF2B5EF4-FFF2-40B4-BE49-F238E27FC236}">
                <a16:creationId xmlns:a16="http://schemas.microsoft.com/office/drawing/2014/main" id="{55B47471-8B53-4503-AE7A-F7C16C79A8AB}"/>
              </a:ext>
            </a:extLst>
          </p:cNvPr>
          <p:cNvSpPr txBox="1"/>
          <p:nvPr/>
        </p:nvSpPr>
        <p:spPr>
          <a:xfrm>
            <a:off x="-14147" y="3619715"/>
            <a:ext cx="6367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270E</a:t>
            </a:r>
          </a:p>
        </p:txBody>
      </p:sp>
      <p:sp>
        <p:nvSpPr>
          <p:cNvPr id="30" name="TextBox 29">
            <a:extLst>
              <a:ext uri="{FF2B5EF4-FFF2-40B4-BE49-F238E27FC236}">
                <a16:creationId xmlns:a16="http://schemas.microsoft.com/office/drawing/2014/main" id="{5B9BE5CD-C7D1-4A67-B8FB-C31FCF81C407}"/>
              </a:ext>
            </a:extLst>
          </p:cNvPr>
          <p:cNvSpPr txBox="1"/>
          <p:nvPr/>
        </p:nvSpPr>
        <p:spPr>
          <a:xfrm>
            <a:off x="2611737" y="1236581"/>
            <a:ext cx="4090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0E</a:t>
            </a:r>
          </a:p>
        </p:txBody>
      </p:sp>
      <p:sp>
        <p:nvSpPr>
          <p:cNvPr id="20" name="TextBox 19">
            <a:extLst>
              <a:ext uri="{FF2B5EF4-FFF2-40B4-BE49-F238E27FC236}">
                <a16:creationId xmlns:a16="http://schemas.microsoft.com/office/drawing/2014/main" id="{EEC55FA7-DF14-4F3A-BF7B-708295541893}"/>
              </a:ext>
            </a:extLst>
          </p:cNvPr>
          <p:cNvSpPr txBox="1"/>
          <p:nvPr/>
        </p:nvSpPr>
        <p:spPr>
          <a:xfrm rot="16200000">
            <a:off x="10365615" y="2147754"/>
            <a:ext cx="19896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PSR contribution</a:t>
            </a:r>
          </a:p>
        </p:txBody>
      </p:sp>
      <p:sp>
        <p:nvSpPr>
          <p:cNvPr id="32" name="TextBox 31">
            <a:extLst>
              <a:ext uri="{FF2B5EF4-FFF2-40B4-BE49-F238E27FC236}">
                <a16:creationId xmlns:a16="http://schemas.microsoft.com/office/drawing/2014/main" id="{86BA8FB7-8209-48C2-B3CD-8738E5144EB5}"/>
              </a:ext>
            </a:extLst>
          </p:cNvPr>
          <p:cNvSpPr txBox="1"/>
          <p:nvPr/>
        </p:nvSpPr>
        <p:spPr>
          <a:xfrm>
            <a:off x="7419361" y="1524357"/>
            <a:ext cx="14510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FFFF"/>
                </a:solidFill>
                <a:effectLst/>
                <a:uLnTx/>
                <a:uFillTx/>
                <a:latin typeface="Century Gothic" panose="020B0502020202020204" pitchFamily="34" charset="0"/>
              </a:rPr>
              <a:t>Shoemaker</a:t>
            </a:r>
          </a:p>
        </p:txBody>
      </p:sp>
      <p:pic>
        <p:nvPicPr>
          <p:cNvPr id="38" name="Picture 37" descr="A picture containing indoor, sitting, holding, large&#10;&#10;Description automatically generated">
            <a:extLst>
              <a:ext uri="{FF2B5EF4-FFF2-40B4-BE49-F238E27FC236}">
                <a16:creationId xmlns:a16="http://schemas.microsoft.com/office/drawing/2014/main" id="{4A0FE6B2-AC98-4432-97EE-098BE8AB38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7096" y="1417320"/>
            <a:ext cx="5717804" cy="4764024"/>
          </a:xfrm>
          <a:prstGeom prst="rect">
            <a:avLst/>
          </a:prstGeom>
        </p:spPr>
      </p:pic>
      <p:sp>
        <p:nvSpPr>
          <p:cNvPr id="34" name="TextBox 33">
            <a:extLst>
              <a:ext uri="{FF2B5EF4-FFF2-40B4-BE49-F238E27FC236}">
                <a16:creationId xmlns:a16="http://schemas.microsoft.com/office/drawing/2014/main" id="{D0EF44E1-6F10-46CD-83F2-9D2A78E61C08}"/>
              </a:ext>
            </a:extLst>
          </p:cNvPr>
          <p:cNvSpPr txBox="1"/>
          <p:nvPr/>
        </p:nvSpPr>
        <p:spPr>
          <a:xfrm>
            <a:off x="3261978" y="3268570"/>
            <a:ext cx="14510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FFFF"/>
                </a:solidFill>
                <a:effectLst/>
                <a:uLnTx/>
                <a:uFillTx/>
                <a:latin typeface="Century Gothic" panose="020B0502020202020204" pitchFamily="34" charset="0"/>
              </a:rPr>
              <a:t>Shoemaker</a:t>
            </a:r>
          </a:p>
        </p:txBody>
      </p:sp>
      <p:sp>
        <p:nvSpPr>
          <p:cNvPr id="39" name="TextBox 38">
            <a:extLst>
              <a:ext uri="{FF2B5EF4-FFF2-40B4-BE49-F238E27FC236}">
                <a16:creationId xmlns:a16="http://schemas.microsoft.com/office/drawing/2014/main" id="{6104C0F0-F624-446A-B222-977A59EEEAE0}"/>
              </a:ext>
            </a:extLst>
          </p:cNvPr>
          <p:cNvSpPr txBox="1"/>
          <p:nvPr/>
        </p:nvSpPr>
        <p:spPr>
          <a:xfrm>
            <a:off x="7990451" y="413604"/>
            <a:ext cx="3786614" cy="646331"/>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15- </a:t>
            </a: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sym typeface="Symbol" panose="05050102010706020507" pitchFamily="18" charset="2"/>
              </a:rPr>
              <a:t> 3150-km eccentric orbits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sym typeface="Symbol" panose="05050102010706020507" pitchFamily="18" charset="2"/>
              </a:rPr>
              <a:t>4.7h orbit</a:t>
            </a:r>
          </a:p>
        </p:txBody>
      </p:sp>
      <p:sp>
        <p:nvSpPr>
          <p:cNvPr id="40" name="Rectangle 39">
            <a:extLst>
              <a:ext uri="{FF2B5EF4-FFF2-40B4-BE49-F238E27FC236}">
                <a16:creationId xmlns:a16="http://schemas.microsoft.com/office/drawing/2014/main" id="{33FC69A5-8D46-44B3-9930-6D5BF29F7A2C}"/>
              </a:ext>
            </a:extLst>
          </p:cNvPr>
          <p:cNvSpPr/>
          <p:nvPr/>
        </p:nvSpPr>
        <p:spPr>
          <a:xfrm>
            <a:off x="8793457" y="3837035"/>
            <a:ext cx="242726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sym typeface="Symbol" panose="05050102010706020507" pitchFamily="18" charset="2"/>
              </a:rPr>
              <a:t>5 min poleward 80S </a:t>
            </a: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ndParaRPr>
          </a:p>
        </p:txBody>
      </p:sp>
      <p:cxnSp>
        <p:nvCxnSpPr>
          <p:cNvPr id="25" name="Straight Arrow Connector 24">
            <a:extLst>
              <a:ext uri="{FF2B5EF4-FFF2-40B4-BE49-F238E27FC236}">
                <a16:creationId xmlns:a16="http://schemas.microsoft.com/office/drawing/2014/main" id="{D21798FE-FFF8-42F8-AD90-757D7A1B8EEB}"/>
              </a:ext>
            </a:extLst>
          </p:cNvPr>
          <p:cNvCxnSpPr>
            <a:cxnSpLocks/>
          </p:cNvCxnSpPr>
          <p:nvPr/>
        </p:nvCxnSpPr>
        <p:spPr>
          <a:xfrm flipH="1">
            <a:off x="594179" y="4768651"/>
            <a:ext cx="976164" cy="805254"/>
          </a:xfrm>
          <a:prstGeom prst="straightConnector1">
            <a:avLst/>
          </a:prstGeom>
          <a:ln w="12700">
            <a:solidFill>
              <a:srgbClr val="00FFFF"/>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CEFC993-756D-9A43-B172-8A1E0E167B1E}"/>
              </a:ext>
            </a:extLst>
          </p:cNvPr>
          <p:cNvSpPr/>
          <p:nvPr/>
        </p:nvSpPr>
        <p:spPr>
          <a:xfrm>
            <a:off x="377870" y="6284197"/>
            <a:ext cx="216309" cy="196645"/>
          </a:xfrm>
          <a:prstGeom prst="rect">
            <a:avLst/>
          </a:prstGeom>
          <a:solidFill>
            <a:srgbClr val="9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A2CAC349-1A41-484B-8416-991540869FC0}"/>
              </a:ext>
            </a:extLst>
          </p:cNvPr>
          <p:cNvSpPr txBox="1"/>
          <p:nvPr/>
        </p:nvSpPr>
        <p:spPr>
          <a:xfrm>
            <a:off x="594179" y="6181344"/>
            <a:ext cx="265970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entury Gothic" panose="020B0502020202020204" pitchFamily="34" charset="0"/>
                <a:ea typeface="+mn-ea"/>
                <a:cs typeface="+mn-cs"/>
              </a:rPr>
              <a:t>LOLA PSRs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entury Gothic" panose="020B0502020202020204" pitchFamily="34" charset="0"/>
                <a:ea typeface="+mn-ea"/>
                <a:cs typeface="+mn-cs"/>
              </a:rPr>
              <a:t>(</a:t>
            </a:r>
            <a:r>
              <a:rPr kumimoji="0" lang="en-US" sz="1800" b="0" i="0" u="none" strike="noStrike" kern="1200" cap="none" spc="0" normalizeH="0" baseline="0" noProof="0" dirty="0" err="1">
                <a:ln>
                  <a:noFill/>
                </a:ln>
                <a:effectLst/>
                <a:uLnTx/>
                <a:uFillTx/>
                <a:latin typeface="Century Gothic" panose="020B0502020202020204" pitchFamily="34" charset="0"/>
                <a:ea typeface="+mn-ea"/>
                <a:cs typeface="+mn-cs"/>
              </a:rPr>
              <a:t>Mazarico</a:t>
            </a:r>
            <a:r>
              <a:rPr kumimoji="0" lang="en-US" sz="1800" b="0" i="0" u="none" strike="noStrike" kern="1200" cap="none" spc="0" normalizeH="0" baseline="0" noProof="0" dirty="0">
                <a:ln>
                  <a:noFill/>
                </a:ln>
                <a:effectLst/>
                <a:uLnTx/>
                <a:uFillTx/>
                <a:latin typeface="Century Gothic" panose="020B0502020202020204" pitchFamily="34" charset="0"/>
                <a:ea typeface="+mn-ea"/>
                <a:cs typeface="+mn-cs"/>
              </a:rPr>
              <a:t> et al., 2011)</a:t>
            </a:r>
          </a:p>
        </p:txBody>
      </p:sp>
    </p:spTree>
    <p:extLst>
      <p:ext uri="{BB962C8B-B14F-4D97-AF65-F5344CB8AC3E}">
        <p14:creationId xmlns:p14="http://schemas.microsoft.com/office/powerpoint/2010/main" val="1224228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indoor, looking, large, white&#10;&#10;Description automatically generated">
            <a:extLst>
              <a:ext uri="{FF2B5EF4-FFF2-40B4-BE49-F238E27FC236}">
                <a16:creationId xmlns:a16="http://schemas.microsoft.com/office/drawing/2014/main" id="{D124F091-E78D-40F0-9F8C-8124E5EF39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1413578"/>
            <a:ext cx="5715722" cy="4762781"/>
          </a:xfrm>
          <a:prstGeom prst="rect">
            <a:avLst/>
          </a:prstGeom>
        </p:spPr>
      </p:pic>
      <p:sp>
        <p:nvSpPr>
          <p:cNvPr id="14" name="Rectangle 13">
            <a:extLst>
              <a:ext uri="{FF2B5EF4-FFF2-40B4-BE49-F238E27FC236}">
                <a16:creationId xmlns:a16="http://schemas.microsoft.com/office/drawing/2014/main" id="{14A89B62-E8E2-47BB-80D6-B2768FA2C456}"/>
              </a:ext>
            </a:extLst>
          </p:cNvPr>
          <p:cNvSpPr/>
          <p:nvPr/>
        </p:nvSpPr>
        <p:spPr>
          <a:xfrm>
            <a:off x="92125" y="6488668"/>
            <a:ext cx="983153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entury Gothic" panose="020B0502020202020204" pitchFamily="34" charset="0"/>
              </a:rPr>
              <a:t>Based on LOLA shape models by </a:t>
            </a:r>
            <a:r>
              <a:rPr kumimoji="0" lang="en-US" sz="1400" b="0" i="0" u="none" strike="noStrike" kern="1200" cap="none" spc="0" normalizeH="0" baseline="0" noProof="0" dirty="0" err="1">
                <a:ln>
                  <a:noFill/>
                </a:ln>
                <a:solidFill>
                  <a:prstClr val="white"/>
                </a:solidFill>
                <a:effectLst/>
                <a:uLnTx/>
                <a:uFillTx/>
                <a:latin typeface="Century Gothic" panose="020B0502020202020204" pitchFamily="34" charset="0"/>
              </a:rPr>
              <a:t>Mazarico</a:t>
            </a:r>
            <a:r>
              <a:rPr kumimoji="0" lang="en-US" sz="1400" b="0" i="0" u="none" strike="noStrike" kern="1200" cap="none" spc="0" normalizeH="0" baseline="0" noProof="0" dirty="0">
                <a:ln>
                  <a:noFill/>
                </a:ln>
                <a:solidFill>
                  <a:prstClr val="white"/>
                </a:solidFill>
                <a:effectLst/>
                <a:uLnTx/>
                <a:uFillTx/>
                <a:latin typeface="Century Gothic" panose="020B0502020202020204" pitchFamily="34" charset="0"/>
              </a:rPr>
              <a:t>, E. </a:t>
            </a:r>
            <a:r>
              <a:rPr kumimoji="0" lang="en-US" sz="1400" b="0" i="1" u="none" strike="noStrike" kern="1200" cap="none" spc="0" normalizeH="0" baseline="0" noProof="0" dirty="0">
                <a:ln>
                  <a:noFill/>
                </a:ln>
                <a:solidFill>
                  <a:prstClr val="white"/>
                </a:solidFill>
                <a:effectLst/>
                <a:uLnTx/>
                <a:uFillTx/>
                <a:latin typeface="Century Gothic" panose="020B0502020202020204" pitchFamily="34" charset="0"/>
              </a:rPr>
              <a:t>et al.</a:t>
            </a:r>
            <a:r>
              <a:rPr kumimoji="0" lang="en-US" sz="1400" b="0" i="0" u="none" strike="noStrike" kern="1200" cap="none" spc="0" normalizeH="0" baseline="0" noProof="0" dirty="0">
                <a:ln>
                  <a:noFill/>
                </a:ln>
                <a:solidFill>
                  <a:prstClr val="white"/>
                </a:solidFill>
                <a:effectLst/>
                <a:uLnTx/>
                <a:uFillTx/>
                <a:latin typeface="Century Gothic" panose="020B0502020202020204" pitchFamily="34" charset="0"/>
              </a:rPr>
              <a:t> (2011), </a:t>
            </a:r>
            <a:r>
              <a:rPr kumimoji="0" lang="en-US" sz="1400" b="0" i="1" u="none" strike="noStrike" kern="1200" cap="none" spc="0" normalizeH="0" baseline="0" noProof="0" dirty="0">
                <a:ln>
                  <a:noFill/>
                </a:ln>
                <a:solidFill>
                  <a:prstClr val="white"/>
                </a:solidFill>
                <a:effectLst/>
                <a:uLnTx/>
                <a:uFillTx/>
                <a:latin typeface="Century Gothic" panose="020B0502020202020204" pitchFamily="34" charset="0"/>
              </a:rPr>
              <a:t>Icarus</a:t>
            </a:r>
            <a:r>
              <a:rPr kumimoji="0" lang="en-US" sz="1400" b="0" i="0" u="none" strike="noStrike" kern="1200" cap="none" spc="0" normalizeH="0" baseline="0" noProof="0" dirty="0">
                <a:ln>
                  <a:noFill/>
                </a:ln>
                <a:solidFill>
                  <a:prstClr val="white"/>
                </a:solidFill>
                <a:effectLst/>
                <a:uLnTx/>
                <a:uFillTx/>
                <a:latin typeface="Century Gothic" panose="020B0502020202020204" pitchFamily="34" charset="0"/>
              </a:rPr>
              <a:t>; see also NAC data, Cisneros, E. et al., </a:t>
            </a:r>
            <a:r>
              <a:rPr kumimoji="0" lang="en-US" sz="1400" b="0" i="1" u="none" strike="noStrike" kern="1200" cap="none" spc="0" normalizeH="0" baseline="0" noProof="0" dirty="0">
                <a:ln>
                  <a:noFill/>
                </a:ln>
                <a:solidFill>
                  <a:prstClr val="white"/>
                </a:solidFill>
                <a:effectLst/>
                <a:uLnTx/>
                <a:uFillTx/>
                <a:latin typeface="Century Gothic" panose="020B0502020202020204" pitchFamily="34" charset="0"/>
              </a:rPr>
              <a:t>LPS</a:t>
            </a:r>
            <a:r>
              <a:rPr kumimoji="0" lang="en-US" sz="1400" b="0" i="0" u="none" strike="noStrike" kern="1200" cap="none" spc="0" normalizeH="0" baseline="0" noProof="0" dirty="0">
                <a:ln>
                  <a:noFill/>
                </a:ln>
                <a:solidFill>
                  <a:prstClr val="white"/>
                </a:solidFill>
                <a:effectLst/>
                <a:uLnTx/>
                <a:uFillTx/>
                <a:latin typeface="Century Gothic" panose="020B0502020202020204" pitchFamily="34" charset="0"/>
              </a:rPr>
              <a:t> 48. </a:t>
            </a:r>
          </a:p>
        </p:txBody>
      </p:sp>
      <p:sp>
        <p:nvSpPr>
          <p:cNvPr id="19" name="Rectangle 7">
            <a:extLst>
              <a:ext uri="{FF2B5EF4-FFF2-40B4-BE49-F238E27FC236}">
                <a16:creationId xmlns:a16="http://schemas.microsoft.com/office/drawing/2014/main" id="{75FD76E4-2CD2-4F55-869C-6D9367393942}"/>
              </a:ext>
            </a:extLst>
          </p:cNvPr>
          <p:cNvSpPr>
            <a:spLocks noChangeArrowheads="1"/>
          </p:cNvSpPr>
          <p:nvPr/>
        </p:nvSpPr>
        <p:spPr bwMode="auto">
          <a:xfrm>
            <a:off x="0" y="105489"/>
            <a:ext cx="88678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entury Gothic" panose="020B0502020202020204" pitchFamily="34" charset="0"/>
              </a:rPr>
              <a:t>Cisneros, E.</a:t>
            </a:r>
            <a:r>
              <a:rPr kumimoji="0" lang="en-US" altLang="en-US" sz="400" b="0" i="0" u="none" strike="noStrike" kern="1200" cap="none" spc="0" normalizeH="0" baseline="0" noProof="0">
                <a:ln>
                  <a:noFill/>
                </a:ln>
                <a:solidFill>
                  <a:prstClr val="white"/>
                </a:solidFill>
                <a:effectLst/>
                <a:uLnTx/>
                <a:uFillTx/>
                <a:latin typeface="Century Gothic" panose="020B0502020202020204" pitchFamily="34" charset="0"/>
              </a:rPr>
              <a:t> </a:t>
            </a:r>
            <a:endParaRPr kumimoji="0" lang="en-US" alt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20" name="Rectangle 8">
            <a:extLst>
              <a:ext uri="{FF2B5EF4-FFF2-40B4-BE49-F238E27FC236}">
                <a16:creationId xmlns:a16="http://schemas.microsoft.com/office/drawing/2014/main" id="{23E9B549-88EF-49A5-A402-9B4F55374B87}"/>
              </a:ext>
            </a:extLst>
          </p:cNvPr>
          <p:cNvSpPr>
            <a:spLocks noChangeArrowheads="1"/>
          </p:cNvSpPr>
          <p:nvPr/>
        </p:nvSpPr>
        <p:spPr bwMode="auto">
          <a:xfrm>
            <a:off x="152400" y="257889"/>
            <a:ext cx="88678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entury Gothic" panose="020B0502020202020204" pitchFamily="34" charset="0"/>
              </a:rPr>
              <a:t>Cisneros, E.</a:t>
            </a:r>
            <a:r>
              <a:rPr kumimoji="0" lang="en-US" altLang="en-US" sz="400" b="0" i="0" u="none" strike="noStrike" kern="1200" cap="none" spc="0" normalizeH="0" baseline="0" noProof="0">
                <a:ln>
                  <a:noFill/>
                </a:ln>
                <a:solidFill>
                  <a:prstClr val="white"/>
                </a:solidFill>
                <a:effectLst/>
                <a:uLnTx/>
                <a:uFillTx/>
                <a:latin typeface="Century Gothic" panose="020B0502020202020204" pitchFamily="34" charset="0"/>
              </a:rPr>
              <a:t> </a:t>
            </a:r>
            <a:endParaRPr kumimoji="0" lang="en-US" alt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8" name="TextBox 7">
            <a:extLst>
              <a:ext uri="{FF2B5EF4-FFF2-40B4-BE49-F238E27FC236}">
                <a16:creationId xmlns:a16="http://schemas.microsoft.com/office/drawing/2014/main" id="{04C491F6-0218-4A01-BAEB-D0978D0BE5F3}"/>
              </a:ext>
            </a:extLst>
          </p:cNvPr>
          <p:cNvSpPr txBox="1"/>
          <p:nvPr/>
        </p:nvSpPr>
        <p:spPr>
          <a:xfrm>
            <a:off x="5025141" y="3637902"/>
            <a:ext cx="5229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90E</a:t>
            </a:r>
          </a:p>
        </p:txBody>
      </p:sp>
      <p:sp>
        <p:nvSpPr>
          <p:cNvPr id="9" name="TextBox 8">
            <a:extLst>
              <a:ext uri="{FF2B5EF4-FFF2-40B4-BE49-F238E27FC236}">
                <a16:creationId xmlns:a16="http://schemas.microsoft.com/office/drawing/2014/main" id="{11B8B7B2-9D56-4B55-95B7-69DD323623D1}"/>
              </a:ext>
            </a:extLst>
          </p:cNvPr>
          <p:cNvSpPr txBox="1"/>
          <p:nvPr/>
        </p:nvSpPr>
        <p:spPr>
          <a:xfrm>
            <a:off x="2611737" y="1236581"/>
            <a:ext cx="4090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0E</a:t>
            </a:r>
          </a:p>
        </p:txBody>
      </p:sp>
      <p:sp>
        <p:nvSpPr>
          <p:cNvPr id="10" name="TextBox 9">
            <a:extLst>
              <a:ext uri="{FF2B5EF4-FFF2-40B4-BE49-F238E27FC236}">
                <a16:creationId xmlns:a16="http://schemas.microsoft.com/office/drawing/2014/main" id="{4F113DD2-E054-40B7-9A88-FEF39848B219}"/>
              </a:ext>
            </a:extLst>
          </p:cNvPr>
          <p:cNvSpPr txBox="1"/>
          <p:nvPr/>
        </p:nvSpPr>
        <p:spPr>
          <a:xfrm>
            <a:off x="-14147" y="3619715"/>
            <a:ext cx="6367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270E</a:t>
            </a:r>
          </a:p>
        </p:txBody>
      </p:sp>
      <p:sp>
        <p:nvSpPr>
          <p:cNvPr id="11" name="TextBox 10">
            <a:extLst>
              <a:ext uri="{FF2B5EF4-FFF2-40B4-BE49-F238E27FC236}">
                <a16:creationId xmlns:a16="http://schemas.microsoft.com/office/drawing/2014/main" id="{B8C4FDB5-89AD-4EA2-97F2-F2E21877E0A3}"/>
              </a:ext>
            </a:extLst>
          </p:cNvPr>
          <p:cNvSpPr txBox="1"/>
          <p:nvPr/>
        </p:nvSpPr>
        <p:spPr>
          <a:xfrm>
            <a:off x="2494886" y="6050752"/>
            <a:ext cx="6367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rPr>
              <a:t>180E</a:t>
            </a:r>
          </a:p>
        </p:txBody>
      </p:sp>
      <p:grpSp>
        <p:nvGrpSpPr>
          <p:cNvPr id="44" name="Group 43">
            <a:extLst>
              <a:ext uri="{FF2B5EF4-FFF2-40B4-BE49-F238E27FC236}">
                <a16:creationId xmlns:a16="http://schemas.microsoft.com/office/drawing/2014/main" id="{A5F1E5BE-9F84-425E-AE32-F5D061761084}"/>
              </a:ext>
            </a:extLst>
          </p:cNvPr>
          <p:cNvGrpSpPr/>
          <p:nvPr/>
        </p:nvGrpSpPr>
        <p:grpSpPr>
          <a:xfrm>
            <a:off x="3657600" y="2549040"/>
            <a:ext cx="2653746" cy="1529413"/>
            <a:chOff x="3657600" y="2549040"/>
            <a:chExt cx="2653746" cy="1529413"/>
          </a:xfrm>
        </p:grpSpPr>
        <p:cxnSp>
          <p:nvCxnSpPr>
            <p:cNvPr id="45" name="Straight Connector 44">
              <a:extLst>
                <a:ext uri="{FF2B5EF4-FFF2-40B4-BE49-F238E27FC236}">
                  <a16:creationId xmlns:a16="http://schemas.microsoft.com/office/drawing/2014/main" id="{F3E9A239-8189-4DA7-87AE-45FAF2E92EAC}"/>
                </a:ext>
              </a:extLst>
            </p:cNvPr>
            <p:cNvCxnSpPr>
              <a:cxnSpLocks/>
            </p:cNvCxnSpPr>
            <p:nvPr/>
          </p:nvCxnSpPr>
          <p:spPr>
            <a:xfrm flipV="1">
              <a:off x="4380931" y="2857421"/>
              <a:ext cx="721711" cy="5852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6C81044F-9014-4B1C-BE24-E9A86547028F}"/>
                </a:ext>
              </a:extLst>
            </p:cNvPr>
            <p:cNvSpPr txBox="1"/>
            <p:nvPr/>
          </p:nvSpPr>
          <p:spPr>
            <a:xfrm>
              <a:off x="4916412" y="2549040"/>
              <a:ext cx="139493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Amundsen</a:t>
              </a:r>
            </a:p>
          </p:txBody>
        </p:sp>
        <p:sp>
          <p:nvSpPr>
            <p:cNvPr id="47" name="Oval 46">
              <a:extLst>
                <a:ext uri="{FF2B5EF4-FFF2-40B4-BE49-F238E27FC236}">
                  <a16:creationId xmlns:a16="http://schemas.microsoft.com/office/drawing/2014/main" id="{66F58583-6BDE-4C70-9562-BC343AEEBB30}"/>
                </a:ext>
              </a:extLst>
            </p:cNvPr>
            <p:cNvSpPr/>
            <p:nvPr/>
          </p:nvSpPr>
          <p:spPr>
            <a:xfrm>
              <a:off x="3657600" y="3301643"/>
              <a:ext cx="779022" cy="7768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48" name="Group 47">
            <a:extLst>
              <a:ext uri="{FF2B5EF4-FFF2-40B4-BE49-F238E27FC236}">
                <a16:creationId xmlns:a16="http://schemas.microsoft.com/office/drawing/2014/main" id="{3E7BFCA4-C703-4B32-8F9E-90501C72F4BC}"/>
              </a:ext>
            </a:extLst>
          </p:cNvPr>
          <p:cNvGrpSpPr/>
          <p:nvPr/>
        </p:nvGrpSpPr>
        <p:grpSpPr>
          <a:xfrm>
            <a:off x="3271392" y="1913270"/>
            <a:ext cx="2256201" cy="1980466"/>
            <a:chOff x="3271392" y="1913270"/>
            <a:chExt cx="2256201" cy="1980466"/>
          </a:xfrm>
        </p:grpSpPr>
        <p:cxnSp>
          <p:nvCxnSpPr>
            <p:cNvPr id="49" name="Straight Connector 48">
              <a:extLst>
                <a:ext uri="{FF2B5EF4-FFF2-40B4-BE49-F238E27FC236}">
                  <a16:creationId xmlns:a16="http://schemas.microsoft.com/office/drawing/2014/main" id="{34398CAF-C6FA-4527-94B0-86A721890FFC}"/>
                </a:ext>
              </a:extLst>
            </p:cNvPr>
            <p:cNvCxnSpPr>
              <a:cxnSpLocks/>
            </p:cNvCxnSpPr>
            <p:nvPr/>
          </p:nvCxnSpPr>
          <p:spPr>
            <a:xfrm flipV="1">
              <a:off x="3531844" y="2221651"/>
              <a:ext cx="1184590" cy="137364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FB3F9800-69E2-4C0B-8B40-410A2B5AC074}"/>
                </a:ext>
              </a:extLst>
            </p:cNvPr>
            <p:cNvSpPr txBox="1"/>
            <p:nvPr/>
          </p:nvSpPr>
          <p:spPr>
            <a:xfrm>
              <a:off x="4530204" y="1913270"/>
              <a:ext cx="99738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Faustini</a:t>
              </a:r>
            </a:p>
          </p:txBody>
        </p:sp>
        <p:sp>
          <p:nvSpPr>
            <p:cNvPr id="51" name="Oval 50">
              <a:extLst>
                <a:ext uri="{FF2B5EF4-FFF2-40B4-BE49-F238E27FC236}">
                  <a16:creationId xmlns:a16="http://schemas.microsoft.com/office/drawing/2014/main" id="{DCAF6743-D30C-49C1-B019-1E909AC6BFB8}"/>
                </a:ext>
              </a:extLst>
            </p:cNvPr>
            <p:cNvSpPr/>
            <p:nvPr/>
          </p:nvSpPr>
          <p:spPr>
            <a:xfrm>
              <a:off x="3271392" y="3570606"/>
              <a:ext cx="323406" cy="3231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52" name="Group 51">
            <a:extLst>
              <a:ext uri="{FF2B5EF4-FFF2-40B4-BE49-F238E27FC236}">
                <a16:creationId xmlns:a16="http://schemas.microsoft.com/office/drawing/2014/main" id="{35D84AE6-66E0-4C0E-81CA-C6EB85166230}"/>
              </a:ext>
            </a:extLst>
          </p:cNvPr>
          <p:cNvGrpSpPr/>
          <p:nvPr/>
        </p:nvGrpSpPr>
        <p:grpSpPr>
          <a:xfrm>
            <a:off x="2914023" y="1655871"/>
            <a:ext cx="2799222" cy="2021825"/>
            <a:chOff x="2914023" y="1655871"/>
            <a:chExt cx="2799222" cy="2021825"/>
          </a:xfrm>
        </p:grpSpPr>
        <p:grpSp>
          <p:nvGrpSpPr>
            <p:cNvPr id="53" name="Group 52">
              <a:extLst>
                <a:ext uri="{FF2B5EF4-FFF2-40B4-BE49-F238E27FC236}">
                  <a16:creationId xmlns:a16="http://schemas.microsoft.com/office/drawing/2014/main" id="{2F7EBAAB-A80A-4142-9794-687CD09A2FC6}"/>
                </a:ext>
              </a:extLst>
            </p:cNvPr>
            <p:cNvGrpSpPr/>
            <p:nvPr/>
          </p:nvGrpSpPr>
          <p:grpSpPr>
            <a:xfrm>
              <a:off x="3263847" y="1655871"/>
              <a:ext cx="2449398" cy="1682029"/>
              <a:chOff x="3263847" y="1655871"/>
              <a:chExt cx="2449398" cy="1682029"/>
            </a:xfrm>
          </p:grpSpPr>
          <p:cxnSp>
            <p:nvCxnSpPr>
              <p:cNvPr id="55" name="Straight Connector 54">
                <a:extLst>
                  <a:ext uri="{FF2B5EF4-FFF2-40B4-BE49-F238E27FC236}">
                    <a16:creationId xmlns:a16="http://schemas.microsoft.com/office/drawing/2014/main" id="{8A4CA6C3-BEEF-4BA4-82A9-8621C4841863}"/>
                  </a:ext>
                </a:extLst>
              </p:cNvPr>
              <p:cNvCxnSpPr>
                <a:cxnSpLocks/>
              </p:cNvCxnSpPr>
              <p:nvPr/>
            </p:nvCxnSpPr>
            <p:spPr>
              <a:xfrm flipV="1">
                <a:off x="3263847" y="1964252"/>
                <a:ext cx="1184590" cy="137364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435303A4-2221-4FCB-970B-0BD27A01E5E1}"/>
                  </a:ext>
                </a:extLst>
              </p:cNvPr>
              <p:cNvSpPr txBox="1"/>
              <p:nvPr/>
            </p:nvSpPr>
            <p:spPr>
              <a:xfrm>
                <a:off x="4262207" y="1655871"/>
                <a:ext cx="14510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Shoemaker</a:t>
                </a:r>
              </a:p>
            </p:txBody>
          </p:sp>
        </p:grpSp>
        <p:sp>
          <p:nvSpPr>
            <p:cNvPr id="54" name="Oval 53">
              <a:extLst>
                <a:ext uri="{FF2B5EF4-FFF2-40B4-BE49-F238E27FC236}">
                  <a16:creationId xmlns:a16="http://schemas.microsoft.com/office/drawing/2014/main" id="{19AA6F88-3396-4373-8FD1-AE4833D48942}"/>
                </a:ext>
              </a:extLst>
            </p:cNvPr>
            <p:cNvSpPr/>
            <p:nvPr/>
          </p:nvSpPr>
          <p:spPr>
            <a:xfrm>
              <a:off x="2914023" y="3301643"/>
              <a:ext cx="381836" cy="37605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57" name="Group 56">
            <a:extLst>
              <a:ext uri="{FF2B5EF4-FFF2-40B4-BE49-F238E27FC236}">
                <a16:creationId xmlns:a16="http://schemas.microsoft.com/office/drawing/2014/main" id="{6F323BD0-6DBC-4B9C-8E8C-E8AD5C6E64DF}"/>
              </a:ext>
            </a:extLst>
          </p:cNvPr>
          <p:cNvGrpSpPr/>
          <p:nvPr/>
        </p:nvGrpSpPr>
        <p:grpSpPr>
          <a:xfrm>
            <a:off x="2556457" y="1362214"/>
            <a:ext cx="2459254" cy="2052587"/>
            <a:chOff x="2556457" y="1362214"/>
            <a:chExt cx="2459254" cy="2052587"/>
          </a:xfrm>
        </p:grpSpPr>
        <p:grpSp>
          <p:nvGrpSpPr>
            <p:cNvPr id="58" name="Group 57">
              <a:extLst>
                <a:ext uri="{FF2B5EF4-FFF2-40B4-BE49-F238E27FC236}">
                  <a16:creationId xmlns:a16="http://schemas.microsoft.com/office/drawing/2014/main" id="{748077D7-2726-4694-A693-0DA76E827177}"/>
                </a:ext>
              </a:extLst>
            </p:cNvPr>
            <p:cNvGrpSpPr/>
            <p:nvPr/>
          </p:nvGrpSpPr>
          <p:grpSpPr>
            <a:xfrm>
              <a:off x="2886913" y="1362214"/>
              <a:ext cx="2128798" cy="1682029"/>
              <a:chOff x="2886913" y="1362214"/>
              <a:chExt cx="2128798" cy="1682029"/>
            </a:xfrm>
          </p:grpSpPr>
          <p:cxnSp>
            <p:nvCxnSpPr>
              <p:cNvPr id="60" name="Straight Connector 59">
                <a:extLst>
                  <a:ext uri="{FF2B5EF4-FFF2-40B4-BE49-F238E27FC236}">
                    <a16:creationId xmlns:a16="http://schemas.microsoft.com/office/drawing/2014/main" id="{C97583CF-302D-4F6D-8BBE-A2A41BAE8B84}"/>
                  </a:ext>
                </a:extLst>
              </p:cNvPr>
              <p:cNvCxnSpPr>
                <a:cxnSpLocks/>
              </p:cNvCxnSpPr>
              <p:nvPr/>
            </p:nvCxnSpPr>
            <p:spPr>
              <a:xfrm flipV="1">
                <a:off x="2886913" y="1670595"/>
                <a:ext cx="1184590" cy="137364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F8E56C13-B180-484C-BC2E-68D8DF7C5E94}"/>
                  </a:ext>
                </a:extLst>
              </p:cNvPr>
              <p:cNvSpPr txBox="1"/>
              <p:nvPr/>
            </p:nvSpPr>
            <p:spPr>
              <a:xfrm>
                <a:off x="3885273" y="1362214"/>
                <a:ext cx="11304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Haworth</a:t>
                </a:r>
              </a:p>
            </p:txBody>
          </p:sp>
        </p:grpSp>
        <p:sp>
          <p:nvSpPr>
            <p:cNvPr id="59" name="Oval 58">
              <a:extLst>
                <a:ext uri="{FF2B5EF4-FFF2-40B4-BE49-F238E27FC236}">
                  <a16:creationId xmlns:a16="http://schemas.microsoft.com/office/drawing/2014/main" id="{93A3FEDA-3DFE-41EE-B419-F52A61A729EE}"/>
                </a:ext>
              </a:extLst>
            </p:cNvPr>
            <p:cNvSpPr/>
            <p:nvPr/>
          </p:nvSpPr>
          <p:spPr>
            <a:xfrm>
              <a:off x="2556457" y="3020446"/>
              <a:ext cx="381836" cy="3943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62" name="Group 61">
            <a:extLst>
              <a:ext uri="{FF2B5EF4-FFF2-40B4-BE49-F238E27FC236}">
                <a16:creationId xmlns:a16="http://schemas.microsoft.com/office/drawing/2014/main" id="{48B848BE-AE35-414A-8841-409FEE3B3111}"/>
              </a:ext>
            </a:extLst>
          </p:cNvPr>
          <p:cNvGrpSpPr/>
          <p:nvPr/>
        </p:nvGrpSpPr>
        <p:grpSpPr>
          <a:xfrm>
            <a:off x="105082" y="1676595"/>
            <a:ext cx="2344204" cy="1707187"/>
            <a:chOff x="105082" y="1676595"/>
            <a:chExt cx="2344204" cy="1707187"/>
          </a:xfrm>
        </p:grpSpPr>
        <p:cxnSp>
          <p:nvCxnSpPr>
            <p:cNvPr id="63" name="Straight Connector 62">
              <a:extLst>
                <a:ext uri="{FF2B5EF4-FFF2-40B4-BE49-F238E27FC236}">
                  <a16:creationId xmlns:a16="http://schemas.microsoft.com/office/drawing/2014/main" id="{825BA266-CE0D-4B04-A21F-180393AD346A}"/>
                </a:ext>
              </a:extLst>
            </p:cNvPr>
            <p:cNvCxnSpPr>
              <a:cxnSpLocks/>
            </p:cNvCxnSpPr>
            <p:nvPr/>
          </p:nvCxnSpPr>
          <p:spPr>
            <a:xfrm>
              <a:off x="890052" y="1958454"/>
              <a:ext cx="951026" cy="7387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D890F0A-5AC3-402C-828D-188F0B708C29}"/>
                </a:ext>
              </a:extLst>
            </p:cNvPr>
            <p:cNvSpPr txBox="1"/>
            <p:nvPr/>
          </p:nvSpPr>
          <p:spPr>
            <a:xfrm>
              <a:off x="105082" y="1676595"/>
              <a:ext cx="10679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entury Gothic" panose="020B0502020202020204" pitchFamily="34" charset="0"/>
                </a:rPr>
                <a:t>Cabeus</a:t>
              </a: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ndParaRPr>
            </a:p>
          </p:txBody>
        </p:sp>
        <p:sp>
          <p:nvSpPr>
            <p:cNvPr id="65" name="Oval 64">
              <a:extLst>
                <a:ext uri="{FF2B5EF4-FFF2-40B4-BE49-F238E27FC236}">
                  <a16:creationId xmlns:a16="http://schemas.microsoft.com/office/drawing/2014/main" id="{11530E4F-9971-44FA-BD91-C9E70DBC6D2D}"/>
                </a:ext>
              </a:extLst>
            </p:cNvPr>
            <p:cNvSpPr/>
            <p:nvPr/>
          </p:nvSpPr>
          <p:spPr>
            <a:xfrm>
              <a:off x="1714777" y="2632668"/>
              <a:ext cx="734509" cy="75111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66" name="Group 65">
            <a:extLst>
              <a:ext uri="{FF2B5EF4-FFF2-40B4-BE49-F238E27FC236}">
                <a16:creationId xmlns:a16="http://schemas.microsoft.com/office/drawing/2014/main" id="{86835BFA-F8EC-4461-A94A-C648264163EC}"/>
              </a:ext>
            </a:extLst>
          </p:cNvPr>
          <p:cNvGrpSpPr/>
          <p:nvPr/>
        </p:nvGrpSpPr>
        <p:grpSpPr>
          <a:xfrm>
            <a:off x="2494886" y="4019340"/>
            <a:ext cx="3008033" cy="2051080"/>
            <a:chOff x="2494886" y="4019340"/>
            <a:chExt cx="3008033" cy="2051080"/>
          </a:xfrm>
        </p:grpSpPr>
        <p:cxnSp>
          <p:nvCxnSpPr>
            <p:cNvPr id="67" name="Straight Connector 66">
              <a:extLst>
                <a:ext uri="{FF2B5EF4-FFF2-40B4-BE49-F238E27FC236}">
                  <a16:creationId xmlns:a16="http://schemas.microsoft.com/office/drawing/2014/main" id="{7FBACC84-4897-4ECA-8A18-795C1E67AD5A}"/>
                </a:ext>
              </a:extLst>
            </p:cNvPr>
            <p:cNvCxnSpPr>
              <a:cxnSpLocks/>
            </p:cNvCxnSpPr>
            <p:nvPr/>
          </p:nvCxnSpPr>
          <p:spPr>
            <a:xfrm>
              <a:off x="2727950" y="4251834"/>
              <a:ext cx="1652981" cy="149791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4998548F-0848-4DAD-B6F3-5F6911379B9D}"/>
                </a:ext>
              </a:extLst>
            </p:cNvPr>
            <p:cNvSpPr txBox="1"/>
            <p:nvPr/>
          </p:nvSpPr>
          <p:spPr>
            <a:xfrm>
              <a:off x="4329200" y="5701088"/>
              <a:ext cx="11737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Sverdrup</a:t>
              </a:r>
            </a:p>
          </p:txBody>
        </p:sp>
        <p:sp>
          <p:nvSpPr>
            <p:cNvPr id="69" name="Oval 68">
              <a:extLst>
                <a:ext uri="{FF2B5EF4-FFF2-40B4-BE49-F238E27FC236}">
                  <a16:creationId xmlns:a16="http://schemas.microsoft.com/office/drawing/2014/main" id="{C8F8E613-CCB6-42E6-AA9B-4D93AEF39F89}"/>
                </a:ext>
              </a:extLst>
            </p:cNvPr>
            <p:cNvSpPr/>
            <p:nvPr/>
          </p:nvSpPr>
          <p:spPr>
            <a:xfrm>
              <a:off x="2494886" y="4019340"/>
              <a:ext cx="258362" cy="25372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70" name="Group 69">
            <a:extLst>
              <a:ext uri="{FF2B5EF4-FFF2-40B4-BE49-F238E27FC236}">
                <a16:creationId xmlns:a16="http://schemas.microsoft.com/office/drawing/2014/main" id="{B46FB200-DAD9-421D-ADCA-FBBEC4C8794D}"/>
              </a:ext>
            </a:extLst>
          </p:cNvPr>
          <p:cNvGrpSpPr/>
          <p:nvPr/>
        </p:nvGrpSpPr>
        <p:grpSpPr>
          <a:xfrm>
            <a:off x="0" y="2171770"/>
            <a:ext cx="1929668" cy="872473"/>
            <a:chOff x="0" y="2171770"/>
            <a:chExt cx="1929668" cy="872473"/>
          </a:xfrm>
        </p:grpSpPr>
        <p:grpSp>
          <p:nvGrpSpPr>
            <p:cNvPr id="71" name="Group 70">
              <a:extLst>
                <a:ext uri="{FF2B5EF4-FFF2-40B4-BE49-F238E27FC236}">
                  <a16:creationId xmlns:a16="http://schemas.microsoft.com/office/drawing/2014/main" id="{98753BB9-CB7D-4954-8D99-252EC0ABE73E}"/>
                </a:ext>
              </a:extLst>
            </p:cNvPr>
            <p:cNvGrpSpPr/>
            <p:nvPr/>
          </p:nvGrpSpPr>
          <p:grpSpPr>
            <a:xfrm>
              <a:off x="0" y="2171770"/>
              <a:ext cx="1815152" cy="796618"/>
              <a:chOff x="0" y="2171770"/>
              <a:chExt cx="1815152" cy="796618"/>
            </a:xfrm>
          </p:grpSpPr>
          <p:sp>
            <p:nvSpPr>
              <p:cNvPr id="73" name="TextBox 72">
                <a:extLst>
                  <a:ext uri="{FF2B5EF4-FFF2-40B4-BE49-F238E27FC236}">
                    <a16:creationId xmlns:a16="http://schemas.microsoft.com/office/drawing/2014/main" id="{DD1A00C6-F11F-40F3-9520-3878134C2BFF}"/>
                  </a:ext>
                </a:extLst>
              </p:cNvPr>
              <p:cNvSpPr txBox="1"/>
              <p:nvPr/>
            </p:nvSpPr>
            <p:spPr>
              <a:xfrm>
                <a:off x="0" y="2171770"/>
                <a:ext cx="10502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LCROSS</a:t>
                </a:r>
              </a:p>
            </p:txBody>
          </p:sp>
          <p:cxnSp>
            <p:nvCxnSpPr>
              <p:cNvPr id="74" name="Straight Connector 73">
                <a:extLst>
                  <a:ext uri="{FF2B5EF4-FFF2-40B4-BE49-F238E27FC236}">
                    <a16:creationId xmlns:a16="http://schemas.microsoft.com/office/drawing/2014/main" id="{99C77FCD-927A-4F73-B0F8-18CB1D96CC0E}"/>
                  </a:ext>
                </a:extLst>
              </p:cNvPr>
              <p:cNvCxnSpPr>
                <a:cxnSpLocks/>
              </p:cNvCxnSpPr>
              <p:nvPr/>
            </p:nvCxnSpPr>
            <p:spPr>
              <a:xfrm>
                <a:off x="838200" y="2442949"/>
                <a:ext cx="976952" cy="52543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2" name="Oval 71">
              <a:extLst>
                <a:ext uri="{FF2B5EF4-FFF2-40B4-BE49-F238E27FC236}">
                  <a16:creationId xmlns:a16="http://schemas.microsoft.com/office/drawing/2014/main" id="{41935C91-0115-411E-9A15-59DAC503306E}"/>
                </a:ext>
              </a:extLst>
            </p:cNvPr>
            <p:cNvSpPr/>
            <p:nvPr/>
          </p:nvSpPr>
          <p:spPr>
            <a:xfrm>
              <a:off x="1848876" y="2963451"/>
              <a:ext cx="80792" cy="8079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sp>
        <p:nvSpPr>
          <p:cNvPr id="3" name="Rectangle 2">
            <a:extLst>
              <a:ext uri="{FF2B5EF4-FFF2-40B4-BE49-F238E27FC236}">
                <a16:creationId xmlns:a16="http://schemas.microsoft.com/office/drawing/2014/main" id="{90E3F291-5664-45DE-9B36-E65B1C72E4D2}"/>
              </a:ext>
            </a:extLst>
          </p:cNvPr>
          <p:cNvSpPr/>
          <p:nvPr/>
        </p:nvSpPr>
        <p:spPr>
          <a:xfrm>
            <a:off x="221776" y="5916860"/>
            <a:ext cx="472786" cy="358861"/>
          </a:xfrm>
          <a:prstGeom prst="rect">
            <a:avLst/>
          </a:prstGeom>
          <a:solidFill>
            <a:srgbClr val="8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4" name="TextBox 3">
            <a:extLst>
              <a:ext uri="{FF2B5EF4-FFF2-40B4-BE49-F238E27FC236}">
                <a16:creationId xmlns:a16="http://schemas.microsoft.com/office/drawing/2014/main" id="{5704F493-B0AE-4DC6-881A-EA8605D91F14}"/>
              </a:ext>
            </a:extLst>
          </p:cNvPr>
          <p:cNvSpPr txBox="1"/>
          <p:nvPr/>
        </p:nvSpPr>
        <p:spPr>
          <a:xfrm>
            <a:off x="656101" y="5923192"/>
            <a:ext cx="5757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PSR</a:t>
            </a:r>
          </a:p>
        </p:txBody>
      </p:sp>
      <p:sp>
        <p:nvSpPr>
          <p:cNvPr id="75" name="Title 1">
            <a:extLst>
              <a:ext uri="{FF2B5EF4-FFF2-40B4-BE49-F238E27FC236}">
                <a16:creationId xmlns:a16="http://schemas.microsoft.com/office/drawing/2014/main" id="{F5D86417-7959-470F-A3AB-C056CC9B748D}"/>
              </a:ext>
            </a:extLst>
          </p:cNvPr>
          <p:cNvSpPr>
            <a:spLocks noGrp="1"/>
          </p:cNvSpPr>
          <p:nvPr>
            <p:ph type="title"/>
          </p:nvPr>
        </p:nvSpPr>
        <p:spPr>
          <a:xfrm>
            <a:off x="152400" y="-47540"/>
            <a:ext cx="11887791" cy="1325563"/>
          </a:xfrm>
        </p:spPr>
        <p:txBody>
          <a:bodyPr>
            <a:normAutofit/>
          </a:bodyPr>
          <a:lstStyle/>
          <a:p>
            <a:r>
              <a:rPr lang="en-US" sz="4000" dirty="0">
                <a:latin typeface="Century Gothic" panose="020B0502020202020204" pitchFamily="34" charset="0"/>
              </a:rPr>
              <a:t>Lunar south pole: </a:t>
            </a:r>
            <a:r>
              <a:rPr lang="en-US" sz="4000" dirty="0" err="1">
                <a:latin typeface="Century Gothic" panose="020B0502020202020204" pitchFamily="34" charset="0"/>
              </a:rPr>
              <a:t>LunaH</a:t>
            </a:r>
            <a:r>
              <a:rPr lang="en-US" sz="4000" dirty="0">
                <a:latin typeface="Century Gothic" panose="020B0502020202020204" pitchFamily="34" charset="0"/>
              </a:rPr>
              <a:t>-Map regions of interest</a:t>
            </a:r>
          </a:p>
        </p:txBody>
      </p:sp>
      <p:sp>
        <p:nvSpPr>
          <p:cNvPr id="2" name="TextBox 1">
            <a:extLst>
              <a:ext uri="{FF2B5EF4-FFF2-40B4-BE49-F238E27FC236}">
                <a16:creationId xmlns:a16="http://schemas.microsoft.com/office/drawing/2014/main" id="{F72E876D-AF64-4790-8D28-7A6430FAE3D7}"/>
              </a:ext>
            </a:extLst>
          </p:cNvPr>
          <p:cNvSpPr txBox="1"/>
          <p:nvPr/>
        </p:nvSpPr>
        <p:spPr>
          <a:xfrm>
            <a:off x="4772445" y="4832797"/>
            <a:ext cx="12765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rPr>
              <a:t>30 km/</a:t>
            </a: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sym typeface="Symbol" panose="05050102010706020507" pitchFamily="18" charset="2"/>
              </a:rPr>
              <a:t></a:t>
            </a: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ndParaRPr>
          </a:p>
        </p:txBody>
      </p:sp>
      <p:pic>
        <p:nvPicPr>
          <p:cNvPr id="12" name="Picture 11" descr="A picture containing sitting, table, sign, bird&#10;&#10;Description automatically generated">
            <a:extLst>
              <a:ext uri="{FF2B5EF4-FFF2-40B4-BE49-F238E27FC236}">
                <a16:creationId xmlns:a16="http://schemas.microsoft.com/office/drawing/2014/main" id="{923EF572-5D63-1244-A228-A0A6286DC361}"/>
              </a:ext>
            </a:extLst>
          </p:cNvPr>
          <p:cNvPicPr>
            <a:picLocks noChangeAspect="1"/>
          </p:cNvPicPr>
          <p:nvPr/>
        </p:nvPicPr>
        <p:blipFill>
          <a:blip r:embed="rId3"/>
          <a:stretch>
            <a:fillRect/>
          </a:stretch>
        </p:blipFill>
        <p:spPr>
          <a:xfrm>
            <a:off x="6436576" y="1474167"/>
            <a:ext cx="5431337" cy="4634915"/>
          </a:xfrm>
          <a:prstGeom prst="rect">
            <a:avLst/>
          </a:prstGeom>
        </p:spPr>
      </p:pic>
      <p:sp>
        <p:nvSpPr>
          <p:cNvPr id="85" name="Oval 84">
            <a:extLst>
              <a:ext uri="{FF2B5EF4-FFF2-40B4-BE49-F238E27FC236}">
                <a16:creationId xmlns:a16="http://schemas.microsoft.com/office/drawing/2014/main" id="{4F38CF45-4737-BD49-A0CE-579B9E5E4F9B}"/>
              </a:ext>
            </a:extLst>
          </p:cNvPr>
          <p:cNvSpPr/>
          <p:nvPr/>
        </p:nvSpPr>
        <p:spPr>
          <a:xfrm>
            <a:off x="9277977" y="2857421"/>
            <a:ext cx="502934" cy="44422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86" name="Oval 85">
            <a:extLst>
              <a:ext uri="{FF2B5EF4-FFF2-40B4-BE49-F238E27FC236}">
                <a16:creationId xmlns:a16="http://schemas.microsoft.com/office/drawing/2014/main" id="{1548E3AD-9108-5D44-A2B4-3DA2E69715D5}"/>
              </a:ext>
            </a:extLst>
          </p:cNvPr>
          <p:cNvSpPr/>
          <p:nvPr/>
        </p:nvSpPr>
        <p:spPr>
          <a:xfrm rot="19800567">
            <a:off x="8393680" y="3790440"/>
            <a:ext cx="468511" cy="59428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Tree>
    <p:extLst>
      <p:ext uri="{BB962C8B-B14F-4D97-AF65-F5344CB8AC3E}">
        <p14:creationId xmlns:p14="http://schemas.microsoft.com/office/powerpoint/2010/main" val="1858189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90723" y="239108"/>
            <a:ext cx="10515600" cy="1325563"/>
          </a:xfrm>
        </p:spPr>
        <p:txBody>
          <a:bodyPr/>
          <a:lstStyle/>
          <a:p>
            <a:r>
              <a:rPr lang="en-US" dirty="0" err="1">
                <a:solidFill>
                  <a:schemeClr val="bg1"/>
                </a:solidFill>
                <a:latin typeface="Century Gothic" panose="020B0502020202020204" pitchFamily="34" charset="0"/>
              </a:rPr>
              <a:t>LunaH</a:t>
            </a:r>
            <a:r>
              <a:rPr lang="en-US" dirty="0">
                <a:solidFill>
                  <a:schemeClr val="bg1"/>
                </a:solidFill>
                <a:latin typeface="Century Gothic" panose="020B0502020202020204" pitchFamily="34" charset="0"/>
              </a:rPr>
              <a:t>-Map Navigation and Trajectory Design </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2CA397-755A-1547-86A9-B93661248AC8}" type="slidenum">
              <a:rPr kumimoji="0" lang="en-US" sz="1200" b="0" i="0" u="none" strike="noStrike" kern="1200" cap="none" spc="0" normalizeH="0" baseline="0" noProof="0" smtClean="0">
                <a:ln>
                  <a:noFill/>
                </a:ln>
                <a:solidFill>
                  <a:schemeClr val="bg1"/>
                </a:solidFill>
                <a:effectLst/>
                <a:uLnTx/>
                <a:uFillTx/>
                <a:latin typeface="Helvetica"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chemeClr val="bg1"/>
              </a:solidFill>
              <a:effectLst/>
              <a:uLnTx/>
              <a:uFillTx/>
              <a:latin typeface="Helvetica" charset="0"/>
            </a:endParaRPr>
          </a:p>
        </p:txBody>
      </p:sp>
      <p:pic>
        <p:nvPicPr>
          <p:cNvPr id="10" name="Picture 2"/>
          <p:cNvPicPr>
            <a:picLocks noChangeAspect="1" noChangeArrowheads="1"/>
          </p:cNvPicPr>
          <p:nvPr/>
        </p:nvPicPr>
        <p:blipFill>
          <a:blip r:embed="rId2" cstate="print"/>
          <a:srcRect/>
          <a:stretch>
            <a:fillRect/>
          </a:stretch>
        </p:blipFill>
        <p:spPr bwMode="auto">
          <a:xfrm>
            <a:off x="2856322" y="1690688"/>
            <a:ext cx="4805955" cy="4351338"/>
          </a:xfrm>
          <a:prstGeom prst="rect">
            <a:avLst/>
          </a:prstGeom>
          <a:noFill/>
          <a:ln w="9525">
            <a:noFill/>
            <a:miter lim="800000"/>
            <a:headEnd/>
            <a:tailEnd/>
          </a:ln>
        </p:spPr>
      </p:pic>
      <p:pic>
        <p:nvPicPr>
          <p:cNvPr id="11" name="Content Placeholder 7" descr="LunaH____Transfer_to_Science___Nominal__EarthView.png"/>
          <p:cNvPicPr>
            <a:picLocks noChangeAspect="1"/>
          </p:cNvPicPr>
          <p:nvPr/>
        </p:nvPicPr>
        <p:blipFill>
          <a:blip r:embed="rId3" cstate="print"/>
          <a:stretch>
            <a:fillRect/>
          </a:stretch>
        </p:blipFill>
        <p:spPr>
          <a:xfrm>
            <a:off x="842929" y="1690688"/>
            <a:ext cx="2013393" cy="2487134"/>
          </a:xfrm>
          <a:prstGeom prst="rect">
            <a:avLst/>
          </a:prstGeom>
        </p:spPr>
      </p:pic>
      <p:pic>
        <p:nvPicPr>
          <p:cNvPr id="12" name="Content Placeholder 6" descr="LunaH____Transfer_to_Science___Nominal.png"/>
          <p:cNvPicPr>
            <a:picLocks noChangeAspect="1"/>
          </p:cNvPicPr>
          <p:nvPr/>
        </p:nvPicPr>
        <p:blipFill>
          <a:blip r:embed="rId4" cstate="print"/>
          <a:stretch>
            <a:fillRect/>
          </a:stretch>
        </p:blipFill>
        <p:spPr>
          <a:xfrm>
            <a:off x="838200" y="4154488"/>
            <a:ext cx="2018122" cy="1887538"/>
          </a:xfrm>
          <a:prstGeom prst="rect">
            <a:avLst/>
          </a:prstGeom>
        </p:spPr>
      </p:pic>
      <p:sp>
        <p:nvSpPr>
          <p:cNvPr id="13" name="TextBox 12"/>
          <p:cNvSpPr txBox="1"/>
          <p:nvPr/>
        </p:nvSpPr>
        <p:spPr>
          <a:xfrm>
            <a:off x="838200" y="1690688"/>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rPr>
              <a:t>1</a:t>
            </a:r>
          </a:p>
        </p:txBody>
      </p:sp>
      <p:sp>
        <p:nvSpPr>
          <p:cNvPr id="14" name="TextBox 13"/>
          <p:cNvSpPr txBox="1"/>
          <p:nvPr/>
        </p:nvSpPr>
        <p:spPr>
          <a:xfrm>
            <a:off x="838200" y="3866357"/>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rPr>
              <a:t>2</a:t>
            </a:r>
          </a:p>
        </p:txBody>
      </p:sp>
      <p:sp>
        <p:nvSpPr>
          <p:cNvPr id="15" name="TextBox 14"/>
          <p:cNvSpPr txBox="1"/>
          <p:nvPr/>
        </p:nvSpPr>
        <p:spPr>
          <a:xfrm>
            <a:off x="3021672" y="1690687"/>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rPr>
              <a:t>3</a:t>
            </a:r>
          </a:p>
        </p:txBody>
      </p:sp>
      <p:graphicFrame>
        <p:nvGraphicFramePr>
          <p:cNvPr id="16" name="Table 15"/>
          <p:cNvGraphicFramePr>
            <a:graphicFrameLocks noGrp="1"/>
          </p:cNvGraphicFramePr>
          <p:nvPr>
            <p:extLst>
              <p:ext uri="{D42A27DB-BD31-4B8C-83A1-F6EECF244321}">
                <p14:modId xmlns:p14="http://schemas.microsoft.com/office/powerpoint/2010/main" val="494525064"/>
              </p:ext>
            </p:extLst>
          </p:nvPr>
        </p:nvGraphicFramePr>
        <p:xfrm>
          <a:off x="7999987" y="1690687"/>
          <a:ext cx="3691523" cy="2723872"/>
        </p:xfrm>
        <a:graphic>
          <a:graphicData uri="http://schemas.openxmlformats.org/drawingml/2006/table">
            <a:tbl>
              <a:tblPr firstRow="1" bandRow="1">
                <a:tableStyleId>{5C22544A-7EE6-4342-B048-85BDC9FD1C3A}</a:tableStyleId>
              </a:tblPr>
              <a:tblGrid>
                <a:gridCol w="1721993">
                  <a:extLst>
                    <a:ext uri="{9D8B030D-6E8A-4147-A177-3AD203B41FA5}">
                      <a16:colId xmlns:a16="http://schemas.microsoft.com/office/drawing/2014/main" val="20000"/>
                    </a:ext>
                  </a:extLst>
                </a:gridCol>
                <a:gridCol w="1969530">
                  <a:extLst>
                    <a:ext uri="{9D8B030D-6E8A-4147-A177-3AD203B41FA5}">
                      <a16:colId xmlns:a16="http://schemas.microsoft.com/office/drawing/2014/main" val="20001"/>
                    </a:ext>
                  </a:extLst>
                </a:gridCol>
              </a:tblGrid>
              <a:tr h="426085">
                <a:tc>
                  <a:txBody>
                    <a:bodyPr/>
                    <a:lstStyle/>
                    <a:p>
                      <a:r>
                        <a:rPr lang="en-US" sz="1800" dirty="0"/>
                        <a:t>Period</a:t>
                      </a:r>
                      <a:endParaRPr lang="en-US" sz="1800" dirty="0">
                        <a:solidFill>
                          <a:schemeClr val="tx1"/>
                        </a:solidFill>
                        <a:latin typeface="Century Gothic" panose="020B0502020202020204" pitchFamily="34" charset="0"/>
                        <a:ea typeface="Helvetica" charset="0"/>
                        <a:cs typeface="Helvetica" charset="0"/>
                      </a:endParaRPr>
                    </a:p>
                  </a:txBody>
                  <a:tcPr/>
                </a:tc>
                <a:tc>
                  <a:txBody>
                    <a:bodyPr/>
                    <a:lstStyle/>
                    <a:p>
                      <a:r>
                        <a:rPr lang="en-US" sz="1800" dirty="0"/>
                        <a:t>4.</a:t>
                      </a:r>
                      <a:r>
                        <a:rPr lang="en-US" sz="1800" baseline="0" dirty="0"/>
                        <a:t>76 hour</a:t>
                      </a:r>
                      <a:endParaRPr lang="en-US" sz="1800" b="0" dirty="0">
                        <a:solidFill>
                          <a:schemeClr val="tx1"/>
                        </a:solidFill>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0"/>
                  </a:ext>
                </a:extLst>
              </a:tr>
              <a:tr h="444460">
                <a:tc>
                  <a:txBody>
                    <a:bodyPr/>
                    <a:lstStyle/>
                    <a:p>
                      <a:r>
                        <a:rPr lang="en-US" sz="1800" dirty="0"/>
                        <a:t>Aposelene </a:t>
                      </a:r>
                      <a:r>
                        <a:rPr lang="en-US" sz="1800" baseline="0" dirty="0"/>
                        <a:t>Altitude</a:t>
                      </a:r>
                      <a:endParaRPr lang="en-US" sz="1800" b="1" dirty="0">
                        <a:latin typeface="Century Gothic" panose="020B0502020202020204" pitchFamily="34" charset="0"/>
                        <a:ea typeface="Helvetica" charset="0"/>
                        <a:cs typeface="Helvetica" charset="0"/>
                      </a:endParaRPr>
                    </a:p>
                  </a:txBody>
                  <a:tcPr/>
                </a:tc>
                <a:tc>
                  <a:txBody>
                    <a:bodyPr/>
                    <a:lstStyle/>
                    <a:p>
                      <a:r>
                        <a:rPr lang="en-US" sz="1800" dirty="0"/>
                        <a:t>3150 km</a:t>
                      </a:r>
                      <a:endParaRPr lang="en-US" sz="1800" dirty="0">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1"/>
                  </a:ext>
                </a:extLst>
              </a:tr>
              <a:tr h="644664">
                <a:tc>
                  <a:txBody>
                    <a:bodyPr/>
                    <a:lstStyle/>
                    <a:p>
                      <a:r>
                        <a:rPr lang="en-US" sz="1800" dirty="0"/>
                        <a:t>Periselene Altitude</a:t>
                      </a:r>
                      <a:endParaRPr lang="en-US" sz="1800" b="1" dirty="0">
                        <a:latin typeface="Century Gothic" panose="020B0502020202020204" pitchFamily="34" charset="0"/>
                        <a:ea typeface="Helvetica" charset="0"/>
                        <a:cs typeface="Helvetica" charset="0"/>
                      </a:endParaRPr>
                    </a:p>
                  </a:txBody>
                  <a:tcPr/>
                </a:tc>
                <a:tc>
                  <a:txBody>
                    <a:bodyPr/>
                    <a:lstStyle/>
                    <a:p>
                      <a:r>
                        <a:rPr lang="en-US" sz="1800" dirty="0"/>
                        <a:t>RAAN dependent</a:t>
                      </a:r>
                      <a:r>
                        <a:rPr lang="en-US" sz="1800" baseline="0" dirty="0"/>
                        <a:t> </a:t>
                      </a:r>
                    </a:p>
                    <a:p>
                      <a:r>
                        <a:rPr lang="en-US" sz="1800" baseline="0" dirty="0"/>
                        <a:t>15-25 km</a:t>
                      </a:r>
                      <a:endParaRPr lang="en-US" sz="1800" dirty="0">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2"/>
                  </a:ext>
                </a:extLst>
              </a:tr>
              <a:tr h="368379">
                <a:tc>
                  <a:txBody>
                    <a:bodyPr/>
                    <a:lstStyle/>
                    <a:p>
                      <a:r>
                        <a:rPr lang="en-US" sz="1800" dirty="0"/>
                        <a:t>Inclination</a:t>
                      </a:r>
                      <a:endParaRPr lang="en-US" sz="1800" b="1" dirty="0">
                        <a:latin typeface="Century Gothic" panose="020B0502020202020204" pitchFamily="34" charset="0"/>
                        <a:ea typeface="Helvetica" charset="0"/>
                        <a:cs typeface="Helvetica" charset="0"/>
                      </a:endParaRPr>
                    </a:p>
                  </a:txBody>
                  <a:tcPr/>
                </a:tc>
                <a:tc>
                  <a:txBody>
                    <a:bodyPr/>
                    <a:lstStyle/>
                    <a:p>
                      <a:r>
                        <a:rPr lang="en-US" sz="1800" dirty="0"/>
                        <a:t>90°</a:t>
                      </a:r>
                      <a:endParaRPr lang="en-US" sz="1800" dirty="0">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3"/>
                  </a:ext>
                </a:extLst>
              </a:tr>
              <a:tr h="644664">
                <a:tc>
                  <a:txBody>
                    <a:bodyPr/>
                    <a:lstStyle/>
                    <a:p>
                      <a:r>
                        <a:rPr lang="en-US" sz="1800" dirty="0"/>
                        <a:t>Argument of Periselene</a:t>
                      </a:r>
                      <a:endParaRPr lang="en-US" sz="1800" b="1" dirty="0">
                        <a:latin typeface="Century Gothic" panose="020B0502020202020204" pitchFamily="34" charset="0"/>
                        <a:ea typeface="Helvetica" charset="0"/>
                        <a:cs typeface="Helvetica" charset="0"/>
                      </a:endParaRPr>
                    </a:p>
                  </a:txBody>
                  <a:tcPr/>
                </a:tc>
                <a:tc>
                  <a:txBody>
                    <a:bodyPr/>
                    <a:lstStyle/>
                    <a:p>
                      <a:r>
                        <a:rPr lang="en-US" sz="1800" dirty="0"/>
                        <a:t>273.5°</a:t>
                      </a:r>
                      <a:endParaRPr lang="en-US" sz="1800" dirty="0">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4"/>
                  </a:ext>
                </a:extLst>
              </a:tr>
            </a:tbl>
          </a:graphicData>
        </a:graphic>
      </p:graphicFrame>
      <p:sp>
        <p:nvSpPr>
          <p:cNvPr id="17" name="TextBox 16"/>
          <p:cNvSpPr txBox="1"/>
          <p:nvPr/>
        </p:nvSpPr>
        <p:spPr>
          <a:xfrm>
            <a:off x="7999986" y="4698147"/>
            <a:ext cx="3691523" cy="1200329"/>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chemeClr val="bg1"/>
                </a:solidFill>
                <a:effectLst/>
                <a:uLnTx/>
                <a:uFillTx/>
                <a:latin typeface="Century Gothic" panose="020B0502020202020204" pitchFamily="34" charset="0"/>
                <a:ea typeface="Helvetica" charset="0"/>
                <a:cs typeface="Helvetica" charset="0"/>
              </a:rPr>
              <a:t>Genova</a:t>
            </a:r>
            <a:r>
              <a:rPr kumimoji="0" lang="en-US" sz="1800" b="0" i="0" u="none" strike="noStrike" kern="1200" cap="none" spc="0" normalizeH="0" baseline="0" noProof="0" dirty="0">
                <a:ln>
                  <a:noFill/>
                </a:ln>
                <a:solidFill>
                  <a:schemeClr val="bg1"/>
                </a:solidFill>
                <a:effectLst/>
                <a:uLnTx/>
                <a:uFillTx/>
                <a:latin typeface="Century Gothic" panose="020B0502020202020204" pitchFamily="34" charset="0"/>
                <a:ea typeface="Helvetica" charset="0"/>
                <a:cs typeface="Helvetica" charset="0"/>
              </a:rPr>
              <a:t>, A. L. and Dunham, D. W. (2017) 27</a:t>
            </a:r>
            <a:r>
              <a:rPr kumimoji="0" lang="en-US" sz="1800" b="0" i="0" u="none" strike="noStrike" kern="1200" cap="none" spc="0" normalizeH="0" baseline="30000" noProof="0" dirty="0">
                <a:ln>
                  <a:noFill/>
                </a:ln>
                <a:solidFill>
                  <a:schemeClr val="bg1"/>
                </a:solidFill>
                <a:effectLst/>
                <a:uLnTx/>
                <a:uFillTx/>
                <a:latin typeface="Century Gothic" panose="020B0502020202020204" pitchFamily="34" charset="0"/>
                <a:ea typeface="Helvetica" charset="0"/>
                <a:cs typeface="Helvetica" charset="0"/>
              </a:rPr>
              <a:t>th</a:t>
            </a:r>
            <a:r>
              <a:rPr kumimoji="0" lang="en-US" sz="1800" b="0" i="0" u="none" strike="noStrike" kern="1200" cap="none" spc="0" normalizeH="0" baseline="0" noProof="0" dirty="0">
                <a:ln>
                  <a:noFill/>
                </a:ln>
                <a:solidFill>
                  <a:schemeClr val="bg1"/>
                </a:solidFill>
                <a:effectLst/>
                <a:uLnTx/>
                <a:uFillTx/>
                <a:latin typeface="Century Gothic" panose="020B0502020202020204" pitchFamily="34" charset="0"/>
                <a:ea typeface="Helvetica" charset="0"/>
                <a:cs typeface="Helvetica" charset="0"/>
              </a:rPr>
              <a:t> AAS/AIAA Space Flight Mechanics Meeting 17-456. </a:t>
            </a:r>
          </a:p>
        </p:txBody>
      </p:sp>
    </p:spTree>
    <p:extLst>
      <p:ext uri="{BB962C8B-B14F-4D97-AF65-F5344CB8AC3E}">
        <p14:creationId xmlns:p14="http://schemas.microsoft.com/office/powerpoint/2010/main" val="4054853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838200" y="0"/>
            <a:ext cx="10515600" cy="1325563"/>
          </a:xfrm>
        </p:spPr>
        <p:txBody>
          <a:bodyPr/>
          <a:lstStyle/>
          <a:p>
            <a:r>
              <a:rPr lang="en-US" dirty="0" err="1">
                <a:solidFill>
                  <a:schemeClr val="bg1"/>
                </a:solidFill>
                <a:latin typeface="Century Gothic" panose="020B0502020202020204" pitchFamily="34" charset="0"/>
              </a:rPr>
              <a:t>LunaH</a:t>
            </a:r>
            <a:r>
              <a:rPr lang="en-US" dirty="0">
                <a:solidFill>
                  <a:schemeClr val="bg1"/>
                </a:solidFill>
                <a:latin typeface="Century Gothic" panose="020B0502020202020204" pitchFamily="34" charset="0"/>
              </a:rPr>
              <a:t>-Map Ground Tracks</a:t>
            </a:r>
          </a:p>
        </p:txBody>
      </p:sp>
      <p:sp>
        <p:nvSpPr>
          <p:cNvPr id="6" name="Slide Number Placeholder 5"/>
          <p:cNvSpPr>
            <a:spLocks noGrp="1"/>
          </p:cNvSpPr>
          <p:nvPr>
            <p:ph type="sldNum" sz="quarter" idx="12"/>
          </p:nvPr>
        </p:nvSpPr>
        <p:spPr/>
        <p:txBody>
          <a:bodyPr/>
          <a:lstStyle/>
          <a:p>
            <a:fld id="{B92CA397-755A-1547-86A9-B93661248AC8}" type="slidenum">
              <a:rPr lang="en-US" smtClean="0">
                <a:solidFill>
                  <a:schemeClr val="bg1"/>
                </a:solidFill>
              </a:rPr>
              <a:t>12</a:t>
            </a:fld>
            <a:endParaRPr lang="en-US">
              <a:solidFill>
                <a:schemeClr val="bg1"/>
              </a:solidFill>
            </a:endParaRPr>
          </a:p>
        </p:txBody>
      </p:sp>
      <p:graphicFrame>
        <p:nvGraphicFramePr>
          <p:cNvPr id="16" name="Table 15"/>
          <p:cNvGraphicFramePr>
            <a:graphicFrameLocks noGrp="1"/>
          </p:cNvGraphicFramePr>
          <p:nvPr>
            <p:extLst>
              <p:ext uri="{D42A27DB-BD31-4B8C-83A1-F6EECF244321}">
                <p14:modId xmlns:p14="http://schemas.microsoft.com/office/powerpoint/2010/main" val="3608855072"/>
              </p:ext>
            </p:extLst>
          </p:nvPr>
        </p:nvGraphicFramePr>
        <p:xfrm>
          <a:off x="7999987" y="1690687"/>
          <a:ext cx="3691523" cy="2723872"/>
        </p:xfrm>
        <a:graphic>
          <a:graphicData uri="http://schemas.openxmlformats.org/drawingml/2006/table">
            <a:tbl>
              <a:tblPr firstRow="1" bandRow="1">
                <a:tableStyleId>{5C22544A-7EE6-4342-B048-85BDC9FD1C3A}</a:tableStyleId>
              </a:tblPr>
              <a:tblGrid>
                <a:gridCol w="1721993">
                  <a:extLst>
                    <a:ext uri="{9D8B030D-6E8A-4147-A177-3AD203B41FA5}">
                      <a16:colId xmlns:a16="http://schemas.microsoft.com/office/drawing/2014/main" val="20000"/>
                    </a:ext>
                  </a:extLst>
                </a:gridCol>
                <a:gridCol w="1969530">
                  <a:extLst>
                    <a:ext uri="{9D8B030D-6E8A-4147-A177-3AD203B41FA5}">
                      <a16:colId xmlns:a16="http://schemas.microsoft.com/office/drawing/2014/main" val="20001"/>
                    </a:ext>
                  </a:extLst>
                </a:gridCol>
              </a:tblGrid>
              <a:tr h="426085">
                <a:tc>
                  <a:txBody>
                    <a:bodyPr/>
                    <a:lstStyle/>
                    <a:p>
                      <a:r>
                        <a:rPr lang="en-US" sz="1800" dirty="0"/>
                        <a:t>Period</a:t>
                      </a:r>
                      <a:endParaRPr lang="en-US" sz="1800" dirty="0">
                        <a:solidFill>
                          <a:schemeClr val="tx1"/>
                        </a:solidFill>
                        <a:latin typeface="Century Gothic" panose="020B0502020202020204" pitchFamily="34" charset="0"/>
                        <a:ea typeface="Helvetica" charset="0"/>
                        <a:cs typeface="Helvetica" charset="0"/>
                      </a:endParaRPr>
                    </a:p>
                  </a:txBody>
                  <a:tcPr/>
                </a:tc>
                <a:tc>
                  <a:txBody>
                    <a:bodyPr/>
                    <a:lstStyle/>
                    <a:p>
                      <a:r>
                        <a:rPr lang="en-US" sz="1800" dirty="0"/>
                        <a:t>4.</a:t>
                      </a:r>
                      <a:r>
                        <a:rPr lang="en-US" sz="1800" baseline="0" dirty="0"/>
                        <a:t>76 hour</a:t>
                      </a:r>
                      <a:endParaRPr lang="en-US" sz="1800" b="0" dirty="0">
                        <a:solidFill>
                          <a:schemeClr val="tx1"/>
                        </a:solidFill>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0"/>
                  </a:ext>
                </a:extLst>
              </a:tr>
              <a:tr h="444460">
                <a:tc>
                  <a:txBody>
                    <a:bodyPr/>
                    <a:lstStyle/>
                    <a:p>
                      <a:r>
                        <a:rPr lang="en-US" sz="1800" dirty="0"/>
                        <a:t>Aposelene </a:t>
                      </a:r>
                      <a:r>
                        <a:rPr lang="en-US" sz="1800" baseline="0" dirty="0"/>
                        <a:t>Altitude</a:t>
                      </a:r>
                      <a:endParaRPr lang="en-US" sz="1800" b="1" dirty="0">
                        <a:latin typeface="Century Gothic" panose="020B0502020202020204" pitchFamily="34" charset="0"/>
                        <a:ea typeface="Helvetica" charset="0"/>
                        <a:cs typeface="Helvetica" charset="0"/>
                      </a:endParaRPr>
                    </a:p>
                  </a:txBody>
                  <a:tcPr/>
                </a:tc>
                <a:tc>
                  <a:txBody>
                    <a:bodyPr/>
                    <a:lstStyle/>
                    <a:p>
                      <a:r>
                        <a:rPr lang="en-US" sz="1800" dirty="0"/>
                        <a:t>3150 km</a:t>
                      </a:r>
                      <a:endParaRPr lang="en-US" sz="1800" dirty="0">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1"/>
                  </a:ext>
                </a:extLst>
              </a:tr>
              <a:tr h="644664">
                <a:tc>
                  <a:txBody>
                    <a:bodyPr/>
                    <a:lstStyle/>
                    <a:p>
                      <a:r>
                        <a:rPr lang="en-US" sz="1800" dirty="0"/>
                        <a:t>Periselene Altitude</a:t>
                      </a:r>
                      <a:endParaRPr lang="en-US" sz="1800" b="1" dirty="0">
                        <a:latin typeface="Century Gothic" panose="020B0502020202020204" pitchFamily="34" charset="0"/>
                        <a:ea typeface="Helvetica" charset="0"/>
                        <a:cs typeface="Helvetica" charset="0"/>
                      </a:endParaRPr>
                    </a:p>
                  </a:txBody>
                  <a:tcPr/>
                </a:tc>
                <a:tc>
                  <a:txBody>
                    <a:bodyPr/>
                    <a:lstStyle/>
                    <a:p>
                      <a:r>
                        <a:rPr lang="en-US" sz="1800" dirty="0"/>
                        <a:t>RAAN dependent</a:t>
                      </a:r>
                      <a:r>
                        <a:rPr lang="en-US" sz="1800" baseline="0" dirty="0"/>
                        <a:t> </a:t>
                      </a:r>
                    </a:p>
                    <a:p>
                      <a:r>
                        <a:rPr lang="en-US" sz="1800" baseline="0" dirty="0"/>
                        <a:t>15-25 km</a:t>
                      </a:r>
                      <a:endParaRPr lang="en-US" sz="1800" dirty="0">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2"/>
                  </a:ext>
                </a:extLst>
              </a:tr>
              <a:tr h="368379">
                <a:tc>
                  <a:txBody>
                    <a:bodyPr/>
                    <a:lstStyle/>
                    <a:p>
                      <a:r>
                        <a:rPr lang="en-US" sz="1800" dirty="0"/>
                        <a:t>Inclination</a:t>
                      </a:r>
                      <a:endParaRPr lang="en-US" sz="1800" b="1" dirty="0">
                        <a:latin typeface="Century Gothic" panose="020B0502020202020204" pitchFamily="34" charset="0"/>
                        <a:ea typeface="Helvetica" charset="0"/>
                        <a:cs typeface="Helvetica" charset="0"/>
                      </a:endParaRPr>
                    </a:p>
                  </a:txBody>
                  <a:tcPr/>
                </a:tc>
                <a:tc>
                  <a:txBody>
                    <a:bodyPr/>
                    <a:lstStyle/>
                    <a:p>
                      <a:r>
                        <a:rPr lang="en-US" sz="1800" dirty="0"/>
                        <a:t>90°</a:t>
                      </a:r>
                      <a:endParaRPr lang="en-US" sz="1800" dirty="0">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3"/>
                  </a:ext>
                </a:extLst>
              </a:tr>
              <a:tr h="644664">
                <a:tc>
                  <a:txBody>
                    <a:bodyPr/>
                    <a:lstStyle/>
                    <a:p>
                      <a:r>
                        <a:rPr lang="en-US" sz="1800" dirty="0"/>
                        <a:t>Argument of Periselene</a:t>
                      </a:r>
                      <a:endParaRPr lang="en-US" sz="1800" b="1" dirty="0">
                        <a:latin typeface="Century Gothic" panose="020B0502020202020204" pitchFamily="34" charset="0"/>
                        <a:ea typeface="Helvetica" charset="0"/>
                        <a:cs typeface="Helvetica" charset="0"/>
                      </a:endParaRPr>
                    </a:p>
                  </a:txBody>
                  <a:tcPr/>
                </a:tc>
                <a:tc>
                  <a:txBody>
                    <a:bodyPr/>
                    <a:lstStyle/>
                    <a:p>
                      <a:r>
                        <a:rPr lang="en-US" sz="1800" dirty="0"/>
                        <a:t>273.5°</a:t>
                      </a:r>
                      <a:endParaRPr lang="en-US" sz="1800" dirty="0">
                        <a:latin typeface="Century Gothic" panose="020B0502020202020204" pitchFamily="34" charset="0"/>
                        <a:ea typeface="Helvetica" charset="0"/>
                        <a:cs typeface="Helvetica" charset="0"/>
                      </a:endParaRPr>
                    </a:p>
                  </a:txBody>
                  <a:tcPr/>
                </a:tc>
                <a:extLst>
                  <a:ext uri="{0D108BD9-81ED-4DB2-BD59-A6C34878D82A}">
                    <a16:rowId xmlns:a16="http://schemas.microsoft.com/office/drawing/2014/main" val="10004"/>
                  </a:ext>
                </a:extLst>
              </a:tr>
            </a:tbl>
          </a:graphicData>
        </a:graphic>
      </p:graphicFrame>
      <p:sp>
        <p:nvSpPr>
          <p:cNvPr id="17" name="TextBox 16"/>
          <p:cNvSpPr txBox="1"/>
          <p:nvPr/>
        </p:nvSpPr>
        <p:spPr>
          <a:xfrm>
            <a:off x="7999986" y="4698147"/>
            <a:ext cx="3691523" cy="1200329"/>
          </a:xfrm>
          <a:prstGeom prst="rect">
            <a:avLst/>
          </a:prstGeom>
          <a:solidFill>
            <a:schemeClr val="accent1">
              <a:lumMod val="40000"/>
              <a:lumOff val="60000"/>
            </a:schemeClr>
          </a:solidFill>
        </p:spPr>
        <p:txBody>
          <a:bodyPr wrap="square" rtlCol="0">
            <a:spAutoFit/>
          </a:bodyPr>
          <a:lstStyle/>
          <a:p>
            <a:r>
              <a:rPr lang="en-US" dirty="0" err="1">
                <a:solidFill>
                  <a:schemeClr val="bg1"/>
                </a:solidFill>
                <a:latin typeface="Century Gothic" panose="020B0502020202020204" pitchFamily="34" charset="0"/>
                <a:ea typeface="Helvetica" charset="0"/>
                <a:cs typeface="Helvetica" charset="0"/>
              </a:rPr>
              <a:t>Genova</a:t>
            </a:r>
            <a:r>
              <a:rPr lang="en-US" dirty="0">
                <a:solidFill>
                  <a:schemeClr val="bg1"/>
                </a:solidFill>
                <a:latin typeface="Century Gothic" panose="020B0502020202020204" pitchFamily="34" charset="0"/>
                <a:ea typeface="Helvetica" charset="0"/>
                <a:cs typeface="Helvetica" charset="0"/>
              </a:rPr>
              <a:t>, A. L. and Dunham, D. W. (2017) 27</a:t>
            </a:r>
            <a:r>
              <a:rPr lang="en-US" baseline="30000" dirty="0">
                <a:solidFill>
                  <a:schemeClr val="bg1"/>
                </a:solidFill>
                <a:latin typeface="Century Gothic" panose="020B0502020202020204" pitchFamily="34" charset="0"/>
                <a:ea typeface="Helvetica" charset="0"/>
                <a:cs typeface="Helvetica" charset="0"/>
              </a:rPr>
              <a:t>th</a:t>
            </a:r>
            <a:r>
              <a:rPr lang="en-US" dirty="0">
                <a:solidFill>
                  <a:schemeClr val="bg1"/>
                </a:solidFill>
                <a:latin typeface="Century Gothic" panose="020B0502020202020204" pitchFamily="34" charset="0"/>
                <a:ea typeface="Helvetica" charset="0"/>
                <a:cs typeface="Helvetica" charset="0"/>
              </a:rPr>
              <a:t> AAS/AIAA Space Flight Mechanics Meeting 17-456. </a:t>
            </a:r>
          </a:p>
        </p:txBody>
      </p:sp>
      <p:pic>
        <p:nvPicPr>
          <p:cNvPr id="19" name="Picture 18">
            <a:extLst>
              <a:ext uri="{FF2B5EF4-FFF2-40B4-BE49-F238E27FC236}">
                <a16:creationId xmlns:a16="http://schemas.microsoft.com/office/drawing/2014/main" id="{8AA91FF1-F18B-F84B-A76F-A368931E3323}"/>
              </a:ext>
            </a:extLst>
          </p:cNvPr>
          <p:cNvPicPr>
            <a:picLocks noChangeAspect="1"/>
          </p:cNvPicPr>
          <p:nvPr/>
        </p:nvPicPr>
        <p:blipFill>
          <a:blip r:embed="rId2"/>
          <a:stretch>
            <a:fillRect/>
          </a:stretch>
        </p:blipFill>
        <p:spPr>
          <a:xfrm>
            <a:off x="1619250" y="1036110"/>
            <a:ext cx="5916668" cy="5091303"/>
          </a:xfrm>
          <a:prstGeom prst="rect">
            <a:avLst/>
          </a:prstGeom>
        </p:spPr>
      </p:pic>
    </p:spTree>
    <p:extLst>
      <p:ext uri="{BB962C8B-B14F-4D97-AF65-F5344CB8AC3E}">
        <p14:creationId xmlns:p14="http://schemas.microsoft.com/office/powerpoint/2010/main" val="1489497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C1BC0E-475E-409C-B4EA-05820ABE74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9320" y="1417320"/>
            <a:ext cx="5717804" cy="4764024"/>
          </a:xfrm>
          <a:prstGeom prst="rect">
            <a:avLst/>
          </a:prstGeom>
        </p:spPr>
      </p:pic>
      <p:sp>
        <p:nvSpPr>
          <p:cNvPr id="9" name="Title 1">
            <a:extLst>
              <a:ext uri="{FF2B5EF4-FFF2-40B4-BE49-F238E27FC236}">
                <a16:creationId xmlns:a16="http://schemas.microsoft.com/office/drawing/2014/main" id="{3093F97B-3F02-4D88-8CB8-C8CE2114CA9C}"/>
              </a:ext>
            </a:extLst>
          </p:cNvPr>
          <p:cNvSpPr>
            <a:spLocks noGrp="1"/>
          </p:cNvSpPr>
          <p:nvPr>
            <p:ph type="title"/>
          </p:nvPr>
        </p:nvSpPr>
        <p:spPr>
          <a:xfrm>
            <a:off x="838200" y="104623"/>
            <a:ext cx="10515600" cy="1325563"/>
          </a:xfrm>
        </p:spPr>
        <p:txBody>
          <a:bodyPr/>
          <a:lstStyle/>
          <a:p>
            <a:r>
              <a:rPr lang="en-US" dirty="0"/>
              <a:t>LunaH-Map: Simulated counting data</a:t>
            </a:r>
          </a:p>
        </p:txBody>
      </p:sp>
      <p:sp>
        <p:nvSpPr>
          <p:cNvPr id="10" name="TextBox 9">
            <a:extLst>
              <a:ext uri="{FF2B5EF4-FFF2-40B4-BE49-F238E27FC236}">
                <a16:creationId xmlns:a16="http://schemas.microsoft.com/office/drawing/2014/main" id="{5FBFB18D-6634-4F75-A568-44281637B0D9}"/>
              </a:ext>
            </a:extLst>
          </p:cNvPr>
          <p:cNvSpPr txBox="1"/>
          <p:nvPr/>
        </p:nvSpPr>
        <p:spPr>
          <a:xfrm>
            <a:off x="11330988" y="5030348"/>
            <a:ext cx="50162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0.9</a:t>
            </a:r>
          </a:p>
        </p:txBody>
      </p:sp>
      <p:sp>
        <p:nvSpPr>
          <p:cNvPr id="11" name="TextBox 10">
            <a:extLst>
              <a:ext uri="{FF2B5EF4-FFF2-40B4-BE49-F238E27FC236}">
                <a16:creationId xmlns:a16="http://schemas.microsoft.com/office/drawing/2014/main" id="{8E97A240-1436-4304-BE57-93A7C5548945}"/>
              </a:ext>
            </a:extLst>
          </p:cNvPr>
          <p:cNvSpPr txBox="1"/>
          <p:nvPr/>
        </p:nvSpPr>
        <p:spPr>
          <a:xfrm>
            <a:off x="11330988" y="2175394"/>
            <a:ext cx="7233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C8A06430-B419-4827-B8FA-411897E6EAEC}"/>
              </a:ext>
            </a:extLst>
          </p:cNvPr>
          <p:cNvSpPr txBox="1"/>
          <p:nvPr/>
        </p:nvSpPr>
        <p:spPr>
          <a:xfrm>
            <a:off x="10349195" y="1473192"/>
            <a:ext cx="184280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Epithermal counts (relative)</a:t>
            </a:r>
          </a:p>
        </p:txBody>
      </p:sp>
      <p:sp>
        <p:nvSpPr>
          <p:cNvPr id="13" name="TextBox 12">
            <a:extLst>
              <a:ext uri="{FF2B5EF4-FFF2-40B4-BE49-F238E27FC236}">
                <a16:creationId xmlns:a16="http://schemas.microsoft.com/office/drawing/2014/main" id="{740CFFAE-9D87-41EA-A0DB-910ED9277782}"/>
              </a:ext>
            </a:extLst>
          </p:cNvPr>
          <p:cNvSpPr txBox="1"/>
          <p:nvPr/>
        </p:nvSpPr>
        <p:spPr>
          <a:xfrm>
            <a:off x="11330988" y="3620465"/>
            <a:ext cx="6082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0.95</a:t>
            </a:r>
          </a:p>
        </p:txBody>
      </p:sp>
      <p:sp>
        <p:nvSpPr>
          <p:cNvPr id="25" name="TextBox 24">
            <a:extLst>
              <a:ext uri="{FF2B5EF4-FFF2-40B4-BE49-F238E27FC236}">
                <a16:creationId xmlns:a16="http://schemas.microsoft.com/office/drawing/2014/main" id="{6A532BC2-4D5C-46FC-89EB-7C0815B588E1}"/>
              </a:ext>
            </a:extLst>
          </p:cNvPr>
          <p:cNvSpPr txBox="1"/>
          <p:nvPr/>
        </p:nvSpPr>
        <p:spPr>
          <a:xfrm>
            <a:off x="10618951" y="5517135"/>
            <a:ext cx="14696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0-220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 H</a:t>
            </a:r>
          </a:p>
        </p:txBody>
      </p:sp>
      <p:sp>
        <p:nvSpPr>
          <p:cNvPr id="26" name="TextBox 25">
            <a:extLst>
              <a:ext uri="{FF2B5EF4-FFF2-40B4-BE49-F238E27FC236}">
                <a16:creationId xmlns:a16="http://schemas.microsoft.com/office/drawing/2014/main" id="{99D87929-6234-493D-9B3E-5B61E28DE068}"/>
              </a:ext>
            </a:extLst>
          </p:cNvPr>
          <p:cNvSpPr txBox="1"/>
          <p:nvPr/>
        </p:nvSpPr>
        <p:spPr>
          <a:xfrm>
            <a:off x="5504444" y="1405858"/>
            <a:ext cx="157017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Added noise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56 day 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(282 orbits)</a:t>
            </a:r>
          </a:p>
        </p:txBody>
      </p:sp>
      <p:pic>
        <p:nvPicPr>
          <p:cNvPr id="17" name="Picture 16">
            <a:extLst>
              <a:ext uri="{FF2B5EF4-FFF2-40B4-BE49-F238E27FC236}">
                <a16:creationId xmlns:a16="http://schemas.microsoft.com/office/drawing/2014/main" id="{513969BA-3DAF-49C9-B131-0B1814818E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417320"/>
            <a:ext cx="5717804" cy="4764024"/>
          </a:xfrm>
          <a:prstGeom prst="rect">
            <a:avLst/>
          </a:prstGeom>
        </p:spPr>
      </p:pic>
      <p:sp>
        <p:nvSpPr>
          <p:cNvPr id="22" name="TextBox 21">
            <a:extLst>
              <a:ext uri="{FF2B5EF4-FFF2-40B4-BE49-F238E27FC236}">
                <a16:creationId xmlns:a16="http://schemas.microsoft.com/office/drawing/2014/main" id="{580AF5E1-849A-47F3-946E-6FE0C1125471}"/>
              </a:ext>
            </a:extLst>
          </p:cNvPr>
          <p:cNvSpPr txBox="1"/>
          <p:nvPr/>
        </p:nvSpPr>
        <p:spPr>
          <a:xfrm>
            <a:off x="5025141" y="3637902"/>
            <a:ext cx="4940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90E</a:t>
            </a:r>
          </a:p>
        </p:txBody>
      </p:sp>
      <p:sp>
        <p:nvSpPr>
          <p:cNvPr id="23" name="TextBox 22">
            <a:extLst>
              <a:ext uri="{FF2B5EF4-FFF2-40B4-BE49-F238E27FC236}">
                <a16:creationId xmlns:a16="http://schemas.microsoft.com/office/drawing/2014/main" id="{C0883CF4-2A77-42E3-84CD-386EAAB4D023}"/>
              </a:ext>
            </a:extLst>
          </p:cNvPr>
          <p:cNvSpPr txBox="1"/>
          <p:nvPr/>
        </p:nvSpPr>
        <p:spPr>
          <a:xfrm>
            <a:off x="2611737" y="1236581"/>
            <a:ext cx="38985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0E</a:t>
            </a:r>
          </a:p>
        </p:txBody>
      </p:sp>
      <p:sp>
        <p:nvSpPr>
          <p:cNvPr id="24" name="TextBox 23">
            <a:extLst>
              <a:ext uri="{FF2B5EF4-FFF2-40B4-BE49-F238E27FC236}">
                <a16:creationId xmlns:a16="http://schemas.microsoft.com/office/drawing/2014/main" id="{58F4FE3B-B695-4598-A947-24FE81FAA36E}"/>
              </a:ext>
            </a:extLst>
          </p:cNvPr>
          <p:cNvSpPr txBox="1"/>
          <p:nvPr/>
        </p:nvSpPr>
        <p:spPr>
          <a:xfrm>
            <a:off x="-14147" y="3619715"/>
            <a:ext cx="5982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270E</a:t>
            </a:r>
          </a:p>
        </p:txBody>
      </p:sp>
      <p:sp>
        <p:nvSpPr>
          <p:cNvPr id="27" name="TextBox 26">
            <a:extLst>
              <a:ext uri="{FF2B5EF4-FFF2-40B4-BE49-F238E27FC236}">
                <a16:creationId xmlns:a16="http://schemas.microsoft.com/office/drawing/2014/main" id="{913D6C7E-78D1-4242-90CD-8B53711EBD12}"/>
              </a:ext>
            </a:extLst>
          </p:cNvPr>
          <p:cNvSpPr txBox="1"/>
          <p:nvPr/>
        </p:nvSpPr>
        <p:spPr>
          <a:xfrm>
            <a:off x="2494886" y="6050752"/>
            <a:ext cx="5982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180E</a:t>
            </a:r>
          </a:p>
        </p:txBody>
      </p:sp>
      <p:sp>
        <p:nvSpPr>
          <p:cNvPr id="28" name="TextBox 27">
            <a:extLst>
              <a:ext uri="{FF2B5EF4-FFF2-40B4-BE49-F238E27FC236}">
                <a16:creationId xmlns:a16="http://schemas.microsoft.com/office/drawing/2014/main" id="{11055560-8DC3-4AF4-89B9-6F48B608D09B}"/>
              </a:ext>
            </a:extLst>
          </p:cNvPr>
          <p:cNvSpPr txBox="1"/>
          <p:nvPr/>
        </p:nvSpPr>
        <p:spPr>
          <a:xfrm>
            <a:off x="4480379" y="2578358"/>
            <a:ext cx="1383456" cy="286232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	50</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 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	200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	250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Sh</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256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	300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	378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	556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Sv</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667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	778</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 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a:p>
            <a:pPr marL="0" marR="0" lvl="0" indent="0" algn="l" defTabSz="914400" rtl="0" eaLnBrk="1" fontAlgn="auto" latinLnBrk="0" hangingPunct="1">
              <a:lnSpc>
                <a:spcPct val="100000"/>
              </a:lnSpc>
              <a:spcBef>
                <a:spcPts val="0"/>
              </a:spcBef>
              <a:spcAft>
                <a:spcPts val="0"/>
              </a:spcAft>
              <a:buClrTx/>
              <a:buSzTx/>
              <a:buFontTx/>
              <a:buNone/>
              <a:tabLst>
                <a:tab pos="341313" algn="l"/>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dG</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800 </a:t>
            </a:r>
            <a:r>
              <a:rPr kumimoji="0" lang="en-US" sz="1800" b="0" i="0" u="none" strike="noStrike" kern="1200" cap="none" spc="0" normalizeH="0" baseline="0" noProof="0" dirty="0">
                <a:ln>
                  <a:noFill/>
                </a:ln>
                <a:solidFill>
                  <a:prstClr val="white"/>
                </a:solidFill>
                <a:effectLst/>
                <a:uLnTx/>
                <a:uFillTx/>
                <a:latin typeface="Symbol" panose="05050102010706020507" pitchFamily="18" charset="2"/>
                <a:ea typeface="+mn-ea"/>
                <a:cs typeface="+mn-cs"/>
              </a:rPr>
              <a:t>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g/g</a:t>
            </a:r>
          </a:p>
        </p:txBody>
      </p:sp>
      <p:sp>
        <p:nvSpPr>
          <p:cNvPr id="29" name="TextBox 28">
            <a:extLst>
              <a:ext uri="{FF2B5EF4-FFF2-40B4-BE49-F238E27FC236}">
                <a16:creationId xmlns:a16="http://schemas.microsoft.com/office/drawing/2014/main" id="{32EC1F0F-252C-43B7-BE6E-185890DEBD44}"/>
              </a:ext>
            </a:extLst>
          </p:cNvPr>
          <p:cNvSpPr txBox="1"/>
          <p:nvPr/>
        </p:nvSpPr>
        <p:spPr>
          <a:xfrm>
            <a:off x="1483656" y="2906207"/>
            <a:ext cx="32092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30" name="TextBox 29">
            <a:extLst>
              <a:ext uri="{FF2B5EF4-FFF2-40B4-BE49-F238E27FC236}">
                <a16:creationId xmlns:a16="http://schemas.microsoft.com/office/drawing/2014/main" id="{D22065D7-BE49-4778-92FA-BF6D6E33E876}"/>
              </a:ext>
            </a:extLst>
          </p:cNvPr>
          <p:cNvSpPr txBox="1"/>
          <p:nvPr/>
        </p:nvSpPr>
        <p:spPr>
          <a:xfrm>
            <a:off x="2334425" y="4148018"/>
            <a:ext cx="42543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libri" panose="020F0502020204030204"/>
                <a:ea typeface="+mn-ea"/>
                <a:cs typeface="+mn-cs"/>
              </a:rPr>
              <a:t>Sv</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5BEECCAA-D2C1-4E53-AAED-8F829A2FEF23}"/>
              </a:ext>
            </a:extLst>
          </p:cNvPr>
          <p:cNvSpPr txBox="1"/>
          <p:nvPr/>
        </p:nvSpPr>
        <p:spPr>
          <a:xfrm>
            <a:off x="1958912" y="3657539"/>
            <a:ext cx="48603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libri" panose="020F0502020204030204"/>
                <a:ea typeface="+mn-ea"/>
                <a:cs typeface="+mn-cs"/>
              </a:rPr>
              <a:t>dG</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F43A5BD2-F6DE-4F73-8B36-11613E546A1C}"/>
              </a:ext>
            </a:extLst>
          </p:cNvPr>
          <p:cNvSpPr txBox="1"/>
          <p:nvPr/>
        </p:nvSpPr>
        <p:spPr>
          <a:xfrm>
            <a:off x="2844487" y="3755490"/>
            <a:ext cx="3064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t>
            </a:r>
          </a:p>
        </p:txBody>
      </p:sp>
      <p:sp>
        <p:nvSpPr>
          <p:cNvPr id="33" name="TextBox 32">
            <a:extLst>
              <a:ext uri="{FF2B5EF4-FFF2-40B4-BE49-F238E27FC236}">
                <a16:creationId xmlns:a16="http://schemas.microsoft.com/office/drawing/2014/main" id="{A31AF438-B87D-431A-A0B7-6806CF2070D2}"/>
              </a:ext>
            </a:extLst>
          </p:cNvPr>
          <p:cNvSpPr txBox="1"/>
          <p:nvPr/>
        </p:nvSpPr>
        <p:spPr>
          <a:xfrm>
            <a:off x="3428547" y="3715284"/>
            <a:ext cx="3064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34" name="TextBox 33">
            <a:extLst>
              <a:ext uri="{FF2B5EF4-FFF2-40B4-BE49-F238E27FC236}">
                <a16:creationId xmlns:a16="http://schemas.microsoft.com/office/drawing/2014/main" id="{C3C9D0BB-F8A1-44C9-88BC-0CDCF3F387E7}"/>
              </a:ext>
            </a:extLst>
          </p:cNvPr>
          <p:cNvSpPr txBox="1"/>
          <p:nvPr/>
        </p:nvSpPr>
        <p:spPr>
          <a:xfrm>
            <a:off x="2633225" y="2967147"/>
            <a:ext cx="34657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H</a:t>
            </a:r>
          </a:p>
        </p:txBody>
      </p:sp>
      <p:sp>
        <p:nvSpPr>
          <p:cNvPr id="35" name="TextBox 34">
            <a:extLst>
              <a:ext uri="{FF2B5EF4-FFF2-40B4-BE49-F238E27FC236}">
                <a16:creationId xmlns:a16="http://schemas.microsoft.com/office/drawing/2014/main" id="{ECD51046-B4BD-40B3-89AB-64132EF2A278}"/>
              </a:ext>
            </a:extLst>
          </p:cNvPr>
          <p:cNvSpPr txBox="1"/>
          <p:nvPr/>
        </p:nvSpPr>
        <p:spPr>
          <a:xfrm>
            <a:off x="4069222" y="3937175"/>
            <a:ext cx="34015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6" name="TextBox 35">
            <a:extLst>
              <a:ext uri="{FF2B5EF4-FFF2-40B4-BE49-F238E27FC236}">
                <a16:creationId xmlns:a16="http://schemas.microsoft.com/office/drawing/2014/main" id="{3896920E-B3CB-49F9-99EB-0A1DAC5D477C}"/>
              </a:ext>
            </a:extLst>
          </p:cNvPr>
          <p:cNvSpPr txBox="1"/>
          <p:nvPr/>
        </p:nvSpPr>
        <p:spPr>
          <a:xfrm>
            <a:off x="2889079" y="3312151"/>
            <a:ext cx="44435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libri" panose="020F0502020204030204"/>
                <a:ea typeface="+mn-ea"/>
                <a:cs typeface="+mn-cs"/>
              </a:rPr>
              <a:t>Sh</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DB2B518D-0E32-448A-B87B-5C9525E9F45C}"/>
              </a:ext>
            </a:extLst>
          </p:cNvPr>
          <p:cNvSpPr txBox="1"/>
          <p:nvPr/>
        </p:nvSpPr>
        <p:spPr>
          <a:xfrm>
            <a:off x="2806510" y="4580543"/>
            <a:ext cx="32092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P</a:t>
            </a:r>
          </a:p>
        </p:txBody>
      </p:sp>
      <p:sp>
        <p:nvSpPr>
          <p:cNvPr id="38" name="TextBox 37">
            <a:extLst>
              <a:ext uri="{FF2B5EF4-FFF2-40B4-BE49-F238E27FC236}">
                <a16:creationId xmlns:a16="http://schemas.microsoft.com/office/drawing/2014/main" id="{9318949B-7B06-4E05-80D1-0E081987285B}"/>
              </a:ext>
            </a:extLst>
          </p:cNvPr>
          <p:cNvSpPr txBox="1"/>
          <p:nvPr/>
        </p:nvSpPr>
        <p:spPr>
          <a:xfrm>
            <a:off x="2990520" y="5621419"/>
            <a:ext cx="3289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Tree>
    <p:extLst>
      <p:ext uri="{BB962C8B-B14F-4D97-AF65-F5344CB8AC3E}">
        <p14:creationId xmlns:p14="http://schemas.microsoft.com/office/powerpoint/2010/main" val="3276933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picture containing pizza, sitting, photo, large&#10;&#10;Description automatically generated">
            <a:extLst>
              <a:ext uri="{FF2B5EF4-FFF2-40B4-BE49-F238E27FC236}">
                <a16:creationId xmlns:a16="http://schemas.microsoft.com/office/drawing/2014/main" id="{25831CF6-5423-4CB8-B2E4-2C72CD1D56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6135" y="1443164"/>
            <a:ext cx="4727562" cy="4708372"/>
          </a:xfrm>
          <a:prstGeom prst="rect">
            <a:avLst/>
          </a:prstGeom>
        </p:spPr>
      </p:pic>
      <p:pic>
        <p:nvPicPr>
          <p:cNvPr id="15" name="Picture 14">
            <a:extLst>
              <a:ext uri="{FF2B5EF4-FFF2-40B4-BE49-F238E27FC236}">
                <a16:creationId xmlns:a16="http://schemas.microsoft.com/office/drawing/2014/main" id="{EF2A3C4A-1037-4C45-BEFB-76AAFF5E92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flipH="1">
            <a:off x="6754098" y="6151536"/>
            <a:ext cx="3644005" cy="260337"/>
          </a:xfrm>
          <a:prstGeom prst="rect">
            <a:avLst/>
          </a:prstGeom>
        </p:spPr>
      </p:pic>
      <p:sp>
        <p:nvSpPr>
          <p:cNvPr id="16" name="TextBox 15">
            <a:extLst>
              <a:ext uri="{FF2B5EF4-FFF2-40B4-BE49-F238E27FC236}">
                <a16:creationId xmlns:a16="http://schemas.microsoft.com/office/drawing/2014/main" id="{41BD1E37-8846-48E3-9BEF-8EB27651BBDF}"/>
              </a:ext>
            </a:extLst>
          </p:cNvPr>
          <p:cNvSpPr txBox="1"/>
          <p:nvPr/>
        </p:nvSpPr>
        <p:spPr>
          <a:xfrm>
            <a:off x="7993032" y="6369090"/>
            <a:ext cx="13133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Depth (m)</a:t>
            </a:r>
            <a:endPar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80A1516A-6E0D-4929-9474-917F21C02C52}"/>
              </a:ext>
            </a:extLst>
          </p:cNvPr>
          <p:cNvSpPr txBox="1"/>
          <p:nvPr/>
        </p:nvSpPr>
        <p:spPr>
          <a:xfrm>
            <a:off x="6717820" y="6312746"/>
            <a:ext cx="3120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a:t>
            </a:r>
            <a:endPar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E072095-C980-4F07-BAEB-0BD6186D681C}"/>
              </a:ext>
            </a:extLst>
          </p:cNvPr>
          <p:cNvSpPr txBox="1"/>
          <p:nvPr/>
        </p:nvSpPr>
        <p:spPr>
          <a:xfrm>
            <a:off x="10141381" y="6312746"/>
            <a:ext cx="3120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E2744B4C-B279-40C7-B3F6-A8FBF0AE5BBC}"/>
              </a:ext>
            </a:extLst>
          </p:cNvPr>
          <p:cNvSpPr txBox="1"/>
          <p:nvPr/>
        </p:nvSpPr>
        <p:spPr>
          <a:xfrm>
            <a:off x="10804968" y="3622947"/>
            <a:ext cx="4940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90E</a:t>
            </a:r>
          </a:p>
        </p:txBody>
      </p:sp>
      <p:sp>
        <p:nvSpPr>
          <p:cNvPr id="20" name="TextBox 19">
            <a:extLst>
              <a:ext uri="{FF2B5EF4-FFF2-40B4-BE49-F238E27FC236}">
                <a16:creationId xmlns:a16="http://schemas.microsoft.com/office/drawing/2014/main" id="{C7C4987E-B938-4CB8-A690-D5A16CCE81A4}"/>
              </a:ext>
            </a:extLst>
          </p:cNvPr>
          <p:cNvSpPr txBox="1"/>
          <p:nvPr/>
        </p:nvSpPr>
        <p:spPr>
          <a:xfrm>
            <a:off x="8391564" y="1221626"/>
            <a:ext cx="38985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0E</a:t>
            </a:r>
          </a:p>
        </p:txBody>
      </p:sp>
      <p:sp>
        <p:nvSpPr>
          <p:cNvPr id="21" name="TextBox 20">
            <a:extLst>
              <a:ext uri="{FF2B5EF4-FFF2-40B4-BE49-F238E27FC236}">
                <a16:creationId xmlns:a16="http://schemas.microsoft.com/office/drawing/2014/main" id="{23948966-51F6-4ECD-B317-B2C5BD3FC51F}"/>
              </a:ext>
            </a:extLst>
          </p:cNvPr>
          <p:cNvSpPr txBox="1"/>
          <p:nvPr/>
        </p:nvSpPr>
        <p:spPr>
          <a:xfrm>
            <a:off x="5765680" y="3604760"/>
            <a:ext cx="5982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270E</a:t>
            </a:r>
          </a:p>
        </p:txBody>
      </p:sp>
      <p:sp>
        <p:nvSpPr>
          <p:cNvPr id="22" name="TextBox 21">
            <a:extLst>
              <a:ext uri="{FF2B5EF4-FFF2-40B4-BE49-F238E27FC236}">
                <a16:creationId xmlns:a16="http://schemas.microsoft.com/office/drawing/2014/main" id="{E0E36CA1-23D3-449D-9068-0D4A3330198B}"/>
              </a:ext>
            </a:extLst>
          </p:cNvPr>
          <p:cNvSpPr txBox="1"/>
          <p:nvPr/>
        </p:nvSpPr>
        <p:spPr>
          <a:xfrm>
            <a:off x="8274713" y="6035797"/>
            <a:ext cx="5982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180E</a:t>
            </a:r>
          </a:p>
        </p:txBody>
      </p:sp>
      <p:sp>
        <p:nvSpPr>
          <p:cNvPr id="23" name="Rectangle 22">
            <a:extLst>
              <a:ext uri="{FF2B5EF4-FFF2-40B4-BE49-F238E27FC236}">
                <a16:creationId xmlns:a16="http://schemas.microsoft.com/office/drawing/2014/main" id="{FDCBEBF1-6A8F-445D-B71A-ED1210186CAF}"/>
              </a:ext>
            </a:extLst>
          </p:cNvPr>
          <p:cNvSpPr/>
          <p:nvPr/>
        </p:nvSpPr>
        <p:spPr>
          <a:xfrm>
            <a:off x="8797239" y="884938"/>
            <a:ext cx="321632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Paige, D. A. et al. (2010) Science</a:t>
            </a:r>
          </a:p>
        </p:txBody>
      </p:sp>
      <p:sp>
        <p:nvSpPr>
          <p:cNvPr id="24" name="Arrow: Down 23">
            <a:extLst>
              <a:ext uri="{FF2B5EF4-FFF2-40B4-BE49-F238E27FC236}">
                <a16:creationId xmlns:a16="http://schemas.microsoft.com/office/drawing/2014/main" id="{2E7F65A9-7ED5-4556-9FB0-0485FAFFC223}"/>
              </a:ext>
            </a:extLst>
          </p:cNvPr>
          <p:cNvSpPr/>
          <p:nvPr/>
        </p:nvSpPr>
        <p:spPr>
          <a:xfrm rot="19431970">
            <a:off x="8905152" y="2311029"/>
            <a:ext cx="245659" cy="446146"/>
          </a:xfrm>
          <a:prstGeom prst="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Arrow: Down 25">
            <a:extLst>
              <a:ext uri="{FF2B5EF4-FFF2-40B4-BE49-F238E27FC236}">
                <a16:creationId xmlns:a16="http://schemas.microsoft.com/office/drawing/2014/main" id="{DBFD1D06-AA9F-4F78-810B-5DA86735489E}"/>
              </a:ext>
            </a:extLst>
          </p:cNvPr>
          <p:cNvSpPr/>
          <p:nvPr/>
        </p:nvSpPr>
        <p:spPr>
          <a:xfrm rot="19431970">
            <a:off x="7531578" y="3069092"/>
            <a:ext cx="245659" cy="446146"/>
          </a:xfrm>
          <a:prstGeom prst="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Content Placeholder 14">
            <a:extLst>
              <a:ext uri="{FF2B5EF4-FFF2-40B4-BE49-F238E27FC236}">
                <a16:creationId xmlns:a16="http://schemas.microsoft.com/office/drawing/2014/main" id="{7545E287-C4DA-414A-9A3C-4E7756E4013C}"/>
              </a:ext>
            </a:extLst>
          </p:cNvPr>
          <p:cNvSpPr>
            <a:spLocks noGrp="1"/>
          </p:cNvSpPr>
          <p:nvPr>
            <p:ph idx="1"/>
          </p:nvPr>
        </p:nvSpPr>
        <p:spPr>
          <a:xfrm>
            <a:off x="402336" y="1254270"/>
            <a:ext cx="5463544" cy="5378088"/>
          </a:xfrm>
        </p:spPr>
        <p:txBody>
          <a:bodyPr>
            <a:normAutofit fontScale="77500" lnSpcReduction="20000"/>
          </a:bodyPr>
          <a:lstStyle/>
          <a:p>
            <a:pPr marL="0" indent="0">
              <a:buNone/>
            </a:pPr>
            <a:r>
              <a:rPr lang="en-US" dirty="0"/>
              <a:t>Thick, subsurface ice deposits may be pervasive at high latitudes (e.g. delivery by comets, subsequent burial &amp; gardening)</a:t>
            </a:r>
          </a:p>
          <a:p>
            <a:r>
              <a:rPr lang="en-US" dirty="0"/>
              <a:t>Indicated by morphology (shallowing) of simple craters (</a:t>
            </a:r>
            <a:r>
              <a:rPr lang="en-US" dirty="0" err="1"/>
              <a:t>Rubanenko</a:t>
            </a:r>
            <a:r>
              <a:rPr lang="en-US" dirty="0"/>
              <a:t> et al., 2019)</a:t>
            </a:r>
          </a:p>
          <a:p>
            <a:r>
              <a:rPr lang="en-US" dirty="0"/>
              <a:t>If so, then impact gardening could vertically redistribute the ice, bringing ice closer than expected based on stability models</a:t>
            </a:r>
          </a:p>
          <a:p>
            <a:pPr marL="0" indent="0">
              <a:buNone/>
            </a:pPr>
            <a:r>
              <a:rPr lang="en-US" dirty="0"/>
              <a:t>Shallow ice (i.e. frost) locations are not consistent with bulk (i.e. buried) hydrogen distributions (Hayne et al., 2015; Sanin et al., 2016)</a:t>
            </a:r>
          </a:p>
          <a:p>
            <a:pPr marL="0" indent="0">
              <a:buNone/>
            </a:pPr>
            <a:endParaRPr lang="en-US" dirty="0"/>
          </a:p>
          <a:p>
            <a:pPr marL="0" indent="0">
              <a:buNone/>
            </a:pPr>
            <a:r>
              <a:rPr lang="en-US" dirty="0"/>
              <a:t>Tests for LunaH-Map:</a:t>
            </a:r>
          </a:p>
          <a:p>
            <a:r>
              <a:rPr lang="en-US" dirty="0"/>
              <a:t>Is the distribution of H determined by LunaH-Map consistent with expected permafrost depths and frost distributions?</a:t>
            </a:r>
          </a:p>
          <a:p>
            <a:r>
              <a:rPr lang="en-US" dirty="0"/>
              <a:t>Is H enhanced in &gt;1 m depth regions?</a:t>
            </a:r>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28" name="Title 1">
            <a:extLst>
              <a:ext uri="{FF2B5EF4-FFF2-40B4-BE49-F238E27FC236}">
                <a16:creationId xmlns:a16="http://schemas.microsoft.com/office/drawing/2014/main" id="{18DDADDE-105E-4D6B-AD12-1666D9F7AC50}"/>
              </a:ext>
            </a:extLst>
          </p:cNvPr>
          <p:cNvSpPr>
            <a:spLocks noGrp="1"/>
          </p:cNvSpPr>
          <p:nvPr>
            <p:ph type="title"/>
          </p:nvPr>
        </p:nvSpPr>
        <p:spPr>
          <a:xfrm>
            <a:off x="349995" y="119693"/>
            <a:ext cx="10515600" cy="1325563"/>
          </a:xfrm>
        </p:spPr>
        <p:txBody>
          <a:bodyPr/>
          <a:lstStyle/>
          <a:p>
            <a:r>
              <a:rPr lang="en-US" dirty="0" err="1"/>
              <a:t>LunaH</a:t>
            </a:r>
            <a:r>
              <a:rPr lang="en-US" dirty="0"/>
              <a:t>-Map Science Objectives</a:t>
            </a:r>
          </a:p>
        </p:txBody>
      </p:sp>
    </p:spTree>
    <p:extLst>
      <p:ext uri="{BB962C8B-B14F-4D97-AF65-F5344CB8AC3E}">
        <p14:creationId xmlns:p14="http://schemas.microsoft.com/office/powerpoint/2010/main" val="171531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AE68AC7-2309-1245-B93B-B8A7B19EA6C4}"/>
              </a:ext>
            </a:extLst>
          </p:cNvPr>
          <p:cNvSpPr>
            <a:spLocks noGrp="1"/>
          </p:cNvSpPr>
          <p:nvPr>
            <p:ph type="title"/>
          </p:nvPr>
        </p:nvSpPr>
        <p:spPr>
          <a:xfrm>
            <a:off x="475724" y="333809"/>
            <a:ext cx="9822519" cy="549275"/>
          </a:xfrm>
        </p:spPr>
        <p:txBody>
          <a:bodyPr>
            <a:normAutofit fontScale="90000"/>
          </a:bodyPr>
          <a:lstStyle/>
          <a:p>
            <a:r>
              <a:rPr lang="en-US" dirty="0">
                <a:solidFill>
                  <a:schemeClr val="bg1"/>
                </a:solidFill>
                <a:latin typeface="Century Gothic" panose="020B0502020202020204" pitchFamily="34" charset="0"/>
              </a:rPr>
              <a:t>Miniature Neutron Spectrometer for CubeSats and </a:t>
            </a:r>
            <a:r>
              <a:rPr lang="en-US" dirty="0" err="1">
                <a:solidFill>
                  <a:schemeClr val="bg1"/>
                </a:solidFill>
                <a:latin typeface="Century Gothic" panose="020B0502020202020204" pitchFamily="34" charset="0"/>
              </a:rPr>
              <a:t>SmallSats</a:t>
            </a:r>
            <a:endParaRPr lang="en-US" dirty="0">
              <a:solidFill>
                <a:schemeClr val="bg1"/>
              </a:solidFill>
              <a:latin typeface="Century Gothic" panose="020B0502020202020204" pitchFamily="34" charset="0"/>
            </a:endParaRPr>
          </a:p>
        </p:txBody>
      </p:sp>
      <p:pic>
        <p:nvPicPr>
          <p:cNvPr id="15" name="Picture 14">
            <a:extLst>
              <a:ext uri="{FF2B5EF4-FFF2-40B4-BE49-F238E27FC236}">
                <a16:creationId xmlns:a16="http://schemas.microsoft.com/office/drawing/2014/main" id="{011B71B0-6C8D-5341-9CD8-ABE1E47469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0854" y="1454229"/>
            <a:ext cx="3500588" cy="4667451"/>
          </a:xfrm>
          <a:prstGeom prst="rect">
            <a:avLst/>
          </a:prstGeom>
        </p:spPr>
      </p:pic>
      <p:sp>
        <p:nvSpPr>
          <p:cNvPr id="16" name="TextBox 15">
            <a:extLst>
              <a:ext uri="{FF2B5EF4-FFF2-40B4-BE49-F238E27FC236}">
                <a16:creationId xmlns:a16="http://schemas.microsoft.com/office/drawing/2014/main" id="{02AAB4F8-C9A6-4C47-A0CC-A2EEEAF95ABE}"/>
              </a:ext>
            </a:extLst>
          </p:cNvPr>
          <p:cNvSpPr txBox="1"/>
          <p:nvPr/>
        </p:nvSpPr>
        <p:spPr>
          <a:xfrm>
            <a:off x="9122577" y="2308648"/>
            <a:ext cx="3154918" cy="224676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Mini-NS Flight Unit delivered and calibrated at Los Alamos National Lab Neutron Free In-Air (NFIA) facility in late Fall 2018</a:t>
            </a:r>
          </a:p>
        </p:txBody>
      </p:sp>
      <p:grpSp>
        <p:nvGrpSpPr>
          <p:cNvPr id="3" name="Group 2">
            <a:extLst>
              <a:ext uri="{FF2B5EF4-FFF2-40B4-BE49-F238E27FC236}">
                <a16:creationId xmlns:a16="http://schemas.microsoft.com/office/drawing/2014/main" id="{7C3C84F9-24A0-9340-AB37-458A65854BE5}"/>
              </a:ext>
            </a:extLst>
          </p:cNvPr>
          <p:cNvGrpSpPr/>
          <p:nvPr/>
        </p:nvGrpSpPr>
        <p:grpSpPr>
          <a:xfrm>
            <a:off x="5933062" y="1955758"/>
            <a:ext cx="2946054" cy="3327918"/>
            <a:chOff x="8082041" y="1844040"/>
            <a:chExt cx="3608304" cy="4076008"/>
          </a:xfrm>
        </p:grpSpPr>
        <p:pic>
          <p:nvPicPr>
            <p:cNvPr id="5" name="Picture 4">
              <a:extLst>
                <a:ext uri="{FF2B5EF4-FFF2-40B4-BE49-F238E27FC236}">
                  <a16:creationId xmlns:a16="http://schemas.microsoft.com/office/drawing/2014/main" id="{18E1F8B2-2954-B944-8CBB-C1B6C76EE03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082041" y="1844040"/>
              <a:ext cx="3608304" cy="4076008"/>
            </a:xfrm>
            <a:prstGeom prst="rect">
              <a:avLst/>
            </a:prstGeom>
          </p:spPr>
        </p:pic>
        <p:sp>
          <p:nvSpPr>
            <p:cNvPr id="2" name="Rectangle 1">
              <a:extLst>
                <a:ext uri="{FF2B5EF4-FFF2-40B4-BE49-F238E27FC236}">
                  <a16:creationId xmlns:a16="http://schemas.microsoft.com/office/drawing/2014/main" id="{C8D37C9C-EAC0-3741-BAD9-34830B435783}"/>
                </a:ext>
              </a:extLst>
            </p:cNvPr>
            <p:cNvSpPr/>
            <p:nvPr/>
          </p:nvSpPr>
          <p:spPr>
            <a:xfrm>
              <a:off x="10088880" y="4724400"/>
              <a:ext cx="1188720" cy="41148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B2A24BF-6ADF-DF4B-BB07-283C5C59677C}"/>
                </a:ext>
              </a:extLst>
            </p:cNvPr>
            <p:cNvSpPr/>
            <p:nvPr/>
          </p:nvSpPr>
          <p:spPr>
            <a:xfrm>
              <a:off x="9646920" y="4953000"/>
              <a:ext cx="1809563" cy="23920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10" name="Slide Number Placeholder 5">
            <a:extLst>
              <a:ext uri="{FF2B5EF4-FFF2-40B4-BE49-F238E27FC236}">
                <a16:creationId xmlns:a16="http://schemas.microsoft.com/office/drawing/2014/main" id="{BCF90EF0-9ECB-1849-B3BF-994B8D851B99}"/>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2CA397-755A-1547-86A9-B93661248AC8}" type="slidenum">
              <a:rPr kumimoji="0" lang="en-US" sz="1200" b="0" i="0" u="none" strike="noStrike" kern="1200" cap="none" spc="0" normalizeH="0" baseline="0" noProof="0" smtClean="0">
                <a:ln>
                  <a:noFill/>
                </a:ln>
                <a:solidFill>
                  <a:schemeClr val="bg1"/>
                </a:solidFill>
                <a:effectLst/>
                <a:uLnTx/>
                <a:uFillTx/>
                <a:latin typeface="Helvetica"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chemeClr val="bg1"/>
              </a:solidFill>
              <a:effectLst/>
              <a:uLnTx/>
              <a:uFillTx/>
              <a:latin typeface="Helvetica" charset="0"/>
            </a:endParaRPr>
          </a:p>
        </p:txBody>
      </p:sp>
      <p:pic>
        <p:nvPicPr>
          <p:cNvPr id="12" name="Picture 11">
            <a:extLst>
              <a:ext uri="{FF2B5EF4-FFF2-40B4-BE49-F238E27FC236}">
                <a16:creationId xmlns:a16="http://schemas.microsoft.com/office/drawing/2014/main" id="{C3D0ACC5-6B06-0643-A6A6-43397BF0B4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4178631" y="4751201"/>
            <a:ext cx="1566262" cy="1174697"/>
          </a:xfrm>
          <a:prstGeom prst="rect">
            <a:avLst/>
          </a:prstGeom>
        </p:spPr>
      </p:pic>
      <p:pic>
        <p:nvPicPr>
          <p:cNvPr id="11" name="Picture 10" descr="A picture containing clipart&#13;&#10;&#13;&#10;Description automatically generated">
            <a:extLst>
              <a:ext uri="{FF2B5EF4-FFF2-40B4-BE49-F238E27FC236}">
                <a16:creationId xmlns:a16="http://schemas.microsoft.com/office/drawing/2014/main" id="{448DD550-5CE1-0E42-925C-F95EF81E13DC}"/>
              </a:ext>
            </a:extLst>
          </p:cNvPr>
          <p:cNvPicPr>
            <a:picLocks noChangeAspect="1"/>
          </p:cNvPicPr>
          <p:nvPr/>
        </p:nvPicPr>
        <p:blipFill>
          <a:blip r:embed="rId6"/>
          <a:stretch>
            <a:fillRect/>
          </a:stretch>
        </p:blipFill>
        <p:spPr>
          <a:xfrm>
            <a:off x="10339269" y="5676655"/>
            <a:ext cx="1852731" cy="594704"/>
          </a:xfrm>
          <a:prstGeom prst="rect">
            <a:avLst/>
          </a:prstGeom>
        </p:spPr>
      </p:pic>
      <p:pic>
        <p:nvPicPr>
          <p:cNvPr id="13" name="Picture 12">
            <a:extLst>
              <a:ext uri="{FF2B5EF4-FFF2-40B4-BE49-F238E27FC236}">
                <a16:creationId xmlns:a16="http://schemas.microsoft.com/office/drawing/2014/main" id="{19F8F35B-F4F1-E540-AE11-238C537B9DC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334001" y="5253491"/>
            <a:ext cx="1857999" cy="425400"/>
          </a:xfrm>
          <a:prstGeom prst="rect">
            <a:avLst/>
          </a:prstGeom>
          <a:ln>
            <a:noFill/>
          </a:ln>
        </p:spPr>
      </p:pic>
    </p:spTree>
    <p:extLst>
      <p:ext uri="{BB962C8B-B14F-4D97-AF65-F5344CB8AC3E}">
        <p14:creationId xmlns:p14="http://schemas.microsoft.com/office/powerpoint/2010/main" val="5773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3916" y="-148856"/>
            <a:ext cx="12440093" cy="7017489"/>
          </a:xfrm>
          <a:prstGeom prst="rect">
            <a:avLst/>
          </a:prstGeom>
        </p:spPr>
      </p:pic>
      <p:sp>
        <p:nvSpPr>
          <p:cNvPr id="7" name="Rectangle 6">
            <a:extLst>
              <a:ext uri="{FF2B5EF4-FFF2-40B4-BE49-F238E27FC236}">
                <a16:creationId xmlns:a16="http://schemas.microsoft.com/office/drawing/2014/main" id="{6B9E2EE1-2873-014D-BB62-1D3DC374CAB0}"/>
              </a:ext>
            </a:extLst>
          </p:cNvPr>
          <p:cNvSpPr/>
          <p:nvPr/>
        </p:nvSpPr>
        <p:spPr>
          <a:xfrm>
            <a:off x="2808097" y="-164096"/>
            <a:ext cx="9096703" cy="585597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D8672096-6A24-9C48-89E6-E94DBA021718}"/>
              </a:ext>
            </a:extLst>
          </p:cNvPr>
          <p:cNvPicPr>
            <a:picLocks noChangeAspect="1"/>
          </p:cNvPicPr>
          <p:nvPr/>
        </p:nvPicPr>
        <p:blipFill>
          <a:blip r:embed="rId4"/>
          <a:stretch>
            <a:fillRect/>
          </a:stretch>
        </p:blipFill>
        <p:spPr>
          <a:xfrm>
            <a:off x="-786003" y="-814970"/>
            <a:ext cx="3594100" cy="3594100"/>
          </a:xfrm>
          <a:prstGeom prst="rect">
            <a:avLst/>
          </a:prstGeom>
        </p:spPr>
      </p:pic>
      <p:pic>
        <p:nvPicPr>
          <p:cNvPr id="3" name="Picture 2">
            <a:extLst>
              <a:ext uri="{FF2B5EF4-FFF2-40B4-BE49-F238E27FC236}">
                <a16:creationId xmlns:a16="http://schemas.microsoft.com/office/drawing/2014/main" id="{41904D25-59A0-024B-AEAE-339D6C68D214}"/>
              </a:ext>
            </a:extLst>
          </p:cNvPr>
          <p:cNvPicPr>
            <a:picLocks noChangeAspect="1"/>
          </p:cNvPicPr>
          <p:nvPr/>
        </p:nvPicPr>
        <p:blipFill>
          <a:blip r:embed="rId5"/>
          <a:stretch>
            <a:fillRect/>
          </a:stretch>
        </p:blipFill>
        <p:spPr>
          <a:xfrm>
            <a:off x="2674303" y="3406604"/>
            <a:ext cx="2032242" cy="645696"/>
          </a:xfrm>
          <a:prstGeom prst="rect">
            <a:avLst/>
          </a:prstGeom>
        </p:spPr>
      </p:pic>
      <p:pic>
        <p:nvPicPr>
          <p:cNvPr id="4" name="Picture 3" descr="A picture containing indoor, floor, building&#10;&#10;Description automatically generated">
            <a:extLst>
              <a:ext uri="{FF2B5EF4-FFF2-40B4-BE49-F238E27FC236}">
                <a16:creationId xmlns:a16="http://schemas.microsoft.com/office/drawing/2014/main" id="{D1DB1739-8351-7846-BD17-67DA33E7C1BA}"/>
              </a:ext>
            </a:extLst>
          </p:cNvPr>
          <p:cNvPicPr>
            <a:picLocks noChangeAspect="1"/>
          </p:cNvPicPr>
          <p:nvPr/>
        </p:nvPicPr>
        <p:blipFill>
          <a:blip r:embed="rId6"/>
          <a:stretch>
            <a:fillRect/>
          </a:stretch>
        </p:blipFill>
        <p:spPr>
          <a:xfrm rot="5400000">
            <a:off x="2112152" y="568894"/>
            <a:ext cx="3156545" cy="2367409"/>
          </a:xfrm>
          <a:prstGeom prst="rect">
            <a:avLst/>
          </a:prstGeom>
        </p:spPr>
      </p:pic>
      <p:sp>
        <p:nvSpPr>
          <p:cNvPr id="11" name="Rectangle 10">
            <a:extLst>
              <a:ext uri="{FF2B5EF4-FFF2-40B4-BE49-F238E27FC236}">
                <a16:creationId xmlns:a16="http://schemas.microsoft.com/office/drawing/2014/main" id="{996C38F5-E3EA-2F40-8180-9758FBCA4672}"/>
              </a:ext>
            </a:extLst>
          </p:cNvPr>
          <p:cNvSpPr/>
          <p:nvPr/>
        </p:nvSpPr>
        <p:spPr>
          <a:xfrm>
            <a:off x="2536705" y="4212495"/>
            <a:ext cx="2558143"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Flight </a:t>
            </a:r>
            <a:r>
              <a:rPr kumimoji="0" lang="en-US" sz="1800" b="0"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eHawk</a:t>
            </a: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Solar Arrays – Delivered February 2019</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Slide Number Placeholder 5">
            <a:extLst>
              <a:ext uri="{FF2B5EF4-FFF2-40B4-BE49-F238E27FC236}">
                <a16:creationId xmlns:a16="http://schemas.microsoft.com/office/drawing/2014/main" id="{51E6D201-4038-3846-BC09-FC277ACBDA32}"/>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2CA397-755A-1547-86A9-B93661248AC8}" type="slidenum">
              <a:rPr kumimoji="0" lang="en-US" sz="1200" b="0" i="0" u="none" strike="noStrike" kern="1200" cap="none" spc="0" normalizeH="0" baseline="0" noProof="0" smtClean="0">
                <a:ln>
                  <a:noFill/>
                </a:ln>
                <a:solidFill>
                  <a:prstClr val="white"/>
                </a:solidFill>
                <a:effectLst/>
                <a:uLnTx/>
                <a:uFillTx/>
                <a:latin typeface="Helvetica"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white"/>
              </a:solidFill>
              <a:effectLst/>
              <a:uLnTx/>
              <a:uFillTx/>
              <a:latin typeface="Helvetica" charset="0"/>
            </a:endParaRPr>
          </a:p>
        </p:txBody>
      </p:sp>
      <p:pic>
        <p:nvPicPr>
          <p:cNvPr id="10" name="Picture 9" descr="A circuit board&#10;&#10;Description automatically generated">
            <a:extLst>
              <a:ext uri="{FF2B5EF4-FFF2-40B4-BE49-F238E27FC236}">
                <a16:creationId xmlns:a16="http://schemas.microsoft.com/office/drawing/2014/main" id="{F4FE8D85-2979-F046-8DC8-F0BE42FFD735}"/>
              </a:ext>
            </a:extLst>
          </p:cNvPr>
          <p:cNvPicPr>
            <a:picLocks noChangeAspect="1"/>
          </p:cNvPicPr>
          <p:nvPr/>
        </p:nvPicPr>
        <p:blipFill>
          <a:blip r:embed="rId7"/>
          <a:stretch>
            <a:fillRect/>
          </a:stretch>
        </p:blipFill>
        <p:spPr>
          <a:xfrm rot="16200000">
            <a:off x="4470027" y="864964"/>
            <a:ext cx="3156543" cy="1775263"/>
          </a:xfrm>
          <a:prstGeom prst="rect">
            <a:avLst/>
          </a:prstGeom>
        </p:spPr>
      </p:pic>
      <p:sp>
        <p:nvSpPr>
          <p:cNvPr id="13" name="Rectangle 12">
            <a:extLst>
              <a:ext uri="{FF2B5EF4-FFF2-40B4-BE49-F238E27FC236}">
                <a16:creationId xmlns:a16="http://schemas.microsoft.com/office/drawing/2014/main" id="{A7D27748-2EC3-1947-97D8-1C58A9A74A8E}"/>
              </a:ext>
            </a:extLst>
          </p:cNvPr>
          <p:cNvSpPr/>
          <p:nvPr/>
        </p:nvSpPr>
        <p:spPr>
          <a:xfrm>
            <a:off x="5030652" y="4197255"/>
            <a:ext cx="1905278"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Flight Iris radio – Delivered February 2019 </a:t>
            </a:r>
            <a:endParaRPr kumimoji="0" lang="en-US"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75C69077-69F5-7944-9968-B32458757C70}"/>
              </a:ext>
            </a:extLst>
          </p:cNvPr>
          <p:cNvPicPr>
            <a:picLocks noChangeAspect="1"/>
          </p:cNvPicPr>
          <p:nvPr/>
        </p:nvPicPr>
        <p:blipFill rotWithShape="1">
          <a:blip r:embed="rId8"/>
          <a:srcRect t="36531" b="31262"/>
          <a:stretch/>
        </p:blipFill>
        <p:spPr>
          <a:xfrm>
            <a:off x="4928939" y="3515183"/>
            <a:ext cx="2238717" cy="404062"/>
          </a:xfrm>
          <a:prstGeom prst="rect">
            <a:avLst/>
          </a:prstGeom>
        </p:spPr>
      </p:pic>
      <p:pic>
        <p:nvPicPr>
          <p:cNvPr id="16" name="Picture 15" descr="A close up of electronics&#13;&#10;&#13;&#10;Description automatically generated">
            <a:extLst>
              <a:ext uri="{FF2B5EF4-FFF2-40B4-BE49-F238E27FC236}">
                <a16:creationId xmlns:a16="http://schemas.microsoft.com/office/drawing/2014/main" id="{BF5C5882-E7E1-784A-A9BD-845A9B1A5674}"/>
              </a:ext>
            </a:extLst>
          </p:cNvPr>
          <p:cNvPicPr>
            <a:picLocks noChangeAspect="1"/>
          </p:cNvPicPr>
          <p:nvPr/>
        </p:nvPicPr>
        <p:blipFill rotWithShape="1">
          <a:blip r:embed="rId9"/>
          <a:srcRect t="22093" b="9803"/>
          <a:stretch/>
        </p:blipFill>
        <p:spPr>
          <a:xfrm>
            <a:off x="7638641" y="166622"/>
            <a:ext cx="3657116" cy="1867989"/>
          </a:xfrm>
          <a:prstGeom prst="rect">
            <a:avLst/>
          </a:prstGeom>
        </p:spPr>
      </p:pic>
      <p:sp>
        <p:nvSpPr>
          <p:cNvPr id="17" name="Rectangle 16">
            <a:extLst>
              <a:ext uri="{FF2B5EF4-FFF2-40B4-BE49-F238E27FC236}">
                <a16:creationId xmlns:a16="http://schemas.microsoft.com/office/drawing/2014/main" id="{7E9C018B-16A7-B240-B63C-4EB5C499436B}"/>
              </a:ext>
            </a:extLst>
          </p:cNvPr>
          <p:cNvSpPr/>
          <p:nvPr/>
        </p:nvSpPr>
        <p:spPr>
          <a:xfrm>
            <a:off x="7717746" y="2034812"/>
            <a:ext cx="365711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Flight BIT-3 propulsion system – Delivered December 2019 </a:t>
            </a:r>
            <a:endParaRPr kumimoji="0" lang="en-US"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Picture 17" descr="A black sign with white text&#13;&#10;&#13;&#10;Description automatically generated">
            <a:extLst>
              <a:ext uri="{FF2B5EF4-FFF2-40B4-BE49-F238E27FC236}">
                <a16:creationId xmlns:a16="http://schemas.microsoft.com/office/drawing/2014/main" id="{DCF78163-DEAF-8E48-8C38-EFFF5546922C}"/>
              </a:ext>
            </a:extLst>
          </p:cNvPr>
          <p:cNvPicPr>
            <a:picLocks noChangeAspect="1"/>
          </p:cNvPicPr>
          <p:nvPr/>
        </p:nvPicPr>
        <p:blipFill>
          <a:blip r:embed="rId10"/>
          <a:stretch>
            <a:fillRect/>
          </a:stretch>
        </p:blipFill>
        <p:spPr>
          <a:xfrm>
            <a:off x="8562713" y="3106311"/>
            <a:ext cx="1967182" cy="1032607"/>
          </a:xfrm>
          <a:prstGeom prst="rect">
            <a:avLst/>
          </a:prstGeom>
        </p:spPr>
      </p:pic>
      <p:pic>
        <p:nvPicPr>
          <p:cNvPr id="19" name="Picture 18">
            <a:extLst>
              <a:ext uri="{FF2B5EF4-FFF2-40B4-BE49-F238E27FC236}">
                <a16:creationId xmlns:a16="http://schemas.microsoft.com/office/drawing/2014/main" id="{AB6E8D19-9D5B-7A42-AB86-A4D443990DFE}"/>
              </a:ext>
            </a:extLst>
          </p:cNvPr>
          <p:cNvPicPr>
            <a:picLocks noChangeAspect="1"/>
          </p:cNvPicPr>
          <p:nvPr/>
        </p:nvPicPr>
        <p:blipFill>
          <a:blip r:embed="rId11"/>
          <a:stretch>
            <a:fillRect/>
          </a:stretch>
        </p:blipFill>
        <p:spPr>
          <a:xfrm>
            <a:off x="-233915" y="6042499"/>
            <a:ext cx="2267432" cy="841374"/>
          </a:xfrm>
          <a:prstGeom prst="rect">
            <a:avLst/>
          </a:prstGeom>
        </p:spPr>
      </p:pic>
      <p:pic>
        <p:nvPicPr>
          <p:cNvPr id="20" name="Picture 19">
            <a:extLst>
              <a:ext uri="{FF2B5EF4-FFF2-40B4-BE49-F238E27FC236}">
                <a16:creationId xmlns:a16="http://schemas.microsoft.com/office/drawing/2014/main" id="{0FBBD090-A402-EB40-9E99-5959D34BE421}"/>
              </a:ext>
            </a:extLst>
          </p:cNvPr>
          <p:cNvPicPr>
            <a:picLocks noChangeAspect="1"/>
          </p:cNvPicPr>
          <p:nvPr/>
        </p:nvPicPr>
        <p:blipFill rotWithShape="1">
          <a:blip r:embed="rId12"/>
          <a:srcRect b="16271"/>
          <a:stretch/>
        </p:blipFill>
        <p:spPr>
          <a:xfrm>
            <a:off x="2057778" y="6062013"/>
            <a:ext cx="7304586" cy="820268"/>
          </a:xfrm>
          <a:prstGeom prst="rect">
            <a:avLst/>
          </a:prstGeom>
        </p:spPr>
      </p:pic>
      <p:pic>
        <p:nvPicPr>
          <p:cNvPr id="6" name="Picture 5" descr="Logo&#10;&#10;Description automatically generated">
            <a:extLst>
              <a:ext uri="{FF2B5EF4-FFF2-40B4-BE49-F238E27FC236}">
                <a16:creationId xmlns:a16="http://schemas.microsoft.com/office/drawing/2014/main" id="{D8C043D4-97C8-2C45-A40C-49A693E12F50}"/>
              </a:ext>
            </a:extLst>
          </p:cNvPr>
          <p:cNvPicPr>
            <a:picLocks noChangeAspect="1"/>
          </p:cNvPicPr>
          <p:nvPr/>
        </p:nvPicPr>
        <p:blipFill>
          <a:blip r:embed="rId13"/>
          <a:stretch>
            <a:fillRect/>
          </a:stretch>
        </p:blipFill>
        <p:spPr>
          <a:xfrm>
            <a:off x="7566165" y="4419684"/>
            <a:ext cx="1854200" cy="977900"/>
          </a:xfrm>
          <a:prstGeom prst="rect">
            <a:avLst/>
          </a:prstGeom>
        </p:spPr>
      </p:pic>
      <p:sp>
        <p:nvSpPr>
          <p:cNvPr id="21" name="Rectangle 20">
            <a:extLst>
              <a:ext uri="{FF2B5EF4-FFF2-40B4-BE49-F238E27FC236}">
                <a16:creationId xmlns:a16="http://schemas.microsoft.com/office/drawing/2014/main" id="{D2D2F6A2-E747-754C-9656-CEC7B50321B2}"/>
              </a:ext>
            </a:extLst>
          </p:cNvPr>
          <p:cNvSpPr/>
          <p:nvPr/>
        </p:nvSpPr>
        <p:spPr>
          <a:xfrm>
            <a:off x="9191710" y="4488955"/>
            <a:ext cx="216209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Flight XB1-50, XEPS delivered September 2019</a:t>
            </a:r>
            <a:endParaRPr kumimoji="0" lang="en-US"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165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170612" y="2246811"/>
            <a:ext cx="10515600" cy="1325563"/>
          </a:xfrm>
        </p:spPr>
        <p:txBody>
          <a:bodyPr/>
          <a:lstStyle/>
          <a:p>
            <a:r>
              <a:rPr lang="en-US" dirty="0" err="1">
                <a:solidFill>
                  <a:schemeClr val="bg1"/>
                </a:solidFill>
                <a:latin typeface="Century Gothic" panose="020B0502020202020204" pitchFamily="34" charset="0"/>
              </a:rPr>
              <a:t>LunaH</a:t>
            </a:r>
            <a:r>
              <a:rPr lang="en-US" dirty="0">
                <a:solidFill>
                  <a:schemeClr val="bg1"/>
                </a:solidFill>
                <a:latin typeface="Century Gothic" panose="020B0502020202020204" pitchFamily="34" charset="0"/>
              </a:rPr>
              <a:t>-Map Path to Delivery</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2CA397-755A-1547-86A9-B93661248AC8}" type="slidenum">
              <a:rPr kumimoji="0" lang="en-US" sz="1200" b="0" i="0" u="none" strike="noStrike" kern="1200" cap="none" spc="0" normalizeH="0" baseline="0" noProof="0" smtClean="0">
                <a:ln>
                  <a:noFill/>
                </a:ln>
                <a:solidFill>
                  <a:schemeClr val="bg1"/>
                </a:solidFill>
                <a:effectLst/>
                <a:uLnTx/>
                <a:uFillTx/>
                <a:latin typeface="Helvetica"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chemeClr val="bg1"/>
              </a:solidFill>
              <a:effectLst/>
              <a:uLnTx/>
              <a:uFillTx/>
              <a:latin typeface="Helvetica" charset="0"/>
            </a:endParaRPr>
          </a:p>
        </p:txBody>
      </p:sp>
    </p:spTree>
    <p:extLst>
      <p:ext uri="{BB962C8B-B14F-4D97-AF65-F5344CB8AC3E}">
        <p14:creationId xmlns:p14="http://schemas.microsoft.com/office/powerpoint/2010/main" val="2318029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B92CA397-755A-1547-86A9-B93661248AC8}" type="slidenum">
              <a:rPr kumimoji="0" lang="en-US" b="0" i="0" u="none" strike="noStrike" cap="none" spc="0" normalizeH="0" baseline="0" noProof="0">
                <a:ln>
                  <a:noFill/>
                </a:ln>
                <a:solidFill>
                  <a:srgbClr val="FFFFFF"/>
                </a:solidFill>
                <a:effectLst/>
                <a:uLnTx/>
                <a:uFillTx/>
                <a:latin typeface="+mn-lt"/>
                <a:ea typeface="+mn-ea"/>
                <a:cs typeface="+mn-cs"/>
              </a:rPr>
              <a:pPr marR="0" lvl="0" indent="0" fontAlgn="auto">
                <a:spcBef>
                  <a:spcPts val="0"/>
                </a:spcBef>
                <a:spcAft>
                  <a:spcPts val="600"/>
                </a:spcAft>
                <a:buClrTx/>
                <a:buSzTx/>
                <a:buFontTx/>
                <a:buNone/>
                <a:tabLst/>
                <a:defRPr/>
              </a:pPr>
              <a:t>18</a:t>
            </a:fld>
            <a:endParaRPr kumimoji="0" lang="en-US" b="0" i="0" u="none" strike="noStrike" cap="none" spc="0" normalizeH="0" baseline="0" noProof="0">
              <a:ln>
                <a:noFill/>
              </a:ln>
              <a:solidFill>
                <a:srgbClr val="FFFFFF"/>
              </a:solidFill>
              <a:effectLst/>
              <a:uLnTx/>
              <a:uFillTx/>
              <a:latin typeface="+mn-lt"/>
              <a:ea typeface="+mn-ea"/>
              <a:cs typeface="+mn-cs"/>
            </a:endParaRPr>
          </a:p>
        </p:txBody>
      </p:sp>
      <p:grpSp>
        <p:nvGrpSpPr>
          <p:cNvPr id="2" name="Group 1">
            <a:extLst>
              <a:ext uri="{FF2B5EF4-FFF2-40B4-BE49-F238E27FC236}">
                <a16:creationId xmlns:a16="http://schemas.microsoft.com/office/drawing/2014/main" id="{AE2FD469-5C60-C846-9FE8-3917241D3140}"/>
              </a:ext>
            </a:extLst>
          </p:cNvPr>
          <p:cNvGrpSpPr/>
          <p:nvPr/>
        </p:nvGrpSpPr>
        <p:grpSpPr>
          <a:xfrm>
            <a:off x="524934" y="643467"/>
            <a:ext cx="5571066" cy="5571066"/>
            <a:chOff x="6096000" y="643467"/>
            <a:chExt cx="5571066" cy="5571066"/>
          </a:xfrm>
        </p:grpSpPr>
        <p:pic>
          <p:nvPicPr>
            <p:cNvPr id="11" name="Picture 10" descr="A picture containing indoor, computer, open, items&#10;&#10;Description automatically generated">
              <a:extLst>
                <a:ext uri="{FF2B5EF4-FFF2-40B4-BE49-F238E27FC236}">
                  <a16:creationId xmlns:a16="http://schemas.microsoft.com/office/drawing/2014/main" id="{38AED6A2-2841-BE49-A3DF-DC4A573D13AD}"/>
                </a:ext>
              </a:extLst>
            </p:cNvPr>
            <p:cNvPicPr>
              <a:picLocks noChangeAspect="1"/>
            </p:cNvPicPr>
            <p:nvPr/>
          </p:nvPicPr>
          <p:blipFill rotWithShape="1">
            <a:blip r:embed="rId3"/>
            <a:srcRect r="22222"/>
            <a:stretch/>
          </p:blipFill>
          <p:spPr>
            <a:xfrm rot="5400000">
              <a:off x="6076949" y="742950"/>
              <a:ext cx="5571066" cy="5372100"/>
            </a:xfrm>
            <a:prstGeom prst="rect">
              <a:avLst/>
            </a:prstGeom>
          </p:spPr>
        </p:pic>
        <p:sp>
          <p:nvSpPr>
            <p:cNvPr id="12" name="Rectangle 11">
              <a:extLst>
                <a:ext uri="{FF2B5EF4-FFF2-40B4-BE49-F238E27FC236}">
                  <a16:creationId xmlns:a16="http://schemas.microsoft.com/office/drawing/2014/main" id="{847187ED-D318-7848-9512-1105A7E3F0D2}"/>
                </a:ext>
              </a:extLst>
            </p:cNvPr>
            <p:cNvSpPr/>
            <p:nvPr/>
          </p:nvSpPr>
          <p:spPr>
            <a:xfrm>
              <a:off x="6096000" y="5667374"/>
              <a:ext cx="5571066" cy="547159"/>
            </a:xfrm>
            <a:prstGeom prst="rect">
              <a:avLst/>
            </a:prstGeom>
            <a:solidFill>
              <a:srgbClr val="000000">
                <a:alpha val="50000"/>
              </a:srgbClr>
            </a:solidFill>
            <a:ln>
              <a:noFill/>
            </a:ln>
          </p:spPr>
          <p:txBody>
            <a:bodyPr wrap="square">
              <a:noAutofit/>
            </a:bodyPr>
            <a:lstStyle/>
            <a:p>
              <a:pPr algn="ctr">
                <a:spcAft>
                  <a:spcPts val="600"/>
                </a:spcAft>
              </a:pPr>
              <a:r>
                <a:rPr lang="en-US" sz="1300" dirty="0">
                  <a:solidFill>
                    <a:srgbClr val="FFFFFF"/>
                  </a:solidFill>
                  <a:latin typeface="Century Gothic" panose="020B0502020202020204" pitchFamily="34" charset="0"/>
                </a:rPr>
                <a:t>Flight Spacecraft Solar Array Integration</a:t>
              </a:r>
            </a:p>
            <a:p>
              <a:pPr algn="ctr">
                <a:spcAft>
                  <a:spcPts val="600"/>
                </a:spcAft>
              </a:pPr>
              <a:r>
                <a:rPr lang="en-US" sz="1300" dirty="0">
                  <a:solidFill>
                    <a:srgbClr val="FFFFFF"/>
                  </a:solidFill>
                  <a:latin typeface="Century Gothic" panose="020B0502020202020204" pitchFamily="34" charset="0"/>
                </a:rPr>
                <a:t>April 2020</a:t>
              </a:r>
            </a:p>
          </p:txBody>
        </p:sp>
      </p:grpSp>
      <p:grpSp>
        <p:nvGrpSpPr>
          <p:cNvPr id="3" name="Group 2">
            <a:extLst>
              <a:ext uri="{FF2B5EF4-FFF2-40B4-BE49-F238E27FC236}">
                <a16:creationId xmlns:a16="http://schemas.microsoft.com/office/drawing/2014/main" id="{943E0239-F77D-2845-A349-A107BDBDB788}"/>
              </a:ext>
            </a:extLst>
          </p:cNvPr>
          <p:cNvGrpSpPr/>
          <p:nvPr/>
        </p:nvGrpSpPr>
        <p:grpSpPr>
          <a:xfrm>
            <a:off x="6214535" y="643467"/>
            <a:ext cx="5372099" cy="5571066"/>
            <a:chOff x="643467" y="643467"/>
            <a:chExt cx="5372099" cy="5571066"/>
          </a:xfrm>
        </p:grpSpPr>
        <p:pic>
          <p:nvPicPr>
            <p:cNvPr id="10" name="Picture 9" descr="A picture containing indoor, computer, table, chair&#10;&#10;Description automatically generated">
              <a:extLst>
                <a:ext uri="{FF2B5EF4-FFF2-40B4-BE49-F238E27FC236}">
                  <a16:creationId xmlns:a16="http://schemas.microsoft.com/office/drawing/2014/main" id="{4AF195C4-E970-524E-8B64-BD618AB25E90}"/>
                </a:ext>
              </a:extLst>
            </p:cNvPr>
            <p:cNvPicPr>
              <a:picLocks noChangeAspect="1"/>
            </p:cNvPicPr>
            <p:nvPr/>
          </p:nvPicPr>
          <p:blipFill rotWithShape="1">
            <a:blip r:embed="rId4"/>
            <a:srcRect t="7684" r="2" b="18169"/>
            <a:stretch/>
          </p:blipFill>
          <p:spPr>
            <a:xfrm>
              <a:off x="643467" y="643467"/>
              <a:ext cx="5372099" cy="5571066"/>
            </a:xfrm>
            <a:prstGeom prst="rect">
              <a:avLst/>
            </a:prstGeom>
          </p:spPr>
        </p:pic>
        <p:sp>
          <p:nvSpPr>
            <p:cNvPr id="13" name="Rectangle 12">
              <a:extLst>
                <a:ext uri="{FF2B5EF4-FFF2-40B4-BE49-F238E27FC236}">
                  <a16:creationId xmlns:a16="http://schemas.microsoft.com/office/drawing/2014/main" id="{1B432F83-3F0C-E147-95FE-45A5743ADB35}"/>
                </a:ext>
              </a:extLst>
            </p:cNvPr>
            <p:cNvSpPr/>
            <p:nvPr/>
          </p:nvSpPr>
          <p:spPr>
            <a:xfrm>
              <a:off x="643467" y="5657427"/>
              <a:ext cx="5372099" cy="557106"/>
            </a:xfrm>
            <a:prstGeom prst="rect">
              <a:avLst/>
            </a:prstGeom>
            <a:solidFill>
              <a:srgbClr val="000000">
                <a:alpha val="50000"/>
              </a:srgbClr>
            </a:solidFill>
            <a:ln>
              <a:noFill/>
            </a:ln>
          </p:spPr>
          <p:txBody>
            <a:bodyPr wrap="square">
              <a:noAutofit/>
            </a:bodyPr>
            <a:lstStyle/>
            <a:p>
              <a:pPr algn="ctr">
                <a:spcAft>
                  <a:spcPts val="600"/>
                </a:spcAft>
              </a:pPr>
              <a:r>
                <a:rPr lang="en-US" sz="1300" dirty="0" err="1">
                  <a:solidFill>
                    <a:srgbClr val="FFFFFF"/>
                  </a:solidFill>
                  <a:latin typeface="Century Gothic" panose="020B0502020202020204" pitchFamily="34" charset="0"/>
                </a:rPr>
                <a:t>LunaH</a:t>
              </a:r>
              <a:r>
                <a:rPr lang="en-US" sz="1300" dirty="0">
                  <a:solidFill>
                    <a:srgbClr val="FFFFFF"/>
                  </a:solidFill>
                  <a:latin typeface="Century Gothic" panose="020B0502020202020204" pitchFamily="34" charset="0"/>
                </a:rPr>
                <a:t>-Map Flight Spacecraft Assembled</a:t>
              </a:r>
            </a:p>
            <a:p>
              <a:pPr algn="ctr">
                <a:spcAft>
                  <a:spcPts val="600"/>
                </a:spcAft>
              </a:pPr>
              <a:r>
                <a:rPr lang="en-US" sz="1300" dirty="0">
                  <a:solidFill>
                    <a:srgbClr val="FFFFFF"/>
                  </a:solidFill>
                  <a:latin typeface="Century Gothic" panose="020B0502020202020204" pitchFamily="34" charset="0"/>
                </a:rPr>
                <a:t>May 2020</a:t>
              </a:r>
            </a:p>
          </p:txBody>
        </p:sp>
      </p:grpSp>
    </p:spTree>
    <p:extLst>
      <p:ext uri="{BB962C8B-B14F-4D97-AF65-F5344CB8AC3E}">
        <p14:creationId xmlns:p14="http://schemas.microsoft.com/office/powerpoint/2010/main" val="1585908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7A2A70-40E7-8B40-A406-CEDF3852785D}"/>
              </a:ext>
            </a:extLst>
          </p:cNvPr>
          <p:cNvSpPr>
            <a:spLocks noGrp="1"/>
          </p:cNvSpPr>
          <p:nvPr>
            <p:ph type="sldNum" sz="quarter" idx="12"/>
          </p:nvPr>
        </p:nvSpPr>
        <p:spPr/>
        <p:txBody>
          <a:bodyPr/>
          <a:lstStyle/>
          <a:p>
            <a:fld id="{B92CA397-755A-1547-86A9-B93661248AC8}" type="slidenum">
              <a:rPr lang="en-US" smtClean="0"/>
              <a:t>19</a:t>
            </a:fld>
            <a:endParaRPr lang="en-US"/>
          </a:p>
        </p:txBody>
      </p:sp>
      <p:pic>
        <p:nvPicPr>
          <p:cNvPr id="7" name="Picture 6">
            <a:extLst>
              <a:ext uri="{FF2B5EF4-FFF2-40B4-BE49-F238E27FC236}">
                <a16:creationId xmlns:a16="http://schemas.microsoft.com/office/drawing/2014/main" id="{BDAE5B0B-9CC6-5D46-8FEB-994C3E70BDCD}"/>
              </a:ext>
            </a:extLst>
          </p:cNvPr>
          <p:cNvPicPr>
            <a:picLocks noChangeAspect="1"/>
          </p:cNvPicPr>
          <p:nvPr/>
        </p:nvPicPr>
        <p:blipFill>
          <a:blip r:embed="rId2"/>
          <a:stretch>
            <a:fillRect/>
          </a:stretch>
        </p:blipFill>
        <p:spPr>
          <a:xfrm>
            <a:off x="1221227" y="1027906"/>
            <a:ext cx="9401378" cy="5253413"/>
          </a:xfrm>
          <a:prstGeom prst="rect">
            <a:avLst/>
          </a:prstGeom>
        </p:spPr>
      </p:pic>
      <p:sp>
        <p:nvSpPr>
          <p:cNvPr id="10" name="Title 1">
            <a:extLst>
              <a:ext uri="{FF2B5EF4-FFF2-40B4-BE49-F238E27FC236}">
                <a16:creationId xmlns:a16="http://schemas.microsoft.com/office/drawing/2014/main" id="{5EE59295-AE1D-E143-A45D-BD268CABDD06}"/>
              </a:ext>
            </a:extLst>
          </p:cNvPr>
          <p:cNvSpPr txBox="1">
            <a:spLocks/>
          </p:cNvSpPr>
          <p:nvPr/>
        </p:nvSpPr>
        <p:spPr>
          <a:xfrm>
            <a:off x="243561" y="370623"/>
            <a:ext cx="4484081" cy="412115"/>
          </a:xfrm>
          <a:prstGeom prst="rect">
            <a:avLst/>
          </a:prstGeom>
          <a:solidFill>
            <a:schemeClr val="tx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r>
              <a:rPr lang="en-US" sz="2400" dirty="0">
                <a:solidFill>
                  <a:schemeClr val="bg1"/>
                </a:solidFill>
              </a:rPr>
              <a:t>LMAP Vibe May 2020</a:t>
            </a:r>
          </a:p>
        </p:txBody>
      </p:sp>
    </p:spTree>
    <p:extLst>
      <p:ext uri="{BB962C8B-B14F-4D97-AF65-F5344CB8AC3E}">
        <p14:creationId xmlns:p14="http://schemas.microsoft.com/office/powerpoint/2010/main" val="3364249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2920100" y="1730537"/>
            <a:ext cx="9271901" cy="3589535"/>
          </a:xfrm>
          <a:prstGeom prst="rect">
            <a:avLst/>
          </a:prstGeom>
          <a:noFill/>
          <a:ln>
            <a:noFill/>
          </a:ln>
        </p:spPr>
      </p:pic>
      <p:sp>
        <p:nvSpPr>
          <p:cNvPr id="61" name="Google Shape;61;p1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en">
                <a:solidFill>
                  <a:schemeClr val="bg1"/>
                </a:solidFill>
              </a:rPr>
              <a:t>Early Module Testing</a:t>
            </a:r>
            <a:endParaRPr>
              <a:solidFill>
                <a:schemeClr val="bg1"/>
              </a:solidFill>
            </a:endParaRPr>
          </a:p>
        </p:txBody>
      </p:sp>
      <p:pic>
        <p:nvPicPr>
          <p:cNvPr id="62" name="Google Shape;62;p14"/>
          <p:cNvPicPr preferRelativeResize="0"/>
          <p:nvPr/>
        </p:nvPicPr>
        <p:blipFill>
          <a:blip r:embed="rId4">
            <a:alphaModFix/>
          </a:blip>
          <a:stretch>
            <a:fillRect/>
          </a:stretch>
        </p:blipFill>
        <p:spPr>
          <a:xfrm rot="-5400000">
            <a:off x="-162998" y="2078417"/>
            <a:ext cx="4628831" cy="3471632"/>
          </a:xfrm>
          <a:prstGeom prst="rect">
            <a:avLst/>
          </a:prstGeom>
          <a:noFill/>
          <a:ln>
            <a:noFill/>
          </a:ln>
        </p:spPr>
      </p:pic>
      <p:cxnSp>
        <p:nvCxnSpPr>
          <p:cNvPr id="63" name="Google Shape;63;p14"/>
          <p:cNvCxnSpPr>
            <a:stCxn id="60" idx="2"/>
          </p:cNvCxnSpPr>
          <p:nvPr/>
        </p:nvCxnSpPr>
        <p:spPr>
          <a:xfrm rot="10800000" flipH="1">
            <a:off x="7556051" y="4198871"/>
            <a:ext cx="884400" cy="1121200"/>
          </a:xfrm>
          <a:prstGeom prst="straightConnector1">
            <a:avLst/>
          </a:prstGeom>
          <a:noFill/>
          <a:ln w="28575" cap="flat" cmpd="sng">
            <a:solidFill>
              <a:schemeClr val="dk2"/>
            </a:solidFill>
            <a:prstDash val="solid"/>
            <a:round/>
            <a:headEnd type="none" w="med" len="med"/>
            <a:tailEnd type="triangle" w="med" len="med"/>
          </a:ln>
        </p:spPr>
      </p:cxnSp>
      <p:sp>
        <p:nvSpPr>
          <p:cNvPr id="64" name="Google Shape;64;p14"/>
          <p:cNvSpPr txBox="1"/>
          <p:nvPr/>
        </p:nvSpPr>
        <p:spPr>
          <a:xfrm>
            <a:off x="5580527" y="5303005"/>
            <a:ext cx="4150406" cy="554400"/>
          </a:xfrm>
          <a:prstGeom prst="rect">
            <a:avLst/>
          </a:prstGeom>
          <a:noFill/>
          <a:ln>
            <a:noFill/>
          </a:ln>
        </p:spPr>
        <p:txBody>
          <a:bodyPr spcFirstLastPara="1" wrap="square" lIns="121900" tIns="121900" rIns="121900" bIns="121900" anchor="t" anchorCtr="0">
            <a:noAutofit/>
          </a:bodyPr>
          <a:lstStyle/>
          <a:p>
            <a:r>
              <a:rPr lang="en" dirty="0">
                <a:solidFill>
                  <a:schemeClr val="bg1"/>
                </a:solidFill>
              </a:rPr>
              <a:t>Should Be: 10.7 </a:t>
            </a:r>
            <a:r>
              <a:rPr lang="en" dirty="0" err="1">
                <a:solidFill>
                  <a:schemeClr val="bg1"/>
                </a:solidFill>
              </a:rPr>
              <a:t>Grms</a:t>
            </a:r>
            <a:r>
              <a:rPr lang="en" dirty="0">
                <a:solidFill>
                  <a:schemeClr val="bg1"/>
                </a:solidFill>
              </a:rPr>
              <a:t> </a:t>
            </a:r>
            <a:endParaRPr dirty="0">
              <a:solidFill>
                <a:schemeClr val="bg1"/>
              </a:solidFill>
            </a:endParaRPr>
          </a:p>
        </p:txBody>
      </p:sp>
      <p:cxnSp>
        <p:nvCxnSpPr>
          <p:cNvPr id="65" name="Google Shape;65;p14"/>
          <p:cNvCxnSpPr>
            <a:cxnSpLocks/>
            <a:stCxn id="66" idx="0"/>
          </p:cNvCxnSpPr>
          <p:nvPr/>
        </p:nvCxnSpPr>
        <p:spPr>
          <a:xfrm flipV="1">
            <a:off x="8121948" y="3613367"/>
            <a:ext cx="1608985" cy="2195600"/>
          </a:xfrm>
          <a:prstGeom prst="straightConnector1">
            <a:avLst/>
          </a:prstGeom>
          <a:noFill/>
          <a:ln w="28575" cap="flat" cmpd="sng">
            <a:solidFill>
              <a:schemeClr val="dk2"/>
            </a:solidFill>
            <a:prstDash val="solid"/>
            <a:round/>
            <a:headEnd type="none" w="med" len="med"/>
            <a:tailEnd type="triangle" w="med" len="med"/>
          </a:ln>
        </p:spPr>
      </p:cxnSp>
      <p:sp>
        <p:nvSpPr>
          <p:cNvPr id="66" name="Google Shape;66;p14"/>
          <p:cNvSpPr txBox="1"/>
          <p:nvPr/>
        </p:nvSpPr>
        <p:spPr>
          <a:xfrm>
            <a:off x="4467497" y="5808967"/>
            <a:ext cx="7308902" cy="554400"/>
          </a:xfrm>
          <a:prstGeom prst="rect">
            <a:avLst/>
          </a:prstGeom>
          <a:noFill/>
          <a:ln>
            <a:noFill/>
          </a:ln>
        </p:spPr>
        <p:txBody>
          <a:bodyPr spcFirstLastPara="1" wrap="square" lIns="121900" tIns="121900" rIns="121900" bIns="121900" anchor="t" anchorCtr="0">
            <a:noAutofit/>
          </a:bodyPr>
          <a:lstStyle/>
          <a:p>
            <a:r>
              <a:rPr lang="en" dirty="0">
                <a:solidFill>
                  <a:schemeClr val="bg1"/>
                </a:solidFill>
              </a:rPr>
              <a:t>In the region of most of our modes the module was tested at 4X SC levels</a:t>
            </a:r>
            <a:endParaRPr dirty="0">
              <a:solidFill>
                <a:schemeClr val="bg1"/>
              </a:solidFill>
            </a:endParaRPr>
          </a:p>
        </p:txBody>
      </p:sp>
      <p:sp>
        <p:nvSpPr>
          <p:cNvPr id="67" name="Google Shape;67;p14"/>
          <p:cNvSpPr txBox="1"/>
          <p:nvPr/>
        </p:nvSpPr>
        <p:spPr>
          <a:xfrm>
            <a:off x="5789429" y="1219651"/>
            <a:ext cx="4665038" cy="560332"/>
          </a:xfrm>
          <a:prstGeom prst="rect">
            <a:avLst/>
          </a:prstGeom>
          <a:noFill/>
          <a:ln>
            <a:noFill/>
          </a:ln>
        </p:spPr>
        <p:txBody>
          <a:bodyPr spcFirstLastPara="1" wrap="square" lIns="121900" tIns="121900" rIns="121900" bIns="121900" anchor="t" anchorCtr="0">
            <a:noAutofit/>
          </a:bodyPr>
          <a:lstStyle/>
          <a:p>
            <a:r>
              <a:rPr lang="en" sz="2400" dirty="0">
                <a:solidFill>
                  <a:schemeClr val="bg1"/>
                </a:solidFill>
              </a:rPr>
              <a:t>Module + PMT vibe testing in 2017</a:t>
            </a:r>
            <a:endParaRPr sz="2400" dirty="0">
              <a:solidFill>
                <a:schemeClr val="bg1"/>
              </a:solidFill>
            </a:endParaRPr>
          </a:p>
        </p:txBody>
      </p:sp>
    </p:spTree>
    <p:extLst>
      <p:ext uri="{BB962C8B-B14F-4D97-AF65-F5344CB8AC3E}">
        <p14:creationId xmlns:p14="http://schemas.microsoft.com/office/powerpoint/2010/main" val="965379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en" dirty="0">
                <a:solidFill>
                  <a:schemeClr val="bg1"/>
                </a:solidFill>
              </a:rPr>
              <a:t>Post Vibe</a:t>
            </a:r>
            <a:endParaRPr dirty="0">
              <a:solidFill>
                <a:schemeClr val="bg1"/>
              </a:solidFill>
            </a:endParaRPr>
          </a:p>
          <a:p>
            <a:r>
              <a:rPr lang="en" dirty="0">
                <a:solidFill>
                  <a:schemeClr val="bg1"/>
                </a:solidFill>
              </a:rPr>
              <a:t>X-ray analysis</a:t>
            </a:r>
            <a:endParaRPr dirty="0">
              <a:solidFill>
                <a:schemeClr val="bg1"/>
              </a:solidFill>
            </a:endParaRPr>
          </a:p>
        </p:txBody>
      </p:sp>
      <p:pic>
        <p:nvPicPr>
          <p:cNvPr id="73" name="Google Shape;73;p15"/>
          <p:cNvPicPr preferRelativeResize="0"/>
          <p:nvPr/>
        </p:nvPicPr>
        <p:blipFill>
          <a:blip r:embed="rId3">
            <a:alphaModFix/>
          </a:blip>
          <a:stretch>
            <a:fillRect/>
          </a:stretch>
        </p:blipFill>
        <p:spPr>
          <a:xfrm rot="-5400000">
            <a:off x="5223717" y="-59666"/>
            <a:ext cx="6729900" cy="6977332"/>
          </a:xfrm>
          <a:prstGeom prst="rect">
            <a:avLst/>
          </a:prstGeom>
          <a:noFill/>
          <a:ln>
            <a:noFill/>
          </a:ln>
        </p:spPr>
      </p:pic>
      <p:cxnSp>
        <p:nvCxnSpPr>
          <p:cNvPr id="74" name="Google Shape;74;p15"/>
          <p:cNvCxnSpPr/>
          <p:nvPr/>
        </p:nvCxnSpPr>
        <p:spPr>
          <a:xfrm>
            <a:off x="3870700" y="5367867"/>
            <a:ext cx="1753200" cy="80800"/>
          </a:xfrm>
          <a:prstGeom prst="straightConnector1">
            <a:avLst/>
          </a:prstGeom>
          <a:noFill/>
          <a:ln w="9525" cap="flat" cmpd="sng">
            <a:solidFill>
              <a:schemeClr val="bg1"/>
            </a:solidFill>
            <a:prstDash val="solid"/>
            <a:round/>
            <a:headEnd type="none" w="med" len="med"/>
            <a:tailEnd type="triangle" w="med" len="med"/>
          </a:ln>
        </p:spPr>
      </p:cxnSp>
      <p:cxnSp>
        <p:nvCxnSpPr>
          <p:cNvPr id="75" name="Google Shape;75;p15"/>
          <p:cNvCxnSpPr/>
          <p:nvPr/>
        </p:nvCxnSpPr>
        <p:spPr>
          <a:xfrm>
            <a:off x="4012300" y="4841733"/>
            <a:ext cx="1652000" cy="336400"/>
          </a:xfrm>
          <a:prstGeom prst="straightConnector1">
            <a:avLst/>
          </a:prstGeom>
          <a:noFill/>
          <a:ln w="9525" cap="flat" cmpd="sng">
            <a:solidFill>
              <a:schemeClr val="bg1"/>
            </a:solidFill>
            <a:prstDash val="solid"/>
            <a:round/>
            <a:headEnd type="none" w="med" len="med"/>
            <a:tailEnd type="triangle" w="med" len="med"/>
          </a:ln>
        </p:spPr>
      </p:cxnSp>
      <p:sp>
        <p:nvSpPr>
          <p:cNvPr id="76" name="Google Shape;76;p15"/>
          <p:cNvSpPr txBox="1"/>
          <p:nvPr/>
        </p:nvSpPr>
        <p:spPr>
          <a:xfrm>
            <a:off x="3263833" y="4553267"/>
            <a:ext cx="1078800" cy="364000"/>
          </a:xfrm>
          <a:prstGeom prst="rect">
            <a:avLst/>
          </a:prstGeom>
          <a:noFill/>
          <a:ln>
            <a:noFill/>
          </a:ln>
        </p:spPr>
        <p:txBody>
          <a:bodyPr spcFirstLastPara="1" wrap="square" lIns="121900" tIns="121900" rIns="121900" bIns="121900" anchor="t" anchorCtr="0">
            <a:noAutofit/>
          </a:bodyPr>
          <a:lstStyle/>
          <a:p>
            <a:r>
              <a:rPr lang="en" sz="2400">
                <a:solidFill>
                  <a:schemeClr val="bg1"/>
                </a:solidFill>
              </a:rPr>
              <a:t>Short</a:t>
            </a:r>
            <a:endParaRPr sz="2400">
              <a:solidFill>
                <a:schemeClr val="bg1"/>
              </a:solidFill>
            </a:endParaRPr>
          </a:p>
        </p:txBody>
      </p:sp>
      <p:sp>
        <p:nvSpPr>
          <p:cNvPr id="77" name="Google Shape;77;p15"/>
          <p:cNvSpPr txBox="1"/>
          <p:nvPr/>
        </p:nvSpPr>
        <p:spPr>
          <a:xfrm>
            <a:off x="3102867" y="5084667"/>
            <a:ext cx="1078800" cy="364000"/>
          </a:xfrm>
          <a:prstGeom prst="rect">
            <a:avLst/>
          </a:prstGeom>
          <a:noFill/>
          <a:ln>
            <a:noFill/>
          </a:ln>
        </p:spPr>
        <p:txBody>
          <a:bodyPr spcFirstLastPara="1" wrap="square" lIns="121900" tIns="121900" rIns="121900" bIns="121900" anchor="t" anchorCtr="0">
            <a:noAutofit/>
          </a:bodyPr>
          <a:lstStyle/>
          <a:p>
            <a:r>
              <a:rPr lang="en" sz="2400">
                <a:solidFill>
                  <a:schemeClr val="bg1"/>
                </a:solidFill>
              </a:rPr>
              <a:t>Short</a:t>
            </a:r>
            <a:endParaRPr sz="2400">
              <a:solidFill>
                <a:schemeClr val="bg1"/>
              </a:solidFill>
            </a:endParaRPr>
          </a:p>
        </p:txBody>
      </p:sp>
      <p:sp>
        <p:nvSpPr>
          <p:cNvPr id="78" name="Google Shape;78;p15"/>
          <p:cNvSpPr txBox="1"/>
          <p:nvPr/>
        </p:nvSpPr>
        <p:spPr>
          <a:xfrm>
            <a:off x="5566133" y="4917267"/>
            <a:ext cx="377600" cy="701200"/>
          </a:xfrm>
          <a:prstGeom prst="rect">
            <a:avLst/>
          </a:prstGeom>
          <a:noFill/>
          <a:ln>
            <a:noFill/>
          </a:ln>
        </p:spPr>
        <p:txBody>
          <a:bodyPr spcFirstLastPara="1" wrap="square" lIns="121900" tIns="121900" rIns="121900" bIns="121900" anchor="t" anchorCtr="0">
            <a:noAutofit/>
          </a:bodyPr>
          <a:lstStyle/>
          <a:p>
            <a:r>
              <a:rPr lang="en" sz="2400">
                <a:solidFill>
                  <a:schemeClr val="bg1"/>
                </a:solidFill>
              </a:rPr>
              <a:t>{</a:t>
            </a:r>
            <a:endParaRPr sz="2400">
              <a:solidFill>
                <a:schemeClr val="bg1"/>
              </a:solidFill>
            </a:endParaRPr>
          </a:p>
        </p:txBody>
      </p:sp>
      <p:sp>
        <p:nvSpPr>
          <p:cNvPr id="79" name="Google Shape;79;p15"/>
          <p:cNvSpPr txBox="1"/>
          <p:nvPr/>
        </p:nvSpPr>
        <p:spPr>
          <a:xfrm>
            <a:off x="5508833" y="5174567"/>
            <a:ext cx="377600" cy="701200"/>
          </a:xfrm>
          <a:prstGeom prst="rect">
            <a:avLst/>
          </a:prstGeom>
          <a:noFill/>
          <a:ln>
            <a:noFill/>
          </a:ln>
        </p:spPr>
        <p:txBody>
          <a:bodyPr spcFirstLastPara="1" wrap="square" lIns="121900" tIns="121900" rIns="121900" bIns="121900" anchor="t" anchorCtr="0">
            <a:noAutofit/>
          </a:bodyPr>
          <a:lstStyle/>
          <a:p>
            <a:r>
              <a:rPr lang="en" sz="2400">
                <a:solidFill>
                  <a:schemeClr val="bg1"/>
                </a:solidFill>
              </a:rPr>
              <a:t>{</a:t>
            </a:r>
            <a:endParaRPr sz="2400">
              <a:solidFill>
                <a:schemeClr val="bg1"/>
              </a:solidFill>
            </a:endParaRPr>
          </a:p>
        </p:txBody>
      </p:sp>
      <p:cxnSp>
        <p:nvCxnSpPr>
          <p:cNvPr id="80" name="Google Shape;80;p15"/>
          <p:cNvCxnSpPr/>
          <p:nvPr/>
        </p:nvCxnSpPr>
        <p:spPr>
          <a:xfrm>
            <a:off x="4760767" y="3196851"/>
            <a:ext cx="3884400" cy="1847200"/>
          </a:xfrm>
          <a:prstGeom prst="straightConnector1">
            <a:avLst/>
          </a:prstGeom>
          <a:noFill/>
          <a:ln w="9525" cap="flat" cmpd="sng">
            <a:solidFill>
              <a:schemeClr val="bg1"/>
            </a:solidFill>
            <a:prstDash val="solid"/>
            <a:round/>
            <a:headEnd type="none" w="med" len="med"/>
            <a:tailEnd type="triangle" w="med" len="med"/>
          </a:ln>
        </p:spPr>
      </p:cxnSp>
      <p:sp>
        <p:nvSpPr>
          <p:cNvPr id="81" name="Google Shape;81;p15"/>
          <p:cNvSpPr txBox="1"/>
          <p:nvPr/>
        </p:nvSpPr>
        <p:spPr>
          <a:xfrm>
            <a:off x="2117400" y="2908400"/>
            <a:ext cx="2973600" cy="763600"/>
          </a:xfrm>
          <a:prstGeom prst="rect">
            <a:avLst/>
          </a:prstGeom>
          <a:noFill/>
          <a:ln>
            <a:noFill/>
          </a:ln>
        </p:spPr>
        <p:txBody>
          <a:bodyPr spcFirstLastPara="1" wrap="square" lIns="121900" tIns="121900" rIns="121900" bIns="121900" anchor="t" anchorCtr="0">
            <a:noAutofit/>
          </a:bodyPr>
          <a:lstStyle/>
          <a:p>
            <a:r>
              <a:rPr lang="en" sz="2400">
                <a:solidFill>
                  <a:schemeClr val="bg1"/>
                </a:solidFill>
              </a:rPr>
              <a:t>Pins are difficult to see against the grids</a:t>
            </a:r>
            <a:endParaRPr sz="2400">
              <a:solidFill>
                <a:schemeClr val="bg1"/>
              </a:solidFill>
            </a:endParaRPr>
          </a:p>
        </p:txBody>
      </p:sp>
    </p:spTree>
    <p:extLst>
      <p:ext uri="{BB962C8B-B14F-4D97-AF65-F5344CB8AC3E}">
        <p14:creationId xmlns:p14="http://schemas.microsoft.com/office/powerpoint/2010/main" val="1835191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3461735" y="5295996"/>
            <a:ext cx="11360800" cy="763600"/>
          </a:xfrm>
          <a:prstGeom prst="rect">
            <a:avLst/>
          </a:prstGeom>
        </p:spPr>
        <p:txBody>
          <a:bodyPr spcFirstLastPara="1" vert="horz" wrap="square" lIns="121900" tIns="121900" rIns="121900" bIns="121900" rtlCol="0" anchor="t" anchorCtr="0">
            <a:noAutofit/>
          </a:bodyPr>
          <a:lstStyle/>
          <a:p>
            <a:r>
              <a:rPr lang="en" sz="2800" dirty="0">
                <a:solidFill>
                  <a:schemeClr val="bg1"/>
                </a:solidFill>
              </a:rPr>
              <a:t>Disassembly Shows VDN Tilted</a:t>
            </a:r>
            <a:endParaRPr sz="2800" dirty="0">
              <a:solidFill>
                <a:schemeClr val="bg1"/>
              </a:solidFill>
            </a:endParaRPr>
          </a:p>
        </p:txBody>
      </p:sp>
      <p:pic>
        <p:nvPicPr>
          <p:cNvPr id="121" name="Google Shape;121;p20"/>
          <p:cNvPicPr preferRelativeResize="0"/>
          <p:nvPr/>
        </p:nvPicPr>
        <p:blipFill rotWithShape="1">
          <a:blip r:embed="rId3">
            <a:alphaModFix/>
          </a:blip>
          <a:srcRect r="10023" b="12960"/>
          <a:stretch/>
        </p:blipFill>
        <p:spPr>
          <a:xfrm>
            <a:off x="2573461" y="184806"/>
            <a:ext cx="7045077" cy="5111190"/>
          </a:xfrm>
          <a:prstGeom prst="rect">
            <a:avLst/>
          </a:prstGeom>
          <a:noFill/>
          <a:ln>
            <a:noFill/>
          </a:ln>
        </p:spPr>
      </p:pic>
    </p:spTree>
    <p:extLst>
      <p:ext uri="{BB962C8B-B14F-4D97-AF65-F5344CB8AC3E}">
        <p14:creationId xmlns:p14="http://schemas.microsoft.com/office/powerpoint/2010/main" val="4198609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771721" y="5496336"/>
            <a:ext cx="11360800" cy="763600"/>
          </a:xfrm>
          <a:prstGeom prst="rect">
            <a:avLst/>
          </a:prstGeom>
        </p:spPr>
        <p:txBody>
          <a:bodyPr spcFirstLastPara="1" vert="horz" wrap="square" lIns="121900" tIns="121900" rIns="121900" bIns="121900" rtlCol="0" anchor="t" anchorCtr="0">
            <a:noAutofit/>
          </a:bodyPr>
          <a:lstStyle/>
          <a:p>
            <a:r>
              <a:rPr lang="en" sz="2000" dirty="0">
                <a:solidFill>
                  <a:schemeClr val="bg1"/>
                </a:solidFill>
              </a:rPr>
              <a:t>The New Clips Secure the VDN Boards and Cables</a:t>
            </a:r>
            <a:endParaRPr sz="2000" dirty="0">
              <a:solidFill>
                <a:schemeClr val="bg1"/>
              </a:solidFill>
            </a:endParaRPr>
          </a:p>
        </p:txBody>
      </p:sp>
      <p:pic>
        <p:nvPicPr>
          <p:cNvPr id="127" name="Google Shape;127;p21"/>
          <p:cNvPicPr preferRelativeResize="0"/>
          <p:nvPr/>
        </p:nvPicPr>
        <p:blipFill rotWithShape="1">
          <a:blip r:embed="rId3">
            <a:alphaModFix/>
          </a:blip>
          <a:srcRect l="6047" t="15304" r="2594" b="13210"/>
          <a:stretch/>
        </p:blipFill>
        <p:spPr>
          <a:xfrm>
            <a:off x="771721" y="569432"/>
            <a:ext cx="8353765" cy="4902733"/>
          </a:xfrm>
          <a:prstGeom prst="rect">
            <a:avLst/>
          </a:prstGeom>
          <a:noFill/>
          <a:ln>
            <a:noFill/>
          </a:ln>
        </p:spPr>
      </p:pic>
      <p:sp>
        <p:nvSpPr>
          <p:cNvPr id="4" name="Title 1">
            <a:extLst>
              <a:ext uri="{FF2B5EF4-FFF2-40B4-BE49-F238E27FC236}">
                <a16:creationId xmlns:a16="http://schemas.microsoft.com/office/drawing/2014/main" id="{16E87977-2265-FD4E-ABF0-248F8C6F4A66}"/>
              </a:ext>
            </a:extLst>
          </p:cNvPr>
          <p:cNvSpPr txBox="1">
            <a:spLocks/>
          </p:cNvSpPr>
          <p:nvPr/>
        </p:nvSpPr>
        <p:spPr>
          <a:xfrm>
            <a:off x="9465121" y="4944514"/>
            <a:ext cx="2733102" cy="430007"/>
          </a:xfrm>
          <a:prstGeom prst="rect">
            <a:avLst/>
          </a:prstGeom>
          <a:solidFill>
            <a:schemeClr val="tx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r>
              <a:rPr lang="en-US" sz="2400" dirty="0">
                <a:solidFill>
                  <a:schemeClr val="bg1"/>
                </a:solidFill>
              </a:rPr>
              <a:t>ASU PMT Sockets</a:t>
            </a:r>
          </a:p>
        </p:txBody>
      </p:sp>
      <p:pic>
        <p:nvPicPr>
          <p:cNvPr id="5" name="Picture 4" descr="A picture containing text&#10;&#10;Description automatically generated">
            <a:extLst>
              <a:ext uri="{FF2B5EF4-FFF2-40B4-BE49-F238E27FC236}">
                <a16:creationId xmlns:a16="http://schemas.microsoft.com/office/drawing/2014/main" id="{35F76C83-06E4-C748-B262-F0746C733E17}"/>
              </a:ext>
            </a:extLst>
          </p:cNvPr>
          <p:cNvPicPr>
            <a:picLocks noChangeAspect="1"/>
          </p:cNvPicPr>
          <p:nvPr/>
        </p:nvPicPr>
        <p:blipFill>
          <a:blip r:embed="rId4"/>
          <a:stretch>
            <a:fillRect/>
          </a:stretch>
        </p:blipFill>
        <p:spPr>
          <a:xfrm>
            <a:off x="9728618" y="2692342"/>
            <a:ext cx="2206108" cy="2130357"/>
          </a:xfrm>
          <a:prstGeom prst="rect">
            <a:avLst/>
          </a:prstGeom>
        </p:spPr>
      </p:pic>
    </p:spTree>
    <p:extLst>
      <p:ext uri="{BB962C8B-B14F-4D97-AF65-F5344CB8AC3E}">
        <p14:creationId xmlns:p14="http://schemas.microsoft.com/office/powerpoint/2010/main" val="2715525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2"/>
          <p:cNvSpPr txBox="1">
            <a:spLocks noGrp="1"/>
          </p:cNvSpPr>
          <p:nvPr>
            <p:ph type="title"/>
          </p:nvPr>
        </p:nvSpPr>
        <p:spPr>
          <a:xfrm>
            <a:off x="2166596" y="5349613"/>
            <a:ext cx="7402216" cy="763600"/>
          </a:xfrm>
          <a:prstGeom prst="rect">
            <a:avLst/>
          </a:prstGeom>
        </p:spPr>
        <p:txBody>
          <a:bodyPr spcFirstLastPara="1" vert="horz" wrap="square" lIns="121900" tIns="121900" rIns="121900" bIns="121900" rtlCol="0" anchor="t" anchorCtr="0">
            <a:noAutofit/>
          </a:bodyPr>
          <a:lstStyle/>
          <a:p>
            <a:pPr>
              <a:buClr>
                <a:schemeClr val="dk1"/>
              </a:buClr>
              <a:buSzPct val="39285"/>
            </a:pPr>
            <a:r>
              <a:rPr lang="en" sz="2400" dirty="0">
                <a:solidFill>
                  <a:schemeClr val="bg1"/>
                </a:solidFill>
              </a:rPr>
              <a:t>The New Clips Secure the VDN Boards and Cables</a:t>
            </a:r>
            <a:endParaRPr sz="2400" dirty="0">
              <a:solidFill>
                <a:schemeClr val="bg1"/>
              </a:solidFill>
            </a:endParaRPr>
          </a:p>
          <a:p>
            <a:endParaRPr sz="2400" dirty="0">
              <a:solidFill>
                <a:schemeClr val="bg1"/>
              </a:solidFill>
            </a:endParaRPr>
          </a:p>
        </p:txBody>
      </p:sp>
      <p:pic>
        <p:nvPicPr>
          <p:cNvPr id="133" name="Google Shape;133;p22"/>
          <p:cNvPicPr preferRelativeResize="0"/>
          <p:nvPr/>
        </p:nvPicPr>
        <p:blipFill>
          <a:blip r:embed="rId3">
            <a:alphaModFix/>
          </a:blip>
          <a:stretch>
            <a:fillRect/>
          </a:stretch>
        </p:blipFill>
        <p:spPr>
          <a:xfrm rot="-5400000">
            <a:off x="3295954" y="-651138"/>
            <a:ext cx="5143501" cy="6858001"/>
          </a:xfrm>
          <a:prstGeom prst="rect">
            <a:avLst/>
          </a:prstGeom>
          <a:noFill/>
          <a:ln>
            <a:noFill/>
          </a:ln>
        </p:spPr>
      </p:pic>
      <p:sp>
        <p:nvSpPr>
          <p:cNvPr id="4" name="Google Shape;132;p22">
            <a:extLst>
              <a:ext uri="{FF2B5EF4-FFF2-40B4-BE49-F238E27FC236}">
                <a16:creationId xmlns:a16="http://schemas.microsoft.com/office/drawing/2014/main" id="{69000E21-C1D1-A442-90CB-4C4BDEB578F8}"/>
              </a:ext>
            </a:extLst>
          </p:cNvPr>
          <p:cNvSpPr txBox="1">
            <a:spLocks/>
          </p:cNvSpPr>
          <p:nvPr/>
        </p:nvSpPr>
        <p:spPr>
          <a:xfrm>
            <a:off x="9753296" y="1988921"/>
            <a:ext cx="2118629" cy="2880158"/>
          </a:xfrm>
          <a:prstGeom prst="rect">
            <a:avLst/>
          </a:prstGeom>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Helvetica" charset="0"/>
                <a:ea typeface="Helvetica" charset="0"/>
                <a:cs typeface="Helvetica"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en-US" sz="2400" dirty="0">
                <a:solidFill>
                  <a:schemeClr val="bg1"/>
                </a:solidFill>
              </a:rPr>
              <a:t>Re-vibe November 2020 at instrument level &amp; S/C level</a:t>
            </a:r>
          </a:p>
          <a:p>
            <a:pPr>
              <a:buClr>
                <a:schemeClr val="dk1"/>
              </a:buClr>
              <a:buSzPct val="39285"/>
            </a:pPr>
            <a:endParaRPr lang="en-US" sz="2400" dirty="0">
              <a:solidFill>
                <a:schemeClr val="bg1"/>
              </a:solidFill>
            </a:endParaRPr>
          </a:p>
          <a:p>
            <a:pPr>
              <a:buClr>
                <a:schemeClr val="dk1"/>
              </a:buClr>
              <a:buSzPct val="39285"/>
            </a:pPr>
            <a:r>
              <a:rPr lang="en-US" sz="2400" dirty="0">
                <a:solidFill>
                  <a:schemeClr val="bg1"/>
                </a:solidFill>
              </a:rPr>
              <a:t>Both passed!</a:t>
            </a:r>
          </a:p>
        </p:txBody>
      </p:sp>
    </p:spTree>
    <p:extLst>
      <p:ext uri="{BB962C8B-B14F-4D97-AF65-F5344CB8AC3E}">
        <p14:creationId xmlns:p14="http://schemas.microsoft.com/office/powerpoint/2010/main" val="2462945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ED769D-E6B8-754C-8085-16D938622A52}"/>
              </a:ext>
            </a:extLst>
          </p:cNvPr>
          <p:cNvSpPr>
            <a:spLocks noGrp="1"/>
          </p:cNvSpPr>
          <p:nvPr>
            <p:ph idx="1"/>
          </p:nvPr>
        </p:nvSpPr>
        <p:spPr>
          <a:xfrm>
            <a:off x="347307" y="1146786"/>
            <a:ext cx="3150131" cy="3272324"/>
          </a:xfrm>
        </p:spPr>
        <p:txBody>
          <a:bodyPr anchor="t">
            <a:normAutofit/>
          </a:bodyPr>
          <a:lstStyle/>
          <a:p>
            <a:pPr marL="0" indent="0">
              <a:buNone/>
            </a:pPr>
            <a:r>
              <a:rPr lang="en-US" sz="2000" dirty="0">
                <a:solidFill>
                  <a:schemeClr val="bg1"/>
                </a:solidFill>
              </a:rPr>
              <a:t>Mini-NS Post-Vibe Data</a:t>
            </a:r>
          </a:p>
          <a:p>
            <a:pPr marL="0" indent="0">
              <a:buNone/>
            </a:pPr>
            <a:r>
              <a:rPr lang="en-US" sz="2000" dirty="0">
                <a:solidFill>
                  <a:schemeClr val="bg1"/>
                </a:solidFill>
              </a:rPr>
              <a:t>D0</a:t>
            </a:r>
          </a:p>
          <a:p>
            <a:pPr marL="0" indent="0">
              <a:buNone/>
            </a:pPr>
            <a:r>
              <a:rPr lang="en-US" sz="2000" dirty="0">
                <a:solidFill>
                  <a:schemeClr val="bg1"/>
                </a:solidFill>
              </a:rPr>
              <a:t>TVAC @0C</a:t>
            </a:r>
          </a:p>
          <a:p>
            <a:pPr marL="0" indent="0">
              <a:buNone/>
            </a:pPr>
            <a:r>
              <a:rPr lang="en-US" sz="2000" dirty="0">
                <a:solidFill>
                  <a:schemeClr val="bg1"/>
                </a:solidFill>
              </a:rPr>
              <a:t>Dec 19</a:t>
            </a:r>
            <a:r>
              <a:rPr lang="en-US" sz="2000" baseline="30000" dirty="0">
                <a:solidFill>
                  <a:schemeClr val="bg1"/>
                </a:solidFill>
              </a:rPr>
              <a:t>th</a:t>
            </a:r>
            <a:r>
              <a:rPr lang="en-US" sz="2000" dirty="0">
                <a:solidFill>
                  <a:schemeClr val="bg1"/>
                </a:solidFill>
              </a:rPr>
              <a:t> 2020</a:t>
            </a:r>
          </a:p>
        </p:txBody>
      </p:sp>
      <p:pic>
        <p:nvPicPr>
          <p:cNvPr id="7" name="Picture 6" descr="Graphical user interface, application&#10;&#10;Description automatically generated">
            <a:extLst>
              <a:ext uri="{FF2B5EF4-FFF2-40B4-BE49-F238E27FC236}">
                <a16:creationId xmlns:a16="http://schemas.microsoft.com/office/drawing/2014/main" id="{AE3BB629-F5B1-434F-855C-4E8F96F1BF4E}"/>
              </a:ext>
            </a:extLst>
          </p:cNvPr>
          <p:cNvPicPr>
            <a:picLocks noChangeAspect="1"/>
          </p:cNvPicPr>
          <p:nvPr/>
        </p:nvPicPr>
        <p:blipFill rotWithShape="1">
          <a:blip r:embed="rId2"/>
          <a:srcRect r="4" b="835"/>
          <a:stretch/>
        </p:blipFill>
        <p:spPr>
          <a:xfrm>
            <a:off x="8442960" y="-5334"/>
            <a:ext cx="3749040" cy="3383270"/>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CFBAFA09-9C1F-0E41-A5B2-26156648F103}"/>
              </a:ext>
            </a:extLst>
          </p:cNvPr>
          <p:cNvPicPr>
            <a:picLocks noChangeAspect="1"/>
          </p:cNvPicPr>
          <p:nvPr/>
        </p:nvPicPr>
        <p:blipFill rotWithShape="1">
          <a:blip r:embed="rId3"/>
          <a:srcRect r="4" b="835"/>
          <a:stretch/>
        </p:blipFill>
        <p:spPr>
          <a:xfrm>
            <a:off x="4601056" y="4634"/>
            <a:ext cx="3749040" cy="3383270"/>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9979B04E-1A15-7649-BE91-CDF5EA4E7B20}"/>
              </a:ext>
            </a:extLst>
          </p:cNvPr>
          <p:cNvPicPr>
            <a:picLocks noChangeAspect="1"/>
          </p:cNvPicPr>
          <p:nvPr/>
        </p:nvPicPr>
        <p:blipFill rotWithShape="1">
          <a:blip r:embed="rId4"/>
          <a:srcRect r="4" b="835"/>
          <a:stretch/>
        </p:blipFill>
        <p:spPr>
          <a:xfrm>
            <a:off x="4601056" y="3474722"/>
            <a:ext cx="3749040" cy="3383279"/>
          </a:xfrm>
          <a:prstGeom prst="rect">
            <a:avLst/>
          </a:prstGeom>
        </p:spPr>
      </p:pic>
      <p:pic>
        <p:nvPicPr>
          <p:cNvPr id="4" name="Picture 3" descr="Graphical user interface, chart&#10;&#10;Description automatically generated">
            <a:extLst>
              <a:ext uri="{FF2B5EF4-FFF2-40B4-BE49-F238E27FC236}">
                <a16:creationId xmlns:a16="http://schemas.microsoft.com/office/drawing/2014/main" id="{BD53F209-50FD-DA4C-897F-B5DC7735F442}"/>
              </a:ext>
            </a:extLst>
          </p:cNvPr>
          <p:cNvPicPr>
            <a:picLocks noChangeAspect="1"/>
          </p:cNvPicPr>
          <p:nvPr/>
        </p:nvPicPr>
        <p:blipFill rotWithShape="1">
          <a:blip r:embed="rId5"/>
          <a:srcRect r="4" b="835"/>
          <a:stretch/>
        </p:blipFill>
        <p:spPr>
          <a:xfrm>
            <a:off x="8442960" y="3474719"/>
            <a:ext cx="3749040" cy="3383280"/>
          </a:xfrm>
          <a:prstGeom prst="rect">
            <a:avLst/>
          </a:prstGeom>
        </p:spPr>
      </p:pic>
    </p:spTree>
    <p:extLst>
      <p:ext uri="{BB962C8B-B14F-4D97-AF65-F5344CB8AC3E}">
        <p14:creationId xmlns:p14="http://schemas.microsoft.com/office/powerpoint/2010/main" val="3044765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ED769D-E6B8-754C-8085-16D938622A52}"/>
              </a:ext>
            </a:extLst>
          </p:cNvPr>
          <p:cNvSpPr>
            <a:spLocks noGrp="1"/>
          </p:cNvSpPr>
          <p:nvPr>
            <p:ph idx="1"/>
          </p:nvPr>
        </p:nvSpPr>
        <p:spPr>
          <a:xfrm>
            <a:off x="347307" y="1146786"/>
            <a:ext cx="3150131" cy="3272324"/>
          </a:xfrm>
        </p:spPr>
        <p:txBody>
          <a:bodyPr anchor="t">
            <a:normAutofit/>
          </a:bodyPr>
          <a:lstStyle/>
          <a:p>
            <a:pPr marL="0" indent="0">
              <a:buNone/>
            </a:pPr>
            <a:r>
              <a:rPr lang="en-US" sz="2000" dirty="0">
                <a:solidFill>
                  <a:schemeClr val="bg1"/>
                </a:solidFill>
              </a:rPr>
              <a:t>Mini-NS Post-Vibe Data</a:t>
            </a:r>
          </a:p>
          <a:p>
            <a:pPr marL="0" indent="0">
              <a:buNone/>
            </a:pPr>
            <a:r>
              <a:rPr lang="en-US" sz="2000" dirty="0">
                <a:solidFill>
                  <a:schemeClr val="bg1"/>
                </a:solidFill>
              </a:rPr>
              <a:t>D0</a:t>
            </a:r>
          </a:p>
          <a:p>
            <a:pPr marL="0" indent="0">
              <a:buNone/>
            </a:pPr>
            <a:r>
              <a:rPr lang="en-US" sz="2000" dirty="0">
                <a:solidFill>
                  <a:schemeClr val="bg1"/>
                </a:solidFill>
              </a:rPr>
              <a:t>TVAC @0C</a:t>
            </a:r>
          </a:p>
          <a:p>
            <a:pPr marL="0" indent="0">
              <a:buNone/>
            </a:pPr>
            <a:r>
              <a:rPr lang="en-US" sz="2000" dirty="0">
                <a:solidFill>
                  <a:schemeClr val="bg1"/>
                </a:solidFill>
              </a:rPr>
              <a:t>Dec 19</a:t>
            </a:r>
            <a:r>
              <a:rPr lang="en-US" sz="2000" baseline="30000" dirty="0">
                <a:solidFill>
                  <a:schemeClr val="bg1"/>
                </a:solidFill>
              </a:rPr>
              <a:t>th</a:t>
            </a:r>
            <a:r>
              <a:rPr lang="en-US" sz="2000" dirty="0">
                <a:solidFill>
                  <a:schemeClr val="bg1"/>
                </a:solidFill>
              </a:rPr>
              <a:t> 2020</a:t>
            </a:r>
          </a:p>
        </p:txBody>
      </p:sp>
      <p:pic>
        <p:nvPicPr>
          <p:cNvPr id="7" name="Picture 6" descr="Graphical user interface, application&#10;&#10;Description automatically generated">
            <a:extLst>
              <a:ext uri="{FF2B5EF4-FFF2-40B4-BE49-F238E27FC236}">
                <a16:creationId xmlns:a16="http://schemas.microsoft.com/office/drawing/2014/main" id="{AE3BB629-F5B1-434F-855C-4E8F96F1BF4E}"/>
              </a:ext>
            </a:extLst>
          </p:cNvPr>
          <p:cNvPicPr>
            <a:picLocks noChangeAspect="1"/>
          </p:cNvPicPr>
          <p:nvPr/>
        </p:nvPicPr>
        <p:blipFill rotWithShape="1">
          <a:blip r:embed="rId2"/>
          <a:srcRect r="4" b="835"/>
          <a:stretch/>
        </p:blipFill>
        <p:spPr>
          <a:xfrm>
            <a:off x="8442960" y="-5334"/>
            <a:ext cx="3749040" cy="3383270"/>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CFBAFA09-9C1F-0E41-A5B2-26156648F103}"/>
              </a:ext>
            </a:extLst>
          </p:cNvPr>
          <p:cNvPicPr>
            <a:picLocks noChangeAspect="1"/>
          </p:cNvPicPr>
          <p:nvPr/>
        </p:nvPicPr>
        <p:blipFill rotWithShape="1">
          <a:blip r:embed="rId3"/>
          <a:srcRect r="4" b="835"/>
          <a:stretch/>
        </p:blipFill>
        <p:spPr>
          <a:xfrm>
            <a:off x="4601056" y="4634"/>
            <a:ext cx="3749040" cy="3383270"/>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9979B04E-1A15-7649-BE91-CDF5EA4E7B20}"/>
              </a:ext>
            </a:extLst>
          </p:cNvPr>
          <p:cNvPicPr>
            <a:picLocks noChangeAspect="1"/>
          </p:cNvPicPr>
          <p:nvPr/>
        </p:nvPicPr>
        <p:blipFill rotWithShape="1">
          <a:blip r:embed="rId4"/>
          <a:srcRect r="4" b="835"/>
          <a:stretch/>
        </p:blipFill>
        <p:spPr>
          <a:xfrm>
            <a:off x="4601056" y="3474722"/>
            <a:ext cx="3749040" cy="3383279"/>
          </a:xfrm>
          <a:prstGeom prst="rect">
            <a:avLst/>
          </a:prstGeom>
        </p:spPr>
      </p:pic>
      <p:pic>
        <p:nvPicPr>
          <p:cNvPr id="4" name="Picture 3" descr="Graphical user interface, chart&#10;&#10;Description automatically generated">
            <a:extLst>
              <a:ext uri="{FF2B5EF4-FFF2-40B4-BE49-F238E27FC236}">
                <a16:creationId xmlns:a16="http://schemas.microsoft.com/office/drawing/2014/main" id="{BD53F209-50FD-DA4C-897F-B5DC7735F442}"/>
              </a:ext>
            </a:extLst>
          </p:cNvPr>
          <p:cNvPicPr>
            <a:picLocks noChangeAspect="1"/>
          </p:cNvPicPr>
          <p:nvPr/>
        </p:nvPicPr>
        <p:blipFill rotWithShape="1">
          <a:blip r:embed="rId5"/>
          <a:srcRect r="4" b="835"/>
          <a:stretch/>
        </p:blipFill>
        <p:spPr>
          <a:xfrm>
            <a:off x="8442960" y="3474719"/>
            <a:ext cx="3749040" cy="3383280"/>
          </a:xfrm>
          <a:prstGeom prst="rect">
            <a:avLst/>
          </a:prstGeom>
        </p:spPr>
      </p:pic>
      <p:sp>
        <p:nvSpPr>
          <p:cNvPr id="2" name="Oval 1">
            <a:extLst>
              <a:ext uri="{FF2B5EF4-FFF2-40B4-BE49-F238E27FC236}">
                <a16:creationId xmlns:a16="http://schemas.microsoft.com/office/drawing/2014/main" id="{AB82EB10-0598-9142-8B33-5A26A72E4AC9}"/>
              </a:ext>
            </a:extLst>
          </p:cNvPr>
          <p:cNvSpPr/>
          <p:nvPr/>
        </p:nvSpPr>
        <p:spPr>
          <a:xfrm>
            <a:off x="5303520" y="2259874"/>
            <a:ext cx="792480" cy="28738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0AB6E9D6-470F-8040-AA53-1477D951F187}"/>
              </a:ext>
            </a:extLst>
          </p:cNvPr>
          <p:cNvCxnSpPr>
            <a:cxnSpLocks/>
            <a:endCxn id="2" idx="2"/>
          </p:cNvCxnSpPr>
          <p:nvPr/>
        </p:nvCxnSpPr>
        <p:spPr>
          <a:xfrm flipV="1">
            <a:off x="3497438" y="2403566"/>
            <a:ext cx="1806082" cy="120178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844B9DF-DCD0-8349-A2E2-9C3277B9AA47}"/>
              </a:ext>
            </a:extLst>
          </p:cNvPr>
          <p:cNvSpPr txBox="1"/>
          <p:nvPr/>
        </p:nvSpPr>
        <p:spPr>
          <a:xfrm>
            <a:off x="2569975" y="3577262"/>
            <a:ext cx="1603324" cy="369332"/>
          </a:xfrm>
          <a:prstGeom prst="rect">
            <a:avLst/>
          </a:prstGeom>
          <a:noFill/>
        </p:spPr>
        <p:txBody>
          <a:bodyPr wrap="square" rtlCol="0">
            <a:spAutoFit/>
          </a:bodyPr>
          <a:lstStyle/>
          <a:p>
            <a:r>
              <a:rPr lang="en-US" dirty="0">
                <a:solidFill>
                  <a:schemeClr val="bg1"/>
                </a:solidFill>
              </a:rPr>
              <a:t>D0 neutrons</a:t>
            </a:r>
          </a:p>
        </p:txBody>
      </p:sp>
      <p:sp>
        <p:nvSpPr>
          <p:cNvPr id="12" name="Oval 11">
            <a:extLst>
              <a:ext uri="{FF2B5EF4-FFF2-40B4-BE49-F238E27FC236}">
                <a16:creationId xmlns:a16="http://schemas.microsoft.com/office/drawing/2014/main" id="{C11275EA-E5B5-A440-A10E-7BB7F1853E80}"/>
              </a:ext>
            </a:extLst>
          </p:cNvPr>
          <p:cNvSpPr/>
          <p:nvPr/>
        </p:nvSpPr>
        <p:spPr>
          <a:xfrm>
            <a:off x="9222377" y="2243716"/>
            <a:ext cx="792480" cy="28738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7CBC1CA1-0241-9842-A696-C4A6ECCC8303}"/>
              </a:ext>
            </a:extLst>
          </p:cNvPr>
          <p:cNvCxnSpPr>
            <a:cxnSpLocks/>
            <a:endCxn id="12" idx="2"/>
          </p:cNvCxnSpPr>
          <p:nvPr/>
        </p:nvCxnSpPr>
        <p:spPr>
          <a:xfrm flipV="1">
            <a:off x="3749041" y="2387408"/>
            <a:ext cx="5473336" cy="124101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3E65B0B-E75D-C841-A2CE-B787D410E6C8}"/>
              </a:ext>
            </a:extLst>
          </p:cNvPr>
          <p:cNvSpPr/>
          <p:nvPr/>
        </p:nvSpPr>
        <p:spPr>
          <a:xfrm>
            <a:off x="5174637" y="5702016"/>
            <a:ext cx="792480" cy="28738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A72D7FE1-7E54-D14A-868C-99AB2992B97C}"/>
              </a:ext>
            </a:extLst>
          </p:cNvPr>
          <p:cNvCxnSpPr>
            <a:cxnSpLocks/>
            <a:endCxn id="14" idx="2"/>
          </p:cNvCxnSpPr>
          <p:nvPr/>
        </p:nvCxnSpPr>
        <p:spPr>
          <a:xfrm>
            <a:off x="3728775" y="3982398"/>
            <a:ext cx="1445862" cy="186331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441B72CE-5FD2-8C45-9ABA-D3E7CB973F0B}"/>
              </a:ext>
            </a:extLst>
          </p:cNvPr>
          <p:cNvSpPr/>
          <p:nvPr/>
        </p:nvSpPr>
        <p:spPr>
          <a:xfrm>
            <a:off x="9222377" y="5708626"/>
            <a:ext cx="792480" cy="28738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86E4E4F3-B6E6-2D48-A226-84BF8B667E1B}"/>
              </a:ext>
            </a:extLst>
          </p:cNvPr>
          <p:cNvCxnSpPr>
            <a:cxnSpLocks/>
            <a:endCxn id="16" idx="2"/>
          </p:cNvCxnSpPr>
          <p:nvPr/>
        </p:nvCxnSpPr>
        <p:spPr>
          <a:xfrm>
            <a:off x="3749041" y="3845865"/>
            <a:ext cx="5473336" cy="200645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4036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ED769D-E6B8-754C-8085-16D938622A52}"/>
              </a:ext>
            </a:extLst>
          </p:cNvPr>
          <p:cNvSpPr>
            <a:spLocks noGrp="1"/>
          </p:cNvSpPr>
          <p:nvPr>
            <p:ph idx="1"/>
          </p:nvPr>
        </p:nvSpPr>
        <p:spPr>
          <a:xfrm>
            <a:off x="350716" y="1107597"/>
            <a:ext cx="3150131" cy="3272324"/>
          </a:xfrm>
        </p:spPr>
        <p:txBody>
          <a:bodyPr anchor="t">
            <a:normAutofit/>
          </a:bodyPr>
          <a:lstStyle/>
          <a:p>
            <a:pPr marL="0" indent="0">
              <a:buNone/>
            </a:pPr>
            <a:r>
              <a:rPr lang="en-US" sz="2000" dirty="0">
                <a:solidFill>
                  <a:schemeClr val="bg1"/>
                </a:solidFill>
              </a:rPr>
              <a:t>Mini-NS Post Vibe Data</a:t>
            </a:r>
          </a:p>
          <a:p>
            <a:pPr marL="0" indent="0">
              <a:buNone/>
            </a:pPr>
            <a:r>
              <a:rPr lang="en-US" sz="2000" dirty="0">
                <a:solidFill>
                  <a:schemeClr val="bg1"/>
                </a:solidFill>
              </a:rPr>
              <a:t>D1</a:t>
            </a:r>
          </a:p>
          <a:p>
            <a:pPr marL="0" indent="0">
              <a:buNone/>
            </a:pPr>
            <a:r>
              <a:rPr lang="en-US" sz="2000" dirty="0">
                <a:solidFill>
                  <a:schemeClr val="bg1"/>
                </a:solidFill>
              </a:rPr>
              <a:t>TVAC @0C</a:t>
            </a:r>
          </a:p>
          <a:p>
            <a:pPr marL="0" indent="0">
              <a:buNone/>
            </a:pPr>
            <a:r>
              <a:rPr lang="en-US" sz="2000" dirty="0">
                <a:solidFill>
                  <a:schemeClr val="bg1"/>
                </a:solidFill>
              </a:rPr>
              <a:t>Dec 19</a:t>
            </a:r>
            <a:r>
              <a:rPr lang="en-US" sz="2000" baseline="30000" dirty="0">
                <a:solidFill>
                  <a:schemeClr val="bg1"/>
                </a:solidFill>
              </a:rPr>
              <a:t>th</a:t>
            </a:r>
            <a:r>
              <a:rPr lang="en-US" sz="2000" dirty="0">
                <a:solidFill>
                  <a:schemeClr val="bg1"/>
                </a:solidFill>
              </a:rPr>
              <a:t> 2020</a:t>
            </a:r>
          </a:p>
        </p:txBody>
      </p:sp>
      <p:pic>
        <p:nvPicPr>
          <p:cNvPr id="14" name="Picture 13" descr="Graphical user interface, application&#10;&#10;Description automatically generated">
            <a:extLst>
              <a:ext uri="{FF2B5EF4-FFF2-40B4-BE49-F238E27FC236}">
                <a16:creationId xmlns:a16="http://schemas.microsoft.com/office/drawing/2014/main" id="{BF20D13C-5FFE-BA45-81EB-D56626696D01}"/>
              </a:ext>
            </a:extLst>
          </p:cNvPr>
          <p:cNvPicPr>
            <a:picLocks noChangeAspect="1"/>
          </p:cNvPicPr>
          <p:nvPr/>
        </p:nvPicPr>
        <p:blipFill rotWithShape="1">
          <a:blip r:embed="rId2"/>
          <a:srcRect r="4" b="835"/>
          <a:stretch/>
        </p:blipFill>
        <p:spPr>
          <a:xfrm>
            <a:off x="4601056" y="10"/>
            <a:ext cx="3749040" cy="3383270"/>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2B39DD08-FD9A-FC4C-95DA-143BF452F14A}"/>
              </a:ext>
            </a:extLst>
          </p:cNvPr>
          <p:cNvPicPr>
            <a:picLocks noChangeAspect="1"/>
          </p:cNvPicPr>
          <p:nvPr/>
        </p:nvPicPr>
        <p:blipFill rotWithShape="1">
          <a:blip r:embed="rId3"/>
          <a:srcRect r="4" b="835"/>
          <a:stretch/>
        </p:blipFill>
        <p:spPr>
          <a:xfrm>
            <a:off x="8442960" y="10"/>
            <a:ext cx="3749040" cy="3383270"/>
          </a:xfrm>
          <a:prstGeom prst="rect">
            <a:avLst/>
          </a:prstGeom>
        </p:spPr>
      </p:pic>
      <p:pic>
        <p:nvPicPr>
          <p:cNvPr id="8" name="Picture 7" descr="Graphical user interface&#10;&#10;Description automatically generated">
            <a:extLst>
              <a:ext uri="{FF2B5EF4-FFF2-40B4-BE49-F238E27FC236}">
                <a16:creationId xmlns:a16="http://schemas.microsoft.com/office/drawing/2014/main" id="{43E0EBDB-8E59-5A4F-A956-8078C4D2D6CE}"/>
              </a:ext>
            </a:extLst>
          </p:cNvPr>
          <p:cNvPicPr>
            <a:picLocks noChangeAspect="1"/>
          </p:cNvPicPr>
          <p:nvPr/>
        </p:nvPicPr>
        <p:blipFill rotWithShape="1">
          <a:blip r:embed="rId4"/>
          <a:srcRect r="4" b="835"/>
          <a:stretch/>
        </p:blipFill>
        <p:spPr>
          <a:xfrm>
            <a:off x="4601056" y="3474722"/>
            <a:ext cx="3749040" cy="3383279"/>
          </a:xfrm>
          <a:prstGeom prst="rect">
            <a:avLst/>
          </a:prstGeom>
        </p:spPr>
      </p:pic>
      <p:pic>
        <p:nvPicPr>
          <p:cNvPr id="12" name="Picture 11" descr="Graphical user interface, application&#10;&#10;Description automatically generated">
            <a:extLst>
              <a:ext uri="{FF2B5EF4-FFF2-40B4-BE49-F238E27FC236}">
                <a16:creationId xmlns:a16="http://schemas.microsoft.com/office/drawing/2014/main" id="{43E001D3-743E-4C4F-8A21-A3537DAD583A}"/>
              </a:ext>
            </a:extLst>
          </p:cNvPr>
          <p:cNvPicPr>
            <a:picLocks noChangeAspect="1"/>
          </p:cNvPicPr>
          <p:nvPr/>
        </p:nvPicPr>
        <p:blipFill rotWithShape="1">
          <a:blip r:embed="rId5"/>
          <a:srcRect r="4" b="835"/>
          <a:stretch/>
        </p:blipFill>
        <p:spPr>
          <a:xfrm>
            <a:off x="8442960" y="3474719"/>
            <a:ext cx="3749040" cy="3383280"/>
          </a:xfrm>
          <a:prstGeom prst="rect">
            <a:avLst/>
          </a:prstGeom>
        </p:spPr>
      </p:pic>
      <p:sp>
        <p:nvSpPr>
          <p:cNvPr id="11" name="Oval 10">
            <a:extLst>
              <a:ext uri="{FF2B5EF4-FFF2-40B4-BE49-F238E27FC236}">
                <a16:creationId xmlns:a16="http://schemas.microsoft.com/office/drawing/2014/main" id="{8A61BCA1-F78C-B64A-A515-AD451C8F5DAD}"/>
              </a:ext>
            </a:extLst>
          </p:cNvPr>
          <p:cNvSpPr/>
          <p:nvPr/>
        </p:nvSpPr>
        <p:spPr>
          <a:xfrm>
            <a:off x="5303520" y="2259874"/>
            <a:ext cx="792480" cy="28738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49EC434-EA04-6C4C-98A0-646474AD0F29}"/>
              </a:ext>
            </a:extLst>
          </p:cNvPr>
          <p:cNvCxnSpPr>
            <a:cxnSpLocks/>
            <a:endCxn id="11" idx="2"/>
          </p:cNvCxnSpPr>
          <p:nvPr/>
        </p:nvCxnSpPr>
        <p:spPr>
          <a:xfrm flipV="1">
            <a:off x="3497438" y="2403566"/>
            <a:ext cx="1806082" cy="120178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DD1BC41-7AC8-1141-AEEF-CE088F1135F5}"/>
              </a:ext>
            </a:extLst>
          </p:cNvPr>
          <p:cNvSpPr txBox="1"/>
          <p:nvPr/>
        </p:nvSpPr>
        <p:spPr>
          <a:xfrm>
            <a:off x="2695776" y="3605349"/>
            <a:ext cx="1603324" cy="369332"/>
          </a:xfrm>
          <a:prstGeom prst="rect">
            <a:avLst/>
          </a:prstGeom>
          <a:noFill/>
        </p:spPr>
        <p:txBody>
          <a:bodyPr wrap="square" rtlCol="0">
            <a:spAutoFit/>
          </a:bodyPr>
          <a:lstStyle/>
          <a:p>
            <a:r>
              <a:rPr lang="en-US" dirty="0">
                <a:solidFill>
                  <a:schemeClr val="bg1"/>
                </a:solidFill>
              </a:rPr>
              <a:t>D1 neutrons</a:t>
            </a:r>
          </a:p>
        </p:txBody>
      </p:sp>
      <p:sp>
        <p:nvSpPr>
          <p:cNvPr id="16" name="Oval 15">
            <a:extLst>
              <a:ext uri="{FF2B5EF4-FFF2-40B4-BE49-F238E27FC236}">
                <a16:creationId xmlns:a16="http://schemas.microsoft.com/office/drawing/2014/main" id="{04663836-376F-EB4C-82DB-B68A35AD2421}"/>
              </a:ext>
            </a:extLst>
          </p:cNvPr>
          <p:cNvSpPr/>
          <p:nvPr/>
        </p:nvSpPr>
        <p:spPr>
          <a:xfrm>
            <a:off x="9167236" y="2255366"/>
            <a:ext cx="792480" cy="28738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AE897010-336D-F648-A3F6-B18D23B3BA9E}"/>
              </a:ext>
            </a:extLst>
          </p:cNvPr>
          <p:cNvCxnSpPr>
            <a:cxnSpLocks/>
            <a:endCxn id="16" idx="2"/>
          </p:cNvCxnSpPr>
          <p:nvPr/>
        </p:nvCxnSpPr>
        <p:spPr>
          <a:xfrm flipV="1">
            <a:off x="3693900" y="2399058"/>
            <a:ext cx="5473336" cy="124101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9DFD8D95-13B3-1443-96A6-22BE9CFBE141}"/>
              </a:ext>
            </a:extLst>
          </p:cNvPr>
          <p:cNvSpPr/>
          <p:nvPr/>
        </p:nvSpPr>
        <p:spPr>
          <a:xfrm>
            <a:off x="5399314" y="5782380"/>
            <a:ext cx="792480" cy="28738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2CC691C5-EAAD-994C-B129-E441920259C3}"/>
              </a:ext>
            </a:extLst>
          </p:cNvPr>
          <p:cNvCxnSpPr>
            <a:cxnSpLocks/>
            <a:endCxn id="18" idx="2"/>
          </p:cNvCxnSpPr>
          <p:nvPr/>
        </p:nvCxnSpPr>
        <p:spPr>
          <a:xfrm>
            <a:off x="3701424" y="4025149"/>
            <a:ext cx="1697890" cy="190092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4744E9F2-7FCE-B74E-A328-8D65747DAA8B}"/>
              </a:ext>
            </a:extLst>
          </p:cNvPr>
          <p:cNvSpPr/>
          <p:nvPr/>
        </p:nvSpPr>
        <p:spPr>
          <a:xfrm>
            <a:off x="9394845" y="5782380"/>
            <a:ext cx="792480" cy="28738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C6F8627C-4B0E-F844-983D-F47E86B69F67}"/>
              </a:ext>
            </a:extLst>
          </p:cNvPr>
          <p:cNvCxnSpPr>
            <a:cxnSpLocks/>
            <a:endCxn id="20" idx="2"/>
          </p:cNvCxnSpPr>
          <p:nvPr/>
        </p:nvCxnSpPr>
        <p:spPr>
          <a:xfrm>
            <a:off x="3921509" y="3919619"/>
            <a:ext cx="5473336" cy="200645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746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7A2A70-40E7-8B40-A406-CEDF3852785D}"/>
              </a:ext>
            </a:extLst>
          </p:cNvPr>
          <p:cNvSpPr>
            <a:spLocks noGrp="1"/>
          </p:cNvSpPr>
          <p:nvPr>
            <p:ph type="sldNum" sz="quarter" idx="12"/>
          </p:nvPr>
        </p:nvSpPr>
        <p:spPr/>
        <p:txBody>
          <a:bodyPr/>
          <a:lstStyle/>
          <a:p>
            <a:fld id="{B92CA397-755A-1547-86A9-B93661248AC8}" type="slidenum">
              <a:rPr lang="en-US" smtClean="0"/>
              <a:t>28</a:t>
            </a:fld>
            <a:endParaRPr lang="en-US"/>
          </a:p>
        </p:txBody>
      </p:sp>
      <p:pic>
        <p:nvPicPr>
          <p:cNvPr id="5" name="Picture 4" descr="A group of people in a room with machines&#10;&#10;Description automatically generated with low confidence">
            <a:extLst>
              <a:ext uri="{FF2B5EF4-FFF2-40B4-BE49-F238E27FC236}">
                <a16:creationId xmlns:a16="http://schemas.microsoft.com/office/drawing/2014/main" id="{12851435-5A4F-FF44-9DBC-21377B56BFAC}"/>
              </a:ext>
            </a:extLst>
          </p:cNvPr>
          <p:cNvPicPr>
            <a:picLocks noChangeAspect="1"/>
          </p:cNvPicPr>
          <p:nvPr/>
        </p:nvPicPr>
        <p:blipFill>
          <a:blip r:embed="rId2"/>
          <a:stretch>
            <a:fillRect/>
          </a:stretch>
        </p:blipFill>
        <p:spPr>
          <a:xfrm>
            <a:off x="2388951" y="795776"/>
            <a:ext cx="7414098" cy="5560574"/>
          </a:xfrm>
          <a:prstGeom prst="rect">
            <a:avLst/>
          </a:prstGeom>
        </p:spPr>
      </p:pic>
      <p:sp>
        <p:nvSpPr>
          <p:cNvPr id="2" name="Title 1">
            <a:extLst>
              <a:ext uri="{FF2B5EF4-FFF2-40B4-BE49-F238E27FC236}">
                <a16:creationId xmlns:a16="http://schemas.microsoft.com/office/drawing/2014/main" id="{8C9C6250-6016-1141-9256-404E6A0077E1}"/>
              </a:ext>
            </a:extLst>
          </p:cNvPr>
          <p:cNvSpPr>
            <a:spLocks noGrp="1"/>
          </p:cNvSpPr>
          <p:nvPr>
            <p:ph type="title"/>
          </p:nvPr>
        </p:nvSpPr>
        <p:spPr>
          <a:xfrm>
            <a:off x="263017" y="295592"/>
            <a:ext cx="4484081" cy="412115"/>
          </a:xfrm>
          <a:solidFill>
            <a:schemeClr val="tx1"/>
          </a:solidFill>
        </p:spPr>
        <p:txBody>
          <a:bodyPr>
            <a:normAutofit fontScale="90000"/>
          </a:bodyPr>
          <a:lstStyle/>
          <a:p>
            <a:r>
              <a:rPr lang="en-US" sz="2400" dirty="0">
                <a:solidFill>
                  <a:schemeClr val="bg1"/>
                </a:solidFill>
              </a:rPr>
              <a:t>LMAP TVAC December 2020</a:t>
            </a:r>
          </a:p>
        </p:txBody>
      </p:sp>
    </p:spTree>
    <p:extLst>
      <p:ext uri="{BB962C8B-B14F-4D97-AF65-F5344CB8AC3E}">
        <p14:creationId xmlns:p14="http://schemas.microsoft.com/office/powerpoint/2010/main" val="326545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6250-6016-1141-9256-404E6A0077E1}"/>
              </a:ext>
            </a:extLst>
          </p:cNvPr>
          <p:cNvSpPr>
            <a:spLocks noGrp="1"/>
          </p:cNvSpPr>
          <p:nvPr>
            <p:ph type="title"/>
          </p:nvPr>
        </p:nvSpPr>
        <p:spPr>
          <a:xfrm>
            <a:off x="779834" y="0"/>
            <a:ext cx="5990617" cy="1325563"/>
          </a:xfrm>
        </p:spPr>
        <p:txBody>
          <a:bodyPr/>
          <a:lstStyle/>
          <a:p>
            <a:r>
              <a:rPr lang="en-US" dirty="0">
                <a:solidFill>
                  <a:schemeClr val="bg1"/>
                </a:solidFill>
              </a:rPr>
              <a:t>Dispenser Fit Check</a:t>
            </a:r>
          </a:p>
        </p:txBody>
      </p:sp>
      <p:sp>
        <p:nvSpPr>
          <p:cNvPr id="4" name="Slide Number Placeholder 3">
            <a:extLst>
              <a:ext uri="{FF2B5EF4-FFF2-40B4-BE49-F238E27FC236}">
                <a16:creationId xmlns:a16="http://schemas.microsoft.com/office/drawing/2014/main" id="{8D7A2A70-40E7-8B40-A406-CEDF3852785D}"/>
              </a:ext>
            </a:extLst>
          </p:cNvPr>
          <p:cNvSpPr>
            <a:spLocks noGrp="1"/>
          </p:cNvSpPr>
          <p:nvPr>
            <p:ph type="sldNum" sz="quarter" idx="12"/>
          </p:nvPr>
        </p:nvSpPr>
        <p:spPr/>
        <p:txBody>
          <a:bodyPr/>
          <a:lstStyle/>
          <a:p>
            <a:fld id="{B92CA397-755A-1547-86A9-B93661248AC8}" type="slidenum">
              <a:rPr lang="en-US" smtClean="0"/>
              <a:t>29</a:t>
            </a:fld>
            <a:endParaRPr lang="en-US"/>
          </a:p>
        </p:txBody>
      </p:sp>
      <p:pic>
        <p:nvPicPr>
          <p:cNvPr id="7" name="Picture 6" descr="A picture containing text, indoor, messy, cluttered&#10;&#10;Description automatically generated">
            <a:extLst>
              <a:ext uri="{FF2B5EF4-FFF2-40B4-BE49-F238E27FC236}">
                <a16:creationId xmlns:a16="http://schemas.microsoft.com/office/drawing/2014/main" id="{F8F937CC-3A3D-064D-830F-479DF260DA25}"/>
              </a:ext>
            </a:extLst>
          </p:cNvPr>
          <p:cNvPicPr>
            <a:picLocks noChangeAspect="1"/>
          </p:cNvPicPr>
          <p:nvPr/>
        </p:nvPicPr>
        <p:blipFill>
          <a:blip r:embed="rId2"/>
          <a:stretch>
            <a:fillRect/>
          </a:stretch>
        </p:blipFill>
        <p:spPr>
          <a:xfrm rot="10800000">
            <a:off x="779834" y="1592423"/>
            <a:ext cx="5577191" cy="4182893"/>
          </a:xfrm>
          <a:prstGeom prst="rect">
            <a:avLst/>
          </a:prstGeom>
        </p:spPr>
      </p:pic>
      <p:pic>
        <p:nvPicPr>
          <p:cNvPr id="9" name="Picture 8" descr="A picture containing indoor, person&#10;&#10;Description automatically generated">
            <a:extLst>
              <a:ext uri="{FF2B5EF4-FFF2-40B4-BE49-F238E27FC236}">
                <a16:creationId xmlns:a16="http://schemas.microsoft.com/office/drawing/2014/main" id="{D027B712-4A30-174D-94B7-8D26D53E4546}"/>
              </a:ext>
            </a:extLst>
          </p:cNvPr>
          <p:cNvPicPr>
            <a:picLocks noChangeAspect="1"/>
          </p:cNvPicPr>
          <p:nvPr/>
        </p:nvPicPr>
        <p:blipFill>
          <a:blip r:embed="rId3"/>
          <a:stretch>
            <a:fillRect/>
          </a:stretch>
        </p:blipFill>
        <p:spPr>
          <a:xfrm rot="10800000">
            <a:off x="6408217" y="1592422"/>
            <a:ext cx="5577191" cy="4182894"/>
          </a:xfrm>
          <a:prstGeom prst="rect">
            <a:avLst/>
          </a:prstGeom>
        </p:spPr>
      </p:pic>
      <p:sp>
        <p:nvSpPr>
          <p:cNvPr id="10" name="Title 1">
            <a:extLst>
              <a:ext uri="{FF2B5EF4-FFF2-40B4-BE49-F238E27FC236}">
                <a16:creationId xmlns:a16="http://schemas.microsoft.com/office/drawing/2014/main" id="{8F71E248-2827-1948-A628-FA977E085C9E}"/>
              </a:ext>
            </a:extLst>
          </p:cNvPr>
          <p:cNvSpPr txBox="1">
            <a:spLocks/>
          </p:cNvSpPr>
          <p:nvPr/>
        </p:nvSpPr>
        <p:spPr>
          <a:xfrm>
            <a:off x="5615291" y="5417648"/>
            <a:ext cx="599061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r>
              <a:rPr lang="en-US" sz="2000" dirty="0">
                <a:solidFill>
                  <a:schemeClr val="bg1"/>
                </a:solidFill>
              </a:rPr>
              <a:t>March 2021</a:t>
            </a:r>
          </a:p>
        </p:txBody>
      </p:sp>
    </p:spTree>
    <p:extLst>
      <p:ext uri="{BB962C8B-B14F-4D97-AF65-F5344CB8AC3E}">
        <p14:creationId xmlns:p14="http://schemas.microsoft.com/office/powerpoint/2010/main" val="3220310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6250-6016-1141-9256-404E6A0077E1}"/>
              </a:ext>
            </a:extLst>
          </p:cNvPr>
          <p:cNvSpPr>
            <a:spLocks noGrp="1"/>
          </p:cNvSpPr>
          <p:nvPr>
            <p:ph type="title"/>
          </p:nvPr>
        </p:nvSpPr>
        <p:spPr>
          <a:xfrm>
            <a:off x="779834" y="0"/>
            <a:ext cx="5990617" cy="1325563"/>
          </a:xfrm>
        </p:spPr>
        <p:txBody>
          <a:bodyPr/>
          <a:lstStyle/>
          <a:p>
            <a:r>
              <a:rPr lang="en-US" dirty="0">
                <a:solidFill>
                  <a:schemeClr val="bg1"/>
                </a:solidFill>
              </a:rPr>
              <a:t>Dispenser Fit Check</a:t>
            </a:r>
          </a:p>
        </p:txBody>
      </p:sp>
      <p:sp>
        <p:nvSpPr>
          <p:cNvPr id="4" name="Slide Number Placeholder 3">
            <a:extLst>
              <a:ext uri="{FF2B5EF4-FFF2-40B4-BE49-F238E27FC236}">
                <a16:creationId xmlns:a16="http://schemas.microsoft.com/office/drawing/2014/main" id="{8D7A2A70-40E7-8B40-A406-CEDF3852785D}"/>
              </a:ext>
            </a:extLst>
          </p:cNvPr>
          <p:cNvSpPr>
            <a:spLocks noGrp="1"/>
          </p:cNvSpPr>
          <p:nvPr>
            <p:ph type="sldNum" sz="quarter" idx="12"/>
          </p:nvPr>
        </p:nvSpPr>
        <p:spPr/>
        <p:txBody>
          <a:bodyPr/>
          <a:lstStyle/>
          <a:p>
            <a:fld id="{B92CA397-755A-1547-86A9-B93661248AC8}" type="slidenum">
              <a:rPr lang="en-US" smtClean="0"/>
              <a:t>30</a:t>
            </a:fld>
            <a:endParaRPr lang="en-US"/>
          </a:p>
        </p:txBody>
      </p:sp>
      <p:pic>
        <p:nvPicPr>
          <p:cNvPr id="6" name="Picture 5" descr="A picture containing indoor, cluttered, several&#10;&#10;Description automatically generated">
            <a:extLst>
              <a:ext uri="{FF2B5EF4-FFF2-40B4-BE49-F238E27FC236}">
                <a16:creationId xmlns:a16="http://schemas.microsoft.com/office/drawing/2014/main" id="{CD2C45CA-807A-6445-8A3D-F6EC90864447}"/>
              </a:ext>
            </a:extLst>
          </p:cNvPr>
          <p:cNvPicPr>
            <a:picLocks noChangeAspect="1"/>
          </p:cNvPicPr>
          <p:nvPr/>
        </p:nvPicPr>
        <p:blipFill>
          <a:blip r:embed="rId2"/>
          <a:stretch>
            <a:fillRect/>
          </a:stretch>
        </p:blipFill>
        <p:spPr>
          <a:xfrm rot="5400000">
            <a:off x="1958987" y="1629610"/>
            <a:ext cx="4716614" cy="3537461"/>
          </a:xfrm>
          <a:prstGeom prst="rect">
            <a:avLst/>
          </a:prstGeom>
        </p:spPr>
      </p:pic>
      <p:sp>
        <p:nvSpPr>
          <p:cNvPr id="10" name="Title 1">
            <a:extLst>
              <a:ext uri="{FF2B5EF4-FFF2-40B4-BE49-F238E27FC236}">
                <a16:creationId xmlns:a16="http://schemas.microsoft.com/office/drawing/2014/main" id="{F612BC30-AC4D-F240-B307-7215FCC56D50}"/>
              </a:ext>
            </a:extLst>
          </p:cNvPr>
          <p:cNvSpPr txBox="1">
            <a:spLocks/>
          </p:cNvSpPr>
          <p:nvPr/>
        </p:nvSpPr>
        <p:spPr>
          <a:xfrm>
            <a:off x="5615291" y="5417648"/>
            <a:ext cx="599061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r>
              <a:rPr lang="en-US" sz="2000" dirty="0">
                <a:solidFill>
                  <a:schemeClr val="bg1"/>
                </a:solidFill>
              </a:rPr>
              <a:t>March 2021</a:t>
            </a:r>
          </a:p>
        </p:txBody>
      </p:sp>
      <p:pic>
        <p:nvPicPr>
          <p:cNvPr id="11" name="Picture 10" descr="A picture containing indoor, miller&#10;&#10;Description automatically generated">
            <a:extLst>
              <a:ext uri="{FF2B5EF4-FFF2-40B4-BE49-F238E27FC236}">
                <a16:creationId xmlns:a16="http://schemas.microsoft.com/office/drawing/2014/main" id="{AA5BDB4E-9EE4-8D48-819E-8216576AEEBF}"/>
              </a:ext>
            </a:extLst>
          </p:cNvPr>
          <p:cNvPicPr>
            <a:picLocks noChangeAspect="1"/>
          </p:cNvPicPr>
          <p:nvPr/>
        </p:nvPicPr>
        <p:blipFill>
          <a:blip r:embed="rId3"/>
          <a:stretch>
            <a:fillRect/>
          </a:stretch>
        </p:blipFill>
        <p:spPr>
          <a:xfrm rot="5400000">
            <a:off x="5710142" y="1602876"/>
            <a:ext cx="4716613" cy="3537460"/>
          </a:xfrm>
          <a:prstGeom prst="rect">
            <a:avLst/>
          </a:prstGeom>
        </p:spPr>
      </p:pic>
    </p:spTree>
    <p:extLst>
      <p:ext uri="{BB962C8B-B14F-4D97-AF65-F5344CB8AC3E}">
        <p14:creationId xmlns:p14="http://schemas.microsoft.com/office/powerpoint/2010/main" val="3585944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6250-6016-1141-9256-404E6A0077E1}"/>
              </a:ext>
            </a:extLst>
          </p:cNvPr>
          <p:cNvSpPr>
            <a:spLocks noGrp="1"/>
          </p:cNvSpPr>
          <p:nvPr>
            <p:ph type="title"/>
          </p:nvPr>
        </p:nvSpPr>
        <p:spPr>
          <a:xfrm>
            <a:off x="507459" y="0"/>
            <a:ext cx="9259111" cy="1325563"/>
          </a:xfrm>
        </p:spPr>
        <p:txBody>
          <a:bodyPr/>
          <a:lstStyle/>
          <a:p>
            <a:r>
              <a:rPr lang="en-US" dirty="0">
                <a:solidFill>
                  <a:schemeClr val="bg1"/>
                </a:solidFill>
              </a:rPr>
              <a:t>Mini-NS Characterization</a:t>
            </a:r>
          </a:p>
        </p:txBody>
      </p:sp>
      <p:sp>
        <p:nvSpPr>
          <p:cNvPr id="4" name="Slide Number Placeholder 3">
            <a:extLst>
              <a:ext uri="{FF2B5EF4-FFF2-40B4-BE49-F238E27FC236}">
                <a16:creationId xmlns:a16="http://schemas.microsoft.com/office/drawing/2014/main" id="{8D7A2A70-40E7-8B40-A406-CEDF3852785D}"/>
              </a:ext>
            </a:extLst>
          </p:cNvPr>
          <p:cNvSpPr>
            <a:spLocks noGrp="1"/>
          </p:cNvSpPr>
          <p:nvPr>
            <p:ph type="sldNum" sz="quarter" idx="12"/>
          </p:nvPr>
        </p:nvSpPr>
        <p:spPr/>
        <p:txBody>
          <a:bodyPr/>
          <a:lstStyle/>
          <a:p>
            <a:fld id="{B92CA397-755A-1547-86A9-B93661248AC8}" type="slidenum">
              <a:rPr lang="en-US" smtClean="0"/>
              <a:t>31</a:t>
            </a:fld>
            <a:endParaRPr lang="en-US"/>
          </a:p>
        </p:txBody>
      </p:sp>
      <p:pic>
        <p:nvPicPr>
          <p:cNvPr id="8" name="Picture 7" descr="A picture containing indoor, wall, cluttered&#10;&#10;Description automatically generated">
            <a:extLst>
              <a:ext uri="{FF2B5EF4-FFF2-40B4-BE49-F238E27FC236}">
                <a16:creationId xmlns:a16="http://schemas.microsoft.com/office/drawing/2014/main" id="{D14AAE21-0743-1342-A281-D576770056D2}"/>
              </a:ext>
            </a:extLst>
          </p:cNvPr>
          <p:cNvPicPr>
            <a:picLocks noChangeAspect="1"/>
          </p:cNvPicPr>
          <p:nvPr/>
        </p:nvPicPr>
        <p:blipFill>
          <a:blip r:embed="rId2"/>
          <a:stretch>
            <a:fillRect/>
          </a:stretch>
        </p:blipFill>
        <p:spPr>
          <a:xfrm rot="5400000">
            <a:off x="136164" y="1897879"/>
            <a:ext cx="4578531" cy="3433898"/>
          </a:xfrm>
          <a:prstGeom prst="rect">
            <a:avLst/>
          </a:prstGeom>
        </p:spPr>
      </p:pic>
      <p:pic>
        <p:nvPicPr>
          <p:cNvPr id="10" name="Picture 9" descr="A picture containing indoor, appliance, oven&#10;&#10;Description automatically generated">
            <a:extLst>
              <a:ext uri="{FF2B5EF4-FFF2-40B4-BE49-F238E27FC236}">
                <a16:creationId xmlns:a16="http://schemas.microsoft.com/office/drawing/2014/main" id="{119F33AF-37DB-AA43-99A0-83DDD39B48CC}"/>
              </a:ext>
            </a:extLst>
          </p:cNvPr>
          <p:cNvPicPr>
            <a:picLocks noChangeAspect="1"/>
          </p:cNvPicPr>
          <p:nvPr/>
        </p:nvPicPr>
        <p:blipFill>
          <a:blip r:embed="rId3"/>
          <a:stretch>
            <a:fillRect/>
          </a:stretch>
        </p:blipFill>
        <p:spPr>
          <a:xfrm rot="16200000">
            <a:off x="3771086" y="1897879"/>
            <a:ext cx="4578536" cy="3433902"/>
          </a:xfrm>
          <a:prstGeom prst="rect">
            <a:avLst/>
          </a:prstGeom>
        </p:spPr>
      </p:pic>
      <p:sp>
        <p:nvSpPr>
          <p:cNvPr id="11" name="Title 1">
            <a:extLst>
              <a:ext uri="{FF2B5EF4-FFF2-40B4-BE49-F238E27FC236}">
                <a16:creationId xmlns:a16="http://schemas.microsoft.com/office/drawing/2014/main" id="{C7FC4EE9-9947-3644-9F36-A31CBC23F2C3}"/>
              </a:ext>
            </a:extLst>
          </p:cNvPr>
          <p:cNvSpPr txBox="1">
            <a:spLocks/>
          </p:cNvSpPr>
          <p:nvPr/>
        </p:nvSpPr>
        <p:spPr>
          <a:xfrm>
            <a:off x="7978322" y="1943707"/>
            <a:ext cx="4012723" cy="37944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pPr marL="342900" indent="-342900">
              <a:buFont typeface="Arial" panose="020B0604020202020204" pitchFamily="34" charset="0"/>
              <a:buChar char="•"/>
            </a:pPr>
            <a:r>
              <a:rPr lang="en-US" sz="2000" dirty="0">
                <a:solidFill>
                  <a:schemeClr val="bg1"/>
                </a:solidFill>
              </a:rPr>
              <a:t>Temperature characterization</a:t>
            </a:r>
          </a:p>
          <a:p>
            <a:pPr marL="342900" indent="-342900">
              <a:buFont typeface="Arial" panose="020B0604020202020204" pitchFamily="34" charset="0"/>
              <a:buChar char="•"/>
            </a:pPr>
            <a:r>
              <a:rPr lang="en-US" sz="2000" dirty="0">
                <a:solidFill>
                  <a:schemeClr val="bg1"/>
                </a:solidFill>
              </a:rPr>
              <a:t>Live time characterization</a:t>
            </a:r>
          </a:p>
          <a:p>
            <a:pPr marL="342900" indent="-342900">
              <a:buFont typeface="Arial" panose="020B0604020202020204" pitchFamily="34" charset="0"/>
              <a:buChar char="•"/>
            </a:pPr>
            <a:r>
              <a:rPr lang="en-US" sz="2000" dirty="0">
                <a:solidFill>
                  <a:schemeClr val="bg1"/>
                </a:solidFill>
              </a:rPr>
              <a:t>Day-in-the-life testing</a:t>
            </a:r>
          </a:p>
          <a:p>
            <a:pPr marL="342900" indent="-342900">
              <a:buFont typeface="Arial" panose="020B0604020202020204" pitchFamily="34" charset="0"/>
              <a:buChar char="•"/>
            </a:pPr>
            <a:r>
              <a:rPr lang="en-US" sz="2000" dirty="0">
                <a:solidFill>
                  <a:schemeClr val="bg1"/>
                </a:solidFill>
              </a:rPr>
              <a:t>Over 100 hours of collection time (&gt;100% of mission requirement)</a:t>
            </a:r>
          </a:p>
          <a:p>
            <a:pPr marL="342900" indent="-342900">
              <a:buFont typeface="Arial" panose="020B0604020202020204" pitchFamily="34" charset="0"/>
              <a:buChar char="•"/>
            </a:pPr>
            <a:r>
              <a:rPr lang="en-US" sz="2000" dirty="0">
                <a:solidFill>
                  <a:schemeClr val="bg1"/>
                </a:solidFill>
              </a:rPr>
              <a:t>500+ data collections and power cycles &gt;200% mission requirement)</a:t>
            </a:r>
          </a:p>
        </p:txBody>
      </p:sp>
    </p:spTree>
    <p:extLst>
      <p:ext uri="{BB962C8B-B14F-4D97-AF65-F5344CB8AC3E}">
        <p14:creationId xmlns:p14="http://schemas.microsoft.com/office/powerpoint/2010/main" val="501402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6250-6016-1141-9256-404E6A0077E1}"/>
              </a:ext>
            </a:extLst>
          </p:cNvPr>
          <p:cNvSpPr>
            <a:spLocks noGrp="1"/>
          </p:cNvSpPr>
          <p:nvPr>
            <p:ph type="title"/>
          </p:nvPr>
        </p:nvSpPr>
        <p:spPr>
          <a:xfrm>
            <a:off x="507459" y="0"/>
            <a:ext cx="9259111" cy="1325563"/>
          </a:xfrm>
        </p:spPr>
        <p:txBody>
          <a:bodyPr/>
          <a:lstStyle/>
          <a:p>
            <a:r>
              <a:rPr lang="en-US" dirty="0">
                <a:solidFill>
                  <a:schemeClr val="bg1"/>
                </a:solidFill>
              </a:rPr>
              <a:t>Remaining Tests and Delivery</a:t>
            </a:r>
          </a:p>
        </p:txBody>
      </p:sp>
      <p:sp>
        <p:nvSpPr>
          <p:cNvPr id="4" name="Slide Number Placeholder 3">
            <a:extLst>
              <a:ext uri="{FF2B5EF4-FFF2-40B4-BE49-F238E27FC236}">
                <a16:creationId xmlns:a16="http://schemas.microsoft.com/office/drawing/2014/main" id="{8D7A2A70-40E7-8B40-A406-CEDF3852785D}"/>
              </a:ext>
            </a:extLst>
          </p:cNvPr>
          <p:cNvSpPr>
            <a:spLocks noGrp="1"/>
          </p:cNvSpPr>
          <p:nvPr>
            <p:ph type="sldNum" sz="quarter" idx="12"/>
          </p:nvPr>
        </p:nvSpPr>
        <p:spPr/>
        <p:txBody>
          <a:bodyPr/>
          <a:lstStyle/>
          <a:p>
            <a:fld id="{B92CA397-755A-1547-86A9-B93661248AC8}" type="slidenum">
              <a:rPr lang="en-US" smtClean="0"/>
              <a:t>32</a:t>
            </a:fld>
            <a:endParaRPr lang="en-US"/>
          </a:p>
        </p:txBody>
      </p:sp>
      <p:sp>
        <p:nvSpPr>
          <p:cNvPr id="11" name="Title 1">
            <a:extLst>
              <a:ext uri="{FF2B5EF4-FFF2-40B4-BE49-F238E27FC236}">
                <a16:creationId xmlns:a16="http://schemas.microsoft.com/office/drawing/2014/main" id="{C7FC4EE9-9947-3644-9F36-A31CBC23F2C3}"/>
              </a:ext>
            </a:extLst>
          </p:cNvPr>
          <p:cNvSpPr txBox="1">
            <a:spLocks/>
          </p:cNvSpPr>
          <p:nvPr/>
        </p:nvSpPr>
        <p:spPr>
          <a:xfrm>
            <a:off x="7978322" y="1943707"/>
            <a:ext cx="4012723" cy="37944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Helvetica" charset="0"/>
                <a:ea typeface="Helvetica" charset="0"/>
                <a:cs typeface="Helvetica" charset="0"/>
              </a:defRPr>
            </a:lvl1pPr>
          </a:lstStyle>
          <a:p>
            <a:pPr marL="342900" indent="-342900">
              <a:buFont typeface="Arial" panose="020B0604020202020204" pitchFamily="34" charset="0"/>
              <a:buChar char="•"/>
            </a:pPr>
            <a:r>
              <a:rPr lang="en-US" sz="2000" dirty="0">
                <a:solidFill>
                  <a:schemeClr val="bg1"/>
                </a:solidFill>
              </a:rPr>
              <a:t>Iris over-the-air test</a:t>
            </a:r>
          </a:p>
          <a:p>
            <a:pPr marL="342900" indent="-342900">
              <a:buFont typeface="Arial" panose="020B0604020202020204" pitchFamily="34" charset="0"/>
              <a:buChar char="•"/>
            </a:pPr>
            <a:r>
              <a:rPr lang="en-US" sz="2000" dirty="0">
                <a:solidFill>
                  <a:schemeClr val="bg1"/>
                </a:solidFill>
              </a:rPr>
              <a:t>Final tests of deployment and initial acquisition activities</a:t>
            </a:r>
          </a:p>
          <a:p>
            <a:pPr marL="342900" indent="-342900">
              <a:buFont typeface="Arial" panose="020B0604020202020204" pitchFamily="34" charset="0"/>
              <a:buChar char="•"/>
            </a:pPr>
            <a:r>
              <a:rPr lang="en-US" sz="2000" dirty="0">
                <a:solidFill>
                  <a:schemeClr val="bg1"/>
                </a:solidFill>
              </a:rPr>
              <a:t>Delivery to NASA early/mid-June 2021</a:t>
            </a:r>
          </a:p>
        </p:txBody>
      </p:sp>
      <p:pic>
        <p:nvPicPr>
          <p:cNvPr id="7" name="Picture 6">
            <a:extLst>
              <a:ext uri="{FF2B5EF4-FFF2-40B4-BE49-F238E27FC236}">
                <a16:creationId xmlns:a16="http://schemas.microsoft.com/office/drawing/2014/main" id="{E0BC2F80-5DD2-324C-98D8-F2DF1BAEE79E}"/>
              </a:ext>
            </a:extLst>
          </p:cNvPr>
          <p:cNvPicPr>
            <a:picLocks noChangeAspect="1"/>
          </p:cNvPicPr>
          <p:nvPr/>
        </p:nvPicPr>
        <p:blipFill rotWithShape="1">
          <a:blip r:embed="rId2"/>
          <a:srcRect t="6362" b="6435"/>
          <a:stretch/>
        </p:blipFill>
        <p:spPr>
          <a:xfrm>
            <a:off x="760569" y="1943707"/>
            <a:ext cx="6906219" cy="3893442"/>
          </a:xfrm>
          <a:prstGeom prst="rect">
            <a:avLst/>
          </a:prstGeom>
        </p:spPr>
      </p:pic>
      <p:sp>
        <p:nvSpPr>
          <p:cNvPr id="3" name="Rectangle 2">
            <a:extLst>
              <a:ext uri="{FF2B5EF4-FFF2-40B4-BE49-F238E27FC236}">
                <a16:creationId xmlns:a16="http://schemas.microsoft.com/office/drawing/2014/main" id="{973011EF-1B68-E04B-84F1-A578B1823156}"/>
              </a:ext>
            </a:extLst>
          </p:cNvPr>
          <p:cNvSpPr/>
          <p:nvPr/>
        </p:nvSpPr>
        <p:spPr>
          <a:xfrm>
            <a:off x="6230983" y="1841863"/>
            <a:ext cx="1280160" cy="1123406"/>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1293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39734</TotalTime>
  <Words>1919</Words>
  <Application>Microsoft Macintosh PowerPoint</Application>
  <PresentationFormat>Widescreen</PresentationFormat>
  <Paragraphs>288</Paragraphs>
  <Slides>32</Slides>
  <Notes>15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32</vt:i4>
      </vt:variant>
    </vt:vector>
  </HeadingPairs>
  <TitlesOfParts>
    <vt:vector size="42" baseType="lpstr">
      <vt:lpstr>Arial</vt:lpstr>
      <vt:lpstr>Calibri</vt:lpstr>
      <vt:lpstr>Calibri Light</vt:lpstr>
      <vt:lpstr>Century Gothic</vt:lpstr>
      <vt:lpstr>Helvetica</vt:lpstr>
      <vt:lpstr>Segoe UI</vt:lpstr>
      <vt:lpstr>Symbol</vt:lpstr>
      <vt:lpstr>Office Theme</vt:lpstr>
      <vt:lpstr>1_Office Theme</vt:lpstr>
      <vt:lpstr>5_Office Theme</vt:lpstr>
      <vt:lpstr>PowerPoint Presentation</vt:lpstr>
      <vt:lpstr>PowerPoint Presentation</vt:lpstr>
      <vt:lpstr>LunaH-Map Mission Overview</vt:lpstr>
      <vt:lpstr>Lunar south pole – thermal environment</vt:lpstr>
      <vt:lpstr>Lunar south pole – thermal environment</vt:lpstr>
      <vt:lpstr>Lunar south pole – water ice?</vt:lpstr>
      <vt:lpstr>Hydrogen Distributions from Neutron Spectroscopy</vt:lpstr>
      <vt:lpstr>Lunar South Pole Water Distribution</vt:lpstr>
      <vt:lpstr>LunaH-Map: Example orbits</vt:lpstr>
      <vt:lpstr>Lunar south pole: LunaH-Map regions of interest</vt:lpstr>
      <vt:lpstr>LunaH-Map Navigation and Trajectory Design </vt:lpstr>
      <vt:lpstr>LunaH-Map Ground Tracks</vt:lpstr>
      <vt:lpstr>LunaH-Map: Simulated counting data</vt:lpstr>
      <vt:lpstr>LunaH-Map Science Objectives</vt:lpstr>
      <vt:lpstr>Miniature Neutron Spectrometer for CubeSats and SmallSats</vt:lpstr>
      <vt:lpstr>PowerPoint Presentation</vt:lpstr>
      <vt:lpstr>LunaH-Map Path to Delivery</vt:lpstr>
      <vt:lpstr>PowerPoint Presentation</vt:lpstr>
      <vt:lpstr>PowerPoint Presentation</vt:lpstr>
      <vt:lpstr>Early Module Testing</vt:lpstr>
      <vt:lpstr>Post Vibe X-ray analysis</vt:lpstr>
      <vt:lpstr>Disassembly Shows VDN Tilted</vt:lpstr>
      <vt:lpstr>The New Clips Secure the VDN Boards and Cables</vt:lpstr>
      <vt:lpstr>The New Clips Secure the VDN Boards and Cables </vt:lpstr>
      <vt:lpstr>PowerPoint Presentation</vt:lpstr>
      <vt:lpstr>PowerPoint Presentation</vt:lpstr>
      <vt:lpstr>PowerPoint Presentation</vt:lpstr>
      <vt:lpstr>LMAP TVAC December 2020</vt:lpstr>
      <vt:lpstr>Dispenser Fit Check</vt:lpstr>
      <vt:lpstr>Dispenser Fit Check</vt:lpstr>
      <vt:lpstr>Mini-NS Characterization</vt:lpstr>
      <vt:lpstr>Remaining Tests and Delivery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Hardgrove</dc:creator>
  <cp:lastModifiedBy>Craig Hardgrove</cp:lastModifiedBy>
  <cp:revision>32</cp:revision>
  <dcterms:created xsi:type="dcterms:W3CDTF">2020-09-16T04:27:25Z</dcterms:created>
  <dcterms:modified xsi:type="dcterms:W3CDTF">2021-04-27T20:41:53Z</dcterms:modified>
</cp:coreProperties>
</file>