
<file path=[Content_Types].xml><?xml version="1.0" encoding="utf-8"?>
<Types xmlns="http://schemas.openxmlformats.org/package/2006/content-types">
  <Default Extension="(null)"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333" r:id="rId3"/>
    <p:sldId id="340" r:id="rId4"/>
    <p:sldId id="258" r:id="rId5"/>
    <p:sldId id="361" r:id="rId6"/>
    <p:sldId id="367" r:id="rId7"/>
    <p:sldId id="266" r:id="rId8"/>
    <p:sldId id="374" r:id="rId9"/>
    <p:sldId id="371" r:id="rId10"/>
    <p:sldId id="373" r:id="rId11"/>
    <p:sldId id="375" r:id="rId12"/>
    <p:sldId id="257" r:id="rId13"/>
    <p:sldId id="359" r:id="rId14"/>
    <p:sldId id="314" r:id="rId15"/>
    <p:sldId id="260" r:id="rId16"/>
    <p:sldId id="360" r:id="rId17"/>
    <p:sldId id="330" r:id="rId18"/>
    <p:sldId id="328" r:id="rId19"/>
    <p:sldId id="372" r:id="rId20"/>
    <p:sldId id="3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06D9"/>
    <a:srgbClr val="04CCDD"/>
    <a:srgbClr val="5209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93" autoAdjust="0"/>
    <p:restoredTop sz="94674"/>
  </p:normalViewPr>
  <p:slideViewPr>
    <p:cSldViewPr snapToGrid="0" snapToObjects="1">
      <p:cViewPr varScale="1">
        <p:scale>
          <a:sx n="119" d="100"/>
          <a:sy n="119" d="100"/>
        </p:scale>
        <p:origin x="186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5" d="100"/>
        <a:sy n="5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4/22/21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4/22/21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a:t>
            </a:fld>
            <a:endParaRPr lang="en-US"/>
          </a:p>
        </p:txBody>
      </p:sp>
    </p:spTree>
    <p:extLst>
      <p:ext uri="{BB962C8B-B14F-4D97-AF65-F5344CB8AC3E}">
        <p14:creationId xmlns:p14="http://schemas.microsoft.com/office/powerpoint/2010/main" val="35919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BE9F55-1463-4249-BB08-BC074BE3A623}" type="slidenum">
              <a:rPr lang="en-US" smtClean="0"/>
              <a:t>6</a:t>
            </a:fld>
            <a:endParaRPr lang="en-US"/>
          </a:p>
        </p:txBody>
      </p:sp>
    </p:spTree>
    <p:extLst>
      <p:ext uri="{BB962C8B-B14F-4D97-AF65-F5344CB8AC3E}">
        <p14:creationId xmlns:p14="http://schemas.microsoft.com/office/powerpoint/2010/main" val="3680919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13</a:t>
            </a:fld>
            <a:endParaRPr lang="en-US"/>
          </a:p>
        </p:txBody>
      </p:sp>
    </p:spTree>
    <p:extLst>
      <p:ext uri="{BB962C8B-B14F-4D97-AF65-F5344CB8AC3E}">
        <p14:creationId xmlns:p14="http://schemas.microsoft.com/office/powerpoint/2010/main" val="1827579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14</a:t>
            </a:fld>
            <a:endParaRPr lang="en-US"/>
          </a:p>
        </p:txBody>
      </p:sp>
    </p:spTree>
    <p:extLst>
      <p:ext uri="{BB962C8B-B14F-4D97-AF65-F5344CB8AC3E}">
        <p14:creationId xmlns:p14="http://schemas.microsoft.com/office/powerpoint/2010/main" val="18154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ISSC 2021</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ISSC 2021</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ISSC 2021</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ISSC 2021</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ISSC 2021</a:t>
            </a:r>
          </a:p>
        </p:txBody>
      </p:sp>
      <p:sp>
        <p:nvSpPr>
          <p:cNvPr id="8" name="Footer Placeholder 7"/>
          <p:cNvSpPr>
            <a:spLocks noGrp="1"/>
          </p:cNvSpPr>
          <p:nvPr>
            <p:ph type="ftr" sz="quarter" idx="11"/>
          </p:nvPr>
        </p:nvSpPr>
        <p:spPr/>
        <p:txBody>
          <a:bodyPr/>
          <a:lstStyle/>
          <a:p>
            <a:r>
              <a:rPr lang="en-US"/>
              <a:t>Clarketal Lunar Ice Cube</a:t>
            </a:r>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ISSC 2021</a:t>
            </a:r>
          </a:p>
        </p:txBody>
      </p:sp>
      <p:sp>
        <p:nvSpPr>
          <p:cNvPr id="4" name="Footer Placeholder 3"/>
          <p:cNvSpPr>
            <a:spLocks noGrp="1"/>
          </p:cNvSpPr>
          <p:nvPr>
            <p:ph type="ftr" sz="quarter" idx="11"/>
          </p:nvPr>
        </p:nvSpPr>
        <p:spPr/>
        <p:txBody>
          <a:bodyPr/>
          <a:lstStyle/>
          <a:p>
            <a:r>
              <a:rPr lang="en-US"/>
              <a:t>Clarketal Lunar Ice Cube</a:t>
            </a:r>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a:t>ISSC 2021</a:t>
            </a:r>
            <a:endParaRPr lang="en-US" dirty="0"/>
          </a:p>
        </p:txBody>
      </p:sp>
      <p:sp>
        <p:nvSpPr>
          <p:cNvPr id="9" name="Footer Placeholder 8"/>
          <p:cNvSpPr>
            <a:spLocks noGrp="1"/>
          </p:cNvSpPr>
          <p:nvPr>
            <p:ph type="ftr" sz="quarter" idx="11"/>
          </p:nvPr>
        </p:nvSpPr>
        <p:spPr/>
        <p:txBody>
          <a:bodyPr/>
          <a:lstStyle/>
          <a:p>
            <a:r>
              <a:rPr lang="en-US"/>
              <a:t>Clarketal Lunar Ice Cube</a:t>
            </a:r>
            <a:endParaRPr lang="en-US" dirty="0"/>
          </a:p>
        </p:txBody>
      </p:sp>
      <p:sp>
        <p:nvSpPr>
          <p:cNvPr id="10" name="Slide Number Placeholder 9"/>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ISSC 2021</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ISSC 2021</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ISSC 2021</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ISSC 2021</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ISSC 2021</a:t>
            </a:r>
            <a:endParaRPr lang="en-US" dirty="0"/>
          </a:p>
        </p:txBody>
      </p:sp>
      <p:sp>
        <p:nvSpPr>
          <p:cNvPr id="5" name="Footer Placeholder 4"/>
          <p:cNvSpPr>
            <a:spLocks noGrp="1"/>
          </p:cNvSpPr>
          <p:nvPr>
            <p:ph type="ftr" sz="quarter" idx="3"/>
          </p:nvPr>
        </p:nvSpPr>
        <p:spPr>
          <a:xfrm>
            <a:off x="2739264" y="6561305"/>
            <a:ext cx="3662848"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Clarketal Lunar Ice Cube</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www.nas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null)"/></Relationships>
</file>

<file path=ppt/slides/_rels/slide1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939" y="90265"/>
            <a:ext cx="8860256" cy="2554545"/>
          </a:xfrm>
          <a:prstGeom prst="rect">
            <a:avLst/>
          </a:prstGeom>
          <a:solidFill>
            <a:schemeClr val="bg1">
              <a:alpha val="50000"/>
            </a:schemeClr>
          </a:solidFill>
        </p:spPr>
        <p:txBody>
          <a:bodyPr wrap="square" lIns="91440" tIns="45720" rIns="91440" bIns="45720" rtlCol="0">
            <a:spAutoFit/>
          </a:bodyPr>
          <a:lstStyle/>
          <a:p>
            <a:pPr algn="ctr"/>
            <a:r>
              <a:rPr lang="en-US" sz="2000" b="1" dirty="0"/>
              <a:t>Lunar Ice Cube: Ongoing Development of First Generation Deep Space CubeSat Mission with Compact broadband IR Spectrometer</a:t>
            </a:r>
            <a:endParaRPr lang="en-US" sz="2000" dirty="0">
              <a:effectLst/>
            </a:endParaRPr>
          </a:p>
          <a:p>
            <a:pPr algn="ctr"/>
            <a:endParaRPr lang="en-US" sz="2000" dirty="0"/>
          </a:p>
          <a:p>
            <a:pPr algn="ctr"/>
            <a:r>
              <a:rPr lang="en-US" sz="2000" dirty="0"/>
              <a:t>P.E. Clark (Science PI) (CalTech/JPL), </a:t>
            </a:r>
          </a:p>
          <a:p>
            <a:pPr algn="ctr"/>
            <a:r>
              <a:rPr lang="en-US" sz="2000" dirty="0" err="1"/>
              <a:t>B.Malphrus</a:t>
            </a:r>
            <a:r>
              <a:rPr lang="en-US" sz="2000" dirty="0"/>
              <a:t> (PI), N. Fite (SE), S. McNeil, C. Smith, B. </a:t>
            </a:r>
            <a:r>
              <a:rPr lang="en-US" sz="2000" dirty="0" err="1"/>
              <a:t>Micula</a:t>
            </a:r>
            <a:r>
              <a:rPr lang="en-US" sz="2000" dirty="0"/>
              <a:t> (Morehead State U), </a:t>
            </a:r>
          </a:p>
          <a:p>
            <a:pPr algn="ctr"/>
            <a:r>
              <a:rPr lang="en-US" sz="2000" dirty="0"/>
              <a:t>C. </a:t>
            </a:r>
            <a:r>
              <a:rPr lang="en-US" sz="2000" dirty="0" err="1"/>
              <a:t>Brambora</a:t>
            </a:r>
            <a:r>
              <a:rPr lang="en-US" sz="2000" dirty="0"/>
              <a:t>, G. Young, N. </a:t>
            </a:r>
            <a:r>
              <a:rPr lang="en-US" sz="2000" dirty="0" err="1"/>
              <a:t>Gorius</a:t>
            </a:r>
            <a:r>
              <a:rPr lang="en-US" sz="2000" dirty="0"/>
              <a:t>, T. </a:t>
            </a:r>
            <a:r>
              <a:rPr lang="en-US" sz="2000" dirty="0" err="1"/>
              <a:t>Hewagama</a:t>
            </a:r>
            <a:r>
              <a:rPr lang="en-US" sz="2000" dirty="0"/>
              <a:t>, D. Patel, T. </a:t>
            </a:r>
            <a:r>
              <a:rPr lang="en-US" sz="2000" dirty="0" err="1"/>
              <a:t>Hurford</a:t>
            </a:r>
            <a:r>
              <a:rPr lang="en-US" sz="2000" dirty="0"/>
              <a:t>, D. </a:t>
            </a:r>
            <a:r>
              <a:rPr lang="en-US" sz="2000" dirty="0" err="1"/>
              <a:t>Folta</a:t>
            </a:r>
            <a:r>
              <a:rPr lang="en-US" sz="2000" dirty="0"/>
              <a:t>, P. Mason (NASA/GSFC) </a:t>
            </a:r>
          </a:p>
          <a:p>
            <a:pPr algn="ctr"/>
            <a:r>
              <a:rPr lang="en-US" sz="2000" dirty="0"/>
              <a:t>and members of the Lunar ICe Cube Team</a:t>
            </a:r>
          </a:p>
        </p:txBody>
      </p:sp>
      <p:sp>
        <p:nvSpPr>
          <p:cNvPr id="6" name="Footer Placeholder 5"/>
          <p:cNvSpPr>
            <a:spLocks noGrp="1"/>
          </p:cNvSpPr>
          <p:nvPr>
            <p:ph type="ftr" sz="quarter" idx="11"/>
          </p:nvPr>
        </p:nvSpPr>
        <p:spPr>
          <a:xfrm>
            <a:off x="2707778" y="6561305"/>
            <a:ext cx="3725819" cy="265996"/>
          </a:xfrm>
        </p:spPr>
        <p:txBody>
          <a:bodyPr/>
          <a:lstStyle/>
          <a:p>
            <a:r>
              <a:rPr lang="en-US"/>
              <a:t>Clarketal Lunar Ice Cube</a:t>
            </a:r>
            <a:endParaRPr lang="en-US" dirty="0"/>
          </a:p>
        </p:txBody>
      </p:sp>
      <p:sp>
        <p:nvSpPr>
          <p:cNvPr id="7" name="Slide Number Placeholder 6"/>
          <p:cNvSpPr>
            <a:spLocks noGrp="1"/>
          </p:cNvSpPr>
          <p:nvPr>
            <p:ph type="sldNum" sz="quarter" idx="12"/>
          </p:nvPr>
        </p:nvSpPr>
        <p:spPr>
          <a:xfrm>
            <a:off x="6553200" y="6561305"/>
            <a:ext cx="2133600" cy="265996"/>
          </a:xfrm>
        </p:spPr>
        <p:txBody>
          <a:bodyPr/>
          <a:lstStyle/>
          <a:p>
            <a:fld id="{61DB02BC-888A-9449-ADDC-9153D0D66787}" type="slidenum">
              <a:rPr lang="en-US" smtClean="0"/>
              <a:t>1</a:t>
            </a:fld>
            <a:endParaRPr lang="en-US"/>
          </a:p>
        </p:txBody>
      </p:sp>
      <p:sp>
        <p:nvSpPr>
          <p:cNvPr id="3" name="Date Placeholder 2"/>
          <p:cNvSpPr>
            <a:spLocks noGrp="1"/>
          </p:cNvSpPr>
          <p:nvPr>
            <p:ph type="dt" sz="half" idx="10"/>
          </p:nvPr>
        </p:nvSpPr>
        <p:spPr>
          <a:xfrm>
            <a:off x="457200" y="6561305"/>
            <a:ext cx="2133600" cy="250878"/>
          </a:xfrm>
        </p:spPr>
        <p:txBody>
          <a:bodyPr/>
          <a:lstStyle/>
          <a:p>
            <a:r>
              <a:rPr lang="en-US"/>
              <a:t>ISSC 2021</a:t>
            </a:r>
          </a:p>
        </p:txBody>
      </p:sp>
      <p:pic>
        <p:nvPicPr>
          <p:cNvPr id="9" name="Picture 8" descr="nasa_logo(80x66).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48" y="5474373"/>
            <a:ext cx="1018032" cy="841248"/>
          </a:xfrm>
          <a:prstGeom prst="rect">
            <a:avLst/>
          </a:prstGeom>
        </p:spPr>
      </p:pic>
      <p:sp>
        <p:nvSpPr>
          <p:cNvPr id="10" name="Footer Placeholder 3"/>
          <p:cNvSpPr txBox="1">
            <a:spLocks/>
          </p:cNvSpPr>
          <p:nvPr/>
        </p:nvSpPr>
        <p:spPr>
          <a:xfrm>
            <a:off x="5113014" y="4180946"/>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California</a:t>
            </a:r>
          </a:p>
          <a:p>
            <a:endParaRPr lang="en-US" b="1" dirty="0">
              <a:solidFill>
                <a:srgbClr val="000000"/>
              </a:solidFill>
              <a:latin typeface="Arial" charset="0"/>
            </a:endParaRPr>
          </a:p>
          <a:p>
            <a:r>
              <a:rPr lang="en-US" b="1" dirty="0">
                <a:solidFill>
                  <a:srgbClr val="000000"/>
                </a:solidFill>
                <a:latin typeface="Arial" charset="0"/>
                <a:hlinkClick r:id="rId4"/>
              </a:rPr>
              <a:t>www.nasa.gov</a:t>
            </a:r>
            <a:endParaRPr lang="en-US" b="1" dirty="0">
              <a:solidFill>
                <a:srgbClr val="000000"/>
              </a:solidFill>
              <a:latin typeface="Arial" charset="0"/>
            </a:endParaRPr>
          </a:p>
          <a:p>
            <a:pPr>
              <a:lnSpc>
                <a:spcPts val="2038"/>
              </a:lnSpc>
            </a:pPr>
            <a:r>
              <a:rPr lang="en-US" sz="1050" dirty="0">
                <a:solidFill>
                  <a:srgbClr val="000000"/>
                </a:solidFill>
                <a:latin typeface="Arial" charset="0"/>
              </a:rPr>
              <a:t>©  2021. All rights reserved.</a:t>
            </a:r>
          </a:p>
          <a:p>
            <a:pPr>
              <a:lnSpc>
                <a:spcPts val="2038"/>
              </a:lnSpc>
            </a:pPr>
            <a:r>
              <a:rPr lang="en-US" sz="1050" dirty="0">
                <a:solidFill>
                  <a:srgbClr val="000000"/>
                </a:solidFill>
                <a:latin typeface="Arial" charset="0"/>
              </a:rPr>
              <a:t>Government sponsorship acknowledged.</a:t>
            </a:r>
            <a:endParaRPr lang="en-US" dirty="0">
              <a:solidFill>
                <a:srgbClr val="000000"/>
              </a:solidFill>
            </a:endParaRPr>
          </a:p>
        </p:txBody>
      </p:sp>
      <p:sp>
        <p:nvSpPr>
          <p:cNvPr id="2" name="TextBox 1"/>
          <p:cNvSpPr txBox="1"/>
          <p:nvPr/>
        </p:nvSpPr>
        <p:spPr>
          <a:xfrm>
            <a:off x="1651000" y="7112000"/>
            <a:ext cx="184666" cy="369332"/>
          </a:xfrm>
          <a:prstGeom prst="rect">
            <a:avLst/>
          </a:prstGeom>
          <a:noFill/>
        </p:spPr>
        <p:txBody>
          <a:bodyPr wrap="none" rtlCol="0">
            <a:spAutoFit/>
          </a:bodyPr>
          <a:lstStyle/>
          <a:p>
            <a:endParaRPr lang="en-US" dirty="0"/>
          </a:p>
        </p:txBody>
      </p:sp>
      <p:sp>
        <p:nvSpPr>
          <p:cNvPr id="13" name="TextBox 12"/>
          <p:cNvSpPr txBox="1"/>
          <p:nvPr/>
        </p:nvSpPr>
        <p:spPr>
          <a:xfrm>
            <a:off x="1193680" y="5481725"/>
            <a:ext cx="3744240" cy="738664"/>
          </a:xfrm>
          <a:prstGeom prst="rect">
            <a:avLst/>
          </a:prstGeom>
          <a:noFill/>
        </p:spPr>
        <p:txBody>
          <a:bodyPr wrap="square" rtlCol="0">
            <a:spAutoFit/>
          </a:bodyPr>
          <a:lstStyle/>
          <a:p>
            <a:r>
              <a:rPr lang="en-US" sz="2400" b="1" dirty="0"/>
              <a:t>Jet Propulsion Laboratory</a:t>
            </a:r>
          </a:p>
          <a:p>
            <a:r>
              <a:rPr lang="en-US" dirty="0"/>
              <a:t>California Institute of Technology</a:t>
            </a:r>
          </a:p>
        </p:txBody>
      </p:sp>
      <p:pic>
        <p:nvPicPr>
          <p:cNvPr id="15" name="Picture 14">
            <a:extLst>
              <a:ext uri="{FF2B5EF4-FFF2-40B4-BE49-F238E27FC236}">
                <a16:creationId xmlns:a16="http://schemas.microsoft.com/office/drawing/2014/main" id="{CDDA5AF5-D191-4B45-AE63-D389649514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1963" y="2636851"/>
            <a:ext cx="9144000" cy="2250015"/>
          </a:xfrm>
          <a:prstGeom prst="rect">
            <a:avLst/>
          </a:prstGeom>
        </p:spPr>
      </p:pic>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ISSC 2021</a:t>
            </a:r>
            <a:endParaRPr lang="en-US" dirty="0"/>
          </a:p>
        </p:txBody>
      </p:sp>
      <p:sp>
        <p:nvSpPr>
          <p:cNvPr id="3" name="Footer Placeholder 2"/>
          <p:cNvSpPr>
            <a:spLocks noGrp="1"/>
          </p:cNvSpPr>
          <p:nvPr>
            <p:ph type="ftr" sz="quarter" idx="11"/>
          </p:nvPr>
        </p:nvSpPr>
        <p:spPr/>
        <p:txBody>
          <a:bodyPr/>
          <a:lstStyle/>
          <a:p>
            <a:r>
              <a:rPr lang="en-US"/>
              <a:t>Clarketal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2</a:t>
            </a:fld>
            <a:endParaRPr lang="en-US"/>
          </a:p>
        </p:txBody>
      </p:sp>
      <p:sp>
        <p:nvSpPr>
          <p:cNvPr id="5" name="TextBox 4"/>
          <p:cNvSpPr txBox="1"/>
          <p:nvPr/>
        </p:nvSpPr>
        <p:spPr>
          <a:xfrm>
            <a:off x="84614" y="45817"/>
            <a:ext cx="5256300" cy="6524863"/>
          </a:xfrm>
          <a:prstGeom prst="rect">
            <a:avLst/>
          </a:prstGeom>
          <a:solidFill>
            <a:schemeClr val="bg1">
              <a:alpha val="50000"/>
            </a:schemeClr>
          </a:solidFill>
        </p:spPr>
        <p:txBody>
          <a:bodyPr wrap="square" rtlCol="0">
            <a:spAutoFit/>
          </a:bodyPr>
          <a:lstStyle/>
          <a:p>
            <a:pPr>
              <a:defRPr/>
            </a:pPr>
            <a:r>
              <a:rPr lang="en-US" sz="2000" b="1" dirty="0">
                <a:solidFill>
                  <a:srgbClr val="000000"/>
                </a:solidFill>
                <a:latin typeface="Arial" charset="0"/>
              </a:rPr>
              <a:t>Current Status</a:t>
            </a:r>
          </a:p>
          <a:p>
            <a:pPr>
              <a:defRPr/>
            </a:pPr>
            <a:endParaRPr lang="en-US" sz="2000" b="1" dirty="0">
              <a:solidFill>
                <a:srgbClr val="000000"/>
              </a:solidFill>
              <a:latin typeface="Arial" charset="0"/>
            </a:endParaRPr>
          </a:p>
          <a:p>
            <a:pPr lvl="0" defTabSz="914400" fontAlgn="base">
              <a:spcBef>
                <a:spcPct val="0"/>
              </a:spcBef>
              <a:spcAft>
                <a:spcPct val="0"/>
              </a:spcAft>
              <a:defRPr/>
            </a:pPr>
            <a:r>
              <a:rPr lang="en-US" dirty="0"/>
              <a:t>Shutdown delay.</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EM1 Launch now late 2021.</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Publications (Source): Online Presentations, Short papers from 2015 at LPSC, LEAG, CDW, and ISSC. Papers, Clark et al, 2016, 2018, 2019, 2021 SPIE Optics; 2018 Small Satellite Conference.</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BIRCHES and S/C now undergoing TVPM and troubleshooting detector cooling issues in preparation for optical, digital, and radiometric calibration in simulated environment. </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err="1"/>
              <a:t>FlatSat</a:t>
            </a:r>
            <a:r>
              <a:rPr lang="en-US" dirty="0"/>
              <a:t> with emulators tested all subsystems</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End to End tests for S/C successful.</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Software for Level 0 and Level 1a Calibration and Flight data production Written.  Critical Flight Calibration real time analysis software written.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0015" y="171142"/>
            <a:ext cx="3309371" cy="4477142"/>
          </a:xfrm>
          <a:prstGeom prst="rect">
            <a:avLst/>
          </a:prstGeom>
        </p:spPr>
      </p:pic>
      <p:pic>
        <p:nvPicPr>
          <p:cNvPr id="6" name="Picture 5">
            <a:extLst>
              <a:ext uri="{FF2B5EF4-FFF2-40B4-BE49-F238E27FC236}">
                <a16:creationId xmlns:a16="http://schemas.microsoft.com/office/drawing/2014/main" id="{29D02646-8F90-B240-B592-9420380D974B}"/>
              </a:ext>
            </a:extLst>
          </p:cNvPr>
          <p:cNvPicPr>
            <a:picLocks noChangeAspect="1"/>
          </p:cNvPicPr>
          <p:nvPr/>
        </p:nvPicPr>
        <p:blipFill>
          <a:blip r:embed="rId3"/>
          <a:stretch>
            <a:fillRect/>
          </a:stretch>
        </p:blipFill>
        <p:spPr>
          <a:xfrm>
            <a:off x="5491477" y="1270128"/>
            <a:ext cx="3195323" cy="4137102"/>
          </a:xfrm>
          <a:prstGeom prst="rect">
            <a:avLst/>
          </a:prstGeom>
        </p:spPr>
      </p:pic>
      <p:pic>
        <p:nvPicPr>
          <p:cNvPr id="8" name="Picture 7">
            <a:extLst>
              <a:ext uri="{FF2B5EF4-FFF2-40B4-BE49-F238E27FC236}">
                <a16:creationId xmlns:a16="http://schemas.microsoft.com/office/drawing/2014/main" id="{2B019819-9213-A145-8C36-B44015867402}"/>
              </a:ext>
            </a:extLst>
          </p:cNvPr>
          <p:cNvPicPr>
            <a:picLocks noChangeAspect="1"/>
          </p:cNvPicPr>
          <p:nvPr/>
        </p:nvPicPr>
        <p:blipFill>
          <a:blip r:embed="rId4"/>
          <a:stretch>
            <a:fillRect/>
          </a:stretch>
        </p:blipFill>
        <p:spPr>
          <a:xfrm>
            <a:off x="5218950" y="2434844"/>
            <a:ext cx="3309070" cy="4426879"/>
          </a:xfrm>
          <a:prstGeom prst="rect">
            <a:avLst/>
          </a:prstGeom>
        </p:spPr>
      </p:pic>
    </p:spTree>
    <p:extLst>
      <p:ext uri="{BB962C8B-B14F-4D97-AF65-F5344CB8AC3E}">
        <p14:creationId xmlns:p14="http://schemas.microsoft.com/office/powerpoint/2010/main" val="317647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E4050F-DD7D-6347-9790-2890E09394A2}"/>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EDFB1701-383D-914A-9C72-6201B89F9702}"/>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2D86A230-9A81-5A45-B284-4227B0BE1860}"/>
              </a:ext>
            </a:extLst>
          </p:cNvPr>
          <p:cNvSpPr>
            <a:spLocks noGrp="1"/>
          </p:cNvSpPr>
          <p:nvPr>
            <p:ph type="sldNum" sz="quarter" idx="12"/>
          </p:nvPr>
        </p:nvSpPr>
        <p:spPr/>
        <p:txBody>
          <a:bodyPr/>
          <a:lstStyle/>
          <a:p>
            <a:fld id="{61DB02BC-888A-9449-ADDC-9153D0D66787}" type="slidenum">
              <a:rPr lang="en-US" smtClean="0"/>
              <a:t>3</a:t>
            </a:fld>
            <a:endParaRPr lang="en-US"/>
          </a:p>
        </p:txBody>
      </p:sp>
      <p:graphicFrame>
        <p:nvGraphicFramePr>
          <p:cNvPr id="5" name="Table 4">
            <a:extLst>
              <a:ext uri="{FF2B5EF4-FFF2-40B4-BE49-F238E27FC236}">
                <a16:creationId xmlns:a16="http://schemas.microsoft.com/office/drawing/2014/main" id="{424C6216-F874-6B4B-AB7C-B34AF46E70AF}"/>
              </a:ext>
            </a:extLst>
          </p:cNvPr>
          <p:cNvGraphicFramePr>
            <a:graphicFrameLocks noGrp="1"/>
          </p:cNvGraphicFramePr>
          <p:nvPr>
            <p:extLst>
              <p:ext uri="{D42A27DB-BD31-4B8C-83A1-F6EECF244321}">
                <p14:modId xmlns:p14="http://schemas.microsoft.com/office/powerpoint/2010/main" val="359000036"/>
              </p:ext>
            </p:extLst>
          </p:nvPr>
        </p:nvGraphicFramePr>
        <p:xfrm>
          <a:off x="365759" y="822235"/>
          <a:ext cx="8611985" cy="4126992"/>
        </p:xfrm>
        <a:graphic>
          <a:graphicData uri="http://schemas.openxmlformats.org/drawingml/2006/table">
            <a:tbl>
              <a:tblPr firstRow="1" bandRow="1">
                <a:tableStyleId>{5940675A-B579-460E-94D1-54222C63F5DA}</a:tableStyleId>
              </a:tblPr>
              <a:tblGrid>
                <a:gridCol w="6263641">
                  <a:extLst>
                    <a:ext uri="{9D8B030D-6E8A-4147-A177-3AD203B41FA5}">
                      <a16:colId xmlns:a16="http://schemas.microsoft.com/office/drawing/2014/main" val="2816465555"/>
                    </a:ext>
                  </a:extLst>
                </a:gridCol>
                <a:gridCol w="2348344">
                  <a:extLst>
                    <a:ext uri="{9D8B030D-6E8A-4147-A177-3AD203B41FA5}">
                      <a16:colId xmlns:a16="http://schemas.microsoft.com/office/drawing/2014/main" val="1306619236"/>
                    </a:ext>
                  </a:extLst>
                </a:gridCol>
              </a:tblGrid>
              <a:tr h="261982">
                <a:tc>
                  <a:txBody>
                    <a:bodyPr/>
                    <a:lstStyle/>
                    <a:p>
                      <a:r>
                        <a:rPr lang="en-US" sz="1400"/>
                        <a:t>Relevance to NASA</a:t>
                      </a:r>
                    </a:p>
                  </a:txBody>
                  <a:tcPr marL="18288" marR="18288" marT="18288" marB="18288">
                    <a:solidFill>
                      <a:schemeClr val="bg1"/>
                    </a:solidFill>
                  </a:tcPr>
                </a:tc>
                <a:tc>
                  <a:txBody>
                    <a:bodyPr/>
                    <a:lstStyle/>
                    <a:p>
                      <a:r>
                        <a:rPr lang="en-US" sz="1400"/>
                        <a:t>Growing Evidence for Global Distribution</a:t>
                      </a:r>
                    </a:p>
                  </a:txBody>
                  <a:tcPr marL="18288" marR="18288" marT="18288" marB="18288">
                    <a:solidFill>
                      <a:schemeClr val="bg1"/>
                    </a:solidFill>
                  </a:tcPr>
                </a:tc>
                <a:extLst>
                  <a:ext uri="{0D108BD9-81ED-4DB2-BD59-A6C34878D82A}">
                    <a16:rowId xmlns:a16="http://schemas.microsoft.com/office/drawing/2014/main" val="2254738050"/>
                  </a:ext>
                </a:extLst>
              </a:tr>
              <a:tr h="1112520">
                <a:tc>
                  <a:txBody>
                    <a:bodyPr/>
                    <a:lstStyle/>
                    <a:p>
                      <a:pPr marL="0" indent="0">
                        <a:defRPr/>
                      </a:pPr>
                      <a:r>
                        <a:rPr lang="en-US" sz="1400" b="1" dirty="0"/>
                        <a:t>HEOMD Strategic Knowledge Gaps: </a:t>
                      </a:r>
                    </a:p>
                    <a:p>
                      <a:pPr marL="0" indent="0">
                        <a:defRPr/>
                      </a:pPr>
                      <a:r>
                        <a:rPr lang="en-US" sz="1400" b="0" dirty="0"/>
                        <a:t>1) T</a:t>
                      </a:r>
                      <a:r>
                        <a:rPr lang="en-US" sz="1400" dirty="0"/>
                        <a:t>emporal Variability and Movement Dynamics of </a:t>
                      </a:r>
                      <a:r>
                        <a:rPr lang="en-US" sz="1400" b="1" dirty="0"/>
                        <a:t>Surface-Correlated OH and H2O </a:t>
                      </a:r>
                      <a:r>
                        <a:rPr lang="en-US" sz="1400" dirty="0"/>
                        <a:t>deposits toward permanently shadowed area retention (Lunar Ice Cube)</a:t>
                      </a:r>
                    </a:p>
                    <a:p>
                      <a:pPr marL="0" indent="0">
                        <a:defRPr/>
                      </a:pPr>
                      <a:endParaRPr lang="en-US" sz="1400" dirty="0"/>
                    </a:p>
                    <a:p>
                      <a:pPr marL="0" indent="0">
                        <a:defRPr/>
                      </a:pPr>
                      <a:r>
                        <a:rPr lang="en-US" sz="1400" dirty="0"/>
                        <a:t>2) Composition, Form and Distribution of </a:t>
                      </a:r>
                      <a:r>
                        <a:rPr lang="en-US" sz="1400" b="1" dirty="0"/>
                        <a:t>Polar Volatiles (Lunar Flashlight, LunaH Map)</a:t>
                      </a:r>
                    </a:p>
                    <a:p>
                      <a:pPr marL="0" indent="0">
                        <a:defRPr/>
                      </a:pPr>
                      <a:endParaRPr lang="en-US" sz="1400" dirty="0"/>
                    </a:p>
                    <a:p>
                      <a:pPr marL="0" indent="-1588">
                        <a:defRPr/>
                      </a:pPr>
                      <a:r>
                        <a:rPr lang="en-US" sz="1400" dirty="0"/>
                        <a:t>3)Quality/quantity/distribution/form of </a:t>
                      </a:r>
                      <a:r>
                        <a:rPr lang="en-US" sz="1400" b="1" dirty="0"/>
                        <a:t>H species and other volatiles</a:t>
                      </a:r>
                      <a:r>
                        <a:rPr lang="en-US" sz="1400" dirty="0"/>
                        <a:t> in </a:t>
                      </a:r>
                      <a:r>
                        <a:rPr lang="en-US" sz="1400" b="1" dirty="0"/>
                        <a:t>mare and highlands regolith (Lunar Ice Cube) at &gt;30 degrees latitude</a:t>
                      </a:r>
                      <a:endParaRPr lang="en-US" sz="1400" dirty="0"/>
                    </a:p>
                    <a:p>
                      <a:endParaRPr lang="en-US" sz="140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a:effectLst/>
                          <a:latin typeface="+mj-lt"/>
                          <a:ea typeface="MS Mincho" panose="02020609040205080304" pitchFamily="49" charset="-128"/>
                        </a:rPr>
                        <a:t>SMD Decadal Survey</a:t>
                      </a:r>
                      <a:r>
                        <a:rPr lang="en-US" sz="1400" dirty="0">
                          <a:effectLst/>
                          <a:latin typeface="+mj-lt"/>
                          <a:ea typeface="MS Mincho" panose="02020609040205080304" pitchFamily="49" charset="-128"/>
                        </a:rPr>
                        <a:t>: understanding solar system formation, and evolution of the </a:t>
                      </a:r>
                      <a:r>
                        <a:rPr lang="en-US" sz="1400" b="1" dirty="0">
                          <a:effectLst/>
                          <a:latin typeface="+mj-lt"/>
                          <a:ea typeface="MS Mincho" panose="02020609040205080304" pitchFamily="49" charset="-128"/>
                        </a:rPr>
                        <a:t>lunar</a:t>
                      </a:r>
                      <a:r>
                        <a:rPr lang="en-US" sz="1400" dirty="0">
                          <a:effectLst/>
                          <a:latin typeface="+mj-lt"/>
                          <a:ea typeface="MS Mincho" panose="02020609040205080304" pitchFamily="49" charset="-128"/>
                        </a:rPr>
                        <a:t> surface and atmosphere by further establishing the </a:t>
                      </a:r>
                      <a:r>
                        <a:rPr lang="en-US" sz="1400" b="1" dirty="0">
                          <a:effectLst/>
                          <a:latin typeface="+mj-lt"/>
                          <a:ea typeface="MS Mincho" panose="02020609040205080304" pitchFamily="49" charset="-128"/>
                        </a:rPr>
                        <a:t>role of surface volatiles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dirty="0">
                        <a:effectLst/>
                        <a:latin typeface="+mj-lt"/>
                        <a:ea typeface="MS Mincho" panose="02020609040205080304" pitchFamily="49"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effectLst/>
                          <a:latin typeface="+mj-lt"/>
                          <a:ea typeface="+mn-ea"/>
                          <a:cs typeface="+mn-cs"/>
                        </a:rPr>
                        <a:t>SMD Scientific Context for Exploration of the Moon</a:t>
                      </a:r>
                      <a:r>
                        <a:rPr lang="en-US" sz="1400" kern="1200" dirty="0">
                          <a:solidFill>
                            <a:schemeClr val="tx1"/>
                          </a:solidFill>
                          <a:effectLst/>
                          <a:latin typeface="+mj-lt"/>
                          <a:ea typeface="+mn-ea"/>
                          <a:cs typeface="+mn-cs"/>
                        </a:rPr>
                        <a:t>: Using the Moon to study regolith, </a:t>
                      </a:r>
                      <a:r>
                        <a:rPr lang="en-US" sz="1400" b="1" kern="1200" dirty="0">
                          <a:solidFill>
                            <a:schemeClr val="tx1"/>
                          </a:solidFill>
                          <a:effectLst/>
                          <a:latin typeface="+mj-lt"/>
                          <a:ea typeface="+mn-ea"/>
                          <a:cs typeface="+mn-cs"/>
                        </a:rPr>
                        <a:t>exosphere (including water vapor)</a:t>
                      </a:r>
                      <a:r>
                        <a:rPr lang="en-US" sz="1400" kern="1200" dirty="0">
                          <a:solidFill>
                            <a:schemeClr val="tx1"/>
                          </a:solidFill>
                          <a:effectLst/>
                          <a:latin typeface="+mj-lt"/>
                          <a:ea typeface="+mn-ea"/>
                          <a:cs typeface="+mn-cs"/>
                        </a:rPr>
                        <a:t> processes on airless bodies</a:t>
                      </a:r>
                      <a:r>
                        <a:rPr lang="en-US" sz="1400" kern="1200" dirty="0">
                          <a:solidFill>
                            <a:schemeClr val="tx1"/>
                          </a:solidFill>
                          <a:effectLst/>
                          <a:latin typeface="+mn-lt"/>
                          <a:ea typeface="+mn-ea"/>
                          <a:cs typeface="+mn-cs"/>
                        </a:rPr>
                        <a:t> </a:t>
                      </a:r>
                      <a:endParaRPr lang="en-US" sz="1400" dirty="0">
                        <a:effectLst/>
                        <a:latin typeface="+mj-lt"/>
                        <a:ea typeface="MS Mincho" panose="02020609040205080304" pitchFamily="49" charset="-128"/>
                      </a:endParaRPr>
                    </a:p>
                  </a:txBody>
                  <a:tcPr marL="18288" marR="18288" marT="18288" marB="1828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surface ice near both poles (cold traps).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bound water in surface volcanic deposits.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surface hydroxyl (OH) and water varying as function of of temperature (local time of day) and illumination (slope orientation) in 100's of PPM range.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polar region bulk water down to 1 meter depth 100 PPM range, unknown distribution</a:t>
                      </a:r>
                    </a:p>
                  </a:txBody>
                  <a:tcPr marL="18288" marR="18288" marT="18288" marB="18288">
                    <a:solidFill>
                      <a:schemeClr val="bg1"/>
                    </a:solidFill>
                  </a:tcPr>
                </a:tc>
                <a:extLst>
                  <a:ext uri="{0D108BD9-81ED-4DB2-BD59-A6C34878D82A}">
                    <a16:rowId xmlns:a16="http://schemas.microsoft.com/office/drawing/2014/main" val="2091970560"/>
                  </a:ext>
                </a:extLst>
              </a:tr>
            </a:tbl>
          </a:graphicData>
        </a:graphic>
      </p:graphicFrame>
      <p:sp>
        <p:nvSpPr>
          <p:cNvPr id="6" name="TextBox 5">
            <a:extLst>
              <a:ext uri="{FF2B5EF4-FFF2-40B4-BE49-F238E27FC236}">
                <a16:creationId xmlns:a16="http://schemas.microsoft.com/office/drawing/2014/main" id="{16411620-D1B8-E14F-BEF1-37B6239FF05B}"/>
              </a:ext>
            </a:extLst>
          </p:cNvPr>
          <p:cNvSpPr txBox="1"/>
          <p:nvPr/>
        </p:nvSpPr>
        <p:spPr>
          <a:xfrm>
            <a:off x="3535679" y="222069"/>
            <a:ext cx="2303417" cy="369332"/>
          </a:xfrm>
          <a:prstGeom prst="rect">
            <a:avLst/>
          </a:prstGeom>
          <a:noFill/>
        </p:spPr>
        <p:txBody>
          <a:bodyPr wrap="square" rtlCol="0">
            <a:spAutoFit/>
          </a:bodyPr>
          <a:lstStyle/>
          <a:p>
            <a:r>
              <a:rPr lang="en-US" b="1"/>
              <a:t>Significance of Water </a:t>
            </a:r>
          </a:p>
        </p:txBody>
      </p:sp>
    </p:spTree>
    <p:extLst>
      <p:ext uri="{BB962C8B-B14F-4D97-AF65-F5344CB8AC3E}">
        <p14:creationId xmlns:p14="http://schemas.microsoft.com/office/powerpoint/2010/main" val="2722920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7D19AA-88C9-5544-906F-632FC7180378}"/>
              </a:ext>
            </a:extLst>
          </p:cNvPr>
          <p:cNvPicPr>
            <a:picLocks noChangeAspect="1"/>
          </p:cNvPicPr>
          <p:nvPr/>
        </p:nvPicPr>
        <p:blipFill rotWithShape="1">
          <a:blip r:embed="rId2"/>
          <a:srcRect l="17866" r="15348" b="15518"/>
          <a:stretch/>
        </p:blipFill>
        <p:spPr>
          <a:xfrm>
            <a:off x="5527615" y="565946"/>
            <a:ext cx="3397547" cy="2634454"/>
          </a:xfrm>
          <a:prstGeom prst="rect">
            <a:avLst/>
          </a:prstGeom>
        </p:spPr>
      </p:pic>
      <p:sp>
        <p:nvSpPr>
          <p:cNvPr id="3" name="TextBox 2">
            <a:extLst>
              <a:ext uri="{FF2B5EF4-FFF2-40B4-BE49-F238E27FC236}">
                <a16:creationId xmlns:a16="http://schemas.microsoft.com/office/drawing/2014/main" id="{93ED1995-9E17-4246-A446-42866D1AF00A}"/>
              </a:ext>
            </a:extLst>
          </p:cNvPr>
          <p:cNvSpPr txBox="1"/>
          <p:nvPr/>
        </p:nvSpPr>
        <p:spPr>
          <a:xfrm>
            <a:off x="5527615" y="3200399"/>
            <a:ext cx="3397547" cy="2031325"/>
          </a:xfrm>
          <a:prstGeom prst="rect">
            <a:avLst/>
          </a:prstGeom>
          <a:solidFill>
            <a:schemeClr val="bg1"/>
          </a:solidFill>
        </p:spPr>
        <p:txBody>
          <a:bodyPr wrap="square" rtlCol="0">
            <a:spAutoFit/>
          </a:bodyPr>
          <a:lstStyle/>
          <a:p>
            <a:r>
              <a:rPr lang="en-US" sz="1400" dirty="0"/>
              <a:t>Map of 2.85 u Effective Single Particle Absorption Thickness (ESPAT) derived from M3 at low lunar latitudes. Features apparently associated with pyroclastic deposits, lending credence to hypothesis of volatile-rich (hundreds ppm) sources in mantle.  A aristarchus; O orientale, RB Rima Bode, SG Sulpicius Gallus, TL Taur-Littrow.   Milliken and Li, 2017. </a:t>
            </a:r>
          </a:p>
        </p:txBody>
      </p:sp>
      <p:sp>
        <p:nvSpPr>
          <p:cNvPr id="4" name="TextBox 3">
            <a:extLst>
              <a:ext uri="{FF2B5EF4-FFF2-40B4-BE49-F238E27FC236}">
                <a16:creationId xmlns:a16="http://schemas.microsoft.com/office/drawing/2014/main" id="{3C46AD60-786C-BB48-B2A3-C10FF84458E3}"/>
              </a:ext>
            </a:extLst>
          </p:cNvPr>
          <p:cNvSpPr txBox="1"/>
          <p:nvPr/>
        </p:nvSpPr>
        <p:spPr>
          <a:xfrm>
            <a:off x="3643367" y="160473"/>
            <a:ext cx="2758745" cy="369332"/>
          </a:xfrm>
          <a:prstGeom prst="rect">
            <a:avLst/>
          </a:prstGeom>
          <a:noFill/>
        </p:spPr>
        <p:txBody>
          <a:bodyPr wrap="square" rtlCol="0">
            <a:spAutoFit/>
          </a:bodyPr>
          <a:lstStyle/>
          <a:p>
            <a:r>
              <a:rPr lang="en-US" b="1" dirty="0"/>
              <a:t>Further Evidence for Water</a:t>
            </a:r>
          </a:p>
        </p:txBody>
      </p:sp>
      <p:pic>
        <p:nvPicPr>
          <p:cNvPr id="6" name="Picture 5">
            <a:extLst>
              <a:ext uri="{FF2B5EF4-FFF2-40B4-BE49-F238E27FC236}">
                <a16:creationId xmlns:a16="http://schemas.microsoft.com/office/drawing/2014/main" id="{492B11A3-C7DF-7B49-95F8-1D0B6FA11B7A}"/>
              </a:ext>
            </a:extLst>
          </p:cNvPr>
          <p:cNvPicPr>
            <a:picLocks noChangeAspect="1"/>
          </p:cNvPicPr>
          <p:nvPr/>
        </p:nvPicPr>
        <p:blipFill>
          <a:blip r:embed="rId3"/>
          <a:stretch>
            <a:fillRect/>
          </a:stretch>
        </p:blipFill>
        <p:spPr>
          <a:xfrm>
            <a:off x="204301" y="565946"/>
            <a:ext cx="3990012" cy="5553745"/>
          </a:xfrm>
          <a:prstGeom prst="rect">
            <a:avLst/>
          </a:prstGeom>
        </p:spPr>
      </p:pic>
      <p:sp>
        <p:nvSpPr>
          <p:cNvPr id="5" name="TextBox 4">
            <a:extLst>
              <a:ext uri="{FF2B5EF4-FFF2-40B4-BE49-F238E27FC236}">
                <a16:creationId xmlns:a16="http://schemas.microsoft.com/office/drawing/2014/main" id="{A17180C6-C443-C343-ABA4-342DC01CDC8A}"/>
              </a:ext>
            </a:extLst>
          </p:cNvPr>
          <p:cNvSpPr txBox="1"/>
          <p:nvPr/>
        </p:nvSpPr>
        <p:spPr>
          <a:xfrm>
            <a:off x="204300" y="5081952"/>
            <a:ext cx="3990013" cy="1169551"/>
          </a:xfrm>
          <a:prstGeom prst="rect">
            <a:avLst/>
          </a:prstGeom>
          <a:solidFill>
            <a:schemeClr val="bg1"/>
          </a:solidFill>
        </p:spPr>
        <p:txBody>
          <a:bodyPr wrap="square" rtlCol="0">
            <a:spAutoFit/>
          </a:bodyPr>
          <a:lstStyle/>
          <a:p>
            <a:r>
              <a:rPr lang="en-US" sz="1400"/>
              <a:t>M3 calculated ESPAT estimated water content (Apollo landing sites in yellow) map (A), all longitude-averaged latitude profile (B), and +/- 35 degree latitude-averaged longitude profile (C). Li and Milliken, 2017.</a:t>
            </a:r>
          </a:p>
        </p:txBody>
      </p:sp>
      <p:sp>
        <p:nvSpPr>
          <p:cNvPr id="8" name="Date Placeholder 7">
            <a:extLst>
              <a:ext uri="{FF2B5EF4-FFF2-40B4-BE49-F238E27FC236}">
                <a16:creationId xmlns:a16="http://schemas.microsoft.com/office/drawing/2014/main" id="{4BB8F7E9-7952-594F-8FE1-938AAC3A4CE5}"/>
              </a:ext>
            </a:extLst>
          </p:cNvPr>
          <p:cNvSpPr>
            <a:spLocks noGrp="1"/>
          </p:cNvSpPr>
          <p:nvPr>
            <p:ph type="dt" sz="half" idx="10"/>
          </p:nvPr>
        </p:nvSpPr>
        <p:spPr/>
        <p:txBody>
          <a:bodyPr/>
          <a:lstStyle/>
          <a:p>
            <a:r>
              <a:rPr lang="en-US"/>
              <a:t>ISSC 2021</a:t>
            </a:r>
            <a:endParaRPr lang="en-US" dirty="0"/>
          </a:p>
        </p:txBody>
      </p:sp>
      <p:sp>
        <p:nvSpPr>
          <p:cNvPr id="9" name="Footer Placeholder 8">
            <a:extLst>
              <a:ext uri="{FF2B5EF4-FFF2-40B4-BE49-F238E27FC236}">
                <a16:creationId xmlns:a16="http://schemas.microsoft.com/office/drawing/2014/main" id="{DA1D86F6-2115-AC4F-9F51-2AFC9F500084}"/>
              </a:ext>
            </a:extLst>
          </p:cNvPr>
          <p:cNvSpPr>
            <a:spLocks noGrp="1"/>
          </p:cNvSpPr>
          <p:nvPr>
            <p:ph type="ftr" sz="quarter" idx="11"/>
          </p:nvPr>
        </p:nvSpPr>
        <p:spPr/>
        <p:txBody>
          <a:bodyPr/>
          <a:lstStyle/>
          <a:p>
            <a:r>
              <a:rPr lang="en-US"/>
              <a:t>Clarketal Lunar Ice Cube</a:t>
            </a:r>
            <a:endParaRPr lang="en-US" dirty="0"/>
          </a:p>
        </p:txBody>
      </p:sp>
      <p:sp>
        <p:nvSpPr>
          <p:cNvPr id="10" name="Slide Number Placeholder 9">
            <a:extLst>
              <a:ext uri="{FF2B5EF4-FFF2-40B4-BE49-F238E27FC236}">
                <a16:creationId xmlns:a16="http://schemas.microsoft.com/office/drawing/2014/main" id="{CD5D3022-60AF-A24D-AC1B-1A37D557C36B}"/>
              </a:ext>
            </a:extLst>
          </p:cNvPr>
          <p:cNvSpPr>
            <a:spLocks noGrp="1"/>
          </p:cNvSpPr>
          <p:nvPr>
            <p:ph type="sldNum" sz="quarter" idx="12"/>
          </p:nvPr>
        </p:nvSpPr>
        <p:spPr/>
        <p:txBody>
          <a:bodyPr/>
          <a:lstStyle/>
          <a:p>
            <a:fld id="{61DB02BC-888A-9449-ADDC-9153D0D66787}" type="slidenum">
              <a:rPr lang="en-US" smtClean="0"/>
              <a:t>4</a:t>
            </a:fld>
            <a:endParaRPr lang="en-US"/>
          </a:p>
        </p:txBody>
      </p:sp>
      <p:sp>
        <p:nvSpPr>
          <p:cNvPr id="12" name="TextBox 11">
            <a:extLst>
              <a:ext uri="{FF2B5EF4-FFF2-40B4-BE49-F238E27FC236}">
                <a16:creationId xmlns:a16="http://schemas.microsoft.com/office/drawing/2014/main" id="{8A01B740-7E80-D945-BA60-BC1A41BB0A45}"/>
              </a:ext>
            </a:extLst>
          </p:cNvPr>
          <p:cNvSpPr txBox="1"/>
          <p:nvPr/>
        </p:nvSpPr>
        <p:spPr>
          <a:xfrm>
            <a:off x="204300" y="5105041"/>
            <a:ext cx="3990013" cy="1169551"/>
          </a:xfrm>
          <a:prstGeom prst="rect">
            <a:avLst/>
          </a:prstGeom>
          <a:solidFill>
            <a:schemeClr val="bg1"/>
          </a:solidFill>
        </p:spPr>
        <p:txBody>
          <a:bodyPr wrap="square" rtlCol="0">
            <a:spAutoFit/>
          </a:bodyPr>
          <a:lstStyle/>
          <a:p>
            <a:r>
              <a:rPr lang="en-US" sz="1400" dirty="0"/>
              <a:t>M3 calculated ESPAT estimated water content (Apollo landing sites in yellow) map (A), all longitude-averaged latitude profile (B), and +/- 35 degree latitude-averaged longitude profile (C). Li and Milliken, 2017.</a:t>
            </a:r>
          </a:p>
        </p:txBody>
      </p:sp>
    </p:spTree>
    <p:extLst>
      <p:ext uri="{BB962C8B-B14F-4D97-AF65-F5344CB8AC3E}">
        <p14:creationId xmlns:p14="http://schemas.microsoft.com/office/powerpoint/2010/main" val="4250551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A5DAB0-CC5B-DD4D-9DCC-1C1ED990AC86}"/>
              </a:ext>
            </a:extLst>
          </p:cNvPr>
          <p:cNvPicPr>
            <a:picLocks noChangeAspect="1"/>
          </p:cNvPicPr>
          <p:nvPr/>
        </p:nvPicPr>
        <p:blipFill rotWithShape="1">
          <a:blip r:embed="rId2"/>
          <a:srcRect l="2334" t="5406" r="4614" b="2765"/>
          <a:stretch/>
        </p:blipFill>
        <p:spPr>
          <a:xfrm>
            <a:off x="1143001" y="2249525"/>
            <a:ext cx="5681064" cy="3565010"/>
          </a:xfrm>
          <a:prstGeom prst="rect">
            <a:avLst/>
          </a:prstGeom>
        </p:spPr>
      </p:pic>
      <p:sp>
        <p:nvSpPr>
          <p:cNvPr id="2" name="Date Placeholder 1">
            <a:extLst>
              <a:ext uri="{FF2B5EF4-FFF2-40B4-BE49-F238E27FC236}">
                <a16:creationId xmlns:a16="http://schemas.microsoft.com/office/drawing/2014/main" id="{95CC71B7-91A1-E140-9835-13FB4971C1B4}"/>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C2396BFE-FCA5-B940-816E-137BC9142579}"/>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1DD54AD5-1B39-054F-AFB7-E76D4D63951F}"/>
              </a:ext>
            </a:extLst>
          </p:cNvPr>
          <p:cNvSpPr>
            <a:spLocks noGrp="1"/>
          </p:cNvSpPr>
          <p:nvPr>
            <p:ph type="sldNum" sz="quarter" idx="12"/>
          </p:nvPr>
        </p:nvSpPr>
        <p:spPr/>
        <p:txBody>
          <a:bodyPr/>
          <a:lstStyle/>
          <a:p>
            <a:fld id="{61DB02BC-888A-9449-ADDC-9153D0D66787}" type="slidenum">
              <a:rPr lang="en-US" smtClean="0"/>
              <a:t>5</a:t>
            </a:fld>
            <a:endParaRPr lang="en-US"/>
          </a:p>
        </p:txBody>
      </p:sp>
      <p:sp>
        <p:nvSpPr>
          <p:cNvPr id="6" name="Title 1">
            <a:extLst>
              <a:ext uri="{FF2B5EF4-FFF2-40B4-BE49-F238E27FC236}">
                <a16:creationId xmlns:a16="http://schemas.microsoft.com/office/drawing/2014/main" id="{E8C4B1E0-15AA-4D4C-BD51-CBFD8A493E45}"/>
              </a:ext>
            </a:extLst>
          </p:cNvPr>
          <p:cNvSpPr txBox="1">
            <a:spLocks/>
          </p:cNvSpPr>
          <p:nvPr/>
        </p:nvSpPr>
        <p:spPr>
          <a:xfrm>
            <a:off x="-112188" y="116616"/>
            <a:ext cx="5587613" cy="432329"/>
          </a:xfrm>
          <a:prstGeom prst="rect">
            <a:avLst/>
          </a:prstGeom>
        </p:spPr>
        <p:txBody>
          <a:bodyPr>
            <a:normAutofit fontScale="97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Narrow" panose="020B0604020202020204" pitchFamily="34" charset="0"/>
                <a:cs typeface="Arial Narrow" panose="020B0604020202020204" pitchFamily="34" charset="0"/>
              </a:rPr>
              <a:t>BIRCHES IR Spectrometer HW Architecture</a:t>
            </a:r>
          </a:p>
        </p:txBody>
      </p:sp>
      <p:sp>
        <p:nvSpPr>
          <p:cNvPr id="7" name="TextBox 6">
            <a:extLst>
              <a:ext uri="{FF2B5EF4-FFF2-40B4-BE49-F238E27FC236}">
                <a16:creationId xmlns:a16="http://schemas.microsoft.com/office/drawing/2014/main" id="{D1A57FBA-1A0A-DE41-B981-28EF0EC817BB}"/>
              </a:ext>
            </a:extLst>
          </p:cNvPr>
          <p:cNvSpPr txBox="1"/>
          <p:nvPr/>
        </p:nvSpPr>
        <p:spPr>
          <a:xfrm>
            <a:off x="2736380" y="1732598"/>
            <a:ext cx="4230198"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Detector Readout</a:t>
            </a:r>
          </a:p>
          <a:p>
            <a:pPr algn="ctr"/>
            <a:r>
              <a:rPr lang="en-US" sz="1700" dirty="0">
                <a:latin typeface="Arial Narrow" panose="020B0604020202020204" pitchFamily="34" charset="0"/>
                <a:cs typeface="Arial Narrow" panose="020B0604020202020204" pitchFamily="34" charset="0"/>
              </a:rPr>
              <a:t>Electronics (DRE) (~300 Kelvin)</a:t>
            </a:r>
          </a:p>
        </p:txBody>
      </p:sp>
      <p:sp>
        <p:nvSpPr>
          <p:cNvPr id="8" name="TextBox 7">
            <a:extLst>
              <a:ext uri="{FF2B5EF4-FFF2-40B4-BE49-F238E27FC236}">
                <a16:creationId xmlns:a16="http://schemas.microsoft.com/office/drawing/2014/main" id="{076B9294-8EB0-5043-876C-F81D8C117608}"/>
              </a:ext>
            </a:extLst>
          </p:cNvPr>
          <p:cNvSpPr txBox="1"/>
          <p:nvPr/>
        </p:nvSpPr>
        <p:spPr>
          <a:xfrm>
            <a:off x="6818522" y="5369044"/>
            <a:ext cx="998350" cy="284693"/>
          </a:xfrm>
          <a:prstGeom prst="rect">
            <a:avLst/>
          </a:prstGeom>
          <a:noFill/>
        </p:spPr>
        <p:txBody>
          <a:bodyPr wrap="none" lIns="22860" tIns="11430" rIns="22860" bIns="11430" rtlCol="0">
            <a:spAutoFit/>
          </a:bodyPr>
          <a:lstStyle/>
          <a:p>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 Cooler</a:t>
            </a:r>
          </a:p>
        </p:txBody>
      </p:sp>
      <p:sp>
        <p:nvSpPr>
          <p:cNvPr id="9" name="TextBox 8">
            <a:extLst>
              <a:ext uri="{FF2B5EF4-FFF2-40B4-BE49-F238E27FC236}">
                <a16:creationId xmlns:a16="http://schemas.microsoft.com/office/drawing/2014/main" id="{37DC2530-8EE4-2844-A66F-997255362858}"/>
              </a:ext>
            </a:extLst>
          </p:cNvPr>
          <p:cNvSpPr txBox="1"/>
          <p:nvPr/>
        </p:nvSpPr>
        <p:spPr>
          <a:xfrm>
            <a:off x="1957225" y="5794826"/>
            <a:ext cx="1089722" cy="28469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G10 Spacers</a:t>
            </a:r>
          </a:p>
        </p:txBody>
      </p:sp>
      <p:sp>
        <p:nvSpPr>
          <p:cNvPr id="10" name="TextBox 9">
            <a:extLst>
              <a:ext uri="{FF2B5EF4-FFF2-40B4-BE49-F238E27FC236}">
                <a16:creationId xmlns:a16="http://schemas.microsoft.com/office/drawing/2014/main" id="{89022925-AD74-C341-84E9-0023E545F240}"/>
              </a:ext>
            </a:extLst>
          </p:cNvPr>
          <p:cNvSpPr txBox="1"/>
          <p:nvPr/>
        </p:nvSpPr>
        <p:spPr>
          <a:xfrm>
            <a:off x="5658508" y="5822044"/>
            <a:ext cx="2196157"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DRE and </a:t>
            </a:r>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-Cooler</a:t>
            </a:r>
          </a:p>
          <a:p>
            <a:r>
              <a:rPr lang="en-US" sz="1700" dirty="0">
                <a:latin typeface="Arial Narrow" panose="020B0604020202020204" pitchFamily="34" charset="0"/>
                <a:cs typeface="Arial Narrow" panose="020B0604020202020204" pitchFamily="34" charset="0"/>
              </a:rPr>
              <a:t>Radiator 274K – 289K </a:t>
            </a:r>
          </a:p>
        </p:txBody>
      </p:sp>
      <p:sp>
        <p:nvSpPr>
          <p:cNvPr id="11" name="TextBox 10">
            <a:extLst>
              <a:ext uri="{FF2B5EF4-FFF2-40B4-BE49-F238E27FC236}">
                <a16:creationId xmlns:a16="http://schemas.microsoft.com/office/drawing/2014/main" id="{31BAFFFD-35AE-A64C-BE27-89C53536F530}"/>
              </a:ext>
            </a:extLst>
          </p:cNvPr>
          <p:cNvSpPr txBox="1"/>
          <p:nvPr/>
        </p:nvSpPr>
        <p:spPr>
          <a:xfrm>
            <a:off x="341142" y="5792036"/>
            <a:ext cx="1736175"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Teledyne H1RG </a:t>
            </a:r>
          </a:p>
          <a:p>
            <a:r>
              <a:rPr lang="en-US" sz="1700" dirty="0">
                <a:latin typeface="Arial Narrow" panose="020B0604020202020204" pitchFamily="34" charset="0"/>
                <a:cs typeface="Arial Narrow" panose="020B0604020202020204" pitchFamily="34" charset="0"/>
              </a:rPr>
              <a:t>IR Detector (~120 K)</a:t>
            </a:r>
          </a:p>
        </p:txBody>
      </p:sp>
      <p:sp>
        <p:nvSpPr>
          <p:cNvPr id="12" name="TextBox 11">
            <a:extLst>
              <a:ext uri="{FF2B5EF4-FFF2-40B4-BE49-F238E27FC236}">
                <a16:creationId xmlns:a16="http://schemas.microsoft.com/office/drawing/2014/main" id="{A467944E-0F7B-7047-B6CA-6DDECE1C07B2}"/>
              </a:ext>
            </a:extLst>
          </p:cNvPr>
          <p:cNvSpPr txBox="1"/>
          <p:nvPr/>
        </p:nvSpPr>
        <p:spPr>
          <a:xfrm>
            <a:off x="339382" y="5231372"/>
            <a:ext cx="810096"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Optical Input</a:t>
            </a:r>
          </a:p>
        </p:txBody>
      </p:sp>
      <p:cxnSp>
        <p:nvCxnSpPr>
          <p:cNvPr id="13" name="Straight Arrow Connector 12">
            <a:extLst>
              <a:ext uri="{FF2B5EF4-FFF2-40B4-BE49-F238E27FC236}">
                <a16:creationId xmlns:a16="http://schemas.microsoft.com/office/drawing/2014/main" id="{00AF408B-F91E-BB4C-BA96-240611073918}"/>
              </a:ext>
            </a:extLst>
          </p:cNvPr>
          <p:cNvCxnSpPr>
            <a:cxnSpLocks/>
          </p:cNvCxnSpPr>
          <p:nvPr/>
        </p:nvCxnSpPr>
        <p:spPr>
          <a:xfrm flipH="1" flipV="1">
            <a:off x="5869656" y="4364771"/>
            <a:ext cx="1027455" cy="965427"/>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D8515D82-FA9E-9C4D-B70F-AC47C51CF587}"/>
              </a:ext>
            </a:extLst>
          </p:cNvPr>
          <p:cNvCxnSpPr>
            <a:cxnSpLocks/>
          </p:cNvCxnSpPr>
          <p:nvPr/>
        </p:nvCxnSpPr>
        <p:spPr>
          <a:xfrm flipV="1">
            <a:off x="2357361" y="5469084"/>
            <a:ext cx="264358" cy="32160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70430FE-1B24-1341-A14D-E852C56F23DF}"/>
              </a:ext>
            </a:extLst>
          </p:cNvPr>
          <p:cNvCxnSpPr>
            <a:cxnSpLocks/>
          </p:cNvCxnSpPr>
          <p:nvPr/>
        </p:nvCxnSpPr>
        <p:spPr>
          <a:xfrm flipH="1" flipV="1">
            <a:off x="6294425" y="5196118"/>
            <a:ext cx="176479" cy="625926"/>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A748E11-FAAD-2D43-8C74-07BCBEDBFE48}"/>
              </a:ext>
            </a:extLst>
          </p:cNvPr>
          <p:cNvCxnSpPr>
            <a:cxnSpLocks/>
          </p:cNvCxnSpPr>
          <p:nvPr/>
        </p:nvCxnSpPr>
        <p:spPr>
          <a:xfrm flipV="1">
            <a:off x="1708551" y="4300582"/>
            <a:ext cx="1480686" cy="1490111"/>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38444E53-B21E-E847-800C-E43AC8B5CB20}"/>
              </a:ext>
            </a:extLst>
          </p:cNvPr>
          <p:cNvCxnSpPr>
            <a:cxnSpLocks/>
            <a:stCxn id="7" idx="2"/>
          </p:cNvCxnSpPr>
          <p:nvPr/>
        </p:nvCxnSpPr>
        <p:spPr>
          <a:xfrm flipH="1">
            <a:off x="3858230" y="2278901"/>
            <a:ext cx="993249" cy="462078"/>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58AB9C5-6C99-EA4A-9D8A-21BFE747952B}"/>
              </a:ext>
            </a:extLst>
          </p:cNvPr>
          <p:cNvCxnSpPr>
            <a:cxnSpLocks/>
          </p:cNvCxnSpPr>
          <p:nvPr/>
        </p:nvCxnSpPr>
        <p:spPr>
          <a:xfrm flipV="1">
            <a:off x="1016642" y="4795985"/>
            <a:ext cx="474094" cy="696998"/>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5F0F285F-A2D0-8249-B333-052FCFAEFD09}"/>
              </a:ext>
            </a:extLst>
          </p:cNvPr>
          <p:cNvSpPr txBox="1"/>
          <p:nvPr/>
        </p:nvSpPr>
        <p:spPr>
          <a:xfrm>
            <a:off x="1238029" y="1833997"/>
            <a:ext cx="1345818" cy="28469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OBOX (&lt;200 K)</a:t>
            </a:r>
          </a:p>
        </p:txBody>
      </p:sp>
      <p:cxnSp>
        <p:nvCxnSpPr>
          <p:cNvPr id="20" name="Straight Arrow Connector 19">
            <a:extLst>
              <a:ext uri="{FF2B5EF4-FFF2-40B4-BE49-F238E27FC236}">
                <a16:creationId xmlns:a16="http://schemas.microsoft.com/office/drawing/2014/main" id="{9A009DFD-FA06-CC41-B1FB-0769444E9939}"/>
              </a:ext>
            </a:extLst>
          </p:cNvPr>
          <p:cNvCxnSpPr>
            <a:cxnSpLocks/>
          </p:cNvCxnSpPr>
          <p:nvPr/>
        </p:nvCxnSpPr>
        <p:spPr>
          <a:xfrm>
            <a:off x="2177422" y="2092767"/>
            <a:ext cx="188849" cy="1359153"/>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F36ABCE-AAC5-2C48-A0E3-8B63A13E1198}"/>
              </a:ext>
            </a:extLst>
          </p:cNvPr>
          <p:cNvSpPr txBox="1"/>
          <p:nvPr/>
        </p:nvSpPr>
        <p:spPr>
          <a:xfrm>
            <a:off x="7404679" y="3820763"/>
            <a:ext cx="1321752" cy="207749"/>
          </a:xfrm>
          <a:prstGeom prst="rect">
            <a:avLst/>
          </a:prstGeom>
          <a:noFill/>
        </p:spPr>
        <p:txBody>
          <a:bodyPr wrap="square" lIns="22860" tIns="11430" rIns="22860" bIns="11430" rtlCol="0">
            <a:spAutoFit/>
          </a:bodyPr>
          <a:lstStyle/>
          <a:p>
            <a:endParaRPr lang="en-US" sz="1200" dirty="0">
              <a:latin typeface="Arial Narrow" panose="020B0604020202020204" pitchFamily="34" charset="0"/>
              <a:cs typeface="Arial Narrow" panose="020B0604020202020204" pitchFamily="34" charset="0"/>
            </a:endParaRPr>
          </a:p>
        </p:txBody>
      </p:sp>
      <p:sp>
        <p:nvSpPr>
          <p:cNvPr id="23" name="TextBox 22">
            <a:extLst>
              <a:ext uri="{FF2B5EF4-FFF2-40B4-BE49-F238E27FC236}">
                <a16:creationId xmlns:a16="http://schemas.microsoft.com/office/drawing/2014/main" id="{7FC759FF-4185-FF47-9D62-51C32BAFEBEC}"/>
              </a:ext>
            </a:extLst>
          </p:cNvPr>
          <p:cNvSpPr txBox="1"/>
          <p:nvPr/>
        </p:nvSpPr>
        <p:spPr>
          <a:xfrm>
            <a:off x="4551774" y="5785159"/>
            <a:ext cx="1043065" cy="54630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Cold Finger </a:t>
            </a:r>
          </a:p>
          <a:p>
            <a:r>
              <a:rPr lang="en-US" sz="1700" dirty="0">
                <a:latin typeface="Arial Narrow" panose="020B0604020202020204" pitchFamily="34" charset="0"/>
                <a:cs typeface="Arial Narrow" panose="020B0604020202020204" pitchFamily="34" charset="0"/>
              </a:rPr>
              <a:t>Assembly</a:t>
            </a:r>
          </a:p>
        </p:txBody>
      </p:sp>
      <p:cxnSp>
        <p:nvCxnSpPr>
          <p:cNvPr id="24" name="Straight Arrow Connector 23">
            <a:extLst>
              <a:ext uri="{FF2B5EF4-FFF2-40B4-BE49-F238E27FC236}">
                <a16:creationId xmlns:a16="http://schemas.microsoft.com/office/drawing/2014/main" id="{7B3F0837-780B-124C-A313-99CB7821BCFE}"/>
              </a:ext>
            </a:extLst>
          </p:cNvPr>
          <p:cNvCxnSpPr>
            <a:cxnSpLocks/>
          </p:cNvCxnSpPr>
          <p:nvPr/>
        </p:nvCxnSpPr>
        <p:spPr>
          <a:xfrm flipH="1" flipV="1">
            <a:off x="4488105" y="4998052"/>
            <a:ext cx="237950" cy="82872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893586C7-0C98-6040-85EE-5AC77D1F7BF1}"/>
              </a:ext>
            </a:extLst>
          </p:cNvPr>
          <p:cNvSpPr txBox="1"/>
          <p:nvPr/>
        </p:nvSpPr>
        <p:spPr>
          <a:xfrm>
            <a:off x="6433" y="2130026"/>
            <a:ext cx="1168178"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Secondary</a:t>
            </a:r>
          </a:p>
          <a:p>
            <a:pPr algn="ctr"/>
            <a:r>
              <a:rPr lang="en-US" sz="1700" dirty="0">
                <a:latin typeface="Arial Narrow" panose="020B0604020202020204" pitchFamily="34" charset="0"/>
                <a:cs typeface="Arial Narrow" panose="020B0604020202020204" pitchFamily="34" charset="0"/>
              </a:rPr>
              <a:t>Mirror</a:t>
            </a:r>
          </a:p>
        </p:txBody>
      </p:sp>
      <p:cxnSp>
        <p:nvCxnSpPr>
          <p:cNvPr id="26" name="Straight Arrow Connector 25">
            <a:extLst>
              <a:ext uri="{FF2B5EF4-FFF2-40B4-BE49-F238E27FC236}">
                <a16:creationId xmlns:a16="http://schemas.microsoft.com/office/drawing/2014/main" id="{63AE319F-47C1-E146-B626-98124859B1A9}"/>
              </a:ext>
            </a:extLst>
          </p:cNvPr>
          <p:cNvCxnSpPr>
            <a:cxnSpLocks/>
          </p:cNvCxnSpPr>
          <p:nvPr/>
        </p:nvCxnSpPr>
        <p:spPr>
          <a:xfrm>
            <a:off x="956208" y="2697048"/>
            <a:ext cx="1062997" cy="1180847"/>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E4F1F2E-DA71-1C46-9C09-21D13CF7D432}"/>
              </a:ext>
            </a:extLst>
          </p:cNvPr>
          <p:cNvSpPr txBox="1"/>
          <p:nvPr/>
        </p:nvSpPr>
        <p:spPr>
          <a:xfrm>
            <a:off x="-63" y="3961381"/>
            <a:ext cx="1168178" cy="1069524"/>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Adjustable</a:t>
            </a:r>
          </a:p>
          <a:p>
            <a:pPr algn="ctr"/>
            <a:r>
              <a:rPr lang="en-US" sz="1700" dirty="0">
                <a:latin typeface="Arial Narrow" panose="020B0604020202020204" pitchFamily="34" charset="0"/>
                <a:cs typeface="Arial Narrow" panose="020B0604020202020204" pitchFamily="34" charset="0"/>
              </a:rPr>
              <a:t>Field</a:t>
            </a:r>
          </a:p>
          <a:p>
            <a:pPr algn="ctr"/>
            <a:r>
              <a:rPr lang="en-US" sz="1700" dirty="0">
                <a:latin typeface="Arial Narrow" panose="020B0604020202020204" pitchFamily="34" charset="0"/>
                <a:cs typeface="Arial Narrow" panose="020B0604020202020204" pitchFamily="34" charset="0"/>
              </a:rPr>
              <a:t>Stop</a:t>
            </a:r>
          </a:p>
          <a:p>
            <a:pPr algn="ctr"/>
            <a:r>
              <a:rPr lang="en-US" sz="1700" dirty="0">
                <a:latin typeface="Arial Narrow" panose="020B0604020202020204" pitchFamily="34" charset="0"/>
                <a:cs typeface="Arial Narrow" panose="020B0604020202020204" pitchFamily="34" charset="0"/>
              </a:rPr>
              <a:t>(AFS)</a:t>
            </a:r>
          </a:p>
        </p:txBody>
      </p:sp>
      <p:cxnSp>
        <p:nvCxnSpPr>
          <p:cNvPr id="28" name="Straight Arrow Connector 27">
            <a:extLst>
              <a:ext uri="{FF2B5EF4-FFF2-40B4-BE49-F238E27FC236}">
                <a16:creationId xmlns:a16="http://schemas.microsoft.com/office/drawing/2014/main" id="{500B8599-B8D7-A149-BCB6-BBFB8EFFB9AB}"/>
              </a:ext>
            </a:extLst>
          </p:cNvPr>
          <p:cNvCxnSpPr>
            <a:cxnSpLocks/>
          </p:cNvCxnSpPr>
          <p:nvPr/>
        </p:nvCxnSpPr>
        <p:spPr>
          <a:xfrm>
            <a:off x="956208" y="4391727"/>
            <a:ext cx="1638811" cy="180350"/>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C39BB112-138C-7644-A075-548B418DA4D0}"/>
              </a:ext>
            </a:extLst>
          </p:cNvPr>
          <p:cNvSpPr txBox="1"/>
          <p:nvPr/>
        </p:nvSpPr>
        <p:spPr>
          <a:xfrm>
            <a:off x="2681619" y="5786109"/>
            <a:ext cx="2196157"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Primary Mirror</a:t>
            </a:r>
          </a:p>
          <a:p>
            <a:pPr algn="ctr"/>
            <a:r>
              <a:rPr lang="en-US" sz="1700" dirty="0">
                <a:latin typeface="Arial Narrow" panose="020B0604020202020204" pitchFamily="34" charset="0"/>
                <a:cs typeface="Arial Narrow" panose="020B0604020202020204" pitchFamily="34" charset="0"/>
              </a:rPr>
              <a:t>(Obscured)</a:t>
            </a:r>
          </a:p>
        </p:txBody>
      </p:sp>
      <p:cxnSp>
        <p:nvCxnSpPr>
          <p:cNvPr id="30" name="Straight Arrow Connector 29">
            <a:extLst>
              <a:ext uri="{FF2B5EF4-FFF2-40B4-BE49-F238E27FC236}">
                <a16:creationId xmlns:a16="http://schemas.microsoft.com/office/drawing/2014/main" id="{1C20D676-F3A0-0C49-A01E-CB1D410D84F4}"/>
              </a:ext>
            </a:extLst>
          </p:cNvPr>
          <p:cNvCxnSpPr>
            <a:cxnSpLocks/>
          </p:cNvCxnSpPr>
          <p:nvPr/>
        </p:nvCxnSpPr>
        <p:spPr>
          <a:xfrm flipV="1">
            <a:off x="3768912" y="5080484"/>
            <a:ext cx="21573" cy="67969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E4577DAE-7548-A94D-A393-B9C864F694DA}"/>
              </a:ext>
            </a:extLst>
          </p:cNvPr>
          <p:cNvSpPr txBox="1"/>
          <p:nvPr/>
        </p:nvSpPr>
        <p:spPr>
          <a:xfrm>
            <a:off x="18079" y="3037494"/>
            <a:ext cx="1168178" cy="28469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Outer Door</a:t>
            </a:r>
          </a:p>
        </p:txBody>
      </p:sp>
      <p:cxnSp>
        <p:nvCxnSpPr>
          <p:cNvPr id="33" name="Straight Arrow Connector 32">
            <a:extLst>
              <a:ext uri="{FF2B5EF4-FFF2-40B4-BE49-F238E27FC236}">
                <a16:creationId xmlns:a16="http://schemas.microsoft.com/office/drawing/2014/main" id="{5520C042-FB31-014A-BA05-794A639A87AA}"/>
              </a:ext>
            </a:extLst>
          </p:cNvPr>
          <p:cNvCxnSpPr>
            <a:cxnSpLocks/>
          </p:cNvCxnSpPr>
          <p:nvPr/>
        </p:nvCxnSpPr>
        <p:spPr>
          <a:xfrm>
            <a:off x="862797" y="3276379"/>
            <a:ext cx="432360" cy="601516"/>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C5D32A6E-5050-7346-B44E-D64CBF2F5875}"/>
              </a:ext>
            </a:extLst>
          </p:cNvPr>
          <p:cNvSpPr txBox="1"/>
          <p:nvPr/>
        </p:nvSpPr>
        <p:spPr>
          <a:xfrm>
            <a:off x="6809941" y="4532123"/>
            <a:ext cx="1239510" cy="546303"/>
          </a:xfrm>
          <a:prstGeom prst="rect">
            <a:avLst/>
          </a:prstGeom>
          <a:noFill/>
        </p:spPr>
        <p:txBody>
          <a:bodyPr wrap="square" lIns="22860" tIns="11430" rIns="22860" bIns="11430" rtlCol="0">
            <a:spAutoFit/>
          </a:bodyPr>
          <a:lstStyle/>
          <a:p>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 Cooler Electronics</a:t>
            </a:r>
          </a:p>
        </p:txBody>
      </p:sp>
      <p:cxnSp>
        <p:nvCxnSpPr>
          <p:cNvPr id="21" name="Straight Arrow Connector 20">
            <a:extLst>
              <a:ext uri="{FF2B5EF4-FFF2-40B4-BE49-F238E27FC236}">
                <a16:creationId xmlns:a16="http://schemas.microsoft.com/office/drawing/2014/main" id="{73729B9E-75AC-8C4C-9038-86B4E3EFD9D0}"/>
              </a:ext>
            </a:extLst>
          </p:cNvPr>
          <p:cNvCxnSpPr>
            <a:cxnSpLocks/>
          </p:cNvCxnSpPr>
          <p:nvPr/>
        </p:nvCxnSpPr>
        <p:spPr>
          <a:xfrm flipH="1">
            <a:off x="6294425" y="2929670"/>
            <a:ext cx="407107" cy="561693"/>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31" name="Picture 30">
            <a:extLst>
              <a:ext uri="{FF2B5EF4-FFF2-40B4-BE49-F238E27FC236}">
                <a16:creationId xmlns:a16="http://schemas.microsoft.com/office/drawing/2014/main" id="{BCA87E05-D009-8B4E-BB78-830E7155D9D7}"/>
              </a:ext>
            </a:extLst>
          </p:cNvPr>
          <p:cNvPicPr>
            <a:picLocks noChangeAspect="1"/>
          </p:cNvPicPr>
          <p:nvPr/>
        </p:nvPicPr>
        <p:blipFill>
          <a:blip r:embed="rId3"/>
          <a:stretch>
            <a:fillRect/>
          </a:stretch>
        </p:blipFill>
        <p:spPr>
          <a:xfrm>
            <a:off x="6701532" y="2173079"/>
            <a:ext cx="848775" cy="2322558"/>
          </a:xfrm>
          <a:prstGeom prst="rect">
            <a:avLst/>
          </a:prstGeom>
        </p:spPr>
      </p:pic>
      <p:pic>
        <p:nvPicPr>
          <p:cNvPr id="36" name="Picture 35">
            <a:extLst>
              <a:ext uri="{FF2B5EF4-FFF2-40B4-BE49-F238E27FC236}">
                <a16:creationId xmlns:a16="http://schemas.microsoft.com/office/drawing/2014/main" id="{EB1EC405-A76A-C24F-9BBE-4DBCBAF7CF4D}"/>
              </a:ext>
            </a:extLst>
          </p:cNvPr>
          <p:cNvPicPr/>
          <p:nvPr/>
        </p:nvPicPr>
        <p:blipFill rotWithShape="1">
          <a:blip r:embed="rId4"/>
          <a:srcRect l="64822" t="5768" r="6393" b="60496"/>
          <a:stretch/>
        </p:blipFill>
        <p:spPr bwMode="auto">
          <a:xfrm>
            <a:off x="6809941" y="166623"/>
            <a:ext cx="2146739" cy="15221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6173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ISSC 2021</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endParaRPr lang="en-US" dirty="0"/>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6</a:t>
            </a:fld>
            <a:endParaRPr lang="en-US"/>
          </a:p>
        </p:txBody>
      </p:sp>
      <p:sp>
        <p:nvSpPr>
          <p:cNvPr id="5" name="TextBox 4"/>
          <p:cNvSpPr txBox="1"/>
          <p:nvPr/>
        </p:nvSpPr>
        <p:spPr>
          <a:xfrm>
            <a:off x="142529" y="17282"/>
            <a:ext cx="4283540" cy="369332"/>
          </a:xfrm>
          <a:prstGeom prst="rect">
            <a:avLst/>
          </a:prstGeom>
          <a:noFill/>
        </p:spPr>
        <p:txBody>
          <a:bodyPr wrap="square" rtlCol="0">
            <a:spAutoFit/>
          </a:bodyPr>
          <a:lstStyle/>
          <a:p>
            <a:pPr algn="ctr"/>
            <a:r>
              <a:rPr lang="en-US" b="1" dirty="0"/>
              <a:t>Spectrometer Schematic and Components</a:t>
            </a:r>
          </a:p>
        </p:txBody>
      </p:sp>
      <p:sp>
        <p:nvSpPr>
          <p:cNvPr id="6" name="TextBox 5"/>
          <p:cNvSpPr txBox="1"/>
          <p:nvPr/>
        </p:nvSpPr>
        <p:spPr>
          <a:xfrm>
            <a:off x="5328030" y="5817623"/>
            <a:ext cx="3678928" cy="738664"/>
          </a:xfrm>
          <a:prstGeom prst="rect">
            <a:avLst/>
          </a:prstGeom>
          <a:solidFill>
            <a:schemeClr val="bg1"/>
          </a:solidFill>
        </p:spPr>
        <p:txBody>
          <a:bodyPr wrap="square" rtlCol="0">
            <a:spAutoFit/>
          </a:bodyPr>
          <a:lstStyle/>
          <a:p>
            <a:r>
              <a:rPr lang="en-US" sz="1400" dirty="0"/>
              <a:t>COTS AFRL developed AIM SX030 microcryocooler with cold finger to maintain detector at ≤115K and iris controller</a:t>
            </a:r>
          </a:p>
        </p:txBody>
      </p:sp>
      <p:grpSp>
        <p:nvGrpSpPr>
          <p:cNvPr id="47" name="Group 46"/>
          <p:cNvGrpSpPr>
            <a:grpSpLocks/>
          </p:cNvGrpSpPr>
          <p:nvPr/>
        </p:nvGrpSpPr>
        <p:grpSpPr>
          <a:xfrm>
            <a:off x="207084" y="400037"/>
            <a:ext cx="1553145" cy="2110073"/>
            <a:chOff x="0" y="504469"/>
            <a:chExt cx="1252174" cy="1908897"/>
          </a:xfrm>
          <a:extLst>
            <a:ext uri="{0CCBE362-F206-4b92-989A-16890622DB6E}">
              <ma14:wrappingTextBoxFlag xmlns="" xmlns:ma14="http://schemas.microsoft.com/office/mac/drawingml/2011/main"/>
            </a:ext>
          </a:extLst>
        </p:grpSpPr>
        <p:pic>
          <p:nvPicPr>
            <p:cNvPr id="48" name="Picture 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4469"/>
              <a:ext cx="1252174" cy="815499"/>
            </a:xfrm>
            <a:prstGeom prst="rect">
              <a:avLst/>
            </a:prstGeom>
            <a:noFill/>
            <a:ln>
              <a:solidFill>
                <a:schemeClr val="tx1"/>
              </a:solidFill>
            </a:ln>
            <a:extLst>
              <a:ext uri="{FAA26D3D-D897-4be2-8F04-BA451C77F1D7}">
                <ma14:placeholderFlag xmlns="" xmlns:ma14="http://schemas.microsoft.com/office/mac/drawingml/2011/main"/>
              </a:ext>
            </a:extLst>
          </p:spPr>
        </p:pic>
        <p:sp>
          <p:nvSpPr>
            <p:cNvPr id="49" name="Text Box 64"/>
            <p:cNvSpPr txBox="1"/>
            <p:nvPr/>
          </p:nvSpPr>
          <p:spPr>
            <a:xfrm>
              <a:off x="0" y="1332111"/>
              <a:ext cx="1252174" cy="1081255"/>
            </a:xfrm>
            <a:prstGeom prst="rect">
              <a:avLst/>
            </a:prstGeom>
            <a:solidFill>
              <a:prstClr val="white"/>
            </a:solidFill>
            <a:ln>
              <a:solidFill>
                <a:schemeClr val="tx1"/>
              </a:solidFill>
            </a:ln>
            <a:effectLst/>
            <a:extLst>
              <a:ext uri="{C572A759-6A51-4108-AA02-DFA0A04FC94B}">
                <ma14:wrappingTextBoxFlag xmlns=""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200" b="0" dirty="0">
                  <a:solidFill>
                    <a:srgbClr val="000000"/>
                  </a:solidFill>
                  <a:effectLst/>
                  <a:latin typeface="Times New Roman"/>
                  <a:ea typeface="Calibri"/>
                  <a:cs typeface="Times New Roman"/>
                </a:rPr>
                <a:t>BIRCHES utilizes a compact Teledyne H1RG </a:t>
              </a:r>
              <a:r>
                <a:rPr lang="en-US" sz="1200" b="0" dirty="0" err="1">
                  <a:solidFill>
                    <a:srgbClr val="000000"/>
                  </a:solidFill>
                  <a:effectLst/>
                  <a:latin typeface="Times New Roman"/>
                  <a:ea typeface="Calibri"/>
                  <a:cs typeface="Times New Roman"/>
                </a:rPr>
                <a:t>HgCdTe</a:t>
              </a:r>
              <a:r>
                <a:rPr lang="en-US" sz="1200" b="0" dirty="0">
                  <a:solidFill>
                    <a:srgbClr val="000000"/>
                  </a:solidFill>
                  <a:effectLst/>
                  <a:latin typeface="Times New Roman"/>
                  <a:ea typeface="Calibri"/>
                  <a:cs typeface="Times New Roman"/>
                </a:rPr>
                <a:t> Focal Plane Array and JDSU linear variable filter leveraging OSIRIS REx OVIRS.</a:t>
              </a:r>
              <a:endParaRPr lang="en-US" sz="1200" b="1" dirty="0">
                <a:solidFill>
                  <a:srgbClr val="000000"/>
                </a:solidFill>
                <a:effectLst/>
                <a:latin typeface="Calibri"/>
                <a:ea typeface="Calibri"/>
                <a:cs typeface="Times New Roman"/>
              </a:endParaRPr>
            </a:p>
          </p:txBody>
        </p:sp>
      </p:grpSp>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9711" y="825517"/>
            <a:ext cx="1636927" cy="628689"/>
          </a:xfrm>
          <a:prstGeom prst="rect">
            <a:avLst/>
          </a:prstGeom>
          <a:ln>
            <a:solidFill>
              <a:schemeClr val="tx1"/>
            </a:solidFill>
          </a:ln>
          <a:extLst>
            <a:ext uri="{FAA26D3D-D897-4be2-8F04-BA451C77F1D7}">
              <ma14:placeholderFlag xmlns="" xmlns:ma14="http://schemas.microsoft.com/office/mac/drawingml/2011/main"/>
            </a:ext>
          </a:extLst>
        </p:spPr>
      </p:pic>
      <p:sp>
        <p:nvSpPr>
          <p:cNvPr id="51" name="Text Box 35"/>
          <p:cNvSpPr txBox="1"/>
          <p:nvPr/>
        </p:nvSpPr>
        <p:spPr>
          <a:xfrm>
            <a:off x="1869711" y="1459224"/>
            <a:ext cx="1636927" cy="829358"/>
          </a:xfrm>
          <a:prstGeom prst="rect">
            <a:avLst/>
          </a:prstGeom>
          <a:solidFill>
            <a:prstClr val="white"/>
          </a:solidFill>
          <a:ln>
            <a:solidFill>
              <a:schemeClr val="tx1"/>
            </a:solidFill>
          </a:ln>
          <a:effectLst/>
          <a:extLst>
            <a:ext uri="{C572A759-6A51-4108-AA02-DFA0A04FC94B}">
              <ma14:wrappingTextBoxFlag xmlns=""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200" b="0" dirty="0">
                <a:solidFill>
                  <a:srgbClr val="000000"/>
                </a:solidFill>
                <a:effectLst/>
                <a:latin typeface="Times New Roman"/>
                <a:ea typeface="Calibri"/>
                <a:cs typeface="Times New Roman"/>
              </a:rPr>
              <a:t>Adjustable Iris maintains footprint size at 10 km by varying FOV regardless of altitude</a:t>
            </a:r>
            <a:endParaRPr lang="en-US" sz="1200" b="1" dirty="0">
              <a:solidFill>
                <a:srgbClr val="000000"/>
              </a:solidFill>
              <a:effectLst/>
              <a:latin typeface="Calibri"/>
              <a:ea typeface="Calibri"/>
              <a:cs typeface="Times New Roman"/>
            </a:endParaRPr>
          </a:p>
        </p:txBody>
      </p:sp>
      <p:pic>
        <p:nvPicPr>
          <p:cNvPr id="54" name="Picture 53"/>
          <p:cNvPicPr>
            <a:picLocks noChangeAspect="1"/>
          </p:cNvPicPr>
          <p:nvPr/>
        </p:nvPicPr>
        <p:blipFill>
          <a:blip r:embed="rId5"/>
          <a:stretch>
            <a:fillRect/>
          </a:stretch>
        </p:blipFill>
        <p:spPr>
          <a:xfrm>
            <a:off x="5300373" y="4569418"/>
            <a:ext cx="2148104" cy="1266978"/>
          </a:xfrm>
          <a:prstGeom prst="rect">
            <a:avLst/>
          </a:prstGeom>
        </p:spPr>
      </p:pic>
      <p:pic>
        <p:nvPicPr>
          <p:cNvPr id="55" name="Picture 54"/>
          <p:cNvPicPr>
            <a:picLocks noChangeAspect="1"/>
          </p:cNvPicPr>
          <p:nvPr/>
        </p:nvPicPr>
        <p:blipFill>
          <a:blip r:embed="rId6"/>
          <a:stretch>
            <a:fillRect/>
          </a:stretch>
        </p:blipFill>
        <p:spPr>
          <a:xfrm>
            <a:off x="7448478" y="4555727"/>
            <a:ext cx="1379946" cy="1280669"/>
          </a:xfrm>
          <a:prstGeom prst="rect">
            <a:avLst/>
          </a:prstGeom>
        </p:spPr>
      </p:pic>
      <p:pic>
        <p:nvPicPr>
          <p:cNvPr id="94" name="Picture 93" descr="BIRCHES schematic with interfaces improved.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38438" y="88790"/>
            <a:ext cx="5608971" cy="4483082"/>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37088" y="4569418"/>
            <a:ext cx="1873877" cy="1313179"/>
          </a:xfrm>
          <a:prstGeom prst="rect">
            <a:avLst/>
          </a:prstGeom>
        </p:spPr>
      </p:pic>
      <p:sp>
        <p:nvSpPr>
          <p:cNvPr id="18" name="Rectangle 17"/>
          <p:cNvSpPr/>
          <p:nvPr/>
        </p:nvSpPr>
        <p:spPr>
          <a:xfrm>
            <a:off x="3237088" y="5836127"/>
            <a:ext cx="1873877" cy="738664"/>
          </a:xfrm>
          <a:prstGeom prst="rect">
            <a:avLst/>
          </a:prstGeom>
          <a:solidFill>
            <a:schemeClr val="bg1"/>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rPr>
              <a:t>BIRCHES Analog Processing Unit (APU) (top)</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endParaRPr>
          </a:p>
        </p:txBody>
      </p:sp>
      <p:pic>
        <p:nvPicPr>
          <p:cNvPr id="19" name="Picture 18">
            <a:extLst>
              <a:ext uri="{FF2B5EF4-FFF2-40B4-BE49-F238E27FC236}">
                <a16:creationId xmlns:a16="http://schemas.microsoft.com/office/drawing/2014/main" id="{499ABEE1-6417-CF42-A745-C7D908AF12F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4280" y="3035719"/>
            <a:ext cx="2082485" cy="2078620"/>
          </a:xfrm>
          <a:prstGeom prst="rect">
            <a:avLst/>
          </a:prstGeom>
        </p:spPr>
      </p:pic>
      <p:sp>
        <p:nvSpPr>
          <p:cNvPr id="20" name="Text Box 8">
            <a:extLst>
              <a:ext uri="{FF2B5EF4-FFF2-40B4-BE49-F238E27FC236}">
                <a16:creationId xmlns:a16="http://schemas.microsoft.com/office/drawing/2014/main" id="{8B6D8C4D-6831-F149-98C2-2A11563476EC}"/>
              </a:ext>
            </a:extLst>
          </p:cNvPr>
          <p:cNvSpPr txBox="1"/>
          <p:nvPr/>
        </p:nvSpPr>
        <p:spPr>
          <a:xfrm>
            <a:off x="619278" y="5121509"/>
            <a:ext cx="2133600" cy="109010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600"/>
              </a:spcAft>
            </a:pPr>
            <a:r>
              <a:rPr lang="en-US" sz="1200" dirty="0">
                <a:effectLst/>
                <a:latin typeface="Times New Roman" panose="02020603050405020304" pitchFamily="18" charset="0"/>
                <a:ea typeface="Times New Roman" panose="02020603050405020304" pitchFamily="18" charset="0"/>
              </a:rPr>
              <a:t>Linear Variable Filter Segments over H1RG focal plane array with reference, dark, segment 1, segment 2, and segment 3 rows (yellow lines) superposed.</a:t>
            </a:r>
          </a:p>
        </p:txBody>
      </p:sp>
    </p:spTree>
    <p:extLst>
      <p:ext uri="{BB962C8B-B14F-4D97-AF65-F5344CB8AC3E}">
        <p14:creationId xmlns:p14="http://schemas.microsoft.com/office/powerpoint/2010/main" val="576511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457" y="2259120"/>
            <a:ext cx="4060834" cy="3405956"/>
          </a:xfrm>
          <a:prstGeom prst="rect">
            <a:avLst/>
          </a:prstGeom>
          <a:solidFill>
            <a:schemeClr val="bg1"/>
          </a:solidFill>
        </p:spPr>
      </p:pic>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7</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991" y="1034487"/>
            <a:ext cx="1165147" cy="1702605"/>
          </a:xfrm>
          <a:prstGeom prst="rect">
            <a:avLst/>
          </a:prstGeom>
          <a:ln>
            <a:solidFill>
              <a:schemeClr val="tx1"/>
            </a:solidFill>
          </a:ln>
          <a:extLst>
            <a:ext uri="{FAA26D3D-D897-4be2-8F04-BA451C77F1D7}">
              <ma14:placeholderFlag xmlns="" xmlns:ma14="http://schemas.microsoft.com/office/mac/drawingml/2011/main"/>
            </a:ext>
          </a:extLst>
        </p:spPr>
      </p:pic>
      <p:sp>
        <p:nvSpPr>
          <p:cNvPr id="5" name="Date Placeholder 4"/>
          <p:cNvSpPr>
            <a:spLocks noGrp="1"/>
          </p:cNvSpPr>
          <p:nvPr>
            <p:ph type="dt" sz="half" idx="10"/>
          </p:nvPr>
        </p:nvSpPr>
        <p:spPr>
          <a:xfrm>
            <a:off x="457200" y="6561305"/>
            <a:ext cx="2133600" cy="250878"/>
          </a:xfrm>
        </p:spPr>
        <p:txBody>
          <a:bodyPr/>
          <a:lstStyle/>
          <a:p>
            <a:r>
              <a:rPr lang="en-US"/>
              <a:t>ISSC 2021</a:t>
            </a:r>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629" y="275665"/>
            <a:ext cx="4479537" cy="3760307"/>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a:picLocks noChangeAspect="1"/>
          </p:cNvPicPr>
          <p:nvPr/>
        </p:nvPicPr>
        <p:blipFill>
          <a:blip r:embed="rId5"/>
          <a:stretch>
            <a:fillRect/>
          </a:stretch>
        </p:blipFill>
        <p:spPr>
          <a:xfrm>
            <a:off x="1339368" y="4561490"/>
            <a:ext cx="2644643" cy="2037676"/>
          </a:xfrm>
          <a:prstGeom prst="rect">
            <a:avLst/>
          </a:prstGeom>
        </p:spPr>
      </p:pic>
      <p:sp>
        <p:nvSpPr>
          <p:cNvPr id="9" name="TextBox 8">
            <a:extLst>
              <a:ext uri="{FF2B5EF4-FFF2-40B4-BE49-F238E27FC236}">
                <a16:creationId xmlns:a16="http://schemas.microsoft.com/office/drawing/2014/main" id="{2A99B193-5EDA-8D4D-8ABC-6AD47EF8A84A}"/>
              </a:ext>
            </a:extLst>
          </p:cNvPr>
          <p:cNvSpPr txBox="1"/>
          <p:nvPr/>
        </p:nvSpPr>
        <p:spPr>
          <a:xfrm>
            <a:off x="5479778" y="275665"/>
            <a:ext cx="3508513" cy="369332"/>
          </a:xfrm>
          <a:prstGeom prst="rect">
            <a:avLst/>
          </a:prstGeom>
          <a:noFill/>
        </p:spPr>
        <p:txBody>
          <a:bodyPr wrap="square" rtlCol="0">
            <a:spAutoFit/>
          </a:bodyPr>
          <a:lstStyle/>
          <a:p>
            <a:r>
              <a:rPr lang="en-US" b="1" dirty="0"/>
              <a:t>Lunar Ice Cube </a:t>
            </a:r>
            <a:r>
              <a:rPr lang="en-US" b="1" dirty="0" err="1"/>
              <a:t>MIssion</a:t>
            </a:r>
            <a:r>
              <a:rPr lang="en-US" b="1" dirty="0"/>
              <a:t> Concept</a:t>
            </a:r>
          </a:p>
        </p:txBody>
      </p:sp>
    </p:spTree>
    <p:extLst>
      <p:ext uri="{BB962C8B-B14F-4D97-AF65-F5344CB8AC3E}">
        <p14:creationId xmlns:p14="http://schemas.microsoft.com/office/powerpoint/2010/main" val="2883060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86426D-8E19-C14B-A18A-8CE95E8A33EF}"/>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8061F4AB-4D61-EE41-8385-AAD813D11E7B}"/>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52B4A761-8290-CE46-94A4-7036279A86A6}"/>
              </a:ext>
            </a:extLst>
          </p:cNvPr>
          <p:cNvSpPr>
            <a:spLocks noGrp="1"/>
          </p:cNvSpPr>
          <p:nvPr>
            <p:ph type="sldNum" sz="quarter" idx="12"/>
          </p:nvPr>
        </p:nvSpPr>
        <p:spPr/>
        <p:txBody>
          <a:bodyPr/>
          <a:lstStyle/>
          <a:p>
            <a:fld id="{61DB02BC-888A-9449-ADDC-9153D0D66787}" type="slidenum">
              <a:rPr lang="en-US" smtClean="0"/>
              <a:t>8</a:t>
            </a:fld>
            <a:endParaRPr lang="en-US"/>
          </a:p>
        </p:txBody>
      </p:sp>
      <p:grpSp>
        <p:nvGrpSpPr>
          <p:cNvPr id="5" name="Group 4">
            <a:extLst>
              <a:ext uri="{FF2B5EF4-FFF2-40B4-BE49-F238E27FC236}">
                <a16:creationId xmlns:a16="http://schemas.microsoft.com/office/drawing/2014/main" id="{4081E60D-DC50-364A-9672-932B6854DF1F}"/>
              </a:ext>
            </a:extLst>
          </p:cNvPr>
          <p:cNvGrpSpPr/>
          <p:nvPr/>
        </p:nvGrpSpPr>
        <p:grpSpPr>
          <a:xfrm>
            <a:off x="258183" y="1172583"/>
            <a:ext cx="8627633" cy="5185185"/>
            <a:chOff x="0" y="0"/>
            <a:chExt cx="5943600" cy="3158066"/>
          </a:xfrm>
        </p:grpSpPr>
        <p:pic>
          <p:nvPicPr>
            <p:cNvPr id="6" name="Picture 5">
              <a:extLst>
                <a:ext uri="{FF2B5EF4-FFF2-40B4-BE49-F238E27FC236}">
                  <a16:creationId xmlns:a16="http://schemas.microsoft.com/office/drawing/2014/main" id="{F5F80571-17F2-0145-863E-126C1F5185B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5943600" cy="2819400"/>
            </a:xfrm>
            <a:prstGeom prst="rect">
              <a:avLst/>
            </a:prstGeom>
            <a:ln>
              <a:noFill/>
            </a:ln>
            <a:extLst>
              <a:ext uri="{53640926-AAD7-44D8-BBD7-CCE9431645EC}">
                <a14:shadowObscured xmlns:a14="http://schemas.microsoft.com/office/drawing/2010/main"/>
              </a:ext>
            </a:extLst>
          </p:spPr>
        </p:pic>
        <p:sp>
          <p:nvSpPr>
            <p:cNvPr id="7" name="Text Box 21">
              <a:extLst>
                <a:ext uri="{FF2B5EF4-FFF2-40B4-BE49-F238E27FC236}">
                  <a16:creationId xmlns:a16="http://schemas.microsoft.com/office/drawing/2014/main" id="{403FEFAC-151B-9244-9595-FD6E280E9D74}"/>
                </a:ext>
              </a:extLst>
            </p:cNvPr>
            <p:cNvSpPr txBox="1"/>
            <p:nvPr/>
          </p:nvSpPr>
          <p:spPr>
            <a:xfrm>
              <a:off x="0" y="2819400"/>
              <a:ext cx="5943600" cy="33866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Figure 1-1 BIRCHES Testing and Delivery Path</a:t>
              </a:r>
            </a:p>
          </p:txBody>
        </p:sp>
      </p:grpSp>
      <p:sp>
        <p:nvSpPr>
          <p:cNvPr id="8" name="TextBox 7">
            <a:extLst>
              <a:ext uri="{FF2B5EF4-FFF2-40B4-BE49-F238E27FC236}">
                <a16:creationId xmlns:a16="http://schemas.microsoft.com/office/drawing/2014/main" id="{390012C3-0F0E-3E47-8651-67551CFC3D22}"/>
              </a:ext>
            </a:extLst>
          </p:cNvPr>
          <p:cNvSpPr txBox="1"/>
          <p:nvPr/>
        </p:nvSpPr>
        <p:spPr>
          <a:xfrm>
            <a:off x="1524000" y="301214"/>
            <a:ext cx="5877261" cy="523220"/>
          </a:xfrm>
          <a:prstGeom prst="rect">
            <a:avLst/>
          </a:prstGeom>
          <a:noFill/>
        </p:spPr>
        <p:txBody>
          <a:bodyPr wrap="square" rtlCol="0">
            <a:spAutoFit/>
          </a:bodyPr>
          <a:lstStyle/>
          <a:p>
            <a:pPr algn="ctr"/>
            <a:r>
              <a:rPr lang="en-US" sz="2800" b="1" dirty="0"/>
              <a:t>BIRCHES Testing and Calibration Plan</a:t>
            </a:r>
          </a:p>
        </p:txBody>
      </p:sp>
    </p:spTree>
    <p:extLst>
      <p:ext uri="{BB962C8B-B14F-4D97-AF65-F5344CB8AC3E}">
        <p14:creationId xmlns:p14="http://schemas.microsoft.com/office/powerpoint/2010/main" val="3485905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6CAD66-A01A-644C-9444-922AA1D63E54}"/>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D926DFA3-41FB-334D-A75C-91CCC4F5BEB4}"/>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EA2C880A-547C-AB47-BB55-73AF00D527D5}"/>
              </a:ext>
            </a:extLst>
          </p:cNvPr>
          <p:cNvSpPr>
            <a:spLocks noGrp="1"/>
          </p:cNvSpPr>
          <p:nvPr>
            <p:ph type="sldNum" sz="quarter" idx="12"/>
          </p:nvPr>
        </p:nvSpPr>
        <p:spPr/>
        <p:txBody>
          <a:bodyPr/>
          <a:lstStyle/>
          <a:p>
            <a:fld id="{61DB02BC-888A-9449-ADDC-9153D0D66787}" type="slidenum">
              <a:rPr lang="en-US" smtClean="0"/>
              <a:t>9</a:t>
            </a:fld>
            <a:endParaRPr lang="en-US"/>
          </a:p>
        </p:txBody>
      </p:sp>
      <p:grpSp>
        <p:nvGrpSpPr>
          <p:cNvPr id="5" name="Group 4">
            <a:extLst>
              <a:ext uri="{FF2B5EF4-FFF2-40B4-BE49-F238E27FC236}">
                <a16:creationId xmlns:a16="http://schemas.microsoft.com/office/drawing/2014/main" id="{A1C8DB8C-4E85-3F40-BAD2-6340BCD8C611}"/>
              </a:ext>
            </a:extLst>
          </p:cNvPr>
          <p:cNvGrpSpPr/>
          <p:nvPr/>
        </p:nvGrpSpPr>
        <p:grpSpPr>
          <a:xfrm>
            <a:off x="1075765" y="892885"/>
            <a:ext cx="6992470" cy="4970033"/>
            <a:chOff x="0" y="0"/>
            <a:chExt cx="5950162" cy="4064000"/>
          </a:xfrm>
          <a:solidFill>
            <a:schemeClr val="bg1"/>
          </a:solidFill>
        </p:grpSpPr>
        <p:sp>
          <p:nvSpPr>
            <p:cNvPr id="6" name="Text Box 63">
              <a:extLst>
                <a:ext uri="{FF2B5EF4-FFF2-40B4-BE49-F238E27FC236}">
                  <a16:creationId xmlns:a16="http://schemas.microsoft.com/office/drawing/2014/main" id="{2CF27AFB-DECC-4042-8928-780FF8B4D565}"/>
                </a:ext>
              </a:extLst>
            </p:cNvPr>
            <p:cNvSpPr txBox="1"/>
            <p:nvPr/>
          </p:nvSpPr>
          <p:spPr>
            <a:xfrm>
              <a:off x="0" y="3733291"/>
              <a:ext cx="5943600" cy="330709"/>
            </a:xfrm>
            <a:prstGeom prst="rect">
              <a:avLst/>
            </a:prstGeom>
            <a:grp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Top Level ground test configuration for all tests as described in text.</a:t>
              </a:r>
            </a:p>
          </p:txBody>
        </p:sp>
        <p:pic>
          <p:nvPicPr>
            <p:cNvPr id="7" name="Picture 6">
              <a:extLst>
                <a:ext uri="{FF2B5EF4-FFF2-40B4-BE49-F238E27FC236}">
                  <a16:creationId xmlns:a16="http://schemas.microsoft.com/office/drawing/2014/main" id="{4AF5034A-5F70-6543-B34F-A43D20267A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67" y="0"/>
              <a:ext cx="5941695" cy="3739515"/>
            </a:xfrm>
            <a:prstGeom prst="rect">
              <a:avLst/>
            </a:prstGeom>
            <a:grpFill/>
          </p:spPr>
        </p:pic>
      </p:grpSp>
    </p:spTree>
    <p:extLst>
      <p:ext uri="{BB962C8B-B14F-4D97-AF65-F5344CB8AC3E}">
        <p14:creationId xmlns:p14="http://schemas.microsoft.com/office/powerpoint/2010/main" val="2506764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A5CE7-3AD2-1B4A-9D07-B1FACC6F1A19}"/>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725A8290-FCF5-C443-9101-B8BA801A13CE}"/>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4028EFFF-0427-2C47-B9E2-0AE20A35A4C3}"/>
              </a:ext>
            </a:extLst>
          </p:cNvPr>
          <p:cNvSpPr>
            <a:spLocks noGrp="1"/>
          </p:cNvSpPr>
          <p:nvPr>
            <p:ph type="sldNum" sz="quarter" idx="12"/>
          </p:nvPr>
        </p:nvSpPr>
        <p:spPr/>
        <p:txBody>
          <a:bodyPr/>
          <a:lstStyle/>
          <a:p>
            <a:fld id="{61DB02BC-888A-9449-ADDC-9153D0D66787}" type="slidenum">
              <a:rPr lang="en-US" smtClean="0"/>
              <a:t>10</a:t>
            </a:fld>
            <a:endParaRPr lang="en-US"/>
          </a:p>
        </p:txBody>
      </p:sp>
      <p:grpSp>
        <p:nvGrpSpPr>
          <p:cNvPr id="5" name="Group 4">
            <a:extLst>
              <a:ext uri="{FF2B5EF4-FFF2-40B4-BE49-F238E27FC236}">
                <a16:creationId xmlns:a16="http://schemas.microsoft.com/office/drawing/2014/main" id="{BED3C642-CC13-6A46-95CA-5F9B0284E869}"/>
              </a:ext>
            </a:extLst>
          </p:cNvPr>
          <p:cNvGrpSpPr/>
          <p:nvPr/>
        </p:nvGrpSpPr>
        <p:grpSpPr>
          <a:xfrm>
            <a:off x="1294130" y="1042670"/>
            <a:ext cx="6555740" cy="4772660"/>
            <a:chOff x="0" y="0"/>
            <a:chExt cx="6556248" cy="4775200"/>
          </a:xfrm>
        </p:grpSpPr>
        <p:grpSp>
          <p:nvGrpSpPr>
            <p:cNvPr id="6" name="Group 5">
              <a:extLst>
                <a:ext uri="{FF2B5EF4-FFF2-40B4-BE49-F238E27FC236}">
                  <a16:creationId xmlns:a16="http://schemas.microsoft.com/office/drawing/2014/main" id="{FF16FA27-CFDF-F84C-B22B-19DAB7650C50}"/>
                </a:ext>
              </a:extLst>
            </p:cNvPr>
            <p:cNvGrpSpPr/>
            <p:nvPr/>
          </p:nvGrpSpPr>
          <p:grpSpPr>
            <a:xfrm>
              <a:off x="0" y="0"/>
              <a:ext cx="6556248" cy="4434840"/>
              <a:chOff x="2063714" y="-266483"/>
              <a:chExt cx="8222524" cy="6192482"/>
            </a:xfrm>
          </p:grpSpPr>
          <p:pic>
            <p:nvPicPr>
              <p:cNvPr id="8" name="Picture 7">
                <a:extLst>
                  <a:ext uri="{FF2B5EF4-FFF2-40B4-BE49-F238E27FC236}">
                    <a16:creationId xmlns:a16="http://schemas.microsoft.com/office/drawing/2014/main" id="{6522A336-3282-7F46-9FDA-C9D63919AB2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3714" y="-266483"/>
                <a:ext cx="8222524" cy="6192482"/>
              </a:xfrm>
              <a:prstGeom prst="rect">
                <a:avLst/>
              </a:prstGeom>
            </p:spPr>
          </p:pic>
          <p:sp>
            <p:nvSpPr>
              <p:cNvPr id="9" name="TextBox 8">
                <a:extLst>
                  <a:ext uri="{FF2B5EF4-FFF2-40B4-BE49-F238E27FC236}">
                    <a16:creationId xmlns:a16="http://schemas.microsoft.com/office/drawing/2014/main" id="{8F5459D5-EEF0-1840-9983-6B5B0ADC7081}"/>
                  </a:ext>
                </a:extLst>
              </p:cNvPr>
              <p:cNvSpPr txBox="1"/>
              <p:nvPr/>
            </p:nvSpPr>
            <p:spPr>
              <a:xfrm>
                <a:off x="8453009" y="2431072"/>
                <a:ext cx="1464707" cy="1574193"/>
              </a:xfrm>
              <a:prstGeom prst="rect">
                <a:avLst/>
              </a:prstGeom>
              <a:solidFill>
                <a:schemeClr val="bg1"/>
              </a:solidFill>
            </p:spPr>
            <p:txBody>
              <a:bodyPr wrap="square" rtlCol="0">
                <a:noAutofit/>
              </a:bodyPr>
              <a:lstStyle/>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Double</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O-box</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Radiators</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(98K)</a:t>
                </a:r>
                <a:endParaRPr lang="en-US" sz="1200">
                  <a:effectLst/>
                  <a:latin typeface="Times New Roman" panose="02020603050405020304" pitchFamily="18" charset="0"/>
                  <a:ea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EDBD2710-CF15-FE4A-BEFD-44D895FC5A1D}"/>
                  </a:ext>
                </a:extLst>
              </p:cNvPr>
              <p:cNvCxnSpPr/>
              <p:nvPr/>
            </p:nvCxnSpPr>
            <p:spPr>
              <a:xfrm>
                <a:off x="3346993" y="389714"/>
                <a:ext cx="427446" cy="22070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1" name="TextBox 39">
                <a:extLst>
                  <a:ext uri="{FF2B5EF4-FFF2-40B4-BE49-F238E27FC236}">
                    <a16:creationId xmlns:a16="http://schemas.microsoft.com/office/drawing/2014/main" id="{DFBB1959-8E74-4C4D-AFF1-35F5081B6A7D}"/>
                  </a:ext>
                </a:extLst>
              </p:cNvPr>
              <p:cNvSpPr txBox="1"/>
              <p:nvPr/>
            </p:nvSpPr>
            <p:spPr>
              <a:xfrm>
                <a:off x="2122264" y="-40458"/>
                <a:ext cx="1129665" cy="806667"/>
              </a:xfrm>
              <a:prstGeom prst="rect">
                <a:avLst/>
              </a:prstGeom>
              <a:solidFill>
                <a:schemeClr val="bg1"/>
              </a:solidFill>
            </p:spPr>
            <p:txBody>
              <a:bodyPr wrap="square" rtlCol="0">
                <a:noAutofit/>
              </a:bodyPr>
              <a:lstStyle/>
              <a:p>
                <a:pPr marL="0" marR="0" algn="ctr">
                  <a:spcBef>
                    <a:spcPts val="0"/>
                  </a:spcBef>
                  <a:spcAft>
                    <a:spcPts val="0"/>
                  </a:spcAf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 Radiator</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r>
                  <a:rPr lang="en-US" sz="1200" kern="12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a:t>
                </a: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
                </a:r>
                <a:endParaRPr lang="en-US" sz="1200">
                  <a:effectLst/>
                  <a:latin typeface="Times New Roman" panose="02020603050405020304" pitchFamily="18" charset="0"/>
                  <a:ea typeface="Times New Roman" panose="02020603050405020304" pitchFamily="18" charset="0"/>
                </a:endParaRPr>
              </a:p>
            </p:txBody>
          </p:sp>
          <p:sp>
            <p:nvSpPr>
              <p:cNvPr id="12" name="TextBox 42">
                <a:extLst>
                  <a:ext uri="{FF2B5EF4-FFF2-40B4-BE49-F238E27FC236}">
                    <a16:creationId xmlns:a16="http://schemas.microsoft.com/office/drawing/2014/main" id="{A0C793BA-B95C-E34C-B9FD-A5D5AC1EE958}"/>
                  </a:ext>
                </a:extLst>
              </p:cNvPr>
              <p:cNvSpPr txBox="1"/>
              <p:nvPr/>
            </p:nvSpPr>
            <p:spPr>
              <a:xfrm>
                <a:off x="2281352" y="1231226"/>
                <a:ext cx="901680" cy="478651"/>
              </a:xfrm>
              <a:prstGeom prst="rect">
                <a:avLst/>
              </a:prstGeom>
              <a:solidFill>
                <a:schemeClr val="bg1"/>
              </a:solidFill>
            </p:spPr>
            <p:txBody>
              <a:bodyPr wrap="square" rtlCol="0">
                <a:noAutofit/>
              </a:bodyPr>
              <a:lstStyle/>
              <a:p>
                <a:pPr marL="0" marR="0" algn="ctr">
                  <a:spcBef>
                    <a:spcPts val="0"/>
                  </a:spcBef>
                  <a:spcAft>
                    <a:spcPts val="0"/>
                  </a:spcAft>
                </a:pPr>
                <a:r>
                  <a:rPr lang="en-U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MLCCE</a:t>
                </a:r>
                <a:endParaRPr lang="en-US" sz="1200">
                  <a:effectLst/>
                  <a:latin typeface="Times New Roman" panose="02020603050405020304" pitchFamily="18" charset="0"/>
                  <a:ea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6E459EF9-F5FC-0D4A-9251-851276C90EEA}"/>
                  </a:ext>
                </a:extLst>
              </p:cNvPr>
              <p:cNvCxnSpPr/>
              <p:nvPr/>
            </p:nvCxnSpPr>
            <p:spPr>
              <a:xfrm flipV="1">
                <a:off x="3346993" y="3508945"/>
                <a:ext cx="1071925" cy="96928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a:extLst>
                  <a:ext uri="{FF2B5EF4-FFF2-40B4-BE49-F238E27FC236}">
                    <a16:creationId xmlns:a16="http://schemas.microsoft.com/office/drawing/2014/main" id="{9E82F96D-B17A-914F-9311-2A8139D78539}"/>
                  </a:ext>
                </a:extLst>
              </p:cNvPr>
              <p:cNvCxnSpPr/>
              <p:nvPr/>
            </p:nvCxnSpPr>
            <p:spPr>
              <a:xfrm flipH="1" flipV="1">
                <a:off x="7995150" y="2431478"/>
                <a:ext cx="458973" cy="53860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id="{7B7D66B1-C1C4-D24C-854C-E75B007C6391}"/>
                  </a:ext>
                </a:extLst>
              </p:cNvPr>
              <p:cNvCxnSpPr/>
              <p:nvPr/>
            </p:nvCxnSpPr>
            <p:spPr>
              <a:xfrm flipH="1">
                <a:off x="7995150" y="2970086"/>
                <a:ext cx="458973" cy="11264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6" name="TextBox 59">
                <a:extLst>
                  <a:ext uri="{FF2B5EF4-FFF2-40B4-BE49-F238E27FC236}">
                    <a16:creationId xmlns:a16="http://schemas.microsoft.com/office/drawing/2014/main" id="{4895673C-39C7-B246-92FF-6EA7A4BE6414}"/>
                  </a:ext>
                </a:extLst>
              </p:cNvPr>
              <p:cNvSpPr txBox="1"/>
              <p:nvPr/>
            </p:nvSpPr>
            <p:spPr>
              <a:xfrm>
                <a:off x="2199243" y="4005265"/>
                <a:ext cx="1135380" cy="899160"/>
              </a:xfrm>
              <a:prstGeom prst="rect">
                <a:avLst/>
              </a:prstGeom>
              <a:solidFill>
                <a:schemeClr val="bg1"/>
              </a:solidFill>
            </p:spPr>
            <p:txBody>
              <a:bodyPr wrap="square" rtlCol="0">
                <a:noAutofit/>
              </a:bodyPr>
              <a:lstStyle/>
              <a:p>
                <a:pPr marL="0" marR="0" algn="ctr">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Y Radiator</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r>
                  <a:rPr lang="en-US" sz="1600" kern="12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a:t>
                </a: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
                </a:r>
                <a:endParaRPr lang="en-US" sz="1200">
                  <a:effectLst/>
                  <a:latin typeface="Times New Roman" panose="02020603050405020304" pitchFamily="18" charset="0"/>
                  <a:ea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39B55E06-E9F9-5D47-AB68-E296B6B8B8CA}"/>
                  </a:ext>
                </a:extLst>
              </p:cNvPr>
              <p:cNvCxnSpPr/>
              <p:nvPr/>
            </p:nvCxnSpPr>
            <p:spPr>
              <a:xfrm flipV="1">
                <a:off x="3183031" y="1231225"/>
                <a:ext cx="806760" cy="2471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pSp>
        <p:sp>
          <p:nvSpPr>
            <p:cNvPr id="7" name="Text Box 52">
              <a:extLst>
                <a:ext uri="{FF2B5EF4-FFF2-40B4-BE49-F238E27FC236}">
                  <a16:creationId xmlns:a16="http://schemas.microsoft.com/office/drawing/2014/main" id="{B0B23664-A112-D243-A360-D53D27803C47}"/>
                </a:ext>
              </a:extLst>
            </p:cNvPr>
            <p:cNvSpPr txBox="1"/>
            <p:nvPr/>
          </p:nvSpPr>
          <p:spPr>
            <a:xfrm>
              <a:off x="0" y="4436533"/>
              <a:ext cx="6555740" cy="33866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Figure 5-2 BIRCHES Integrated  Test Configuration</a:t>
              </a:r>
            </a:p>
          </p:txBody>
        </p:sp>
      </p:grpSp>
    </p:spTree>
    <p:extLst>
      <p:ext uri="{BB962C8B-B14F-4D97-AF65-F5344CB8AC3E}">
        <p14:creationId xmlns:p14="http://schemas.microsoft.com/office/powerpoint/2010/main" val="2557192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BA93CD-D0AA-244C-8739-A5D68ECE9782}"/>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7D5AC021-85EE-C848-B01D-D7BB63268A0B}"/>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5658CDFE-A455-9041-8027-EC77812C7CAF}"/>
              </a:ext>
            </a:extLst>
          </p:cNvPr>
          <p:cNvSpPr>
            <a:spLocks noGrp="1"/>
          </p:cNvSpPr>
          <p:nvPr>
            <p:ph type="sldNum" sz="quarter" idx="12"/>
          </p:nvPr>
        </p:nvSpPr>
        <p:spPr/>
        <p:txBody>
          <a:bodyPr/>
          <a:lstStyle/>
          <a:p>
            <a:fld id="{61DB02BC-888A-9449-ADDC-9153D0D66787}" type="slidenum">
              <a:rPr lang="en-US" smtClean="0"/>
              <a:t>11</a:t>
            </a:fld>
            <a:endParaRPr lang="en-US"/>
          </a:p>
        </p:txBody>
      </p:sp>
      <p:sp>
        <p:nvSpPr>
          <p:cNvPr id="5" name="TextBox 4">
            <a:extLst>
              <a:ext uri="{FF2B5EF4-FFF2-40B4-BE49-F238E27FC236}">
                <a16:creationId xmlns:a16="http://schemas.microsoft.com/office/drawing/2014/main" id="{8697CAFF-0704-9640-8055-7983ACD4570F}"/>
              </a:ext>
            </a:extLst>
          </p:cNvPr>
          <p:cNvSpPr txBox="1"/>
          <p:nvPr/>
        </p:nvSpPr>
        <p:spPr>
          <a:xfrm>
            <a:off x="64548" y="225131"/>
            <a:ext cx="9014908" cy="5909310"/>
          </a:xfrm>
          <a:prstGeom prst="rect">
            <a:avLst/>
          </a:prstGeom>
          <a:solidFill>
            <a:schemeClr val="bg1">
              <a:alpha val="53000"/>
            </a:schemeClr>
          </a:solidFill>
        </p:spPr>
        <p:txBody>
          <a:bodyPr wrap="square" rtlCol="0">
            <a:spAutoFit/>
          </a:bodyPr>
          <a:lstStyle/>
          <a:p>
            <a:r>
              <a:rPr lang="en-US" dirty="0"/>
              <a:t>Instrument Calibration Tests (as function of environmental temperature (</a:t>
            </a:r>
            <a:r>
              <a:rPr lang="en-US" dirty="0" err="1"/>
              <a:t>TVac</a:t>
            </a:r>
            <a:r>
              <a:rPr lang="en-US" dirty="0"/>
              <a:t> chamber), instrument component (including detector) temperatures (T sensors), source)</a:t>
            </a:r>
          </a:p>
          <a:p>
            <a:endParaRPr lang="en-US" dirty="0"/>
          </a:p>
          <a:p>
            <a:r>
              <a:rPr lang="en-US" dirty="0"/>
              <a:t>Functional Tests</a:t>
            </a:r>
          </a:p>
          <a:p>
            <a:endParaRPr lang="en-US" dirty="0"/>
          </a:p>
          <a:p>
            <a:r>
              <a:rPr lang="en-US" dirty="0"/>
              <a:t>Optical alignment and Boresight Tests (pre and post integration)</a:t>
            </a:r>
          </a:p>
          <a:p>
            <a:endParaRPr lang="en-US" dirty="0"/>
          </a:p>
          <a:p>
            <a:r>
              <a:rPr lang="en-US" dirty="0"/>
              <a:t>Other optics tests Scatter, Stray light, Uniformity Test</a:t>
            </a:r>
          </a:p>
          <a:p>
            <a:endParaRPr lang="en-US" dirty="0"/>
          </a:p>
          <a:p>
            <a:r>
              <a:rPr lang="en-US" dirty="0"/>
              <a:t>Detector Characterization/Radiometry</a:t>
            </a:r>
          </a:p>
          <a:p>
            <a:r>
              <a:rPr lang="en-US" dirty="0"/>
              <a:t>Establish Gain and Voltage settings</a:t>
            </a:r>
          </a:p>
          <a:p>
            <a:r>
              <a:rPr lang="en-US" dirty="0"/>
              <a:t>Establish Physical Locations of LVF Segments</a:t>
            </a:r>
          </a:p>
          <a:p>
            <a:r>
              <a:rPr lang="en-US" dirty="0"/>
              <a:t>Determine noise, stability, linearity of pixel response</a:t>
            </a:r>
          </a:p>
          <a:p>
            <a:r>
              <a:rPr lang="en-US" dirty="0"/>
              <a:t>Select readout rows (2 sets of 4 adjacent rows for each segment) on basis of bad pixel analysis.</a:t>
            </a:r>
          </a:p>
          <a:p>
            <a:r>
              <a:rPr lang="en-US" dirty="0"/>
              <a:t>Verify linearity of integration times</a:t>
            </a:r>
          </a:p>
          <a:p>
            <a:r>
              <a:rPr lang="en-US" dirty="0"/>
              <a:t>Radiometric Scaling (conversion from counts)</a:t>
            </a:r>
          </a:p>
          <a:p>
            <a:endParaRPr lang="en-US" dirty="0"/>
          </a:p>
          <a:p>
            <a:r>
              <a:rPr lang="en-US" dirty="0"/>
              <a:t>Spectrometry</a:t>
            </a:r>
          </a:p>
          <a:p>
            <a:r>
              <a:rPr lang="en-US" dirty="0"/>
              <a:t>Pixel Wavelength Map (Central Wavelength of each pixel)</a:t>
            </a:r>
          </a:p>
          <a:p>
            <a:r>
              <a:rPr lang="en-US" dirty="0"/>
              <a:t>Spectral resolution (spectral shape)</a:t>
            </a:r>
          </a:p>
          <a:p>
            <a:r>
              <a:rPr lang="en-US" dirty="0"/>
              <a:t>In and out of band responses </a:t>
            </a:r>
          </a:p>
        </p:txBody>
      </p:sp>
    </p:spTree>
    <p:extLst>
      <p:ext uri="{BB962C8B-B14F-4D97-AF65-F5344CB8AC3E}">
        <p14:creationId xmlns:p14="http://schemas.microsoft.com/office/powerpoint/2010/main" val="1012465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750739-F0EC-0041-960D-5ACEF1E27681}"/>
              </a:ext>
            </a:extLst>
          </p:cNvPr>
          <p:cNvSpPr/>
          <p:nvPr/>
        </p:nvSpPr>
        <p:spPr>
          <a:xfrm>
            <a:off x="253934" y="3220713"/>
            <a:ext cx="1457534" cy="76246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Blackbody Thermal Source</a:t>
            </a:r>
          </a:p>
        </p:txBody>
      </p:sp>
      <p:sp>
        <p:nvSpPr>
          <p:cNvPr id="5" name="Rectangle 4">
            <a:extLst>
              <a:ext uri="{FF2B5EF4-FFF2-40B4-BE49-F238E27FC236}">
                <a16:creationId xmlns:a16="http://schemas.microsoft.com/office/drawing/2014/main" id="{591CE3E9-B432-5540-86DC-C192647DA946}"/>
              </a:ext>
            </a:extLst>
          </p:cNvPr>
          <p:cNvSpPr/>
          <p:nvPr/>
        </p:nvSpPr>
        <p:spPr>
          <a:xfrm>
            <a:off x="2077499" y="2651313"/>
            <a:ext cx="1104914" cy="54867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NB Transmissions Filters</a:t>
            </a:r>
          </a:p>
        </p:txBody>
      </p:sp>
      <p:sp>
        <p:nvSpPr>
          <p:cNvPr id="6" name="Rectangle 5">
            <a:extLst>
              <a:ext uri="{FF2B5EF4-FFF2-40B4-BE49-F238E27FC236}">
                <a16:creationId xmlns:a16="http://schemas.microsoft.com/office/drawing/2014/main" id="{77C8C9F5-4C1F-0E47-BF3F-52AF047285FC}"/>
              </a:ext>
            </a:extLst>
          </p:cNvPr>
          <p:cNvSpPr/>
          <p:nvPr/>
        </p:nvSpPr>
        <p:spPr>
          <a:xfrm>
            <a:off x="2077351" y="4037094"/>
            <a:ext cx="1194778" cy="32228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err="1">
                <a:latin typeface="Arial Narrow" panose="020B0604020202020204" pitchFamily="34" charset="0"/>
                <a:cs typeface="Arial Narrow" panose="020B0604020202020204" pitchFamily="34" charset="0"/>
              </a:rPr>
              <a:t>Monochrometer</a:t>
            </a:r>
            <a:endParaRPr lang="en-US" sz="1350" dirty="0">
              <a:latin typeface="Arial Narrow" panose="020B0604020202020204" pitchFamily="34" charset="0"/>
              <a:cs typeface="Arial Narrow" panose="020B0604020202020204" pitchFamily="34" charset="0"/>
            </a:endParaRPr>
          </a:p>
        </p:txBody>
      </p:sp>
      <p:sp>
        <p:nvSpPr>
          <p:cNvPr id="7" name="Rectangle 6">
            <a:extLst>
              <a:ext uri="{FF2B5EF4-FFF2-40B4-BE49-F238E27FC236}">
                <a16:creationId xmlns:a16="http://schemas.microsoft.com/office/drawing/2014/main" id="{455ADFDA-DD76-9246-8EF7-58B356700CFA}"/>
              </a:ext>
            </a:extLst>
          </p:cNvPr>
          <p:cNvSpPr/>
          <p:nvPr/>
        </p:nvSpPr>
        <p:spPr>
          <a:xfrm>
            <a:off x="5768663" y="5294519"/>
            <a:ext cx="3170255" cy="58031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err="1">
                <a:latin typeface="Arial Narrow" panose="020B0604020202020204" pitchFamily="34" charset="0"/>
                <a:cs typeface="Arial Narrow" panose="020B0604020202020204" pitchFamily="34" charset="0"/>
              </a:rPr>
              <a:t>Monochrometer</a:t>
            </a:r>
            <a:r>
              <a:rPr lang="en-US" sz="1350" dirty="0">
                <a:latin typeface="Arial Narrow" panose="020B0604020202020204" pitchFamily="34" charset="0"/>
                <a:cs typeface="Arial Narrow" panose="020B0604020202020204" pitchFamily="34" charset="0"/>
              </a:rPr>
              <a:t> with new Gratings, Collimator and Optical Fiber Alignment (add table)</a:t>
            </a:r>
          </a:p>
        </p:txBody>
      </p:sp>
      <p:sp>
        <p:nvSpPr>
          <p:cNvPr id="8" name="Rectangle 7">
            <a:extLst>
              <a:ext uri="{FF2B5EF4-FFF2-40B4-BE49-F238E27FC236}">
                <a16:creationId xmlns:a16="http://schemas.microsoft.com/office/drawing/2014/main" id="{5F1D76B2-EBC4-B84C-91A5-3353118D84F9}"/>
              </a:ext>
            </a:extLst>
          </p:cNvPr>
          <p:cNvSpPr/>
          <p:nvPr/>
        </p:nvSpPr>
        <p:spPr>
          <a:xfrm>
            <a:off x="1817894" y="5245324"/>
            <a:ext cx="3170252" cy="307304"/>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NIST Calibrated Power Meters</a:t>
            </a:r>
          </a:p>
        </p:txBody>
      </p:sp>
      <p:sp>
        <p:nvSpPr>
          <p:cNvPr id="13" name="Rectangle 12">
            <a:extLst>
              <a:ext uri="{FF2B5EF4-FFF2-40B4-BE49-F238E27FC236}">
                <a16:creationId xmlns:a16="http://schemas.microsoft.com/office/drawing/2014/main" id="{84AA4340-097A-9646-B042-5D45510476E1}"/>
              </a:ext>
            </a:extLst>
          </p:cNvPr>
          <p:cNvSpPr/>
          <p:nvPr/>
        </p:nvSpPr>
        <p:spPr>
          <a:xfrm>
            <a:off x="2082358" y="3357350"/>
            <a:ext cx="1122293" cy="4860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Theodolite/</a:t>
            </a:r>
          </a:p>
          <a:p>
            <a:pPr algn="ctr"/>
            <a:r>
              <a:rPr lang="en-US" sz="1350" dirty="0">
                <a:latin typeface="Arial Narrow" panose="020B0604020202020204" pitchFamily="34" charset="0"/>
                <a:cs typeface="Arial Narrow" panose="020B0604020202020204" pitchFamily="34" charset="0"/>
              </a:rPr>
              <a:t>Hexapod</a:t>
            </a:r>
          </a:p>
        </p:txBody>
      </p:sp>
      <p:sp>
        <p:nvSpPr>
          <p:cNvPr id="14" name="Rectangle 13">
            <a:extLst>
              <a:ext uri="{FF2B5EF4-FFF2-40B4-BE49-F238E27FC236}">
                <a16:creationId xmlns:a16="http://schemas.microsoft.com/office/drawing/2014/main" id="{74827881-932B-EF4B-86F8-6C887C10FAAA}"/>
              </a:ext>
            </a:extLst>
          </p:cNvPr>
          <p:cNvSpPr/>
          <p:nvPr/>
        </p:nvSpPr>
        <p:spPr>
          <a:xfrm>
            <a:off x="5777235" y="4671758"/>
            <a:ext cx="3170255" cy="58031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Settings for Rotational Stage (Hexapod) and Alignment Template for Metrology (add table)</a:t>
            </a:r>
          </a:p>
        </p:txBody>
      </p:sp>
      <p:sp>
        <p:nvSpPr>
          <p:cNvPr id="17" name="TextBox 16">
            <a:extLst>
              <a:ext uri="{FF2B5EF4-FFF2-40B4-BE49-F238E27FC236}">
                <a16:creationId xmlns:a16="http://schemas.microsoft.com/office/drawing/2014/main" id="{BAF22BE3-EEEA-1842-8D9D-128D0C4DDFA4}"/>
              </a:ext>
            </a:extLst>
          </p:cNvPr>
          <p:cNvSpPr txBox="1"/>
          <p:nvPr/>
        </p:nvSpPr>
        <p:spPr>
          <a:xfrm>
            <a:off x="156860" y="996311"/>
            <a:ext cx="2924517" cy="507831"/>
          </a:xfrm>
          <a:prstGeom prst="rect">
            <a:avLst/>
          </a:prstGeom>
          <a:noFill/>
        </p:spPr>
        <p:txBody>
          <a:bodyPr wrap="square" rtlCol="0">
            <a:spAutoFit/>
          </a:bodyPr>
          <a:lstStyle/>
          <a:p>
            <a:pPr algn="ctr"/>
            <a:r>
              <a:rPr lang="en-US" sz="2700" b="1" dirty="0">
                <a:latin typeface="Arial Narrow" panose="020B0604020202020204" pitchFamily="34" charset="0"/>
                <a:cs typeface="Arial Narrow" panose="020B0604020202020204" pitchFamily="34" charset="0"/>
              </a:rPr>
              <a:t>GSE Calibration</a:t>
            </a:r>
          </a:p>
        </p:txBody>
      </p:sp>
      <p:sp>
        <p:nvSpPr>
          <p:cNvPr id="18" name="TextBox 17">
            <a:extLst>
              <a:ext uri="{FF2B5EF4-FFF2-40B4-BE49-F238E27FC236}">
                <a16:creationId xmlns:a16="http://schemas.microsoft.com/office/drawing/2014/main" id="{27025473-DD40-5A4A-92B1-FC7B8210AA0E}"/>
              </a:ext>
            </a:extLst>
          </p:cNvPr>
          <p:cNvSpPr txBox="1"/>
          <p:nvPr/>
        </p:nvSpPr>
        <p:spPr>
          <a:xfrm>
            <a:off x="1948080" y="3777646"/>
            <a:ext cx="1372347" cy="300082"/>
          </a:xfrm>
          <a:prstGeom prst="rect">
            <a:avLst/>
          </a:prstGeom>
          <a:noFill/>
        </p:spPr>
        <p:txBody>
          <a:bodyPr wrap="square" rtlCol="0">
            <a:spAutoFit/>
          </a:bodyPr>
          <a:lstStyle/>
          <a:p>
            <a:pPr algn="ctr"/>
            <a:r>
              <a:rPr lang="en-US" sz="1350" dirty="0">
                <a:latin typeface="Arial Narrow" panose="020B0604020202020204" pitchFamily="34" charset="0"/>
                <a:cs typeface="Arial Narrow" panose="020B0604020202020204" pitchFamily="34" charset="0"/>
              </a:rPr>
              <a:t>Optical/Spatial</a:t>
            </a:r>
          </a:p>
        </p:txBody>
      </p:sp>
      <p:sp>
        <p:nvSpPr>
          <p:cNvPr id="19" name="TextBox 18">
            <a:extLst>
              <a:ext uri="{FF2B5EF4-FFF2-40B4-BE49-F238E27FC236}">
                <a16:creationId xmlns:a16="http://schemas.microsoft.com/office/drawing/2014/main" id="{FFC6C4B6-9BF3-6444-839B-2BE340318348}"/>
              </a:ext>
            </a:extLst>
          </p:cNvPr>
          <p:cNvSpPr txBox="1"/>
          <p:nvPr/>
        </p:nvSpPr>
        <p:spPr>
          <a:xfrm>
            <a:off x="1945895" y="4333557"/>
            <a:ext cx="1372347" cy="300082"/>
          </a:xfrm>
          <a:prstGeom prst="rect">
            <a:avLst/>
          </a:prstGeom>
          <a:noFill/>
        </p:spPr>
        <p:txBody>
          <a:bodyPr wrap="square" rtlCol="0">
            <a:spAutoFit/>
          </a:bodyPr>
          <a:lstStyle/>
          <a:p>
            <a:pPr algn="ctr"/>
            <a:r>
              <a:rPr lang="en-US" sz="1350" dirty="0">
                <a:latin typeface="Arial Narrow" panose="020B0604020202020204" pitchFamily="34" charset="0"/>
                <a:cs typeface="Arial Narrow" panose="020B0604020202020204" pitchFamily="34" charset="0"/>
              </a:rPr>
              <a:t>Spectrometry</a:t>
            </a:r>
          </a:p>
        </p:txBody>
      </p:sp>
      <p:sp>
        <p:nvSpPr>
          <p:cNvPr id="20" name="TextBox 19">
            <a:extLst>
              <a:ext uri="{FF2B5EF4-FFF2-40B4-BE49-F238E27FC236}">
                <a16:creationId xmlns:a16="http://schemas.microsoft.com/office/drawing/2014/main" id="{21426098-8E05-0843-B9BB-5B8A07B20B6A}"/>
              </a:ext>
            </a:extLst>
          </p:cNvPr>
          <p:cNvSpPr txBox="1"/>
          <p:nvPr/>
        </p:nvSpPr>
        <p:spPr>
          <a:xfrm>
            <a:off x="1878918" y="2313574"/>
            <a:ext cx="1372347" cy="300082"/>
          </a:xfrm>
          <a:prstGeom prst="rect">
            <a:avLst/>
          </a:prstGeom>
          <a:noFill/>
        </p:spPr>
        <p:txBody>
          <a:bodyPr wrap="square" rtlCol="0">
            <a:spAutoFit/>
          </a:bodyPr>
          <a:lstStyle/>
          <a:p>
            <a:pPr algn="ctr"/>
            <a:r>
              <a:rPr lang="en-US" sz="1350" dirty="0">
                <a:latin typeface="Arial Narrow" panose="020B0604020202020204" pitchFamily="34" charset="0"/>
                <a:cs typeface="Arial Narrow" panose="020B0604020202020204" pitchFamily="34" charset="0"/>
              </a:rPr>
              <a:t>Radiometry</a:t>
            </a:r>
          </a:p>
        </p:txBody>
      </p:sp>
      <p:sp>
        <p:nvSpPr>
          <p:cNvPr id="21" name="Rectangle 20">
            <a:extLst>
              <a:ext uri="{FF2B5EF4-FFF2-40B4-BE49-F238E27FC236}">
                <a16:creationId xmlns:a16="http://schemas.microsoft.com/office/drawing/2014/main" id="{09DC658B-D464-774D-8F65-F7C70A7F23CF}"/>
              </a:ext>
            </a:extLst>
          </p:cNvPr>
          <p:cNvSpPr/>
          <p:nvPr/>
        </p:nvSpPr>
        <p:spPr>
          <a:xfrm>
            <a:off x="5845166" y="994151"/>
            <a:ext cx="3170252" cy="29015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Control (Functional, T Balance, T Noise)</a:t>
            </a:r>
          </a:p>
        </p:txBody>
      </p:sp>
      <p:sp>
        <p:nvSpPr>
          <p:cNvPr id="22" name="Rectangle 21">
            <a:extLst>
              <a:ext uri="{FF2B5EF4-FFF2-40B4-BE49-F238E27FC236}">
                <a16:creationId xmlns:a16="http://schemas.microsoft.com/office/drawing/2014/main" id="{2C96B157-457E-4944-A76A-A3B213FC55F2}"/>
              </a:ext>
            </a:extLst>
          </p:cNvPr>
          <p:cNvSpPr/>
          <p:nvPr/>
        </p:nvSpPr>
        <p:spPr>
          <a:xfrm>
            <a:off x="5845165" y="1351139"/>
            <a:ext cx="3170252" cy="29015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Day in the Life Test</a:t>
            </a:r>
          </a:p>
        </p:txBody>
      </p:sp>
      <p:cxnSp>
        <p:nvCxnSpPr>
          <p:cNvPr id="47" name="Straight Connector 46">
            <a:extLst>
              <a:ext uri="{FF2B5EF4-FFF2-40B4-BE49-F238E27FC236}">
                <a16:creationId xmlns:a16="http://schemas.microsoft.com/office/drawing/2014/main" id="{850B2067-7148-644D-839E-58A6678EA8BE}"/>
              </a:ext>
            </a:extLst>
          </p:cNvPr>
          <p:cNvCxnSpPr>
            <a:cxnSpLocks/>
            <a:stCxn id="59" idx="1"/>
          </p:cNvCxnSpPr>
          <p:nvPr/>
        </p:nvCxnSpPr>
        <p:spPr>
          <a:xfrm flipH="1">
            <a:off x="3214178" y="4201540"/>
            <a:ext cx="255434"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E87CB175-C918-2B49-9C4C-DD654FBB9C40}"/>
              </a:ext>
            </a:extLst>
          </p:cNvPr>
          <p:cNvSpPr txBox="1"/>
          <p:nvPr/>
        </p:nvSpPr>
        <p:spPr>
          <a:xfrm>
            <a:off x="5762704" y="1791229"/>
            <a:ext cx="1183844" cy="507831"/>
          </a:xfrm>
          <a:prstGeom prst="rect">
            <a:avLst/>
          </a:prstGeom>
          <a:solidFill>
            <a:schemeClr val="accent6">
              <a:lumMod val="50000"/>
            </a:schemeClr>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BIRCHES Command</a:t>
            </a:r>
          </a:p>
        </p:txBody>
      </p:sp>
      <p:sp>
        <p:nvSpPr>
          <p:cNvPr id="81" name="TextBox 80">
            <a:extLst>
              <a:ext uri="{FF2B5EF4-FFF2-40B4-BE49-F238E27FC236}">
                <a16:creationId xmlns:a16="http://schemas.microsoft.com/office/drawing/2014/main" id="{28A5A010-766D-174A-BA29-D2919A31FAB5}"/>
              </a:ext>
            </a:extLst>
          </p:cNvPr>
          <p:cNvSpPr txBox="1"/>
          <p:nvPr/>
        </p:nvSpPr>
        <p:spPr>
          <a:xfrm>
            <a:off x="7793595" y="3350044"/>
            <a:ext cx="1183844" cy="507831"/>
          </a:xfrm>
          <a:prstGeom prst="rect">
            <a:avLst/>
          </a:prstGeom>
          <a:solidFill>
            <a:srgbClr val="7030A0"/>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BIRCHES Output</a:t>
            </a:r>
          </a:p>
        </p:txBody>
      </p:sp>
      <p:sp>
        <p:nvSpPr>
          <p:cNvPr id="82" name="TextBox 81">
            <a:extLst>
              <a:ext uri="{FF2B5EF4-FFF2-40B4-BE49-F238E27FC236}">
                <a16:creationId xmlns:a16="http://schemas.microsoft.com/office/drawing/2014/main" id="{D5AFECD6-6B23-4846-A349-84248E706784}"/>
              </a:ext>
            </a:extLst>
          </p:cNvPr>
          <p:cNvSpPr txBox="1"/>
          <p:nvPr/>
        </p:nvSpPr>
        <p:spPr>
          <a:xfrm>
            <a:off x="4221889" y="1791691"/>
            <a:ext cx="1183844" cy="507831"/>
          </a:xfrm>
          <a:prstGeom prst="rect">
            <a:avLst/>
          </a:prstGeom>
          <a:solidFill>
            <a:schemeClr val="accent6">
              <a:lumMod val="50000"/>
            </a:schemeClr>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GSE Commands</a:t>
            </a:r>
          </a:p>
        </p:txBody>
      </p:sp>
      <p:sp>
        <p:nvSpPr>
          <p:cNvPr id="57" name="TextBox 56">
            <a:extLst>
              <a:ext uri="{FF2B5EF4-FFF2-40B4-BE49-F238E27FC236}">
                <a16:creationId xmlns:a16="http://schemas.microsoft.com/office/drawing/2014/main" id="{E66E81B1-6CE9-D446-86AE-4B8FB86536C7}"/>
              </a:ext>
            </a:extLst>
          </p:cNvPr>
          <p:cNvSpPr txBox="1"/>
          <p:nvPr/>
        </p:nvSpPr>
        <p:spPr>
          <a:xfrm>
            <a:off x="246928" y="4415355"/>
            <a:ext cx="1490843" cy="507831"/>
          </a:xfrm>
          <a:prstGeom prst="rect">
            <a:avLst/>
          </a:prstGeom>
          <a:solidFill>
            <a:schemeClr val="accent6">
              <a:lumMod val="50000"/>
            </a:schemeClr>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Manual Command aligned with GSE</a:t>
            </a:r>
          </a:p>
        </p:txBody>
      </p:sp>
      <p:sp>
        <p:nvSpPr>
          <p:cNvPr id="59" name="Rectangle 58">
            <a:extLst>
              <a:ext uri="{FF2B5EF4-FFF2-40B4-BE49-F238E27FC236}">
                <a16:creationId xmlns:a16="http://schemas.microsoft.com/office/drawing/2014/main" id="{F5BB02C3-9F49-1B46-9515-37001CD83A11}"/>
              </a:ext>
            </a:extLst>
          </p:cNvPr>
          <p:cNvSpPr/>
          <p:nvPr/>
        </p:nvSpPr>
        <p:spPr>
          <a:xfrm>
            <a:off x="3469612" y="4040398"/>
            <a:ext cx="512462" cy="32228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Fiber</a:t>
            </a:r>
          </a:p>
        </p:txBody>
      </p:sp>
      <p:sp>
        <p:nvSpPr>
          <p:cNvPr id="61" name="Rectangle 60">
            <a:extLst>
              <a:ext uri="{FF2B5EF4-FFF2-40B4-BE49-F238E27FC236}">
                <a16:creationId xmlns:a16="http://schemas.microsoft.com/office/drawing/2014/main" id="{CD0E1E1A-D767-0D45-BBD2-14A2E26D3467}"/>
              </a:ext>
            </a:extLst>
          </p:cNvPr>
          <p:cNvSpPr/>
          <p:nvPr/>
        </p:nvSpPr>
        <p:spPr>
          <a:xfrm>
            <a:off x="4179557" y="4037094"/>
            <a:ext cx="512461" cy="32849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OAP</a:t>
            </a:r>
          </a:p>
        </p:txBody>
      </p:sp>
      <p:cxnSp>
        <p:nvCxnSpPr>
          <p:cNvPr id="27" name="Straight Arrow Connector 26">
            <a:extLst>
              <a:ext uri="{FF2B5EF4-FFF2-40B4-BE49-F238E27FC236}">
                <a16:creationId xmlns:a16="http://schemas.microsoft.com/office/drawing/2014/main" id="{C9BB6C22-5056-B94E-8E48-99DB48A40999}"/>
              </a:ext>
            </a:extLst>
          </p:cNvPr>
          <p:cNvCxnSpPr>
            <a:cxnSpLocks/>
            <a:stCxn id="57" idx="0"/>
            <a:endCxn id="4" idx="2"/>
          </p:cNvCxnSpPr>
          <p:nvPr/>
        </p:nvCxnSpPr>
        <p:spPr>
          <a:xfrm flipH="1" flipV="1">
            <a:off x="982701" y="3983176"/>
            <a:ext cx="9649" cy="43217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051B8596-39D7-F94E-939C-D836FDC63ECB}"/>
              </a:ext>
            </a:extLst>
          </p:cNvPr>
          <p:cNvGrpSpPr/>
          <p:nvPr/>
        </p:nvGrpSpPr>
        <p:grpSpPr>
          <a:xfrm>
            <a:off x="5065640" y="2639617"/>
            <a:ext cx="2575869" cy="1905605"/>
            <a:chOff x="4989263" y="1725084"/>
            <a:chExt cx="3434492" cy="2540807"/>
          </a:xfrm>
        </p:grpSpPr>
        <p:sp>
          <p:nvSpPr>
            <p:cNvPr id="62" name="Rectangle 61">
              <a:extLst>
                <a:ext uri="{FF2B5EF4-FFF2-40B4-BE49-F238E27FC236}">
                  <a16:creationId xmlns:a16="http://schemas.microsoft.com/office/drawing/2014/main" id="{08B97EB5-EA62-604A-9D54-2733F9AA9FF4}"/>
                </a:ext>
              </a:extLst>
            </p:cNvPr>
            <p:cNvSpPr/>
            <p:nvPr/>
          </p:nvSpPr>
          <p:spPr>
            <a:xfrm>
              <a:off x="5375545" y="2087823"/>
              <a:ext cx="2676014" cy="18153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BIRCHES</a:t>
              </a:r>
            </a:p>
          </p:txBody>
        </p:sp>
        <p:sp>
          <p:nvSpPr>
            <p:cNvPr id="36" name="Frame 35">
              <a:extLst>
                <a:ext uri="{FF2B5EF4-FFF2-40B4-BE49-F238E27FC236}">
                  <a16:creationId xmlns:a16="http://schemas.microsoft.com/office/drawing/2014/main" id="{11FE675F-211C-1A42-B10D-4CC1D7E09694}"/>
                </a:ext>
              </a:extLst>
            </p:cNvPr>
            <p:cNvSpPr/>
            <p:nvPr/>
          </p:nvSpPr>
          <p:spPr>
            <a:xfrm>
              <a:off x="4992065" y="1725084"/>
              <a:ext cx="3431690" cy="2540807"/>
            </a:xfrm>
            <a:prstGeom prst="frame">
              <a:avLst>
                <a:gd name="adj1" fmla="val 7164"/>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7" name="TextBox 36">
              <a:extLst>
                <a:ext uri="{FF2B5EF4-FFF2-40B4-BE49-F238E27FC236}">
                  <a16:creationId xmlns:a16="http://schemas.microsoft.com/office/drawing/2014/main" id="{33C17981-31CE-4E45-9265-0E5A3EEC90E2}"/>
                </a:ext>
              </a:extLst>
            </p:cNvPr>
            <p:cNvSpPr txBox="1"/>
            <p:nvPr/>
          </p:nvSpPr>
          <p:spPr>
            <a:xfrm>
              <a:off x="6028630" y="3818446"/>
              <a:ext cx="1661053" cy="400109"/>
            </a:xfrm>
            <a:prstGeom prst="rect">
              <a:avLst/>
            </a:prstGeom>
            <a:noFill/>
          </p:spPr>
          <p:txBody>
            <a:bodyPr wrap="none" rtlCol="0">
              <a:spAutoFit/>
            </a:bodyPr>
            <a:lstStyle/>
            <a:p>
              <a:r>
                <a:rPr lang="en-US" sz="1350" b="1" dirty="0">
                  <a:solidFill>
                    <a:schemeClr val="accent2">
                      <a:lumMod val="75000"/>
                    </a:schemeClr>
                  </a:solidFill>
                </a:rPr>
                <a:t>TVAC Chamber</a:t>
              </a:r>
            </a:p>
          </p:txBody>
        </p:sp>
        <p:sp>
          <p:nvSpPr>
            <p:cNvPr id="73" name="Rectangle 72">
              <a:extLst>
                <a:ext uri="{FF2B5EF4-FFF2-40B4-BE49-F238E27FC236}">
                  <a16:creationId xmlns:a16="http://schemas.microsoft.com/office/drawing/2014/main" id="{87C34E31-E12F-2C4C-80BF-3F94E914B7FD}"/>
                </a:ext>
              </a:extLst>
            </p:cNvPr>
            <p:cNvSpPr/>
            <p:nvPr/>
          </p:nvSpPr>
          <p:spPr>
            <a:xfrm rot="16200000">
              <a:off x="4594591" y="2903737"/>
              <a:ext cx="972845" cy="18350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err="1">
                  <a:solidFill>
                    <a:srgbClr val="00B0F0"/>
                  </a:solidFill>
                  <a:latin typeface="Arial Narrow" panose="020B0604020202020204" pitchFamily="34" charset="0"/>
                  <a:cs typeface="Arial Narrow" panose="020B0604020202020204" pitchFamily="34" charset="0"/>
                </a:rPr>
                <a:t>ZnSe</a:t>
              </a:r>
              <a:endParaRPr lang="en-US" sz="1050" dirty="0">
                <a:solidFill>
                  <a:srgbClr val="00B0F0"/>
                </a:solidFill>
                <a:latin typeface="Arial Narrow" panose="020B0604020202020204" pitchFamily="34" charset="0"/>
                <a:cs typeface="Arial Narrow" panose="020B0604020202020204" pitchFamily="34" charset="0"/>
              </a:endParaRPr>
            </a:p>
          </p:txBody>
        </p:sp>
      </p:grpSp>
      <p:cxnSp>
        <p:nvCxnSpPr>
          <p:cNvPr id="72" name="Elbow Connector 71">
            <a:extLst>
              <a:ext uri="{FF2B5EF4-FFF2-40B4-BE49-F238E27FC236}">
                <a16:creationId xmlns:a16="http://schemas.microsoft.com/office/drawing/2014/main" id="{6B1772B4-C522-924C-8E34-B39385F79691}"/>
              </a:ext>
            </a:extLst>
          </p:cNvPr>
          <p:cNvCxnSpPr>
            <a:cxnSpLocks/>
            <a:stCxn id="4" idx="3"/>
            <a:endCxn id="6" idx="1"/>
          </p:cNvCxnSpPr>
          <p:nvPr/>
        </p:nvCxnSpPr>
        <p:spPr>
          <a:xfrm>
            <a:off x="1711468" y="3601945"/>
            <a:ext cx="365883" cy="596291"/>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Elbow Connector 91">
            <a:extLst>
              <a:ext uri="{FF2B5EF4-FFF2-40B4-BE49-F238E27FC236}">
                <a16:creationId xmlns:a16="http://schemas.microsoft.com/office/drawing/2014/main" id="{B9919F1B-5072-AE46-B789-603B8E93509D}"/>
              </a:ext>
            </a:extLst>
          </p:cNvPr>
          <p:cNvCxnSpPr>
            <a:cxnSpLocks/>
            <a:stCxn id="4" idx="3"/>
            <a:endCxn id="13" idx="1"/>
          </p:cNvCxnSpPr>
          <p:nvPr/>
        </p:nvCxnSpPr>
        <p:spPr>
          <a:xfrm flipV="1">
            <a:off x="1711468" y="3600349"/>
            <a:ext cx="370889" cy="1595"/>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86B7906-710C-164D-A9E0-A1370EDA4952}"/>
              </a:ext>
            </a:extLst>
          </p:cNvPr>
          <p:cNvCxnSpPr>
            <a:cxnSpLocks/>
          </p:cNvCxnSpPr>
          <p:nvPr/>
        </p:nvCxnSpPr>
        <p:spPr>
          <a:xfrm flipH="1">
            <a:off x="3937531" y="4205217"/>
            <a:ext cx="255435"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Elbow Connector 102">
            <a:extLst>
              <a:ext uri="{FF2B5EF4-FFF2-40B4-BE49-F238E27FC236}">
                <a16:creationId xmlns:a16="http://schemas.microsoft.com/office/drawing/2014/main" id="{A574213E-CCF2-C74F-968D-888D8933B0F9}"/>
              </a:ext>
            </a:extLst>
          </p:cNvPr>
          <p:cNvCxnSpPr>
            <a:cxnSpLocks/>
            <a:stCxn id="4" idx="3"/>
            <a:endCxn id="5" idx="1"/>
          </p:cNvCxnSpPr>
          <p:nvPr/>
        </p:nvCxnSpPr>
        <p:spPr>
          <a:xfrm flipV="1">
            <a:off x="1711468" y="2925649"/>
            <a:ext cx="366031" cy="676296"/>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Elbow Connector 2">
            <a:extLst>
              <a:ext uri="{FF2B5EF4-FFF2-40B4-BE49-F238E27FC236}">
                <a16:creationId xmlns:a16="http://schemas.microsoft.com/office/drawing/2014/main" id="{670FC0E4-98F6-AC40-B880-FE33A057BF65}"/>
              </a:ext>
            </a:extLst>
          </p:cNvPr>
          <p:cNvCxnSpPr>
            <a:cxnSpLocks/>
            <a:stCxn id="61" idx="3"/>
            <a:endCxn id="62" idx="1"/>
          </p:cNvCxnSpPr>
          <p:nvPr/>
        </p:nvCxnSpPr>
        <p:spPr>
          <a:xfrm flipV="1">
            <a:off x="4692018" y="3592420"/>
            <a:ext cx="663334" cy="608920"/>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B8306CB-D8AB-A04A-8AF4-84F9FA5515DB}"/>
              </a:ext>
            </a:extLst>
          </p:cNvPr>
          <p:cNvCxnSpPr>
            <a:stCxn id="13" idx="3"/>
            <a:endCxn id="62" idx="1"/>
          </p:cNvCxnSpPr>
          <p:nvPr/>
        </p:nvCxnSpPr>
        <p:spPr>
          <a:xfrm flipV="1">
            <a:off x="3204650" y="3592419"/>
            <a:ext cx="2150702" cy="793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FCB8DB87-6A4B-0C4D-B72F-0DF75BB013BF}"/>
              </a:ext>
            </a:extLst>
          </p:cNvPr>
          <p:cNvSpPr/>
          <p:nvPr/>
        </p:nvSpPr>
        <p:spPr>
          <a:xfrm>
            <a:off x="3208351" y="2648014"/>
            <a:ext cx="76805" cy="544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1" name="Straight Connector 50">
            <a:extLst>
              <a:ext uri="{FF2B5EF4-FFF2-40B4-BE49-F238E27FC236}">
                <a16:creationId xmlns:a16="http://schemas.microsoft.com/office/drawing/2014/main" id="{4F424AC1-4650-BB4D-8D61-3092184F9330}"/>
              </a:ext>
            </a:extLst>
          </p:cNvPr>
          <p:cNvCxnSpPr>
            <a:cxnSpLocks/>
            <a:stCxn id="52" idx="1"/>
          </p:cNvCxnSpPr>
          <p:nvPr/>
        </p:nvCxnSpPr>
        <p:spPr>
          <a:xfrm flipH="1">
            <a:off x="3119596" y="2934626"/>
            <a:ext cx="255432"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C6D3FF5F-7162-F34D-A5DC-85B6188FA386}"/>
              </a:ext>
            </a:extLst>
          </p:cNvPr>
          <p:cNvSpPr/>
          <p:nvPr/>
        </p:nvSpPr>
        <p:spPr>
          <a:xfrm>
            <a:off x="3375028" y="2773484"/>
            <a:ext cx="517331" cy="32228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Fiber</a:t>
            </a:r>
          </a:p>
        </p:txBody>
      </p:sp>
      <p:sp>
        <p:nvSpPr>
          <p:cNvPr id="54" name="Rectangle 53">
            <a:extLst>
              <a:ext uri="{FF2B5EF4-FFF2-40B4-BE49-F238E27FC236}">
                <a16:creationId xmlns:a16="http://schemas.microsoft.com/office/drawing/2014/main" id="{7DF4D414-96F7-3148-8544-0F85ABBE14BD}"/>
              </a:ext>
            </a:extLst>
          </p:cNvPr>
          <p:cNvSpPr/>
          <p:nvPr/>
        </p:nvSpPr>
        <p:spPr>
          <a:xfrm>
            <a:off x="4084974" y="2770181"/>
            <a:ext cx="556289" cy="32849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OAP</a:t>
            </a:r>
          </a:p>
        </p:txBody>
      </p:sp>
      <p:cxnSp>
        <p:nvCxnSpPr>
          <p:cNvPr id="55" name="Straight Connector 54">
            <a:extLst>
              <a:ext uri="{FF2B5EF4-FFF2-40B4-BE49-F238E27FC236}">
                <a16:creationId xmlns:a16="http://schemas.microsoft.com/office/drawing/2014/main" id="{1E4B942F-8015-614D-869D-74C49A4EBDD7}"/>
              </a:ext>
            </a:extLst>
          </p:cNvPr>
          <p:cNvCxnSpPr>
            <a:cxnSpLocks/>
          </p:cNvCxnSpPr>
          <p:nvPr/>
        </p:nvCxnSpPr>
        <p:spPr>
          <a:xfrm flipH="1">
            <a:off x="3842948" y="2938304"/>
            <a:ext cx="255435"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606AF011-FAD8-014A-AF44-9E7BD27FB6D0}"/>
              </a:ext>
            </a:extLst>
          </p:cNvPr>
          <p:cNvCxnSpPr>
            <a:cxnSpLocks/>
            <a:stCxn id="54" idx="3"/>
            <a:endCxn id="62" idx="1"/>
          </p:cNvCxnSpPr>
          <p:nvPr/>
        </p:nvCxnSpPr>
        <p:spPr>
          <a:xfrm>
            <a:off x="4641263" y="2934427"/>
            <a:ext cx="714089" cy="657993"/>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31A42BDF-6E00-AB44-BCE3-DF5602E4711A}"/>
              </a:ext>
            </a:extLst>
          </p:cNvPr>
          <p:cNvSpPr/>
          <p:nvPr/>
        </p:nvSpPr>
        <p:spPr>
          <a:xfrm>
            <a:off x="4951017" y="3138195"/>
            <a:ext cx="47291" cy="92356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2" name="Straight Arrow Connector 31">
            <a:extLst>
              <a:ext uri="{FF2B5EF4-FFF2-40B4-BE49-F238E27FC236}">
                <a16:creationId xmlns:a16="http://schemas.microsoft.com/office/drawing/2014/main" id="{D8AEA57B-7384-7C4B-82B6-1C38DFB6E3B6}"/>
              </a:ext>
            </a:extLst>
          </p:cNvPr>
          <p:cNvCxnSpPr>
            <a:cxnSpLocks/>
          </p:cNvCxnSpPr>
          <p:nvPr/>
        </p:nvCxnSpPr>
        <p:spPr>
          <a:xfrm flipV="1">
            <a:off x="4979008" y="4061758"/>
            <a:ext cx="0" cy="1183566"/>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3" name="Right Arrow 32">
            <a:extLst>
              <a:ext uri="{FF2B5EF4-FFF2-40B4-BE49-F238E27FC236}">
                <a16:creationId xmlns:a16="http://schemas.microsoft.com/office/drawing/2014/main" id="{07CD195F-C324-2949-89E8-CB263D6619B7}"/>
              </a:ext>
            </a:extLst>
          </p:cNvPr>
          <p:cNvSpPr/>
          <p:nvPr/>
        </p:nvSpPr>
        <p:spPr>
          <a:xfrm>
            <a:off x="7362363" y="3446804"/>
            <a:ext cx="431233" cy="255131"/>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ight Arrow 33">
            <a:extLst>
              <a:ext uri="{FF2B5EF4-FFF2-40B4-BE49-F238E27FC236}">
                <a16:creationId xmlns:a16="http://schemas.microsoft.com/office/drawing/2014/main" id="{42C3AB57-2057-BB4B-B772-C16079FFB3DB}"/>
              </a:ext>
            </a:extLst>
          </p:cNvPr>
          <p:cNvSpPr/>
          <p:nvPr/>
        </p:nvSpPr>
        <p:spPr>
          <a:xfrm>
            <a:off x="5405732" y="1921637"/>
            <a:ext cx="362931" cy="242375"/>
          </a:xfrm>
          <a:prstGeom prst="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Down Arrow 34">
            <a:extLst>
              <a:ext uri="{FF2B5EF4-FFF2-40B4-BE49-F238E27FC236}">
                <a16:creationId xmlns:a16="http://schemas.microsoft.com/office/drawing/2014/main" id="{685F47EA-4B9A-D946-9CF1-7381A5E50F7E}"/>
              </a:ext>
            </a:extLst>
          </p:cNvPr>
          <p:cNvSpPr/>
          <p:nvPr/>
        </p:nvSpPr>
        <p:spPr>
          <a:xfrm>
            <a:off x="6256173" y="2240134"/>
            <a:ext cx="311391" cy="680297"/>
          </a:xfrm>
          <a:prstGeom prst="down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Frame 37">
            <a:extLst>
              <a:ext uri="{FF2B5EF4-FFF2-40B4-BE49-F238E27FC236}">
                <a16:creationId xmlns:a16="http://schemas.microsoft.com/office/drawing/2014/main" id="{A1E98880-D541-4242-A0E4-45AD76768EFA}"/>
              </a:ext>
            </a:extLst>
          </p:cNvPr>
          <p:cNvSpPr/>
          <p:nvPr/>
        </p:nvSpPr>
        <p:spPr>
          <a:xfrm>
            <a:off x="0" y="857250"/>
            <a:ext cx="9144000" cy="5143500"/>
          </a:xfrm>
          <a:prstGeom prst="frame">
            <a:avLst>
              <a:gd name="adj1" fmla="val 13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42" name="TextBox 41">
            <a:extLst>
              <a:ext uri="{FF2B5EF4-FFF2-40B4-BE49-F238E27FC236}">
                <a16:creationId xmlns:a16="http://schemas.microsoft.com/office/drawing/2014/main" id="{2B7CEFB7-5B36-ED4A-B63B-226C6484F7DD}"/>
              </a:ext>
            </a:extLst>
          </p:cNvPr>
          <p:cNvSpPr txBox="1"/>
          <p:nvPr/>
        </p:nvSpPr>
        <p:spPr>
          <a:xfrm>
            <a:off x="127416" y="5552628"/>
            <a:ext cx="1407693" cy="415498"/>
          </a:xfrm>
          <a:prstGeom prst="rect">
            <a:avLst/>
          </a:prstGeom>
          <a:noFill/>
        </p:spPr>
        <p:txBody>
          <a:bodyPr wrap="none" rtlCol="0">
            <a:spAutoFit/>
          </a:bodyPr>
          <a:lstStyle/>
          <a:p>
            <a:r>
              <a:rPr lang="en-US" sz="2100" b="1" dirty="0">
                <a:solidFill>
                  <a:schemeClr val="accent1"/>
                </a:solidFill>
              </a:rPr>
              <a:t>Cleanroom</a:t>
            </a:r>
          </a:p>
        </p:txBody>
      </p:sp>
      <p:sp>
        <p:nvSpPr>
          <p:cNvPr id="2" name="Date Placeholder 1">
            <a:extLst>
              <a:ext uri="{FF2B5EF4-FFF2-40B4-BE49-F238E27FC236}">
                <a16:creationId xmlns:a16="http://schemas.microsoft.com/office/drawing/2014/main" id="{CCB073F5-034F-5A45-BE6D-5763752992CB}"/>
              </a:ext>
            </a:extLst>
          </p:cNvPr>
          <p:cNvSpPr>
            <a:spLocks noGrp="1"/>
          </p:cNvSpPr>
          <p:nvPr>
            <p:ph type="dt" sz="half" idx="10"/>
          </p:nvPr>
        </p:nvSpPr>
        <p:spPr/>
        <p:txBody>
          <a:bodyPr/>
          <a:lstStyle/>
          <a:p>
            <a:r>
              <a:rPr lang="en-US"/>
              <a:t>ISSC 2021</a:t>
            </a:r>
            <a:endParaRPr lang="en-US" dirty="0"/>
          </a:p>
        </p:txBody>
      </p:sp>
      <p:sp>
        <p:nvSpPr>
          <p:cNvPr id="9" name="Footer Placeholder 8">
            <a:extLst>
              <a:ext uri="{FF2B5EF4-FFF2-40B4-BE49-F238E27FC236}">
                <a16:creationId xmlns:a16="http://schemas.microsoft.com/office/drawing/2014/main" id="{23BB5533-D766-6441-9091-7AA2503C6C62}"/>
              </a:ext>
            </a:extLst>
          </p:cNvPr>
          <p:cNvSpPr>
            <a:spLocks noGrp="1"/>
          </p:cNvSpPr>
          <p:nvPr>
            <p:ph type="ftr" sz="quarter" idx="11"/>
          </p:nvPr>
        </p:nvSpPr>
        <p:spPr/>
        <p:txBody>
          <a:bodyPr/>
          <a:lstStyle/>
          <a:p>
            <a:r>
              <a:rPr lang="en-US"/>
              <a:t>Clarketal Lunar Ice Cube</a:t>
            </a:r>
            <a:endParaRPr lang="en-US" dirty="0"/>
          </a:p>
        </p:txBody>
      </p:sp>
      <p:sp>
        <p:nvSpPr>
          <p:cNvPr id="10" name="Slide Number Placeholder 9">
            <a:extLst>
              <a:ext uri="{FF2B5EF4-FFF2-40B4-BE49-F238E27FC236}">
                <a16:creationId xmlns:a16="http://schemas.microsoft.com/office/drawing/2014/main" id="{7F017A0D-DED5-EE44-8AF8-A911656C2CB9}"/>
              </a:ext>
            </a:extLst>
          </p:cNvPr>
          <p:cNvSpPr>
            <a:spLocks noGrp="1"/>
          </p:cNvSpPr>
          <p:nvPr>
            <p:ph type="sldNum" sz="quarter" idx="12"/>
          </p:nvPr>
        </p:nvSpPr>
        <p:spPr/>
        <p:txBody>
          <a:bodyPr/>
          <a:lstStyle/>
          <a:p>
            <a:fld id="{61DB02BC-888A-9449-ADDC-9153D0D66787}" type="slidenum">
              <a:rPr lang="en-US" smtClean="0"/>
              <a:t>12</a:t>
            </a:fld>
            <a:endParaRPr lang="en-US"/>
          </a:p>
        </p:txBody>
      </p:sp>
    </p:spTree>
    <p:extLst>
      <p:ext uri="{BB962C8B-B14F-4D97-AF65-F5344CB8AC3E}">
        <p14:creationId xmlns:p14="http://schemas.microsoft.com/office/powerpoint/2010/main" val="792172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ISSC 2021</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13</a:t>
            </a:fld>
            <a:endParaRPr lang="en-US"/>
          </a:p>
        </p:txBody>
      </p:sp>
      <p:sp>
        <p:nvSpPr>
          <p:cNvPr id="5" name="Title 4"/>
          <p:cNvSpPr txBox="1">
            <a:spLocks/>
          </p:cNvSpPr>
          <p:nvPr/>
        </p:nvSpPr>
        <p:spPr>
          <a:xfrm>
            <a:off x="455888" y="23157"/>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Challenges Summary</a:t>
            </a:r>
          </a:p>
        </p:txBody>
      </p:sp>
      <p:sp>
        <p:nvSpPr>
          <p:cNvPr id="7" name="TextBox 6"/>
          <p:cNvSpPr txBox="1"/>
          <p:nvPr/>
        </p:nvSpPr>
        <p:spPr>
          <a:xfrm>
            <a:off x="177458" y="416340"/>
            <a:ext cx="8786460" cy="5355312"/>
          </a:xfrm>
          <a:prstGeom prst="rect">
            <a:avLst/>
          </a:prstGeom>
          <a:solidFill>
            <a:schemeClr val="bg1">
              <a:alpha val="50000"/>
            </a:schemeClr>
          </a:solidFill>
        </p:spPr>
        <p:txBody>
          <a:bodyPr wrap="square" rtlCol="0">
            <a:spAutoFit/>
          </a:bodyPr>
          <a:lstStyle/>
          <a:p>
            <a:r>
              <a:rPr lang="en-US" dirty="0"/>
              <a:t>Challenges and Mitigations</a:t>
            </a:r>
          </a:p>
          <a:p>
            <a:endParaRPr lang="en-US" dirty="0"/>
          </a:p>
          <a:p>
            <a:r>
              <a:rPr lang="en-US" dirty="0"/>
              <a:t>Thermal design (on-orbit heat removal an issue for 6U, and on-surface heat retention during lunar night an issue if minimum resource (including cost) solutions sought: In future, take advantage of High performance thermal solutions now being developed. Additional work (remove some stand offs, modify detector surfaces, add small dedicated deployable radiator, variable thickness radiator) to reduce heat transfer to detector to reduce pixel saturation without increasing mass.</a:t>
            </a:r>
          </a:p>
          <a:p>
            <a:endParaRPr lang="en-US" dirty="0"/>
          </a:p>
          <a:p>
            <a:r>
              <a:rPr lang="en-US" dirty="0"/>
              <a:t>Development process:  version controlled design and interface control documentation, and scheduled essential reviews and deliverables. Learning curve for 'first deep space qualification'.  Define 'threshold' early and go to threshold as cost cap issues arise. </a:t>
            </a:r>
          </a:p>
          <a:p>
            <a:endParaRPr lang="en-US" dirty="0"/>
          </a:p>
          <a:p>
            <a:r>
              <a:rPr lang="en-US" dirty="0"/>
              <a:t>Team membership:  high turn over and no guaranteed backups for student team. In future, would appoint staff mission operations and ground data system managers.</a:t>
            </a:r>
          </a:p>
          <a:p>
            <a:endParaRPr lang="en-US" dirty="0"/>
          </a:p>
          <a:p>
            <a:r>
              <a:rPr lang="en-US" dirty="0"/>
              <a:t>Non-scalable (in cost and schedule) development and operation: Support and utilize design, subsystem simulation and driver tools, operating systems, operations facilities, and data delivery pipeline tools already developed or under development for cubesats.</a:t>
            </a:r>
          </a:p>
        </p:txBody>
      </p:sp>
    </p:spTree>
    <p:extLst>
      <p:ext uri="{BB962C8B-B14F-4D97-AF65-F5344CB8AC3E}">
        <p14:creationId xmlns:p14="http://schemas.microsoft.com/office/powerpoint/2010/main" val="3372620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ISSC 2021</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14</a:t>
            </a:fld>
            <a:endParaRPr lang="en-US"/>
          </a:p>
        </p:txBody>
      </p:sp>
      <p:sp>
        <p:nvSpPr>
          <p:cNvPr id="5" name="Title 4"/>
          <p:cNvSpPr txBox="1">
            <a:spLocks/>
          </p:cNvSpPr>
          <p:nvPr/>
        </p:nvSpPr>
        <p:spPr>
          <a:xfrm>
            <a:off x="471840" y="84404"/>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Conclusions</a:t>
            </a:r>
          </a:p>
        </p:txBody>
      </p:sp>
      <p:sp>
        <p:nvSpPr>
          <p:cNvPr id="7" name="TextBox 6"/>
          <p:cNvSpPr txBox="1"/>
          <p:nvPr/>
        </p:nvSpPr>
        <p:spPr>
          <a:xfrm>
            <a:off x="148455" y="446439"/>
            <a:ext cx="8876369" cy="5324535"/>
          </a:xfrm>
          <a:prstGeom prst="rect">
            <a:avLst/>
          </a:prstGeom>
          <a:solidFill>
            <a:schemeClr val="bg1">
              <a:alpha val="50000"/>
            </a:schemeClr>
          </a:solidFill>
        </p:spPr>
        <p:txBody>
          <a:bodyPr wrap="square" rtlCol="0">
            <a:spAutoFit/>
          </a:bodyPr>
          <a:lstStyle/>
          <a:p>
            <a:pPr marL="285750" indent="-285750">
              <a:buFont typeface="Arial" charset="0"/>
              <a:buChar char="•"/>
            </a:pPr>
            <a:r>
              <a:rPr lang="en-US" sz="2000" dirty="0"/>
              <a:t>Lunar Ice Cube is the most operationally complex cubesat to date.</a:t>
            </a:r>
          </a:p>
          <a:p>
            <a:pPr marL="285750" indent="-285750">
              <a:buFont typeface="Arial" charset="0"/>
              <a:buChar char="•"/>
            </a:pPr>
            <a:endParaRPr lang="en-US" sz="2000" dirty="0"/>
          </a:p>
          <a:p>
            <a:pPr marL="285750" indent="-285750">
              <a:buFont typeface="Arial" charset="0"/>
              <a:buChar char="•"/>
            </a:pPr>
            <a:r>
              <a:rPr lang="en-US" sz="2000" dirty="0"/>
              <a:t>Lunar Ice Cube goal to provide measurements from which liquid water, ice, OH distribution across the lunar surface can be derived to understand function of time of day (temperature and illumination) at a variety of representative locations.  </a:t>
            </a:r>
          </a:p>
          <a:p>
            <a:endParaRPr lang="en-US" sz="2000" dirty="0"/>
          </a:p>
          <a:p>
            <a:pPr marL="285750" indent="-285750">
              <a:buFont typeface="Arial" charset="0"/>
              <a:buChar char="•"/>
            </a:pPr>
            <a:r>
              <a:rPr lang="en-US" sz="2000" dirty="0"/>
              <a:t>Regardless of the degree of overlap with other missions (</a:t>
            </a:r>
            <a:r>
              <a:rPr lang="en-US" sz="2000" dirty="0" err="1"/>
              <a:t>LunaH</a:t>
            </a:r>
            <a:r>
              <a:rPr lang="en-US" sz="2000" dirty="0"/>
              <a:t>-Map and Lunar Ice Cube) in space or time, these measurements when combined will provide far more systematic understanding of the water cycle, and the accessibility of water as a resource on the Moon.</a:t>
            </a:r>
          </a:p>
          <a:p>
            <a:pPr marL="285750" indent="-285750">
              <a:buFont typeface="Arial" charset="0"/>
              <a:buChar char="•"/>
            </a:pPr>
            <a:endParaRPr lang="en-US" sz="2000" dirty="0"/>
          </a:p>
          <a:p>
            <a:pPr marL="285750" indent="-285750">
              <a:buFont typeface="Arial" charset="0"/>
              <a:buChar char="•"/>
            </a:pPr>
            <a:r>
              <a:rPr lang="en-US" sz="2000" dirty="0"/>
              <a:t>We are doing what cubesats are supposed to do: creating an innovative and tailored solution with a standard platform. </a:t>
            </a:r>
          </a:p>
          <a:p>
            <a:endParaRPr lang="en-US" sz="2000" dirty="0"/>
          </a:p>
          <a:p>
            <a:pPr marL="285750" indent="-285750">
              <a:buFont typeface="Arial" charset="0"/>
              <a:buChar char="•"/>
            </a:pPr>
            <a:r>
              <a:rPr lang="en-US" sz="2000" dirty="0"/>
              <a:t>Serious challenges for thermal design in deep space 6U volume must be addressed for next round of deep space opportunities. </a:t>
            </a:r>
          </a:p>
        </p:txBody>
      </p:sp>
      <p:sp>
        <p:nvSpPr>
          <p:cNvPr id="8" name="TextBox 7">
            <a:extLst>
              <a:ext uri="{FF2B5EF4-FFF2-40B4-BE49-F238E27FC236}">
                <a16:creationId xmlns:a16="http://schemas.microsoft.com/office/drawing/2014/main" id="{FF49E860-CED1-7E44-AD31-39620BF4BBF8}"/>
              </a:ext>
            </a:extLst>
          </p:cNvPr>
          <p:cNvSpPr txBox="1"/>
          <p:nvPr/>
        </p:nvSpPr>
        <p:spPr>
          <a:xfrm>
            <a:off x="3438656" y="5858362"/>
            <a:ext cx="2453607" cy="307777"/>
          </a:xfrm>
          <a:prstGeom prst="rect">
            <a:avLst/>
          </a:prstGeom>
          <a:noFill/>
        </p:spPr>
        <p:txBody>
          <a:bodyPr wrap="square" rtlCol="0">
            <a:spAutoFit/>
          </a:bodyPr>
          <a:lstStyle/>
          <a:p>
            <a:r>
              <a:rPr lang="en-US" sz="1400" b="1" dirty="0" err="1">
                <a:solidFill>
                  <a:srgbClr val="FF0000"/>
                </a:solidFill>
              </a:rPr>
              <a:t>pamela.e.clark@jpl.nasa.gov</a:t>
            </a:r>
            <a:endParaRPr lang="en-US" sz="1400" b="1" dirty="0">
              <a:solidFill>
                <a:srgbClr val="FF0000"/>
              </a:solidFill>
            </a:endParaRPr>
          </a:p>
        </p:txBody>
      </p:sp>
    </p:spTree>
    <p:extLst>
      <p:ext uri="{BB962C8B-B14F-4D97-AF65-F5344CB8AC3E}">
        <p14:creationId xmlns:p14="http://schemas.microsoft.com/office/powerpoint/2010/main" val="242003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D77AC8-FD30-784E-A663-A20BC2A15BC6}"/>
              </a:ext>
            </a:extLst>
          </p:cNvPr>
          <p:cNvPicPr>
            <a:picLocks noChangeAspect="1"/>
          </p:cNvPicPr>
          <p:nvPr/>
        </p:nvPicPr>
        <p:blipFill rotWithShape="1">
          <a:blip r:embed="rId2"/>
          <a:srcRect l="17139" b="18739"/>
          <a:stretch/>
        </p:blipFill>
        <p:spPr>
          <a:xfrm>
            <a:off x="279346" y="138242"/>
            <a:ext cx="3557158" cy="1786354"/>
          </a:xfrm>
          <a:prstGeom prst="rect">
            <a:avLst/>
          </a:prstGeom>
        </p:spPr>
      </p:pic>
      <p:pic>
        <p:nvPicPr>
          <p:cNvPr id="8" name="Picture 7">
            <a:extLst>
              <a:ext uri="{FF2B5EF4-FFF2-40B4-BE49-F238E27FC236}">
                <a16:creationId xmlns:a16="http://schemas.microsoft.com/office/drawing/2014/main" id="{2FB7EC80-6D40-3F4F-B116-F97805C96008}"/>
              </a:ext>
            </a:extLst>
          </p:cNvPr>
          <p:cNvPicPr>
            <a:picLocks noChangeAspect="1"/>
          </p:cNvPicPr>
          <p:nvPr/>
        </p:nvPicPr>
        <p:blipFill rotWithShape="1">
          <a:blip r:embed="rId3"/>
          <a:srcRect l="10487" t="8283" r="9228" b="13940"/>
          <a:stretch/>
        </p:blipFill>
        <p:spPr>
          <a:xfrm>
            <a:off x="4491729" y="377687"/>
            <a:ext cx="4500923" cy="5106794"/>
          </a:xfrm>
          <a:prstGeom prst="rect">
            <a:avLst/>
          </a:prstGeom>
        </p:spPr>
      </p:pic>
      <p:sp>
        <p:nvSpPr>
          <p:cNvPr id="2" name="TextBox 1">
            <a:extLst>
              <a:ext uri="{FF2B5EF4-FFF2-40B4-BE49-F238E27FC236}">
                <a16:creationId xmlns:a16="http://schemas.microsoft.com/office/drawing/2014/main" id="{0A874836-FD16-0448-B67B-514FA14BFF97}"/>
              </a:ext>
            </a:extLst>
          </p:cNvPr>
          <p:cNvSpPr txBox="1"/>
          <p:nvPr/>
        </p:nvSpPr>
        <p:spPr>
          <a:xfrm>
            <a:off x="4491729" y="4755734"/>
            <a:ext cx="4383914" cy="954107"/>
          </a:xfrm>
          <a:prstGeom prst="rect">
            <a:avLst/>
          </a:prstGeom>
          <a:solidFill>
            <a:schemeClr val="bg1"/>
          </a:solidFill>
        </p:spPr>
        <p:txBody>
          <a:bodyPr wrap="square" rtlCol="0">
            <a:spAutoFit/>
          </a:bodyPr>
          <a:lstStyle/>
          <a:p>
            <a:r>
              <a:rPr lang="en-US" sz="1400"/>
              <a:t>Water and Hydroxyl on Moon. Combined Red (Pyroxene), Green (Reflectance continuum), Blue (water and hydroxyl absorption) bands. Blue, Cyan, Magenta, Pink water indicators.  Chandrayaan M3, Pieters et al 2009</a:t>
            </a:r>
          </a:p>
        </p:txBody>
      </p:sp>
      <p:sp>
        <p:nvSpPr>
          <p:cNvPr id="3" name="TextBox 2">
            <a:extLst>
              <a:ext uri="{FF2B5EF4-FFF2-40B4-BE49-F238E27FC236}">
                <a16:creationId xmlns:a16="http://schemas.microsoft.com/office/drawing/2014/main" id="{2B651FC0-42EF-ED4A-BAE7-B28EE6FCCAF5}"/>
              </a:ext>
            </a:extLst>
          </p:cNvPr>
          <p:cNvSpPr txBox="1"/>
          <p:nvPr/>
        </p:nvSpPr>
        <p:spPr>
          <a:xfrm>
            <a:off x="279346" y="1914962"/>
            <a:ext cx="3557158" cy="954107"/>
          </a:xfrm>
          <a:prstGeom prst="rect">
            <a:avLst/>
          </a:prstGeom>
          <a:solidFill>
            <a:schemeClr val="bg1"/>
          </a:solidFill>
        </p:spPr>
        <p:txBody>
          <a:bodyPr wrap="square" rtlCol="0">
            <a:spAutoFit/>
          </a:bodyPr>
          <a:lstStyle/>
          <a:p>
            <a:r>
              <a:rPr lang="en-US" sz="1400"/>
              <a:t>Reflectance spectra showing water and hydroxyl aborption features (near 3 microns) depth as a function of latitude. Chandrayaan M3, Pieters et al 2009</a:t>
            </a:r>
          </a:p>
        </p:txBody>
      </p:sp>
      <p:pic>
        <p:nvPicPr>
          <p:cNvPr id="10" name="Picture 9">
            <a:extLst>
              <a:ext uri="{FF2B5EF4-FFF2-40B4-BE49-F238E27FC236}">
                <a16:creationId xmlns:a16="http://schemas.microsoft.com/office/drawing/2014/main" id="{BDDC3563-01C6-1D49-BF1C-EA7575084370}"/>
              </a:ext>
            </a:extLst>
          </p:cNvPr>
          <p:cNvPicPr>
            <a:picLocks noChangeAspect="1"/>
          </p:cNvPicPr>
          <p:nvPr/>
        </p:nvPicPr>
        <p:blipFill rotWithShape="1">
          <a:blip r:embed="rId4"/>
          <a:srcRect l="35244" t="41235" r="5380" b="18185"/>
          <a:stretch/>
        </p:blipFill>
        <p:spPr>
          <a:xfrm>
            <a:off x="225466" y="2780416"/>
            <a:ext cx="3670867" cy="3193002"/>
          </a:xfrm>
          <a:prstGeom prst="rect">
            <a:avLst/>
          </a:prstGeom>
        </p:spPr>
      </p:pic>
      <p:sp>
        <p:nvSpPr>
          <p:cNvPr id="11" name="TextBox 10">
            <a:extLst>
              <a:ext uri="{FF2B5EF4-FFF2-40B4-BE49-F238E27FC236}">
                <a16:creationId xmlns:a16="http://schemas.microsoft.com/office/drawing/2014/main" id="{994D2E50-28C1-234E-8624-59B5BA06B901}"/>
              </a:ext>
            </a:extLst>
          </p:cNvPr>
          <p:cNvSpPr txBox="1"/>
          <p:nvPr/>
        </p:nvSpPr>
        <p:spPr>
          <a:xfrm>
            <a:off x="279347" y="5903845"/>
            <a:ext cx="3557158" cy="738664"/>
          </a:xfrm>
          <a:prstGeom prst="rect">
            <a:avLst/>
          </a:prstGeom>
          <a:solidFill>
            <a:schemeClr val="bg1"/>
          </a:solidFill>
        </p:spPr>
        <p:txBody>
          <a:bodyPr wrap="square" rtlCol="0">
            <a:spAutoFit/>
          </a:bodyPr>
          <a:lstStyle/>
          <a:p>
            <a:r>
              <a:rPr lang="en-US" sz="1400"/>
              <a:t>Reflectance spectra with absorption feature strength correlated with time of day. Deep Impact Epoxi. Sunshine et al 2009</a:t>
            </a:r>
          </a:p>
        </p:txBody>
      </p:sp>
      <p:sp>
        <p:nvSpPr>
          <p:cNvPr id="4" name="Date Placeholder 3">
            <a:extLst>
              <a:ext uri="{FF2B5EF4-FFF2-40B4-BE49-F238E27FC236}">
                <a16:creationId xmlns:a16="http://schemas.microsoft.com/office/drawing/2014/main" id="{C14BCCDA-9D1E-A049-A091-2CFA46A9B1C2}"/>
              </a:ext>
            </a:extLst>
          </p:cNvPr>
          <p:cNvSpPr>
            <a:spLocks noGrp="1"/>
          </p:cNvSpPr>
          <p:nvPr>
            <p:ph type="dt" sz="half" idx="10"/>
          </p:nvPr>
        </p:nvSpPr>
        <p:spPr/>
        <p:txBody>
          <a:bodyPr/>
          <a:lstStyle/>
          <a:p>
            <a:r>
              <a:rPr lang="en-US"/>
              <a:t>ISSC 2021</a:t>
            </a:r>
            <a:endParaRPr lang="en-US" dirty="0"/>
          </a:p>
        </p:txBody>
      </p:sp>
      <p:sp>
        <p:nvSpPr>
          <p:cNvPr id="5" name="Footer Placeholder 4">
            <a:extLst>
              <a:ext uri="{FF2B5EF4-FFF2-40B4-BE49-F238E27FC236}">
                <a16:creationId xmlns:a16="http://schemas.microsoft.com/office/drawing/2014/main" id="{D68AE654-A219-614C-BCC8-C821C3239EEE}"/>
              </a:ext>
            </a:extLst>
          </p:cNvPr>
          <p:cNvSpPr>
            <a:spLocks noGrp="1"/>
          </p:cNvSpPr>
          <p:nvPr>
            <p:ph type="ftr" sz="quarter" idx="11"/>
          </p:nvPr>
        </p:nvSpPr>
        <p:spPr/>
        <p:txBody>
          <a:bodyPr/>
          <a:lstStyle/>
          <a:p>
            <a:r>
              <a:rPr lang="en-US"/>
              <a:t>Clarketal Lunar Ice Cube</a:t>
            </a:r>
            <a:endParaRPr lang="en-US" dirty="0"/>
          </a:p>
        </p:txBody>
      </p:sp>
      <p:sp>
        <p:nvSpPr>
          <p:cNvPr id="6" name="Slide Number Placeholder 5">
            <a:extLst>
              <a:ext uri="{FF2B5EF4-FFF2-40B4-BE49-F238E27FC236}">
                <a16:creationId xmlns:a16="http://schemas.microsoft.com/office/drawing/2014/main" id="{5E3F6A1A-B193-4143-B277-21EA91E651B8}"/>
              </a:ext>
            </a:extLst>
          </p:cNvPr>
          <p:cNvSpPr>
            <a:spLocks noGrp="1"/>
          </p:cNvSpPr>
          <p:nvPr>
            <p:ph type="sldNum" sz="quarter" idx="12"/>
          </p:nvPr>
        </p:nvSpPr>
        <p:spPr/>
        <p:txBody>
          <a:bodyPr/>
          <a:lstStyle/>
          <a:p>
            <a:fld id="{61DB02BC-888A-9449-ADDC-9153D0D66787}" type="slidenum">
              <a:rPr lang="en-US" smtClean="0"/>
              <a:t>15</a:t>
            </a:fld>
            <a:endParaRPr lang="en-US"/>
          </a:p>
        </p:txBody>
      </p:sp>
      <p:sp>
        <p:nvSpPr>
          <p:cNvPr id="12" name="TextBox 11">
            <a:extLst>
              <a:ext uri="{FF2B5EF4-FFF2-40B4-BE49-F238E27FC236}">
                <a16:creationId xmlns:a16="http://schemas.microsoft.com/office/drawing/2014/main" id="{354D10FD-8772-694B-A91B-EF1D5391C32E}"/>
              </a:ext>
            </a:extLst>
          </p:cNvPr>
          <p:cNvSpPr txBox="1"/>
          <p:nvPr/>
        </p:nvSpPr>
        <p:spPr>
          <a:xfrm>
            <a:off x="5098672" y="8355"/>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1054627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ADF888-7B46-BA41-AF78-9FE75005EDB3}"/>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BB2137FF-596B-A64A-9796-962EA8AB1371}"/>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505DFB1C-FC93-654B-BD99-7701534062DF}"/>
              </a:ext>
            </a:extLst>
          </p:cNvPr>
          <p:cNvSpPr>
            <a:spLocks noGrp="1"/>
          </p:cNvSpPr>
          <p:nvPr>
            <p:ph type="sldNum" sz="quarter" idx="12"/>
          </p:nvPr>
        </p:nvSpPr>
        <p:spPr/>
        <p:txBody>
          <a:bodyPr/>
          <a:lstStyle/>
          <a:p>
            <a:fld id="{61DB02BC-888A-9449-ADDC-9153D0D66787}" type="slidenum">
              <a:rPr lang="en-US" smtClean="0"/>
              <a:t>16</a:t>
            </a:fld>
            <a:endParaRPr lang="en-US"/>
          </a:p>
        </p:txBody>
      </p:sp>
      <p:sp>
        <p:nvSpPr>
          <p:cNvPr id="5" name="Oval 4">
            <a:extLst>
              <a:ext uri="{FF2B5EF4-FFF2-40B4-BE49-F238E27FC236}">
                <a16:creationId xmlns:a16="http://schemas.microsoft.com/office/drawing/2014/main" id="{FB95EBF1-CB05-4242-B1E7-F617617B3C42}"/>
              </a:ext>
            </a:extLst>
          </p:cNvPr>
          <p:cNvSpPr/>
          <p:nvPr/>
        </p:nvSpPr>
        <p:spPr>
          <a:xfrm>
            <a:off x="2079341" y="1864252"/>
            <a:ext cx="743561" cy="36913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DBD81D1-05CC-1041-9D21-22E0BD97E4D7}"/>
              </a:ext>
            </a:extLst>
          </p:cNvPr>
          <p:cNvPicPr>
            <a:picLocks noChangeAspect="1"/>
          </p:cNvPicPr>
          <p:nvPr/>
        </p:nvPicPr>
        <p:blipFill>
          <a:blip r:embed="rId2"/>
          <a:stretch>
            <a:fillRect/>
          </a:stretch>
        </p:blipFill>
        <p:spPr>
          <a:xfrm>
            <a:off x="86898" y="1336273"/>
            <a:ext cx="8509666" cy="4886960"/>
          </a:xfrm>
          <a:prstGeom prst="rect">
            <a:avLst/>
          </a:prstGeom>
        </p:spPr>
      </p:pic>
      <p:sp>
        <p:nvSpPr>
          <p:cNvPr id="7" name="Title 1">
            <a:extLst>
              <a:ext uri="{FF2B5EF4-FFF2-40B4-BE49-F238E27FC236}">
                <a16:creationId xmlns:a16="http://schemas.microsoft.com/office/drawing/2014/main" id="{F1993BDD-F977-B94D-906E-80E5A13A9F70}"/>
              </a:ext>
            </a:extLst>
          </p:cNvPr>
          <p:cNvSpPr txBox="1">
            <a:spLocks/>
          </p:cNvSpPr>
          <p:nvPr/>
        </p:nvSpPr>
        <p:spPr>
          <a:xfrm>
            <a:off x="258348" y="184708"/>
            <a:ext cx="8428452" cy="48396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t>BIRCHES Functional Block Diagram</a:t>
            </a:r>
          </a:p>
          <a:p>
            <a:r>
              <a:rPr lang="en-US" sz="2800" b="1" dirty="0"/>
              <a:t>Digital Readout Interface</a:t>
            </a:r>
          </a:p>
        </p:txBody>
      </p:sp>
      <p:sp>
        <p:nvSpPr>
          <p:cNvPr id="8" name="TextBox 7">
            <a:extLst>
              <a:ext uri="{FF2B5EF4-FFF2-40B4-BE49-F238E27FC236}">
                <a16:creationId xmlns:a16="http://schemas.microsoft.com/office/drawing/2014/main" id="{6957C0DE-7054-A94D-985D-A5435B690D77}"/>
              </a:ext>
            </a:extLst>
          </p:cNvPr>
          <p:cNvSpPr txBox="1"/>
          <p:nvPr/>
        </p:nvSpPr>
        <p:spPr>
          <a:xfrm>
            <a:off x="6014296" y="2082238"/>
            <a:ext cx="507020" cy="369332"/>
          </a:xfrm>
          <a:prstGeom prst="rect">
            <a:avLst/>
          </a:prstGeom>
          <a:noFill/>
        </p:spPr>
        <p:txBody>
          <a:bodyPr wrap="none" rtlCol="0">
            <a:spAutoFit/>
          </a:bodyPr>
          <a:lstStyle/>
          <a:p>
            <a:r>
              <a:rPr lang="en-US" dirty="0"/>
              <a:t>W1</a:t>
            </a:r>
          </a:p>
        </p:txBody>
      </p:sp>
      <p:sp>
        <p:nvSpPr>
          <p:cNvPr id="9" name="TextBox 8">
            <a:extLst>
              <a:ext uri="{FF2B5EF4-FFF2-40B4-BE49-F238E27FC236}">
                <a16:creationId xmlns:a16="http://schemas.microsoft.com/office/drawing/2014/main" id="{36F0F769-20FC-E944-AAD2-8FB38B28CF84}"/>
              </a:ext>
            </a:extLst>
          </p:cNvPr>
          <p:cNvSpPr txBox="1"/>
          <p:nvPr/>
        </p:nvSpPr>
        <p:spPr>
          <a:xfrm>
            <a:off x="6014296" y="3158162"/>
            <a:ext cx="507020" cy="369332"/>
          </a:xfrm>
          <a:prstGeom prst="rect">
            <a:avLst/>
          </a:prstGeom>
          <a:noFill/>
        </p:spPr>
        <p:txBody>
          <a:bodyPr wrap="none" rtlCol="0">
            <a:spAutoFit/>
          </a:bodyPr>
          <a:lstStyle/>
          <a:p>
            <a:r>
              <a:rPr lang="en-US" dirty="0"/>
              <a:t>W2</a:t>
            </a:r>
          </a:p>
        </p:txBody>
      </p:sp>
      <p:sp>
        <p:nvSpPr>
          <p:cNvPr id="10" name="TextBox 9">
            <a:extLst>
              <a:ext uri="{FF2B5EF4-FFF2-40B4-BE49-F238E27FC236}">
                <a16:creationId xmlns:a16="http://schemas.microsoft.com/office/drawing/2014/main" id="{83E79B64-AD51-134F-8F5F-234845D8129F}"/>
              </a:ext>
            </a:extLst>
          </p:cNvPr>
          <p:cNvSpPr txBox="1"/>
          <p:nvPr/>
        </p:nvSpPr>
        <p:spPr>
          <a:xfrm>
            <a:off x="6014296" y="4777977"/>
            <a:ext cx="507020" cy="369332"/>
          </a:xfrm>
          <a:prstGeom prst="rect">
            <a:avLst/>
          </a:prstGeom>
          <a:noFill/>
        </p:spPr>
        <p:txBody>
          <a:bodyPr wrap="none" rtlCol="0">
            <a:spAutoFit/>
          </a:bodyPr>
          <a:lstStyle/>
          <a:p>
            <a:r>
              <a:rPr lang="en-US" dirty="0"/>
              <a:t>W2</a:t>
            </a:r>
          </a:p>
        </p:txBody>
      </p:sp>
      <p:sp>
        <p:nvSpPr>
          <p:cNvPr id="11" name="TextBox 10">
            <a:extLst>
              <a:ext uri="{FF2B5EF4-FFF2-40B4-BE49-F238E27FC236}">
                <a16:creationId xmlns:a16="http://schemas.microsoft.com/office/drawing/2014/main" id="{1AB80DE4-E947-8C4A-BB40-D14C77AE66C0}"/>
              </a:ext>
            </a:extLst>
          </p:cNvPr>
          <p:cNvSpPr txBox="1"/>
          <p:nvPr/>
        </p:nvSpPr>
        <p:spPr>
          <a:xfrm>
            <a:off x="2226216" y="5520099"/>
            <a:ext cx="507020" cy="369332"/>
          </a:xfrm>
          <a:prstGeom prst="rect">
            <a:avLst/>
          </a:prstGeom>
          <a:noFill/>
        </p:spPr>
        <p:txBody>
          <a:bodyPr wrap="none" rtlCol="0">
            <a:spAutoFit/>
          </a:bodyPr>
          <a:lstStyle/>
          <a:p>
            <a:r>
              <a:rPr lang="en-US" dirty="0"/>
              <a:t>W3</a:t>
            </a:r>
          </a:p>
        </p:txBody>
      </p:sp>
    </p:spTree>
    <p:extLst>
      <p:ext uri="{BB962C8B-B14F-4D97-AF65-F5344CB8AC3E}">
        <p14:creationId xmlns:p14="http://schemas.microsoft.com/office/powerpoint/2010/main" val="1554516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ISSC 2021</a:t>
            </a:r>
            <a:endParaRPr lang="en-US" dirty="0"/>
          </a:p>
        </p:txBody>
      </p:sp>
      <p:sp>
        <p:nvSpPr>
          <p:cNvPr id="3" name="Footer Placeholder 2"/>
          <p:cNvSpPr>
            <a:spLocks noGrp="1"/>
          </p:cNvSpPr>
          <p:nvPr>
            <p:ph type="ftr" sz="quarter" idx="11"/>
          </p:nvPr>
        </p:nvSpPr>
        <p:spPr/>
        <p:txBody>
          <a:bodyPr/>
          <a:lstStyle/>
          <a:p>
            <a:r>
              <a:rPr lang="en-US"/>
              <a:t>Clarketal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17</a:t>
            </a:fld>
            <a:endParaRPr lang="en-US"/>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200" y="495946"/>
            <a:ext cx="8229599" cy="5765369"/>
          </a:xfrm>
          <a:prstGeom prst="rect">
            <a:avLst/>
          </a:prstGeom>
        </p:spPr>
      </p:pic>
    </p:spTree>
    <p:extLst>
      <p:ext uri="{BB962C8B-B14F-4D97-AF65-F5344CB8AC3E}">
        <p14:creationId xmlns:p14="http://schemas.microsoft.com/office/powerpoint/2010/main" val="1419546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ISSC 2021</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18</a:t>
            </a:fld>
            <a:endParaRPr lang="en-US"/>
          </a:p>
        </p:txBody>
      </p:sp>
      <p:pic>
        <p:nvPicPr>
          <p:cNvPr id="9" name="Picture 8">
            <a:extLst>
              <a:ext uri="{FF2B5EF4-FFF2-40B4-BE49-F238E27FC236}">
                <a16:creationId xmlns:a16="http://schemas.microsoft.com/office/drawing/2014/main" id="{3CC92567-4C0B-A44D-A1CE-B9824CFDBC81}"/>
              </a:ext>
            </a:extLst>
          </p:cNvPr>
          <p:cNvPicPr>
            <a:picLocks noChangeAspect="1"/>
          </p:cNvPicPr>
          <p:nvPr/>
        </p:nvPicPr>
        <p:blipFill rotWithShape="1">
          <a:blip r:embed="rId2">
            <a:extLst>
              <a:ext uri="{28A0092B-C50C-407E-A947-70E740481C1C}">
                <a14:useLocalDpi xmlns:a14="http://schemas.microsoft.com/office/drawing/2010/main" val="0"/>
              </a:ext>
            </a:extLst>
          </a:blip>
          <a:srcRect l="54378" t="16458" b="16953"/>
          <a:stretch/>
        </p:blipFill>
        <p:spPr bwMode="auto">
          <a:xfrm>
            <a:off x="5335547" y="1093075"/>
            <a:ext cx="3662848" cy="3689124"/>
          </a:xfrm>
          <a:prstGeom prst="rect">
            <a:avLst/>
          </a:prstGeom>
          <a:ln>
            <a:noFill/>
          </a:ln>
          <a:extLst>
            <a:ext uri="{53640926-AAD7-44D8-BBD7-CCE9431645EC}">
              <a14:shadowObscured xmlns:a14="http://schemas.microsoft.com/office/drawing/2010/main"/>
            </a:ext>
          </a:extLst>
        </p:spPr>
      </p:pic>
      <p:sp>
        <p:nvSpPr>
          <p:cNvPr id="10" name="Text Box 17">
            <a:extLst>
              <a:ext uri="{FF2B5EF4-FFF2-40B4-BE49-F238E27FC236}">
                <a16:creationId xmlns:a16="http://schemas.microsoft.com/office/drawing/2014/main" id="{39D85BB1-3F69-2D49-9520-90A947C80EF2}"/>
              </a:ext>
            </a:extLst>
          </p:cNvPr>
          <p:cNvSpPr txBox="1"/>
          <p:nvPr/>
        </p:nvSpPr>
        <p:spPr>
          <a:xfrm>
            <a:off x="5335546" y="4782199"/>
            <a:ext cx="3545697" cy="1072061"/>
          </a:xfrm>
          <a:prstGeom prst="rect">
            <a:avLst/>
          </a:prstGeom>
          <a:solidFill>
            <a:schemeClr val="lt1"/>
          </a:solid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600"/>
              </a:spcAft>
            </a:pPr>
            <a:r>
              <a:rPr lang="en-US" sz="1600" dirty="0">
                <a:effectLst/>
                <a:latin typeface="Times New Roman" panose="02020603050405020304" pitchFamily="18" charset="0"/>
                <a:ea typeface="Times New Roman" panose="02020603050405020304" pitchFamily="18" charset="0"/>
              </a:rPr>
              <a:t>BIRCHES overlapping along-track observations with 10 km footprint maintained by AFS over </a:t>
            </a:r>
            <a:r>
              <a:rPr lang="en-US" sz="1600" dirty="0" err="1">
                <a:effectLst/>
                <a:latin typeface="Times New Roman" panose="02020603050405020304" pitchFamily="18" charset="0"/>
                <a:ea typeface="Times New Roman" panose="02020603050405020304" pitchFamily="18" charset="0"/>
              </a:rPr>
              <a:t>Vasilov</a:t>
            </a:r>
            <a:r>
              <a:rPr lang="en-US" sz="1600" dirty="0">
                <a:effectLst/>
                <a:latin typeface="Times New Roman" panose="02020603050405020304" pitchFamily="18" charset="0"/>
                <a:ea typeface="Times New Roman" panose="02020603050405020304" pitchFamily="18" charset="0"/>
              </a:rPr>
              <a:t> Crater (100 km diameter).  </a:t>
            </a:r>
          </a:p>
        </p:txBody>
      </p:sp>
      <p:sp>
        <p:nvSpPr>
          <p:cNvPr id="6" name="TextBox 5">
            <a:extLst>
              <a:ext uri="{FF2B5EF4-FFF2-40B4-BE49-F238E27FC236}">
                <a16:creationId xmlns:a16="http://schemas.microsoft.com/office/drawing/2014/main" id="{2C1E9443-1F8D-224F-8445-C3B3AEEEB135}"/>
              </a:ext>
            </a:extLst>
          </p:cNvPr>
          <p:cNvSpPr txBox="1"/>
          <p:nvPr/>
        </p:nvSpPr>
        <p:spPr>
          <a:xfrm>
            <a:off x="422735" y="775947"/>
            <a:ext cx="4590694" cy="5078313"/>
          </a:xfrm>
          <a:prstGeom prst="rect">
            <a:avLst/>
          </a:prstGeom>
          <a:solidFill>
            <a:schemeClr val="bg1">
              <a:alpha val="50000"/>
            </a:schemeClr>
          </a:solidFill>
        </p:spPr>
        <p:txBody>
          <a:bodyPr wrap="square" rtlCol="0">
            <a:spAutoFit/>
          </a:bodyPr>
          <a:lstStyle/>
          <a:p>
            <a:r>
              <a:rPr lang="en-US" dirty="0"/>
              <a:t>Because of the adjustable field stop, BIRCHES, with its 6 degree FOV, is capable of maintaining at 10 x 10 km footprint over the range of predicted altitudes (100 to 1000 km).</a:t>
            </a:r>
          </a:p>
          <a:p>
            <a:endParaRPr lang="en-US" dirty="0"/>
          </a:p>
          <a:p>
            <a:r>
              <a:rPr lang="en-US" dirty="0"/>
              <a:t>At 100 km altitude, observations, taken every second, are separated by ~2.5 km, allowing </a:t>
            </a:r>
            <a:r>
              <a:rPr lang="en-US" dirty="0" err="1"/>
              <a:t>alongtrack</a:t>
            </a:r>
            <a:r>
              <a:rPr lang="en-US" dirty="0"/>
              <a:t> overlap and oversampling.</a:t>
            </a:r>
          </a:p>
          <a:p>
            <a:endParaRPr lang="en-US" dirty="0"/>
          </a:p>
          <a:p>
            <a:r>
              <a:rPr lang="en-US" dirty="0"/>
              <a:t>Near the poles, the effective SNR is also intrinsically lower, but consecutive orbits overlap. The combination of the adjustable field stop sized to increase the effective FOV and the orbital overlap allow improved statistics through ‘sliding averages’ as well as continuous coverage in an area where water-related features are anticipated to be relatively abundant.</a:t>
            </a:r>
          </a:p>
        </p:txBody>
      </p:sp>
    </p:spTree>
    <p:extLst>
      <p:ext uri="{BB962C8B-B14F-4D97-AF65-F5344CB8AC3E}">
        <p14:creationId xmlns:p14="http://schemas.microsoft.com/office/powerpoint/2010/main" val="4167737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FB0279-14E7-AE43-872E-5633F5B93C4E}"/>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82E9CD1C-EC1C-8049-9BF4-7CDEFAB402DB}"/>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A4A7C5C4-DE04-E248-84C6-419DABC9B3D7}"/>
              </a:ext>
            </a:extLst>
          </p:cNvPr>
          <p:cNvSpPr>
            <a:spLocks noGrp="1"/>
          </p:cNvSpPr>
          <p:nvPr>
            <p:ph type="sldNum" sz="quarter" idx="12"/>
          </p:nvPr>
        </p:nvSpPr>
        <p:spPr/>
        <p:txBody>
          <a:bodyPr/>
          <a:lstStyle/>
          <a:p>
            <a:fld id="{61DB02BC-888A-9449-ADDC-9153D0D66787}" type="slidenum">
              <a:rPr lang="en-US" smtClean="0"/>
              <a:t>19</a:t>
            </a:fld>
            <a:endParaRPr lang="en-US"/>
          </a:p>
        </p:txBody>
      </p:sp>
      <p:grpSp>
        <p:nvGrpSpPr>
          <p:cNvPr id="5" name="Group 4">
            <a:extLst>
              <a:ext uri="{FF2B5EF4-FFF2-40B4-BE49-F238E27FC236}">
                <a16:creationId xmlns:a16="http://schemas.microsoft.com/office/drawing/2014/main" id="{28AB9266-EC1E-7E46-9CD3-98F136EB4414}"/>
              </a:ext>
            </a:extLst>
          </p:cNvPr>
          <p:cNvGrpSpPr/>
          <p:nvPr/>
        </p:nvGrpSpPr>
        <p:grpSpPr>
          <a:xfrm>
            <a:off x="828339" y="580913"/>
            <a:ext cx="7433534" cy="5432612"/>
            <a:chOff x="0" y="0"/>
            <a:chExt cx="5948045" cy="4351864"/>
          </a:xfrm>
        </p:grpSpPr>
        <p:pic>
          <p:nvPicPr>
            <p:cNvPr id="6" name="Picture 5">
              <a:extLst>
                <a:ext uri="{FF2B5EF4-FFF2-40B4-BE49-F238E27FC236}">
                  <a16:creationId xmlns:a16="http://schemas.microsoft.com/office/drawing/2014/main" id="{3D2FD6A8-B159-ED43-9A83-AAD475E8F1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5948045" cy="3337560"/>
            </a:xfrm>
            <a:prstGeom prst="rect">
              <a:avLst/>
            </a:prstGeom>
          </p:spPr>
        </p:pic>
        <p:sp>
          <p:nvSpPr>
            <p:cNvPr id="7" name="Text Box 24">
              <a:extLst>
                <a:ext uri="{FF2B5EF4-FFF2-40B4-BE49-F238E27FC236}">
                  <a16:creationId xmlns:a16="http://schemas.microsoft.com/office/drawing/2014/main" id="{25D46118-D686-E144-92D7-B6F1D0E4C2DC}"/>
                </a:ext>
              </a:extLst>
            </p:cNvPr>
            <p:cNvSpPr txBox="1"/>
            <p:nvPr/>
          </p:nvSpPr>
          <p:spPr>
            <a:xfrm>
              <a:off x="0" y="3276597"/>
              <a:ext cx="5948045" cy="107526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Figure 5-1 is the Building 4 Test Facility floor plan. The chamber is in a Class 10K clean room. Desk 2 has a laptop running NTGSE software and a power supply (remoting out with cable) and TVS unit (S/C emulator interface which includes data/telemetry and command interfaces). Desk 1 has the chamber controls and display (</a:t>
              </a:r>
              <a:r>
                <a:rPr lang="en-US" sz="1200" dirty="0" err="1">
                  <a:effectLst/>
                  <a:latin typeface="Times New Roman" panose="02020603050405020304" pitchFamily="18" charset="0"/>
                  <a:ea typeface="Times New Roman" panose="02020603050405020304" pitchFamily="18" charset="0"/>
                </a:rPr>
                <a:t>labview</a:t>
              </a:r>
              <a:r>
                <a:rPr lang="en-US" sz="1200" dirty="0">
                  <a:effectLst/>
                  <a:latin typeface="Times New Roman" panose="02020603050405020304" pitchFamily="18" charset="0"/>
                  <a:ea typeface="Times New Roman" panose="02020603050405020304" pitchFamily="18" charset="0"/>
                </a:rPr>
                <a:t>).   The plan is to add desk 3 with laptop linked to Desk 2 for  test data ‘visualization’</a:t>
              </a:r>
            </a:p>
          </p:txBody>
        </p:sp>
      </p:grpSp>
    </p:spTree>
    <p:extLst>
      <p:ext uri="{BB962C8B-B14F-4D97-AF65-F5344CB8AC3E}">
        <p14:creationId xmlns:p14="http://schemas.microsoft.com/office/powerpoint/2010/main" val="3601050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186491-E7FB-9E43-8604-ACC9A47F32E7}"/>
              </a:ext>
            </a:extLst>
          </p:cNvPr>
          <p:cNvSpPr>
            <a:spLocks noGrp="1"/>
          </p:cNvSpPr>
          <p:nvPr>
            <p:ph type="dt" sz="half" idx="10"/>
          </p:nvPr>
        </p:nvSpPr>
        <p:spPr/>
        <p:txBody>
          <a:bodyPr/>
          <a:lstStyle/>
          <a:p>
            <a:r>
              <a:rPr lang="en-US"/>
              <a:t>ISSC 2021</a:t>
            </a:r>
            <a:endParaRPr lang="en-US" dirty="0"/>
          </a:p>
        </p:txBody>
      </p:sp>
      <p:sp>
        <p:nvSpPr>
          <p:cNvPr id="3" name="Footer Placeholder 2">
            <a:extLst>
              <a:ext uri="{FF2B5EF4-FFF2-40B4-BE49-F238E27FC236}">
                <a16:creationId xmlns:a16="http://schemas.microsoft.com/office/drawing/2014/main" id="{1964FA9F-E59D-1945-8B02-A2921AE81936}"/>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3B57BDEC-F204-964E-BA7A-331B5F077309}"/>
              </a:ext>
            </a:extLst>
          </p:cNvPr>
          <p:cNvSpPr>
            <a:spLocks noGrp="1"/>
          </p:cNvSpPr>
          <p:nvPr>
            <p:ph type="sldNum" sz="quarter" idx="12"/>
          </p:nvPr>
        </p:nvSpPr>
        <p:spPr/>
        <p:txBody>
          <a:bodyPr/>
          <a:lstStyle/>
          <a:p>
            <a:fld id="{61DB02BC-888A-9449-ADDC-9153D0D66787}" type="slidenum">
              <a:rPr lang="en-US" smtClean="0"/>
              <a:t>20</a:t>
            </a:fld>
            <a:endParaRPr lang="en-US"/>
          </a:p>
        </p:txBody>
      </p:sp>
      <p:grpSp>
        <p:nvGrpSpPr>
          <p:cNvPr id="5" name="Group 4">
            <a:extLst>
              <a:ext uri="{FF2B5EF4-FFF2-40B4-BE49-F238E27FC236}">
                <a16:creationId xmlns:a16="http://schemas.microsoft.com/office/drawing/2014/main" id="{F1BB3ABB-F8B9-5A49-B372-E8BD7FB99E40}"/>
              </a:ext>
            </a:extLst>
          </p:cNvPr>
          <p:cNvGrpSpPr/>
          <p:nvPr/>
        </p:nvGrpSpPr>
        <p:grpSpPr>
          <a:xfrm>
            <a:off x="1604962" y="1449387"/>
            <a:ext cx="5934075" cy="3959225"/>
            <a:chOff x="0" y="0"/>
            <a:chExt cx="5936615" cy="3962400"/>
          </a:xfrm>
        </p:grpSpPr>
        <p:pic>
          <p:nvPicPr>
            <p:cNvPr id="6" name="Picture 5">
              <a:extLst>
                <a:ext uri="{FF2B5EF4-FFF2-40B4-BE49-F238E27FC236}">
                  <a16:creationId xmlns:a16="http://schemas.microsoft.com/office/drawing/2014/main" id="{7B40DD37-5B92-E845-A10E-2B8C539EF3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936615" cy="3429000"/>
            </a:xfrm>
            <a:prstGeom prst="rect">
              <a:avLst/>
            </a:prstGeom>
          </p:spPr>
        </p:pic>
        <p:sp>
          <p:nvSpPr>
            <p:cNvPr id="7" name="Text Box 91">
              <a:extLst>
                <a:ext uri="{FF2B5EF4-FFF2-40B4-BE49-F238E27FC236}">
                  <a16:creationId xmlns:a16="http://schemas.microsoft.com/office/drawing/2014/main" id="{09A6B987-8092-F547-90EC-167E8E8E6482}"/>
                </a:ext>
              </a:extLst>
            </p:cNvPr>
            <p:cNvSpPr txBox="1"/>
            <p:nvPr/>
          </p:nvSpPr>
          <p:spPr>
            <a:xfrm>
              <a:off x="0" y="3429000"/>
              <a:ext cx="5936615" cy="53340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Figure 5.6 BIRCHES GSE Configuration for Pre Calibration and Calibration Tests. Most tests use Blackbody Source.</a:t>
              </a:r>
            </a:p>
          </p:txBody>
        </p:sp>
      </p:grpSp>
    </p:spTree>
    <p:extLst>
      <p:ext uri="{BB962C8B-B14F-4D97-AF65-F5344CB8AC3E}">
        <p14:creationId xmlns:p14="http://schemas.microsoft.com/office/powerpoint/2010/main" val="23652042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70995</TotalTime>
  <Words>1886</Words>
  <Application>Microsoft Macintosh PowerPoint</Application>
  <PresentationFormat>On-screen Show (4:3)</PresentationFormat>
  <Paragraphs>248</Paragraphs>
  <Slides>20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Arial Narrow</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Microsoft Office User</cp:lastModifiedBy>
  <cp:revision>306</cp:revision>
  <dcterms:created xsi:type="dcterms:W3CDTF">2014-09-16T16:46:47Z</dcterms:created>
  <dcterms:modified xsi:type="dcterms:W3CDTF">2021-04-23T00:21:26Z</dcterms:modified>
</cp:coreProperties>
</file>