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18400" cy="2194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660"/>
  </p:normalViewPr>
  <p:slideViewPr>
    <p:cSldViewPr snapToGrid="0">
      <p:cViewPr>
        <p:scale>
          <a:sx n="33" d="100"/>
          <a:sy n="33" d="100"/>
        </p:scale>
        <p:origin x="169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3615CE-37FF-44FD-965C-B42CF02137DE}"/>
              </a:ext>
            </a:extLst>
          </p:cNvPr>
          <p:cNvSpPr/>
          <p:nvPr userDrawn="1"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5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002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7">
            <a:extLst>
              <a:ext uri="{FF2B5EF4-FFF2-40B4-BE49-F238E27FC236}">
                <a16:creationId xmlns:a16="http://schemas.microsoft.com/office/drawing/2014/main" id="{056A4BC0-A0DD-4CF4-8E41-DBB8F1AA1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1659" y="15657950"/>
            <a:ext cx="13769171" cy="5974854"/>
          </a:xfrm>
          <a:prstGeom prst="rect">
            <a:avLst/>
          </a:prstGeom>
          <a:ln w="63500">
            <a:solidFill>
              <a:srgbClr val="0070C0"/>
            </a:solidFill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82880" tIns="182880" rIns="182880" bIns="91440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Derivation of Surface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9CC7FF86-DD5E-447E-B0AD-73AA2D4A1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840" y="9422761"/>
            <a:ext cx="6199560" cy="5851189"/>
          </a:xfrm>
          <a:prstGeom prst="rect">
            <a:avLst/>
          </a:prstGeom>
          <a:ln w="63500">
            <a:solidFill>
              <a:srgbClr val="0070C0"/>
            </a:solidFill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548640" tIns="457200" rIns="548640" bIns="91440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Approach </a:t>
            </a: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Planar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Airbearing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allowing 3 degree of freedom motion	</a:t>
            </a:r>
          </a:p>
          <a:p>
            <a:pPr algn="just">
              <a:defRPr/>
            </a:pPr>
            <a:endParaRPr lang="en-US" alt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en-US" alt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Approach</a:t>
            </a:r>
          </a:p>
          <a:p>
            <a:pPr algn="just">
              <a:defRPr/>
            </a:pPr>
            <a:endParaRPr lang="en-US" alt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Radially sculpted air-bearing table to mimic a low gravity asteroid environment</a:t>
            </a:r>
          </a:p>
          <a:p>
            <a:pPr eaLnBrk="1" hangingPunct="1">
              <a:spcBef>
                <a:spcPct val="10000"/>
              </a:spcBef>
              <a:buFontTx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AF4ED70D-7C93-4364-91C0-9F86D8BB0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86580" y="5835733"/>
            <a:ext cx="6673127" cy="10504466"/>
          </a:xfrm>
          <a:prstGeom prst="rect">
            <a:avLst/>
          </a:prstGeom>
          <a:ln w="63500">
            <a:solidFill>
              <a:srgbClr val="0070C0"/>
            </a:solidFill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40080" tIns="457200" rIns="640080" bIns="91440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tabLst>
                <a:tab pos="500063" algn="l"/>
              </a:tabLst>
              <a:defRPr/>
            </a:pPr>
            <a:r>
              <a:rPr lang="en-US" alt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altLang="en-US" sz="3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Capture of erupting particles is a plausible alternative to touchdown on the asteroid surface</a:t>
            </a:r>
          </a:p>
          <a:p>
            <a:pPr algn="just">
              <a:buFontTx/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Creation of a radially symmetric air bearing can reproduce aspects of the dynamic environment for system test</a:t>
            </a:r>
          </a:p>
          <a:p>
            <a:pPr algn="just">
              <a:buFontTx/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air bearing table can also be used as a hands on teaching tool for Keplerian dynamics.</a:t>
            </a:r>
          </a:p>
          <a:p>
            <a:pPr algn="just">
              <a:buFontTx/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FB6BA169-F4A7-4C8C-939B-131451CF7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380" y="2432137"/>
            <a:ext cx="3082918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0" tIns="274320" rIns="274320" bIns="27432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Leonard Vance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 dirty="0" err="1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SpaceTREx</a:t>
            </a:r>
            <a:r>
              <a:rPr lang="en-US" altLang="en-US" sz="48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Laboratory</a:t>
            </a:r>
            <a:r>
              <a:rPr lang="en-US" altLang="en-US" sz="48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University of Arizona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174644-FCB0-437C-AAC2-3EBAB6C0D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2772" y="194893"/>
            <a:ext cx="24264257" cy="252992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sz="8800" b="1" dirty="0">
                <a:ln>
                  <a:solidFill>
                    <a:schemeClr val="bg1"/>
                  </a:solidFill>
                </a:ln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Asteroid Gravity Test System Using a Planar Air Bearing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52471FE1-46D5-4427-ACE8-E05E3C3CD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98699" y="19160171"/>
            <a:ext cx="7160822" cy="2244159"/>
          </a:xfrm>
          <a:prstGeom prst="rect">
            <a:avLst/>
          </a:prstGeom>
          <a:ln w="63500">
            <a:solidFill>
              <a:srgbClr val="0070C0"/>
            </a:solidFill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0" tIns="457200" rIns="914400" bIns="91440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1" hangingPunct="1">
              <a:spcBef>
                <a:spcPct val="0"/>
              </a:spcBef>
              <a:buFontTx/>
              <a:buNone/>
              <a:tabLst>
                <a:tab pos="500063" algn="l"/>
              </a:tabLst>
              <a:defRPr/>
            </a:pPr>
            <a:r>
              <a:rPr lang="en-US" alt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  <a:p>
            <a:pPr algn="just">
              <a:tabLst>
                <a:tab pos="635000" algn="l"/>
              </a:tabLst>
              <a:defRPr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D.S. Lauretta et al.  Episodes of particle ejection from the surface of the active asteroid (101955) Bennu. Science,  2019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10000"/>
              </a:spcBef>
              <a:buFontTx/>
              <a:buNone/>
              <a:defRPr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A32813-9C60-4740-AA75-65F1A1334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70"/>
          <a:stretch>
            <a:fillRect/>
          </a:stretch>
        </p:blipFill>
        <p:spPr bwMode="auto">
          <a:xfrm>
            <a:off x="28688792" y="710615"/>
            <a:ext cx="3201114" cy="312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Imagen relacionada">
            <a:extLst>
              <a:ext uri="{FF2B5EF4-FFF2-40B4-BE49-F238E27FC236}">
                <a16:creationId xmlns:a16="http://schemas.microsoft.com/office/drawing/2014/main" id="{D3FF98C3-4778-4E47-89D9-042264CA4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558" y="674822"/>
            <a:ext cx="3299610" cy="312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9133CD5-9FE0-417A-9749-88A373C2301F}"/>
              </a:ext>
            </a:extLst>
          </p:cNvPr>
          <p:cNvSpPr txBox="1"/>
          <p:nvPr/>
        </p:nvSpPr>
        <p:spPr>
          <a:xfrm>
            <a:off x="11690670" y="16199762"/>
            <a:ext cx="420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Table Cross Section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(Vertical Scale Exaggerated)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2C84713-3DDF-483D-A176-F0160580328B}"/>
              </a:ext>
            </a:extLst>
          </p:cNvPr>
          <p:cNvSpPr txBox="1"/>
          <p:nvPr/>
        </p:nvSpPr>
        <p:spPr>
          <a:xfrm>
            <a:off x="16601637" y="16574050"/>
            <a:ext cx="83163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Diameter is chosen consistent with reasonable max handling size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1.6m)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Period of max radius orbit limited with ability to level platform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120 seconds)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Inner radius limited by ability of air bearings to plausibly maintain lift on a curved surface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0.1m)</a:t>
            </a:r>
          </a:p>
        </p:txBody>
      </p:sp>
      <p:sp>
        <p:nvSpPr>
          <p:cNvPr id="36" name="Text Box 7">
            <a:extLst>
              <a:ext uri="{FF2B5EF4-FFF2-40B4-BE49-F238E27FC236}">
                <a16:creationId xmlns:a16="http://schemas.microsoft.com/office/drawing/2014/main" id="{7F4DBA9C-829E-4612-858C-D5CC69CF6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16" y="15676676"/>
            <a:ext cx="10452312" cy="5930002"/>
          </a:xfrm>
          <a:prstGeom prst="rect">
            <a:avLst/>
          </a:prstGeom>
          <a:ln w="63500">
            <a:solidFill>
              <a:srgbClr val="0070C0"/>
            </a:solidFill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457200" tIns="182880" rIns="457200" bIns="18288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endParaRPr lang="en-US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E5AB5E40-87AA-4C37-BB0F-B4465EF4A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996" y="4547518"/>
            <a:ext cx="24560255" cy="4418802"/>
          </a:xfrm>
          <a:prstGeom prst="rect">
            <a:avLst/>
          </a:prstGeom>
          <a:ln w="63500">
            <a:solidFill>
              <a:srgbClr val="0070C0"/>
            </a:solidFill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0" tIns="457200" rIns="914400" bIns="91440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endParaRPr lang="en-US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 size and makeup of near earth asteroids make spacecraft sample and return missions hazardous.  Since at least one of these asteroids (101955) Bennu regularly ejects particles,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nanospacecraft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could be deployed to capture these objects in flight, eliminating the need for touching down on the asteroid itself.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 proposed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airbearing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table is radially curved to mimic the low gravity of a centrally located asteroid, permitting evaluation of such a mission’s navigation, guidance and docking.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C3CD477-A113-4BD0-98D6-8A43B263C4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67"/>
          <a:stretch/>
        </p:blipFill>
        <p:spPr>
          <a:xfrm>
            <a:off x="669715" y="17212542"/>
            <a:ext cx="5319659" cy="42801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FA8CCE-7016-466C-B38D-180BAEBFC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672" y="16459461"/>
            <a:ext cx="4302728" cy="444595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93370294-B8D1-41F1-B870-91E8A23F9DD1}"/>
              </a:ext>
            </a:extLst>
          </p:cNvPr>
          <p:cNvGrpSpPr/>
          <p:nvPr/>
        </p:nvGrpSpPr>
        <p:grpSpPr>
          <a:xfrm>
            <a:off x="11612991" y="16828205"/>
            <a:ext cx="4988646" cy="4691301"/>
            <a:chOff x="11612991" y="16828205"/>
            <a:chExt cx="4361463" cy="469130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8D3E73-FB52-483B-AC9C-29657AA19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612991" y="16828205"/>
              <a:ext cx="4361463" cy="4691301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19894B8-A084-4CCB-8C72-32471B284260}"/>
                </a:ext>
              </a:extLst>
            </p:cNvPr>
            <p:cNvSpPr/>
            <p:nvPr/>
          </p:nvSpPr>
          <p:spPr>
            <a:xfrm>
              <a:off x="12116861" y="17212542"/>
              <a:ext cx="3079843" cy="3792160"/>
            </a:xfrm>
            <a:custGeom>
              <a:avLst/>
              <a:gdLst>
                <a:gd name="connsiteX0" fmla="*/ 0 w 3018560"/>
                <a:gd name="connsiteY0" fmla="*/ 3787486 h 3787486"/>
                <a:gd name="connsiteX1" fmla="*/ 46760 w 3018560"/>
                <a:gd name="connsiteY1" fmla="*/ 1039091 h 3787486"/>
                <a:gd name="connsiteX2" fmla="*/ 2976996 w 3018560"/>
                <a:gd name="connsiteY2" fmla="*/ 1039091 h 3787486"/>
                <a:gd name="connsiteX3" fmla="*/ 2982191 w 3018560"/>
                <a:gd name="connsiteY3" fmla="*/ 3787486 h 3787486"/>
                <a:gd name="connsiteX4" fmla="*/ 3018560 w 3018560"/>
                <a:gd name="connsiteY4" fmla="*/ 3787486 h 3787486"/>
                <a:gd name="connsiteX5" fmla="*/ 3018560 w 3018560"/>
                <a:gd name="connsiteY5" fmla="*/ 0 h 3787486"/>
                <a:gd name="connsiteX6" fmla="*/ 2000250 w 3018560"/>
                <a:gd name="connsiteY6" fmla="*/ 10391 h 3787486"/>
                <a:gd name="connsiteX7" fmla="*/ 1246910 w 3018560"/>
                <a:gd name="connsiteY7" fmla="*/ 25977 h 3787486"/>
                <a:gd name="connsiteX8" fmla="*/ 654628 w 3018560"/>
                <a:gd name="connsiteY8" fmla="*/ 57150 h 3787486"/>
                <a:gd name="connsiteX9" fmla="*/ 327314 w 3018560"/>
                <a:gd name="connsiteY9" fmla="*/ 98714 h 3787486"/>
                <a:gd name="connsiteX10" fmla="*/ 171450 w 3018560"/>
                <a:gd name="connsiteY10" fmla="*/ 135082 h 3787486"/>
                <a:gd name="connsiteX11" fmla="*/ 77932 w 3018560"/>
                <a:gd name="connsiteY11" fmla="*/ 166254 h 3787486"/>
                <a:gd name="connsiteX12" fmla="*/ 5196 w 3018560"/>
                <a:gd name="connsiteY12" fmla="*/ 197427 h 3787486"/>
                <a:gd name="connsiteX13" fmla="*/ 0 w 3018560"/>
                <a:gd name="connsiteY13" fmla="*/ 3787486 h 3787486"/>
                <a:gd name="connsiteX0" fmla="*/ 0 w 3018560"/>
                <a:gd name="connsiteY0" fmla="*/ 3787486 h 3909284"/>
                <a:gd name="connsiteX1" fmla="*/ 41564 w 3018560"/>
                <a:gd name="connsiteY1" fmla="*/ 3777095 h 3909284"/>
                <a:gd name="connsiteX2" fmla="*/ 46760 w 3018560"/>
                <a:gd name="connsiteY2" fmla="*/ 1039091 h 3909284"/>
                <a:gd name="connsiteX3" fmla="*/ 2976996 w 3018560"/>
                <a:gd name="connsiteY3" fmla="*/ 1039091 h 3909284"/>
                <a:gd name="connsiteX4" fmla="*/ 2982191 w 3018560"/>
                <a:gd name="connsiteY4" fmla="*/ 3787486 h 3909284"/>
                <a:gd name="connsiteX5" fmla="*/ 3018560 w 3018560"/>
                <a:gd name="connsiteY5" fmla="*/ 3787486 h 3909284"/>
                <a:gd name="connsiteX6" fmla="*/ 3018560 w 3018560"/>
                <a:gd name="connsiteY6" fmla="*/ 0 h 3909284"/>
                <a:gd name="connsiteX7" fmla="*/ 2000250 w 3018560"/>
                <a:gd name="connsiteY7" fmla="*/ 10391 h 3909284"/>
                <a:gd name="connsiteX8" fmla="*/ 1246910 w 3018560"/>
                <a:gd name="connsiteY8" fmla="*/ 25977 h 3909284"/>
                <a:gd name="connsiteX9" fmla="*/ 654628 w 3018560"/>
                <a:gd name="connsiteY9" fmla="*/ 57150 h 3909284"/>
                <a:gd name="connsiteX10" fmla="*/ 327314 w 3018560"/>
                <a:gd name="connsiteY10" fmla="*/ 98714 h 3909284"/>
                <a:gd name="connsiteX11" fmla="*/ 171450 w 3018560"/>
                <a:gd name="connsiteY11" fmla="*/ 135082 h 3909284"/>
                <a:gd name="connsiteX12" fmla="*/ 77932 w 3018560"/>
                <a:gd name="connsiteY12" fmla="*/ 166254 h 3909284"/>
                <a:gd name="connsiteX13" fmla="*/ 5196 w 3018560"/>
                <a:gd name="connsiteY13" fmla="*/ 197427 h 3909284"/>
                <a:gd name="connsiteX14" fmla="*/ 0 w 3018560"/>
                <a:gd name="connsiteY14" fmla="*/ 3787486 h 3909284"/>
                <a:gd name="connsiteX0" fmla="*/ 0 w 3018560"/>
                <a:gd name="connsiteY0" fmla="*/ 3787486 h 3909284"/>
                <a:gd name="connsiteX1" fmla="*/ 41564 w 3018560"/>
                <a:gd name="connsiteY1" fmla="*/ 3777095 h 3909284"/>
                <a:gd name="connsiteX2" fmla="*/ 46760 w 3018560"/>
                <a:gd name="connsiteY2" fmla="*/ 1039091 h 3909284"/>
                <a:gd name="connsiteX3" fmla="*/ 2976996 w 3018560"/>
                <a:gd name="connsiteY3" fmla="*/ 1039091 h 3909284"/>
                <a:gd name="connsiteX4" fmla="*/ 2982191 w 3018560"/>
                <a:gd name="connsiteY4" fmla="*/ 3787486 h 3909284"/>
                <a:gd name="connsiteX5" fmla="*/ 3018560 w 3018560"/>
                <a:gd name="connsiteY5" fmla="*/ 3787486 h 3909284"/>
                <a:gd name="connsiteX6" fmla="*/ 3018560 w 3018560"/>
                <a:gd name="connsiteY6" fmla="*/ 0 h 3909284"/>
                <a:gd name="connsiteX7" fmla="*/ 2000250 w 3018560"/>
                <a:gd name="connsiteY7" fmla="*/ 10391 h 3909284"/>
                <a:gd name="connsiteX8" fmla="*/ 1246910 w 3018560"/>
                <a:gd name="connsiteY8" fmla="*/ 25977 h 3909284"/>
                <a:gd name="connsiteX9" fmla="*/ 654628 w 3018560"/>
                <a:gd name="connsiteY9" fmla="*/ 57150 h 3909284"/>
                <a:gd name="connsiteX10" fmla="*/ 327314 w 3018560"/>
                <a:gd name="connsiteY10" fmla="*/ 98714 h 3909284"/>
                <a:gd name="connsiteX11" fmla="*/ 171450 w 3018560"/>
                <a:gd name="connsiteY11" fmla="*/ 135082 h 3909284"/>
                <a:gd name="connsiteX12" fmla="*/ 77932 w 3018560"/>
                <a:gd name="connsiteY12" fmla="*/ 166254 h 3909284"/>
                <a:gd name="connsiteX13" fmla="*/ 5196 w 3018560"/>
                <a:gd name="connsiteY13" fmla="*/ 197427 h 3909284"/>
                <a:gd name="connsiteX14" fmla="*/ 0 w 3018560"/>
                <a:gd name="connsiteY14" fmla="*/ 3787486 h 3909284"/>
                <a:gd name="connsiteX0" fmla="*/ 0 w 3018560"/>
                <a:gd name="connsiteY0" fmla="*/ 3787486 h 3909284"/>
                <a:gd name="connsiteX1" fmla="*/ 41564 w 3018560"/>
                <a:gd name="connsiteY1" fmla="*/ 3777095 h 3909284"/>
                <a:gd name="connsiteX2" fmla="*/ 46760 w 3018560"/>
                <a:gd name="connsiteY2" fmla="*/ 1039091 h 3909284"/>
                <a:gd name="connsiteX3" fmla="*/ 2976996 w 3018560"/>
                <a:gd name="connsiteY3" fmla="*/ 1039091 h 3909284"/>
                <a:gd name="connsiteX4" fmla="*/ 2982191 w 3018560"/>
                <a:gd name="connsiteY4" fmla="*/ 3787486 h 3909284"/>
                <a:gd name="connsiteX5" fmla="*/ 3018560 w 3018560"/>
                <a:gd name="connsiteY5" fmla="*/ 3787486 h 3909284"/>
                <a:gd name="connsiteX6" fmla="*/ 3018560 w 3018560"/>
                <a:gd name="connsiteY6" fmla="*/ 0 h 3909284"/>
                <a:gd name="connsiteX7" fmla="*/ 2000250 w 3018560"/>
                <a:gd name="connsiteY7" fmla="*/ 10391 h 3909284"/>
                <a:gd name="connsiteX8" fmla="*/ 1246910 w 3018560"/>
                <a:gd name="connsiteY8" fmla="*/ 25977 h 3909284"/>
                <a:gd name="connsiteX9" fmla="*/ 654628 w 3018560"/>
                <a:gd name="connsiteY9" fmla="*/ 57150 h 3909284"/>
                <a:gd name="connsiteX10" fmla="*/ 327314 w 3018560"/>
                <a:gd name="connsiteY10" fmla="*/ 98714 h 3909284"/>
                <a:gd name="connsiteX11" fmla="*/ 171450 w 3018560"/>
                <a:gd name="connsiteY11" fmla="*/ 135082 h 3909284"/>
                <a:gd name="connsiteX12" fmla="*/ 77932 w 3018560"/>
                <a:gd name="connsiteY12" fmla="*/ 166254 h 3909284"/>
                <a:gd name="connsiteX13" fmla="*/ 5196 w 3018560"/>
                <a:gd name="connsiteY13" fmla="*/ 197427 h 3909284"/>
                <a:gd name="connsiteX14" fmla="*/ 0 w 3018560"/>
                <a:gd name="connsiteY14" fmla="*/ 3787486 h 3909284"/>
                <a:gd name="connsiteX0" fmla="*/ 0 w 3018560"/>
                <a:gd name="connsiteY0" fmla="*/ 3787486 h 3909284"/>
                <a:gd name="connsiteX1" fmla="*/ 41564 w 3018560"/>
                <a:gd name="connsiteY1" fmla="*/ 3777095 h 3909284"/>
                <a:gd name="connsiteX2" fmla="*/ 46760 w 3018560"/>
                <a:gd name="connsiteY2" fmla="*/ 1039091 h 3909284"/>
                <a:gd name="connsiteX3" fmla="*/ 2976996 w 3018560"/>
                <a:gd name="connsiteY3" fmla="*/ 1039091 h 3909284"/>
                <a:gd name="connsiteX4" fmla="*/ 2982191 w 3018560"/>
                <a:gd name="connsiteY4" fmla="*/ 3787486 h 3909284"/>
                <a:gd name="connsiteX5" fmla="*/ 3018560 w 3018560"/>
                <a:gd name="connsiteY5" fmla="*/ 3787486 h 3909284"/>
                <a:gd name="connsiteX6" fmla="*/ 3018560 w 3018560"/>
                <a:gd name="connsiteY6" fmla="*/ 0 h 3909284"/>
                <a:gd name="connsiteX7" fmla="*/ 2000250 w 3018560"/>
                <a:gd name="connsiteY7" fmla="*/ 10391 h 3909284"/>
                <a:gd name="connsiteX8" fmla="*/ 1246910 w 3018560"/>
                <a:gd name="connsiteY8" fmla="*/ 25977 h 3909284"/>
                <a:gd name="connsiteX9" fmla="*/ 654628 w 3018560"/>
                <a:gd name="connsiteY9" fmla="*/ 57150 h 3909284"/>
                <a:gd name="connsiteX10" fmla="*/ 327314 w 3018560"/>
                <a:gd name="connsiteY10" fmla="*/ 98714 h 3909284"/>
                <a:gd name="connsiteX11" fmla="*/ 171450 w 3018560"/>
                <a:gd name="connsiteY11" fmla="*/ 135082 h 3909284"/>
                <a:gd name="connsiteX12" fmla="*/ 77932 w 3018560"/>
                <a:gd name="connsiteY12" fmla="*/ 166254 h 3909284"/>
                <a:gd name="connsiteX13" fmla="*/ 5196 w 3018560"/>
                <a:gd name="connsiteY13" fmla="*/ 197427 h 3909284"/>
                <a:gd name="connsiteX14" fmla="*/ 0 w 3018560"/>
                <a:gd name="connsiteY14" fmla="*/ 3787486 h 3909284"/>
                <a:gd name="connsiteX0" fmla="*/ 0 w 3018560"/>
                <a:gd name="connsiteY0" fmla="*/ 3787486 h 3787486"/>
                <a:gd name="connsiteX1" fmla="*/ 41564 w 3018560"/>
                <a:gd name="connsiteY1" fmla="*/ 3777095 h 3787486"/>
                <a:gd name="connsiteX2" fmla="*/ 46760 w 3018560"/>
                <a:gd name="connsiteY2" fmla="*/ 1039091 h 3787486"/>
                <a:gd name="connsiteX3" fmla="*/ 2976996 w 3018560"/>
                <a:gd name="connsiteY3" fmla="*/ 1039091 h 3787486"/>
                <a:gd name="connsiteX4" fmla="*/ 2982191 w 3018560"/>
                <a:gd name="connsiteY4" fmla="*/ 3787486 h 3787486"/>
                <a:gd name="connsiteX5" fmla="*/ 3018560 w 3018560"/>
                <a:gd name="connsiteY5" fmla="*/ 3787486 h 3787486"/>
                <a:gd name="connsiteX6" fmla="*/ 3018560 w 3018560"/>
                <a:gd name="connsiteY6" fmla="*/ 0 h 3787486"/>
                <a:gd name="connsiteX7" fmla="*/ 2000250 w 3018560"/>
                <a:gd name="connsiteY7" fmla="*/ 10391 h 3787486"/>
                <a:gd name="connsiteX8" fmla="*/ 1246910 w 3018560"/>
                <a:gd name="connsiteY8" fmla="*/ 25977 h 3787486"/>
                <a:gd name="connsiteX9" fmla="*/ 654628 w 3018560"/>
                <a:gd name="connsiteY9" fmla="*/ 57150 h 3787486"/>
                <a:gd name="connsiteX10" fmla="*/ 327314 w 3018560"/>
                <a:gd name="connsiteY10" fmla="*/ 98714 h 3787486"/>
                <a:gd name="connsiteX11" fmla="*/ 171450 w 3018560"/>
                <a:gd name="connsiteY11" fmla="*/ 135082 h 3787486"/>
                <a:gd name="connsiteX12" fmla="*/ 77932 w 3018560"/>
                <a:gd name="connsiteY12" fmla="*/ 166254 h 3787486"/>
                <a:gd name="connsiteX13" fmla="*/ 5196 w 3018560"/>
                <a:gd name="connsiteY13" fmla="*/ 197427 h 3787486"/>
                <a:gd name="connsiteX14" fmla="*/ 0 w 3018560"/>
                <a:gd name="connsiteY14" fmla="*/ 3787486 h 3787486"/>
                <a:gd name="connsiteX0" fmla="*/ 0 w 3018560"/>
                <a:gd name="connsiteY0" fmla="*/ 3787486 h 3787486"/>
                <a:gd name="connsiteX1" fmla="*/ 41564 w 3018560"/>
                <a:gd name="connsiteY1" fmla="*/ 3777095 h 3787486"/>
                <a:gd name="connsiteX2" fmla="*/ 46760 w 3018560"/>
                <a:gd name="connsiteY2" fmla="*/ 1039091 h 3787486"/>
                <a:gd name="connsiteX3" fmla="*/ 2976996 w 3018560"/>
                <a:gd name="connsiteY3" fmla="*/ 1039091 h 3787486"/>
                <a:gd name="connsiteX4" fmla="*/ 2982191 w 3018560"/>
                <a:gd name="connsiteY4" fmla="*/ 3787486 h 3787486"/>
                <a:gd name="connsiteX5" fmla="*/ 3018560 w 3018560"/>
                <a:gd name="connsiteY5" fmla="*/ 3787486 h 3787486"/>
                <a:gd name="connsiteX6" fmla="*/ 3018560 w 3018560"/>
                <a:gd name="connsiteY6" fmla="*/ 0 h 3787486"/>
                <a:gd name="connsiteX7" fmla="*/ 2000250 w 3018560"/>
                <a:gd name="connsiteY7" fmla="*/ 10391 h 3787486"/>
                <a:gd name="connsiteX8" fmla="*/ 1246910 w 3018560"/>
                <a:gd name="connsiteY8" fmla="*/ 25977 h 3787486"/>
                <a:gd name="connsiteX9" fmla="*/ 654628 w 3018560"/>
                <a:gd name="connsiteY9" fmla="*/ 57150 h 3787486"/>
                <a:gd name="connsiteX10" fmla="*/ 327314 w 3018560"/>
                <a:gd name="connsiteY10" fmla="*/ 98714 h 3787486"/>
                <a:gd name="connsiteX11" fmla="*/ 171450 w 3018560"/>
                <a:gd name="connsiteY11" fmla="*/ 135082 h 3787486"/>
                <a:gd name="connsiteX12" fmla="*/ 77932 w 3018560"/>
                <a:gd name="connsiteY12" fmla="*/ 166254 h 3787486"/>
                <a:gd name="connsiteX13" fmla="*/ 5196 w 3018560"/>
                <a:gd name="connsiteY13" fmla="*/ 197427 h 3787486"/>
                <a:gd name="connsiteX14" fmla="*/ 0 w 3018560"/>
                <a:gd name="connsiteY14" fmla="*/ 3787486 h 3787486"/>
                <a:gd name="connsiteX0" fmla="*/ 184884 w 3203444"/>
                <a:gd name="connsiteY0" fmla="*/ 3787486 h 3793322"/>
                <a:gd name="connsiteX1" fmla="*/ 231644 w 3203444"/>
                <a:gd name="connsiteY1" fmla="*/ 1039091 h 3793322"/>
                <a:gd name="connsiteX2" fmla="*/ 3161880 w 3203444"/>
                <a:gd name="connsiteY2" fmla="*/ 1039091 h 3793322"/>
                <a:gd name="connsiteX3" fmla="*/ 3167075 w 3203444"/>
                <a:gd name="connsiteY3" fmla="*/ 3787486 h 3793322"/>
                <a:gd name="connsiteX4" fmla="*/ 3203444 w 3203444"/>
                <a:gd name="connsiteY4" fmla="*/ 3787486 h 3793322"/>
                <a:gd name="connsiteX5" fmla="*/ 3203444 w 3203444"/>
                <a:gd name="connsiteY5" fmla="*/ 0 h 3793322"/>
                <a:gd name="connsiteX6" fmla="*/ 2185134 w 3203444"/>
                <a:gd name="connsiteY6" fmla="*/ 10391 h 3793322"/>
                <a:gd name="connsiteX7" fmla="*/ 1431794 w 3203444"/>
                <a:gd name="connsiteY7" fmla="*/ 25977 h 3793322"/>
                <a:gd name="connsiteX8" fmla="*/ 839512 w 3203444"/>
                <a:gd name="connsiteY8" fmla="*/ 57150 h 3793322"/>
                <a:gd name="connsiteX9" fmla="*/ 512198 w 3203444"/>
                <a:gd name="connsiteY9" fmla="*/ 98714 h 3793322"/>
                <a:gd name="connsiteX10" fmla="*/ 356334 w 3203444"/>
                <a:gd name="connsiteY10" fmla="*/ 135082 h 3793322"/>
                <a:gd name="connsiteX11" fmla="*/ 262816 w 3203444"/>
                <a:gd name="connsiteY11" fmla="*/ 166254 h 3793322"/>
                <a:gd name="connsiteX12" fmla="*/ 190080 w 3203444"/>
                <a:gd name="connsiteY12" fmla="*/ 197427 h 3793322"/>
                <a:gd name="connsiteX13" fmla="*/ 184884 w 3203444"/>
                <a:gd name="connsiteY13" fmla="*/ 3787486 h 3793322"/>
                <a:gd name="connsiteX0" fmla="*/ 264342 w 3282902"/>
                <a:gd name="connsiteY0" fmla="*/ 3787486 h 3792434"/>
                <a:gd name="connsiteX1" fmla="*/ 311102 w 3282902"/>
                <a:gd name="connsiteY1" fmla="*/ 1039091 h 3792434"/>
                <a:gd name="connsiteX2" fmla="*/ 3241338 w 3282902"/>
                <a:gd name="connsiteY2" fmla="*/ 1039091 h 3792434"/>
                <a:gd name="connsiteX3" fmla="*/ 3246533 w 3282902"/>
                <a:gd name="connsiteY3" fmla="*/ 3787486 h 3792434"/>
                <a:gd name="connsiteX4" fmla="*/ 3282902 w 3282902"/>
                <a:gd name="connsiteY4" fmla="*/ 3787486 h 3792434"/>
                <a:gd name="connsiteX5" fmla="*/ 3282902 w 3282902"/>
                <a:gd name="connsiteY5" fmla="*/ 0 h 3792434"/>
                <a:gd name="connsiteX6" fmla="*/ 2264592 w 3282902"/>
                <a:gd name="connsiteY6" fmla="*/ 10391 h 3792434"/>
                <a:gd name="connsiteX7" fmla="*/ 1511252 w 3282902"/>
                <a:gd name="connsiteY7" fmla="*/ 25977 h 3792434"/>
                <a:gd name="connsiteX8" fmla="*/ 918970 w 3282902"/>
                <a:gd name="connsiteY8" fmla="*/ 57150 h 3792434"/>
                <a:gd name="connsiteX9" fmla="*/ 591656 w 3282902"/>
                <a:gd name="connsiteY9" fmla="*/ 98714 h 3792434"/>
                <a:gd name="connsiteX10" fmla="*/ 435792 w 3282902"/>
                <a:gd name="connsiteY10" fmla="*/ 135082 h 3792434"/>
                <a:gd name="connsiteX11" fmla="*/ 342274 w 3282902"/>
                <a:gd name="connsiteY11" fmla="*/ 166254 h 3792434"/>
                <a:gd name="connsiteX12" fmla="*/ 269538 w 3282902"/>
                <a:gd name="connsiteY12" fmla="*/ 197427 h 3792434"/>
                <a:gd name="connsiteX13" fmla="*/ 264342 w 3282902"/>
                <a:gd name="connsiteY13" fmla="*/ 3787486 h 3792434"/>
                <a:gd name="connsiteX0" fmla="*/ 264342 w 3282902"/>
                <a:gd name="connsiteY0" fmla="*/ 3787486 h 3792434"/>
                <a:gd name="connsiteX1" fmla="*/ 311102 w 3282902"/>
                <a:gd name="connsiteY1" fmla="*/ 1039091 h 3792434"/>
                <a:gd name="connsiteX2" fmla="*/ 3241338 w 3282902"/>
                <a:gd name="connsiteY2" fmla="*/ 1039091 h 3792434"/>
                <a:gd name="connsiteX3" fmla="*/ 3246533 w 3282902"/>
                <a:gd name="connsiteY3" fmla="*/ 3787486 h 3792434"/>
                <a:gd name="connsiteX4" fmla="*/ 3282902 w 3282902"/>
                <a:gd name="connsiteY4" fmla="*/ 3787486 h 3792434"/>
                <a:gd name="connsiteX5" fmla="*/ 3282902 w 3282902"/>
                <a:gd name="connsiteY5" fmla="*/ 0 h 3792434"/>
                <a:gd name="connsiteX6" fmla="*/ 2264592 w 3282902"/>
                <a:gd name="connsiteY6" fmla="*/ 10391 h 3792434"/>
                <a:gd name="connsiteX7" fmla="*/ 1511252 w 3282902"/>
                <a:gd name="connsiteY7" fmla="*/ 25977 h 3792434"/>
                <a:gd name="connsiteX8" fmla="*/ 918970 w 3282902"/>
                <a:gd name="connsiteY8" fmla="*/ 57150 h 3792434"/>
                <a:gd name="connsiteX9" fmla="*/ 591656 w 3282902"/>
                <a:gd name="connsiteY9" fmla="*/ 98714 h 3792434"/>
                <a:gd name="connsiteX10" fmla="*/ 435792 w 3282902"/>
                <a:gd name="connsiteY10" fmla="*/ 135082 h 3792434"/>
                <a:gd name="connsiteX11" fmla="*/ 342274 w 3282902"/>
                <a:gd name="connsiteY11" fmla="*/ 166254 h 3792434"/>
                <a:gd name="connsiteX12" fmla="*/ 269538 w 3282902"/>
                <a:gd name="connsiteY12" fmla="*/ 197427 h 3792434"/>
                <a:gd name="connsiteX13" fmla="*/ 264342 w 3282902"/>
                <a:gd name="connsiteY13" fmla="*/ 3787486 h 3792434"/>
                <a:gd name="connsiteX0" fmla="*/ 0 w 3018560"/>
                <a:gd name="connsiteY0" fmla="*/ 3787486 h 3793624"/>
                <a:gd name="connsiteX1" fmla="*/ 46760 w 3018560"/>
                <a:gd name="connsiteY1" fmla="*/ 1039091 h 3793624"/>
                <a:gd name="connsiteX2" fmla="*/ 2976996 w 3018560"/>
                <a:gd name="connsiteY2" fmla="*/ 1039091 h 3793624"/>
                <a:gd name="connsiteX3" fmla="*/ 2982191 w 3018560"/>
                <a:gd name="connsiteY3" fmla="*/ 3787486 h 3793624"/>
                <a:gd name="connsiteX4" fmla="*/ 3018560 w 3018560"/>
                <a:gd name="connsiteY4" fmla="*/ 3787486 h 3793624"/>
                <a:gd name="connsiteX5" fmla="*/ 3018560 w 3018560"/>
                <a:gd name="connsiteY5" fmla="*/ 0 h 3793624"/>
                <a:gd name="connsiteX6" fmla="*/ 2000250 w 3018560"/>
                <a:gd name="connsiteY6" fmla="*/ 10391 h 3793624"/>
                <a:gd name="connsiteX7" fmla="*/ 1246910 w 3018560"/>
                <a:gd name="connsiteY7" fmla="*/ 25977 h 3793624"/>
                <a:gd name="connsiteX8" fmla="*/ 654628 w 3018560"/>
                <a:gd name="connsiteY8" fmla="*/ 57150 h 3793624"/>
                <a:gd name="connsiteX9" fmla="*/ 327314 w 3018560"/>
                <a:gd name="connsiteY9" fmla="*/ 98714 h 3793624"/>
                <a:gd name="connsiteX10" fmla="*/ 171450 w 3018560"/>
                <a:gd name="connsiteY10" fmla="*/ 135082 h 3793624"/>
                <a:gd name="connsiteX11" fmla="*/ 77932 w 3018560"/>
                <a:gd name="connsiteY11" fmla="*/ 166254 h 3793624"/>
                <a:gd name="connsiteX12" fmla="*/ 5196 w 3018560"/>
                <a:gd name="connsiteY12" fmla="*/ 197427 h 3793624"/>
                <a:gd name="connsiteX13" fmla="*/ 0 w 3018560"/>
                <a:gd name="connsiteY13" fmla="*/ 3787486 h 3793624"/>
                <a:gd name="connsiteX0" fmla="*/ 173200 w 3191760"/>
                <a:gd name="connsiteY0" fmla="*/ 3787486 h 3836251"/>
                <a:gd name="connsiteX1" fmla="*/ 206105 w 3191760"/>
                <a:gd name="connsiteY1" fmla="*/ 2196234 h 3836251"/>
                <a:gd name="connsiteX2" fmla="*/ 219960 w 3191760"/>
                <a:gd name="connsiteY2" fmla="*/ 1039091 h 3836251"/>
                <a:gd name="connsiteX3" fmla="*/ 3150196 w 3191760"/>
                <a:gd name="connsiteY3" fmla="*/ 1039091 h 3836251"/>
                <a:gd name="connsiteX4" fmla="*/ 3155391 w 3191760"/>
                <a:gd name="connsiteY4" fmla="*/ 3787486 h 3836251"/>
                <a:gd name="connsiteX5" fmla="*/ 3191760 w 3191760"/>
                <a:gd name="connsiteY5" fmla="*/ 3787486 h 3836251"/>
                <a:gd name="connsiteX6" fmla="*/ 3191760 w 3191760"/>
                <a:gd name="connsiteY6" fmla="*/ 0 h 3836251"/>
                <a:gd name="connsiteX7" fmla="*/ 2173450 w 3191760"/>
                <a:gd name="connsiteY7" fmla="*/ 10391 h 3836251"/>
                <a:gd name="connsiteX8" fmla="*/ 1420110 w 3191760"/>
                <a:gd name="connsiteY8" fmla="*/ 25977 h 3836251"/>
                <a:gd name="connsiteX9" fmla="*/ 827828 w 3191760"/>
                <a:gd name="connsiteY9" fmla="*/ 57150 h 3836251"/>
                <a:gd name="connsiteX10" fmla="*/ 500514 w 3191760"/>
                <a:gd name="connsiteY10" fmla="*/ 98714 h 3836251"/>
                <a:gd name="connsiteX11" fmla="*/ 344650 w 3191760"/>
                <a:gd name="connsiteY11" fmla="*/ 135082 h 3836251"/>
                <a:gd name="connsiteX12" fmla="*/ 251132 w 3191760"/>
                <a:gd name="connsiteY12" fmla="*/ 166254 h 3836251"/>
                <a:gd name="connsiteX13" fmla="*/ 178396 w 3191760"/>
                <a:gd name="connsiteY13" fmla="*/ 197427 h 3836251"/>
                <a:gd name="connsiteX14" fmla="*/ 173200 w 3191760"/>
                <a:gd name="connsiteY14" fmla="*/ 3787486 h 3836251"/>
                <a:gd name="connsiteX0" fmla="*/ 0 w 4046115"/>
                <a:gd name="connsiteY0" fmla="*/ 3787486 h 3944254"/>
                <a:gd name="connsiteX1" fmla="*/ 4046105 w 4046115"/>
                <a:gd name="connsiteY1" fmla="*/ 3428134 h 3944254"/>
                <a:gd name="connsiteX2" fmla="*/ 46760 w 4046115"/>
                <a:gd name="connsiteY2" fmla="*/ 1039091 h 3944254"/>
                <a:gd name="connsiteX3" fmla="*/ 2976996 w 4046115"/>
                <a:gd name="connsiteY3" fmla="*/ 1039091 h 3944254"/>
                <a:gd name="connsiteX4" fmla="*/ 2982191 w 4046115"/>
                <a:gd name="connsiteY4" fmla="*/ 3787486 h 3944254"/>
                <a:gd name="connsiteX5" fmla="*/ 3018560 w 4046115"/>
                <a:gd name="connsiteY5" fmla="*/ 3787486 h 3944254"/>
                <a:gd name="connsiteX6" fmla="*/ 3018560 w 4046115"/>
                <a:gd name="connsiteY6" fmla="*/ 0 h 3944254"/>
                <a:gd name="connsiteX7" fmla="*/ 2000250 w 4046115"/>
                <a:gd name="connsiteY7" fmla="*/ 10391 h 3944254"/>
                <a:gd name="connsiteX8" fmla="*/ 1246910 w 4046115"/>
                <a:gd name="connsiteY8" fmla="*/ 25977 h 3944254"/>
                <a:gd name="connsiteX9" fmla="*/ 654628 w 4046115"/>
                <a:gd name="connsiteY9" fmla="*/ 57150 h 3944254"/>
                <a:gd name="connsiteX10" fmla="*/ 327314 w 4046115"/>
                <a:gd name="connsiteY10" fmla="*/ 98714 h 3944254"/>
                <a:gd name="connsiteX11" fmla="*/ 171450 w 4046115"/>
                <a:gd name="connsiteY11" fmla="*/ 135082 h 3944254"/>
                <a:gd name="connsiteX12" fmla="*/ 77932 w 4046115"/>
                <a:gd name="connsiteY12" fmla="*/ 166254 h 3944254"/>
                <a:gd name="connsiteX13" fmla="*/ 5196 w 4046115"/>
                <a:gd name="connsiteY13" fmla="*/ 197427 h 3944254"/>
                <a:gd name="connsiteX14" fmla="*/ 0 w 4046115"/>
                <a:gd name="connsiteY14" fmla="*/ 3787486 h 3944254"/>
                <a:gd name="connsiteX0" fmla="*/ 168652 w 3187212"/>
                <a:gd name="connsiteY0" fmla="*/ 3787486 h 4010480"/>
                <a:gd name="connsiteX1" fmla="*/ 219132 w 3187212"/>
                <a:gd name="connsiteY1" fmla="*/ 3631815 h 4010480"/>
                <a:gd name="connsiteX2" fmla="*/ 215412 w 3187212"/>
                <a:gd name="connsiteY2" fmla="*/ 1039091 h 4010480"/>
                <a:gd name="connsiteX3" fmla="*/ 3145648 w 3187212"/>
                <a:gd name="connsiteY3" fmla="*/ 1039091 h 4010480"/>
                <a:gd name="connsiteX4" fmla="*/ 3150843 w 3187212"/>
                <a:gd name="connsiteY4" fmla="*/ 3787486 h 4010480"/>
                <a:gd name="connsiteX5" fmla="*/ 3187212 w 3187212"/>
                <a:gd name="connsiteY5" fmla="*/ 3787486 h 4010480"/>
                <a:gd name="connsiteX6" fmla="*/ 3187212 w 3187212"/>
                <a:gd name="connsiteY6" fmla="*/ 0 h 4010480"/>
                <a:gd name="connsiteX7" fmla="*/ 2168902 w 3187212"/>
                <a:gd name="connsiteY7" fmla="*/ 10391 h 4010480"/>
                <a:gd name="connsiteX8" fmla="*/ 1415562 w 3187212"/>
                <a:gd name="connsiteY8" fmla="*/ 25977 h 4010480"/>
                <a:gd name="connsiteX9" fmla="*/ 823280 w 3187212"/>
                <a:gd name="connsiteY9" fmla="*/ 57150 h 4010480"/>
                <a:gd name="connsiteX10" fmla="*/ 495966 w 3187212"/>
                <a:gd name="connsiteY10" fmla="*/ 98714 h 4010480"/>
                <a:gd name="connsiteX11" fmla="*/ 340102 w 3187212"/>
                <a:gd name="connsiteY11" fmla="*/ 135082 h 4010480"/>
                <a:gd name="connsiteX12" fmla="*/ 246584 w 3187212"/>
                <a:gd name="connsiteY12" fmla="*/ 166254 h 4010480"/>
                <a:gd name="connsiteX13" fmla="*/ 173848 w 3187212"/>
                <a:gd name="connsiteY13" fmla="*/ 197427 h 4010480"/>
                <a:gd name="connsiteX14" fmla="*/ 168652 w 3187212"/>
                <a:gd name="connsiteY14" fmla="*/ 3787486 h 4010480"/>
                <a:gd name="connsiteX0" fmla="*/ 168652 w 3187212"/>
                <a:gd name="connsiteY0" fmla="*/ 3787486 h 4010480"/>
                <a:gd name="connsiteX1" fmla="*/ 219132 w 3187212"/>
                <a:gd name="connsiteY1" fmla="*/ 3631815 h 4010480"/>
                <a:gd name="connsiteX2" fmla="*/ 215412 w 3187212"/>
                <a:gd name="connsiteY2" fmla="*/ 1039091 h 4010480"/>
                <a:gd name="connsiteX3" fmla="*/ 3145648 w 3187212"/>
                <a:gd name="connsiteY3" fmla="*/ 1039091 h 4010480"/>
                <a:gd name="connsiteX4" fmla="*/ 3150843 w 3187212"/>
                <a:gd name="connsiteY4" fmla="*/ 3787486 h 4010480"/>
                <a:gd name="connsiteX5" fmla="*/ 3187212 w 3187212"/>
                <a:gd name="connsiteY5" fmla="*/ 3787486 h 4010480"/>
                <a:gd name="connsiteX6" fmla="*/ 3187212 w 3187212"/>
                <a:gd name="connsiteY6" fmla="*/ 0 h 4010480"/>
                <a:gd name="connsiteX7" fmla="*/ 2168902 w 3187212"/>
                <a:gd name="connsiteY7" fmla="*/ 10391 h 4010480"/>
                <a:gd name="connsiteX8" fmla="*/ 1415562 w 3187212"/>
                <a:gd name="connsiteY8" fmla="*/ 25977 h 4010480"/>
                <a:gd name="connsiteX9" fmla="*/ 823280 w 3187212"/>
                <a:gd name="connsiteY9" fmla="*/ 57150 h 4010480"/>
                <a:gd name="connsiteX10" fmla="*/ 495966 w 3187212"/>
                <a:gd name="connsiteY10" fmla="*/ 98714 h 4010480"/>
                <a:gd name="connsiteX11" fmla="*/ 340102 w 3187212"/>
                <a:gd name="connsiteY11" fmla="*/ 135082 h 4010480"/>
                <a:gd name="connsiteX12" fmla="*/ 246584 w 3187212"/>
                <a:gd name="connsiteY12" fmla="*/ 166254 h 4010480"/>
                <a:gd name="connsiteX13" fmla="*/ 173848 w 3187212"/>
                <a:gd name="connsiteY13" fmla="*/ 197427 h 4010480"/>
                <a:gd name="connsiteX14" fmla="*/ 168652 w 3187212"/>
                <a:gd name="connsiteY14" fmla="*/ 3787486 h 4010480"/>
                <a:gd name="connsiteX0" fmla="*/ 0 w 3018560"/>
                <a:gd name="connsiteY0" fmla="*/ 3787486 h 4010480"/>
                <a:gd name="connsiteX1" fmla="*/ 50480 w 3018560"/>
                <a:gd name="connsiteY1" fmla="*/ 3631815 h 4010480"/>
                <a:gd name="connsiteX2" fmla="*/ 46760 w 3018560"/>
                <a:gd name="connsiteY2" fmla="*/ 1039091 h 4010480"/>
                <a:gd name="connsiteX3" fmla="*/ 2976996 w 3018560"/>
                <a:gd name="connsiteY3" fmla="*/ 1039091 h 4010480"/>
                <a:gd name="connsiteX4" fmla="*/ 2982191 w 3018560"/>
                <a:gd name="connsiteY4" fmla="*/ 3787486 h 4010480"/>
                <a:gd name="connsiteX5" fmla="*/ 3018560 w 3018560"/>
                <a:gd name="connsiteY5" fmla="*/ 3787486 h 4010480"/>
                <a:gd name="connsiteX6" fmla="*/ 3018560 w 3018560"/>
                <a:gd name="connsiteY6" fmla="*/ 0 h 4010480"/>
                <a:gd name="connsiteX7" fmla="*/ 2000250 w 3018560"/>
                <a:gd name="connsiteY7" fmla="*/ 10391 h 4010480"/>
                <a:gd name="connsiteX8" fmla="*/ 1246910 w 3018560"/>
                <a:gd name="connsiteY8" fmla="*/ 25977 h 4010480"/>
                <a:gd name="connsiteX9" fmla="*/ 654628 w 3018560"/>
                <a:gd name="connsiteY9" fmla="*/ 57150 h 4010480"/>
                <a:gd name="connsiteX10" fmla="*/ 327314 w 3018560"/>
                <a:gd name="connsiteY10" fmla="*/ 98714 h 4010480"/>
                <a:gd name="connsiteX11" fmla="*/ 171450 w 3018560"/>
                <a:gd name="connsiteY11" fmla="*/ 135082 h 4010480"/>
                <a:gd name="connsiteX12" fmla="*/ 77932 w 3018560"/>
                <a:gd name="connsiteY12" fmla="*/ 166254 h 4010480"/>
                <a:gd name="connsiteX13" fmla="*/ 5196 w 3018560"/>
                <a:gd name="connsiteY13" fmla="*/ 197427 h 4010480"/>
                <a:gd name="connsiteX14" fmla="*/ 0 w 3018560"/>
                <a:gd name="connsiteY14" fmla="*/ 3787486 h 4010480"/>
                <a:gd name="connsiteX0" fmla="*/ 0 w 3018560"/>
                <a:gd name="connsiteY0" fmla="*/ 3787486 h 4088631"/>
                <a:gd name="connsiteX1" fmla="*/ 50480 w 3018560"/>
                <a:gd name="connsiteY1" fmla="*/ 3792160 h 4088631"/>
                <a:gd name="connsiteX2" fmla="*/ 46760 w 3018560"/>
                <a:gd name="connsiteY2" fmla="*/ 1039091 h 4088631"/>
                <a:gd name="connsiteX3" fmla="*/ 2976996 w 3018560"/>
                <a:gd name="connsiteY3" fmla="*/ 1039091 h 4088631"/>
                <a:gd name="connsiteX4" fmla="*/ 2982191 w 3018560"/>
                <a:gd name="connsiteY4" fmla="*/ 3787486 h 4088631"/>
                <a:gd name="connsiteX5" fmla="*/ 3018560 w 3018560"/>
                <a:gd name="connsiteY5" fmla="*/ 3787486 h 4088631"/>
                <a:gd name="connsiteX6" fmla="*/ 3018560 w 3018560"/>
                <a:gd name="connsiteY6" fmla="*/ 0 h 4088631"/>
                <a:gd name="connsiteX7" fmla="*/ 2000250 w 3018560"/>
                <a:gd name="connsiteY7" fmla="*/ 10391 h 4088631"/>
                <a:gd name="connsiteX8" fmla="*/ 1246910 w 3018560"/>
                <a:gd name="connsiteY8" fmla="*/ 25977 h 4088631"/>
                <a:gd name="connsiteX9" fmla="*/ 654628 w 3018560"/>
                <a:gd name="connsiteY9" fmla="*/ 57150 h 4088631"/>
                <a:gd name="connsiteX10" fmla="*/ 327314 w 3018560"/>
                <a:gd name="connsiteY10" fmla="*/ 98714 h 4088631"/>
                <a:gd name="connsiteX11" fmla="*/ 171450 w 3018560"/>
                <a:gd name="connsiteY11" fmla="*/ 135082 h 4088631"/>
                <a:gd name="connsiteX12" fmla="*/ 77932 w 3018560"/>
                <a:gd name="connsiteY12" fmla="*/ 166254 h 4088631"/>
                <a:gd name="connsiteX13" fmla="*/ 5196 w 3018560"/>
                <a:gd name="connsiteY13" fmla="*/ 197427 h 4088631"/>
                <a:gd name="connsiteX14" fmla="*/ 0 w 3018560"/>
                <a:gd name="connsiteY14" fmla="*/ 3787486 h 4088631"/>
                <a:gd name="connsiteX0" fmla="*/ 106751 w 3125311"/>
                <a:gd name="connsiteY0" fmla="*/ 3787486 h 3936474"/>
                <a:gd name="connsiteX1" fmla="*/ 157231 w 3125311"/>
                <a:gd name="connsiteY1" fmla="*/ 3792160 h 3936474"/>
                <a:gd name="connsiteX2" fmla="*/ 153511 w 3125311"/>
                <a:gd name="connsiteY2" fmla="*/ 1039091 h 3936474"/>
                <a:gd name="connsiteX3" fmla="*/ 3083747 w 3125311"/>
                <a:gd name="connsiteY3" fmla="*/ 1039091 h 3936474"/>
                <a:gd name="connsiteX4" fmla="*/ 3088942 w 3125311"/>
                <a:gd name="connsiteY4" fmla="*/ 3787486 h 3936474"/>
                <a:gd name="connsiteX5" fmla="*/ 3125311 w 3125311"/>
                <a:gd name="connsiteY5" fmla="*/ 3787486 h 3936474"/>
                <a:gd name="connsiteX6" fmla="*/ 3125311 w 3125311"/>
                <a:gd name="connsiteY6" fmla="*/ 0 h 3936474"/>
                <a:gd name="connsiteX7" fmla="*/ 2107001 w 3125311"/>
                <a:gd name="connsiteY7" fmla="*/ 10391 h 3936474"/>
                <a:gd name="connsiteX8" fmla="*/ 1353661 w 3125311"/>
                <a:gd name="connsiteY8" fmla="*/ 25977 h 3936474"/>
                <a:gd name="connsiteX9" fmla="*/ 761379 w 3125311"/>
                <a:gd name="connsiteY9" fmla="*/ 57150 h 3936474"/>
                <a:gd name="connsiteX10" fmla="*/ 434065 w 3125311"/>
                <a:gd name="connsiteY10" fmla="*/ 98714 h 3936474"/>
                <a:gd name="connsiteX11" fmla="*/ 278201 w 3125311"/>
                <a:gd name="connsiteY11" fmla="*/ 135082 h 3936474"/>
                <a:gd name="connsiteX12" fmla="*/ 184683 w 3125311"/>
                <a:gd name="connsiteY12" fmla="*/ 166254 h 3936474"/>
                <a:gd name="connsiteX13" fmla="*/ 111947 w 3125311"/>
                <a:gd name="connsiteY13" fmla="*/ 197427 h 3936474"/>
                <a:gd name="connsiteX14" fmla="*/ 106751 w 3125311"/>
                <a:gd name="connsiteY14" fmla="*/ 3787486 h 3936474"/>
                <a:gd name="connsiteX0" fmla="*/ 61283 w 3079843"/>
                <a:gd name="connsiteY0" fmla="*/ 3787486 h 3792160"/>
                <a:gd name="connsiteX1" fmla="*/ 111763 w 3079843"/>
                <a:gd name="connsiteY1" fmla="*/ 3792160 h 3792160"/>
                <a:gd name="connsiteX2" fmla="*/ 108043 w 3079843"/>
                <a:gd name="connsiteY2" fmla="*/ 1039091 h 3792160"/>
                <a:gd name="connsiteX3" fmla="*/ 3038279 w 3079843"/>
                <a:gd name="connsiteY3" fmla="*/ 1039091 h 3792160"/>
                <a:gd name="connsiteX4" fmla="*/ 3043474 w 3079843"/>
                <a:gd name="connsiteY4" fmla="*/ 3787486 h 3792160"/>
                <a:gd name="connsiteX5" fmla="*/ 3079843 w 3079843"/>
                <a:gd name="connsiteY5" fmla="*/ 3787486 h 3792160"/>
                <a:gd name="connsiteX6" fmla="*/ 3079843 w 3079843"/>
                <a:gd name="connsiteY6" fmla="*/ 0 h 3792160"/>
                <a:gd name="connsiteX7" fmla="*/ 2061533 w 3079843"/>
                <a:gd name="connsiteY7" fmla="*/ 10391 h 3792160"/>
                <a:gd name="connsiteX8" fmla="*/ 1308193 w 3079843"/>
                <a:gd name="connsiteY8" fmla="*/ 25977 h 3792160"/>
                <a:gd name="connsiteX9" fmla="*/ 715911 w 3079843"/>
                <a:gd name="connsiteY9" fmla="*/ 57150 h 3792160"/>
                <a:gd name="connsiteX10" fmla="*/ 388597 w 3079843"/>
                <a:gd name="connsiteY10" fmla="*/ 98714 h 3792160"/>
                <a:gd name="connsiteX11" fmla="*/ 232733 w 3079843"/>
                <a:gd name="connsiteY11" fmla="*/ 135082 h 3792160"/>
                <a:gd name="connsiteX12" fmla="*/ 139215 w 3079843"/>
                <a:gd name="connsiteY12" fmla="*/ 166254 h 3792160"/>
                <a:gd name="connsiteX13" fmla="*/ 66479 w 3079843"/>
                <a:gd name="connsiteY13" fmla="*/ 197427 h 3792160"/>
                <a:gd name="connsiteX14" fmla="*/ 61283 w 3079843"/>
                <a:gd name="connsiteY14" fmla="*/ 3787486 h 379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9843" h="3792160">
                  <a:moveTo>
                    <a:pt x="61283" y="3787486"/>
                  </a:moveTo>
                  <a:cubicBezTo>
                    <a:pt x="295584" y="3791262"/>
                    <a:pt x="-212387" y="3790860"/>
                    <a:pt x="111763" y="3792160"/>
                  </a:cubicBezTo>
                  <a:cubicBezTo>
                    <a:pt x="119556" y="3334094"/>
                    <a:pt x="107063" y="1522303"/>
                    <a:pt x="108043" y="1039091"/>
                  </a:cubicBezTo>
                  <a:lnTo>
                    <a:pt x="3038279" y="1039091"/>
                  </a:lnTo>
                  <a:cubicBezTo>
                    <a:pt x="3040011" y="1955223"/>
                    <a:pt x="3041742" y="2871354"/>
                    <a:pt x="3043474" y="3787486"/>
                  </a:cubicBezTo>
                  <a:lnTo>
                    <a:pt x="3079843" y="3787486"/>
                  </a:lnTo>
                  <a:lnTo>
                    <a:pt x="3079843" y="0"/>
                  </a:lnTo>
                  <a:lnTo>
                    <a:pt x="2061533" y="10391"/>
                  </a:lnTo>
                  <a:lnTo>
                    <a:pt x="1308193" y="25977"/>
                  </a:lnTo>
                  <a:lnTo>
                    <a:pt x="715911" y="57150"/>
                  </a:lnTo>
                  <a:lnTo>
                    <a:pt x="388597" y="98714"/>
                  </a:lnTo>
                  <a:lnTo>
                    <a:pt x="232733" y="135082"/>
                  </a:lnTo>
                  <a:lnTo>
                    <a:pt x="139215" y="166254"/>
                  </a:lnTo>
                  <a:lnTo>
                    <a:pt x="66479" y="197427"/>
                  </a:lnTo>
                  <a:lnTo>
                    <a:pt x="61283" y="3787486"/>
                  </a:lnTo>
                  <a:close/>
                </a:path>
              </a:pathLst>
            </a:custGeom>
            <a:pattFill prst="wdUp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9A4550CE-832B-424F-A76B-71E4B8F43D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99506" y="18543964"/>
            <a:ext cx="3699641" cy="2963139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9E6EFAAB-A1CF-42D6-9013-9E96F9971DA0}"/>
              </a:ext>
            </a:extLst>
          </p:cNvPr>
          <p:cNvSpPr txBox="1"/>
          <p:nvPr/>
        </p:nvSpPr>
        <p:spPr>
          <a:xfrm>
            <a:off x="21014940" y="18527924"/>
            <a:ext cx="381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Inwards acceleration at max radius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470F3E1-EDC1-467D-8A6A-72F03EA5A279}"/>
              </a:ext>
            </a:extLst>
          </p:cNvPr>
          <p:cNvSpPr txBox="1"/>
          <p:nvPr/>
        </p:nvSpPr>
        <p:spPr>
          <a:xfrm>
            <a:off x="21014940" y="19137477"/>
            <a:ext cx="381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Gravitational model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4EA41DB-B6DA-4A29-8C97-4B5250B59508}"/>
              </a:ext>
            </a:extLst>
          </p:cNvPr>
          <p:cNvSpPr txBox="1"/>
          <p:nvPr/>
        </p:nvSpPr>
        <p:spPr>
          <a:xfrm>
            <a:off x="21014940" y="19712132"/>
            <a:ext cx="400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Value of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for chosen orbital period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en-US" i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972129C-B2F9-4A64-98A4-CE8366ECADC7}"/>
              </a:ext>
            </a:extLst>
          </p:cNvPr>
          <p:cNvSpPr txBox="1"/>
          <p:nvPr/>
        </p:nvSpPr>
        <p:spPr>
          <a:xfrm>
            <a:off x="21014940" y="20336483"/>
            <a:ext cx="400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Slope required for that orbital period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575EE9D-DC7B-491C-AE0F-96F6546D2A8F}"/>
              </a:ext>
            </a:extLst>
          </p:cNvPr>
          <p:cNvSpPr txBox="1"/>
          <p:nvPr/>
        </p:nvSpPr>
        <p:spPr>
          <a:xfrm>
            <a:off x="21014940" y="20873812"/>
            <a:ext cx="400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Integration of slope to get outline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6274435-A08B-4BAB-984E-06937667BF54}"/>
              </a:ext>
            </a:extLst>
          </p:cNvPr>
          <p:cNvSpPr txBox="1"/>
          <p:nvPr/>
        </p:nvSpPr>
        <p:spPr>
          <a:xfrm>
            <a:off x="6849920" y="20919978"/>
            <a:ext cx="3819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CNC Vertical Turning Lathe Accuracy usually about 0.02mm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62AE091-7171-4CD7-946F-3BB7D1944C57}"/>
              </a:ext>
            </a:extLst>
          </p:cNvPr>
          <p:cNvSpPr txBox="1"/>
          <p:nvPr/>
        </p:nvSpPr>
        <p:spPr>
          <a:xfrm>
            <a:off x="6770893" y="16149731"/>
            <a:ext cx="381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Specifications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C8A9FE-0281-4636-BB3E-A52DBDBC243D}"/>
              </a:ext>
            </a:extLst>
          </p:cNvPr>
          <p:cNvGrpSpPr/>
          <p:nvPr/>
        </p:nvGrpSpPr>
        <p:grpSpPr>
          <a:xfrm>
            <a:off x="8109734" y="9368083"/>
            <a:ext cx="6434436" cy="5905867"/>
            <a:chOff x="7047845" y="9102610"/>
            <a:chExt cx="6434436" cy="5905867"/>
          </a:xfrm>
        </p:grpSpPr>
        <p:sp>
          <p:nvSpPr>
            <p:cNvPr id="20" name="Text Box 7">
              <a:extLst>
                <a:ext uri="{FF2B5EF4-FFF2-40B4-BE49-F238E27FC236}">
                  <a16:creationId xmlns:a16="http://schemas.microsoft.com/office/drawing/2014/main" id="{BA6A663A-FD9E-4732-9A85-EE05978135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7845" y="9102610"/>
              <a:ext cx="6434436" cy="5905867"/>
            </a:xfrm>
            <a:prstGeom prst="rect">
              <a:avLst/>
            </a:prstGeom>
            <a:ln w="63500">
              <a:solidFill>
                <a:srgbClr val="0070C0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14400" tIns="457200" rIns="914400" bIns="914400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Concept of Operations</a:t>
              </a:r>
            </a:p>
            <a:p>
              <a:pPr algn="just" eaLnBrk="1" hangingPunct="1">
                <a:spcBef>
                  <a:spcPct val="50000"/>
                </a:spcBef>
                <a:buFontTx/>
                <a:buNone/>
                <a:defRPr/>
              </a:pPr>
              <a:endPara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1CFEB57-FBD2-4898-B732-0847BCC0FD80}"/>
                </a:ext>
              </a:extLst>
            </p:cNvPr>
            <p:cNvSpPr/>
            <p:nvPr/>
          </p:nvSpPr>
          <p:spPr>
            <a:xfrm>
              <a:off x="7231068" y="9287443"/>
              <a:ext cx="6016852" cy="546735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B3001F37-343D-46D4-BBF1-4EDC9B225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30000" contrast="-45000"/>
                      </a14:imgEffect>
                    </a14:imgLayer>
                  </a14:imgProps>
                </a:ext>
              </a:extLst>
            </a:blip>
            <a:srcRect l="32524"/>
            <a:stretch/>
          </p:blipFill>
          <p:spPr>
            <a:xfrm>
              <a:off x="9511877" y="10998390"/>
              <a:ext cx="2407733" cy="2003971"/>
            </a:xfrm>
            <a:prstGeom prst="rect">
              <a:avLst/>
            </a:prstGeom>
          </p:spPr>
        </p:pic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E1DDC1E-8471-43F5-BC69-A5F4E7B9FB70}"/>
                </a:ext>
              </a:extLst>
            </p:cNvPr>
            <p:cNvSpPr/>
            <p:nvPr/>
          </p:nvSpPr>
          <p:spPr>
            <a:xfrm>
              <a:off x="7509108" y="9390681"/>
              <a:ext cx="5210175" cy="521017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195AD1E-B1F1-4E40-8FDD-B5A5D83B58B6}"/>
                </a:ext>
              </a:extLst>
            </p:cNvPr>
            <p:cNvSpPr/>
            <p:nvPr/>
          </p:nvSpPr>
          <p:spPr>
            <a:xfrm rot="17096419">
              <a:off x="10565275" y="13369226"/>
              <a:ext cx="168502" cy="92106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7F518A8-9713-4B82-B386-013DB740725B}"/>
                </a:ext>
              </a:extLst>
            </p:cNvPr>
            <p:cNvSpPr/>
            <p:nvPr/>
          </p:nvSpPr>
          <p:spPr>
            <a:xfrm>
              <a:off x="9028345" y="11573443"/>
              <a:ext cx="2105215" cy="2790995"/>
            </a:xfrm>
            <a:custGeom>
              <a:avLst/>
              <a:gdLst>
                <a:gd name="connsiteX0" fmla="*/ 0 w 2105215"/>
                <a:gd name="connsiteY0" fmla="*/ 2790825 h 2790995"/>
                <a:gd name="connsiteX1" fmla="*/ 533400 w 2105215"/>
                <a:gd name="connsiteY1" fmla="*/ 2724150 h 2790995"/>
                <a:gd name="connsiteX2" fmla="*/ 1085850 w 2105215"/>
                <a:gd name="connsiteY2" fmla="*/ 2381250 h 2790995"/>
                <a:gd name="connsiteX3" fmla="*/ 1543050 w 2105215"/>
                <a:gd name="connsiteY3" fmla="*/ 1924050 h 2790995"/>
                <a:gd name="connsiteX4" fmla="*/ 1914525 w 2105215"/>
                <a:gd name="connsiteY4" fmla="*/ 1228725 h 2790995"/>
                <a:gd name="connsiteX5" fmla="*/ 2066925 w 2105215"/>
                <a:gd name="connsiteY5" fmla="*/ 704850 h 2790995"/>
                <a:gd name="connsiteX6" fmla="*/ 2105025 w 2105215"/>
                <a:gd name="connsiteY6" fmla="*/ 276225 h 2790995"/>
                <a:gd name="connsiteX7" fmla="*/ 2057400 w 2105215"/>
                <a:gd name="connsiteY7" fmla="*/ 0 h 2790995"/>
                <a:gd name="connsiteX8" fmla="*/ 2057400 w 2105215"/>
                <a:gd name="connsiteY8" fmla="*/ 0 h 2790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215" h="2790995">
                  <a:moveTo>
                    <a:pt x="0" y="2790825"/>
                  </a:moveTo>
                  <a:cubicBezTo>
                    <a:pt x="176212" y="2791619"/>
                    <a:pt x="352425" y="2792413"/>
                    <a:pt x="533400" y="2724150"/>
                  </a:cubicBezTo>
                  <a:cubicBezTo>
                    <a:pt x="714375" y="2655887"/>
                    <a:pt x="917575" y="2514600"/>
                    <a:pt x="1085850" y="2381250"/>
                  </a:cubicBezTo>
                  <a:cubicBezTo>
                    <a:pt x="1254125" y="2247900"/>
                    <a:pt x="1404938" y="2116137"/>
                    <a:pt x="1543050" y="1924050"/>
                  </a:cubicBezTo>
                  <a:cubicBezTo>
                    <a:pt x="1681162" y="1731963"/>
                    <a:pt x="1827213" y="1431925"/>
                    <a:pt x="1914525" y="1228725"/>
                  </a:cubicBezTo>
                  <a:cubicBezTo>
                    <a:pt x="2001837" y="1025525"/>
                    <a:pt x="2035175" y="863600"/>
                    <a:pt x="2066925" y="704850"/>
                  </a:cubicBezTo>
                  <a:cubicBezTo>
                    <a:pt x="2098675" y="546100"/>
                    <a:pt x="2106613" y="393700"/>
                    <a:pt x="2105025" y="276225"/>
                  </a:cubicBezTo>
                  <a:cubicBezTo>
                    <a:pt x="2103438" y="158750"/>
                    <a:pt x="2057400" y="0"/>
                    <a:pt x="2057400" y="0"/>
                  </a:cubicBezTo>
                  <a:lnTo>
                    <a:pt x="2057400" y="0"/>
                  </a:ln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31604AA-AFBB-402C-A0AE-CAE620E7C51E}"/>
                </a:ext>
              </a:extLst>
            </p:cNvPr>
            <p:cNvSpPr/>
            <p:nvPr/>
          </p:nvSpPr>
          <p:spPr>
            <a:xfrm rot="1641639">
              <a:off x="8933094" y="14269786"/>
              <a:ext cx="200025" cy="2381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D79A3AC-DED2-4E8B-8387-E49DE635E21C}"/>
                </a:ext>
              </a:extLst>
            </p:cNvPr>
            <p:cNvSpPr/>
            <p:nvPr/>
          </p:nvSpPr>
          <p:spPr>
            <a:xfrm rot="1649173">
              <a:off x="11014498" y="9482472"/>
              <a:ext cx="200025" cy="2381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E29B5EE-C586-4F89-BE3B-4173D6B87DC5}"/>
                </a:ext>
              </a:extLst>
            </p:cNvPr>
            <p:cNvSpPr/>
            <p:nvPr/>
          </p:nvSpPr>
          <p:spPr>
            <a:xfrm>
              <a:off x="11076219" y="9649393"/>
              <a:ext cx="411505" cy="1895475"/>
            </a:xfrm>
            <a:custGeom>
              <a:avLst/>
              <a:gdLst>
                <a:gd name="connsiteX0" fmla="*/ 0 w 370337"/>
                <a:gd name="connsiteY0" fmla="*/ 1895475 h 1895475"/>
                <a:gd name="connsiteX1" fmla="*/ 152400 w 370337"/>
                <a:gd name="connsiteY1" fmla="*/ 1552575 h 1895475"/>
                <a:gd name="connsiteX2" fmla="*/ 304800 w 370337"/>
                <a:gd name="connsiteY2" fmla="*/ 733425 h 1895475"/>
                <a:gd name="connsiteX3" fmla="*/ 361950 w 370337"/>
                <a:gd name="connsiteY3" fmla="*/ 304800 h 1895475"/>
                <a:gd name="connsiteX4" fmla="*/ 133350 w 370337"/>
                <a:gd name="connsiteY4" fmla="*/ 0 h 1895475"/>
                <a:gd name="connsiteX0" fmla="*/ 0 w 368968"/>
                <a:gd name="connsiteY0" fmla="*/ 1895475 h 1895475"/>
                <a:gd name="connsiteX1" fmla="*/ 247650 w 368968"/>
                <a:gd name="connsiteY1" fmla="*/ 1438275 h 1895475"/>
                <a:gd name="connsiteX2" fmla="*/ 304800 w 368968"/>
                <a:gd name="connsiteY2" fmla="*/ 733425 h 1895475"/>
                <a:gd name="connsiteX3" fmla="*/ 361950 w 368968"/>
                <a:gd name="connsiteY3" fmla="*/ 304800 h 1895475"/>
                <a:gd name="connsiteX4" fmla="*/ 133350 w 368968"/>
                <a:gd name="connsiteY4" fmla="*/ 0 h 1895475"/>
                <a:gd name="connsiteX0" fmla="*/ 0 w 416644"/>
                <a:gd name="connsiteY0" fmla="*/ 1895475 h 1895475"/>
                <a:gd name="connsiteX1" fmla="*/ 247650 w 416644"/>
                <a:gd name="connsiteY1" fmla="*/ 1438275 h 1895475"/>
                <a:gd name="connsiteX2" fmla="*/ 409575 w 416644"/>
                <a:gd name="connsiteY2" fmla="*/ 704850 h 1895475"/>
                <a:gd name="connsiteX3" fmla="*/ 361950 w 416644"/>
                <a:gd name="connsiteY3" fmla="*/ 304800 h 1895475"/>
                <a:gd name="connsiteX4" fmla="*/ 133350 w 416644"/>
                <a:gd name="connsiteY4" fmla="*/ 0 h 1895475"/>
                <a:gd name="connsiteX0" fmla="*/ 0 w 411505"/>
                <a:gd name="connsiteY0" fmla="*/ 1895475 h 1895475"/>
                <a:gd name="connsiteX1" fmla="*/ 247650 w 411505"/>
                <a:gd name="connsiteY1" fmla="*/ 1438275 h 1895475"/>
                <a:gd name="connsiteX2" fmla="*/ 409575 w 411505"/>
                <a:gd name="connsiteY2" fmla="*/ 704850 h 1895475"/>
                <a:gd name="connsiteX3" fmla="*/ 323850 w 411505"/>
                <a:gd name="connsiteY3" fmla="*/ 238125 h 1895475"/>
                <a:gd name="connsiteX4" fmla="*/ 133350 w 411505"/>
                <a:gd name="connsiteY4" fmla="*/ 0 h 189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505" h="1895475">
                  <a:moveTo>
                    <a:pt x="0" y="1895475"/>
                  </a:moveTo>
                  <a:cubicBezTo>
                    <a:pt x="50800" y="1820862"/>
                    <a:pt x="179388" y="1636712"/>
                    <a:pt x="247650" y="1438275"/>
                  </a:cubicBezTo>
                  <a:cubicBezTo>
                    <a:pt x="315912" y="1239838"/>
                    <a:pt x="396875" y="904875"/>
                    <a:pt x="409575" y="704850"/>
                  </a:cubicBezTo>
                  <a:cubicBezTo>
                    <a:pt x="422275" y="504825"/>
                    <a:pt x="369887" y="355600"/>
                    <a:pt x="323850" y="238125"/>
                  </a:cubicBezTo>
                  <a:cubicBezTo>
                    <a:pt x="277813" y="120650"/>
                    <a:pt x="233362" y="91281"/>
                    <a:pt x="13335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9C67168-CC2D-4EEE-89ED-7F8DD06EB9A4}"/>
                </a:ext>
              </a:extLst>
            </p:cNvPr>
            <p:cNvSpPr/>
            <p:nvPr/>
          </p:nvSpPr>
          <p:spPr>
            <a:xfrm>
              <a:off x="11057169" y="11525818"/>
              <a:ext cx="57341" cy="9210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B97428E-3D20-40EB-8D8D-9FED29AF3CD0}"/>
                </a:ext>
              </a:extLst>
            </p:cNvPr>
            <p:cNvSpPr txBox="1"/>
            <p:nvPr/>
          </p:nvSpPr>
          <p:spPr>
            <a:xfrm>
              <a:off x="7748711" y="13367928"/>
              <a:ext cx="22984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1)  Observe eruption and choose particle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AAAC93F-A3FA-48DC-BA14-794CDD8C087C}"/>
                </a:ext>
              </a:extLst>
            </p:cNvPr>
            <p:cNvSpPr txBox="1"/>
            <p:nvPr/>
          </p:nvSpPr>
          <p:spPr>
            <a:xfrm>
              <a:off x="10715743" y="13249843"/>
              <a:ext cx="21052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2)  Nano-spacecraft guides to particle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D426230-C8FC-471D-8BD8-D2A934355AB5}"/>
                </a:ext>
              </a:extLst>
            </p:cNvPr>
            <p:cNvSpPr txBox="1"/>
            <p:nvPr/>
          </p:nvSpPr>
          <p:spPr>
            <a:xfrm>
              <a:off x="11192285" y="11313808"/>
              <a:ext cx="18050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3)  Rendezvous and capture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B77F399-F1BF-4473-BD67-26C9B54504C7}"/>
                </a:ext>
              </a:extLst>
            </p:cNvPr>
            <p:cNvSpPr txBox="1"/>
            <p:nvPr/>
          </p:nvSpPr>
          <p:spPr>
            <a:xfrm>
              <a:off x="10037743" y="10252206"/>
              <a:ext cx="19639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4)  Return to Mothership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CD1BBCB-3CB2-4B8B-A109-33B57597B35D}"/>
                </a:ext>
              </a:extLst>
            </p:cNvPr>
            <p:cNvSpPr/>
            <p:nvPr/>
          </p:nvSpPr>
          <p:spPr>
            <a:xfrm>
              <a:off x="8191569" y="14761762"/>
              <a:ext cx="526433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/>
                <a:t>D.S. Lauretta et al.  Episodes of particle ejection from the surface of the active asteroid (101955) Bennu. Science,  2019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3EA8B31-D680-4FC1-B957-6DCB86F86A3F}"/>
                </a:ext>
              </a:extLst>
            </p:cNvPr>
            <p:cNvSpPr txBox="1"/>
            <p:nvPr/>
          </p:nvSpPr>
          <p:spPr>
            <a:xfrm>
              <a:off x="8009986" y="11087966"/>
              <a:ext cx="22984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Particle Trajectories from 19 Jan 2019 eruption event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919E3252-95B0-4BB5-8E6A-211974743E55}"/>
              </a:ext>
            </a:extLst>
          </p:cNvPr>
          <p:cNvSpPr txBox="1"/>
          <p:nvPr/>
        </p:nvSpPr>
        <p:spPr>
          <a:xfrm>
            <a:off x="2331489" y="16464460"/>
            <a:ext cx="3819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Table requirements well within existing tooling machine capability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F71229B-E490-446A-BBAA-983F7F872969}"/>
              </a:ext>
            </a:extLst>
          </p:cNvPr>
          <p:cNvGrpSpPr/>
          <p:nvPr/>
        </p:nvGrpSpPr>
        <p:grpSpPr>
          <a:xfrm>
            <a:off x="16100222" y="9287443"/>
            <a:ext cx="9066901" cy="6170037"/>
            <a:chOff x="14772867" y="9287443"/>
            <a:chExt cx="9066901" cy="6170037"/>
          </a:xfrm>
        </p:grpSpPr>
        <p:sp>
          <p:nvSpPr>
            <p:cNvPr id="7" name="Text Box 12">
              <a:extLst>
                <a:ext uri="{FF2B5EF4-FFF2-40B4-BE49-F238E27FC236}">
                  <a16:creationId xmlns:a16="http://schemas.microsoft.com/office/drawing/2014/main" id="{FD6C5E1C-7112-4ABF-B8A7-6A97A4022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72867" y="9287443"/>
              <a:ext cx="8918029" cy="5955236"/>
            </a:xfrm>
            <a:prstGeom prst="rect">
              <a:avLst/>
            </a:prstGeom>
            <a:ln w="63500">
              <a:solidFill>
                <a:srgbClr val="0070C0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14400" tIns="457200" rIns="914400" bIns="914400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EB97FC5-473C-4368-BA0B-1AAC6D5F3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835260" y="9422761"/>
              <a:ext cx="8810736" cy="552557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F81A9C7-8913-47AB-B593-EA621E75FE47}"/>
                </a:ext>
              </a:extLst>
            </p:cNvPr>
            <p:cNvSpPr txBox="1"/>
            <p:nvPr/>
          </p:nvSpPr>
          <p:spPr>
            <a:xfrm>
              <a:off x="21435083" y="9375043"/>
              <a:ext cx="240468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1.6 m diameter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u="sng" dirty="0">
                  <a:latin typeface="Arial" panose="020B0604020202020204" pitchFamily="34" charset="0"/>
                  <a:cs typeface="Arial" panose="020B0604020202020204" pitchFamily="34" charset="0"/>
                </a:rPr>
                <a:t>Orbital period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120 sec (outer edge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 sec (inner edge)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C008647-C1D7-4FB9-AE88-75773BDDB3AE}"/>
                </a:ext>
              </a:extLst>
            </p:cNvPr>
            <p:cNvSpPr txBox="1"/>
            <p:nvPr/>
          </p:nvSpPr>
          <p:spPr>
            <a:xfrm>
              <a:off x="15682252" y="14503373"/>
              <a:ext cx="757450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28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Airbearing</a:t>
              </a:r>
              <a:r>
                <a:rPr lang="en-US" altLang="en-US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table mimics low gravity system</a:t>
              </a:r>
              <a:endParaRPr lang="en-US" altLang="en-US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28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7772E91-781F-4428-AFE5-C4632332AD63}"/>
                </a:ext>
              </a:extLst>
            </p:cNvPr>
            <p:cNvSpPr txBox="1"/>
            <p:nvPr/>
          </p:nvSpPr>
          <p:spPr>
            <a:xfrm>
              <a:off x="21286211" y="14027507"/>
              <a:ext cx="24046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mass = 20 kg Approx.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0695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3470</TotalTime>
  <Words>386</Words>
  <Application>Microsoft Office PowerPoint</Application>
  <PresentationFormat>Custom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Leonard Vance</dc:creator>
  <cp:lastModifiedBy>Leonard Vance</cp:lastModifiedBy>
  <cp:revision>35</cp:revision>
  <dcterms:created xsi:type="dcterms:W3CDTF">2020-01-30T23:09:56Z</dcterms:created>
  <dcterms:modified xsi:type="dcterms:W3CDTF">2020-05-08T23:11:13Z</dcterms:modified>
</cp:coreProperties>
</file>