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9"/>
  </p:notesMasterIdLst>
  <p:sldIdLst>
    <p:sldId id="256" r:id="rId3"/>
    <p:sldId id="296" r:id="rId4"/>
    <p:sldId id="286" r:id="rId5"/>
    <p:sldId id="257" r:id="rId6"/>
    <p:sldId id="537" r:id="rId7"/>
    <p:sldId id="552" r:id="rId8"/>
    <p:sldId id="282" r:id="rId9"/>
    <p:sldId id="615" r:id="rId10"/>
    <p:sldId id="261" r:id="rId11"/>
    <p:sldId id="293" r:id="rId12"/>
    <p:sldId id="294" r:id="rId13"/>
    <p:sldId id="609" r:id="rId14"/>
    <p:sldId id="561" r:id="rId15"/>
    <p:sldId id="610" r:id="rId16"/>
    <p:sldId id="611" r:id="rId17"/>
    <p:sldId id="612" r:id="rId18"/>
    <p:sldId id="310" r:id="rId19"/>
    <p:sldId id="309" r:id="rId20"/>
    <p:sldId id="308" r:id="rId21"/>
    <p:sldId id="300" r:id="rId22"/>
    <p:sldId id="301" r:id="rId23"/>
    <p:sldId id="311" r:id="rId24"/>
    <p:sldId id="302" r:id="rId25"/>
    <p:sldId id="292" r:id="rId26"/>
    <p:sldId id="613" r:id="rId27"/>
    <p:sldId id="29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le Gillespie" initials="CG" lastIdx="11" clrIdx="0">
    <p:extLst>
      <p:ext uri="{19B8F6BF-5375-455C-9EA6-DF929625EA0E}">
        <p15:presenceInfo xmlns:p15="http://schemas.microsoft.com/office/powerpoint/2012/main" userId="a517ea574c8cfdd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317"/>
    <p:restoredTop sz="94650"/>
  </p:normalViewPr>
  <p:slideViewPr>
    <p:cSldViewPr snapToGrid="0" snapToObjects="1">
      <p:cViewPr varScale="1">
        <p:scale>
          <a:sx n="89" d="100"/>
          <a:sy n="89" d="100"/>
        </p:scale>
        <p:origin x="184" y="432"/>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D3401B-273C-0B43-83B4-4A92D1D16424}" type="datetimeFigureOut">
              <a:rPr lang="en-US" smtClean="0"/>
              <a:t>5/12/20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9D8E4F-E4C5-FF40-9C7E-B5F1C55AFC59}" type="slidenum">
              <a:rPr lang="en-US" smtClean="0"/>
              <a:t>‹#›</a:t>
            </a:fld>
            <a:endParaRPr lang="en-US"/>
          </a:p>
        </p:txBody>
      </p:sp>
    </p:spTree>
    <p:extLst>
      <p:ext uri="{BB962C8B-B14F-4D97-AF65-F5344CB8AC3E}">
        <p14:creationId xmlns:p14="http://schemas.microsoft.com/office/powerpoint/2010/main" val="1247549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IES placement:  The red torus in the picture is the instrument entrance aperture.  The instrument has a pancake field of view.  In the part of the s/c closest to the Sun, and not shaded from the Sun, this toroidal aperture should be placed such that the s/c spin axis, which is to be pointed within a small angular distance of the Sun (for the outer Solar System part of the mission) is parallel to a diameter across the toroid.  Thus, the Sun is located with in the pancake field of view, and the pancake is rotating end-over-end about the axis roughly defined by a line from the Sun to the spacecraft, or more precisely defined by the s/c spin axis, or a line parallel and close to the s/c spin axis.</a:t>
            </a:r>
          </a:p>
          <a:p>
            <a:r>
              <a:rPr lang="en-US" dirty="0"/>
              <a:t>The anti-Sun 90 degree segment of the pancake FOV is to be blocked, that is, +/-45 deg from the anti-Sun direction, to avoid light reflected back from the solar concentrator, and/or blockage by the s/c.  No part of the remaining 270 deg FOV should be blocked by any part of the s/c.</a:t>
            </a:r>
          </a:p>
          <a:p>
            <a:endParaRPr lang="en-US" dirty="0"/>
          </a:p>
          <a:p>
            <a:r>
              <a:rPr lang="en-US" dirty="0"/>
              <a:t>A second IES should be similarly placed, with its pancake rotated ~90 deg from the first, also with the Sun always in view, and the anti-Sun 270 deg of its aperture blocked.</a:t>
            </a:r>
          </a:p>
          <a:p>
            <a:endParaRPr lang="en-US" dirty="0"/>
          </a:p>
          <a:p>
            <a:r>
              <a:rPr lang="en-US" dirty="0" err="1"/>
              <a:t>MeRIT</a:t>
            </a:r>
            <a:r>
              <a:rPr lang="en-US" dirty="0"/>
              <a:t> placement:  The axis of the centerline of </a:t>
            </a:r>
            <a:r>
              <a:rPr lang="en-US" dirty="0" err="1"/>
              <a:t>MeRIT</a:t>
            </a:r>
            <a:r>
              <a:rPr lang="en-US" dirty="0"/>
              <a:t> aperture and the cylinder behind it should point perpendicular to the s/c spin axis, and be clear of any view of elements of the s/c +/- ~20 deg on either side of this axis.  Thus </a:t>
            </a:r>
            <a:r>
              <a:rPr lang="en-US" dirty="0" err="1"/>
              <a:t>MeRIT</a:t>
            </a:r>
            <a:r>
              <a:rPr lang="en-US" dirty="0"/>
              <a:t> scans 360 deg with every rotation of the s/c about its spin axis.  A second </a:t>
            </a:r>
            <a:r>
              <a:rPr lang="en-US" dirty="0" err="1"/>
              <a:t>MeRIT</a:t>
            </a:r>
            <a:r>
              <a:rPr lang="en-US" dirty="0"/>
              <a:t> should be similarly placed, viewing perpendicular to the s/c spin axis, &gt;=45 from the first.</a:t>
            </a:r>
          </a:p>
          <a:p>
            <a:endParaRPr lang="en-US" dirty="0"/>
          </a:p>
          <a:p>
            <a:r>
              <a:rPr lang="en-US" dirty="0"/>
              <a:t>Magnetometer placement: assume that the electronics package show as the upper assembly of the two shown will shrink dramatically, to fit as two more boards stacked on the one that is the wider part of the right-hand portion of the lower assembly (we’ll postulate that we move to an ASIC or SoC).  The actual sensor is the white cube to the left of the lower assembly.  The distance between the left and right portions should be maintained for now, for magnetic cleanliness.  </a:t>
            </a:r>
          </a:p>
          <a:p>
            <a:r>
              <a:rPr lang="en-US" dirty="0"/>
              <a:t>Six identical magnetometers can be placed in dispersed locations </a:t>
            </a:r>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027418BE-A707-44D2-B8D8-C4CB191ECF11}"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662046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Solar System Portrait Camera placement:  somewhere on the sunward side of the Hub, with boresight approximately along the spin axis, pointing in the sunward direction.  A small part of the s/c may be in the FOV.  The second camera should be similarly positioned, but with </a:t>
            </a:r>
            <a:r>
              <a:rPr lang="en-US" dirty="0" err="1"/>
              <a:t>boresighted</a:t>
            </a:r>
            <a:r>
              <a:rPr lang="en-US" dirty="0"/>
              <a:t> ~45 deg off the spin axis.</a:t>
            </a:r>
          </a:p>
          <a:p>
            <a:endParaRPr lang="en-US" dirty="0"/>
          </a:p>
          <a:p>
            <a:r>
              <a:rPr lang="en-US" dirty="0"/>
              <a:t>Dust Camera placement: on the anti-Sun side of the spacecraft, looking back in the sunward direction at a swath of the aluminized reflector.  Its data is a count of the holes, position and intensity of light showing through each hole, and how the hole population increases over time, e.g., from one month to the next.</a:t>
            </a:r>
          </a:p>
        </p:txBody>
      </p:sp>
      <p:sp>
        <p:nvSpPr>
          <p:cNvPr id="4" name="Slide Number Placeholder 3"/>
          <p:cNvSpPr>
            <a:spLocks noGrp="1"/>
          </p:cNvSpPr>
          <p:nvPr>
            <p:ph type="sldNum" sz="quarter" idx="5"/>
          </p:nvPr>
        </p:nvSpPr>
        <p:spPr/>
        <p:txBody>
          <a:bodyPr/>
          <a:lstStyle/>
          <a:p>
            <a:pPr>
              <a:defRPr/>
            </a:pPr>
            <a:fld id="{027418BE-A707-44D2-B8D8-C4CB191ECF11}" type="slidenum">
              <a:rPr lang="en-US" smtClean="0"/>
              <a:pPr>
                <a:defRPr/>
              </a:pPr>
              <a:t>6</a:t>
            </a:fld>
            <a:endParaRPr lang="en-US"/>
          </a:p>
        </p:txBody>
      </p:sp>
    </p:spTree>
    <p:extLst>
      <p:ext uri="{BB962C8B-B14F-4D97-AF65-F5344CB8AC3E}">
        <p14:creationId xmlns:p14="http://schemas.microsoft.com/office/powerpoint/2010/main" val="1026446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027418BE-A707-44D2-B8D8-C4CB191ECF11}"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16127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9DB3C-0F73-514C-A94E-40CE092843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8677162-F4C6-E94A-8D9D-78E2FFF1CA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911922-731D-434F-B86A-38AD148CDEF7}"/>
              </a:ext>
            </a:extLst>
          </p:cNvPr>
          <p:cNvSpPr>
            <a:spLocks noGrp="1"/>
          </p:cNvSpPr>
          <p:nvPr>
            <p:ph type="dt" sz="half" idx="10"/>
          </p:nvPr>
        </p:nvSpPr>
        <p:spPr/>
        <p:txBody>
          <a:bodyPr/>
          <a:lstStyle/>
          <a:p>
            <a:r>
              <a:rPr lang="en-US"/>
              <a:t>2020/5/12</a:t>
            </a:r>
          </a:p>
        </p:txBody>
      </p:sp>
      <p:sp>
        <p:nvSpPr>
          <p:cNvPr id="5" name="Footer Placeholder 4">
            <a:extLst>
              <a:ext uri="{FF2B5EF4-FFF2-40B4-BE49-F238E27FC236}">
                <a16:creationId xmlns:a16="http://schemas.microsoft.com/office/drawing/2014/main" id="{5A0DAFC5-21AB-9440-94C7-2DFEECA1AC1F}"/>
              </a:ext>
            </a:extLst>
          </p:cNvPr>
          <p:cNvSpPr>
            <a:spLocks noGrp="1"/>
          </p:cNvSpPr>
          <p:nvPr>
            <p:ph type="ftr" sz="quarter" idx="11"/>
          </p:nvPr>
        </p:nvSpPr>
        <p:spPr/>
        <p:txBody>
          <a:bodyPr/>
          <a:lstStyle/>
          <a:p>
            <a:r>
              <a:rPr lang="en-US"/>
              <a:t>Outer Solar System SmallSats</a:t>
            </a:r>
          </a:p>
        </p:txBody>
      </p:sp>
      <p:sp>
        <p:nvSpPr>
          <p:cNvPr id="6" name="Slide Number Placeholder 5">
            <a:extLst>
              <a:ext uri="{FF2B5EF4-FFF2-40B4-BE49-F238E27FC236}">
                <a16:creationId xmlns:a16="http://schemas.microsoft.com/office/drawing/2014/main" id="{E1F23D10-A59B-0B43-88F0-912AE2197F4B}"/>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3592575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B78A4-6BDC-7542-AC19-82D2C3C78D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585741-5254-CA44-81AC-FD36B4A4C0A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CAE96F-E250-EB4F-88EF-F2002930DB7D}"/>
              </a:ext>
            </a:extLst>
          </p:cNvPr>
          <p:cNvSpPr>
            <a:spLocks noGrp="1"/>
          </p:cNvSpPr>
          <p:nvPr>
            <p:ph type="dt" sz="half" idx="10"/>
          </p:nvPr>
        </p:nvSpPr>
        <p:spPr/>
        <p:txBody>
          <a:bodyPr/>
          <a:lstStyle/>
          <a:p>
            <a:r>
              <a:rPr lang="en-US"/>
              <a:t>2020/5/12</a:t>
            </a:r>
          </a:p>
        </p:txBody>
      </p:sp>
      <p:sp>
        <p:nvSpPr>
          <p:cNvPr id="5" name="Footer Placeholder 4">
            <a:extLst>
              <a:ext uri="{FF2B5EF4-FFF2-40B4-BE49-F238E27FC236}">
                <a16:creationId xmlns:a16="http://schemas.microsoft.com/office/drawing/2014/main" id="{33D264C9-9CD7-E24D-B359-2794B79410DF}"/>
              </a:ext>
            </a:extLst>
          </p:cNvPr>
          <p:cNvSpPr>
            <a:spLocks noGrp="1"/>
          </p:cNvSpPr>
          <p:nvPr>
            <p:ph type="ftr" sz="quarter" idx="11"/>
          </p:nvPr>
        </p:nvSpPr>
        <p:spPr/>
        <p:txBody>
          <a:bodyPr/>
          <a:lstStyle/>
          <a:p>
            <a:r>
              <a:rPr lang="en-US"/>
              <a:t>Outer Solar System SmallSats</a:t>
            </a:r>
          </a:p>
        </p:txBody>
      </p:sp>
      <p:sp>
        <p:nvSpPr>
          <p:cNvPr id="6" name="Slide Number Placeholder 5">
            <a:extLst>
              <a:ext uri="{FF2B5EF4-FFF2-40B4-BE49-F238E27FC236}">
                <a16:creationId xmlns:a16="http://schemas.microsoft.com/office/drawing/2014/main" id="{EF54A66A-8085-5946-8FC8-0B51228336F8}"/>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2255144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82569-31D3-CB48-990F-D88A8A0B32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F991F3B-9EC4-E74B-A88C-561A3E09FE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D2E5C98-E3FF-F14D-81DF-5CE88C2EBCF9}"/>
              </a:ext>
            </a:extLst>
          </p:cNvPr>
          <p:cNvSpPr>
            <a:spLocks noGrp="1"/>
          </p:cNvSpPr>
          <p:nvPr>
            <p:ph type="dt" sz="half" idx="10"/>
          </p:nvPr>
        </p:nvSpPr>
        <p:spPr/>
        <p:txBody>
          <a:bodyPr/>
          <a:lstStyle/>
          <a:p>
            <a:r>
              <a:rPr lang="en-US"/>
              <a:t>2020/5/12</a:t>
            </a:r>
          </a:p>
        </p:txBody>
      </p:sp>
      <p:sp>
        <p:nvSpPr>
          <p:cNvPr id="5" name="Footer Placeholder 4">
            <a:extLst>
              <a:ext uri="{FF2B5EF4-FFF2-40B4-BE49-F238E27FC236}">
                <a16:creationId xmlns:a16="http://schemas.microsoft.com/office/drawing/2014/main" id="{ABB0FB30-D857-C941-B0AA-8598671F319C}"/>
              </a:ext>
            </a:extLst>
          </p:cNvPr>
          <p:cNvSpPr>
            <a:spLocks noGrp="1"/>
          </p:cNvSpPr>
          <p:nvPr>
            <p:ph type="ftr" sz="quarter" idx="11"/>
          </p:nvPr>
        </p:nvSpPr>
        <p:spPr/>
        <p:txBody>
          <a:bodyPr/>
          <a:lstStyle/>
          <a:p>
            <a:r>
              <a:rPr lang="en-US"/>
              <a:t>Outer Solar System SmallSats</a:t>
            </a:r>
          </a:p>
        </p:txBody>
      </p:sp>
      <p:sp>
        <p:nvSpPr>
          <p:cNvPr id="6" name="Slide Number Placeholder 5">
            <a:extLst>
              <a:ext uri="{FF2B5EF4-FFF2-40B4-BE49-F238E27FC236}">
                <a16:creationId xmlns:a16="http://schemas.microsoft.com/office/drawing/2014/main" id="{C3DFEE0C-EA72-DD44-93EA-85EF1541707E}"/>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331718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46ED8-6AED-624F-8A3A-87A0939765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16C329-25F6-124F-87EC-340C79D5842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10AEDB-EE58-1048-A8A5-8C8B5AF6D8C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244636-886F-0943-B880-0E91C2D54633}"/>
              </a:ext>
            </a:extLst>
          </p:cNvPr>
          <p:cNvSpPr>
            <a:spLocks noGrp="1"/>
          </p:cNvSpPr>
          <p:nvPr>
            <p:ph type="dt" sz="half" idx="10"/>
          </p:nvPr>
        </p:nvSpPr>
        <p:spPr/>
        <p:txBody>
          <a:bodyPr/>
          <a:lstStyle/>
          <a:p>
            <a:r>
              <a:rPr lang="en-US"/>
              <a:t>2020/5/12</a:t>
            </a:r>
          </a:p>
        </p:txBody>
      </p:sp>
      <p:sp>
        <p:nvSpPr>
          <p:cNvPr id="6" name="Footer Placeholder 5">
            <a:extLst>
              <a:ext uri="{FF2B5EF4-FFF2-40B4-BE49-F238E27FC236}">
                <a16:creationId xmlns:a16="http://schemas.microsoft.com/office/drawing/2014/main" id="{7DAD7BD4-9EAA-2748-AD12-AA73B8E52E90}"/>
              </a:ext>
            </a:extLst>
          </p:cNvPr>
          <p:cNvSpPr>
            <a:spLocks noGrp="1"/>
          </p:cNvSpPr>
          <p:nvPr>
            <p:ph type="ftr" sz="quarter" idx="11"/>
          </p:nvPr>
        </p:nvSpPr>
        <p:spPr/>
        <p:txBody>
          <a:bodyPr/>
          <a:lstStyle/>
          <a:p>
            <a:r>
              <a:rPr lang="en-US"/>
              <a:t>Outer Solar System SmallSats</a:t>
            </a:r>
          </a:p>
        </p:txBody>
      </p:sp>
      <p:sp>
        <p:nvSpPr>
          <p:cNvPr id="7" name="Slide Number Placeholder 6">
            <a:extLst>
              <a:ext uri="{FF2B5EF4-FFF2-40B4-BE49-F238E27FC236}">
                <a16:creationId xmlns:a16="http://schemas.microsoft.com/office/drawing/2014/main" id="{09E1B14F-A98C-034E-A971-4D508BBE6767}"/>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369277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AF935-5CD5-CF4B-AE0F-0102CA3A401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4A900C-0BC1-6242-8354-6B0CD816CC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D113941-E419-284A-A35B-3C5C9F7B6DA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D1CFF4-1CBF-2444-BB23-6F95D8B4B8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7156980-DB1B-CA43-AF82-82FC9C5BF19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755941-E7BB-DA49-A77A-453F0115BCEE}"/>
              </a:ext>
            </a:extLst>
          </p:cNvPr>
          <p:cNvSpPr>
            <a:spLocks noGrp="1"/>
          </p:cNvSpPr>
          <p:nvPr>
            <p:ph type="dt" sz="half" idx="10"/>
          </p:nvPr>
        </p:nvSpPr>
        <p:spPr/>
        <p:txBody>
          <a:bodyPr/>
          <a:lstStyle/>
          <a:p>
            <a:r>
              <a:rPr lang="en-US"/>
              <a:t>2020/5/12</a:t>
            </a:r>
          </a:p>
        </p:txBody>
      </p:sp>
      <p:sp>
        <p:nvSpPr>
          <p:cNvPr id="8" name="Footer Placeholder 7">
            <a:extLst>
              <a:ext uri="{FF2B5EF4-FFF2-40B4-BE49-F238E27FC236}">
                <a16:creationId xmlns:a16="http://schemas.microsoft.com/office/drawing/2014/main" id="{AECC25DC-22D9-364C-8846-AB8725679569}"/>
              </a:ext>
            </a:extLst>
          </p:cNvPr>
          <p:cNvSpPr>
            <a:spLocks noGrp="1"/>
          </p:cNvSpPr>
          <p:nvPr>
            <p:ph type="ftr" sz="quarter" idx="11"/>
          </p:nvPr>
        </p:nvSpPr>
        <p:spPr/>
        <p:txBody>
          <a:bodyPr/>
          <a:lstStyle/>
          <a:p>
            <a:r>
              <a:rPr lang="en-US"/>
              <a:t>Outer Solar System SmallSats</a:t>
            </a:r>
          </a:p>
        </p:txBody>
      </p:sp>
      <p:sp>
        <p:nvSpPr>
          <p:cNvPr id="9" name="Slide Number Placeholder 8">
            <a:extLst>
              <a:ext uri="{FF2B5EF4-FFF2-40B4-BE49-F238E27FC236}">
                <a16:creationId xmlns:a16="http://schemas.microsoft.com/office/drawing/2014/main" id="{0EA0BB59-820B-C841-9F86-3A3B3E6856E6}"/>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1474122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DB404-9036-9B4B-B31E-2FD5B83146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2949AF-6258-654D-8A69-CA3BE3E3BA26}"/>
              </a:ext>
            </a:extLst>
          </p:cNvPr>
          <p:cNvSpPr>
            <a:spLocks noGrp="1"/>
          </p:cNvSpPr>
          <p:nvPr>
            <p:ph type="dt" sz="half" idx="10"/>
          </p:nvPr>
        </p:nvSpPr>
        <p:spPr/>
        <p:txBody>
          <a:bodyPr/>
          <a:lstStyle/>
          <a:p>
            <a:r>
              <a:rPr lang="en-US"/>
              <a:t>2020/5/12</a:t>
            </a:r>
          </a:p>
        </p:txBody>
      </p:sp>
      <p:sp>
        <p:nvSpPr>
          <p:cNvPr id="4" name="Footer Placeholder 3">
            <a:extLst>
              <a:ext uri="{FF2B5EF4-FFF2-40B4-BE49-F238E27FC236}">
                <a16:creationId xmlns:a16="http://schemas.microsoft.com/office/drawing/2014/main" id="{8560709F-CA78-D945-B8DB-5B45E78486F1}"/>
              </a:ext>
            </a:extLst>
          </p:cNvPr>
          <p:cNvSpPr>
            <a:spLocks noGrp="1"/>
          </p:cNvSpPr>
          <p:nvPr>
            <p:ph type="ftr" sz="quarter" idx="11"/>
          </p:nvPr>
        </p:nvSpPr>
        <p:spPr/>
        <p:txBody>
          <a:bodyPr/>
          <a:lstStyle/>
          <a:p>
            <a:r>
              <a:rPr lang="en-US"/>
              <a:t>Outer Solar System SmallSats</a:t>
            </a:r>
          </a:p>
        </p:txBody>
      </p:sp>
      <p:sp>
        <p:nvSpPr>
          <p:cNvPr id="5" name="Slide Number Placeholder 4">
            <a:extLst>
              <a:ext uri="{FF2B5EF4-FFF2-40B4-BE49-F238E27FC236}">
                <a16:creationId xmlns:a16="http://schemas.microsoft.com/office/drawing/2014/main" id="{1182E344-FCC5-4147-AD6D-9845AA467CBE}"/>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1572354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DEFA3B-54F2-B34B-96CE-8075A36516DD}"/>
              </a:ext>
            </a:extLst>
          </p:cNvPr>
          <p:cNvSpPr>
            <a:spLocks noGrp="1"/>
          </p:cNvSpPr>
          <p:nvPr>
            <p:ph type="dt" sz="half" idx="10"/>
          </p:nvPr>
        </p:nvSpPr>
        <p:spPr/>
        <p:txBody>
          <a:bodyPr/>
          <a:lstStyle/>
          <a:p>
            <a:r>
              <a:rPr lang="en-US"/>
              <a:t>2020/5/12</a:t>
            </a:r>
          </a:p>
        </p:txBody>
      </p:sp>
      <p:sp>
        <p:nvSpPr>
          <p:cNvPr id="3" name="Footer Placeholder 2">
            <a:extLst>
              <a:ext uri="{FF2B5EF4-FFF2-40B4-BE49-F238E27FC236}">
                <a16:creationId xmlns:a16="http://schemas.microsoft.com/office/drawing/2014/main" id="{1A906292-E834-0C4D-BD3C-13782495D355}"/>
              </a:ext>
            </a:extLst>
          </p:cNvPr>
          <p:cNvSpPr>
            <a:spLocks noGrp="1"/>
          </p:cNvSpPr>
          <p:nvPr>
            <p:ph type="ftr" sz="quarter" idx="11"/>
          </p:nvPr>
        </p:nvSpPr>
        <p:spPr/>
        <p:txBody>
          <a:bodyPr/>
          <a:lstStyle/>
          <a:p>
            <a:r>
              <a:rPr lang="en-US"/>
              <a:t>Outer Solar System SmallSats</a:t>
            </a:r>
          </a:p>
        </p:txBody>
      </p:sp>
      <p:sp>
        <p:nvSpPr>
          <p:cNvPr id="4" name="Slide Number Placeholder 3">
            <a:extLst>
              <a:ext uri="{FF2B5EF4-FFF2-40B4-BE49-F238E27FC236}">
                <a16:creationId xmlns:a16="http://schemas.microsoft.com/office/drawing/2014/main" id="{3BB9E5E3-54C3-EE44-A29F-E6EC207B62BA}"/>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4035458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E6D3-C4C9-3D4A-B869-B686694CB1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C05D2B-4E5E-D247-A43D-775ADDA179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B44749-1182-7F4C-9D8E-76AC247170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F4B0929-9C7C-D94D-9779-2ECCA236652E}"/>
              </a:ext>
            </a:extLst>
          </p:cNvPr>
          <p:cNvSpPr>
            <a:spLocks noGrp="1"/>
          </p:cNvSpPr>
          <p:nvPr>
            <p:ph type="dt" sz="half" idx="10"/>
          </p:nvPr>
        </p:nvSpPr>
        <p:spPr/>
        <p:txBody>
          <a:bodyPr/>
          <a:lstStyle/>
          <a:p>
            <a:r>
              <a:rPr lang="en-US"/>
              <a:t>2020/5/12</a:t>
            </a:r>
          </a:p>
        </p:txBody>
      </p:sp>
      <p:sp>
        <p:nvSpPr>
          <p:cNvPr id="6" name="Footer Placeholder 5">
            <a:extLst>
              <a:ext uri="{FF2B5EF4-FFF2-40B4-BE49-F238E27FC236}">
                <a16:creationId xmlns:a16="http://schemas.microsoft.com/office/drawing/2014/main" id="{C04F749A-ED03-3341-94C9-B319C30A3B39}"/>
              </a:ext>
            </a:extLst>
          </p:cNvPr>
          <p:cNvSpPr>
            <a:spLocks noGrp="1"/>
          </p:cNvSpPr>
          <p:nvPr>
            <p:ph type="ftr" sz="quarter" idx="11"/>
          </p:nvPr>
        </p:nvSpPr>
        <p:spPr/>
        <p:txBody>
          <a:bodyPr/>
          <a:lstStyle/>
          <a:p>
            <a:r>
              <a:rPr lang="en-US"/>
              <a:t>Outer Solar System SmallSats</a:t>
            </a:r>
          </a:p>
        </p:txBody>
      </p:sp>
      <p:sp>
        <p:nvSpPr>
          <p:cNvPr id="7" name="Slide Number Placeholder 6">
            <a:extLst>
              <a:ext uri="{FF2B5EF4-FFF2-40B4-BE49-F238E27FC236}">
                <a16:creationId xmlns:a16="http://schemas.microsoft.com/office/drawing/2014/main" id="{D049E04C-B3C3-4949-88BD-BEA15B29670E}"/>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2019747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3DCC-F15D-2748-86E9-44253B600B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E31CDA-A8D5-3147-BA2F-D639533F94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BE6C3B-FEA9-8C4A-8756-C34F55300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68D2114-2D4C-CC4B-AA3B-23591B4C5C7E}"/>
              </a:ext>
            </a:extLst>
          </p:cNvPr>
          <p:cNvSpPr>
            <a:spLocks noGrp="1"/>
          </p:cNvSpPr>
          <p:nvPr>
            <p:ph type="dt" sz="half" idx="10"/>
          </p:nvPr>
        </p:nvSpPr>
        <p:spPr/>
        <p:txBody>
          <a:bodyPr/>
          <a:lstStyle/>
          <a:p>
            <a:r>
              <a:rPr lang="en-US"/>
              <a:t>2020/5/12</a:t>
            </a:r>
          </a:p>
        </p:txBody>
      </p:sp>
      <p:sp>
        <p:nvSpPr>
          <p:cNvPr id="6" name="Footer Placeholder 5">
            <a:extLst>
              <a:ext uri="{FF2B5EF4-FFF2-40B4-BE49-F238E27FC236}">
                <a16:creationId xmlns:a16="http://schemas.microsoft.com/office/drawing/2014/main" id="{76620855-2602-FB47-9539-05FB4945EF55}"/>
              </a:ext>
            </a:extLst>
          </p:cNvPr>
          <p:cNvSpPr>
            <a:spLocks noGrp="1"/>
          </p:cNvSpPr>
          <p:nvPr>
            <p:ph type="ftr" sz="quarter" idx="11"/>
          </p:nvPr>
        </p:nvSpPr>
        <p:spPr/>
        <p:txBody>
          <a:bodyPr/>
          <a:lstStyle/>
          <a:p>
            <a:r>
              <a:rPr lang="en-US"/>
              <a:t>Outer Solar System SmallSats</a:t>
            </a:r>
          </a:p>
        </p:txBody>
      </p:sp>
      <p:sp>
        <p:nvSpPr>
          <p:cNvPr id="7" name="Slide Number Placeholder 6">
            <a:extLst>
              <a:ext uri="{FF2B5EF4-FFF2-40B4-BE49-F238E27FC236}">
                <a16:creationId xmlns:a16="http://schemas.microsoft.com/office/drawing/2014/main" id="{DCD4621A-F0F5-314C-A092-36BC3F086149}"/>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1606530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F1685-2555-6548-8893-3800890889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539308-30F1-B54C-820D-64937FA3EAE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0A318F-F923-7548-B443-12C7DD95933E}"/>
              </a:ext>
            </a:extLst>
          </p:cNvPr>
          <p:cNvSpPr>
            <a:spLocks noGrp="1"/>
          </p:cNvSpPr>
          <p:nvPr>
            <p:ph type="dt" sz="half" idx="10"/>
          </p:nvPr>
        </p:nvSpPr>
        <p:spPr/>
        <p:txBody>
          <a:bodyPr/>
          <a:lstStyle/>
          <a:p>
            <a:r>
              <a:rPr lang="en-US"/>
              <a:t>2020/5/12</a:t>
            </a:r>
          </a:p>
        </p:txBody>
      </p:sp>
      <p:sp>
        <p:nvSpPr>
          <p:cNvPr id="5" name="Footer Placeholder 4">
            <a:extLst>
              <a:ext uri="{FF2B5EF4-FFF2-40B4-BE49-F238E27FC236}">
                <a16:creationId xmlns:a16="http://schemas.microsoft.com/office/drawing/2014/main" id="{F684FAEC-F6CB-3649-9880-F5AC9BB5E5A5}"/>
              </a:ext>
            </a:extLst>
          </p:cNvPr>
          <p:cNvSpPr>
            <a:spLocks noGrp="1"/>
          </p:cNvSpPr>
          <p:nvPr>
            <p:ph type="ftr" sz="quarter" idx="11"/>
          </p:nvPr>
        </p:nvSpPr>
        <p:spPr/>
        <p:txBody>
          <a:bodyPr/>
          <a:lstStyle/>
          <a:p>
            <a:r>
              <a:rPr lang="en-US"/>
              <a:t>Outer Solar System SmallSats</a:t>
            </a:r>
          </a:p>
        </p:txBody>
      </p:sp>
      <p:sp>
        <p:nvSpPr>
          <p:cNvPr id="6" name="Slide Number Placeholder 5">
            <a:extLst>
              <a:ext uri="{FF2B5EF4-FFF2-40B4-BE49-F238E27FC236}">
                <a16:creationId xmlns:a16="http://schemas.microsoft.com/office/drawing/2014/main" id="{CA10F469-9374-544A-84C5-2A9EF403AE80}"/>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1090245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67C0D3-F792-B440-B0C7-29A8BF1529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071C86-546D-8A4B-A7E7-1B9E6717D6F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14A55B-1154-8E4F-A644-CCF89789CE20}"/>
              </a:ext>
            </a:extLst>
          </p:cNvPr>
          <p:cNvSpPr>
            <a:spLocks noGrp="1"/>
          </p:cNvSpPr>
          <p:nvPr>
            <p:ph type="dt" sz="half" idx="10"/>
          </p:nvPr>
        </p:nvSpPr>
        <p:spPr/>
        <p:txBody>
          <a:bodyPr/>
          <a:lstStyle/>
          <a:p>
            <a:r>
              <a:rPr lang="en-US"/>
              <a:t>2020/5/12</a:t>
            </a:r>
          </a:p>
        </p:txBody>
      </p:sp>
      <p:sp>
        <p:nvSpPr>
          <p:cNvPr id="5" name="Footer Placeholder 4">
            <a:extLst>
              <a:ext uri="{FF2B5EF4-FFF2-40B4-BE49-F238E27FC236}">
                <a16:creationId xmlns:a16="http://schemas.microsoft.com/office/drawing/2014/main" id="{0B22F0F6-6F40-6E42-9A01-CA569B44ED77}"/>
              </a:ext>
            </a:extLst>
          </p:cNvPr>
          <p:cNvSpPr>
            <a:spLocks noGrp="1"/>
          </p:cNvSpPr>
          <p:nvPr>
            <p:ph type="ftr" sz="quarter" idx="11"/>
          </p:nvPr>
        </p:nvSpPr>
        <p:spPr/>
        <p:txBody>
          <a:bodyPr/>
          <a:lstStyle/>
          <a:p>
            <a:r>
              <a:rPr lang="en-US"/>
              <a:t>Outer Solar System SmallSats</a:t>
            </a:r>
          </a:p>
        </p:txBody>
      </p:sp>
      <p:sp>
        <p:nvSpPr>
          <p:cNvPr id="6" name="Slide Number Placeholder 5">
            <a:extLst>
              <a:ext uri="{FF2B5EF4-FFF2-40B4-BE49-F238E27FC236}">
                <a16:creationId xmlns:a16="http://schemas.microsoft.com/office/drawing/2014/main" id="{70E51BDE-50B3-4C4A-8A88-EFE36A81B498}"/>
              </a:ext>
            </a:extLst>
          </p:cNvPr>
          <p:cNvSpPr>
            <a:spLocks noGrp="1"/>
          </p:cNvSpPr>
          <p:nvPr>
            <p:ph type="sldNum" sz="quarter" idx="12"/>
          </p:nvPr>
        </p:nvSpPr>
        <p:spPr/>
        <p:txBody>
          <a:bodyPr/>
          <a:lstStyle/>
          <a:p>
            <a:fld id="{B754520E-7A31-114F-B7C0-44D9A58BFA1D}" type="slidenum">
              <a:rPr lang="en-US" smtClean="0"/>
              <a:t>‹#›</a:t>
            </a:fld>
            <a:endParaRPr lang="en-US"/>
          </a:p>
        </p:txBody>
      </p:sp>
    </p:spTree>
    <p:extLst>
      <p:ext uri="{BB962C8B-B14F-4D97-AF65-F5344CB8AC3E}">
        <p14:creationId xmlns:p14="http://schemas.microsoft.com/office/powerpoint/2010/main" val="503084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61433" y="882650"/>
            <a:ext cx="11489267" cy="544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14D12144-FA18-43D3-98EE-AA59B88DB3DB}" type="slidenum">
              <a:rPr lang="en-US"/>
              <a:pPr>
                <a:defRPr/>
              </a:pPr>
              <a:t>‹#›</a:t>
            </a:fld>
            <a:endParaRPr lang="en-US"/>
          </a:p>
        </p:txBody>
      </p:sp>
      <p:sp>
        <p:nvSpPr>
          <p:cNvPr id="5" name="Rectangle 8"/>
          <p:cNvSpPr>
            <a:spLocks noGrp="1" noChangeArrowheads="1"/>
          </p:cNvSpPr>
          <p:nvPr>
            <p:ph type="dt" sz="half" idx="11"/>
          </p:nvPr>
        </p:nvSpPr>
        <p:spPr>
          <a:xfrm>
            <a:off x="0" y="6597650"/>
            <a:ext cx="3767667" cy="260350"/>
          </a:xfrm>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4096026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BD8F7FBC-62B8-44E5-A88E-2B0369CB622A}" type="slidenum">
              <a:rPr lang="en-US"/>
              <a:pPr>
                <a:defRPr/>
              </a:pPr>
              <a:t>‹#›</a:t>
            </a:fld>
            <a:endParaRPr lang="en-US"/>
          </a:p>
        </p:txBody>
      </p:sp>
      <p:sp>
        <p:nvSpPr>
          <p:cNvPr id="5" name="Rectangle 8"/>
          <p:cNvSpPr>
            <a:spLocks noGrp="1" noChangeArrowheads="1"/>
          </p:cNvSpPr>
          <p:nvPr>
            <p:ph type="dt" sz="half" idx="11"/>
          </p:nvPr>
        </p:nvSpPr>
        <p:spPr>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3662343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61434" y="1057275"/>
            <a:ext cx="5643033" cy="5441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07668" y="1057275"/>
            <a:ext cx="5643033" cy="5441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0012D422-4BBE-4FA4-B44E-BC91D607C601}" type="slidenum">
              <a:rPr lang="en-US"/>
              <a:pPr>
                <a:defRPr/>
              </a:pPr>
              <a:t>‹#›</a:t>
            </a:fld>
            <a:endParaRPr lang="en-US"/>
          </a:p>
        </p:txBody>
      </p:sp>
    </p:spTree>
    <p:extLst>
      <p:ext uri="{BB962C8B-B14F-4D97-AF65-F5344CB8AC3E}">
        <p14:creationId xmlns:p14="http://schemas.microsoft.com/office/powerpoint/2010/main" val="31554943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95FD858D-0AD7-422F-95E0-81AE1B106A61}" type="slidenum">
              <a:rPr lang="en-US"/>
              <a:pPr>
                <a:defRPr/>
              </a:pPr>
              <a:t>‹#›</a:t>
            </a:fld>
            <a:endParaRPr lang="en-US"/>
          </a:p>
        </p:txBody>
      </p:sp>
      <p:sp>
        <p:nvSpPr>
          <p:cNvPr id="8" name="Rectangle 8"/>
          <p:cNvSpPr>
            <a:spLocks noGrp="1" noChangeArrowheads="1"/>
          </p:cNvSpPr>
          <p:nvPr>
            <p:ph type="dt" sz="half" idx="11"/>
          </p:nvPr>
        </p:nvSpPr>
        <p:spPr>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2314886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551619CD-34E2-439C-A280-CF6389901F1D}" type="slidenum">
              <a:rPr lang="en-US"/>
              <a:pPr>
                <a:defRPr/>
              </a:pPr>
              <a:t>‹#›</a:t>
            </a:fld>
            <a:endParaRPr lang="en-US"/>
          </a:p>
        </p:txBody>
      </p:sp>
      <p:sp>
        <p:nvSpPr>
          <p:cNvPr id="4" name="Rectangle 8"/>
          <p:cNvSpPr>
            <a:spLocks noGrp="1" noChangeArrowheads="1"/>
          </p:cNvSpPr>
          <p:nvPr>
            <p:ph type="dt" sz="half" idx="11"/>
          </p:nvPr>
        </p:nvSpPr>
        <p:spPr>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3278894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E12D1F6B-BC41-47DD-828E-F8D8E7C537A7}" type="slidenum">
              <a:rPr lang="en-US"/>
              <a:pPr>
                <a:defRPr/>
              </a:pPr>
              <a:t>‹#›</a:t>
            </a:fld>
            <a:endParaRPr lang="en-US"/>
          </a:p>
        </p:txBody>
      </p:sp>
      <p:sp>
        <p:nvSpPr>
          <p:cNvPr id="3" name="Rectangle 8"/>
          <p:cNvSpPr>
            <a:spLocks noGrp="1" noChangeArrowheads="1"/>
          </p:cNvSpPr>
          <p:nvPr>
            <p:ph type="dt" sz="half" idx="11"/>
          </p:nvPr>
        </p:nvSpPr>
        <p:spPr>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27622976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66B341EF-D3C6-442F-A06E-B15F38BF508D}" type="slidenum">
              <a:rPr lang="en-US"/>
              <a:pPr>
                <a:defRPr/>
              </a:pPr>
              <a:t>‹#›</a:t>
            </a:fld>
            <a:endParaRPr lang="en-US"/>
          </a:p>
        </p:txBody>
      </p:sp>
      <p:sp>
        <p:nvSpPr>
          <p:cNvPr id="6" name="Rectangle 8"/>
          <p:cNvSpPr>
            <a:spLocks noGrp="1" noChangeArrowheads="1"/>
          </p:cNvSpPr>
          <p:nvPr>
            <p:ph type="dt" sz="half" idx="11"/>
          </p:nvPr>
        </p:nvSpPr>
        <p:spPr>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1779528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B823EA34-54F3-485A-A24F-DDC15B7485CE}" type="slidenum">
              <a:rPr lang="en-US"/>
              <a:pPr>
                <a:defRPr/>
              </a:pPr>
              <a:t>‹#›</a:t>
            </a:fld>
            <a:endParaRPr lang="en-US"/>
          </a:p>
        </p:txBody>
      </p:sp>
      <p:sp>
        <p:nvSpPr>
          <p:cNvPr id="6" name="Rectangle 8"/>
          <p:cNvSpPr>
            <a:spLocks noGrp="1" noChangeArrowheads="1"/>
          </p:cNvSpPr>
          <p:nvPr>
            <p:ph type="dt" sz="half" idx="11"/>
          </p:nvPr>
        </p:nvSpPr>
        <p:spPr>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986235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6588235D-6D85-4708-9061-5A6CF6E6BDB6}" type="slidenum">
              <a:rPr lang="en-US"/>
              <a:pPr>
                <a:defRPr/>
              </a:pPr>
              <a:t>‹#›</a:t>
            </a:fld>
            <a:endParaRPr lang="en-US"/>
          </a:p>
        </p:txBody>
      </p:sp>
      <p:sp>
        <p:nvSpPr>
          <p:cNvPr id="5" name="Rectangle 8"/>
          <p:cNvSpPr>
            <a:spLocks noGrp="1" noChangeArrowheads="1"/>
          </p:cNvSpPr>
          <p:nvPr>
            <p:ph type="dt" sz="half" idx="11"/>
          </p:nvPr>
        </p:nvSpPr>
        <p:spPr>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3758556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78385" y="381000"/>
            <a:ext cx="2872316"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61434" y="381000"/>
            <a:ext cx="8413751"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1DECA37-67FE-464D-86AD-D36C4E0DBA4D}" type="slidenum">
              <a:rPr lang="en-US"/>
              <a:pPr>
                <a:defRPr/>
              </a:pPr>
              <a:t>‹#›</a:t>
            </a:fld>
            <a:endParaRPr lang="en-US"/>
          </a:p>
        </p:txBody>
      </p:sp>
      <p:sp>
        <p:nvSpPr>
          <p:cNvPr id="5" name="Rectangle 8"/>
          <p:cNvSpPr>
            <a:spLocks noGrp="1" noChangeArrowheads="1"/>
          </p:cNvSpPr>
          <p:nvPr>
            <p:ph type="dt" sz="half" idx="11"/>
          </p:nvPr>
        </p:nvSpPr>
        <p:spPr>
          <a:ln/>
        </p:spPr>
        <p:txBody>
          <a:bodyPr/>
          <a:lstStyle>
            <a:lvl1pPr>
              <a:defRPr/>
            </a:lvl1pPr>
          </a:lstStyle>
          <a:p>
            <a:pPr>
              <a:defRPr/>
            </a:pPr>
            <a:r>
              <a:rPr lang="en-US"/>
              <a:t>2020/5/12</a:t>
            </a:r>
            <a:endParaRPr lang="en-US" dirty="0"/>
          </a:p>
        </p:txBody>
      </p:sp>
    </p:spTree>
    <p:extLst>
      <p:ext uri="{BB962C8B-B14F-4D97-AF65-F5344CB8AC3E}">
        <p14:creationId xmlns:p14="http://schemas.microsoft.com/office/powerpoint/2010/main" val="1256164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D59BF1-0C5D-0C4F-935F-739A14CF17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A9F40B-ACDF-8D47-9125-61241A0D0F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BCCAC8-3F9A-1544-96B6-BF7DB8E215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2020/5/12</a:t>
            </a:r>
          </a:p>
        </p:txBody>
      </p:sp>
      <p:sp>
        <p:nvSpPr>
          <p:cNvPr id="5" name="Footer Placeholder 4">
            <a:extLst>
              <a:ext uri="{FF2B5EF4-FFF2-40B4-BE49-F238E27FC236}">
                <a16:creationId xmlns:a16="http://schemas.microsoft.com/office/drawing/2014/main" id="{38F11393-D033-E640-B738-C1B4995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Outer Solar System SmallSats</a:t>
            </a:r>
          </a:p>
        </p:txBody>
      </p:sp>
      <p:sp>
        <p:nvSpPr>
          <p:cNvPr id="6" name="Slide Number Placeholder 5">
            <a:extLst>
              <a:ext uri="{FF2B5EF4-FFF2-40B4-BE49-F238E27FC236}">
                <a16:creationId xmlns:a16="http://schemas.microsoft.com/office/drawing/2014/main" id="{DBF72513-1762-3C42-BD78-F83B85598E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4520E-7A31-114F-B7C0-44D9A58BFA1D}" type="slidenum">
              <a:rPr lang="en-US" smtClean="0"/>
              <a:t>‹#›</a:t>
            </a:fld>
            <a:endParaRPr lang="en-US"/>
          </a:p>
        </p:txBody>
      </p:sp>
    </p:spTree>
    <p:extLst>
      <p:ext uri="{BB962C8B-B14F-4D97-AF65-F5344CB8AC3E}">
        <p14:creationId xmlns:p14="http://schemas.microsoft.com/office/powerpoint/2010/main" val="820175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6570664"/>
            <a:ext cx="12192000" cy="287337"/>
          </a:xfrm>
          <a:prstGeom prst="rect">
            <a:avLst/>
          </a:prstGeom>
          <a:solidFill>
            <a:schemeClr val="tx1"/>
          </a:solidFill>
          <a:ln w="9525">
            <a:noFill/>
            <a:miter lim="800000"/>
            <a:headEnd/>
            <a:tailEnd/>
          </a:ln>
          <a:effectLst/>
        </p:spPr>
        <p:txBody>
          <a:bodyPr wrap="none" anchor="ctr"/>
          <a:lstStyle/>
          <a:p>
            <a:pPr>
              <a:defRPr/>
            </a:pPr>
            <a:endParaRPr lang="en-US" sz="1800">
              <a:latin typeface="Arial" charset="0"/>
              <a:ea typeface="+mn-ea"/>
            </a:endParaRPr>
          </a:p>
        </p:txBody>
      </p:sp>
      <p:sp>
        <p:nvSpPr>
          <p:cNvPr id="3075" name="Rectangle 3"/>
          <p:cNvSpPr>
            <a:spLocks noChangeArrowheads="1"/>
          </p:cNvSpPr>
          <p:nvPr/>
        </p:nvSpPr>
        <p:spPr bwMode="auto">
          <a:xfrm>
            <a:off x="0" y="0"/>
            <a:ext cx="12192000" cy="820738"/>
          </a:xfrm>
          <a:prstGeom prst="rect">
            <a:avLst/>
          </a:prstGeom>
          <a:solidFill>
            <a:schemeClr val="tx1"/>
          </a:solidFill>
          <a:ln w="9525">
            <a:noFill/>
            <a:miter lim="800000"/>
            <a:headEnd/>
            <a:tailEnd/>
          </a:ln>
          <a:effectLst/>
        </p:spPr>
        <p:txBody>
          <a:bodyPr wrap="none" anchor="ctr"/>
          <a:lstStyle/>
          <a:p>
            <a:pPr>
              <a:defRPr/>
            </a:pPr>
            <a:endParaRPr lang="en-US" sz="1800">
              <a:latin typeface="Arial" charset="0"/>
              <a:ea typeface="+mn-ea"/>
            </a:endParaRPr>
          </a:p>
        </p:txBody>
      </p:sp>
      <p:sp>
        <p:nvSpPr>
          <p:cNvPr id="1028" name="Rectangle 4"/>
          <p:cNvSpPr>
            <a:spLocks noGrp="1" noChangeArrowheads="1"/>
          </p:cNvSpPr>
          <p:nvPr>
            <p:ph type="title"/>
          </p:nvPr>
        </p:nvSpPr>
        <p:spPr bwMode="auto">
          <a:xfrm>
            <a:off x="1217084" y="381000"/>
            <a:ext cx="9751483"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Rectangle 5"/>
          <p:cNvSpPr>
            <a:spLocks noGrp="1" noChangeArrowheads="1"/>
          </p:cNvSpPr>
          <p:nvPr>
            <p:ph type="body" idx="1"/>
          </p:nvPr>
        </p:nvSpPr>
        <p:spPr bwMode="auto">
          <a:xfrm>
            <a:off x="461433" y="1057275"/>
            <a:ext cx="11489267" cy="5441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sldNum" sz="quarter" idx="4"/>
          </p:nvPr>
        </p:nvSpPr>
        <p:spPr bwMode="auto">
          <a:xfrm>
            <a:off x="9652000" y="6616700"/>
            <a:ext cx="2540000" cy="2413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900" b="1" smtClean="0">
                <a:solidFill>
                  <a:srgbClr val="DDDDDD"/>
                </a:solidFill>
                <a:latin typeface="Arial" charset="0"/>
                <a:ea typeface="+mn-ea"/>
              </a:defRPr>
            </a:lvl1pPr>
          </a:lstStyle>
          <a:p>
            <a:pPr>
              <a:defRPr/>
            </a:pPr>
            <a:fld id="{99FAAF61-05AD-475D-9E68-6E1AD8905A93}" type="slidenum">
              <a:rPr lang="en-US"/>
              <a:pPr>
                <a:defRPr/>
              </a:pPr>
              <a:t>‹#›</a:t>
            </a:fld>
            <a:endParaRPr lang="en-US"/>
          </a:p>
        </p:txBody>
      </p:sp>
      <p:sp>
        <p:nvSpPr>
          <p:cNvPr id="3079" name="Line 7"/>
          <p:cNvSpPr>
            <a:spLocks noChangeShapeType="1"/>
          </p:cNvSpPr>
          <p:nvPr/>
        </p:nvSpPr>
        <p:spPr bwMode="auto">
          <a:xfrm>
            <a:off x="0" y="820738"/>
            <a:ext cx="12192000" cy="0"/>
          </a:xfrm>
          <a:prstGeom prst="line">
            <a:avLst/>
          </a:prstGeom>
          <a:noFill/>
          <a:ln w="28575">
            <a:solidFill>
              <a:srgbClr val="CC0000"/>
            </a:solidFill>
            <a:round/>
            <a:headEnd/>
            <a:tailEnd/>
          </a:ln>
        </p:spPr>
        <p:txBody>
          <a:bodyPr wrap="none" anchor="ctr"/>
          <a:lstStyle/>
          <a:p>
            <a:pPr>
              <a:defRPr/>
            </a:pPr>
            <a:endParaRPr lang="en-US" sz="1800">
              <a:latin typeface="Arial" charset="0"/>
              <a:ea typeface="+mn-ea"/>
            </a:endParaRPr>
          </a:p>
        </p:txBody>
      </p:sp>
      <p:sp>
        <p:nvSpPr>
          <p:cNvPr id="3080" name="Rectangle 8"/>
          <p:cNvSpPr>
            <a:spLocks noGrp="1" noChangeArrowheads="1"/>
          </p:cNvSpPr>
          <p:nvPr>
            <p:ph type="dt" sz="half" idx="2"/>
          </p:nvPr>
        </p:nvSpPr>
        <p:spPr bwMode="auto">
          <a:xfrm>
            <a:off x="0" y="6597650"/>
            <a:ext cx="3767667" cy="260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900" b="1" smtClean="0">
                <a:solidFill>
                  <a:srgbClr val="DDDDDD"/>
                </a:solidFill>
                <a:latin typeface="Arial" charset="0"/>
                <a:ea typeface="+mn-ea"/>
              </a:defRPr>
            </a:lvl1pPr>
          </a:lstStyle>
          <a:p>
            <a:pPr>
              <a:defRPr/>
            </a:pPr>
            <a:r>
              <a:rPr lang="en-US"/>
              <a:t>2020/5/12</a:t>
            </a:r>
            <a:endParaRPr lang="en-US" dirty="0"/>
          </a:p>
        </p:txBody>
      </p:sp>
      <p:sp>
        <p:nvSpPr>
          <p:cNvPr id="3082" name="Line 10"/>
          <p:cNvSpPr>
            <a:spLocks noChangeShapeType="1"/>
          </p:cNvSpPr>
          <p:nvPr/>
        </p:nvSpPr>
        <p:spPr bwMode="auto">
          <a:xfrm>
            <a:off x="0" y="6581775"/>
            <a:ext cx="12192000" cy="0"/>
          </a:xfrm>
          <a:prstGeom prst="line">
            <a:avLst/>
          </a:prstGeom>
          <a:noFill/>
          <a:ln w="28575">
            <a:solidFill>
              <a:srgbClr val="CC0000"/>
            </a:solidFill>
            <a:round/>
            <a:headEnd/>
            <a:tailEnd/>
          </a:ln>
        </p:spPr>
        <p:txBody>
          <a:bodyPr wrap="none" anchor="ctr"/>
          <a:lstStyle/>
          <a:p>
            <a:pPr>
              <a:defRPr/>
            </a:pPr>
            <a:endParaRPr lang="en-US" sz="1800">
              <a:latin typeface="Arial" charset="0"/>
              <a:ea typeface="+mn-ea"/>
            </a:endParaRPr>
          </a:p>
        </p:txBody>
      </p:sp>
      <p:pic>
        <p:nvPicPr>
          <p:cNvPr id="1034" name="Picture 12" descr="JPL Logo 4 TeamX"/>
          <p:cNvPicPr>
            <a:picLocks noChangeAspect="1" noChangeArrowheads="1"/>
          </p:cNvPicPr>
          <p:nvPr/>
        </p:nvPicPr>
        <p:blipFill>
          <a:blip r:embed="rId12" cstate="print">
            <a:clrChange>
              <a:clrFrom>
                <a:srgbClr val="000000"/>
              </a:clrFrom>
              <a:clrTo>
                <a:srgbClr val="000000">
                  <a:alpha val="0"/>
                </a:srgbClr>
              </a:clrTo>
            </a:clrChange>
          </a:blip>
          <a:srcRect/>
          <a:stretch>
            <a:fillRect/>
          </a:stretch>
        </p:blipFill>
        <p:spPr bwMode="auto">
          <a:xfrm>
            <a:off x="11004551" y="160338"/>
            <a:ext cx="1117600" cy="449262"/>
          </a:xfrm>
          <a:prstGeom prst="rect">
            <a:avLst/>
          </a:prstGeom>
          <a:noFill/>
          <a:ln w="9525">
            <a:noFill/>
            <a:miter lim="800000"/>
            <a:headEnd/>
            <a:tailEnd/>
          </a:ln>
        </p:spPr>
      </p:pic>
    </p:spTree>
    <p:extLst>
      <p:ext uri="{BB962C8B-B14F-4D97-AF65-F5344CB8AC3E}">
        <p14:creationId xmlns:p14="http://schemas.microsoft.com/office/powerpoint/2010/main" val="22142800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ftr="0"/>
  <p:txStyles>
    <p:titleStyle>
      <a:lvl1pPr algn="ctr" rtl="0" eaLnBrk="0" fontAlgn="base" hangingPunct="0">
        <a:spcBef>
          <a:spcPct val="0"/>
        </a:spcBef>
        <a:spcAft>
          <a:spcPct val="0"/>
        </a:spcAft>
        <a:defRPr sz="2400" b="1">
          <a:solidFill>
            <a:srgbClr val="DDDDDD"/>
          </a:solidFill>
          <a:latin typeface="+mj-lt"/>
          <a:ea typeface="+mj-ea"/>
          <a:cs typeface="+mj-cs"/>
        </a:defRPr>
      </a:lvl1pPr>
      <a:lvl2pPr algn="ctr" rtl="0" eaLnBrk="0" fontAlgn="base" hangingPunct="0">
        <a:spcBef>
          <a:spcPct val="0"/>
        </a:spcBef>
        <a:spcAft>
          <a:spcPct val="0"/>
        </a:spcAft>
        <a:defRPr sz="2400" b="1">
          <a:solidFill>
            <a:srgbClr val="DDDDDD"/>
          </a:solidFill>
          <a:latin typeface="Arial" charset="0"/>
          <a:ea typeface="ＭＳ Ｐゴシック" charset="-128"/>
        </a:defRPr>
      </a:lvl2pPr>
      <a:lvl3pPr algn="ctr" rtl="0" eaLnBrk="0" fontAlgn="base" hangingPunct="0">
        <a:spcBef>
          <a:spcPct val="0"/>
        </a:spcBef>
        <a:spcAft>
          <a:spcPct val="0"/>
        </a:spcAft>
        <a:defRPr sz="2400" b="1">
          <a:solidFill>
            <a:srgbClr val="DDDDDD"/>
          </a:solidFill>
          <a:latin typeface="Arial" charset="0"/>
          <a:ea typeface="ＭＳ Ｐゴシック" charset="-128"/>
        </a:defRPr>
      </a:lvl3pPr>
      <a:lvl4pPr algn="ctr" rtl="0" eaLnBrk="0" fontAlgn="base" hangingPunct="0">
        <a:spcBef>
          <a:spcPct val="0"/>
        </a:spcBef>
        <a:spcAft>
          <a:spcPct val="0"/>
        </a:spcAft>
        <a:defRPr sz="2400" b="1">
          <a:solidFill>
            <a:srgbClr val="DDDDDD"/>
          </a:solidFill>
          <a:latin typeface="Arial" charset="0"/>
          <a:ea typeface="ＭＳ Ｐゴシック" charset="-128"/>
        </a:defRPr>
      </a:lvl4pPr>
      <a:lvl5pPr algn="ctr" rtl="0" eaLnBrk="0" fontAlgn="base" hangingPunct="0">
        <a:spcBef>
          <a:spcPct val="0"/>
        </a:spcBef>
        <a:spcAft>
          <a:spcPct val="0"/>
        </a:spcAft>
        <a:defRPr sz="2400" b="1">
          <a:solidFill>
            <a:srgbClr val="DDDDDD"/>
          </a:solidFill>
          <a:latin typeface="Arial" charset="0"/>
          <a:ea typeface="ＭＳ Ｐゴシック" charset="-128"/>
        </a:defRPr>
      </a:lvl5pPr>
      <a:lvl6pPr marL="457200" algn="ctr" rtl="0" fontAlgn="base">
        <a:spcBef>
          <a:spcPct val="0"/>
        </a:spcBef>
        <a:spcAft>
          <a:spcPct val="0"/>
        </a:spcAft>
        <a:defRPr sz="2400" b="1">
          <a:solidFill>
            <a:srgbClr val="DDDDDD"/>
          </a:solidFill>
          <a:latin typeface="Arial" charset="0"/>
          <a:ea typeface="ＭＳ Ｐゴシック" charset="-128"/>
        </a:defRPr>
      </a:lvl6pPr>
      <a:lvl7pPr marL="914400" algn="ctr" rtl="0" fontAlgn="base">
        <a:spcBef>
          <a:spcPct val="0"/>
        </a:spcBef>
        <a:spcAft>
          <a:spcPct val="0"/>
        </a:spcAft>
        <a:defRPr sz="2400" b="1">
          <a:solidFill>
            <a:srgbClr val="DDDDDD"/>
          </a:solidFill>
          <a:latin typeface="Arial" charset="0"/>
          <a:ea typeface="ＭＳ Ｐゴシック" charset="-128"/>
        </a:defRPr>
      </a:lvl7pPr>
      <a:lvl8pPr marL="1371600" algn="ctr" rtl="0" fontAlgn="base">
        <a:spcBef>
          <a:spcPct val="0"/>
        </a:spcBef>
        <a:spcAft>
          <a:spcPct val="0"/>
        </a:spcAft>
        <a:defRPr sz="2400" b="1">
          <a:solidFill>
            <a:srgbClr val="DDDDDD"/>
          </a:solidFill>
          <a:latin typeface="Arial" charset="0"/>
          <a:ea typeface="ＭＳ Ｐゴシック" charset="-128"/>
        </a:defRPr>
      </a:lvl8pPr>
      <a:lvl9pPr marL="1828800" algn="ctr" rtl="0" fontAlgn="base">
        <a:spcBef>
          <a:spcPct val="0"/>
        </a:spcBef>
        <a:spcAft>
          <a:spcPct val="0"/>
        </a:spcAft>
        <a:defRPr sz="2400" b="1">
          <a:solidFill>
            <a:srgbClr val="DDDDDD"/>
          </a:solidFill>
          <a:latin typeface="Arial" charset="0"/>
          <a:ea typeface="ＭＳ Ｐゴシック" charset="-128"/>
        </a:defRPr>
      </a:lvl9pPr>
    </p:titleStyle>
    <p:bodyStyle>
      <a:lvl1pPr marL="342900" indent="-342900" algn="l" rtl="0" eaLnBrk="0" fontAlgn="base" hangingPunct="0">
        <a:spcBef>
          <a:spcPct val="20000"/>
        </a:spcBef>
        <a:spcAft>
          <a:spcPct val="0"/>
        </a:spcAft>
        <a:buClr>
          <a:srgbClr val="A50021"/>
        </a:buClr>
        <a:buFont typeface="Wingdings 2" pitchFamily="18" charset="2"/>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110000"/>
        <a:buFont typeface="Wingdings 2" pitchFamily="18" charset="2"/>
        <a:buChar char=""/>
        <a:defRPr>
          <a:solidFill>
            <a:schemeClr val="tx1"/>
          </a:solidFill>
          <a:latin typeface="+mn-lt"/>
          <a:ea typeface="+mn-ea"/>
        </a:defRPr>
      </a:lvl2pPr>
      <a:lvl3pPr marL="1143000" indent="-228600" algn="l" rtl="0" eaLnBrk="0" fontAlgn="base" hangingPunct="0">
        <a:spcBef>
          <a:spcPct val="20000"/>
        </a:spcBef>
        <a:spcAft>
          <a:spcPct val="0"/>
        </a:spcAft>
        <a:buClr>
          <a:srgbClr val="A50021"/>
        </a:buClr>
        <a:buFont typeface="Wingdings 2" pitchFamily="18" charset="2"/>
        <a:buChar char="®"/>
        <a:defRPr sz="1600">
          <a:solidFill>
            <a:schemeClr val="tx1"/>
          </a:solidFill>
          <a:latin typeface="+mn-lt"/>
          <a:ea typeface="+mn-ea"/>
        </a:defRPr>
      </a:lvl3pPr>
      <a:lvl4pPr marL="1600200" indent="-228600" algn="l" rtl="0" eaLnBrk="0" fontAlgn="base" hangingPunct="0">
        <a:spcBef>
          <a:spcPct val="20000"/>
        </a:spcBef>
        <a:spcAft>
          <a:spcPct val="0"/>
        </a:spcAft>
        <a:buFont typeface="Wingdings 2" pitchFamily="18" charset="2"/>
        <a:buChar char="¡"/>
        <a:defRPr sz="1400">
          <a:solidFill>
            <a:schemeClr val="tx1"/>
          </a:solidFill>
          <a:latin typeface="+mn-lt"/>
          <a:ea typeface="+mn-ea"/>
        </a:defRPr>
      </a:lvl4pPr>
      <a:lvl5pPr marL="2057400" indent="-228600" algn="l" rtl="0" eaLnBrk="0" fontAlgn="base" hangingPunct="0">
        <a:spcBef>
          <a:spcPct val="20000"/>
        </a:spcBef>
        <a:spcAft>
          <a:spcPct val="0"/>
        </a:spcAft>
        <a:buClr>
          <a:srgbClr val="A50021"/>
        </a:buClr>
        <a:buSzPct val="80000"/>
        <a:buFont typeface="Wingdings 3" pitchFamily="18" charset="2"/>
        <a:buChar char=""/>
        <a:defRPr sz="1400">
          <a:solidFill>
            <a:schemeClr val="tx1"/>
          </a:solidFill>
          <a:latin typeface="+mn-lt"/>
          <a:ea typeface="+mn-ea"/>
        </a:defRPr>
      </a:lvl5pPr>
      <a:lvl6pPr marL="2514600" indent="-228600" algn="l" rtl="0" fontAlgn="base">
        <a:spcBef>
          <a:spcPct val="20000"/>
        </a:spcBef>
        <a:spcAft>
          <a:spcPct val="0"/>
        </a:spcAft>
        <a:buClr>
          <a:srgbClr val="A50021"/>
        </a:buClr>
        <a:buSzPct val="80000"/>
        <a:buFont typeface="Wingdings 3" pitchFamily="18" charset="2"/>
        <a:buChar char=""/>
        <a:defRPr sz="1400">
          <a:solidFill>
            <a:schemeClr val="tx1"/>
          </a:solidFill>
          <a:latin typeface="+mn-lt"/>
          <a:ea typeface="+mn-ea"/>
        </a:defRPr>
      </a:lvl6pPr>
      <a:lvl7pPr marL="2971800" indent="-228600" algn="l" rtl="0" fontAlgn="base">
        <a:spcBef>
          <a:spcPct val="20000"/>
        </a:spcBef>
        <a:spcAft>
          <a:spcPct val="0"/>
        </a:spcAft>
        <a:buClr>
          <a:srgbClr val="A50021"/>
        </a:buClr>
        <a:buSzPct val="80000"/>
        <a:buFont typeface="Wingdings 3" pitchFamily="18" charset="2"/>
        <a:buChar char=""/>
        <a:defRPr sz="1400">
          <a:solidFill>
            <a:schemeClr val="tx1"/>
          </a:solidFill>
          <a:latin typeface="+mn-lt"/>
          <a:ea typeface="+mn-ea"/>
        </a:defRPr>
      </a:lvl7pPr>
      <a:lvl8pPr marL="3429000" indent="-228600" algn="l" rtl="0" fontAlgn="base">
        <a:spcBef>
          <a:spcPct val="20000"/>
        </a:spcBef>
        <a:spcAft>
          <a:spcPct val="0"/>
        </a:spcAft>
        <a:buClr>
          <a:srgbClr val="A50021"/>
        </a:buClr>
        <a:buSzPct val="80000"/>
        <a:buFont typeface="Wingdings 3" pitchFamily="18" charset="2"/>
        <a:buChar char=""/>
        <a:defRPr sz="1400">
          <a:solidFill>
            <a:schemeClr val="tx1"/>
          </a:solidFill>
          <a:latin typeface="+mn-lt"/>
          <a:ea typeface="+mn-ea"/>
        </a:defRPr>
      </a:lvl8pPr>
      <a:lvl9pPr marL="3886200" indent="-228600" algn="l" rtl="0" fontAlgn="base">
        <a:spcBef>
          <a:spcPct val="20000"/>
        </a:spcBef>
        <a:spcAft>
          <a:spcPct val="0"/>
        </a:spcAft>
        <a:buClr>
          <a:srgbClr val="A50021"/>
        </a:buClr>
        <a:buSzPct val="80000"/>
        <a:buFont typeface="Wingdings 3" pitchFamily="18" charset="2"/>
        <a:buChar char=""/>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tiff"/><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tiff"/><Relationship Id="rId5" Type="http://schemas.openxmlformats.org/officeDocument/2006/relationships/image" Target="../media/image6.tiff"/><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0.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16.png"/><Relationship Id="rId5" Type="http://schemas.microsoft.com/office/2007/relationships/hdphoto" Target="../media/hdphoto2.wdp"/><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hyperlink" Target="https://www.spacesymposium.org/wp-content/uploads/2017/10/C.Pearson_31st_Space_Symposium_Tech_Track_paper.pd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ctgilles@calpoly.edu" TargetMode="External"/><Relationship Id="rId2" Type="http://schemas.openxmlformats.org/officeDocument/2006/relationships/hyperlink" Target="mailto:robert.l.Staehle@jpl.nasa.gov"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2791E-5371-AF4D-B854-5D176F0AC818}"/>
              </a:ext>
            </a:extLst>
          </p:cNvPr>
          <p:cNvSpPr>
            <a:spLocks noGrp="1"/>
          </p:cNvSpPr>
          <p:nvPr>
            <p:ph type="ctrTitle"/>
          </p:nvPr>
        </p:nvSpPr>
        <p:spPr>
          <a:xfrm>
            <a:off x="271250" y="656944"/>
            <a:ext cx="11689474" cy="1978128"/>
          </a:xfrm>
        </p:spPr>
        <p:txBody>
          <a:bodyPr>
            <a:normAutofit/>
          </a:bodyPr>
          <a:lstStyle/>
          <a:p>
            <a:r>
              <a:rPr lang="en-US" sz="4000" b="1" dirty="0" err="1"/>
              <a:t>SmallSats</a:t>
            </a:r>
            <a:r>
              <a:rPr lang="en-US" sz="4000" b="1" dirty="0"/>
              <a:t> Beyond Saturn </a:t>
            </a:r>
            <a:br>
              <a:rPr lang="en-US" sz="4000" b="1" dirty="0"/>
            </a:br>
            <a:r>
              <a:rPr lang="en-US" sz="4000" b="1" dirty="0"/>
              <a:t>Without Radioisotopes: A Preliminary Assessment</a:t>
            </a:r>
            <a:r>
              <a:rPr lang="en-US" sz="4000" dirty="0"/>
              <a:t> </a:t>
            </a:r>
            <a:br>
              <a:rPr lang="en-US" altLang="en-US" sz="4000" b="1" dirty="0"/>
            </a:br>
            <a:r>
              <a:rPr lang="en-US" altLang="en-US" sz="2400" b="1" dirty="0"/>
              <a:t>Interplanetary Small Satellite Conference</a:t>
            </a:r>
            <a:r>
              <a:rPr lang="en-US" altLang="en-US" sz="2700" b="1" i="1" dirty="0"/>
              <a:t>, Web-hosted from Pasadena, California</a:t>
            </a:r>
            <a:br>
              <a:rPr lang="en-US" altLang="en-US" sz="400" i="1" dirty="0"/>
            </a:br>
            <a:br>
              <a:rPr lang="en-US" altLang="en-US" sz="400" i="1" dirty="0"/>
            </a:br>
            <a:r>
              <a:rPr lang="en-US" altLang="en-US" sz="2000" i="1" dirty="0"/>
              <a:t>2020 </a:t>
            </a:r>
            <a:r>
              <a:rPr lang="en-US" altLang="en-US" sz="2000" i="1"/>
              <a:t>May 12</a:t>
            </a:r>
            <a:endParaRPr lang="en-US" dirty="0"/>
          </a:p>
        </p:txBody>
      </p:sp>
      <p:sp>
        <p:nvSpPr>
          <p:cNvPr id="3" name="Subtitle 2">
            <a:extLst>
              <a:ext uri="{FF2B5EF4-FFF2-40B4-BE49-F238E27FC236}">
                <a16:creationId xmlns:a16="http://schemas.microsoft.com/office/drawing/2014/main" id="{52D6C7E1-33DD-6D46-957E-8B7906ADFA41}"/>
              </a:ext>
            </a:extLst>
          </p:cNvPr>
          <p:cNvSpPr>
            <a:spLocks noGrp="1"/>
          </p:cNvSpPr>
          <p:nvPr>
            <p:ph type="subTitle" idx="1"/>
          </p:nvPr>
        </p:nvSpPr>
        <p:spPr>
          <a:xfrm>
            <a:off x="295562" y="2847579"/>
            <a:ext cx="11833969" cy="3867228"/>
          </a:xfrm>
        </p:spPr>
        <p:txBody>
          <a:bodyPr>
            <a:normAutofit/>
          </a:bodyPr>
          <a:lstStyle/>
          <a:p>
            <a:r>
              <a:rPr lang="en-US" altLang="en-US" sz="2000" i="1" dirty="0"/>
              <a:t>Robert L. Staehle, Alessandra </a:t>
            </a:r>
            <a:r>
              <a:rPr lang="en-US" altLang="en-US" sz="2000" i="1" dirty="0" err="1"/>
              <a:t>Babuscia</a:t>
            </a:r>
            <a:r>
              <a:rPr lang="en-US" altLang="en-US" sz="2000" i="1" dirty="0"/>
              <a:t>, </a:t>
            </a:r>
            <a:r>
              <a:rPr lang="en-US" altLang="en-US" sz="2000" i="1" dirty="0" err="1"/>
              <a:t>Nacer</a:t>
            </a:r>
            <a:r>
              <a:rPr lang="en-US" altLang="en-US" sz="2000" i="1" dirty="0"/>
              <a:t> </a:t>
            </a:r>
            <a:r>
              <a:rPr lang="en-US" altLang="en-US" sz="2000" i="1" dirty="0" err="1"/>
              <a:t>Chahat</a:t>
            </a:r>
            <a:r>
              <a:rPr lang="en-US" altLang="en-US" sz="2000" i="1" dirty="0"/>
              <a:t>, Steve </a:t>
            </a:r>
            <a:r>
              <a:rPr lang="en-US" altLang="en-US" sz="2000" i="1" dirty="0" err="1"/>
              <a:t>Chien</a:t>
            </a:r>
            <a:r>
              <a:rPr lang="en-US" altLang="en-US" sz="2000" i="1" dirty="0"/>
              <a:t>, Corey Cochrane, Courtney Duncan, Henry Garrett, Damon Landau, </a:t>
            </a:r>
            <a:r>
              <a:rPr lang="en-US" altLang="en-US" sz="2000" i="1" dirty="0" err="1"/>
              <a:t>Paulett</a:t>
            </a:r>
            <a:r>
              <a:rPr lang="en-US" altLang="en-US" sz="2000" i="1" dirty="0"/>
              <a:t> </a:t>
            </a:r>
            <a:r>
              <a:rPr lang="en-US" altLang="en-US" sz="2000" i="1" dirty="0" err="1"/>
              <a:t>Liewer</a:t>
            </a:r>
            <a:r>
              <a:rPr lang="en-US" altLang="en-US" sz="2000" i="1" dirty="0"/>
              <a:t>, </a:t>
            </a:r>
            <a:r>
              <a:rPr lang="en-US" altLang="en-US" sz="2000" i="1" dirty="0" err="1"/>
              <a:t>Pantazis</a:t>
            </a:r>
            <a:r>
              <a:rPr lang="en-US" altLang="en-US" sz="2000" i="1" dirty="0"/>
              <a:t> </a:t>
            </a:r>
            <a:r>
              <a:rPr lang="en-US" altLang="en-US" sz="2000" i="1" dirty="0" err="1"/>
              <a:t>Mouroulis</a:t>
            </a:r>
            <a:r>
              <a:rPr lang="en-US" altLang="en-US" sz="2000" i="1" dirty="0"/>
              <a:t>, Neil Murphy, Adrian Tang, Team </a:t>
            </a:r>
            <a:r>
              <a:rPr lang="en-US" altLang="en-US" sz="2000" i="1" dirty="0" err="1"/>
              <a:t>Xc</a:t>
            </a:r>
            <a:endParaRPr lang="en-US" altLang="en-US" sz="2000" i="1" dirty="0"/>
          </a:p>
          <a:p>
            <a:r>
              <a:rPr lang="en-US" altLang="en-US" sz="2000" b="1" i="1" dirty="0"/>
              <a:t>Jet Propulsion Laboratory, California Institute of Technology</a:t>
            </a:r>
            <a:endParaRPr lang="en-US" altLang="en-US" sz="300" b="1" i="1" dirty="0"/>
          </a:p>
          <a:p>
            <a:endParaRPr lang="en-US" altLang="en-US" sz="300" b="1" i="1" dirty="0"/>
          </a:p>
          <a:p>
            <a:r>
              <a:rPr lang="en-US" altLang="en-US" sz="2000" i="1" u="sng" dirty="0"/>
              <a:t>Jordi Puig-</a:t>
            </a:r>
            <a:r>
              <a:rPr lang="en-US" altLang="en-US" sz="2000" i="1" u="sng" dirty="0" err="1"/>
              <a:t>Suari</a:t>
            </a:r>
            <a:r>
              <a:rPr lang="en-US" altLang="en-US" sz="2000" i="1" dirty="0"/>
              <a:t>, John </a:t>
            </a:r>
            <a:r>
              <a:rPr lang="en-US" altLang="en-US" sz="2000" i="1" dirty="0" err="1"/>
              <a:t>Bellardo</a:t>
            </a:r>
            <a:r>
              <a:rPr lang="en-US" altLang="en-US" sz="2000" i="1" dirty="0"/>
              <a:t>, Cole Gillespie, </a:t>
            </a:r>
            <a:r>
              <a:rPr lang="en-US" sz="2000" i="1" dirty="0"/>
              <a:t>Nick Bonafede, Michael Fernandez, Maya Gordon, Cassandra </a:t>
            </a:r>
            <a:r>
              <a:rPr lang="en-US" sz="2000" i="1" dirty="0" err="1"/>
              <a:t>Kraver</a:t>
            </a:r>
            <a:r>
              <a:rPr lang="en-US" sz="2000" i="1" dirty="0"/>
              <a:t>, Daniel Leon, Liam Mages, Lucas </a:t>
            </a:r>
            <a:r>
              <a:rPr lang="en-US" sz="2000" i="1" dirty="0" err="1"/>
              <a:t>Martos-Repath</a:t>
            </a:r>
            <a:r>
              <a:rPr lang="en-US" sz="2000" i="1" dirty="0"/>
              <a:t>, Sydney Retzlaff</a:t>
            </a:r>
            <a:endParaRPr lang="en-US" altLang="en-US" sz="2000" i="1" dirty="0">
              <a:highlight>
                <a:srgbClr val="FF00FF"/>
              </a:highlight>
            </a:endParaRPr>
          </a:p>
          <a:p>
            <a:r>
              <a:rPr lang="en-US" altLang="en-US" sz="2000" b="1" i="1" dirty="0"/>
              <a:t>California Polytechnic University – San Luis Obispo</a:t>
            </a:r>
          </a:p>
          <a:p>
            <a:endParaRPr lang="en-US" altLang="en-US" sz="400" b="1" i="1" dirty="0"/>
          </a:p>
          <a:p>
            <a:r>
              <a:rPr lang="en-US" altLang="en-US" sz="2000" i="1" dirty="0"/>
              <a:t>Kian Crowley/</a:t>
            </a:r>
            <a:r>
              <a:rPr lang="en-US" altLang="en-US" sz="2000" b="1" i="1" dirty="0"/>
              <a:t>Crowley Aerospace Consulting; </a:t>
            </a:r>
            <a:r>
              <a:rPr lang="en-US" altLang="en-US" sz="2000" i="1" dirty="0">
                <a:solidFill>
                  <a:prstClr val="black"/>
                </a:solidFill>
              </a:rPr>
              <a:t>Mihir Desai/</a:t>
            </a:r>
            <a:r>
              <a:rPr lang="en-US" altLang="en-US" sz="2000" b="1" i="1" dirty="0">
                <a:solidFill>
                  <a:prstClr val="black"/>
                </a:solidFill>
              </a:rPr>
              <a:t>Southwest Research Institute</a:t>
            </a:r>
            <a:endParaRPr lang="en-US" altLang="en-US" sz="400" b="1" i="1" dirty="0"/>
          </a:p>
          <a:p>
            <a:endParaRPr lang="en-US" altLang="en-US" sz="400" i="1" dirty="0"/>
          </a:p>
          <a:p>
            <a:r>
              <a:rPr lang="en-US" altLang="en-US" sz="2000" i="1" dirty="0" err="1"/>
              <a:t>Jekan</a:t>
            </a:r>
            <a:r>
              <a:rPr lang="en-US" altLang="en-US" sz="2000" i="1" dirty="0"/>
              <a:t> </a:t>
            </a:r>
            <a:r>
              <a:rPr lang="en-US" altLang="en-US" sz="2000" i="1" dirty="0" err="1"/>
              <a:t>Thangavelautham</a:t>
            </a:r>
            <a:r>
              <a:rPr lang="en-US" altLang="en-US" sz="2000" i="1" dirty="0"/>
              <a:t>/</a:t>
            </a:r>
            <a:r>
              <a:rPr lang="en-US" altLang="en-US" sz="2000" b="1" i="1" dirty="0"/>
              <a:t>University of Arizona</a:t>
            </a:r>
            <a:endParaRPr lang="en-US" altLang="en-US" i="1" dirty="0"/>
          </a:p>
          <a:p>
            <a:endParaRPr lang="en-US" altLang="en-US" i="1" dirty="0"/>
          </a:p>
          <a:p>
            <a:endParaRPr lang="en-US" dirty="0"/>
          </a:p>
        </p:txBody>
      </p:sp>
      <p:pic>
        <p:nvPicPr>
          <p:cNvPr id="5" name="Picture 4">
            <a:extLst>
              <a:ext uri="{FF2B5EF4-FFF2-40B4-BE49-F238E27FC236}">
                <a16:creationId xmlns:a16="http://schemas.microsoft.com/office/drawing/2014/main" id="{8CE43A6F-A361-2045-896F-DFFC39346EC4}"/>
              </a:ext>
            </a:extLst>
          </p:cNvPr>
          <p:cNvPicPr>
            <a:picLocks noChangeAspect="1"/>
          </p:cNvPicPr>
          <p:nvPr/>
        </p:nvPicPr>
        <p:blipFill>
          <a:blip r:embed="rId2"/>
          <a:stretch>
            <a:fillRect/>
          </a:stretch>
        </p:blipFill>
        <p:spPr>
          <a:xfrm>
            <a:off x="295563" y="183468"/>
            <a:ext cx="1524000" cy="857250"/>
          </a:xfrm>
          <a:prstGeom prst="rect">
            <a:avLst/>
          </a:prstGeom>
        </p:spPr>
      </p:pic>
      <p:grpSp>
        <p:nvGrpSpPr>
          <p:cNvPr id="7" name="Group 6">
            <a:extLst>
              <a:ext uri="{FF2B5EF4-FFF2-40B4-BE49-F238E27FC236}">
                <a16:creationId xmlns:a16="http://schemas.microsoft.com/office/drawing/2014/main" id="{C37214B5-DF7F-8941-83A3-583DB8992199}"/>
              </a:ext>
            </a:extLst>
          </p:cNvPr>
          <p:cNvGrpSpPr>
            <a:grpSpLocks noChangeAspect="1"/>
          </p:cNvGrpSpPr>
          <p:nvPr/>
        </p:nvGrpSpPr>
        <p:grpSpPr>
          <a:xfrm>
            <a:off x="10603713" y="11924"/>
            <a:ext cx="1381324" cy="1381324"/>
            <a:chOff x="391258" y="5911034"/>
            <a:chExt cx="913311" cy="902760"/>
          </a:xfrm>
        </p:grpSpPr>
        <p:sp>
          <p:nvSpPr>
            <p:cNvPr id="8" name="Oval 7">
              <a:extLst>
                <a:ext uri="{FF2B5EF4-FFF2-40B4-BE49-F238E27FC236}">
                  <a16:creationId xmlns:a16="http://schemas.microsoft.com/office/drawing/2014/main" id="{386681F1-975E-BF42-B457-4281E94EB869}"/>
                </a:ext>
              </a:extLst>
            </p:cNvPr>
            <p:cNvSpPr/>
            <p:nvPr/>
          </p:nvSpPr>
          <p:spPr>
            <a:xfrm>
              <a:off x="484262" y="6044092"/>
              <a:ext cx="777801" cy="755411"/>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p>
          </p:txBody>
        </p:sp>
        <p:pic>
          <p:nvPicPr>
            <p:cNvPr id="9" name="Picture 8">
              <a:extLst>
                <a:ext uri="{FF2B5EF4-FFF2-40B4-BE49-F238E27FC236}">
                  <a16:creationId xmlns:a16="http://schemas.microsoft.com/office/drawing/2014/main" id="{94096938-E236-2543-A522-7471DA3518E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1258" y="5911034"/>
              <a:ext cx="913311" cy="90276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sp>
        <p:nvSpPr>
          <p:cNvPr id="4" name="TextBox 3">
            <a:extLst>
              <a:ext uri="{FF2B5EF4-FFF2-40B4-BE49-F238E27FC236}">
                <a16:creationId xmlns:a16="http://schemas.microsoft.com/office/drawing/2014/main" id="{2395FB5F-FC9D-3644-8228-FEF414ACF654}"/>
              </a:ext>
            </a:extLst>
          </p:cNvPr>
          <p:cNvSpPr txBox="1"/>
          <p:nvPr/>
        </p:nvSpPr>
        <p:spPr>
          <a:xfrm>
            <a:off x="11760200" y="4783876"/>
            <a:ext cx="369332" cy="1770356"/>
          </a:xfrm>
          <a:prstGeom prst="rect">
            <a:avLst/>
          </a:prstGeom>
          <a:noFill/>
        </p:spPr>
        <p:txBody>
          <a:bodyPr vert="vert270" wrap="none" rtlCol="0">
            <a:spAutoFit/>
          </a:bodyPr>
          <a:lstStyle/>
          <a:p>
            <a:r>
              <a:rPr lang="en-US" sz="1200" dirty="0"/>
              <a:t>© 2020 All rights reserved.</a:t>
            </a:r>
          </a:p>
        </p:txBody>
      </p:sp>
      <p:sp>
        <p:nvSpPr>
          <p:cNvPr id="10" name="TextBox 9">
            <a:extLst>
              <a:ext uri="{FF2B5EF4-FFF2-40B4-BE49-F238E27FC236}">
                <a16:creationId xmlns:a16="http://schemas.microsoft.com/office/drawing/2014/main" id="{01AF2351-C7C7-484D-8EC6-86E108D68D11}"/>
              </a:ext>
            </a:extLst>
          </p:cNvPr>
          <p:cNvSpPr txBox="1"/>
          <p:nvPr/>
        </p:nvSpPr>
        <p:spPr>
          <a:xfrm>
            <a:off x="3871931" y="6581001"/>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6" name="Date Placeholder 5">
            <a:extLst>
              <a:ext uri="{FF2B5EF4-FFF2-40B4-BE49-F238E27FC236}">
                <a16:creationId xmlns:a16="http://schemas.microsoft.com/office/drawing/2014/main" id="{EE12E39C-0437-D24C-AB17-81943DC534AB}"/>
              </a:ext>
            </a:extLst>
          </p:cNvPr>
          <p:cNvSpPr>
            <a:spLocks noGrp="1"/>
          </p:cNvSpPr>
          <p:nvPr>
            <p:ph type="dt" sz="half" idx="10"/>
          </p:nvPr>
        </p:nvSpPr>
        <p:spPr/>
        <p:txBody>
          <a:bodyPr/>
          <a:lstStyle/>
          <a:p>
            <a:r>
              <a:rPr lang="en-US"/>
              <a:t>2020/5/12</a:t>
            </a:r>
          </a:p>
        </p:txBody>
      </p:sp>
      <p:sp>
        <p:nvSpPr>
          <p:cNvPr id="11" name="Slide Number Placeholder 10">
            <a:extLst>
              <a:ext uri="{FF2B5EF4-FFF2-40B4-BE49-F238E27FC236}">
                <a16:creationId xmlns:a16="http://schemas.microsoft.com/office/drawing/2014/main" id="{797F53BE-CA96-8E49-A7A8-8CFDFB776EC3}"/>
              </a:ext>
            </a:extLst>
          </p:cNvPr>
          <p:cNvSpPr>
            <a:spLocks noGrp="1"/>
          </p:cNvSpPr>
          <p:nvPr>
            <p:ph type="sldNum" sz="quarter" idx="12"/>
          </p:nvPr>
        </p:nvSpPr>
        <p:spPr/>
        <p:txBody>
          <a:bodyPr/>
          <a:lstStyle/>
          <a:p>
            <a:fld id="{B754520E-7A31-114F-B7C0-44D9A58BFA1D}" type="slidenum">
              <a:rPr lang="en-US" smtClean="0"/>
              <a:t>1</a:t>
            </a:fld>
            <a:endParaRPr lang="en-US"/>
          </a:p>
        </p:txBody>
      </p:sp>
    </p:spTree>
    <p:extLst>
      <p:ext uri="{BB962C8B-B14F-4D97-AF65-F5344CB8AC3E}">
        <p14:creationId xmlns:p14="http://schemas.microsoft.com/office/powerpoint/2010/main" val="2645775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78400-B8D1-A149-878B-80171CA9A37C}"/>
              </a:ext>
            </a:extLst>
          </p:cNvPr>
          <p:cNvSpPr>
            <a:spLocks noGrp="1"/>
          </p:cNvSpPr>
          <p:nvPr>
            <p:ph type="title"/>
          </p:nvPr>
        </p:nvSpPr>
        <p:spPr>
          <a:xfrm>
            <a:off x="238594" y="250031"/>
            <a:ext cx="2904924" cy="5926932"/>
          </a:xfrm>
        </p:spPr>
        <p:txBody>
          <a:bodyPr anchor="t">
            <a:noAutofit/>
          </a:bodyPr>
          <a:lstStyle/>
          <a:p>
            <a:r>
              <a:rPr lang="en-US" sz="3200" b="1" dirty="0">
                <a:solidFill>
                  <a:schemeClr val="bg1"/>
                </a:solidFill>
              </a:rPr>
              <a:t>Visits beyond Saturn are rare.</a:t>
            </a:r>
            <a:br>
              <a:rPr lang="en-US" sz="3200" b="1" dirty="0">
                <a:solidFill>
                  <a:schemeClr val="bg1"/>
                </a:solidFill>
              </a:rPr>
            </a:br>
            <a:br>
              <a:rPr lang="en-US" sz="3200" b="1" dirty="0">
                <a:solidFill>
                  <a:schemeClr val="bg1"/>
                </a:solidFill>
              </a:rPr>
            </a:br>
            <a:r>
              <a:rPr lang="en-US" sz="3200" b="1" dirty="0">
                <a:solidFill>
                  <a:schemeClr val="bg1"/>
                </a:solidFill>
              </a:rPr>
              <a:t>The vast majority of the volume of the Solar System lies beyond Saturn’s orbit, and outside the Ecliptic plane.</a:t>
            </a:r>
          </a:p>
        </p:txBody>
      </p:sp>
      <p:pic>
        <p:nvPicPr>
          <p:cNvPr id="5" name="Picture 4">
            <a:extLst>
              <a:ext uri="{FF2B5EF4-FFF2-40B4-BE49-F238E27FC236}">
                <a16:creationId xmlns:a16="http://schemas.microsoft.com/office/drawing/2014/main" id="{D49DF7D1-1B87-B148-944E-FB771442EF86}"/>
              </a:ext>
            </a:extLst>
          </p:cNvPr>
          <p:cNvPicPr>
            <a:picLocks noChangeAspect="1"/>
          </p:cNvPicPr>
          <p:nvPr/>
        </p:nvPicPr>
        <p:blipFill>
          <a:blip r:embed="rId2"/>
          <a:stretch>
            <a:fillRect/>
          </a:stretch>
        </p:blipFill>
        <p:spPr>
          <a:xfrm>
            <a:off x="3981718" y="0"/>
            <a:ext cx="8210282" cy="6858000"/>
          </a:xfrm>
          <a:prstGeom prst="rect">
            <a:avLst/>
          </a:prstGeom>
        </p:spPr>
      </p:pic>
      <p:sp>
        <p:nvSpPr>
          <p:cNvPr id="3" name="Date Placeholder 2">
            <a:extLst>
              <a:ext uri="{FF2B5EF4-FFF2-40B4-BE49-F238E27FC236}">
                <a16:creationId xmlns:a16="http://schemas.microsoft.com/office/drawing/2014/main" id="{4328C5AC-6B96-3940-9D82-1FAB9386604F}"/>
              </a:ext>
            </a:extLst>
          </p:cNvPr>
          <p:cNvSpPr>
            <a:spLocks noGrp="1"/>
          </p:cNvSpPr>
          <p:nvPr>
            <p:ph type="dt" sz="half" idx="10"/>
          </p:nvPr>
        </p:nvSpPr>
        <p:spPr/>
        <p:txBody>
          <a:bodyPr/>
          <a:lstStyle/>
          <a:p>
            <a:r>
              <a:rPr lang="en-US"/>
              <a:t>2020/5/12</a:t>
            </a:r>
          </a:p>
        </p:txBody>
      </p:sp>
      <p:sp>
        <p:nvSpPr>
          <p:cNvPr id="6" name="Slide Number Placeholder 5">
            <a:extLst>
              <a:ext uri="{FF2B5EF4-FFF2-40B4-BE49-F238E27FC236}">
                <a16:creationId xmlns:a16="http://schemas.microsoft.com/office/drawing/2014/main" id="{C3BD841A-304E-354F-B03E-B49EFBCF9CF9}"/>
              </a:ext>
            </a:extLst>
          </p:cNvPr>
          <p:cNvSpPr>
            <a:spLocks noGrp="1"/>
          </p:cNvSpPr>
          <p:nvPr>
            <p:ph type="sldNum" sz="quarter" idx="12"/>
          </p:nvPr>
        </p:nvSpPr>
        <p:spPr/>
        <p:txBody>
          <a:bodyPr/>
          <a:lstStyle/>
          <a:p>
            <a:fld id="{B754520E-7A31-114F-B7C0-44D9A58BFA1D}" type="slidenum">
              <a:rPr lang="en-US" smtClean="0"/>
              <a:t>2</a:t>
            </a:fld>
            <a:endParaRPr lang="en-US"/>
          </a:p>
        </p:txBody>
      </p:sp>
    </p:spTree>
    <p:extLst>
      <p:ext uri="{BB962C8B-B14F-4D97-AF65-F5344CB8AC3E}">
        <p14:creationId xmlns:p14="http://schemas.microsoft.com/office/powerpoint/2010/main" val="574055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47F46-F9A9-A349-871C-128C35AE6E3E}"/>
              </a:ext>
            </a:extLst>
          </p:cNvPr>
          <p:cNvSpPr>
            <a:spLocks noGrp="1"/>
          </p:cNvSpPr>
          <p:nvPr>
            <p:ph type="title"/>
          </p:nvPr>
        </p:nvSpPr>
        <p:spPr>
          <a:xfrm>
            <a:off x="838200" y="120197"/>
            <a:ext cx="10515600" cy="598261"/>
          </a:xfrm>
        </p:spPr>
        <p:txBody>
          <a:bodyPr>
            <a:normAutofit fontScale="90000"/>
          </a:bodyPr>
          <a:lstStyle/>
          <a:p>
            <a:r>
              <a:rPr lang="en-US" b="1" dirty="0"/>
              <a:t>How might we learn more, affordably?</a:t>
            </a:r>
          </a:p>
        </p:txBody>
      </p:sp>
      <p:sp>
        <p:nvSpPr>
          <p:cNvPr id="3" name="Content Placeholder 2">
            <a:extLst>
              <a:ext uri="{FF2B5EF4-FFF2-40B4-BE49-F238E27FC236}">
                <a16:creationId xmlns:a16="http://schemas.microsoft.com/office/drawing/2014/main" id="{1E5F2AA6-0449-5E4C-B1A3-EE95F47D0694}"/>
              </a:ext>
            </a:extLst>
          </p:cNvPr>
          <p:cNvSpPr>
            <a:spLocks noGrp="1"/>
          </p:cNvSpPr>
          <p:nvPr>
            <p:ph idx="1"/>
          </p:nvPr>
        </p:nvSpPr>
        <p:spPr>
          <a:xfrm>
            <a:off x="319957" y="838200"/>
            <a:ext cx="11252918" cy="5606276"/>
          </a:xfrm>
        </p:spPr>
        <p:txBody>
          <a:bodyPr>
            <a:normAutofit fontScale="77500" lnSpcReduction="20000"/>
          </a:bodyPr>
          <a:lstStyle/>
          <a:p>
            <a:pPr marL="0" indent="0">
              <a:buNone/>
            </a:pPr>
            <a:r>
              <a:rPr lang="en-US" b="1" i="1" dirty="0"/>
              <a:t>Classical approach, with very sophisticated, high-yield missions with broad objectives</a:t>
            </a:r>
          </a:p>
          <a:p>
            <a:r>
              <a:rPr lang="en-US" i="1" dirty="0"/>
              <a:t>New Horizons</a:t>
            </a:r>
            <a:r>
              <a:rPr lang="en-US" dirty="0"/>
              <a:t>, </a:t>
            </a:r>
            <a:r>
              <a:rPr lang="en-US" i="1" dirty="0"/>
              <a:t>Voyager 1 &amp; 2</a:t>
            </a:r>
            <a:r>
              <a:rPr lang="en-US" dirty="0"/>
              <a:t>, and </a:t>
            </a:r>
            <a:r>
              <a:rPr lang="en-US" i="1" dirty="0"/>
              <a:t>Pioneer 10 &amp; 11</a:t>
            </a:r>
            <a:r>
              <a:rPr lang="en-US" dirty="0"/>
              <a:t> are the only spacecraft to venture beyond Saturn’s orbit. </a:t>
            </a:r>
          </a:p>
          <a:p>
            <a:r>
              <a:rPr lang="en-US" dirty="0"/>
              <a:t>Each weighed &gt;250 kg (some &gt;&gt;250 kg).</a:t>
            </a:r>
          </a:p>
          <a:p>
            <a:r>
              <a:rPr lang="en-US" dirty="0"/>
              <a:t>Cost &gt;FY19$300 M (most &gt;&gt;$300 M). </a:t>
            </a:r>
          </a:p>
          <a:p>
            <a:r>
              <a:rPr lang="en-US" dirty="0"/>
              <a:t>Operations teams with 10s of people.  </a:t>
            </a:r>
          </a:p>
          <a:p>
            <a:r>
              <a:rPr lang="en-US" dirty="0"/>
              <a:t>Radioisotope power.  </a:t>
            </a:r>
          </a:p>
          <a:p>
            <a:endParaRPr lang="en-US" dirty="0"/>
          </a:p>
          <a:p>
            <a:pPr marL="0" indent="0">
              <a:buNone/>
            </a:pPr>
            <a:r>
              <a:rPr lang="en-US" b="1" i="1" dirty="0"/>
              <a:t>Focused </a:t>
            </a:r>
            <a:r>
              <a:rPr lang="en-US" b="1" i="1" dirty="0" err="1"/>
              <a:t>SmallSat</a:t>
            </a:r>
            <a:r>
              <a:rPr lang="en-US" b="1" i="1" dirty="0"/>
              <a:t> approach, very specific objectives</a:t>
            </a:r>
          </a:p>
          <a:p>
            <a:r>
              <a:rPr lang="en-US" dirty="0"/>
              <a:t>Inspired by the CubeSat/</a:t>
            </a:r>
            <a:r>
              <a:rPr lang="en-US" dirty="0" err="1"/>
              <a:t>SmallSat</a:t>
            </a:r>
            <a:r>
              <a:rPr lang="en-US" dirty="0"/>
              <a:t> revolution in small, low power electronics and miniature instruments. </a:t>
            </a:r>
          </a:p>
          <a:p>
            <a:r>
              <a:rPr lang="en-US" dirty="0"/>
              <a:t>1/10th the cost</a:t>
            </a:r>
            <a:r>
              <a:rPr lang="en-US" dirty="0">
                <a:solidFill>
                  <a:srgbClr val="00B050"/>
                </a:solidFill>
              </a:rPr>
              <a:t>*</a:t>
            </a:r>
            <a:r>
              <a:rPr lang="en-US" dirty="0"/>
              <a:t> and mass, and </a:t>
            </a:r>
          </a:p>
          <a:p>
            <a:r>
              <a:rPr lang="en-US" dirty="0"/>
              <a:t>1% of the equivalent continuous power level, and </a:t>
            </a:r>
          </a:p>
          <a:p>
            <a:r>
              <a:rPr lang="en-US" dirty="0"/>
              <a:t>1% operations staffing of such missions today. </a:t>
            </a:r>
          </a:p>
          <a:p>
            <a:r>
              <a:rPr lang="en-US" dirty="0"/>
              <a:t>Launched as secondary payloads ridesharing with primary missions to the Outer Solar System.</a:t>
            </a:r>
          </a:p>
          <a:p>
            <a:r>
              <a:rPr lang="en-US" dirty="0"/>
              <a:t>Use Jupiter </a:t>
            </a:r>
            <a:r>
              <a:rPr lang="en-US" dirty="0" err="1"/>
              <a:t>swingbys</a:t>
            </a:r>
            <a:r>
              <a:rPr lang="en-US" dirty="0"/>
              <a:t> to different targets beyond Saturn’s orbit.      </a:t>
            </a:r>
          </a:p>
          <a:p>
            <a:endParaRPr lang="en-US" dirty="0"/>
          </a:p>
        </p:txBody>
      </p:sp>
      <p:sp>
        <p:nvSpPr>
          <p:cNvPr id="4" name="TextBox 3">
            <a:extLst>
              <a:ext uri="{FF2B5EF4-FFF2-40B4-BE49-F238E27FC236}">
                <a16:creationId xmlns:a16="http://schemas.microsoft.com/office/drawing/2014/main" id="{135C97BE-648C-074E-98C4-E56F9CB46672}"/>
              </a:ext>
            </a:extLst>
          </p:cNvPr>
          <p:cNvSpPr txBox="1"/>
          <p:nvPr/>
        </p:nvSpPr>
        <p:spPr>
          <a:xfrm>
            <a:off x="2358441" y="6615019"/>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TextBox 4">
            <a:extLst>
              <a:ext uri="{FF2B5EF4-FFF2-40B4-BE49-F238E27FC236}">
                <a16:creationId xmlns:a16="http://schemas.microsoft.com/office/drawing/2014/main" id="{4D7D308A-95AC-DF49-A22A-AD8C7B01C6E7}"/>
              </a:ext>
            </a:extLst>
          </p:cNvPr>
          <p:cNvSpPr txBox="1"/>
          <p:nvPr/>
        </p:nvSpPr>
        <p:spPr>
          <a:xfrm>
            <a:off x="7147034" y="4403833"/>
            <a:ext cx="4577864" cy="11140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600" dirty="0">
                <a:solidFill>
                  <a:srgbClr val="00B050"/>
                </a:solidFill>
              </a:rPr>
              <a:t>*</a:t>
            </a:r>
            <a:r>
              <a:rPr lang="en-US" sz="1600" i="1" dirty="0">
                <a:solidFill>
                  <a:schemeClr val="tx1"/>
                </a:solidFill>
              </a:rPr>
              <a:t>C</a:t>
            </a:r>
            <a:r>
              <a:rPr lang="en-US" sz="1600" i="1" dirty="0"/>
              <a:t>ost information contained in this document is of a budgetary and planning nature and is intended for informational purposes only. It does not constitute a commitment on the part of JPL and/or Caltech. </a:t>
            </a:r>
            <a:endParaRPr lang="en-US" sz="1600" i="1" dirty="0">
              <a:solidFill>
                <a:srgbClr val="00B050"/>
              </a:solidFill>
            </a:endParaRPr>
          </a:p>
        </p:txBody>
      </p:sp>
      <p:sp>
        <p:nvSpPr>
          <p:cNvPr id="6" name="Date Placeholder 5">
            <a:extLst>
              <a:ext uri="{FF2B5EF4-FFF2-40B4-BE49-F238E27FC236}">
                <a16:creationId xmlns:a16="http://schemas.microsoft.com/office/drawing/2014/main" id="{B1C8E517-2A4B-6C41-A77F-4A35AC9FDE31}"/>
              </a:ext>
            </a:extLst>
          </p:cNvPr>
          <p:cNvSpPr>
            <a:spLocks noGrp="1"/>
          </p:cNvSpPr>
          <p:nvPr>
            <p:ph type="dt" sz="half" idx="10"/>
          </p:nvPr>
        </p:nvSpPr>
        <p:spPr/>
        <p:txBody>
          <a:bodyPr/>
          <a:lstStyle/>
          <a:p>
            <a:r>
              <a:rPr lang="en-US"/>
              <a:t>2020/5/12</a:t>
            </a:r>
          </a:p>
        </p:txBody>
      </p:sp>
      <p:sp>
        <p:nvSpPr>
          <p:cNvPr id="8" name="Slide Number Placeholder 7">
            <a:extLst>
              <a:ext uri="{FF2B5EF4-FFF2-40B4-BE49-F238E27FC236}">
                <a16:creationId xmlns:a16="http://schemas.microsoft.com/office/drawing/2014/main" id="{3C596E0F-8A73-834D-BAAB-3F60FC15BDB9}"/>
              </a:ext>
            </a:extLst>
          </p:cNvPr>
          <p:cNvSpPr>
            <a:spLocks noGrp="1"/>
          </p:cNvSpPr>
          <p:nvPr>
            <p:ph type="sldNum" sz="quarter" idx="12"/>
          </p:nvPr>
        </p:nvSpPr>
        <p:spPr/>
        <p:txBody>
          <a:bodyPr/>
          <a:lstStyle/>
          <a:p>
            <a:fld id="{B754520E-7A31-114F-B7C0-44D9A58BFA1D}" type="slidenum">
              <a:rPr lang="en-US" smtClean="0"/>
              <a:t>3</a:t>
            </a:fld>
            <a:endParaRPr lang="en-US"/>
          </a:p>
        </p:txBody>
      </p:sp>
    </p:spTree>
    <p:extLst>
      <p:ext uri="{BB962C8B-B14F-4D97-AF65-F5344CB8AC3E}">
        <p14:creationId xmlns:p14="http://schemas.microsoft.com/office/powerpoint/2010/main" val="3747496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DA170-BA67-F643-9F96-9AA9A14C8AFA}"/>
              </a:ext>
            </a:extLst>
          </p:cNvPr>
          <p:cNvSpPr>
            <a:spLocks noGrp="1"/>
          </p:cNvSpPr>
          <p:nvPr>
            <p:ph type="title"/>
          </p:nvPr>
        </p:nvSpPr>
        <p:spPr>
          <a:xfrm>
            <a:off x="838200" y="43393"/>
            <a:ext cx="10110849" cy="906633"/>
          </a:xfrm>
        </p:spPr>
        <p:txBody>
          <a:bodyPr/>
          <a:lstStyle/>
          <a:p>
            <a:r>
              <a:rPr lang="en-US" b="1" dirty="0"/>
              <a:t>Innovation: </a:t>
            </a:r>
            <a:r>
              <a:rPr lang="en-US" sz="4000" b="1" dirty="0"/>
              <a:t>Outer Solar System </a:t>
            </a:r>
            <a:r>
              <a:rPr lang="en-US" sz="4000" b="1" dirty="0" err="1"/>
              <a:t>SmallSats</a:t>
            </a:r>
            <a:r>
              <a:rPr lang="en-US" sz="4000" b="1" dirty="0"/>
              <a:t> (</a:t>
            </a:r>
            <a:r>
              <a:rPr lang="en-US" sz="4000" b="1" dirty="0">
                <a:latin typeface="+mn-lt"/>
              </a:rPr>
              <a:t>OS4</a:t>
            </a:r>
            <a:r>
              <a:rPr lang="en-US" sz="4000" b="1" dirty="0"/>
              <a:t>)</a:t>
            </a:r>
            <a:endParaRPr lang="en-US" b="1" dirty="0"/>
          </a:p>
        </p:txBody>
      </p:sp>
      <p:sp>
        <p:nvSpPr>
          <p:cNvPr id="4" name="Rectangle 22">
            <a:extLst>
              <a:ext uri="{FF2B5EF4-FFF2-40B4-BE49-F238E27FC236}">
                <a16:creationId xmlns:a16="http://schemas.microsoft.com/office/drawing/2014/main" id="{2415ACEF-F971-FA49-888E-A53BDADF2CDC}"/>
              </a:ext>
            </a:extLst>
          </p:cNvPr>
          <p:cNvSpPr>
            <a:spLocks noGrp="1" noChangeArrowheads="1"/>
          </p:cNvSpPr>
          <p:nvPr>
            <p:ph idx="1"/>
          </p:nvPr>
        </p:nvSpPr>
        <p:spPr bwMode="auto">
          <a:xfrm>
            <a:off x="838200" y="984765"/>
            <a:ext cx="10515600" cy="5336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sz="2400">
                <a:solidFill>
                  <a:schemeClr val="tx1"/>
                </a:solidFill>
                <a:latin typeface="Arial" panose="020B0604020202020204" pitchFamily="34" charset="0"/>
                <a:ea typeface="MS PGothic" panose="020B0600070205080204" pitchFamily="34" charset="-128"/>
              </a:defRPr>
            </a:lvl1pPr>
            <a:lvl2pPr>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buFontTx/>
              <a:buChar char="•"/>
            </a:pPr>
            <a:r>
              <a:rPr lang="en-US" altLang="ja-JP" dirty="0"/>
              <a:t>Small solar-powered outer Solar System (OSS) spacecraft could be capable of operating to </a:t>
            </a:r>
            <a:r>
              <a:rPr lang="en-US" altLang="ja-JP" strike="sngStrike" dirty="0"/>
              <a:t>just beyond the heliopause</a:t>
            </a:r>
            <a:r>
              <a:rPr lang="en-US" altLang="ja-JP" dirty="0"/>
              <a:t> </a:t>
            </a:r>
            <a:r>
              <a:rPr lang="en-US" altLang="ja-JP" dirty="0">
                <a:solidFill>
                  <a:srgbClr val="FF0000"/>
                </a:solidFill>
              </a:rPr>
              <a:t>past Neptune’s orbit.</a:t>
            </a:r>
            <a:endParaRPr lang="en-US" altLang="ja-JP" strike="sngStrike" dirty="0"/>
          </a:p>
          <a:p>
            <a:pPr>
              <a:spcBef>
                <a:spcPct val="20000"/>
              </a:spcBef>
              <a:buFontTx/>
              <a:buChar char="•"/>
            </a:pPr>
            <a:r>
              <a:rPr lang="en-US" altLang="ja-JP" dirty="0"/>
              <a:t>Could use inflatable UV-rigidized solar collector for power, thermal and RF; low data rate telecom.</a:t>
            </a:r>
          </a:p>
          <a:p>
            <a:pPr>
              <a:spcBef>
                <a:spcPct val="20000"/>
              </a:spcBef>
              <a:buFontTx/>
              <a:buChar char="•"/>
            </a:pPr>
            <a:r>
              <a:rPr lang="en-US" altLang="ja-JP" dirty="0"/>
              <a:t>Make use of low duty cycle/low-power avionics derived from high-end consumer electronics.</a:t>
            </a:r>
          </a:p>
          <a:p>
            <a:pPr>
              <a:spcBef>
                <a:spcPct val="20000"/>
              </a:spcBef>
              <a:buFontTx/>
              <a:buChar char="•"/>
            </a:pPr>
            <a:r>
              <a:rPr lang="en-US" altLang="ja-JP" dirty="0"/>
              <a:t>Employ miniaturized magnetic field, plasma, and dust instruments with modest power and data needs.</a:t>
            </a:r>
          </a:p>
          <a:p>
            <a:pPr>
              <a:spcBef>
                <a:spcPct val="20000"/>
              </a:spcBef>
              <a:buFontTx/>
              <a:buChar char="•"/>
            </a:pPr>
            <a:r>
              <a:rPr lang="en-US" altLang="ja-JP" dirty="0"/>
              <a:t>May enable affordable access to </a:t>
            </a:r>
            <a:r>
              <a:rPr lang="en-US" altLang="ja-JP" strike="sngStrike" dirty="0"/>
              <a:t>edge of</a:t>
            </a:r>
            <a:r>
              <a:rPr lang="en-US" altLang="ja-JP" dirty="0"/>
              <a:t> </a:t>
            </a:r>
            <a:r>
              <a:rPr lang="en-US" altLang="ja-JP" dirty="0">
                <a:solidFill>
                  <a:srgbClr val="FF0000"/>
                </a:solidFill>
              </a:rPr>
              <a:t>Outer </a:t>
            </a:r>
            <a:r>
              <a:rPr lang="en-US" altLang="ja-JP" dirty="0"/>
              <a:t>Solar System</a:t>
            </a:r>
          </a:p>
          <a:p>
            <a:pPr lvl="1">
              <a:spcBef>
                <a:spcPct val="20000"/>
              </a:spcBef>
            </a:pPr>
            <a:r>
              <a:rPr lang="en-US" altLang="ja-JP" dirty="0"/>
              <a:t>Explore Heliosphere, including high inclinations</a:t>
            </a:r>
            <a:endParaRPr lang="en-US" altLang="ja-JP" strike="sngStrike" dirty="0"/>
          </a:p>
          <a:p>
            <a:pPr lvl="1">
              <a:spcBef>
                <a:spcPct val="20000"/>
              </a:spcBef>
            </a:pPr>
            <a:r>
              <a:rPr lang="en-US" altLang="ja-JP" dirty="0"/>
              <a:t>Opportunistic small body flybys</a:t>
            </a:r>
          </a:p>
          <a:p>
            <a:pPr lvl="1">
              <a:spcBef>
                <a:spcPct val="20000"/>
              </a:spcBef>
            </a:pPr>
            <a:r>
              <a:rPr lang="en-US" altLang="ja-JP" dirty="0"/>
              <a:t>Focused measurements during Saturn, Uranus, or Neptune flybys </a:t>
            </a:r>
            <a:r>
              <a:rPr lang="en-US" altLang="ja-JP" i="1" dirty="0"/>
              <a:t>might</a:t>
            </a:r>
            <a:r>
              <a:rPr lang="en-US" altLang="ja-JP" dirty="0"/>
              <a:t> be possible with different instruments.</a:t>
            </a:r>
          </a:p>
          <a:p>
            <a:pPr lvl="1">
              <a:spcBef>
                <a:spcPct val="20000"/>
              </a:spcBef>
            </a:pPr>
            <a:r>
              <a:rPr lang="en-US" altLang="ja-JP" dirty="0"/>
              <a:t>Minimal-staff operations thru autonomy.</a:t>
            </a:r>
          </a:p>
        </p:txBody>
      </p:sp>
      <p:sp>
        <p:nvSpPr>
          <p:cNvPr id="5" name="TextBox 4">
            <a:extLst>
              <a:ext uri="{FF2B5EF4-FFF2-40B4-BE49-F238E27FC236}">
                <a16:creationId xmlns:a16="http://schemas.microsoft.com/office/drawing/2014/main" id="{7D52CDBB-CBAE-384A-8BF7-0FD8BDDE1B8C}"/>
              </a:ext>
            </a:extLst>
          </p:cNvPr>
          <p:cNvSpPr txBox="1"/>
          <p:nvPr/>
        </p:nvSpPr>
        <p:spPr>
          <a:xfrm>
            <a:off x="2358441" y="6615019"/>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3" name="Date Placeholder 2">
            <a:extLst>
              <a:ext uri="{FF2B5EF4-FFF2-40B4-BE49-F238E27FC236}">
                <a16:creationId xmlns:a16="http://schemas.microsoft.com/office/drawing/2014/main" id="{9B42D121-3ABC-C540-8222-C1781C9D3A38}"/>
              </a:ext>
            </a:extLst>
          </p:cNvPr>
          <p:cNvSpPr>
            <a:spLocks noGrp="1"/>
          </p:cNvSpPr>
          <p:nvPr>
            <p:ph type="dt" sz="half" idx="10"/>
          </p:nvPr>
        </p:nvSpPr>
        <p:spPr/>
        <p:txBody>
          <a:bodyPr/>
          <a:lstStyle/>
          <a:p>
            <a:r>
              <a:rPr lang="en-US"/>
              <a:t>2020/5/12</a:t>
            </a:r>
          </a:p>
        </p:txBody>
      </p:sp>
      <p:sp>
        <p:nvSpPr>
          <p:cNvPr id="7" name="Slide Number Placeholder 6">
            <a:extLst>
              <a:ext uri="{FF2B5EF4-FFF2-40B4-BE49-F238E27FC236}">
                <a16:creationId xmlns:a16="http://schemas.microsoft.com/office/drawing/2014/main" id="{CAF9FB9D-77B1-D447-9016-8431B1AFB9B4}"/>
              </a:ext>
            </a:extLst>
          </p:cNvPr>
          <p:cNvSpPr>
            <a:spLocks noGrp="1"/>
          </p:cNvSpPr>
          <p:nvPr>
            <p:ph type="sldNum" sz="quarter" idx="12"/>
          </p:nvPr>
        </p:nvSpPr>
        <p:spPr/>
        <p:txBody>
          <a:bodyPr/>
          <a:lstStyle/>
          <a:p>
            <a:fld id="{B754520E-7A31-114F-B7C0-44D9A58BFA1D}" type="slidenum">
              <a:rPr lang="en-US" smtClean="0"/>
              <a:t>4</a:t>
            </a:fld>
            <a:endParaRPr lang="en-US"/>
          </a:p>
        </p:txBody>
      </p:sp>
    </p:spTree>
    <p:extLst>
      <p:ext uri="{BB962C8B-B14F-4D97-AF65-F5344CB8AC3E}">
        <p14:creationId xmlns:p14="http://schemas.microsoft.com/office/powerpoint/2010/main" val="1929171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C0D75-B7D3-BF44-9912-253A6C81ABCC}"/>
              </a:ext>
            </a:extLst>
          </p:cNvPr>
          <p:cNvSpPr>
            <a:spLocks noGrp="1"/>
          </p:cNvSpPr>
          <p:nvPr>
            <p:ph type="title"/>
          </p:nvPr>
        </p:nvSpPr>
        <p:spPr/>
        <p:txBody>
          <a:bodyPr/>
          <a:lstStyle/>
          <a:p>
            <a:r>
              <a:rPr lang="en-US" dirty="0"/>
              <a:t>Magnetometer &amp; Plasma Sensors</a:t>
            </a:r>
          </a:p>
        </p:txBody>
      </p:sp>
      <p:sp>
        <p:nvSpPr>
          <p:cNvPr id="4" name="Slide Number Placeholder 3">
            <a:extLst>
              <a:ext uri="{FF2B5EF4-FFF2-40B4-BE49-F238E27FC236}">
                <a16:creationId xmlns:a16="http://schemas.microsoft.com/office/drawing/2014/main" id="{6F9BFFF6-0553-9341-B251-52F384DFC3FB}"/>
              </a:ext>
            </a:extLst>
          </p:cNvPr>
          <p:cNvSpPr>
            <a:spLocks noGrp="1"/>
          </p:cNvSpPr>
          <p:nvPr>
            <p:ph type="sldNum" sz="quarter" idx="10"/>
          </p:nvPr>
        </p:nvSpPr>
        <p:spPr/>
        <p:txBody>
          <a:bodyPr/>
          <a:lstStyle/>
          <a:p>
            <a:pPr fontAlgn="base">
              <a:spcBef>
                <a:spcPct val="0"/>
              </a:spcBef>
              <a:spcAft>
                <a:spcPct val="0"/>
              </a:spcAft>
              <a:defRPr/>
            </a:pPr>
            <a:fld id="{14D12144-FA18-43D3-98EE-AA59B88DB3DB}" type="slidenum">
              <a:rPr lang="en-US">
                <a:ea typeface="ＭＳ Ｐゴシック"/>
              </a:rPr>
              <a:pPr fontAlgn="base">
                <a:spcBef>
                  <a:spcPct val="0"/>
                </a:spcBef>
                <a:spcAft>
                  <a:spcPct val="0"/>
                </a:spcAft>
                <a:defRPr/>
              </a:pPr>
              <a:t>5</a:t>
            </a:fld>
            <a:endParaRPr lang="en-US">
              <a:ea typeface="ＭＳ Ｐゴシック"/>
            </a:endParaRPr>
          </a:p>
        </p:txBody>
      </p:sp>
      <p:sp>
        <p:nvSpPr>
          <p:cNvPr id="5" name="Date Placeholder 4">
            <a:extLst>
              <a:ext uri="{FF2B5EF4-FFF2-40B4-BE49-F238E27FC236}">
                <a16:creationId xmlns:a16="http://schemas.microsoft.com/office/drawing/2014/main" id="{4E071B6E-B3BB-3144-96F5-8FFA78AEEC1F}"/>
              </a:ext>
            </a:extLst>
          </p:cNvPr>
          <p:cNvSpPr>
            <a:spLocks noGrp="1"/>
          </p:cNvSpPr>
          <p:nvPr>
            <p:ph type="dt" sz="half" idx="11"/>
          </p:nvPr>
        </p:nvSpPr>
        <p:spPr/>
        <p:txBody>
          <a:bodyPr/>
          <a:lstStyle/>
          <a:p>
            <a:pPr fontAlgn="base">
              <a:spcBef>
                <a:spcPct val="0"/>
              </a:spcBef>
              <a:spcAft>
                <a:spcPct val="0"/>
              </a:spcAft>
              <a:defRPr/>
            </a:pPr>
            <a:r>
              <a:rPr lang="en-US">
                <a:ea typeface="ＭＳ Ｐゴシック"/>
              </a:rPr>
              <a:t>2020/5/12</a:t>
            </a:r>
            <a:endParaRPr lang="en-US" dirty="0">
              <a:ea typeface="ＭＳ Ｐゴシック"/>
            </a:endParaRPr>
          </a:p>
        </p:txBody>
      </p:sp>
      <p:sp>
        <p:nvSpPr>
          <p:cNvPr id="9" name="TextBox 8">
            <a:extLst>
              <a:ext uri="{FF2B5EF4-FFF2-40B4-BE49-F238E27FC236}">
                <a16:creationId xmlns:a16="http://schemas.microsoft.com/office/drawing/2014/main" id="{2E13C69B-75DE-AB4E-B4D8-0618DA6F3DB8}"/>
              </a:ext>
            </a:extLst>
          </p:cNvPr>
          <p:cNvSpPr txBox="1"/>
          <p:nvPr/>
        </p:nvSpPr>
        <p:spPr>
          <a:xfrm>
            <a:off x="4191651" y="849886"/>
            <a:ext cx="4983617"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fontAlgn="base">
              <a:spcBef>
                <a:spcPct val="0"/>
              </a:spcBef>
              <a:spcAft>
                <a:spcPct val="0"/>
              </a:spcAft>
            </a:pPr>
            <a:r>
              <a:rPr lang="en-US" sz="2000" dirty="0" err="1">
                <a:solidFill>
                  <a:srgbClr val="000000"/>
                </a:solidFill>
                <a:latin typeface="Arial" pitchFamily="34" charset="0"/>
                <a:ea typeface="ＭＳ Ｐゴシック" pitchFamily="92" charset="-128"/>
              </a:rPr>
              <a:t>SwRI</a:t>
            </a:r>
            <a:r>
              <a:rPr lang="en-US" sz="2000" dirty="0">
                <a:solidFill>
                  <a:srgbClr val="000000"/>
                </a:solidFill>
                <a:latin typeface="Arial" pitchFamily="34" charset="0"/>
                <a:ea typeface="ＭＳ Ｐゴシック" pitchFamily="92" charset="-128"/>
              </a:rPr>
              <a:t> Solar Wind Ion &amp; Electron Sensor (IES)</a:t>
            </a:r>
          </a:p>
          <a:p>
            <a:pPr fontAlgn="base">
              <a:spcBef>
                <a:spcPct val="0"/>
              </a:spcBef>
              <a:spcAft>
                <a:spcPct val="0"/>
              </a:spcAft>
            </a:pPr>
            <a:r>
              <a:rPr lang="en-US" dirty="0">
                <a:solidFill>
                  <a:srgbClr val="000000"/>
                </a:solidFill>
                <a:latin typeface="Arial" pitchFamily="34" charset="0"/>
                <a:ea typeface="ＭＳ Ｐゴシック" pitchFamily="92" charset="-128"/>
              </a:rPr>
              <a:t>(Mihir Desai, et al./</a:t>
            </a:r>
            <a:r>
              <a:rPr lang="en-US" dirty="0" err="1">
                <a:solidFill>
                  <a:srgbClr val="000000"/>
                </a:solidFill>
                <a:latin typeface="Arial" pitchFamily="34" charset="0"/>
                <a:ea typeface="ＭＳ Ｐゴシック" pitchFamily="92" charset="-128"/>
              </a:rPr>
              <a:t>SwRI</a:t>
            </a:r>
            <a:r>
              <a:rPr lang="en-US" dirty="0">
                <a:solidFill>
                  <a:srgbClr val="000000"/>
                </a:solidFill>
                <a:latin typeface="Arial" pitchFamily="34" charset="0"/>
                <a:ea typeface="ＭＳ Ｐゴシック" pitchFamily="92" charset="-128"/>
              </a:rPr>
              <a:t>)</a:t>
            </a:r>
          </a:p>
          <a:p>
            <a:pPr fontAlgn="base">
              <a:spcBef>
                <a:spcPct val="0"/>
              </a:spcBef>
              <a:spcAft>
                <a:spcPct val="0"/>
              </a:spcAft>
            </a:pPr>
            <a:r>
              <a:rPr lang="en-US" sz="1600" dirty="0">
                <a:solidFill>
                  <a:srgbClr val="000000"/>
                </a:solidFill>
                <a:latin typeface="Arial" pitchFamily="34" charset="0"/>
                <a:ea typeface="ＭＳ Ｐゴシック" pitchFamily="92" charset="-128"/>
              </a:rPr>
              <a:t>(Rosetta heritage sensor, re-done electronics w/ modern components) [see next slide for placement]</a:t>
            </a:r>
          </a:p>
        </p:txBody>
      </p:sp>
      <p:sp>
        <p:nvSpPr>
          <p:cNvPr id="11" name="TextBox 10">
            <a:extLst>
              <a:ext uri="{FF2B5EF4-FFF2-40B4-BE49-F238E27FC236}">
                <a16:creationId xmlns:a16="http://schemas.microsoft.com/office/drawing/2014/main" id="{32166189-DCE3-374B-854B-4F894981F4FE}"/>
              </a:ext>
            </a:extLst>
          </p:cNvPr>
          <p:cNvSpPr txBox="1"/>
          <p:nvPr/>
        </p:nvSpPr>
        <p:spPr>
          <a:xfrm>
            <a:off x="3715755" y="5561198"/>
            <a:ext cx="4841390" cy="95410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fontAlgn="base">
              <a:spcBef>
                <a:spcPct val="0"/>
              </a:spcBef>
              <a:spcAft>
                <a:spcPct val="0"/>
              </a:spcAft>
            </a:pPr>
            <a:r>
              <a:rPr lang="en-US" sz="2000" dirty="0" err="1">
                <a:solidFill>
                  <a:srgbClr val="000000"/>
                </a:solidFill>
                <a:latin typeface="Arial" pitchFamily="34" charset="0"/>
                <a:ea typeface="ＭＳ Ｐゴシック" pitchFamily="92" charset="-128"/>
              </a:rPr>
              <a:t>SiC</a:t>
            </a:r>
            <a:r>
              <a:rPr lang="en-US" sz="2000" dirty="0">
                <a:solidFill>
                  <a:srgbClr val="000000"/>
                </a:solidFill>
                <a:latin typeface="Arial" pitchFamily="34" charset="0"/>
                <a:ea typeface="ＭＳ Ｐゴシック" pitchFamily="92" charset="-128"/>
              </a:rPr>
              <a:t> Solid-State Quantum Magnetometer </a:t>
            </a:r>
          </a:p>
          <a:p>
            <a:pPr fontAlgn="base">
              <a:spcBef>
                <a:spcPct val="0"/>
              </a:spcBef>
              <a:spcAft>
                <a:spcPct val="0"/>
              </a:spcAft>
            </a:pPr>
            <a:r>
              <a:rPr lang="en-US" dirty="0">
                <a:solidFill>
                  <a:srgbClr val="000000"/>
                </a:solidFill>
                <a:latin typeface="Arial" pitchFamily="34" charset="0"/>
                <a:ea typeface="ＭＳ Ｐゴシック" pitchFamily="92" charset="-128"/>
              </a:rPr>
              <a:t>(Corey Cochrane/JPL)</a:t>
            </a:r>
          </a:p>
          <a:p>
            <a:pPr fontAlgn="base">
              <a:spcBef>
                <a:spcPct val="0"/>
              </a:spcBef>
              <a:spcAft>
                <a:spcPct val="0"/>
              </a:spcAft>
            </a:pPr>
            <a:r>
              <a:rPr lang="en-US" sz="1600" dirty="0">
                <a:solidFill>
                  <a:srgbClr val="000000"/>
                </a:solidFill>
                <a:latin typeface="Arial" pitchFamily="34" charset="0"/>
                <a:ea typeface="ＭＳ Ｐゴシック" pitchFamily="92" charset="-128"/>
              </a:rPr>
              <a:t>Electronics to be miniaturized to ASIC/SoC</a:t>
            </a:r>
          </a:p>
        </p:txBody>
      </p:sp>
      <p:pic>
        <p:nvPicPr>
          <p:cNvPr id="13" name="Picture 12">
            <a:extLst>
              <a:ext uri="{FF2B5EF4-FFF2-40B4-BE49-F238E27FC236}">
                <a16:creationId xmlns:a16="http://schemas.microsoft.com/office/drawing/2014/main" id="{0EA6D52B-3344-7142-9E70-52C6800B05E1}"/>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100000" l="0" r="100000">
                        <a14:foregroundMark x1="39336" y1="67859" x2="59618" y2="55731"/>
                        <a14:foregroundMark x1="35880" y1="59127" x2="65757" y2="41480"/>
                        <a14:foregroundMark x1="64075" y1="48757" x2="62665" y2="46574"/>
                        <a14:foregroundMark x1="21555" y1="56701" x2="23647" y2="55731"/>
                        <a14:foregroundMark x1="21555" y1="57671" x2="24147" y2="56701"/>
                        <a14:foregroundMark x1="18554" y1="67556" x2="20191" y2="64948"/>
                        <a14:backgroundMark x1="21146" y1="61795" x2="23010" y2="59794"/>
                        <a14:backgroundMark x1="35516" y1="63796" x2="58845" y2="50455"/>
                        <a14:backgroundMark x1="58845" y1="48211" x2="64484" y2="44209"/>
                        <a14:backgroundMark x1="65348" y1="44027" x2="66166" y2="43360"/>
                        <a14:backgroundMark x1="41655" y1="69982" x2="60346" y2="58217"/>
                        <a14:backgroundMark x1="60164" y1="61128" x2="60982" y2="55973"/>
                        <a14:backgroundMark x1="64166" y1="53972" x2="65166" y2="53972"/>
                        <a14:backgroundMark x1="71623" y1="54215" x2="72897" y2="53669"/>
                        <a14:backgroundMark x1="72715" y1="53669" x2="73352" y2="53002"/>
                        <a14:backgroundMark x1="39336" y1="69739" x2="40473" y2="68951"/>
                        <a14:backgroundMark x1="38836" y1="69072" x2="41746" y2="67253"/>
                        <a14:backgroundMark x1="23556" y1="58278" x2="25057" y2="60340"/>
                        <a14:backgroundMark x1="31514" y1="84354" x2="30059" y2="85567"/>
                      </a14:backgroundRemoval>
                    </a14:imgEffect>
                  </a14:imgLayer>
                </a14:imgProps>
              </a:ext>
              <a:ext uri="{28A0092B-C50C-407E-A947-70E740481C1C}">
                <a14:useLocalDpi xmlns:a14="http://schemas.microsoft.com/office/drawing/2010/main" val="0"/>
              </a:ext>
            </a:extLst>
          </a:blip>
          <a:srcRect l="11963" t="2180" r="6087" b="9374"/>
          <a:stretch/>
        </p:blipFill>
        <p:spPr>
          <a:xfrm>
            <a:off x="494302" y="3505200"/>
            <a:ext cx="3820376" cy="3092450"/>
          </a:xfrm>
          <a:prstGeom prst="rect">
            <a:avLst/>
          </a:prstGeom>
        </p:spPr>
      </p:pic>
      <p:pic>
        <p:nvPicPr>
          <p:cNvPr id="3" name="Picture 2">
            <a:extLst>
              <a:ext uri="{FF2B5EF4-FFF2-40B4-BE49-F238E27FC236}">
                <a16:creationId xmlns:a16="http://schemas.microsoft.com/office/drawing/2014/main" id="{6F764FDD-81CC-E64D-A158-F300ECE9558A}"/>
              </a:ext>
            </a:extLst>
          </p:cNvPr>
          <p:cNvPicPr>
            <a:picLocks noChangeAspect="1"/>
          </p:cNvPicPr>
          <p:nvPr/>
        </p:nvPicPr>
        <p:blipFill>
          <a:blip r:embed="rId5"/>
          <a:stretch>
            <a:fillRect/>
          </a:stretch>
        </p:blipFill>
        <p:spPr>
          <a:xfrm>
            <a:off x="-15985" y="810594"/>
            <a:ext cx="4210050" cy="2955290"/>
          </a:xfrm>
          <a:prstGeom prst="rect">
            <a:avLst/>
          </a:prstGeom>
        </p:spPr>
      </p:pic>
      <p:sp>
        <p:nvSpPr>
          <p:cNvPr id="8" name="TextBox 7">
            <a:extLst>
              <a:ext uri="{FF2B5EF4-FFF2-40B4-BE49-F238E27FC236}">
                <a16:creationId xmlns:a16="http://schemas.microsoft.com/office/drawing/2014/main" id="{395B3705-5479-5D4F-8591-4A1F2DD0F706}"/>
              </a:ext>
            </a:extLst>
          </p:cNvPr>
          <p:cNvSpPr txBox="1"/>
          <p:nvPr/>
        </p:nvSpPr>
        <p:spPr>
          <a:xfrm>
            <a:off x="5850072" y="2554609"/>
            <a:ext cx="3504486" cy="1231106"/>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fontAlgn="base">
              <a:spcBef>
                <a:spcPct val="0"/>
              </a:spcBef>
              <a:spcAft>
                <a:spcPct val="0"/>
              </a:spcAft>
            </a:pPr>
            <a:r>
              <a:rPr lang="en-US" sz="2000" dirty="0">
                <a:solidFill>
                  <a:srgbClr val="000000"/>
                </a:solidFill>
                <a:latin typeface="Arial" pitchFamily="34" charset="0"/>
                <a:ea typeface="ＭＳ Ｐゴシック" pitchFamily="92" charset="-128"/>
              </a:rPr>
              <a:t>Miniaturized Electron and Ion</a:t>
            </a:r>
          </a:p>
          <a:p>
            <a:pPr fontAlgn="base">
              <a:spcBef>
                <a:spcPct val="0"/>
              </a:spcBef>
              <a:spcAft>
                <a:spcPct val="0"/>
              </a:spcAft>
            </a:pPr>
            <a:r>
              <a:rPr lang="en-US" sz="2000" dirty="0">
                <a:solidFill>
                  <a:srgbClr val="000000"/>
                </a:solidFill>
                <a:latin typeface="Arial" pitchFamily="34" charset="0"/>
                <a:ea typeface="ＭＳ Ｐゴシック" pitchFamily="92" charset="-128"/>
              </a:rPr>
              <a:t>Telescope (</a:t>
            </a:r>
            <a:r>
              <a:rPr lang="en-US" sz="2000" dirty="0" err="1">
                <a:solidFill>
                  <a:srgbClr val="000000"/>
                </a:solidFill>
                <a:latin typeface="Arial" pitchFamily="34" charset="0"/>
                <a:ea typeface="ＭＳ Ｐゴシック" pitchFamily="92" charset="-128"/>
              </a:rPr>
              <a:t>MeRIT</a:t>
            </a:r>
            <a:r>
              <a:rPr lang="en-US" sz="2000" dirty="0">
                <a:solidFill>
                  <a:srgbClr val="000000"/>
                </a:solidFill>
                <a:latin typeface="Arial" pitchFamily="34" charset="0"/>
                <a:ea typeface="ＭＳ Ｐゴシック" pitchFamily="92" charset="-128"/>
              </a:rPr>
              <a:t>)</a:t>
            </a:r>
          </a:p>
          <a:p>
            <a:pPr fontAlgn="base">
              <a:spcBef>
                <a:spcPct val="0"/>
              </a:spcBef>
              <a:spcAft>
                <a:spcPct val="0"/>
              </a:spcAft>
            </a:pPr>
            <a:r>
              <a:rPr lang="en-US" dirty="0">
                <a:solidFill>
                  <a:srgbClr val="000000"/>
                </a:solidFill>
                <a:latin typeface="Arial" pitchFamily="34" charset="0"/>
                <a:ea typeface="ＭＳ Ｐゴシック" pitchFamily="92" charset="-128"/>
              </a:rPr>
              <a:t>(Mihir Desai, et al./</a:t>
            </a:r>
            <a:r>
              <a:rPr lang="en-US" dirty="0" err="1">
                <a:solidFill>
                  <a:srgbClr val="000000"/>
                </a:solidFill>
                <a:latin typeface="Arial" pitchFamily="34" charset="0"/>
                <a:ea typeface="ＭＳ Ｐゴシック" pitchFamily="92" charset="-128"/>
              </a:rPr>
              <a:t>SwRI</a:t>
            </a:r>
            <a:r>
              <a:rPr lang="en-US" dirty="0">
                <a:solidFill>
                  <a:srgbClr val="000000"/>
                </a:solidFill>
                <a:latin typeface="Arial" pitchFamily="34" charset="0"/>
                <a:ea typeface="ＭＳ Ｐゴシック" pitchFamily="92" charset="-128"/>
              </a:rPr>
              <a:t>)</a:t>
            </a:r>
          </a:p>
          <a:p>
            <a:pPr fontAlgn="base">
              <a:spcBef>
                <a:spcPct val="0"/>
              </a:spcBef>
              <a:spcAft>
                <a:spcPct val="0"/>
              </a:spcAft>
            </a:pPr>
            <a:r>
              <a:rPr lang="en-US" sz="1600" dirty="0">
                <a:solidFill>
                  <a:srgbClr val="000000"/>
                </a:solidFill>
                <a:latin typeface="Arial" pitchFamily="34" charset="0"/>
                <a:ea typeface="ＭＳ Ｐゴシック" pitchFamily="92" charset="-128"/>
              </a:rPr>
              <a:t>(</a:t>
            </a:r>
            <a:r>
              <a:rPr lang="en-US" sz="1600" dirty="0" err="1">
                <a:solidFill>
                  <a:srgbClr val="000000"/>
                </a:solidFill>
                <a:latin typeface="Arial" pitchFamily="34" charset="0"/>
                <a:ea typeface="ＭＳ Ｐゴシック" pitchFamily="92" charset="-128"/>
              </a:rPr>
              <a:t>CuSP</a:t>
            </a:r>
            <a:r>
              <a:rPr lang="en-US" sz="1600" dirty="0">
                <a:solidFill>
                  <a:srgbClr val="000000"/>
                </a:solidFill>
                <a:latin typeface="Arial" pitchFamily="34" charset="0"/>
                <a:ea typeface="ＭＳ Ｐゴシック" pitchFamily="92" charset="-128"/>
              </a:rPr>
              <a:t> &amp; </a:t>
            </a:r>
            <a:r>
              <a:rPr lang="en-US" sz="1600" dirty="0" err="1">
                <a:solidFill>
                  <a:srgbClr val="000000"/>
                </a:solidFill>
                <a:latin typeface="Arial" pitchFamily="34" charset="0"/>
                <a:ea typeface="ＭＳ Ｐゴシック" pitchFamily="92" charset="-128"/>
              </a:rPr>
              <a:t>CeRES</a:t>
            </a:r>
            <a:r>
              <a:rPr lang="en-US" sz="1600" dirty="0">
                <a:solidFill>
                  <a:srgbClr val="000000"/>
                </a:solidFill>
                <a:latin typeface="Arial" pitchFamily="34" charset="0"/>
                <a:ea typeface="ＭＳ Ｐゴシック" pitchFamily="92" charset="-128"/>
              </a:rPr>
              <a:t> heritage)</a:t>
            </a:r>
            <a:endParaRPr lang="en-US" sz="2000" dirty="0">
              <a:solidFill>
                <a:srgbClr val="000000"/>
              </a:solidFill>
              <a:latin typeface="Arial" pitchFamily="34" charset="0"/>
              <a:ea typeface="ＭＳ Ｐゴシック" pitchFamily="92" charset="-128"/>
            </a:endParaRPr>
          </a:p>
        </p:txBody>
      </p:sp>
      <p:pic>
        <p:nvPicPr>
          <p:cNvPr id="14" name="Picture 13">
            <a:extLst>
              <a:ext uri="{FF2B5EF4-FFF2-40B4-BE49-F238E27FC236}">
                <a16:creationId xmlns:a16="http://schemas.microsoft.com/office/drawing/2014/main" id="{43FC2701-08F1-F845-8E6E-C85090404136}"/>
              </a:ext>
            </a:extLst>
          </p:cNvPr>
          <p:cNvPicPr>
            <a:picLocks noChangeAspect="1"/>
          </p:cNvPicPr>
          <p:nvPr/>
        </p:nvPicPr>
        <p:blipFill rotWithShape="1">
          <a:blip r:embed="rId6"/>
          <a:srcRect l="14844" t="15626" r="19531" b="18749"/>
          <a:stretch/>
        </p:blipFill>
        <p:spPr>
          <a:xfrm>
            <a:off x="9392700" y="1638820"/>
            <a:ext cx="2773680" cy="2080260"/>
          </a:xfrm>
          <a:prstGeom prst="rect">
            <a:avLst/>
          </a:prstGeom>
        </p:spPr>
      </p:pic>
      <p:pic>
        <p:nvPicPr>
          <p:cNvPr id="15" name="Picture 14">
            <a:extLst>
              <a:ext uri="{FF2B5EF4-FFF2-40B4-BE49-F238E27FC236}">
                <a16:creationId xmlns:a16="http://schemas.microsoft.com/office/drawing/2014/main" id="{E9A70801-45DF-CC48-9867-0C0BB7050C0A}"/>
              </a:ext>
            </a:extLst>
          </p:cNvPr>
          <p:cNvPicPr>
            <a:picLocks noChangeAspect="1"/>
          </p:cNvPicPr>
          <p:nvPr/>
        </p:nvPicPr>
        <p:blipFill rotWithShape="1">
          <a:blip r:embed="rId7"/>
          <a:srcRect l="9117" t="8480" r="12500" b="6906"/>
          <a:stretch/>
        </p:blipFill>
        <p:spPr>
          <a:xfrm>
            <a:off x="8882759" y="3794804"/>
            <a:ext cx="3312904" cy="2682196"/>
          </a:xfrm>
          <a:prstGeom prst="rect">
            <a:avLst/>
          </a:prstGeom>
        </p:spPr>
      </p:pic>
    </p:spTree>
    <p:extLst>
      <p:ext uri="{BB962C8B-B14F-4D97-AF65-F5344CB8AC3E}">
        <p14:creationId xmlns:p14="http://schemas.microsoft.com/office/powerpoint/2010/main" val="2528901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C0D75-B7D3-BF44-9912-253A6C81ABCC}"/>
              </a:ext>
            </a:extLst>
          </p:cNvPr>
          <p:cNvSpPr>
            <a:spLocks noGrp="1"/>
          </p:cNvSpPr>
          <p:nvPr>
            <p:ph type="title"/>
          </p:nvPr>
        </p:nvSpPr>
        <p:spPr>
          <a:xfrm>
            <a:off x="1170517" y="193462"/>
            <a:ext cx="9751483" cy="457200"/>
          </a:xfrm>
        </p:spPr>
        <p:txBody>
          <a:bodyPr/>
          <a:lstStyle/>
          <a:p>
            <a:r>
              <a:rPr lang="en-US" dirty="0"/>
              <a:t>Cameras for Measuring Holes in Reflector Created by Dust</a:t>
            </a:r>
            <a:br>
              <a:rPr lang="en-US" dirty="0"/>
            </a:br>
            <a:r>
              <a:rPr lang="en-US" dirty="0"/>
              <a:t>and Taking Periodic Portraits of the Solar System</a:t>
            </a:r>
          </a:p>
        </p:txBody>
      </p:sp>
      <p:sp>
        <p:nvSpPr>
          <p:cNvPr id="4" name="Slide Number Placeholder 3">
            <a:extLst>
              <a:ext uri="{FF2B5EF4-FFF2-40B4-BE49-F238E27FC236}">
                <a16:creationId xmlns:a16="http://schemas.microsoft.com/office/drawing/2014/main" id="{6F9BFFF6-0553-9341-B251-52F384DFC3FB}"/>
              </a:ext>
            </a:extLst>
          </p:cNvPr>
          <p:cNvSpPr>
            <a:spLocks noGrp="1"/>
          </p:cNvSpPr>
          <p:nvPr>
            <p:ph type="sldNum" sz="quarter" idx="10"/>
          </p:nvPr>
        </p:nvSpPr>
        <p:spPr/>
        <p:txBody>
          <a:bodyPr/>
          <a:lstStyle/>
          <a:p>
            <a:pPr>
              <a:defRPr/>
            </a:pPr>
            <a:fld id="{14D12144-FA18-43D3-98EE-AA59B88DB3DB}" type="slidenum">
              <a:rPr lang="en-US" smtClean="0"/>
              <a:pPr>
                <a:defRPr/>
              </a:pPr>
              <a:t>6</a:t>
            </a:fld>
            <a:endParaRPr lang="en-US"/>
          </a:p>
        </p:txBody>
      </p:sp>
      <p:sp>
        <p:nvSpPr>
          <p:cNvPr id="5" name="Date Placeholder 4">
            <a:extLst>
              <a:ext uri="{FF2B5EF4-FFF2-40B4-BE49-F238E27FC236}">
                <a16:creationId xmlns:a16="http://schemas.microsoft.com/office/drawing/2014/main" id="{4E071B6E-B3BB-3144-96F5-8FFA78AEEC1F}"/>
              </a:ext>
            </a:extLst>
          </p:cNvPr>
          <p:cNvSpPr>
            <a:spLocks noGrp="1"/>
          </p:cNvSpPr>
          <p:nvPr>
            <p:ph type="dt" sz="half" idx="11"/>
          </p:nvPr>
        </p:nvSpPr>
        <p:spPr/>
        <p:txBody>
          <a:bodyPr/>
          <a:lstStyle/>
          <a:p>
            <a:pPr>
              <a:defRPr/>
            </a:pPr>
            <a:r>
              <a:rPr lang="en-US"/>
              <a:t>2020/5/12</a:t>
            </a:r>
            <a:endParaRPr lang="en-US" dirty="0"/>
          </a:p>
        </p:txBody>
      </p:sp>
      <p:sp>
        <p:nvSpPr>
          <p:cNvPr id="9" name="TextBox 8">
            <a:extLst>
              <a:ext uri="{FF2B5EF4-FFF2-40B4-BE49-F238E27FC236}">
                <a16:creationId xmlns:a16="http://schemas.microsoft.com/office/drawing/2014/main" id="{2E13C69B-75DE-AB4E-B4D8-0618DA6F3DB8}"/>
              </a:ext>
            </a:extLst>
          </p:cNvPr>
          <p:cNvSpPr txBox="1"/>
          <p:nvPr/>
        </p:nvSpPr>
        <p:spPr>
          <a:xfrm>
            <a:off x="3209924" y="1641604"/>
            <a:ext cx="1662458" cy="1077218"/>
          </a:xfrm>
          <a:prstGeom prst="rect">
            <a:avLst/>
          </a:prstGeom>
          <a:noFill/>
        </p:spPr>
        <p:txBody>
          <a:bodyPr wrap="square" rtlCol="0">
            <a:spAutoFit/>
          </a:bodyPr>
          <a:lstStyle/>
          <a:p>
            <a:r>
              <a:rPr lang="en-US" sz="1600" dirty="0"/>
              <a:t>65 x 74 mm at base x 90 mm along optical axis. 700 g</a:t>
            </a:r>
          </a:p>
        </p:txBody>
      </p:sp>
      <p:pic>
        <p:nvPicPr>
          <p:cNvPr id="6" name="Picture 5">
            <a:extLst>
              <a:ext uri="{FF2B5EF4-FFF2-40B4-BE49-F238E27FC236}">
                <a16:creationId xmlns:a16="http://schemas.microsoft.com/office/drawing/2014/main" id="{6EDCE470-BEFB-BC44-B6DC-E95BF02244A1}"/>
              </a:ext>
            </a:extLst>
          </p:cNvPr>
          <p:cNvPicPr>
            <a:picLocks noChangeAspect="1"/>
          </p:cNvPicPr>
          <p:nvPr/>
        </p:nvPicPr>
        <p:blipFill>
          <a:blip r:embed="rId3"/>
          <a:stretch>
            <a:fillRect/>
          </a:stretch>
        </p:blipFill>
        <p:spPr>
          <a:xfrm>
            <a:off x="752474" y="1453629"/>
            <a:ext cx="2457450" cy="1866900"/>
          </a:xfrm>
          <a:prstGeom prst="rect">
            <a:avLst/>
          </a:prstGeom>
        </p:spPr>
      </p:pic>
      <p:sp>
        <p:nvSpPr>
          <p:cNvPr id="7" name="TextBox 6">
            <a:extLst>
              <a:ext uri="{FF2B5EF4-FFF2-40B4-BE49-F238E27FC236}">
                <a16:creationId xmlns:a16="http://schemas.microsoft.com/office/drawing/2014/main" id="{9AC7C565-A68A-664F-B903-65E786C9834A}"/>
              </a:ext>
            </a:extLst>
          </p:cNvPr>
          <p:cNvSpPr txBox="1"/>
          <p:nvPr/>
        </p:nvSpPr>
        <p:spPr>
          <a:xfrm>
            <a:off x="1981200" y="939785"/>
            <a:ext cx="2172390" cy="369332"/>
          </a:xfrm>
          <a:prstGeom prst="rect">
            <a:avLst/>
          </a:prstGeom>
          <a:noFill/>
        </p:spPr>
        <p:txBody>
          <a:bodyPr wrap="none" rtlCol="0">
            <a:spAutoFit/>
          </a:bodyPr>
          <a:lstStyle/>
          <a:p>
            <a:r>
              <a:rPr lang="en-US" dirty="0"/>
              <a:t>Mars2020 </a:t>
            </a:r>
            <a:r>
              <a:rPr lang="en-US" dirty="0" err="1"/>
              <a:t>NavCam</a:t>
            </a:r>
            <a:endParaRPr lang="en-US" dirty="0"/>
          </a:p>
        </p:txBody>
      </p:sp>
      <p:pic>
        <p:nvPicPr>
          <p:cNvPr id="10" name="Picture 9">
            <a:extLst>
              <a:ext uri="{FF2B5EF4-FFF2-40B4-BE49-F238E27FC236}">
                <a16:creationId xmlns:a16="http://schemas.microsoft.com/office/drawing/2014/main" id="{430A853A-1500-C24B-AB7B-80897DB26AB6}"/>
              </a:ext>
            </a:extLst>
          </p:cNvPr>
          <p:cNvPicPr>
            <a:picLocks noChangeAspect="1"/>
          </p:cNvPicPr>
          <p:nvPr/>
        </p:nvPicPr>
        <p:blipFill rotWithShape="1">
          <a:blip r:embed="rId4"/>
          <a:srcRect l="13857" r="19310" b="6570"/>
          <a:stretch/>
        </p:blipFill>
        <p:spPr>
          <a:xfrm>
            <a:off x="135105" y="3519616"/>
            <a:ext cx="3692189" cy="2901141"/>
          </a:xfrm>
          <a:prstGeom prst="rect">
            <a:avLst/>
          </a:prstGeom>
        </p:spPr>
      </p:pic>
      <p:graphicFrame>
        <p:nvGraphicFramePr>
          <p:cNvPr id="12" name="Table 11">
            <a:extLst>
              <a:ext uri="{FF2B5EF4-FFF2-40B4-BE49-F238E27FC236}">
                <a16:creationId xmlns:a16="http://schemas.microsoft.com/office/drawing/2014/main" id="{9505C462-45F4-1B49-AF9E-F1254C802451}"/>
              </a:ext>
            </a:extLst>
          </p:cNvPr>
          <p:cNvGraphicFramePr>
            <a:graphicFrameLocks noGrp="1"/>
          </p:cNvGraphicFramePr>
          <p:nvPr/>
        </p:nvGraphicFramePr>
        <p:xfrm>
          <a:off x="5381112" y="978805"/>
          <a:ext cx="5286888" cy="5441952"/>
        </p:xfrm>
        <a:graphic>
          <a:graphicData uri="http://schemas.openxmlformats.org/drawingml/2006/table">
            <a:tbl>
              <a:tblPr/>
              <a:tblGrid>
                <a:gridCol w="1939206">
                  <a:extLst>
                    <a:ext uri="{9D8B030D-6E8A-4147-A177-3AD203B41FA5}">
                      <a16:colId xmlns:a16="http://schemas.microsoft.com/office/drawing/2014/main" val="1857187469"/>
                    </a:ext>
                  </a:extLst>
                </a:gridCol>
                <a:gridCol w="3347682">
                  <a:extLst>
                    <a:ext uri="{9D8B030D-6E8A-4147-A177-3AD203B41FA5}">
                      <a16:colId xmlns:a16="http://schemas.microsoft.com/office/drawing/2014/main" val="3234834162"/>
                    </a:ext>
                  </a:extLst>
                </a:gridCol>
              </a:tblGrid>
              <a:tr h="336615">
                <a:tc>
                  <a:txBody>
                    <a:bodyPr/>
                    <a:lstStyle/>
                    <a:p>
                      <a:r>
                        <a:rPr lang="en-US" sz="1100" b="1" dirty="0">
                          <a:solidFill>
                            <a:srgbClr val="FFFFFF"/>
                          </a:solidFill>
                          <a:effectLst/>
                          <a:latin typeface="Arial" panose="020B0604020202020204" pitchFamily="34" charset="0"/>
                        </a:rPr>
                        <a:t>Mars2020 EECAM Camera Specifications</a:t>
                      </a:r>
                      <a:endParaRPr lang="en-US" sz="1100" dirty="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0955" cap="flat" cmpd="sng" algn="ctr">
                      <a:solidFill>
                        <a:srgbClr val="FFFFFF"/>
                      </a:solidFill>
                      <a:prstDash val="solid"/>
                      <a:round/>
                      <a:headEnd type="none" w="med" len="med"/>
                      <a:tailEnd type="none" w="med" len="med"/>
                    </a:lnB>
                    <a:solidFill>
                      <a:srgbClr val="6095C9"/>
                    </a:solidFill>
                  </a:tcPr>
                </a:tc>
                <a:tc>
                  <a:txBody>
                    <a:bodyPr/>
                    <a:lstStyle/>
                    <a:p>
                      <a:endParaRPr lang="en-US" sz="1100"/>
                    </a:p>
                  </a:txBody>
                  <a:tcPr marL="56103" marR="56103" marT="28051" marB="28051">
                    <a:lnL w="9525" cap="flat" cmpd="sng" algn="ctr">
                      <a:solidFill>
                        <a:srgbClr val="FFFFFF"/>
                      </a:solidFill>
                      <a:prstDash val="solid"/>
                      <a:round/>
                      <a:headEnd type="none" w="med" len="med"/>
                      <a:tailEnd type="none" w="med" len="med"/>
                    </a:lnL>
                  </a:tcPr>
                </a:tc>
                <a:extLst>
                  <a:ext uri="{0D108BD9-81ED-4DB2-BD59-A6C34878D82A}">
                    <a16:rowId xmlns:a16="http://schemas.microsoft.com/office/drawing/2014/main" val="542631552"/>
                  </a:ext>
                </a:extLst>
              </a:tr>
              <a:tr h="224410">
                <a:tc>
                  <a:txBody>
                    <a:bodyPr/>
                    <a:lstStyle/>
                    <a:p>
                      <a:pPr algn="ctr"/>
                      <a:r>
                        <a:rPr lang="en-US" sz="1100" b="1">
                          <a:solidFill>
                            <a:srgbClr val="FFFFFF"/>
                          </a:solidFill>
                          <a:effectLst/>
                          <a:latin typeface="Arial" panose="020B0604020202020204" pitchFamily="34" charset="0"/>
                        </a:rPr>
                        <a:t>Sensor Capabilities</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095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endParaRPr lang="en-US" sz="1100"/>
                    </a:p>
                  </a:txBody>
                  <a:tcPr marL="56103" marR="56103" marT="28051" marB="28051">
                    <a:lnL w="9525" cap="flat" cmpd="sng" algn="ctr">
                      <a:solidFill>
                        <a:srgbClr val="FFFFFF"/>
                      </a:solidFill>
                      <a:prstDash val="solid"/>
                      <a:round/>
                      <a:headEnd type="none" w="med" len="med"/>
                      <a:tailEnd type="none" w="med" len="med"/>
                    </a:lnL>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93991111"/>
                  </a:ext>
                </a:extLst>
              </a:tr>
              <a:tr h="168308">
                <a:tc>
                  <a:txBody>
                    <a:bodyPr/>
                    <a:lstStyle/>
                    <a:p>
                      <a:r>
                        <a:rPr lang="en-US" sz="1100" b="1">
                          <a:solidFill>
                            <a:srgbClr val="FFFFFF"/>
                          </a:solidFill>
                          <a:effectLst/>
                          <a:latin typeface="Arial" panose="020B0604020202020204" pitchFamily="34" charset="0"/>
                        </a:rPr>
                        <a:t>Type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20M Pixel CMOS Image Sensor</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476416312"/>
                  </a:ext>
                </a:extLst>
              </a:tr>
              <a:tr h="168308">
                <a:tc>
                  <a:txBody>
                    <a:bodyPr/>
                    <a:lstStyle/>
                    <a:p>
                      <a:r>
                        <a:rPr lang="en-US" sz="1100" b="1">
                          <a:solidFill>
                            <a:srgbClr val="FFFFFF"/>
                          </a:solidFill>
                          <a:effectLst/>
                          <a:latin typeface="Arial" panose="020B0604020202020204" pitchFamily="34" charset="0"/>
                        </a:rPr>
                        <a:t>Array Size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dirty="0">
                          <a:effectLst/>
                          <a:latin typeface="Arial" panose="020B0604020202020204" pitchFamily="34" charset="0"/>
                        </a:rPr>
                        <a:t>5120 x 3840</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2959568208"/>
                  </a:ext>
                </a:extLst>
              </a:tr>
              <a:tr h="168308">
                <a:tc>
                  <a:txBody>
                    <a:bodyPr/>
                    <a:lstStyle/>
                    <a:p>
                      <a:r>
                        <a:rPr lang="en-US" sz="1100" b="1">
                          <a:solidFill>
                            <a:srgbClr val="FFFFFF"/>
                          </a:solidFill>
                          <a:effectLst/>
                          <a:latin typeface="Arial" panose="020B0604020202020204" pitchFamily="34" charset="0"/>
                        </a:rPr>
                        <a:t>Pixel Size and Pitch</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6.4um2 on 6.4um Pitch</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2937839967"/>
                  </a:ext>
                </a:extLst>
              </a:tr>
              <a:tr h="168308">
                <a:tc>
                  <a:txBody>
                    <a:bodyPr/>
                    <a:lstStyle/>
                    <a:p>
                      <a:r>
                        <a:rPr lang="en-US" sz="1100" b="1">
                          <a:solidFill>
                            <a:srgbClr val="FFFFFF"/>
                          </a:solidFill>
                          <a:effectLst/>
                          <a:latin typeface="Arial" panose="020B0604020202020204" pitchFamily="34" charset="0"/>
                        </a:rPr>
                        <a:t>Full well charge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15ke-</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2550967308"/>
                  </a:ext>
                </a:extLst>
              </a:tr>
              <a:tr h="168308">
                <a:tc>
                  <a:txBody>
                    <a:bodyPr/>
                    <a:lstStyle/>
                    <a:p>
                      <a:r>
                        <a:rPr lang="en-US" sz="1100" b="1">
                          <a:solidFill>
                            <a:srgbClr val="FFFFFF"/>
                          </a:solidFill>
                          <a:effectLst/>
                          <a:latin typeface="Arial" panose="020B0604020202020204" pitchFamily="34" charset="0"/>
                        </a:rPr>
                        <a:t>Pixel Dark Noise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8e- RMS</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3663618282"/>
                  </a:ext>
                </a:extLst>
              </a:tr>
              <a:tr h="168308">
                <a:tc>
                  <a:txBody>
                    <a:bodyPr/>
                    <a:lstStyle/>
                    <a:p>
                      <a:r>
                        <a:rPr lang="en-US" sz="1100" b="1">
                          <a:solidFill>
                            <a:srgbClr val="FFFFFF"/>
                          </a:solidFill>
                          <a:effectLst/>
                          <a:latin typeface="Arial" panose="020B0604020202020204" pitchFamily="34" charset="0"/>
                        </a:rPr>
                        <a:t>Windowing</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Yes</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911162187"/>
                  </a:ext>
                </a:extLst>
              </a:tr>
              <a:tr h="168308">
                <a:tc>
                  <a:txBody>
                    <a:bodyPr/>
                    <a:lstStyle/>
                    <a:p>
                      <a:r>
                        <a:rPr lang="en-US" sz="1100" b="1">
                          <a:solidFill>
                            <a:srgbClr val="FFFFFF"/>
                          </a:solidFill>
                          <a:effectLst/>
                          <a:latin typeface="Arial" panose="020B0604020202020204" pitchFamily="34" charset="0"/>
                        </a:rPr>
                        <a:t>Shutter</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Global</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4026385981"/>
                  </a:ext>
                </a:extLst>
              </a:tr>
              <a:tr h="168308">
                <a:tc>
                  <a:txBody>
                    <a:bodyPr/>
                    <a:lstStyle/>
                    <a:p>
                      <a:r>
                        <a:rPr lang="en-US" sz="1100" b="1">
                          <a:solidFill>
                            <a:srgbClr val="FFFFFF"/>
                          </a:solidFill>
                          <a:effectLst/>
                          <a:latin typeface="Arial" panose="020B0604020202020204" pitchFamily="34" charset="0"/>
                        </a:rPr>
                        <a:t>Color</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Bayer RGB Color</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565711835"/>
                  </a:ext>
                </a:extLst>
              </a:tr>
              <a:tr h="168308">
                <a:tc>
                  <a:txBody>
                    <a:bodyPr/>
                    <a:lstStyle/>
                    <a:p>
                      <a:r>
                        <a:rPr lang="en-US" sz="1100" b="1">
                          <a:solidFill>
                            <a:srgbClr val="FFFFFF"/>
                          </a:solidFill>
                          <a:effectLst/>
                          <a:latin typeface="Arial" panose="020B0604020202020204" pitchFamily="34" charset="0"/>
                        </a:rPr>
                        <a:t>Pixel Quantization</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12bit</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1732182450"/>
                  </a:ext>
                </a:extLst>
              </a:tr>
              <a:tr h="224410">
                <a:tc>
                  <a:txBody>
                    <a:bodyPr/>
                    <a:lstStyle/>
                    <a:p>
                      <a:pPr algn="ctr"/>
                      <a:r>
                        <a:rPr lang="en-US" sz="1100" b="1">
                          <a:solidFill>
                            <a:srgbClr val="FFFFFF"/>
                          </a:solidFill>
                          <a:effectLst/>
                          <a:latin typeface="Arial" panose="020B0604020202020204" pitchFamily="34" charset="0"/>
                        </a:rPr>
                        <a:t>Electrical Interface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endParaRPr lang="en-US" sz="1100"/>
                    </a:p>
                  </a:txBody>
                  <a:tcPr marL="56103" marR="56103" marT="28051" marB="28051">
                    <a:lnL w="9525" cap="flat" cmpd="sng" algn="ctr">
                      <a:solidFill>
                        <a:srgbClr val="FFFFFF"/>
                      </a:solidFill>
                      <a:prstDash val="solid"/>
                      <a:round/>
                      <a:headEnd type="none" w="med" len="med"/>
                      <a:tailEnd type="none" w="med" len="med"/>
                    </a:lnL>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99313165"/>
                  </a:ext>
                </a:extLst>
              </a:tr>
              <a:tr h="168308">
                <a:tc>
                  <a:txBody>
                    <a:bodyPr/>
                    <a:lstStyle/>
                    <a:p>
                      <a:r>
                        <a:rPr lang="en-US" sz="1100" b="1">
                          <a:solidFill>
                            <a:srgbClr val="FFFFFF"/>
                          </a:solidFill>
                          <a:effectLst/>
                          <a:latin typeface="Arial" panose="020B0604020202020204" pitchFamily="34" charset="0"/>
                        </a:rPr>
                        <a:t>Commanding &amp; Data</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LVDS</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1325580477"/>
                  </a:ext>
                </a:extLst>
              </a:tr>
              <a:tr h="168308">
                <a:tc>
                  <a:txBody>
                    <a:bodyPr/>
                    <a:lstStyle/>
                    <a:p>
                      <a:pPr algn="r"/>
                      <a:r>
                        <a:rPr lang="en-US" sz="1100" b="1">
                          <a:solidFill>
                            <a:srgbClr val="FFFFFF"/>
                          </a:solidFill>
                          <a:effectLst/>
                          <a:latin typeface="Arial" panose="020B0604020202020204" pitchFamily="34" charset="0"/>
                        </a:rPr>
                        <a:t>Protocol</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MER/MSL/Mars2020 NVMCAM</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1567948482"/>
                  </a:ext>
                </a:extLst>
              </a:tr>
              <a:tr h="168308">
                <a:tc>
                  <a:txBody>
                    <a:bodyPr/>
                    <a:lstStyle/>
                    <a:p>
                      <a:r>
                        <a:rPr lang="en-US" sz="1100" b="1">
                          <a:solidFill>
                            <a:srgbClr val="FFFFFF"/>
                          </a:solidFill>
                          <a:effectLst/>
                          <a:latin typeface="Arial" panose="020B0604020202020204" pitchFamily="34" charset="0"/>
                        </a:rPr>
                        <a:t>Power Input</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+5.5V (+/- 0.4V)</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1528616574"/>
                  </a:ext>
                </a:extLst>
              </a:tr>
              <a:tr h="168308">
                <a:tc>
                  <a:txBody>
                    <a:bodyPr/>
                    <a:lstStyle/>
                    <a:p>
                      <a:r>
                        <a:rPr lang="en-US" sz="1100" b="1">
                          <a:solidFill>
                            <a:srgbClr val="FFFFFF"/>
                          </a:solidFill>
                          <a:effectLst/>
                          <a:latin typeface="Arial" panose="020B0604020202020204" pitchFamily="34" charset="0"/>
                        </a:rPr>
                        <a:t>Power</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&lt; 3 W</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895775959"/>
                  </a:ext>
                </a:extLst>
              </a:tr>
              <a:tr h="168308">
                <a:tc>
                  <a:txBody>
                    <a:bodyPr/>
                    <a:lstStyle/>
                    <a:p>
                      <a:r>
                        <a:rPr lang="en-US" sz="1100" b="1">
                          <a:solidFill>
                            <a:srgbClr val="FFFFFF"/>
                          </a:solidFill>
                          <a:effectLst/>
                          <a:latin typeface="Arial" panose="020B0604020202020204" pitchFamily="34" charset="0"/>
                        </a:rPr>
                        <a:t>Memory</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1Gbit SDRAM</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2937766408"/>
                  </a:ext>
                </a:extLst>
              </a:tr>
              <a:tr h="168308">
                <a:tc>
                  <a:txBody>
                    <a:bodyPr/>
                    <a:lstStyle/>
                    <a:p>
                      <a:r>
                        <a:rPr lang="en-US" sz="1100" b="1">
                          <a:solidFill>
                            <a:srgbClr val="FFFFFF"/>
                          </a:solidFill>
                          <a:effectLst/>
                          <a:latin typeface="Arial" panose="020B0604020202020204" pitchFamily="34" charset="0"/>
                        </a:rPr>
                        <a:t>FPGA</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MicroSemi Rad-Tolerant ProASIC3</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880707470"/>
                  </a:ext>
                </a:extLst>
              </a:tr>
              <a:tr h="224410">
                <a:tc>
                  <a:txBody>
                    <a:bodyPr/>
                    <a:lstStyle/>
                    <a:p>
                      <a:pPr algn="ctr"/>
                      <a:r>
                        <a:rPr lang="en-US" sz="1100" b="1">
                          <a:solidFill>
                            <a:srgbClr val="FFFFFF"/>
                          </a:solidFill>
                          <a:effectLst/>
                          <a:latin typeface="Arial" panose="020B0604020202020204" pitchFamily="34" charset="0"/>
                        </a:rPr>
                        <a:t>Camera Specifications</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endParaRPr lang="en-US" sz="1100"/>
                    </a:p>
                  </a:txBody>
                  <a:tcPr marL="56103" marR="56103" marT="28051" marB="28051">
                    <a:lnL w="9525" cap="flat" cmpd="sng" algn="ctr">
                      <a:solidFill>
                        <a:srgbClr val="FFFFFF"/>
                      </a:solidFill>
                      <a:prstDash val="solid"/>
                      <a:round/>
                      <a:headEnd type="none" w="med" len="med"/>
                      <a:tailEnd type="none" w="med" len="med"/>
                    </a:lnL>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977145947"/>
                  </a:ext>
                </a:extLst>
              </a:tr>
              <a:tr h="168308">
                <a:tc>
                  <a:txBody>
                    <a:bodyPr/>
                    <a:lstStyle/>
                    <a:p>
                      <a:r>
                        <a:rPr lang="en-US" sz="1100" b="1">
                          <a:solidFill>
                            <a:srgbClr val="FFFFFF"/>
                          </a:solidFill>
                          <a:effectLst/>
                          <a:latin typeface="Arial" panose="020B0604020202020204" pitchFamily="34" charset="0"/>
                        </a:rPr>
                        <a:t>Mass (CBE, no optics)</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&lt; 425g</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3926655186"/>
                  </a:ext>
                </a:extLst>
              </a:tr>
              <a:tr h="168308">
                <a:tc>
                  <a:txBody>
                    <a:bodyPr/>
                    <a:lstStyle/>
                    <a:p>
                      <a:r>
                        <a:rPr lang="en-US" sz="1100" b="1">
                          <a:solidFill>
                            <a:srgbClr val="FFFFFF"/>
                          </a:solidFill>
                          <a:effectLst/>
                          <a:latin typeface="Arial" panose="020B0604020202020204" pitchFamily="34" charset="0"/>
                        </a:rPr>
                        <a:t>Volume (CBE, no optics)</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65 mm x 75 mm x 55 mm</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661015375"/>
                  </a:ext>
                </a:extLst>
              </a:tr>
              <a:tr h="336615">
                <a:tc>
                  <a:txBody>
                    <a:bodyPr/>
                    <a:lstStyle/>
                    <a:p>
                      <a:r>
                        <a:rPr lang="en-US" sz="1100" b="1">
                          <a:solidFill>
                            <a:srgbClr val="FFFFFF"/>
                          </a:solidFill>
                          <a:effectLst/>
                          <a:latin typeface="Arial" panose="020B0604020202020204" pitchFamily="34" charset="0"/>
                        </a:rPr>
                        <a:t>Operating Temperature</a:t>
                      </a:r>
                      <a:endParaRPr lang="en-US" sz="1100">
                        <a:solidFill>
                          <a:srgbClr val="FFFFFF"/>
                        </a:solidFill>
                        <a:effectLst/>
                        <a:latin typeface="Arial" panose="020B0604020202020204" pitchFamily="34" charset="0"/>
                      </a:endParaRPr>
                    </a:p>
                    <a:p>
                      <a:r>
                        <a:rPr lang="en-US" sz="1100" b="1">
                          <a:solidFill>
                            <a:srgbClr val="FFFFFF"/>
                          </a:solidFill>
                          <a:effectLst/>
                          <a:latin typeface="Arial" panose="020B0604020202020204" pitchFamily="34" charset="0"/>
                        </a:rPr>
                        <a:t>Range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-55C to +50C</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1F6"/>
                    </a:solidFill>
                  </a:tcPr>
                </a:tc>
                <a:extLst>
                  <a:ext uri="{0D108BD9-81ED-4DB2-BD59-A6C34878D82A}">
                    <a16:rowId xmlns:a16="http://schemas.microsoft.com/office/drawing/2014/main" val="2501234140"/>
                  </a:ext>
                </a:extLst>
              </a:tr>
              <a:tr h="336615">
                <a:tc>
                  <a:txBody>
                    <a:bodyPr/>
                    <a:lstStyle/>
                    <a:p>
                      <a:pPr algn="r"/>
                      <a:r>
                        <a:rPr lang="en-US" sz="1100" b="1">
                          <a:solidFill>
                            <a:srgbClr val="FFFFFF"/>
                          </a:solidFill>
                          <a:effectLst/>
                          <a:latin typeface="Arial" panose="020B0604020202020204" pitchFamily="34" charset="0"/>
                        </a:rPr>
                        <a:t>Survival Temperature Range</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-135C to +70C</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2636078487"/>
                  </a:ext>
                </a:extLst>
              </a:tr>
              <a:tr h="224410">
                <a:tc>
                  <a:txBody>
                    <a:bodyPr/>
                    <a:lstStyle/>
                    <a:p>
                      <a:pPr algn="ctr"/>
                      <a:r>
                        <a:rPr lang="en-US" sz="1100" b="1">
                          <a:solidFill>
                            <a:srgbClr val="FFFFFF"/>
                          </a:solidFill>
                          <a:effectLst/>
                          <a:latin typeface="Arial" panose="020B0604020202020204" pitchFamily="34" charset="0"/>
                        </a:rPr>
                        <a:t>Optics Configurations</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endParaRPr lang="en-US" sz="1100"/>
                    </a:p>
                  </a:txBody>
                  <a:tcPr marL="56103" marR="56103" marT="28051" marB="28051">
                    <a:lnL w="9525" cap="flat" cmpd="sng" algn="ctr">
                      <a:solidFill>
                        <a:srgbClr val="FFFFFF"/>
                      </a:solidFill>
                      <a:prstDash val="solid"/>
                      <a:round/>
                      <a:headEnd type="none" w="med" len="med"/>
                      <a:tailEnd type="none" w="med" len="med"/>
                    </a:lnL>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901203927"/>
                  </a:ext>
                </a:extLst>
              </a:tr>
              <a:tr h="168308">
                <a:tc>
                  <a:txBody>
                    <a:bodyPr/>
                    <a:lstStyle/>
                    <a:p>
                      <a:r>
                        <a:rPr lang="en-US" sz="1100" b="1">
                          <a:solidFill>
                            <a:srgbClr val="FFFFFF"/>
                          </a:solidFill>
                          <a:effectLst/>
                          <a:latin typeface="Arial" panose="020B0604020202020204" pitchFamily="34" charset="0"/>
                        </a:rPr>
                        <a:t>Navigation Camera</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95°X 71°(H x V), f/12, iFOV &lt; 0.32 mrad/pix</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0955" cap="flat" cmpd="sng" algn="ctr">
                      <a:solidFill>
                        <a:srgbClr val="000000"/>
                      </a:solidFill>
                      <a:prstDash val="solid"/>
                      <a:round/>
                      <a:headEnd type="none" w="med" len="med"/>
                      <a:tailEnd type="none" w="med" len="med"/>
                    </a:lnB>
                    <a:solidFill>
                      <a:srgbClr val="D9E0ED"/>
                    </a:solidFill>
                  </a:tcPr>
                </a:tc>
                <a:extLst>
                  <a:ext uri="{0D108BD9-81ED-4DB2-BD59-A6C34878D82A}">
                    <a16:rowId xmlns:a16="http://schemas.microsoft.com/office/drawing/2014/main" val="4177923075"/>
                  </a:ext>
                </a:extLst>
              </a:tr>
              <a:tr h="168308">
                <a:tc>
                  <a:txBody>
                    <a:bodyPr/>
                    <a:lstStyle/>
                    <a:p>
                      <a:r>
                        <a:rPr lang="en-US" sz="1100" b="1">
                          <a:solidFill>
                            <a:srgbClr val="FFFFFF"/>
                          </a:solidFill>
                          <a:effectLst/>
                          <a:latin typeface="Arial" panose="020B0604020202020204" pitchFamily="34" charset="0"/>
                        </a:rPr>
                        <a:t>Hazard Camera</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a:effectLst/>
                          <a:latin typeface="Arial" panose="020B0604020202020204" pitchFamily="34" charset="0"/>
                        </a:rPr>
                        <a:t>134°X 110°(H x V), f/12, iFOV &lt; 0.46 mrad/pix</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0955" cap="flat" cmpd="sng" algn="ctr">
                      <a:solidFill>
                        <a:srgbClr val="000000"/>
                      </a:solidFill>
                      <a:prstDash val="solid"/>
                      <a:round/>
                      <a:headEnd type="none" w="med" len="med"/>
                      <a:tailEnd type="none" w="med" len="med"/>
                    </a:lnT>
                    <a:lnB w="20955" cap="flat" cmpd="sng" algn="ctr">
                      <a:solidFill>
                        <a:srgbClr val="000000"/>
                      </a:solidFill>
                      <a:prstDash val="solid"/>
                      <a:round/>
                      <a:headEnd type="none" w="med" len="med"/>
                      <a:tailEnd type="none" w="med" len="med"/>
                    </a:lnB>
                    <a:solidFill>
                      <a:srgbClr val="EDF1F6"/>
                    </a:solidFill>
                  </a:tcPr>
                </a:tc>
                <a:extLst>
                  <a:ext uri="{0D108BD9-81ED-4DB2-BD59-A6C34878D82A}">
                    <a16:rowId xmlns:a16="http://schemas.microsoft.com/office/drawing/2014/main" val="1752289584"/>
                  </a:ext>
                </a:extLst>
              </a:tr>
              <a:tr h="336615">
                <a:tc>
                  <a:txBody>
                    <a:bodyPr/>
                    <a:lstStyle/>
                    <a:p>
                      <a:r>
                        <a:rPr lang="en-US" sz="1100" b="1">
                          <a:solidFill>
                            <a:srgbClr val="FFFFFF"/>
                          </a:solidFill>
                          <a:effectLst/>
                          <a:latin typeface="Arial" panose="020B0604020202020204" pitchFamily="34" charset="0"/>
                        </a:rPr>
                        <a:t>Sample Caching System</a:t>
                      </a:r>
                      <a:endParaRPr lang="en-US" sz="1100">
                        <a:solidFill>
                          <a:srgbClr val="FFFFFF"/>
                        </a:solidFill>
                        <a:effectLst/>
                        <a:latin typeface="Arial" panose="020B0604020202020204" pitchFamily="34" charset="0"/>
                      </a:endParaRPr>
                    </a:p>
                    <a:p>
                      <a:r>
                        <a:rPr lang="en-US" sz="1100" b="1">
                          <a:solidFill>
                            <a:srgbClr val="FFFFFF"/>
                          </a:solidFill>
                          <a:effectLst/>
                          <a:latin typeface="Arial" panose="020B0604020202020204" pitchFamily="34" charset="0"/>
                        </a:rPr>
                        <a:t>Camera</a:t>
                      </a:r>
                      <a:endParaRPr lang="en-US" sz="1100">
                        <a:solidFill>
                          <a:srgbClr val="FFFFFF"/>
                        </a:solidFill>
                        <a:effectLst/>
                        <a:latin typeface="Arial" panose="020B0604020202020204" pitchFamily="34" charset="0"/>
                      </a:endParaRP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95C9"/>
                    </a:solidFill>
                  </a:tcPr>
                </a:tc>
                <a:tc>
                  <a:txBody>
                    <a:bodyPr/>
                    <a:lstStyle/>
                    <a:p>
                      <a:r>
                        <a:rPr lang="en-US" sz="1100" dirty="0">
                          <a:effectLst/>
                          <a:latin typeface="Arial" panose="020B0604020202020204" pitchFamily="34" charset="0"/>
                        </a:rPr>
                        <a:t>0.49 magnification, 130mm stop to plane-of-</a:t>
                      </a:r>
                    </a:p>
                    <a:p>
                      <a:r>
                        <a:rPr lang="en-US" sz="1100" dirty="0">
                          <a:effectLst/>
                          <a:latin typeface="Arial" panose="020B0604020202020204" pitchFamily="34" charset="0"/>
                        </a:rPr>
                        <a:t>focus, +/- 5mm Depth of Field</a:t>
                      </a:r>
                    </a:p>
                  </a:txBody>
                  <a:tcPr marL="29220" marR="2922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0955" cap="flat" cmpd="sng" algn="ctr">
                      <a:solidFill>
                        <a:srgbClr val="000000"/>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E0ED"/>
                    </a:solidFill>
                  </a:tcPr>
                </a:tc>
                <a:extLst>
                  <a:ext uri="{0D108BD9-81ED-4DB2-BD59-A6C34878D82A}">
                    <a16:rowId xmlns:a16="http://schemas.microsoft.com/office/drawing/2014/main" val="624259420"/>
                  </a:ext>
                </a:extLst>
              </a:tr>
            </a:tbl>
          </a:graphicData>
        </a:graphic>
      </p:graphicFrame>
      <p:sp>
        <p:nvSpPr>
          <p:cNvPr id="16" name="Rectangle 1">
            <a:extLst>
              <a:ext uri="{FF2B5EF4-FFF2-40B4-BE49-F238E27FC236}">
                <a16:creationId xmlns:a16="http://schemas.microsoft.com/office/drawing/2014/main" id="{60DECD18-3EE0-5842-B7E0-063C76CD67E3}"/>
              </a:ext>
            </a:extLst>
          </p:cNvPr>
          <p:cNvSpPr>
            <a:spLocks noChangeArrowheads="1"/>
          </p:cNvSpPr>
          <p:nvPr/>
        </p:nvSpPr>
        <p:spPr bwMode="auto">
          <a:xfrm>
            <a:off x="5381370" y="961186"/>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br>
              <a:rPr lang="en-US" altLang="en-US" sz="800">
                <a:latin typeface="Times New Roman" panose="02020603050405020304" pitchFamily="18" charset="0"/>
              </a:rPr>
            </a:br>
            <a:endParaRPr lang="en-US" altLang="en-US">
              <a:latin typeface="Arial" panose="020B0604020202020204" pitchFamily="34" charset="0"/>
            </a:endParaRPr>
          </a:p>
        </p:txBody>
      </p:sp>
      <p:sp>
        <p:nvSpPr>
          <p:cNvPr id="3" name="TextBox 2">
            <a:extLst>
              <a:ext uri="{FF2B5EF4-FFF2-40B4-BE49-F238E27FC236}">
                <a16:creationId xmlns:a16="http://schemas.microsoft.com/office/drawing/2014/main" id="{DA99182D-475E-8147-A9EA-13B4F7DFD120}"/>
              </a:ext>
            </a:extLst>
          </p:cNvPr>
          <p:cNvSpPr txBox="1"/>
          <p:nvPr/>
        </p:nvSpPr>
        <p:spPr>
          <a:xfrm>
            <a:off x="10858064" y="3364458"/>
            <a:ext cx="1292662" cy="2714498"/>
          </a:xfrm>
          <a:prstGeom prst="rect">
            <a:avLst/>
          </a:prstGeom>
        </p:spPr>
        <p:style>
          <a:lnRef idx="2">
            <a:schemeClr val="dk1"/>
          </a:lnRef>
          <a:fillRef idx="1">
            <a:schemeClr val="lt1"/>
          </a:fillRef>
          <a:effectRef idx="0">
            <a:schemeClr val="dk1"/>
          </a:effectRef>
          <a:fontRef idx="minor">
            <a:schemeClr val="dk1"/>
          </a:fontRef>
        </p:style>
        <p:txBody>
          <a:bodyPr vert="vert270" wrap="square" rtlCol="0">
            <a:spAutoFit/>
          </a:bodyPr>
          <a:lstStyle/>
          <a:p>
            <a:r>
              <a:rPr lang="en-US" dirty="0"/>
              <a:t>Christophe Basset, Colin McKinney, Mark </a:t>
            </a:r>
            <a:r>
              <a:rPr lang="en-US" dirty="0" err="1"/>
              <a:t>Schwochert</a:t>
            </a:r>
            <a:r>
              <a:rPr lang="en-US" dirty="0"/>
              <a:t>, Justin Boland/JPL, 2017</a:t>
            </a:r>
          </a:p>
        </p:txBody>
      </p:sp>
    </p:spTree>
    <p:extLst>
      <p:ext uri="{BB962C8B-B14F-4D97-AF65-F5344CB8AC3E}">
        <p14:creationId xmlns:p14="http://schemas.microsoft.com/office/powerpoint/2010/main" val="1530958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3AAFF-BD21-0548-846C-2AEF12C897E0}"/>
              </a:ext>
            </a:extLst>
          </p:cNvPr>
          <p:cNvSpPr>
            <a:spLocks noGrp="1"/>
          </p:cNvSpPr>
          <p:nvPr>
            <p:ph type="title"/>
          </p:nvPr>
        </p:nvSpPr>
        <p:spPr>
          <a:xfrm>
            <a:off x="609600" y="250826"/>
            <a:ext cx="10515600" cy="647246"/>
          </a:xfrm>
        </p:spPr>
        <p:txBody>
          <a:bodyPr>
            <a:normAutofit fontScale="90000"/>
          </a:bodyPr>
          <a:lstStyle/>
          <a:p>
            <a:r>
              <a:rPr lang="en-US" b="1" dirty="0"/>
              <a:t>Big challenges</a:t>
            </a:r>
          </a:p>
        </p:txBody>
      </p:sp>
      <p:sp>
        <p:nvSpPr>
          <p:cNvPr id="3" name="Content Placeholder 2">
            <a:extLst>
              <a:ext uri="{FF2B5EF4-FFF2-40B4-BE49-F238E27FC236}">
                <a16:creationId xmlns:a16="http://schemas.microsoft.com/office/drawing/2014/main" id="{ED0E1812-9B86-C942-9083-17301481B811}"/>
              </a:ext>
            </a:extLst>
          </p:cNvPr>
          <p:cNvSpPr>
            <a:spLocks noGrp="1"/>
          </p:cNvSpPr>
          <p:nvPr>
            <p:ph idx="1"/>
          </p:nvPr>
        </p:nvSpPr>
        <p:spPr>
          <a:xfrm>
            <a:off x="838200" y="898072"/>
            <a:ext cx="10515600" cy="5278891"/>
          </a:xfrm>
        </p:spPr>
        <p:txBody>
          <a:bodyPr>
            <a:normAutofit lnSpcReduction="10000"/>
          </a:bodyPr>
          <a:lstStyle/>
          <a:p>
            <a:r>
              <a:rPr lang="en-US" dirty="0"/>
              <a:t>Getting to the </a:t>
            </a:r>
            <a:r>
              <a:rPr lang="en-US" strike="sngStrike" dirty="0"/>
              <a:t>edge of interstellar space</a:t>
            </a:r>
            <a:r>
              <a:rPr lang="en-US" dirty="0">
                <a:solidFill>
                  <a:srgbClr val="FF0000"/>
                </a:solidFill>
              </a:rPr>
              <a:t> inner Edgeworth-Kuiper Belt </a:t>
            </a:r>
            <a:r>
              <a:rPr lang="en-US" dirty="0"/>
              <a:t>without radioisotopes for power or heat today is impossible (at least if you want to do anything useful and send a signal back…)</a:t>
            </a:r>
          </a:p>
          <a:p>
            <a:r>
              <a:rPr lang="en-US" dirty="0"/>
              <a:t>At </a:t>
            </a:r>
            <a:r>
              <a:rPr lang="en-US" strike="sngStrike" dirty="0"/>
              <a:t>125</a:t>
            </a:r>
            <a:r>
              <a:rPr lang="en-US" dirty="0"/>
              <a:t> </a:t>
            </a:r>
            <a:r>
              <a:rPr lang="en-US" dirty="0">
                <a:solidFill>
                  <a:srgbClr val="FF0000"/>
                </a:solidFill>
              </a:rPr>
              <a:t>30</a:t>
            </a:r>
            <a:r>
              <a:rPr lang="en-US" dirty="0"/>
              <a:t> AU, sunlight’s power density per unit area is 1/</a:t>
            </a:r>
            <a:r>
              <a:rPr lang="en-US" strike="sngStrike" dirty="0"/>
              <a:t>15,625 </a:t>
            </a:r>
            <a:r>
              <a:rPr lang="en-US" dirty="0">
                <a:solidFill>
                  <a:srgbClr val="FF0000"/>
                </a:solidFill>
              </a:rPr>
              <a:t>900</a:t>
            </a:r>
            <a:r>
              <a:rPr lang="en-US" baseline="30000" dirty="0"/>
              <a:t>th</a:t>
            </a:r>
            <a:r>
              <a:rPr lang="en-US" dirty="0"/>
              <a:t> of the level at Earth.</a:t>
            </a:r>
          </a:p>
          <a:p>
            <a:r>
              <a:rPr lang="en-US" dirty="0"/>
              <a:t>It may be impossible for at least the next ten years, but we have an approach that </a:t>
            </a:r>
            <a:r>
              <a:rPr lang="en-US" i="1" dirty="0"/>
              <a:t>might</a:t>
            </a:r>
            <a:r>
              <a:rPr lang="en-US" dirty="0"/>
              <a:t> work</a:t>
            </a:r>
          </a:p>
          <a:p>
            <a:pPr lvl="1"/>
            <a:r>
              <a:rPr lang="en-US" dirty="0"/>
              <a:t>For spacecraft maybe &lt;</a:t>
            </a:r>
            <a:r>
              <a:rPr lang="en-US" strike="sngStrike" dirty="0"/>
              <a:t>100</a:t>
            </a:r>
            <a:r>
              <a:rPr lang="en-US" dirty="0"/>
              <a:t> </a:t>
            </a:r>
            <a:r>
              <a:rPr lang="en-US" dirty="0">
                <a:solidFill>
                  <a:srgbClr val="FF0000"/>
                </a:solidFill>
              </a:rPr>
              <a:t>250</a:t>
            </a:r>
            <a:r>
              <a:rPr lang="en-US" dirty="0"/>
              <a:t> kg</a:t>
            </a:r>
          </a:p>
          <a:p>
            <a:pPr lvl="1"/>
            <a:r>
              <a:rPr lang="en-US" dirty="0"/>
              <a:t>With simple, pre-programmed measurements</a:t>
            </a:r>
          </a:p>
          <a:p>
            <a:pPr lvl="1"/>
            <a:r>
              <a:rPr lang="en-US" dirty="0"/>
              <a:t>Very limited maneuvers beyond Jupiter</a:t>
            </a:r>
          </a:p>
          <a:p>
            <a:pPr lvl="1"/>
            <a:r>
              <a:rPr lang="en-US" dirty="0"/>
              <a:t>Capture and store energy from ambient sunlight</a:t>
            </a:r>
          </a:p>
          <a:p>
            <a:pPr lvl="1"/>
            <a:r>
              <a:rPr lang="en-US" dirty="0"/>
              <a:t>Almost everything “off” almost all the time</a:t>
            </a:r>
          </a:p>
          <a:p>
            <a:pPr lvl="1"/>
            <a:r>
              <a:rPr lang="en-US" dirty="0"/>
              <a:t>All equipment able to run cold, e.g., -40 C (-40 F), or possibly colder</a:t>
            </a:r>
          </a:p>
        </p:txBody>
      </p:sp>
      <p:sp>
        <p:nvSpPr>
          <p:cNvPr id="4" name="TextBox 3">
            <a:extLst>
              <a:ext uri="{FF2B5EF4-FFF2-40B4-BE49-F238E27FC236}">
                <a16:creationId xmlns:a16="http://schemas.microsoft.com/office/drawing/2014/main" id="{AEE59C34-A14C-4B41-8FEF-CD420C60B719}"/>
              </a:ext>
            </a:extLst>
          </p:cNvPr>
          <p:cNvSpPr txBox="1"/>
          <p:nvPr/>
        </p:nvSpPr>
        <p:spPr>
          <a:xfrm>
            <a:off x="2358441" y="6615019"/>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Date Placeholder 4">
            <a:extLst>
              <a:ext uri="{FF2B5EF4-FFF2-40B4-BE49-F238E27FC236}">
                <a16:creationId xmlns:a16="http://schemas.microsoft.com/office/drawing/2014/main" id="{3FF41822-CD9C-6642-8D12-1FAA48C20A8A}"/>
              </a:ext>
            </a:extLst>
          </p:cNvPr>
          <p:cNvSpPr>
            <a:spLocks noGrp="1"/>
          </p:cNvSpPr>
          <p:nvPr>
            <p:ph type="dt" sz="half" idx="10"/>
          </p:nvPr>
        </p:nvSpPr>
        <p:spPr/>
        <p:txBody>
          <a:bodyPr/>
          <a:lstStyle/>
          <a:p>
            <a:r>
              <a:rPr lang="en-US"/>
              <a:t>2020/5/12</a:t>
            </a:r>
          </a:p>
        </p:txBody>
      </p:sp>
      <p:sp>
        <p:nvSpPr>
          <p:cNvPr id="7" name="Slide Number Placeholder 6">
            <a:extLst>
              <a:ext uri="{FF2B5EF4-FFF2-40B4-BE49-F238E27FC236}">
                <a16:creationId xmlns:a16="http://schemas.microsoft.com/office/drawing/2014/main" id="{3FF069DD-08D5-A649-A222-7CF9E39CAAFB}"/>
              </a:ext>
            </a:extLst>
          </p:cNvPr>
          <p:cNvSpPr>
            <a:spLocks noGrp="1"/>
          </p:cNvSpPr>
          <p:nvPr>
            <p:ph type="sldNum" sz="quarter" idx="12"/>
          </p:nvPr>
        </p:nvSpPr>
        <p:spPr/>
        <p:txBody>
          <a:bodyPr/>
          <a:lstStyle/>
          <a:p>
            <a:fld id="{B754520E-7A31-114F-B7C0-44D9A58BFA1D}" type="slidenum">
              <a:rPr lang="en-US" smtClean="0"/>
              <a:t>7</a:t>
            </a:fld>
            <a:endParaRPr lang="en-US"/>
          </a:p>
        </p:txBody>
      </p:sp>
    </p:spTree>
    <p:extLst>
      <p:ext uri="{BB962C8B-B14F-4D97-AF65-F5344CB8AC3E}">
        <p14:creationId xmlns:p14="http://schemas.microsoft.com/office/powerpoint/2010/main" val="2023382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582B36-40BD-174F-833F-6183E8850B19}"/>
              </a:ext>
            </a:extLst>
          </p:cNvPr>
          <p:cNvSpPr txBox="1"/>
          <p:nvPr/>
        </p:nvSpPr>
        <p:spPr>
          <a:xfrm>
            <a:off x="8873019" y="3561974"/>
            <a:ext cx="1760616" cy="23083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solidFill>
                  <a:srgbClr val="002060"/>
                </a:solidFill>
              </a:rPr>
              <a:t>Note: arguments of perihelion for example Edgeworth-Kuiper Belt objects are notional for graphic clarity.</a:t>
            </a:r>
          </a:p>
        </p:txBody>
      </p:sp>
      <p:pic>
        <p:nvPicPr>
          <p:cNvPr id="5" name="Picture 4">
            <a:extLst>
              <a:ext uri="{FF2B5EF4-FFF2-40B4-BE49-F238E27FC236}">
                <a16:creationId xmlns:a16="http://schemas.microsoft.com/office/drawing/2014/main" id="{33484B33-028F-3A4B-9EAF-A3C46D137C2D}"/>
              </a:ext>
            </a:extLst>
          </p:cNvPr>
          <p:cNvPicPr>
            <a:picLocks noChangeAspect="1"/>
          </p:cNvPicPr>
          <p:nvPr/>
        </p:nvPicPr>
        <p:blipFill>
          <a:blip r:embed="rId2"/>
          <a:stretch>
            <a:fillRect/>
          </a:stretch>
        </p:blipFill>
        <p:spPr>
          <a:xfrm>
            <a:off x="0" y="0"/>
            <a:ext cx="8557327" cy="6858000"/>
          </a:xfrm>
          <a:prstGeom prst="rect">
            <a:avLst/>
          </a:prstGeom>
        </p:spPr>
      </p:pic>
      <p:sp>
        <p:nvSpPr>
          <p:cNvPr id="6" name="TextBox 5">
            <a:extLst>
              <a:ext uri="{FF2B5EF4-FFF2-40B4-BE49-F238E27FC236}">
                <a16:creationId xmlns:a16="http://schemas.microsoft.com/office/drawing/2014/main" id="{E35D5575-787E-9948-BF28-DC1061A13BB6}"/>
              </a:ext>
            </a:extLst>
          </p:cNvPr>
          <p:cNvSpPr txBox="1"/>
          <p:nvPr/>
        </p:nvSpPr>
        <p:spPr>
          <a:xfrm>
            <a:off x="8557327" y="266700"/>
            <a:ext cx="3473308" cy="2369880"/>
          </a:xfrm>
          <a:prstGeom prst="rect">
            <a:avLst/>
          </a:prstGeom>
          <a:noFill/>
        </p:spPr>
        <p:txBody>
          <a:bodyPr wrap="square" rtlCol="0">
            <a:spAutoFit/>
          </a:bodyPr>
          <a:lstStyle/>
          <a:p>
            <a:r>
              <a:rPr lang="en-US" sz="2400" dirty="0"/>
              <a:t>Many Interesting Objects within 30 AU of the Sun... </a:t>
            </a:r>
          </a:p>
          <a:p>
            <a:r>
              <a:rPr lang="en-US" sz="2000" dirty="0">
                <a:solidFill>
                  <a:srgbClr val="002060"/>
                </a:solidFill>
              </a:rPr>
              <a:t>(orbits of </a:t>
            </a:r>
          </a:p>
          <a:p>
            <a:r>
              <a:rPr lang="en-US" sz="2000" dirty="0">
                <a:solidFill>
                  <a:srgbClr val="002060"/>
                </a:solidFill>
              </a:rPr>
              <a:t>Jupiter @5 AU,  </a:t>
            </a:r>
          </a:p>
          <a:p>
            <a:r>
              <a:rPr lang="en-US" sz="2000" dirty="0">
                <a:solidFill>
                  <a:srgbClr val="002060"/>
                </a:solidFill>
              </a:rPr>
              <a:t>Saturn @ 10 AU, and </a:t>
            </a:r>
          </a:p>
          <a:p>
            <a:r>
              <a:rPr lang="en-US" sz="2000" dirty="0">
                <a:solidFill>
                  <a:srgbClr val="002060"/>
                </a:solidFill>
              </a:rPr>
              <a:t>Uranus @19 AU not shown, </a:t>
            </a:r>
          </a:p>
          <a:p>
            <a:r>
              <a:rPr lang="en-US" sz="2000" dirty="0">
                <a:solidFill>
                  <a:srgbClr val="002060"/>
                </a:solidFill>
              </a:rPr>
              <a:t>for graphic clarity)</a:t>
            </a:r>
          </a:p>
        </p:txBody>
      </p:sp>
      <p:sp>
        <p:nvSpPr>
          <p:cNvPr id="7" name="TextBox 6">
            <a:extLst>
              <a:ext uri="{FF2B5EF4-FFF2-40B4-BE49-F238E27FC236}">
                <a16:creationId xmlns:a16="http://schemas.microsoft.com/office/drawing/2014/main" id="{767486B1-E01F-2748-9811-1176007348E7}"/>
              </a:ext>
            </a:extLst>
          </p:cNvPr>
          <p:cNvSpPr txBox="1"/>
          <p:nvPr/>
        </p:nvSpPr>
        <p:spPr>
          <a:xfrm>
            <a:off x="9393872" y="6452800"/>
            <a:ext cx="2479525" cy="276999"/>
          </a:xfrm>
          <a:prstGeom prst="rect">
            <a:avLst/>
          </a:prstGeom>
          <a:noFill/>
        </p:spPr>
        <p:txBody>
          <a:bodyPr wrap="none" rtlCol="0">
            <a:spAutoFit/>
          </a:bodyPr>
          <a:lstStyle/>
          <a:p>
            <a:r>
              <a:rPr lang="en-US" sz="1200" dirty="0"/>
              <a:t>Cole Gillespie/</a:t>
            </a:r>
            <a:r>
              <a:rPr lang="en-US" sz="1200" dirty="0" err="1"/>
              <a:t>CalPoly</a:t>
            </a:r>
            <a:r>
              <a:rPr lang="en-US" sz="1200" dirty="0"/>
              <a:t>-SLO, 2020/5/6</a:t>
            </a:r>
          </a:p>
        </p:txBody>
      </p:sp>
    </p:spTree>
    <p:extLst>
      <p:ext uri="{BB962C8B-B14F-4D97-AF65-F5344CB8AC3E}">
        <p14:creationId xmlns:p14="http://schemas.microsoft.com/office/powerpoint/2010/main" val="1691956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33CA97-CE83-C947-BAA0-0F2577B2EDE8}"/>
              </a:ext>
            </a:extLst>
          </p:cNvPr>
          <p:cNvPicPr>
            <a:picLocks noChangeAspect="1"/>
          </p:cNvPicPr>
          <p:nvPr/>
        </p:nvPicPr>
        <p:blipFill>
          <a:blip r:embed="rId2"/>
          <a:stretch>
            <a:fillRect/>
          </a:stretch>
        </p:blipFill>
        <p:spPr>
          <a:xfrm>
            <a:off x="5062065" y="365125"/>
            <a:ext cx="7115175" cy="6057900"/>
          </a:xfrm>
          <a:prstGeom prst="rect">
            <a:avLst/>
          </a:prstGeom>
        </p:spPr>
      </p:pic>
      <p:pic>
        <p:nvPicPr>
          <p:cNvPr id="6" name="Content Placeholder 5">
            <a:extLst>
              <a:ext uri="{FF2B5EF4-FFF2-40B4-BE49-F238E27FC236}">
                <a16:creationId xmlns:a16="http://schemas.microsoft.com/office/drawing/2014/main" id="{3DF59C66-3A59-AD4C-88BA-90442DCC4614}"/>
              </a:ext>
            </a:extLst>
          </p:cNvPr>
          <p:cNvPicPr>
            <a:picLocks noGrp="1" noChangeAspect="1"/>
          </p:cNvPicPr>
          <p:nvPr>
            <p:ph idx="1"/>
          </p:nvPr>
        </p:nvPicPr>
        <p:blipFill rotWithShape="1">
          <a:blip r:embed="rId3"/>
          <a:srcRect l="4732" t="2680" r="2726" b="260"/>
          <a:stretch/>
        </p:blipFill>
        <p:spPr>
          <a:xfrm>
            <a:off x="138897" y="1655182"/>
            <a:ext cx="5082044" cy="5330142"/>
          </a:xfrm>
          <a:scene3d>
            <a:camera prst="orthographicFront">
              <a:rot lat="0" lon="0" rev="16200000"/>
            </a:camera>
            <a:lightRig rig="threePt" dir="t"/>
          </a:scene3d>
        </p:spPr>
      </p:pic>
      <p:sp>
        <p:nvSpPr>
          <p:cNvPr id="2" name="Title 1">
            <a:extLst>
              <a:ext uri="{FF2B5EF4-FFF2-40B4-BE49-F238E27FC236}">
                <a16:creationId xmlns:a16="http://schemas.microsoft.com/office/drawing/2014/main" id="{D36417A9-FF5A-454C-B886-718ECF4ADE51}"/>
              </a:ext>
            </a:extLst>
          </p:cNvPr>
          <p:cNvSpPr>
            <a:spLocks noGrp="1"/>
          </p:cNvSpPr>
          <p:nvPr>
            <p:ph type="title"/>
          </p:nvPr>
        </p:nvSpPr>
        <p:spPr>
          <a:xfrm>
            <a:off x="-67577" y="6310"/>
            <a:ext cx="10515600" cy="1325563"/>
          </a:xfrm>
        </p:spPr>
        <p:txBody>
          <a:bodyPr/>
          <a:lstStyle/>
          <a:p>
            <a:r>
              <a:rPr lang="en-US" b="1" dirty="0">
                <a:solidFill>
                  <a:schemeClr val="bg1"/>
                </a:solidFill>
              </a:rPr>
              <a:t>What are napkins for?</a:t>
            </a:r>
          </a:p>
        </p:txBody>
      </p:sp>
      <p:sp>
        <p:nvSpPr>
          <p:cNvPr id="7" name="TextBox 6">
            <a:extLst>
              <a:ext uri="{FF2B5EF4-FFF2-40B4-BE49-F238E27FC236}">
                <a16:creationId xmlns:a16="http://schemas.microsoft.com/office/drawing/2014/main" id="{EC19AAA5-C821-064B-B3A2-CCF5A20C37BF}"/>
              </a:ext>
            </a:extLst>
          </p:cNvPr>
          <p:cNvSpPr txBox="1"/>
          <p:nvPr/>
        </p:nvSpPr>
        <p:spPr>
          <a:xfrm>
            <a:off x="8819909" y="6492875"/>
            <a:ext cx="3315360" cy="307777"/>
          </a:xfrm>
          <a:prstGeom prst="rect">
            <a:avLst/>
          </a:prstGeom>
          <a:noFill/>
        </p:spPr>
        <p:txBody>
          <a:bodyPr wrap="square" rtlCol="0">
            <a:spAutoFit/>
          </a:bodyPr>
          <a:lstStyle/>
          <a:p>
            <a:r>
              <a:rPr lang="en-US" sz="1400" dirty="0">
                <a:solidFill>
                  <a:schemeClr val="bg1"/>
                </a:solidFill>
              </a:rPr>
              <a:t>Sebastian Lee </a:t>
            </a:r>
            <a:r>
              <a:rPr lang="en-US" sz="1400" dirty="0" err="1">
                <a:solidFill>
                  <a:schemeClr val="bg1"/>
                </a:solidFill>
              </a:rPr>
              <a:t>Gnagy</a:t>
            </a:r>
            <a:r>
              <a:rPr lang="en-US" sz="1400" dirty="0">
                <a:solidFill>
                  <a:schemeClr val="bg1"/>
                </a:solidFill>
              </a:rPr>
              <a:t>/</a:t>
            </a:r>
            <a:r>
              <a:rPr lang="en-US" sz="1400" dirty="0" err="1">
                <a:solidFill>
                  <a:schemeClr val="bg1"/>
                </a:solidFill>
              </a:rPr>
              <a:t>CalPoly</a:t>
            </a:r>
            <a:r>
              <a:rPr lang="en-US" sz="1400" dirty="0">
                <a:solidFill>
                  <a:schemeClr val="bg1"/>
                </a:solidFill>
              </a:rPr>
              <a:t>-SLO, 2018/11</a:t>
            </a:r>
          </a:p>
        </p:txBody>
      </p:sp>
      <p:sp>
        <p:nvSpPr>
          <p:cNvPr id="8" name="TextBox 7">
            <a:extLst>
              <a:ext uri="{FF2B5EF4-FFF2-40B4-BE49-F238E27FC236}">
                <a16:creationId xmlns:a16="http://schemas.microsoft.com/office/drawing/2014/main" id="{1F035E09-AE52-A44B-9A64-CFB2BD61C5B6}"/>
              </a:ext>
            </a:extLst>
          </p:cNvPr>
          <p:cNvSpPr txBox="1"/>
          <p:nvPr/>
        </p:nvSpPr>
        <p:spPr>
          <a:xfrm>
            <a:off x="5726985" y="6390025"/>
            <a:ext cx="2877919" cy="461665"/>
          </a:xfrm>
          <a:prstGeom prst="rect">
            <a:avLst/>
          </a:prstGeom>
          <a:noFill/>
        </p:spPr>
        <p:txBody>
          <a:bodyPr wrap="square" rtlCol="0">
            <a:spAutoFit/>
          </a:bodyPr>
          <a:lstStyle/>
          <a:p>
            <a:r>
              <a:rPr lang="en-US" sz="1200" dirty="0">
                <a:solidFill>
                  <a:srgbClr val="FF0000"/>
                </a:solidFill>
              </a:rPr>
              <a:t>Pre-Decisional Information -- For Planning and Discussion Purposes Only</a:t>
            </a:r>
          </a:p>
        </p:txBody>
      </p:sp>
      <p:sp>
        <p:nvSpPr>
          <p:cNvPr id="3" name="Date Placeholder 2">
            <a:extLst>
              <a:ext uri="{FF2B5EF4-FFF2-40B4-BE49-F238E27FC236}">
                <a16:creationId xmlns:a16="http://schemas.microsoft.com/office/drawing/2014/main" id="{F1DD6E4A-2012-2045-B596-BCB2CF5BAD4E}"/>
              </a:ext>
            </a:extLst>
          </p:cNvPr>
          <p:cNvSpPr>
            <a:spLocks noGrp="1"/>
          </p:cNvSpPr>
          <p:nvPr>
            <p:ph type="dt" sz="half" idx="10"/>
          </p:nvPr>
        </p:nvSpPr>
        <p:spPr/>
        <p:txBody>
          <a:bodyPr/>
          <a:lstStyle/>
          <a:p>
            <a:r>
              <a:rPr lang="en-US"/>
              <a:t>2020/5/12</a:t>
            </a:r>
          </a:p>
        </p:txBody>
      </p:sp>
      <p:sp>
        <p:nvSpPr>
          <p:cNvPr id="9" name="Slide Number Placeholder 8">
            <a:extLst>
              <a:ext uri="{FF2B5EF4-FFF2-40B4-BE49-F238E27FC236}">
                <a16:creationId xmlns:a16="http://schemas.microsoft.com/office/drawing/2014/main" id="{5CC0ED4A-9CD0-5449-A656-17FD388E1F60}"/>
              </a:ext>
            </a:extLst>
          </p:cNvPr>
          <p:cNvSpPr>
            <a:spLocks noGrp="1"/>
          </p:cNvSpPr>
          <p:nvPr>
            <p:ph type="sldNum" sz="quarter" idx="12"/>
          </p:nvPr>
        </p:nvSpPr>
        <p:spPr/>
        <p:txBody>
          <a:bodyPr/>
          <a:lstStyle/>
          <a:p>
            <a:fld id="{B754520E-7A31-114F-B7C0-44D9A58BFA1D}" type="slidenum">
              <a:rPr lang="en-US" smtClean="0"/>
              <a:t>9</a:t>
            </a:fld>
            <a:endParaRPr lang="en-US"/>
          </a:p>
        </p:txBody>
      </p:sp>
    </p:spTree>
    <p:extLst>
      <p:ext uri="{BB962C8B-B14F-4D97-AF65-F5344CB8AC3E}">
        <p14:creationId xmlns:p14="http://schemas.microsoft.com/office/powerpoint/2010/main" val="2330843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A68083-13A6-9F45-8FD1-4890A66A0657}"/>
              </a:ext>
            </a:extLst>
          </p:cNvPr>
          <p:cNvPicPr>
            <a:picLocks noChangeAspect="1"/>
          </p:cNvPicPr>
          <p:nvPr/>
        </p:nvPicPr>
        <p:blipFill>
          <a:blip r:embed="rId2"/>
          <a:stretch>
            <a:fillRect/>
          </a:stretch>
        </p:blipFill>
        <p:spPr>
          <a:xfrm>
            <a:off x="4773975" y="0"/>
            <a:ext cx="7402592" cy="6858000"/>
          </a:xfrm>
          <a:prstGeom prst="rect">
            <a:avLst/>
          </a:prstGeom>
        </p:spPr>
      </p:pic>
      <p:sp>
        <p:nvSpPr>
          <p:cNvPr id="10" name="Title 9">
            <a:extLst>
              <a:ext uri="{FF2B5EF4-FFF2-40B4-BE49-F238E27FC236}">
                <a16:creationId xmlns:a16="http://schemas.microsoft.com/office/drawing/2014/main" id="{53015E30-AEA3-3D45-8223-EA6C9D081800}"/>
              </a:ext>
            </a:extLst>
          </p:cNvPr>
          <p:cNvSpPr>
            <a:spLocks noGrp="1"/>
          </p:cNvSpPr>
          <p:nvPr>
            <p:ph type="title"/>
          </p:nvPr>
        </p:nvSpPr>
        <p:spPr>
          <a:xfrm>
            <a:off x="120569" y="171249"/>
            <a:ext cx="4370407" cy="4099809"/>
          </a:xfrm>
        </p:spPr>
        <p:txBody>
          <a:bodyPr anchor="t">
            <a:normAutofit/>
          </a:bodyPr>
          <a:lstStyle/>
          <a:p>
            <a:r>
              <a:rPr lang="en-US" sz="3600" b="1" dirty="0">
                <a:solidFill>
                  <a:schemeClr val="bg1"/>
                </a:solidFill>
              </a:rPr>
              <a:t>Big inflatable spheres have been in space before:</a:t>
            </a:r>
            <a:br>
              <a:rPr lang="en-US" sz="3200" b="1" dirty="0">
                <a:solidFill>
                  <a:schemeClr val="bg1"/>
                </a:solidFill>
              </a:rPr>
            </a:br>
            <a:r>
              <a:rPr lang="en-US" sz="2700" dirty="0">
                <a:solidFill>
                  <a:schemeClr val="bg1"/>
                </a:solidFill>
              </a:rPr>
              <a:t>Echo 1A, 1961</a:t>
            </a:r>
            <a:br>
              <a:rPr lang="en-US" sz="2700" dirty="0">
                <a:solidFill>
                  <a:schemeClr val="bg1"/>
                </a:solidFill>
              </a:rPr>
            </a:br>
            <a:r>
              <a:rPr lang="en-US" sz="2700" dirty="0">
                <a:solidFill>
                  <a:schemeClr val="bg1"/>
                </a:solidFill>
              </a:rPr>
              <a:t>30.5 m diameter</a:t>
            </a:r>
            <a:br>
              <a:rPr lang="en-US" sz="2700" dirty="0">
                <a:solidFill>
                  <a:schemeClr val="bg1"/>
                </a:solidFill>
              </a:rPr>
            </a:br>
            <a:r>
              <a:rPr lang="en-US" sz="2700" dirty="0">
                <a:solidFill>
                  <a:schemeClr val="bg1"/>
                </a:solidFill>
              </a:rPr>
              <a:t>0.2 um (0.5 mil) thick Mylar</a:t>
            </a:r>
            <a:br>
              <a:rPr lang="en-US" sz="2700" dirty="0">
                <a:solidFill>
                  <a:schemeClr val="bg1"/>
                </a:solidFill>
              </a:rPr>
            </a:br>
            <a:r>
              <a:rPr lang="en-US" sz="2700" dirty="0">
                <a:solidFill>
                  <a:schemeClr val="bg1"/>
                </a:solidFill>
              </a:rPr>
              <a:t>71 kg, incl inflation gas </a:t>
            </a:r>
            <a:br>
              <a:rPr lang="en-US" sz="2700" dirty="0"/>
            </a:br>
            <a:endParaRPr lang="en-US" sz="2700" dirty="0"/>
          </a:p>
        </p:txBody>
      </p:sp>
      <p:sp>
        <p:nvSpPr>
          <p:cNvPr id="2" name="Date Placeholder 1">
            <a:extLst>
              <a:ext uri="{FF2B5EF4-FFF2-40B4-BE49-F238E27FC236}">
                <a16:creationId xmlns:a16="http://schemas.microsoft.com/office/drawing/2014/main" id="{698610E1-C2B6-D343-950E-42A3504F433D}"/>
              </a:ext>
            </a:extLst>
          </p:cNvPr>
          <p:cNvSpPr>
            <a:spLocks noGrp="1"/>
          </p:cNvSpPr>
          <p:nvPr>
            <p:ph type="dt" sz="half" idx="10"/>
          </p:nvPr>
        </p:nvSpPr>
        <p:spPr/>
        <p:txBody>
          <a:bodyPr/>
          <a:lstStyle/>
          <a:p>
            <a:r>
              <a:rPr lang="en-US"/>
              <a:t>2020/5/12</a:t>
            </a:r>
          </a:p>
        </p:txBody>
      </p:sp>
      <p:sp>
        <p:nvSpPr>
          <p:cNvPr id="4" name="Slide Number Placeholder 3">
            <a:extLst>
              <a:ext uri="{FF2B5EF4-FFF2-40B4-BE49-F238E27FC236}">
                <a16:creationId xmlns:a16="http://schemas.microsoft.com/office/drawing/2014/main" id="{B921695F-B512-9641-A596-468E7423E68B}"/>
              </a:ext>
            </a:extLst>
          </p:cNvPr>
          <p:cNvSpPr>
            <a:spLocks noGrp="1"/>
          </p:cNvSpPr>
          <p:nvPr>
            <p:ph type="sldNum" sz="quarter" idx="12"/>
          </p:nvPr>
        </p:nvSpPr>
        <p:spPr/>
        <p:txBody>
          <a:bodyPr/>
          <a:lstStyle/>
          <a:p>
            <a:fld id="{B754520E-7A31-114F-B7C0-44D9A58BFA1D}" type="slidenum">
              <a:rPr lang="en-US" smtClean="0"/>
              <a:t>10</a:t>
            </a:fld>
            <a:endParaRPr lang="en-US"/>
          </a:p>
        </p:txBody>
      </p:sp>
    </p:spTree>
    <p:extLst>
      <p:ext uri="{BB962C8B-B14F-4D97-AF65-F5344CB8AC3E}">
        <p14:creationId xmlns:p14="http://schemas.microsoft.com/office/powerpoint/2010/main" val="2923552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B0278-EB0D-3D49-8790-76D07CB9C414}"/>
              </a:ext>
            </a:extLst>
          </p:cNvPr>
          <p:cNvSpPr>
            <a:spLocks noGrp="1"/>
          </p:cNvSpPr>
          <p:nvPr>
            <p:ph type="title"/>
          </p:nvPr>
        </p:nvSpPr>
        <p:spPr>
          <a:xfrm>
            <a:off x="0" y="-11321"/>
            <a:ext cx="10515600" cy="1325563"/>
          </a:xfrm>
        </p:spPr>
        <p:txBody>
          <a:bodyPr/>
          <a:lstStyle/>
          <a:p>
            <a:r>
              <a:rPr lang="en-US" dirty="0">
                <a:solidFill>
                  <a:schemeClr val="bg1"/>
                </a:solidFill>
              </a:rPr>
              <a:t>Inflatable Sphere antenna (X-Band design)</a:t>
            </a:r>
          </a:p>
        </p:txBody>
      </p:sp>
      <p:sp>
        <p:nvSpPr>
          <p:cNvPr id="3" name="Content Placeholder 2">
            <a:extLst>
              <a:ext uri="{FF2B5EF4-FFF2-40B4-BE49-F238E27FC236}">
                <a16:creationId xmlns:a16="http://schemas.microsoft.com/office/drawing/2014/main" id="{A244BF22-B397-464D-A59F-CC2A1B4483D2}"/>
              </a:ext>
            </a:extLst>
          </p:cNvPr>
          <p:cNvSpPr>
            <a:spLocks noGrp="1"/>
          </p:cNvSpPr>
          <p:nvPr>
            <p:ph idx="1"/>
          </p:nvPr>
        </p:nvSpPr>
        <p:spPr>
          <a:xfrm>
            <a:off x="269854" y="1007367"/>
            <a:ext cx="7271582" cy="4351338"/>
          </a:xfrm>
        </p:spPr>
        <p:txBody>
          <a:bodyPr>
            <a:normAutofit fontScale="77500" lnSpcReduction="20000"/>
          </a:bodyPr>
          <a:lstStyle/>
          <a:p>
            <a:r>
              <a:rPr lang="en-US" dirty="0">
                <a:solidFill>
                  <a:schemeClr val="bg1"/>
                </a:solidFill>
              </a:rPr>
              <a:t>A prototype for an inflatable antenna has been developed at JPL</a:t>
            </a:r>
          </a:p>
          <a:p>
            <a:r>
              <a:rPr lang="en-US" dirty="0">
                <a:solidFill>
                  <a:schemeClr val="bg1"/>
                </a:solidFill>
              </a:rPr>
              <a:t>The antenna is a 1m sphere, functional for the X-Band , producing an approximate gain of 31 dB (experimentally measured) for a reflective surface of 70 cm in diameter</a:t>
            </a:r>
          </a:p>
          <a:p>
            <a:r>
              <a:rPr lang="en-US" dirty="0">
                <a:solidFill>
                  <a:schemeClr val="bg1"/>
                </a:solidFill>
              </a:rPr>
              <a:t>Inflation is achieved with sublimating powder (benzoic acid) which allows for a very compact design with no pressure tank and only few grams of powder (approximately 1 gram per year of mission life)</a:t>
            </a:r>
          </a:p>
          <a:p>
            <a:r>
              <a:rPr lang="en-US" dirty="0">
                <a:solidFill>
                  <a:schemeClr val="bg1"/>
                </a:solidFill>
              </a:rPr>
              <a:t>To counteract deflation due to thermal fluctuation and/or micrometeoroid puncturing, a system of </a:t>
            </a:r>
            <a:r>
              <a:rPr lang="en-US" dirty="0" err="1">
                <a:solidFill>
                  <a:schemeClr val="bg1"/>
                </a:solidFill>
              </a:rPr>
              <a:t>rigidization</a:t>
            </a:r>
            <a:r>
              <a:rPr lang="en-US" dirty="0">
                <a:solidFill>
                  <a:schemeClr val="bg1"/>
                </a:solidFill>
              </a:rPr>
              <a:t> is under development using UV pockets which rigidize with sunlight. An experiment in vacuum chamber is shown in the video</a:t>
            </a:r>
          </a:p>
          <a:p>
            <a:r>
              <a:rPr lang="en-US" dirty="0">
                <a:solidFill>
                  <a:schemeClr val="bg1"/>
                </a:solidFill>
              </a:rPr>
              <a:t>This work was supported by JPL R&amp;D and NASA Center Innovation Fund grants</a:t>
            </a:r>
          </a:p>
        </p:txBody>
      </p:sp>
      <p:pic>
        <p:nvPicPr>
          <p:cNvPr id="4" name="Picture 3" descr="C:\Documents and Settings\Administrator\Desktop\Inflatable Antenna\DSCN0420.JPG"/>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Lst>
          </a:blip>
          <a:srcRect/>
          <a:stretch>
            <a:fillRect/>
          </a:stretch>
        </p:blipFill>
        <p:spPr bwMode="auto">
          <a:xfrm>
            <a:off x="8161268" y="1125212"/>
            <a:ext cx="3592576" cy="2690368"/>
          </a:xfrm>
          <a:prstGeom prst="rect">
            <a:avLst/>
          </a:prstGeom>
          <a:noFill/>
          <a:ln w="9525">
            <a:noFill/>
            <a:miter lim="800000"/>
            <a:headEnd/>
            <a:tailEnd/>
          </a:ln>
        </p:spPr>
      </p:pic>
      <p:pic>
        <p:nvPicPr>
          <p:cNvPr id="6" name="Edited_Vide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340084" y="4370581"/>
            <a:ext cx="3413760" cy="1920240"/>
          </a:xfrm>
          <a:prstGeom prst="rect">
            <a:avLst/>
          </a:prstGeom>
        </p:spPr>
      </p:pic>
      <p:sp>
        <p:nvSpPr>
          <p:cNvPr id="7" name="TextBox 6"/>
          <p:cNvSpPr txBox="1"/>
          <p:nvPr/>
        </p:nvSpPr>
        <p:spPr>
          <a:xfrm>
            <a:off x="8286356" y="3816628"/>
            <a:ext cx="3467488" cy="307777"/>
          </a:xfrm>
          <a:prstGeom prst="rect">
            <a:avLst/>
          </a:prstGeom>
          <a:noFill/>
        </p:spPr>
        <p:txBody>
          <a:bodyPr wrap="none" rtlCol="0">
            <a:spAutoFit/>
          </a:bodyPr>
          <a:lstStyle/>
          <a:p>
            <a:r>
              <a:rPr lang="en-US" sz="1400" dirty="0"/>
              <a:t>Spherical prototype of the inflatable antenna</a:t>
            </a:r>
          </a:p>
        </p:txBody>
      </p:sp>
      <p:sp>
        <p:nvSpPr>
          <p:cNvPr id="8" name="TextBox 7"/>
          <p:cNvSpPr txBox="1"/>
          <p:nvPr/>
        </p:nvSpPr>
        <p:spPr>
          <a:xfrm>
            <a:off x="10020100" y="6316919"/>
            <a:ext cx="1911742" cy="307777"/>
          </a:xfrm>
          <a:prstGeom prst="rect">
            <a:avLst/>
          </a:prstGeom>
          <a:noFill/>
        </p:spPr>
        <p:txBody>
          <a:bodyPr wrap="none" rtlCol="0">
            <a:spAutoFit/>
          </a:bodyPr>
          <a:lstStyle/>
          <a:p>
            <a:r>
              <a:rPr lang="en-US" sz="1400" dirty="0" err="1">
                <a:solidFill>
                  <a:schemeClr val="bg1"/>
                </a:solidFill>
              </a:rPr>
              <a:t>Rigidization</a:t>
            </a:r>
            <a:r>
              <a:rPr lang="en-US" sz="1400" dirty="0">
                <a:solidFill>
                  <a:schemeClr val="bg1"/>
                </a:solidFill>
              </a:rPr>
              <a:t> experiment</a:t>
            </a:r>
          </a:p>
        </p:txBody>
      </p:sp>
      <p:sp>
        <p:nvSpPr>
          <p:cNvPr id="9" name="TextBox 8"/>
          <p:cNvSpPr txBox="1"/>
          <p:nvPr/>
        </p:nvSpPr>
        <p:spPr>
          <a:xfrm>
            <a:off x="314260" y="5829156"/>
            <a:ext cx="7182770" cy="738664"/>
          </a:xfrm>
          <a:prstGeom prst="rect">
            <a:avLst/>
          </a:prstGeom>
          <a:noFill/>
        </p:spPr>
        <p:txBody>
          <a:bodyPr wrap="square" rtlCol="0">
            <a:spAutoFit/>
          </a:bodyPr>
          <a:lstStyle/>
          <a:p>
            <a:r>
              <a:rPr lang="en-US" sz="1400" dirty="0">
                <a:solidFill>
                  <a:schemeClr val="bg1"/>
                </a:solidFill>
              </a:rPr>
              <a:t>Babuscia, Sauder, </a:t>
            </a:r>
            <a:r>
              <a:rPr lang="en-US" sz="1400" dirty="0" err="1">
                <a:solidFill>
                  <a:schemeClr val="bg1"/>
                </a:solidFill>
              </a:rPr>
              <a:t>Bienert</a:t>
            </a:r>
            <a:r>
              <a:rPr lang="en-US" sz="1400" dirty="0">
                <a:solidFill>
                  <a:schemeClr val="bg1"/>
                </a:solidFill>
              </a:rPr>
              <a:t>, Chandra, </a:t>
            </a:r>
            <a:r>
              <a:rPr lang="en-US" sz="1400" dirty="0" err="1">
                <a:solidFill>
                  <a:schemeClr val="bg1"/>
                </a:solidFill>
              </a:rPr>
              <a:t>Thangavelautham</a:t>
            </a:r>
            <a:r>
              <a:rPr lang="en-US" sz="1400" dirty="0">
                <a:solidFill>
                  <a:schemeClr val="bg1"/>
                </a:solidFill>
              </a:rPr>
              <a:t>, </a:t>
            </a:r>
            <a:r>
              <a:rPr lang="en-US" sz="1400" dirty="0" err="1">
                <a:solidFill>
                  <a:schemeClr val="bg1"/>
                </a:solidFill>
              </a:rPr>
              <a:t>Feruglio</a:t>
            </a:r>
            <a:r>
              <a:rPr lang="en-US" sz="1400" dirty="0">
                <a:solidFill>
                  <a:schemeClr val="bg1"/>
                </a:solidFill>
              </a:rPr>
              <a:t>,” Inflatable Antenna for </a:t>
            </a:r>
            <a:r>
              <a:rPr lang="en-US" sz="1400" dirty="0" err="1">
                <a:solidFill>
                  <a:schemeClr val="bg1"/>
                </a:solidFill>
              </a:rPr>
              <a:t>CubeSats</a:t>
            </a:r>
            <a:r>
              <a:rPr lang="en-US" sz="1400" dirty="0">
                <a:solidFill>
                  <a:schemeClr val="bg1"/>
                </a:solidFill>
              </a:rPr>
              <a:t>: A New Spherical Design for Increased X-Band Gain”, IEEE Aerospace Conference, Big Sky (MT), 2017.</a:t>
            </a:r>
          </a:p>
        </p:txBody>
      </p:sp>
      <p:sp>
        <p:nvSpPr>
          <p:cNvPr id="10" name="TextBox 9">
            <a:extLst>
              <a:ext uri="{FF2B5EF4-FFF2-40B4-BE49-F238E27FC236}">
                <a16:creationId xmlns:a16="http://schemas.microsoft.com/office/drawing/2014/main" id="{FC9B5FD5-55E4-0A47-98F5-2396F3EA8B9F}"/>
              </a:ext>
            </a:extLst>
          </p:cNvPr>
          <p:cNvSpPr txBox="1"/>
          <p:nvPr/>
        </p:nvSpPr>
        <p:spPr>
          <a:xfrm>
            <a:off x="2358441" y="6615019"/>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Date Placeholder 4">
            <a:extLst>
              <a:ext uri="{FF2B5EF4-FFF2-40B4-BE49-F238E27FC236}">
                <a16:creationId xmlns:a16="http://schemas.microsoft.com/office/drawing/2014/main" id="{5E952F53-3285-8143-B0A0-DDC165EBDB80}"/>
              </a:ext>
            </a:extLst>
          </p:cNvPr>
          <p:cNvSpPr>
            <a:spLocks noGrp="1"/>
          </p:cNvSpPr>
          <p:nvPr>
            <p:ph type="dt" sz="half" idx="10"/>
          </p:nvPr>
        </p:nvSpPr>
        <p:spPr/>
        <p:txBody>
          <a:bodyPr/>
          <a:lstStyle/>
          <a:p>
            <a:r>
              <a:rPr lang="en-US"/>
              <a:t>2020/5/12</a:t>
            </a:r>
          </a:p>
        </p:txBody>
      </p:sp>
      <p:sp>
        <p:nvSpPr>
          <p:cNvPr id="12" name="Slide Number Placeholder 11">
            <a:extLst>
              <a:ext uri="{FF2B5EF4-FFF2-40B4-BE49-F238E27FC236}">
                <a16:creationId xmlns:a16="http://schemas.microsoft.com/office/drawing/2014/main" id="{F872745F-50E0-B046-9700-E6FDE99E6AB4}"/>
              </a:ext>
            </a:extLst>
          </p:cNvPr>
          <p:cNvSpPr>
            <a:spLocks noGrp="1"/>
          </p:cNvSpPr>
          <p:nvPr>
            <p:ph type="sldNum" sz="quarter" idx="12"/>
          </p:nvPr>
        </p:nvSpPr>
        <p:spPr/>
        <p:txBody>
          <a:bodyPr/>
          <a:lstStyle/>
          <a:p>
            <a:fld id="{B754520E-7A31-114F-B7C0-44D9A58BFA1D}" type="slidenum">
              <a:rPr lang="en-US" smtClean="0"/>
              <a:t>11</a:t>
            </a:fld>
            <a:endParaRPr lang="en-US"/>
          </a:p>
        </p:txBody>
      </p:sp>
    </p:spTree>
    <p:extLst>
      <p:ext uri="{BB962C8B-B14F-4D97-AF65-F5344CB8AC3E}">
        <p14:creationId xmlns:p14="http://schemas.microsoft.com/office/powerpoint/2010/main" val="15048490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F1845-8F30-F84B-B6C8-44607DDA3A15}"/>
              </a:ext>
            </a:extLst>
          </p:cNvPr>
          <p:cNvSpPr>
            <a:spLocks noGrp="1"/>
          </p:cNvSpPr>
          <p:nvPr>
            <p:ph type="title"/>
          </p:nvPr>
        </p:nvSpPr>
        <p:spPr>
          <a:xfrm>
            <a:off x="805815" y="193289"/>
            <a:ext cx="9751483" cy="457200"/>
          </a:xfrm>
        </p:spPr>
        <p:txBody>
          <a:bodyPr/>
          <a:lstStyle/>
          <a:p>
            <a:r>
              <a:rPr lang="en-US" sz="2000" dirty="0"/>
              <a:t>Combined Solar Reflector/High Gain Antenna Configuration is Based on a </a:t>
            </a:r>
            <a:br>
              <a:rPr lang="en-US" sz="2000" dirty="0"/>
            </a:br>
            <a:r>
              <a:rPr lang="en-US" sz="2000" dirty="0"/>
              <a:t>1997 Tech Demo</a:t>
            </a:r>
          </a:p>
        </p:txBody>
      </p:sp>
      <p:sp>
        <p:nvSpPr>
          <p:cNvPr id="4" name="Slide Number Placeholder 3">
            <a:extLst>
              <a:ext uri="{FF2B5EF4-FFF2-40B4-BE49-F238E27FC236}">
                <a16:creationId xmlns:a16="http://schemas.microsoft.com/office/drawing/2014/main" id="{DE7591D2-6858-6544-8062-C3FA5B70152B}"/>
              </a:ext>
            </a:extLst>
          </p:cNvPr>
          <p:cNvSpPr>
            <a:spLocks noGrp="1"/>
          </p:cNvSpPr>
          <p:nvPr>
            <p:ph type="sldNum" sz="quarter" idx="10"/>
          </p:nvPr>
        </p:nvSpPr>
        <p:spPr/>
        <p:txBody>
          <a:bodyPr/>
          <a:lstStyle/>
          <a:p>
            <a:pPr fontAlgn="base">
              <a:spcBef>
                <a:spcPct val="0"/>
              </a:spcBef>
              <a:spcAft>
                <a:spcPct val="0"/>
              </a:spcAft>
              <a:defRPr/>
            </a:pPr>
            <a:fld id="{14D12144-FA18-43D3-98EE-AA59B88DB3DB}" type="slidenum">
              <a:rPr lang="en-US">
                <a:ea typeface="ＭＳ Ｐゴシック"/>
              </a:rPr>
              <a:pPr fontAlgn="base">
                <a:spcBef>
                  <a:spcPct val="0"/>
                </a:spcBef>
                <a:spcAft>
                  <a:spcPct val="0"/>
                </a:spcAft>
                <a:defRPr/>
              </a:pPr>
              <a:t>12</a:t>
            </a:fld>
            <a:endParaRPr lang="en-US">
              <a:ea typeface="ＭＳ Ｐゴシック"/>
            </a:endParaRPr>
          </a:p>
        </p:txBody>
      </p:sp>
      <p:sp>
        <p:nvSpPr>
          <p:cNvPr id="5" name="Date Placeholder 4">
            <a:extLst>
              <a:ext uri="{FF2B5EF4-FFF2-40B4-BE49-F238E27FC236}">
                <a16:creationId xmlns:a16="http://schemas.microsoft.com/office/drawing/2014/main" id="{176B6E87-3E79-DF41-AA49-80C982EFA35B}"/>
              </a:ext>
            </a:extLst>
          </p:cNvPr>
          <p:cNvSpPr>
            <a:spLocks noGrp="1"/>
          </p:cNvSpPr>
          <p:nvPr>
            <p:ph type="dt" sz="half" idx="11"/>
          </p:nvPr>
        </p:nvSpPr>
        <p:spPr/>
        <p:txBody>
          <a:bodyPr/>
          <a:lstStyle/>
          <a:p>
            <a:pPr fontAlgn="base">
              <a:spcBef>
                <a:spcPct val="0"/>
              </a:spcBef>
              <a:spcAft>
                <a:spcPct val="0"/>
              </a:spcAft>
              <a:defRPr/>
            </a:pPr>
            <a:r>
              <a:rPr lang="en-US">
                <a:ea typeface="ＭＳ Ｐゴシック"/>
              </a:rPr>
              <a:t>2020/5/12</a:t>
            </a:r>
            <a:endParaRPr lang="en-US" dirty="0">
              <a:ea typeface="ＭＳ Ｐゴシック"/>
            </a:endParaRPr>
          </a:p>
        </p:txBody>
      </p:sp>
      <p:sp>
        <p:nvSpPr>
          <p:cNvPr id="14" name="TextBox 13">
            <a:extLst>
              <a:ext uri="{FF2B5EF4-FFF2-40B4-BE49-F238E27FC236}">
                <a16:creationId xmlns:a16="http://schemas.microsoft.com/office/drawing/2014/main" id="{4C38493C-F3CB-6F45-81E8-95603BD38DF5}"/>
              </a:ext>
            </a:extLst>
          </p:cNvPr>
          <p:cNvSpPr txBox="1"/>
          <p:nvPr/>
        </p:nvSpPr>
        <p:spPr>
          <a:xfrm>
            <a:off x="99309" y="4424658"/>
            <a:ext cx="369332" cy="1882888"/>
          </a:xfrm>
          <a:prstGeom prst="rect">
            <a:avLst/>
          </a:prstGeom>
          <a:noFill/>
        </p:spPr>
        <p:txBody>
          <a:bodyPr vert="vert270" wrap="none" rtlCol="0">
            <a:spAutoFit/>
          </a:bodyPr>
          <a:lstStyle/>
          <a:p>
            <a:pPr fontAlgn="base">
              <a:spcBef>
                <a:spcPct val="0"/>
              </a:spcBef>
              <a:spcAft>
                <a:spcPct val="0"/>
              </a:spcAft>
            </a:pPr>
            <a:r>
              <a:rPr lang="en-US" sz="1200" dirty="0">
                <a:solidFill>
                  <a:srgbClr val="000000"/>
                </a:solidFill>
                <a:latin typeface="Arial" pitchFamily="34" charset="0"/>
                <a:ea typeface="ＭＳ Ｐゴシック" pitchFamily="92" charset="-128"/>
              </a:rPr>
              <a:t>Robert Staehle. 2020/1/22</a:t>
            </a:r>
          </a:p>
        </p:txBody>
      </p:sp>
      <p:pic>
        <p:nvPicPr>
          <p:cNvPr id="10" name="Content Placeholder 3">
            <a:extLst>
              <a:ext uri="{FF2B5EF4-FFF2-40B4-BE49-F238E27FC236}">
                <a16:creationId xmlns:a16="http://schemas.microsoft.com/office/drawing/2014/main" id="{7EC75DA8-DA4A-1B44-9A89-F3BD3AF91C51}"/>
              </a:ext>
            </a:extLst>
          </p:cNvPr>
          <p:cNvPicPr>
            <a:picLocks noGrp="1" noChangeAspect="1"/>
          </p:cNvPicPr>
          <p:nvPr>
            <p:ph idx="1"/>
          </p:nvPr>
        </p:nvPicPr>
        <p:blipFill rotWithShape="1">
          <a:blip r:embed="rId3"/>
          <a:srcRect l="15566" r="22169" b="20613"/>
          <a:stretch/>
        </p:blipFill>
        <p:spPr>
          <a:xfrm>
            <a:off x="205360" y="838200"/>
            <a:ext cx="3048001" cy="2590800"/>
          </a:xfrm>
        </p:spPr>
      </p:pic>
      <p:pic>
        <p:nvPicPr>
          <p:cNvPr id="15" name="Picture 4" descr="Image result for Inflatable Space Antenna Shuttle experiment NASA&quot;">
            <a:extLst>
              <a:ext uri="{FF2B5EF4-FFF2-40B4-BE49-F238E27FC236}">
                <a16:creationId xmlns:a16="http://schemas.microsoft.com/office/drawing/2014/main" id="{01518021-2767-F94E-A812-A469EDDF4CE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790" t="1805" r="5231" b="11826"/>
          <a:stretch/>
        </p:blipFill>
        <p:spPr bwMode="auto">
          <a:xfrm>
            <a:off x="483397" y="3759091"/>
            <a:ext cx="3771000" cy="261607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Image result for Inflatable Space Antenna Shuttle experiment NASA&quot;">
            <a:extLst>
              <a:ext uri="{FF2B5EF4-FFF2-40B4-BE49-F238E27FC236}">
                <a16:creationId xmlns:a16="http://schemas.microsoft.com/office/drawing/2014/main" id="{01A0B87B-0DCA-2149-AC08-C11A4476FE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63691" y="1114268"/>
            <a:ext cx="3429000" cy="5288280"/>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
            <a:extLst>
              <a:ext uri="{FF2B5EF4-FFF2-40B4-BE49-F238E27FC236}">
                <a16:creationId xmlns:a16="http://schemas.microsoft.com/office/drawing/2014/main" id="{BB2227E6-5E5E-FE46-9A78-58DEB05AAACD}"/>
              </a:ext>
            </a:extLst>
          </p:cNvPr>
          <p:cNvSpPr txBox="1">
            <a:spLocks/>
          </p:cNvSpPr>
          <p:nvPr/>
        </p:nvSpPr>
        <p:spPr bwMode="auto">
          <a:xfrm>
            <a:off x="3266061" y="872974"/>
            <a:ext cx="4856392" cy="1364363"/>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normAutofit fontScale="97500"/>
          </a:bodyPr>
          <a:lstStyle>
            <a:lvl1pPr algn="ctr" rtl="0" eaLnBrk="0" fontAlgn="base" hangingPunct="0">
              <a:spcBef>
                <a:spcPct val="0"/>
              </a:spcBef>
              <a:spcAft>
                <a:spcPct val="0"/>
              </a:spcAft>
              <a:defRPr sz="2400" b="1">
                <a:solidFill>
                  <a:srgbClr val="DDDDDD"/>
                </a:solidFill>
                <a:latin typeface="+mj-lt"/>
                <a:ea typeface="+mj-ea"/>
                <a:cs typeface="+mj-cs"/>
              </a:defRPr>
            </a:lvl1pPr>
            <a:lvl2pPr algn="ctr" rtl="0" eaLnBrk="0" fontAlgn="base" hangingPunct="0">
              <a:spcBef>
                <a:spcPct val="0"/>
              </a:spcBef>
              <a:spcAft>
                <a:spcPct val="0"/>
              </a:spcAft>
              <a:defRPr sz="2400" b="1">
                <a:solidFill>
                  <a:srgbClr val="DDDDDD"/>
                </a:solidFill>
                <a:latin typeface="Arial" charset="0"/>
                <a:ea typeface="ＭＳ Ｐゴシック" charset="-128"/>
              </a:defRPr>
            </a:lvl2pPr>
            <a:lvl3pPr algn="ctr" rtl="0" eaLnBrk="0" fontAlgn="base" hangingPunct="0">
              <a:spcBef>
                <a:spcPct val="0"/>
              </a:spcBef>
              <a:spcAft>
                <a:spcPct val="0"/>
              </a:spcAft>
              <a:defRPr sz="2400" b="1">
                <a:solidFill>
                  <a:srgbClr val="DDDDDD"/>
                </a:solidFill>
                <a:latin typeface="Arial" charset="0"/>
                <a:ea typeface="ＭＳ Ｐゴシック" charset="-128"/>
              </a:defRPr>
            </a:lvl3pPr>
            <a:lvl4pPr algn="ctr" rtl="0" eaLnBrk="0" fontAlgn="base" hangingPunct="0">
              <a:spcBef>
                <a:spcPct val="0"/>
              </a:spcBef>
              <a:spcAft>
                <a:spcPct val="0"/>
              </a:spcAft>
              <a:defRPr sz="2400" b="1">
                <a:solidFill>
                  <a:srgbClr val="DDDDDD"/>
                </a:solidFill>
                <a:latin typeface="Arial" charset="0"/>
                <a:ea typeface="ＭＳ Ｐゴシック" charset="-128"/>
              </a:defRPr>
            </a:lvl4pPr>
            <a:lvl5pPr algn="ctr" rtl="0" eaLnBrk="0" fontAlgn="base" hangingPunct="0">
              <a:spcBef>
                <a:spcPct val="0"/>
              </a:spcBef>
              <a:spcAft>
                <a:spcPct val="0"/>
              </a:spcAft>
              <a:defRPr sz="2400" b="1">
                <a:solidFill>
                  <a:srgbClr val="DDDDDD"/>
                </a:solidFill>
                <a:latin typeface="Arial" charset="0"/>
                <a:ea typeface="ＭＳ Ｐゴシック" charset="-128"/>
              </a:defRPr>
            </a:lvl5pPr>
            <a:lvl6pPr marL="457200" algn="ctr" rtl="0" fontAlgn="base">
              <a:spcBef>
                <a:spcPct val="0"/>
              </a:spcBef>
              <a:spcAft>
                <a:spcPct val="0"/>
              </a:spcAft>
              <a:defRPr sz="2400" b="1">
                <a:solidFill>
                  <a:srgbClr val="DDDDDD"/>
                </a:solidFill>
                <a:latin typeface="Arial" charset="0"/>
                <a:ea typeface="ＭＳ Ｐゴシック" charset="-128"/>
              </a:defRPr>
            </a:lvl6pPr>
            <a:lvl7pPr marL="914400" algn="ctr" rtl="0" fontAlgn="base">
              <a:spcBef>
                <a:spcPct val="0"/>
              </a:spcBef>
              <a:spcAft>
                <a:spcPct val="0"/>
              </a:spcAft>
              <a:defRPr sz="2400" b="1">
                <a:solidFill>
                  <a:srgbClr val="DDDDDD"/>
                </a:solidFill>
                <a:latin typeface="Arial" charset="0"/>
                <a:ea typeface="ＭＳ Ｐゴシック" charset="-128"/>
              </a:defRPr>
            </a:lvl7pPr>
            <a:lvl8pPr marL="1371600" algn="ctr" rtl="0" fontAlgn="base">
              <a:spcBef>
                <a:spcPct val="0"/>
              </a:spcBef>
              <a:spcAft>
                <a:spcPct val="0"/>
              </a:spcAft>
              <a:defRPr sz="2400" b="1">
                <a:solidFill>
                  <a:srgbClr val="DDDDDD"/>
                </a:solidFill>
                <a:latin typeface="Arial" charset="0"/>
                <a:ea typeface="ＭＳ Ｐゴシック" charset="-128"/>
              </a:defRPr>
            </a:lvl8pPr>
            <a:lvl9pPr marL="1828800" algn="ctr" rtl="0" fontAlgn="base">
              <a:spcBef>
                <a:spcPct val="0"/>
              </a:spcBef>
              <a:spcAft>
                <a:spcPct val="0"/>
              </a:spcAft>
              <a:defRPr sz="2400" b="1">
                <a:solidFill>
                  <a:srgbClr val="DDDDDD"/>
                </a:solidFill>
                <a:latin typeface="Arial" charset="0"/>
                <a:ea typeface="ＭＳ Ｐゴシック" charset="-128"/>
              </a:defRPr>
            </a:lvl9pPr>
          </a:lstStyle>
          <a:p>
            <a:pPr algn="l"/>
            <a:r>
              <a:rPr lang="en-US" sz="1400" kern="0" dirty="0">
                <a:solidFill>
                  <a:srgbClr val="002060"/>
                </a:solidFill>
                <a:latin typeface="Arial"/>
                <a:ea typeface="ＭＳ Ｐゴシック"/>
              </a:rPr>
              <a:t>1997 Spartan 207 tech demo to deploy a large reflector with high enough surface accuracy for RF use. </a:t>
            </a:r>
            <a:r>
              <a:rPr lang="en-US" sz="1400" kern="0" dirty="0" err="1">
                <a:solidFill>
                  <a:srgbClr val="002060"/>
                </a:solidFill>
                <a:latin typeface="Arial"/>
                <a:ea typeface="ＭＳ Ｐゴシック"/>
              </a:rPr>
              <a:t>L’Garde</a:t>
            </a:r>
            <a:r>
              <a:rPr lang="en-US" sz="1400" kern="0" dirty="0">
                <a:solidFill>
                  <a:srgbClr val="002060"/>
                </a:solidFill>
                <a:latin typeface="Arial"/>
                <a:ea typeface="ＭＳ Ｐゴシック"/>
              </a:rPr>
              <a:t> developed and implemented a capability to mathematically calculate gore shapes, bond segments together, and inflate.</a:t>
            </a:r>
          </a:p>
        </p:txBody>
      </p:sp>
      <p:sp>
        <p:nvSpPr>
          <p:cNvPr id="18" name="Title 1">
            <a:extLst>
              <a:ext uri="{FF2B5EF4-FFF2-40B4-BE49-F238E27FC236}">
                <a16:creationId xmlns:a16="http://schemas.microsoft.com/office/drawing/2014/main" id="{B55BD7D8-7D7C-624F-91B4-CE9FAFF7F2C6}"/>
              </a:ext>
            </a:extLst>
          </p:cNvPr>
          <p:cNvSpPr txBox="1">
            <a:spLocks/>
          </p:cNvSpPr>
          <p:nvPr/>
        </p:nvSpPr>
        <p:spPr bwMode="auto">
          <a:xfrm>
            <a:off x="4321866" y="2237337"/>
            <a:ext cx="3195586" cy="419100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normAutofit fontScale="75000" lnSpcReduction="20000"/>
          </a:bodyPr>
          <a:lstStyle>
            <a:lvl1pPr algn="ctr" rtl="0" eaLnBrk="0" fontAlgn="base" hangingPunct="0">
              <a:spcBef>
                <a:spcPct val="0"/>
              </a:spcBef>
              <a:spcAft>
                <a:spcPct val="0"/>
              </a:spcAft>
              <a:defRPr sz="2400" b="1">
                <a:solidFill>
                  <a:srgbClr val="DDDDDD"/>
                </a:solidFill>
                <a:latin typeface="+mj-lt"/>
                <a:ea typeface="+mj-ea"/>
                <a:cs typeface="+mj-cs"/>
              </a:defRPr>
            </a:lvl1pPr>
            <a:lvl2pPr algn="ctr" rtl="0" eaLnBrk="0" fontAlgn="base" hangingPunct="0">
              <a:spcBef>
                <a:spcPct val="0"/>
              </a:spcBef>
              <a:spcAft>
                <a:spcPct val="0"/>
              </a:spcAft>
              <a:defRPr sz="2400" b="1">
                <a:solidFill>
                  <a:srgbClr val="DDDDDD"/>
                </a:solidFill>
                <a:latin typeface="Arial" charset="0"/>
                <a:ea typeface="ＭＳ Ｐゴシック" charset="-128"/>
              </a:defRPr>
            </a:lvl2pPr>
            <a:lvl3pPr algn="ctr" rtl="0" eaLnBrk="0" fontAlgn="base" hangingPunct="0">
              <a:spcBef>
                <a:spcPct val="0"/>
              </a:spcBef>
              <a:spcAft>
                <a:spcPct val="0"/>
              </a:spcAft>
              <a:defRPr sz="2400" b="1">
                <a:solidFill>
                  <a:srgbClr val="DDDDDD"/>
                </a:solidFill>
                <a:latin typeface="Arial" charset="0"/>
                <a:ea typeface="ＭＳ Ｐゴシック" charset="-128"/>
              </a:defRPr>
            </a:lvl3pPr>
            <a:lvl4pPr algn="ctr" rtl="0" eaLnBrk="0" fontAlgn="base" hangingPunct="0">
              <a:spcBef>
                <a:spcPct val="0"/>
              </a:spcBef>
              <a:spcAft>
                <a:spcPct val="0"/>
              </a:spcAft>
              <a:defRPr sz="2400" b="1">
                <a:solidFill>
                  <a:srgbClr val="DDDDDD"/>
                </a:solidFill>
                <a:latin typeface="Arial" charset="0"/>
                <a:ea typeface="ＭＳ Ｐゴシック" charset="-128"/>
              </a:defRPr>
            </a:lvl4pPr>
            <a:lvl5pPr algn="ctr" rtl="0" eaLnBrk="0" fontAlgn="base" hangingPunct="0">
              <a:spcBef>
                <a:spcPct val="0"/>
              </a:spcBef>
              <a:spcAft>
                <a:spcPct val="0"/>
              </a:spcAft>
              <a:defRPr sz="2400" b="1">
                <a:solidFill>
                  <a:srgbClr val="DDDDDD"/>
                </a:solidFill>
                <a:latin typeface="Arial" charset="0"/>
                <a:ea typeface="ＭＳ Ｐゴシック" charset="-128"/>
              </a:defRPr>
            </a:lvl5pPr>
            <a:lvl6pPr marL="457200" algn="ctr" rtl="0" fontAlgn="base">
              <a:spcBef>
                <a:spcPct val="0"/>
              </a:spcBef>
              <a:spcAft>
                <a:spcPct val="0"/>
              </a:spcAft>
              <a:defRPr sz="2400" b="1">
                <a:solidFill>
                  <a:srgbClr val="DDDDDD"/>
                </a:solidFill>
                <a:latin typeface="Arial" charset="0"/>
                <a:ea typeface="ＭＳ Ｐゴシック" charset="-128"/>
              </a:defRPr>
            </a:lvl6pPr>
            <a:lvl7pPr marL="914400" algn="ctr" rtl="0" fontAlgn="base">
              <a:spcBef>
                <a:spcPct val="0"/>
              </a:spcBef>
              <a:spcAft>
                <a:spcPct val="0"/>
              </a:spcAft>
              <a:defRPr sz="2400" b="1">
                <a:solidFill>
                  <a:srgbClr val="DDDDDD"/>
                </a:solidFill>
                <a:latin typeface="Arial" charset="0"/>
                <a:ea typeface="ＭＳ Ｐゴシック" charset="-128"/>
              </a:defRPr>
            </a:lvl7pPr>
            <a:lvl8pPr marL="1371600" algn="ctr" rtl="0" fontAlgn="base">
              <a:spcBef>
                <a:spcPct val="0"/>
              </a:spcBef>
              <a:spcAft>
                <a:spcPct val="0"/>
              </a:spcAft>
              <a:defRPr sz="2400" b="1">
                <a:solidFill>
                  <a:srgbClr val="DDDDDD"/>
                </a:solidFill>
                <a:latin typeface="Arial" charset="0"/>
                <a:ea typeface="ＭＳ Ｐゴシック" charset="-128"/>
              </a:defRPr>
            </a:lvl8pPr>
            <a:lvl9pPr marL="1828800" algn="ctr" rtl="0" fontAlgn="base">
              <a:spcBef>
                <a:spcPct val="0"/>
              </a:spcBef>
              <a:spcAft>
                <a:spcPct val="0"/>
              </a:spcAft>
              <a:defRPr sz="2400" b="1">
                <a:solidFill>
                  <a:srgbClr val="DDDDDD"/>
                </a:solidFill>
                <a:latin typeface="Arial" charset="0"/>
                <a:ea typeface="ＭＳ Ｐゴシック" charset="-128"/>
              </a:defRPr>
            </a:lvl9pPr>
          </a:lstStyle>
          <a:p>
            <a:pPr algn="l"/>
            <a:r>
              <a:rPr lang="en-US" sz="2100" kern="0" dirty="0">
                <a:solidFill>
                  <a:srgbClr val="002060"/>
                </a:solidFill>
                <a:latin typeface="Arial"/>
                <a:ea typeface="ＭＳ Ｐゴシック"/>
              </a:rPr>
              <a:t>“All the experiment objectives were met </a:t>
            </a:r>
            <a:r>
              <a:rPr lang="en-US" sz="2100" u="sng" kern="0" dirty="0">
                <a:solidFill>
                  <a:srgbClr val="002060"/>
                </a:solidFill>
                <a:latin typeface="Arial"/>
                <a:ea typeface="ＭＳ Ｐゴシック"/>
              </a:rPr>
              <a:t>with the exception of the inflation of the lenticular reflector structure</a:t>
            </a:r>
            <a:r>
              <a:rPr lang="en-US" sz="2100" kern="0" dirty="0">
                <a:solidFill>
                  <a:srgbClr val="002060"/>
                </a:solidFill>
                <a:latin typeface="Arial"/>
                <a:ea typeface="ＭＳ Ｐゴシック"/>
              </a:rPr>
              <a:t>.” This lenticular construction was to create the surface shape of the aluminized </a:t>
            </a:r>
            <a:r>
              <a:rPr lang="en-US" sz="2100" i="1" kern="0" dirty="0">
                <a:solidFill>
                  <a:srgbClr val="002060"/>
                </a:solidFill>
                <a:latin typeface="Arial"/>
                <a:ea typeface="ＭＳ Ｐゴシック"/>
              </a:rPr>
              <a:t>antenna membrane reflector </a:t>
            </a:r>
            <a:r>
              <a:rPr lang="en-US" sz="2100" kern="0" dirty="0">
                <a:solidFill>
                  <a:srgbClr val="002060"/>
                </a:solidFill>
                <a:latin typeface="Arial"/>
                <a:ea typeface="ＭＳ Ｐゴシック"/>
              </a:rPr>
              <a:t>surface, opposed by the </a:t>
            </a:r>
            <a:r>
              <a:rPr lang="en-US" sz="2100" i="1" kern="0" dirty="0">
                <a:solidFill>
                  <a:srgbClr val="002060"/>
                </a:solidFill>
                <a:latin typeface="Arial"/>
                <a:ea typeface="ＭＳ Ｐゴシック"/>
              </a:rPr>
              <a:t>antenna clear canopy </a:t>
            </a:r>
            <a:r>
              <a:rPr lang="en-US" sz="2100" kern="0" dirty="0">
                <a:solidFill>
                  <a:srgbClr val="002060"/>
                </a:solidFill>
                <a:latin typeface="Arial"/>
                <a:ea typeface="ＭＳ Ｐゴシック"/>
              </a:rPr>
              <a:t>that together were to enclose the inflated volume.</a:t>
            </a:r>
            <a:br>
              <a:rPr lang="en-US" sz="2100" kern="0" dirty="0">
                <a:solidFill>
                  <a:srgbClr val="002060"/>
                </a:solidFill>
                <a:latin typeface="Arial"/>
                <a:ea typeface="ＭＳ Ｐゴシック"/>
              </a:rPr>
            </a:br>
            <a:r>
              <a:rPr lang="en-US" sz="2100" kern="0" dirty="0">
                <a:solidFill>
                  <a:srgbClr val="002060"/>
                </a:solidFill>
                <a:latin typeface="Arial"/>
                <a:ea typeface="ＭＳ Ｐゴシック"/>
              </a:rPr>
              <a:t>Thus, </a:t>
            </a:r>
            <a:r>
              <a:rPr lang="en-US" sz="2100" u="sng" kern="0" dirty="0">
                <a:solidFill>
                  <a:srgbClr val="002060"/>
                </a:solidFill>
                <a:latin typeface="Arial"/>
                <a:ea typeface="ＭＳ Ｐゴシック"/>
              </a:rPr>
              <a:t>no measurement was made in space of the surface accuracy</a:t>
            </a:r>
            <a:r>
              <a:rPr lang="en-US" sz="2100" kern="0" dirty="0">
                <a:solidFill>
                  <a:srgbClr val="002060"/>
                </a:solidFill>
                <a:latin typeface="Arial"/>
                <a:ea typeface="ＭＳ Ｐゴシック"/>
              </a:rPr>
              <a:t>.</a:t>
            </a:r>
          </a:p>
          <a:p>
            <a:pPr algn="l"/>
            <a:endParaRPr lang="en-US" sz="2100" kern="0" dirty="0">
              <a:solidFill>
                <a:srgbClr val="002060"/>
              </a:solidFill>
              <a:latin typeface="Arial"/>
              <a:ea typeface="ＭＳ Ｐゴシック"/>
            </a:endParaRPr>
          </a:p>
          <a:p>
            <a:pPr algn="l"/>
            <a:r>
              <a:rPr lang="en-US" sz="2100" kern="0" dirty="0">
                <a:solidFill>
                  <a:srgbClr val="002060"/>
                </a:solidFill>
                <a:latin typeface="Arial"/>
                <a:ea typeface="ＭＳ Ｐゴシック"/>
              </a:rPr>
              <a:t>Ground testing led to “</a:t>
            </a:r>
            <a:r>
              <a:rPr lang="en-US" sz="2100" u="sng" kern="0" dirty="0">
                <a:solidFill>
                  <a:srgbClr val="002060"/>
                </a:solidFill>
                <a:latin typeface="Arial"/>
                <a:ea typeface="ＭＳ Ｐゴシック"/>
              </a:rPr>
              <a:t>expected to be on the order of 1 mm rms</a:t>
            </a:r>
            <a:r>
              <a:rPr lang="en-US" sz="2100" kern="0" dirty="0">
                <a:solidFill>
                  <a:srgbClr val="002060"/>
                </a:solidFill>
                <a:latin typeface="Arial"/>
                <a:ea typeface="ＭＳ Ｐゴシック"/>
              </a:rPr>
              <a:t>…”</a:t>
            </a:r>
            <a:br>
              <a:rPr lang="en-US" kern="0" dirty="0">
                <a:solidFill>
                  <a:srgbClr val="002060"/>
                </a:solidFill>
                <a:latin typeface="Arial"/>
                <a:ea typeface="ＭＳ Ｐゴシック"/>
              </a:rPr>
            </a:br>
            <a:endParaRPr lang="en-US" sz="1350" kern="0" dirty="0">
              <a:solidFill>
                <a:srgbClr val="002060"/>
              </a:solidFill>
              <a:latin typeface="Arial"/>
              <a:ea typeface="ＭＳ Ｐゴシック"/>
            </a:endParaRPr>
          </a:p>
        </p:txBody>
      </p:sp>
      <p:cxnSp>
        <p:nvCxnSpPr>
          <p:cNvPr id="6" name="Straight Connector 5">
            <a:extLst>
              <a:ext uri="{FF2B5EF4-FFF2-40B4-BE49-F238E27FC236}">
                <a16:creationId xmlns:a16="http://schemas.microsoft.com/office/drawing/2014/main" id="{ED5D5742-2FF0-2043-ABE8-86FE0CB6409A}"/>
              </a:ext>
            </a:extLst>
          </p:cNvPr>
          <p:cNvCxnSpPr>
            <a:cxnSpLocks/>
          </p:cNvCxnSpPr>
          <p:nvPr/>
        </p:nvCxnSpPr>
        <p:spPr>
          <a:xfrm>
            <a:off x="8313108" y="2237337"/>
            <a:ext cx="0" cy="3128765"/>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A42542D-A756-CE42-A48D-16294DB6FE5B}"/>
              </a:ext>
            </a:extLst>
          </p:cNvPr>
          <p:cNvSpPr txBox="1"/>
          <p:nvPr/>
        </p:nvSpPr>
        <p:spPr>
          <a:xfrm>
            <a:off x="7470544" y="3573742"/>
            <a:ext cx="704039" cy="369332"/>
          </a:xfrm>
          <a:prstGeom prst="rect">
            <a:avLst/>
          </a:prstGeom>
          <a:noFill/>
        </p:spPr>
        <p:txBody>
          <a:bodyPr wrap="none" rtlCol="0">
            <a:spAutoFit/>
          </a:bodyPr>
          <a:lstStyle/>
          <a:p>
            <a:r>
              <a:rPr lang="en-US" dirty="0">
                <a:solidFill>
                  <a:srgbClr val="C00000"/>
                </a:solidFill>
              </a:rPr>
              <a:t>~5 m</a:t>
            </a:r>
          </a:p>
        </p:txBody>
      </p:sp>
    </p:spTree>
    <p:extLst>
      <p:ext uri="{BB962C8B-B14F-4D97-AF65-F5344CB8AC3E}">
        <p14:creationId xmlns:p14="http://schemas.microsoft.com/office/powerpoint/2010/main" val="3264144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F1845-8F30-F84B-B6C8-44607DDA3A15}"/>
              </a:ext>
            </a:extLst>
          </p:cNvPr>
          <p:cNvSpPr>
            <a:spLocks noGrp="1"/>
          </p:cNvSpPr>
          <p:nvPr>
            <p:ph type="title"/>
          </p:nvPr>
        </p:nvSpPr>
        <p:spPr/>
        <p:txBody>
          <a:bodyPr/>
          <a:lstStyle/>
          <a:p>
            <a:r>
              <a:rPr lang="en-US" sz="2000" dirty="0"/>
              <a:t>From real Tech Demo to conjecture for a different application...</a:t>
            </a:r>
          </a:p>
        </p:txBody>
      </p:sp>
      <p:sp>
        <p:nvSpPr>
          <p:cNvPr id="4" name="Slide Number Placeholder 3">
            <a:extLst>
              <a:ext uri="{FF2B5EF4-FFF2-40B4-BE49-F238E27FC236}">
                <a16:creationId xmlns:a16="http://schemas.microsoft.com/office/drawing/2014/main" id="{DE7591D2-6858-6544-8062-C3FA5B70152B}"/>
              </a:ext>
            </a:extLst>
          </p:cNvPr>
          <p:cNvSpPr>
            <a:spLocks noGrp="1"/>
          </p:cNvSpPr>
          <p:nvPr>
            <p:ph type="sldNum" sz="quarter" idx="10"/>
          </p:nvPr>
        </p:nvSpPr>
        <p:spPr/>
        <p:txBody>
          <a:bodyPr/>
          <a:lstStyle/>
          <a:p>
            <a:pPr fontAlgn="base">
              <a:spcBef>
                <a:spcPct val="0"/>
              </a:spcBef>
              <a:spcAft>
                <a:spcPct val="0"/>
              </a:spcAft>
              <a:defRPr/>
            </a:pPr>
            <a:fld id="{14D12144-FA18-43D3-98EE-AA59B88DB3DB}" type="slidenum">
              <a:rPr lang="en-US">
                <a:ea typeface="ＭＳ Ｐゴシック"/>
              </a:rPr>
              <a:pPr fontAlgn="base">
                <a:spcBef>
                  <a:spcPct val="0"/>
                </a:spcBef>
                <a:spcAft>
                  <a:spcPct val="0"/>
                </a:spcAft>
                <a:defRPr/>
              </a:pPr>
              <a:t>13</a:t>
            </a:fld>
            <a:endParaRPr lang="en-US">
              <a:ea typeface="ＭＳ Ｐゴシック"/>
            </a:endParaRPr>
          </a:p>
        </p:txBody>
      </p:sp>
      <p:sp>
        <p:nvSpPr>
          <p:cNvPr id="5" name="Date Placeholder 4">
            <a:extLst>
              <a:ext uri="{FF2B5EF4-FFF2-40B4-BE49-F238E27FC236}">
                <a16:creationId xmlns:a16="http://schemas.microsoft.com/office/drawing/2014/main" id="{176B6E87-3E79-DF41-AA49-80C982EFA35B}"/>
              </a:ext>
            </a:extLst>
          </p:cNvPr>
          <p:cNvSpPr>
            <a:spLocks noGrp="1"/>
          </p:cNvSpPr>
          <p:nvPr>
            <p:ph type="dt" sz="half" idx="11"/>
          </p:nvPr>
        </p:nvSpPr>
        <p:spPr/>
        <p:txBody>
          <a:bodyPr/>
          <a:lstStyle/>
          <a:p>
            <a:pPr fontAlgn="base">
              <a:spcBef>
                <a:spcPct val="0"/>
              </a:spcBef>
              <a:spcAft>
                <a:spcPct val="0"/>
              </a:spcAft>
              <a:defRPr/>
            </a:pPr>
            <a:r>
              <a:rPr lang="en-US">
                <a:ea typeface="ＭＳ Ｐゴシック"/>
              </a:rPr>
              <a:t>2020/5/12</a:t>
            </a:r>
            <a:endParaRPr lang="en-US" dirty="0">
              <a:ea typeface="ＭＳ Ｐゴシック"/>
            </a:endParaRPr>
          </a:p>
        </p:txBody>
      </p:sp>
      <p:sp>
        <p:nvSpPr>
          <p:cNvPr id="12" name="TextBox 11">
            <a:extLst>
              <a:ext uri="{FF2B5EF4-FFF2-40B4-BE49-F238E27FC236}">
                <a16:creationId xmlns:a16="http://schemas.microsoft.com/office/drawing/2014/main" id="{8CD719E1-4B67-4E4D-8E88-48FF7EBB65CE}"/>
              </a:ext>
            </a:extLst>
          </p:cNvPr>
          <p:cNvSpPr txBox="1"/>
          <p:nvPr/>
        </p:nvSpPr>
        <p:spPr>
          <a:xfrm>
            <a:off x="8123612" y="946942"/>
            <a:ext cx="3733800" cy="3416320"/>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en-US" dirty="0">
                <a:solidFill>
                  <a:srgbClr val="000000"/>
                </a:solidFill>
                <a:latin typeface="Arial" pitchFamily="34" charset="0"/>
                <a:ea typeface="ＭＳ Ｐゴシック" pitchFamily="92" charset="-128"/>
              </a:rPr>
              <a:t>Orientation shown for outer Solar System cruise.  </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Arial" pitchFamily="34" charset="0"/>
              <a:ea typeface="ＭＳ Ｐゴシック" pitchFamily="92" charset="-128"/>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Arial" pitchFamily="34" charset="0"/>
                <a:ea typeface="ＭＳ Ｐゴシック" pitchFamily="92" charset="-128"/>
              </a:rPr>
              <a:t>S/C spins 1-2 rpm (guessing) around axis linking Hub and center of Parabolic Metalized Membrane Reflector.</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Arial" pitchFamily="34" charset="0"/>
              <a:ea typeface="ＭＳ Ｐゴシック" pitchFamily="92" charset="-128"/>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Arial" pitchFamily="34" charset="0"/>
                <a:ea typeface="ＭＳ Ｐゴシック" pitchFamily="92" charset="-128"/>
              </a:rPr>
              <a:t>For telecom passes (weekly to monthly), spin axis is </a:t>
            </a:r>
            <a:r>
              <a:rPr lang="en-US" dirty="0" err="1">
                <a:solidFill>
                  <a:srgbClr val="000000"/>
                </a:solidFill>
                <a:latin typeface="Arial" pitchFamily="34" charset="0"/>
                <a:ea typeface="ＭＳ Ｐゴシック" pitchFamily="92" charset="-128"/>
              </a:rPr>
              <a:t>precessed</a:t>
            </a:r>
            <a:r>
              <a:rPr lang="en-US" dirty="0">
                <a:solidFill>
                  <a:srgbClr val="000000"/>
                </a:solidFill>
                <a:latin typeface="Arial" pitchFamily="34" charset="0"/>
                <a:ea typeface="ＭＳ Ｐゴシック" pitchFamily="92" charset="-128"/>
              </a:rPr>
              <a:t> from Sun-point to Earth-point, then back after pass.</a:t>
            </a:r>
          </a:p>
        </p:txBody>
      </p:sp>
      <p:pic>
        <p:nvPicPr>
          <p:cNvPr id="6" name="Picture 5">
            <a:extLst>
              <a:ext uri="{FF2B5EF4-FFF2-40B4-BE49-F238E27FC236}">
                <a16:creationId xmlns:a16="http://schemas.microsoft.com/office/drawing/2014/main" id="{E8336331-F488-744A-B2B3-49EA62F5D3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177" y="954127"/>
            <a:ext cx="7315200" cy="5486400"/>
          </a:xfrm>
          <a:prstGeom prst="rect">
            <a:avLst/>
          </a:prstGeom>
        </p:spPr>
      </p:pic>
      <p:sp>
        <p:nvSpPr>
          <p:cNvPr id="14" name="TextBox 13">
            <a:extLst>
              <a:ext uri="{FF2B5EF4-FFF2-40B4-BE49-F238E27FC236}">
                <a16:creationId xmlns:a16="http://schemas.microsoft.com/office/drawing/2014/main" id="{4C38493C-F3CB-6F45-81E8-95603BD38DF5}"/>
              </a:ext>
            </a:extLst>
          </p:cNvPr>
          <p:cNvSpPr txBox="1"/>
          <p:nvPr/>
        </p:nvSpPr>
        <p:spPr>
          <a:xfrm>
            <a:off x="11672746" y="4275794"/>
            <a:ext cx="369332" cy="1797928"/>
          </a:xfrm>
          <a:prstGeom prst="rect">
            <a:avLst/>
          </a:prstGeom>
          <a:noFill/>
        </p:spPr>
        <p:txBody>
          <a:bodyPr vert="vert270" wrap="none" rtlCol="0">
            <a:spAutoFit/>
          </a:bodyPr>
          <a:lstStyle/>
          <a:p>
            <a:pPr fontAlgn="base">
              <a:spcBef>
                <a:spcPct val="0"/>
              </a:spcBef>
              <a:spcAft>
                <a:spcPct val="0"/>
              </a:spcAft>
            </a:pPr>
            <a:r>
              <a:rPr lang="en-US" sz="1200" dirty="0">
                <a:solidFill>
                  <a:srgbClr val="000000"/>
                </a:solidFill>
                <a:latin typeface="Arial" pitchFamily="34" charset="0"/>
                <a:ea typeface="ＭＳ Ｐゴシック" pitchFamily="92" charset="-128"/>
              </a:rPr>
              <a:t>Robert Staehle. 2020/1/8</a:t>
            </a:r>
          </a:p>
        </p:txBody>
      </p:sp>
      <p:sp>
        <p:nvSpPr>
          <p:cNvPr id="10" name="TextBox 9">
            <a:extLst>
              <a:ext uri="{FF2B5EF4-FFF2-40B4-BE49-F238E27FC236}">
                <a16:creationId xmlns:a16="http://schemas.microsoft.com/office/drawing/2014/main" id="{A06FE33E-7B0A-8A47-93D5-225A54A0C401}"/>
              </a:ext>
            </a:extLst>
          </p:cNvPr>
          <p:cNvSpPr txBox="1"/>
          <p:nvPr/>
        </p:nvSpPr>
        <p:spPr>
          <a:xfrm>
            <a:off x="7116856" y="6354215"/>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Tree>
    <p:extLst>
      <p:ext uri="{BB962C8B-B14F-4D97-AF65-F5344CB8AC3E}">
        <p14:creationId xmlns:p14="http://schemas.microsoft.com/office/powerpoint/2010/main" val="175485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F1845-8F30-F84B-B6C8-44607DDA3A15}"/>
              </a:ext>
            </a:extLst>
          </p:cNvPr>
          <p:cNvSpPr>
            <a:spLocks noGrp="1"/>
          </p:cNvSpPr>
          <p:nvPr>
            <p:ph type="title"/>
          </p:nvPr>
        </p:nvSpPr>
        <p:spPr>
          <a:xfrm>
            <a:off x="1217084" y="228600"/>
            <a:ext cx="9751483" cy="457200"/>
          </a:xfrm>
        </p:spPr>
        <p:txBody>
          <a:bodyPr/>
          <a:lstStyle/>
          <a:p>
            <a:r>
              <a:rPr lang="en-US" sz="2000" dirty="0"/>
              <a:t>The “Hub” is where most of the operating equipment lives, in relative warmth...</a:t>
            </a:r>
          </a:p>
        </p:txBody>
      </p:sp>
      <p:sp>
        <p:nvSpPr>
          <p:cNvPr id="4" name="Slide Number Placeholder 3">
            <a:extLst>
              <a:ext uri="{FF2B5EF4-FFF2-40B4-BE49-F238E27FC236}">
                <a16:creationId xmlns:a16="http://schemas.microsoft.com/office/drawing/2014/main" id="{DE7591D2-6858-6544-8062-C3FA5B70152B}"/>
              </a:ext>
            </a:extLst>
          </p:cNvPr>
          <p:cNvSpPr>
            <a:spLocks noGrp="1"/>
          </p:cNvSpPr>
          <p:nvPr>
            <p:ph type="sldNum" sz="quarter" idx="10"/>
          </p:nvPr>
        </p:nvSpPr>
        <p:spPr/>
        <p:txBody>
          <a:bodyPr/>
          <a:lstStyle/>
          <a:p>
            <a:pPr fontAlgn="base">
              <a:spcBef>
                <a:spcPct val="0"/>
              </a:spcBef>
              <a:spcAft>
                <a:spcPct val="0"/>
              </a:spcAft>
              <a:defRPr/>
            </a:pPr>
            <a:fld id="{14D12144-FA18-43D3-98EE-AA59B88DB3DB}" type="slidenum">
              <a:rPr lang="en-US">
                <a:ea typeface="ＭＳ Ｐゴシック"/>
              </a:rPr>
              <a:pPr fontAlgn="base">
                <a:spcBef>
                  <a:spcPct val="0"/>
                </a:spcBef>
                <a:spcAft>
                  <a:spcPct val="0"/>
                </a:spcAft>
                <a:defRPr/>
              </a:pPr>
              <a:t>14</a:t>
            </a:fld>
            <a:endParaRPr lang="en-US">
              <a:ea typeface="ＭＳ Ｐゴシック"/>
            </a:endParaRPr>
          </a:p>
        </p:txBody>
      </p:sp>
      <p:sp>
        <p:nvSpPr>
          <p:cNvPr id="5" name="Date Placeholder 4">
            <a:extLst>
              <a:ext uri="{FF2B5EF4-FFF2-40B4-BE49-F238E27FC236}">
                <a16:creationId xmlns:a16="http://schemas.microsoft.com/office/drawing/2014/main" id="{176B6E87-3E79-DF41-AA49-80C982EFA35B}"/>
              </a:ext>
            </a:extLst>
          </p:cNvPr>
          <p:cNvSpPr>
            <a:spLocks noGrp="1"/>
          </p:cNvSpPr>
          <p:nvPr>
            <p:ph type="dt" sz="half" idx="11"/>
          </p:nvPr>
        </p:nvSpPr>
        <p:spPr/>
        <p:txBody>
          <a:bodyPr/>
          <a:lstStyle/>
          <a:p>
            <a:pPr fontAlgn="base">
              <a:spcBef>
                <a:spcPct val="0"/>
              </a:spcBef>
              <a:spcAft>
                <a:spcPct val="0"/>
              </a:spcAft>
              <a:defRPr/>
            </a:pPr>
            <a:r>
              <a:rPr lang="en-US">
                <a:ea typeface="ＭＳ Ｐゴシック"/>
              </a:rPr>
              <a:t>2020/5/12</a:t>
            </a:r>
            <a:endParaRPr lang="en-US" dirty="0">
              <a:ea typeface="ＭＳ Ｐゴシック"/>
            </a:endParaRPr>
          </a:p>
        </p:txBody>
      </p:sp>
      <p:pic>
        <p:nvPicPr>
          <p:cNvPr id="11" name="Picture 10">
            <a:extLst>
              <a:ext uri="{FF2B5EF4-FFF2-40B4-BE49-F238E27FC236}">
                <a16:creationId xmlns:a16="http://schemas.microsoft.com/office/drawing/2014/main" id="{0757F501-FE15-3546-90F9-EED5F8F673F2}"/>
              </a:ext>
            </a:extLst>
          </p:cNvPr>
          <p:cNvPicPr>
            <a:picLocks noChangeAspect="1"/>
          </p:cNvPicPr>
          <p:nvPr/>
        </p:nvPicPr>
        <p:blipFill rotWithShape="1">
          <a:blip r:embed="rId2">
            <a:extLst>
              <a:ext uri="{28A0092B-C50C-407E-A947-70E740481C1C}">
                <a14:useLocalDpi xmlns:a14="http://schemas.microsoft.com/office/drawing/2010/main" val="0"/>
              </a:ext>
            </a:extLst>
          </a:blip>
          <a:srcRect l="1346" t="8484"/>
          <a:stretch/>
        </p:blipFill>
        <p:spPr>
          <a:xfrm rot="10800000">
            <a:off x="1883833" y="918993"/>
            <a:ext cx="8018597" cy="5578815"/>
          </a:xfrm>
          <a:prstGeom prst="rect">
            <a:avLst/>
          </a:prstGeom>
        </p:spPr>
      </p:pic>
      <p:sp>
        <p:nvSpPr>
          <p:cNvPr id="14" name="TextBox 13">
            <a:extLst>
              <a:ext uri="{FF2B5EF4-FFF2-40B4-BE49-F238E27FC236}">
                <a16:creationId xmlns:a16="http://schemas.microsoft.com/office/drawing/2014/main" id="{4C38493C-F3CB-6F45-81E8-95603BD38DF5}"/>
              </a:ext>
            </a:extLst>
          </p:cNvPr>
          <p:cNvSpPr txBox="1"/>
          <p:nvPr/>
        </p:nvSpPr>
        <p:spPr>
          <a:xfrm>
            <a:off x="11822668" y="4464287"/>
            <a:ext cx="369332" cy="1797928"/>
          </a:xfrm>
          <a:prstGeom prst="rect">
            <a:avLst/>
          </a:prstGeom>
          <a:noFill/>
        </p:spPr>
        <p:txBody>
          <a:bodyPr vert="vert270" wrap="none" rtlCol="0">
            <a:spAutoFit/>
          </a:bodyPr>
          <a:lstStyle/>
          <a:p>
            <a:pPr fontAlgn="base">
              <a:spcBef>
                <a:spcPct val="0"/>
              </a:spcBef>
              <a:spcAft>
                <a:spcPct val="0"/>
              </a:spcAft>
            </a:pPr>
            <a:r>
              <a:rPr lang="en-US" sz="1200" dirty="0">
                <a:solidFill>
                  <a:srgbClr val="000000"/>
                </a:solidFill>
                <a:latin typeface="Arial" pitchFamily="34" charset="0"/>
                <a:ea typeface="ＭＳ Ｐゴシック" pitchFamily="92" charset="-128"/>
              </a:rPr>
              <a:t>Robert Staehle. 2020/1/8</a:t>
            </a:r>
          </a:p>
        </p:txBody>
      </p:sp>
      <p:sp>
        <p:nvSpPr>
          <p:cNvPr id="10" name="TextBox 9">
            <a:extLst>
              <a:ext uri="{FF2B5EF4-FFF2-40B4-BE49-F238E27FC236}">
                <a16:creationId xmlns:a16="http://schemas.microsoft.com/office/drawing/2014/main" id="{E381500E-9DC2-BE43-BC9C-AE25F48F5702}"/>
              </a:ext>
            </a:extLst>
          </p:cNvPr>
          <p:cNvSpPr txBox="1"/>
          <p:nvPr/>
        </p:nvSpPr>
        <p:spPr>
          <a:xfrm>
            <a:off x="1346069" y="6233565"/>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Tree>
    <p:extLst>
      <p:ext uri="{BB962C8B-B14F-4D97-AF65-F5344CB8AC3E}">
        <p14:creationId xmlns:p14="http://schemas.microsoft.com/office/powerpoint/2010/main" val="3010360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E307E-5BF6-8346-A603-EA473DE06D8A}"/>
              </a:ext>
            </a:extLst>
          </p:cNvPr>
          <p:cNvSpPr>
            <a:spLocks noGrp="1"/>
          </p:cNvSpPr>
          <p:nvPr>
            <p:ph type="title"/>
          </p:nvPr>
        </p:nvSpPr>
        <p:spPr>
          <a:xfrm>
            <a:off x="-13852" y="110836"/>
            <a:ext cx="11065549" cy="727364"/>
          </a:xfrm>
        </p:spPr>
        <p:txBody>
          <a:bodyPr/>
          <a:lstStyle/>
          <a:p>
            <a:r>
              <a:rPr lang="en-US" dirty="0"/>
              <a:t>OS4 Hub, </a:t>
            </a:r>
            <a:r>
              <a:rPr lang="en-US" i="1" dirty="0"/>
              <a:t>Stowed</a:t>
            </a:r>
            <a:r>
              <a:rPr lang="en-US" dirty="0"/>
              <a:t> Parabolic Metalized Membrane Reflector, and ESPA Ring</a:t>
            </a:r>
          </a:p>
        </p:txBody>
      </p:sp>
      <p:sp>
        <p:nvSpPr>
          <p:cNvPr id="4" name="Slide Number Placeholder 3">
            <a:extLst>
              <a:ext uri="{FF2B5EF4-FFF2-40B4-BE49-F238E27FC236}">
                <a16:creationId xmlns:a16="http://schemas.microsoft.com/office/drawing/2014/main" id="{55B9F7FA-FDED-D047-A9F3-3DB76CBE8AE0}"/>
              </a:ext>
            </a:extLst>
          </p:cNvPr>
          <p:cNvSpPr>
            <a:spLocks noGrp="1"/>
          </p:cNvSpPr>
          <p:nvPr>
            <p:ph type="sldNum" sz="quarter" idx="10"/>
          </p:nvPr>
        </p:nvSpPr>
        <p:spPr/>
        <p:txBody>
          <a:bodyPr/>
          <a:lstStyle/>
          <a:p>
            <a:pPr>
              <a:defRPr/>
            </a:pPr>
            <a:fld id="{14D12144-FA18-43D3-98EE-AA59B88DB3DB}" type="slidenum">
              <a:rPr lang="en-US" smtClean="0"/>
              <a:pPr>
                <a:defRPr/>
              </a:pPr>
              <a:t>15</a:t>
            </a:fld>
            <a:endParaRPr lang="en-US"/>
          </a:p>
        </p:txBody>
      </p:sp>
      <p:sp>
        <p:nvSpPr>
          <p:cNvPr id="5" name="Date Placeholder 4">
            <a:extLst>
              <a:ext uri="{FF2B5EF4-FFF2-40B4-BE49-F238E27FC236}">
                <a16:creationId xmlns:a16="http://schemas.microsoft.com/office/drawing/2014/main" id="{8E95E1DA-6DBB-7E4E-8E12-AA4CB73E9A42}"/>
              </a:ext>
            </a:extLst>
          </p:cNvPr>
          <p:cNvSpPr>
            <a:spLocks noGrp="1"/>
          </p:cNvSpPr>
          <p:nvPr>
            <p:ph type="dt" sz="half" idx="11"/>
          </p:nvPr>
        </p:nvSpPr>
        <p:spPr/>
        <p:txBody>
          <a:bodyPr/>
          <a:lstStyle/>
          <a:p>
            <a:pPr>
              <a:defRPr/>
            </a:pPr>
            <a:r>
              <a:rPr lang="en-US"/>
              <a:t>2020/5/12</a:t>
            </a:r>
            <a:endParaRPr lang="en-US" dirty="0"/>
          </a:p>
        </p:txBody>
      </p:sp>
      <p:pic>
        <p:nvPicPr>
          <p:cNvPr id="6" name="Picture 5">
            <a:extLst>
              <a:ext uri="{FF2B5EF4-FFF2-40B4-BE49-F238E27FC236}">
                <a16:creationId xmlns:a16="http://schemas.microsoft.com/office/drawing/2014/main" id="{7EFDC653-FA5C-9847-AEF0-074C4E2FC0E2}"/>
              </a:ext>
            </a:extLst>
          </p:cNvPr>
          <p:cNvPicPr>
            <a:picLocks noChangeAspect="1"/>
          </p:cNvPicPr>
          <p:nvPr/>
        </p:nvPicPr>
        <p:blipFill rotWithShape="1">
          <a:blip r:embed="rId2">
            <a:extLst>
              <a:ext uri="{28A0092B-C50C-407E-A947-70E740481C1C}">
                <a14:useLocalDpi xmlns:a14="http://schemas.microsoft.com/office/drawing/2010/main" val="0"/>
              </a:ext>
            </a:extLst>
          </a:blip>
          <a:srcRect l="6737" t="3864" r="7052" b="4111"/>
          <a:stretch/>
        </p:blipFill>
        <p:spPr>
          <a:xfrm>
            <a:off x="4881966" y="1084881"/>
            <a:ext cx="6757261" cy="5222929"/>
          </a:xfrm>
          <a:prstGeom prst="rect">
            <a:avLst/>
          </a:prstGeom>
        </p:spPr>
      </p:pic>
      <p:pic>
        <p:nvPicPr>
          <p:cNvPr id="7" name="Picture 6">
            <a:extLst>
              <a:ext uri="{FF2B5EF4-FFF2-40B4-BE49-F238E27FC236}">
                <a16:creationId xmlns:a16="http://schemas.microsoft.com/office/drawing/2014/main" id="{F739CF25-88B1-D441-B679-266B0C6FB300}"/>
              </a:ext>
            </a:extLst>
          </p:cNvPr>
          <p:cNvPicPr>
            <a:picLocks noChangeAspect="1"/>
          </p:cNvPicPr>
          <p:nvPr/>
        </p:nvPicPr>
        <p:blipFill rotWithShape="1">
          <a:blip r:embed="rId3">
            <a:extLst>
              <a:ext uri="{28A0092B-C50C-407E-A947-70E740481C1C}">
                <a14:useLocalDpi xmlns:a14="http://schemas.microsoft.com/office/drawing/2010/main" val="0"/>
              </a:ext>
            </a:extLst>
          </a:blip>
          <a:srcRect l="4600" t="23163" r="57099" b="28926"/>
          <a:stretch/>
        </p:blipFill>
        <p:spPr>
          <a:xfrm>
            <a:off x="320300" y="3206856"/>
            <a:ext cx="3957234" cy="3347634"/>
          </a:xfrm>
          <a:prstGeom prst="rect">
            <a:avLst/>
          </a:prstGeom>
        </p:spPr>
      </p:pic>
      <p:pic>
        <p:nvPicPr>
          <p:cNvPr id="8" name="Picture 7">
            <a:extLst>
              <a:ext uri="{FF2B5EF4-FFF2-40B4-BE49-F238E27FC236}">
                <a16:creationId xmlns:a16="http://schemas.microsoft.com/office/drawing/2014/main" id="{4BCDF314-C179-4545-8852-E1C7CACA220A}"/>
              </a:ext>
            </a:extLst>
          </p:cNvPr>
          <p:cNvPicPr>
            <a:picLocks noChangeAspect="1"/>
          </p:cNvPicPr>
          <p:nvPr/>
        </p:nvPicPr>
        <p:blipFill>
          <a:blip r:embed="rId4"/>
          <a:stretch>
            <a:fillRect/>
          </a:stretch>
        </p:blipFill>
        <p:spPr>
          <a:xfrm>
            <a:off x="10332" y="1040350"/>
            <a:ext cx="5041900" cy="2042522"/>
          </a:xfrm>
          <a:prstGeom prst="rect">
            <a:avLst/>
          </a:prstGeom>
        </p:spPr>
      </p:pic>
      <p:sp>
        <p:nvSpPr>
          <p:cNvPr id="9" name="TextBox 8">
            <a:extLst>
              <a:ext uri="{FF2B5EF4-FFF2-40B4-BE49-F238E27FC236}">
                <a16:creationId xmlns:a16="http://schemas.microsoft.com/office/drawing/2014/main" id="{5452C831-C478-8843-BA20-FB072D00E001}"/>
              </a:ext>
            </a:extLst>
          </p:cNvPr>
          <p:cNvSpPr txBox="1"/>
          <p:nvPr/>
        </p:nvSpPr>
        <p:spPr>
          <a:xfrm>
            <a:off x="0" y="3005025"/>
            <a:ext cx="2085827" cy="276999"/>
          </a:xfrm>
          <a:prstGeom prst="rect">
            <a:avLst/>
          </a:prstGeom>
          <a:noFill/>
        </p:spPr>
        <p:txBody>
          <a:bodyPr wrap="none" rtlCol="0">
            <a:spAutoFit/>
          </a:bodyPr>
          <a:lstStyle/>
          <a:p>
            <a:r>
              <a:rPr lang="en-US" sz="1200" dirty="0"/>
              <a:t>Moog: used with permission</a:t>
            </a:r>
          </a:p>
        </p:txBody>
      </p:sp>
      <p:sp>
        <p:nvSpPr>
          <p:cNvPr id="10" name="TextBox 9">
            <a:extLst>
              <a:ext uri="{FF2B5EF4-FFF2-40B4-BE49-F238E27FC236}">
                <a16:creationId xmlns:a16="http://schemas.microsoft.com/office/drawing/2014/main" id="{9074636D-D8C2-5E4F-A12D-1C1A6777C9A7}"/>
              </a:ext>
            </a:extLst>
          </p:cNvPr>
          <p:cNvSpPr txBox="1"/>
          <p:nvPr/>
        </p:nvSpPr>
        <p:spPr>
          <a:xfrm>
            <a:off x="10088225" y="5890676"/>
            <a:ext cx="1551002" cy="461665"/>
          </a:xfrm>
          <a:prstGeom prst="rect">
            <a:avLst/>
          </a:prstGeom>
          <a:noFill/>
        </p:spPr>
        <p:txBody>
          <a:bodyPr wrap="none" rtlCol="0">
            <a:spAutoFit/>
          </a:bodyPr>
          <a:lstStyle/>
          <a:p>
            <a:r>
              <a:rPr lang="en-US" sz="1200" dirty="0"/>
              <a:t>Marc Lane/Team </a:t>
            </a:r>
            <a:r>
              <a:rPr lang="en-US" sz="1200" dirty="0" err="1"/>
              <a:t>Xc</a:t>
            </a:r>
            <a:endParaRPr lang="en-US" sz="1200" dirty="0"/>
          </a:p>
          <a:p>
            <a:r>
              <a:rPr lang="en-US" sz="1200" dirty="0"/>
              <a:t>2020/1/24</a:t>
            </a:r>
          </a:p>
        </p:txBody>
      </p:sp>
      <p:sp>
        <p:nvSpPr>
          <p:cNvPr id="11" name="TextBox 10">
            <a:extLst>
              <a:ext uri="{FF2B5EF4-FFF2-40B4-BE49-F238E27FC236}">
                <a16:creationId xmlns:a16="http://schemas.microsoft.com/office/drawing/2014/main" id="{99ED1620-074E-BB40-9BA7-808359F1905A}"/>
              </a:ext>
            </a:extLst>
          </p:cNvPr>
          <p:cNvSpPr txBox="1"/>
          <p:nvPr/>
        </p:nvSpPr>
        <p:spPr>
          <a:xfrm>
            <a:off x="1346069" y="6233565"/>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12" name="TextBox 11">
            <a:extLst>
              <a:ext uri="{FF2B5EF4-FFF2-40B4-BE49-F238E27FC236}">
                <a16:creationId xmlns:a16="http://schemas.microsoft.com/office/drawing/2014/main" id="{81E1EF21-AEF4-4146-999A-9DCA02BA50AA}"/>
              </a:ext>
            </a:extLst>
          </p:cNvPr>
          <p:cNvSpPr txBox="1"/>
          <p:nvPr/>
        </p:nvSpPr>
        <p:spPr>
          <a:xfrm>
            <a:off x="11119757" y="7347857"/>
            <a:ext cx="184731" cy="369332"/>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C6A9626A-9E99-534A-B8EC-9D8C228492BF}"/>
              </a:ext>
            </a:extLst>
          </p:cNvPr>
          <p:cNvSpPr txBox="1"/>
          <p:nvPr/>
        </p:nvSpPr>
        <p:spPr>
          <a:xfrm>
            <a:off x="3944459" y="793692"/>
            <a:ext cx="4788490" cy="369332"/>
          </a:xfrm>
          <a:prstGeom prst="rect">
            <a:avLst/>
          </a:prstGeom>
          <a:noFill/>
        </p:spPr>
        <p:txBody>
          <a:bodyPr wrap="none" rtlCol="0">
            <a:spAutoFit/>
          </a:bodyPr>
          <a:lstStyle/>
          <a:p>
            <a:r>
              <a:rPr lang="en-US" dirty="0"/>
              <a:t>(Inner Solar System Solar Panels not shown)</a:t>
            </a:r>
          </a:p>
        </p:txBody>
      </p:sp>
    </p:spTree>
    <p:extLst>
      <p:ext uri="{BB962C8B-B14F-4D97-AF65-F5344CB8AC3E}">
        <p14:creationId xmlns:p14="http://schemas.microsoft.com/office/powerpoint/2010/main" val="3104946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38A3D-25E8-3F47-9A2D-4CC117F42E31}"/>
              </a:ext>
            </a:extLst>
          </p:cNvPr>
          <p:cNvSpPr>
            <a:spLocks noGrp="1"/>
          </p:cNvSpPr>
          <p:nvPr>
            <p:ph type="title"/>
          </p:nvPr>
        </p:nvSpPr>
        <p:spPr>
          <a:xfrm>
            <a:off x="393710" y="347436"/>
            <a:ext cx="10574858" cy="490764"/>
          </a:xfrm>
        </p:spPr>
        <p:txBody>
          <a:bodyPr/>
          <a:lstStyle/>
          <a:p>
            <a:r>
              <a:rPr lang="en-US" i="1" dirty="0"/>
              <a:t>Deployed</a:t>
            </a:r>
            <a:r>
              <a:rPr lang="en-US" dirty="0"/>
              <a:t> Parabolic Metalized Membrane Reflector, Torus, and OS4 Hub</a:t>
            </a:r>
          </a:p>
        </p:txBody>
      </p:sp>
      <p:sp>
        <p:nvSpPr>
          <p:cNvPr id="4" name="Slide Number Placeholder 3">
            <a:extLst>
              <a:ext uri="{FF2B5EF4-FFF2-40B4-BE49-F238E27FC236}">
                <a16:creationId xmlns:a16="http://schemas.microsoft.com/office/drawing/2014/main" id="{D484DFC7-D803-A147-BE79-7E66C818FE77}"/>
              </a:ext>
            </a:extLst>
          </p:cNvPr>
          <p:cNvSpPr>
            <a:spLocks noGrp="1"/>
          </p:cNvSpPr>
          <p:nvPr>
            <p:ph type="sldNum" sz="quarter" idx="10"/>
          </p:nvPr>
        </p:nvSpPr>
        <p:spPr/>
        <p:txBody>
          <a:bodyPr/>
          <a:lstStyle/>
          <a:p>
            <a:pPr>
              <a:defRPr/>
            </a:pPr>
            <a:fld id="{14D12144-FA18-43D3-98EE-AA59B88DB3DB}" type="slidenum">
              <a:rPr lang="en-US" smtClean="0"/>
              <a:pPr>
                <a:defRPr/>
              </a:pPr>
              <a:t>16</a:t>
            </a:fld>
            <a:endParaRPr lang="en-US"/>
          </a:p>
        </p:txBody>
      </p:sp>
      <p:sp>
        <p:nvSpPr>
          <p:cNvPr id="5" name="Date Placeholder 4">
            <a:extLst>
              <a:ext uri="{FF2B5EF4-FFF2-40B4-BE49-F238E27FC236}">
                <a16:creationId xmlns:a16="http://schemas.microsoft.com/office/drawing/2014/main" id="{2F679152-E7DC-494B-B9AC-E619BF6B9A5B}"/>
              </a:ext>
            </a:extLst>
          </p:cNvPr>
          <p:cNvSpPr>
            <a:spLocks noGrp="1"/>
          </p:cNvSpPr>
          <p:nvPr>
            <p:ph type="dt" sz="half" idx="11"/>
          </p:nvPr>
        </p:nvSpPr>
        <p:spPr/>
        <p:txBody>
          <a:bodyPr/>
          <a:lstStyle/>
          <a:p>
            <a:pPr>
              <a:defRPr/>
            </a:pPr>
            <a:r>
              <a:rPr lang="en-US"/>
              <a:t>2020/5/12</a:t>
            </a:r>
            <a:endParaRPr lang="en-US" dirty="0"/>
          </a:p>
        </p:txBody>
      </p:sp>
      <p:pic>
        <p:nvPicPr>
          <p:cNvPr id="6" name="Picture 5">
            <a:extLst>
              <a:ext uri="{FF2B5EF4-FFF2-40B4-BE49-F238E27FC236}">
                <a16:creationId xmlns:a16="http://schemas.microsoft.com/office/drawing/2014/main" id="{8D7F46C6-C409-374B-AFF6-EEC2266EDB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364" y="1080407"/>
            <a:ext cx="5836461" cy="5396593"/>
          </a:xfrm>
          <a:prstGeom prst="rect">
            <a:avLst/>
          </a:prstGeom>
        </p:spPr>
      </p:pic>
      <p:pic>
        <p:nvPicPr>
          <p:cNvPr id="7" name="Picture 6">
            <a:extLst>
              <a:ext uri="{FF2B5EF4-FFF2-40B4-BE49-F238E27FC236}">
                <a16:creationId xmlns:a16="http://schemas.microsoft.com/office/drawing/2014/main" id="{93451371-FD2F-914A-AA6C-5303607532C4}"/>
              </a:ext>
            </a:extLst>
          </p:cNvPr>
          <p:cNvPicPr>
            <a:picLocks noChangeAspect="1"/>
          </p:cNvPicPr>
          <p:nvPr/>
        </p:nvPicPr>
        <p:blipFill rotWithShape="1">
          <a:blip r:embed="rId3">
            <a:extLst>
              <a:ext uri="{28A0092B-C50C-407E-A947-70E740481C1C}">
                <a14:useLocalDpi xmlns:a14="http://schemas.microsoft.com/office/drawing/2010/main" val="0"/>
              </a:ext>
            </a:extLst>
          </a:blip>
          <a:srcRect l="9364" t="3985" r="6358" b="6465"/>
          <a:stretch/>
        </p:blipFill>
        <p:spPr>
          <a:xfrm>
            <a:off x="7539607" y="882650"/>
            <a:ext cx="3805025" cy="5322494"/>
          </a:xfrm>
          <a:prstGeom prst="rect">
            <a:avLst/>
          </a:prstGeom>
        </p:spPr>
      </p:pic>
      <p:cxnSp>
        <p:nvCxnSpPr>
          <p:cNvPr id="9" name="Straight Connector 8">
            <a:extLst>
              <a:ext uri="{FF2B5EF4-FFF2-40B4-BE49-F238E27FC236}">
                <a16:creationId xmlns:a16="http://schemas.microsoft.com/office/drawing/2014/main" id="{59F311DB-DE90-8D48-86A5-C580AD5B26F3}"/>
              </a:ext>
            </a:extLst>
          </p:cNvPr>
          <p:cNvCxnSpPr/>
          <p:nvPr/>
        </p:nvCxnSpPr>
        <p:spPr>
          <a:xfrm>
            <a:off x="6602278" y="2107769"/>
            <a:ext cx="0" cy="3254645"/>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C327FDD-F101-054F-B71D-8ADDE07B4862}"/>
              </a:ext>
            </a:extLst>
          </p:cNvPr>
          <p:cNvSpPr txBox="1"/>
          <p:nvPr/>
        </p:nvSpPr>
        <p:spPr>
          <a:xfrm>
            <a:off x="5943597" y="3463636"/>
            <a:ext cx="569387" cy="369332"/>
          </a:xfrm>
          <a:prstGeom prst="rect">
            <a:avLst/>
          </a:prstGeom>
          <a:noFill/>
        </p:spPr>
        <p:txBody>
          <a:bodyPr wrap="none" rtlCol="0">
            <a:spAutoFit/>
          </a:bodyPr>
          <a:lstStyle/>
          <a:p>
            <a:r>
              <a:rPr lang="en-US" dirty="0">
                <a:solidFill>
                  <a:srgbClr val="C00000"/>
                </a:solidFill>
              </a:rPr>
              <a:t>5 m</a:t>
            </a:r>
          </a:p>
        </p:txBody>
      </p:sp>
      <p:sp>
        <p:nvSpPr>
          <p:cNvPr id="11" name="TextBox 10">
            <a:extLst>
              <a:ext uri="{FF2B5EF4-FFF2-40B4-BE49-F238E27FC236}">
                <a16:creationId xmlns:a16="http://schemas.microsoft.com/office/drawing/2014/main" id="{4DC97A62-94D2-C545-86F2-153ECB5A34AB}"/>
              </a:ext>
            </a:extLst>
          </p:cNvPr>
          <p:cNvSpPr txBox="1"/>
          <p:nvPr/>
        </p:nvSpPr>
        <p:spPr>
          <a:xfrm>
            <a:off x="1346069" y="6233565"/>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14" name="TextBox 13">
            <a:extLst>
              <a:ext uri="{FF2B5EF4-FFF2-40B4-BE49-F238E27FC236}">
                <a16:creationId xmlns:a16="http://schemas.microsoft.com/office/drawing/2014/main" id="{7B23FF7E-882A-CE43-9DED-307B3E6346E7}"/>
              </a:ext>
            </a:extLst>
          </p:cNvPr>
          <p:cNvSpPr txBox="1"/>
          <p:nvPr/>
        </p:nvSpPr>
        <p:spPr>
          <a:xfrm>
            <a:off x="8458200" y="6253841"/>
            <a:ext cx="2659126" cy="276999"/>
          </a:xfrm>
          <a:prstGeom prst="rect">
            <a:avLst/>
          </a:prstGeom>
          <a:noFill/>
        </p:spPr>
        <p:txBody>
          <a:bodyPr wrap="none" rtlCol="0">
            <a:spAutoFit/>
          </a:bodyPr>
          <a:lstStyle/>
          <a:p>
            <a:r>
              <a:rPr lang="en-US" sz="1200" dirty="0"/>
              <a:t>Nicholas Bonafede/</a:t>
            </a:r>
            <a:r>
              <a:rPr lang="en-US" sz="1200" dirty="0" err="1"/>
              <a:t>CalPoly</a:t>
            </a:r>
            <a:r>
              <a:rPr lang="en-US" sz="1200" dirty="0"/>
              <a:t>-SLO, 2020/1</a:t>
            </a:r>
          </a:p>
        </p:txBody>
      </p:sp>
    </p:spTree>
    <p:extLst>
      <p:ext uri="{BB962C8B-B14F-4D97-AF65-F5344CB8AC3E}">
        <p14:creationId xmlns:p14="http://schemas.microsoft.com/office/powerpoint/2010/main" val="1138741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90F76-7C52-4670-A747-BC83263C52DE}"/>
              </a:ext>
            </a:extLst>
          </p:cNvPr>
          <p:cNvSpPr>
            <a:spLocks noGrp="1"/>
          </p:cNvSpPr>
          <p:nvPr>
            <p:ph type="title"/>
          </p:nvPr>
        </p:nvSpPr>
        <p:spPr>
          <a:xfrm>
            <a:off x="251013" y="134471"/>
            <a:ext cx="6996953" cy="674781"/>
          </a:xfrm>
        </p:spPr>
        <p:txBody>
          <a:bodyPr>
            <a:normAutofit fontScale="90000"/>
          </a:bodyPr>
          <a:lstStyle/>
          <a:p>
            <a:r>
              <a:rPr lang="en-US" dirty="0"/>
              <a:t>OS4 configuration</a:t>
            </a:r>
          </a:p>
        </p:txBody>
      </p:sp>
      <p:sp>
        <p:nvSpPr>
          <p:cNvPr id="3" name="Content Placeholder 2">
            <a:extLst>
              <a:ext uri="{FF2B5EF4-FFF2-40B4-BE49-F238E27FC236}">
                <a16:creationId xmlns:a16="http://schemas.microsoft.com/office/drawing/2014/main" id="{2FE752F8-BAC3-4A24-80A8-76BE0D92192B}"/>
              </a:ext>
            </a:extLst>
          </p:cNvPr>
          <p:cNvSpPr>
            <a:spLocks noGrp="1"/>
          </p:cNvSpPr>
          <p:nvPr>
            <p:ph idx="1"/>
          </p:nvPr>
        </p:nvSpPr>
        <p:spPr>
          <a:xfrm>
            <a:off x="251013" y="978060"/>
            <a:ext cx="11797552" cy="5468470"/>
          </a:xfrm>
        </p:spPr>
        <p:txBody>
          <a:bodyPr>
            <a:normAutofit lnSpcReduction="10000"/>
          </a:bodyPr>
          <a:lstStyle/>
          <a:p>
            <a:r>
              <a:rPr lang="en-US" sz="3200" dirty="0"/>
              <a:t>The 5-meter diameter inflatable would be composed of a Parabolic Metalized Membrane Reflector, Clear Canopy, diffuse Torus support, and tensioning straps.</a:t>
            </a:r>
          </a:p>
          <a:p>
            <a:pPr lvl="1"/>
            <a:r>
              <a:rPr lang="en-US" sz="2800" dirty="0"/>
              <a:t>UV-rigidized after inflation with sublimate.</a:t>
            </a:r>
          </a:p>
          <a:p>
            <a:r>
              <a:rPr lang="en-US" sz="3200" dirty="0"/>
              <a:t>Extendable booms would provide support and facilitate deployment.</a:t>
            </a:r>
          </a:p>
          <a:p>
            <a:r>
              <a:rPr lang="en-US" sz="3200" dirty="0"/>
              <a:t>Small pulsed plasma thrusters (PPT) for attitude control would be mounted on four thruster modules at the end of the booms on the Torus. </a:t>
            </a:r>
          </a:p>
          <a:p>
            <a:r>
              <a:rPr lang="en-US" sz="3200" dirty="0"/>
              <a:t>Hub would contain avionics as well as providing support for the 60-cm diameter concentrated solar array/high gain </a:t>
            </a:r>
            <a:r>
              <a:rPr lang="en-US" sz="3200"/>
              <a:t>antenna feed, </a:t>
            </a:r>
            <a:r>
              <a:rPr lang="en-US" sz="3200" dirty="0"/>
              <a:t>optical diffuser, and radiator.</a:t>
            </a:r>
          </a:p>
          <a:p>
            <a:pPr lvl="1"/>
            <a:r>
              <a:rPr lang="en-US" sz="2800" dirty="0"/>
              <a:t>Hub is well insulated with multiple MLI blankets and thermal switches.</a:t>
            </a:r>
          </a:p>
          <a:p>
            <a:endParaRPr lang="en-US" sz="3200" dirty="0"/>
          </a:p>
        </p:txBody>
      </p:sp>
      <p:sp>
        <p:nvSpPr>
          <p:cNvPr id="4" name="TextBox 3">
            <a:extLst>
              <a:ext uri="{FF2B5EF4-FFF2-40B4-BE49-F238E27FC236}">
                <a16:creationId xmlns:a16="http://schemas.microsoft.com/office/drawing/2014/main" id="{25EF0597-81E5-F24F-A4E7-42F805C1F2A4}"/>
              </a:ext>
            </a:extLst>
          </p:cNvPr>
          <p:cNvSpPr txBox="1"/>
          <p:nvPr/>
        </p:nvSpPr>
        <p:spPr>
          <a:xfrm>
            <a:off x="899220" y="6588423"/>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Date Placeholder 4">
            <a:extLst>
              <a:ext uri="{FF2B5EF4-FFF2-40B4-BE49-F238E27FC236}">
                <a16:creationId xmlns:a16="http://schemas.microsoft.com/office/drawing/2014/main" id="{569DD93E-6ECC-1646-ABD5-B29B29426051}"/>
              </a:ext>
            </a:extLst>
          </p:cNvPr>
          <p:cNvSpPr>
            <a:spLocks noGrp="1"/>
          </p:cNvSpPr>
          <p:nvPr>
            <p:ph type="dt" sz="half" idx="10"/>
          </p:nvPr>
        </p:nvSpPr>
        <p:spPr/>
        <p:txBody>
          <a:bodyPr/>
          <a:lstStyle/>
          <a:p>
            <a:r>
              <a:rPr lang="en-US"/>
              <a:t>2020/5/12</a:t>
            </a:r>
          </a:p>
        </p:txBody>
      </p:sp>
      <p:sp>
        <p:nvSpPr>
          <p:cNvPr id="7" name="Slide Number Placeholder 6">
            <a:extLst>
              <a:ext uri="{FF2B5EF4-FFF2-40B4-BE49-F238E27FC236}">
                <a16:creationId xmlns:a16="http://schemas.microsoft.com/office/drawing/2014/main" id="{75EEC193-0BEA-914F-A4F6-B8EF57EF8CC0}"/>
              </a:ext>
            </a:extLst>
          </p:cNvPr>
          <p:cNvSpPr>
            <a:spLocks noGrp="1"/>
          </p:cNvSpPr>
          <p:nvPr>
            <p:ph type="sldNum" sz="quarter" idx="12"/>
          </p:nvPr>
        </p:nvSpPr>
        <p:spPr/>
        <p:txBody>
          <a:bodyPr/>
          <a:lstStyle/>
          <a:p>
            <a:fld id="{B754520E-7A31-114F-B7C0-44D9A58BFA1D}" type="slidenum">
              <a:rPr lang="en-US" smtClean="0"/>
              <a:t>17</a:t>
            </a:fld>
            <a:endParaRPr lang="en-US"/>
          </a:p>
        </p:txBody>
      </p:sp>
      <p:sp>
        <p:nvSpPr>
          <p:cNvPr id="8" name="TextBox 7">
            <a:extLst>
              <a:ext uri="{FF2B5EF4-FFF2-40B4-BE49-F238E27FC236}">
                <a16:creationId xmlns:a16="http://schemas.microsoft.com/office/drawing/2014/main" id="{542E4215-1A54-4542-BB62-3604E19723CD}"/>
              </a:ext>
            </a:extLst>
          </p:cNvPr>
          <p:cNvSpPr txBox="1"/>
          <p:nvPr/>
        </p:nvSpPr>
        <p:spPr>
          <a:xfrm>
            <a:off x="8458200" y="6417131"/>
            <a:ext cx="2659126" cy="276999"/>
          </a:xfrm>
          <a:prstGeom prst="rect">
            <a:avLst/>
          </a:prstGeom>
          <a:noFill/>
        </p:spPr>
        <p:txBody>
          <a:bodyPr wrap="none" rtlCol="0">
            <a:spAutoFit/>
          </a:bodyPr>
          <a:lstStyle/>
          <a:p>
            <a:r>
              <a:rPr lang="en-US" sz="1200" dirty="0"/>
              <a:t>Nicholas Bonafede/</a:t>
            </a:r>
            <a:r>
              <a:rPr lang="en-US" sz="1200" dirty="0" err="1"/>
              <a:t>CalPoly</a:t>
            </a:r>
            <a:r>
              <a:rPr lang="en-US" sz="1200" dirty="0"/>
              <a:t>-SLO, 2020/1</a:t>
            </a:r>
          </a:p>
        </p:txBody>
      </p:sp>
    </p:spTree>
    <p:extLst>
      <p:ext uri="{BB962C8B-B14F-4D97-AF65-F5344CB8AC3E}">
        <p14:creationId xmlns:p14="http://schemas.microsoft.com/office/powerpoint/2010/main" val="3442088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F2579-D6AB-4567-9A81-21E9A96B7A8B}"/>
              </a:ext>
            </a:extLst>
          </p:cNvPr>
          <p:cNvSpPr>
            <a:spLocks noGrp="1"/>
          </p:cNvSpPr>
          <p:nvPr>
            <p:ph type="title"/>
          </p:nvPr>
        </p:nvSpPr>
        <p:spPr>
          <a:xfrm>
            <a:off x="132499" y="65070"/>
            <a:ext cx="6429781" cy="1081779"/>
          </a:xfrm>
        </p:spPr>
        <p:txBody>
          <a:bodyPr/>
          <a:lstStyle/>
          <a:p>
            <a:r>
              <a:rPr lang="en-US" dirty="0"/>
              <a:t>Rideshare and deployment</a:t>
            </a:r>
          </a:p>
        </p:txBody>
      </p:sp>
      <p:sp>
        <p:nvSpPr>
          <p:cNvPr id="3" name="Content Placeholder 2">
            <a:extLst>
              <a:ext uri="{FF2B5EF4-FFF2-40B4-BE49-F238E27FC236}">
                <a16:creationId xmlns:a16="http://schemas.microsoft.com/office/drawing/2014/main" id="{1A62C768-2904-46A6-855C-6FB3C068270C}"/>
              </a:ext>
            </a:extLst>
          </p:cNvPr>
          <p:cNvSpPr>
            <a:spLocks noGrp="1"/>
          </p:cNvSpPr>
          <p:nvPr>
            <p:ph idx="1"/>
          </p:nvPr>
        </p:nvSpPr>
        <p:spPr>
          <a:xfrm>
            <a:off x="132499" y="1463119"/>
            <a:ext cx="5626100" cy="4877016"/>
          </a:xfrm>
        </p:spPr>
        <p:txBody>
          <a:bodyPr>
            <a:normAutofit/>
          </a:bodyPr>
          <a:lstStyle/>
          <a:p>
            <a:r>
              <a:rPr lang="en-US" dirty="0"/>
              <a:t>Propulsive ESPA Ring could perform the 200-1000 m/s trajectory correction burn in the first 30 days of the mission.</a:t>
            </a:r>
          </a:p>
          <a:p>
            <a:r>
              <a:rPr lang="en-US" dirty="0"/>
              <a:t>Propulsive ESPA would be more than capable of providing the necessary delta-V for OS4 (estimated at 217kg).</a:t>
            </a:r>
          </a:p>
          <a:p>
            <a:r>
              <a:rPr lang="en-US" dirty="0"/>
              <a:t>OS4 would separate from Propulsive ESPA after final Jupiter targeting maneuver.</a:t>
            </a:r>
          </a:p>
        </p:txBody>
      </p:sp>
      <p:pic>
        <p:nvPicPr>
          <p:cNvPr id="5" name="Picture 4">
            <a:extLst>
              <a:ext uri="{FF2B5EF4-FFF2-40B4-BE49-F238E27FC236}">
                <a16:creationId xmlns:a16="http://schemas.microsoft.com/office/drawing/2014/main" id="{598BE100-B5BA-4FA0-8D61-A1AB150EA27A}"/>
              </a:ext>
            </a:extLst>
          </p:cNvPr>
          <p:cNvPicPr>
            <a:picLocks noChangeAspect="1"/>
          </p:cNvPicPr>
          <p:nvPr/>
        </p:nvPicPr>
        <p:blipFill>
          <a:blip r:embed="rId2"/>
          <a:stretch>
            <a:fillRect/>
          </a:stretch>
        </p:blipFill>
        <p:spPr>
          <a:xfrm>
            <a:off x="7150100" y="137058"/>
            <a:ext cx="5041900" cy="2042522"/>
          </a:xfrm>
          <a:prstGeom prst="rect">
            <a:avLst/>
          </a:prstGeom>
        </p:spPr>
      </p:pic>
      <p:pic>
        <p:nvPicPr>
          <p:cNvPr id="6" name="Picture 5">
            <a:extLst>
              <a:ext uri="{FF2B5EF4-FFF2-40B4-BE49-F238E27FC236}">
                <a16:creationId xmlns:a16="http://schemas.microsoft.com/office/drawing/2014/main" id="{60AF3403-7080-4039-BCE8-6F77CC278287}"/>
              </a:ext>
            </a:extLst>
          </p:cNvPr>
          <p:cNvPicPr>
            <a:picLocks noChangeAspect="1"/>
          </p:cNvPicPr>
          <p:nvPr/>
        </p:nvPicPr>
        <p:blipFill rotWithShape="1">
          <a:blip r:embed="rId3">
            <a:extLst>
              <a:ext uri="{28A0092B-C50C-407E-A947-70E740481C1C}">
                <a14:useLocalDpi xmlns:a14="http://schemas.microsoft.com/office/drawing/2010/main" val="0"/>
              </a:ext>
            </a:extLst>
          </a:blip>
          <a:srcRect l="4780" r="7079" b="1215"/>
          <a:stretch/>
        </p:blipFill>
        <p:spPr bwMode="auto">
          <a:xfrm>
            <a:off x="5762219" y="2156641"/>
            <a:ext cx="6429781" cy="3633234"/>
          </a:xfrm>
          <a:prstGeom prst="rect">
            <a:avLst/>
          </a:prstGeom>
          <a:noFill/>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9BF86AA8-FAB8-4B09-B559-97973C16F39B}"/>
              </a:ext>
            </a:extLst>
          </p:cNvPr>
          <p:cNvSpPr txBox="1"/>
          <p:nvPr/>
        </p:nvSpPr>
        <p:spPr>
          <a:xfrm>
            <a:off x="6640497" y="5782093"/>
            <a:ext cx="5470403" cy="1200329"/>
          </a:xfrm>
          <a:prstGeom prst="rect">
            <a:avLst/>
          </a:prstGeom>
          <a:noFill/>
        </p:spPr>
        <p:txBody>
          <a:bodyPr wrap="square" rtlCol="0">
            <a:spAutoFit/>
          </a:bodyPr>
          <a:lstStyle/>
          <a:p>
            <a:pPr algn="ctr"/>
            <a:r>
              <a:rPr lang="en-US" sz="1200" dirty="0"/>
              <a:t>Images from “Extending Rideshare: Mission Case Studies Using Propulsive ESPA”</a:t>
            </a:r>
          </a:p>
          <a:p>
            <a:pPr algn="ctr"/>
            <a:r>
              <a:rPr lang="en-US" sz="1200" dirty="0"/>
              <a:t>By Marissa </a:t>
            </a:r>
            <a:r>
              <a:rPr lang="en-US" sz="1200" dirty="0" err="1"/>
              <a:t>Stender</a:t>
            </a:r>
            <a:r>
              <a:rPr lang="en-US" sz="1200" dirty="0"/>
              <a:t>, Chris </a:t>
            </a:r>
            <a:r>
              <a:rPr lang="en-US" sz="1200" dirty="0" err="1"/>
              <a:t>Loghry</a:t>
            </a:r>
            <a:r>
              <a:rPr lang="en-US" sz="1200" dirty="0"/>
              <a:t>, Chris Pearson, Eric Anderson, and Joseph </a:t>
            </a:r>
            <a:r>
              <a:rPr lang="en-US" sz="1200" dirty="0" err="1"/>
              <a:t>Maly</a:t>
            </a:r>
            <a:r>
              <a:rPr lang="en-US" sz="1200" dirty="0"/>
              <a:t> of MOOG, April 12, 2015</a:t>
            </a:r>
          </a:p>
          <a:p>
            <a:r>
              <a:rPr lang="en-US" sz="1200" dirty="0">
                <a:hlinkClick r:id="rId4"/>
              </a:rPr>
              <a:t>https://www.spacesymposium.org/wp-content/uploads/2017/10/C.Pearson_31st_Space_Symposium_Tech_Track_paper.pdf</a:t>
            </a:r>
            <a:endParaRPr lang="en-US" sz="1200" dirty="0"/>
          </a:p>
          <a:p>
            <a:pPr algn="ctr"/>
            <a:endParaRPr lang="en-US" sz="1200" dirty="0"/>
          </a:p>
        </p:txBody>
      </p:sp>
      <p:sp>
        <p:nvSpPr>
          <p:cNvPr id="8" name="TextBox 7">
            <a:extLst>
              <a:ext uri="{FF2B5EF4-FFF2-40B4-BE49-F238E27FC236}">
                <a16:creationId xmlns:a16="http://schemas.microsoft.com/office/drawing/2014/main" id="{1A09E31F-ECB2-0242-B176-73A1929201A5}"/>
              </a:ext>
            </a:extLst>
          </p:cNvPr>
          <p:cNvSpPr txBox="1"/>
          <p:nvPr/>
        </p:nvSpPr>
        <p:spPr>
          <a:xfrm>
            <a:off x="899220" y="6535430"/>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4" name="Date Placeholder 3">
            <a:extLst>
              <a:ext uri="{FF2B5EF4-FFF2-40B4-BE49-F238E27FC236}">
                <a16:creationId xmlns:a16="http://schemas.microsoft.com/office/drawing/2014/main" id="{52DA58B0-111B-E746-9892-E53DDE9FDF03}"/>
              </a:ext>
            </a:extLst>
          </p:cNvPr>
          <p:cNvSpPr>
            <a:spLocks noGrp="1"/>
          </p:cNvSpPr>
          <p:nvPr>
            <p:ph type="dt" sz="half" idx="10"/>
          </p:nvPr>
        </p:nvSpPr>
        <p:spPr/>
        <p:txBody>
          <a:bodyPr/>
          <a:lstStyle/>
          <a:p>
            <a:r>
              <a:rPr lang="en-US"/>
              <a:t>2020/5/12</a:t>
            </a:r>
          </a:p>
        </p:txBody>
      </p:sp>
      <p:sp>
        <p:nvSpPr>
          <p:cNvPr id="10" name="Slide Number Placeholder 9">
            <a:extLst>
              <a:ext uri="{FF2B5EF4-FFF2-40B4-BE49-F238E27FC236}">
                <a16:creationId xmlns:a16="http://schemas.microsoft.com/office/drawing/2014/main" id="{63138CDA-4543-C042-ADEB-F5EF7831FD8C}"/>
              </a:ext>
            </a:extLst>
          </p:cNvPr>
          <p:cNvSpPr>
            <a:spLocks noGrp="1"/>
          </p:cNvSpPr>
          <p:nvPr>
            <p:ph type="sldNum" sz="quarter" idx="12"/>
          </p:nvPr>
        </p:nvSpPr>
        <p:spPr/>
        <p:txBody>
          <a:bodyPr/>
          <a:lstStyle/>
          <a:p>
            <a:fld id="{B754520E-7A31-114F-B7C0-44D9A58BFA1D}" type="slidenum">
              <a:rPr lang="en-US" smtClean="0"/>
              <a:t>18</a:t>
            </a:fld>
            <a:endParaRPr lang="en-US"/>
          </a:p>
        </p:txBody>
      </p:sp>
    </p:spTree>
    <p:extLst>
      <p:ext uri="{BB962C8B-B14F-4D97-AF65-F5344CB8AC3E}">
        <p14:creationId xmlns:p14="http://schemas.microsoft.com/office/powerpoint/2010/main" val="1963258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0751-6D72-400D-A2FF-7E28EC72ADA8}"/>
              </a:ext>
            </a:extLst>
          </p:cNvPr>
          <p:cNvSpPr>
            <a:spLocks noGrp="1"/>
          </p:cNvSpPr>
          <p:nvPr>
            <p:ph type="title"/>
          </p:nvPr>
        </p:nvSpPr>
        <p:spPr>
          <a:xfrm>
            <a:off x="354106" y="181992"/>
            <a:ext cx="9578788" cy="656851"/>
          </a:xfrm>
        </p:spPr>
        <p:txBody>
          <a:bodyPr>
            <a:normAutofit fontScale="90000"/>
          </a:bodyPr>
          <a:lstStyle/>
          <a:p>
            <a:r>
              <a:rPr lang="en-US" dirty="0"/>
              <a:t>Proposed Operations Concept</a:t>
            </a:r>
          </a:p>
        </p:txBody>
      </p:sp>
      <p:sp>
        <p:nvSpPr>
          <p:cNvPr id="3" name="Content Placeholder 2">
            <a:extLst>
              <a:ext uri="{FF2B5EF4-FFF2-40B4-BE49-F238E27FC236}">
                <a16:creationId xmlns:a16="http://schemas.microsoft.com/office/drawing/2014/main" id="{EF6F8174-4B80-4205-BBA2-BF1842950A48}"/>
              </a:ext>
            </a:extLst>
          </p:cNvPr>
          <p:cNvSpPr>
            <a:spLocks noGrp="1"/>
          </p:cNvSpPr>
          <p:nvPr>
            <p:ph idx="1"/>
          </p:nvPr>
        </p:nvSpPr>
        <p:spPr>
          <a:xfrm>
            <a:off x="354105" y="924649"/>
            <a:ext cx="11066929" cy="5601655"/>
          </a:xfrm>
        </p:spPr>
        <p:txBody>
          <a:bodyPr>
            <a:normAutofit fontScale="92500" lnSpcReduction="20000"/>
          </a:bodyPr>
          <a:lstStyle/>
          <a:p>
            <a:r>
              <a:rPr lang="en-US" dirty="0"/>
              <a:t>OS4 would rideshare as an ESPA ring secondary payload on a primary mission trajectory to Jupiter.</a:t>
            </a:r>
          </a:p>
          <a:p>
            <a:r>
              <a:rPr lang="en-US" dirty="0"/>
              <a:t>Within the first 30 days, a maneuver would be performed by the propulsive ESPA ring to target the OS4 flyby timing to optimize “slingshot” momentum exchange for faster trajectory to 30+ AU.</a:t>
            </a:r>
          </a:p>
          <a:p>
            <a:r>
              <a:rPr lang="en-US" dirty="0"/>
              <a:t>(Primary mission’s launch assumed optimized for Jupiter orbit insertion.)</a:t>
            </a:r>
          </a:p>
          <a:p>
            <a:r>
              <a:rPr lang="en-US" dirty="0"/>
              <a:t>OS4 would inflate the Parabolic Metalized Membrane Reflector and Torus, extending the booms, and then spin stabilize.</a:t>
            </a:r>
          </a:p>
          <a:p>
            <a:r>
              <a:rPr lang="en-US" dirty="0"/>
              <a:t>After the flyby, OS4 would enter a monthly data collection and communications cycle.</a:t>
            </a:r>
          </a:p>
          <a:p>
            <a:pPr lvl="1"/>
            <a:r>
              <a:rPr lang="en-US" dirty="0"/>
              <a:t>Charging mode</a:t>
            </a:r>
          </a:p>
          <a:p>
            <a:pPr lvl="1"/>
            <a:r>
              <a:rPr lang="en-US" dirty="0"/>
              <a:t>Magnetometers and Plasma Sensor readings for 15 minutes, 12x/month</a:t>
            </a:r>
          </a:p>
          <a:p>
            <a:pPr lvl="1"/>
            <a:r>
              <a:rPr lang="en-US" dirty="0"/>
              <a:t>Dust cameras 15 minutes, 3x/month</a:t>
            </a:r>
          </a:p>
          <a:p>
            <a:pPr lvl="1"/>
            <a:r>
              <a:rPr lang="en-US" dirty="0"/>
              <a:t>One 8-hour telecom pass</a:t>
            </a:r>
          </a:p>
          <a:p>
            <a:pPr lvl="2"/>
            <a:r>
              <a:rPr lang="en-US" dirty="0"/>
              <a:t>2 hour slew from Sun-pointing to Earth-pointing before pass and vise-versa after pass</a:t>
            </a:r>
          </a:p>
          <a:p>
            <a:r>
              <a:rPr lang="en-US" dirty="0"/>
              <a:t>The mission would last 12 years to Neptune’s orbit. </a:t>
            </a:r>
          </a:p>
          <a:p>
            <a:endParaRPr lang="en-US" dirty="0"/>
          </a:p>
        </p:txBody>
      </p:sp>
      <p:sp>
        <p:nvSpPr>
          <p:cNvPr id="4" name="TextBox 3">
            <a:extLst>
              <a:ext uri="{FF2B5EF4-FFF2-40B4-BE49-F238E27FC236}">
                <a16:creationId xmlns:a16="http://schemas.microsoft.com/office/drawing/2014/main" id="{F047A21D-FB6B-5743-BC42-1E9E78C343B6}"/>
              </a:ext>
            </a:extLst>
          </p:cNvPr>
          <p:cNvSpPr txBox="1"/>
          <p:nvPr/>
        </p:nvSpPr>
        <p:spPr>
          <a:xfrm>
            <a:off x="3705920" y="6497330"/>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Date Placeholder 4">
            <a:extLst>
              <a:ext uri="{FF2B5EF4-FFF2-40B4-BE49-F238E27FC236}">
                <a16:creationId xmlns:a16="http://schemas.microsoft.com/office/drawing/2014/main" id="{C2ACF093-6C39-774D-8846-2968F1B8C0A0}"/>
              </a:ext>
            </a:extLst>
          </p:cNvPr>
          <p:cNvSpPr>
            <a:spLocks noGrp="1"/>
          </p:cNvSpPr>
          <p:nvPr>
            <p:ph type="dt" sz="half" idx="10"/>
          </p:nvPr>
        </p:nvSpPr>
        <p:spPr/>
        <p:txBody>
          <a:bodyPr/>
          <a:lstStyle/>
          <a:p>
            <a:r>
              <a:rPr lang="en-US" dirty="0"/>
              <a:t>2020/5/12</a:t>
            </a:r>
          </a:p>
        </p:txBody>
      </p:sp>
      <p:sp>
        <p:nvSpPr>
          <p:cNvPr id="7" name="Slide Number Placeholder 6">
            <a:extLst>
              <a:ext uri="{FF2B5EF4-FFF2-40B4-BE49-F238E27FC236}">
                <a16:creationId xmlns:a16="http://schemas.microsoft.com/office/drawing/2014/main" id="{7F4E03E5-4543-A14B-8412-0231541DDB57}"/>
              </a:ext>
            </a:extLst>
          </p:cNvPr>
          <p:cNvSpPr>
            <a:spLocks noGrp="1"/>
          </p:cNvSpPr>
          <p:nvPr>
            <p:ph type="sldNum" sz="quarter" idx="12"/>
          </p:nvPr>
        </p:nvSpPr>
        <p:spPr/>
        <p:txBody>
          <a:bodyPr/>
          <a:lstStyle/>
          <a:p>
            <a:fld id="{B754520E-7A31-114F-B7C0-44D9A58BFA1D}" type="slidenum">
              <a:rPr lang="en-US" smtClean="0"/>
              <a:t>19</a:t>
            </a:fld>
            <a:endParaRPr lang="en-US"/>
          </a:p>
        </p:txBody>
      </p:sp>
    </p:spTree>
    <p:extLst>
      <p:ext uri="{BB962C8B-B14F-4D97-AF65-F5344CB8AC3E}">
        <p14:creationId xmlns:p14="http://schemas.microsoft.com/office/powerpoint/2010/main" val="595192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41675-8771-4B89-AEFE-D8C0AC68A0BC}"/>
              </a:ext>
            </a:extLst>
          </p:cNvPr>
          <p:cNvSpPr>
            <a:spLocks noGrp="1"/>
          </p:cNvSpPr>
          <p:nvPr>
            <p:ph type="title"/>
          </p:nvPr>
        </p:nvSpPr>
        <p:spPr>
          <a:xfrm>
            <a:off x="838200" y="301662"/>
            <a:ext cx="3068782" cy="885975"/>
          </a:xfrm>
        </p:spPr>
        <p:txBody>
          <a:bodyPr/>
          <a:lstStyle/>
          <a:p>
            <a:r>
              <a:rPr lang="en-US" dirty="0"/>
              <a:t>“Cold Case”</a:t>
            </a:r>
          </a:p>
        </p:txBody>
      </p:sp>
      <p:sp>
        <p:nvSpPr>
          <p:cNvPr id="3" name="Content Placeholder 2">
            <a:extLst>
              <a:ext uri="{FF2B5EF4-FFF2-40B4-BE49-F238E27FC236}">
                <a16:creationId xmlns:a16="http://schemas.microsoft.com/office/drawing/2014/main" id="{C5A24F87-7271-4D9C-882E-3D97C963D793}"/>
              </a:ext>
            </a:extLst>
          </p:cNvPr>
          <p:cNvSpPr>
            <a:spLocks noGrp="1"/>
          </p:cNvSpPr>
          <p:nvPr>
            <p:ph idx="1"/>
          </p:nvPr>
        </p:nvSpPr>
        <p:spPr>
          <a:xfrm>
            <a:off x="7574914" y="301662"/>
            <a:ext cx="4617086" cy="5683502"/>
          </a:xfrm>
        </p:spPr>
        <p:txBody>
          <a:bodyPr>
            <a:normAutofit lnSpcReduction="10000"/>
          </a:bodyPr>
          <a:lstStyle/>
          <a:p>
            <a:r>
              <a:rPr lang="en-US" sz="2000" dirty="0"/>
              <a:t>Without radioisotope power, the spacecraft would get very cold in the Outer Solar System.</a:t>
            </a:r>
          </a:p>
          <a:p>
            <a:r>
              <a:rPr lang="en-US" sz="2000" dirty="0"/>
              <a:t>With technological advancements, -40° C is assumed the lower bound for batteries and other avionics. (Might be improved to &lt;~-60 C)</a:t>
            </a:r>
          </a:p>
          <a:p>
            <a:r>
              <a:rPr lang="en-US" sz="2000" dirty="0"/>
              <a:t>With Double Stack MLI, 4.6 W of continuous power would be  needed.</a:t>
            </a:r>
          </a:p>
          <a:p>
            <a:r>
              <a:rPr lang="en-US" sz="2000" dirty="0"/>
              <a:t>Phase change material would capture waste heat from the transmitter and redistribute it evenly over the duty cycle of the spacecraft between telecom passes.</a:t>
            </a:r>
          </a:p>
          <a:p>
            <a:r>
              <a:rPr lang="en-US" sz="2000" dirty="0"/>
              <a:t>Power generated by the solar panels as the blue line decreasing over distance. The orange line shows the 3.6W of continuous thermal power lost. The intersection of the lines shows the maximum range. </a:t>
            </a:r>
          </a:p>
          <a:p>
            <a:endParaRPr lang="en-US" sz="2000" dirty="0"/>
          </a:p>
          <a:p>
            <a:pPr marL="0" indent="0">
              <a:buNone/>
            </a:pPr>
            <a:endParaRPr lang="en-US" sz="2400" dirty="0"/>
          </a:p>
        </p:txBody>
      </p:sp>
      <p:sp>
        <p:nvSpPr>
          <p:cNvPr id="7" name="TextBox 6">
            <a:extLst>
              <a:ext uri="{FF2B5EF4-FFF2-40B4-BE49-F238E27FC236}">
                <a16:creationId xmlns:a16="http://schemas.microsoft.com/office/drawing/2014/main" id="{2F5DD516-7498-DD45-9A65-2D2C98F53488}"/>
              </a:ext>
            </a:extLst>
          </p:cNvPr>
          <p:cNvSpPr txBox="1"/>
          <p:nvPr/>
        </p:nvSpPr>
        <p:spPr>
          <a:xfrm>
            <a:off x="332509" y="6581001"/>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Date Placeholder 4">
            <a:extLst>
              <a:ext uri="{FF2B5EF4-FFF2-40B4-BE49-F238E27FC236}">
                <a16:creationId xmlns:a16="http://schemas.microsoft.com/office/drawing/2014/main" id="{62ECD0D6-6E8F-FA47-8294-4BA1372E425C}"/>
              </a:ext>
            </a:extLst>
          </p:cNvPr>
          <p:cNvSpPr>
            <a:spLocks noGrp="1"/>
          </p:cNvSpPr>
          <p:nvPr>
            <p:ph type="dt" sz="half" idx="10"/>
          </p:nvPr>
        </p:nvSpPr>
        <p:spPr/>
        <p:txBody>
          <a:bodyPr/>
          <a:lstStyle/>
          <a:p>
            <a:r>
              <a:rPr lang="en-US"/>
              <a:t>2020/5/12</a:t>
            </a:r>
          </a:p>
        </p:txBody>
      </p:sp>
      <p:sp>
        <p:nvSpPr>
          <p:cNvPr id="8" name="Slide Number Placeholder 7">
            <a:extLst>
              <a:ext uri="{FF2B5EF4-FFF2-40B4-BE49-F238E27FC236}">
                <a16:creationId xmlns:a16="http://schemas.microsoft.com/office/drawing/2014/main" id="{1A663594-D7A6-344C-8CE6-C7EE75C87CA3}"/>
              </a:ext>
            </a:extLst>
          </p:cNvPr>
          <p:cNvSpPr>
            <a:spLocks noGrp="1"/>
          </p:cNvSpPr>
          <p:nvPr>
            <p:ph type="sldNum" sz="quarter" idx="12"/>
          </p:nvPr>
        </p:nvSpPr>
        <p:spPr/>
        <p:txBody>
          <a:bodyPr/>
          <a:lstStyle/>
          <a:p>
            <a:fld id="{B754520E-7A31-114F-B7C0-44D9A58BFA1D}" type="slidenum">
              <a:rPr lang="en-US" smtClean="0"/>
              <a:t>20</a:t>
            </a:fld>
            <a:endParaRPr lang="en-US"/>
          </a:p>
        </p:txBody>
      </p:sp>
      <p:sp>
        <p:nvSpPr>
          <p:cNvPr id="9" name="TextBox 8">
            <a:extLst>
              <a:ext uri="{FF2B5EF4-FFF2-40B4-BE49-F238E27FC236}">
                <a16:creationId xmlns:a16="http://schemas.microsoft.com/office/drawing/2014/main" id="{205F40D8-C896-6345-B499-78D3E54671E5}"/>
              </a:ext>
            </a:extLst>
          </p:cNvPr>
          <p:cNvSpPr txBox="1"/>
          <p:nvPr/>
        </p:nvSpPr>
        <p:spPr>
          <a:xfrm>
            <a:off x="7695822" y="6217850"/>
            <a:ext cx="3778727" cy="276999"/>
          </a:xfrm>
          <a:prstGeom prst="rect">
            <a:avLst/>
          </a:prstGeom>
          <a:noFill/>
        </p:spPr>
        <p:txBody>
          <a:bodyPr wrap="none" rtlCol="0">
            <a:spAutoFit/>
          </a:bodyPr>
          <a:lstStyle/>
          <a:p>
            <a:r>
              <a:rPr lang="en-US" sz="1200" dirty="0"/>
              <a:t>Nicholas Bonafede &amp; Sydney Retzlaff/</a:t>
            </a:r>
            <a:r>
              <a:rPr lang="en-US" sz="1200" dirty="0" err="1"/>
              <a:t>CalPoly</a:t>
            </a:r>
            <a:r>
              <a:rPr lang="en-US" sz="1200" dirty="0"/>
              <a:t>-SLO, 2020/1</a:t>
            </a:r>
          </a:p>
        </p:txBody>
      </p:sp>
      <p:pic>
        <p:nvPicPr>
          <p:cNvPr id="11" name="Picture 10">
            <a:extLst>
              <a:ext uri="{FF2B5EF4-FFF2-40B4-BE49-F238E27FC236}">
                <a16:creationId xmlns:a16="http://schemas.microsoft.com/office/drawing/2014/main" id="{C49341E2-C858-4BAF-BC66-FAFE72753856}"/>
              </a:ext>
            </a:extLst>
          </p:cNvPr>
          <p:cNvPicPr>
            <a:picLocks noChangeAspect="1"/>
          </p:cNvPicPr>
          <p:nvPr/>
        </p:nvPicPr>
        <p:blipFill>
          <a:blip r:embed="rId2"/>
          <a:stretch>
            <a:fillRect/>
          </a:stretch>
        </p:blipFill>
        <p:spPr>
          <a:xfrm>
            <a:off x="398164" y="960575"/>
            <a:ext cx="7111111" cy="5333333"/>
          </a:xfrm>
          <a:prstGeom prst="rect">
            <a:avLst/>
          </a:prstGeom>
        </p:spPr>
      </p:pic>
    </p:spTree>
    <p:extLst>
      <p:ext uri="{BB962C8B-B14F-4D97-AF65-F5344CB8AC3E}">
        <p14:creationId xmlns:p14="http://schemas.microsoft.com/office/powerpoint/2010/main" val="1157892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74D84-54C5-4E3D-8C92-9FDC2C5278FF}"/>
              </a:ext>
            </a:extLst>
          </p:cNvPr>
          <p:cNvSpPr>
            <a:spLocks noGrp="1"/>
          </p:cNvSpPr>
          <p:nvPr>
            <p:ph type="title"/>
          </p:nvPr>
        </p:nvSpPr>
        <p:spPr>
          <a:xfrm>
            <a:off x="838200" y="121129"/>
            <a:ext cx="3747655" cy="696290"/>
          </a:xfrm>
        </p:spPr>
        <p:txBody>
          <a:bodyPr/>
          <a:lstStyle/>
          <a:p>
            <a:r>
              <a:rPr lang="en-US" dirty="0"/>
              <a:t>“Hot Case”</a:t>
            </a:r>
          </a:p>
        </p:txBody>
      </p:sp>
      <p:sp>
        <p:nvSpPr>
          <p:cNvPr id="3" name="Content Placeholder 2">
            <a:extLst>
              <a:ext uri="{FF2B5EF4-FFF2-40B4-BE49-F238E27FC236}">
                <a16:creationId xmlns:a16="http://schemas.microsoft.com/office/drawing/2014/main" id="{64CFE9BA-6F54-43AF-B2CB-3770A5FB4AA9}"/>
              </a:ext>
            </a:extLst>
          </p:cNvPr>
          <p:cNvSpPr>
            <a:spLocks noGrp="1"/>
          </p:cNvSpPr>
          <p:nvPr>
            <p:ph idx="1"/>
          </p:nvPr>
        </p:nvSpPr>
        <p:spPr>
          <a:xfrm>
            <a:off x="7695444" y="32815"/>
            <a:ext cx="4481946" cy="4101213"/>
          </a:xfrm>
        </p:spPr>
        <p:txBody>
          <a:bodyPr>
            <a:normAutofit/>
          </a:bodyPr>
          <a:lstStyle/>
          <a:p>
            <a:r>
              <a:rPr lang="en-US" sz="2000" dirty="0"/>
              <a:t>During the Inner Solar System Cruise phase, the spacecraft would risk overheating from the solar energy concentrated by the inflatable. </a:t>
            </a:r>
          </a:p>
          <a:p>
            <a:r>
              <a:rPr lang="en-US" sz="2000" dirty="0"/>
              <a:t>In order to avoid this, the spacecraft must not point directly at the Sun until 16 AU (yellow line in the graph), but a 100 W radiator (purple line) brings this down to ~6AU.</a:t>
            </a:r>
          </a:p>
          <a:p>
            <a:r>
              <a:rPr lang="en-US" sz="2000" dirty="0"/>
              <a:t>Thermal switches would be used to thermally isolate the radiator for the cold case.</a:t>
            </a:r>
          </a:p>
          <a:p>
            <a:endParaRPr lang="en-US" sz="2000" dirty="0"/>
          </a:p>
          <a:p>
            <a:endParaRPr lang="en-US" sz="2000" dirty="0"/>
          </a:p>
        </p:txBody>
      </p:sp>
      <p:sp>
        <p:nvSpPr>
          <p:cNvPr id="5" name="TextBox 4">
            <a:extLst>
              <a:ext uri="{FF2B5EF4-FFF2-40B4-BE49-F238E27FC236}">
                <a16:creationId xmlns:a16="http://schemas.microsoft.com/office/drawing/2014/main" id="{40AE5663-CCA3-4149-B8F0-5B52A20D92A3}"/>
              </a:ext>
            </a:extLst>
          </p:cNvPr>
          <p:cNvSpPr txBox="1"/>
          <p:nvPr/>
        </p:nvSpPr>
        <p:spPr>
          <a:xfrm>
            <a:off x="332509" y="6581001"/>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6" name="Date Placeholder 5">
            <a:extLst>
              <a:ext uri="{FF2B5EF4-FFF2-40B4-BE49-F238E27FC236}">
                <a16:creationId xmlns:a16="http://schemas.microsoft.com/office/drawing/2014/main" id="{1EEE019A-3623-374C-B5A5-308B7D7CD62B}"/>
              </a:ext>
            </a:extLst>
          </p:cNvPr>
          <p:cNvSpPr>
            <a:spLocks noGrp="1"/>
          </p:cNvSpPr>
          <p:nvPr>
            <p:ph type="dt" sz="half" idx="10"/>
          </p:nvPr>
        </p:nvSpPr>
        <p:spPr/>
        <p:txBody>
          <a:bodyPr/>
          <a:lstStyle/>
          <a:p>
            <a:r>
              <a:rPr lang="en-US"/>
              <a:t>2020/5/12</a:t>
            </a:r>
          </a:p>
        </p:txBody>
      </p:sp>
      <p:sp>
        <p:nvSpPr>
          <p:cNvPr id="8" name="Slide Number Placeholder 7">
            <a:extLst>
              <a:ext uri="{FF2B5EF4-FFF2-40B4-BE49-F238E27FC236}">
                <a16:creationId xmlns:a16="http://schemas.microsoft.com/office/drawing/2014/main" id="{13CCDBC2-862A-A244-A604-10C87A339803}"/>
              </a:ext>
            </a:extLst>
          </p:cNvPr>
          <p:cNvSpPr>
            <a:spLocks noGrp="1"/>
          </p:cNvSpPr>
          <p:nvPr>
            <p:ph type="sldNum" sz="quarter" idx="12"/>
          </p:nvPr>
        </p:nvSpPr>
        <p:spPr/>
        <p:txBody>
          <a:bodyPr/>
          <a:lstStyle/>
          <a:p>
            <a:fld id="{B754520E-7A31-114F-B7C0-44D9A58BFA1D}" type="slidenum">
              <a:rPr lang="en-US" smtClean="0"/>
              <a:t>21</a:t>
            </a:fld>
            <a:endParaRPr lang="en-US"/>
          </a:p>
        </p:txBody>
      </p:sp>
      <p:pic>
        <p:nvPicPr>
          <p:cNvPr id="7" name="Picture 6">
            <a:extLst>
              <a:ext uri="{FF2B5EF4-FFF2-40B4-BE49-F238E27FC236}">
                <a16:creationId xmlns:a16="http://schemas.microsoft.com/office/drawing/2014/main" id="{594CE594-9CA0-45F7-897F-B4F8A75CE8AD}"/>
              </a:ext>
            </a:extLst>
          </p:cNvPr>
          <p:cNvPicPr>
            <a:picLocks noChangeAspect="1"/>
          </p:cNvPicPr>
          <p:nvPr/>
        </p:nvPicPr>
        <p:blipFill>
          <a:blip r:embed="rId2"/>
          <a:stretch>
            <a:fillRect/>
          </a:stretch>
        </p:blipFill>
        <p:spPr>
          <a:xfrm>
            <a:off x="301669" y="817419"/>
            <a:ext cx="7111111" cy="5333333"/>
          </a:xfrm>
          <a:prstGeom prst="rect">
            <a:avLst/>
          </a:prstGeom>
        </p:spPr>
      </p:pic>
      <p:pic>
        <p:nvPicPr>
          <p:cNvPr id="13" name="Picture 12">
            <a:extLst>
              <a:ext uri="{FF2B5EF4-FFF2-40B4-BE49-F238E27FC236}">
                <a16:creationId xmlns:a16="http://schemas.microsoft.com/office/drawing/2014/main" id="{CB5F4837-129C-4D40-9D95-7A88B43C6060}"/>
              </a:ext>
            </a:extLst>
          </p:cNvPr>
          <p:cNvPicPr>
            <a:picLocks noChangeAspect="1"/>
          </p:cNvPicPr>
          <p:nvPr/>
        </p:nvPicPr>
        <p:blipFill>
          <a:blip r:embed="rId3"/>
          <a:stretch>
            <a:fillRect/>
          </a:stretch>
        </p:blipFill>
        <p:spPr>
          <a:xfrm>
            <a:off x="7978145" y="3618109"/>
            <a:ext cx="3765856" cy="2824392"/>
          </a:xfrm>
          <a:prstGeom prst="rect">
            <a:avLst/>
          </a:prstGeom>
        </p:spPr>
      </p:pic>
      <p:sp>
        <p:nvSpPr>
          <p:cNvPr id="9" name="TextBox 8">
            <a:extLst>
              <a:ext uri="{FF2B5EF4-FFF2-40B4-BE49-F238E27FC236}">
                <a16:creationId xmlns:a16="http://schemas.microsoft.com/office/drawing/2014/main" id="{0D51DCC2-904F-AE4F-A564-D0AFAA8AFC89}"/>
              </a:ext>
            </a:extLst>
          </p:cNvPr>
          <p:cNvSpPr txBox="1"/>
          <p:nvPr/>
        </p:nvSpPr>
        <p:spPr>
          <a:xfrm>
            <a:off x="2145853" y="6304002"/>
            <a:ext cx="6464747" cy="276999"/>
          </a:xfrm>
          <a:prstGeom prst="rect">
            <a:avLst/>
          </a:prstGeom>
          <a:noFill/>
        </p:spPr>
        <p:txBody>
          <a:bodyPr wrap="square" rtlCol="0">
            <a:spAutoFit/>
          </a:bodyPr>
          <a:lstStyle/>
          <a:p>
            <a:r>
              <a:rPr lang="en-US" sz="1200" dirty="0"/>
              <a:t>Nicholas Bonafede &amp; Sydney Retzlaff/</a:t>
            </a:r>
            <a:r>
              <a:rPr lang="en-US" sz="1200" dirty="0" err="1"/>
              <a:t>CalPoly</a:t>
            </a:r>
            <a:r>
              <a:rPr lang="en-US" sz="1200" dirty="0"/>
              <a:t>-SLO, 2020/1; Maya Gordon/</a:t>
            </a:r>
            <a:r>
              <a:rPr lang="en-US" sz="1200" dirty="0" err="1"/>
              <a:t>CalPoly</a:t>
            </a:r>
            <a:r>
              <a:rPr lang="en-US" sz="1200" dirty="0"/>
              <a:t>-SLO, 2020/5</a:t>
            </a:r>
          </a:p>
        </p:txBody>
      </p:sp>
      <p:cxnSp>
        <p:nvCxnSpPr>
          <p:cNvPr id="15" name="Straight Connector 14">
            <a:extLst>
              <a:ext uri="{FF2B5EF4-FFF2-40B4-BE49-F238E27FC236}">
                <a16:creationId xmlns:a16="http://schemas.microsoft.com/office/drawing/2014/main" id="{4B370666-F280-4518-B31C-EA83FBF36AFE}"/>
              </a:ext>
            </a:extLst>
          </p:cNvPr>
          <p:cNvCxnSpPr>
            <a:cxnSpLocks/>
          </p:cNvCxnSpPr>
          <p:nvPr/>
        </p:nvCxnSpPr>
        <p:spPr>
          <a:xfrm>
            <a:off x="3058654" y="1247668"/>
            <a:ext cx="0" cy="4275492"/>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1E13007-F2DB-42FF-91B8-4328098C0E0A}"/>
              </a:ext>
            </a:extLst>
          </p:cNvPr>
          <p:cNvSpPr txBox="1"/>
          <p:nvPr/>
        </p:nvSpPr>
        <p:spPr>
          <a:xfrm>
            <a:off x="3092419" y="4845639"/>
            <a:ext cx="1365630" cy="369332"/>
          </a:xfrm>
          <a:prstGeom prst="rect">
            <a:avLst/>
          </a:prstGeom>
          <a:noFill/>
        </p:spPr>
        <p:txBody>
          <a:bodyPr wrap="none" rtlCol="0">
            <a:spAutoFit/>
          </a:bodyPr>
          <a:lstStyle/>
          <a:p>
            <a:r>
              <a:rPr lang="en-US" dirty="0"/>
              <a:t>Jupiter Flyby</a:t>
            </a:r>
          </a:p>
        </p:txBody>
      </p:sp>
    </p:spTree>
    <p:extLst>
      <p:ext uri="{BB962C8B-B14F-4D97-AF65-F5344CB8AC3E}">
        <p14:creationId xmlns:p14="http://schemas.microsoft.com/office/powerpoint/2010/main" val="905583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C1AE2-AC1B-48CA-8F51-525B44EC957F}"/>
              </a:ext>
            </a:extLst>
          </p:cNvPr>
          <p:cNvSpPr>
            <a:spLocks noGrp="1"/>
          </p:cNvSpPr>
          <p:nvPr>
            <p:ph type="title"/>
          </p:nvPr>
        </p:nvSpPr>
        <p:spPr>
          <a:xfrm>
            <a:off x="276475" y="82776"/>
            <a:ext cx="11137196" cy="780028"/>
          </a:xfrm>
        </p:spPr>
        <p:txBody>
          <a:bodyPr>
            <a:normAutofit fontScale="90000"/>
          </a:bodyPr>
          <a:lstStyle/>
          <a:p>
            <a:r>
              <a:rPr lang="en-US" dirty="0"/>
              <a:t>Attitude Pointing On- and Off-Sun (ROM illustration)</a:t>
            </a:r>
          </a:p>
        </p:txBody>
      </p:sp>
      <p:sp>
        <p:nvSpPr>
          <p:cNvPr id="3" name="Content Placeholder 2">
            <a:extLst>
              <a:ext uri="{FF2B5EF4-FFF2-40B4-BE49-F238E27FC236}">
                <a16:creationId xmlns:a16="http://schemas.microsoft.com/office/drawing/2014/main" id="{489A2448-DB37-468D-A42E-F86A4C7CA68A}"/>
              </a:ext>
            </a:extLst>
          </p:cNvPr>
          <p:cNvSpPr>
            <a:spLocks noGrp="1"/>
          </p:cNvSpPr>
          <p:nvPr>
            <p:ph idx="1"/>
          </p:nvPr>
        </p:nvSpPr>
        <p:spPr>
          <a:xfrm>
            <a:off x="495300" y="1156720"/>
            <a:ext cx="4044043" cy="4281261"/>
          </a:xfrm>
        </p:spPr>
        <p:txBody>
          <a:bodyPr/>
          <a:lstStyle/>
          <a:p>
            <a:r>
              <a:rPr lang="en-US" dirty="0"/>
              <a:t>Slew angles to track the sun throughout the mission (including keep-out zone).</a:t>
            </a:r>
          </a:p>
          <a:p>
            <a:pPr lvl="1"/>
            <a:r>
              <a:rPr lang="en-US" dirty="0"/>
              <a:t>This assumes a straight, constant velocity trajectory.</a:t>
            </a:r>
          </a:p>
          <a:p>
            <a:r>
              <a:rPr lang="en-US" dirty="0"/>
              <a:t>This would total 450 hours of slew time (after 1.25 AU).</a:t>
            </a:r>
          </a:p>
        </p:txBody>
      </p:sp>
      <p:pic>
        <p:nvPicPr>
          <p:cNvPr id="4" name="Picture 3">
            <a:extLst>
              <a:ext uri="{FF2B5EF4-FFF2-40B4-BE49-F238E27FC236}">
                <a16:creationId xmlns:a16="http://schemas.microsoft.com/office/drawing/2014/main" id="{2FB376C4-34F2-48DB-B2AB-1235E2B90864}"/>
              </a:ext>
            </a:extLst>
          </p:cNvPr>
          <p:cNvPicPr>
            <a:picLocks noChangeAspect="1"/>
          </p:cNvPicPr>
          <p:nvPr/>
        </p:nvPicPr>
        <p:blipFill rotWithShape="1">
          <a:blip r:embed="rId2">
            <a:extLst>
              <a:ext uri="{28A0092B-C50C-407E-A947-70E740481C1C}">
                <a14:useLocalDpi xmlns:a14="http://schemas.microsoft.com/office/drawing/2010/main" val="0"/>
              </a:ext>
            </a:extLst>
          </a:blip>
          <a:srcRect l="3944" t="8583" r="4093" b="1785"/>
          <a:stretch/>
        </p:blipFill>
        <p:spPr bwMode="auto">
          <a:xfrm>
            <a:off x="4539343" y="862804"/>
            <a:ext cx="7474752" cy="5463966"/>
          </a:xfrm>
          <a:prstGeom prst="rect">
            <a:avLst/>
          </a:prstGeom>
          <a:noFill/>
          <a:ln>
            <a:noFill/>
          </a:ln>
        </p:spPr>
      </p:pic>
      <p:sp>
        <p:nvSpPr>
          <p:cNvPr id="5" name="TextBox 4">
            <a:extLst>
              <a:ext uri="{FF2B5EF4-FFF2-40B4-BE49-F238E27FC236}">
                <a16:creationId xmlns:a16="http://schemas.microsoft.com/office/drawing/2014/main" id="{9917C587-8D6D-AF41-95CF-E9E955C8EE29}"/>
              </a:ext>
            </a:extLst>
          </p:cNvPr>
          <p:cNvSpPr txBox="1"/>
          <p:nvPr/>
        </p:nvSpPr>
        <p:spPr>
          <a:xfrm>
            <a:off x="332509" y="6581001"/>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6" name="Date Placeholder 5">
            <a:extLst>
              <a:ext uri="{FF2B5EF4-FFF2-40B4-BE49-F238E27FC236}">
                <a16:creationId xmlns:a16="http://schemas.microsoft.com/office/drawing/2014/main" id="{03C421E1-503C-E742-87D1-61FDD1122487}"/>
              </a:ext>
            </a:extLst>
          </p:cNvPr>
          <p:cNvSpPr>
            <a:spLocks noGrp="1"/>
          </p:cNvSpPr>
          <p:nvPr>
            <p:ph type="dt" sz="half" idx="10"/>
          </p:nvPr>
        </p:nvSpPr>
        <p:spPr/>
        <p:txBody>
          <a:bodyPr/>
          <a:lstStyle/>
          <a:p>
            <a:r>
              <a:rPr lang="en-US"/>
              <a:t>2020/5/12</a:t>
            </a:r>
          </a:p>
        </p:txBody>
      </p:sp>
      <p:sp>
        <p:nvSpPr>
          <p:cNvPr id="8" name="Slide Number Placeholder 7">
            <a:extLst>
              <a:ext uri="{FF2B5EF4-FFF2-40B4-BE49-F238E27FC236}">
                <a16:creationId xmlns:a16="http://schemas.microsoft.com/office/drawing/2014/main" id="{57699B3C-23FF-4F47-AE78-6E0AB64C9CD9}"/>
              </a:ext>
            </a:extLst>
          </p:cNvPr>
          <p:cNvSpPr>
            <a:spLocks noGrp="1"/>
          </p:cNvSpPr>
          <p:nvPr>
            <p:ph type="sldNum" sz="quarter" idx="12"/>
          </p:nvPr>
        </p:nvSpPr>
        <p:spPr/>
        <p:txBody>
          <a:bodyPr/>
          <a:lstStyle/>
          <a:p>
            <a:fld id="{B754520E-7A31-114F-B7C0-44D9A58BFA1D}" type="slidenum">
              <a:rPr lang="en-US" smtClean="0"/>
              <a:t>22</a:t>
            </a:fld>
            <a:endParaRPr lang="en-US"/>
          </a:p>
        </p:txBody>
      </p:sp>
      <p:sp>
        <p:nvSpPr>
          <p:cNvPr id="9" name="TextBox 8">
            <a:extLst>
              <a:ext uri="{FF2B5EF4-FFF2-40B4-BE49-F238E27FC236}">
                <a16:creationId xmlns:a16="http://schemas.microsoft.com/office/drawing/2014/main" id="{9FCF50F8-F5E0-9740-A5FB-553C34C61C99}"/>
              </a:ext>
            </a:extLst>
          </p:cNvPr>
          <p:cNvSpPr txBox="1"/>
          <p:nvPr/>
        </p:nvSpPr>
        <p:spPr>
          <a:xfrm>
            <a:off x="7695822" y="6312446"/>
            <a:ext cx="2242602" cy="276999"/>
          </a:xfrm>
          <a:prstGeom prst="rect">
            <a:avLst/>
          </a:prstGeom>
          <a:noFill/>
        </p:spPr>
        <p:txBody>
          <a:bodyPr wrap="none" rtlCol="0">
            <a:spAutoFit/>
          </a:bodyPr>
          <a:lstStyle/>
          <a:p>
            <a:r>
              <a:rPr lang="en-US" sz="1200" dirty="0"/>
              <a:t>Liam Mages/</a:t>
            </a:r>
            <a:r>
              <a:rPr lang="en-US" sz="1200" dirty="0" err="1"/>
              <a:t>CalPoly</a:t>
            </a:r>
            <a:r>
              <a:rPr lang="en-US" sz="1200" dirty="0"/>
              <a:t>-SLO, 2020/1</a:t>
            </a:r>
          </a:p>
        </p:txBody>
      </p:sp>
    </p:spTree>
    <p:extLst>
      <p:ext uri="{BB962C8B-B14F-4D97-AF65-F5344CB8AC3E}">
        <p14:creationId xmlns:p14="http://schemas.microsoft.com/office/powerpoint/2010/main" val="2142873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CF5A9-831B-4896-96BD-6D1101DF39A4}"/>
              </a:ext>
            </a:extLst>
          </p:cNvPr>
          <p:cNvSpPr>
            <a:spLocks noGrp="1"/>
          </p:cNvSpPr>
          <p:nvPr>
            <p:ph type="title"/>
          </p:nvPr>
        </p:nvSpPr>
        <p:spPr>
          <a:xfrm>
            <a:off x="522890" y="238520"/>
            <a:ext cx="10515600" cy="794545"/>
          </a:xfrm>
        </p:spPr>
        <p:txBody>
          <a:bodyPr/>
          <a:lstStyle/>
          <a:p>
            <a:r>
              <a:rPr lang="en-US" b="1" dirty="0"/>
              <a:t>Extending operational distance: </a:t>
            </a:r>
          </a:p>
        </p:txBody>
      </p:sp>
      <p:sp>
        <p:nvSpPr>
          <p:cNvPr id="3" name="Content Placeholder 2">
            <a:extLst>
              <a:ext uri="{FF2B5EF4-FFF2-40B4-BE49-F238E27FC236}">
                <a16:creationId xmlns:a16="http://schemas.microsoft.com/office/drawing/2014/main" id="{0E0F5E16-A7FD-4526-B4C0-433539D562BA}"/>
              </a:ext>
            </a:extLst>
          </p:cNvPr>
          <p:cNvSpPr>
            <a:spLocks noGrp="1"/>
          </p:cNvSpPr>
          <p:nvPr>
            <p:ph idx="1"/>
          </p:nvPr>
        </p:nvSpPr>
        <p:spPr>
          <a:xfrm>
            <a:off x="838200" y="1607739"/>
            <a:ext cx="10515600" cy="4748611"/>
          </a:xfrm>
        </p:spPr>
        <p:txBody>
          <a:bodyPr>
            <a:normAutofit lnSpcReduction="10000"/>
          </a:bodyPr>
          <a:lstStyle/>
          <a:p>
            <a:r>
              <a:rPr lang="en-US" dirty="0"/>
              <a:t>Team </a:t>
            </a:r>
            <a:r>
              <a:rPr lang="en-US" dirty="0" err="1"/>
              <a:t>Xc</a:t>
            </a:r>
            <a:r>
              <a:rPr lang="en-US" dirty="0"/>
              <a:t> study concluded that a goal of 30 AU could be achievable, but it may be possible to extend the maximum distance.</a:t>
            </a:r>
          </a:p>
          <a:p>
            <a:r>
              <a:rPr lang="en-US" dirty="0"/>
              <a:t>Preliminary calculations show that replacing the MLI with a more insulated system such as a </a:t>
            </a:r>
            <a:r>
              <a:rPr lang="en-US" dirty="0" err="1"/>
              <a:t>dewar</a:t>
            </a:r>
            <a:r>
              <a:rPr lang="en-US" dirty="0"/>
              <a:t> could get OS4 to 44AU.</a:t>
            </a:r>
          </a:p>
          <a:p>
            <a:pPr lvl="1"/>
            <a:r>
              <a:rPr lang="en-US" dirty="0"/>
              <a:t>This would increase mass</a:t>
            </a:r>
          </a:p>
          <a:p>
            <a:r>
              <a:rPr lang="en-US" dirty="0"/>
              <a:t>At that point, power is the limiting factor. If power draw can be cut down, the spacecraft could theoretically reach 60 AU.</a:t>
            </a:r>
          </a:p>
          <a:p>
            <a:pPr lvl="1"/>
            <a:r>
              <a:rPr lang="en-US" dirty="0"/>
              <a:t>Must assume that the thrusters require no heating power in addition to other  power cuts</a:t>
            </a:r>
          </a:p>
          <a:p>
            <a:r>
              <a:rPr lang="en-US" dirty="0"/>
              <a:t>To get to the heliopause at 125 AU, in addition to the above assumptions, the dish would have to be 10.5 m in diameter.</a:t>
            </a:r>
          </a:p>
          <a:p>
            <a:pPr lvl="1"/>
            <a:r>
              <a:rPr lang="en-US" dirty="0"/>
              <a:t>No longer a </a:t>
            </a:r>
            <a:r>
              <a:rPr lang="en-US" dirty="0" err="1"/>
              <a:t>SmallSat</a:t>
            </a:r>
            <a:r>
              <a:rPr lang="en-US" dirty="0"/>
              <a:t>, reducing ride-share opportunities</a:t>
            </a:r>
          </a:p>
        </p:txBody>
      </p:sp>
      <p:sp>
        <p:nvSpPr>
          <p:cNvPr id="4" name="Title 1">
            <a:extLst>
              <a:ext uri="{FF2B5EF4-FFF2-40B4-BE49-F238E27FC236}">
                <a16:creationId xmlns:a16="http://schemas.microsoft.com/office/drawing/2014/main" id="{D396E0BE-F4C9-456F-B2D4-DAAA45A881A1}"/>
              </a:ext>
            </a:extLst>
          </p:cNvPr>
          <p:cNvSpPr txBox="1">
            <a:spLocks/>
          </p:cNvSpPr>
          <p:nvPr/>
        </p:nvSpPr>
        <p:spPr>
          <a:xfrm>
            <a:off x="522890" y="783853"/>
            <a:ext cx="10515600" cy="7945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A balance between thermal regulation, power draw, and configuration</a:t>
            </a:r>
          </a:p>
        </p:txBody>
      </p:sp>
      <p:sp>
        <p:nvSpPr>
          <p:cNvPr id="5" name="TextBox 4">
            <a:extLst>
              <a:ext uri="{FF2B5EF4-FFF2-40B4-BE49-F238E27FC236}">
                <a16:creationId xmlns:a16="http://schemas.microsoft.com/office/drawing/2014/main" id="{C4798131-890A-4A49-B52C-9D1AA8FC90EE}"/>
              </a:ext>
            </a:extLst>
          </p:cNvPr>
          <p:cNvSpPr txBox="1"/>
          <p:nvPr/>
        </p:nvSpPr>
        <p:spPr>
          <a:xfrm>
            <a:off x="332509" y="6581001"/>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6" name="Date Placeholder 5">
            <a:extLst>
              <a:ext uri="{FF2B5EF4-FFF2-40B4-BE49-F238E27FC236}">
                <a16:creationId xmlns:a16="http://schemas.microsoft.com/office/drawing/2014/main" id="{70488A66-7752-F941-8F9C-F3AEF8AB3EB8}"/>
              </a:ext>
            </a:extLst>
          </p:cNvPr>
          <p:cNvSpPr>
            <a:spLocks noGrp="1"/>
          </p:cNvSpPr>
          <p:nvPr>
            <p:ph type="dt" sz="half" idx="10"/>
          </p:nvPr>
        </p:nvSpPr>
        <p:spPr/>
        <p:txBody>
          <a:bodyPr/>
          <a:lstStyle/>
          <a:p>
            <a:r>
              <a:rPr lang="en-US"/>
              <a:t>2020/5/12</a:t>
            </a:r>
          </a:p>
        </p:txBody>
      </p:sp>
      <p:sp>
        <p:nvSpPr>
          <p:cNvPr id="8" name="Slide Number Placeholder 7">
            <a:extLst>
              <a:ext uri="{FF2B5EF4-FFF2-40B4-BE49-F238E27FC236}">
                <a16:creationId xmlns:a16="http://schemas.microsoft.com/office/drawing/2014/main" id="{249AFB73-CBFD-FA42-AB77-ED282351018F}"/>
              </a:ext>
            </a:extLst>
          </p:cNvPr>
          <p:cNvSpPr>
            <a:spLocks noGrp="1"/>
          </p:cNvSpPr>
          <p:nvPr>
            <p:ph type="sldNum" sz="quarter" idx="12"/>
          </p:nvPr>
        </p:nvSpPr>
        <p:spPr/>
        <p:txBody>
          <a:bodyPr/>
          <a:lstStyle/>
          <a:p>
            <a:fld id="{B754520E-7A31-114F-B7C0-44D9A58BFA1D}" type="slidenum">
              <a:rPr lang="en-US" smtClean="0"/>
              <a:t>23</a:t>
            </a:fld>
            <a:endParaRPr lang="en-US"/>
          </a:p>
        </p:txBody>
      </p:sp>
    </p:spTree>
    <p:extLst>
      <p:ext uri="{BB962C8B-B14F-4D97-AF65-F5344CB8AC3E}">
        <p14:creationId xmlns:p14="http://schemas.microsoft.com/office/powerpoint/2010/main" val="4280332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DC659-AC17-C54A-82E2-7FE10DB8341F}"/>
              </a:ext>
            </a:extLst>
          </p:cNvPr>
          <p:cNvSpPr>
            <a:spLocks noGrp="1"/>
          </p:cNvSpPr>
          <p:nvPr>
            <p:ph type="title"/>
          </p:nvPr>
        </p:nvSpPr>
        <p:spPr/>
        <p:txBody>
          <a:bodyPr>
            <a:normAutofit fontScale="90000"/>
          </a:bodyPr>
          <a:lstStyle/>
          <a:p>
            <a:r>
              <a:rPr lang="en-US" b="1" dirty="0">
                <a:solidFill>
                  <a:srgbClr val="002060"/>
                </a:solidFill>
              </a:rPr>
              <a:t>?</a:t>
            </a:r>
            <a:r>
              <a:rPr lang="en-US" b="1" i="1" dirty="0">
                <a:solidFill>
                  <a:srgbClr val="002060"/>
                </a:solidFill>
              </a:rPr>
              <a:t>Affordably</a:t>
            </a:r>
            <a:r>
              <a:rPr lang="en-US" b="1" dirty="0">
                <a:solidFill>
                  <a:srgbClr val="002060"/>
                </a:solidFill>
              </a:rPr>
              <a:t> start on a path to explore the outer Solar System with </a:t>
            </a:r>
            <a:r>
              <a:rPr lang="en-US" b="1" dirty="0" err="1">
                <a:solidFill>
                  <a:srgbClr val="002060"/>
                </a:solidFill>
              </a:rPr>
              <a:t>SmallSats</a:t>
            </a:r>
            <a:r>
              <a:rPr lang="en-US" b="1" dirty="0">
                <a:solidFill>
                  <a:srgbClr val="002060"/>
                </a:solidFill>
              </a:rPr>
              <a:t> a decade from now?</a:t>
            </a:r>
          </a:p>
        </p:txBody>
      </p:sp>
      <p:sp>
        <p:nvSpPr>
          <p:cNvPr id="3" name="Content Placeholder 2">
            <a:extLst>
              <a:ext uri="{FF2B5EF4-FFF2-40B4-BE49-F238E27FC236}">
                <a16:creationId xmlns:a16="http://schemas.microsoft.com/office/drawing/2014/main" id="{941484AE-5B21-4F47-AE80-686885E6299E}"/>
              </a:ext>
            </a:extLst>
          </p:cNvPr>
          <p:cNvSpPr>
            <a:spLocks noGrp="1"/>
          </p:cNvSpPr>
          <p:nvPr>
            <p:ph idx="1"/>
          </p:nvPr>
        </p:nvSpPr>
        <p:spPr>
          <a:xfrm>
            <a:off x="838200" y="2232025"/>
            <a:ext cx="10515600" cy="4351338"/>
          </a:xfrm>
        </p:spPr>
        <p:txBody>
          <a:bodyPr/>
          <a:lstStyle/>
          <a:p>
            <a:pPr marL="0" indent="0">
              <a:buNone/>
            </a:pPr>
            <a:r>
              <a:rPr lang="en-US" sz="4000" dirty="0"/>
              <a:t>Questions…</a:t>
            </a:r>
          </a:p>
          <a:p>
            <a:endParaRPr lang="en-US" dirty="0"/>
          </a:p>
          <a:p>
            <a:pPr marL="0" indent="0">
              <a:buNone/>
            </a:pPr>
            <a:r>
              <a:rPr lang="en-US" dirty="0"/>
              <a:t>Thank you!</a:t>
            </a:r>
          </a:p>
          <a:p>
            <a:pPr marL="0" indent="0">
              <a:buNone/>
            </a:pPr>
            <a:endParaRPr lang="en-US" dirty="0"/>
          </a:p>
          <a:p>
            <a:pPr marL="0" indent="0">
              <a:buNone/>
            </a:pPr>
            <a:r>
              <a:rPr lang="en-US" dirty="0"/>
              <a:t>Robert Staehle, </a:t>
            </a:r>
            <a:r>
              <a:rPr lang="en-US" dirty="0">
                <a:hlinkClick r:id="rId2"/>
              </a:rPr>
              <a:t>robert.l.staehle@jpl.nasa.gov</a:t>
            </a:r>
            <a:endParaRPr lang="en-US" dirty="0"/>
          </a:p>
          <a:p>
            <a:pPr marL="0" indent="0">
              <a:buNone/>
            </a:pPr>
            <a:r>
              <a:rPr lang="en-US" dirty="0"/>
              <a:t>+1 818 967-1750 or +1 626 798-3235</a:t>
            </a:r>
          </a:p>
          <a:p>
            <a:pPr marL="0" indent="0">
              <a:buNone/>
            </a:pPr>
            <a:r>
              <a:rPr lang="en-US" dirty="0"/>
              <a:t>Cole Gillespie, </a:t>
            </a:r>
            <a:r>
              <a:rPr lang="en-US" dirty="0">
                <a:hlinkClick r:id="rId3"/>
              </a:rPr>
              <a:t>ctgilles@calpoly.edu</a:t>
            </a:r>
            <a:endParaRPr lang="en-US" dirty="0"/>
          </a:p>
          <a:p>
            <a:pPr marL="0" indent="0">
              <a:buNone/>
            </a:pPr>
            <a:endParaRPr lang="en-US" dirty="0"/>
          </a:p>
          <a:p>
            <a:endParaRPr lang="en-US" dirty="0"/>
          </a:p>
        </p:txBody>
      </p:sp>
      <p:sp>
        <p:nvSpPr>
          <p:cNvPr id="4" name="TextBox 3">
            <a:extLst>
              <a:ext uri="{FF2B5EF4-FFF2-40B4-BE49-F238E27FC236}">
                <a16:creationId xmlns:a16="http://schemas.microsoft.com/office/drawing/2014/main" id="{D9BDB537-FFAD-6446-9AFF-F50A60DE4B7E}"/>
              </a:ext>
            </a:extLst>
          </p:cNvPr>
          <p:cNvSpPr txBox="1"/>
          <p:nvPr/>
        </p:nvSpPr>
        <p:spPr>
          <a:xfrm>
            <a:off x="2358441" y="6615019"/>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5" name="Date Placeholder 4">
            <a:extLst>
              <a:ext uri="{FF2B5EF4-FFF2-40B4-BE49-F238E27FC236}">
                <a16:creationId xmlns:a16="http://schemas.microsoft.com/office/drawing/2014/main" id="{61849F64-80BA-FD4D-B951-19EA59329762}"/>
              </a:ext>
            </a:extLst>
          </p:cNvPr>
          <p:cNvSpPr>
            <a:spLocks noGrp="1"/>
          </p:cNvSpPr>
          <p:nvPr>
            <p:ph type="dt" sz="half" idx="10"/>
          </p:nvPr>
        </p:nvSpPr>
        <p:spPr/>
        <p:txBody>
          <a:bodyPr/>
          <a:lstStyle/>
          <a:p>
            <a:r>
              <a:rPr lang="en-US"/>
              <a:t>2020/5/12</a:t>
            </a:r>
          </a:p>
        </p:txBody>
      </p:sp>
      <p:sp>
        <p:nvSpPr>
          <p:cNvPr id="7" name="Slide Number Placeholder 6">
            <a:extLst>
              <a:ext uri="{FF2B5EF4-FFF2-40B4-BE49-F238E27FC236}">
                <a16:creationId xmlns:a16="http://schemas.microsoft.com/office/drawing/2014/main" id="{F9A8BC2C-0272-2547-9545-6DB91F2E7565}"/>
              </a:ext>
            </a:extLst>
          </p:cNvPr>
          <p:cNvSpPr>
            <a:spLocks noGrp="1"/>
          </p:cNvSpPr>
          <p:nvPr>
            <p:ph type="sldNum" sz="quarter" idx="12"/>
          </p:nvPr>
        </p:nvSpPr>
        <p:spPr/>
        <p:txBody>
          <a:bodyPr/>
          <a:lstStyle/>
          <a:p>
            <a:fld id="{B754520E-7A31-114F-B7C0-44D9A58BFA1D}" type="slidenum">
              <a:rPr lang="en-US" smtClean="0"/>
              <a:t>24</a:t>
            </a:fld>
            <a:endParaRPr lang="en-US"/>
          </a:p>
        </p:txBody>
      </p:sp>
    </p:spTree>
    <p:extLst>
      <p:ext uri="{BB962C8B-B14F-4D97-AF65-F5344CB8AC3E}">
        <p14:creationId xmlns:p14="http://schemas.microsoft.com/office/powerpoint/2010/main" val="37092981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69D5D-8CCC-364D-8A4B-718EE68CC73A}"/>
              </a:ext>
            </a:extLst>
          </p:cNvPr>
          <p:cNvSpPr>
            <a:spLocks noGrp="1"/>
          </p:cNvSpPr>
          <p:nvPr>
            <p:ph type="title"/>
          </p:nvPr>
        </p:nvSpPr>
        <p:spPr/>
        <p:txBody>
          <a:bodyPr/>
          <a:lstStyle/>
          <a:p>
            <a:r>
              <a:rPr lang="en-US" dirty="0"/>
              <a:t>Backup Material</a:t>
            </a:r>
          </a:p>
        </p:txBody>
      </p:sp>
      <p:sp>
        <p:nvSpPr>
          <p:cNvPr id="3" name="Content Placeholder 2">
            <a:extLst>
              <a:ext uri="{FF2B5EF4-FFF2-40B4-BE49-F238E27FC236}">
                <a16:creationId xmlns:a16="http://schemas.microsoft.com/office/drawing/2014/main" id="{A036000E-EE64-314E-9C82-070599DE1C75}"/>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91900453-6284-CE46-A6D2-4293D32193B7}"/>
              </a:ext>
            </a:extLst>
          </p:cNvPr>
          <p:cNvSpPr>
            <a:spLocks noGrp="1"/>
          </p:cNvSpPr>
          <p:nvPr>
            <p:ph type="dt" sz="half" idx="10"/>
          </p:nvPr>
        </p:nvSpPr>
        <p:spPr/>
        <p:txBody>
          <a:bodyPr/>
          <a:lstStyle/>
          <a:p>
            <a:r>
              <a:rPr lang="en-US"/>
              <a:t>2020/5/12</a:t>
            </a:r>
          </a:p>
        </p:txBody>
      </p:sp>
      <p:sp>
        <p:nvSpPr>
          <p:cNvPr id="6" name="Slide Number Placeholder 5">
            <a:extLst>
              <a:ext uri="{FF2B5EF4-FFF2-40B4-BE49-F238E27FC236}">
                <a16:creationId xmlns:a16="http://schemas.microsoft.com/office/drawing/2014/main" id="{4793A3AC-344A-5E4E-A6BD-1EA118A6B84F}"/>
              </a:ext>
            </a:extLst>
          </p:cNvPr>
          <p:cNvSpPr>
            <a:spLocks noGrp="1"/>
          </p:cNvSpPr>
          <p:nvPr>
            <p:ph type="sldNum" sz="quarter" idx="12"/>
          </p:nvPr>
        </p:nvSpPr>
        <p:spPr/>
        <p:txBody>
          <a:bodyPr/>
          <a:lstStyle/>
          <a:p>
            <a:fld id="{B754520E-7A31-114F-B7C0-44D9A58BFA1D}" type="slidenum">
              <a:rPr lang="en-US" smtClean="0"/>
              <a:t>25</a:t>
            </a:fld>
            <a:endParaRPr lang="en-US"/>
          </a:p>
        </p:txBody>
      </p:sp>
    </p:spTree>
    <p:extLst>
      <p:ext uri="{BB962C8B-B14F-4D97-AF65-F5344CB8AC3E}">
        <p14:creationId xmlns:p14="http://schemas.microsoft.com/office/powerpoint/2010/main" val="4141069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95EA2-5612-454D-8F17-9A0CFF63079B}"/>
              </a:ext>
            </a:extLst>
          </p:cNvPr>
          <p:cNvSpPr>
            <a:spLocks noGrp="1"/>
          </p:cNvSpPr>
          <p:nvPr>
            <p:ph type="title"/>
          </p:nvPr>
        </p:nvSpPr>
        <p:spPr/>
        <p:txBody>
          <a:bodyPr/>
          <a:lstStyle/>
          <a:p>
            <a:r>
              <a:rPr lang="en-US" dirty="0"/>
              <a:t>Some modern low-power electronics</a:t>
            </a:r>
          </a:p>
        </p:txBody>
      </p:sp>
      <p:graphicFrame>
        <p:nvGraphicFramePr>
          <p:cNvPr id="7" name="Content Placeholder 6">
            <a:extLst>
              <a:ext uri="{FF2B5EF4-FFF2-40B4-BE49-F238E27FC236}">
                <a16:creationId xmlns:a16="http://schemas.microsoft.com/office/drawing/2014/main" id="{CDB76B92-FF4A-BB45-AA2E-C30B90E7708C}"/>
              </a:ext>
            </a:extLst>
          </p:cNvPr>
          <p:cNvGraphicFramePr>
            <a:graphicFrameLocks noGrp="1"/>
          </p:cNvGraphicFramePr>
          <p:nvPr>
            <p:ph idx="1"/>
            <p:extLst>
              <p:ext uri="{D42A27DB-BD31-4B8C-83A1-F6EECF244321}">
                <p14:modId xmlns:p14="http://schemas.microsoft.com/office/powerpoint/2010/main" val="2571073243"/>
              </p:ext>
            </p:extLst>
          </p:nvPr>
        </p:nvGraphicFramePr>
        <p:xfrm>
          <a:off x="42862" y="2228851"/>
          <a:ext cx="12091986" cy="3286124"/>
        </p:xfrm>
        <a:graphic>
          <a:graphicData uri="http://schemas.openxmlformats.org/drawingml/2006/table">
            <a:tbl>
              <a:tblPr>
                <a:tableStyleId>{5C22544A-7EE6-4342-B048-85BDC9FD1C3A}</a:tableStyleId>
              </a:tblPr>
              <a:tblGrid>
                <a:gridCol w="1301696">
                  <a:extLst>
                    <a:ext uri="{9D8B030D-6E8A-4147-A177-3AD203B41FA5}">
                      <a16:colId xmlns:a16="http://schemas.microsoft.com/office/drawing/2014/main" val="3434229128"/>
                    </a:ext>
                  </a:extLst>
                </a:gridCol>
                <a:gridCol w="2573121">
                  <a:extLst>
                    <a:ext uri="{9D8B030D-6E8A-4147-A177-3AD203B41FA5}">
                      <a16:colId xmlns:a16="http://schemas.microsoft.com/office/drawing/2014/main" val="3895280680"/>
                    </a:ext>
                  </a:extLst>
                </a:gridCol>
                <a:gridCol w="1523691">
                  <a:extLst>
                    <a:ext uri="{9D8B030D-6E8A-4147-A177-3AD203B41FA5}">
                      <a16:colId xmlns:a16="http://schemas.microsoft.com/office/drawing/2014/main" val="515096582"/>
                    </a:ext>
                  </a:extLst>
                </a:gridCol>
                <a:gridCol w="1331969">
                  <a:extLst>
                    <a:ext uri="{9D8B030D-6E8A-4147-A177-3AD203B41FA5}">
                      <a16:colId xmlns:a16="http://schemas.microsoft.com/office/drawing/2014/main" val="3540866442"/>
                    </a:ext>
                  </a:extLst>
                </a:gridCol>
                <a:gridCol w="1587598">
                  <a:extLst>
                    <a:ext uri="{9D8B030D-6E8A-4147-A177-3AD203B41FA5}">
                      <a16:colId xmlns:a16="http://schemas.microsoft.com/office/drawing/2014/main" val="4198795739"/>
                    </a:ext>
                  </a:extLst>
                </a:gridCol>
                <a:gridCol w="1281515">
                  <a:extLst>
                    <a:ext uri="{9D8B030D-6E8A-4147-A177-3AD203B41FA5}">
                      <a16:colId xmlns:a16="http://schemas.microsoft.com/office/drawing/2014/main" val="561012925"/>
                    </a:ext>
                  </a:extLst>
                </a:gridCol>
                <a:gridCol w="1160427">
                  <a:extLst>
                    <a:ext uri="{9D8B030D-6E8A-4147-A177-3AD203B41FA5}">
                      <a16:colId xmlns:a16="http://schemas.microsoft.com/office/drawing/2014/main" val="4006373979"/>
                    </a:ext>
                  </a:extLst>
                </a:gridCol>
                <a:gridCol w="1331969">
                  <a:extLst>
                    <a:ext uri="{9D8B030D-6E8A-4147-A177-3AD203B41FA5}">
                      <a16:colId xmlns:a16="http://schemas.microsoft.com/office/drawing/2014/main" val="2087392405"/>
                    </a:ext>
                  </a:extLst>
                </a:gridCol>
              </a:tblGrid>
              <a:tr h="447759">
                <a:tc gridSpan="8">
                  <a:txBody>
                    <a:bodyPr/>
                    <a:lstStyle/>
                    <a:p>
                      <a:pPr algn="ctr" fontAlgn="b"/>
                      <a:r>
                        <a:rPr lang="en-US" sz="1800" u="none" strike="noStrike">
                          <a:effectLst/>
                        </a:rPr>
                        <a:t>Ultra Low Power IoT Microcontroller Families</a:t>
                      </a:r>
                      <a:endParaRPr lang="en-US" sz="1800" b="1" i="0" u="none" strike="noStrike">
                        <a:solidFill>
                          <a:srgbClr val="FFFFFF"/>
                        </a:solidFill>
                        <a:effectLst/>
                        <a:latin typeface="Calibri" panose="020F0502020204030204" pitchFamily="34" charset="0"/>
                      </a:endParaRPr>
                    </a:p>
                  </a:txBody>
                  <a:tcPr marL="8783" marR="8783" marT="8783"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82747836"/>
                  </a:ext>
                </a:extLst>
              </a:tr>
              <a:tr h="654418">
                <a:tc>
                  <a:txBody>
                    <a:bodyPr/>
                    <a:lstStyle/>
                    <a:p>
                      <a:pPr algn="ctr" fontAlgn="b"/>
                      <a:r>
                        <a:rPr lang="en-US" sz="1800" u="none" strike="noStrike" dirty="0">
                          <a:effectLst/>
                        </a:rPr>
                        <a:t>Series</a:t>
                      </a:r>
                      <a:endParaRPr lang="en-US" sz="1800" b="1" i="0" u="none" strike="noStrike" dirty="0">
                        <a:solidFill>
                          <a:srgbClr val="000000"/>
                        </a:solidFill>
                        <a:effectLst/>
                        <a:latin typeface="Arial" panose="020B0604020202020204" pitchFamily="34" charset="0"/>
                      </a:endParaRPr>
                    </a:p>
                  </a:txBody>
                  <a:tcPr marL="8783" marR="8783" marT="8783" marB="0" anchor="b"/>
                </a:tc>
                <a:tc>
                  <a:txBody>
                    <a:bodyPr/>
                    <a:lstStyle/>
                    <a:p>
                      <a:pPr algn="ctr" fontAlgn="b"/>
                      <a:r>
                        <a:rPr lang="en-US" sz="1800" u="none" strike="noStrike" dirty="0">
                          <a:effectLst/>
                        </a:rPr>
                        <a:t>Vendor</a:t>
                      </a:r>
                      <a:endParaRPr lang="en-US" sz="1800" b="1" i="0" u="none" strike="noStrike" dirty="0">
                        <a:solidFill>
                          <a:srgbClr val="000000"/>
                        </a:solidFill>
                        <a:effectLst/>
                        <a:latin typeface="Arial" panose="020B0604020202020204" pitchFamily="34" charset="0"/>
                      </a:endParaRPr>
                    </a:p>
                  </a:txBody>
                  <a:tcPr marL="8783" marR="8783" marT="8783" marB="0" anchor="b"/>
                </a:tc>
                <a:tc>
                  <a:txBody>
                    <a:bodyPr/>
                    <a:lstStyle/>
                    <a:p>
                      <a:pPr algn="ctr" fontAlgn="b"/>
                      <a:r>
                        <a:rPr lang="en-US" sz="1800" u="none" strike="noStrike" dirty="0">
                          <a:effectLst/>
                        </a:rPr>
                        <a:t>Grade</a:t>
                      </a:r>
                      <a:endParaRPr lang="en-US" sz="1800" b="1" i="0" u="none" strike="noStrike" dirty="0">
                        <a:solidFill>
                          <a:srgbClr val="000000"/>
                        </a:solidFill>
                        <a:effectLst/>
                        <a:latin typeface="Arial" panose="020B0604020202020204" pitchFamily="34" charset="0"/>
                      </a:endParaRPr>
                    </a:p>
                  </a:txBody>
                  <a:tcPr marL="8783" marR="8783" marT="8783" marB="0" anchor="b"/>
                </a:tc>
                <a:tc>
                  <a:txBody>
                    <a:bodyPr/>
                    <a:lstStyle/>
                    <a:p>
                      <a:pPr algn="ctr" fontAlgn="b"/>
                      <a:r>
                        <a:rPr lang="en-US" sz="1800" u="none" strike="noStrike">
                          <a:effectLst/>
                        </a:rPr>
                        <a:t>Architecture</a:t>
                      </a:r>
                      <a:endParaRPr lang="en-US" sz="1800" b="1" i="0" u="none" strike="noStrike">
                        <a:solidFill>
                          <a:srgbClr val="000000"/>
                        </a:solidFill>
                        <a:effectLst/>
                        <a:latin typeface="Arial" panose="020B0604020202020204" pitchFamily="34" charset="0"/>
                      </a:endParaRPr>
                    </a:p>
                  </a:txBody>
                  <a:tcPr marL="8783" marR="8783" marT="8783" marB="0" anchor="b"/>
                </a:tc>
                <a:tc>
                  <a:txBody>
                    <a:bodyPr/>
                    <a:lstStyle/>
                    <a:p>
                      <a:pPr algn="ctr" fontAlgn="b"/>
                      <a:r>
                        <a:rPr lang="en-US" sz="1800" u="none" strike="noStrike">
                          <a:effectLst/>
                        </a:rPr>
                        <a:t>Sleep </a:t>
                      </a:r>
                      <a:br>
                        <a:rPr lang="en-US" sz="1800" u="none" strike="noStrike">
                          <a:effectLst/>
                        </a:rPr>
                      </a:br>
                      <a:r>
                        <a:rPr lang="en-US" sz="1800" u="none" strike="noStrike">
                          <a:effectLst/>
                        </a:rPr>
                        <a:t>Power (mW)</a:t>
                      </a:r>
                      <a:endParaRPr lang="en-US" sz="1800" b="1" i="0" u="none" strike="noStrike">
                        <a:solidFill>
                          <a:srgbClr val="FFFFFF"/>
                        </a:solidFill>
                        <a:effectLst/>
                        <a:latin typeface="Arial" panose="020B0604020202020204" pitchFamily="34" charset="0"/>
                      </a:endParaRPr>
                    </a:p>
                  </a:txBody>
                  <a:tcPr marL="8783" marR="8783" marT="8783" marB="0" anchor="b"/>
                </a:tc>
                <a:tc>
                  <a:txBody>
                    <a:bodyPr/>
                    <a:lstStyle/>
                    <a:p>
                      <a:pPr algn="ctr" fontAlgn="b"/>
                      <a:r>
                        <a:rPr lang="en-US" sz="1800" u="none" strike="noStrike">
                          <a:effectLst/>
                        </a:rPr>
                        <a:t>Active </a:t>
                      </a:r>
                      <a:br>
                        <a:rPr lang="en-US" sz="1800" u="none" strike="noStrike">
                          <a:effectLst/>
                        </a:rPr>
                      </a:br>
                      <a:r>
                        <a:rPr lang="en-US" sz="1800" u="none" strike="noStrike">
                          <a:effectLst/>
                        </a:rPr>
                        <a:t>Power (mW)</a:t>
                      </a:r>
                      <a:endParaRPr lang="en-US" sz="1800" b="1" i="0" u="none" strike="noStrike">
                        <a:solidFill>
                          <a:srgbClr val="FFFFFF"/>
                        </a:solidFill>
                        <a:effectLst/>
                        <a:latin typeface="Arial" panose="020B0604020202020204" pitchFamily="34" charset="0"/>
                      </a:endParaRPr>
                    </a:p>
                  </a:txBody>
                  <a:tcPr marL="8783" marR="8783" marT="8783" marB="0" anchor="b"/>
                </a:tc>
                <a:tc>
                  <a:txBody>
                    <a:bodyPr/>
                    <a:lstStyle/>
                    <a:p>
                      <a:pPr algn="ctr" fontAlgn="b"/>
                      <a:r>
                        <a:rPr lang="en-US" sz="1800" u="none" strike="noStrike">
                          <a:effectLst/>
                        </a:rPr>
                        <a:t>min temp </a:t>
                      </a:r>
                      <a:br>
                        <a:rPr lang="en-US" sz="1800" u="none" strike="noStrike">
                          <a:effectLst/>
                        </a:rPr>
                      </a:br>
                      <a:r>
                        <a:rPr lang="en-US" sz="1800" u="none" strike="noStrike">
                          <a:effectLst/>
                        </a:rPr>
                        <a:t>active ºC</a:t>
                      </a:r>
                      <a:endParaRPr lang="en-US" sz="1800" b="1" i="0" u="none" strike="noStrike">
                        <a:solidFill>
                          <a:srgbClr val="FFFFFF"/>
                        </a:solidFill>
                        <a:effectLst/>
                        <a:latin typeface="Arial" panose="020B0604020202020204" pitchFamily="34" charset="0"/>
                      </a:endParaRPr>
                    </a:p>
                  </a:txBody>
                  <a:tcPr marL="8783" marR="8783" marT="8783" marB="0" anchor="b"/>
                </a:tc>
                <a:tc>
                  <a:txBody>
                    <a:bodyPr/>
                    <a:lstStyle/>
                    <a:p>
                      <a:pPr algn="ctr" fontAlgn="b"/>
                      <a:r>
                        <a:rPr lang="en-US" sz="1800" u="none" strike="noStrike">
                          <a:effectLst/>
                        </a:rPr>
                        <a:t>max temp </a:t>
                      </a:r>
                      <a:br>
                        <a:rPr lang="en-US" sz="1800" u="none" strike="noStrike">
                          <a:effectLst/>
                        </a:rPr>
                      </a:br>
                      <a:r>
                        <a:rPr lang="en-US" sz="1800" u="none" strike="noStrike">
                          <a:effectLst/>
                        </a:rPr>
                        <a:t>active ºC</a:t>
                      </a:r>
                      <a:endParaRPr lang="en-US" sz="1800" b="1" i="0" u="none" strike="noStrike">
                        <a:solidFill>
                          <a:srgbClr val="FFFFFF"/>
                        </a:solidFill>
                        <a:effectLst/>
                        <a:latin typeface="Arial" panose="020B0604020202020204" pitchFamily="34" charset="0"/>
                      </a:endParaRPr>
                    </a:p>
                  </a:txBody>
                  <a:tcPr marL="8783" marR="8783" marT="8783" marB="0" anchor="b"/>
                </a:tc>
                <a:extLst>
                  <a:ext uri="{0D108BD9-81ED-4DB2-BD59-A6C34878D82A}">
                    <a16:rowId xmlns:a16="http://schemas.microsoft.com/office/drawing/2014/main" val="1385545510"/>
                  </a:ext>
                </a:extLst>
              </a:tr>
              <a:tr h="875115">
                <a:tc>
                  <a:txBody>
                    <a:bodyPr/>
                    <a:lstStyle/>
                    <a:p>
                      <a:pPr algn="ctr" fontAlgn="b"/>
                      <a:r>
                        <a:rPr lang="en-US" sz="1800" u="none" strike="noStrike">
                          <a:effectLst/>
                        </a:rPr>
                        <a:t>PIC32MX2</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Microchip Technologies</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err="1">
                          <a:effectLst/>
                        </a:rPr>
                        <a:t>Commerical</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RISC_V-32</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0.297</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165</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-40</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85</a:t>
                      </a:r>
                      <a:endParaRPr lang="en-US" sz="1800" b="1" i="0" u="none" strike="noStrike">
                        <a:solidFill>
                          <a:srgbClr val="000000"/>
                        </a:solidFill>
                        <a:effectLst/>
                        <a:latin typeface="Calibri" panose="020F0502020204030204" pitchFamily="34" charset="0"/>
                      </a:endParaRPr>
                    </a:p>
                  </a:txBody>
                  <a:tcPr marL="8783" marR="8783" marT="8783" marB="0" anchor="b"/>
                </a:tc>
                <a:extLst>
                  <a:ext uri="{0D108BD9-81ED-4DB2-BD59-A6C34878D82A}">
                    <a16:rowId xmlns:a16="http://schemas.microsoft.com/office/drawing/2014/main" val="4101951786"/>
                  </a:ext>
                </a:extLst>
              </a:tr>
              <a:tr h="327208">
                <a:tc>
                  <a:txBody>
                    <a:bodyPr/>
                    <a:lstStyle/>
                    <a:p>
                      <a:pPr algn="ctr" fontAlgn="b"/>
                      <a:r>
                        <a:rPr lang="en-US" sz="1800" u="none" strike="noStrike" dirty="0">
                          <a:effectLst/>
                          <a:highlight>
                            <a:srgbClr val="FFFF00"/>
                          </a:highlight>
                        </a:rPr>
                        <a:t>AtmegaS128</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Atmel </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Space Grade</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AV-RISC-32</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0.0825</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36.3</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-55</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tc>
                  <a:txBody>
                    <a:bodyPr/>
                    <a:lstStyle/>
                    <a:p>
                      <a:pPr algn="ctr" fontAlgn="b"/>
                      <a:r>
                        <a:rPr lang="en-US" sz="1800" u="none" strike="noStrike" dirty="0">
                          <a:effectLst/>
                          <a:highlight>
                            <a:srgbClr val="FFFF00"/>
                          </a:highlight>
                        </a:rPr>
                        <a:t>125</a:t>
                      </a:r>
                      <a:endParaRPr lang="en-US" sz="1800" b="1" i="0" u="none" strike="noStrike" dirty="0">
                        <a:solidFill>
                          <a:srgbClr val="000000"/>
                        </a:solidFill>
                        <a:effectLst/>
                        <a:highlight>
                          <a:srgbClr val="FFFF00"/>
                        </a:highlight>
                        <a:latin typeface="Calibri" panose="020F0502020204030204" pitchFamily="34" charset="0"/>
                      </a:endParaRPr>
                    </a:p>
                  </a:txBody>
                  <a:tcPr marL="8783" marR="8783" marT="8783" marB="0" anchor="b"/>
                </a:tc>
                <a:extLst>
                  <a:ext uri="{0D108BD9-81ED-4DB2-BD59-A6C34878D82A}">
                    <a16:rowId xmlns:a16="http://schemas.microsoft.com/office/drawing/2014/main" val="3808775183"/>
                  </a:ext>
                </a:extLst>
              </a:tr>
              <a:tr h="327208">
                <a:tc>
                  <a:txBody>
                    <a:bodyPr/>
                    <a:lstStyle/>
                    <a:p>
                      <a:pPr algn="ctr" fontAlgn="b"/>
                      <a:r>
                        <a:rPr lang="en-US" sz="1800" u="none" strike="noStrike">
                          <a:effectLst/>
                        </a:rPr>
                        <a:t>SAM L11</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Microchip Technologies</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Commerical</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ARM/Cortex</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0.00165</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2.64</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-40</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125</a:t>
                      </a:r>
                      <a:endParaRPr lang="en-US" sz="1800" b="1" i="0" u="none" strike="noStrike">
                        <a:solidFill>
                          <a:srgbClr val="000000"/>
                        </a:solidFill>
                        <a:effectLst/>
                        <a:latin typeface="Calibri" panose="020F0502020204030204" pitchFamily="34" charset="0"/>
                      </a:endParaRPr>
                    </a:p>
                  </a:txBody>
                  <a:tcPr marL="8783" marR="8783" marT="8783" marB="0" anchor="b"/>
                </a:tc>
                <a:extLst>
                  <a:ext uri="{0D108BD9-81ED-4DB2-BD59-A6C34878D82A}">
                    <a16:rowId xmlns:a16="http://schemas.microsoft.com/office/drawing/2014/main" val="3956677723"/>
                  </a:ext>
                </a:extLst>
              </a:tr>
              <a:tr h="327208">
                <a:tc>
                  <a:txBody>
                    <a:bodyPr/>
                    <a:lstStyle/>
                    <a:p>
                      <a:pPr algn="ctr" fontAlgn="b"/>
                      <a:r>
                        <a:rPr lang="en-US" sz="1800" u="none" strike="noStrike">
                          <a:effectLst/>
                        </a:rPr>
                        <a:t>Atmega328P</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Atmel </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Automotive</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AV-RISC-32</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0.00495</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6.6</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-55</a:t>
                      </a:r>
                      <a:endParaRPr lang="en-US" sz="1800" b="1" i="0" u="none" strike="noStrike" dirty="0">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125</a:t>
                      </a:r>
                      <a:endParaRPr lang="en-US" sz="1800" b="1" i="0" u="none" strike="noStrike" dirty="0">
                        <a:solidFill>
                          <a:srgbClr val="000000"/>
                        </a:solidFill>
                        <a:effectLst/>
                        <a:latin typeface="Calibri" panose="020F0502020204030204" pitchFamily="34" charset="0"/>
                      </a:endParaRPr>
                    </a:p>
                  </a:txBody>
                  <a:tcPr marL="8783" marR="8783" marT="8783" marB="0" anchor="b"/>
                </a:tc>
                <a:extLst>
                  <a:ext uri="{0D108BD9-81ED-4DB2-BD59-A6C34878D82A}">
                    <a16:rowId xmlns:a16="http://schemas.microsoft.com/office/drawing/2014/main" val="457942563"/>
                  </a:ext>
                </a:extLst>
              </a:tr>
              <a:tr h="327208">
                <a:tc>
                  <a:txBody>
                    <a:bodyPr/>
                    <a:lstStyle/>
                    <a:p>
                      <a:pPr algn="ctr" fontAlgn="b"/>
                      <a:r>
                        <a:rPr lang="en-US" sz="1800" u="none" strike="noStrike">
                          <a:effectLst/>
                        </a:rPr>
                        <a:t>SAM D</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Microchip Technologies</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Commerical</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ARM/Cortex</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0.14256</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14.19</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a:effectLst/>
                        </a:rPr>
                        <a:t>-40</a:t>
                      </a:r>
                      <a:endParaRPr lang="en-US" sz="1800" b="1" i="0" u="none" strike="noStrike">
                        <a:solidFill>
                          <a:srgbClr val="000000"/>
                        </a:solidFill>
                        <a:effectLst/>
                        <a:latin typeface="Calibri" panose="020F0502020204030204" pitchFamily="34" charset="0"/>
                      </a:endParaRPr>
                    </a:p>
                  </a:txBody>
                  <a:tcPr marL="8783" marR="8783" marT="8783" marB="0" anchor="b"/>
                </a:tc>
                <a:tc>
                  <a:txBody>
                    <a:bodyPr/>
                    <a:lstStyle/>
                    <a:p>
                      <a:pPr algn="ctr" fontAlgn="b"/>
                      <a:r>
                        <a:rPr lang="en-US" sz="1800" u="none" strike="noStrike" dirty="0">
                          <a:effectLst/>
                        </a:rPr>
                        <a:t>125</a:t>
                      </a:r>
                      <a:endParaRPr lang="en-US" sz="1800" b="1" i="0" u="none" strike="noStrike" dirty="0">
                        <a:solidFill>
                          <a:srgbClr val="000000"/>
                        </a:solidFill>
                        <a:effectLst/>
                        <a:latin typeface="Calibri" panose="020F0502020204030204" pitchFamily="34" charset="0"/>
                      </a:endParaRPr>
                    </a:p>
                  </a:txBody>
                  <a:tcPr marL="8783" marR="8783" marT="8783" marB="0" anchor="b"/>
                </a:tc>
                <a:extLst>
                  <a:ext uri="{0D108BD9-81ED-4DB2-BD59-A6C34878D82A}">
                    <a16:rowId xmlns:a16="http://schemas.microsoft.com/office/drawing/2014/main" val="4220584037"/>
                  </a:ext>
                </a:extLst>
              </a:tr>
            </a:tbl>
          </a:graphicData>
        </a:graphic>
      </p:graphicFrame>
      <p:sp>
        <p:nvSpPr>
          <p:cNvPr id="8" name="TextBox 7">
            <a:extLst>
              <a:ext uri="{FF2B5EF4-FFF2-40B4-BE49-F238E27FC236}">
                <a16:creationId xmlns:a16="http://schemas.microsoft.com/office/drawing/2014/main" id="{5B267CC1-5118-3C43-8049-7D420913FED6}"/>
              </a:ext>
            </a:extLst>
          </p:cNvPr>
          <p:cNvSpPr txBox="1"/>
          <p:nvPr/>
        </p:nvSpPr>
        <p:spPr>
          <a:xfrm>
            <a:off x="8901113" y="6386513"/>
            <a:ext cx="2808782" cy="307777"/>
          </a:xfrm>
          <a:prstGeom prst="rect">
            <a:avLst/>
          </a:prstGeom>
          <a:noFill/>
        </p:spPr>
        <p:txBody>
          <a:bodyPr wrap="none" rtlCol="0">
            <a:spAutoFit/>
          </a:bodyPr>
          <a:lstStyle/>
          <a:p>
            <a:r>
              <a:rPr lang="en-US" sz="1400" dirty="0"/>
              <a:t>Adrian Tang/386	2019/9/14</a:t>
            </a:r>
          </a:p>
        </p:txBody>
      </p:sp>
      <p:sp>
        <p:nvSpPr>
          <p:cNvPr id="5" name="TextBox 4">
            <a:extLst>
              <a:ext uri="{FF2B5EF4-FFF2-40B4-BE49-F238E27FC236}">
                <a16:creationId xmlns:a16="http://schemas.microsoft.com/office/drawing/2014/main" id="{E3AF62C9-4A19-2741-97C9-C83C8AFB2CB7}"/>
              </a:ext>
            </a:extLst>
          </p:cNvPr>
          <p:cNvSpPr txBox="1"/>
          <p:nvPr/>
        </p:nvSpPr>
        <p:spPr>
          <a:xfrm>
            <a:off x="2358441" y="6615019"/>
            <a:ext cx="5196780" cy="276999"/>
          </a:xfrm>
          <a:prstGeom prst="rect">
            <a:avLst/>
          </a:prstGeom>
          <a:noFill/>
        </p:spPr>
        <p:txBody>
          <a:bodyPr wrap="none" rtlCol="0">
            <a:spAutoFit/>
          </a:bodyPr>
          <a:lstStyle/>
          <a:p>
            <a:r>
              <a:rPr lang="en-US" sz="1200" dirty="0">
                <a:solidFill>
                  <a:srgbClr val="FF0000"/>
                </a:solidFill>
              </a:rPr>
              <a:t>Pre-Decisional Information -- For Planning and Discussion Purposes Only</a:t>
            </a:r>
          </a:p>
        </p:txBody>
      </p:sp>
      <p:sp>
        <p:nvSpPr>
          <p:cNvPr id="3" name="Date Placeholder 2">
            <a:extLst>
              <a:ext uri="{FF2B5EF4-FFF2-40B4-BE49-F238E27FC236}">
                <a16:creationId xmlns:a16="http://schemas.microsoft.com/office/drawing/2014/main" id="{9BB4FC70-AEE9-3E48-8380-BDDCB45F577A}"/>
              </a:ext>
            </a:extLst>
          </p:cNvPr>
          <p:cNvSpPr>
            <a:spLocks noGrp="1"/>
          </p:cNvSpPr>
          <p:nvPr>
            <p:ph type="dt" sz="half" idx="10"/>
          </p:nvPr>
        </p:nvSpPr>
        <p:spPr/>
        <p:txBody>
          <a:bodyPr/>
          <a:lstStyle/>
          <a:p>
            <a:r>
              <a:rPr lang="en-US"/>
              <a:t>2020/5/12</a:t>
            </a:r>
          </a:p>
        </p:txBody>
      </p:sp>
      <p:sp>
        <p:nvSpPr>
          <p:cNvPr id="6" name="Slide Number Placeholder 5">
            <a:extLst>
              <a:ext uri="{FF2B5EF4-FFF2-40B4-BE49-F238E27FC236}">
                <a16:creationId xmlns:a16="http://schemas.microsoft.com/office/drawing/2014/main" id="{5A0CAC3C-FEDC-1541-9807-9DE187CC75BB}"/>
              </a:ext>
            </a:extLst>
          </p:cNvPr>
          <p:cNvSpPr>
            <a:spLocks noGrp="1"/>
          </p:cNvSpPr>
          <p:nvPr>
            <p:ph type="sldNum" sz="quarter" idx="12"/>
          </p:nvPr>
        </p:nvSpPr>
        <p:spPr/>
        <p:txBody>
          <a:bodyPr/>
          <a:lstStyle/>
          <a:p>
            <a:fld id="{B754520E-7A31-114F-B7C0-44D9A58BFA1D}" type="slidenum">
              <a:rPr lang="en-US" smtClean="0"/>
              <a:t>26</a:t>
            </a:fld>
            <a:endParaRPr lang="en-US"/>
          </a:p>
        </p:txBody>
      </p:sp>
    </p:spTree>
    <p:extLst>
      <p:ext uri="{BB962C8B-B14F-4D97-AF65-F5344CB8AC3E}">
        <p14:creationId xmlns:p14="http://schemas.microsoft.com/office/powerpoint/2010/main" val="5223660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SAS">
  <a:themeElements>
    <a:clrScheme name="ESA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SAS">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SA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A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SA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SA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SA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SA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SA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SA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SA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SA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SA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SA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19048</TotalTime>
  <Words>3261</Words>
  <Application>Microsoft Macintosh PowerPoint</Application>
  <PresentationFormat>Widescreen</PresentationFormat>
  <Paragraphs>358</Paragraphs>
  <Slides>26</Slides>
  <Notes>3</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26</vt:i4>
      </vt:variant>
    </vt:vector>
  </HeadingPairs>
  <TitlesOfParts>
    <vt:vector size="34" baseType="lpstr">
      <vt:lpstr>Arial</vt:lpstr>
      <vt:lpstr>Calibri</vt:lpstr>
      <vt:lpstr>Calibri Light</vt:lpstr>
      <vt:lpstr>Times New Roman</vt:lpstr>
      <vt:lpstr>Wingdings 2</vt:lpstr>
      <vt:lpstr>Wingdings 3</vt:lpstr>
      <vt:lpstr>Office Theme</vt:lpstr>
      <vt:lpstr>ESAS</vt:lpstr>
      <vt:lpstr>SmallSats Beyond Saturn  Without Radioisotopes: A Preliminary Assessment  Interplanetary Small Satellite Conference, Web-hosted from Pasadena, California  2020 May 12</vt:lpstr>
      <vt:lpstr>Visits beyond Saturn are rare.  The vast majority of the volume of the Solar System lies beyond Saturn’s orbit, and outside the Ecliptic plane.</vt:lpstr>
      <vt:lpstr>How might we learn more, affordably?</vt:lpstr>
      <vt:lpstr>Innovation: Outer Solar System SmallSats (OS4)</vt:lpstr>
      <vt:lpstr>Magnetometer &amp; Plasma Sensors</vt:lpstr>
      <vt:lpstr>Cameras for Measuring Holes in Reflector Created by Dust and Taking Periodic Portraits of the Solar System</vt:lpstr>
      <vt:lpstr>Big challenges</vt:lpstr>
      <vt:lpstr>PowerPoint Presentation</vt:lpstr>
      <vt:lpstr>What are napkins for?</vt:lpstr>
      <vt:lpstr>Big inflatable spheres have been in space before: Echo 1A, 1961 30.5 m diameter 0.2 um (0.5 mil) thick Mylar 71 kg, incl inflation gas  </vt:lpstr>
      <vt:lpstr>Inflatable Sphere antenna (X-Band design)</vt:lpstr>
      <vt:lpstr>Combined Solar Reflector/High Gain Antenna Configuration is Based on a  1997 Tech Demo</vt:lpstr>
      <vt:lpstr>From real Tech Demo to conjecture for a different application...</vt:lpstr>
      <vt:lpstr>The “Hub” is where most of the operating equipment lives, in relative warmth...</vt:lpstr>
      <vt:lpstr>OS4 Hub, Stowed Parabolic Metalized Membrane Reflector, and ESPA Ring</vt:lpstr>
      <vt:lpstr>Deployed Parabolic Metalized Membrane Reflector, Torus, and OS4 Hub</vt:lpstr>
      <vt:lpstr>OS4 configuration</vt:lpstr>
      <vt:lpstr>Rideshare and deployment</vt:lpstr>
      <vt:lpstr>Proposed Operations Concept</vt:lpstr>
      <vt:lpstr>“Cold Case”</vt:lpstr>
      <vt:lpstr>“Hot Case”</vt:lpstr>
      <vt:lpstr>Attitude Pointing On- and Off-Sun (ROM illustration)</vt:lpstr>
      <vt:lpstr>Extending operational distance: </vt:lpstr>
      <vt:lpstr>?Affordably start on a path to explore the outer Solar System with SmallSats a decade from now?</vt:lpstr>
      <vt:lpstr>Backup Material</vt:lpstr>
      <vt:lpstr>Some modern low-power electronics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Staehle</dc:creator>
  <cp:lastModifiedBy>Robert Staehle</cp:lastModifiedBy>
  <cp:revision>211</cp:revision>
  <cp:lastPrinted>2020-05-07T00:18:12Z</cp:lastPrinted>
  <dcterms:created xsi:type="dcterms:W3CDTF">2019-09-16T01:05:43Z</dcterms:created>
  <dcterms:modified xsi:type="dcterms:W3CDTF">2020-05-12T18:30:05Z</dcterms:modified>
</cp:coreProperties>
</file>