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1" r:id="rId1"/>
    <p:sldMasterId id="2147483673" r:id="rId2"/>
  </p:sldMasterIdLst>
  <p:notesMasterIdLst>
    <p:notesMasterId r:id="rId15"/>
  </p:notesMasterIdLst>
  <p:handoutMasterIdLst>
    <p:handoutMasterId r:id="rId16"/>
  </p:handoutMasterIdLst>
  <p:sldIdLst>
    <p:sldId id="277" r:id="rId3"/>
    <p:sldId id="281" r:id="rId4"/>
    <p:sldId id="282" r:id="rId5"/>
    <p:sldId id="288" r:id="rId6"/>
    <p:sldId id="283" r:id="rId7"/>
    <p:sldId id="289" r:id="rId8"/>
    <p:sldId id="284" r:id="rId9"/>
    <p:sldId id="290" r:id="rId10"/>
    <p:sldId id="285" r:id="rId11"/>
    <p:sldId id="286" r:id="rId12"/>
    <p:sldId id="287" r:id="rId13"/>
    <p:sldId id="278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64" autoAdjust="0"/>
    <p:restoredTop sz="96619" autoAdjust="0"/>
  </p:normalViewPr>
  <p:slideViewPr>
    <p:cSldViewPr snapToGrid="0" snapToObjects="1">
      <p:cViewPr varScale="1">
        <p:scale>
          <a:sx n="104" d="100"/>
          <a:sy n="104" d="100"/>
        </p:scale>
        <p:origin x="1152" y="4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67AB6-DDEA-CF4E-A74B-19A554508643}" type="datetimeFigureOut">
              <a:rPr lang="en-US" smtClean="0">
                <a:latin typeface="Arial"/>
              </a:rPr>
              <a:t>5/6/2020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00F83-E232-AF4B-BEC0-F9D716239A3F}" type="slidenum">
              <a:rPr lang="en-US" smtClean="0">
                <a:latin typeface="Arial"/>
              </a:rPr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2301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72DD8AEC-B96B-2C4C-86B3-8483D80B216B}" type="datetimeFigureOut">
              <a:rPr lang="en-US" smtClean="0"/>
              <a:pPr/>
              <a:t>5/6/2020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4180AB40-CF9C-CB44-AF47-E5E5B00AC33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717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9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3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3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3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chemeClr val="tx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7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915353" y="4745648"/>
            <a:ext cx="7493625" cy="397852"/>
          </a:xfrm>
        </p:spPr>
        <p:txBody>
          <a:bodyPr anchor="t">
            <a:noAutofit/>
          </a:bodyPr>
          <a:lstStyle>
            <a:lvl1pPr marL="0" indent="0">
              <a:buNone/>
              <a:defRPr sz="8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184383"/>
            <a:ext cx="2925483" cy="8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551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687786" y="508002"/>
            <a:ext cx="3347357" cy="826391"/>
          </a:xfrm>
        </p:spPr>
        <p:txBody>
          <a:bodyPr anchor="b">
            <a:no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457189" indent="0" algn="ctr">
              <a:buNone/>
              <a:defRPr sz="1400">
                <a:solidFill>
                  <a:schemeClr val="accent1"/>
                </a:solidFill>
              </a:defRPr>
            </a:lvl2pPr>
            <a:lvl3pPr marL="914377" indent="0" algn="ctr">
              <a:buNone/>
              <a:defRPr sz="1400">
                <a:solidFill>
                  <a:schemeClr val="accent1"/>
                </a:solidFill>
              </a:defRPr>
            </a:lvl3pPr>
            <a:lvl4pPr marL="1371566" indent="0" algn="ctr">
              <a:buNone/>
              <a:defRPr sz="1400">
                <a:solidFill>
                  <a:schemeClr val="accent1"/>
                </a:solidFill>
              </a:defRPr>
            </a:lvl4pPr>
            <a:lvl5pPr marL="1828754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687786" y="1354713"/>
            <a:ext cx="3347357" cy="728089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 baseline="0">
                <a:solidFill>
                  <a:schemeClr val="tx1"/>
                </a:solidFill>
                <a:latin typeface="+mj-lt"/>
              </a:defRPr>
            </a:lvl1pPr>
            <a:lvl2pPr marL="457189" indent="0" algn="ctr">
              <a:buNone/>
              <a:defRPr sz="1400">
                <a:solidFill>
                  <a:schemeClr val="accent1"/>
                </a:solidFill>
              </a:defRPr>
            </a:lvl2pPr>
            <a:lvl3pPr marL="914377" indent="0" algn="ctr">
              <a:buNone/>
              <a:defRPr sz="1400">
                <a:solidFill>
                  <a:schemeClr val="accent1"/>
                </a:solidFill>
              </a:defRPr>
            </a:lvl3pPr>
            <a:lvl4pPr marL="1371566" indent="0" algn="ctr">
              <a:buNone/>
              <a:defRPr sz="1400">
                <a:solidFill>
                  <a:schemeClr val="accent1"/>
                </a:solidFill>
              </a:defRPr>
            </a:lvl4pPr>
            <a:lvl5pPr marL="1828754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546725" cy="5143500"/>
          </a:xfrm>
        </p:spPr>
        <p:txBody>
          <a:bodyPr anchor="ctr">
            <a:noAutofit/>
          </a:bodyPr>
          <a:lstStyle>
            <a:lvl1pPr marL="0" marR="0" indent="0" algn="ctr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687786" y="2164080"/>
            <a:ext cx="3347357" cy="833120"/>
          </a:xfrm>
        </p:spPr>
        <p:txBody>
          <a:bodyPr anchor="t">
            <a:noAutofit/>
          </a:bodyPr>
          <a:lstStyle>
            <a:lvl1pPr marL="0" indent="0" algn="ctr">
              <a:buNone/>
              <a:defRPr sz="1000" baseline="0">
                <a:solidFill>
                  <a:schemeClr val="tx1"/>
                </a:solidFill>
                <a:latin typeface="+mj-lt"/>
              </a:defRPr>
            </a:lvl1pPr>
            <a:lvl2pPr marL="457189" indent="0" algn="ctr">
              <a:buNone/>
              <a:defRPr sz="1400">
                <a:solidFill>
                  <a:schemeClr val="accent1"/>
                </a:solidFill>
              </a:defRPr>
            </a:lvl2pPr>
            <a:lvl3pPr marL="914377" indent="0" algn="ctr">
              <a:buNone/>
              <a:defRPr sz="1400">
                <a:solidFill>
                  <a:schemeClr val="accent1"/>
                </a:solidFill>
              </a:defRPr>
            </a:lvl3pPr>
            <a:lvl4pPr marL="1371566" indent="0" algn="ctr">
              <a:buNone/>
              <a:defRPr sz="1400">
                <a:solidFill>
                  <a:schemeClr val="accent1"/>
                </a:solidFill>
              </a:defRPr>
            </a:lvl4pPr>
            <a:lvl5pPr marL="1828754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5687786" y="4592320"/>
            <a:ext cx="3347357" cy="551180"/>
          </a:xfrm>
        </p:spPr>
        <p:txBody>
          <a:bodyPr anchor="b">
            <a:noAutofit/>
          </a:bodyPr>
          <a:lstStyle>
            <a:lvl1pPr marL="0" indent="0" algn="ctr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189" indent="0" algn="ctr">
              <a:buNone/>
              <a:defRPr sz="1400">
                <a:solidFill>
                  <a:schemeClr val="accent1"/>
                </a:solidFill>
              </a:defRPr>
            </a:lvl2pPr>
            <a:lvl3pPr marL="914377" indent="0" algn="ctr">
              <a:buNone/>
              <a:defRPr sz="1400">
                <a:solidFill>
                  <a:schemeClr val="accent1"/>
                </a:solidFill>
              </a:defRPr>
            </a:lvl3pPr>
            <a:lvl4pPr marL="1371566" indent="0" algn="ctr">
              <a:buNone/>
              <a:defRPr sz="1400">
                <a:solidFill>
                  <a:schemeClr val="accent1"/>
                </a:solidFill>
              </a:defRPr>
            </a:lvl4pPr>
            <a:lvl5pPr marL="1828754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340" y="3918225"/>
            <a:ext cx="2925483" cy="8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1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9144000" cy="3417503"/>
          </a:xfrm>
        </p:spPr>
        <p:txBody>
          <a:bodyPr anchor="ctr">
            <a:noAutofit/>
          </a:bodyPr>
          <a:lstStyle>
            <a:lvl1pPr marL="0" marR="0" indent="0" algn="ctr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69200" y="3773211"/>
            <a:ext cx="8530529" cy="430183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189" indent="0">
              <a:buNone/>
              <a:defRPr sz="2200" b="1">
                <a:latin typeface="+mj-lt"/>
              </a:defRPr>
            </a:lvl2pPr>
            <a:lvl3pPr marL="914377" indent="0">
              <a:buNone/>
              <a:defRPr sz="2200" b="1">
                <a:latin typeface="+mj-lt"/>
              </a:defRPr>
            </a:lvl3pPr>
            <a:lvl4pPr marL="1371566" indent="0">
              <a:buNone/>
              <a:defRPr sz="2200" b="1">
                <a:latin typeface="+mj-lt"/>
              </a:defRPr>
            </a:lvl4pPr>
            <a:lvl5pPr marL="1828754" indent="0">
              <a:buNone/>
              <a:defRPr sz="2200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9" y="4479716"/>
            <a:ext cx="5605047" cy="355600"/>
          </a:xfrm>
        </p:spPr>
        <p:txBody>
          <a:bodyPr anchor="b">
            <a:noAutofit/>
          </a:bodyPr>
          <a:lstStyle>
            <a:lvl1pPr marL="0" indent="0">
              <a:buNone/>
              <a:defRPr sz="1000" baseline="0"/>
            </a:lvl1pPr>
            <a:lvl2pPr marL="457189" indent="0">
              <a:buNone/>
              <a:defRPr sz="1000"/>
            </a:lvl2pPr>
            <a:lvl3pPr marL="914377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8" hasCustomPrompt="1"/>
          </p:nvPr>
        </p:nvSpPr>
        <p:spPr>
          <a:xfrm>
            <a:off x="369200" y="4784665"/>
            <a:ext cx="5605045" cy="358837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189" indent="0">
              <a:buNone/>
              <a:defRPr sz="800"/>
            </a:lvl2pPr>
            <a:lvl3pPr marL="914377" indent="0">
              <a:buNone/>
              <a:defRPr sz="800"/>
            </a:lvl3pPr>
            <a:lvl4pPr marL="1371566" indent="0">
              <a:buNone/>
              <a:defRPr sz="800"/>
            </a:lvl4pPr>
            <a:lvl5pPr marL="1828754" indent="0">
              <a:buNone/>
              <a:defRPr sz="800"/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7" y="3488177"/>
            <a:ext cx="8530531" cy="28503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189" indent="0">
              <a:buNone/>
              <a:defRPr sz="1400">
                <a:solidFill>
                  <a:schemeClr val="accent1"/>
                </a:solidFill>
              </a:defRPr>
            </a:lvl2pPr>
            <a:lvl3pPr marL="914377" indent="0">
              <a:buNone/>
              <a:defRPr sz="1400">
                <a:solidFill>
                  <a:schemeClr val="accent1"/>
                </a:solidFill>
              </a:defRPr>
            </a:lvl3pPr>
            <a:lvl4pPr marL="1371566" indent="0">
              <a:buNone/>
              <a:defRPr sz="1400">
                <a:solidFill>
                  <a:schemeClr val="accent1"/>
                </a:solidFill>
              </a:defRPr>
            </a:lvl4pPr>
            <a:lvl5pPr marL="1828754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245" y="4219782"/>
            <a:ext cx="2925483" cy="8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11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002924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543170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54317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7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60876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C1FEBF55-0339-4836-AA63-F7D299A9010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576943"/>
          </a:xfrm>
          <a:prstGeom prst="rect">
            <a:avLst/>
          </a:prstGeom>
          <a:solidFill>
            <a:srgbClr val="EBEBF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7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3"/>
          </p:nvPr>
        </p:nvSpPr>
        <p:spPr>
          <a:xfrm>
            <a:off x="598488" y="254000"/>
            <a:ext cx="914400" cy="914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326" y="101843"/>
            <a:ext cx="1328738" cy="2952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DB5D1B-B902-4E87-9299-9D7292284162}"/>
              </a:ext>
            </a:extLst>
          </p:cNvPr>
          <p:cNvSpPr txBox="1"/>
          <p:nvPr userDrawn="1"/>
        </p:nvSpPr>
        <p:spPr>
          <a:xfrm>
            <a:off x="8396824" y="138584"/>
            <a:ext cx="7425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i="1" dirty="0"/>
              <a:t>ISSC 2020</a:t>
            </a:r>
          </a:p>
        </p:txBody>
      </p:sp>
    </p:spTree>
    <p:extLst>
      <p:ext uri="{BB962C8B-B14F-4D97-AF65-F5344CB8AC3E}">
        <p14:creationId xmlns:p14="http://schemas.microsoft.com/office/powerpoint/2010/main" val="1079395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7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1598614"/>
            <a:ext cx="4216400" cy="2719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53227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7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4"/>
            <a:ext cx="4216400" cy="238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2137092"/>
            <a:ext cx="4216400" cy="2384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4000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164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62570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7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2137094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54001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3638845" y="1497331"/>
            <a:ext cx="5129236" cy="3023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9165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7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254001" y="1497332"/>
            <a:ext cx="5129236" cy="3023869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5556569" y="2137094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5556569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7731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Blac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5"/>
            <a:ext cx="9144000" cy="355849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7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4070455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Light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5"/>
            <a:ext cx="9144000" cy="355849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7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013832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337193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712117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Gray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633690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724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2538519" y="2571750"/>
            <a:ext cx="4057288" cy="0"/>
          </a:xfrm>
          <a:prstGeom prst="line">
            <a:avLst/>
          </a:prstGeom>
          <a:ln w="63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1" y="2790066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kern="0" spc="71" dirty="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19" y="1381408"/>
            <a:ext cx="4057288" cy="112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053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56" y="2008238"/>
            <a:ext cx="4057288" cy="112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67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9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3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rgbClr val="FFFFFF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3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rgbClr val="FFFFFF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3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rgbClr val="FFFFFF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7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915353" y="4745648"/>
            <a:ext cx="7493625" cy="397852"/>
          </a:xfrm>
        </p:spPr>
        <p:txBody>
          <a:bodyPr anchor="t">
            <a:noAutofit/>
          </a:bodyPr>
          <a:lstStyle>
            <a:lvl1pPr marL="0" indent="0">
              <a:buNone/>
              <a:defRPr sz="8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pic>
        <p:nvPicPr>
          <p:cNvPr id="8" name="Picture 7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39" y="1184382"/>
            <a:ext cx="2913351" cy="80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551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687786" y="508002"/>
            <a:ext cx="3347357" cy="826391"/>
          </a:xfrm>
        </p:spPr>
        <p:txBody>
          <a:bodyPr anchor="b">
            <a:no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457189" indent="0" algn="ctr">
              <a:buNone/>
              <a:defRPr sz="1400">
                <a:solidFill>
                  <a:schemeClr val="accent1"/>
                </a:solidFill>
              </a:defRPr>
            </a:lvl2pPr>
            <a:lvl3pPr marL="914377" indent="0" algn="ctr">
              <a:buNone/>
              <a:defRPr sz="1400">
                <a:solidFill>
                  <a:schemeClr val="accent1"/>
                </a:solidFill>
              </a:defRPr>
            </a:lvl3pPr>
            <a:lvl4pPr marL="1371566" indent="0" algn="ctr">
              <a:buNone/>
              <a:defRPr sz="1400">
                <a:solidFill>
                  <a:schemeClr val="accent1"/>
                </a:solidFill>
              </a:defRPr>
            </a:lvl4pPr>
            <a:lvl5pPr marL="1828754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687786" y="1354713"/>
            <a:ext cx="3347357" cy="728089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 baseline="0">
                <a:solidFill>
                  <a:srgbClr val="FFFFFF"/>
                </a:solidFill>
                <a:latin typeface="+mj-lt"/>
              </a:defRPr>
            </a:lvl1pPr>
            <a:lvl2pPr marL="457189" indent="0" algn="ctr">
              <a:buNone/>
              <a:defRPr sz="1400">
                <a:solidFill>
                  <a:schemeClr val="accent1"/>
                </a:solidFill>
              </a:defRPr>
            </a:lvl2pPr>
            <a:lvl3pPr marL="914377" indent="0" algn="ctr">
              <a:buNone/>
              <a:defRPr sz="1400">
                <a:solidFill>
                  <a:schemeClr val="accent1"/>
                </a:solidFill>
              </a:defRPr>
            </a:lvl3pPr>
            <a:lvl4pPr marL="1371566" indent="0" algn="ctr">
              <a:buNone/>
              <a:defRPr sz="1400">
                <a:solidFill>
                  <a:schemeClr val="accent1"/>
                </a:solidFill>
              </a:defRPr>
            </a:lvl4pPr>
            <a:lvl5pPr marL="1828754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546725" cy="5143500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687786" y="2164080"/>
            <a:ext cx="3347357" cy="833120"/>
          </a:xfrm>
        </p:spPr>
        <p:txBody>
          <a:bodyPr anchor="t">
            <a:noAutofit/>
          </a:bodyPr>
          <a:lstStyle>
            <a:lvl1pPr marL="0" indent="0" algn="ctr">
              <a:buNone/>
              <a:defRPr sz="1000" baseline="0">
                <a:solidFill>
                  <a:srgbClr val="FFFFFF"/>
                </a:solidFill>
                <a:latin typeface="+mj-lt"/>
              </a:defRPr>
            </a:lvl1pPr>
            <a:lvl2pPr marL="457189" indent="0" algn="ctr">
              <a:buNone/>
              <a:defRPr sz="1400">
                <a:solidFill>
                  <a:schemeClr val="accent1"/>
                </a:solidFill>
              </a:defRPr>
            </a:lvl2pPr>
            <a:lvl3pPr marL="914377" indent="0" algn="ctr">
              <a:buNone/>
              <a:defRPr sz="1400">
                <a:solidFill>
                  <a:schemeClr val="accent1"/>
                </a:solidFill>
              </a:defRPr>
            </a:lvl3pPr>
            <a:lvl4pPr marL="1371566" indent="0" algn="ctr">
              <a:buNone/>
              <a:defRPr sz="1400">
                <a:solidFill>
                  <a:schemeClr val="accent1"/>
                </a:solidFill>
              </a:defRPr>
            </a:lvl4pPr>
            <a:lvl5pPr marL="1828754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5687786" y="4592320"/>
            <a:ext cx="3347357" cy="551180"/>
          </a:xfrm>
        </p:spPr>
        <p:txBody>
          <a:bodyPr anchor="b">
            <a:noAutofit/>
          </a:bodyPr>
          <a:lstStyle>
            <a:lvl1pPr marL="0" indent="0" algn="ctr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189" indent="0" algn="ctr">
              <a:buNone/>
              <a:defRPr sz="1400">
                <a:solidFill>
                  <a:schemeClr val="accent1"/>
                </a:solidFill>
              </a:defRPr>
            </a:lvl2pPr>
            <a:lvl3pPr marL="914377" indent="0" algn="ctr">
              <a:buNone/>
              <a:defRPr sz="1400">
                <a:solidFill>
                  <a:schemeClr val="accent1"/>
                </a:solidFill>
              </a:defRPr>
            </a:lvl3pPr>
            <a:lvl4pPr marL="1371566" indent="0" algn="ctr">
              <a:buNone/>
              <a:defRPr sz="1400">
                <a:solidFill>
                  <a:schemeClr val="accent1"/>
                </a:solidFill>
              </a:defRPr>
            </a:lvl4pPr>
            <a:lvl5pPr marL="1828754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pic>
        <p:nvPicPr>
          <p:cNvPr id="8" name="Picture 7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34" y="3921596"/>
            <a:ext cx="2913351" cy="80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03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9144000" cy="3417503"/>
          </a:xfrm>
        </p:spPr>
        <p:txBody>
          <a:bodyPr anchor="ctr">
            <a:noAutofit/>
          </a:bodyPr>
          <a:lstStyle>
            <a:lvl1pPr marL="0" marR="0" indent="0" algn="ctr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69197" y="3773211"/>
            <a:ext cx="7139043" cy="430183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189" indent="0">
              <a:buNone/>
              <a:defRPr sz="2200" b="1">
                <a:latin typeface="+mj-lt"/>
              </a:defRPr>
            </a:lvl2pPr>
            <a:lvl3pPr marL="914377" indent="0">
              <a:buNone/>
              <a:defRPr sz="2200" b="1">
                <a:latin typeface="+mj-lt"/>
              </a:defRPr>
            </a:lvl3pPr>
            <a:lvl4pPr marL="1371566" indent="0">
              <a:buNone/>
              <a:defRPr sz="2200" b="1">
                <a:latin typeface="+mj-lt"/>
              </a:defRPr>
            </a:lvl4pPr>
            <a:lvl5pPr marL="1828754" indent="0">
              <a:buNone/>
              <a:defRPr sz="2200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69200" y="4479716"/>
            <a:ext cx="5605049" cy="355600"/>
          </a:xfrm>
        </p:spPr>
        <p:txBody>
          <a:bodyPr anchor="b">
            <a:noAutofit/>
          </a:bodyPr>
          <a:lstStyle>
            <a:lvl1pPr marL="0" indent="0">
              <a:buNone/>
              <a:defRPr sz="1000" baseline="0"/>
            </a:lvl1pPr>
            <a:lvl2pPr marL="457189" indent="0">
              <a:buNone/>
              <a:defRPr sz="1000"/>
            </a:lvl2pPr>
            <a:lvl3pPr marL="914377" indent="0">
              <a:buNone/>
              <a:defRPr sz="10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8" hasCustomPrompt="1"/>
          </p:nvPr>
        </p:nvSpPr>
        <p:spPr>
          <a:xfrm>
            <a:off x="369201" y="4784665"/>
            <a:ext cx="5605047" cy="358837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189" indent="0">
              <a:buNone/>
              <a:defRPr sz="800"/>
            </a:lvl2pPr>
            <a:lvl3pPr marL="914377" indent="0">
              <a:buNone/>
              <a:defRPr sz="800"/>
            </a:lvl3pPr>
            <a:lvl4pPr marL="1371566" indent="0">
              <a:buNone/>
              <a:defRPr sz="800"/>
            </a:lvl4pPr>
            <a:lvl5pPr marL="1828754" indent="0">
              <a:buNone/>
              <a:defRPr sz="800"/>
            </a:lvl5pPr>
          </a:lstStyle>
          <a:p>
            <a:pPr lvl="0"/>
            <a:r>
              <a:rPr lang="en-US" dirty="0"/>
              <a:t>Proprietary information or required markings can go here.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7" y="3488177"/>
            <a:ext cx="7139043" cy="28503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189" indent="0">
              <a:buNone/>
              <a:defRPr sz="1400">
                <a:solidFill>
                  <a:schemeClr val="accent1"/>
                </a:solidFill>
              </a:defRPr>
            </a:lvl2pPr>
            <a:lvl3pPr marL="914377" indent="0">
              <a:buNone/>
              <a:defRPr sz="1400">
                <a:solidFill>
                  <a:schemeClr val="accent1"/>
                </a:solidFill>
              </a:defRPr>
            </a:lvl3pPr>
            <a:lvl4pPr marL="1371566" indent="0">
              <a:buNone/>
              <a:defRPr sz="1400">
                <a:solidFill>
                  <a:schemeClr val="accent1"/>
                </a:solidFill>
              </a:defRPr>
            </a:lvl4pPr>
            <a:lvl5pPr marL="1828754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246" y="4219781"/>
            <a:ext cx="2913351" cy="80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921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915323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4167874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4316584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7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359573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7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2995813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7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1598614"/>
            <a:ext cx="4216400" cy="2719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7601994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7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4"/>
            <a:ext cx="4216400" cy="238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2137092"/>
            <a:ext cx="4216400" cy="2384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4000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164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6882145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7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2137094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54001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3638845" y="1497331"/>
            <a:ext cx="5129236" cy="3023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5931241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7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254001" y="1497332"/>
            <a:ext cx="5129236" cy="3023869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5556569" y="2137094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5556569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2621129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5"/>
            <a:ext cx="9144000" cy="35584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7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1903406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Dar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5"/>
            <a:ext cx="9144000" cy="355849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2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70" indent="0">
              <a:buNone/>
              <a:defRPr sz="1000"/>
            </a:lvl2pPr>
            <a:lvl3pPr marL="777221" indent="0">
              <a:buNone/>
              <a:defRPr sz="1000"/>
            </a:lvl3pPr>
            <a:lvl4pPr marL="1051534" indent="0">
              <a:buNone/>
              <a:defRPr sz="1000"/>
            </a:lvl4pPr>
            <a:lvl5pPr marL="1325847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7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208053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9212782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8025828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Dark Gray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9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1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5567511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4141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538519" y="2571750"/>
            <a:ext cx="4057288" cy="0"/>
          </a:xfrm>
          <a:prstGeom prst="line">
            <a:avLst/>
          </a:prstGeom>
          <a:ln w="63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1" y="2790066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kern="0" spc="71" dirty="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19" y="1381410"/>
            <a:ext cx="4057288" cy="112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7313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19" y="2008238"/>
            <a:ext cx="4057288" cy="112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33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327901"/>
            <a:ext cx="8514080" cy="434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200152"/>
            <a:ext cx="8432800" cy="339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4001" y="4802825"/>
            <a:ext cx="1422401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6402" y="4802825"/>
            <a:ext cx="5791199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67600" y="4802825"/>
            <a:ext cx="586131" cy="272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911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1" r:id="rId5"/>
    <p:sldLayoutId id="2147483662" r:id="rId6"/>
    <p:sldLayoutId id="2147483664" r:id="rId7"/>
    <p:sldLayoutId id="2147483663" r:id="rId8"/>
    <p:sldLayoutId id="2147483669" r:id="rId9"/>
    <p:sldLayoutId id="2147483670" r:id="rId10"/>
    <p:sldLayoutId id="2147483671" r:id="rId11"/>
    <p:sldLayoutId id="2147483672" r:id="rId12"/>
    <p:sldLayoutId id="2147483653" r:id="rId13"/>
    <p:sldLayoutId id="2147483654" r:id="rId14"/>
    <p:sldLayoutId id="2147483656" r:id="rId15"/>
    <p:sldLayoutId id="2147483657" r:id="rId16"/>
    <p:sldLayoutId id="2147483658" r:id="rId17"/>
    <p:sldLayoutId id="2147483659" r:id="rId18"/>
    <p:sldLayoutId id="2147483660" r:id="rId19"/>
    <p:sldLayoutId id="2147483693" r:id="rId20"/>
  </p:sldLayoutIdLst>
  <p:hf hdr="0"/>
  <p:txStyles>
    <p:titleStyle>
      <a:lvl1pPr algn="l" defTabSz="457189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3357" indent="-233357" algn="l" defTabSz="457189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90545" indent="-233357" algn="l" defTabSz="457189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7734" indent="-233357" algn="l" defTabSz="457189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23" indent="-233357" algn="l" defTabSz="457189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62111" indent="-233357" algn="l" defTabSz="457189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327901"/>
            <a:ext cx="8514080" cy="434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200152"/>
            <a:ext cx="8432800" cy="339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4000" y="4802825"/>
            <a:ext cx="1422400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6400" y="4802825"/>
            <a:ext cx="5775960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Thermal Toolbox Elements for Lunar/Planetary Extreme Environments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52360" y="4802825"/>
            <a:ext cx="601371" cy="272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07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4" r:id="rId20"/>
  </p:sldLayoutIdLst>
  <p:hf hdr="0"/>
  <p:txStyles>
    <p:titleStyle>
      <a:lvl1pPr algn="l" defTabSz="457189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33357" indent="-233357" algn="l" defTabSz="457189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90545" indent="-233357" algn="l" defTabSz="457189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7734" indent="-233357" algn="l" defTabSz="457189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23" indent="-233357" algn="l" defTabSz="457189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2062111" indent="-233357" algn="l" defTabSz="457189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jpg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microsoft.com/office/2007/relationships/hdphoto" Target="../media/hdphoto2.wdp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546725" y="172022"/>
            <a:ext cx="3597275" cy="735034"/>
          </a:xfrm>
        </p:spPr>
        <p:txBody>
          <a:bodyPr/>
          <a:lstStyle/>
          <a:p>
            <a:r>
              <a:rPr lang="en-US" sz="1500" dirty="0">
                <a:latin typeface="Arial Narrow" panose="020B0606020202030204" pitchFamily="34" charset="0"/>
              </a:rPr>
              <a:t>2020 Interplanetary Small Satellite Conference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546726" y="1354713"/>
            <a:ext cx="3597274" cy="1094078"/>
          </a:xfrm>
        </p:spPr>
        <p:txBody>
          <a:bodyPr/>
          <a:lstStyle/>
          <a:p>
            <a:r>
              <a:rPr lang="en-US" sz="2100" dirty="0"/>
              <a:t>Thermal Toolbox Elements for Lunar/Planetary Extreme Environments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5687786" y="2538155"/>
            <a:ext cx="3456214" cy="833120"/>
          </a:xfrm>
        </p:spPr>
        <p:txBody>
          <a:bodyPr/>
          <a:lstStyle/>
          <a:p>
            <a:endParaRPr lang="en-US" dirty="0"/>
          </a:p>
          <a:p>
            <a:r>
              <a:rPr lang="en-US" sz="1400" dirty="0"/>
              <a:t>D. Bugby, J. Rivera</a:t>
            </a:r>
          </a:p>
          <a:p>
            <a:r>
              <a:rPr lang="en-US" sz="1400" dirty="0"/>
              <a:t>11-12 May 2020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Approved for Unlimited Release</a:t>
            </a:r>
          </a:p>
        </p:txBody>
      </p:sp>
      <p:pic>
        <p:nvPicPr>
          <p:cNvPr id="7" name="Picture Placeholder 21" descr="Photo-2015-03-12-085758 - D2015_0302_D370_CMSalt2.jp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1" t="27414" r="11723"/>
          <a:stretch/>
        </p:blipFill>
        <p:spPr>
          <a:xfrm>
            <a:off x="0" y="1"/>
            <a:ext cx="5546725" cy="5143500"/>
          </a:xfrm>
        </p:spPr>
      </p:pic>
    </p:spTree>
    <p:extLst>
      <p:ext uri="{BB962C8B-B14F-4D97-AF65-F5344CB8AC3E}">
        <p14:creationId xmlns:p14="http://schemas.microsoft.com/office/powerpoint/2010/main" val="235323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9379"/>
            <a:ext cx="9169706" cy="558188"/>
          </a:xfrm>
        </p:spPr>
        <p:txBody>
          <a:bodyPr/>
          <a:lstStyle/>
          <a:p>
            <a:pPr algn="ctr"/>
            <a:r>
              <a:rPr lang="en-US" sz="2800" dirty="0"/>
              <a:t> </a:t>
            </a:r>
            <a:r>
              <a:rPr lang="en-US" dirty="0"/>
              <a:t>PROBLEM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>
          <a:xfrm>
            <a:off x="254001" y="4802825"/>
            <a:ext cx="1422401" cy="274637"/>
          </a:xfrm>
        </p:spPr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b="1" dirty="0"/>
              <a:t>Thermal Toolbox Elements for Lunar/Planetary Extreme Environments</a:t>
            </a:r>
            <a:endParaRPr lang="en-US" i="1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541D3F3-5446-4B97-9507-A9B744945B2F}" type="slidenum">
              <a:rPr lang="en-US">
                <a:solidFill>
                  <a:srgbClr val="7030A0"/>
                </a:solidFill>
              </a:rPr>
              <a:pPr/>
              <a:t>2</a:t>
            </a:fld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C9C1047-E66E-4BA8-AEB7-2449AC212CDC}"/>
              </a:ext>
            </a:extLst>
          </p:cNvPr>
          <p:cNvSpPr txBox="1"/>
          <p:nvPr/>
        </p:nvSpPr>
        <p:spPr>
          <a:xfrm>
            <a:off x="-4214" y="528771"/>
            <a:ext cx="91482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i="1" dirty="0">
                <a:solidFill>
                  <a:srgbClr val="3333CC"/>
                </a:solidFill>
                <a:latin typeface="+mn-lt"/>
              </a:rPr>
              <a:t>Science Payload Thermal Control in Extreme Environments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766C882-F31F-4932-8A20-029C32DE5A03}"/>
              </a:ext>
            </a:extLst>
          </p:cNvPr>
          <p:cNvSpPr txBox="1"/>
          <p:nvPr/>
        </p:nvSpPr>
        <p:spPr>
          <a:xfrm>
            <a:off x="114202" y="1415383"/>
            <a:ext cx="1333500" cy="1336263"/>
          </a:xfrm>
          <a:prstGeom prst="rect">
            <a:avLst/>
          </a:prstGeom>
          <a:noFill/>
          <a:ln w="2540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600" b="1" dirty="0">
              <a:solidFill>
                <a:srgbClr val="3333CC"/>
              </a:solidFill>
              <a:latin typeface="+mn-lt"/>
            </a:endParaRPr>
          </a:p>
          <a:p>
            <a:pPr algn="ctr">
              <a:lnSpc>
                <a:spcPts val="1700"/>
              </a:lnSpc>
            </a:pPr>
            <a:r>
              <a:rPr lang="en-US" sz="1600" b="1" i="1" dirty="0">
                <a:solidFill>
                  <a:srgbClr val="3333CC"/>
                </a:solidFill>
                <a:latin typeface="+mn-lt"/>
              </a:rPr>
              <a:t>Rover</a:t>
            </a:r>
          </a:p>
          <a:p>
            <a:pPr algn="ctr">
              <a:lnSpc>
                <a:spcPts val="1700"/>
              </a:lnSpc>
            </a:pPr>
            <a:r>
              <a:rPr lang="en-US" sz="1600" b="1" i="1" dirty="0">
                <a:solidFill>
                  <a:srgbClr val="3333CC"/>
                </a:solidFill>
                <a:latin typeface="+mn-lt"/>
              </a:rPr>
              <a:t>Lander</a:t>
            </a:r>
          </a:p>
          <a:p>
            <a:pPr algn="ctr">
              <a:lnSpc>
                <a:spcPts val="1700"/>
              </a:lnSpc>
            </a:pPr>
            <a:r>
              <a:rPr lang="en-US" sz="1600" b="1" i="1" dirty="0">
                <a:solidFill>
                  <a:srgbClr val="3333CC"/>
                </a:solidFill>
                <a:latin typeface="+mn-lt"/>
              </a:rPr>
              <a:t>Orbiter</a:t>
            </a:r>
          </a:p>
          <a:p>
            <a:pPr algn="ctr">
              <a:lnSpc>
                <a:spcPts val="1700"/>
              </a:lnSpc>
            </a:pPr>
            <a:r>
              <a:rPr lang="en-US" sz="1600" b="1" i="1" dirty="0">
                <a:solidFill>
                  <a:srgbClr val="3333CC"/>
                </a:solidFill>
                <a:latin typeface="+mn-lt"/>
              </a:rPr>
              <a:t>Flyer</a:t>
            </a:r>
          </a:p>
          <a:p>
            <a:pPr algn="ctr">
              <a:lnSpc>
                <a:spcPts val="1700"/>
              </a:lnSpc>
            </a:pPr>
            <a:r>
              <a:rPr lang="en-US" sz="1600" b="1" i="1" dirty="0">
                <a:solidFill>
                  <a:srgbClr val="3333CC"/>
                </a:solidFill>
                <a:latin typeface="+mn-lt"/>
              </a:rPr>
              <a:t>Airship</a:t>
            </a:r>
            <a:endParaRPr lang="en-US" sz="400" b="1" i="1" dirty="0">
              <a:solidFill>
                <a:srgbClr val="3333CC"/>
              </a:solidFill>
            </a:endParaRPr>
          </a:p>
          <a:p>
            <a:pPr algn="ctr"/>
            <a:endParaRPr lang="en-US" sz="400" b="1" dirty="0">
              <a:solidFill>
                <a:srgbClr val="3333CC"/>
              </a:solidFill>
              <a:latin typeface="+mn-lt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009176E-6016-4661-9816-FE16E9086116}"/>
              </a:ext>
            </a:extLst>
          </p:cNvPr>
          <p:cNvSpPr txBox="1"/>
          <p:nvPr/>
        </p:nvSpPr>
        <p:spPr>
          <a:xfrm>
            <a:off x="1543274" y="1415383"/>
            <a:ext cx="1443525" cy="1323439"/>
          </a:xfrm>
          <a:prstGeom prst="rect">
            <a:avLst/>
          </a:prstGeom>
          <a:noFill/>
          <a:ln w="2540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600" b="1" i="1" dirty="0">
              <a:solidFill>
                <a:srgbClr val="3333CC"/>
              </a:solidFill>
            </a:endParaRPr>
          </a:p>
          <a:p>
            <a:pPr algn="ctr"/>
            <a:r>
              <a:rPr lang="en-US" sz="1600" b="1" i="1" dirty="0">
                <a:solidFill>
                  <a:srgbClr val="3333CC"/>
                </a:solidFill>
                <a:latin typeface="+mn-lt"/>
              </a:rPr>
              <a:t>Science</a:t>
            </a:r>
          </a:p>
          <a:p>
            <a:pPr algn="ctr"/>
            <a:r>
              <a:rPr lang="en-US" sz="1600" b="1" i="1" dirty="0">
                <a:solidFill>
                  <a:srgbClr val="3333CC"/>
                </a:solidFill>
                <a:latin typeface="+mn-lt"/>
              </a:rPr>
              <a:t>Payload (PL)</a:t>
            </a:r>
          </a:p>
          <a:p>
            <a:pPr algn="ctr"/>
            <a:r>
              <a:rPr lang="en-US" sz="1600" b="1" i="1" dirty="0">
                <a:solidFill>
                  <a:srgbClr val="3333CC"/>
                </a:solidFill>
                <a:latin typeface="+mn-lt"/>
              </a:rPr>
              <a:t>253-313 K</a:t>
            </a:r>
          </a:p>
          <a:p>
            <a:pPr algn="ctr"/>
            <a:endParaRPr lang="en-US" sz="1600" b="1" i="1" dirty="0">
              <a:solidFill>
                <a:srgbClr val="3333CC"/>
              </a:solidFill>
              <a:latin typeface="+mn-lt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2098EB3-FBE3-48BE-9863-44CF35CC67AF}"/>
              </a:ext>
            </a:extLst>
          </p:cNvPr>
          <p:cNvSpPr txBox="1"/>
          <p:nvPr/>
        </p:nvSpPr>
        <p:spPr>
          <a:xfrm>
            <a:off x="3085975" y="1415383"/>
            <a:ext cx="4038600" cy="1323439"/>
          </a:xfrm>
          <a:prstGeom prst="rect">
            <a:avLst/>
          </a:prstGeom>
          <a:noFill/>
          <a:ln w="2540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sz="1400" b="1" i="1" dirty="0">
                <a:solidFill>
                  <a:srgbClr val="3333CC"/>
                </a:solidFill>
                <a:latin typeface="+mn-lt"/>
              </a:rPr>
              <a:t>Moon			     (100-380 K,	     Vac)</a:t>
            </a:r>
          </a:p>
          <a:p>
            <a:pPr>
              <a:lnSpc>
                <a:spcPts val="1600"/>
              </a:lnSpc>
            </a:pPr>
            <a:r>
              <a:rPr lang="en-US" sz="1400" b="1" i="1" dirty="0">
                <a:solidFill>
                  <a:srgbClr val="3333CC"/>
                </a:solidFill>
                <a:latin typeface="+mn-lt"/>
              </a:rPr>
              <a:t>Mars				     (148-293 K, Non-Vac)</a:t>
            </a:r>
          </a:p>
          <a:p>
            <a:pPr>
              <a:lnSpc>
                <a:spcPts val="1600"/>
              </a:lnSpc>
            </a:pPr>
            <a:r>
              <a:rPr lang="en-US" sz="1400" b="1" i="1" dirty="0">
                <a:solidFill>
                  <a:srgbClr val="3333CC"/>
                </a:solidFill>
                <a:latin typeface="+mn-lt"/>
              </a:rPr>
              <a:t>Europa			     (53-113 K</a:t>
            </a:r>
            <a:r>
              <a:rPr lang="en-US" sz="1400" b="1" i="1" dirty="0">
                <a:solidFill>
                  <a:srgbClr val="3333CC"/>
                </a:solidFill>
              </a:rPr>
              <a:t>,</a:t>
            </a:r>
            <a:r>
              <a:rPr lang="en-US" sz="1400" b="1" i="1" dirty="0">
                <a:solidFill>
                  <a:srgbClr val="3333CC"/>
                </a:solidFill>
                <a:latin typeface="+mn-lt"/>
              </a:rPr>
              <a:t>	     Vac)</a:t>
            </a:r>
          </a:p>
          <a:p>
            <a:pPr>
              <a:lnSpc>
                <a:spcPts val="1600"/>
              </a:lnSpc>
            </a:pPr>
            <a:r>
              <a:rPr lang="en-US" sz="1400" b="1" i="1" dirty="0">
                <a:solidFill>
                  <a:srgbClr val="3333CC"/>
                </a:solidFill>
                <a:latin typeface="+mn-lt"/>
              </a:rPr>
              <a:t>Titan				     (90-94 K,     Non-Vac)</a:t>
            </a:r>
          </a:p>
          <a:p>
            <a:pPr>
              <a:lnSpc>
                <a:spcPts val="1600"/>
              </a:lnSpc>
            </a:pPr>
            <a:r>
              <a:rPr lang="en-US" sz="1400" b="1" i="1" dirty="0">
                <a:solidFill>
                  <a:srgbClr val="3333CC"/>
                </a:solidFill>
                <a:latin typeface="+mn-lt"/>
              </a:rPr>
              <a:t>Io				     (105-123 K,	     Vac)</a:t>
            </a:r>
          </a:p>
          <a:p>
            <a:pPr>
              <a:lnSpc>
                <a:spcPts val="1600"/>
              </a:lnSpc>
            </a:pPr>
            <a:r>
              <a:rPr lang="en-US" sz="1400" b="1" i="1" dirty="0">
                <a:solidFill>
                  <a:srgbClr val="3333CC"/>
                </a:solidFill>
                <a:latin typeface="+mn-lt"/>
              </a:rPr>
              <a:t>Venus 70-30 km		</a:t>
            </a:r>
            <a:r>
              <a:rPr lang="en-US" sz="1400" b="1" i="1" dirty="0">
                <a:solidFill>
                  <a:srgbClr val="3333CC"/>
                </a:solidFill>
              </a:rPr>
              <a:t>     </a:t>
            </a:r>
            <a:r>
              <a:rPr lang="en-US" sz="1400" b="1" i="1" dirty="0">
                <a:solidFill>
                  <a:srgbClr val="3333CC"/>
                </a:solidFill>
                <a:latin typeface="+mn-lt"/>
              </a:rPr>
              <a:t>(173-473 K, Non-Vac)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C4B59AA-8EB5-4A9F-B42F-A545C63810A5}"/>
              </a:ext>
            </a:extLst>
          </p:cNvPr>
          <p:cNvSpPr txBox="1"/>
          <p:nvPr/>
        </p:nvSpPr>
        <p:spPr>
          <a:xfrm>
            <a:off x="104638" y="904445"/>
            <a:ext cx="1502394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sz="1600" i="1" dirty="0">
                <a:latin typeface="Arial Narrow" panose="020B0606020202030204" pitchFamily="34" charset="0"/>
              </a:rPr>
              <a:t>We want to use one of these ...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AAC7460-8EC2-4068-91D5-DD5FBA091A5B}"/>
              </a:ext>
            </a:extLst>
          </p:cNvPr>
          <p:cNvSpPr txBox="1"/>
          <p:nvPr/>
        </p:nvSpPr>
        <p:spPr>
          <a:xfrm>
            <a:off x="1504924" y="919666"/>
            <a:ext cx="1632480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sz="1600" i="1" dirty="0">
                <a:latin typeface="Arial Narrow" panose="020B0606020202030204" pitchFamily="34" charset="0"/>
              </a:rPr>
              <a:t>Carrying one or more of these …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B2DE3A1-D96D-4647-81E7-75325225CE9E}"/>
              </a:ext>
            </a:extLst>
          </p:cNvPr>
          <p:cNvSpPr txBox="1"/>
          <p:nvPr/>
        </p:nvSpPr>
        <p:spPr>
          <a:xfrm>
            <a:off x="3268089" y="919666"/>
            <a:ext cx="3674372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sz="1600" i="1" dirty="0">
                <a:latin typeface="Arial Narrow" panose="020B0606020202030204" pitchFamily="34" charset="0"/>
              </a:rPr>
              <a:t>To operate and stay within temperature limits, in Extreme Environments such as these …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DE927F0-3FD0-4AFA-B56A-D713C6FB0499}"/>
              </a:ext>
            </a:extLst>
          </p:cNvPr>
          <p:cNvSpPr txBox="1"/>
          <p:nvPr/>
        </p:nvSpPr>
        <p:spPr>
          <a:xfrm>
            <a:off x="7146267" y="919666"/>
            <a:ext cx="1931150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sz="1600" i="1" dirty="0">
                <a:latin typeface="Arial Narrow" panose="020B0606020202030204" pitchFamily="34" charset="0"/>
              </a:rPr>
              <a:t>Using a thermal control architecture that is …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A769EE1-E04B-488F-B248-ACF3F3A3470A}"/>
              </a:ext>
            </a:extLst>
          </p:cNvPr>
          <p:cNvSpPr txBox="1"/>
          <p:nvPr/>
        </p:nvSpPr>
        <p:spPr>
          <a:xfrm>
            <a:off x="7205946" y="1416949"/>
            <a:ext cx="1833416" cy="1320874"/>
          </a:xfrm>
          <a:prstGeom prst="rect">
            <a:avLst/>
          </a:prstGeom>
          <a:noFill/>
          <a:ln w="2540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00" b="1" dirty="0">
              <a:solidFill>
                <a:srgbClr val="3333CC"/>
              </a:solidFill>
              <a:latin typeface="+mn-lt"/>
            </a:endParaRPr>
          </a:p>
          <a:p>
            <a:pPr algn="ctr">
              <a:lnSpc>
                <a:spcPts val="1250"/>
              </a:lnSpc>
            </a:pPr>
            <a:r>
              <a:rPr lang="en-US" sz="1200" b="1" i="1" dirty="0">
                <a:solidFill>
                  <a:srgbClr val="3333CC"/>
                </a:solidFill>
                <a:latin typeface="+mn-lt"/>
              </a:rPr>
              <a:t>Low Power</a:t>
            </a:r>
          </a:p>
          <a:p>
            <a:pPr algn="ctr">
              <a:lnSpc>
                <a:spcPts val="1250"/>
              </a:lnSpc>
            </a:pPr>
            <a:r>
              <a:rPr lang="en-US" sz="1200" b="1" i="1" dirty="0">
                <a:solidFill>
                  <a:srgbClr val="3333CC"/>
                </a:solidFill>
                <a:latin typeface="+mn-lt"/>
              </a:rPr>
              <a:t>Lightweight</a:t>
            </a:r>
          </a:p>
          <a:p>
            <a:pPr algn="ctr">
              <a:lnSpc>
                <a:spcPts val="1250"/>
              </a:lnSpc>
            </a:pPr>
            <a:r>
              <a:rPr lang="en-US" sz="1200" b="1" i="1" dirty="0">
                <a:solidFill>
                  <a:srgbClr val="3333CC"/>
                </a:solidFill>
                <a:latin typeface="+mn-lt"/>
              </a:rPr>
              <a:t>Passive</a:t>
            </a:r>
          </a:p>
          <a:p>
            <a:pPr algn="ctr">
              <a:lnSpc>
                <a:spcPts val="1250"/>
              </a:lnSpc>
            </a:pPr>
            <a:r>
              <a:rPr lang="en-US" sz="1200" b="1" i="1" dirty="0">
                <a:solidFill>
                  <a:srgbClr val="3333CC"/>
                </a:solidFill>
                <a:latin typeface="+mn-lt"/>
              </a:rPr>
              <a:t>Compact</a:t>
            </a:r>
          </a:p>
          <a:p>
            <a:pPr algn="ctr">
              <a:lnSpc>
                <a:spcPts val="1250"/>
              </a:lnSpc>
            </a:pPr>
            <a:r>
              <a:rPr lang="en-US" sz="1200" b="1" i="1" dirty="0">
                <a:solidFill>
                  <a:srgbClr val="3333CC"/>
                </a:solidFill>
                <a:latin typeface="+mn-lt"/>
              </a:rPr>
              <a:t>Reliable</a:t>
            </a:r>
          </a:p>
          <a:p>
            <a:pPr algn="ctr">
              <a:lnSpc>
                <a:spcPts val="1250"/>
              </a:lnSpc>
            </a:pPr>
            <a:r>
              <a:rPr lang="en-US" sz="1200" b="1" i="1" dirty="0">
                <a:solidFill>
                  <a:srgbClr val="3333CC"/>
                </a:solidFill>
                <a:latin typeface="+mn-lt"/>
              </a:rPr>
              <a:t>Affordable</a:t>
            </a:r>
          </a:p>
          <a:p>
            <a:pPr algn="ctr">
              <a:lnSpc>
                <a:spcPts val="1250"/>
              </a:lnSpc>
            </a:pPr>
            <a:r>
              <a:rPr lang="en-US" sz="1200" b="1" i="1" dirty="0">
                <a:solidFill>
                  <a:srgbClr val="C00000"/>
                </a:solidFill>
              </a:rPr>
              <a:t>Radioisotope-Free</a:t>
            </a:r>
            <a:endParaRPr lang="en-US" sz="1200" b="1" i="1" dirty="0">
              <a:solidFill>
                <a:srgbClr val="C00000"/>
              </a:solidFill>
              <a:latin typeface="+mn-lt"/>
            </a:endParaRPr>
          </a:p>
          <a:p>
            <a:pPr algn="ctr"/>
            <a:endParaRPr lang="en-US" sz="200" b="1" dirty="0">
              <a:solidFill>
                <a:srgbClr val="3333CC"/>
              </a:solidFill>
              <a:latin typeface="+mn-l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964F507-8952-4302-A4F9-92754B014556}"/>
              </a:ext>
            </a:extLst>
          </p:cNvPr>
          <p:cNvSpPr txBox="1"/>
          <p:nvPr/>
        </p:nvSpPr>
        <p:spPr>
          <a:xfrm>
            <a:off x="47741" y="2922785"/>
            <a:ext cx="3942466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sz="1600" i="1" dirty="0">
                <a:latin typeface="Arial Narrow" panose="020B0606020202030204" pitchFamily="34" charset="0"/>
              </a:rPr>
              <a:t>Extreme Environment operability/survivability</a:t>
            </a:r>
          </a:p>
          <a:p>
            <a:pPr algn="ctr">
              <a:lnSpc>
                <a:spcPts val="1700"/>
              </a:lnSpc>
            </a:pPr>
            <a:r>
              <a:rPr lang="en-US" sz="1600" i="1" dirty="0">
                <a:latin typeface="Arial Narrow" panose="020B0606020202030204" pitchFamily="34" charset="0"/>
              </a:rPr>
              <a:t> requires 4 improved thermal toolbox elements …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5118C56-63C1-4BEB-9308-CF64BA565742}"/>
              </a:ext>
            </a:extLst>
          </p:cNvPr>
          <p:cNvGrpSpPr/>
          <p:nvPr/>
        </p:nvGrpSpPr>
        <p:grpSpPr>
          <a:xfrm>
            <a:off x="157571" y="3399346"/>
            <a:ext cx="3456368" cy="1300943"/>
            <a:chOff x="192424" y="3412950"/>
            <a:chExt cx="3456368" cy="1300943"/>
          </a:xfrm>
        </p:grpSpPr>
        <p:sp>
          <p:nvSpPr>
            <p:cNvPr id="4" name="Arrow: Bent 3">
              <a:extLst>
                <a:ext uri="{FF2B5EF4-FFF2-40B4-BE49-F238E27FC236}">
                  <a16:creationId xmlns:a16="http://schemas.microsoft.com/office/drawing/2014/main" id="{B9646132-C3FE-4A98-B78D-D08102E9E8D1}"/>
                </a:ext>
              </a:extLst>
            </p:cNvPr>
            <p:cNvSpPr/>
            <p:nvPr/>
          </p:nvSpPr>
          <p:spPr>
            <a:xfrm rot="10800000">
              <a:off x="2818555" y="4208956"/>
              <a:ext cx="583894" cy="312965"/>
            </a:xfrm>
            <a:prstGeom prst="bentArrow">
              <a:avLst>
                <a:gd name="adj1" fmla="val 25000"/>
                <a:gd name="adj2" fmla="val 37319"/>
                <a:gd name="adj3" fmla="val 50000"/>
                <a:gd name="adj4" fmla="val 38259"/>
              </a:avLst>
            </a:prstGeom>
            <a:solidFill>
              <a:srgbClr val="3333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581FC7F-86DA-4A80-98A3-623E806E65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9030" y="3756835"/>
              <a:ext cx="554928" cy="54864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aseline="-25000" dirty="0"/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210E9FC-F27C-4307-97D0-2586C419C3F2}"/>
                </a:ext>
              </a:extLst>
            </p:cNvPr>
            <p:cNvCxnSpPr>
              <a:cxnSpLocks/>
              <a:stCxn id="55" idx="6"/>
              <a:endCxn id="57" idx="2"/>
            </p:cNvCxnSpPr>
            <p:nvPr/>
          </p:nvCxnSpPr>
          <p:spPr>
            <a:xfrm>
              <a:off x="993958" y="4031155"/>
              <a:ext cx="740472" cy="2005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AC91FAFE-87CA-4495-9B5E-F017EA8007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34430" y="3758840"/>
              <a:ext cx="554928" cy="54864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aseline="-25000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E727340-C656-4ECB-9400-1645EBA64683}"/>
                </a:ext>
              </a:extLst>
            </p:cNvPr>
            <p:cNvSpPr txBox="1"/>
            <p:nvPr/>
          </p:nvSpPr>
          <p:spPr>
            <a:xfrm>
              <a:off x="1700474" y="3872361"/>
              <a:ext cx="6270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3333CC"/>
                  </a:solidFill>
                  <a:latin typeface="+mn-lt"/>
                </a:rPr>
                <a:t>RAD</a:t>
              </a:r>
              <a:endParaRPr lang="en-US" sz="1600" b="1" baseline="-25000" dirty="0">
                <a:solidFill>
                  <a:srgbClr val="3333CC"/>
                </a:solidFill>
                <a:latin typeface="+mn-lt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AB4EA7E-8E17-4EB3-8AB6-C333FC0D96D1}"/>
                </a:ext>
              </a:extLst>
            </p:cNvPr>
            <p:cNvSpPr txBox="1"/>
            <p:nvPr/>
          </p:nvSpPr>
          <p:spPr>
            <a:xfrm>
              <a:off x="492582" y="3864568"/>
              <a:ext cx="4459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3333CC"/>
                  </a:solidFill>
                  <a:latin typeface="+mn-lt"/>
                </a:rPr>
                <a:t>PL</a:t>
              </a:r>
              <a:endParaRPr lang="en-US" sz="1600" b="1" baseline="-25000" dirty="0">
                <a:solidFill>
                  <a:srgbClr val="3333CC"/>
                </a:solidFill>
                <a:latin typeface="+mn-lt"/>
              </a:endParaRPr>
            </a:p>
          </p:txBody>
        </p:sp>
        <p:sp>
          <p:nvSpPr>
            <p:cNvPr id="60" name="Isosceles Triangle 59">
              <a:extLst>
                <a:ext uri="{FF2B5EF4-FFF2-40B4-BE49-F238E27FC236}">
                  <a16:creationId xmlns:a16="http://schemas.microsoft.com/office/drawing/2014/main" id="{93735F4D-0F11-46F2-95A7-10E737386A4A}"/>
                </a:ext>
              </a:extLst>
            </p:cNvPr>
            <p:cNvSpPr/>
            <p:nvPr/>
          </p:nvSpPr>
          <p:spPr>
            <a:xfrm>
              <a:off x="563899" y="4320530"/>
              <a:ext cx="118439" cy="100145"/>
            </a:xfrm>
            <a:prstGeom prst="triangl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1" name="Isosceles Triangle 60">
              <a:extLst>
                <a:ext uri="{FF2B5EF4-FFF2-40B4-BE49-F238E27FC236}">
                  <a16:creationId xmlns:a16="http://schemas.microsoft.com/office/drawing/2014/main" id="{9E941467-BBE4-43C0-AA07-88824D908882}"/>
                </a:ext>
              </a:extLst>
            </p:cNvPr>
            <p:cNvSpPr/>
            <p:nvPr/>
          </p:nvSpPr>
          <p:spPr>
            <a:xfrm>
              <a:off x="740844" y="4323952"/>
              <a:ext cx="118439" cy="100145"/>
            </a:xfrm>
            <a:prstGeom prst="triangl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1C2293AA-5868-4E2C-AC33-1080ED4EB13E}"/>
                </a:ext>
              </a:extLst>
            </p:cNvPr>
            <p:cNvSpPr/>
            <p:nvPr/>
          </p:nvSpPr>
          <p:spPr>
            <a:xfrm>
              <a:off x="225138" y="4420675"/>
              <a:ext cx="990600" cy="236292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58B4311-7EED-4788-854F-59E820520BC6}"/>
                </a:ext>
              </a:extLst>
            </p:cNvPr>
            <p:cNvSpPr txBox="1"/>
            <p:nvPr/>
          </p:nvSpPr>
          <p:spPr>
            <a:xfrm>
              <a:off x="192424" y="4390728"/>
              <a:ext cx="106311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b="1" dirty="0">
                  <a:solidFill>
                    <a:srgbClr val="3333CC"/>
                  </a:solidFill>
                  <a:latin typeface="+mn-lt"/>
                </a:rPr>
                <a:t>CARRIER</a:t>
              </a:r>
              <a:endParaRPr lang="en-US" sz="1500" b="1" baseline="-25000" dirty="0">
                <a:solidFill>
                  <a:srgbClr val="3333CC"/>
                </a:solidFill>
                <a:latin typeface="+mn-lt"/>
              </a:endParaRP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8B53BAD-17DB-4D09-9CD2-FCC6DD0A8D82}"/>
                </a:ext>
              </a:extLst>
            </p:cNvPr>
            <p:cNvCxnSpPr>
              <a:cxnSpLocks/>
              <a:stCxn id="64" idx="2"/>
              <a:endCxn id="57" idx="6"/>
            </p:cNvCxnSpPr>
            <p:nvPr/>
          </p:nvCxnSpPr>
          <p:spPr>
            <a:xfrm flipH="1" flipV="1">
              <a:off x="2289358" y="4033160"/>
              <a:ext cx="779502" cy="4782"/>
            </a:xfrm>
            <a:prstGeom prst="line">
              <a:avLst/>
            </a:prstGeom>
            <a:ln w="19050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908A4856-988C-43CB-BF13-F283EA4983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7538" y="3712676"/>
              <a:ext cx="665394" cy="636958"/>
            </a:xfrm>
            <a:prstGeom prst="ellipse">
              <a:avLst/>
            </a:prstGeom>
            <a:noFill/>
            <a:ln w="12700">
              <a:solidFill>
                <a:schemeClr val="accent3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F9CF34E-7F42-494F-A3F3-3C05A992AC55}"/>
                </a:ext>
              </a:extLst>
            </p:cNvPr>
            <p:cNvSpPr txBox="1"/>
            <p:nvPr/>
          </p:nvSpPr>
          <p:spPr>
            <a:xfrm>
              <a:off x="933058" y="4063602"/>
              <a:ext cx="30168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4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FC15ED1-AC17-4F12-BDF8-EEE581A3B45C}"/>
                </a:ext>
              </a:extLst>
            </p:cNvPr>
            <p:cNvSpPr txBox="1"/>
            <p:nvPr/>
          </p:nvSpPr>
          <p:spPr>
            <a:xfrm>
              <a:off x="361069" y="3412950"/>
              <a:ext cx="30168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3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EC24527-2538-4D4C-9590-A893192AF21F}"/>
                </a:ext>
              </a:extLst>
            </p:cNvPr>
            <p:cNvSpPr txBox="1"/>
            <p:nvPr/>
          </p:nvSpPr>
          <p:spPr>
            <a:xfrm>
              <a:off x="1243124" y="3691459"/>
              <a:ext cx="3016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1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149B4A0-A63D-4FF9-B5E1-387D266B3B4C}"/>
                </a:ext>
              </a:extLst>
            </p:cNvPr>
            <p:cNvSpPr txBox="1"/>
            <p:nvPr/>
          </p:nvSpPr>
          <p:spPr>
            <a:xfrm>
              <a:off x="2011425" y="3691459"/>
              <a:ext cx="12705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2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69E8214-A583-4FEE-93E0-ADA4B2A255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68860" y="3763622"/>
              <a:ext cx="554928" cy="54864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aseline="-25000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7EBB03D-7C31-457B-9A05-C7C95B39DDFA}"/>
                </a:ext>
              </a:extLst>
            </p:cNvPr>
            <p:cNvSpPr txBox="1"/>
            <p:nvPr/>
          </p:nvSpPr>
          <p:spPr>
            <a:xfrm>
              <a:off x="3044139" y="3869482"/>
              <a:ext cx="6046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3333CC"/>
                  </a:solidFill>
                  <a:latin typeface="+mn-lt"/>
                </a:rPr>
                <a:t>ENV</a:t>
              </a:r>
              <a:endParaRPr lang="en-US" sz="1600" b="1" baseline="-25000" dirty="0">
                <a:solidFill>
                  <a:srgbClr val="3333CC"/>
                </a:solidFill>
                <a:latin typeface="+mn-lt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10BE31B-6EBF-484E-9D33-1A539FB02A82}"/>
                </a:ext>
              </a:extLst>
            </p:cNvPr>
            <p:cNvSpPr txBox="1"/>
            <p:nvPr/>
          </p:nvSpPr>
          <p:spPr>
            <a:xfrm>
              <a:off x="2187248" y="4252368"/>
              <a:ext cx="7499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3333CC"/>
                  </a:solidFill>
                  <a:latin typeface="Arial Narrow" panose="020B0606020202030204" pitchFamily="34" charset="0"/>
                </a:rPr>
                <a:t>UV + IR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F64B219-A19D-495F-97D5-F6D3C980CEAE}"/>
              </a:ext>
            </a:extLst>
          </p:cNvPr>
          <p:cNvGrpSpPr/>
          <p:nvPr/>
        </p:nvGrpSpPr>
        <p:grpSpPr>
          <a:xfrm>
            <a:off x="4117228" y="3009395"/>
            <a:ext cx="4766550" cy="1651025"/>
            <a:chOff x="4117228" y="3009395"/>
            <a:chExt cx="4766550" cy="1651025"/>
          </a:xfrm>
        </p:grpSpPr>
        <p:sp>
          <p:nvSpPr>
            <p:cNvPr id="86" name="Cube 85">
              <a:extLst>
                <a:ext uri="{FF2B5EF4-FFF2-40B4-BE49-F238E27FC236}">
                  <a16:creationId xmlns:a16="http://schemas.microsoft.com/office/drawing/2014/main" id="{C5B35550-BCF8-4F79-8324-C3222A3961A1}"/>
                </a:ext>
              </a:extLst>
            </p:cNvPr>
            <p:cNvSpPr/>
            <p:nvPr/>
          </p:nvSpPr>
          <p:spPr>
            <a:xfrm>
              <a:off x="4117228" y="3116477"/>
              <a:ext cx="4766550" cy="1517397"/>
            </a:xfrm>
            <a:prstGeom prst="cube">
              <a:avLst/>
            </a:prstGeom>
            <a:solidFill>
              <a:schemeClr val="bg2">
                <a:alpha val="50000"/>
              </a:schemeClr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lowchart: Stored Data 87">
              <a:extLst>
                <a:ext uri="{FF2B5EF4-FFF2-40B4-BE49-F238E27FC236}">
                  <a16:creationId xmlns:a16="http://schemas.microsoft.com/office/drawing/2014/main" id="{B5115DDF-42EB-4562-9F92-EF9D786A39AD}"/>
                </a:ext>
              </a:extLst>
            </p:cNvPr>
            <p:cNvSpPr/>
            <p:nvPr/>
          </p:nvSpPr>
          <p:spPr>
            <a:xfrm rot="5400000">
              <a:off x="6405638" y="2814953"/>
              <a:ext cx="355982" cy="744865"/>
            </a:xfrm>
            <a:prstGeom prst="flowChartOnlineStorag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9" name="Flowchart: Stored Data 88">
              <a:extLst>
                <a:ext uri="{FF2B5EF4-FFF2-40B4-BE49-F238E27FC236}">
                  <a16:creationId xmlns:a16="http://schemas.microsoft.com/office/drawing/2014/main" id="{DC0EC100-908A-42AB-8E1D-5E7F1287777A}"/>
                </a:ext>
              </a:extLst>
            </p:cNvPr>
            <p:cNvSpPr/>
            <p:nvPr/>
          </p:nvSpPr>
          <p:spPr>
            <a:xfrm rot="5400000">
              <a:off x="6489915" y="2900462"/>
              <a:ext cx="187427" cy="561036"/>
            </a:xfrm>
            <a:prstGeom prst="flowChartOnlineStorag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1E8CCB6-8C05-4923-BDA7-5544F3B175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17228" y="3620949"/>
              <a:ext cx="4391466" cy="0"/>
            </a:xfrm>
            <a:prstGeom prst="line">
              <a:avLst/>
            </a:prstGeom>
            <a:ln w="15875" cmpd="sng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4BAB9DF-2125-4163-90EE-3AD26535E9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01401" y="3252085"/>
              <a:ext cx="382377" cy="376184"/>
            </a:xfrm>
            <a:prstGeom prst="line">
              <a:avLst/>
            </a:prstGeom>
            <a:ln w="15875" cmpd="sng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8D1F92A9-361D-48AA-B035-56AD659532AA}"/>
                </a:ext>
              </a:extLst>
            </p:cNvPr>
            <p:cNvSpPr/>
            <p:nvPr/>
          </p:nvSpPr>
          <p:spPr>
            <a:xfrm>
              <a:off x="6194572" y="3567719"/>
              <a:ext cx="240938" cy="9559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B219B33B-CDFE-46FA-A864-BF607E046FAA}"/>
                </a:ext>
              </a:extLst>
            </p:cNvPr>
            <p:cNvSpPr/>
            <p:nvPr/>
          </p:nvSpPr>
          <p:spPr>
            <a:xfrm>
              <a:off x="4163521" y="3673669"/>
              <a:ext cx="4297680" cy="21945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53B227D9-D8B0-49DB-94D9-CC4FFF5CCA62}"/>
                </a:ext>
              </a:extLst>
            </p:cNvPr>
            <p:cNvSpPr/>
            <p:nvPr/>
          </p:nvSpPr>
          <p:spPr>
            <a:xfrm>
              <a:off x="4163519" y="3913859"/>
              <a:ext cx="4297680" cy="21849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119A757C-EF80-4862-BE0E-E310FBC6AF68}"/>
                </a:ext>
              </a:extLst>
            </p:cNvPr>
            <p:cNvSpPr/>
            <p:nvPr/>
          </p:nvSpPr>
          <p:spPr>
            <a:xfrm>
              <a:off x="4163521" y="4153035"/>
              <a:ext cx="4297680" cy="21945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8C397181-CFD5-4355-ACA4-2A14F91066EE}"/>
                </a:ext>
              </a:extLst>
            </p:cNvPr>
            <p:cNvSpPr/>
            <p:nvPr/>
          </p:nvSpPr>
          <p:spPr>
            <a:xfrm>
              <a:off x="4163517" y="4389399"/>
              <a:ext cx="4297680" cy="21945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F7EEA76-2B5D-4B79-BCA3-C50CD9028AD3}"/>
                </a:ext>
              </a:extLst>
            </p:cNvPr>
            <p:cNvSpPr/>
            <p:nvPr/>
          </p:nvSpPr>
          <p:spPr>
            <a:xfrm>
              <a:off x="4279277" y="4337255"/>
              <a:ext cx="4095103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500" b="1" i="1" dirty="0">
                  <a:solidFill>
                    <a:srgbClr val="7030A0"/>
                  </a:solidFill>
                  <a:latin typeface="Arial Narrow" panose="020B0606020202030204" pitchFamily="34" charset="0"/>
                </a:rPr>
                <a:t>4 – LOW CONDUCTANCE THERMAL ISOLATORS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CAF46297-B67B-48D1-8AF7-11BE72A4AC18}"/>
                </a:ext>
              </a:extLst>
            </p:cNvPr>
            <p:cNvSpPr/>
            <p:nvPr/>
          </p:nvSpPr>
          <p:spPr>
            <a:xfrm>
              <a:off x="4279277" y="3624923"/>
              <a:ext cx="4095103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500" b="1" i="1" dirty="0">
                  <a:solidFill>
                    <a:srgbClr val="7030A0"/>
                  </a:solidFill>
                  <a:latin typeface="Arial Narrow" panose="020B0606020202030204" pitchFamily="34" charset="0"/>
                </a:rPr>
                <a:t>1 – PASSIVE THERMAL SWITCHING SYSTEMS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63F14330-FAE3-40C4-8325-3C2587BED125}"/>
                </a:ext>
              </a:extLst>
            </p:cNvPr>
            <p:cNvSpPr/>
            <p:nvPr/>
          </p:nvSpPr>
          <p:spPr>
            <a:xfrm>
              <a:off x="4279277" y="3864815"/>
              <a:ext cx="4095103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500" b="1" i="1" dirty="0">
                  <a:solidFill>
                    <a:srgbClr val="7030A0"/>
                  </a:solidFill>
                  <a:latin typeface="Arial Narrow" panose="020B0606020202030204" pitchFamily="34" charset="0"/>
                </a:rPr>
                <a:t>2 – LOW SINK TEMPERATURE RADIATORS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FE92222A-73B2-4F18-9914-1CEE1D5B3CCB}"/>
                </a:ext>
              </a:extLst>
            </p:cNvPr>
            <p:cNvSpPr/>
            <p:nvPr/>
          </p:nvSpPr>
          <p:spPr>
            <a:xfrm>
              <a:off x="4279277" y="4104983"/>
              <a:ext cx="4095103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500" b="1" i="1" dirty="0">
                  <a:solidFill>
                    <a:srgbClr val="7030A0"/>
                  </a:solidFill>
                  <a:latin typeface="Arial Narrow" panose="020B0606020202030204" pitchFamily="34" charset="0"/>
                </a:rPr>
                <a:t>3 – LOW EFFECTIVE EMISSIVITY MLI</a:t>
              </a: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E4D5769A-EFE4-43CC-8E83-310B7DEC7812}"/>
              </a:ext>
            </a:extLst>
          </p:cNvPr>
          <p:cNvSpPr txBox="1"/>
          <p:nvPr/>
        </p:nvSpPr>
        <p:spPr>
          <a:xfrm>
            <a:off x="4573916" y="3094489"/>
            <a:ext cx="13660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    </a:t>
            </a:r>
            <a:r>
              <a:rPr lang="en-US" sz="1100" i="1" dirty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EXTREME</a:t>
            </a:r>
          </a:p>
          <a:p>
            <a:pPr algn="ctr"/>
            <a:r>
              <a:rPr lang="en-US" sz="1100" i="1" dirty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ENVIRONMENT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650D1F3-2D22-4336-A907-54E27BF0BBA1}"/>
              </a:ext>
            </a:extLst>
          </p:cNvPr>
          <p:cNvSpPr txBox="1"/>
          <p:nvPr/>
        </p:nvSpPr>
        <p:spPr>
          <a:xfrm>
            <a:off x="7146319" y="3099987"/>
            <a:ext cx="12763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 dirty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  THERMAL</a:t>
            </a:r>
          </a:p>
          <a:p>
            <a:pPr algn="ctr"/>
            <a:r>
              <a:rPr lang="en-US" sz="1100" i="1" dirty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  TOOLBOX     </a:t>
            </a:r>
          </a:p>
        </p:txBody>
      </p:sp>
    </p:spTree>
    <p:extLst>
      <p:ext uri="{BB962C8B-B14F-4D97-AF65-F5344CB8AC3E}">
        <p14:creationId xmlns:p14="http://schemas.microsoft.com/office/powerpoint/2010/main" val="891043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9379"/>
            <a:ext cx="9169706" cy="558188"/>
          </a:xfrm>
        </p:spPr>
        <p:txBody>
          <a:bodyPr/>
          <a:lstStyle/>
          <a:p>
            <a:pPr algn="ctr"/>
            <a:r>
              <a:rPr lang="en-US" sz="2800" dirty="0"/>
              <a:t>    </a:t>
            </a:r>
            <a:r>
              <a:rPr lang="en-US" dirty="0"/>
              <a:t>1 – PASSIVE THERMAL SWITCHING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>
          <a:xfrm>
            <a:off x="254001" y="4802825"/>
            <a:ext cx="1422401" cy="274637"/>
          </a:xfrm>
        </p:spPr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b="1" dirty="0"/>
              <a:t>Thermal Toolbox Elements for Lunar/Planetary Extreme Environments</a:t>
            </a:r>
            <a:endParaRPr lang="en-US" i="1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541D3F3-5446-4B97-9507-A9B744945B2F}" type="slidenum">
              <a:rPr lang="en-US"/>
              <a:pPr/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9FE4B0D3-0CF6-436B-80CD-DDFD2E52FB86}"/>
              </a:ext>
            </a:extLst>
          </p:cNvPr>
          <p:cNvSpPr txBox="1"/>
          <p:nvPr/>
        </p:nvSpPr>
        <p:spPr>
          <a:xfrm>
            <a:off x="-4213" y="544420"/>
            <a:ext cx="91482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i="1" dirty="0">
                <a:solidFill>
                  <a:srgbClr val="3333CC"/>
                </a:solidFill>
              </a:rPr>
              <a:t>Differential Thermal Expansion (DTE) Actuation</a:t>
            </a:r>
            <a:endParaRPr lang="en-US" sz="1700" i="1" dirty="0">
              <a:solidFill>
                <a:srgbClr val="3333CC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F1923B8-CA06-4670-BAC9-6F414B00432E}"/>
              </a:ext>
            </a:extLst>
          </p:cNvPr>
          <p:cNvGrpSpPr/>
          <p:nvPr/>
        </p:nvGrpSpPr>
        <p:grpSpPr>
          <a:xfrm>
            <a:off x="36348" y="927391"/>
            <a:ext cx="4431131" cy="3887146"/>
            <a:chOff x="36348" y="927391"/>
            <a:chExt cx="4431131" cy="3887146"/>
          </a:xfrm>
        </p:grpSpPr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22C2AB86-3EA3-4C50-908C-38E146D7C2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923" r="3514"/>
            <a:stretch/>
          </p:blipFill>
          <p:spPr>
            <a:xfrm>
              <a:off x="36348" y="1236581"/>
              <a:ext cx="4431131" cy="274320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C08BC60-51A8-44AA-B6CA-F160FAF05ABF}"/>
                </a:ext>
              </a:extLst>
            </p:cNvPr>
            <p:cNvSpPr txBox="1"/>
            <p:nvPr/>
          </p:nvSpPr>
          <p:spPr>
            <a:xfrm>
              <a:off x="1447261" y="927391"/>
              <a:ext cx="16129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Normal-Operation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317A274-827A-4788-B02C-2BAFF6D480CA}"/>
                </a:ext>
              </a:extLst>
            </p:cNvPr>
            <p:cNvSpPr txBox="1"/>
            <p:nvPr/>
          </p:nvSpPr>
          <p:spPr>
            <a:xfrm>
              <a:off x="36348" y="3973281"/>
              <a:ext cx="4431131" cy="841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i="1" dirty="0">
                  <a:solidFill>
                    <a:srgbClr val="3333CC"/>
                  </a:solidFill>
                </a:rPr>
                <a:t>Swales Aerospace 2002</a:t>
              </a:r>
            </a:p>
            <a:p>
              <a:pPr marL="171450" indent="-171450" algn="ctr">
                <a:lnSpc>
                  <a:spcPts val="1100"/>
                </a:lnSpc>
                <a:buFontTx/>
                <a:buChar char="-"/>
              </a:pPr>
              <a:r>
                <a:rPr lang="en-US" sz="1000" i="1" dirty="0">
                  <a:solidFill>
                    <a:srgbClr val="3333CC"/>
                  </a:solidFill>
                </a:rPr>
                <a:t>Flown on Mars Curiosity SAM Instrument in 2012</a:t>
              </a:r>
            </a:p>
            <a:p>
              <a:pPr marL="171450" indent="-171450" algn="ctr">
                <a:lnSpc>
                  <a:spcPts val="1100"/>
                </a:lnSpc>
                <a:buFontTx/>
                <a:buChar char="-"/>
              </a:pPr>
              <a:r>
                <a:rPr lang="en-US" sz="1000" i="1" dirty="0">
                  <a:solidFill>
                    <a:srgbClr val="3333CC"/>
                  </a:solidFill>
                </a:rPr>
                <a:t>SAM thermal switch launched closed at room temp</a:t>
              </a:r>
            </a:p>
            <a:p>
              <a:pPr marL="171450" indent="-171450" algn="ctr">
                <a:lnSpc>
                  <a:spcPts val="1100"/>
                </a:lnSpc>
                <a:buFontTx/>
                <a:buChar char="-"/>
              </a:pPr>
              <a:r>
                <a:rPr lang="en-US" sz="1000" i="1" dirty="0">
                  <a:solidFill>
                    <a:srgbClr val="3333CC"/>
                  </a:solidFill>
                </a:rPr>
                <a:t>Typical normal-op design has open gap at room temp</a:t>
              </a:r>
            </a:p>
            <a:p>
              <a:pPr marL="171450" indent="-171450" algn="ctr">
                <a:lnSpc>
                  <a:spcPts val="1100"/>
                </a:lnSpc>
                <a:buFontTx/>
                <a:buChar char="-"/>
              </a:pPr>
              <a:r>
                <a:rPr lang="en-US" sz="1000" i="1" dirty="0">
                  <a:solidFill>
                    <a:srgbClr val="3333CC"/>
                  </a:solidFill>
                </a:rPr>
                <a:t>Vibration test at JPL in 2016 reduced ON conductance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790AAF5-A517-4B96-839F-333BD8539C9A}"/>
              </a:ext>
            </a:extLst>
          </p:cNvPr>
          <p:cNvGrpSpPr/>
          <p:nvPr/>
        </p:nvGrpSpPr>
        <p:grpSpPr>
          <a:xfrm>
            <a:off x="4561387" y="937245"/>
            <a:ext cx="4533083" cy="3869326"/>
            <a:chOff x="4561387" y="937245"/>
            <a:chExt cx="4533083" cy="3869326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EA58E2B-7D25-4AD4-BDF6-7B0656518AF2}"/>
                </a:ext>
              </a:extLst>
            </p:cNvPr>
            <p:cNvSpPr txBox="1"/>
            <p:nvPr/>
          </p:nvSpPr>
          <p:spPr>
            <a:xfrm>
              <a:off x="6021311" y="937245"/>
              <a:ext cx="16866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latin typeface="Arial Narrow" panose="020B0606020202030204" pitchFamily="34" charset="0"/>
                </a:rPr>
                <a:t>Reverse-Operation</a:t>
              </a:r>
              <a:endParaRPr lang="en-US" sz="1600" dirty="0">
                <a:latin typeface="Arial Narrow" panose="020B0606020202030204" pitchFamily="34" charset="0"/>
              </a:endParaRPr>
            </a:p>
          </p:txBody>
        </p:sp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39358C30-6BEE-4F6E-B20D-5FA7531009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474" t="-1159"/>
            <a:stretch/>
          </p:blipFill>
          <p:spPr>
            <a:xfrm>
              <a:off x="4561387" y="1238467"/>
              <a:ext cx="4533083" cy="274320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1E3365B-641F-4C45-ACDC-E7FA11B2C17B}"/>
                </a:ext>
              </a:extLst>
            </p:cNvPr>
            <p:cNvSpPr txBox="1"/>
            <p:nvPr/>
          </p:nvSpPr>
          <p:spPr>
            <a:xfrm>
              <a:off x="4561387" y="3965315"/>
              <a:ext cx="4533083" cy="841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i="1" dirty="0">
                  <a:solidFill>
                    <a:srgbClr val="3333CC"/>
                  </a:solidFill>
                </a:rPr>
                <a:t>JPL 2017</a:t>
              </a:r>
            </a:p>
            <a:p>
              <a:pPr marL="171450" indent="-171450" algn="ctr">
                <a:lnSpc>
                  <a:spcPts val="1100"/>
                </a:lnSpc>
                <a:buFontTx/>
                <a:buChar char="-"/>
              </a:pPr>
              <a:r>
                <a:rPr lang="en-US" sz="1000" i="1" dirty="0">
                  <a:solidFill>
                    <a:srgbClr val="3333CC"/>
                  </a:solidFill>
                  <a:latin typeface="+mn-lt"/>
                </a:rPr>
                <a:t>Advanced to TRL6 in 2018 (vibe test OK)</a:t>
              </a:r>
            </a:p>
            <a:p>
              <a:pPr marL="171450" indent="-171450" algn="ctr">
                <a:lnSpc>
                  <a:spcPts val="1100"/>
                </a:lnSpc>
                <a:buFontTx/>
                <a:buChar char="-"/>
              </a:pPr>
              <a:r>
                <a:rPr lang="en-US" sz="1000" i="1" dirty="0">
                  <a:solidFill>
                    <a:srgbClr val="3333CC"/>
                  </a:solidFill>
                </a:rPr>
                <a:t>Integral to </a:t>
              </a:r>
              <a:r>
                <a:rPr lang="en-US" sz="1000" i="1" dirty="0">
                  <a:solidFill>
                    <a:srgbClr val="3333CC"/>
                  </a:solidFill>
                  <a:latin typeface="+mn-lt"/>
                </a:rPr>
                <a:t>JPL internal initiative called ARTEMIS</a:t>
              </a:r>
            </a:p>
            <a:p>
              <a:pPr marL="171450" indent="-171450" algn="ctr">
                <a:lnSpc>
                  <a:spcPts val="1100"/>
                </a:lnSpc>
                <a:buFontTx/>
                <a:buChar char="-"/>
              </a:pPr>
              <a:r>
                <a:rPr lang="en-US" sz="1000" i="1" dirty="0">
                  <a:solidFill>
                    <a:srgbClr val="3333CC"/>
                  </a:solidFill>
                </a:rPr>
                <a:t>Integral to NASA GCD Project called </a:t>
              </a:r>
              <a:r>
                <a:rPr lang="en-US" sz="1000" b="1" i="1" dirty="0">
                  <a:solidFill>
                    <a:srgbClr val="3333CC"/>
                  </a:solidFill>
                </a:rPr>
                <a:t>PALETTE</a:t>
              </a:r>
            </a:p>
            <a:p>
              <a:pPr marL="171450" indent="-171450" algn="ctr">
                <a:lnSpc>
                  <a:spcPts val="1100"/>
                </a:lnSpc>
                <a:buFontTx/>
                <a:buChar char="-"/>
              </a:pPr>
              <a:r>
                <a:rPr lang="en-US" sz="1000" i="1" dirty="0">
                  <a:solidFill>
                    <a:srgbClr val="3333CC"/>
                  </a:solidFill>
                  <a:latin typeface="+mn-lt"/>
                </a:rPr>
                <a:t>Two units to fly on </a:t>
              </a:r>
              <a:r>
                <a:rPr lang="en-US" sz="1000" i="1" dirty="0">
                  <a:solidFill>
                    <a:srgbClr val="3333CC"/>
                  </a:solidFill>
                </a:rPr>
                <a:t>Astrobotic Peregrine lander</a:t>
              </a:r>
              <a:endParaRPr lang="en-US" sz="1000" i="1" dirty="0">
                <a:solidFill>
                  <a:srgbClr val="3333CC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517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9379"/>
            <a:ext cx="9169706" cy="558188"/>
          </a:xfrm>
        </p:spPr>
        <p:txBody>
          <a:bodyPr/>
          <a:lstStyle/>
          <a:p>
            <a:pPr algn="ctr"/>
            <a:r>
              <a:rPr lang="en-US" sz="2800" dirty="0"/>
              <a:t>      </a:t>
            </a:r>
            <a:r>
              <a:rPr lang="en-US" dirty="0"/>
              <a:t>1 – PASSIVE THERMAL SWITCHING (cont’d)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>
          <a:xfrm>
            <a:off x="254001" y="4802825"/>
            <a:ext cx="1422401" cy="274637"/>
          </a:xfrm>
        </p:spPr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b="1" dirty="0"/>
              <a:t>Thermal Toolbox Elements for Lunar/Planetary Extreme Environments</a:t>
            </a:r>
            <a:endParaRPr lang="en-US" i="1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541D3F3-5446-4B97-9507-A9B744945B2F}" type="slidenum">
              <a:rPr lang="en-US"/>
              <a:pPr/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9FE4B0D3-0CF6-436B-80CD-DDFD2E52FB86}"/>
              </a:ext>
            </a:extLst>
          </p:cNvPr>
          <p:cNvSpPr txBox="1"/>
          <p:nvPr/>
        </p:nvSpPr>
        <p:spPr>
          <a:xfrm>
            <a:off x="-4213" y="544420"/>
            <a:ext cx="91482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i="1" dirty="0">
                <a:solidFill>
                  <a:srgbClr val="3333CC"/>
                </a:solidFill>
              </a:rPr>
              <a:t>Hyper-Isolative Passive Thermally-Switched Architectures</a:t>
            </a:r>
            <a:endParaRPr lang="en-US" sz="1700" b="1" i="1" dirty="0">
              <a:solidFill>
                <a:srgbClr val="3333CC"/>
              </a:solidFill>
              <a:latin typeface="+mn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97826BE-FA3F-4C50-B0CA-B043C6EC5DD2}"/>
              </a:ext>
            </a:extLst>
          </p:cNvPr>
          <p:cNvSpPr txBox="1"/>
          <p:nvPr/>
        </p:nvSpPr>
        <p:spPr>
          <a:xfrm>
            <a:off x="300666" y="878045"/>
            <a:ext cx="39850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400" b="1" dirty="0">
                <a:latin typeface="Arial Narrow" panose="020B0606020202030204" pitchFamily="34" charset="0"/>
              </a:rPr>
              <a:t>A. Dual Thermal Switching Enclosure with Reverse-Operation DTE Thermal Switches (ROD-TSWs)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193AF7EB-755D-40DB-80A5-C5301E61DFB8}"/>
              </a:ext>
            </a:extLst>
          </p:cNvPr>
          <p:cNvSpPr txBox="1"/>
          <p:nvPr/>
        </p:nvSpPr>
        <p:spPr>
          <a:xfrm>
            <a:off x="4879139" y="872998"/>
            <a:ext cx="38853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400" b="1" dirty="0">
                <a:latin typeface="Arial Narrow" panose="020B0606020202030204" pitchFamily="34" charset="0"/>
              </a:rPr>
              <a:t>B. Dual Thermal Switching Enclosure with Combined ROD-TSW, Mini Loop Heat Pipe (mini-LHP)</a:t>
            </a:r>
          </a:p>
        </p:txBody>
      </p: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F0C445EC-C09F-47C8-8DA0-81AA8C556451}"/>
              </a:ext>
            </a:extLst>
          </p:cNvPr>
          <p:cNvGrpSpPr/>
          <p:nvPr/>
        </p:nvGrpSpPr>
        <p:grpSpPr>
          <a:xfrm>
            <a:off x="124802" y="1421435"/>
            <a:ext cx="2117342" cy="1233354"/>
            <a:chOff x="1202688" y="1432761"/>
            <a:chExt cx="2117342" cy="1233354"/>
          </a:xfrm>
        </p:grpSpPr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124ACACE-962F-4C57-BB73-8C2B0670E6C6}"/>
                </a:ext>
              </a:extLst>
            </p:cNvPr>
            <p:cNvGrpSpPr/>
            <p:nvPr/>
          </p:nvGrpSpPr>
          <p:grpSpPr>
            <a:xfrm>
              <a:off x="1202688" y="1432761"/>
              <a:ext cx="2117342" cy="1233354"/>
              <a:chOff x="3735834" y="1151709"/>
              <a:chExt cx="2117342" cy="1233354"/>
            </a:xfrm>
          </p:grpSpPr>
          <p:grpSp>
            <p:nvGrpSpPr>
              <p:cNvPr id="277" name="Group 276">
                <a:extLst>
                  <a:ext uri="{FF2B5EF4-FFF2-40B4-BE49-F238E27FC236}">
                    <a16:creationId xmlns:a16="http://schemas.microsoft.com/office/drawing/2014/main" id="{F7DD5D0E-992D-4A80-B313-4ABA87041BAF}"/>
                  </a:ext>
                </a:extLst>
              </p:cNvPr>
              <p:cNvGrpSpPr/>
              <p:nvPr/>
            </p:nvGrpSpPr>
            <p:grpSpPr>
              <a:xfrm>
                <a:off x="3735834" y="1151709"/>
                <a:ext cx="2117342" cy="1233354"/>
                <a:chOff x="3735834" y="1151709"/>
                <a:chExt cx="2117342" cy="1233354"/>
              </a:xfrm>
            </p:grpSpPr>
            <p:cxnSp>
              <p:nvCxnSpPr>
                <p:cNvPr id="279" name="Straight Connector 278">
                  <a:extLst>
                    <a:ext uri="{FF2B5EF4-FFF2-40B4-BE49-F238E27FC236}">
                      <a16:creationId xmlns:a16="http://schemas.microsoft.com/office/drawing/2014/main" id="{C3D0250B-8A81-44E9-AF60-C84C91A73871}"/>
                    </a:ext>
                  </a:extLst>
                </p:cNvPr>
                <p:cNvCxnSpPr/>
                <p:nvPr/>
              </p:nvCxnSpPr>
              <p:spPr>
                <a:xfrm flipH="1" flipV="1">
                  <a:off x="4822840" y="1940563"/>
                  <a:ext cx="320284" cy="18479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Straight Connector 279">
                  <a:extLst>
                    <a:ext uri="{FF2B5EF4-FFF2-40B4-BE49-F238E27FC236}">
                      <a16:creationId xmlns:a16="http://schemas.microsoft.com/office/drawing/2014/main" id="{38AB8DA9-6A94-4C2B-B4AC-9792311A69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741979" y="1930438"/>
                  <a:ext cx="336582" cy="19147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Straight Connector 280">
                  <a:extLst>
                    <a:ext uri="{FF2B5EF4-FFF2-40B4-BE49-F238E27FC236}">
                      <a16:creationId xmlns:a16="http://schemas.microsoft.com/office/drawing/2014/main" id="{305BF9D6-E4AA-44DE-80C9-8BC945E73125}"/>
                    </a:ext>
                  </a:extLst>
                </p:cNvPr>
                <p:cNvCxnSpPr/>
                <p:nvPr/>
              </p:nvCxnSpPr>
              <p:spPr>
                <a:xfrm flipH="1" flipV="1">
                  <a:off x="3742397" y="1165446"/>
                  <a:ext cx="320284" cy="18479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Straight Connector 281">
                  <a:extLst>
                    <a:ext uri="{FF2B5EF4-FFF2-40B4-BE49-F238E27FC236}">
                      <a16:creationId xmlns:a16="http://schemas.microsoft.com/office/drawing/2014/main" id="{CCE68FA4-980F-44A8-B09A-62C1243206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814084" y="1158393"/>
                  <a:ext cx="314139" cy="19147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83" name="Group 282">
                  <a:extLst>
                    <a:ext uri="{FF2B5EF4-FFF2-40B4-BE49-F238E27FC236}">
                      <a16:creationId xmlns:a16="http://schemas.microsoft.com/office/drawing/2014/main" id="{010C5FB8-06A2-452D-9D5B-7E8303E86DFA}"/>
                    </a:ext>
                  </a:extLst>
                </p:cNvPr>
                <p:cNvGrpSpPr/>
                <p:nvPr/>
              </p:nvGrpSpPr>
              <p:grpSpPr>
                <a:xfrm>
                  <a:off x="3735834" y="1151709"/>
                  <a:ext cx="1850518" cy="1177931"/>
                  <a:chOff x="4083016" y="1471842"/>
                  <a:chExt cx="1850518" cy="1177931"/>
                </a:xfrm>
              </p:grpSpPr>
              <p:sp>
                <p:nvSpPr>
                  <p:cNvPr id="289" name="Rectangle 288">
                    <a:extLst>
                      <a:ext uri="{FF2B5EF4-FFF2-40B4-BE49-F238E27FC236}">
                        <a16:creationId xmlns:a16="http://schemas.microsoft.com/office/drawing/2014/main" id="{A2AD96BF-F7AD-45AF-9E74-BEE1BECF6221}"/>
                      </a:ext>
                    </a:extLst>
                  </p:cNvPr>
                  <p:cNvSpPr/>
                  <p:nvPr/>
                </p:nvSpPr>
                <p:spPr>
                  <a:xfrm>
                    <a:off x="4083016" y="1471842"/>
                    <a:ext cx="1408274" cy="979508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0" name="Rectangle 289">
                    <a:extLst>
                      <a:ext uri="{FF2B5EF4-FFF2-40B4-BE49-F238E27FC236}">
                        <a16:creationId xmlns:a16="http://schemas.microsoft.com/office/drawing/2014/main" id="{0DD15A78-14B4-46AC-A403-A854260284EE}"/>
                      </a:ext>
                    </a:extLst>
                  </p:cNvPr>
                  <p:cNvSpPr/>
                  <p:nvPr/>
                </p:nvSpPr>
                <p:spPr>
                  <a:xfrm>
                    <a:off x="4403300" y="1663316"/>
                    <a:ext cx="767705" cy="59656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1" name="Flowchart: Punched Tape 290">
                    <a:extLst>
                      <a:ext uri="{FF2B5EF4-FFF2-40B4-BE49-F238E27FC236}">
                        <a16:creationId xmlns:a16="http://schemas.microsoft.com/office/drawing/2014/main" id="{026F7576-9ACF-4BDD-97A1-F618874BDE5C}"/>
                      </a:ext>
                    </a:extLst>
                  </p:cNvPr>
                  <p:cNvSpPr/>
                  <p:nvPr/>
                </p:nvSpPr>
                <p:spPr>
                  <a:xfrm>
                    <a:off x="5564637" y="1735897"/>
                    <a:ext cx="198038" cy="151585"/>
                  </a:xfrm>
                  <a:prstGeom prst="flowChartPunchedTap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2" name="Flowchart: Punched Tape 291">
                    <a:extLst>
                      <a:ext uri="{FF2B5EF4-FFF2-40B4-BE49-F238E27FC236}">
                        <a16:creationId xmlns:a16="http://schemas.microsoft.com/office/drawing/2014/main" id="{91027CB1-CA97-4EB3-9573-ABD8B2661A81}"/>
                      </a:ext>
                    </a:extLst>
                  </p:cNvPr>
                  <p:cNvSpPr/>
                  <p:nvPr/>
                </p:nvSpPr>
                <p:spPr>
                  <a:xfrm>
                    <a:off x="5288361" y="2040513"/>
                    <a:ext cx="198038" cy="151585"/>
                  </a:xfrm>
                  <a:prstGeom prst="flowChartPunchedTap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3" name="Isosceles Triangle 292">
                    <a:extLst>
                      <a:ext uri="{FF2B5EF4-FFF2-40B4-BE49-F238E27FC236}">
                        <a16:creationId xmlns:a16="http://schemas.microsoft.com/office/drawing/2014/main" id="{A36DFA99-D3FB-475E-BF23-2C162C54547D}"/>
                      </a:ext>
                    </a:extLst>
                  </p:cNvPr>
                  <p:cNvSpPr/>
                  <p:nvPr/>
                </p:nvSpPr>
                <p:spPr>
                  <a:xfrm>
                    <a:off x="4190593" y="2451350"/>
                    <a:ext cx="212707" cy="191474"/>
                  </a:xfrm>
                  <a:prstGeom prst="triangle">
                    <a:avLst/>
                  </a:prstGeom>
                  <a:solidFill>
                    <a:schemeClr val="tx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4" name="Isosceles Triangle 293">
                    <a:extLst>
                      <a:ext uri="{FF2B5EF4-FFF2-40B4-BE49-F238E27FC236}">
                        <a16:creationId xmlns:a16="http://schemas.microsoft.com/office/drawing/2014/main" id="{DE8A8DFB-01FF-4713-A576-35C15BFD3FF2}"/>
                      </a:ext>
                    </a:extLst>
                  </p:cNvPr>
                  <p:cNvSpPr/>
                  <p:nvPr/>
                </p:nvSpPr>
                <p:spPr>
                  <a:xfrm>
                    <a:off x="5185674" y="2458299"/>
                    <a:ext cx="212707" cy="191474"/>
                  </a:xfrm>
                  <a:prstGeom prst="triangle">
                    <a:avLst/>
                  </a:prstGeom>
                  <a:solidFill>
                    <a:schemeClr val="tx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5" name="Isosceles Triangle 294">
                    <a:extLst>
                      <a:ext uri="{FF2B5EF4-FFF2-40B4-BE49-F238E27FC236}">
                        <a16:creationId xmlns:a16="http://schemas.microsoft.com/office/drawing/2014/main" id="{093EF4D7-4F05-456D-887A-8131651C570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555953" y="2266435"/>
                    <a:ext cx="125343" cy="244492"/>
                  </a:xfrm>
                  <a:prstGeom prst="triangle">
                    <a:avLst/>
                  </a:prstGeom>
                  <a:solidFill>
                    <a:schemeClr val="tx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6" name="Isosceles Triangle 295">
                    <a:extLst>
                      <a:ext uri="{FF2B5EF4-FFF2-40B4-BE49-F238E27FC236}">
                        <a16:creationId xmlns:a16="http://schemas.microsoft.com/office/drawing/2014/main" id="{6A9DCE0D-2B78-4297-91D9-FFD5EE2D7B1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557428" y="1418952"/>
                    <a:ext cx="125343" cy="244492"/>
                  </a:xfrm>
                  <a:prstGeom prst="triangle">
                    <a:avLst/>
                  </a:prstGeom>
                  <a:solidFill>
                    <a:schemeClr val="tx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7" name="Rectangle 296">
                    <a:extLst>
                      <a:ext uri="{FF2B5EF4-FFF2-40B4-BE49-F238E27FC236}">
                        <a16:creationId xmlns:a16="http://schemas.microsoft.com/office/drawing/2014/main" id="{5243CF88-8907-45CA-ABD4-37BD32722C10}"/>
                      </a:ext>
                    </a:extLst>
                  </p:cNvPr>
                  <p:cNvSpPr/>
                  <p:nvPr/>
                </p:nvSpPr>
                <p:spPr>
                  <a:xfrm>
                    <a:off x="5755055" y="1471842"/>
                    <a:ext cx="178479" cy="979508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8" name="Rectangle 297">
                    <a:extLst>
                      <a:ext uri="{FF2B5EF4-FFF2-40B4-BE49-F238E27FC236}">
                        <a16:creationId xmlns:a16="http://schemas.microsoft.com/office/drawing/2014/main" id="{3263A433-51B5-46C8-8C36-D6666E3FE11C}"/>
                      </a:ext>
                    </a:extLst>
                  </p:cNvPr>
                  <p:cNvSpPr/>
                  <p:nvPr/>
                </p:nvSpPr>
                <p:spPr>
                  <a:xfrm>
                    <a:off x="5040203" y="2018509"/>
                    <a:ext cx="244492" cy="195594"/>
                  </a:xfrm>
                  <a:prstGeom prst="rect">
                    <a:avLst/>
                  </a:prstGeom>
                  <a:solidFill>
                    <a:schemeClr val="tx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9" name="Rectangle 298">
                    <a:extLst>
                      <a:ext uri="{FF2B5EF4-FFF2-40B4-BE49-F238E27FC236}">
                        <a16:creationId xmlns:a16="http://schemas.microsoft.com/office/drawing/2014/main" id="{4A4C4849-7BDC-4D2A-84AD-83FD53B7C3E4}"/>
                      </a:ext>
                    </a:extLst>
                  </p:cNvPr>
                  <p:cNvSpPr/>
                  <p:nvPr/>
                </p:nvSpPr>
                <p:spPr>
                  <a:xfrm>
                    <a:off x="5320145" y="1721228"/>
                    <a:ext cx="244492" cy="195594"/>
                  </a:xfrm>
                  <a:prstGeom prst="rect">
                    <a:avLst/>
                  </a:prstGeom>
                  <a:solidFill>
                    <a:schemeClr val="tx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85" name="Rectangle 284">
                  <a:extLst>
                    <a:ext uri="{FF2B5EF4-FFF2-40B4-BE49-F238E27FC236}">
                      <a16:creationId xmlns:a16="http://schemas.microsoft.com/office/drawing/2014/main" id="{E4F392D5-5F2D-43B5-A01E-92B37CDF9CC3}"/>
                    </a:ext>
                  </a:extLst>
                </p:cNvPr>
                <p:cNvSpPr/>
                <p:nvPr/>
              </p:nvSpPr>
              <p:spPr>
                <a:xfrm>
                  <a:off x="3958957" y="2077286"/>
                  <a:ext cx="344966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400" b="1" dirty="0">
                      <a:sym typeface="Wingdings 2" panose="05020102010507070707" pitchFamily="18" charset="2"/>
                    </a:rPr>
                    <a:t></a:t>
                  </a:r>
                  <a:endParaRPr lang="en-US" sz="1400" dirty="0"/>
                </a:p>
              </p:txBody>
            </p:sp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3AF1CD34-E709-4DF9-8585-DC938BAEAD60}"/>
                    </a:ext>
                  </a:extLst>
                </p:cNvPr>
                <p:cNvSpPr/>
                <p:nvPr/>
              </p:nvSpPr>
              <p:spPr>
                <a:xfrm>
                  <a:off x="4645635" y="1642625"/>
                  <a:ext cx="394660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  <a:sym typeface="Wingdings 2" panose="05020102010507070707" pitchFamily="18" charset="2"/>
                    </a:rPr>
                    <a:t></a:t>
                  </a:r>
                  <a:r>
                    <a:rPr lang="en-US" sz="1400" b="1" i="1" dirty="0">
                      <a:sym typeface="Wingdings 2" panose="05020102010507070707" pitchFamily="18" charset="2"/>
                    </a:rPr>
                    <a:t> </a:t>
                  </a:r>
                  <a:endParaRPr lang="en-US" sz="1400" dirty="0"/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9CA168CF-1E8A-4E78-BD10-F9338E7029B4}"/>
                    </a:ext>
                  </a:extLst>
                </p:cNvPr>
                <p:cNvSpPr/>
                <p:nvPr/>
              </p:nvSpPr>
              <p:spPr>
                <a:xfrm>
                  <a:off x="5508210" y="1549868"/>
                  <a:ext cx="344966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400" b="1" dirty="0">
                      <a:sym typeface="Wingdings 2" panose="05020102010507070707" pitchFamily="18" charset="2"/>
                    </a:rPr>
                    <a:t></a:t>
                  </a:r>
                  <a:endParaRPr lang="en-US" sz="1400" dirty="0"/>
                </a:p>
              </p:txBody>
            </p:sp>
            <p:sp>
              <p:nvSpPr>
                <p:cNvPr id="288" name="Rectangle 287">
                  <a:extLst>
                    <a:ext uri="{FF2B5EF4-FFF2-40B4-BE49-F238E27FC236}">
                      <a16:creationId xmlns:a16="http://schemas.microsoft.com/office/drawing/2014/main" id="{09C2F37F-428B-4838-AFB0-77B58A9B4BFB}"/>
                    </a:ext>
                  </a:extLst>
                </p:cNvPr>
                <p:cNvSpPr/>
                <p:nvPr/>
              </p:nvSpPr>
              <p:spPr>
                <a:xfrm>
                  <a:off x="3741701" y="1767482"/>
                  <a:ext cx="394660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400" b="1" dirty="0">
                      <a:sym typeface="Wingdings 2" panose="05020102010507070707" pitchFamily="18" charset="2"/>
                    </a:rPr>
                    <a:t></a:t>
                  </a:r>
                  <a:r>
                    <a:rPr lang="en-US" sz="1400" b="1" dirty="0">
                      <a:solidFill>
                        <a:srgbClr val="00B050"/>
                      </a:solidFill>
                      <a:sym typeface="Wingdings 2" panose="05020102010507070707" pitchFamily="18" charset="2"/>
                    </a:rPr>
                    <a:t> </a:t>
                  </a:r>
                  <a:endParaRPr lang="en-US" sz="1400" dirty="0"/>
                </a:p>
              </p:txBody>
            </p:sp>
          </p:grpSp>
          <p:sp>
            <p:nvSpPr>
              <p:cNvPr id="278" name="Rectangle 277">
                <a:extLst>
                  <a:ext uri="{FF2B5EF4-FFF2-40B4-BE49-F238E27FC236}">
                    <a16:creationId xmlns:a16="http://schemas.microsoft.com/office/drawing/2014/main" id="{58B67DEE-82D8-4CA6-AB6E-831F21ED315E}"/>
                  </a:ext>
                </a:extLst>
              </p:cNvPr>
              <p:cNvSpPr/>
              <p:nvPr/>
            </p:nvSpPr>
            <p:spPr>
              <a:xfrm>
                <a:off x="4930065" y="1350047"/>
                <a:ext cx="39466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sym typeface="Wingdings 2" panose="05020102010507070707" pitchFamily="18" charset="2"/>
                  </a:rPr>
                  <a:t></a:t>
                </a:r>
                <a:r>
                  <a:rPr lang="en-US" sz="1400" b="1" i="1" dirty="0">
                    <a:sym typeface="Wingdings 2" panose="05020102010507070707" pitchFamily="18" charset="2"/>
                  </a:rPr>
                  <a:t> </a:t>
                </a:r>
                <a:endParaRPr lang="en-US" sz="1400" dirty="0"/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29F087F-949C-48CD-ADAB-D235443C4B87}"/>
                </a:ext>
              </a:extLst>
            </p:cNvPr>
            <p:cNvSpPr txBox="1"/>
            <p:nvPr/>
          </p:nvSpPr>
          <p:spPr>
            <a:xfrm>
              <a:off x="1474405" y="1703606"/>
              <a:ext cx="74892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7030A0"/>
                  </a:solidFill>
                  <a:latin typeface="Arial Narrow" panose="020B0606020202030204" pitchFamily="34" charset="0"/>
                </a:rPr>
                <a:t>SCIENCE</a:t>
              </a:r>
            </a:p>
            <a:p>
              <a:pPr algn="ctr"/>
              <a:r>
                <a:rPr lang="en-US" sz="1100" b="1" dirty="0">
                  <a:solidFill>
                    <a:srgbClr val="7030A0"/>
                  </a:solidFill>
                  <a:latin typeface="Arial Narrow" panose="020B0606020202030204" pitchFamily="34" charset="0"/>
                </a:rPr>
                <a:t>PAYLOAD</a:t>
              </a:r>
            </a:p>
          </p:txBody>
        </p:sp>
      </p:grp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0616D478-A999-4ADC-8DE2-444DA4033F7F}"/>
              </a:ext>
            </a:extLst>
          </p:cNvPr>
          <p:cNvGrpSpPr/>
          <p:nvPr/>
        </p:nvGrpSpPr>
        <p:grpSpPr>
          <a:xfrm>
            <a:off x="4549041" y="1420550"/>
            <a:ext cx="2115233" cy="1234095"/>
            <a:chOff x="5786033" y="1439445"/>
            <a:chExt cx="2115233" cy="1234095"/>
          </a:xfrm>
        </p:grpSpPr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A22B7CA1-5DD2-4DF6-83CF-CFF24B22615C}"/>
                </a:ext>
              </a:extLst>
            </p:cNvPr>
            <p:cNvGrpSpPr/>
            <p:nvPr/>
          </p:nvGrpSpPr>
          <p:grpSpPr>
            <a:xfrm>
              <a:off x="5786033" y="1439445"/>
              <a:ext cx="2115233" cy="1234095"/>
              <a:chOff x="6588709" y="1150968"/>
              <a:chExt cx="2115233" cy="1234095"/>
            </a:xfrm>
          </p:grpSpPr>
          <p:cxnSp>
            <p:nvCxnSpPr>
              <p:cNvPr id="303" name="Straight Connector 302">
                <a:extLst>
                  <a:ext uri="{FF2B5EF4-FFF2-40B4-BE49-F238E27FC236}">
                    <a16:creationId xmlns:a16="http://schemas.microsoft.com/office/drawing/2014/main" id="{AB0DBD8B-1C6D-4BFE-AB7B-D202C2B4D429}"/>
                  </a:ext>
                </a:extLst>
              </p:cNvPr>
              <p:cNvCxnSpPr/>
              <p:nvPr/>
            </p:nvCxnSpPr>
            <p:spPr>
              <a:xfrm flipH="1" flipV="1">
                <a:off x="7689015" y="1938706"/>
                <a:ext cx="320284" cy="18479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Straight Connector 303">
                <a:extLst>
                  <a:ext uri="{FF2B5EF4-FFF2-40B4-BE49-F238E27FC236}">
                    <a16:creationId xmlns:a16="http://schemas.microsoft.com/office/drawing/2014/main" id="{331FE383-FDA2-40F0-A535-7AD205CCBCA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588709" y="1939004"/>
                <a:ext cx="336582" cy="191474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Straight Connector 304">
                <a:extLst>
                  <a:ext uri="{FF2B5EF4-FFF2-40B4-BE49-F238E27FC236}">
                    <a16:creationId xmlns:a16="http://schemas.microsoft.com/office/drawing/2014/main" id="{449A9916-040D-45FA-84DE-4EE0884A7154}"/>
                  </a:ext>
                </a:extLst>
              </p:cNvPr>
              <p:cNvCxnSpPr/>
              <p:nvPr/>
            </p:nvCxnSpPr>
            <p:spPr>
              <a:xfrm flipH="1" flipV="1">
                <a:off x="6595283" y="1157654"/>
                <a:ext cx="320284" cy="18479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Straight Connector 305">
                <a:extLst>
                  <a:ext uri="{FF2B5EF4-FFF2-40B4-BE49-F238E27FC236}">
                    <a16:creationId xmlns:a16="http://schemas.microsoft.com/office/drawing/2014/main" id="{B05A4373-6EC2-4F90-85E3-BB97364A88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83272" y="1150968"/>
                <a:ext cx="314139" cy="191473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7" name="Rectangle 306">
                <a:extLst>
                  <a:ext uri="{FF2B5EF4-FFF2-40B4-BE49-F238E27FC236}">
                    <a16:creationId xmlns:a16="http://schemas.microsoft.com/office/drawing/2014/main" id="{23347A09-E09C-4829-AFFC-D7E2AFE3C070}"/>
                  </a:ext>
                </a:extLst>
              </p:cNvPr>
              <p:cNvSpPr/>
              <p:nvPr/>
            </p:nvSpPr>
            <p:spPr>
              <a:xfrm>
                <a:off x="6595283" y="1150970"/>
                <a:ext cx="1408274" cy="97950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8" name="Rectangle 307">
                <a:extLst>
                  <a:ext uri="{FF2B5EF4-FFF2-40B4-BE49-F238E27FC236}">
                    <a16:creationId xmlns:a16="http://schemas.microsoft.com/office/drawing/2014/main" id="{F07DF294-7995-4C36-89D5-E1C9F2172E6D}"/>
                  </a:ext>
                </a:extLst>
              </p:cNvPr>
              <p:cNvSpPr/>
              <p:nvPr/>
            </p:nvSpPr>
            <p:spPr>
              <a:xfrm>
                <a:off x="6915567" y="1342444"/>
                <a:ext cx="767705" cy="59656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9" name="Isosceles Triangle 308">
                <a:extLst>
                  <a:ext uri="{FF2B5EF4-FFF2-40B4-BE49-F238E27FC236}">
                    <a16:creationId xmlns:a16="http://schemas.microsoft.com/office/drawing/2014/main" id="{A7BB42AF-CF40-4C7A-9A2C-E9AA0E4EE705}"/>
                  </a:ext>
                </a:extLst>
              </p:cNvPr>
              <p:cNvSpPr/>
              <p:nvPr/>
            </p:nvSpPr>
            <p:spPr>
              <a:xfrm>
                <a:off x="6702860" y="2130478"/>
                <a:ext cx="212707" cy="191474"/>
              </a:xfrm>
              <a:prstGeom prst="triangl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0" name="Isosceles Triangle 309">
                <a:extLst>
                  <a:ext uri="{FF2B5EF4-FFF2-40B4-BE49-F238E27FC236}">
                    <a16:creationId xmlns:a16="http://schemas.microsoft.com/office/drawing/2014/main" id="{3241A047-C850-471F-9E6E-EBAEAFD48437}"/>
                  </a:ext>
                </a:extLst>
              </p:cNvPr>
              <p:cNvSpPr/>
              <p:nvPr/>
            </p:nvSpPr>
            <p:spPr>
              <a:xfrm>
                <a:off x="7697941" y="2137427"/>
                <a:ext cx="212707" cy="191474"/>
              </a:xfrm>
              <a:prstGeom prst="triangl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1" name="Isosceles Triangle 310">
                <a:extLst>
                  <a:ext uri="{FF2B5EF4-FFF2-40B4-BE49-F238E27FC236}">
                    <a16:creationId xmlns:a16="http://schemas.microsoft.com/office/drawing/2014/main" id="{F7DBB4FE-66A0-4410-9D11-7B443282A1AA}"/>
                  </a:ext>
                </a:extLst>
              </p:cNvPr>
              <p:cNvSpPr/>
              <p:nvPr/>
            </p:nvSpPr>
            <p:spPr>
              <a:xfrm rot="5400000">
                <a:off x="8068220" y="1940673"/>
                <a:ext cx="125343" cy="244492"/>
              </a:xfrm>
              <a:prstGeom prst="triangl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2" name="Isosceles Triangle 311">
                <a:extLst>
                  <a:ext uri="{FF2B5EF4-FFF2-40B4-BE49-F238E27FC236}">
                    <a16:creationId xmlns:a16="http://schemas.microsoft.com/office/drawing/2014/main" id="{B2C845DF-8E64-4202-B1EA-D66AFAD4DB39}"/>
                  </a:ext>
                </a:extLst>
              </p:cNvPr>
              <p:cNvSpPr/>
              <p:nvPr/>
            </p:nvSpPr>
            <p:spPr>
              <a:xfrm rot="5400000">
                <a:off x="8069695" y="1098080"/>
                <a:ext cx="125343" cy="244492"/>
              </a:xfrm>
              <a:prstGeom prst="triangl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3" name="Rectangle 312">
                <a:extLst>
                  <a:ext uri="{FF2B5EF4-FFF2-40B4-BE49-F238E27FC236}">
                    <a16:creationId xmlns:a16="http://schemas.microsoft.com/office/drawing/2014/main" id="{941597B8-70BA-49F7-AED1-21FF01FEF2EA}"/>
                  </a:ext>
                </a:extLst>
              </p:cNvPr>
              <p:cNvSpPr/>
              <p:nvPr/>
            </p:nvSpPr>
            <p:spPr>
              <a:xfrm>
                <a:off x="8267322" y="1150970"/>
                <a:ext cx="178479" cy="97950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14" name="Group 313">
                <a:extLst>
                  <a:ext uri="{FF2B5EF4-FFF2-40B4-BE49-F238E27FC236}">
                    <a16:creationId xmlns:a16="http://schemas.microsoft.com/office/drawing/2014/main" id="{383A198C-EA93-4A83-847B-0A791285C432}"/>
                  </a:ext>
                </a:extLst>
              </p:cNvPr>
              <p:cNvGrpSpPr/>
              <p:nvPr/>
            </p:nvGrpSpPr>
            <p:grpSpPr>
              <a:xfrm>
                <a:off x="7804294" y="1200995"/>
                <a:ext cx="606281" cy="886145"/>
                <a:chOff x="9224102" y="1663020"/>
                <a:chExt cx="750803" cy="886145"/>
              </a:xfrm>
            </p:grpSpPr>
            <p:cxnSp>
              <p:nvCxnSpPr>
                <p:cNvPr id="320" name="Straight Connector 319">
                  <a:extLst>
                    <a:ext uri="{FF2B5EF4-FFF2-40B4-BE49-F238E27FC236}">
                      <a16:creationId xmlns:a16="http://schemas.microsoft.com/office/drawing/2014/main" id="{9CAA4FA3-5B8A-4ED1-A3A5-BD7C6C25488C}"/>
                    </a:ext>
                  </a:extLst>
                </p:cNvPr>
                <p:cNvCxnSpPr/>
                <p:nvPr/>
              </p:nvCxnSpPr>
              <p:spPr>
                <a:xfrm>
                  <a:off x="9224102" y="2207400"/>
                  <a:ext cx="62806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1" name="Straight Connector 320">
                  <a:extLst>
                    <a:ext uri="{FF2B5EF4-FFF2-40B4-BE49-F238E27FC236}">
                      <a16:creationId xmlns:a16="http://schemas.microsoft.com/office/drawing/2014/main" id="{F1FF7921-5E94-45E9-8306-2A88385A47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852167" y="1663020"/>
                  <a:ext cx="0" cy="54864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2" name="Straight Connector 321">
                  <a:extLst>
                    <a:ext uri="{FF2B5EF4-FFF2-40B4-BE49-F238E27FC236}">
                      <a16:creationId xmlns:a16="http://schemas.microsoft.com/office/drawing/2014/main" id="{6D3D4941-3A7E-4D57-993D-7F7ACBB5C5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846889" y="1672545"/>
                  <a:ext cx="12801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3" name="Straight Connector 322">
                  <a:extLst>
                    <a:ext uri="{FF2B5EF4-FFF2-40B4-BE49-F238E27FC236}">
                      <a16:creationId xmlns:a16="http://schemas.microsoft.com/office/drawing/2014/main" id="{3F36BC07-7FC2-4FC9-98F7-C31F1193B1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966763" y="1666830"/>
                  <a:ext cx="0" cy="88233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4" name="Straight Connector 323">
                  <a:extLst>
                    <a:ext uri="{FF2B5EF4-FFF2-40B4-BE49-F238E27FC236}">
                      <a16:creationId xmlns:a16="http://schemas.microsoft.com/office/drawing/2014/main" id="{31B0216C-F908-448F-8F1C-690759EBC378}"/>
                    </a:ext>
                  </a:extLst>
                </p:cNvPr>
                <p:cNvCxnSpPr/>
                <p:nvPr/>
              </p:nvCxnSpPr>
              <p:spPr>
                <a:xfrm>
                  <a:off x="9224102" y="2292281"/>
                  <a:ext cx="62806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5" name="Straight Connector 324">
                  <a:extLst>
                    <a:ext uri="{FF2B5EF4-FFF2-40B4-BE49-F238E27FC236}">
                      <a16:creationId xmlns:a16="http://schemas.microsoft.com/office/drawing/2014/main" id="{0CEAB87E-B5F3-4DE5-B4B9-8F993237D1A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844570" y="2540033"/>
                  <a:ext cx="12801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6" name="Straight Connector 325">
                  <a:extLst>
                    <a:ext uri="{FF2B5EF4-FFF2-40B4-BE49-F238E27FC236}">
                      <a16:creationId xmlns:a16="http://schemas.microsoft.com/office/drawing/2014/main" id="{C0ABF515-1BCA-41A7-857C-4D2029B0FD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850286" y="2284371"/>
                  <a:ext cx="0" cy="25603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5" name="Rectangle 314">
                <a:extLst>
                  <a:ext uri="{FF2B5EF4-FFF2-40B4-BE49-F238E27FC236}">
                    <a16:creationId xmlns:a16="http://schemas.microsoft.com/office/drawing/2014/main" id="{4A7BECC4-CD00-4013-B214-FE525127C745}"/>
                  </a:ext>
                </a:extLst>
              </p:cNvPr>
              <p:cNvSpPr/>
              <p:nvPr/>
            </p:nvSpPr>
            <p:spPr>
              <a:xfrm>
                <a:off x="7552470" y="1693827"/>
                <a:ext cx="244492" cy="195594"/>
              </a:xfrm>
              <a:prstGeom prst="rect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6" name="Rectangle 315">
                <a:extLst>
                  <a:ext uri="{FF2B5EF4-FFF2-40B4-BE49-F238E27FC236}">
                    <a16:creationId xmlns:a16="http://schemas.microsoft.com/office/drawing/2014/main" id="{8621DD00-27C6-4335-8505-7782A1D0170B}"/>
                  </a:ext>
                </a:extLst>
              </p:cNvPr>
              <p:cNvSpPr/>
              <p:nvPr/>
            </p:nvSpPr>
            <p:spPr>
              <a:xfrm>
                <a:off x="6824399" y="2077286"/>
                <a:ext cx="34496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ym typeface="Wingdings 2" panose="05020102010507070707" pitchFamily="18" charset="2"/>
                  </a:rPr>
                  <a:t></a:t>
                </a:r>
                <a:endParaRPr lang="en-US" sz="1400" dirty="0"/>
              </a:p>
            </p:txBody>
          </p:sp>
          <p:sp>
            <p:nvSpPr>
              <p:cNvPr id="317" name="Rectangle 316">
                <a:extLst>
                  <a:ext uri="{FF2B5EF4-FFF2-40B4-BE49-F238E27FC236}">
                    <a16:creationId xmlns:a16="http://schemas.microsoft.com/office/drawing/2014/main" id="{3FF88BBD-E171-4802-989E-F1863D150FB7}"/>
                  </a:ext>
                </a:extLst>
              </p:cNvPr>
              <p:cNvSpPr/>
              <p:nvPr/>
            </p:nvSpPr>
            <p:spPr>
              <a:xfrm>
                <a:off x="7495376" y="1637814"/>
                <a:ext cx="34496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sym typeface="Wingdings 2" panose="05020102010507070707" pitchFamily="18" charset="2"/>
                  </a:rPr>
                  <a:t>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932F67E0-ED03-4594-BDA2-9EEE48DCD403}"/>
                  </a:ext>
                </a:extLst>
              </p:cNvPr>
              <p:cNvSpPr/>
              <p:nvPr/>
            </p:nvSpPr>
            <p:spPr>
              <a:xfrm>
                <a:off x="8358976" y="1549868"/>
                <a:ext cx="34496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ym typeface="Wingdings 2" panose="05020102010507070707" pitchFamily="18" charset="2"/>
                  </a:rPr>
                  <a:t></a:t>
                </a:r>
                <a:endParaRPr lang="en-US" sz="1400" dirty="0"/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750BA589-88A7-4A95-8225-CC2030B5AA7B}"/>
                  </a:ext>
                </a:extLst>
              </p:cNvPr>
              <p:cNvSpPr/>
              <p:nvPr/>
            </p:nvSpPr>
            <p:spPr>
              <a:xfrm>
                <a:off x="6616920" y="1767482"/>
                <a:ext cx="39466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ym typeface="Wingdings 2" panose="05020102010507070707" pitchFamily="18" charset="2"/>
                  </a:rPr>
                  <a:t> </a:t>
                </a:r>
                <a:endParaRPr lang="en-US" sz="1400" dirty="0"/>
              </a:p>
            </p:txBody>
          </p:sp>
        </p:grp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B74749DB-EAEE-44C3-8DF7-1966CB8EFEFF}"/>
                </a:ext>
              </a:extLst>
            </p:cNvPr>
            <p:cNvSpPr txBox="1"/>
            <p:nvPr/>
          </p:nvSpPr>
          <p:spPr>
            <a:xfrm>
              <a:off x="6062768" y="1717277"/>
              <a:ext cx="74892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7030A0"/>
                  </a:solidFill>
                  <a:latin typeface="Arial Narrow" panose="020B0606020202030204" pitchFamily="34" charset="0"/>
                </a:rPr>
                <a:t>SCIENCE</a:t>
              </a:r>
            </a:p>
            <a:p>
              <a:pPr algn="ctr"/>
              <a:r>
                <a:rPr lang="en-US" sz="1100" b="1" dirty="0">
                  <a:solidFill>
                    <a:srgbClr val="7030A0"/>
                  </a:solidFill>
                  <a:latin typeface="Arial Narrow" panose="020B0606020202030204" pitchFamily="34" charset="0"/>
                </a:rPr>
                <a:t>PAYLOAD</a:t>
              </a:r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852CA3C4-37B0-41D8-8955-65077137E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69" y="2873658"/>
            <a:ext cx="7612224" cy="1960074"/>
          </a:xfrm>
          <a:prstGeom prst="rect">
            <a:avLst/>
          </a:prstGeom>
        </p:spPr>
      </p:pic>
      <p:sp>
        <p:nvSpPr>
          <p:cNvPr id="362" name="TextBox 361">
            <a:extLst>
              <a:ext uri="{FF2B5EF4-FFF2-40B4-BE49-F238E27FC236}">
                <a16:creationId xmlns:a16="http://schemas.microsoft.com/office/drawing/2014/main" id="{8279D97F-655B-4E7A-98DA-34C7359A0158}"/>
              </a:ext>
            </a:extLst>
          </p:cNvPr>
          <p:cNvSpPr txBox="1"/>
          <p:nvPr/>
        </p:nvSpPr>
        <p:spPr>
          <a:xfrm>
            <a:off x="7760665" y="2742782"/>
            <a:ext cx="1382110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en-US" sz="1100" b="1" dirty="0">
                <a:latin typeface="Arial Narrow" panose="020B0606020202030204" pitchFamily="34" charset="0"/>
                <a:sym typeface="Wingdings 2" panose="05020102010507070707" pitchFamily="18" charset="2"/>
              </a:rPr>
              <a:t>LEGEND</a:t>
            </a:r>
          </a:p>
          <a:p>
            <a:pPr algn="just">
              <a:lnSpc>
                <a:spcPts val="1100"/>
              </a:lnSpc>
            </a:pPr>
            <a:r>
              <a:rPr lang="en-US" sz="1100" b="1" dirty="0">
                <a:latin typeface="Arial Narrow" panose="020B0606020202030204" pitchFamily="34" charset="0"/>
                <a:sym typeface="Wingdings 2" panose="05020102010507070707" pitchFamily="18" charset="2"/>
              </a:rPr>
              <a:t></a:t>
            </a:r>
            <a:r>
              <a:rPr lang="en-US" sz="1100" b="1" i="1" dirty="0">
                <a:latin typeface="Arial Narrow" panose="020B0606020202030204" pitchFamily="34" charset="0"/>
                <a:sym typeface="Wingdings 2" panose="05020102010507070707" pitchFamily="18" charset="2"/>
              </a:rPr>
              <a:t> </a:t>
            </a:r>
            <a:r>
              <a:rPr lang="en-US" sz="1100" b="1" i="1" dirty="0">
                <a:latin typeface="Arial Narrow" panose="020B0606020202030204" pitchFamily="34" charset="0"/>
              </a:rPr>
              <a:t>Thermal Switch</a:t>
            </a:r>
          </a:p>
          <a:p>
            <a:pPr algn="just">
              <a:lnSpc>
                <a:spcPts val="1100"/>
              </a:lnSpc>
            </a:pPr>
            <a:r>
              <a:rPr lang="en-US" sz="1100" b="1" dirty="0">
                <a:latin typeface="Arial Narrow" panose="020B0606020202030204" pitchFamily="34" charset="0"/>
                <a:sym typeface="Wingdings 2" panose="05020102010507070707" pitchFamily="18" charset="2"/>
              </a:rPr>
              <a:t> </a:t>
            </a:r>
            <a:r>
              <a:rPr lang="en-US" sz="1100" b="1" i="1" dirty="0">
                <a:latin typeface="Arial Narrow" panose="020B0606020202030204" pitchFamily="34" charset="0"/>
                <a:sym typeface="Wingdings 2" panose="05020102010507070707" pitchFamily="18" charset="2"/>
              </a:rPr>
              <a:t>Radiator (PRR)*</a:t>
            </a:r>
            <a:endParaRPr lang="en-US" sz="1100" b="1" i="1" dirty="0">
              <a:latin typeface="Arial Narrow" panose="020B0606020202030204" pitchFamily="34" charset="0"/>
            </a:endParaRPr>
          </a:p>
          <a:p>
            <a:pPr algn="just">
              <a:lnSpc>
                <a:spcPts val="1100"/>
              </a:lnSpc>
            </a:pPr>
            <a:r>
              <a:rPr lang="en-US" sz="1100" b="1" dirty="0">
                <a:latin typeface="Arial Narrow" panose="020B0606020202030204" pitchFamily="34" charset="0"/>
                <a:sym typeface="Wingdings 2" panose="05020102010507070707" pitchFamily="18" charset="2"/>
              </a:rPr>
              <a:t> </a:t>
            </a:r>
            <a:r>
              <a:rPr lang="en-US" sz="1100" b="1" i="1" dirty="0">
                <a:latin typeface="Arial Narrow" panose="020B0606020202030204" pitchFamily="34" charset="0"/>
              </a:rPr>
              <a:t>Kevlar Cables/MLI*</a:t>
            </a:r>
          </a:p>
          <a:p>
            <a:pPr algn="just">
              <a:lnSpc>
                <a:spcPts val="1100"/>
              </a:lnSpc>
            </a:pPr>
            <a:r>
              <a:rPr lang="en-US" sz="1100" b="1" dirty="0">
                <a:latin typeface="Arial Narrow" panose="020B0606020202030204" pitchFamily="34" charset="0"/>
                <a:sym typeface="Wingdings 2" panose="05020102010507070707" pitchFamily="18" charset="2"/>
              </a:rPr>
              <a:t></a:t>
            </a:r>
            <a:r>
              <a:rPr lang="en-US" sz="1100" dirty="0">
                <a:latin typeface="Arial Narrow" panose="020B0606020202030204" pitchFamily="34" charset="0"/>
                <a:sym typeface="Wingdings 2" panose="05020102010507070707" pitchFamily="18" charset="2"/>
              </a:rPr>
              <a:t> </a:t>
            </a:r>
            <a:r>
              <a:rPr lang="en-US" sz="1100" b="1" i="1" dirty="0">
                <a:latin typeface="Arial Narrow" panose="020B0606020202030204" pitchFamily="34" charset="0"/>
              </a:rPr>
              <a:t>Thermal Isolator*</a:t>
            </a:r>
          </a:p>
          <a:p>
            <a:pPr algn="just">
              <a:lnSpc>
                <a:spcPts val="1100"/>
              </a:lnSpc>
            </a:pPr>
            <a:r>
              <a:rPr lang="en-US" sz="1000" b="1" i="1" dirty="0">
                <a:latin typeface="Arial Narrow" panose="020B0606020202030204" pitchFamily="34" charset="0"/>
              </a:rPr>
              <a:t>* shown later</a:t>
            </a:r>
          </a:p>
        </p:txBody>
      </p:sp>
      <p:pic>
        <p:nvPicPr>
          <p:cNvPr id="363" name="Picture 362">
            <a:extLst>
              <a:ext uri="{FF2B5EF4-FFF2-40B4-BE49-F238E27FC236}">
                <a16:creationId xmlns:a16="http://schemas.microsoft.com/office/drawing/2014/main" id="{6944F49F-D5E4-4894-B60E-E02F4A332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868" y="1626356"/>
            <a:ext cx="2582888" cy="1049882"/>
          </a:xfrm>
          <a:prstGeom prst="rect">
            <a:avLst/>
          </a:prstGeom>
        </p:spPr>
      </p:pic>
      <p:pic>
        <p:nvPicPr>
          <p:cNvPr id="364" name="Picture 363">
            <a:extLst>
              <a:ext uri="{FF2B5EF4-FFF2-40B4-BE49-F238E27FC236}">
                <a16:creationId xmlns:a16="http://schemas.microsoft.com/office/drawing/2014/main" id="{BBE5B457-32B0-4D6B-8299-79B5B7C77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10" y="1692837"/>
            <a:ext cx="2042717" cy="839620"/>
          </a:xfrm>
          <a:prstGeom prst="rect">
            <a:avLst/>
          </a:prstGeom>
        </p:spPr>
      </p:pic>
      <p:sp>
        <p:nvSpPr>
          <p:cNvPr id="365" name="TextBox 364">
            <a:extLst>
              <a:ext uri="{FF2B5EF4-FFF2-40B4-BE49-F238E27FC236}">
                <a16:creationId xmlns:a16="http://schemas.microsoft.com/office/drawing/2014/main" id="{BC3806E9-D6E1-4EE4-98CC-CC37B030C549}"/>
              </a:ext>
            </a:extLst>
          </p:cNvPr>
          <p:cNvSpPr txBox="1"/>
          <p:nvPr/>
        </p:nvSpPr>
        <p:spPr>
          <a:xfrm>
            <a:off x="6810826" y="1416520"/>
            <a:ext cx="2076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>
                <a:solidFill>
                  <a:srgbClr val="3333CC"/>
                </a:solidFill>
              </a:rPr>
              <a:t>PALETTE NASA GCD New Idea</a:t>
            </a: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AD3899A6-EEF1-4F01-A3DE-715D00BE44F7}"/>
              </a:ext>
            </a:extLst>
          </p:cNvPr>
          <p:cNvSpPr txBox="1"/>
          <p:nvPr/>
        </p:nvSpPr>
        <p:spPr>
          <a:xfrm>
            <a:off x="2241888" y="1411945"/>
            <a:ext cx="2076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>
                <a:solidFill>
                  <a:srgbClr val="3333CC"/>
                </a:solidFill>
              </a:rPr>
              <a:t>PALETTE NASA GCD New Idea</a:t>
            </a:r>
          </a:p>
        </p:txBody>
      </p:sp>
      <p:cxnSp>
        <p:nvCxnSpPr>
          <p:cNvPr id="368" name="Straight Connector 367">
            <a:extLst>
              <a:ext uri="{FF2B5EF4-FFF2-40B4-BE49-F238E27FC236}">
                <a16:creationId xmlns:a16="http://schemas.microsoft.com/office/drawing/2014/main" id="{867E88B3-9E9E-4E3B-AA4B-117A297E0C22}"/>
              </a:ext>
            </a:extLst>
          </p:cNvPr>
          <p:cNvCxnSpPr/>
          <p:nvPr/>
        </p:nvCxnSpPr>
        <p:spPr>
          <a:xfrm>
            <a:off x="4360403" y="924813"/>
            <a:ext cx="0" cy="1865707"/>
          </a:xfrm>
          <a:prstGeom prst="line">
            <a:avLst/>
          </a:prstGeom>
          <a:ln w="19050" cmpd="sng">
            <a:solidFill>
              <a:srgbClr val="3333CC"/>
            </a:solidFill>
            <a:prstDash val="sys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9" name="Straight Connector 368">
            <a:extLst>
              <a:ext uri="{FF2B5EF4-FFF2-40B4-BE49-F238E27FC236}">
                <a16:creationId xmlns:a16="http://schemas.microsoft.com/office/drawing/2014/main" id="{436F2845-33E1-4DBB-8A0F-A1EEB8BC4C2E}"/>
              </a:ext>
            </a:extLst>
          </p:cNvPr>
          <p:cNvCxnSpPr>
            <a:cxnSpLocks/>
          </p:cNvCxnSpPr>
          <p:nvPr/>
        </p:nvCxnSpPr>
        <p:spPr>
          <a:xfrm flipV="1">
            <a:off x="84901" y="2790520"/>
            <a:ext cx="7634970" cy="28250"/>
          </a:xfrm>
          <a:prstGeom prst="line">
            <a:avLst/>
          </a:prstGeom>
          <a:ln w="19050" cmpd="sng">
            <a:solidFill>
              <a:srgbClr val="3333CC"/>
            </a:solidFill>
            <a:prstDash val="sys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5" name="Straight Connector 374">
            <a:extLst>
              <a:ext uri="{FF2B5EF4-FFF2-40B4-BE49-F238E27FC236}">
                <a16:creationId xmlns:a16="http://schemas.microsoft.com/office/drawing/2014/main" id="{2B8E61DA-3CBA-4400-A25A-9CC64BE3FAF5}"/>
              </a:ext>
            </a:extLst>
          </p:cNvPr>
          <p:cNvCxnSpPr>
            <a:cxnSpLocks/>
          </p:cNvCxnSpPr>
          <p:nvPr/>
        </p:nvCxnSpPr>
        <p:spPr>
          <a:xfrm flipH="1">
            <a:off x="7719871" y="3684041"/>
            <a:ext cx="1382110" cy="0"/>
          </a:xfrm>
          <a:prstGeom prst="line">
            <a:avLst/>
          </a:prstGeom>
          <a:ln w="19050" cmpd="sng">
            <a:solidFill>
              <a:srgbClr val="3333CC"/>
            </a:solidFill>
            <a:prstDash val="sys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8" name="Straight Connector 377">
            <a:extLst>
              <a:ext uri="{FF2B5EF4-FFF2-40B4-BE49-F238E27FC236}">
                <a16:creationId xmlns:a16="http://schemas.microsoft.com/office/drawing/2014/main" id="{084917CE-CF15-44C2-A4BC-E342F8E718BE}"/>
              </a:ext>
            </a:extLst>
          </p:cNvPr>
          <p:cNvCxnSpPr>
            <a:cxnSpLocks/>
          </p:cNvCxnSpPr>
          <p:nvPr/>
        </p:nvCxnSpPr>
        <p:spPr>
          <a:xfrm>
            <a:off x="7719871" y="2790520"/>
            <a:ext cx="0" cy="893521"/>
          </a:xfrm>
          <a:prstGeom prst="line">
            <a:avLst/>
          </a:prstGeom>
          <a:ln w="19050" cmpd="sng">
            <a:solidFill>
              <a:srgbClr val="3333CC"/>
            </a:solidFill>
            <a:prstDash val="sys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1" name="Picture 380">
            <a:extLst>
              <a:ext uri="{FF2B5EF4-FFF2-40B4-BE49-F238E27FC236}">
                <a16:creationId xmlns:a16="http://schemas.microsoft.com/office/drawing/2014/main" id="{019BD418-6E30-4383-8C2E-0FFF45BED1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t="-152" r="18531" b="29846"/>
          <a:stretch/>
        </p:blipFill>
        <p:spPr>
          <a:xfrm>
            <a:off x="7719871" y="3721834"/>
            <a:ext cx="1382110" cy="1075361"/>
          </a:xfrm>
          <a:prstGeom prst="rect">
            <a:avLst/>
          </a:prstGeom>
        </p:spPr>
      </p:pic>
      <p:sp>
        <p:nvSpPr>
          <p:cNvPr id="383" name="TextBox 382">
            <a:extLst>
              <a:ext uri="{FF2B5EF4-FFF2-40B4-BE49-F238E27FC236}">
                <a16:creationId xmlns:a16="http://schemas.microsoft.com/office/drawing/2014/main" id="{6BC3B11B-4A45-467F-A18C-8AEA34BFF431}"/>
              </a:ext>
            </a:extLst>
          </p:cNvPr>
          <p:cNvSpPr txBox="1"/>
          <p:nvPr/>
        </p:nvSpPr>
        <p:spPr>
          <a:xfrm>
            <a:off x="1222554" y="3362200"/>
            <a:ext cx="1519968" cy="97719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150" b="1" dirty="0">
                <a:latin typeface="Arial Narrow" panose="020B0606020202030204" pitchFamily="34" charset="0"/>
              </a:rPr>
              <a:t>Measured Performance</a:t>
            </a:r>
          </a:p>
          <a:p>
            <a:pPr defTabSz="314325"/>
            <a:r>
              <a:rPr lang="en-US" sz="1150" dirty="0">
                <a:latin typeface="Arial Narrow" panose="020B0606020202030204" pitchFamily="34" charset="0"/>
              </a:rPr>
              <a:t> GON		= 5 W/K</a:t>
            </a:r>
          </a:p>
          <a:p>
            <a:pPr defTabSz="314325"/>
            <a:r>
              <a:rPr lang="en-US" sz="1150" dirty="0">
                <a:latin typeface="Arial Narrow" panose="020B0606020202030204" pitchFamily="34" charset="0"/>
              </a:rPr>
              <a:t> GOFF	= 0.002 W/K</a:t>
            </a:r>
          </a:p>
          <a:p>
            <a:pPr defTabSz="314325"/>
            <a:r>
              <a:rPr lang="en-US" sz="1150" dirty="0">
                <a:latin typeface="Arial Narrow" panose="020B0606020202030204" pitchFamily="34" charset="0"/>
              </a:rPr>
              <a:t> G-Ratio	= 2500</a:t>
            </a:r>
          </a:p>
          <a:p>
            <a:pPr defTabSz="314325"/>
            <a:r>
              <a:rPr lang="en-US" sz="1150" dirty="0">
                <a:latin typeface="Arial Narrow" panose="020B0606020202030204" pitchFamily="34" charset="0"/>
              </a:rPr>
              <a:t> TON/OFF	= 273 K</a:t>
            </a:r>
          </a:p>
        </p:txBody>
      </p:sp>
      <p:sp>
        <p:nvSpPr>
          <p:cNvPr id="384" name="TextBox 383">
            <a:extLst>
              <a:ext uri="{FF2B5EF4-FFF2-40B4-BE49-F238E27FC236}">
                <a16:creationId xmlns:a16="http://schemas.microsoft.com/office/drawing/2014/main" id="{1A2D33CC-0FEB-49DC-A819-0699CE42A602}"/>
              </a:ext>
            </a:extLst>
          </p:cNvPr>
          <p:cNvSpPr txBox="1"/>
          <p:nvPr/>
        </p:nvSpPr>
        <p:spPr>
          <a:xfrm>
            <a:off x="5107502" y="3339387"/>
            <a:ext cx="1519968" cy="97719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428625"/>
            <a:r>
              <a:rPr lang="en-US" sz="1150" b="1" dirty="0">
                <a:latin typeface="Arial Narrow" panose="020B0606020202030204" pitchFamily="34" charset="0"/>
              </a:rPr>
              <a:t>Measured Performance</a:t>
            </a:r>
          </a:p>
          <a:p>
            <a:pPr defTabSz="314325"/>
            <a:r>
              <a:rPr lang="en-US" sz="1150" dirty="0">
                <a:latin typeface="Arial Narrow" panose="020B0606020202030204" pitchFamily="34" charset="0"/>
              </a:rPr>
              <a:t> GON		= 5 W/K</a:t>
            </a:r>
          </a:p>
          <a:p>
            <a:pPr defTabSz="314325"/>
            <a:r>
              <a:rPr lang="en-US" sz="1150" dirty="0">
                <a:latin typeface="Arial Narrow" panose="020B0606020202030204" pitchFamily="34" charset="0"/>
              </a:rPr>
              <a:t> GOFF	= 0.002 W/K</a:t>
            </a:r>
          </a:p>
          <a:p>
            <a:pPr defTabSz="314325"/>
            <a:r>
              <a:rPr lang="en-US" sz="1150" dirty="0">
                <a:latin typeface="Arial Narrow" panose="020B0606020202030204" pitchFamily="34" charset="0"/>
              </a:rPr>
              <a:t> G-Ratio	= 2500</a:t>
            </a:r>
          </a:p>
          <a:p>
            <a:pPr defTabSz="314325"/>
            <a:r>
              <a:rPr lang="en-US" sz="1150" dirty="0">
                <a:latin typeface="Arial Narrow" panose="020B0606020202030204" pitchFamily="34" charset="0"/>
              </a:rPr>
              <a:t> TON/OFF	= 283 K</a:t>
            </a:r>
          </a:p>
        </p:txBody>
      </p:sp>
    </p:spTree>
    <p:extLst>
      <p:ext uri="{BB962C8B-B14F-4D97-AF65-F5344CB8AC3E}">
        <p14:creationId xmlns:p14="http://schemas.microsoft.com/office/powerpoint/2010/main" val="341459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3" grpId="0" animBg="1"/>
      <p:bldP spid="38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9379"/>
            <a:ext cx="9169706" cy="558188"/>
          </a:xfrm>
        </p:spPr>
        <p:txBody>
          <a:bodyPr/>
          <a:lstStyle/>
          <a:p>
            <a:pPr algn="ctr"/>
            <a:r>
              <a:rPr lang="en-US" sz="2800" dirty="0"/>
              <a:t>  </a:t>
            </a:r>
            <a:r>
              <a:rPr lang="en-US" dirty="0"/>
              <a:t>2 – LOW SINK TEMP RADIATORS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>
          <a:xfrm>
            <a:off x="254001" y="4802825"/>
            <a:ext cx="1422401" cy="274637"/>
          </a:xfrm>
        </p:spPr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b="1" dirty="0"/>
              <a:t>Thermal Toolbox Elements for Lunar/Planetary Extreme Environments</a:t>
            </a:r>
            <a:endParaRPr lang="en-US" i="1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541D3F3-5446-4B97-9507-A9B744945B2F}" type="slidenum">
              <a:rPr lang="en-US"/>
              <a:pPr/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4FB1EC-77A4-4E97-9065-C923C8BEB52E}"/>
              </a:ext>
            </a:extLst>
          </p:cNvPr>
          <p:cNvSpPr txBox="1"/>
          <p:nvPr/>
        </p:nvSpPr>
        <p:spPr>
          <a:xfrm>
            <a:off x="-4213" y="544420"/>
            <a:ext cx="91482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i="1" dirty="0">
                <a:solidFill>
                  <a:srgbClr val="3333CC"/>
                </a:solidFill>
              </a:rPr>
              <a:t>Parabolic Reflector Radiators (PRRs) Provide Low Sink Temperature</a:t>
            </a:r>
            <a:endParaRPr lang="en-US" sz="1700" b="1" i="1" dirty="0">
              <a:solidFill>
                <a:srgbClr val="3333CC"/>
              </a:solidFill>
              <a:latin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8753B2-4F91-4B9D-A02F-2E9CF9ACD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32" y="1102608"/>
            <a:ext cx="4268818" cy="374909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18927ED9-EC2D-4FA4-826A-FB65BBF59769}"/>
              </a:ext>
            </a:extLst>
          </p:cNvPr>
          <p:cNvGrpSpPr/>
          <p:nvPr/>
        </p:nvGrpSpPr>
        <p:grpSpPr>
          <a:xfrm>
            <a:off x="4824550" y="1413404"/>
            <a:ext cx="3374482" cy="2710782"/>
            <a:chOff x="4584853" y="1365348"/>
            <a:chExt cx="3374482" cy="271078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3F68B88-07C4-420B-B0DF-8194EC6A45AD}"/>
                </a:ext>
              </a:extLst>
            </p:cNvPr>
            <p:cNvGrpSpPr/>
            <p:nvPr/>
          </p:nvGrpSpPr>
          <p:grpSpPr>
            <a:xfrm>
              <a:off x="4584853" y="1365348"/>
              <a:ext cx="2723565" cy="2710782"/>
              <a:chOff x="4693526" y="1178917"/>
              <a:chExt cx="2723565" cy="2710782"/>
            </a:xfrm>
          </p:grpSpPr>
          <p:pic>
            <p:nvPicPr>
              <p:cNvPr id="9" name="Picture 2">
                <a:extLst>
                  <a:ext uri="{FF2B5EF4-FFF2-40B4-BE49-F238E27FC236}">
                    <a16:creationId xmlns:a16="http://schemas.microsoft.com/office/drawing/2014/main" id="{428B0A24-57F7-4152-80D1-96F2C32417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168" t="26018" r="48287" b="6629"/>
              <a:stretch/>
            </p:blipFill>
            <p:spPr bwMode="auto">
              <a:xfrm>
                <a:off x="4693526" y="1722711"/>
                <a:ext cx="2228097" cy="2166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E0A019A-B52D-4728-8D52-CC61725FEEAB}"/>
                  </a:ext>
                </a:extLst>
              </p:cNvPr>
              <p:cNvSpPr txBox="1"/>
              <p:nvPr/>
            </p:nvSpPr>
            <p:spPr>
              <a:xfrm>
                <a:off x="6826865" y="3297145"/>
                <a:ext cx="5902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 </a:t>
                </a:r>
                <a:r>
                  <a:rPr lang="en-US" dirty="0">
                    <a:sym typeface="Wingdings" panose="05000000000000000000" pitchFamily="2" charset="2"/>
                  </a:rPr>
                  <a:t></a:t>
                </a:r>
                <a:endParaRPr lang="en-US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331E1C7-373F-4ED4-82DF-8D4F70179D53}"/>
                  </a:ext>
                </a:extLst>
              </p:cNvPr>
              <p:cNvSpPr txBox="1"/>
              <p:nvPr/>
            </p:nvSpPr>
            <p:spPr>
              <a:xfrm>
                <a:off x="5310262" y="1442157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43CCEAD-5359-48C3-B37C-36A0FC43A0C9}"/>
                  </a:ext>
                </a:extLst>
              </p:cNvPr>
              <p:cNvSpPr txBox="1"/>
              <p:nvPr/>
            </p:nvSpPr>
            <p:spPr>
              <a:xfrm rot="16200000">
                <a:off x="5274194" y="1199596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ym typeface="Wingdings" panose="05000000000000000000" pitchFamily="2" charset="2"/>
                  </a:rPr>
                  <a:t></a:t>
                </a:r>
                <a:endParaRPr lang="en-US" dirty="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E1F48CD-07E2-49C7-AF50-0223DD6343F4}"/>
                </a:ext>
              </a:extLst>
            </p:cNvPr>
            <p:cNvSpPr txBox="1"/>
            <p:nvPr/>
          </p:nvSpPr>
          <p:spPr>
            <a:xfrm>
              <a:off x="6567607" y="1776038"/>
              <a:ext cx="13917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 = (4Wx)</a:t>
              </a:r>
              <a:r>
                <a:rPr lang="en-US" baseline="30000" dirty="0"/>
                <a:t>0.5</a:t>
              </a:r>
            </a:p>
          </p:txBody>
        </p: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08CC2A0-AC40-4201-A9B0-55917C98582F}"/>
              </a:ext>
            </a:extLst>
          </p:cNvPr>
          <p:cNvCxnSpPr/>
          <p:nvPr/>
        </p:nvCxnSpPr>
        <p:spPr>
          <a:xfrm flipH="1" flipV="1">
            <a:off x="6974141" y="3800090"/>
            <a:ext cx="326239" cy="45720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triangle" w="sm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50E01E8-AFB4-44F4-BCFD-FF50BB9708FC}"/>
              </a:ext>
            </a:extLst>
          </p:cNvPr>
          <p:cNvSpPr txBox="1"/>
          <p:nvPr/>
        </p:nvSpPr>
        <p:spPr>
          <a:xfrm>
            <a:off x="7244987" y="4163424"/>
            <a:ext cx="92204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Fin Edge</a:t>
            </a:r>
          </a:p>
          <a:p>
            <a:pPr algn="ctr"/>
            <a:r>
              <a:rPr lang="en-US" sz="1100" dirty="0"/>
              <a:t>at Parabola</a:t>
            </a:r>
          </a:p>
          <a:p>
            <a:pPr algn="ctr"/>
            <a:r>
              <a:rPr lang="en-US" sz="1100" dirty="0"/>
              <a:t>Focal Point</a:t>
            </a:r>
          </a:p>
        </p:txBody>
      </p:sp>
    </p:spTree>
    <p:extLst>
      <p:ext uri="{BB962C8B-B14F-4D97-AF65-F5344CB8AC3E}">
        <p14:creationId xmlns:p14="http://schemas.microsoft.com/office/powerpoint/2010/main" val="3068962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9379"/>
            <a:ext cx="9169706" cy="558188"/>
          </a:xfrm>
        </p:spPr>
        <p:txBody>
          <a:bodyPr/>
          <a:lstStyle/>
          <a:p>
            <a:pPr algn="ctr"/>
            <a:r>
              <a:rPr lang="en-US" sz="2800" dirty="0"/>
              <a:t>     </a:t>
            </a:r>
            <a:r>
              <a:rPr lang="en-US" dirty="0"/>
              <a:t>2 – LOW SINK TEMP RADIATORS (cont’d)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>
          <a:xfrm>
            <a:off x="254001" y="4802825"/>
            <a:ext cx="1422401" cy="274637"/>
          </a:xfrm>
        </p:spPr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b="1" dirty="0"/>
              <a:t>Thermal Toolbox Elements for Lunar/Planetary Extreme Environments</a:t>
            </a:r>
            <a:endParaRPr lang="en-US" i="1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541D3F3-5446-4B97-9507-A9B744945B2F}" type="slidenum">
              <a:rPr lang="en-US"/>
              <a:pPr/>
              <a:t>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4FB1EC-77A4-4E97-9065-C923C8BEB52E}"/>
              </a:ext>
            </a:extLst>
          </p:cNvPr>
          <p:cNvSpPr txBox="1"/>
          <p:nvPr/>
        </p:nvSpPr>
        <p:spPr>
          <a:xfrm>
            <a:off x="-4213" y="544420"/>
            <a:ext cx="91482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i="1" dirty="0">
                <a:solidFill>
                  <a:srgbClr val="3333CC"/>
                </a:solidFill>
              </a:rPr>
              <a:t>3D-Printed PRRs Reduce Fabrication Costs, Provide Low Sink Temp</a:t>
            </a:r>
            <a:endParaRPr lang="en-US" sz="1700" b="1" i="1" dirty="0">
              <a:solidFill>
                <a:srgbClr val="3333CC"/>
              </a:solidFill>
              <a:latin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62B607-74A9-467E-A0C9-8C1A7251B4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6" t="42204" r="65895" b="1135"/>
          <a:stretch/>
        </p:blipFill>
        <p:spPr bwMode="auto">
          <a:xfrm>
            <a:off x="334211" y="1202922"/>
            <a:ext cx="2684376" cy="37730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121289-5215-4124-B234-D0C4837C1A0C}"/>
              </a:ext>
            </a:extLst>
          </p:cNvPr>
          <p:cNvSpPr txBox="1"/>
          <p:nvPr/>
        </p:nvSpPr>
        <p:spPr>
          <a:xfrm>
            <a:off x="306292" y="947843"/>
            <a:ext cx="26613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M3 Cryogenic PRR Cost &gt;&gt; $100K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B1571C-3EC5-433E-867B-DDF1CF6BE1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3" t="9427" r="18439"/>
          <a:stretch/>
        </p:blipFill>
        <p:spPr>
          <a:xfrm>
            <a:off x="5411741" y="1198390"/>
            <a:ext cx="3398048" cy="35888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5E92F88-5857-4626-A08D-61D6DDF99981}"/>
              </a:ext>
            </a:extLst>
          </p:cNvPr>
          <p:cNvSpPr txBox="1"/>
          <p:nvPr/>
        </p:nvSpPr>
        <p:spPr>
          <a:xfrm>
            <a:off x="5966212" y="943891"/>
            <a:ext cx="23727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Ambient PRR to Cost &lt;&lt; $20K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C113F57-66CD-4741-AD7E-374B64C8E9E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10" b="94322" l="9992" r="667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927" r="31542"/>
          <a:stretch/>
        </p:blipFill>
        <p:spPr>
          <a:xfrm>
            <a:off x="3058936" y="990808"/>
            <a:ext cx="1330344" cy="203684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C3560A1-9CAC-47E1-B4FE-9C15A15E895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4549" b="86089" l="31117" r="60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26" t="12516" r="36077" b="11989"/>
          <a:stretch/>
        </p:blipFill>
        <p:spPr>
          <a:xfrm>
            <a:off x="3558186" y="2992838"/>
            <a:ext cx="1276621" cy="157798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E31465C-4E2A-4548-A754-8313587F2C99}"/>
              </a:ext>
            </a:extLst>
          </p:cNvPr>
          <p:cNvSpPr txBox="1"/>
          <p:nvPr/>
        </p:nvSpPr>
        <p:spPr>
          <a:xfrm>
            <a:off x="4503631" y="2774192"/>
            <a:ext cx="938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Aluminum</a:t>
            </a:r>
          </a:p>
          <a:p>
            <a:pPr algn="ctr"/>
            <a:r>
              <a:rPr lang="en-US" sz="1200" b="1" dirty="0"/>
              <a:t>Radiator</a:t>
            </a:r>
          </a:p>
          <a:p>
            <a:pPr algn="ctr"/>
            <a:r>
              <a:rPr lang="en-US" sz="1200" b="1" dirty="0"/>
              <a:t>Plate/Fins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B77E65-A01B-468D-B480-0699B13A5BAD}"/>
              </a:ext>
            </a:extLst>
          </p:cNvPr>
          <p:cNvSpPr txBox="1"/>
          <p:nvPr/>
        </p:nvSpPr>
        <p:spPr>
          <a:xfrm>
            <a:off x="2906726" y="4195657"/>
            <a:ext cx="9941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Ultem 1000</a:t>
            </a:r>
          </a:p>
          <a:p>
            <a:pPr algn="ctr"/>
            <a:r>
              <a:rPr lang="en-US" sz="1200" b="1" dirty="0"/>
              <a:t>Reflector</a:t>
            </a:r>
          </a:p>
          <a:p>
            <a:pPr algn="ctr"/>
            <a:r>
              <a:rPr lang="en-US" sz="1200" b="1" dirty="0"/>
              <a:t>Array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C927C7-6CCE-44F5-96A0-72EF9882F872}"/>
              </a:ext>
            </a:extLst>
          </p:cNvPr>
          <p:cNvSpPr txBox="1"/>
          <p:nvPr/>
        </p:nvSpPr>
        <p:spPr>
          <a:xfrm>
            <a:off x="4274401" y="1591036"/>
            <a:ext cx="11673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2-Piece</a:t>
            </a:r>
          </a:p>
          <a:p>
            <a:pPr algn="ctr"/>
            <a:r>
              <a:rPr lang="en-US" sz="1200" b="1" dirty="0"/>
              <a:t>Ambient PRR</a:t>
            </a:r>
          </a:p>
          <a:p>
            <a:pPr algn="ctr"/>
            <a:r>
              <a:rPr lang="en-US" sz="1200" b="1" dirty="0"/>
              <a:t>Design Fully</a:t>
            </a:r>
          </a:p>
          <a:p>
            <a:pPr algn="ctr"/>
            <a:r>
              <a:rPr lang="en-US" sz="1200" b="1" dirty="0"/>
              <a:t>3D-Printable</a:t>
            </a:r>
          </a:p>
        </p:txBody>
      </p:sp>
    </p:spTree>
    <p:extLst>
      <p:ext uri="{BB962C8B-B14F-4D97-AF65-F5344CB8AC3E}">
        <p14:creationId xmlns:p14="http://schemas.microsoft.com/office/powerpoint/2010/main" val="1369219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6037"/>
            <a:ext cx="9169706" cy="521529"/>
          </a:xfrm>
        </p:spPr>
        <p:txBody>
          <a:bodyPr/>
          <a:lstStyle/>
          <a:p>
            <a:pPr algn="ctr"/>
            <a:r>
              <a:rPr lang="en-US" dirty="0"/>
              <a:t>3 – LOW EFFECTIVE EMISSIVITY MLI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>
          <a:xfrm>
            <a:off x="254001" y="4802825"/>
            <a:ext cx="1422401" cy="274637"/>
          </a:xfrm>
        </p:spPr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b="1" dirty="0"/>
              <a:t>Thermal Toolbox Elements for Lunar/Planetary Extreme Environments</a:t>
            </a:r>
            <a:endParaRPr lang="en-US" i="1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541D3F3-5446-4B97-9507-A9B744945B2F}" type="slidenum">
              <a:rPr lang="en-US"/>
              <a:pPr/>
              <a:t>7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6D3D01-63C5-49BB-9C3D-7F7C0C08A6FE}"/>
              </a:ext>
            </a:extLst>
          </p:cNvPr>
          <p:cNvSpPr txBox="1"/>
          <p:nvPr/>
        </p:nvSpPr>
        <p:spPr>
          <a:xfrm>
            <a:off x="-4213" y="544420"/>
            <a:ext cx="91482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i="1" dirty="0">
                <a:solidFill>
                  <a:srgbClr val="3333CC"/>
                </a:solidFill>
              </a:rPr>
              <a:t>MLI with Spacers Typically has </a:t>
            </a:r>
            <a:r>
              <a:rPr lang="en-US" sz="1700" b="1" i="1" dirty="0">
                <a:solidFill>
                  <a:srgbClr val="3333CC"/>
                </a:solidFill>
                <a:latin typeface="Symbol" panose="05050102010706020507" pitchFamily="18" charset="2"/>
              </a:rPr>
              <a:t>e</a:t>
            </a:r>
            <a:r>
              <a:rPr lang="en-US" sz="1700" b="1" i="1" dirty="0">
                <a:solidFill>
                  <a:srgbClr val="3333CC"/>
                </a:solidFill>
              </a:rPr>
              <a:t>* &gt;&gt; 0.02 despite Al-Mylar </a:t>
            </a:r>
            <a:r>
              <a:rPr lang="en-US" sz="1700" b="1" i="1" dirty="0">
                <a:solidFill>
                  <a:srgbClr val="3333CC"/>
                </a:solidFill>
                <a:latin typeface="Symbol" panose="05050102010706020507" pitchFamily="18" charset="2"/>
              </a:rPr>
              <a:t>e</a:t>
            </a:r>
            <a:r>
              <a:rPr lang="en-US" sz="1700" b="1" baseline="-25000" dirty="0">
                <a:solidFill>
                  <a:srgbClr val="3333CC"/>
                </a:solidFill>
              </a:rPr>
              <a:t>Al</a:t>
            </a:r>
            <a:r>
              <a:rPr lang="en-US" sz="1700" b="1" i="1" dirty="0">
                <a:solidFill>
                  <a:srgbClr val="3333CC"/>
                </a:solidFill>
              </a:rPr>
              <a:t> = 0.03 on Both Sides</a:t>
            </a:r>
            <a:endParaRPr lang="en-US" sz="1700" b="1" i="1" dirty="0">
              <a:solidFill>
                <a:srgbClr val="3333CC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FD39F5-7C9E-4A1E-9E65-D4E63997410D}"/>
              </a:ext>
            </a:extLst>
          </p:cNvPr>
          <p:cNvSpPr txBox="1"/>
          <p:nvPr/>
        </p:nvSpPr>
        <p:spPr>
          <a:xfrm>
            <a:off x="1373569" y="2398619"/>
            <a:ext cx="13773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Science</a:t>
            </a:r>
          </a:p>
          <a:p>
            <a:pPr algn="ctr"/>
            <a:r>
              <a:rPr lang="en-US" b="1" dirty="0"/>
              <a:t>Instrument</a:t>
            </a:r>
          </a:p>
          <a:p>
            <a:pPr algn="ctr"/>
            <a:r>
              <a:rPr lang="en-US" dirty="0"/>
              <a:t>at T</a:t>
            </a:r>
            <a:r>
              <a:rPr lang="en-US" baseline="-25000" dirty="0"/>
              <a:t>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74990F-5F0F-4042-BA93-C1232577348F}"/>
              </a:ext>
            </a:extLst>
          </p:cNvPr>
          <p:cNvSpPr/>
          <p:nvPr/>
        </p:nvSpPr>
        <p:spPr>
          <a:xfrm>
            <a:off x="812304" y="1905908"/>
            <a:ext cx="2530136" cy="1744462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9FFECB-DB39-4747-B906-C2AC4EEAC759}"/>
              </a:ext>
            </a:extLst>
          </p:cNvPr>
          <p:cNvSpPr/>
          <p:nvPr/>
        </p:nvSpPr>
        <p:spPr>
          <a:xfrm>
            <a:off x="683577" y="1797730"/>
            <a:ext cx="2814222" cy="1993037"/>
          </a:xfrm>
          <a:prstGeom prst="rect">
            <a:avLst/>
          </a:prstGeom>
          <a:noFill/>
          <a:ln w="19050">
            <a:solidFill>
              <a:srgbClr val="7030A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6C8B0C-9BD1-4104-AC71-8DACAF688F21}"/>
              </a:ext>
            </a:extLst>
          </p:cNvPr>
          <p:cNvSpPr txBox="1"/>
          <p:nvPr/>
        </p:nvSpPr>
        <p:spPr>
          <a:xfrm>
            <a:off x="3426012" y="2311731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MLI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9C6B159-DC4A-4CAC-947A-41E569983BFF}"/>
              </a:ext>
            </a:extLst>
          </p:cNvPr>
          <p:cNvSpPr/>
          <p:nvPr/>
        </p:nvSpPr>
        <p:spPr>
          <a:xfrm>
            <a:off x="3404583" y="2681063"/>
            <a:ext cx="182880" cy="182880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C1F062-77CA-46D2-AB13-7C29374FBAA2}"/>
              </a:ext>
            </a:extLst>
          </p:cNvPr>
          <p:cNvCxnSpPr>
            <a:cxnSpLocks/>
            <a:stCxn id="9" idx="6"/>
            <a:endCxn id="15" idx="2"/>
          </p:cNvCxnSpPr>
          <p:nvPr/>
        </p:nvCxnSpPr>
        <p:spPr>
          <a:xfrm flipV="1">
            <a:off x="3587463" y="2758741"/>
            <a:ext cx="1419539" cy="13762"/>
          </a:xfrm>
          <a:prstGeom prst="line">
            <a:avLst/>
          </a:prstGeom>
          <a:ln w="12700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667EF39B-2C44-4AB0-B510-8F02BCDB65AF}"/>
              </a:ext>
            </a:extLst>
          </p:cNvPr>
          <p:cNvSpPr/>
          <p:nvPr/>
        </p:nvSpPr>
        <p:spPr>
          <a:xfrm>
            <a:off x="5007002" y="1191832"/>
            <a:ext cx="3333566" cy="3133818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BEA5462-25B1-42B8-A9EC-E90C9C8D78B5}"/>
              </a:ext>
            </a:extLst>
          </p:cNvPr>
          <p:cNvGrpSpPr/>
          <p:nvPr/>
        </p:nvGrpSpPr>
        <p:grpSpPr>
          <a:xfrm>
            <a:off x="5810503" y="1586887"/>
            <a:ext cx="1717685" cy="2344151"/>
            <a:chOff x="5810503" y="1586887"/>
            <a:chExt cx="1717685" cy="234415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D0224F0-10B2-47E5-8067-10B2DC8E0795}"/>
                </a:ext>
              </a:extLst>
            </p:cNvPr>
            <p:cNvGrpSpPr/>
            <p:nvPr/>
          </p:nvGrpSpPr>
          <p:grpSpPr>
            <a:xfrm>
              <a:off x="7420178" y="1593379"/>
              <a:ext cx="108010" cy="2334827"/>
              <a:chOff x="7359591" y="1620175"/>
              <a:chExt cx="108010" cy="2334827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043F8EE-2BDF-4D52-81A3-76C70AE2906E}"/>
                  </a:ext>
                </a:extLst>
              </p:cNvPr>
              <p:cNvCxnSpPr/>
              <p:nvPr/>
            </p:nvCxnSpPr>
            <p:spPr>
              <a:xfrm>
                <a:off x="7467601" y="1620175"/>
                <a:ext cx="0" cy="2334827"/>
              </a:xfrm>
              <a:prstGeom prst="line">
                <a:avLst/>
              </a:prstGeom>
              <a:ln w="22225" cmpd="sng">
                <a:solidFill>
                  <a:srgbClr val="7030A0"/>
                </a:solidFill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D6C8EF15-5234-4C56-B547-50CCB2D20DBE}"/>
                  </a:ext>
                </a:extLst>
              </p:cNvPr>
              <p:cNvCxnSpPr/>
              <p:nvPr/>
            </p:nvCxnSpPr>
            <p:spPr>
              <a:xfrm>
                <a:off x="7359591" y="1744462"/>
                <a:ext cx="0" cy="2081814"/>
              </a:xfrm>
              <a:prstGeom prst="line">
                <a:avLst/>
              </a:prstGeom>
              <a:ln w="15875" cmpd="sng">
                <a:solidFill>
                  <a:srgbClr val="00B0F0"/>
                </a:solidFill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57972B6-7CFA-4B8A-A628-39EDABB57FD0}"/>
                </a:ext>
              </a:extLst>
            </p:cNvPr>
            <p:cNvGrpSpPr/>
            <p:nvPr/>
          </p:nvGrpSpPr>
          <p:grpSpPr>
            <a:xfrm>
              <a:off x="7171603" y="1593973"/>
              <a:ext cx="116888" cy="2334827"/>
              <a:chOff x="7350713" y="1620175"/>
              <a:chExt cx="116888" cy="2334827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823847BD-6F70-4825-B47B-EC66A92C60E6}"/>
                  </a:ext>
                </a:extLst>
              </p:cNvPr>
              <p:cNvCxnSpPr/>
              <p:nvPr/>
            </p:nvCxnSpPr>
            <p:spPr>
              <a:xfrm>
                <a:off x="7467601" y="1620175"/>
                <a:ext cx="0" cy="2334827"/>
              </a:xfrm>
              <a:prstGeom prst="line">
                <a:avLst/>
              </a:prstGeom>
              <a:ln w="22225" cmpd="sng">
                <a:solidFill>
                  <a:srgbClr val="7030A0"/>
                </a:solidFill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07A96956-27AB-4D20-9A7C-9B178160653B}"/>
                  </a:ext>
                </a:extLst>
              </p:cNvPr>
              <p:cNvCxnSpPr/>
              <p:nvPr/>
            </p:nvCxnSpPr>
            <p:spPr>
              <a:xfrm>
                <a:off x="7350713" y="1744462"/>
                <a:ext cx="0" cy="2081814"/>
              </a:xfrm>
              <a:prstGeom prst="line">
                <a:avLst/>
              </a:prstGeom>
              <a:ln w="15875" cmpd="sng">
                <a:solidFill>
                  <a:srgbClr val="00B0F0"/>
                </a:solidFill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047CCA4-0535-4582-8FA4-18D616DF2DE9}"/>
                </a:ext>
              </a:extLst>
            </p:cNvPr>
            <p:cNvGrpSpPr/>
            <p:nvPr/>
          </p:nvGrpSpPr>
          <p:grpSpPr>
            <a:xfrm>
              <a:off x="6920070" y="1593655"/>
              <a:ext cx="116888" cy="2334827"/>
              <a:chOff x="7350713" y="1620175"/>
              <a:chExt cx="116888" cy="2334827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F87AE05F-5C1E-43B4-92D8-18E2010FABB1}"/>
                  </a:ext>
                </a:extLst>
              </p:cNvPr>
              <p:cNvCxnSpPr/>
              <p:nvPr/>
            </p:nvCxnSpPr>
            <p:spPr>
              <a:xfrm>
                <a:off x="7467601" y="1620175"/>
                <a:ext cx="0" cy="2334827"/>
              </a:xfrm>
              <a:prstGeom prst="line">
                <a:avLst/>
              </a:prstGeom>
              <a:ln w="22225" cmpd="sng">
                <a:solidFill>
                  <a:srgbClr val="7030A0"/>
                </a:solidFill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2B086783-C520-4BF1-833E-4C2A116AEB5B}"/>
                  </a:ext>
                </a:extLst>
              </p:cNvPr>
              <p:cNvCxnSpPr/>
              <p:nvPr/>
            </p:nvCxnSpPr>
            <p:spPr>
              <a:xfrm>
                <a:off x="7350713" y="1744462"/>
                <a:ext cx="0" cy="2081814"/>
              </a:xfrm>
              <a:prstGeom prst="line">
                <a:avLst/>
              </a:prstGeom>
              <a:ln w="15875" cmpd="sng">
                <a:solidFill>
                  <a:srgbClr val="00B0F0"/>
                </a:solidFill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1FE24BD-7E11-4069-922A-F35B6F509C61}"/>
                </a:ext>
              </a:extLst>
            </p:cNvPr>
            <p:cNvGrpSpPr/>
            <p:nvPr/>
          </p:nvGrpSpPr>
          <p:grpSpPr>
            <a:xfrm>
              <a:off x="6674448" y="1589846"/>
              <a:ext cx="116888" cy="2334827"/>
              <a:chOff x="7350713" y="1620175"/>
              <a:chExt cx="116888" cy="2334827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065F9E59-33A3-462A-B3C4-E3914BCA9D2C}"/>
                  </a:ext>
                </a:extLst>
              </p:cNvPr>
              <p:cNvCxnSpPr/>
              <p:nvPr/>
            </p:nvCxnSpPr>
            <p:spPr>
              <a:xfrm>
                <a:off x="7467601" y="1620175"/>
                <a:ext cx="0" cy="2334827"/>
              </a:xfrm>
              <a:prstGeom prst="line">
                <a:avLst/>
              </a:prstGeom>
              <a:ln w="22225" cmpd="sng">
                <a:solidFill>
                  <a:srgbClr val="7030A0"/>
                </a:solidFill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06594D5E-0AEB-4EBC-A1FF-CAB1D34814D1}"/>
                  </a:ext>
                </a:extLst>
              </p:cNvPr>
              <p:cNvCxnSpPr/>
              <p:nvPr/>
            </p:nvCxnSpPr>
            <p:spPr>
              <a:xfrm>
                <a:off x="7350713" y="1744462"/>
                <a:ext cx="0" cy="2081814"/>
              </a:xfrm>
              <a:prstGeom prst="line">
                <a:avLst/>
              </a:prstGeom>
              <a:ln w="15875" cmpd="sng">
                <a:solidFill>
                  <a:srgbClr val="00B0F0"/>
                </a:solidFill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0B03306-596D-447D-BC74-4917078DC4A4}"/>
                </a:ext>
              </a:extLst>
            </p:cNvPr>
            <p:cNvGrpSpPr/>
            <p:nvPr/>
          </p:nvGrpSpPr>
          <p:grpSpPr>
            <a:xfrm>
              <a:off x="6430308" y="1593233"/>
              <a:ext cx="116888" cy="2334827"/>
              <a:chOff x="7350713" y="1620175"/>
              <a:chExt cx="116888" cy="2334827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F788FC3-A9D7-448C-B7E3-695A4951FFCD}"/>
                  </a:ext>
                </a:extLst>
              </p:cNvPr>
              <p:cNvCxnSpPr/>
              <p:nvPr/>
            </p:nvCxnSpPr>
            <p:spPr>
              <a:xfrm>
                <a:off x="7467601" y="1620175"/>
                <a:ext cx="0" cy="2334827"/>
              </a:xfrm>
              <a:prstGeom prst="line">
                <a:avLst/>
              </a:prstGeom>
              <a:ln w="22225" cmpd="sng">
                <a:solidFill>
                  <a:srgbClr val="7030A0"/>
                </a:solidFill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BBAF6AF5-58ED-4C69-95CE-AE3132E13186}"/>
                  </a:ext>
                </a:extLst>
              </p:cNvPr>
              <p:cNvCxnSpPr/>
              <p:nvPr/>
            </p:nvCxnSpPr>
            <p:spPr>
              <a:xfrm>
                <a:off x="7350713" y="1744462"/>
                <a:ext cx="0" cy="2081814"/>
              </a:xfrm>
              <a:prstGeom prst="line">
                <a:avLst/>
              </a:prstGeom>
              <a:ln w="15875" cmpd="sng">
                <a:solidFill>
                  <a:srgbClr val="00B0F0"/>
                </a:solidFill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D6ECCB8-C22D-4062-B639-E73937A86B76}"/>
                </a:ext>
              </a:extLst>
            </p:cNvPr>
            <p:cNvGrpSpPr/>
            <p:nvPr/>
          </p:nvGrpSpPr>
          <p:grpSpPr>
            <a:xfrm>
              <a:off x="6179059" y="1589107"/>
              <a:ext cx="116888" cy="2334827"/>
              <a:chOff x="7355152" y="1620175"/>
              <a:chExt cx="116888" cy="2334827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D836598A-6A15-412C-9BCF-FCD6C5AC5997}"/>
                  </a:ext>
                </a:extLst>
              </p:cNvPr>
              <p:cNvCxnSpPr/>
              <p:nvPr/>
            </p:nvCxnSpPr>
            <p:spPr>
              <a:xfrm>
                <a:off x="7472040" y="1620175"/>
                <a:ext cx="0" cy="2334827"/>
              </a:xfrm>
              <a:prstGeom prst="line">
                <a:avLst/>
              </a:prstGeom>
              <a:ln w="22225" cmpd="sng">
                <a:solidFill>
                  <a:srgbClr val="7030A0"/>
                </a:solidFill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3B833C12-BAEB-4D13-8472-2312C676007B}"/>
                  </a:ext>
                </a:extLst>
              </p:cNvPr>
              <p:cNvCxnSpPr/>
              <p:nvPr/>
            </p:nvCxnSpPr>
            <p:spPr>
              <a:xfrm>
                <a:off x="7355152" y="1744462"/>
                <a:ext cx="0" cy="2081814"/>
              </a:xfrm>
              <a:prstGeom prst="line">
                <a:avLst/>
              </a:prstGeom>
              <a:ln w="15875" cmpd="sng">
                <a:solidFill>
                  <a:srgbClr val="00B0F0"/>
                </a:solidFill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22A3708-6CD9-4D1A-9774-1DE3B7A44AA6}"/>
                </a:ext>
              </a:extLst>
            </p:cNvPr>
            <p:cNvGrpSpPr/>
            <p:nvPr/>
          </p:nvGrpSpPr>
          <p:grpSpPr>
            <a:xfrm>
              <a:off x="5931390" y="1586887"/>
              <a:ext cx="112449" cy="2334827"/>
              <a:chOff x="7355152" y="1620175"/>
              <a:chExt cx="112449" cy="2334827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54B3432B-5C06-49AE-B611-F181E0B58D6B}"/>
                  </a:ext>
                </a:extLst>
              </p:cNvPr>
              <p:cNvCxnSpPr/>
              <p:nvPr/>
            </p:nvCxnSpPr>
            <p:spPr>
              <a:xfrm>
                <a:off x="7467601" y="1620175"/>
                <a:ext cx="0" cy="2334827"/>
              </a:xfrm>
              <a:prstGeom prst="line">
                <a:avLst/>
              </a:prstGeom>
              <a:ln w="22225" cmpd="sng">
                <a:solidFill>
                  <a:srgbClr val="7030A0"/>
                </a:solidFill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5F9BFDC5-2EAA-4986-87AE-FFD0954DB276}"/>
                  </a:ext>
                </a:extLst>
              </p:cNvPr>
              <p:cNvCxnSpPr/>
              <p:nvPr/>
            </p:nvCxnSpPr>
            <p:spPr>
              <a:xfrm>
                <a:off x="7355152" y="1744462"/>
                <a:ext cx="0" cy="2081814"/>
              </a:xfrm>
              <a:prstGeom prst="line">
                <a:avLst/>
              </a:prstGeom>
              <a:ln w="15875" cmpd="sng">
                <a:solidFill>
                  <a:srgbClr val="00B0F0"/>
                </a:solidFill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85CAF52-8617-4F5E-AA46-B9C272FFFA8B}"/>
                </a:ext>
              </a:extLst>
            </p:cNvPr>
            <p:cNvCxnSpPr/>
            <p:nvPr/>
          </p:nvCxnSpPr>
          <p:spPr>
            <a:xfrm>
              <a:off x="5810503" y="1596211"/>
              <a:ext cx="0" cy="2334827"/>
            </a:xfrm>
            <a:prstGeom prst="line">
              <a:avLst/>
            </a:prstGeom>
            <a:ln w="22225" cmpd="sng">
              <a:solidFill>
                <a:srgbClr val="7030A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86320CDE-8FFE-4B6D-BF5C-9F71F28C332F}"/>
              </a:ext>
            </a:extLst>
          </p:cNvPr>
          <p:cNvSpPr txBox="1"/>
          <p:nvPr/>
        </p:nvSpPr>
        <p:spPr>
          <a:xfrm>
            <a:off x="1293033" y="3797571"/>
            <a:ext cx="1595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Environment</a:t>
            </a:r>
          </a:p>
          <a:p>
            <a:pPr algn="ctr"/>
            <a:r>
              <a:rPr lang="en-US" dirty="0"/>
              <a:t>at T</a:t>
            </a:r>
            <a:r>
              <a:rPr lang="en-US" baseline="-25000" dirty="0"/>
              <a:t>E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DFB238CF-1D99-40DF-A5A3-B3442F84E415}"/>
              </a:ext>
            </a:extLst>
          </p:cNvPr>
          <p:cNvCxnSpPr/>
          <p:nvPr/>
        </p:nvCxnSpPr>
        <p:spPr>
          <a:xfrm flipV="1">
            <a:off x="5931390" y="3931038"/>
            <a:ext cx="615806" cy="547746"/>
          </a:xfrm>
          <a:prstGeom prst="straightConnector1">
            <a:avLst/>
          </a:prstGeom>
          <a:ln w="12700" cmpd="sng">
            <a:solidFill>
              <a:schemeClr val="tx1"/>
            </a:solidFill>
            <a:headEnd w="sm" len="lg"/>
            <a:tailEnd type="triangle" w="sm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EBD60579-329B-4930-999D-BB334842A5C0}"/>
              </a:ext>
            </a:extLst>
          </p:cNvPr>
          <p:cNvSpPr txBox="1"/>
          <p:nvPr/>
        </p:nvSpPr>
        <p:spPr>
          <a:xfrm>
            <a:off x="216517" y="1171398"/>
            <a:ext cx="5156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Symbol" panose="05050102010706020507" pitchFamily="18" charset="2"/>
              </a:rPr>
              <a:t>e</a:t>
            </a:r>
            <a:r>
              <a:rPr lang="en-US" b="1" dirty="0"/>
              <a:t>* </a:t>
            </a:r>
            <a:r>
              <a:rPr lang="en-US" b="1" dirty="0">
                <a:latin typeface="Symath" panose="00000400000000000000" pitchFamily="2" charset="0"/>
                <a:cs typeface="Symath" panose="00000400000000000000" pitchFamily="2" charset="0"/>
              </a:rPr>
              <a:t>L</a:t>
            </a:r>
            <a:r>
              <a:rPr lang="en-US" b="1" dirty="0"/>
              <a:t> Q</a:t>
            </a:r>
            <a:r>
              <a:rPr lang="en-US" b="1" baseline="-25000" dirty="0"/>
              <a:t>LOSS</a:t>
            </a:r>
            <a:r>
              <a:rPr lang="en-US" b="1" dirty="0"/>
              <a:t> / [</a:t>
            </a:r>
            <a:r>
              <a:rPr lang="en-US" b="1" dirty="0">
                <a:latin typeface="Symbol" panose="05050102010706020507" pitchFamily="18" charset="2"/>
              </a:rPr>
              <a:t>s</a:t>
            </a:r>
            <a:r>
              <a:rPr lang="en-US" b="1" dirty="0"/>
              <a:t> A (T</a:t>
            </a:r>
            <a:r>
              <a:rPr lang="en-US" b="1" baseline="-25000" dirty="0"/>
              <a:t>S</a:t>
            </a:r>
            <a:r>
              <a:rPr lang="en-US" b="1" baseline="30000" dirty="0"/>
              <a:t>4</a:t>
            </a:r>
            <a:r>
              <a:rPr lang="en-US" b="1" dirty="0"/>
              <a:t> – T</a:t>
            </a:r>
            <a:r>
              <a:rPr lang="en-US" b="1" baseline="-25000" dirty="0"/>
              <a:t>E</a:t>
            </a:r>
            <a:r>
              <a:rPr lang="en-US" b="1" baseline="30000" dirty="0"/>
              <a:t>4</a:t>
            </a:r>
            <a:r>
              <a:rPr lang="en-US" b="1" dirty="0"/>
              <a:t>)]    vs    </a:t>
            </a:r>
            <a:r>
              <a:rPr lang="en-US" b="1" dirty="0">
                <a:latin typeface="Symbol" panose="05050102010706020507" pitchFamily="18" charset="2"/>
              </a:rPr>
              <a:t>e</a:t>
            </a:r>
            <a:r>
              <a:rPr lang="en-US" b="1" baseline="-25000" dirty="0"/>
              <a:t>MIN</a:t>
            </a:r>
            <a:r>
              <a:rPr lang="en-US" b="1" dirty="0"/>
              <a:t> ~ </a:t>
            </a:r>
            <a:r>
              <a:rPr lang="en-US" b="1" dirty="0">
                <a:latin typeface="Symbol" panose="05050102010706020507" pitchFamily="18" charset="2"/>
              </a:rPr>
              <a:t>e</a:t>
            </a:r>
            <a:r>
              <a:rPr lang="en-US" b="1" baseline="-25000" dirty="0"/>
              <a:t>Al </a:t>
            </a:r>
            <a:r>
              <a:rPr lang="en-US" b="1" dirty="0"/>
              <a:t>/ 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214C1AD-DE7B-4742-8DD6-55BFA8C1CA2F}"/>
              </a:ext>
            </a:extLst>
          </p:cNvPr>
          <p:cNvSpPr txBox="1"/>
          <p:nvPr/>
        </p:nvSpPr>
        <p:spPr>
          <a:xfrm>
            <a:off x="3523707" y="4355882"/>
            <a:ext cx="24648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Double-Sided Aluminized Mylar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FF9AA894-3094-4847-9053-1C515EE424A7}"/>
              </a:ext>
            </a:extLst>
          </p:cNvPr>
          <p:cNvCxnSpPr>
            <a:cxnSpLocks/>
          </p:cNvCxnSpPr>
          <p:nvPr/>
        </p:nvCxnSpPr>
        <p:spPr>
          <a:xfrm flipH="1" flipV="1">
            <a:off x="6669751" y="3795209"/>
            <a:ext cx="344517" cy="732403"/>
          </a:xfrm>
          <a:prstGeom prst="straightConnector1">
            <a:avLst/>
          </a:prstGeom>
          <a:ln w="12700" cmpd="sng">
            <a:solidFill>
              <a:schemeClr val="tx1"/>
            </a:solidFill>
            <a:headEnd w="sm" len="lg"/>
            <a:tailEnd type="triangle" w="sm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2BA2D5BC-8ED8-4633-88D8-CEC848C61715}"/>
              </a:ext>
            </a:extLst>
          </p:cNvPr>
          <p:cNvSpPr txBox="1"/>
          <p:nvPr/>
        </p:nvSpPr>
        <p:spPr>
          <a:xfrm>
            <a:off x="6961002" y="4385575"/>
            <a:ext cx="17043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Dacron Mesh Spacer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64C8208-DEE9-4FF1-A522-01D980DD0B25}"/>
              </a:ext>
            </a:extLst>
          </p:cNvPr>
          <p:cNvSpPr txBox="1"/>
          <p:nvPr/>
        </p:nvSpPr>
        <p:spPr>
          <a:xfrm>
            <a:off x="6003788" y="1231158"/>
            <a:ext cx="1404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b="1" dirty="0"/>
              <a:t>N Layers</a:t>
            </a:r>
          </a:p>
          <a:p>
            <a:pPr algn="ctr">
              <a:lnSpc>
                <a:spcPts val="1200"/>
              </a:lnSpc>
            </a:pPr>
            <a:r>
              <a:rPr lang="en-US" sz="1200" dirty="0"/>
              <a:t>(5 – 40 typical)</a:t>
            </a:r>
          </a:p>
        </p:txBody>
      </p:sp>
    </p:spTree>
    <p:extLst>
      <p:ext uri="{BB962C8B-B14F-4D97-AF65-F5344CB8AC3E}">
        <p14:creationId xmlns:p14="http://schemas.microsoft.com/office/powerpoint/2010/main" val="2170203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6037"/>
            <a:ext cx="9169706" cy="521529"/>
          </a:xfrm>
        </p:spPr>
        <p:txBody>
          <a:bodyPr/>
          <a:lstStyle/>
          <a:p>
            <a:pPr algn="ctr"/>
            <a:r>
              <a:rPr lang="en-US" dirty="0"/>
              <a:t>        3 – LOW EFFECTIVE EMISSIVITY MLI (cont’d)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>
          <a:xfrm>
            <a:off x="254001" y="4802825"/>
            <a:ext cx="1422401" cy="274637"/>
          </a:xfrm>
        </p:spPr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b="1" dirty="0"/>
              <a:t>Thermal Toolbox Elements for Lunar/Planetary Extreme Environments</a:t>
            </a:r>
            <a:endParaRPr lang="en-US" i="1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541D3F3-5446-4B97-9507-A9B744945B2F}" type="slidenum">
              <a:rPr lang="en-US"/>
              <a:pPr/>
              <a:t>8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67EB10-716F-4041-919F-33A53310AFE5}"/>
              </a:ext>
            </a:extLst>
          </p:cNvPr>
          <p:cNvSpPr txBox="1"/>
          <p:nvPr/>
        </p:nvSpPr>
        <p:spPr>
          <a:xfrm>
            <a:off x="-4213" y="544420"/>
            <a:ext cx="91482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i="1" dirty="0">
                <a:solidFill>
                  <a:srgbClr val="3333CC"/>
                </a:solidFill>
                <a:latin typeface="+mn-lt"/>
              </a:rPr>
              <a:t>“Spacerless” MLI Con</a:t>
            </a:r>
            <a:r>
              <a:rPr lang="en-US" sz="1700" b="1" i="1" dirty="0">
                <a:solidFill>
                  <a:srgbClr val="3333CC"/>
                </a:solidFill>
              </a:rPr>
              <a:t>struction: </a:t>
            </a:r>
            <a:r>
              <a:rPr lang="en-US" sz="1700" i="1" dirty="0">
                <a:solidFill>
                  <a:srgbClr val="3333CC"/>
                </a:solidFill>
              </a:rPr>
              <a:t>Performance Target </a:t>
            </a:r>
            <a:r>
              <a:rPr lang="en-US" sz="1700" i="1" dirty="0">
                <a:solidFill>
                  <a:srgbClr val="3333CC"/>
                </a:solidFill>
                <a:latin typeface="Symbol" panose="05050102010706020507" pitchFamily="18" charset="2"/>
              </a:rPr>
              <a:t>e</a:t>
            </a:r>
            <a:r>
              <a:rPr lang="en-US" sz="1700" i="1" dirty="0">
                <a:solidFill>
                  <a:srgbClr val="3333CC"/>
                </a:solidFill>
              </a:rPr>
              <a:t>* &lt;&lt; 0.01</a:t>
            </a:r>
            <a:endParaRPr lang="en-US" sz="1700" i="1" dirty="0">
              <a:solidFill>
                <a:srgbClr val="3333CC"/>
              </a:solidFill>
              <a:latin typeface="+mn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308480-4708-49F9-8DD1-9B16ADB44DF5}"/>
              </a:ext>
            </a:extLst>
          </p:cNvPr>
          <p:cNvGrpSpPr/>
          <p:nvPr/>
        </p:nvGrpSpPr>
        <p:grpSpPr>
          <a:xfrm>
            <a:off x="191828" y="1065949"/>
            <a:ext cx="5780922" cy="3607311"/>
            <a:chOff x="602729" y="1072093"/>
            <a:chExt cx="5780922" cy="360731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A910666-93BC-4D9D-87AB-976C0CB26E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8" t="13751" r="21878" b="12930"/>
            <a:stretch/>
          </p:blipFill>
          <p:spPr>
            <a:xfrm>
              <a:off x="602729" y="1137193"/>
              <a:ext cx="4419539" cy="3542211"/>
            </a:xfrm>
            <a:prstGeom prst="rect">
              <a:avLst/>
            </a:prstGeom>
            <a:ln w="15875">
              <a:noFill/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B4C79A1-CE0D-4872-BB6C-E23030584418}"/>
                </a:ext>
              </a:extLst>
            </p:cNvPr>
            <p:cNvSpPr txBox="1"/>
            <p:nvPr/>
          </p:nvSpPr>
          <p:spPr>
            <a:xfrm>
              <a:off x="1676402" y="2593940"/>
              <a:ext cx="9797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/>
                <a:t>Science</a:t>
              </a:r>
            </a:p>
            <a:p>
              <a:pPr algn="ctr"/>
              <a:r>
                <a:rPr lang="en-US" sz="1200" b="1" dirty="0"/>
                <a:t>Instrument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3DDB15B-8DCC-4F31-B0DB-48D712B80445}"/>
                </a:ext>
              </a:extLst>
            </p:cNvPr>
            <p:cNvSpPr txBox="1"/>
            <p:nvPr/>
          </p:nvSpPr>
          <p:spPr>
            <a:xfrm rot="418898">
              <a:off x="2530110" y="1072093"/>
              <a:ext cx="24240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Rigid Exterior Frame/Structure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6B59BB69-4C2F-48D0-B084-7A84B7E5A62D}"/>
                </a:ext>
              </a:extLst>
            </p:cNvPr>
            <p:cNvCxnSpPr/>
            <p:nvPr/>
          </p:nvCxnSpPr>
          <p:spPr>
            <a:xfrm flipH="1" flipV="1">
              <a:off x="4492101" y="1726707"/>
              <a:ext cx="692459" cy="55485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 w="sm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19DE6F7-5C0C-4018-96E3-4B9469455487}"/>
                </a:ext>
              </a:extLst>
            </p:cNvPr>
            <p:cNvSpPr txBox="1"/>
            <p:nvPr/>
          </p:nvSpPr>
          <p:spPr>
            <a:xfrm>
              <a:off x="4988717" y="2269018"/>
              <a:ext cx="139493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/>
                <a:t>Kevlar Tension</a:t>
              </a:r>
            </a:p>
            <a:p>
              <a:pPr algn="ctr"/>
              <a:r>
                <a:rPr lang="en-US" sz="1200" b="1" dirty="0"/>
                <a:t>Cables Provide</a:t>
              </a:r>
            </a:p>
            <a:p>
              <a:pPr algn="ctr"/>
              <a:r>
                <a:rPr lang="en-US" sz="1200" b="1" dirty="0"/>
                <a:t>Rigid Support to</a:t>
              </a:r>
            </a:p>
            <a:p>
              <a:pPr algn="ctr"/>
              <a:r>
                <a:rPr lang="en-US" sz="1200" b="1" dirty="0"/>
                <a:t>External Loads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601234E-C44A-42DD-93C5-88E79B1F7A4B}"/>
                </a:ext>
              </a:extLst>
            </p:cNvPr>
            <p:cNvCxnSpPr/>
            <p:nvPr/>
          </p:nvCxnSpPr>
          <p:spPr>
            <a:xfrm flipH="1" flipV="1">
              <a:off x="4269561" y="3370685"/>
              <a:ext cx="692459" cy="55485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 w="sm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E5E9729-2FB0-431E-90DA-DF6514067893}"/>
                </a:ext>
              </a:extLst>
            </p:cNvPr>
            <p:cNvSpPr txBox="1"/>
            <p:nvPr/>
          </p:nvSpPr>
          <p:spPr>
            <a:xfrm>
              <a:off x="4955101" y="3721437"/>
              <a:ext cx="119936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/>
                <a:t>MLI Layers</a:t>
              </a:r>
            </a:p>
            <a:p>
              <a:pPr algn="ctr"/>
              <a:r>
                <a:rPr lang="en-US" sz="1200" b="1" dirty="0"/>
                <a:t>Supported by</a:t>
              </a:r>
            </a:p>
            <a:p>
              <a:pPr algn="ctr"/>
              <a:r>
                <a:rPr lang="en-US" sz="1200" b="1" dirty="0"/>
                <a:t>Kevlar Cables</a:t>
              </a:r>
            </a:p>
            <a:p>
              <a:pPr algn="ctr"/>
              <a:r>
                <a:rPr lang="en-US" sz="1200" b="1" dirty="0"/>
                <a:t>(No Spacers)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E6061BA5-201B-49B5-94AF-777CFEE2EA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04"/>
          <a:stretch/>
        </p:blipFill>
        <p:spPr>
          <a:xfrm rot="5400000">
            <a:off x="6348264" y="1600113"/>
            <a:ext cx="1249943" cy="1279007"/>
          </a:xfrm>
          <a:prstGeom prst="rect">
            <a:avLst/>
          </a:prstGeom>
          <a:ln w="15875"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2653F41-16AF-41CD-A1DF-56D20F49CD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4" t="10984" r="21780" b="4701"/>
          <a:stretch/>
        </p:blipFill>
        <p:spPr>
          <a:xfrm rot="5400000">
            <a:off x="7736174" y="1651005"/>
            <a:ext cx="1217987" cy="1209180"/>
          </a:xfrm>
          <a:prstGeom prst="rect">
            <a:avLst/>
          </a:prstGeom>
          <a:ln w="15875"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FACB975-D1C4-4AF2-BF5A-737D53BE7D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31752" y="3205144"/>
            <a:ext cx="1615836" cy="1211877"/>
          </a:xfrm>
          <a:prstGeom prst="rect">
            <a:avLst/>
          </a:prstGeom>
          <a:ln w="15875"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0B469D2-8DA5-46D3-BBB8-C1ADC6B7E7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23248" y="3205145"/>
            <a:ext cx="1615838" cy="1211879"/>
          </a:xfrm>
          <a:prstGeom prst="rect">
            <a:avLst/>
          </a:prstGeom>
          <a:ln w="15875"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EFCC1BB-B575-4EB9-9FD5-3FBF442BD114}"/>
              </a:ext>
            </a:extLst>
          </p:cNvPr>
          <p:cNvSpPr txBox="1"/>
          <p:nvPr/>
        </p:nvSpPr>
        <p:spPr>
          <a:xfrm>
            <a:off x="6370724" y="1056668"/>
            <a:ext cx="2528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Spacerless MLI Demo Unit to be</a:t>
            </a:r>
          </a:p>
          <a:p>
            <a:pPr algn="ctr"/>
            <a:r>
              <a:rPr lang="en-US" sz="1200" b="1" dirty="0"/>
              <a:t>Tested When JPL Reopens</a:t>
            </a:r>
          </a:p>
        </p:txBody>
      </p:sp>
    </p:spTree>
    <p:extLst>
      <p:ext uri="{BB962C8B-B14F-4D97-AF65-F5344CB8AC3E}">
        <p14:creationId xmlns:p14="http://schemas.microsoft.com/office/powerpoint/2010/main" val="2542972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9379"/>
            <a:ext cx="9169706" cy="558188"/>
          </a:xfrm>
        </p:spPr>
        <p:txBody>
          <a:bodyPr/>
          <a:lstStyle/>
          <a:p>
            <a:pPr algn="ctr"/>
            <a:r>
              <a:rPr lang="en-US" sz="2800" dirty="0"/>
              <a:t>     </a:t>
            </a:r>
            <a:r>
              <a:rPr lang="en-US" dirty="0"/>
              <a:t>4 – LOW G THERMAL ISOLATORS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>
          <a:xfrm>
            <a:off x="254001" y="4802825"/>
            <a:ext cx="1422401" cy="274637"/>
          </a:xfrm>
        </p:spPr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b="1" dirty="0"/>
              <a:t>Thermal Toolbox Elements for Lunar/Planetary Extreme Environments</a:t>
            </a:r>
            <a:endParaRPr lang="en-US" i="1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541D3F3-5446-4B97-9507-A9B744945B2F}" type="slidenum">
              <a:rPr lang="en-US"/>
              <a:pPr/>
              <a:t>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BAB7FA-F514-4264-9C82-C83D2E178B34}"/>
              </a:ext>
            </a:extLst>
          </p:cNvPr>
          <p:cNvSpPr txBox="1"/>
          <p:nvPr/>
        </p:nvSpPr>
        <p:spPr>
          <a:xfrm>
            <a:off x="-4213" y="544420"/>
            <a:ext cx="91482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i="1" dirty="0">
                <a:solidFill>
                  <a:srgbClr val="3333CC"/>
                </a:solidFill>
                <a:latin typeface="+mn-lt"/>
              </a:rPr>
              <a:t>Concepts </a:t>
            </a:r>
            <a:r>
              <a:rPr lang="en-US" sz="1700" b="1" i="1" dirty="0">
                <a:solidFill>
                  <a:srgbClr val="3333CC"/>
                </a:solidFill>
              </a:rPr>
              <a:t>to Outperform Blade </a:t>
            </a:r>
            <a:r>
              <a:rPr lang="en-US" sz="1700" b="1" i="1" dirty="0">
                <a:solidFill>
                  <a:srgbClr val="3333CC"/>
                </a:solidFill>
                <a:latin typeface="+mn-lt"/>
              </a:rPr>
              <a:t>Flexures: </a:t>
            </a:r>
            <a:r>
              <a:rPr lang="en-US" sz="1700" i="1" dirty="0">
                <a:solidFill>
                  <a:srgbClr val="3333CC"/>
                </a:solidFill>
                <a:latin typeface="+mn-lt"/>
              </a:rPr>
              <a:t>Performance Target is G &lt;&lt; 0.001 W/K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D389A64-0FB5-4AEA-AC5E-363CE50AA9C2}"/>
              </a:ext>
            </a:extLst>
          </p:cNvPr>
          <p:cNvGrpSpPr/>
          <p:nvPr/>
        </p:nvGrpSpPr>
        <p:grpSpPr>
          <a:xfrm>
            <a:off x="302636" y="1369529"/>
            <a:ext cx="1488813" cy="2694239"/>
            <a:chOff x="3636201" y="1419748"/>
            <a:chExt cx="1488813" cy="269423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C00E0AB-F82F-4806-8FD8-A1C099BC3C03}"/>
                </a:ext>
              </a:extLst>
            </p:cNvPr>
            <p:cNvGrpSpPr/>
            <p:nvPr/>
          </p:nvGrpSpPr>
          <p:grpSpPr>
            <a:xfrm>
              <a:off x="3636201" y="2081369"/>
              <a:ext cx="1410184" cy="2032618"/>
              <a:chOff x="6178950" y="2521680"/>
              <a:chExt cx="1410184" cy="2032618"/>
            </a:xfrm>
          </p:grpSpPr>
          <p:sp>
            <p:nvSpPr>
              <p:cNvPr id="5" name="Cube 4">
                <a:extLst>
                  <a:ext uri="{FF2B5EF4-FFF2-40B4-BE49-F238E27FC236}">
                    <a16:creationId xmlns:a16="http://schemas.microsoft.com/office/drawing/2014/main" id="{12AF3D13-A187-4E7A-92FB-A00700C47E2D}"/>
                  </a:ext>
                </a:extLst>
              </p:cNvPr>
              <p:cNvSpPr/>
              <p:nvPr/>
            </p:nvSpPr>
            <p:spPr>
              <a:xfrm>
                <a:off x="6724891" y="2795286"/>
                <a:ext cx="318304" cy="1446836"/>
              </a:xfrm>
              <a:prstGeom prst="cube">
                <a:avLst>
                  <a:gd name="adj" fmla="val 75399"/>
                </a:avLst>
              </a:prstGeom>
              <a:solidFill>
                <a:srgbClr val="7030A0">
                  <a:alpha val="50000"/>
                </a:srgbClr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" name="Cube 14">
                <a:extLst>
                  <a:ext uri="{FF2B5EF4-FFF2-40B4-BE49-F238E27FC236}">
                    <a16:creationId xmlns:a16="http://schemas.microsoft.com/office/drawing/2014/main" id="{EBCDA7C7-9179-49FD-A65E-9704E658608B}"/>
                  </a:ext>
                </a:extLst>
              </p:cNvPr>
              <p:cNvSpPr/>
              <p:nvPr/>
            </p:nvSpPr>
            <p:spPr>
              <a:xfrm>
                <a:off x="6178951" y="2521680"/>
                <a:ext cx="1410183" cy="657828"/>
              </a:xfrm>
              <a:prstGeom prst="cube">
                <a:avLst>
                  <a:gd name="adj" fmla="val 77566"/>
                </a:avLst>
              </a:prstGeom>
              <a:solidFill>
                <a:srgbClr val="7030A0">
                  <a:alpha val="95000"/>
                </a:srgbClr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Cube 15">
                <a:extLst>
                  <a:ext uri="{FF2B5EF4-FFF2-40B4-BE49-F238E27FC236}">
                    <a16:creationId xmlns:a16="http://schemas.microsoft.com/office/drawing/2014/main" id="{EB2DF4FD-0032-448C-9075-CBC3DA47F9C8}"/>
                  </a:ext>
                </a:extLst>
              </p:cNvPr>
              <p:cNvSpPr/>
              <p:nvPr/>
            </p:nvSpPr>
            <p:spPr>
              <a:xfrm>
                <a:off x="6178950" y="3896470"/>
                <a:ext cx="1410183" cy="657828"/>
              </a:xfrm>
              <a:prstGeom prst="cube">
                <a:avLst>
                  <a:gd name="adj" fmla="val 77566"/>
                </a:avLst>
              </a:prstGeom>
              <a:solidFill>
                <a:srgbClr val="7030A0">
                  <a:alpha val="80000"/>
                </a:srgbClr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3D9C944-933D-40C2-B1EB-1F748A03AFD0}"/>
                </a:ext>
              </a:extLst>
            </p:cNvPr>
            <p:cNvSpPr txBox="1"/>
            <p:nvPr/>
          </p:nvSpPr>
          <p:spPr>
            <a:xfrm>
              <a:off x="3715654" y="1419748"/>
              <a:ext cx="1409360" cy="592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300"/>
                </a:lnSpc>
              </a:pPr>
              <a:r>
                <a:rPr lang="en-US" sz="1200" b="1" dirty="0"/>
                <a:t>Notional Metallic</a:t>
              </a:r>
            </a:p>
            <a:p>
              <a:pPr algn="ctr">
                <a:lnSpc>
                  <a:spcPts val="1300"/>
                </a:lnSpc>
              </a:pPr>
              <a:r>
                <a:rPr lang="en-US" sz="1200" b="1" dirty="0"/>
                <a:t>Blade Flexure</a:t>
              </a:r>
            </a:p>
            <a:p>
              <a:pPr algn="ctr">
                <a:lnSpc>
                  <a:spcPts val="1300"/>
                </a:lnSpc>
              </a:pPr>
              <a:r>
                <a:rPr lang="en-US" sz="1200" b="1" dirty="0"/>
                <a:t>Thermal Isolator</a:t>
              </a:r>
            </a:p>
          </p:txBody>
        </p:sp>
      </p:grpSp>
      <p:pic>
        <p:nvPicPr>
          <p:cNvPr id="26" name="Picture 2" descr="image001">
            <a:extLst>
              <a:ext uri="{FF2B5EF4-FFF2-40B4-BE49-F238E27FC236}">
                <a16:creationId xmlns:a16="http://schemas.microsoft.com/office/drawing/2014/main" id="{DA5CB1E0-F673-4F26-B3C1-68939897A2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9" b="9919"/>
          <a:stretch/>
        </p:blipFill>
        <p:spPr bwMode="auto">
          <a:xfrm>
            <a:off x="5960140" y="3510784"/>
            <a:ext cx="1102176" cy="1194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" descr="image002">
            <a:extLst>
              <a:ext uri="{FF2B5EF4-FFF2-40B4-BE49-F238E27FC236}">
                <a16:creationId xmlns:a16="http://schemas.microsoft.com/office/drawing/2014/main" id="{299D8636-6414-4A84-8E61-34D45DFB28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3"/>
          <a:stretch/>
        </p:blipFill>
        <p:spPr bwMode="auto">
          <a:xfrm>
            <a:off x="5631450" y="1510545"/>
            <a:ext cx="1725766" cy="1265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BD714642-8AB4-4E83-8C19-7950ACE0EA81}"/>
              </a:ext>
            </a:extLst>
          </p:cNvPr>
          <p:cNvGrpSpPr/>
          <p:nvPr/>
        </p:nvGrpSpPr>
        <p:grpSpPr>
          <a:xfrm>
            <a:off x="2006310" y="1427768"/>
            <a:ext cx="2998726" cy="3078984"/>
            <a:chOff x="359491" y="1382205"/>
            <a:chExt cx="2998726" cy="307898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F307EE9-F022-44F9-8BD2-256C6BC11EC0}"/>
                </a:ext>
              </a:extLst>
            </p:cNvPr>
            <p:cNvGrpSpPr/>
            <p:nvPr/>
          </p:nvGrpSpPr>
          <p:grpSpPr>
            <a:xfrm>
              <a:off x="359491" y="1382205"/>
              <a:ext cx="2998726" cy="3078984"/>
              <a:chOff x="1020878" y="1384469"/>
              <a:chExt cx="2998726" cy="3078984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A74EB9DA-8DFF-4809-82DA-CEF2555846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61824" y="3337760"/>
                <a:ext cx="457780" cy="657829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44ED7751-7546-457C-8211-3AF5D8298F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88594" y="3803360"/>
                <a:ext cx="457780" cy="657829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1CB38424-52BA-41C3-ADDC-0CA4AF48D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20878" y="3805624"/>
                <a:ext cx="457780" cy="657829"/>
              </a:xfrm>
              <a:prstGeom prst="rect">
                <a:avLst/>
              </a:prstGeom>
            </p:spPr>
          </p:pic>
          <p:sp>
            <p:nvSpPr>
              <p:cNvPr id="11" name="Cube 10">
                <a:extLst>
                  <a:ext uri="{FF2B5EF4-FFF2-40B4-BE49-F238E27FC236}">
                    <a16:creationId xmlns:a16="http://schemas.microsoft.com/office/drawing/2014/main" id="{DFF9C8A3-C398-4562-AEC6-611222CD36F5}"/>
                  </a:ext>
                </a:extLst>
              </p:cNvPr>
              <p:cNvSpPr/>
              <p:nvPr/>
            </p:nvSpPr>
            <p:spPr>
              <a:xfrm>
                <a:off x="1027251" y="1384469"/>
                <a:ext cx="2992055" cy="2581154"/>
              </a:xfrm>
              <a:prstGeom prst="cub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08D8D2E-F764-4FF0-B7C5-03C84AE73009}"/>
                </a:ext>
              </a:extLst>
            </p:cNvPr>
            <p:cNvSpPr txBox="1"/>
            <p:nvPr/>
          </p:nvSpPr>
          <p:spPr>
            <a:xfrm>
              <a:off x="1083509" y="2651195"/>
              <a:ext cx="979755" cy="425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300"/>
                </a:lnSpc>
              </a:pPr>
              <a:r>
                <a:rPr lang="en-US" sz="1200" b="1" dirty="0"/>
                <a:t>Science</a:t>
              </a:r>
            </a:p>
            <a:p>
              <a:pPr algn="ctr">
                <a:lnSpc>
                  <a:spcPts val="1300"/>
                </a:lnSpc>
              </a:pPr>
              <a:r>
                <a:rPr lang="en-US" sz="1200" b="1" dirty="0"/>
                <a:t>Instrument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1984610-BCA0-4660-B6E5-C6B7544C6879}"/>
              </a:ext>
            </a:extLst>
          </p:cNvPr>
          <p:cNvSpPr txBox="1"/>
          <p:nvPr/>
        </p:nvSpPr>
        <p:spPr>
          <a:xfrm>
            <a:off x="5738402" y="992736"/>
            <a:ext cx="1382110" cy="592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300"/>
              </a:lnSpc>
            </a:pPr>
            <a:r>
              <a:rPr lang="en-US" sz="1200" b="1" dirty="0"/>
              <a:t>3D-Printable</a:t>
            </a:r>
          </a:p>
          <a:p>
            <a:pPr algn="ctr">
              <a:lnSpc>
                <a:spcPts val="1300"/>
              </a:lnSpc>
            </a:pPr>
            <a:r>
              <a:rPr lang="en-US" sz="1200" b="1" dirty="0"/>
              <a:t>Ultem 1000</a:t>
            </a:r>
          </a:p>
          <a:p>
            <a:pPr algn="ctr">
              <a:lnSpc>
                <a:spcPts val="1300"/>
              </a:lnSpc>
            </a:pPr>
            <a:r>
              <a:rPr lang="en-US" sz="1200" b="1" dirty="0"/>
              <a:t>Thermal Isolator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B0C41F2-608E-42C6-9C36-48B812AB2A5A}"/>
              </a:ext>
            </a:extLst>
          </p:cNvPr>
          <p:cNvSpPr txBox="1"/>
          <p:nvPr/>
        </p:nvSpPr>
        <p:spPr>
          <a:xfrm>
            <a:off x="5742407" y="2932593"/>
            <a:ext cx="1417376" cy="592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300"/>
              </a:lnSpc>
            </a:pPr>
            <a:r>
              <a:rPr lang="en-US" sz="1200" b="1" dirty="0"/>
              <a:t>Kevlar Tension</a:t>
            </a:r>
          </a:p>
          <a:p>
            <a:pPr algn="ctr">
              <a:lnSpc>
                <a:spcPts val="1300"/>
              </a:lnSpc>
            </a:pPr>
            <a:r>
              <a:rPr lang="en-US" sz="1200" b="1" dirty="0"/>
              <a:t>Cable Supported</a:t>
            </a:r>
          </a:p>
          <a:p>
            <a:pPr algn="ctr">
              <a:lnSpc>
                <a:spcPts val="1300"/>
              </a:lnSpc>
            </a:pPr>
            <a:r>
              <a:rPr lang="en-US" sz="1200" b="1" dirty="0"/>
              <a:t>Thermal Isolator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640C88C-3E79-4FA3-98F0-B9D43DDCB2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2085" y="1601811"/>
            <a:ext cx="1229203" cy="107485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176880E9-34B4-4F00-AA94-4CEAE470AA1F}"/>
              </a:ext>
            </a:extLst>
          </p:cNvPr>
          <p:cNvSpPr txBox="1"/>
          <p:nvPr/>
        </p:nvSpPr>
        <p:spPr>
          <a:xfrm>
            <a:off x="7231250" y="992736"/>
            <a:ext cx="1612942" cy="592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300"/>
              </a:lnSpc>
            </a:pPr>
            <a:r>
              <a:rPr lang="en-US" sz="1200" b="1" dirty="0"/>
              <a:t>ROD-TSW Based</a:t>
            </a:r>
          </a:p>
          <a:p>
            <a:pPr algn="ctr">
              <a:lnSpc>
                <a:spcPts val="1300"/>
              </a:lnSpc>
            </a:pPr>
            <a:r>
              <a:rPr lang="en-US" sz="1200" b="1" dirty="0"/>
              <a:t>Thermal Switching</a:t>
            </a:r>
          </a:p>
          <a:p>
            <a:pPr algn="ctr">
              <a:lnSpc>
                <a:spcPts val="1300"/>
              </a:lnSpc>
            </a:pPr>
            <a:r>
              <a:rPr lang="en-US" sz="1200" b="1" dirty="0"/>
              <a:t>Isolator Concept 1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2CF193D2-1A21-44A5-9BEC-E1B3D2E847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0244" y="3522015"/>
            <a:ext cx="857260" cy="123796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2C691D2-1A3B-494C-9E56-7A58C2FB90DA}"/>
              </a:ext>
            </a:extLst>
          </p:cNvPr>
          <p:cNvSpPr txBox="1"/>
          <p:nvPr/>
        </p:nvSpPr>
        <p:spPr>
          <a:xfrm>
            <a:off x="7342546" y="2927311"/>
            <a:ext cx="1555234" cy="592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300"/>
              </a:lnSpc>
            </a:pPr>
            <a:r>
              <a:rPr lang="en-US" sz="1200" b="1" dirty="0"/>
              <a:t>ROD-TSW Based</a:t>
            </a:r>
          </a:p>
          <a:p>
            <a:pPr algn="ctr">
              <a:lnSpc>
                <a:spcPts val="1300"/>
              </a:lnSpc>
            </a:pPr>
            <a:r>
              <a:rPr lang="en-US" sz="1200" b="1" dirty="0"/>
              <a:t>Thermal Switching</a:t>
            </a:r>
          </a:p>
          <a:p>
            <a:pPr algn="ctr">
              <a:lnSpc>
                <a:spcPts val="1300"/>
              </a:lnSpc>
            </a:pPr>
            <a:r>
              <a:rPr lang="en-US" sz="1200" b="1" dirty="0"/>
              <a:t>Isolator Concept 2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21D5D5B-6BE2-4EBD-A2EA-802C26756A6F}"/>
              </a:ext>
            </a:extLst>
          </p:cNvPr>
          <p:cNvCxnSpPr/>
          <p:nvPr/>
        </p:nvCxnSpPr>
        <p:spPr>
          <a:xfrm>
            <a:off x="5334000" y="992736"/>
            <a:ext cx="0" cy="3767246"/>
          </a:xfrm>
          <a:prstGeom prst="line">
            <a:avLst/>
          </a:prstGeom>
          <a:ln w="19050" cmpd="sng">
            <a:solidFill>
              <a:schemeClr val="tx1"/>
            </a:solidFill>
            <a:prstDash val="sys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097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9379"/>
            <a:ext cx="9169706" cy="558188"/>
          </a:xfrm>
        </p:spPr>
        <p:txBody>
          <a:bodyPr/>
          <a:lstStyle/>
          <a:p>
            <a:pPr algn="ctr"/>
            <a:r>
              <a:rPr lang="en-US" sz="2800" dirty="0"/>
              <a:t>     </a:t>
            </a:r>
            <a:r>
              <a:rPr lang="en-US" dirty="0"/>
              <a:t>SUMMARY / FUTURE WORK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>
          <a:xfrm>
            <a:off x="254001" y="4802825"/>
            <a:ext cx="1422401" cy="274637"/>
          </a:xfrm>
        </p:spPr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>
          <a:xfrm>
            <a:off x="1689253" y="4802825"/>
            <a:ext cx="5791199" cy="274637"/>
          </a:xfrm>
        </p:spPr>
        <p:txBody>
          <a:bodyPr/>
          <a:lstStyle/>
          <a:p>
            <a:r>
              <a:rPr lang="en-US" b="1" dirty="0"/>
              <a:t>Thermal Toolbox Elements for Lunar/Planetary Extreme Environments</a:t>
            </a:r>
            <a:endParaRPr lang="en-US" i="1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541D3F3-5446-4B97-9507-A9B744945B2F}" type="slidenum">
              <a:rPr lang="en-US"/>
              <a:pPr/>
              <a:t>10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FA8D17-BE9F-4D58-A3AA-5A95AF6635AE}"/>
              </a:ext>
            </a:extLst>
          </p:cNvPr>
          <p:cNvSpPr txBox="1"/>
          <p:nvPr/>
        </p:nvSpPr>
        <p:spPr>
          <a:xfrm>
            <a:off x="131280" y="594095"/>
            <a:ext cx="598675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 algn="just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Arial Narrow" panose="020B0606020202030204" pitchFamily="34" charset="0"/>
              </a:rPr>
              <a:t>Operation and survival in extreme environments like the moon (without radioisotopes) requires an improved thermal toolbox.</a:t>
            </a:r>
          </a:p>
          <a:p>
            <a:pPr marL="173038" indent="-173038" algn="just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173038" indent="-173038" algn="just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Arial Narrow" panose="020B0606020202030204" pitchFamily="34" charset="0"/>
              </a:rPr>
              <a:t>JPL is currently using internal funds to develop thermal enclosure designs for stand-alone solar/battery-powered lunar magnetometers, seismometers, and IR spectrometers.</a:t>
            </a:r>
          </a:p>
          <a:p>
            <a:pPr marL="173038" indent="-173038" algn="just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173038" indent="-173038" algn="just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Arial Narrow" panose="020B0606020202030204" pitchFamily="34" charset="0"/>
              </a:rPr>
              <a:t>In parallel, JPL was recently awarded a 3-year project (PALETTE) by NASA GCD program office to develop advanced thermal toolbox elements for future instruments operating in extreme (planetary/lunar) environments.</a:t>
            </a:r>
          </a:p>
          <a:p>
            <a:pPr marL="173038" indent="-173038" algn="just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173038" indent="-173038" algn="just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Arial Narrow" panose="020B0606020202030204" pitchFamily="34" charset="0"/>
              </a:rPr>
              <a:t>PALETTE intends to provide thermal engineers with a full “palette” of TRL6 or higher thermal toolbox elements, focusing on: 1-enclosures; 2-radiators; 3-insulation/MLI; 4-thermal isolators; 5-gimbals; 6-thermal switches; 7-thermal transport devices; 8-thermal storage devices; 9-deployables/antennae; and 10-low heat loss feed-throughs.</a:t>
            </a:r>
          </a:p>
          <a:p>
            <a:pPr marL="173038" indent="-173038" algn="just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173038" indent="-173038" algn="just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Arial Narrow" panose="020B0606020202030204" pitchFamily="34" charset="0"/>
              </a:rPr>
              <a:t>Work on PALETTE is just getting started and work on the internal JPL program (known as ARTEMIS-T) is midway through the first year of a 3-year project.</a:t>
            </a:r>
          </a:p>
          <a:p>
            <a:pPr marL="173038" indent="-173038" algn="just">
              <a:buFont typeface="Arial" panose="020B0604020202020204" pitchFamily="34" charset="0"/>
              <a:buChar char="•"/>
            </a:pPr>
            <a:endParaRPr lang="en-US" sz="600" dirty="0">
              <a:latin typeface="Arial Narrow" panose="020B0606020202030204" pitchFamily="34" charset="0"/>
            </a:endParaRPr>
          </a:p>
          <a:p>
            <a:pPr marL="173038" indent="-173038" algn="just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 Narrow" panose="020B0606020202030204" pitchFamily="34" charset="0"/>
              </a:rPr>
              <a:t>JPL also working on Extended Stroke ROD-TSW </a:t>
            </a:r>
            <a:r>
              <a:rPr lang="en-US" sz="1500" dirty="0">
                <a:latin typeface="Arial Narrow" panose="020B0606020202030204" pitchFamily="34" charset="0"/>
              </a:rPr>
              <a:t>for non-vacuum and vacuum environments using DTE between Ultem 1000 and (negative CTE) Allvar … movie shows large 2 mm gap formed when demo unit partly submerged in LN2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736E72-19F9-4C07-85C9-2674AEE7143F}"/>
              </a:ext>
            </a:extLst>
          </p:cNvPr>
          <p:cNvSpPr txBox="1"/>
          <p:nvPr/>
        </p:nvSpPr>
        <p:spPr>
          <a:xfrm>
            <a:off x="6399948" y="994870"/>
            <a:ext cx="2420889" cy="910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400" b="1" dirty="0">
                <a:latin typeface="Arial Narrow" panose="020B0606020202030204" pitchFamily="34" charset="0"/>
              </a:rPr>
              <a:t>Extended Stroke ROD-TSW Demo Unit Creates 2 mm Gap When Partly Submerged in LN2</a:t>
            </a:r>
          </a:p>
          <a:p>
            <a:pPr algn="ctr"/>
            <a:endParaRPr lang="en-US" sz="400" dirty="0">
              <a:latin typeface="Arial Narrow" panose="020B0606020202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sz="1400" dirty="0">
                <a:latin typeface="Arial Narrow" panose="020B0606020202030204" pitchFamily="34" charset="0"/>
              </a:rPr>
              <a:t>(1-Minute Movie)</a:t>
            </a:r>
          </a:p>
        </p:txBody>
      </p:sp>
      <p:pic>
        <p:nvPicPr>
          <p:cNvPr id="5" name="extended_stroke_demo_unit_in_LN2_small_file">
            <a:hlinkClick r:id="" action="ppaction://media"/>
            <a:extLst>
              <a:ext uri="{FF2B5EF4-FFF2-40B4-BE49-F238E27FC236}">
                <a16:creationId xmlns:a16="http://schemas.microsoft.com/office/drawing/2014/main" id="{95DED0F7-39C3-46F9-AC27-CDF9168EF5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59753" y="2064627"/>
            <a:ext cx="2778671" cy="208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19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7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9379"/>
            <a:ext cx="9169706" cy="558188"/>
          </a:xfrm>
        </p:spPr>
        <p:txBody>
          <a:bodyPr/>
          <a:lstStyle/>
          <a:p>
            <a:pPr algn="ctr"/>
            <a:r>
              <a:rPr lang="en-US" sz="2800" dirty="0"/>
              <a:t>     </a:t>
            </a:r>
            <a:r>
              <a:rPr lang="en-US" dirty="0"/>
              <a:t>ACKNOWLEDGMENTS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0"/>
          </p:nvPr>
        </p:nvSpPr>
        <p:spPr>
          <a:xfrm>
            <a:off x="254001" y="4802825"/>
            <a:ext cx="1422401" cy="274637"/>
          </a:xfrm>
        </p:spPr>
        <p:txBody>
          <a:bodyPr/>
          <a:lstStyle/>
          <a:p>
            <a:r>
              <a:rPr lang="en-US"/>
              <a:t>11-12 May 2020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b="1" dirty="0"/>
              <a:t>Thermal Toolbox Elements for Lunar/Planetary Extreme Environments</a:t>
            </a:r>
            <a:endParaRPr lang="en-US" i="1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541D3F3-5446-4B97-9507-A9B744945B2F}" type="slidenum">
              <a:rPr lang="en-US"/>
              <a:pPr/>
              <a:t>11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1571F4-7D7D-4C75-9590-ED67EDC8D5B3}"/>
              </a:ext>
            </a:extLst>
          </p:cNvPr>
          <p:cNvSpPr/>
          <p:nvPr/>
        </p:nvSpPr>
        <p:spPr>
          <a:xfrm>
            <a:off x="5732326" y="657764"/>
            <a:ext cx="2838018" cy="4223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Kevin Anderson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Garry Burdick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Pamela Clark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Mike Dombrower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Dave Eisenman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John Elliott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Sabrina Feldman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Gani Ganapathi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Doug Hofmann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Chris Hummel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Tri Huynh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Bob Kovac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Ying Lin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Virgil Mireles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Mason Mok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Stefano Morellina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Tim O’Donnell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Bart Patel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Hung Pham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Chuck Phillips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Rob Staehle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Kris Stone</a:t>
            </a:r>
          </a:p>
          <a:p>
            <a:pPr indent="182880" algn="ctr">
              <a:lnSpc>
                <a:spcPts val="1400"/>
              </a:lnSpc>
              <a:tabLst>
                <a:tab pos="182880" algn="l"/>
              </a:tabLst>
            </a:pPr>
            <a:r>
              <a:rPr lang="en-US" sz="1500" dirty="0">
                <a:ea typeface="Times New Roman" panose="02020603050405020304" pitchFamily="18" charset="0"/>
              </a:rPr>
              <a:t>Eric Sunada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33EFEF-D72A-4C26-9C7D-D905B5D08349}"/>
              </a:ext>
            </a:extLst>
          </p:cNvPr>
          <p:cNvSpPr/>
          <p:nvPr/>
        </p:nvSpPr>
        <p:spPr>
          <a:xfrm>
            <a:off x="921676" y="1254124"/>
            <a:ext cx="487544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880" algn="just">
              <a:tabLst>
                <a:tab pos="182880" algn="l"/>
              </a:tabLst>
            </a:pPr>
            <a:r>
              <a:rPr lang="en-US" sz="2000" dirty="0">
                <a:latin typeface="Arial Narrow" panose="020B0606020202030204" pitchFamily="34" charset="0"/>
                <a:ea typeface="Times New Roman" panose="02020603050405020304" pitchFamily="18" charset="0"/>
              </a:rPr>
              <a:t>The authors would like to thank the following JPL managers and engineers for their help in conducting this work. A portion of this work was funded internally by JPL and a portion was funded by a recently awarded 3-year project managed by the </a:t>
            </a:r>
            <a:r>
              <a:rPr lang="en-US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NASA Game Changing Development (GCD) </a:t>
            </a:r>
            <a:r>
              <a:rPr lang="en-US" sz="2000" dirty="0">
                <a:latin typeface="Arial Narrow" panose="020B0606020202030204" pitchFamily="34" charset="0"/>
                <a:ea typeface="Times New Roman" panose="02020603050405020304" pitchFamily="18" charset="0"/>
              </a:rPr>
              <a:t>program office at NASA Langley Research Center (LaRC) entitled “Planetary and Lunar Environment Thermal Toolbox Elements” or PALETTE.</a:t>
            </a:r>
          </a:p>
        </p:txBody>
      </p:sp>
    </p:spTree>
    <p:extLst>
      <p:ext uri="{BB962C8B-B14F-4D97-AF65-F5344CB8AC3E}">
        <p14:creationId xmlns:p14="http://schemas.microsoft.com/office/powerpoint/2010/main" val="1405719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5928859"/>
      </p:ext>
    </p:extLst>
  </p:cSld>
  <p:clrMapOvr>
    <a:masterClrMapping/>
  </p:clrMapOvr>
</p:sld>
</file>

<file path=ppt/theme/theme1.xml><?xml version="1.0" encoding="utf-8"?>
<a:theme xmlns:a="http://schemas.openxmlformats.org/drawingml/2006/main" name="NASAjpl-WhiteTheme-16x9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bg1">
              <a:lumMod val="65000"/>
            </a:schemeClr>
          </a:solidFill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ASAjpl-BlackTheme-16x9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50000"/>
          </a:schemeClr>
        </a:solidFill>
        <a:ln>
          <a:noFill/>
        </a:ln>
        <a:effectLst/>
      </a:spPr>
      <a:bodyPr rtlCol="0" anchor="ctr"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2"/>
          </a:solidFill>
          <a:headEnd type="arrow"/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14454</TotalTime>
  <Words>1205</Words>
  <Application>Microsoft Office PowerPoint</Application>
  <PresentationFormat>On-screen Show (16:9)</PresentationFormat>
  <Paragraphs>244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Arial Black</vt:lpstr>
      <vt:lpstr>Arial Narrow</vt:lpstr>
      <vt:lpstr>Symath</vt:lpstr>
      <vt:lpstr>Symbol</vt:lpstr>
      <vt:lpstr>Times New Roman</vt:lpstr>
      <vt:lpstr>Wingdings</vt:lpstr>
      <vt:lpstr>Wingdings 2</vt:lpstr>
      <vt:lpstr>NASAjpl-WhiteTheme-16x9-vA6</vt:lpstr>
      <vt:lpstr>NASAjpl-BlackTheme-16x9-vA6</vt:lpstr>
      <vt:lpstr>PowerPoint Presentation</vt:lpstr>
      <vt:lpstr> PROBLEM</vt:lpstr>
      <vt:lpstr>    1 – PASSIVE THERMAL SWITCHING</vt:lpstr>
      <vt:lpstr>      1 – PASSIVE THERMAL SWITCHING (cont’d)</vt:lpstr>
      <vt:lpstr>  2 – LOW SINK TEMP RADIATORS</vt:lpstr>
      <vt:lpstr>     2 – LOW SINK TEMP RADIATORS (cont’d)</vt:lpstr>
      <vt:lpstr>3 – LOW EFFECTIVE EMISSIVITY MLI</vt:lpstr>
      <vt:lpstr>        3 – LOW EFFECTIVE EMISSIVITY MLI (cont’d)</vt:lpstr>
      <vt:lpstr>     4 – LOW G THERMAL ISOLATORS</vt:lpstr>
      <vt:lpstr>     SUMMARY / FUTURE WORK</vt:lpstr>
      <vt:lpstr>     ACKNOWLEDGMENTS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M Stolze</dc:creator>
  <cp:lastModifiedBy>Bugby, David C (353G)</cp:lastModifiedBy>
  <cp:revision>290</cp:revision>
  <dcterms:created xsi:type="dcterms:W3CDTF">2016-09-08T21:41:17Z</dcterms:created>
  <dcterms:modified xsi:type="dcterms:W3CDTF">2020-05-06T22:58:52Z</dcterms:modified>
</cp:coreProperties>
</file>