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1"/>
  </p:sldMasterIdLst>
  <p:notesMasterIdLst>
    <p:notesMasterId r:id="rId28"/>
  </p:notesMasterIdLst>
  <p:sldIdLst>
    <p:sldId id="256" r:id="rId2"/>
    <p:sldId id="313" r:id="rId3"/>
    <p:sldId id="302" r:id="rId4"/>
    <p:sldId id="324" r:id="rId5"/>
    <p:sldId id="318" r:id="rId6"/>
    <p:sldId id="314" r:id="rId7"/>
    <p:sldId id="310" r:id="rId8"/>
    <p:sldId id="615" r:id="rId9"/>
    <p:sldId id="616" r:id="rId10"/>
    <p:sldId id="323" r:id="rId11"/>
    <p:sldId id="617" r:id="rId12"/>
    <p:sldId id="274" r:id="rId13"/>
    <p:sldId id="275" r:id="rId14"/>
    <p:sldId id="618" r:id="rId15"/>
    <p:sldId id="279" r:id="rId16"/>
    <p:sldId id="619" r:id="rId17"/>
    <p:sldId id="620" r:id="rId18"/>
    <p:sldId id="326" r:id="rId19"/>
    <p:sldId id="614" r:id="rId20"/>
    <p:sldId id="298" r:id="rId21"/>
    <p:sldId id="607" r:id="rId22"/>
    <p:sldId id="608" r:id="rId23"/>
    <p:sldId id="290" r:id="rId24"/>
    <p:sldId id="311" r:id="rId25"/>
    <p:sldId id="315" r:id="rId26"/>
    <p:sldId id="29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37"/>
    <p:restoredTop sz="94674"/>
  </p:normalViewPr>
  <p:slideViewPr>
    <p:cSldViewPr snapToGrid="0">
      <p:cViewPr varScale="1">
        <p:scale>
          <a:sx n="216" d="100"/>
          <a:sy n="216" d="100"/>
        </p:scale>
        <p:origin x="184" y="1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move the slide</a:t>
            </a: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8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86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87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88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FB3EA344-FE9D-45F1-9478-7F52507F76F3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40428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0013" y="763588"/>
            <a:ext cx="5030787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Dragan: gauss or Lorentz; is there dynamic channel allocation for high resolution mode? Amplitude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B3EA344-FE9D-45F1-9478-7F52507F76F3}" type="slidenum">
              <a:rPr lang="en-US" sz="1400" b="0" strike="noStrike" spc="-1" smtClean="0">
                <a:latin typeface="Times New Roman"/>
              </a:rPr>
              <a:t>17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03863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0013" y="763588"/>
            <a:ext cx="5030787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89288A-BD78-EC48-81B6-C08E556E1607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558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0013" y="763588"/>
            <a:ext cx="5030787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Stojan, inventor</a:t>
            </a:r>
          </a:p>
          <a:p>
            <a:r>
              <a:rPr lang="en-US" dirty="0" err="1"/>
              <a:t>Invetor</a:t>
            </a:r>
            <a:r>
              <a:rPr lang="en-US" dirty="0"/>
              <a:t> valve</a:t>
            </a:r>
          </a:p>
          <a:p>
            <a:endParaRPr lang="en-US" dirty="0"/>
          </a:p>
          <a:p>
            <a:r>
              <a:rPr lang="en-US" dirty="0"/>
              <a:t>Place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B3EA344-FE9D-45F1-9478-7F52507F76F3}" type="slidenum">
              <a:rPr lang="en-US" sz="1400" b="0" strike="noStrike" spc="-1" smtClean="0">
                <a:latin typeface="Times New Roman"/>
              </a:rPr>
              <a:t>26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30191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75272EC-A4F7-284F-BD3E-C294888DEC0C}"/>
              </a:ext>
            </a:extLst>
          </p:cNvPr>
          <p:cNvSpPr/>
          <p:nvPr userDrawn="1"/>
        </p:nvSpPr>
        <p:spPr>
          <a:xfrm>
            <a:off x="3582588" y="6611779"/>
            <a:ext cx="486864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© 2020 California Institute of Technology. Government sponsorship acknowledged.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/Subhead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74135" y="917222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12875"/>
            <a:ext cx="8248650" cy="487997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 dirty="0"/>
              <a:t>28 August 2019</a:t>
            </a: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© 2019 California Institute of Technology. Government sponsorship acknowledged.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996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1"/>
          <p:cNvSpPr/>
          <p:nvPr/>
        </p:nvSpPr>
        <p:spPr>
          <a:xfrm>
            <a:off x="0" y="0"/>
            <a:ext cx="9143640" cy="242640"/>
          </a:xfrm>
          <a:prstGeom prst="rect">
            <a:avLst/>
          </a:prstGeom>
          <a:solidFill>
            <a:srgbClr val="C00000"/>
          </a:solidFill>
          <a:ln>
            <a:solidFill>
              <a:srgbClr val="00B0F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000" b="0" strike="noStrike" spc="-1" dirty="0">
                <a:solidFill>
                  <a:srgbClr val="FFFFFF"/>
                </a:solidFill>
                <a:latin typeface="Arial Narrow"/>
              </a:rPr>
              <a:t>ISSC 2020 Presentation</a:t>
            </a:r>
            <a:endParaRPr lang="en-US" sz="1000" b="0" strike="noStrike" spc="-1" dirty="0">
              <a:latin typeface="Arial"/>
            </a:endParaRPr>
          </a:p>
        </p:txBody>
      </p:sp>
      <p:sp>
        <p:nvSpPr>
          <p:cNvPr id="41" name="CustomShape 2"/>
          <p:cNvSpPr/>
          <p:nvPr/>
        </p:nvSpPr>
        <p:spPr>
          <a:xfrm>
            <a:off x="0" y="6611760"/>
            <a:ext cx="9143640" cy="242640"/>
          </a:xfrm>
          <a:prstGeom prst="rect">
            <a:avLst/>
          </a:prstGeom>
          <a:solidFill>
            <a:srgbClr val="C00000"/>
          </a:solidFill>
          <a:ln>
            <a:solidFill>
              <a:srgbClr val="00B0F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b="0" strike="noStrike" spc="-1" dirty="0">
                <a:solidFill>
                  <a:srgbClr val="FFFFFF"/>
                </a:solidFill>
                <a:latin typeface="Arial Narrow"/>
              </a:rPr>
              <a:t>May 2020; contact info:</a:t>
            </a:r>
            <a:r>
              <a:rPr lang="en-US" sz="1000" b="0" strike="noStrike" spc="-1" baseline="0" dirty="0">
                <a:solidFill>
                  <a:srgbClr val="FFFFFF"/>
                </a:solidFill>
                <a:latin typeface="Arial Narrow"/>
              </a:rPr>
              <a:t> </a:t>
            </a:r>
            <a:r>
              <a:rPr lang="en-US" sz="1000" b="0" strike="noStrike" spc="-1" baseline="0" dirty="0" err="1">
                <a:solidFill>
                  <a:srgbClr val="FFFFFF"/>
                </a:solidFill>
                <a:latin typeface="Arial Narrow"/>
              </a:rPr>
              <a:t>Frank.Maiwald@jpl.nasa.gov</a:t>
            </a:r>
            <a:endParaRPr lang="en-US" sz="1000" b="0" strike="noStrike" spc="-1" dirty="0">
              <a:latin typeface="Arial"/>
            </a:endParaRPr>
          </a:p>
        </p:txBody>
      </p:sp>
      <p:sp>
        <p:nvSpPr>
          <p:cNvPr id="42" name="Line 3"/>
          <p:cNvSpPr/>
          <p:nvPr/>
        </p:nvSpPr>
        <p:spPr>
          <a:xfrm>
            <a:off x="0" y="685800"/>
            <a:ext cx="9144000" cy="0"/>
          </a:xfrm>
          <a:prstGeom prst="line">
            <a:avLst/>
          </a:prstGeom>
          <a:ln w="28440">
            <a:solidFill>
              <a:srgbClr val="C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" name="PlaceHolder 4"/>
          <p:cNvSpPr>
            <a:spLocks noGrp="1"/>
          </p:cNvSpPr>
          <p:nvPr>
            <p:ph type="sldNum"/>
          </p:nvPr>
        </p:nvSpPr>
        <p:spPr>
          <a:xfrm>
            <a:off x="11922480" y="13196520"/>
            <a:ext cx="520560" cy="513360"/>
          </a:xfrm>
          <a:prstGeom prst="rect">
            <a:avLst/>
          </a:prstGeom>
        </p:spPr>
        <p:txBody>
          <a:bodyPr lIns="71280" tIns="71280" rIns="71280" bIns="71280">
            <a:noAutofit/>
          </a:bodyPr>
          <a:lstStyle/>
          <a:p>
            <a:pPr>
              <a:lnSpc>
                <a:spcPct val="100000"/>
              </a:lnSpc>
            </a:pPr>
            <a:fld id="{E66ABFA3-7B20-4F54-BAC8-0227D9270535}" type="slidenum">
              <a:rPr lang="en-US" sz="2400" b="0" strike="noStrike" spc="-1">
                <a:solidFill>
                  <a:srgbClr val="FFFFFF"/>
                </a:solidFill>
                <a:latin typeface="Helvetica Light"/>
                <a:ea typeface="Helvetica Light"/>
              </a:rPr>
              <a:t>‹#›</a:t>
            </a:fld>
            <a:endParaRPr lang="en-US" sz="2400" b="0" strike="noStrike" spc="-1">
              <a:latin typeface="Times New Roman"/>
            </a:endParaRPr>
          </a:p>
        </p:txBody>
      </p:sp>
      <p:sp>
        <p:nvSpPr>
          <p:cNvPr id="44" name="CustomShape 5"/>
          <p:cNvSpPr/>
          <p:nvPr/>
        </p:nvSpPr>
        <p:spPr>
          <a:xfrm>
            <a:off x="8399160" y="6613560"/>
            <a:ext cx="744840" cy="2444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>
            <a:spAutoFit/>
          </a:bodyPr>
          <a:lstStyle/>
          <a:p>
            <a:pPr algn="r">
              <a:lnSpc>
                <a:spcPct val="100000"/>
              </a:lnSpc>
            </a:pPr>
            <a:fld id="{7450FE86-74DE-423A-A2D6-570B84E42BB8}" type="slidenum">
              <a:rPr lang="en-US" sz="1000" b="0" strike="noStrike" spc="-1">
                <a:solidFill>
                  <a:srgbClr val="FFFFFF"/>
                </a:solidFill>
                <a:latin typeface="Helvetica Light"/>
                <a:ea typeface="Helvetica Light"/>
              </a:rPr>
              <a:t>‹#›</a:t>
            </a:fld>
            <a:endParaRPr lang="en-US" sz="1000" b="0" strike="noStrike" spc="-1" dirty="0">
              <a:latin typeface="Arial"/>
            </a:endParaRPr>
          </a:p>
        </p:txBody>
      </p:sp>
      <p:sp>
        <p:nvSpPr>
          <p:cNvPr id="45" name="PlaceHolder 6"/>
          <p:cNvSpPr>
            <a:spLocks noGrp="1"/>
          </p:cNvSpPr>
          <p:nvPr>
            <p:ph type="title"/>
          </p:nvPr>
        </p:nvSpPr>
        <p:spPr>
          <a:xfrm>
            <a:off x="0" y="273960"/>
            <a:ext cx="9143640" cy="38052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0000"/>
                </a:solidFill>
                <a:latin typeface="Calibri"/>
              </a:rPr>
              <a:t>Click to edit Master title style</a:t>
            </a:r>
            <a:endParaRPr lang="en-U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rs.jpl.nasa.gov/Document=URS291939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tif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jpe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ap.edu/login.php?record_id=11954&amp;page=https://www.nap.edu/download/11954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13" Type="http://schemas.openxmlformats.org/officeDocument/2006/relationships/image" Target="../media/image62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609480" y="685800"/>
            <a:ext cx="7769880" cy="1467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" name="CustomShape 2"/>
          <p:cNvSpPr/>
          <p:nvPr/>
        </p:nvSpPr>
        <p:spPr>
          <a:xfrm>
            <a:off x="172192" y="4182446"/>
            <a:ext cx="8799616" cy="15793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/>
            <a:r>
              <a:rPr lang="en-US" sz="2400" dirty="0"/>
              <a:t>F. Maiwald, J. </a:t>
            </a:r>
            <a:r>
              <a:rPr lang="en-US" sz="2400" dirty="0" err="1"/>
              <a:t>Simcic</a:t>
            </a:r>
            <a:r>
              <a:rPr lang="en-US" sz="2400" dirty="0"/>
              <a:t>, D. Nikolic, </a:t>
            </a:r>
          </a:p>
          <a:p>
            <a:pPr algn="ctr"/>
            <a:r>
              <a:rPr lang="en-US" sz="2400" dirty="0"/>
              <a:t>A. </a:t>
            </a:r>
            <a:r>
              <a:rPr lang="en-US" sz="2400" dirty="0" err="1"/>
              <a:t>Belousov</a:t>
            </a:r>
            <a:r>
              <a:rPr lang="en-US" sz="2400" dirty="0"/>
              <a:t>, P. Willis, and S. </a:t>
            </a:r>
            <a:r>
              <a:rPr lang="en-US" sz="2400" dirty="0" err="1"/>
              <a:t>Madzunkov</a:t>
            </a:r>
            <a:endParaRPr lang="en-US" sz="2400" dirty="0"/>
          </a:p>
        </p:txBody>
      </p:sp>
      <p:sp>
        <p:nvSpPr>
          <p:cNvPr id="91" name="CustomShape 3"/>
          <p:cNvSpPr/>
          <p:nvPr/>
        </p:nvSpPr>
        <p:spPr>
          <a:xfrm>
            <a:off x="571680" y="914400"/>
            <a:ext cx="8000640" cy="212220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4400" dirty="0"/>
              <a:t>Compact Quadrupole Ion Trap (QIT) Mass Spectrometers for Space Applications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92" name="Picture 15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43920" y="5891760"/>
            <a:ext cx="626400" cy="516960"/>
          </a:xfrm>
          <a:prstGeom prst="rect">
            <a:avLst/>
          </a:prstGeom>
          <a:ln>
            <a:noFill/>
          </a:ln>
        </p:spPr>
      </p:pic>
      <p:sp>
        <p:nvSpPr>
          <p:cNvPr id="93" name="CustomShape 4"/>
          <p:cNvSpPr/>
          <p:nvPr/>
        </p:nvSpPr>
        <p:spPr>
          <a:xfrm>
            <a:off x="537840" y="5922720"/>
            <a:ext cx="2590200" cy="455040"/>
          </a:xfrm>
          <a:custGeom>
            <a:avLst/>
            <a:gdLst/>
            <a:ahLst/>
            <a:cxnLst/>
            <a:rect l="l" t="t" r="r" b="b"/>
            <a:pathLst>
              <a:path w="9279" h="1267">
                <a:moveTo>
                  <a:pt x="0" y="0"/>
                </a:moveTo>
                <a:lnTo>
                  <a:pt x="9278" y="0"/>
                </a:lnTo>
                <a:lnTo>
                  <a:pt x="9278" y="1266"/>
                </a:lnTo>
                <a:lnTo>
                  <a:pt x="0" y="1266"/>
                </a:lnTo>
              </a:path>
            </a:pathLst>
          </a:cu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" b="0" strike="noStrike" spc="-1" dirty="0">
                <a:solidFill>
                  <a:srgbClr val="3333CC"/>
                </a:solidFill>
                <a:latin typeface="Arial"/>
                <a:ea typeface="Microsoft YaHei"/>
              </a:rPr>
              <a:t>National Aeronautics and Space Administration</a:t>
            </a:r>
            <a:endParaRPr lang="en-US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800" b="1" strike="noStrike" spc="-1" dirty="0">
                <a:solidFill>
                  <a:srgbClr val="3333CC"/>
                </a:solidFill>
                <a:latin typeface="Arial"/>
                <a:ea typeface="Microsoft YaHei"/>
              </a:rPr>
              <a:t>Jet Propulsion Laboratory</a:t>
            </a:r>
            <a:endParaRPr lang="en-US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800" b="1" strike="noStrike" spc="-1" dirty="0">
                <a:solidFill>
                  <a:srgbClr val="3333CC"/>
                </a:solidFill>
                <a:latin typeface="Arial"/>
                <a:ea typeface="Microsoft YaHei"/>
              </a:rPr>
              <a:t>California Institute of Technology</a:t>
            </a:r>
            <a:endParaRPr lang="en-US" sz="800" b="0" strike="noStrike" spc="-1" dirty="0">
              <a:latin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76976C-75CE-C74E-B2F5-48D1D381F22B}"/>
              </a:ext>
            </a:extLst>
          </p:cNvPr>
          <p:cNvSpPr/>
          <p:nvPr/>
        </p:nvSpPr>
        <p:spPr>
          <a:xfrm>
            <a:off x="2650184" y="6603256"/>
            <a:ext cx="8787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URS291939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DDDA49E-8234-3144-9713-863745009509}"/>
              </a:ext>
            </a:extLst>
          </p:cNvPr>
          <p:cNvSpPr txBox="1">
            <a:spLocks/>
          </p:cNvSpPr>
          <p:nvPr/>
        </p:nvSpPr>
        <p:spPr>
          <a:xfrm>
            <a:off x="202335" y="834353"/>
            <a:ext cx="8850331" cy="556529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spc="-1" dirty="0">
                <a:solidFill>
                  <a:srgbClr val="000000"/>
                </a:solidFill>
              </a:rPr>
              <a:t>Air Monitor for Human Space Explorations</a:t>
            </a:r>
          </a:p>
          <a:p>
            <a:pPr lvl="1"/>
            <a:r>
              <a:rPr lang="en-US" b="1" spc="-1" dirty="0">
                <a:solidFill>
                  <a:srgbClr val="000000"/>
                </a:solidFill>
              </a:rPr>
              <a:t>Requirements</a:t>
            </a:r>
          </a:p>
          <a:p>
            <a:pPr lvl="1"/>
            <a:r>
              <a:rPr lang="en-US" b="1" spc="-1" dirty="0">
                <a:solidFill>
                  <a:srgbClr val="000000"/>
                </a:solidFill>
              </a:rPr>
              <a:t>Quadrupole Ion Trap Mass Spectrometer (QIT-MS)</a:t>
            </a:r>
          </a:p>
          <a:p>
            <a:pPr lvl="1"/>
            <a:r>
              <a:rPr lang="en-US" b="1" spc="-1" dirty="0">
                <a:solidFill>
                  <a:srgbClr val="000000"/>
                </a:solidFill>
              </a:rPr>
              <a:t>MEMS Gas Chromatography Components</a:t>
            </a:r>
            <a:endParaRPr lang="en-US" spc="-1" dirty="0">
              <a:solidFill>
                <a:srgbClr val="000000"/>
              </a:solidFill>
              <a:latin typeface="Calibri"/>
            </a:endParaRPr>
          </a:p>
          <a:p>
            <a:pPr lvl="1"/>
            <a:r>
              <a:rPr lang="en-US" b="1" spc="-1" dirty="0">
                <a:solidFill>
                  <a:srgbClr val="000000"/>
                </a:solidFill>
              </a:rPr>
              <a:t>Results on ISS</a:t>
            </a:r>
          </a:p>
          <a:p>
            <a:r>
              <a:rPr lang="en-US" b="1" spc="-1" dirty="0">
                <a:solidFill>
                  <a:srgbClr val="000000"/>
                </a:solidFill>
              </a:rPr>
              <a:t>Compact QIT-Mass Spectrometer for Lunar and Planetary Applications</a:t>
            </a:r>
          </a:p>
          <a:p>
            <a:pPr lvl="1"/>
            <a:r>
              <a:rPr lang="en-US" b="1" spc="-1" dirty="0">
                <a:solidFill>
                  <a:srgbClr val="000000"/>
                </a:solidFill>
              </a:rPr>
              <a:t>TRL status of hardware</a:t>
            </a:r>
          </a:p>
          <a:p>
            <a:pPr lvl="1"/>
            <a:r>
              <a:rPr lang="en-US" b="1" dirty="0"/>
              <a:t>Lunar Exospheric Composition</a:t>
            </a:r>
            <a:endParaRPr lang="en-US" b="1" spc="-1" dirty="0">
              <a:solidFill>
                <a:srgbClr val="000000"/>
              </a:solidFill>
              <a:latin typeface="Calibri"/>
            </a:endParaRPr>
          </a:p>
          <a:p>
            <a:pPr lvl="1"/>
            <a:r>
              <a:rPr lang="en-US" b="1" spc="-1" dirty="0">
                <a:solidFill>
                  <a:srgbClr val="000000"/>
                </a:solidFill>
              </a:rPr>
              <a:t>Requirements</a:t>
            </a:r>
          </a:p>
          <a:p>
            <a:pPr lvl="1"/>
            <a:r>
              <a:rPr lang="en-US" b="1" spc="-1" dirty="0">
                <a:solidFill>
                  <a:srgbClr val="000000"/>
                </a:solidFill>
              </a:rPr>
              <a:t>Results in Laboratory</a:t>
            </a:r>
          </a:p>
          <a:p>
            <a:r>
              <a:rPr lang="en-US" b="1" dirty="0"/>
              <a:t>Ocean Worlds Life Surveyor (OWLS)</a:t>
            </a:r>
            <a:endParaRPr lang="en-US" b="1" spc="-1" dirty="0">
              <a:solidFill>
                <a:srgbClr val="000000"/>
              </a:solidFill>
              <a:latin typeface="Calibri"/>
            </a:endParaRPr>
          </a:p>
          <a:p>
            <a:pPr lvl="1"/>
            <a:r>
              <a:rPr lang="en-US" b="1" spc="-1" dirty="0">
                <a:solidFill>
                  <a:srgbClr val="000000"/>
                </a:solidFill>
              </a:rPr>
              <a:t>Laboratory Prototypes</a:t>
            </a:r>
          </a:p>
          <a:p>
            <a:pPr lvl="1"/>
            <a:r>
              <a:rPr lang="en-US" b="1" spc="-1" dirty="0">
                <a:solidFill>
                  <a:srgbClr val="000000"/>
                </a:solidFill>
              </a:rPr>
              <a:t>Requirements</a:t>
            </a:r>
          </a:p>
          <a:p>
            <a:r>
              <a:rPr lang="en-US" b="1" spc="-1" dirty="0">
                <a:solidFill>
                  <a:srgbClr val="000000"/>
                </a:solidFill>
              </a:rPr>
              <a:t>Conclusions</a:t>
            </a:r>
          </a:p>
          <a:p>
            <a:endParaRPr lang="en-US" dirty="0"/>
          </a:p>
        </p:txBody>
      </p:sp>
      <p:sp>
        <p:nvSpPr>
          <p:cNvPr id="3" name="TextShape 8">
            <a:extLst>
              <a:ext uri="{FF2B5EF4-FFF2-40B4-BE49-F238E27FC236}">
                <a16:creationId xmlns:a16="http://schemas.microsoft.com/office/drawing/2014/main" id="{9ED22662-9C9D-A34E-A688-5C6C1F557B30}"/>
              </a:ext>
            </a:extLst>
          </p:cNvPr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  <a:latin typeface="Arial"/>
              </a:rPr>
              <a:t>Content</a:t>
            </a:r>
            <a:endParaRPr lang="en-U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1815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050FB6-5B7E-8B46-B9AF-5D3389662CC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095" y="3035752"/>
            <a:ext cx="3980991" cy="24905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B13A059-5FAC-D642-8944-7D5917D315DB}"/>
              </a:ext>
            </a:extLst>
          </p:cNvPr>
          <p:cNvSpPr txBox="1"/>
          <p:nvPr/>
        </p:nvSpPr>
        <p:spPr>
          <a:xfrm>
            <a:off x="174095" y="5774120"/>
            <a:ext cx="3625735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Vehicle Cabin Atmosphere Monitor (VCAM) ISS deployment in 2010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050" dirty="0"/>
              <a:t>Funded by NASA AEMC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186038-80C2-6243-AC88-8CEDC57D7D1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806" y="3019916"/>
            <a:ext cx="2955237" cy="225509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D61447-69E1-2A44-8C3D-C473BB35E63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5424" y="4147465"/>
            <a:ext cx="2602466" cy="1448234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D55023-F2C2-8E4C-8831-018B0DF7CA59}"/>
              </a:ext>
            </a:extLst>
          </p:cNvPr>
          <p:cNvSpPr txBox="1"/>
          <p:nvPr/>
        </p:nvSpPr>
        <p:spPr>
          <a:xfrm>
            <a:off x="4187806" y="5753176"/>
            <a:ext cx="4537660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Spacecraft Atmosphere Monitor (S.A.M.) ISS power on in August 2019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050" dirty="0"/>
              <a:t>Funded by NASA AEMC &amp; AES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6A72ED-AF43-324D-954E-D9B8B61578D5}"/>
              </a:ext>
            </a:extLst>
          </p:cNvPr>
          <p:cNvSpPr txBox="1"/>
          <p:nvPr/>
        </p:nvSpPr>
        <p:spPr>
          <a:xfrm>
            <a:off x="4187806" y="5506955"/>
            <a:ext cx="40508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/>
              <a:t>M. </a:t>
            </a:r>
            <a:r>
              <a:rPr lang="en-US" sz="500" dirty="0" err="1"/>
              <a:t>Darrach</a:t>
            </a:r>
            <a:r>
              <a:rPr lang="en-US" sz="500" dirty="0"/>
              <a:t>, S. </a:t>
            </a:r>
            <a:r>
              <a:rPr lang="en-US" sz="500" dirty="0" err="1"/>
              <a:t>Madzunkov</a:t>
            </a:r>
            <a:r>
              <a:rPr lang="en-US" sz="500" dirty="0"/>
              <a:t>, E. Diaz, B. Moore, R. Kidd, B. Bae, J. </a:t>
            </a:r>
            <a:r>
              <a:rPr lang="en-US" sz="500" dirty="0" err="1"/>
              <a:t>Simcic</a:t>
            </a:r>
            <a:r>
              <a:rPr lang="en-US" sz="500" dirty="0"/>
              <a:t>, S. </a:t>
            </a:r>
            <a:r>
              <a:rPr lang="en-US" sz="500" dirty="0" err="1"/>
              <a:t>Schowalter</a:t>
            </a:r>
            <a:r>
              <a:rPr lang="en-US" sz="500" dirty="0"/>
              <a:t>, R. Purcell, I. Cisneros, R. Schaefer, F. Cheung, K. Reichenbach, T. Loc, J. Lam, A. </a:t>
            </a:r>
            <a:r>
              <a:rPr lang="en-US" sz="500" dirty="0" err="1"/>
              <a:t>Oyake</a:t>
            </a:r>
            <a:r>
              <a:rPr lang="en-US" sz="500" dirty="0"/>
              <a:t>, D. Nikolic, R. Murdock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2B5005-DAF8-3D41-9C04-52FA4FB11B5D}"/>
              </a:ext>
            </a:extLst>
          </p:cNvPr>
          <p:cNvSpPr/>
          <p:nvPr/>
        </p:nvSpPr>
        <p:spPr>
          <a:xfrm>
            <a:off x="175839" y="892516"/>
            <a:ext cx="8794065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000" dirty="0"/>
              <a:t>NASA instrument and JPL strategic funding for: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GC-QIT-MS for major constituent analyses (MCA) and trace gas analyses (TGA) for ISS cabin health monitoring	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VCAM and S.A.M.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sz="1600" dirty="0"/>
              <a:t>ESI-QIT-MS for exploring ocean worlds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000" dirty="0"/>
              <a:t>QIT-MS with applications driven by sample input 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sz="1600" dirty="0"/>
              <a:t>Significant reduction in mass, power, volume, and data rate over past decade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sz="1600" dirty="0"/>
              <a:t>Focus on TRL enhancement for flight applications and transition to commercialization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ACA61B-184D-E942-9563-786A5404CFD8}"/>
              </a:ext>
            </a:extLst>
          </p:cNvPr>
          <p:cNvSpPr/>
          <p:nvPr/>
        </p:nvSpPr>
        <p:spPr>
          <a:xfrm>
            <a:off x="6564823" y="3032672"/>
            <a:ext cx="2405081" cy="116955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000" dirty="0"/>
              <a:t>MCA (Major Constituent Analysis) with 2 sec updates and fraction of a percent error (performance checkout underway)</a:t>
            </a:r>
          </a:p>
          <a:p>
            <a:endParaRPr lang="en-US" sz="1000" dirty="0"/>
          </a:p>
          <a:p>
            <a:r>
              <a:rPr lang="en-US" sz="1000" dirty="0"/>
              <a:t>TGA (Trace Gas Analysis) with daily 20 minutes runs, down to 10-1000ppb </a:t>
            </a:r>
          </a:p>
          <a:p>
            <a:r>
              <a:rPr lang="en-US" sz="1000" spc="-1" dirty="0">
                <a:solidFill>
                  <a:srgbClr val="000000"/>
                </a:solidFill>
              </a:rPr>
              <a:t>Dynamic range TGA 3x10</a:t>
            </a:r>
            <a:r>
              <a:rPr lang="en-US" sz="1000" spc="-1" baseline="30000" dirty="0">
                <a:solidFill>
                  <a:srgbClr val="000000"/>
                </a:solidFill>
              </a:rPr>
              <a:t>4</a:t>
            </a:r>
            <a:endParaRPr lang="en-US" sz="1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FD3765F-84E4-8442-82C5-88ECF764CB6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8043" y="4541331"/>
            <a:ext cx="847931" cy="714345"/>
          </a:xfrm>
          <a:prstGeom prst="rect">
            <a:avLst/>
          </a:prstGeom>
        </p:spPr>
      </p:pic>
      <p:sp>
        <p:nvSpPr>
          <p:cNvPr id="11" name="TextShape 8">
            <a:extLst>
              <a:ext uri="{FF2B5EF4-FFF2-40B4-BE49-F238E27FC236}">
                <a16:creationId xmlns:a16="http://schemas.microsoft.com/office/drawing/2014/main" id="{097F351B-6BF5-3845-81CE-C489BBF63280}"/>
              </a:ext>
            </a:extLst>
          </p:cNvPr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  <a:latin typeface="Arial"/>
              </a:rPr>
              <a:t>Development of Air Monitor for Human Space Explorations</a:t>
            </a:r>
            <a:endParaRPr lang="en-U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7599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8">
            <a:extLst>
              <a:ext uri="{FF2B5EF4-FFF2-40B4-BE49-F238E27FC236}">
                <a16:creationId xmlns:a16="http://schemas.microsoft.com/office/drawing/2014/main" id="{1B10592C-8242-D542-A53F-3A4E3F5B1E5F}"/>
              </a:ext>
            </a:extLst>
          </p:cNvPr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</a:rPr>
              <a:t>Spacecraft Atmosphere Monitor (S</a:t>
            </a:r>
            <a:r>
              <a:rPr lang="en-US" sz="1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.A.M.) Major Requirements</a:t>
            </a:r>
            <a:endParaRPr lang="en-U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2F6DFD-926D-3D41-A4F1-A70B6D495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31" y="3183870"/>
            <a:ext cx="5005402" cy="1249233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ADA96-C559-CA46-A1BA-E9A9A012AFCD}"/>
              </a:ext>
            </a:extLst>
          </p:cNvPr>
          <p:cNvGrpSpPr/>
          <p:nvPr/>
        </p:nvGrpSpPr>
        <p:grpSpPr>
          <a:xfrm>
            <a:off x="82223" y="840121"/>
            <a:ext cx="4333520" cy="2342917"/>
            <a:chOff x="163245" y="1036891"/>
            <a:chExt cx="5408675" cy="283671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182C7D6-7C46-5B44-8CA8-C5174B2EB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3245" y="1036891"/>
              <a:ext cx="5408675" cy="2836717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239E93E-CD67-B944-9171-993D484A35ED}"/>
                </a:ext>
              </a:extLst>
            </p:cNvPr>
            <p:cNvSpPr/>
            <p:nvPr/>
          </p:nvSpPr>
          <p:spPr>
            <a:xfrm>
              <a:off x="3349193" y="1406769"/>
              <a:ext cx="2120975" cy="2267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6459523-2414-DC49-B1CE-1896F3C7DF01}"/>
                </a:ext>
              </a:extLst>
            </p:cNvPr>
            <p:cNvSpPr/>
            <p:nvPr/>
          </p:nvSpPr>
          <p:spPr>
            <a:xfrm>
              <a:off x="3027032" y="1480187"/>
              <a:ext cx="792614" cy="15639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CCDFC7D-EC6E-4943-9D1D-4DB77EE57578}"/>
                </a:ext>
              </a:extLst>
            </p:cNvPr>
            <p:cNvSpPr/>
            <p:nvPr/>
          </p:nvSpPr>
          <p:spPr>
            <a:xfrm>
              <a:off x="3790781" y="1043560"/>
              <a:ext cx="792614" cy="15639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A7B6F66-3752-0544-AD9B-A88A111E147C}"/>
                </a:ext>
              </a:extLst>
            </p:cNvPr>
            <p:cNvSpPr/>
            <p:nvPr/>
          </p:nvSpPr>
          <p:spPr>
            <a:xfrm>
              <a:off x="3316395" y="2792824"/>
              <a:ext cx="318053" cy="284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FC21C049-C8B6-4A4C-BC58-EAC5D11A05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1942" y="772199"/>
            <a:ext cx="2752053" cy="2342917"/>
          </a:xfrm>
          <a:prstGeom prst="rect">
            <a:avLst/>
          </a:prstGeom>
          <a:effectLst>
            <a:softEdge rad="228600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112D800-48A0-5347-9BC8-E9524A0CBEF4}"/>
              </a:ext>
            </a:extLst>
          </p:cNvPr>
          <p:cNvSpPr txBox="1"/>
          <p:nvPr/>
        </p:nvSpPr>
        <p:spPr>
          <a:xfrm>
            <a:off x="454026" y="893916"/>
            <a:ext cx="6350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Cooling Unit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F22567A-5824-F54A-B555-11F62A8D9D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083" y="4433102"/>
            <a:ext cx="4986650" cy="220714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EFE410A-4CB5-3C4A-8B71-8A3818E0B985}"/>
              </a:ext>
            </a:extLst>
          </p:cNvPr>
          <p:cNvSpPr/>
          <p:nvPr/>
        </p:nvSpPr>
        <p:spPr>
          <a:xfrm>
            <a:off x="182331" y="3979333"/>
            <a:ext cx="1036869" cy="453769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ABD702-E9E8-234D-8DD6-054277F792AB}"/>
              </a:ext>
            </a:extLst>
          </p:cNvPr>
          <p:cNvSpPr/>
          <p:nvPr/>
        </p:nvSpPr>
        <p:spPr>
          <a:xfrm>
            <a:off x="201084" y="5650087"/>
            <a:ext cx="730250" cy="976263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C1D05E8-9187-7142-89FC-D124FBA8F16A}"/>
              </a:ext>
            </a:extLst>
          </p:cNvPr>
          <p:cNvGrpSpPr/>
          <p:nvPr/>
        </p:nvGrpSpPr>
        <p:grpSpPr>
          <a:xfrm>
            <a:off x="5521419" y="1043560"/>
            <a:ext cx="3517782" cy="2650182"/>
            <a:chOff x="5521419" y="1043560"/>
            <a:chExt cx="3517782" cy="265018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8DB9B0F-EC3A-504F-96C9-0C40FD4557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71920" y="1043560"/>
              <a:ext cx="3411062" cy="2630522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3B9615D-F43E-EA41-8A8F-E92DF9C37C59}"/>
                </a:ext>
              </a:extLst>
            </p:cNvPr>
            <p:cNvSpPr/>
            <p:nvPr/>
          </p:nvSpPr>
          <p:spPr>
            <a:xfrm>
              <a:off x="5521419" y="3406424"/>
              <a:ext cx="3517782" cy="2873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92FA15F-0C6A-AF4E-8DDC-E8AA700E7F9F}"/>
              </a:ext>
            </a:extLst>
          </p:cNvPr>
          <p:cNvSpPr txBox="1"/>
          <p:nvPr/>
        </p:nvSpPr>
        <p:spPr>
          <a:xfrm>
            <a:off x="5350773" y="3498796"/>
            <a:ext cx="36884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S.A.M. Status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TDU#1 in operation on ISS since Sep. 2019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TDU#2 in development for planned delivery by the end of 2020 (depending on COVID19)</a:t>
            </a:r>
          </a:p>
        </p:txBody>
      </p:sp>
    </p:spTree>
    <p:extLst>
      <p:ext uri="{BB962C8B-B14F-4D97-AF65-F5344CB8AC3E}">
        <p14:creationId xmlns:p14="http://schemas.microsoft.com/office/powerpoint/2010/main" val="946084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4FBB43-959B-E040-BAC7-9D0DEB355227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3795120" y="1146960"/>
            <a:ext cx="3153240" cy="5211000"/>
          </a:xfrm>
          <a:prstGeom prst="rect">
            <a:avLst/>
          </a:prstGeom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0792D6-7E4B-7B46-9D2F-CF9BB34E3D1B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203600" y="3158640"/>
            <a:ext cx="1573560" cy="3199320"/>
          </a:xfrm>
          <a:prstGeom prst="rect">
            <a:avLst/>
          </a:prstGeom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5B817D8-7D8B-BB4F-AFD9-EC2B1DA4BCF7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223760" y="1101240"/>
            <a:ext cx="1553400" cy="1942560"/>
          </a:xfrm>
          <a:prstGeom prst="rect">
            <a:avLst/>
          </a:prstGeom>
          <a:ln>
            <a:noFill/>
          </a:ln>
        </p:spPr>
      </p:pic>
      <p:sp>
        <p:nvSpPr>
          <p:cNvPr id="5" name="Line 4">
            <a:extLst>
              <a:ext uri="{FF2B5EF4-FFF2-40B4-BE49-F238E27FC236}">
                <a16:creationId xmlns:a16="http://schemas.microsoft.com/office/drawing/2014/main" id="{7E0AC098-001B-F146-B071-E20598B7A3C9}"/>
              </a:ext>
            </a:extLst>
          </p:cNvPr>
          <p:cNvSpPr/>
          <p:nvPr/>
        </p:nvSpPr>
        <p:spPr>
          <a:xfrm flipV="1">
            <a:off x="8046720" y="2244240"/>
            <a:ext cx="822960" cy="800640"/>
          </a:xfrm>
          <a:prstGeom prst="line">
            <a:avLst/>
          </a:prstGeom>
          <a:ln>
            <a:solidFill>
              <a:srgbClr val="000000"/>
            </a:solidFill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CustomShape 5">
            <a:extLst>
              <a:ext uri="{FF2B5EF4-FFF2-40B4-BE49-F238E27FC236}">
                <a16:creationId xmlns:a16="http://schemas.microsoft.com/office/drawing/2014/main" id="{59159CAF-092B-2443-A16D-E81A5DDBBC16}"/>
              </a:ext>
            </a:extLst>
          </p:cNvPr>
          <p:cNvSpPr/>
          <p:nvPr/>
        </p:nvSpPr>
        <p:spPr>
          <a:xfrm rot="18919800">
            <a:off x="8068320" y="2389680"/>
            <a:ext cx="572760" cy="345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4.7”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8" name="CustomShape 7">
            <a:extLst>
              <a:ext uri="{FF2B5EF4-FFF2-40B4-BE49-F238E27FC236}">
                <a16:creationId xmlns:a16="http://schemas.microsoft.com/office/drawing/2014/main" id="{9AF78559-4F95-FD4B-9394-37E9D6DFAF32}"/>
              </a:ext>
            </a:extLst>
          </p:cNvPr>
          <p:cNvSpPr/>
          <p:nvPr/>
        </p:nvSpPr>
        <p:spPr>
          <a:xfrm>
            <a:off x="181367" y="5711040"/>
            <a:ext cx="4315320" cy="7203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108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en-US" sz="1200" spc="-1" dirty="0">
                <a:solidFill>
                  <a:srgbClr val="000000"/>
                </a:solidFill>
                <a:latin typeface="Arial"/>
                <a:ea typeface="DejaVu Sans"/>
              </a:rPr>
              <a:t>Notes</a:t>
            </a:r>
          </a:p>
          <a:p>
            <a:pPr marL="108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en-US" sz="12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QIT-MS = Quadrupole Ion Trap Mass Spectrometer</a:t>
            </a:r>
            <a:endParaRPr lang="en-US" sz="1200" b="0" strike="noStrike" spc="-1" dirty="0">
              <a:latin typeface="Arial"/>
            </a:endParaRPr>
          </a:p>
          <a:p>
            <a:pPr marL="108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en-US" sz="12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S.A.M.   = Spacecraft Atmosphere Monitor (launch 2019) </a:t>
            </a:r>
            <a:endParaRPr lang="en-US" sz="1200" b="0" strike="noStrike" spc="-1" dirty="0">
              <a:latin typeface="Arial"/>
            </a:endParaRPr>
          </a:p>
        </p:txBody>
      </p:sp>
      <p:sp>
        <p:nvSpPr>
          <p:cNvPr id="9" name="TextShape 8">
            <a:extLst>
              <a:ext uri="{FF2B5EF4-FFF2-40B4-BE49-F238E27FC236}">
                <a16:creationId xmlns:a16="http://schemas.microsoft.com/office/drawing/2014/main" id="{798BCE0B-9DAF-F045-9A2D-CFE0746C000E}"/>
              </a:ext>
            </a:extLst>
          </p:cNvPr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Main Component of QIT-MS</a:t>
            </a:r>
            <a:endParaRPr lang="en-U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CustomShape 6">
            <a:extLst>
              <a:ext uri="{FF2B5EF4-FFF2-40B4-BE49-F238E27FC236}">
                <a16:creationId xmlns:a16="http://schemas.microsoft.com/office/drawing/2014/main" id="{D2998C7A-0104-E049-A36A-045E43E73918}"/>
              </a:ext>
            </a:extLst>
          </p:cNvPr>
          <p:cNvSpPr/>
          <p:nvPr/>
        </p:nvSpPr>
        <p:spPr>
          <a:xfrm>
            <a:off x="181367" y="914400"/>
            <a:ext cx="3486133" cy="380508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16000" indent="-21492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 dirty="0">
                <a:latin typeface="Arial"/>
                <a:ea typeface="DejaVu Sans"/>
              </a:rPr>
              <a:t>QIT-MS</a:t>
            </a:r>
            <a:r>
              <a:rPr lang="en-US" sz="1400" spc="-1" baseline="101000" dirty="0">
                <a:latin typeface="Arial"/>
                <a:ea typeface="DejaVu Sans"/>
              </a:rPr>
              <a:t> </a:t>
            </a:r>
            <a:r>
              <a:rPr lang="en-US" sz="1400" b="0" strike="noStrike" spc="-1" dirty="0">
                <a:latin typeface="Arial"/>
                <a:ea typeface="DejaVu Sans"/>
              </a:rPr>
              <a:t>base pressure high 10</a:t>
            </a:r>
            <a:r>
              <a:rPr lang="en-US" sz="1400" b="0" strike="noStrike" spc="-1" baseline="30000" dirty="0">
                <a:latin typeface="Arial"/>
                <a:ea typeface="DejaVu Sans"/>
              </a:rPr>
              <a:t>-11</a:t>
            </a:r>
            <a:r>
              <a:rPr lang="en-US" sz="1400" b="0" strike="noStrike" spc="-1" dirty="0">
                <a:latin typeface="Arial"/>
                <a:ea typeface="DejaVu Sans"/>
              </a:rPr>
              <a:t> torr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 dirty="0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1" strike="noStrike" spc="-1" dirty="0">
                <a:latin typeface="Arial"/>
                <a:ea typeface="DejaVu Sans"/>
              </a:rPr>
              <a:t>Operates without He buffer gas</a:t>
            </a:r>
            <a:endParaRPr lang="en-US" sz="14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 dirty="0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 dirty="0">
                <a:latin typeface="Arial"/>
                <a:ea typeface="DejaVu Sans"/>
              </a:rPr>
              <a:t>Different modes of operation (dynamic, static, resonant ejection)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 dirty="0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 dirty="0">
                <a:latin typeface="Arial"/>
                <a:ea typeface="DejaVu Sans"/>
              </a:rPr>
              <a:t>S.A.M</a:t>
            </a:r>
            <a:r>
              <a:rPr lang="en-US" sz="1400" spc="-1" baseline="101000" dirty="0">
                <a:latin typeface="Arial"/>
                <a:ea typeface="DejaVu Sans"/>
              </a:rPr>
              <a:t> </a:t>
            </a:r>
            <a:r>
              <a:rPr lang="en-US" sz="1400" b="0" strike="noStrike" spc="-1" dirty="0">
                <a:latin typeface="Arial"/>
                <a:ea typeface="DejaVu Sans"/>
              </a:rPr>
              <a:t>operating pressure starting at 1x10</a:t>
            </a:r>
            <a:r>
              <a:rPr lang="en-US" sz="1400" b="0" strike="noStrike" spc="-1" baseline="30000" dirty="0">
                <a:latin typeface="Arial"/>
                <a:ea typeface="DejaVu Sans"/>
              </a:rPr>
              <a:t>-5</a:t>
            </a:r>
            <a:r>
              <a:rPr lang="en-US" sz="1400" b="0" strike="noStrike" spc="-1" dirty="0">
                <a:latin typeface="Arial"/>
                <a:ea typeface="DejaVu Sans"/>
              </a:rPr>
              <a:t> (collision of N</a:t>
            </a:r>
            <a:r>
              <a:rPr lang="en-US" sz="1400" b="0" strike="noStrike" spc="-1" baseline="-25000" dirty="0">
                <a:latin typeface="Arial"/>
                <a:ea typeface="DejaVu Sans"/>
              </a:rPr>
              <a:t>2</a:t>
            </a:r>
            <a:r>
              <a:rPr lang="en-US" sz="1400" b="0" strike="noStrike" spc="-1" dirty="0">
                <a:latin typeface="Arial"/>
                <a:ea typeface="DejaVu Sans"/>
              </a:rPr>
              <a:t>) but nominal 5x10</a:t>
            </a:r>
            <a:r>
              <a:rPr lang="en-US" sz="1400" b="0" strike="noStrike" spc="-1" baseline="30000" dirty="0">
                <a:latin typeface="Arial"/>
                <a:ea typeface="DejaVu Sans"/>
              </a:rPr>
              <a:t>-9</a:t>
            </a:r>
            <a:r>
              <a:rPr lang="en-US" sz="1400" b="0" strike="noStrike" spc="-1" dirty="0">
                <a:latin typeface="Arial"/>
                <a:ea typeface="DejaVu Sans"/>
              </a:rPr>
              <a:t> torr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 dirty="0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 dirty="0">
                <a:latin typeface="Arial"/>
                <a:ea typeface="DejaVu Sans"/>
              </a:rPr>
              <a:t>S.A.M. operating sensitivity 5x10</a:t>
            </a:r>
            <a:r>
              <a:rPr lang="en-US" sz="1400" b="0" strike="noStrike" spc="-1" baseline="30000" dirty="0">
                <a:latin typeface="Arial"/>
                <a:ea typeface="DejaVu Sans"/>
              </a:rPr>
              <a:t>12</a:t>
            </a:r>
            <a:r>
              <a:rPr lang="en-US" sz="1400" b="0" strike="noStrike" spc="-1" dirty="0"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latin typeface="Arial"/>
                <a:ea typeface="DejaVu Sans"/>
              </a:rPr>
              <a:t>cnts</a:t>
            </a:r>
            <a:r>
              <a:rPr lang="en-US" sz="1400" b="0" strike="noStrike" spc="-1" dirty="0">
                <a:latin typeface="Arial"/>
                <a:ea typeface="DejaVu Sans"/>
              </a:rPr>
              <a:t> /torr/sec (dynamic)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>
                <a:latin typeface="Arial"/>
                <a:ea typeface="DejaVu Sans"/>
              </a:rPr>
              <a:t> </a:t>
            </a:r>
            <a:endParaRPr lang="en-US" sz="1400" b="0" strike="noStrike" spc="-1" dirty="0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 dirty="0">
                <a:latin typeface="Arial"/>
                <a:ea typeface="DejaVu Sans"/>
              </a:rPr>
              <a:t>Inlet = fussed silica tube (single)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 dirty="0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 dirty="0">
                <a:latin typeface="Arial"/>
                <a:ea typeface="DejaVu Sans"/>
              </a:rPr>
              <a:t>Allows for MCA every 2 sec</a:t>
            </a:r>
            <a:endParaRPr lang="en-US" sz="1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781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540508-0C23-6944-A58A-3C51BD6A5C45}"/>
              </a:ext>
            </a:extLst>
          </p:cNvPr>
          <p:cNvSpPr txBox="1"/>
          <p:nvPr/>
        </p:nvSpPr>
        <p:spPr>
          <a:xfrm>
            <a:off x="91963" y="815029"/>
            <a:ext cx="8915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1" dirty="0"/>
              <a:t>For S.A.M. we developed a variety of chip-based gas chromatography components that can be mixed and matched to give complete systems (or coupled to mass spectrometers) for a variety of planetary and human applications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FED945-0200-DF42-8769-51BAA6CAF9F2}"/>
              </a:ext>
            </a:extLst>
          </p:cNvPr>
          <p:cNvSpPr txBox="1"/>
          <p:nvPr/>
        </p:nvSpPr>
        <p:spPr>
          <a:xfrm>
            <a:off x="42533" y="1884316"/>
            <a:ext cx="3059296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Pre-Concentrator (PC)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400" dirty="0"/>
              <a:t>Micro-Valve (MV)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700" dirty="0"/>
          </a:p>
          <a:p>
            <a:endParaRPr lang="en-US" sz="1200" dirty="0"/>
          </a:p>
          <a:p>
            <a:r>
              <a:rPr lang="en-US" sz="1400" dirty="0"/>
              <a:t>Gas Chromatograph (GC)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96B339-E052-104F-81E5-537B1CFBC5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451" y="2216171"/>
            <a:ext cx="1694440" cy="56056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C2E667E-139C-FD47-B2AD-7478058A889C}"/>
              </a:ext>
            </a:extLst>
          </p:cNvPr>
          <p:cNvGrpSpPr/>
          <p:nvPr/>
        </p:nvGrpSpPr>
        <p:grpSpPr>
          <a:xfrm>
            <a:off x="3886651" y="2063771"/>
            <a:ext cx="3733800" cy="914400"/>
            <a:chOff x="228598" y="2819402"/>
            <a:chExt cx="8153402" cy="1780033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5EC00753-FF3F-D24D-8B7C-52A118723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598" y="2819403"/>
              <a:ext cx="2210428" cy="1780032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4C61F0DB-7BFA-234C-871A-5D8F73087F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43200" y="2819403"/>
              <a:ext cx="2956596" cy="1778204"/>
            </a:xfrm>
            <a:prstGeom prst="rect">
              <a:avLst/>
            </a:prstGeom>
            <a:ln w="38100" cmpd="sng">
              <a:solidFill>
                <a:srgbClr val="4F81BD"/>
              </a:solidFill>
            </a:ln>
          </p:spPr>
        </p:pic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160E5360-55AB-AA4D-A503-30399B1BFB1D}"/>
                </a:ext>
              </a:extLst>
            </p:cNvPr>
            <p:cNvSpPr/>
            <p:nvPr/>
          </p:nvSpPr>
          <p:spPr bwMode="auto">
            <a:xfrm>
              <a:off x="1524003" y="3505203"/>
              <a:ext cx="152397" cy="152397"/>
            </a:xfrm>
            <a:prstGeom prst="ellipse">
              <a:avLst/>
            </a:prstGeom>
            <a:noFill/>
            <a:ln w="38100" cap="flat" cmpd="sng" algn="ctr">
              <a:solidFill>
                <a:srgbClr val="4F81B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6193" tIns="43096" rIns="86193" bIns="43096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86184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2B0BE9B5-DE86-DF47-8D66-A51C3365A2E5}"/>
                </a:ext>
              </a:extLst>
            </p:cNvPr>
            <p:cNvSpPr/>
            <p:nvPr/>
          </p:nvSpPr>
          <p:spPr bwMode="auto">
            <a:xfrm>
              <a:off x="4114803" y="3048002"/>
              <a:ext cx="762000" cy="555195"/>
            </a:xfrm>
            <a:prstGeom prst="ellipse">
              <a:avLst/>
            </a:prstGeom>
            <a:noFill/>
            <a:ln w="38100" cap="flat" cmpd="sng" algn="ctr">
              <a:solidFill>
                <a:srgbClr val="4F81B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6193" tIns="43096" rIns="86193" bIns="43096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86184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A999682-20B1-B246-A5C5-B3544E453234}"/>
                </a:ext>
              </a:extLst>
            </p:cNvPr>
            <p:cNvCxnSpPr>
              <a:stCxn id="52" idx="0"/>
            </p:cNvCxnSpPr>
            <p:nvPr/>
          </p:nvCxnSpPr>
          <p:spPr bwMode="auto">
            <a:xfrm flipV="1">
              <a:off x="1600202" y="2819403"/>
              <a:ext cx="1066800" cy="685800"/>
            </a:xfrm>
            <a:prstGeom prst="line">
              <a:avLst/>
            </a:prstGeom>
            <a:solidFill>
              <a:srgbClr val="00CC99"/>
            </a:solidFill>
            <a:ln w="38100" cap="flat" cmpd="sng" algn="ctr">
              <a:solidFill>
                <a:srgbClr val="4F81B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237FBF18-00A2-694E-804C-FFC949E28754}"/>
                </a:ext>
              </a:extLst>
            </p:cNvPr>
            <p:cNvCxnSpPr>
              <a:stCxn id="52" idx="5"/>
            </p:cNvCxnSpPr>
            <p:nvPr/>
          </p:nvCxnSpPr>
          <p:spPr bwMode="auto">
            <a:xfrm>
              <a:off x="1654082" y="3635282"/>
              <a:ext cx="1012920" cy="936718"/>
            </a:xfrm>
            <a:prstGeom prst="line">
              <a:avLst/>
            </a:prstGeom>
            <a:solidFill>
              <a:srgbClr val="00CC99"/>
            </a:solidFill>
            <a:ln w="38100" cap="flat" cmpd="sng" algn="ctr">
              <a:solidFill>
                <a:srgbClr val="4F81B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9769AA7-61BC-B241-AD1B-C16794A36F7E}"/>
                </a:ext>
              </a:extLst>
            </p:cNvPr>
            <p:cNvCxnSpPr>
              <a:stCxn id="53" idx="0"/>
            </p:cNvCxnSpPr>
            <p:nvPr/>
          </p:nvCxnSpPr>
          <p:spPr bwMode="auto">
            <a:xfrm flipV="1">
              <a:off x="4495803" y="2819402"/>
              <a:ext cx="1447799" cy="228598"/>
            </a:xfrm>
            <a:prstGeom prst="line">
              <a:avLst/>
            </a:prstGeom>
            <a:solidFill>
              <a:srgbClr val="00CC99"/>
            </a:solidFill>
            <a:ln w="38100" cap="flat" cmpd="sng" algn="ctr">
              <a:solidFill>
                <a:srgbClr val="4F81B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5D1B35D-1EDA-334D-860A-70AD76763170}"/>
                </a:ext>
              </a:extLst>
            </p:cNvPr>
            <p:cNvCxnSpPr>
              <a:stCxn id="53" idx="4"/>
            </p:cNvCxnSpPr>
            <p:nvPr/>
          </p:nvCxnSpPr>
          <p:spPr bwMode="auto">
            <a:xfrm>
              <a:off x="4495803" y="3603197"/>
              <a:ext cx="1447799" cy="968805"/>
            </a:xfrm>
            <a:prstGeom prst="line">
              <a:avLst/>
            </a:prstGeom>
            <a:solidFill>
              <a:srgbClr val="00CC99"/>
            </a:solidFill>
            <a:ln w="38100" cap="flat" cmpd="sng" algn="ctr">
              <a:solidFill>
                <a:srgbClr val="4F81B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61858CF9-0D62-044F-9061-8321FC86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01093" y="2819403"/>
              <a:ext cx="2380907" cy="1780032"/>
            </a:xfrm>
            <a:prstGeom prst="rect">
              <a:avLst/>
            </a:prstGeom>
            <a:ln w="38100" cmpd="sng">
              <a:solidFill>
                <a:srgbClr val="4F81BD"/>
              </a:solidFill>
            </a:ln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CDDC230-7B0F-9547-90DC-61DF6E699C2B}"/>
              </a:ext>
            </a:extLst>
          </p:cNvPr>
          <p:cNvSpPr txBox="1"/>
          <p:nvPr/>
        </p:nvSpPr>
        <p:spPr>
          <a:xfrm>
            <a:off x="7620451" y="2216171"/>
            <a:ext cx="1600200" cy="646313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Carboxen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1000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~200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μm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particles</a:t>
            </a:r>
            <a:endParaRPr lang="en-US" sz="1200" b="0" kern="0" dirty="0">
              <a:solidFill>
                <a:sysClr val="windowText" lastClr="000000"/>
              </a:solidFill>
            </a:endParaRP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~10 Å pore diam.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CEA44F-D59F-9F49-B3EC-DF9190E53C45}"/>
              </a:ext>
            </a:extLst>
          </p:cNvPr>
          <p:cNvSpPr txBox="1"/>
          <p:nvPr/>
        </p:nvSpPr>
        <p:spPr>
          <a:xfrm>
            <a:off x="2438851" y="2292371"/>
            <a:ext cx="1600200" cy="461647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Heater/carboxen/inlet-outlet layers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8949ECE-9CE4-8049-949F-D4FE51D42FEF}"/>
              </a:ext>
            </a:extLst>
          </p:cNvPr>
          <p:cNvCxnSpPr/>
          <p:nvPr/>
        </p:nvCxnSpPr>
        <p:spPr bwMode="auto">
          <a:xfrm>
            <a:off x="451" y="1911371"/>
            <a:ext cx="91440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F38AAEB-2115-E04A-973E-97C9A23E3AB2}"/>
              </a:ext>
            </a:extLst>
          </p:cNvPr>
          <p:cNvCxnSpPr/>
          <p:nvPr/>
        </p:nvCxnSpPr>
        <p:spPr bwMode="auto">
          <a:xfrm>
            <a:off x="451" y="3038138"/>
            <a:ext cx="91440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E8D3520-BE85-084D-B71B-0D786C12E397}"/>
              </a:ext>
            </a:extLst>
          </p:cNvPr>
          <p:cNvCxnSpPr/>
          <p:nvPr/>
        </p:nvCxnSpPr>
        <p:spPr bwMode="auto">
          <a:xfrm>
            <a:off x="451" y="4089152"/>
            <a:ext cx="91440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DB75712C-2796-0447-8251-34C8ED829F1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287" y="3472643"/>
            <a:ext cx="2815851" cy="5489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BA9BE6B-D15F-7048-92E3-221B03A16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69945" y="3065899"/>
            <a:ext cx="990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3C2B1E58-A191-B14F-A3DF-AE4DF16BCB9F}"/>
              </a:ext>
            </a:extLst>
          </p:cNvPr>
          <p:cNvGrpSpPr/>
          <p:nvPr/>
        </p:nvGrpSpPr>
        <p:grpSpPr>
          <a:xfrm>
            <a:off x="4308657" y="3069266"/>
            <a:ext cx="2362200" cy="914400"/>
            <a:chOff x="2895599" y="2265434"/>
            <a:chExt cx="3828048" cy="180980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10C5B40-3073-114A-B637-41E0A63D7784}"/>
                </a:ext>
              </a:extLst>
            </p:cNvPr>
            <p:cNvSpPr/>
            <p:nvPr/>
          </p:nvSpPr>
          <p:spPr bwMode="auto">
            <a:xfrm>
              <a:off x="2895600" y="2334768"/>
              <a:ext cx="3810000" cy="17038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63E0BBF-6FB0-1241-B797-02800C022B23}"/>
                </a:ext>
              </a:extLst>
            </p:cNvPr>
            <p:cNvSpPr/>
            <p:nvPr/>
          </p:nvSpPr>
          <p:spPr>
            <a:xfrm>
              <a:off x="2895600" y="2340746"/>
              <a:ext cx="1152128" cy="551954"/>
            </a:xfrm>
            <a:prstGeom prst="rect">
              <a:avLst/>
            </a:prstGeom>
            <a:gradFill rotWithShape="1">
              <a:gsLst>
                <a:gs pos="0">
                  <a:srgbClr val="00CC99">
                    <a:shade val="51000"/>
                    <a:satMod val="130000"/>
                  </a:srgbClr>
                </a:gs>
                <a:gs pos="80000">
                  <a:srgbClr val="00CC99">
                    <a:shade val="93000"/>
                    <a:satMod val="130000"/>
                  </a:srgbClr>
                </a:gs>
                <a:gs pos="100000">
                  <a:srgbClr val="00CC99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00CC9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91422" tIns="45711" rIns="91422" bIns="45711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3FF6395-BB78-CD43-B589-9EC43B29635A}"/>
                </a:ext>
              </a:extLst>
            </p:cNvPr>
            <p:cNvSpPr/>
            <p:nvPr/>
          </p:nvSpPr>
          <p:spPr>
            <a:xfrm>
              <a:off x="4254058" y="2340746"/>
              <a:ext cx="1133840" cy="551954"/>
            </a:xfrm>
            <a:prstGeom prst="rect">
              <a:avLst/>
            </a:prstGeom>
            <a:gradFill rotWithShape="1">
              <a:gsLst>
                <a:gs pos="0">
                  <a:srgbClr val="00CC99">
                    <a:shade val="51000"/>
                    <a:satMod val="130000"/>
                  </a:srgbClr>
                </a:gs>
                <a:gs pos="80000">
                  <a:srgbClr val="00CC99">
                    <a:shade val="93000"/>
                    <a:satMod val="130000"/>
                  </a:srgbClr>
                </a:gs>
                <a:gs pos="100000">
                  <a:srgbClr val="00CC99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00CC9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91422" tIns="45711" rIns="91422" bIns="45711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A2AD17D-ADB9-B045-AE80-3F446620D034}"/>
                </a:ext>
              </a:extLst>
            </p:cNvPr>
            <p:cNvSpPr/>
            <p:nvPr/>
          </p:nvSpPr>
          <p:spPr>
            <a:xfrm>
              <a:off x="5574464" y="2340746"/>
              <a:ext cx="1131136" cy="551954"/>
            </a:xfrm>
            <a:prstGeom prst="rect">
              <a:avLst/>
            </a:prstGeom>
            <a:gradFill rotWithShape="1">
              <a:gsLst>
                <a:gs pos="0">
                  <a:srgbClr val="00CC99">
                    <a:shade val="51000"/>
                    <a:satMod val="130000"/>
                  </a:srgbClr>
                </a:gs>
                <a:gs pos="80000">
                  <a:srgbClr val="00CC99">
                    <a:shade val="93000"/>
                    <a:satMod val="130000"/>
                  </a:srgbClr>
                </a:gs>
                <a:gs pos="100000">
                  <a:srgbClr val="00CC99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00CC9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91422" tIns="45711" rIns="91422" bIns="45711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E31D299-E988-2448-9286-CEE5508B5D14}"/>
                </a:ext>
              </a:extLst>
            </p:cNvPr>
            <p:cNvSpPr/>
            <p:nvPr/>
          </p:nvSpPr>
          <p:spPr>
            <a:xfrm>
              <a:off x="2895600" y="3036716"/>
              <a:ext cx="3816424" cy="144016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rgbClr val="00CC9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91422" tIns="45711" rIns="91422" bIns="45711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35" name="Picture 2">
              <a:extLst>
                <a:ext uri="{FF2B5EF4-FFF2-40B4-BE49-F238E27FC236}">
                  <a16:creationId xmlns:a16="http://schemas.microsoft.com/office/drawing/2014/main" id="{568D6770-9B71-C74A-94C9-693045287D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5599" y="3145561"/>
              <a:ext cx="3810001" cy="757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183159B-B027-9440-BB09-006DC45DC490}"/>
                </a:ext>
              </a:extLst>
            </p:cNvPr>
            <p:cNvCxnSpPr/>
            <p:nvPr/>
          </p:nvCxnSpPr>
          <p:spPr>
            <a:xfrm>
              <a:off x="2897832" y="3180732"/>
              <a:ext cx="861864" cy="0"/>
            </a:xfrm>
            <a:prstGeom prst="line">
              <a:avLst/>
            </a:prstGeom>
            <a:noFill/>
            <a:ln w="76200" cap="flat" cmpd="sng" algn="ctr">
              <a:solidFill>
                <a:srgbClr val="FFC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D94E4C6-22A3-6149-A3D8-A3F394F54020}"/>
                </a:ext>
              </a:extLst>
            </p:cNvPr>
            <p:cNvCxnSpPr/>
            <p:nvPr/>
          </p:nvCxnSpPr>
          <p:spPr>
            <a:xfrm>
              <a:off x="5861783" y="3180732"/>
              <a:ext cx="861864" cy="0"/>
            </a:xfrm>
            <a:prstGeom prst="line">
              <a:avLst/>
            </a:prstGeom>
            <a:noFill/>
            <a:ln w="76200" cap="flat" cmpd="sng" algn="ctr">
              <a:solidFill>
                <a:srgbClr val="FFC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641608E-6ED9-9F4C-9F75-A98E71A80D8B}"/>
                </a:ext>
              </a:extLst>
            </p:cNvPr>
            <p:cNvCxnSpPr/>
            <p:nvPr/>
          </p:nvCxnSpPr>
          <p:spPr>
            <a:xfrm>
              <a:off x="2897832" y="2978563"/>
              <a:ext cx="861864" cy="0"/>
            </a:xfrm>
            <a:prstGeom prst="line">
              <a:avLst/>
            </a:prstGeom>
            <a:noFill/>
            <a:ln w="76200" cap="flat" cmpd="sng" algn="ctr">
              <a:solidFill>
                <a:srgbClr val="FFC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4215220-7495-FD49-B28E-31B6E9E1E27E}"/>
                </a:ext>
              </a:extLst>
            </p:cNvPr>
            <p:cNvCxnSpPr/>
            <p:nvPr/>
          </p:nvCxnSpPr>
          <p:spPr>
            <a:xfrm>
              <a:off x="5850163" y="2978563"/>
              <a:ext cx="861864" cy="0"/>
            </a:xfrm>
            <a:prstGeom prst="line">
              <a:avLst/>
            </a:prstGeom>
            <a:noFill/>
            <a:ln w="76200" cap="flat" cmpd="sng" algn="ctr">
              <a:solidFill>
                <a:srgbClr val="FFC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7EE04C9-6AD8-784E-9163-9B8139331CD0}"/>
                </a:ext>
              </a:extLst>
            </p:cNvPr>
            <p:cNvSpPr/>
            <p:nvPr/>
          </p:nvSpPr>
          <p:spPr>
            <a:xfrm>
              <a:off x="2895600" y="3810000"/>
              <a:ext cx="3816424" cy="257590"/>
            </a:xfrm>
            <a:prstGeom prst="rect">
              <a:avLst/>
            </a:prstGeom>
            <a:gradFill rotWithShape="1">
              <a:gsLst>
                <a:gs pos="0">
                  <a:srgbClr val="00CC99">
                    <a:shade val="51000"/>
                    <a:satMod val="130000"/>
                  </a:srgbClr>
                </a:gs>
                <a:gs pos="80000">
                  <a:srgbClr val="00CC99">
                    <a:shade val="93000"/>
                    <a:satMod val="130000"/>
                  </a:srgbClr>
                </a:gs>
                <a:gs pos="100000">
                  <a:srgbClr val="00CC99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00CC9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91422" tIns="45711" rIns="91422" bIns="45711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40A77D94-6995-6448-813F-A94E49A245D9}"/>
                </a:ext>
              </a:extLst>
            </p:cNvPr>
            <p:cNvCxnSpPr/>
            <p:nvPr/>
          </p:nvCxnSpPr>
          <p:spPr>
            <a:xfrm>
              <a:off x="4154827" y="2292599"/>
              <a:ext cx="0" cy="614413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tailEnd type="arrow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906B6683-FB78-4F42-8FC3-77793E2A5B96}"/>
                </a:ext>
              </a:extLst>
            </p:cNvPr>
            <p:cNvCxnSpPr/>
            <p:nvPr/>
          </p:nvCxnSpPr>
          <p:spPr>
            <a:xfrm flipH="1" flipV="1">
              <a:off x="5484390" y="2265434"/>
              <a:ext cx="2010" cy="640979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tailEnd type="arrow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A9C240A-6597-FA43-B1B0-D4AD286E083B}"/>
                </a:ext>
              </a:extLst>
            </p:cNvPr>
            <p:cNvSpPr/>
            <p:nvPr/>
          </p:nvSpPr>
          <p:spPr>
            <a:xfrm>
              <a:off x="4244611" y="2895600"/>
              <a:ext cx="1161576" cy="50276"/>
            </a:xfrm>
            <a:prstGeom prst="rect">
              <a:avLst/>
            </a:prstGeom>
            <a:solidFill>
              <a:srgbClr val="990099"/>
            </a:solidFill>
            <a:ln w="9525" cap="flat" cmpd="sng" algn="ctr">
              <a:solidFill>
                <a:srgbClr val="00CC9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91422" tIns="45711" rIns="91422" bIns="45711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1370A30-E3C3-D244-81F0-C44A6FEAC579}"/>
                </a:ext>
              </a:extLst>
            </p:cNvPr>
            <p:cNvSpPr/>
            <p:nvPr/>
          </p:nvSpPr>
          <p:spPr>
            <a:xfrm>
              <a:off x="4482020" y="3276600"/>
              <a:ext cx="725461" cy="53720"/>
            </a:xfrm>
            <a:prstGeom prst="rect">
              <a:avLst/>
            </a:prstGeom>
            <a:solidFill>
              <a:srgbClr val="990099"/>
            </a:solidFill>
            <a:ln w="9525" cap="flat" cmpd="sng" algn="ctr">
              <a:solidFill>
                <a:srgbClr val="00CC9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91422" tIns="45711" rIns="91422" bIns="45711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0C7724F-D941-3647-973A-796514B3E0FE}"/>
                </a:ext>
              </a:extLst>
            </p:cNvPr>
            <p:cNvSpPr/>
            <p:nvPr/>
          </p:nvSpPr>
          <p:spPr>
            <a:xfrm>
              <a:off x="3684997" y="3404652"/>
              <a:ext cx="797020" cy="55062"/>
            </a:xfrm>
            <a:prstGeom prst="rect">
              <a:avLst/>
            </a:prstGeom>
            <a:solidFill>
              <a:srgbClr val="990099"/>
            </a:solidFill>
            <a:ln w="9525" cap="flat" cmpd="sng" algn="ctr">
              <a:solidFill>
                <a:srgbClr val="00CC9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91422" tIns="45711" rIns="91422" bIns="45711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73CB204-D4C3-D14F-89B1-9DB7792D293C}"/>
                </a:ext>
              </a:extLst>
            </p:cNvPr>
            <p:cNvSpPr/>
            <p:nvPr/>
          </p:nvSpPr>
          <p:spPr>
            <a:xfrm>
              <a:off x="5187904" y="3437545"/>
              <a:ext cx="797020" cy="55062"/>
            </a:xfrm>
            <a:prstGeom prst="rect">
              <a:avLst/>
            </a:prstGeom>
            <a:solidFill>
              <a:srgbClr val="990099"/>
            </a:solidFill>
            <a:ln w="9525" cap="flat" cmpd="sng" algn="ctr">
              <a:solidFill>
                <a:srgbClr val="00CC9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91422" tIns="45711" rIns="91422" bIns="45711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9D32473-F9F9-514A-B501-408BFAFDA2DF}"/>
                </a:ext>
              </a:extLst>
            </p:cNvPr>
            <p:cNvSpPr/>
            <p:nvPr/>
          </p:nvSpPr>
          <p:spPr>
            <a:xfrm flipV="1">
              <a:off x="3781350" y="2895600"/>
              <a:ext cx="273460" cy="52959"/>
            </a:xfrm>
            <a:prstGeom prst="rect">
              <a:avLst/>
            </a:prstGeom>
            <a:solidFill>
              <a:srgbClr val="990099"/>
            </a:solidFill>
            <a:ln w="9525" cap="flat" cmpd="sng" algn="ctr">
              <a:solidFill>
                <a:srgbClr val="00CC9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91422" tIns="45711" rIns="91422" bIns="45711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A9E2E99-9B6B-5B4A-95E0-DA80CFAFB378}"/>
                </a:ext>
              </a:extLst>
            </p:cNvPr>
            <p:cNvSpPr/>
            <p:nvPr/>
          </p:nvSpPr>
          <p:spPr>
            <a:xfrm flipV="1">
              <a:off x="5576703" y="2895600"/>
              <a:ext cx="273460" cy="52959"/>
            </a:xfrm>
            <a:prstGeom prst="rect">
              <a:avLst/>
            </a:prstGeom>
            <a:solidFill>
              <a:srgbClr val="990099"/>
            </a:solidFill>
            <a:ln w="9525" cap="flat" cmpd="sng" algn="ctr">
              <a:solidFill>
                <a:srgbClr val="00CC9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91422" tIns="45711" rIns="91422" bIns="45711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BC3597B-FEDC-894A-8C7B-FEDCA08F437A}"/>
                </a:ext>
              </a:extLst>
            </p:cNvPr>
            <p:cNvSpPr/>
            <p:nvPr/>
          </p:nvSpPr>
          <p:spPr>
            <a:xfrm>
              <a:off x="5471301" y="3352800"/>
              <a:ext cx="167499" cy="72243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>
              <a:outerShdw blurRad="40000" dist="23000" sx="1000" sy="1000" rotWithShape="0">
                <a:srgbClr val="000000"/>
              </a:outerShdw>
            </a:effectLst>
          </p:spPr>
          <p:txBody>
            <a:bodyPr lIns="91422" tIns="45711" rIns="91422" bIns="45711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28A5ED1E-6BD2-D64B-9BF5-49CE6944DB39}"/>
              </a:ext>
            </a:extLst>
          </p:cNvPr>
          <p:cNvSpPr/>
          <p:nvPr/>
        </p:nvSpPr>
        <p:spPr>
          <a:xfrm>
            <a:off x="6669735" y="3113693"/>
            <a:ext cx="24864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9863" indent="-169863">
              <a:buFont typeface="Arial"/>
              <a:buChar char="•"/>
            </a:pPr>
            <a:r>
              <a:rPr lang="en-US" sz="1200" b="0" dirty="0"/>
              <a:t>Four </a:t>
            </a:r>
            <a:r>
              <a:rPr lang="en-US" sz="1200" b="0" dirty="0" err="1"/>
              <a:t>microvalves</a:t>
            </a:r>
            <a:r>
              <a:rPr lang="en-US" sz="1200" b="0" dirty="0"/>
              <a:t> are integrated in a chip: Sample, Vent, Carrier, and Injection.</a:t>
            </a:r>
          </a:p>
          <a:p>
            <a:pPr marL="169863" indent="-169863">
              <a:buFont typeface="Arial"/>
              <a:buChar char="•"/>
            </a:pPr>
            <a:r>
              <a:rPr lang="en-US" sz="1200" b="0" dirty="0"/>
              <a:t>All the valves are electrostatic.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3E8504-463E-DF49-86B0-3B8ADA6554C6}"/>
              </a:ext>
            </a:extLst>
          </p:cNvPr>
          <p:cNvSpPr/>
          <p:nvPr/>
        </p:nvSpPr>
        <p:spPr>
          <a:xfrm>
            <a:off x="5563051" y="4048075"/>
            <a:ext cx="3580949" cy="1200310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marL="169829" marR="0" lvl="0" indent="-169829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 m length x 86 μm diameter chip dynamically coated. </a:t>
            </a:r>
          </a:p>
          <a:p>
            <a:pPr marL="169829" marR="0" lvl="0" indent="-169829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Serpentine column is superior to spiral design.  </a:t>
            </a:r>
          </a:p>
          <a:p>
            <a:pPr marL="169829" marR="0" lvl="0" indent="-169829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 novel turn geometry to counteracts the dean vortices producing lower dispersion. </a:t>
            </a:r>
          </a:p>
          <a:p>
            <a:pPr marL="169829" marR="0" lvl="0" indent="-169829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sz="1200" b="0" kern="0" dirty="0">
                <a:solidFill>
                  <a:srgbClr val="000000"/>
                </a:solidFill>
              </a:rPr>
              <a:t>Chips can be stacked to increase column length.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60B8E50-9F97-FA48-B8DC-FECAB59BBC4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051" y="4146913"/>
            <a:ext cx="1343341" cy="100903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2937928-9C61-9F42-97BA-DCF868D7ACB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3037" y="4393952"/>
            <a:ext cx="818947" cy="685800"/>
          </a:xfrm>
          <a:prstGeom prst="rect">
            <a:avLst/>
          </a:prstGeom>
        </p:spPr>
      </p:pic>
      <p:pic>
        <p:nvPicPr>
          <p:cNvPr id="24" name="Content Placeholder 3">
            <a:extLst>
              <a:ext uri="{FF2B5EF4-FFF2-40B4-BE49-F238E27FC236}">
                <a16:creationId xmlns:a16="http://schemas.microsoft.com/office/drawing/2014/main" id="{212F84E8-DAAC-404C-9B80-4E05E0148EE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5251" y="4165355"/>
            <a:ext cx="1336521" cy="990597"/>
          </a:xfrm>
          <a:prstGeom prst="rect">
            <a:avLst/>
          </a:prstGeom>
        </p:spPr>
      </p:pic>
      <p:sp>
        <p:nvSpPr>
          <p:cNvPr id="59" name="TextShape 8">
            <a:extLst>
              <a:ext uri="{FF2B5EF4-FFF2-40B4-BE49-F238E27FC236}">
                <a16:creationId xmlns:a16="http://schemas.microsoft.com/office/drawing/2014/main" id="{A442ECE0-952C-7F49-89C0-063709D59D92}"/>
              </a:ext>
            </a:extLst>
          </p:cNvPr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MEMS Gas Chromatography Components</a:t>
            </a:r>
            <a:endParaRPr lang="en-U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0F1A93A-A9DA-E548-B341-556E9C56FF77}"/>
              </a:ext>
            </a:extLst>
          </p:cNvPr>
          <p:cNvSpPr txBox="1"/>
          <p:nvPr/>
        </p:nvSpPr>
        <p:spPr>
          <a:xfrm>
            <a:off x="114120" y="5542683"/>
            <a:ext cx="891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1" dirty="0"/>
              <a:t>Other frontend developments in progress to support analyses of water and other liquids, aerosols</a:t>
            </a:r>
            <a:r>
              <a:rPr lang="en-US" sz="1400" i="1" dirty="0"/>
              <a:t>, and capturing molecules under hypervelocity (˜10km/sec) </a:t>
            </a:r>
            <a:endParaRPr lang="en-US" sz="1400" b="0" i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C582DA4-6D4F-AA4B-A87C-84A81A54BBB5}"/>
              </a:ext>
            </a:extLst>
          </p:cNvPr>
          <p:cNvSpPr txBox="1"/>
          <p:nvPr/>
        </p:nvSpPr>
        <p:spPr>
          <a:xfrm>
            <a:off x="1269746" y="6228962"/>
            <a:ext cx="6420256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Miniaturization of trace gas analyzer inlet system by micromachining </a:t>
            </a:r>
          </a:p>
        </p:txBody>
      </p:sp>
    </p:spTree>
    <p:extLst>
      <p:ext uri="{BB962C8B-B14F-4D97-AF65-F5344CB8AC3E}">
        <p14:creationId xmlns:p14="http://schemas.microsoft.com/office/powerpoint/2010/main" val="2338929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B438E9-E2CC-0747-9427-E0A49E7C720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5255" y="659880"/>
            <a:ext cx="3748264" cy="31577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FBFB59-4076-3F41-849B-64E394164A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368138" y="4129292"/>
            <a:ext cx="2501570" cy="19587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1FCED8-EFE8-6449-BB05-268A029AA34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6596" y="889488"/>
            <a:ext cx="1449113" cy="4794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7101E4-EDB6-1E47-8542-D57BC1B2FF8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6595" y="2243582"/>
            <a:ext cx="485205" cy="3643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E07FFC-E506-C241-8871-7A78F0B763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6597" y="1575729"/>
            <a:ext cx="2428614" cy="4734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7A2568F-E8D5-F145-9F83-0F08CDDADECD}"/>
              </a:ext>
            </a:extLst>
          </p:cNvPr>
          <p:cNvSpPr txBox="1"/>
          <p:nvPr/>
        </p:nvSpPr>
        <p:spPr>
          <a:xfrm>
            <a:off x="123748" y="958864"/>
            <a:ext cx="87251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PC layer</a:t>
            </a:r>
          </a:p>
          <a:p>
            <a:endParaRPr lang="en-US" sz="1200" dirty="0"/>
          </a:p>
          <a:p>
            <a:endParaRPr lang="en-US" sz="1600" dirty="0"/>
          </a:p>
          <a:p>
            <a:r>
              <a:rPr lang="en-US" sz="1200" dirty="0"/>
              <a:t>Valve</a:t>
            </a:r>
          </a:p>
          <a:p>
            <a:r>
              <a:rPr lang="en-US" sz="1200" dirty="0"/>
              <a:t>layer</a:t>
            </a:r>
          </a:p>
          <a:p>
            <a:endParaRPr lang="en-US" sz="1600" dirty="0"/>
          </a:p>
          <a:p>
            <a:r>
              <a:rPr lang="en-US" sz="1200" dirty="0"/>
              <a:t>GC</a:t>
            </a:r>
          </a:p>
          <a:p>
            <a:r>
              <a:rPr lang="en-US" sz="1200" dirty="0"/>
              <a:t>column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7BEF8E-A4BA-7E40-8DB4-77540A57CC3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55518" y="2919830"/>
            <a:ext cx="3162129" cy="2796482"/>
          </a:xfrm>
          <a:prstGeom prst="rect">
            <a:avLst/>
          </a:prstGeom>
        </p:spPr>
      </p:pic>
      <p:sp>
        <p:nvSpPr>
          <p:cNvPr id="11" name="TextShape 8">
            <a:extLst>
              <a:ext uri="{FF2B5EF4-FFF2-40B4-BE49-F238E27FC236}">
                <a16:creationId xmlns:a16="http://schemas.microsoft.com/office/drawing/2014/main" id="{90F0DED4-4A4B-0142-819E-2E98A73E9423}"/>
              </a:ext>
            </a:extLst>
          </p:cNvPr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S.A.M</a:t>
            </a:r>
            <a:r>
              <a:rPr lang="en-US" b="1" spc="-1" dirty="0">
                <a:solidFill>
                  <a:srgbClr val="000000"/>
                </a:solidFill>
              </a:rPr>
              <a:t>. Spacecraft Atmosphere Monitor </a:t>
            </a:r>
            <a:endParaRPr lang="en-U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9BCC5B-38AE-D544-B9E1-012E0DDF53CB}"/>
              </a:ext>
            </a:extLst>
          </p:cNvPr>
          <p:cNvSpPr/>
          <p:nvPr/>
        </p:nvSpPr>
        <p:spPr>
          <a:xfrm>
            <a:off x="6990864" y="3298762"/>
            <a:ext cx="2153136" cy="187743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/>
              <a:t>Flight: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Mass: (2011, VCAM) </a:t>
            </a:r>
            <a:r>
              <a:rPr lang="en-US" sz="1400" b="1" dirty="0"/>
              <a:t>30 kg,</a:t>
            </a:r>
            <a:r>
              <a:rPr lang="en-US" sz="1400" dirty="0"/>
              <a:t> (2019) </a:t>
            </a:r>
            <a:r>
              <a:rPr lang="en-US" sz="1400" b="1" dirty="0"/>
              <a:t>7 kg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Power (2011, VCAM) </a:t>
            </a:r>
            <a:r>
              <a:rPr lang="en-US" sz="1400" b="1" dirty="0"/>
              <a:t>100 W,</a:t>
            </a:r>
            <a:r>
              <a:rPr lang="en-US" sz="1400" dirty="0"/>
              <a:t> (2019) </a:t>
            </a:r>
            <a:r>
              <a:rPr lang="en-US" sz="1400" b="1" dirty="0"/>
              <a:t>30 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Data rate 3.2 </a:t>
            </a:r>
            <a:r>
              <a:rPr lang="en-US" sz="1400" dirty="0" err="1"/>
              <a:t>kbits</a:t>
            </a:r>
            <a:r>
              <a:rPr lang="en-US" sz="1400" dirty="0"/>
              <a:t> (compressed)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Simple operation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0BBFAB9-9858-CF41-85D2-387D863C2CDE}"/>
              </a:ext>
            </a:extLst>
          </p:cNvPr>
          <p:cNvSpPr/>
          <p:nvPr/>
        </p:nvSpPr>
        <p:spPr>
          <a:xfrm>
            <a:off x="82132" y="777514"/>
            <a:ext cx="3389303" cy="51852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58A36A-D435-CA4A-BA49-5902E33E9459}"/>
              </a:ext>
            </a:extLst>
          </p:cNvPr>
          <p:cNvSpPr/>
          <p:nvPr/>
        </p:nvSpPr>
        <p:spPr>
          <a:xfrm>
            <a:off x="3300317" y="6340246"/>
            <a:ext cx="579976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© 2019 California Institute of Technology. Government sponsorship acknowledged.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E01C029-3ED8-A445-82D0-1C4DBFF6E93C}"/>
              </a:ext>
            </a:extLst>
          </p:cNvPr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3990641" y="3514928"/>
            <a:ext cx="1429771" cy="244783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2738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3"/>
          <p:cNvSpPr txBox="1"/>
          <p:nvPr/>
        </p:nvSpPr>
        <p:spPr>
          <a:xfrm>
            <a:off x="360" y="30122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dirty="0"/>
              <a:t>S.A.M. TDU#1 MCA with underlying background (inlet closed)</a:t>
            </a:r>
            <a:endParaRPr lang="en-US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42627" y="681740"/>
            <a:ext cx="1709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September 13, 2019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BB6134-DBA0-5942-873C-FB9DF0C159BC}"/>
              </a:ext>
            </a:extLst>
          </p:cNvPr>
          <p:cNvSpPr txBox="1"/>
          <p:nvPr/>
        </p:nvSpPr>
        <p:spPr>
          <a:xfrm>
            <a:off x="6725264" y="1066638"/>
            <a:ext cx="2418375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Earth’s magnetic field observed with TDU#1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TDU#2 will have magnetic shielding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No impact on MCA measurements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/>
          </a:p>
          <a:p>
            <a:pPr>
              <a:lnSpc>
                <a:spcPct val="100000"/>
              </a:lnSpc>
            </a:pPr>
            <a:r>
              <a:rPr lang="en-US" sz="1400" b="1" spc="-1" dirty="0">
                <a:solidFill>
                  <a:srgbClr val="000000"/>
                </a:solidFill>
                <a:latin typeface="Arial Narrow" pitchFamily="34" charset="0"/>
              </a:rPr>
              <a:t>To be published, </a:t>
            </a:r>
            <a:r>
              <a:rPr lang="en-US" sz="1400" spc="-1" dirty="0">
                <a:solidFill>
                  <a:srgbClr val="000000"/>
                </a:solidFill>
                <a:latin typeface="Arial Narrow" pitchFamily="34" charset="0"/>
              </a:rPr>
              <a:t>S. M. </a:t>
            </a:r>
            <a:r>
              <a:rPr lang="en-US" sz="1400" spc="-1" dirty="0" err="1">
                <a:solidFill>
                  <a:srgbClr val="000000"/>
                </a:solidFill>
                <a:latin typeface="Arial Narrow" pitchFamily="34" charset="0"/>
              </a:rPr>
              <a:t>Madzunkov</a:t>
            </a:r>
            <a:r>
              <a:rPr lang="en-US" sz="1400" spc="-1" dirty="0">
                <a:solidFill>
                  <a:srgbClr val="000000"/>
                </a:solidFill>
                <a:latin typeface="Arial Narrow" pitchFamily="34" charset="0"/>
              </a:rPr>
              <a:t>, D. </a:t>
            </a:r>
            <a:r>
              <a:rPr lang="en-US" sz="1400" spc="-1" dirty="0" err="1">
                <a:solidFill>
                  <a:srgbClr val="000000"/>
                </a:solidFill>
                <a:latin typeface="Arial Narrow" pitchFamily="34" charset="0"/>
              </a:rPr>
              <a:t>Nikolić</a:t>
            </a:r>
            <a:r>
              <a:rPr lang="en-US" sz="1400" spc="-1" dirty="0">
                <a:solidFill>
                  <a:srgbClr val="000000"/>
                </a:solidFill>
                <a:latin typeface="Arial Narrow" pitchFamily="34" charset="0"/>
              </a:rPr>
              <a:t>, A. </a:t>
            </a:r>
            <a:r>
              <a:rPr lang="en-US" sz="1400" spc="-1" dirty="0" err="1">
                <a:solidFill>
                  <a:srgbClr val="000000"/>
                </a:solidFill>
                <a:latin typeface="Arial Narrow" pitchFamily="34" charset="0"/>
              </a:rPr>
              <a:t>Belousov</a:t>
            </a:r>
            <a:r>
              <a:rPr lang="en-US" sz="1400" spc="-1" dirty="0">
                <a:solidFill>
                  <a:srgbClr val="000000"/>
                </a:solidFill>
                <a:latin typeface="Arial Narrow" pitchFamily="34" charset="0"/>
              </a:rPr>
              <a:t>, and M. R. </a:t>
            </a:r>
            <a:r>
              <a:rPr lang="en-US" sz="1400" spc="-1" dirty="0" err="1">
                <a:solidFill>
                  <a:srgbClr val="000000"/>
                </a:solidFill>
                <a:latin typeface="Arial Narrow" pitchFamily="34" charset="0"/>
              </a:rPr>
              <a:t>Darrach</a:t>
            </a:r>
            <a:r>
              <a:rPr lang="en-US" sz="1400" spc="-1" dirty="0">
                <a:solidFill>
                  <a:srgbClr val="000000"/>
                </a:solidFill>
                <a:latin typeface="Arial Narrow" pitchFamily="34" charset="0"/>
              </a:rPr>
              <a:t>, “Data Analysis and Isotopic Ratios Measured Onboard the Spacecraft Atmosphere Monitor,” 50th International Conference on Environmental Systems ICES-2020-527, 12-16 July 2020, Lisbon, Portugal</a:t>
            </a:r>
            <a:endParaRPr lang="en-US" sz="1400" spc="-1" dirty="0">
              <a:latin typeface="Arial Narrow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29327E-D25C-F24C-903C-06F336B15E66}"/>
              </a:ext>
            </a:extLst>
          </p:cNvPr>
          <p:cNvSpPr txBox="1"/>
          <p:nvPr/>
        </p:nvSpPr>
        <p:spPr>
          <a:xfrm>
            <a:off x="635540" y="6255639"/>
            <a:ext cx="7561634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Meeting measurement requirements despite sensitivity to Earth’s magnetic field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19D4BF02-7E37-404D-BD33-1B9BAB27A8D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4678" y="909035"/>
            <a:ext cx="6530586" cy="473074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7662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3"/>
          <p:cNvSpPr txBox="1"/>
          <p:nvPr/>
        </p:nvSpPr>
        <p:spPr>
          <a:xfrm>
            <a:off x="36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dirty="0"/>
              <a:t>Isotopic long term stability of S.A.M. data (adjusted to Earth reference values)</a:t>
            </a:r>
            <a:endParaRPr lang="en-US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F426C4-2AA2-2F43-A4ED-7D81331995C5}"/>
              </a:ext>
            </a:extLst>
          </p:cNvPr>
          <p:cNvSpPr txBox="1"/>
          <p:nvPr/>
        </p:nvSpPr>
        <p:spPr>
          <a:xfrm>
            <a:off x="6802877" y="819569"/>
            <a:ext cx="2341123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Results are comparable to</a:t>
            </a:r>
          </a:p>
          <a:p>
            <a:r>
              <a:rPr lang="en-US" b="1" dirty="0"/>
              <a:t>magnetic-sector isotope-ratio mass spectrometers 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sz="1200" b="1" dirty="0"/>
              <a:t>To be published:</a:t>
            </a:r>
          </a:p>
          <a:p>
            <a:r>
              <a:rPr lang="en-US" sz="1200" dirty="0"/>
              <a:t>S. M. </a:t>
            </a:r>
            <a:r>
              <a:rPr lang="en-US" sz="1200" dirty="0" err="1"/>
              <a:t>Madzunkov</a:t>
            </a:r>
            <a:r>
              <a:rPr lang="en-US" sz="1200" dirty="0"/>
              <a:t>, D. </a:t>
            </a:r>
            <a:r>
              <a:rPr lang="en-US" sz="1200" dirty="0" err="1"/>
              <a:t>Nikolić</a:t>
            </a:r>
            <a:r>
              <a:rPr lang="en-US" sz="1200" dirty="0"/>
              <a:t>, A. </a:t>
            </a:r>
            <a:r>
              <a:rPr lang="en-US" sz="1200" dirty="0" err="1"/>
              <a:t>Belousov</a:t>
            </a:r>
            <a:r>
              <a:rPr lang="en-US" sz="1200" dirty="0"/>
              <a:t>, and M. R. </a:t>
            </a:r>
            <a:r>
              <a:rPr lang="en-US" sz="1200" dirty="0" err="1"/>
              <a:t>Darrach</a:t>
            </a:r>
            <a:r>
              <a:rPr lang="en-US" sz="1200" dirty="0"/>
              <a:t>, “Data Analysis and Isotopic Ratios Measured Onboard the Spacecraft Atmosphere Monitor,” 50th International Conference on Environmental Systems ICES-2020-527</a:t>
            </a:r>
          </a:p>
          <a:p>
            <a:r>
              <a:rPr lang="en-US" sz="1200" dirty="0"/>
              <a:t>12-16 July 2020, Lisbon, Portugal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85FA8D-3CD0-2F44-B714-2DD6FF81D0A6}"/>
              </a:ext>
            </a:extLst>
          </p:cNvPr>
          <p:cNvSpPr txBox="1"/>
          <p:nvPr/>
        </p:nvSpPr>
        <p:spPr>
          <a:xfrm>
            <a:off x="2723561" y="6253056"/>
            <a:ext cx="2432099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High stability of QIT-MS 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158D2B2D-97E9-2640-90C4-899F468DC6E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80" y="985690"/>
            <a:ext cx="6733080" cy="508425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179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08E9037-A8DD-594F-9D03-799078EEE9A4}"/>
              </a:ext>
            </a:extLst>
          </p:cNvPr>
          <p:cNvSpPr txBox="1">
            <a:spLocks/>
          </p:cNvSpPr>
          <p:nvPr/>
        </p:nvSpPr>
        <p:spPr>
          <a:xfrm>
            <a:off x="98460" y="1013342"/>
            <a:ext cx="8850331" cy="556529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TextShape 8">
            <a:extLst>
              <a:ext uri="{FF2B5EF4-FFF2-40B4-BE49-F238E27FC236}">
                <a16:creationId xmlns:a16="http://schemas.microsoft.com/office/drawing/2014/main" id="{0B4142F4-117C-304B-8710-A53201D91577}"/>
              </a:ext>
            </a:extLst>
          </p:cNvPr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  <a:latin typeface="Arial"/>
              </a:rPr>
              <a:t>Lunar Effort</a:t>
            </a:r>
            <a:endParaRPr lang="en-U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0206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>
            <a:extLst>
              <a:ext uri="{FF2B5EF4-FFF2-40B4-BE49-F238E27FC236}">
                <a16:creationId xmlns:a16="http://schemas.microsoft.com/office/drawing/2014/main" id="{3754B4A3-B67E-704B-8DED-0B7C434AEC4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5452858" y="714972"/>
            <a:ext cx="1368720" cy="1085760"/>
          </a:xfrm>
          <a:prstGeom prst="rect">
            <a:avLst/>
          </a:prstGeom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5B2A4CB-8C24-0D49-BDA7-BD9B072C99BB}"/>
              </a:ext>
            </a:extLst>
          </p:cNvPr>
          <p:cNvGrpSpPr/>
          <p:nvPr/>
        </p:nvGrpSpPr>
        <p:grpSpPr>
          <a:xfrm>
            <a:off x="144541" y="1620599"/>
            <a:ext cx="2157421" cy="3543615"/>
            <a:chOff x="6457988" y="1030710"/>
            <a:chExt cx="1615537" cy="243538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C03C08A-4D50-9F48-80A0-4375AFCCD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57988" y="1030710"/>
              <a:ext cx="1615537" cy="2173672"/>
            </a:xfrm>
            <a:prstGeom prst="rect">
              <a:avLst/>
            </a:prstGeom>
            <a:effectLst>
              <a:softEdge rad="190500"/>
            </a:effec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4D16F64-3312-7C49-9978-8E987A868E1D}"/>
                </a:ext>
              </a:extLst>
            </p:cNvPr>
            <p:cNvSpPr txBox="1"/>
            <p:nvPr/>
          </p:nvSpPr>
          <p:spPr>
            <a:xfrm>
              <a:off x="6815302" y="3096758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Sensor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E56881E-AF28-564B-8B24-B5030B7DF683}"/>
              </a:ext>
            </a:extLst>
          </p:cNvPr>
          <p:cNvGrpSpPr/>
          <p:nvPr/>
        </p:nvGrpSpPr>
        <p:grpSpPr>
          <a:xfrm>
            <a:off x="6445812" y="1145179"/>
            <a:ext cx="2334352" cy="2146400"/>
            <a:chOff x="6650019" y="1248868"/>
            <a:chExt cx="2020759" cy="18431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A40B8E7-52BB-AE4F-9B5C-06E89D74B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0019" y="1248868"/>
              <a:ext cx="1939944" cy="1641652"/>
            </a:xfrm>
            <a:prstGeom prst="rect">
              <a:avLst/>
            </a:prstGeom>
            <a:effectLst>
              <a:softEdge rad="190500"/>
            </a:effec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5886519-0048-5144-8277-88F9D7FDFA22}"/>
                </a:ext>
              </a:extLst>
            </p:cNvPr>
            <p:cNvSpPr txBox="1"/>
            <p:nvPr/>
          </p:nvSpPr>
          <p:spPr>
            <a:xfrm>
              <a:off x="6768020" y="2774869"/>
              <a:ext cx="1902758" cy="317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Integrated Software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30CF727E-ACEF-F447-AE87-DDE13F94473E}"/>
              </a:ext>
            </a:extLst>
          </p:cNvPr>
          <p:cNvSpPr txBox="1"/>
          <p:nvPr/>
        </p:nvSpPr>
        <p:spPr>
          <a:xfrm>
            <a:off x="3242309" y="3246026"/>
            <a:ext cx="2386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Prototype QIT-MS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8FAEF7-793D-9D4C-8516-F43E35D5813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8644" y="1281718"/>
            <a:ext cx="2415395" cy="19643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48D7A0-B76E-2F4F-8E07-1B23F8AA3DEF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0483" y="4588880"/>
            <a:ext cx="3006782" cy="141213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3A6CA1E-EAA6-B544-A3A6-E2FA051C41AC}"/>
              </a:ext>
            </a:extLst>
          </p:cNvPr>
          <p:cNvSpPr txBox="1"/>
          <p:nvPr/>
        </p:nvSpPr>
        <p:spPr>
          <a:xfrm>
            <a:off x="3031484" y="5935619"/>
            <a:ext cx="3031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Power and CPU Electronics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6CC224-083E-7548-98F1-919F3AF82F42}"/>
              </a:ext>
            </a:extLst>
          </p:cNvPr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9275" y="3704702"/>
            <a:ext cx="1014940" cy="59093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C1AFFCF-F16B-7248-8DF1-634E4B1C6684}"/>
              </a:ext>
            </a:extLst>
          </p:cNvPr>
          <p:cNvSpPr txBox="1"/>
          <p:nvPr/>
        </p:nvSpPr>
        <p:spPr>
          <a:xfrm>
            <a:off x="3580451" y="4252723"/>
            <a:ext cx="1763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Cap electronics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A5B433-4449-D248-81AC-AC2A5AA55C21}"/>
              </a:ext>
            </a:extLst>
          </p:cNvPr>
          <p:cNvSpPr/>
          <p:nvPr/>
        </p:nvSpPr>
        <p:spPr>
          <a:xfrm>
            <a:off x="6137218" y="3231323"/>
            <a:ext cx="30067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>
                <a:latin typeface="Times New Roman" panose="02020603050405020304" pitchFamily="18" charset="0"/>
              </a:rPr>
              <a:t>D. </a:t>
            </a:r>
            <a:r>
              <a:rPr lang="en-US" sz="1000" b="1" dirty="0" err="1">
                <a:latin typeface="Times New Roman" panose="02020603050405020304" pitchFamily="18" charset="0"/>
              </a:rPr>
              <a:t>Nikolić</a:t>
            </a:r>
            <a:r>
              <a:rPr lang="en-US" sz="1000" dirty="0">
                <a:latin typeface="Times" pitchFamily="2" charset="0"/>
              </a:rPr>
              <a:t>, et al., </a:t>
            </a:r>
            <a:r>
              <a:rPr lang="en-US" sz="1000" i="1" dirty="0">
                <a:latin typeface="Times" pitchFamily="2" charset="0"/>
              </a:rPr>
              <a:t>Mass Spectra Deconvolution of Gaseous Mixtures Containing Volatile Organic Compounds</a:t>
            </a:r>
            <a:r>
              <a:rPr lang="en-US" sz="1000" dirty="0">
                <a:latin typeface="Times" pitchFamily="2" charset="0"/>
              </a:rPr>
              <a:t>, 48th International Conference on Environmental Systems, article 313, 6 pages (2018). </a:t>
            </a:r>
            <a:endParaRPr lang="en-US" sz="1000" dirty="0">
              <a:effectLst/>
              <a:latin typeface="Time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6A1199-A9CA-9B40-894F-4DF1FEB3C25E}"/>
              </a:ext>
            </a:extLst>
          </p:cNvPr>
          <p:cNvSpPr/>
          <p:nvPr/>
        </p:nvSpPr>
        <p:spPr>
          <a:xfrm>
            <a:off x="205884" y="4997597"/>
            <a:ext cx="20960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Times" pitchFamily="2" charset="0"/>
              </a:rPr>
              <a:t>J. </a:t>
            </a:r>
            <a:r>
              <a:rPr lang="en-US" sz="1000" dirty="0" err="1">
                <a:latin typeface="Times" pitchFamily="2" charset="0"/>
              </a:rPr>
              <a:t>Simcic</a:t>
            </a:r>
            <a:r>
              <a:rPr lang="en-US" sz="1000" dirty="0">
                <a:latin typeface="Times" pitchFamily="2" charset="0"/>
              </a:rPr>
              <a:t>, et al. </a:t>
            </a:r>
            <a:r>
              <a:rPr lang="en-US" sz="1000" i="1" dirty="0">
                <a:latin typeface="Times" pitchFamily="2" charset="0"/>
              </a:rPr>
              <a:t>Miniature Gas Chromatograph Mass Spectrometer (GCMS) For Planetary Atmospheres In Situ Studies</a:t>
            </a:r>
            <a:r>
              <a:rPr lang="en-US" sz="1000" dirty="0">
                <a:latin typeface="Times" pitchFamily="2" charset="0"/>
              </a:rPr>
              <a:t>, 3rd International Workshop on Instrumentation for Planetary Missions, 2016</a:t>
            </a:r>
            <a:endParaRPr lang="en-US" sz="1000" dirty="0">
              <a:effectLst/>
              <a:latin typeface="Times" pitchFamily="2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75D3F78-3E55-494F-99FB-FB2E0CCC1E92}"/>
              </a:ext>
            </a:extLst>
          </p:cNvPr>
          <p:cNvCxnSpPr>
            <a:cxnSpLocks/>
          </p:cNvCxnSpPr>
          <p:nvPr/>
        </p:nvCxnSpPr>
        <p:spPr>
          <a:xfrm flipV="1">
            <a:off x="1221377" y="4124999"/>
            <a:ext cx="3272246" cy="304068"/>
          </a:xfrm>
          <a:prstGeom prst="straightConnector1">
            <a:avLst/>
          </a:prstGeom>
          <a:ln w="254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5CF1A36-0432-F540-8DBC-AC39190711C2}"/>
              </a:ext>
            </a:extLst>
          </p:cNvPr>
          <p:cNvCxnSpPr>
            <a:cxnSpLocks/>
          </p:cNvCxnSpPr>
          <p:nvPr/>
        </p:nvCxnSpPr>
        <p:spPr>
          <a:xfrm>
            <a:off x="1286691" y="1914466"/>
            <a:ext cx="2612572" cy="2024743"/>
          </a:xfrm>
          <a:prstGeom prst="straightConnector1">
            <a:avLst/>
          </a:prstGeom>
          <a:ln w="254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65815619-1C65-6E4F-88E7-4065370713C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113570" y="4122606"/>
            <a:ext cx="1819378" cy="182971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2178586-6F58-D243-A709-0C0A35D71A8D}"/>
              </a:ext>
            </a:extLst>
          </p:cNvPr>
          <p:cNvSpPr txBox="1"/>
          <p:nvPr/>
        </p:nvSpPr>
        <p:spPr>
          <a:xfrm>
            <a:off x="6232829" y="5919746"/>
            <a:ext cx="2505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Mechanical Integration</a:t>
            </a:r>
          </a:p>
        </p:txBody>
      </p:sp>
      <p:sp>
        <p:nvSpPr>
          <p:cNvPr id="20" name="TextShape 8">
            <a:extLst>
              <a:ext uri="{FF2B5EF4-FFF2-40B4-BE49-F238E27FC236}">
                <a16:creationId xmlns:a16="http://schemas.microsoft.com/office/drawing/2014/main" id="{E818577E-AAB1-1F4C-AA7C-936CAA814E13}"/>
              </a:ext>
            </a:extLst>
          </p:cNvPr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</a:rPr>
              <a:t>Compact QIT-Mass Spectrometer for Lunar and Planetary Applications</a:t>
            </a:r>
          </a:p>
          <a:p>
            <a:pPr algn="ctr">
              <a:lnSpc>
                <a:spcPct val="100000"/>
              </a:lnSpc>
            </a:pPr>
            <a:endParaRPr lang="en-US" b="1" spc="-1" dirty="0">
              <a:solidFill>
                <a:srgbClr val="000000"/>
              </a:solidFill>
            </a:endParaRPr>
          </a:p>
          <a:p>
            <a:pPr algn="ctr">
              <a:lnSpc>
                <a:spcPct val="100000"/>
              </a:lnSpc>
            </a:pPr>
            <a:endParaRPr lang="en-US" b="1" spc="-1" dirty="0">
              <a:solidFill>
                <a:srgbClr val="000000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33AE2B2-8810-754B-8E9E-A812AFCE4A9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61043" y="5179021"/>
            <a:ext cx="819145" cy="78637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56BDDF8-1D66-B749-BC8B-32E0983CDA75}"/>
              </a:ext>
            </a:extLst>
          </p:cNvPr>
          <p:cNvSpPr txBox="1"/>
          <p:nvPr/>
        </p:nvSpPr>
        <p:spPr>
          <a:xfrm>
            <a:off x="5995479" y="4414490"/>
            <a:ext cx="113712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High Q diamond weave </a:t>
            </a:r>
            <a:r>
              <a:rPr lang="en-US" sz="1050" dirty="0" err="1"/>
              <a:t>Litz</a:t>
            </a:r>
            <a:r>
              <a:rPr lang="en-US" sz="1050" dirty="0"/>
              <a:t> wire coil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C45C71D-A769-494B-9648-8A2F78CD56F3}"/>
              </a:ext>
            </a:extLst>
          </p:cNvPr>
          <p:cNvCxnSpPr>
            <a:cxnSpLocks/>
            <a:stCxn id="25" idx="2"/>
            <a:endCxn id="21" idx="0"/>
          </p:cNvCxnSpPr>
          <p:nvPr/>
        </p:nvCxnSpPr>
        <p:spPr>
          <a:xfrm>
            <a:off x="6564042" y="4991571"/>
            <a:ext cx="106574" cy="1874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DBFE480-EF64-B24E-B2FE-F980924F42A0}"/>
              </a:ext>
            </a:extLst>
          </p:cNvPr>
          <p:cNvCxnSpPr>
            <a:cxnSpLocks/>
          </p:cNvCxnSpPr>
          <p:nvPr/>
        </p:nvCxnSpPr>
        <p:spPr>
          <a:xfrm>
            <a:off x="6730123" y="4957866"/>
            <a:ext cx="623405" cy="32042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ustomShape 15">
            <a:extLst>
              <a:ext uri="{FF2B5EF4-FFF2-40B4-BE49-F238E27FC236}">
                <a16:creationId xmlns:a16="http://schemas.microsoft.com/office/drawing/2014/main" id="{CAD6CDF4-9C4C-6042-A665-D6ED12AFCA7B}"/>
              </a:ext>
            </a:extLst>
          </p:cNvPr>
          <p:cNvSpPr/>
          <p:nvPr/>
        </p:nvSpPr>
        <p:spPr>
          <a:xfrm>
            <a:off x="5588719" y="1714888"/>
            <a:ext cx="96948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b="0" strike="noStrike" spc="-1" dirty="0">
                <a:solidFill>
                  <a:srgbClr val="000000"/>
                </a:solidFill>
                <a:latin typeface="Calibri"/>
              </a:rPr>
              <a:t>DALI package (fab started)</a:t>
            </a:r>
            <a:endParaRPr lang="en-US" sz="1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730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947F8296-BE7A-EE4B-82E9-D634C6F884D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4379" y="973777"/>
            <a:ext cx="8858992" cy="4442063"/>
          </a:xfrm>
          <a:prstGeom prst="rect">
            <a:avLst/>
          </a:prstGeom>
          <a:noFill/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54A8C56-6451-F844-9034-E561AFEB7667}"/>
              </a:ext>
            </a:extLst>
          </p:cNvPr>
          <p:cNvSpPr txBox="1"/>
          <p:nvPr/>
        </p:nvSpPr>
        <p:spPr>
          <a:xfrm>
            <a:off x="332940" y="5801853"/>
            <a:ext cx="850186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Development over past years allowed to increase the TRL level of all components to 5 with design implementations to support TRL 6.</a:t>
            </a:r>
          </a:p>
        </p:txBody>
      </p:sp>
      <p:sp>
        <p:nvSpPr>
          <p:cNvPr id="6" name="TextShape 8">
            <a:extLst>
              <a:ext uri="{FF2B5EF4-FFF2-40B4-BE49-F238E27FC236}">
                <a16:creationId xmlns:a16="http://schemas.microsoft.com/office/drawing/2014/main" id="{A783C089-403B-5646-8C32-A5292D4FC765}"/>
              </a:ext>
            </a:extLst>
          </p:cNvPr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</a:rPr>
              <a:t>Readiness for Flight Implementation</a:t>
            </a:r>
          </a:p>
          <a:p>
            <a:pPr algn="ctr">
              <a:lnSpc>
                <a:spcPct val="100000"/>
              </a:lnSpc>
            </a:pPr>
            <a:endParaRPr lang="en-US" b="1" spc="-1" dirty="0">
              <a:solidFill>
                <a:srgbClr val="000000"/>
              </a:solidFill>
            </a:endParaRPr>
          </a:p>
          <a:p>
            <a:pPr algn="ctr">
              <a:lnSpc>
                <a:spcPct val="100000"/>
              </a:lnSpc>
            </a:pPr>
            <a:endParaRPr lang="en-US" b="1" spc="-1" dirty="0">
              <a:solidFill>
                <a:srgbClr val="000000"/>
              </a:solidFill>
            </a:endParaRPr>
          </a:p>
          <a:p>
            <a:pPr algn="ctr">
              <a:lnSpc>
                <a:spcPct val="100000"/>
              </a:lnSpc>
            </a:pPr>
            <a:endParaRPr lang="en-US" b="1" spc="-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27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Shape 3"/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dirty="0"/>
              <a:t>Lunar Exospheric Composition</a:t>
            </a:r>
            <a:endParaRPr lang="en-US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9C93CA6C-0987-2447-99C8-95561D6B8B92}"/>
              </a:ext>
            </a:extLst>
          </p:cNvPr>
          <p:cNvSpPr txBox="1">
            <a:spLocks/>
          </p:cNvSpPr>
          <p:nvPr/>
        </p:nvSpPr>
        <p:spPr>
          <a:xfrm>
            <a:off x="360" y="687293"/>
            <a:ext cx="9143640" cy="18844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+mj-lt"/>
              </a:rPr>
              <a:t>Observation of time variability of multi-day lunar surface exospheric and radiation changes</a:t>
            </a:r>
          </a:p>
          <a:p>
            <a:r>
              <a:rPr lang="en-US" sz="1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I</a:t>
            </a:r>
            <a:r>
              <a:rPr lang="en-US" sz="1600" dirty="0">
                <a:latin typeface="+mj-lt"/>
                <a:ea typeface="Calibri" panose="020F0502020204030204" pitchFamily="34" charset="0"/>
              </a:rPr>
              <a:t>dentifying and quantifying exosphere species with abundances ≥ 10 molecules/cm</a:t>
            </a:r>
            <a:r>
              <a:rPr lang="en-US" sz="1600" baseline="30000" dirty="0">
                <a:latin typeface="+mj-lt"/>
                <a:ea typeface="Calibri" panose="020F0502020204030204" pitchFamily="34" charset="0"/>
              </a:rPr>
              <a:t>3</a:t>
            </a:r>
          </a:p>
          <a:p>
            <a:pPr lvl="1"/>
            <a:r>
              <a:rPr lang="en-US" sz="1200" dirty="0"/>
              <a:t>e.g. low abundance of CO and N2; not measured before e.g. Kr, </a:t>
            </a:r>
            <a:r>
              <a:rPr lang="en-US" sz="1200" dirty="0" err="1"/>
              <a:t>Xe</a:t>
            </a:r>
            <a:endParaRPr lang="en-US" sz="2000" dirty="0"/>
          </a:p>
          <a:p>
            <a:r>
              <a:rPr lang="en-US" sz="1600" dirty="0"/>
              <a:t>Primary mechanism for creation of lunar exosphere are:</a:t>
            </a:r>
          </a:p>
          <a:p>
            <a:pPr lvl="1"/>
            <a:r>
              <a:rPr lang="en-US" sz="1200" dirty="0"/>
              <a:t>Solar wind activities with next expected maximum in 2026+/-2 years</a:t>
            </a:r>
          </a:p>
          <a:p>
            <a:pPr lvl="1"/>
            <a:r>
              <a:rPr lang="en-US" sz="1200" dirty="0"/>
              <a:t>Radioactive decay</a:t>
            </a:r>
          </a:p>
          <a:p>
            <a:pPr lvl="1"/>
            <a:r>
              <a:rPr lang="en-US" sz="1200" dirty="0"/>
              <a:t>Meteorite impact</a:t>
            </a:r>
          </a:p>
          <a:p>
            <a:endParaRPr lang="en-US" sz="1600" u="sng" dirty="0"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844004-07C1-1941-BC3D-0DF5686117E0}"/>
              </a:ext>
            </a:extLst>
          </p:cNvPr>
          <p:cNvSpPr/>
          <p:nvPr/>
        </p:nvSpPr>
        <p:spPr>
          <a:xfrm>
            <a:off x="5641336" y="1898397"/>
            <a:ext cx="34074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>
                <a:latin typeface="Times New Roman" panose="02020603050405020304" pitchFamily="18" charset="0"/>
              </a:rPr>
              <a:t>D. </a:t>
            </a:r>
            <a:r>
              <a:rPr lang="en-US" sz="1000" b="1" dirty="0" err="1">
                <a:latin typeface="Times New Roman" panose="02020603050405020304" pitchFamily="18" charset="0"/>
              </a:rPr>
              <a:t>Nikolić</a:t>
            </a:r>
            <a:r>
              <a:rPr lang="en-US" sz="1000" b="1" dirty="0">
                <a:latin typeface="Times New Roman" panose="02020603050405020304" pitchFamily="18" charset="0"/>
              </a:rPr>
              <a:t> </a:t>
            </a:r>
            <a:r>
              <a:rPr lang="en-US" sz="1000" dirty="0">
                <a:latin typeface="Times" pitchFamily="2" charset="0"/>
              </a:rPr>
              <a:t>and M. </a:t>
            </a:r>
            <a:r>
              <a:rPr lang="en-US" sz="1000" dirty="0" err="1">
                <a:latin typeface="Times" pitchFamily="2" charset="0"/>
              </a:rPr>
              <a:t>Darrach</a:t>
            </a:r>
            <a:r>
              <a:rPr lang="en-US" sz="1000" dirty="0">
                <a:latin typeface="Times" pitchFamily="2" charset="0"/>
              </a:rPr>
              <a:t>, </a:t>
            </a:r>
            <a:r>
              <a:rPr lang="en-US" sz="1000" i="1" dirty="0">
                <a:latin typeface="Times" pitchFamily="2" charset="0"/>
              </a:rPr>
              <a:t>LADEEVIEW: Elemental Composition Analysis of Lunar Surface</a:t>
            </a:r>
            <a:r>
              <a:rPr lang="en-US" sz="1000" dirty="0">
                <a:latin typeface="Times" pitchFamily="2" charset="0"/>
              </a:rPr>
              <a:t>, 3rd International Workshop on Instrumentation for Planetary Missions, October 24–27, 2016, Pasadena, CA; article 4014, 2pp (2016). </a:t>
            </a:r>
            <a:endParaRPr lang="en-US" sz="1000" dirty="0">
              <a:effectLst/>
              <a:latin typeface="Times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132380-B1C6-6F4D-9BFF-23A9DACE818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2753248"/>
            <a:ext cx="9143999" cy="3537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106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3"/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dirty="0"/>
              <a:t>Requirements modeled/demonstrated in the Laboratory </a:t>
            </a:r>
            <a:endParaRPr lang="en-US" spc="-1" dirty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2CA75B34-1EEA-0741-90AA-1A81AEF51B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772051"/>
              </p:ext>
            </p:extLst>
          </p:nvPr>
        </p:nvGraphicFramePr>
        <p:xfrm>
          <a:off x="152400" y="1227789"/>
          <a:ext cx="8062481" cy="2821764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857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32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49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3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82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09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74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3"/>
                        </a:spcBef>
                      </a:pP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Driving Measurement Requirement</a:t>
                      </a:r>
                    </a:p>
                  </a:txBody>
                  <a:tcPr marL="84646" marR="84646" marT="43000" marB="4300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3"/>
                        </a:spcBef>
                      </a:pP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Lunar Surface Observable</a:t>
                      </a:r>
                    </a:p>
                  </a:txBody>
                  <a:tcPr marL="84646" marR="84646" marT="43000" marB="43000"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3"/>
                        </a:spcBef>
                      </a:pP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Instrument Performance Requirement</a:t>
                      </a:r>
                    </a:p>
                  </a:txBody>
                  <a:tcPr marL="89151" marR="89151" marT="45289" marB="45289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3"/>
                        </a:spcBef>
                      </a:pP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Projected Performance</a:t>
                      </a:r>
                    </a:p>
                  </a:txBody>
                  <a:tcPr marL="84646" marR="84646" marT="43000" marB="4300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3"/>
                        </a:spcBef>
                      </a:pP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Margin</a:t>
                      </a:r>
                    </a:p>
                  </a:txBody>
                  <a:tcPr marL="84646" marR="84646" marT="43000" marB="4300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726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Determine which volatile species are present at the lunar surface at abundances ≥10 cm</a:t>
                      </a:r>
                      <a:r>
                        <a:rPr lang="en-US" sz="1300" b="0" i="0" strike="noStrike" spc="-1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</a:t>
                      </a:r>
                      <a:endParaRPr lang="en-US" sz="1300" b="0" i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151" marR="89151" marT="45289" marB="45289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H, H</a:t>
                      </a:r>
                      <a:r>
                        <a:rPr lang="en-US" sz="1300" b="0" i="0" strike="noStrike" spc="-1" baseline="-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300" b="0" i="0" strike="noStrike" spc="-1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He, </a:t>
                      </a:r>
                      <a:r>
                        <a:rPr lang="en-US" sz="1300" b="0" i="0" strike="noStrike" spc="-1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He, Ne, </a:t>
                      </a:r>
                      <a:r>
                        <a:rPr lang="en-US" sz="1300" b="1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1300" b="1" i="0" strike="noStrike" spc="-1" baseline="-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300" b="1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</a:t>
                      </a:r>
                      <a:r>
                        <a:rPr lang="en-US" sz="1300" b="0" i="0" strike="noStrike" spc="-1" baseline="-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300" b="1" i="0" strike="noStrike" spc="-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</a:t>
                      </a: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CH</a:t>
                      </a:r>
                      <a:r>
                        <a:rPr lang="en-US" sz="1300" b="0" i="0" strike="noStrike" spc="-1" baseline="-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300" b="1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</a:t>
                      </a: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CO</a:t>
                      </a:r>
                      <a:r>
                        <a:rPr lang="en-US" sz="1300" b="0" i="0" strike="noStrike" spc="-1" baseline="-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300" b="1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</a:t>
                      </a: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300" b="1" i="0" strike="noStrike" spc="-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Xe</a:t>
                      </a: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OH, H</a:t>
                      </a:r>
                      <a:r>
                        <a:rPr lang="en-US" sz="1300" b="0" i="0" strike="noStrike" spc="-1" baseline="-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marL="89151" marR="89151" marT="45289" marB="4528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Mass Range (Da)</a:t>
                      </a:r>
                    </a:p>
                  </a:txBody>
                  <a:tcPr marL="84646" marR="84646" marT="43000" marB="430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i="0" strike="noStrike" spc="-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1-140</a:t>
                      </a:r>
                    </a:p>
                  </a:txBody>
                  <a:tcPr marL="84646" marR="84646" marT="43000" marB="430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i="0" strike="noStrike" spc="-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0.75-230</a:t>
                      </a:r>
                    </a:p>
                  </a:txBody>
                  <a:tcPr marL="84646" marR="84646" marT="43000" marB="430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i="0" strike="noStrike" spc="-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65%</a:t>
                      </a:r>
                    </a:p>
                  </a:txBody>
                  <a:tcPr marL="84646" marR="84646" marT="43000" marB="430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10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Mass Resolution (m/</a:t>
                      </a:r>
                      <a:r>
                        <a:rPr lang="en-US" sz="1300" b="0" i="0" strike="noStrike" spc="-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Δm</a:t>
                      </a: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FWHM)</a:t>
                      </a:r>
                    </a:p>
                  </a:txBody>
                  <a:tcPr marL="84646" marR="84646" marT="43000" marB="430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marL="84646" marR="84646" marT="43000" marB="430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</a:p>
                  </a:txBody>
                  <a:tcPr marL="84646" marR="84646" marT="43000" marB="430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400%</a:t>
                      </a:r>
                    </a:p>
                  </a:txBody>
                  <a:tcPr marL="84646" marR="84646" marT="43000" marB="430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10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Sensitivity (molecules/cm</a:t>
                      </a:r>
                      <a:r>
                        <a:rPr lang="en-US" sz="1300" b="0" i="0" strike="noStrike" spc="-1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/sec)</a:t>
                      </a:r>
                    </a:p>
                  </a:txBody>
                  <a:tcPr marL="84646" marR="84646" marT="43000" marB="430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i="0" strike="noStrike" spc="-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0.001</a:t>
                      </a:r>
                    </a:p>
                  </a:txBody>
                  <a:tcPr marL="84646" marR="84646" marT="43000" marB="430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i="0" strike="noStrike" spc="-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0.0005</a:t>
                      </a:r>
                    </a:p>
                  </a:txBody>
                  <a:tcPr marL="84646" marR="84646" marT="43000" marB="430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i="0" strike="noStrike" spc="-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84646" marR="84646" marT="43000" marB="430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74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 species partial pressure (Torr), 2:1 SNR</a:t>
                      </a:r>
                    </a:p>
                  </a:txBody>
                  <a:tcPr marL="84646" marR="84646" marT="43000" marB="430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≤1×10</a:t>
                      </a:r>
                      <a:r>
                        <a:rPr lang="en-US" sz="1300" b="0" i="0" strike="noStrike" spc="-1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-14</a:t>
                      </a:r>
                      <a:endParaRPr lang="en-US" sz="1300" b="0" i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646" marR="84646" marT="43000" marB="430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≤1.3×10</a:t>
                      </a:r>
                      <a:r>
                        <a:rPr lang="en-US" sz="1300" b="0" i="0" strike="noStrike" spc="-1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-15</a:t>
                      </a:r>
                      <a:endParaRPr lang="en-US" sz="1300" b="0" i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646" marR="84646" marT="43000" marB="430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i="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700%</a:t>
                      </a:r>
                    </a:p>
                  </a:txBody>
                  <a:tcPr marL="84646" marR="84646" marT="43000" marB="430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52400" y="4167693"/>
            <a:ext cx="86487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b="1" dirty="0"/>
              <a:t>Sources used in compiling the required LUNAR targets are:</a:t>
            </a:r>
            <a:br>
              <a:rPr lang="en-US" sz="800" dirty="0"/>
            </a:br>
            <a:r>
              <a:rPr lang="en-US" sz="800" b="1" dirty="0"/>
              <a:t>1) </a:t>
            </a:r>
            <a:r>
              <a:rPr lang="en-US" sz="800" dirty="0"/>
              <a:t>2013-2022 Planetary Decadal Survey, Visions &amp; Voyages, p. 118, critical science goal for the moon and other inner solar system bodies: “Understand the Composition and Distribution of Volatile Chemical Compounds…”</a:t>
            </a:r>
            <a:br>
              <a:rPr lang="en-US" sz="800" dirty="0"/>
            </a:br>
            <a:r>
              <a:rPr lang="en-US" sz="800" dirty="0"/>
              <a:t>https://www.nap.edu/login.php?record_id=13117&amp;page=https%3A%2F%2Fwww.nap.edu%2Fdownload%2F13117</a:t>
            </a:r>
            <a:br>
              <a:rPr lang="en-US" sz="800" dirty="0"/>
            </a:br>
            <a:r>
              <a:rPr lang="en-US" sz="800" b="1" dirty="0"/>
              <a:t>2) </a:t>
            </a:r>
            <a:r>
              <a:rPr lang="en-US" sz="800" dirty="0"/>
              <a:t>2007 NRC Report: Scientific Context for Exploration of the Moon</a:t>
            </a:r>
            <a:br>
              <a:rPr lang="en-US" sz="800" dirty="0"/>
            </a:br>
            <a:r>
              <a:rPr lang="en-US" sz="800" dirty="0">
                <a:hlinkClick r:id="rId2"/>
              </a:rPr>
              <a:t>https://www.nap.edu/login.php?record_id=11954&amp;page=https%3A%2F%2Fwww.nap.edu%2Fdownload%2F11954</a:t>
            </a:r>
            <a:br>
              <a:rPr lang="en-US" sz="800" dirty="0"/>
            </a:br>
            <a:r>
              <a:rPr lang="en-US" sz="800" dirty="0"/>
              <a:t>8a. Determine the global density, composition, and time variability of the fragile lunar atmosphere before it is perturbed by further human activity.</a:t>
            </a:r>
            <a:br>
              <a:rPr lang="en-US" sz="800" dirty="0"/>
            </a:br>
            <a:r>
              <a:rPr lang="en-US" sz="800" dirty="0"/>
              <a:t>8c. Use the time-variable release rate of atmospheric species such as 40Ar and radon to learn more about the inner workings of the lunar interior.</a:t>
            </a:r>
            <a:br>
              <a:rPr lang="en-US" sz="800" dirty="0"/>
            </a:br>
            <a:r>
              <a:rPr lang="en-US" sz="800" dirty="0"/>
              <a:t>8d. How water vapor and other volatiles are released from the lunar surface and migrate to the poles where they are adsorbed in polar cold trap.</a:t>
            </a:r>
            <a:br>
              <a:rPr lang="en-US" sz="800" dirty="0"/>
            </a:br>
            <a:r>
              <a:rPr lang="en-US" sz="800" b="1" dirty="0"/>
              <a:t>3) </a:t>
            </a:r>
            <a:r>
              <a:rPr lang="en-US" sz="800" dirty="0"/>
              <a:t>LEAG Specific Action Team Report, Goal 8a: “Systematically detect trace volatile species, like water, OH, and hydrocarbon in the exosphere.”</a:t>
            </a:r>
            <a:br>
              <a:rPr lang="en-US" sz="800" dirty="0"/>
            </a:br>
            <a:r>
              <a:rPr lang="en-US" sz="800" b="1" dirty="0"/>
              <a:t>4) </a:t>
            </a:r>
            <a:r>
              <a:rPr lang="en-US" sz="800" dirty="0"/>
              <a:t>LEAG Specific Action Team Report, Goal 8b: “Detect volatile transport from mid- to high-latitudes as a function of driving space environmental (solar storm, meteor stream) conditions.”</a:t>
            </a:r>
            <a:br>
              <a:rPr lang="en-US" sz="800" dirty="0"/>
            </a:br>
            <a:r>
              <a:rPr lang="en-US" sz="800" dirty="0"/>
              <a:t>https://www.lpi.usra.edu/leag/reports/vsat_report_123114x.pdf</a:t>
            </a:r>
            <a:br>
              <a:rPr lang="en-US" sz="800" dirty="0"/>
            </a:br>
            <a:r>
              <a:rPr lang="en-US" sz="800" b="1" dirty="0"/>
              <a:t>5) </a:t>
            </a:r>
            <a:r>
              <a:rPr lang="en-US" sz="800" dirty="0"/>
              <a:t>HEOMD / Lunar Human Exploration Strategic Knowledge Gap (SKG) Special Action Team Report, September 2016: I-C, Regolith Volatiles, in situ. “Quality/ quantity/ distribution/ form of H species and other volatiles in nonpolar mare/highlands regolith.”</a:t>
            </a:r>
            <a:br>
              <a:rPr lang="en-US" sz="800" dirty="0"/>
            </a:br>
            <a:r>
              <a:rPr lang="en-US" sz="800" dirty="0"/>
              <a:t>https://www.nasa.gov/sites/default/files/atoms/files/leag-gap-review-sat-2016.pdf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2FD7AE-6660-7241-B11D-362FBE880029}"/>
              </a:ext>
            </a:extLst>
          </p:cNvPr>
          <p:cNvSpPr txBox="1"/>
          <p:nvPr/>
        </p:nvSpPr>
        <p:spPr>
          <a:xfrm>
            <a:off x="8143545" y="1900135"/>
            <a:ext cx="1000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To reach </a:t>
            </a:r>
            <a:r>
              <a:rPr lang="en-US" sz="1200" dirty="0" err="1"/>
              <a:t>Xe</a:t>
            </a:r>
            <a:r>
              <a:rPr lang="en-US" sz="1200" dirty="0"/>
              <a:t> isotopes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7BE81C-8B17-4448-89B4-93FEC5C5A7E5}"/>
              </a:ext>
            </a:extLst>
          </p:cNvPr>
          <p:cNvSpPr txBox="1"/>
          <p:nvPr/>
        </p:nvSpPr>
        <p:spPr>
          <a:xfrm>
            <a:off x="8150030" y="3416126"/>
            <a:ext cx="1000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Low pressure</a:t>
            </a:r>
          </a:p>
        </p:txBody>
      </p:sp>
    </p:spTree>
    <p:extLst>
      <p:ext uri="{BB962C8B-B14F-4D97-AF65-F5344CB8AC3E}">
        <p14:creationId xmlns:p14="http://schemas.microsoft.com/office/powerpoint/2010/main" val="390637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3"/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dirty="0"/>
              <a:t>Noble Gas Mass Spectrum</a:t>
            </a:r>
            <a:endParaRPr lang="en-US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10ED26-C5D8-1C40-AF97-6272ED92EF5D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5537"/>
          <a:stretch/>
        </p:blipFill>
        <p:spPr bwMode="auto">
          <a:xfrm>
            <a:off x="375393" y="1246276"/>
            <a:ext cx="8392853" cy="490989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7931D26-99B8-5F42-B0C7-ECE9A00B111A}"/>
              </a:ext>
            </a:extLst>
          </p:cNvPr>
          <p:cNvSpPr txBox="1"/>
          <p:nvPr/>
        </p:nvSpPr>
        <p:spPr>
          <a:xfrm>
            <a:off x="1262029" y="6129367"/>
            <a:ext cx="7100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*G. </a:t>
            </a:r>
            <a:r>
              <a:rPr lang="en-US" sz="900" dirty="0" err="1"/>
              <a:t>Avice</a:t>
            </a:r>
            <a:r>
              <a:rPr lang="en-US" sz="900" dirty="0"/>
              <a:t>, A. </a:t>
            </a:r>
            <a:r>
              <a:rPr lang="en-US" sz="900" dirty="0" err="1"/>
              <a:t>Belousov</a:t>
            </a:r>
            <a:r>
              <a:rPr lang="en-US" sz="900" dirty="0"/>
              <a:t>, K. A. Farley, S. M. </a:t>
            </a:r>
            <a:r>
              <a:rPr lang="en-US" sz="900" dirty="0" err="1"/>
              <a:t>Madzunkov</a:t>
            </a:r>
            <a:r>
              <a:rPr lang="en-US" sz="900" dirty="0"/>
              <a:t>, J. </a:t>
            </a:r>
            <a:r>
              <a:rPr lang="en-US" sz="900" dirty="0" err="1"/>
              <a:t>Simcic</a:t>
            </a:r>
            <a:r>
              <a:rPr lang="en-US" sz="900" dirty="0"/>
              <a:t>, D. Nikolic, M. R. </a:t>
            </a:r>
            <a:r>
              <a:rPr lang="en-US" sz="900" dirty="0" err="1"/>
              <a:t>Darrach</a:t>
            </a:r>
            <a:r>
              <a:rPr lang="en-US" sz="900" dirty="0"/>
              <a:t> and C. </a:t>
            </a:r>
            <a:r>
              <a:rPr lang="en-US" sz="900" dirty="0" err="1"/>
              <a:t>Sotin</a:t>
            </a:r>
            <a:r>
              <a:rPr lang="en-US" sz="900" dirty="0"/>
              <a:t>, “High-precision measurements of krypton and xenon isotopes with a new static-mode quadrupole ion trap mass spectrometer,” JAAS, Vol 34, January 2019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9C2361-CDC6-084A-AB4E-F68F3883B436}"/>
              </a:ext>
            </a:extLst>
          </p:cNvPr>
          <p:cNvSpPr/>
          <p:nvPr/>
        </p:nvSpPr>
        <p:spPr>
          <a:xfrm>
            <a:off x="964096" y="701831"/>
            <a:ext cx="78041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Isotope spectra of an aliquot of calibrating gas (1.7E-10 Torr of Kr and 1.3E-11 Torr of </a:t>
            </a:r>
            <a:r>
              <a:rPr lang="en-US" sz="1200" dirty="0" err="1"/>
              <a:t>Xe</a:t>
            </a:r>
            <a:r>
              <a:rPr lang="en-US" sz="1200" dirty="0"/>
              <a:t>) measured continuously </a:t>
            </a:r>
            <a:r>
              <a:rPr lang="en-US" sz="1200" b="1" dirty="0"/>
              <a:t>for 7 hours yielded a 0.6 ‰ precision on the 86Kr/84Kr ratio</a:t>
            </a:r>
            <a:endParaRPr lang="en-US" sz="1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9C2361-CDC6-084A-AB4E-F68F3883B436}"/>
              </a:ext>
            </a:extLst>
          </p:cNvPr>
          <p:cNvSpPr/>
          <p:nvPr/>
        </p:nvSpPr>
        <p:spPr>
          <a:xfrm>
            <a:off x="2795358" y="1404140"/>
            <a:ext cx="28319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50 </a:t>
            </a:r>
            <a:r>
              <a:rPr lang="en-US" sz="1600" dirty="0" err="1"/>
              <a:t>ms</a:t>
            </a:r>
            <a:endParaRPr lang="en-US" sz="16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9C2361-CDC6-084A-AB4E-F68F3883B436}"/>
              </a:ext>
            </a:extLst>
          </p:cNvPr>
          <p:cNvSpPr/>
          <p:nvPr/>
        </p:nvSpPr>
        <p:spPr>
          <a:xfrm>
            <a:off x="2795358" y="3789895"/>
            <a:ext cx="28319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1 minute</a:t>
            </a:r>
          </a:p>
        </p:txBody>
      </p:sp>
    </p:spTree>
    <p:extLst>
      <p:ext uri="{BB962C8B-B14F-4D97-AF65-F5344CB8AC3E}">
        <p14:creationId xmlns:p14="http://schemas.microsoft.com/office/powerpoint/2010/main" val="3602302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3"/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dirty="0"/>
              <a:t>Predicted QIT-MS Response at Lunar Surface (diurnal)</a:t>
            </a:r>
            <a:endParaRPr lang="en-US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26286" y="762678"/>
            <a:ext cx="74910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Simulation results with JPL lunar model (based on previously published in peer reviewed journals)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991296-5EFF-534A-A43F-CC6F4EE0AD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375" y="1156880"/>
            <a:ext cx="4305119" cy="3426157"/>
          </a:xfrm>
          <a:prstGeom prst="rect">
            <a:avLst/>
          </a:prstGeom>
        </p:spPr>
      </p:pic>
      <p:pic>
        <p:nvPicPr>
          <p:cNvPr id="6" name="Picture 5" descr="lunar-day.pn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2494" y="1147447"/>
            <a:ext cx="4464750" cy="342615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963A461-2322-FB41-A9E8-10DE456AB950}"/>
              </a:ext>
            </a:extLst>
          </p:cNvPr>
          <p:cNvSpPr/>
          <p:nvPr/>
        </p:nvSpPr>
        <p:spPr>
          <a:xfrm>
            <a:off x="241561" y="4583037"/>
            <a:ext cx="88598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>
                <a:latin typeface="Times New Roman" panose="02020603050405020304" pitchFamily="18" charset="0"/>
              </a:rPr>
              <a:t>D. </a:t>
            </a:r>
            <a:r>
              <a:rPr lang="en-US" sz="1000" b="1" dirty="0" err="1">
                <a:latin typeface="Times New Roman" panose="02020603050405020304" pitchFamily="18" charset="0"/>
              </a:rPr>
              <a:t>Nikolić</a:t>
            </a:r>
            <a:r>
              <a:rPr lang="en-US" sz="1000" b="1" dirty="0">
                <a:latin typeface="Times New Roman" panose="02020603050405020304" pitchFamily="18" charset="0"/>
              </a:rPr>
              <a:t> </a:t>
            </a:r>
            <a:r>
              <a:rPr lang="en-US" sz="1000" dirty="0">
                <a:latin typeface="Times" pitchFamily="2" charset="0"/>
              </a:rPr>
              <a:t>and M. </a:t>
            </a:r>
            <a:r>
              <a:rPr lang="en-US" sz="1000" dirty="0" err="1">
                <a:latin typeface="Times" pitchFamily="2" charset="0"/>
              </a:rPr>
              <a:t>Darrach</a:t>
            </a:r>
            <a:r>
              <a:rPr lang="en-US" sz="1000" dirty="0">
                <a:latin typeface="Times" pitchFamily="2" charset="0"/>
              </a:rPr>
              <a:t>, </a:t>
            </a:r>
            <a:r>
              <a:rPr lang="en-US" sz="1000" i="1" dirty="0">
                <a:latin typeface="Times" pitchFamily="2" charset="0"/>
              </a:rPr>
              <a:t>LADEEVIEW: Elemental Composition Analysis of Lunar Surface</a:t>
            </a:r>
            <a:r>
              <a:rPr lang="en-US" sz="1000" dirty="0">
                <a:latin typeface="Times" pitchFamily="2" charset="0"/>
              </a:rPr>
              <a:t>, 3rd International Workshop on Instrumentation for Planetary Missions, October 24–27, 2016, Pasadena, CA; article 4014, 2pp (2016). </a:t>
            </a:r>
            <a:endParaRPr lang="en-US" sz="1000" dirty="0">
              <a:effectLst/>
              <a:latin typeface="Times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A1C058-5332-4F43-9669-28D2B17A3C9C}"/>
              </a:ext>
            </a:extLst>
          </p:cNvPr>
          <p:cNvSpPr txBox="1"/>
          <p:nvPr/>
        </p:nvSpPr>
        <p:spPr>
          <a:xfrm>
            <a:off x="290367" y="5862792"/>
            <a:ext cx="8646877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Lunar exosphere model based on past measurements with LADEE is detectable with QIT-MS.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C0EFF5-035D-2542-AB69-D5E389781D4E}"/>
              </a:ext>
            </a:extLst>
          </p:cNvPr>
          <p:cNvSpPr txBox="1"/>
          <p:nvPr/>
        </p:nvSpPr>
        <p:spPr>
          <a:xfrm>
            <a:off x="1848133" y="5080037"/>
            <a:ext cx="5646747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Approx. 30% higher counts during sun exposure (lunar day)</a:t>
            </a:r>
          </a:p>
        </p:txBody>
      </p:sp>
    </p:spTree>
    <p:extLst>
      <p:ext uri="{BB962C8B-B14F-4D97-AF65-F5344CB8AC3E}">
        <p14:creationId xmlns:p14="http://schemas.microsoft.com/office/powerpoint/2010/main" val="2328376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3"/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dirty="0"/>
              <a:t>Modelled and Measured High Resolution Mode</a:t>
            </a:r>
            <a:endParaRPr lang="en-US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D40E49-5F2E-5745-9C4B-DC42275A7A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31593"/>
            <a:ext cx="9034757" cy="332799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02FA660-B304-A245-BB0B-822A25AB760C}"/>
              </a:ext>
            </a:extLst>
          </p:cNvPr>
          <p:cNvSpPr/>
          <p:nvPr/>
        </p:nvSpPr>
        <p:spPr>
          <a:xfrm>
            <a:off x="209550" y="800786"/>
            <a:ext cx="87249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Helvetica" pitchFamily="2" charset="0"/>
              </a:rPr>
              <a:t>Measured and Modeled QITMS Mass Spectra</a:t>
            </a:r>
          </a:p>
          <a:p>
            <a:endParaRPr lang="en-US" sz="1400" dirty="0">
              <a:latin typeface="Helvetica" pitchFamily="2" charset="0"/>
            </a:endParaRPr>
          </a:p>
          <a:p>
            <a:r>
              <a:rPr lang="en-US" sz="1400" b="1" dirty="0">
                <a:latin typeface="Helvetica" pitchFamily="2" charset="0"/>
              </a:rPr>
              <a:t>(Left)</a:t>
            </a:r>
            <a:r>
              <a:rPr lang="en-US" sz="1400" dirty="0">
                <a:latin typeface="Helvetica" pitchFamily="2" charset="0"/>
              </a:rPr>
              <a:t> Measured QITMS spectra for 4He and D2 (dotted line) with a modeled 4He and D2 spectra. </a:t>
            </a:r>
          </a:p>
          <a:p>
            <a:endParaRPr lang="en-US" sz="1400" dirty="0">
              <a:latin typeface="Helvetica" pitchFamily="2" charset="0"/>
            </a:endParaRPr>
          </a:p>
          <a:p>
            <a:r>
              <a:rPr lang="en-US" sz="1400" b="1" dirty="0">
                <a:latin typeface="Helvetica" pitchFamily="2" charset="0"/>
              </a:rPr>
              <a:t>(Right) </a:t>
            </a:r>
            <a:r>
              <a:rPr lang="en-US" sz="1400" dirty="0">
                <a:latin typeface="Helvetica" pitchFamily="2" charset="0"/>
              </a:rPr>
              <a:t>Modeled spectra for 3He and HD, at identical abundances, for various RF frequencies. The equal 3He and HD abundances are based on the published isotopic ratios in the lunar regolith [Wiens (2003)] and the expected </a:t>
            </a:r>
            <a:r>
              <a:rPr lang="en-US" sz="1400" dirty="0" err="1">
                <a:latin typeface="Helvetica" pitchFamily="2" charset="0"/>
              </a:rPr>
              <a:t>AtLAS</a:t>
            </a:r>
            <a:r>
              <a:rPr lang="en-US" sz="1400" dirty="0">
                <a:latin typeface="Helvetica" pitchFamily="2" charset="0"/>
              </a:rPr>
              <a:t> H2 instrument off-gassing after &lt; 1 day of lunar surface bakeout.</a:t>
            </a:r>
            <a:endParaRPr lang="en-US" sz="1400" dirty="0">
              <a:effectLst/>
              <a:latin typeface="Helvetica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1659F8-C743-2546-808C-9CF28B40C8CF}"/>
              </a:ext>
            </a:extLst>
          </p:cNvPr>
          <p:cNvSpPr/>
          <p:nvPr/>
        </p:nvSpPr>
        <p:spPr>
          <a:xfrm>
            <a:off x="1" y="6057214"/>
            <a:ext cx="914399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latin typeface="Helvetica" pitchFamily="2" charset="0"/>
              </a:rPr>
              <a:t>Nikolic, D., Madzunkov, S.M., </a:t>
            </a:r>
            <a:r>
              <a:rPr lang="en-US" sz="900" dirty="0" err="1">
                <a:latin typeface="Helvetica" pitchFamily="2" charset="0"/>
              </a:rPr>
              <a:t>Darrach</a:t>
            </a:r>
            <a:r>
              <a:rPr lang="en-US" sz="900" dirty="0">
                <a:latin typeface="Helvetica" pitchFamily="2" charset="0"/>
              </a:rPr>
              <a:t>, M.R., “Computer Modeling of an Ion Trap Mass Analyzer, Part I: Low Pressure Regime”, J. Am. Soc. Mass Spec., 26, 2115-2124 (2015)</a:t>
            </a:r>
            <a:endParaRPr lang="en-US" sz="1200" b="1" dirty="0"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F92E12-EB9E-794E-B278-343F93CB93CF}"/>
              </a:ext>
            </a:extLst>
          </p:cNvPr>
          <p:cNvSpPr txBox="1"/>
          <p:nvPr/>
        </p:nvSpPr>
        <p:spPr>
          <a:xfrm>
            <a:off x="4961107" y="2498853"/>
            <a:ext cx="3973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Amplitude optimization by tuning RF frequency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E36303-7045-3E4F-B6CA-6ACF04611755}"/>
              </a:ext>
            </a:extLst>
          </p:cNvPr>
          <p:cNvSpPr txBox="1"/>
          <p:nvPr/>
        </p:nvSpPr>
        <p:spPr>
          <a:xfrm>
            <a:off x="2652409" y="6242828"/>
            <a:ext cx="2989634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Well validated QIT-MS model.</a:t>
            </a:r>
          </a:p>
        </p:txBody>
      </p:sp>
    </p:spTree>
    <p:extLst>
      <p:ext uri="{BB962C8B-B14F-4D97-AF65-F5344CB8AC3E}">
        <p14:creationId xmlns:p14="http://schemas.microsoft.com/office/powerpoint/2010/main" val="11691985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3">
            <a:extLst>
              <a:ext uri="{FF2B5EF4-FFF2-40B4-BE49-F238E27FC236}">
                <a16:creationId xmlns:a16="http://schemas.microsoft.com/office/drawing/2014/main" id="{2312AA08-8B55-964F-A424-7297E62344F7}"/>
              </a:ext>
            </a:extLst>
          </p:cNvPr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dirty="0"/>
              <a:t>OCEAN World, QIT-Ms coupled with Electrospray liquid input system</a:t>
            </a:r>
            <a:endParaRPr lang="en-US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6108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F28454-A2BD-0B44-8FB4-724187C81B2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5387" y="752341"/>
            <a:ext cx="7272866" cy="327905"/>
          </a:xfrm>
        </p:spPr>
        <p:txBody>
          <a:bodyPr/>
          <a:lstStyle/>
          <a:p>
            <a:r>
              <a:rPr lang="en-US" sz="1400" dirty="0"/>
              <a:t>QIT-MS application in the quest of architecting the most capable organic chemical analyzer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E41907-1088-7D45-BE49-E1BA56B25A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0983" y="1420238"/>
            <a:ext cx="8248650" cy="4909226"/>
          </a:xfrm>
        </p:spPr>
        <p:txBody>
          <a:bodyPr>
            <a:normAutofit fontScale="92500" lnSpcReduction="10000"/>
          </a:bodyPr>
          <a:lstStyle/>
          <a:p>
            <a:r>
              <a:rPr lang="en-US" sz="1800" dirty="0"/>
              <a:t>The Ocean Worlds Life Surveyor (OWLS) is funded under the JPL NEXT Program initiated in 2018. </a:t>
            </a:r>
          </a:p>
          <a:p>
            <a:pPr lvl="1"/>
            <a:r>
              <a:rPr lang="en-US" sz="1400" dirty="0"/>
              <a:t>Goal to build and field test (</a:t>
            </a:r>
            <a:r>
              <a:rPr lang="en-US" sz="1400" dirty="0" err="1"/>
              <a:t>Borup</a:t>
            </a:r>
            <a:r>
              <a:rPr lang="en-US" sz="1400" dirty="0"/>
              <a:t> </a:t>
            </a:r>
            <a:r>
              <a:rPr lang="en-US" sz="1400" dirty="0" err="1"/>
              <a:t>Bjord</a:t>
            </a:r>
            <a:r>
              <a:rPr lang="en-US" sz="1400" dirty="0"/>
              <a:t> Pass in the Canadian High Arctic) prototypes in preparation to select instruments for possible missions to Enceladus, or Europa</a:t>
            </a:r>
          </a:p>
          <a:p>
            <a:endParaRPr lang="en-US" sz="1800" dirty="0"/>
          </a:p>
          <a:p>
            <a:r>
              <a:rPr lang="en-US" sz="1800" dirty="0"/>
              <a:t>Mass Spectrometer is part of Organic Capillary Electrophoresis Analysis System (OCEANS)</a:t>
            </a:r>
          </a:p>
          <a:p>
            <a:pPr lvl="1"/>
            <a:r>
              <a:rPr lang="en-US" sz="1400" b="1" dirty="0"/>
              <a:t>E</a:t>
            </a:r>
            <a:r>
              <a:rPr lang="en-US" sz="1400" dirty="0"/>
              <a:t>lectro</a:t>
            </a:r>
            <a:r>
              <a:rPr lang="en-US" sz="1400" b="1" dirty="0"/>
              <a:t>s</a:t>
            </a:r>
            <a:r>
              <a:rPr lang="en-US" sz="1400" dirty="0"/>
              <a:t>pray </a:t>
            </a:r>
            <a:r>
              <a:rPr lang="en-US" sz="1400" b="1" dirty="0"/>
              <a:t>I</a:t>
            </a:r>
            <a:r>
              <a:rPr lang="en-US" sz="1400" dirty="0"/>
              <a:t>onization coupled to Mass Spectrometry (ESI-QIT-MS) for broad-based detection and characterization of collections of organic molecules. </a:t>
            </a:r>
          </a:p>
          <a:p>
            <a:endParaRPr lang="en-US" sz="1800" dirty="0"/>
          </a:p>
          <a:p>
            <a:r>
              <a:rPr lang="en-US" sz="1800" dirty="0"/>
              <a:t>Life detection hinges upon identifying certain organic molecules</a:t>
            </a:r>
          </a:p>
          <a:p>
            <a:pPr lvl="1"/>
            <a:r>
              <a:rPr lang="en-US" sz="1400" dirty="0"/>
              <a:t>Amino acids are the building block of proteins and their distribution provide distinct biosignatures.</a:t>
            </a:r>
          </a:p>
          <a:p>
            <a:endParaRPr lang="en-US" sz="1600" dirty="0"/>
          </a:p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spc="-1" dirty="0">
                <a:solidFill>
                  <a:srgbClr val="000000"/>
                </a:solidFill>
              </a:rPr>
              <a:t>Prototype of ESI system is ready for testing with laboratory setup and MS in near future</a:t>
            </a:r>
            <a:endParaRPr lang="en-US" sz="1800" spc="-1" dirty="0"/>
          </a:p>
          <a:p>
            <a:pPr>
              <a:spcBef>
                <a:spcPts val="1001"/>
              </a:spcBef>
            </a:pPr>
            <a:endParaRPr lang="en-US" sz="1800" spc="-1" dirty="0"/>
          </a:p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1600" spc="-1" dirty="0">
                <a:solidFill>
                  <a:srgbClr val="000000"/>
                </a:solidFill>
              </a:rPr>
              <a:t>https://</a:t>
            </a:r>
            <a:r>
              <a:rPr lang="en-US" sz="1600" spc="-1" dirty="0" err="1">
                <a:solidFill>
                  <a:srgbClr val="000000"/>
                </a:solidFill>
              </a:rPr>
              <a:t>microdevices.jpl.nasa.gov</a:t>
            </a:r>
            <a:r>
              <a:rPr lang="en-US" sz="1600" spc="-1" dirty="0">
                <a:solidFill>
                  <a:srgbClr val="000000"/>
                </a:solidFill>
              </a:rPr>
              <a:t>/capabilities/in-situ-instruments-chemical-analysis/owls-project/</a:t>
            </a:r>
            <a:endParaRPr lang="en-US" sz="1600" spc="-1" dirty="0"/>
          </a:p>
        </p:txBody>
      </p:sp>
      <p:sp>
        <p:nvSpPr>
          <p:cNvPr id="12" name="TextShape 3">
            <a:extLst>
              <a:ext uri="{FF2B5EF4-FFF2-40B4-BE49-F238E27FC236}">
                <a16:creationId xmlns:a16="http://schemas.microsoft.com/office/drawing/2014/main" id="{0582397C-6B9C-D944-84ED-0EFB347B39A6}"/>
              </a:ext>
            </a:extLst>
          </p:cNvPr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dirty="0"/>
              <a:t>Ocean Worlds Life Surveyor (OWLS)</a:t>
            </a:r>
            <a:endParaRPr lang="en-US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43174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79BF8996-4C14-434F-A032-7420EA544BD2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63388" y="1052276"/>
            <a:ext cx="4147560" cy="2288880"/>
          </a:xfrm>
          <a:prstGeom prst="rect">
            <a:avLst/>
          </a:prstGeom>
          <a:ln>
            <a:noFill/>
          </a:ln>
        </p:spPr>
      </p:pic>
      <p:sp>
        <p:nvSpPr>
          <p:cNvPr id="10" name="CustomShape 9">
            <a:extLst>
              <a:ext uri="{FF2B5EF4-FFF2-40B4-BE49-F238E27FC236}">
                <a16:creationId xmlns:a16="http://schemas.microsoft.com/office/drawing/2014/main" id="{41AD2E67-0D7B-4B44-A0A0-C81A9876F84D}"/>
              </a:ext>
            </a:extLst>
          </p:cNvPr>
          <p:cNvSpPr/>
          <p:nvPr/>
        </p:nvSpPr>
        <p:spPr>
          <a:xfrm>
            <a:off x="1379559" y="2741908"/>
            <a:ext cx="3571860" cy="19860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700" spc="-1" dirty="0">
                <a:solidFill>
                  <a:srgbClr val="000000"/>
                </a:solidFill>
                <a:latin typeface="Arial"/>
                <a:ea typeface="DejaVu Sans"/>
              </a:rPr>
              <a:t>*A linear ion trap is shown here, but LIT and Paul trap performances will be compared</a:t>
            </a:r>
            <a:endParaRPr lang="en-US" sz="700" spc="-1" dirty="0">
              <a:latin typeface="Arial"/>
            </a:endParaRPr>
          </a:p>
        </p:txBody>
      </p:sp>
      <p:sp>
        <p:nvSpPr>
          <p:cNvPr id="11" name="CustomShape 10">
            <a:extLst>
              <a:ext uri="{FF2B5EF4-FFF2-40B4-BE49-F238E27FC236}">
                <a16:creationId xmlns:a16="http://schemas.microsoft.com/office/drawing/2014/main" id="{28C9A509-EE3E-1640-8866-37EBCAC75748}"/>
              </a:ext>
            </a:extLst>
          </p:cNvPr>
          <p:cNvSpPr/>
          <p:nvPr/>
        </p:nvSpPr>
        <p:spPr>
          <a:xfrm>
            <a:off x="2851508" y="1210676"/>
            <a:ext cx="206280" cy="19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700" spc="-1">
                <a:solidFill>
                  <a:srgbClr val="000000"/>
                </a:solidFill>
                <a:latin typeface="Arial"/>
                <a:ea typeface="DejaVu Sans"/>
              </a:rPr>
              <a:t>*</a:t>
            </a:r>
            <a:endParaRPr lang="en-US" sz="700" spc="-1">
              <a:latin typeface="Arial"/>
            </a:endParaRPr>
          </a:p>
        </p:txBody>
      </p:sp>
      <p:sp>
        <p:nvSpPr>
          <p:cNvPr id="12" name="TextShape 8">
            <a:extLst>
              <a:ext uri="{FF2B5EF4-FFF2-40B4-BE49-F238E27FC236}">
                <a16:creationId xmlns:a16="http://schemas.microsoft.com/office/drawing/2014/main" id="{D422FB58-77B5-A64F-8300-1BC549FB611B}"/>
              </a:ext>
            </a:extLst>
          </p:cNvPr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pc="-1" dirty="0">
                <a:solidFill>
                  <a:srgbClr val="000000"/>
                </a:solidFill>
              </a:rPr>
              <a:t>Ocean Worlds Life Surveyor –OCEANS CE-ESI-MS</a:t>
            </a:r>
          </a:p>
          <a:p>
            <a:pPr algn="ctr">
              <a:lnSpc>
                <a:spcPct val="100000"/>
              </a:lnSpc>
            </a:pPr>
            <a:endParaRPr lang="en-US" spc="-1" dirty="0">
              <a:solidFill>
                <a:srgbClr val="000000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FA2309E-A3CB-7840-9F88-A3E175AF8E4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387" y="3479095"/>
            <a:ext cx="4838225" cy="304553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69257E-850B-EA47-B72B-835718B6715B}"/>
              </a:ext>
            </a:extLst>
          </p:cNvPr>
          <p:cNvSpPr/>
          <p:nvPr/>
        </p:nvSpPr>
        <p:spPr>
          <a:xfrm>
            <a:off x="4951419" y="706836"/>
            <a:ext cx="4192581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The goal of OCEANS (</a:t>
            </a:r>
            <a:r>
              <a:rPr lang="en-US" sz="1400" u="sng" dirty="0"/>
              <a:t>O</a:t>
            </a:r>
            <a:r>
              <a:rPr lang="en-US" sz="1400" dirty="0"/>
              <a:t>rganic </a:t>
            </a:r>
            <a:r>
              <a:rPr lang="en-US" sz="1400" u="sng" dirty="0"/>
              <a:t>C</a:t>
            </a:r>
            <a:r>
              <a:rPr lang="en-US" sz="1400" dirty="0"/>
              <a:t>apillary </a:t>
            </a:r>
            <a:r>
              <a:rPr lang="en-US" sz="1400" u="sng" dirty="0"/>
              <a:t>E</a:t>
            </a:r>
            <a:r>
              <a:rPr lang="en-US" sz="1400" dirty="0"/>
              <a:t>lectrophoresis </a:t>
            </a:r>
            <a:r>
              <a:rPr lang="en-US" sz="1400" u="sng" dirty="0"/>
              <a:t>An</a:t>
            </a:r>
            <a:r>
              <a:rPr lang="en-US" sz="1400" dirty="0"/>
              <a:t>alysis </a:t>
            </a:r>
            <a:r>
              <a:rPr lang="en-US" sz="1400" u="sng" dirty="0"/>
              <a:t>S</a:t>
            </a:r>
            <a:r>
              <a:rPr lang="en-US" sz="1400" dirty="0"/>
              <a:t>ystem) is to design, build, and demonstrate an in situ chemical analyzer that can detect and characterize organic compounds.</a:t>
            </a:r>
          </a:p>
          <a:p>
            <a:endParaRPr lang="en-US" sz="1600" dirty="0"/>
          </a:p>
          <a:p>
            <a:r>
              <a:rPr lang="en-US" sz="1400" dirty="0"/>
              <a:t>The OCEAN Worlds Life Surveyor (OWLS) is funded under the JPL NEXT Program. </a:t>
            </a:r>
          </a:p>
          <a:p>
            <a:pPr lvl="1"/>
            <a:r>
              <a:rPr lang="en-US" sz="1200" dirty="0"/>
              <a:t>Goal to build and field test (</a:t>
            </a:r>
            <a:r>
              <a:rPr lang="en-US" sz="1200" dirty="0" err="1"/>
              <a:t>Borup</a:t>
            </a:r>
            <a:r>
              <a:rPr lang="en-US" sz="1200" dirty="0"/>
              <a:t> </a:t>
            </a:r>
            <a:r>
              <a:rPr lang="en-US" sz="1200" dirty="0" err="1"/>
              <a:t>Bjord</a:t>
            </a:r>
            <a:r>
              <a:rPr lang="en-US" sz="1200" dirty="0"/>
              <a:t> Pass in the Canadian High Arctic) prototypes in preparation to select instruments for possible missions to Enceladus, or Europa</a:t>
            </a:r>
          </a:p>
          <a:p>
            <a:endParaRPr lang="en-US" sz="1600" dirty="0"/>
          </a:p>
          <a:p>
            <a:r>
              <a:rPr lang="en-US" sz="1400" dirty="0"/>
              <a:t>Mass Spectrometer is part of Organic Capillary Electrophoresis Analysis System (OCEANS)</a:t>
            </a:r>
          </a:p>
          <a:p>
            <a:pPr lvl="1"/>
            <a:r>
              <a:rPr lang="en-US" sz="1200" b="1" dirty="0"/>
              <a:t>E</a:t>
            </a:r>
            <a:r>
              <a:rPr lang="en-US" sz="1200" dirty="0"/>
              <a:t>lectro</a:t>
            </a:r>
            <a:r>
              <a:rPr lang="en-US" sz="1200" b="1" dirty="0"/>
              <a:t>s</a:t>
            </a:r>
            <a:r>
              <a:rPr lang="en-US" sz="1200" dirty="0"/>
              <a:t>pray </a:t>
            </a:r>
            <a:r>
              <a:rPr lang="en-US" sz="1200" b="1" dirty="0"/>
              <a:t>I</a:t>
            </a:r>
            <a:r>
              <a:rPr lang="en-US" sz="1200" dirty="0"/>
              <a:t>onization coupled to Mass Spectrometry (ESI-QIT-MS) for broad-based detection and characterization of collections of organic molecules. </a:t>
            </a:r>
          </a:p>
          <a:p>
            <a:pPr lvl="1"/>
            <a:r>
              <a:rPr lang="en-US" sz="1200" dirty="0"/>
              <a:t>Capillary Electrophoresis (CE) will be coupled to ESI-QIT-MS. It allows to analyze organics at ppb levels, with 2% accuracy for relative amino acid abundances.</a:t>
            </a:r>
          </a:p>
          <a:p>
            <a:pPr lvl="1"/>
            <a:endParaRPr lang="en-US" sz="1200" dirty="0"/>
          </a:p>
          <a:p>
            <a:r>
              <a:rPr lang="en-US" sz="1400" dirty="0"/>
              <a:t>Life detection hinges upon identifying certain organic molecules</a:t>
            </a:r>
          </a:p>
          <a:p>
            <a:pPr lvl="1"/>
            <a:r>
              <a:rPr lang="en-US" sz="1200" dirty="0"/>
              <a:t>Amino acids are the building block of proteins and their distribution provide distinct biosignatures.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E074F3-717F-1C49-8B65-D9D12CF82630}"/>
              </a:ext>
            </a:extLst>
          </p:cNvPr>
          <p:cNvSpPr txBox="1"/>
          <p:nvPr/>
        </p:nvSpPr>
        <p:spPr>
          <a:xfrm>
            <a:off x="1403159" y="6309185"/>
            <a:ext cx="16546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To be published by Peter Willis</a:t>
            </a:r>
          </a:p>
        </p:txBody>
      </p:sp>
    </p:spTree>
    <p:extLst>
      <p:ext uri="{BB962C8B-B14F-4D97-AF65-F5344CB8AC3E}">
        <p14:creationId xmlns:p14="http://schemas.microsoft.com/office/powerpoint/2010/main" val="27546385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B395E3-88F1-FC45-9618-DFB85DEE4DB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9157" y="789709"/>
            <a:ext cx="8739204" cy="2556158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Performance comparison of ESI-QIT-MS and ESI-LIT-MS (</a:t>
            </a:r>
            <a:r>
              <a:rPr lang="en-US" sz="2400" dirty="0" err="1"/>
              <a:t>QqQ</a:t>
            </a:r>
            <a:r>
              <a:rPr lang="en-US" sz="2400" dirty="0"/>
              <a:t> config.) </a:t>
            </a:r>
          </a:p>
          <a:p>
            <a:pPr lvl="1"/>
            <a:r>
              <a:rPr lang="en-US" sz="1800" dirty="0"/>
              <a:t>Difficult to perform decomposition of organic molecules (ex. amino acids) with GC-MS at high temperatures</a:t>
            </a:r>
          </a:p>
          <a:p>
            <a:pPr lvl="1"/>
            <a:r>
              <a:rPr lang="en-US" sz="1800" dirty="0"/>
              <a:t>ESI transfers organic molecules into gas phase without decomposition/fragmentation</a:t>
            </a:r>
          </a:p>
          <a:p>
            <a:pPr lvl="1"/>
            <a:r>
              <a:rPr lang="en-US" sz="1800" dirty="0"/>
              <a:t>Transfer of gas from ambient pressure into vacuum requires ion optics and differential pumping (orifices) to interface (completed)</a:t>
            </a:r>
          </a:p>
          <a:p>
            <a:pPr lvl="2"/>
            <a:r>
              <a:rPr lang="en-US" sz="1600" dirty="0"/>
              <a:t>Developed by </a:t>
            </a:r>
            <a:r>
              <a:rPr lang="en-US" sz="1600" dirty="0" err="1"/>
              <a:t>Sciex</a:t>
            </a:r>
            <a:endParaRPr lang="en-US" sz="1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D09D4D-AFCB-FB46-8543-6A2143C94F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84693"/>
            <a:ext cx="4956888" cy="24558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016E68-E879-9E4B-AD74-DD452250C6BC}"/>
              </a:ext>
            </a:extLst>
          </p:cNvPr>
          <p:cNvSpPr txBox="1"/>
          <p:nvPr/>
        </p:nvSpPr>
        <p:spPr>
          <a:xfrm>
            <a:off x="814813" y="5940552"/>
            <a:ext cx="2788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Sciex</a:t>
            </a:r>
            <a:r>
              <a:rPr lang="en-US" dirty="0"/>
              <a:t> </a:t>
            </a:r>
            <a:r>
              <a:rPr lang="en-US" dirty="0" err="1"/>
              <a:t>QqQ</a:t>
            </a:r>
            <a:r>
              <a:rPr lang="en-US" dirty="0"/>
              <a:t> setup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C40352B6-AC27-644F-A1E5-1F3D68FB39D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3277" y="2995596"/>
            <a:ext cx="2788466" cy="2949532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200BD3D9-5638-BD44-BFF9-EDDFF3380306}"/>
              </a:ext>
            </a:extLst>
          </p:cNvPr>
          <p:cNvSpPr txBox="1"/>
          <p:nvPr/>
        </p:nvSpPr>
        <p:spPr>
          <a:xfrm>
            <a:off x="5005978" y="5885934"/>
            <a:ext cx="369934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JPL Ion Optics setup </a:t>
            </a:r>
            <a:r>
              <a:rPr lang="en-US" sz="1100" dirty="0"/>
              <a:t>efficiency measurements will be extended with QIT-MS</a:t>
            </a:r>
            <a:endParaRPr lang="en-US" dirty="0"/>
          </a:p>
        </p:txBody>
      </p:sp>
      <p:sp>
        <p:nvSpPr>
          <p:cNvPr id="13" name="TextShape 8">
            <a:extLst>
              <a:ext uri="{FF2B5EF4-FFF2-40B4-BE49-F238E27FC236}">
                <a16:creationId xmlns:a16="http://schemas.microsoft.com/office/drawing/2014/main" id="{27DFDDF4-38EF-964B-A1E0-7DB020B626A5}"/>
              </a:ext>
            </a:extLst>
          </p:cNvPr>
          <p:cNvSpPr txBox="1"/>
          <p:nvPr/>
        </p:nvSpPr>
        <p:spPr>
          <a:xfrm>
            <a:off x="0" y="247547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dirty="0"/>
              <a:t>OWLS MS Laboratory Prototypes</a:t>
            </a:r>
            <a:endParaRPr lang="en-US" spc="-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9371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A73635-2E2F-C34A-B7CD-EC50C5EBA95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57200" y="779319"/>
            <a:ext cx="8248650" cy="5746172"/>
          </a:xfrm>
        </p:spPr>
        <p:txBody>
          <a:bodyPr>
            <a:normAutofit/>
          </a:bodyPr>
          <a:lstStyle/>
          <a:p>
            <a:r>
              <a:rPr lang="en-US" dirty="0"/>
              <a:t>Requirements</a:t>
            </a:r>
          </a:p>
          <a:p>
            <a:pPr marL="571500" lvl="1" indent="-171450"/>
            <a:r>
              <a:rPr lang="en-US" sz="2000" dirty="0"/>
              <a:t>Mass range:	70 – 500 Da</a:t>
            </a:r>
          </a:p>
          <a:p>
            <a:pPr marL="571500" lvl="1" indent="-171450"/>
            <a:r>
              <a:rPr lang="en-US" sz="2000" dirty="0"/>
              <a:t>Resolution:	1 Da across range</a:t>
            </a:r>
          </a:p>
          <a:p>
            <a:pPr marL="571500" lvl="1" indent="-171450"/>
            <a:r>
              <a:rPr lang="en-US" sz="2000" dirty="0"/>
              <a:t>Rep rate:		5 Hz</a:t>
            </a:r>
          </a:p>
          <a:p>
            <a:pPr marL="571500" lvl="1" indent="-171450"/>
            <a:r>
              <a:rPr lang="en-US" sz="2000" dirty="0"/>
              <a:t>LOD:		500 </a:t>
            </a:r>
            <a:r>
              <a:rPr lang="en-US" sz="2000" dirty="0" err="1"/>
              <a:t>nM</a:t>
            </a:r>
            <a:r>
              <a:rPr lang="en-US" sz="2000" dirty="0"/>
              <a:t> for organic cations</a:t>
            </a:r>
          </a:p>
          <a:p>
            <a:pPr marL="571500" lvl="1" indent="-171450"/>
            <a:r>
              <a:rPr lang="en-US" sz="2000" dirty="0"/>
              <a:t>Quantitation from:	500 </a:t>
            </a:r>
            <a:r>
              <a:rPr lang="en-US" sz="2000" dirty="0" err="1"/>
              <a:t>nM</a:t>
            </a:r>
            <a:r>
              <a:rPr lang="en-US" sz="2000" dirty="0"/>
              <a:t> –250 µM</a:t>
            </a:r>
          </a:p>
          <a:p>
            <a:r>
              <a:rPr lang="en-US" dirty="0"/>
              <a:t>MS/MS capabilities a bonus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3600" dirty="0"/>
              <a:t>Status</a:t>
            </a:r>
          </a:p>
          <a:p>
            <a:pPr lvl="1"/>
            <a:r>
              <a:rPr lang="en-US" sz="2800" dirty="0"/>
              <a:t>Demonstrated electrospray by ion detection</a:t>
            </a:r>
          </a:p>
          <a:p>
            <a:pPr lvl="1"/>
            <a:r>
              <a:rPr lang="en-US" sz="2800" dirty="0"/>
              <a:t>Completed SIMION simulations of ion optics and ion flow conductance models</a:t>
            </a:r>
          </a:p>
          <a:p>
            <a:pPr lvl="1"/>
            <a:r>
              <a:rPr lang="en-US" sz="2800" dirty="0"/>
              <a:t>Validation of test bed will start soon</a:t>
            </a:r>
          </a:p>
          <a:p>
            <a:endParaRPr lang="en-US" dirty="0"/>
          </a:p>
        </p:txBody>
      </p:sp>
      <p:sp>
        <p:nvSpPr>
          <p:cNvPr id="9" name="TextShape 8">
            <a:extLst>
              <a:ext uri="{FF2B5EF4-FFF2-40B4-BE49-F238E27FC236}">
                <a16:creationId xmlns:a16="http://schemas.microsoft.com/office/drawing/2014/main" id="{7E7E5D99-581A-CA4E-8B64-AB47D6A8F085}"/>
              </a:ext>
            </a:extLst>
          </p:cNvPr>
          <p:cNvSpPr txBox="1"/>
          <p:nvPr/>
        </p:nvSpPr>
        <p:spPr>
          <a:xfrm>
            <a:off x="0" y="247547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dirty="0"/>
              <a:t>OWLS MS Requirements</a:t>
            </a:r>
            <a:endParaRPr lang="en-US" spc="-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344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3"/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dirty="0"/>
              <a:t>Conclusions</a:t>
            </a:r>
            <a:endParaRPr lang="en-US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54FA1250-9FBC-5742-8D80-A7C27D12798B}"/>
              </a:ext>
            </a:extLst>
          </p:cNvPr>
          <p:cNvSpPr txBox="1">
            <a:spLocks/>
          </p:cNvSpPr>
          <p:nvPr/>
        </p:nvSpPr>
        <p:spPr>
          <a:xfrm>
            <a:off x="293652" y="2176859"/>
            <a:ext cx="7986367" cy="327905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54FA1250-9FBC-5742-8D80-A7C27D12798B}"/>
              </a:ext>
            </a:extLst>
          </p:cNvPr>
          <p:cNvSpPr txBox="1">
            <a:spLocks/>
          </p:cNvSpPr>
          <p:nvPr/>
        </p:nvSpPr>
        <p:spPr>
          <a:xfrm>
            <a:off x="293652" y="1679020"/>
            <a:ext cx="7986367" cy="327905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54FA1250-9FBC-5742-8D80-A7C27D12798B}"/>
              </a:ext>
            </a:extLst>
          </p:cNvPr>
          <p:cNvSpPr txBox="1">
            <a:spLocks/>
          </p:cNvSpPr>
          <p:nvPr/>
        </p:nvSpPr>
        <p:spPr>
          <a:xfrm>
            <a:off x="293652" y="785996"/>
            <a:ext cx="8674241" cy="5658348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Preparation for Lunar application started with DALI program.</a:t>
            </a:r>
          </a:p>
          <a:p>
            <a:pPr lvl="1"/>
            <a:r>
              <a:rPr lang="en-US" dirty="0"/>
              <a:t>Further reduction in mass (&lt; 7kg) and power (&lt;30W)</a:t>
            </a:r>
            <a:br>
              <a:rPr lang="en-US" dirty="0"/>
            </a:br>
            <a:endParaRPr lang="en-US" dirty="0"/>
          </a:p>
          <a:p>
            <a:r>
              <a:rPr lang="en-US" dirty="0"/>
              <a:t>QIT-MS accuracy/precision matches with laboratory size magnetic sector MS at shorter integration times</a:t>
            </a:r>
          </a:p>
          <a:p>
            <a:endParaRPr lang="en-US" dirty="0"/>
          </a:p>
          <a:p>
            <a:r>
              <a:rPr lang="en-US" dirty="0"/>
              <a:t>Proposing for near-future flight opportunities to raise the TRL level</a:t>
            </a:r>
          </a:p>
          <a:p>
            <a:pPr lvl="1"/>
            <a:r>
              <a:rPr lang="en-US" dirty="0"/>
              <a:t>Discovery and New Frontiers</a:t>
            </a:r>
          </a:p>
          <a:p>
            <a:pPr lvl="1"/>
            <a:r>
              <a:rPr lang="en-US" dirty="0"/>
              <a:t>Instrument developments</a:t>
            </a:r>
          </a:p>
          <a:p>
            <a:pPr lvl="1"/>
            <a:r>
              <a:rPr lang="en-US" dirty="0"/>
              <a:t>Internal funding</a:t>
            </a:r>
          </a:p>
          <a:p>
            <a:endParaRPr lang="en-US" dirty="0"/>
          </a:p>
          <a:p>
            <a:r>
              <a:rPr lang="en-US" dirty="0"/>
              <a:t>Future work will focus on sample inlets designs to target different NASA missions</a:t>
            </a:r>
          </a:p>
          <a:p>
            <a:pPr lvl="1"/>
            <a:r>
              <a:rPr lang="en-US" dirty="0"/>
              <a:t>Development on Electro-Spray frontend for liquid sample</a:t>
            </a:r>
          </a:p>
          <a:p>
            <a:pPr lvl="1"/>
            <a:r>
              <a:rPr lang="en-US" dirty="0"/>
              <a:t>Investigations of an aerosol separator for high density atmospheres by utilizing the newly developed piezo controlled valve tested up to 69 bars for constant input flow during decent</a:t>
            </a:r>
          </a:p>
        </p:txBody>
      </p:sp>
    </p:spTree>
    <p:extLst>
      <p:ext uri="{BB962C8B-B14F-4D97-AF65-F5344CB8AC3E}">
        <p14:creationId xmlns:p14="http://schemas.microsoft.com/office/powerpoint/2010/main" val="38857340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SS_ULF3_STS-129.jpg">
            <a:extLst>
              <a:ext uri="{FF2B5EF4-FFF2-40B4-BE49-F238E27FC236}">
                <a16:creationId xmlns:a16="http://schemas.microsoft.com/office/drawing/2014/main" id="{A5D8AB16-8C5F-AC49-8CDC-5A3F2159133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60" y="1170023"/>
            <a:ext cx="9144000" cy="5461001"/>
          </a:xfrm>
          <a:prstGeom prst="rect">
            <a:avLst/>
          </a:prstGeom>
        </p:spPr>
      </p:pic>
      <p:sp>
        <p:nvSpPr>
          <p:cNvPr id="3" name="TextShape 3">
            <a:extLst>
              <a:ext uri="{FF2B5EF4-FFF2-40B4-BE49-F238E27FC236}">
                <a16:creationId xmlns:a16="http://schemas.microsoft.com/office/drawing/2014/main" id="{88B457D0-1C26-5844-9A2B-35CAD3982E81}"/>
              </a:ext>
            </a:extLst>
          </p:cNvPr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pc="-1" dirty="0">
                <a:solidFill>
                  <a:srgbClr val="000000"/>
                </a:solidFill>
                <a:latin typeface="Calibri"/>
              </a:rPr>
              <a:t>S.A.M. is in the ISS but what is next?</a:t>
            </a:r>
          </a:p>
        </p:txBody>
      </p:sp>
      <p:pic>
        <p:nvPicPr>
          <p:cNvPr id="4" name="Picture 3" descr="ISS_Cupola.jpg">
            <a:extLst>
              <a:ext uri="{FF2B5EF4-FFF2-40B4-BE49-F238E27FC236}">
                <a16:creationId xmlns:a16="http://schemas.microsoft.com/office/drawing/2014/main" id="{89E3A631-3ED3-C449-B288-D7553ED38A3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0379" y="659880"/>
            <a:ext cx="3979856" cy="260348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3C7DA86-E9BD-744D-8B7C-0DBB62C0D22C}"/>
              </a:ext>
            </a:extLst>
          </p:cNvPr>
          <p:cNvSpPr/>
          <p:nvPr/>
        </p:nvSpPr>
        <p:spPr>
          <a:xfrm>
            <a:off x="2480379" y="2322636"/>
            <a:ext cx="157607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Tracy Caldwell Dyson</a:t>
            </a:r>
          </a:p>
        </p:txBody>
      </p:sp>
    </p:spTree>
    <p:extLst>
      <p:ext uri="{BB962C8B-B14F-4D97-AF65-F5344CB8AC3E}">
        <p14:creationId xmlns:p14="http://schemas.microsoft.com/office/powerpoint/2010/main" val="35167823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A7B077-AAA5-A848-82AB-E019E965636D}"/>
              </a:ext>
            </a:extLst>
          </p:cNvPr>
          <p:cNvSpPr txBox="1"/>
          <p:nvPr/>
        </p:nvSpPr>
        <p:spPr>
          <a:xfrm>
            <a:off x="1797803" y="1053885"/>
            <a:ext cx="60580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Thank you for your attention!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4D398E-3C98-DC4E-B875-60B6A16C5783}"/>
              </a:ext>
            </a:extLst>
          </p:cNvPr>
          <p:cNvSpPr txBox="1"/>
          <p:nvPr/>
        </p:nvSpPr>
        <p:spPr>
          <a:xfrm>
            <a:off x="3246918" y="5158352"/>
            <a:ext cx="2518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Questions?</a:t>
            </a:r>
          </a:p>
        </p:txBody>
      </p:sp>
      <p:pic>
        <p:nvPicPr>
          <p:cNvPr id="4" name="Picture 15">
            <a:extLst>
              <a:ext uri="{FF2B5EF4-FFF2-40B4-BE49-F238E27FC236}">
                <a16:creationId xmlns:a16="http://schemas.microsoft.com/office/drawing/2014/main" id="{738C1E80-C4D8-C14B-8E21-060D680BB0A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167847" y="2943000"/>
            <a:ext cx="1211551" cy="950906"/>
          </a:xfrm>
          <a:prstGeom prst="rect">
            <a:avLst/>
          </a:prstGeom>
          <a:ln>
            <a:noFill/>
          </a:ln>
        </p:spPr>
      </p:pic>
      <p:sp>
        <p:nvSpPr>
          <p:cNvPr id="5" name="CustomShape 4">
            <a:extLst>
              <a:ext uri="{FF2B5EF4-FFF2-40B4-BE49-F238E27FC236}">
                <a16:creationId xmlns:a16="http://schemas.microsoft.com/office/drawing/2014/main" id="{A0C3E793-1EB8-0A40-BC24-60F35EB0358E}"/>
              </a:ext>
            </a:extLst>
          </p:cNvPr>
          <p:cNvSpPr/>
          <p:nvPr/>
        </p:nvSpPr>
        <p:spPr>
          <a:xfrm>
            <a:off x="3246917" y="2973959"/>
            <a:ext cx="4417603" cy="1289815"/>
          </a:xfrm>
          <a:custGeom>
            <a:avLst/>
            <a:gdLst/>
            <a:ahLst/>
            <a:cxnLst/>
            <a:rect l="l" t="t" r="r" b="b"/>
            <a:pathLst>
              <a:path w="9279" h="1267">
                <a:moveTo>
                  <a:pt x="0" y="0"/>
                </a:moveTo>
                <a:lnTo>
                  <a:pt x="9278" y="0"/>
                </a:lnTo>
                <a:lnTo>
                  <a:pt x="9278" y="1266"/>
                </a:lnTo>
                <a:lnTo>
                  <a:pt x="0" y="1266"/>
                </a:lnTo>
              </a:path>
            </a:pathLst>
          </a:cu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0" strike="noStrike" spc="-1" dirty="0">
                <a:solidFill>
                  <a:srgbClr val="3333CC"/>
                </a:solidFill>
                <a:latin typeface="Arial"/>
                <a:ea typeface="Microsoft YaHei"/>
              </a:rPr>
              <a:t>National Aeronautics and Space Administration</a:t>
            </a:r>
            <a:endParaRPr lang="en-US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1" strike="noStrike" spc="-1" dirty="0">
                <a:solidFill>
                  <a:srgbClr val="3333CC"/>
                </a:solidFill>
                <a:latin typeface="Arial"/>
                <a:ea typeface="Microsoft YaHei"/>
              </a:rPr>
              <a:t>Jet Propulsion Laboratory</a:t>
            </a:r>
            <a:endParaRPr lang="en-US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1" strike="noStrike" spc="-1" dirty="0">
                <a:solidFill>
                  <a:srgbClr val="3333CC"/>
                </a:solidFill>
                <a:latin typeface="Arial"/>
                <a:ea typeface="Microsoft YaHei"/>
              </a:rPr>
              <a:t>California Institute of Technology</a:t>
            </a:r>
            <a:endParaRPr lang="en-US" sz="1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90266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DBC209-5F07-4144-9B9C-19628DD3EC71}"/>
              </a:ext>
            </a:extLst>
          </p:cNvPr>
          <p:cNvSpPr txBox="1"/>
          <p:nvPr/>
        </p:nvSpPr>
        <p:spPr>
          <a:xfrm>
            <a:off x="1339714" y="2111058"/>
            <a:ext cx="1428206" cy="336952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200" dirty="0"/>
              <a:t>Dr. Stojan </a:t>
            </a:r>
            <a:r>
              <a:rPr lang="en-US" sz="1200" dirty="0" err="1"/>
              <a:t>Madzunkov</a:t>
            </a:r>
            <a:r>
              <a:rPr lang="en-US" sz="1200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5CA6AE-F1A5-E84A-9FB4-12D00E4D9C38}"/>
              </a:ext>
            </a:extLst>
          </p:cNvPr>
          <p:cNvSpPr txBox="1"/>
          <p:nvPr/>
        </p:nvSpPr>
        <p:spPr>
          <a:xfrm>
            <a:off x="2975289" y="2105013"/>
            <a:ext cx="1115076" cy="336952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200" dirty="0"/>
              <a:t>Dr. </a:t>
            </a:r>
            <a:r>
              <a:rPr lang="en-US" sz="1200" dirty="0" err="1"/>
              <a:t>Jurij</a:t>
            </a:r>
            <a:r>
              <a:rPr lang="en-US" sz="1200" dirty="0"/>
              <a:t> </a:t>
            </a:r>
            <a:r>
              <a:rPr lang="en-US" sz="1200" dirty="0" err="1"/>
              <a:t>Simcic</a:t>
            </a:r>
            <a:endParaRPr lang="en-US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D5CE7B-69C0-3D43-BA83-BE7498365018}"/>
              </a:ext>
            </a:extLst>
          </p:cNvPr>
          <p:cNvSpPr txBox="1"/>
          <p:nvPr/>
        </p:nvSpPr>
        <p:spPr>
          <a:xfrm>
            <a:off x="3095550" y="4152702"/>
            <a:ext cx="1258347" cy="336952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200" dirty="0"/>
              <a:t>Dr. </a:t>
            </a:r>
            <a:r>
              <a:rPr lang="en-US" sz="1200" dirty="0" err="1"/>
              <a:t>Byunghoon</a:t>
            </a:r>
            <a:r>
              <a:rPr lang="en-US" sz="1200" dirty="0"/>
              <a:t> Bae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8481F0-E93C-DA4A-83DD-0ED8E388A220}"/>
              </a:ext>
            </a:extLst>
          </p:cNvPr>
          <p:cNvSpPr txBox="1"/>
          <p:nvPr/>
        </p:nvSpPr>
        <p:spPr>
          <a:xfrm>
            <a:off x="1459974" y="4153968"/>
            <a:ext cx="1633702" cy="336952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200" dirty="0"/>
              <a:t>Dr. Anton </a:t>
            </a:r>
            <a:r>
              <a:rPr lang="en-US" sz="1200" dirty="0" err="1"/>
              <a:t>Belousov</a:t>
            </a:r>
            <a:endParaRPr lang="en-US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5749BF-BB26-AC49-AB5E-DDCA63D4CFAA}"/>
              </a:ext>
            </a:extLst>
          </p:cNvPr>
          <p:cNvSpPr txBox="1"/>
          <p:nvPr/>
        </p:nvSpPr>
        <p:spPr>
          <a:xfrm>
            <a:off x="4454160" y="2111058"/>
            <a:ext cx="1148076" cy="336952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200" dirty="0"/>
              <a:t>Dr. Dragan Nikolic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1B151D-95BD-3F47-98AA-4AB1DF8296A3}"/>
              </a:ext>
            </a:extLst>
          </p:cNvPr>
          <p:cNvSpPr txBox="1"/>
          <p:nvPr/>
        </p:nvSpPr>
        <p:spPr>
          <a:xfrm>
            <a:off x="5998147" y="2106547"/>
            <a:ext cx="1010021" cy="336952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200" dirty="0"/>
              <a:t>Dr. Richard Kidd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E7EE48-D9FD-4640-A809-70C2B7FE8E6D}"/>
              </a:ext>
            </a:extLst>
          </p:cNvPr>
          <p:cNvSpPr txBox="1"/>
          <p:nvPr/>
        </p:nvSpPr>
        <p:spPr>
          <a:xfrm>
            <a:off x="6059008" y="4146539"/>
            <a:ext cx="1178249" cy="336952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200" dirty="0"/>
              <a:t>Dr. Max. Coleman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871980-3218-0E4B-B8EB-D0BC493AB565}"/>
              </a:ext>
            </a:extLst>
          </p:cNvPr>
          <p:cNvSpPr txBox="1"/>
          <p:nvPr/>
        </p:nvSpPr>
        <p:spPr>
          <a:xfrm>
            <a:off x="4583627" y="4165144"/>
            <a:ext cx="1050700" cy="336952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200" dirty="0"/>
              <a:t>Marianne Gonzalez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85051E-E1C5-3641-80DF-67645643D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26" y="808630"/>
            <a:ext cx="1014621" cy="12904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DAA3332-2D97-1246-B392-2AC971EC797E}"/>
              </a:ext>
            </a:extLst>
          </p:cNvPr>
          <p:cNvSpPr txBox="1"/>
          <p:nvPr/>
        </p:nvSpPr>
        <p:spPr>
          <a:xfrm>
            <a:off x="-47828" y="2115287"/>
            <a:ext cx="1115076" cy="336952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200" dirty="0"/>
              <a:t>Dr. Frank Maiwald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E313287-8E2B-5B4D-9C59-970631FB34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5643" y="796231"/>
            <a:ext cx="948455" cy="128090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F922D46-0918-FF4A-BC30-8CCAE237BD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7504" y="807893"/>
            <a:ext cx="948455" cy="128090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E7412E-F793-A044-A4DE-2A11743034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5839" y="2803903"/>
            <a:ext cx="970381" cy="128090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8A6D113-5067-A141-A683-2C2B5114AA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7071" y="2826143"/>
            <a:ext cx="1057627" cy="125866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A66B5BF-D33E-CA4D-9C2B-F7547B2D307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28"/>
          <a:stretch/>
        </p:blipFill>
        <p:spPr>
          <a:xfrm>
            <a:off x="4823695" y="2810271"/>
            <a:ext cx="993706" cy="1274536"/>
          </a:xfrm>
          <a:prstGeom prst="rect">
            <a:avLst/>
          </a:prstGeom>
          <a:ln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5274B11-7CD7-F74F-BE03-0B7647B0EFD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0706" y="820415"/>
            <a:ext cx="1196541" cy="129044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3248E24-976F-EE4B-A14B-D289C7075D64}"/>
              </a:ext>
            </a:extLst>
          </p:cNvPr>
          <p:cNvSpPr txBox="1"/>
          <p:nvPr/>
        </p:nvSpPr>
        <p:spPr>
          <a:xfrm>
            <a:off x="1617273" y="6017809"/>
            <a:ext cx="1178249" cy="336952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200" dirty="0"/>
              <a:t>Valeria Lopez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A412206-CB88-A447-8751-6001A5AC6C1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8719" y="2832661"/>
            <a:ext cx="1229668" cy="128090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9B8774C-B270-404B-BD47-6452E63415C9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9117" y="4815017"/>
            <a:ext cx="1282491" cy="124675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7E547FD-3DD7-2D4D-B049-C34823E5D8F7}"/>
              </a:ext>
            </a:extLst>
          </p:cNvPr>
          <p:cNvSpPr txBox="1"/>
          <p:nvPr/>
        </p:nvSpPr>
        <p:spPr>
          <a:xfrm>
            <a:off x="3175648" y="6017809"/>
            <a:ext cx="1178249" cy="336952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200" dirty="0"/>
              <a:t>Dr. </a:t>
            </a:r>
            <a:r>
              <a:rPr lang="en-US" sz="1200" dirty="0" err="1"/>
              <a:t>Bohoon</a:t>
            </a:r>
            <a:r>
              <a:rPr lang="en-US" sz="1200" dirty="0"/>
              <a:t> Kim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2024174-B17D-E544-80B6-5489C1553AA8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7302" y="4773342"/>
            <a:ext cx="974940" cy="130309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5F94A2C7-AF6C-8943-B1F8-19AAC1506A82}"/>
              </a:ext>
            </a:extLst>
          </p:cNvPr>
          <p:cNvSpPr/>
          <p:nvPr/>
        </p:nvSpPr>
        <p:spPr>
          <a:xfrm>
            <a:off x="7245810" y="1665885"/>
            <a:ext cx="179528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Typical Education</a:t>
            </a:r>
          </a:p>
          <a:p>
            <a:pPr marL="285750" indent="-285750">
              <a:buFontTx/>
              <a:buChar char="-"/>
            </a:pPr>
            <a:r>
              <a:rPr lang="en-US" dirty="0"/>
              <a:t>Physics</a:t>
            </a:r>
          </a:p>
          <a:p>
            <a:pPr marL="285750" indent="-285750">
              <a:buFontTx/>
              <a:buChar char="-"/>
            </a:pPr>
            <a:r>
              <a:rPr lang="en-US" dirty="0"/>
              <a:t>Chemistry</a:t>
            </a:r>
          </a:p>
          <a:p>
            <a:pPr marL="285750" indent="-285750">
              <a:buFontTx/>
              <a:buChar char="-"/>
            </a:pPr>
            <a:r>
              <a:rPr lang="en-US" dirty="0"/>
              <a:t>Electronics</a:t>
            </a:r>
          </a:p>
          <a:p>
            <a:pPr marL="285750" indent="-285750">
              <a:buFontTx/>
              <a:buChar char="-"/>
            </a:pPr>
            <a:r>
              <a:rPr lang="en-US" dirty="0"/>
              <a:t>Geoscience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29" name="TextShape 8">
            <a:extLst>
              <a:ext uri="{FF2B5EF4-FFF2-40B4-BE49-F238E27FC236}">
                <a16:creationId xmlns:a16="http://schemas.microsoft.com/office/drawing/2014/main" id="{7E29DF31-8225-6841-969C-55A8F25E7BC8}"/>
              </a:ext>
            </a:extLst>
          </p:cNvPr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Meet the Core 389Team</a:t>
            </a:r>
            <a:endParaRPr lang="en-U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EF2C7B3-AC41-2E4A-BCE5-58DC5DF329A9}"/>
              </a:ext>
            </a:extLst>
          </p:cNvPr>
          <p:cNvSpPr/>
          <p:nvPr/>
        </p:nvSpPr>
        <p:spPr>
          <a:xfrm>
            <a:off x="5863051" y="4594834"/>
            <a:ext cx="328058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Experience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Physics and Chemistry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Theory and modelling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Instrument development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Publications and proposals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Teamwork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7CF3B50-B8B1-9745-8371-C402FBEEF43A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8455" y="795013"/>
            <a:ext cx="1183583" cy="129865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4273846-AD15-0548-B174-7D3A359920D7}"/>
              </a:ext>
            </a:extLst>
          </p:cNvPr>
          <p:cNvSpPr txBox="1"/>
          <p:nvPr/>
        </p:nvSpPr>
        <p:spPr>
          <a:xfrm>
            <a:off x="1499429" y="2304046"/>
            <a:ext cx="1481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QIT-MS inventor; technical lead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1DA8770-6497-5B4D-B5BB-4FAC2D51149F}"/>
              </a:ext>
            </a:extLst>
          </p:cNvPr>
          <p:cNvSpPr txBox="1"/>
          <p:nvPr/>
        </p:nvSpPr>
        <p:spPr>
          <a:xfrm>
            <a:off x="3047590" y="2298297"/>
            <a:ext cx="1301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MS component Inventor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A1385B6-77A8-0240-B886-9C2B426AD714}"/>
              </a:ext>
            </a:extLst>
          </p:cNvPr>
          <p:cNvSpPr txBox="1"/>
          <p:nvPr/>
        </p:nvSpPr>
        <p:spPr>
          <a:xfrm>
            <a:off x="4403696" y="2293205"/>
            <a:ext cx="15767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Theory, technologist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73C34F-F04D-6B4D-BEA0-D6DEE2E640D3}"/>
              </a:ext>
            </a:extLst>
          </p:cNvPr>
          <p:cNvSpPr txBox="1"/>
          <p:nvPr/>
        </p:nvSpPr>
        <p:spPr>
          <a:xfrm>
            <a:off x="5983517" y="2287457"/>
            <a:ext cx="1576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Chemistry and Biology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94A6919-753B-054D-AD98-0413856D6B52}"/>
              </a:ext>
            </a:extLst>
          </p:cNvPr>
          <p:cNvSpPr txBox="1"/>
          <p:nvPr/>
        </p:nvSpPr>
        <p:spPr>
          <a:xfrm>
            <a:off x="1503127" y="4334108"/>
            <a:ext cx="1301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Technologist, Implementor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755EF90-2985-E349-928A-6CE543EA1B43}"/>
              </a:ext>
            </a:extLst>
          </p:cNvPr>
          <p:cNvSpPr txBox="1"/>
          <p:nvPr/>
        </p:nvSpPr>
        <p:spPr>
          <a:xfrm>
            <a:off x="3098460" y="4347560"/>
            <a:ext cx="1485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MEMS component Inventor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93968EC-1E48-AD4A-B7E7-A37D6169BB7E}"/>
              </a:ext>
            </a:extLst>
          </p:cNvPr>
          <p:cNvSpPr txBox="1"/>
          <p:nvPr/>
        </p:nvSpPr>
        <p:spPr>
          <a:xfrm>
            <a:off x="4601755" y="4344991"/>
            <a:ext cx="1485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Experimentalist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3CE2067-C44F-B944-B454-8DBAAEEE0F30}"/>
              </a:ext>
            </a:extLst>
          </p:cNvPr>
          <p:cNvSpPr txBox="1"/>
          <p:nvPr/>
        </p:nvSpPr>
        <p:spPr>
          <a:xfrm>
            <a:off x="6080612" y="4344990"/>
            <a:ext cx="1485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Scientist, inventor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3F1F351-9E8D-9847-BDC4-201103B5D57D}"/>
              </a:ext>
            </a:extLst>
          </p:cNvPr>
          <p:cNvSpPr txBox="1"/>
          <p:nvPr/>
        </p:nvSpPr>
        <p:spPr>
          <a:xfrm>
            <a:off x="1838934" y="6206312"/>
            <a:ext cx="875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Student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DFCD6BB-DF92-0B4B-9583-DAA64123DDD8}"/>
              </a:ext>
            </a:extLst>
          </p:cNvPr>
          <p:cNvSpPr txBox="1"/>
          <p:nvPr/>
        </p:nvSpPr>
        <p:spPr>
          <a:xfrm>
            <a:off x="3407471" y="6221916"/>
            <a:ext cx="875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PostDoc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23153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28940</TotalTime>
  <Words>2783</Words>
  <Application>Microsoft Macintosh PowerPoint</Application>
  <PresentationFormat>On-screen Show (4:3)</PresentationFormat>
  <Paragraphs>308</Paragraphs>
  <Slides>26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Arial</vt:lpstr>
      <vt:lpstr>Arial Narrow</vt:lpstr>
      <vt:lpstr>Calibri</vt:lpstr>
      <vt:lpstr>Helvetica</vt:lpstr>
      <vt:lpstr>Helvetica Light</vt:lpstr>
      <vt:lpstr>Symbol</vt:lpstr>
      <vt:lpstr>Times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Paragon Space Development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Carole Leon</dc:creator>
  <dc:description/>
  <cp:lastModifiedBy>Frank Maiwald</cp:lastModifiedBy>
  <cp:revision>294</cp:revision>
  <cp:lastPrinted>2019-11-26T03:22:04Z</cp:lastPrinted>
  <dcterms:created xsi:type="dcterms:W3CDTF">2015-06-11T21:16:54Z</dcterms:created>
  <dcterms:modified xsi:type="dcterms:W3CDTF">2020-04-29T16:00:24Z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ompany">
    <vt:lpwstr>Paragon Space Development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2</vt:i4>
  </property>
  <property fmtid="{D5CDD505-2E9C-101B-9397-08002B2CF9AE}" pid="9" name="PresentationFormat">
    <vt:lpwstr>On-screen Show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18</vt:i4>
  </property>
</Properties>
</file>