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tif" ContentType="image/tiff"/>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4"/>
    <p:sldMasterId id="2147483728" r:id="rId5"/>
  </p:sldMasterIdLst>
  <p:notesMasterIdLst>
    <p:notesMasterId r:id="rId35"/>
  </p:notesMasterIdLst>
  <p:handoutMasterIdLst>
    <p:handoutMasterId r:id="rId36"/>
  </p:handoutMasterIdLst>
  <p:sldIdLst>
    <p:sldId id="364" r:id="rId6"/>
    <p:sldId id="648" r:id="rId7"/>
    <p:sldId id="593" r:id="rId8"/>
    <p:sldId id="647" r:id="rId9"/>
    <p:sldId id="600" r:id="rId10"/>
    <p:sldId id="603" r:id="rId11"/>
    <p:sldId id="601" r:id="rId12"/>
    <p:sldId id="607" r:id="rId13"/>
    <p:sldId id="646" r:id="rId14"/>
    <p:sldId id="645" r:id="rId15"/>
    <p:sldId id="621" r:id="rId16"/>
    <p:sldId id="623" r:id="rId17"/>
    <p:sldId id="624" r:id="rId18"/>
    <p:sldId id="608" r:id="rId19"/>
    <p:sldId id="617" r:id="rId20"/>
    <p:sldId id="651" r:id="rId21"/>
    <p:sldId id="564" r:id="rId22"/>
    <p:sldId id="650" r:id="rId23"/>
    <p:sldId id="626" r:id="rId24"/>
    <p:sldId id="652" r:id="rId25"/>
    <p:sldId id="596" r:id="rId26"/>
    <p:sldId id="597" r:id="rId27"/>
    <p:sldId id="643" r:id="rId28"/>
    <p:sldId id="644" r:id="rId29"/>
    <p:sldId id="612" r:id="rId30"/>
    <p:sldId id="604" r:id="rId31"/>
    <p:sldId id="642" r:id="rId32"/>
    <p:sldId id="640" r:id="rId33"/>
    <p:sldId id="641"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59">
          <p15:clr>
            <a:srgbClr val="A4A3A4"/>
          </p15:clr>
        </p15:guide>
        <p15:guide id="2" orient="horz" pos="89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9900"/>
    <a:srgbClr val="3399FF"/>
    <a:srgbClr val="0000FF"/>
    <a:srgbClr val="FF6600"/>
    <a:srgbClr val="FFFFCC"/>
    <a:srgbClr val="BA0C2F"/>
    <a:srgbClr val="CC9900"/>
    <a:srgbClr val="53585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996" autoAdjust="0"/>
    <p:restoredTop sz="95441" autoAdjust="0"/>
  </p:normalViewPr>
  <p:slideViewPr>
    <p:cSldViewPr snapToGrid="0" snapToObjects="1">
      <p:cViewPr varScale="1">
        <p:scale>
          <a:sx n="92" d="100"/>
          <a:sy n="92" d="100"/>
        </p:scale>
        <p:origin x="708" y="54"/>
      </p:cViewPr>
      <p:guideLst>
        <p:guide orient="horz" pos="4059"/>
        <p:guide orient="horz" pos="890"/>
        <p:guide pos="2881"/>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DF2216-3C6C-5242-8DB2-4752D4FEC615}" type="datetimeFigureOut">
              <a:rPr lang="en-US" smtClean="0">
                <a:latin typeface="Arial"/>
              </a:rPr>
              <a:pPr/>
              <a:t>5/10/2020</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36E00F2-CC6B-3345-A584-44341337AE23}" type="slidenum">
              <a:rPr lang="en-US" smtClean="0">
                <a:latin typeface="Arial"/>
              </a:rPr>
              <a:pPr/>
              <a:t>‹#›</a:t>
            </a:fld>
            <a:endParaRPr lang="en-US" dirty="0">
              <a:latin typeface="Arial"/>
            </a:endParaRPr>
          </a:p>
        </p:txBody>
      </p:sp>
    </p:spTree>
    <p:extLst>
      <p:ext uri="{BB962C8B-B14F-4D97-AF65-F5344CB8AC3E}">
        <p14:creationId xmlns:p14="http://schemas.microsoft.com/office/powerpoint/2010/main" val="29354263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2CD6293C-6F3F-374D-A003-D3E152FC3744}" type="datetimeFigureOut">
              <a:rPr lang="en-US" smtClean="0"/>
              <a:pPr/>
              <a:t>5/10/2020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D389288A-BD78-EC48-81B6-C08E556E1607}" type="slidenum">
              <a:rPr lang="en-US" smtClean="0"/>
              <a:pPr/>
              <a:t>‹#›</a:t>
            </a:fld>
            <a:endParaRPr lang="en-US" dirty="0"/>
          </a:p>
        </p:txBody>
      </p:sp>
    </p:spTree>
    <p:extLst>
      <p:ext uri="{BB962C8B-B14F-4D97-AF65-F5344CB8AC3E}">
        <p14:creationId xmlns:p14="http://schemas.microsoft.com/office/powerpoint/2010/main" val="9267602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a:p>
            <a:r>
              <a:rPr lang="en-US" sz="1200" dirty="0"/>
              <a:t>I’m </a:t>
            </a:r>
            <a:r>
              <a:rPr lang="en-US" sz="1200" b="1" dirty="0"/>
              <a:t>Dr. Sona Hosseini </a:t>
            </a:r>
            <a:r>
              <a:rPr lang="en-US" sz="1200" dirty="0"/>
              <a:t>and I’m a research and instrument scientist at JPL. There is a </a:t>
            </a:r>
            <a:r>
              <a:rPr lang="en-US" sz="1200" b="1" dirty="0"/>
              <a:t>critical need </a:t>
            </a:r>
            <a:r>
              <a:rPr lang="en-US" sz="1200" dirty="0"/>
              <a:t>for a compact high spectral resolution spectrometers to implement into space missions and in particular in small satellites.</a:t>
            </a:r>
          </a:p>
          <a:p>
            <a:endParaRPr lang="en-US" sz="1200" dirty="0"/>
          </a:p>
          <a:p>
            <a:pPr rtl="0"/>
            <a:r>
              <a:rPr lang="en-US" sz="1200" dirty="0"/>
              <a:t>I like, within the </a:t>
            </a:r>
            <a:r>
              <a:rPr lang="en-US" sz="1200" b="1" dirty="0"/>
              <a:t>next 30 minutes</a:t>
            </a:r>
            <a:r>
              <a:rPr lang="en-US" sz="1200" dirty="0"/>
              <a:t>, to introduce an</a:t>
            </a:r>
            <a:r>
              <a:rPr lang="en-US" sz="1200" baseline="0" dirty="0"/>
              <a:t> emerging </a:t>
            </a:r>
            <a:r>
              <a:rPr lang="en-US" sz="1200" dirty="0"/>
              <a:t>technology and its potential to overcome some of the current instrumentation </a:t>
            </a:r>
            <a:r>
              <a:rPr lang="en-US" sz="1200" b="1" dirty="0"/>
              <a:t>trade-offs</a:t>
            </a:r>
            <a:r>
              <a:rPr lang="en-US" sz="1200" dirty="0"/>
              <a:t> we’re force to make in Planetary Science, Astrophysics and Earth Science missions in general and in particular in </a:t>
            </a:r>
            <a:r>
              <a:rPr lang="en-US" sz="1200" b="1" dirty="0"/>
              <a:t>compact space platforms</a:t>
            </a:r>
            <a:r>
              <a:rPr lang="en-US" sz="1200" dirty="0"/>
              <a:t>. </a:t>
            </a:r>
          </a:p>
          <a:p>
            <a:endParaRPr lang="en-US" dirty="0"/>
          </a:p>
        </p:txBody>
      </p:sp>
      <p:sp>
        <p:nvSpPr>
          <p:cNvPr id="4" name="Slide Number Placeholder 3"/>
          <p:cNvSpPr>
            <a:spLocks noGrp="1"/>
          </p:cNvSpPr>
          <p:nvPr>
            <p:ph type="sldNum" sz="quarter" idx="10"/>
          </p:nvPr>
        </p:nvSpPr>
        <p:spPr/>
        <p:txBody>
          <a:bodyPr/>
          <a:lstStyle/>
          <a:p>
            <a:fld id="{D389288A-BD78-EC48-81B6-C08E556E1607}" type="slidenum">
              <a:rPr lang="en-US" smtClean="0"/>
              <a:pPr/>
              <a:t>1</a:t>
            </a:fld>
            <a:endParaRPr lang="en-US" dirty="0"/>
          </a:p>
        </p:txBody>
      </p:sp>
    </p:spTree>
    <p:extLst>
      <p:ext uri="{BB962C8B-B14F-4D97-AF65-F5344CB8AC3E}">
        <p14:creationId xmlns:p14="http://schemas.microsoft.com/office/powerpoint/2010/main" val="1576401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891357" rtl="0" eaLnBrk="1" fontAlgn="auto" latinLnBrk="0" hangingPunct="1">
              <a:lnSpc>
                <a:spcPct val="100000"/>
              </a:lnSpc>
              <a:spcBef>
                <a:spcPts val="0"/>
              </a:spcBef>
              <a:spcAft>
                <a:spcPts val="0"/>
              </a:spcAft>
              <a:buClrTx/>
              <a:buSzTx/>
              <a:buFontTx/>
              <a:buNone/>
              <a:tabLst/>
              <a:defRPr/>
            </a:pPr>
            <a:r>
              <a:rPr lang="en-US" b="1" dirty="0"/>
              <a:t>Unlike</a:t>
            </a:r>
            <a:r>
              <a:rPr lang="en-US" dirty="0"/>
              <a:t> every other rocky planet in our solar system, Earth’s surface is %70 liquid water, which while </a:t>
            </a:r>
            <a:r>
              <a:rPr lang="en-US" b="1" dirty="0"/>
              <a:t>useful for life</a:t>
            </a:r>
            <a:r>
              <a:rPr lang="en-US" dirty="0"/>
              <a:t>, it is also </a:t>
            </a:r>
            <a:r>
              <a:rPr lang="en-US" dirty="0" err="1"/>
              <a:t>kindda</a:t>
            </a:r>
            <a:r>
              <a:rPr lang="en-US" dirty="0"/>
              <a:t> weird, because everything we know form how and when our planet formed 4.6 billion years ago says, Earth’s surface should be bone dry. </a:t>
            </a:r>
          </a:p>
          <a:p>
            <a:pPr defTabSz="891357">
              <a:defRPr/>
            </a:pPr>
            <a:endParaRPr lang="en-US" baseline="0" dirty="0"/>
          </a:p>
          <a:p>
            <a:pPr defTabSz="891357">
              <a:defRPr/>
            </a:pPr>
            <a:r>
              <a:rPr lang="en-US" baseline="0" dirty="0"/>
              <a:t>T</a:t>
            </a:r>
            <a:r>
              <a:rPr lang="en-US" dirty="0"/>
              <a:t>racing the source of Earths water is </a:t>
            </a:r>
            <a:r>
              <a:rPr lang="en-US" b="1" dirty="0"/>
              <a:t>surprisingly complex</a:t>
            </a:r>
            <a:r>
              <a:rPr lang="en-US" dirty="0"/>
              <a:t>. If Earth had kept some of it’s original water, then life may have formed much more earlier than previously thought. But if Earth didn’t start off with water, how and when did we end up with </a:t>
            </a:r>
            <a:r>
              <a:rPr lang="en-US" b="1" dirty="0"/>
              <a:t>such splendid oceans</a:t>
            </a:r>
            <a:r>
              <a:rPr lang="en-US" dirty="0"/>
              <a:t>? </a:t>
            </a:r>
          </a:p>
          <a:p>
            <a:pPr defTabSz="891357">
              <a:defRPr/>
            </a:pPr>
            <a:endParaRPr lang="en-US" dirty="0"/>
          </a:p>
          <a:p>
            <a:pPr defTabSz="891357">
              <a:defRPr/>
            </a:pPr>
            <a:r>
              <a:rPr lang="en-US" dirty="0"/>
              <a:t>The secret answer</a:t>
            </a:r>
            <a:r>
              <a:rPr lang="en-US" baseline="0" dirty="0"/>
              <a:t> maybe is </a:t>
            </a:r>
            <a:r>
              <a:rPr lang="en-US" dirty="0"/>
              <a:t>in the water isotopic. Hydrogen</a:t>
            </a:r>
            <a:r>
              <a:rPr lang="en-US" baseline="0" dirty="0"/>
              <a:t> (H) is the most abundant element. D has an abundance 100,000 times </a:t>
            </a:r>
            <a:r>
              <a:rPr lang="en-US" b="1" baseline="0" dirty="0"/>
              <a:t>less</a:t>
            </a:r>
            <a:r>
              <a:rPr lang="en-US" baseline="0" dirty="0"/>
              <a:t> and this was created when the universe was born and we </a:t>
            </a:r>
            <a:r>
              <a:rPr lang="en-US" b="1" baseline="0" dirty="0"/>
              <a:t>“think”</a:t>
            </a:r>
            <a:r>
              <a:rPr lang="en-US" baseline="0" dirty="0"/>
              <a:t> it has stayed the same since. </a:t>
            </a:r>
            <a:endParaRPr lang="en-US" dirty="0"/>
          </a:p>
          <a:p>
            <a:pPr defTabSz="891357">
              <a:defRPr/>
            </a:pPr>
            <a:endParaRPr lang="en-US" dirty="0"/>
          </a:p>
          <a:p>
            <a:pPr defTabSz="891357">
              <a:defRPr/>
            </a:pPr>
            <a:r>
              <a:rPr lang="en-US" dirty="0"/>
              <a:t>------------------------------</a:t>
            </a:r>
          </a:p>
          <a:p>
            <a:pPr defTabSz="891357">
              <a:defRPr/>
            </a:pPr>
            <a:r>
              <a:rPr lang="en-US" dirty="0"/>
              <a:t>We know H2O wasn’t manufactured here because natural processes such as </a:t>
            </a:r>
            <a:r>
              <a:rPr lang="en-US" b="1" dirty="0"/>
              <a:t>combustion, breathing and </a:t>
            </a:r>
            <a:r>
              <a:rPr lang="en-US" b="1" dirty="0" err="1"/>
              <a:t>photosenteces</a:t>
            </a:r>
            <a:r>
              <a:rPr lang="en-US" b="1" dirty="0"/>
              <a:t> </a:t>
            </a:r>
            <a:r>
              <a:rPr lang="en-US" dirty="0"/>
              <a:t>create and destroy roughly equal amounts of water and either way the amount in questions are so </a:t>
            </a:r>
            <a:r>
              <a:rPr lang="en-US" dirty="0" err="1"/>
              <a:t>misqual</a:t>
            </a:r>
            <a:r>
              <a:rPr lang="en-US" dirty="0"/>
              <a:t> that they can’t account for abundance of water on the planet. Since Earths water was neither part of the original package nor manufactured here it must have flown in from far away on meteorites, or comets or other bodies originated in the outer solar system where they are far enough from the sun for </a:t>
            </a:r>
            <a:r>
              <a:rPr lang="en-US" b="1" dirty="0"/>
              <a:t>frozen water to survive</a:t>
            </a:r>
            <a:r>
              <a:rPr lang="en-US" dirty="0"/>
              <a:t>. In one scenario, water should have been delivered after our planet had cooled down, likely from collisions with comets or asteroids. But the relative contribution of </a:t>
            </a:r>
            <a:r>
              <a:rPr lang="en-US" b="1" dirty="0"/>
              <a:t>each class of object </a:t>
            </a:r>
            <a:r>
              <a:rPr lang="en-US" dirty="0"/>
              <a:t>to our planet's water supply is, however, still debated.</a:t>
            </a:r>
          </a:p>
          <a:p>
            <a:pPr defTabSz="891357">
              <a:defRPr/>
            </a:pPr>
            <a:endParaRPr lang="en-US" dirty="0"/>
          </a:p>
          <a:p>
            <a:endParaRPr lang="en-US" dirty="0"/>
          </a:p>
        </p:txBody>
      </p:sp>
      <p:sp>
        <p:nvSpPr>
          <p:cNvPr id="4" name="Slide Number Placeholder 3"/>
          <p:cNvSpPr>
            <a:spLocks noGrp="1"/>
          </p:cNvSpPr>
          <p:nvPr>
            <p:ph type="sldNum" sz="quarter" idx="10"/>
          </p:nvPr>
        </p:nvSpPr>
        <p:spPr/>
        <p:txBody>
          <a:bodyPr/>
          <a:lstStyle/>
          <a:p>
            <a:fld id="{E6523E8A-7B47-4D47-B768-00402A3374A0}" type="slidenum">
              <a:rPr lang="en-US" smtClean="0"/>
              <a:pPr/>
              <a:t>2</a:t>
            </a:fld>
            <a:endParaRPr lang="en-US"/>
          </a:p>
        </p:txBody>
      </p:sp>
    </p:spTree>
    <p:extLst>
      <p:ext uri="{BB962C8B-B14F-4D97-AF65-F5344CB8AC3E}">
        <p14:creationId xmlns:p14="http://schemas.microsoft.com/office/powerpoint/2010/main" val="3496951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marL="0" marR="0" lvl="0" indent="0" algn="l" defTabSz="891357" rtl="0" eaLnBrk="1" fontAlgn="auto" latinLnBrk="0" hangingPunct="1">
              <a:lnSpc>
                <a:spcPct val="100000"/>
              </a:lnSpc>
              <a:spcBef>
                <a:spcPts val="0"/>
              </a:spcBef>
              <a:spcAft>
                <a:spcPts val="0"/>
              </a:spcAft>
              <a:buClrTx/>
              <a:buSzTx/>
              <a:buFontTx/>
              <a:buNone/>
              <a:tabLst/>
              <a:defRPr/>
            </a:pPr>
            <a:r>
              <a:rPr lang="en-US" dirty="0"/>
              <a:t>Comets are </a:t>
            </a:r>
            <a:r>
              <a:rPr lang="en-US" b="1" dirty="0"/>
              <a:t>gigantic </a:t>
            </a:r>
            <a:r>
              <a:rPr lang="en-US" b="0" dirty="0"/>
              <a:t>and in </a:t>
            </a:r>
            <a:r>
              <a:rPr lang="en-US" dirty="0"/>
              <a:t>real size they can be as big as  the Sun. As the comet </a:t>
            </a:r>
            <a:r>
              <a:rPr lang="en-US" b="1" dirty="0"/>
              <a:t>approaches the Sun</a:t>
            </a:r>
            <a:r>
              <a:rPr lang="en-US" dirty="0"/>
              <a:t>, the solar heating triggers sublimation of gasses, made up of </a:t>
            </a:r>
            <a:r>
              <a:rPr lang="en-US" b="1" dirty="0"/>
              <a:t>H</a:t>
            </a:r>
            <a:r>
              <a:rPr lang="en-US" b="1" baseline="-25000" dirty="0"/>
              <a:t>2</a:t>
            </a:r>
            <a:r>
              <a:rPr lang="en-US" b="1" dirty="0"/>
              <a:t>O, CO, CO</a:t>
            </a:r>
            <a:r>
              <a:rPr lang="en-US" b="1" baseline="-25000" dirty="0"/>
              <a:t>2</a:t>
            </a:r>
            <a:r>
              <a:rPr lang="en-US" b="1" dirty="0"/>
              <a:t> </a:t>
            </a:r>
            <a:r>
              <a:rPr lang="en-US" dirty="0"/>
              <a:t>and complex molecules from the nucleus. </a:t>
            </a:r>
            <a:r>
              <a:rPr lang="en-US" b="1" dirty="0"/>
              <a:t>U</a:t>
            </a:r>
            <a:r>
              <a:rPr lang="en-US" b="1" baseline="0" dirty="0"/>
              <a:t>nlike Earth’s atmosphere</a:t>
            </a:r>
            <a:r>
              <a:rPr lang="en-US" baseline="0" dirty="0"/>
              <a:t>, gas pressures surrounding comets in number densities are extremely low density and have low pressure, and low temperatures.  </a:t>
            </a:r>
          </a:p>
          <a:p>
            <a:pPr marL="0" marR="0" lvl="0" indent="0" algn="l" defTabSz="891357"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891357" rtl="0" eaLnBrk="1" fontAlgn="auto" latinLnBrk="0" hangingPunct="1">
              <a:lnSpc>
                <a:spcPct val="100000"/>
              </a:lnSpc>
              <a:spcBef>
                <a:spcPts val="0"/>
              </a:spcBef>
              <a:spcAft>
                <a:spcPts val="0"/>
              </a:spcAft>
              <a:buClrTx/>
              <a:buSzTx/>
              <a:buFontTx/>
              <a:buNone/>
              <a:tabLst/>
              <a:defRPr/>
            </a:pPr>
            <a:r>
              <a:rPr lang="en-US" b="1" dirty="0"/>
              <a:t>Comets change</a:t>
            </a:r>
            <a:r>
              <a:rPr lang="en-US" dirty="0"/>
              <a:t>! They can</a:t>
            </a:r>
            <a:r>
              <a:rPr lang="en-US" baseline="0" dirty="0"/>
              <a:t> change rapidly! And for that we need to point at them and keep staring at them for a long time. </a:t>
            </a:r>
          </a:p>
          <a:p>
            <a:pPr marL="0" marR="0" lvl="0" indent="0" algn="l" defTabSz="891357" rtl="0" eaLnBrk="1" fontAlgn="auto" latinLnBrk="0" hangingPunct="1">
              <a:lnSpc>
                <a:spcPct val="100000"/>
              </a:lnSpc>
              <a:spcBef>
                <a:spcPts val="0"/>
              </a:spcBef>
              <a:spcAft>
                <a:spcPts val="0"/>
              </a:spcAft>
              <a:buClrTx/>
              <a:buSzTx/>
              <a:buFontTx/>
              <a:buNone/>
              <a:tabLst/>
              <a:defRPr/>
            </a:pPr>
            <a:endParaRPr lang="en-US" dirty="0"/>
          </a:p>
          <a:p>
            <a:pPr marL="0" marR="0" lvl="0" indent="0" algn="l" defTabSz="891357" rtl="0" eaLnBrk="1" fontAlgn="auto" latinLnBrk="0" hangingPunct="1">
              <a:lnSpc>
                <a:spcPct val="100000"/>
              </a:lnSpc>
              <a:spcBef>
                <a:spcPts val="0"/>
              </a:spcBef>
              <a:spcAft>
                <a:spcPts val="0"/>
              </a:spcAft>
              <a:buClrTx/>
              <a:buSzTx/>
              <a:buFontTx/>
              <a:buNone/>
              <a:tabLst/>
              <a:defRPr/>
            </a:pPr>
            <a:r>
              <a:rPr lang="en-US" baseline="0" dirty="0"/>
              <a:t>T</a:t>
            </a:r>
            <a:r>
              <a:rPr lang="en-US" dirty="0"/>
              <a:t>argets like comets</a:t>
            </a:r>
            <a:r>
              <a:rPr lang="en-US" baseline="0" dirty="0"/>
              <a:t> have very interesting features that are faint, have low brightness, low temperatures and require high sensitive instruments.</a:t>
            </a:r>
          </a:p>
          <a:p>
            <a:pPr marL="0" marR="0" lvl="0" indent="0" algn="l" defTabSz="891357" rtl="0" eaLnBrk="1" fontAlgn="auto" latinLnBrk="0" hangingPunct="1">
              <a:lnSpc>
                <a:spcPct val="100000"/>
              </a:lnSpc>
              <a:spcBef>
                <a:spcPts val="0"/>
              </a:spcBef>
              <a:spcAft>
                <a:spcPts val="0"/>
              </a:spcAft>
              <a:buClrTx/>
              <a:buSzTx/>
              <a:buFontTx/>
              <a:buNone/>
              <a:tabLst/>
              <a:defRPr/>
            </a:pPr>
            <a:endParaRPr lang="en-US" dirty="0"/>
          </a:p>
          <a:p>
            <a:pPr marL="0" marR="0" lvl="0" indent="0" algn="l" defTabSz="891357" rtl="0" eaLnBrk="1" fontAlgn="auto" latinLnBrk="0" hangingPunct="1">
              <a:lnSpc>
                <a:spcPct val="100000"/>
              </a:lnSpc>
              <a:spcBef>
                <a:spcPts val="0"/>
              </a:spcBef>
              <a:spcAft>
                <a:spcPts val="0"/>
              </a:spcAft>
              <a:buClrTx/>
              <a:buSzTx/>
              <a:buFontTx/>
              <a:buNone/>
              <a:tabLst/>
              <a:defRPr/>
            </a:pPr>
            <a:endParaRPr lang="en-US" dirty="0"/>
          </a:p>
          <a:p>
            <a:pPr marL="0" marR="0" lvl="0" indent="0" algn="l" defTabSz="891357" rtl="0" eaLnBrk="1" fontAlgn="auto" latinLnBrk="0" hangingPunct="1">
              <a:lnSpc>
                <a:spcPct val="100000"/>
              </a:lnSpc>
              <a:spcBef>
                <a:spcPts val="0"/>
              </a:spcBef>
              <a:spcAft>
                <a:spcPts val="0"/>
              </a:spcAft>
              <a:buClrTx/>
              <a:buSzTx/>
              <a:buFontTx/>
              <a:buNone/>
              <a:tabLst/>
              <a:defRPr/>
            </a:pPr>
            <a:r>
              <a:rPr lang="en-US" dirty="0"/>
              <a:t>-------------------------------</a:t>
            </a:r>
          </a:p>
          <a:p>
            <a:r>
              <a:rPr lang="en-US" dirty="0"/>
              <a:t>The picture</a:t>
            </a:r>
            <a:r>
              <a:rPr lang="en-US" baseline="0" dirty="0"/>
              <a:t> shows: </a:t>
            </a:r>
            <a:r>
              <a:rPr lang="en-US" b="1" dirty="0">
                <a:solidFill>
                  <a:srgbClr val="CC9900"/>
                </a:solidFill>
                <a:latin typeface="Arial" panose="020B0604020202020204" pitchFamily="34" charset="0"/>
                <a:cs typeface="Arial" panose="020B0604020202020204" pitchFamily="34" charset="0"/>
              </a:rPr>
              <a:t>H emissions in Lyman a at 121 nm, Comet Hale-Bopp</a:t>
            </a:r>
          </a:p>
          <a:p>
            <a:endParaRPr lang="en-US" dirty="0"/>
          </a:p>
          <a:p>
            <a:endParaRPr lang="en-US" dirty="0"/>
          </a:p>
          <a:p>
            <a:r>
              <a:rPr lang="en-US" dirty="0">
                <a:solidFill>
                  <a:schemeClr val="accent5">
                    <a:lumMod val="60000"/>
                    <a:lumOff val="40000"/>
                  </a:schemeClr>
                </a:solidFill>
              </a:rPr>
              <a:t>Characterize physical properties </a:t>
            </a:r>
          </a:p>
          <a:p>
            <a:pPr lvl="1"/>
            <a:r>
              <a:rPr lang="en-US" dirty="0" err="1">
                <a:solidFill>
                  <a:srgbClr val="FFFFFF"/>
                </a:solidFill>
              </a:rPr>
              <a:t>Nucleus+coma</a:t>
            </a:r>
            <a:r>
              <a:rPr lang="en-US" dirty="0">
                <a:solidFill>
                  <a:srgbClr val="FFFFFF"/>
                </a:solidFill>
              </a:rPr>
              <a:t> structure</a:t>
            </a:r>
          </a:p>
          <a:p>
            <a:pPr lvl="1"/>
            <a:r>
              <a:rPr lang="en-US" dirty="0">
                <a:solidFill>
                  <a:srgbClr val="FFFFFF"/>
                </a:solidFill>
              </a:rPr>
              <a:t>Rotational dynamics</a:t>
            </a:r>
          </a:p>
          <a:p>
            <a:r>
              <a:rPr lang="en-US" dirty="0">
                <a:solidFill>
                  <a:schemeClr val="accent5">
                    <a:lumMod val="60000"/>
                    <a:lumOff val="40000"/>
                  </a:schemeClr>
                </a:solidFill>
              </a:rPr>
              <a:t>Track the evolution of its dust coma as it progresses toward perihelion</a:t>
            </a:r>
          </a:p>
          <a:p>
            <a:pPr lvl="1"/>
            <a:r>
              <a:rPr lang="en-US" dirty="0">
                <a:solidFill>
                  <a:srgbClr val="FFFFFF"/>
                </a:solidFill>
              </a:rPr>
              <a:t>Yield mass loss and thus information on material strength,</a:t>
            </a:r>
          </a:p>
          <a:p>
            <a:pPr lvl="1"/>
            <a:r>
              <a:rPr lang="en-US" dirty="0">
                <a:solidFill>
                  <a:srgbClr val="FFFFFF"/>
                </a:solidFill>
              </a:rPr>
              <a:t>Identify when H</a:t>
            </a:r>
            <a:r>
              <a:rPr lang="en-US" baseline="-25000" dirty="0">
                <a:solidFill>
                  <a:srgbClr val="FFFFFF"/>
                </a:solidFill>
              </a:rPr>
              <a:t>2</a:t>
            </a:r>
            <a:r>
              <a:rPr lang="en-US" dirty="0">
                <a:solidFill>
                  <a:srgbClr val="FFFFFF"/>
                </a:solidFill>
              </a:rPr>
              <a:t>O  sublimation is expressed – lag provides information on surface properties</a:t>
            </a:r>
          </a:p>
          <a:p>
            <a:r>
              <a:rPr lang="en-US" dirty="0">
                <a:solidFill>
                  <a:schemeClr val="accent5">
                    <a:lumMod val="60000"/>
                    <a:lumOff val="40000"/>
                  </a:schemeClr>
                </a:solidFill>
              </a:rPr>
              <a:t>Determine the D/H of C/2019 K2</a:t>
            </a:r>
            <a:endParaRPr lang="en-US" dirty="0">
              <a:solidFill>
                <a:srgbClr val="FFFFFF"/>
              </a:solidFill>
            </a:endParaRPr>
          </a:p>
          <a:p>
            <a:pPr lvl="1"/>
            <a:r>
              <a:rPr lang="en-US" dirty="0">
                <a:solidFill>
                  <a:srgbClr val="FFFFFF"/>
                </a:solidFill>
              </a:rPr>
              <a:t>D/H is a function of formation temperature, puts constraint on protoplanetary disk temperature</a:t>
            </a:r>
          </a:p>
          <a:p>
            <a:pPr lvl="1"/>
            <a:r>
              <a:rPr lang="en-US" dirty="0">
                <a:solidFill>
                  <a:srgbClr val="FFFFFF"/>
                </a:solidFill>
              </a:rPr>
              <a:t>Observations at multiple times and places would increase data analysis robustness (e.g., sublimation effects, source of hydrogen)</a:t>
            </a:r>
            <a:endParaRPr lang="en-US" dirty="0">
              <a:solidFill>
                <a:schemeClr val="accent5">
                  <a:lumMod val="60000"/>
                  <a:lumOff val="40000"/>
                </a:schemeClr>
              </a:solidFill>
            </a:endParaRPr>
          </a:p>
          <a:p>
            <a:pPr defTabSz="891357">
              <a:defRPr/>
            </a:pPr>
            <a:endParaRPr lang="en-US" dirty="0"/>
          </a:p>
          <a:p>
            <a:pPr defTabSz="942172">
              <a:defRPr/>
            </a:pPr>
            <a:endParaRPr lang="en-US" dirty="0"/>
          </a:p>
          <a:p>
            <a:pPr defTabSz="942172">
              <a:defRPr/>
            </a:pPr>
            <a:r>
              <a:rPr lang="en-US" dirty="0"/>
              <a:t>---------------------</a:t>
            </a:r>
          </a:p>
          <a:p>
            <a:pPr defTabSz="942172">
              <a:defRPr/>
            </a:pPr>
            <a:endParaRPr lang="en-US" dirty="0"/>
          </a:p>
          <a:p>
            <a:pPr defTabSz="942172">
              <a:defRPr/>
            </a:pPr>
            <a:endParaRPr lang="en-US" dirty="0"/>
          </a:p>
          <a:p>
            <a:pPr defTabSz="942172">
              <a:defRPr/>
            </a:pPr>
            <a:r>
              <a:rPr lang="en-US" dirty="0"/>
              <a:t>Observing D/H in comets, or any other</a:t>
            </a:r>
            <a:r>
              <a:rPr lang="en-US" baseline="0" dirty="0"/>
              <a:t> environment such as Pluto’s exospheres, or plumes, </a:t>
            </a:r>
            <a:r>
              <a:rPr lang="en-US" dirty="0"/>
              <a:t>we </a:t>
            </a:r>
            <a:r>
              <a:rPr lang="en-US" baseline="0" dirty="0"/>
              <a:t>require an instrument that has high throughput. </a:t>
            </a:r>
            <a:r>
              <a:rPr lang="en-US" b="1" baseline="0" dirty="0"/>
              <a:t>Having wide FOV</a:t>
            </a:r>
            <a:r>
              <a:rPr lang="en-US" baseline="0" dirty="0"/>
              <a:t> is a great thing for </a:t>
            </a:r>
            <a:r>
              <a:rPr lang="en-US" baseline="0" dirty="0" err="1"/>
              <a:t>Smallsats</a:t>
            </a:r>
            <a:r>
              <a:rPr lang="en-US" baseline="0" dirty="0"/>
              <a:t> because I can tolerate less pointing accuracy: it saves money and has less mass and complexity. </a:t>
            </a:r>
            <a:r>
              <a:rPr lang="en-US" b="0" baseline="0" dirty="0"/>
              <a:t>An </a:t>
            </a:r>
            <a:r>
              <a:rPr lang="en-US" b="1" baseline="0" dirty="0"/>
              <a:t>important factor</a:t>
            </a:r>
            <a:r>
              <a:rPr lang="en-US" baseline="0" dirty="0"/>
              <a:t> is that we don’t need large aperture telescope coupled to the instrument. </a:t>
            </a:r>
            <a:endParaRPr lang="en-US" dirty="0"/>
          </a:p>
          <a:p>
            <a:pPr defTabSz="942172">
              <a:defRPr/>
            </a:pPr>
            <a:endParaRPr lang="en-US" dirty="0"/>
          </a:p>
          <a:p>
            <a:pPr defTabSz="942172">
              <a:defRPr/>
            </a:pPr>
            <a:r>
              <a:rPr lang="en-US" baseline="0" dirty="0"/>
              <a:t>But what if the sources we like to look at are very faint and we have a narrow FOV we are not going to get enough photons unless we have a large aperture telescope that are often not an option. A way to go around it in this case, is to have a larger FOV. </a:t>
            </a:r>
          </a:p>
          <a:p>
            <a:pPr defTabSz="942172">
              <a:defRPr/>
            </a:pPr>
            <a:endParaRPr lang="en-US" baseline="0" dirty="0"/>
          </a:p>
          <a:p>
            <a:r>
              <a:rPr lang="en-US" baseline="0" dirty="0"/>
              <a:t>Thus it is necessary to have the </a:t>
            </a:r>
            <a:r>
              <a:rPr lang="en-US" b="1" baseline="0" dirty="0"/>
              <a:t>suitable instruments </a:t>
            </a:r>
            <a:r>
              <a:rPr lang="en-US" baseline="0" dirty="0"/>
              <a:t>to take the specific data that we want. But unfortunately we don’t always have that </a:t>
            </a:r>
            <a:r>
              <a:rPr lang="en-US" b="1" baseline="0" dirty="0"/>
              <a:t>luxury, </a:t>
            </a:r>
            <a:r>
              <a:rPr lang="en-US" baseline="0" dirty="0"/>
              <a:t>not from the ground, not from space and certainly not from </a:t>
            </a:r>
            <a:r>
              <a:rPr lang="en-US" baseline="0" dirty="0" err="1"/>
              <a:t>smallsats</a:t>
            </a:r>
            <a:r>
              <a:rPr lang="en-US" baseline="0" dirty="0"/>
              <a:t>. </a:t>
            </a:r>
          </a:p>
          <a:p>
            <a:pPr defTabSz="942172">
              <a:defRPr/>
            </a:pPr>
            <a:endParaRPr lang="en-US" dirty="0"/>
          </a:p>
          <a:p>
            <a:pPr defTabSz="942172">
              <a:defRPr/>
            </a:pPr>
            <a:r>
              <a:rPr lang="en-US" dirty="0"/>
              <a:t>--------</a:t>
            </a:r>
          </a:p>
          <a:p>
            <a:pPr defTabSz="942172">
              <a:defRPr/>
            </a:pPr>
            <a:endParaRPr lang="en-US" dirty="0"/>
          </a:p>
          <a:p>
            <a:pPr defTabSz="942172">
              <a:defRPr/>
            </a:pPr>
            <a:r>
              <a:rPr lang="en-US" dirty="0"/>
              <a:t>Discovered by: Alan Hale / Thomas Bopp</a:t>
            </a:r>
          </a:p>
          <a:p>
            <a:pPr defTabSz="942172">
              <a:defRPr/>
            </a:pPr>
            <a:r>
              <a:rPr lang="en-US" dirty="0"/>
              <a:t>Orbital period: 2,537 years</a:t>
            </a:r>
          </a:p>
          <a:p>
            <a:pPr defTabSz="942172">
              <a:defRPr/>
            </a:pPr>
            <a:r>
              <a:rPr lang="en-US" dirty="0"/>
              <a:t>Predicted next perihelion: 4380</a:t>
            </a:r>
          </a:p>
          <a:p>
            <a:pPr defTabSz="942172">
              <a:defRPr/>
            </a:pPr>
            <a:r>
              <a:rPr lang="en-US" dirty="0"/>
              <a:t>Discovered: July 23, 1995</a:t>
            </a:r>
          </a:p>
          <a:p>
            <a:pPr defTabSz="942172">
              <a:defRPr/>
            </a:pPr>
            <a:r>
              <a:rPr lang="en-US" dirty="0"/>
              <a:t>Last perihelion: April 1, 1997</a:t>
            </a:r>
          </a:p>
          <a:p>
            <a:pPr defTabSz="942172">
              <a:defRPr/>
            </a:pPr>
            <a:endParaRPr lang="en-US" dirty="0"/>
          </a:p>
          <a:p>
            <a:pPr defTabSz="942172">
              <a:defRPr/>
            </a:pPr>
            <a:r>
              <a:rPr lang="en-US" dirty="0"/>
              <a:t>as the comet approaches the Sun, the solar heating triggers sublimation of gasses, made up of H</a:t>
            </a:r>
            <a:r>
              <a:rPr lang="en-US" baseline="-25000" dirty="0"/>
              <a:t>2</a:t>
            </a:r>
            <a:r>
              <a:rPr lang="en-US" dirty="0"/>
              <a:t>O, CO, CO</a:t>
            </a:r>
            <a:r>
              <a:rPr lang="en-US" baseline="-25000" dirty="0"/>
              <a:t>2</a:t>
            </a:r>
            <a:r>
              <a:rPr lang="en-US" dirty="0"/>
              <a:t> and complex molecules from the nucleus. As the gas expands, each species is subjected to various physical processes including dissociation, ionization, gas-phase reactions, etc. As a result, the gaseous material is modified to a large extent. Within the coma, the gas densities are very low and the rate of chemical reactions among species is low except very close to the nucleus. This provides a unique opportunity to study the properties of reactive gasses that are difficult to study on the Earth, such as OH. The molecules released by the nucleus, known as parent molecules, ultimately give rise to simpler molecules like CN, C</a:t>
            </a:r>
            <a:r>
              <a:rPr lang="en-US" baseline="-25000" dirty="0"/>
              <a:t>2</a:t>
            </a:r>
            <a:r>
              <a:rPr lang="en-US" dirty="0"/>
              <a:t>, OH, CH, NH</a:t>
            </a:r>
            <a:r>
              <a:rPr lang="en-US" baseline="-25000" dirty="0"/>
              <a:t>2</a:t>
            </a:r>
            <a:r>
              <a:rPr lang="en-US" dirty="0"/>
              <a:t>, etc. that are seen in the comet’s emission spectra [15]. In many cases, the parents of these species are unknown or variable.</a:t>
            </a:r>
          </a:p>
          <a:p>
            <a:endParaRPr lang="en-US" dirty="0"/>
          </a:p>
          <a:p>
            <a:endParaRPr lang="en-US" dirty="0"/>
          </a:p>
          <a:p>
            <a:r>
              <a:rPr lang="en-US" dirty="0"/>
              <a:t>Determine what fraction of Earth’s oceans is comet water</a:t>
            </a:r>
          </a:p>
          <a:p>
            <a:r>
              <a:rPr lang="en-US" dirty="0"/>
              <a:t>2. Determine to what extent comet ice is interstellar vs. condensed in the Solar Nebula</a:t>
            </a:r>
          </a:p>
          <a:p>
            <a:r>
              <a:rPr lang="en-US" dirty="0"/>
              <a:t>3. Determine to what extent comet nuclei have D/H heterogeneities</a:t>
            </a:r>
          </a:p>
          <a:p>
            <a:r>
              <a:rPr lang="en-US" dirty="0"/>
              <a:t>4. Determine how D/H varied with heliocentric distance in the Solar Nebula</a:t>
            </a:r>
          </a:p>
          <a:p>
            <a:r>
              <a:rPr lang="en-US" dirty="0"/>
              <a:t>5. Determine the source regions of the current comet reservoirs</a:t>
            </a:r>
          </a:p>
          <a:p>
            <a:endParaRPr lang="en-US" dirty="0"/>
          </a:p>
        </p:txBody>
      </p:sp>
      <p:sp>
        <p:nvSpPr>
          <p:cNvPr id="4" name="Slide Number Placeholder 3"/>
          <p:cNvSpPr>
            <a:spLocks noGrp="1"/>
          </p:cNvSpPr>
          <p:nvPr>
            <p:ph type="sldNum" sz="quarter" idx="10"/>
          </p:nvPr>
        </p:nvSpPr>
        <p:spPr/>
        <p:txBody>
          <a:bodyPr/>
          <a:lstStyle/>
          <a:p>
            <a:fld id="{E6523E8A-7B47-4D47-B768-00402A3374A0}" type="slidenum">
              <a:rPr lang="en-US" smtClean="0"/>
              <a:pPr/>
              <a:t>3</a:t>
            </a:fld>
            <a:endParaRPr lang="en-US"/>
          </a:p>
        </p:txBody>
      </p:sp>
    </p:spTree>
    <p:extLst>
      <p:ext uri="{BB962C8B-B14F-4D97-AF65-F5344CB8AC3E}">
        <p14:creationId xmlns:p14="http://schemas.microsoft.com/office/powerpoint/2010/main" val="1488020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defTabSz="966529">
              <a:defRPr/>
            </a:pPr>
            <a:r>
              <a:rPr lang="en-US" b="0" dirty="0"/>
              <a:t>As </a:t>
            </a:r>
            <a:r>
              <a:rPr lang="en-US" b="1" dirty="0"/>
              <a:t>Scientists</a:t>
            </a:r>
            <a:r>
              <a:rPr lang="en-US" b="0" baseline="0" dirty="0"/>
              <a:t> we can take data in</a:t>
            </a:r>
            <a:r>
              <a:rPr lang="en-US" dirty="0"/>
              <a:t> different ways,</a:t>
            </a:r>
            <a:r>
              <a:rPr lang="en-US" baseline="0" dirty="0"/>
              <a:t> more commonly we can take a </a:t>
            </a:r>
            <a:r>
              <a:rPr lang="en-US" b="1" baseline="0" dirty="0"/>
              <a:t>picture or spectra</a:t>
            </a:r>
            <a:r>
              <a:rPr lang="en-US" baseline="0" dirty="0"/>
              <a:t>,</a:t>
            </a:r>
            <a:r>
              <a:rPr lang="en-US" b="1" baseline="0" dirty="0"/>
              <a:t> </a:t>
            </a:r>
            <a:r>
              <a:rPr lang="en-US" b="0" baseline="0" dirty="0"/>
              <a:t>a</a:t>
            </a:r>
            <a:r>
              <a:rPr lang="en-US" baseline="0" dirty="0"/>
              <a:t>ll these data may represent the </a:t>
            </a:r>
            <a:r>
              <a:rPr lang="en-US" b="1" baseline="0" dirty="0"/>
              <a:t>same source</a:t>
            </a:r>
            <a:r>
              <a:rPr lang="en-US" baseline="0" dirty="0"/>
              <a:t> but carry different information. </a:t>
            </a:r>
          </a:p>
          <a:p>
            <a:pPr marL="0" marR="0" lvl="0" indent="0" algn="l" defTabSz="966529"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66529" rtl="0" eaLnBrk="1" fontAlgn="auto" latinLnBrk="0" hangingPunct="1">
              <a:lnSpc>
                <a:spcPct val="100000"/>
              </a:lnSpc>
              <a:spcBef>
                <a:spcPts val="0"/>
              </a:spcBef>
              <a:spcAft>
                <a:spcPts val="0"/>
              </a:spcAft>
              <a:buClrTx/>
              <a:buSzTx/>
              <a:buFontTx/>
              <a:buNone/>
              <a:tabLst/>
              <a:defRPr/>
            </a:pPr>
            <a:r>
              <a:rPr lang="en-US" b="1" dirty="0"/>
              <a:t>So for most of </a:t>
            </a:r>
            <a:r>
              <a:rPr lang="en-US" dirty="0"/>
              <a:t>us the challenge lies not only in building smaller and</a:t>
            </a:r>
            <a:r>
              <a:rPr lang="en-US" baseline="0" dirty="0"/>
              <a:t> sensitive</a:t>
            </a:r>
            <a:r>
              <a:rPr lang="en-US" dirty="0"/>
              <a:t> instruments but building miniature instruments with desirable science return. </a:t>
            </a:r>
          </a:p>
          <a:p>
            <a:pPr defTabSz="966529">
              <a:defRPr/>
            </a:pPr>
            <a:endParaRPr lang="en-US" dirty="0"/>
          </a:p>
          <a:p>
            <a:pPr defTabSz="966529">
              <a:defRPr/>
            </a:pPr>
            <a:r>
              <a:rPr lang="en-US" baseline="0" dirty="0"/>
              <a:t>For </a:t>
            </a:r>
            <a:r>
              <a:rPr lang="en-US" b="1" baseline="0" dirty="0"/>
              <a:t>the type of science </a:t>
            </a:r>
            <a:r>
              <a:rPr lang="en-US" baseline="0" dirty="0"/>
              <a:t>I’m interested, I like to take the spectra. Not just any spectra, but high R spectra </a:t>
            </a:r>
            <a:r>
              <a:rPr lang="en-US" b="0" dirty="0"/>
              <a:t>to study spectral line profiles,</a:t>
            </a:r>
            <a:r>
              <a:rPr lang="en-US" b="0" baseline="0" dirty="0"/>
              <a:t> and </a:t>
            </a:r>
            <a:r>
              <a:rPr lang="en-US" b="0" dirty="0"/>
              <a:t>look</a:t>
            </a:r>
            <a:r>
              <a:rPr lang="en-US" b="0" baseline="0" dirty="0"/>
              <a:t> for </a:t>
            </a:r>
            <a:r>
              <a:rPr lang="en-US" dirty="0"/>
              <a:t>fine relative motions in the spectra, isotope ratios, temperature, turbulence, and much more!</a:t>
            </a:r>
          </a:p>
          <a:p>
            <a:pPr defTabSz="966529">
              <a:defRPr/>
            </a:pPr>
            <a:endParaRPr lang="en-US" baseline="0" dirty="0"/>
          </a:p>
          <a:p>
            <a:pPr defTabSz="966529">
              <a:defRPr/>
            </a:pPr>
            <a:r>
              <a:rPr lang="en-US" baseline="0" dirty="0"/>
              <a:t>But the sources I like to study like comets, lunar exosphere, ISM, are very faint and if we have a narrow FOV we are not going to get enough photons unless we have a large aperture telescope that are often not the easy nor the cheap option. A way to go around it is to have a larger FOV. </a:t>
            </a:r>
          </a:p>
          <a:p>
            <a:pPr defTabSz="966529">
              <a:defRPr/>
            </a:pPr>
            <a:endParaRPr lang="en-US" baseline="0" dirty="0"/>
          </a:p>
          <a:p>
            <a:r>
              <a:rPr lang="en-US" baseline="0" dirty="0"/>
              <a:t>Thus it is necessary to have the </a:t>
            </a:r>
            <a:r>
              <a:rPr lang="en-US" b="1" baseline="0" dirty="0"/>
              <a:t>suitable instruments </a:t>
            </a:r>
            <a:r>
              <a:rPr lang="en-US" baseline="0" dirty="0"/>
              <a:t>to take the specific science data that we want. But unfortunately we don’t always have that option,</a:t>
            </a:r>
            <a:r>
              <a:rPr lang="en-US" b="1" baseline="0" dirty="0"/>
              <a:t> </a:t>
            </a:r>
            <a:r>
              <a:rPr lang="en-US" baseline="0" dirty="0"/>
              <a:t>not from the ground, not from space and certainly not from </a:t>
            </a:r>
            <a:r>
              <a:rPr lang="en-US" baseline="0" dirty="0" err="1"/>
              <a:t>smallsats</a:t>
            </a:r>
            <a:r>
              <a:rPr lang="en-US" baseline="0" dirty="0"/>
              <a:t>. </a:t>
            </a:r>
          </a:p>
          <a:p>
            <a:endParaRPr lang="en-US" baseline="0" dirty="0"/>
          </a:p>
          <a:p>
            <a:pPr defTabSz="966529">
              <a:defRPr/>
            </a:pPr>
            <a:endParaRPr lang="en-US" dirty="0"/>
          </a:p>
          <a:p>
            <a:pPr defTabSz="966529">
              <a:defRPr/>
            </a:pPr>
            <a:r>
              <a:rPr lang="en-US" dirty="0"/>
              <a:t>-------------</a:t>
            </a:r>
          </a:p>
          <a:p>
            <a:pPr defTabSz="966529">
              <a:defRPr/>
            </a:pPr>
            <a:endParaRPr lang="en-US" baseline="0" dirty="0"/>
          </a:p>
          <a:p>
            <a:pPr>
              <a:lnSpc>
                <a:spcPct val="150000"/>
              </a:lnSpc>
            </a:pPr>
            <a:r>
              <a:rPr lang="en-US" dirty="0">
                <a:solidFill>
                  <a:srgbClr val="FFFF00"/>
                </a:solidFill>
              </a:rPr>
              <a:t>Sun: </a:t>
            </a:r>
            <a:r>
              <a:rPr lang="en-US" dirty="0"/>
              <a:t>31.6′ – 32.7′</a:t>
            </a:r>
          </a:p>
          <a:p>
            <a:r>
              <a:rPr lang="en-US" dirty="0">
                <a:solidFill>
                  <a:srgbClr val="FFFF00"/>
                </a:solidFill>
              </a:rPr>
              <a:t>Comets: </a:t>
            </a:r>
            <a:r>
              <a:rPr lang="en-US" dirty="0" err="1"/>
              <a:t>arcsec</a:t>
            </a:r>
            <a:r>
              <a:rPr lang="en-US" dirty="0"/>
              <a:t> to degrees</a:t>
            </a:r>
            <a:endParaRPr lang="pt-BR" dirty="0"/>
          </a:p>
          <a:p>
            <a:pPr>
              <a:lnSpc>
                <a:spcPct val="150000"/>
              </a:lnSpc>
            </a:pPr>
            <a:r>
              <a:rPr lang="en-US" dirty="0">
                <a:solidFill>
                  <a:srgbClr val="FFFF00"/>
                </a:solidFill>
              </a:rPr>
              <a:t>Mars: </a:t>
            </a:r>
            <a:r>
              <a:rPr lang="en-US" dirty="0"/>
              <a:t>3.4″ – 25″</a:t>
            </a:r>
          </a:p>
          <a:p>
            <a:pPr>
              <a:lnSpc>
                <a:spcPct val="150000"/>
              </a:lnSpc>
            </a:pPr>
            <a:r>
              <a:rPr lang="en-US" dirty="0">
                <a:solidFill>
                  <a:srgbClr val="FFFF00"/>
                </a:solidFill>
              </a:rPr>
              <a:t>Jupiter: </a:t>
            </a:r>
            <a:r>
              <a:rPr lang="en-US" dirty="0"/>
              <a:t>29.8″ – 50″</a:t>
            </a:r>
          </a:p>
          <a:p>
            <a:r>
              <a:rPr lang="pt-BR" dirty="0">
                <a:solidFill>
                  <a:srgbClr val="FFFF00"/>
                </a:solidFill>
              </a:rPr>
              <a:t>Vesta: </a:t>
            </a:r>
            <a:r>
              <a:rPr lang="pt-BR" dirty="0"/>
              <a:t>0.2" – 0.6“</a:t>
            </a:r>
          </a:p>
          <a:p>
            <a:endParaRPr lang="en-US" dirty="0"/>
          </a:p>
          <a:p>
            <a:pPr eaLnBrk="1" hangingPunct="1">
              <a:spcBef>
                <a:spcPct val="50000"/>
              </a:spcBef>
              <a:buFontTx/>
              <a:buNone/>
            </a:pPr>
            <a:endParaRPr lang="en-US" dirty="0"/>
          </a:p>
          <a:p>
            <a:endParaRPr lang="en-US" baseline="0" dirty="0"/>
          </a:p>
          <a:p>
            <a:r>
              <a:rPr lang="en-US" baseline="0" dirty="0"/>
              <a:t>-----</a:t>
            </a:r>
          </a:p>
          <a:p>
            <a:endParaRPr lang="en-US" baseline="0" dirty="0"/>
          </a:p>
          <a:p>
            <a:r>
              <a:rPr lang="en-US" dirty="0"/>
              <a:t>http://www.lpap.ulg.ac.be/jupiter/research.html</a:t>
            </a:r>
          </a:p>
          <a:p>
            <a:endParaRPr lang="en-US" dirty="0"/>
          </a:p>
          <a:p>
            <a:r>
              <a:rPr lang="en-US" dirty="0"/>
              <a:t>Ultraviolet spectra using GHRS sampled in July 1995 between 1250 and 1680 Å at spectral resolution ~0.6 Å were reported for characteristically bright regions of Jupiter's morning and afternoon northern aurora (</a:t>
            </a:r>
            <a:r>
              <a:rPr lang="en-US" dirty="0" err="1"/>
              <a:t>Trafton</a:t>
            </a:r>
            <a:r>
              <a:rPr lang="en-US" dirty="0"/>
              <a:t> </a:t>
            </a:r>
            <a:r>
              <a:rPr lang="en-US" i="1" dirty="0"/>
              <a:t>et al.</a:t>
            </a:r>
            <a:r>
              <a:rPr lang="en-US" dirty="0"/>
              <a:t>, 1998. We have searched for evidence that the primary precipitating particles exciting the aurora include the heavy ions known to exist in Jupiter's plasma torus and magnetosphere. We have also searched for such ambient heavy ions and neutrals at rest in the auroral ionosphere, the end products of previous precipitation, excited by the auroral cascade. We argue that primary emission would be characterized by a dramatically Doppler-broadened and redshifted line profile resulting from the cascade process and the angle between the line of sight and the magnetic field lines in the atmosphere. In contrast, ambient emission would be distinguished by narrow emission lines. We have modelled the theoretical sulfur and oxygen line shapes for ion precipitation and concluded that electron precipitation is responsible for most of the H</a:t>
            </a:r>
            <a:r>
              <a:rPr lang="en-US" baseline="-25000" dirty="0"/>
              <a:t>2</a:t>
            </a:r>
            <a:r>
              <a:rPr lang="en-US" dirty="0"/>
              <a:t> emissions (</a:t>
            </a:r>
            <a:r>
              <a:rPr lang="en-US" dirty="0" err="1"/>
              <a:t>Rego</a:t>
            </a:r>
            <a:r>
              <a:rPr lang="en-US" dirty="0"/>
              <a:t> </a:t>
            </a:r>
            <a:r>
              <a:rPr lang="en-US" i="1" dirty="0"/>
              <a:t>et al.</a:t>
            </a:r>
            <a:r>
              <a:rPr lang="en-US" dirty="0"/>
              <a:t>, 1998). O ions contributed &lt; 13% of the precipitating energy flux, and S ions contributed &lt; 50%. This dominance suggests that field-aligned </a:t>
            </a:r>
            <a:r>
              <a:rPr lang="en-US" dirty="0" err="1"/>
              <a:t>magnetospheric</a:t>
            </a:r>
            <a:r>
              <a:rPr lang="en-US" dirty="0"/>
              <a:t> currents are more important than </a:t>
            </a:r>
            <a:r>
              <a:rPr lang="en-US" dirty="0" err="1"/>
              <a:t>energetization</a:t>
            </a:r>
            <a:r>
              <a:rPr lang="en-US" dirty="0"/>
              <a:t> of energetic ions and subsequent scattering by plasma waves as a mechanism for generating the Jovian aurora. Differences were observed in the auroral spectral hydrocarbon absorption at different locations, which cannot be interpreted without ambiguity between auroral and atmospheric structural causes. We have found that the brighter emission in an auroral sector consistently shows more spectral hydrocarbon absorption than the dimmer emission.</a:t>
            </a:r>
          </a:p>
          <a:p>
            <a:endParaRPr lang="en-US" dirty="0"/>
          </a:p>
        </p:txBody>
      </p:sp>
      <p:sp>
        <p:nvSpPr>
          <p:cNvPr id="4" name="Slide Number Placeholder 3"/>
          <p:cNvSpPr>
            <a:spLocks noGrp="1"/>
          </p:cNvSpPr>
          <p:nvPr>
            <p:ph type="sldNum" sz="quarter" idx="10"/>
          </p:nvPr>
        </p:nvSpPr>
        <p:spPr/>
        <p:txBody>
          <a:bodyPr/>
          <a:lstStyle/>
          <a:p>
            <a:fld id="{E6523E8A-7B47-4D47-B768-00402A3374A0}" type="slidenum">
              <a:rPr lang="en-US" smtClean="0"/>
              <a:pPr/>
              <a:t>4</a:t>
            </a:fld>
            <a:endParaRPr lang="en-US"/>
          </a:p>
        </p:txBody>
      </p:sp>
    </p:spTree>
    <p:extLst>
      <p:ext uri="{BB962C8B-B14F-4D97-AF65-F5344CB8AC3E}">
        <p14:creationId xmlns:p14="http://schemas.microsoft.com/office/powerpoint/2010/main" val="721931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42172">
              <a:spcBef>
                <a:spcPct val="50000"/>
              </a:spcBef>
              <a:defRPr/>
            </a:pPr>
            <a:r>
              <a:rPr lang="en-US" dirty="0"/>
              <a:t>When we look at spectrometers, it’s often the </a:t>
            </a:r>
            <a:r>
              <a:rPr lang="en-US" b="1" dirty="0"/>
              <a:t>trade off </a:t>
            </a:r>
            <a:r>
              <a:rPr lang="en-US" dirty="0"/>
              <a:t>Between R, FOV, and Bandpass. Grating spectrometers, or imaging spectrometers, are optimized to have high R at narrow FOV. </a:t>
            </a:r>
          </a:p>
          <a:p>
            <a:pPr defTabSz="942172">
              <a:spcBef>
                <a:spcPct val="50000"/>
              </a:spcBef>
              <a:defRPr/>
            </a:pPr>
            <a:endParaRPr lang="en-US" dirty="0"/>
          </a:p>
          <a:p>
            <a:pPr marL="0" marR="0" lvl="0" indent="0" algn="l" defTabSz="942172" rtl="0" eaLnBrk="1" fontAlgn="auto" latinLnBrk="0" hangingPunct="1">
              <a:lnSpc>
                <a:spcPct val="100000"/>
              </a:lnSpc>
              <a:spcBef>
                <a:spcPct val="50000"/>
              </a:spcBef>
              <a:spcAft>
                <a:spcPts val="0"/>
              </a:spcAft>
              <a:buClrTx/>
              <a:buSzTx/>
              <a:buFontTx/>
              <a:buNone/>
              <a:tabLst/>
              <a:defRPr/>
            </a:pPr>
            <a:r>
              <a:rPr lang="en-US" dirty="0"/>
              <a:t>Now </a:t>
            </a:r>
            <a:r>
              <a:rPr lang="en-US" b="1" dirty="0"/>
              <a:t>I have been working </a:t>
            </a:r>
            <a:r>
              <a:rPr lang="en-US" dirty="0"/>
              <a:t>on a class of spectrometers, that were initially designed to fill the observational gap for temporal high spectral resolution spectrometry at wide FOV from extended diffused gasses, such as comets. </a:t>
            </a:r>
          </a:p>
          <a:p>
            <a:pPr marL="0" marR="0" lvl="0" indent="0" algn="l" defTabSz="942172" rtl="0" eaLnBrk="1" fontAlgn="auto" latinLnBrk="0" hangingPunct="1">
              <a:lnSpc>
                <a:spcPct val="100000"/>
              </a:lnSpc>
              <a:spcBef>
                <a:spcPct val="50000"/>
              </a:spcBef>
              <a:spcAft>
                <a:spcPts val="0"/>
              </a:spcAft>
              <a:buClrTx/>
              <a:buSzTx/>
              <a:buFontTx/>
              <a:buNone/>
              <a:tabLst/>
              <a:defRPr/>
            </a:pPr>
            <a:endParaRPr lang="en-US" dirty="0"/>
          </a:p>
          <a:p>
            <a:pPr defTabSz="942172">
              <a:spcBef>
                <a:spcPct val="50000"/>
              </a:spcBef>
              <a:defRPr/>
            </a:pPr>
            <a:r>
              <a:rPr lang="en-US" baseline="0" dirty="0"/>
              <a:t>Bu</a:t>
            </a:r>
            <a:r>
              <a:rPr lang="en-US" b="0" baseline="0" dirty="0"/>
              <a:t>t when we need to study </a:t>
            </a:r>
            <a:r>
              <a:rPr lang="en-US" b="1" baseline="0" dirty="0"/>
              <a:t>extended diffused gases </a:t>
            </a:r>
            <a:r>
              <a:rPr lang="en-US" b="0" baseline="0" dirty="0"/>
              <a:t>such as</a:t>
            </a:r>
            <a:r>
              <a:rPr lang="en-US" b="1" baseline="0" dirty="0"/>
              <a:t> </a:t>
            </a:r>
            <a:r>
              <a:rPr lang="en-US" baseline="0" dirty="0"/>
              <a:t>comets, exospheres, plumes, evaporating planetary atmospheres, interplanetary Medium, Nebula and or even the Earth’s atmosphere, S</a:t>
            </a:r>
            <a:r>
              <a:rPr lang="en-US" dirty="0"/>
              <a:t>patial Homodyne Spectrometer</a:t>
            </a:r>
            <a:r>
              <a:rPr lang="en-US" baseline="0" dirty="0"/>
              <a:t> allows us</a:t>
            </a:r>
            <a:r>
              <a:rPr lang="en-US" dirty="0"/>
              <a:t> to combine wide FOV temporal coverage at high spectral R. </a:t>
            </a:r>
          </a:p>
          <a:p>
            <a:pPr defTabSz="942172">
              <a:spcBef>
                <a:spcPct val="50000"/>
              </a:spcBef>
              <a:defRPr/>
            </a:pPr>
            <a:endParaRPr lang="en-US" dirty="0"/>
          </a:p>
          <a:p>
            <a:pPr marL="0" marR="0" lvl="0" indent="0" algn="l" defTabSz="891357" rtl="0" eaLnBrk="1" fontAlgn="auto" latinLnBrk="0" hangingPunct="1">
              <a:lnSpc>
                <a:spcPct val="100000"/>
              </a:lnSpc>
              <a:spcBef>
                <a:spcPts val="0"/>
              </a:spcBef>
              <a:spcAft>
                <a:spcPts val="0"/>
              </a:spcAft>
              <a:buClrTx/>
              <a:buSzTx/>
              <a:buFontTx/>
              <a:buNone/>
              <a:tabLst/>
              <a:defRPr/>
            </a:pPr>
            <a:endParaRPr lang="en-US" dirty="0"/>
          </a:p>
          <a:p>
            <a:pPr defTabSz="891357">
              <a:defRPr/>
            </a:pPr>
            <a:r>
              <a:rPr lang="en-US" dirty="0"/>
              <a:t>It turns out the technique I developed is inherently small, doesn’t require large aperture telescopes and benefits greatly from higher vibration and temperature tolerances, which makes it a suitable candidate for space on small platforms. </a:t>
            </a:r>
          </a:p>
          <a:p>
            <a:pPr defTabSz="942172">
              <a:spcBef>
                <a:spcPct val="50000"/>
              </a:spcBef>
              <a:defRPr/>
            </a:pPr>
            <a:endParaRPr lang="en-US" dirty="0"/>
          </a:p>
          <a:p>
            <a:pPr defTabSz="942172">
              <a:spcBef>
                <a:spcPct val="50000"/>
              </a:spcBef>
              <a:defRPr/>
            </a:pPr>
            <a:endParaRPr lang="en-US" dirty="0"/>
          </a:p>
          <a:p>
            <a:pPr defTabSz="942172">
              <a:spcBef>
                <a:spcPct val="50000"/>
              </a:spcBef>
              <a:defRPr/>
            </a:pPr>
            <a:r>
              <a:rPr lang="en-US" b="1" baseline="0" dirty="0"/>
              <a:t>Having wide FOV</a:t>
            </a:r>
            <a:r>
              <a:rPr lang="en-US" baseline="0" dirty="0"/>
              <a:t> is a great thing for </a:t>
            </a:r>
            <a:r>
              <a:rPr lang="en-US" baseline="0" dirty="0" err="1"/>
              <a:t>Smallsats</a:t>
            </a:r>
            <a:r>
              <a:rPr lang="en-US" baseline="0" dirty="0"/>
              <a:t> because I can tolerate less pointing accuracy: it saves money and has less mass and complexity. </a:t>
            </a:r>
            <a:r>
              <a:rPr lang="en-US" b="0" baseline="0" dirty="0"/>
              <a:t>An </a:t>
            </a:r>
            <a:r>
              <a:rPr lang="en-US" b="1" baseline="0" dirty="0"/>
              <a:t>important factor</a:t>
            </a:r>
            <a:r>
              <a:rPr lang="en-US" baseline="0" dirty="0"/>
              <a:t> is that we don’t need large aperture telescope coupled to the instrument. </a:t>
            </a:r>
            <a:endParaRPr lang="en-US" dirty="0"/>
          </a:p>
          <a:p>
            <a:pPr defTabSz="942172">
              <a:spcBef>
                <a:spcPct val="50000"/>
              </a:spcBef>
              <a:defRPr/>
            </a:pPr>
            <a:r>
              <a:rPr lang="en-US" dirty="0"/>
              <a:t>I am excited </a:t>
            </a:r>
            <a:r>
              <a:rPr lang="en-US" b="1" dirty="0"/>
              <a:t>at JPL</a:t>
            </a:r>
            <a:r>
              <a:rPr lang="en-US" dirty="0"/>
              <a:t> we’re developing it for Planetary Science but also Astrophysics and Earth science missions. </a:t>
            </a:r>
          </a:p>
          <a:p>
            <a:endParaRPr lang="en-US" dirty="0"/>
          </a:p>
          <a:p>
            <a:endParaRPr lang="en-US" dirty="0"/>
          </a:p>
        </p:txBody>
      </p:sp>
      <p:sp>
        <p:nvSpPr>
          <p:cNvPr id="4" name="Slide Number Placeholder 3"/>
          <p:cNvSpPr>
            <a:spLocks noGrp="1"/>
          </p:cNvSpPr>
          <p:nvPr>
            <p:ph type="sldNum" sz="quarter" idx="10"/>
          </p:nvPr>
        </p:nvSpPr>
        <p:spPr/>
        <p:txBody>
          <a:bodyPr/>
          <a:lstStyle/>
          <a:p>
            <a:fld id="{E6523E8A-7B47-4D47-B768-00402A3374A0}" type="slidenum">
              <a:rPr lang="en-US" smtClean="0"/>
              <a:pPr/>
              <a:t>5</a:t>
            </a:fld>
            <a:endParaRPr lang="en-US"/>
          </a:p>
        </p:txBody>
      </p:sp>
    </p:spTree>
    <p:extLst>
      <p:ext uri="{BB962C8B-B14F-4D97-AF65-F5344CB8AC3E}">
        <p14:creationId xmlns:p14="http://schemas.microsoft.com/office/powerpoint/2010/main" val="3282724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looking at </a:t>
            </a:r>
            <a:r>
              <a:rPr lang="en-US" b="1" dirty="0"/>
              <a:t>two plane</a:t>
            </a:r>
            <a:r>
              <a:rPr lang="en-US" b="1" baseline="0" dirty="0"/>
              <a:t> waves interfering </a:t>
            </a:r>
            <a:r>
              <a:rPr lang="en-US" baseline="0" dirty="0"/>
              <a:t>with each other. </a:t>
            </a:r>
          </a:p>
          <a:p>
            <a:endParaRPr lang="en-US" baseline="0" dirty="0"/>
          </a:p>
          <a:p>
            <a:endParaRPr lang="en-US" baseline="0" dirty="0"/>
          </a:p>
          <a:p>
            <a:r>
              <a:rPr lang="en-US" baseline="0" dirty="0"/>
              <a:t>The </a:t>
            </a:r>
            <a:r>
              <a:rPr lang="en-US" b="1" baseline="0" dirty="0"/>
              <a:t>fringe pattern </a:t>
            </a:r>
            <a:r>
              <a:rPr lang="en-US" baseline="0" dirty="0"/>
              <a:t>on the FLP depends on the Optical path difference between the two arms. Now most interferometers work based on </a:t>
            </a:r>
            <a:r>
              <a:rPr lang="en-US" baseline="0" dirty="0" err="1"/>
              <a:t>Heidelburgh</a:t>
            </a:r>
            <a:r>
              <a:rPr lang="en-US" baseline="0" dirty="0"/>
              <a:t> fringes, that’s when the path is different. SHS, is designed to observe Fizeau fringe that’s when the phase’s are different.</a:t>
            </a:r>
          </a:p>
          <a:p>
            <a:endParaRPr lang="en-US" baseline="0" dirty="0"/>
          </a:p>
          <a:p>
            <a:r>
              <a:rPr lang="en-US" baseline="0" dirty="0"/>
              <a:t>This is clever! </a:t>
            </a:r>
            <a:endParaRPr lang="en-US" dirty="0"/>
          </a:p>
        </p:txBody>
      </p:sp>
      <p:sp>
        <p:nvSpPr>
          <p:cNvPr id="4" name="Slide Number Placeholder 3"/>
          <p:cNvSpPr>
            <a:spLocks noGrp="1"/>
          </p:cNvSpPr>
          <p:nvPr>
            <p:ph type="sldNum" sz="quarter" idx="10"/>
          </p:nvPr>
        </p:nvSpPr>
        <p:spPr/>
        <p:txBody>
          <a:bodyPr/>
          <a:lstStyle/>
          <a:p>
            <a:fld id="{E6523E8A-7B47-4D47-B768-00402A3374A0}" type="slidenum">
              <a:rPr lang="en-US" smtClean="0"/>
              <a:pPr/>
              <a:t>6</a:t>
            </a:fld>
            <a:endParaRPr lang="en-US"/>
          </a:p>
        </p:txBody>
      </p:sp>
    </p:spTree>
    <p:extLst>
      <p:ext uri="{BB962C8B-B14F-4D97-AF65-F5344CB8AC3E}">
        <p14:creationId xmlns:p14="http://schemas.microsoft.com/office/powerpoint/2010/main" val="2164802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2">
              <a:defRPr/>
            </a:pPr>
            <a:r>
              <a:rPr lang="en-US" dirty="0"/>
              <a:t>SHS technology was</a:t>
            </a:r>
            <a:r>
              <a:rPr lang="en-US" baseline="0" dirty="0"/>
              <a:t> first introduced by replacing the mirrors in a FTS with gratings. By using the gratings at </a:t>
            </a:r>
            <a:r>
              <a:rPr lang="en-US" baseline="0" dirty="0" err="1"/>
              <a:t>at</a:t>
            </a:r>
            <a:r>
              <a:rPr lang="en-US" baseline="0" dirty="0"/>
              <a:t> </a:t>
            </a:r>
            <a:r>
              <a:rPr lang="en-US" baseline="0" dirty="0" err="1"/>
              <a:t>Littrow</a:t>
            </a:r>
            <a:r>
              <a:rPr lang="en-US" baseline="0" dirty="0"/>
              <a:t> angle we can beat the diffracted light against a diffracted light. </a:t>
            </a:r>
          </a:p>
          <a:p>
            <a:pPr defTabSz="942172">
              <a:defRPr/>
            </a:pPr>
            <a:endParaRPr lang="en-US" baseline="0" dirty="0"/>
          </a:p>
          <a:p>
            <a:pPr defTabSz="942172">
              <a:defRPr/>
            </a:pPr>
            <a:r>
              <a:rPr lang="en-US" baseline="0" dirty="0"/>
              <a:t>In the cyclical design, w</a:t>
            </a:r>
            <a:r>
              <a:rPr lang="en-US" dirty="0"/>
              <a:t>e have two</a:t>
            </a:r>
            <a:r>
              <a:rPr lang="en-US" baseline="0" dirty="0"/>
              <a:t> flat mirrors and a symmetric grating that is not blazed for a specific order. This </a:t>
            </a:r>
            <a:r>
              <a:rPr lang="en-US" dirty="0"/>
              <a:t>SHS is </a:t>
            </a:r>
            <a:r>
              <a:rPr lang="en-US" b="1" dirty="0"/>
              <a:t>two-beam cyclical interferometer</a:t>
            </a:r>
            <a:r>
              <a:rPr lang="en-US" dirty="0"/>
              <a:t>. The collimated l</a:t>
            </a:r>
            <a:r>
              <a:rPr lang="en-US" baseline="0" dirty="0"/>
              <a:t>ight that incidents on the grating, diffracts to two +,-1 orders, reflects off the two mirrors, diffracts from the grating for the second time and leaves the interferometer,… </a:t>
            </a:r>
          </a:p>
          <a:p>
            <a:pPr defTabSz="942172">
              <a:defRPr/>
            </a:pPr>
            <a:endParaRPr lang="en-US" baseline="0" dirty="0"/>
          </a:p>
          <a:p>
            <a:pPr defTabSz="942172">
              <a:defRPr/>
            </a:pPr>
            <a:r>
              <a:rPr lang="en-US" baseline="0" dirty="0"/>
              <a:t>In both designs, for a specific wavelength that is called the </a:t>
            </a:r>
            <a:r>
              <a:rPr lang="en-US" b="1" baseline="0" dirty="0"/>
              <a:t>Heterodyne Wavelength </a:t>
            </a:r>
            <a:r>
              <a:rPr lang="en-US" baseline="0" dirty="0"/>
              <a:t>everything is symmetric and there is no fringes</a:t>
            </a:r>
          </a:p>
          <a:p>
            <a:endParaRPr lang="en-US" dirty="0"/>
          </a:p>
        </p:txBody>
      </p:sp>
      <p:sp>
        <p:nvSpPr>
          <p:cNvPr id="4" name="Slide Number Placeholder 3"/>
          <p:cNvSpPr>
            <a:spLocks noGrp="1"/>
          </p:cNvSpPr>
          <p:nvPr>
            <p:ph type="sldNum" sz="quarter" idx="10"/>
          </p:nvPr>
        </p:nvSpPr>
        <p:spPr/>
        <p:txBody>
          <a:bodyPr/>
          <a:lstStyle/>
          <a:p>
            <a:fld id="{E6523E8A-7B47-4D47-B768-00402A3374A0}" type="slidenum">
              <a:rPr lang="en-US" smtClean="0"/>
              <a:pPr/>
              <a:t>7</a:t>
            </a:fld>
            <a:endParaRPr lang="en-US"/>
          </a:p>
        </p:txBody>
      </p:sp>
    </p:spTree>
    <p:extLst>
      <p:ext uri="{BB962C8B-B14F-4D97-AF65-F5344CB8AC3E}">
        <p14:creationId xmlns:p14="http://schemas.microsoft.com/office/powerpoint/2010/main" val="963930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ts val="1535"/>
              </a:lnSpc>
              <a:spcBef>
                <a:spcPts val="0"/>
              </a:spcBef>
              <a:spcAft>
                <a:spcPts val="600"/>
              </a:spcAft>
            </a:pPr>
            <a:r>
              <a:rPr lang="en-US" sz="1200" b="1" dirty="0">
                <a:effectLst/>
                <a:latin typeface="Calibri" panose="020F0502020204030204" pitchFamily="34" charset="0"/>
                <a:ea typeface="Calibri" panose="020F0502020204030204" pitchFamily="34" charset="0"/>
              </a:rPr>
              <a:t>Figure 8:</a:t>
            </a:r>
            <a:r>
              <a:rPr lang="en-US" sz="1200" dirty="0">
                <a:effectLst/>
                <a:latin typeface="Calibri" panose="020F0502020204030204" pitchFamily="34" charset="0"/>
                <a:ea typeface="Calibri" panose="020F0502020204030204" pitchFamily="34" charset="0"/>
              </a:rPr>
              <a:t> One of the applications of SHS is in observing isotopic ratios and doublets because of its ultra-high spectral resolution. Here we show the raw fringe pattern from Na D lines, in 5889 Å and 5895Å. The power spectra is reduced from the 2D FFT of the fringe pattern. The top half of the 2D FFT is the repetition of the bottom half with an inverse wave-vector sign. In this setup, each D line is in the opposite side of the heterodyne wavelength and can be identified by their fringe tilt. </a:t>
            </a:r>
            <a:endParaRPr lang="en-US" sz="1200" dirty="0">
              <a:effectLst/>
              <a:latin typeface="Times New Roman" panose="02020603050405020304" pitchFamily="18" charset="0"/>
              <a:ea typeface="Calibri" panose="020F0502020204030204" pitchFamily="34" charset="0"/>
            </a:endParaRPr>
          </a:p>
          <a:p>
            <a:pPr marL="0" marR="0">
              <a:spcBef>
                <a:spcPts val="0"/>
              </a:spcBef>
              <a:spcAft>
                <a:spcPts val="600"/>
              </a:spcAft>
            </a:pPr>
            <a:r>
              <a:rPr lang="en-US" sz="1200" dirty="0">
                <a:effectLst/>
                <a:latin typeface="Times New Roman" panose="02020603050405020304" pitchFamily="18" charset="0"/>
                <a:ea typeface="Calibri" panose="020F0502020204030204" pitchFamily="34" charset="0"/>
              </a:rPr>
              <a:t> </a:t>
            </a:r>
          </a:p>
          <a:p>
            <a:endParaRPr lang="en-US" dirty="0"/>
          </a:p>
        </p:txBody>
      </p:sp>
      <p:sp>
        <p:nvSpPr>
          <p:cNvPr id="4" name="Slide Number Placeholder 3"/>
          <p:cNvSpPr>
            <a:spLocks noGrp="1"/>
          </p:cNvSpPr>
          <p:nvPr>
            <p:ph type="sldNum" sz="quarter" idx="10"/>
          </p:nvPr>
        </p:nvSpPr>
        <p:spPr/>
        <p:txBody>
          <a:bodyPr/>
          <a:lstStyle/>
          <a:p>
            <a:fld id="{3538B397-191F-4F9A-BE0A-A056213B084C}" type="slidenum">
              <a:rPr lang="en-US" smtClean="0"/>
              <a:pPr/>
              <a:t>14</a:t>
            </a:fld>
            <a:endParaRPr lang="en-US"/>
          </a:p>
        </p:txBody>
      </p:sp>
    </p:spTree>
    <p:extLst>
      <p:ext uri="{BB962C8B-B14F-4D97-AF65-F5344CB8AC3E}">
        <p14:creationId xmlns:p14="http://schemas.microsoft.com/office/powerpoint/2010/main" val="317319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aseline="0" dirty="0"/>
              <a:t>SNR 100 to 1 will allow me to measure any line to 1%</a:t>
            </a:r>
          </a:p>
          <a:p>
            <a:r>
              <a:rPr lang="en-US" baseline="0" dirty="0"/>
              <a:t>My uncertainty is 1%</a:t>
            </a:r>
          </a:p>
          <a:p>
            <a:endParaRPr lang="en-US" baseline="0" dirty="0"/>
          </a:p>
          <a:p>
            <a:r>
              <a:rPr lang="en-US" baseline="0" dirty="0"/>
              <a:t>1% equals to 10 per mile</a:t>
            </a:r>
          </a:p>
          <a:p>
            <a:endParaRPr lang="en-US" baseline="0" dirty="0"/>
          </a:p>
          <a:p>
            <a:r>
              <a:rPr lang="en-US" baseline="0" dirty="0"/>
              <a:t>SNR=10 means %10 means 100 per mile is usually good for most things </a:t>
            </a:r>
          </a:p>
          <a:p>
            <a:endParaRPr lang="en-US" baseline="0" dirty="0"/>
          </a:p>
          <a:p>
            <a:r>
              <a:rPr lang="en-US" baseline="0" dirty="0"/>
              <a:t>That argument goes to the weakest line in the measurement </a:t>
            </a:r>
          </a:p>
          <a:p>
            <a:endParaRPr lang="en-US" baseline="0" dirty="0"/>
          </a:p>
          <a:p>
            <a:endParaRPr lang="en-US" baseline="0" dirty="0"/>
          </a:p>
          <a:p>
            <a:endParaRPr lang="en-US" baseline="0" dirty="0"/>
          </a:p>
          <a:p>
            <a:r>
              <a:rPr lang="en-US" baseline="0" dirty="0"/>
              <a:t>OH: 3086</a:t>
            </a:r>
          </a:p>
          <a:p>
            <a:r>
              <a:rPr lang="en-US" baseline="0" dirty="0"/>
              <a:t>OD: 3079</a:t>
            </a:r>
          </a:p>
          <a:p>
            <a:endParaRPr lang="en-US" baseline="0" dirty="0"/>
          </a:p>
          <a:p>
            <a:endParaRPr lang="en-US" baseline="0" dirty="0"/>
          </a:p>
          <a:p>
            <a:r>
              <a:rPr lang="en-US" baseline="0" dirty="0"/>
              <a:t>We are targeting specifically to measure D/H in cometary coma in various comets preferably as a function on heliocentric distance. But other than D/H we need  …… So we can have 3-4 channels and we’re carefully looking to other species such as O or N isotopes that have a key role in solar system disk formation. </a:t>
            </a:r>
          </a:p>
          <a:p>
            <a:endParaRPr lang="en-US" baseline="0" dirty="0"/>
          </a:p>
          <a:p>
            <a:r>
              <a:rPr lang="en-US" baseline="0" dirty="0"/>
              <a:t>I liked what our director Jakob </a:t>
            </a:r>
            <a:r>
              <a:rPr lang="en-US" baseline="0" dirty="0" err="1"/>
              <a:t>VanZyle</a:t>
            </a:r>
            <a:r>
              <a:rPr lang="en-US" baseline="0" dirty="0"/>
              <a:t> said yesterday that to focus on scientific significance in our path for miniaturization. </a:t>
            </a:r>
          </a:p>
          <a:p>
            <a:endParaRPr lang="en-US" baseline="0" dirty="0"/>
          </a:p>
          <a:p>
            <a:r>
              <a:rPr lang="en-US" baseline="0" dirty="0"/>
              <a:t>SHS technology was a science pull concept and if this was a flagship mission, I would showed the same system and said I need this much space… All we care about is the science measurements we can do with SHS. </a:t>
            </a:r>
            <a:r>
              <a:rPr lang="en-US" dirty="0"/>
              <a:t>The measurements we’re proposing here have implications for Solar Nebula chemistry vs. heliocentric distance; comet nucleus chemical heterogeneity; the dynamical relation between comet</a:t>
            </a:r>
          </a:p>
          <a:p>
            <a:pPr rtl="0"/>
            <a:r>
              <a:rPr lang="en-US" dirty="0"/>
              <a:t>birth regions and current reservoirs; and the chemical processing of comet material and disk formation by solar heating.</a:t>
            </a:r>
            <a:endParaRPr lang="en-US" i="0" dirty="0"/>
          </a:p>
          <a:p>
            <a:pPr rtl="0"/>
            <a:endParaRPr lang="en-US" i="0" baseline="0" dirty="0"/>
          </a:p>
          <a:p>
            <a:endParaRPr lang="en-US" baseline="0" dirty="0"/>
          </a:p>
          <a:p>
            <a:r>
              <a:rPr lang="en-US" baseline="0" dirty="0"/>
              <a:t>-----------------</a:t>
            </a:r>
          </a:p>
          <a:p>
            <a:endParaRPr lang="en-US" dirty="0"/>
          </a:p>
          <a:p>
            <a:r>
              <a:rPr lang="en-US" dirty="0"/>
              <a:t>1. Determine if carbon-chain depletion in comets is primordial or evolutionary</a:t>
            </a:r>
          </a:p>
          <a:p>
            <a:r>
              <a:rPr lang="en-US" dirty="0"/>
              <a:t>2. Determine the mechanism that is responsible for carbon-chain depletion.</a:t>
            </a:r>
          </a:p>
        </p:txBody>
      </p:sp>
      <p:sp>
        <p:nvSpPr>
          <p:cNvPr id="4" name="Slide Number Placeholder 3"/>
          <p:cNvSpPr>
            <a:spLocks noGrp="1"/>
          </p:cNvSpPr>
          <p:nvPr>
            <p:ph type="sldNum" sz="quarter" idx="10"/>
          </p:nvPr>
        </p:nvSpPr>
        <p:spPr/>
        <p:txBody>
          <a:bodyPr/>
          <a:lstStyle/>
          <a:p>
            <a:fld id="{E6523E8A-7B47-4D47-B768-00402A3374A0}" type="slidenum">
              <a:rPr lang="en-US" smtClean="0"/>
              <a:pPr/>
              <a:t>15</a:t>
            </a:fld>
            <a:endParaRPr lang="en-US"/>
          </a:p>
        </p:txBody>
      </p:sp>
    </p:spTree>
    <p:extLst>
      <p:ext uri="{BB962C8B-B14F-4D97-AF65-F5344CB8AC3E}">
        <p14:creationId xmlns:p14="http://schemas.microsoft.com/office/powerpoint/2010/main" val="2366699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end of my presentation, what I’d like you to take away is that in the case of Spatial Heterodyne Spectrometer the </a:t>
            </a:r>
            <a:r>
              <a:rPr lang="en-US" b="1" dirty="0"/>
              <a:t>sensitivity doesn’t drop </a:t>
            </a:r>
            <a:r>
              <a:rPr lang="en-US" dirty="0"/>
              <a:t>when we go to wider FOV. </a:t>
            </a:r>
          </a:p>
          <a:p>
            <a:endParaRPr lang="en-US" dirty="0"/>
          </a:p>
          <a:p>
            <a:r>
              <a:rPr lang="en-US" dirty="0"/>
              <a:t>It has the capability to obtain </a:t>
            </a:r>
            <a:r>
              <a:rPr lang="en-US" b="1" dirty="0"/>
              <a:t>spectra over a wide field of view</a:t>
            </a:r>
            <a:r>
              <a:rPr lang="en-US" dirty="0"/>
              <a:t>, and high spectral resolution across a broad wavelength range from </a:t>
            </a:r>
            <a:r>
              <a:rPr lang="en-US" b="1" dirty="0"/>
              <a:t>UV to VIS </a:t>
            </a:r>
            <a:r>
              <a:rPr lang="en-US" dirty="0"/>
              <a:t>using </a:t>
            </a:r>
            <a:r>
              <a:rPr lang="en-US" b="1" dirty="0"/>
              <a:t>small aperture </a:t>
            </a:r>
            <a:r>
              <a:rPr lang="en-US" dirty="0"/>
              <a:t>or no coupling telescopes at all. This greatly reduces the </a:t>
            </a:r>
            <a:r>
              <a:rPr lang="en-US" b="1" dirty="0"/>
              <a:t>mass, volume, cost, and </a:t>
            </a:r>
            <a:r>
              <a:rPr lang="en-US" dirty="0" err="1"/>
              <a:t>opto</a:t>
            </a:r>
            <a:r>
              <a:rPr lang="en-US" dirty="0"/>
              <a:t>-mechanical and temperature issues. Most high R spectroscopy</a:t>
            </a:r>
            <a:r>
              <a:rPr lang="en-US" baseline="0" dirty="0"/>
              <a:t> are bound to laboratory studies; SHS can </a:t>
            </a:r>
            <a:r>
              <a:rPr lang="en-US" dirty="0"/>
              <a:t>open a new window to do new exciting science in high spectral resolution from compact platforms from space. </a:t>
            </a:r>
          </a:p>
          <a:p>
            <a:r>
              <a:rPr lang="en-US" dirty="0"/>
              <a:t> </a:t>
            </a:r>
          </a:p>
          <a:p>
            <a:pPr defTabSz="942172">
              <a:defRPr/>
            </a:pPr>
            <a:r>
              <a:rPr lang="en-US" dirty="0"/>
              <a:t>Spatial Heterodyne Spectrometers can be </a:t>
            </a:r>
            <a:r>
              <a:rPr lang="en-US" b="1" dirty="0"/>
              <a:t>tailored to specific mission science </a:t>
            </a:r>
            <a:r>
              <a:rPr lang="en-US" dirty="0"/>
              <a:t>objectives on variety of platforms </a:t>
            </a:r>
            <a:r>
              <a:rPr lang="en-US" dirty="0" err="1"/>
              <a:t>Cubesat</a:t>
            </a:r>
            <a:r>
              <a:rPr lang="en-US" dirty="0"/>
              <a:t>, ISS, orbiting spacecraft, and flybys, and we can consider it for Discovery, New Frontiers, Explorer,</a:t>
            </a:r>
            <a:r>
              <a:rPr lang="en-US" baseline="0" dirty="0"/>
              <a:t> </a:t>
            </a:r>
            <a:r>
              <a:rPr lang="en-US" dirty="0"/>
              <a:t>flagship, in Astrophysics, Planetary Science or Earth Science missions. </a:t>
            </a:r>
          </a:p>
          <a:p>
            <a:pPr defTabSz="942172">
              <a:defRPr/>
            </a:pPr>
            <a:endParaRPr lang="en-US" dirty="0"/>
          </a:p>
          <a:p>
            <a:pPr defTabSz="942172">
              <a:defRPr/>
            </a:pPr>
            <a:r>
              <a:rPr lang="en-US" dirty="0"/>
              <a:t>With that note, I would be happy to answer your questions. </a:t>
            </a:r>
          </a:p>
          <a:p>
            <a:pPr defTabSz="942172">
              <a:defRPr/>
            </a:pPr>
            <a:endParaRPr lang="en-US" dirty="0"/>
          </a:p>
          <a:p>
            <a:pPr defTabSz="942172">
              <a:defRPr/>
            </a:pPr>
            <a:endParaRPr lang="en-US" dirty="0"/>
          </a:p>
          <a:p>
            <a:endParaRPr lang="en-US" dirty="0"/>
          </a:p>
        </p:txBody>
      </p:sp>
      <p:sp>
        <p:nvSpPr>
          <p:cNvPr id="4" name="Slide Number Placeholder 3"/>
          <p:cNvSpPr>
            <a:spLocks noGrp="1"/>
          </p:cNvSpPr>
          <p:nvPr>
            <p:ph type="sldNum" sz="quarter" idx="10"/>
          </p:nvPr>
        </p:nvSpPr>
        <p:spPr/>
        <p:txBody>
          <a:bodyPr/>
          <a:lstStyle/>
          <a:p>
            <a:fld id="{E6523E8A-7B47-4D47-B768-00402A3374A0}" type="slidenum">
              <a:rPr lang="en-US" smtClean="0"/>
              <a:pPr/>
              <a:t>19</a:t>
            </a:fld>
            <a:endParaRPr lang="en-US"/>
          </a:p>
        </p:txBody>
      </p:sp>
    </p:spTree>
    <p:extLst>
      <p:ext uri="{BB962C8B-B14F-4D97-AF65-F5344CB8AC3E}">
        <p14:creationId xmlns:p14="http://schemas.microsoft.com/office/powerpoint/2010/main" val="75130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791151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number of astrospheres detected around mass-losing AGB stars (and a few</a:t>
            </a:r>
          </a:p>
          <a:p>
            <a:r>
              <a:rPr lang="en-US" dirty="0" err="1"/>
              <a:t>supergiants</a:t>
            </a:r>
            <a:r>
              <a:rPr lang="en-US" dirty="0"/>
              <a:t>) is about 55, either in the far-infrared (70 micron with Herschel), or in the FUV (with GALEX). Out of these, the number of published FUV objects is 5. I have another</a:t>
            </a:r>
          </a:p>
          <a:p>
            <a:r>
              <a:rPr lang="en-US" dirty="0"/>
              <a:t>~5 unpublished ones in the FUV. The number of FUV-detected objects is small simply because GALEX didn't do a survey of these, whereas for Herschel, a dedicated survey was carried out, of 78 objects.</a:t>
            </a:r>
          </a:p>
          <a:p>
            <a:endParaRPr lang="en-US" dirty="0"/>
          </a:p>
        </p:txBody>
      </p:sp>
      <p:sp>
        <p:nvSpPr>
          <p:cNvPr id="4" name="Slide Number Placeholder 3"/>
          <p:cNvSpPr>
            <a:spLocks noGrp="1"/>
          </p:cNvSpPr>
          <p:nvPr>
            <p:ph type="sldNum" sz="quarter" idx="10"/>
          </p:nvPr>
        </p:nvSpPr>
        <p:spPr/>
        <p:txBody>
          <a:bodyPr/>
          <a:lstStyle/>
          <a:p>
            <a:fld id="{E6523E8A-7B47-4D47-B768-00402A3374A0}" type="slidenum">
              <a:rPr lang="en-US" smtClean="0"/>
              <a:pPr/>
              <a:t>22</a:t>
            </a:fld>
            <a:endParaRPr lang="en-US"/>
          </a:p>
        </p:txBody>
      </p:sp>
    </p:spTree>
    <p:extLst>
      <p:ext uri="{BB962C8B-B14F-4D97-AF65-F5344CB8AC3E}">
        <p14:creationId xmlns:p14="http://schemas.microsoft.com/office/powerpoint/2010/main" val="83739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itchFamily="1" charset="0"/>
                <a:ea typeface="+mn-ea"/>
                <a:cs typeface="+mn-cs"/>
              </a:rPr>
              <a:t>Traditional slit-spectrograph have to disperse the low photon flux into a large number of spectral resolution elements, and hence lack the sensitivity for detecting faint FUV emission spectra. AMUSS’s technology combines the high spectral resolution with a wide field of view (FOV) and high throughput. The maximum acceptance FOV in AMUSS is 21 </a:t>
            </a:r>
            <a:r>
              <a:rPr lang="en-US" sz="1200" kern="1200" dirty="0" err="1">
                <a:solidFill>
                  <a:schemeClr val="tx1"/>
                </a:solidFill>
                <a:effectLst/>
                <a:latin typeface="Times New Roman" pitchFamily="1" charset="0"/>
                <a:ea typeface="+mn-ea"/>
                <a:cs typeface="+mn-cs"/>
              </a:rPr>
              <a:t>arcmin</a:t>
            </a:r>
            <a:r>
              <a:rPr lang="en-US" sz="1200" kern="1200" dirty="0">
                <a:solidFill>
                  <a:schemeClr val="tx1"/>
                </a:solidFill>
                <a:effectLst/>
                <a:latin typeface="Times New Roman" pitchFamily="1" charset="0"/>
                <a:ea typeface="+mn-ea"/>
                <a:cs typeface="+mn-cs"/>
              </a:rPr>
              <a:t>, 7 </a:t>
            </a:r>
            <a:r>
              <a:rPr lang="en-US" sz="1200" kern="1200" dirty="0" err="1">
                <a:solidFill>
                  <a:schemeClr val="tx1"/>
                </a:solidFill>
                <a:effectLst/>
                <a:latin typeface="Times New Roman" pitchFamily="1" charset="0"/>
                <a:ea typeface="+mn-ea"/>
                <a:cs typeface="+mn-cs"/>
              </a:rPr>
              <a:t>arcsec</a:t>
            </a:r>
            <a:r>
              <a:rPr lang="en-US" sz="1200" kern="1200" dirty="0">
                <a:solidFill>
                  <a:schemeClr val="tx1"/>
                </a:solidFill>
                <a:effectLst/>
                <a:latin typeface="Times New Roman" pitchFamily="1" charset="0"/>
                <a:ea typeface="+mn-ea"/>
                <a:cs typeface="+mn-cs"/>
              </a:rPr>
              <a:t>. But for a strawman comparison, the FOV of AMUSS in this table corresponds to when AMUSS is coupled to a 0.3m telescope in a </a:t>
            </a:r>
            <a:r>
              <a:rPr lang="en-US" sz="1200" kern="1200" dirty="0" err="1">
                <a:solidFill>
                  <a:schemeClr val="tx1"/>
                </a:solidFill>
                <a:effectLst/>
                <a:latin typeface="Times New Roman" pitchFamily="1" charset="0"/>
                <a:ea typeface="+mn-ea"/>
                <a:cs typeface="+mn-cs"/>
              </a:rPr>
              <a:t>SmallSat</a:t>
            </a:r>
            <a:r>
              <a:rPr lang="en-US" sz="1200" kern="1200" dirty="0">
                <a:solidFill>
                  <a:schemeClr val="tx1"/>
                </a:solidFill>
                <a:effectLst/>
                <a:latin typeface="Times New Roman" pitchFamily="1" charset="0"/>
                <a:ea typeface="+mn-ea"/>
                <a:cs typeface="+mn-cs"/>
              </a:rPr>
              <a:t> form factor. The picture in the last column is a full-scale 3D model of miniaturized reflective SHS for 1610 Å wavelength in AMUSS. The full description of the AMUSS targeted wavelengths is shown in Table 2. </a:t>
            </a:r>
            <a:endParaRPr lang="en-US" dirty="0"/>
          </a:p>
        </p:txBody>
      </p:sp>
      <p:sp>
        <p:nvSpPr>
          <p:cNvPr id="4" name="Slide Number Placeholder 3"/>
          <p:cNvSpPr>
            <a:spLocks noGrp="1"/>
          </p:cNvSpPr>
          <p:nvPr>
            <p:ph type="sldNum" sz="quarter" idx="10"/>
          </p:nvPr>
        </p:nvSpPr>
        <p:spPr/>
        <p:txBody>
          <a:bodyPr/>
          <a:lstStyle/>
          <a:p>
            <a:fld id="{3538B397-191F-4F9A-BE0A-A056213B084C}" type="slidenum">
              <a:rPr lang="en-US" smtClean="0"/>
              <a:pPr/>
              <a:t>25</a:t>
            </a:fld>
            <a:endParaRPr lang="en-US"/>
          </a:p>
        </p:txBody>
      </p:sp>
    </p:spTree>
    <p:extLst>
      <p:ext uri="{BB962C8B-B14F-4D97-AF65-F5344CB8AC3E}">
        <p14:creationId xmlns:p14="http://schemas.microsoft.com/office/powerpoint/2010/main" val="3817881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2">
              <a:defRPr/>
            </a:pPr>
            <a:r>
              <a:rPr lang="en-US" dirty="0">
                <a:latin typeface="Arial" pitchFamily="34" charset="0"/>
              </a:rPr>
              <a:t>The </a:t>
            </a:r>
            <a:r>
              <a:rPr lang="en-US" b="1" dirty="0">
                <a:latin typeface="Arial" pitchFamily="34" charset="0"/>
              </a:rPr>
              <a:t>SHS data</a:t>
            </a:r>
            <a:r>
              <a:rPr lang="en-US" dirty="0">
                <a:latin typeface="Arial" pitchFamily="34" charset="0"/>
              </a:rPr>
              <a:t> are a set of interference fringes, for every emission line I have a set of fringes and a 2D-FT of the fringes will give us the integrated </a:t>
            </a:r>
            <a:r>
              <a:rPr lang="en-US" b="1" dirty="0">
                <a:latin typeface="Arial" pitchFamily="34" charset="0"/>
              </a:rPr>
              <a:t>power spectra </a:t>
            </a:r>
            <a:r>
              <a:rPr lang="en-US" dirty="0">
                <a:latin typeface="Arial" pitchFamily="34" charset="0"/>
              </a:rPr>
              <a:t>over the FOV. </a:t>
            </a:r>
          </a:p>
          <a:p>
            <a:pPr defTabSz="942172">
              <a:defRPr/>
            </a:pPr>
            <a:endParaRPr lang="en-US" dirty="0">
              <a:latin typeface="Arial" pitchFamily="34" charset="0"/>
            </a:endParaRPr>
          </a:p>
          <a:p>
            <a:r>
              <a:rPr lang="en-US" baseline="0" dirty="0"/>
              <a:t>Here is a data I took from the </a:t>
            </a:r>
            <a:r>
              <a:rPr lang="en-US" b="1" baseline="0" dirty="0"/>
              <a:t>Na Lamp D </a:t>
            </a:r>
            <a:r>
              <a:rPr lang="en-US" baseline="0" dirty="0"/>
              <a:t>lines. L</a:t>
            </a:r>
            <a:r>
              <a:rPr lang="nn-NO" baseline="0" dirty="0"/>
              <a:t>ook how far apart the </a:t>
            </a:r>
            <a:r>
              <a:rPr lang="en-US" baseline="0" dirty="0"/>
              <a:t>(</a:t>
            </a:r>
            <a:r>
              <a:rPr lang="nn-NO" baseline="0" dirty="0"/>
              <a:t>Delta= ) </a:t>
            </a:r>
            <a:r>
              <a:rPr lang="nn-NO" b="1" baseline="0" dirty="0"/>
              <a:t>5.97 Å.</a:t>
            </a:r>
            <a:r>
              <a:rPr lang="nn-NO" baseline="0" dirty="0"/>
              <a:t> I was able to </a:t>
            </a:r>
            <a:r>
              <a:rPr lang="nn-NO" b="1" baseline="0" dirty="0"/>
              <a:t>hand tune </a:t>
            </a:r>
            <a:r>
              <a:rPr lang="nn-NO" baseline="0" dirty="0"/>
              <a:t>from one D line to an other D line. </a:t>
            </a:r>
            <a:r>
              <a:rPr lang="en-US" baseline="0" dirty="0"/>
              <a:t>The reduction here shows 49000 R at about 30’ FOV. </a:t>
            </a:r>
            <a:endParaRPr lang="en-US" dirty="0"/>
          </a:p>
          <a:p>
            <a:endParaRPr lang="en-US" dirty="0"/>
          </a:p>
          <a:p>
            <a:r>
              <a:rPr lang="en-US" dirty="0"/>
              <a:t>The</a:t>
            </a:r>
            <a:r>
              <a:rPr lang="en-US" baseline="0" dirty="0"/>
              <a:t> data reduction</a:t>
            </a:r>
            <a:r>
              <a:rPr lang="en-US" dirty="0"/>
              <a:t> </a:t>
            </a:r>
            <a:r>
              <a:rPr lang="en-US" b="1" dirty="0"/>
              <a:t>process </a:t>
            </a:r>
            <a:r>
              <a:rPr lang="en-US" dirty="0"/>
              <a:t>can be done on board in space or in the ground. For</a:t>
            </a:r>
            <a:r>
              <a:rPr lang="en-US" baseline="0" dirty="0"/>
              <a:t> </a:t>
            </a:r>
            <a:r>
              <a:rPr lang="en-US" baseline="0" dirty="0" err="1"/>
              <a:t>smallsat</a:t>
            </a:r>
            <a:r>
              <a:rPr lang="en-US" baseline="0" dirty="0"/>
              <a:t> purposes, an important</a:t>
            </a:r>
            <a:r>
              <a:rPr lang="en-US" dirty="0"/>
              <a:t> factor is that because</a:t>
            </a:r>
            <a:r>
              <a:rPr lang="en-US" baseline="0" dirty="0"/>
              <a:t> we get the information from </a:t>
            </a:r>
            <a:r>
              <a:rPr lang="en-US" b="1" baseline="0" dirty="0"/>
              <a:t>all the bandpass </a:t>
            </a:r>
            <a:r>
              <a:rPr lang="en-US" baseline="0" dirty="0"/>
              <a:t>at once, the data volume is considerably low. </a:t>
            </a:r>
          </a:p>
          <a:p>
            <a:endParaRPr lang="en-US" baseline="0" dirty="0"/>
          </a:p>
          <a:p>
            <a:r>
              <a:rPr lang="en-US" baseline="0"/>
              <a:t>This data is taken from my first SHS prototype that I’ve built at …</a:t>
            </a:r>
            <a:endParaRPr lang="en-US" dirty="0"/>
          </a:p>
        </p:txBody>
      </p:sp>
      <p:sp>
        <p:nvSpPr>
          <p:cNvPr id="4" name="Slide Number Placeholder 3"/>
          <p:cNvSpPr>
            <a:spLocks noGrp="1"/>
          </p:cNvSpPr>
          <p:nvPr>
            <p:ph type="sldNum" sz="quarter" idx="10"/>
          </p:nvPr>
        </p:nvSpPr>
        <p:spPr/>
        <p:txBody>
          <a:bodyPr/>
          <a:lstStyle/>
          <a:p>
            <a:fld id="{E6523E8A-7B47-4D47-B768-00402A3374A0}" type="slidenum">
              <a:rPr lang="en-US" smtClean="0"/>
              <a:pPr/>
              <a:t>26</a:t>
            </a:fld>
            <a:endParaRPr lang="en-US"/>
          </a:p>
        </p:txBody>
      </p:sp>
    </p:spTree>
    <p:extLst>
      <p:ext uri="{BB962C8B-B14F-4D97-AF65-F5344CB8AC3E}">
        <p14:creationId xmlns:p14="http://schemas.microsoft.com/office/powerpoint/2010/main" val="2363573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 No Image">
    <p:spTree>
      <p:nvGrpSpPr>
        <p:cNvPr id="1" name=""/>
        <p:cNvGrpSpPr/>
        <p:nvPr/>
      </p:nvGrpSpPr>
      <p:grpSpPr>
        <a:xfrm>
          <a:off x="0" y="0"/>
          <a:ext cx="0" cy="0"/>
          <a:chOff x="0" y="0"/>
          <a:chExt cx="0" cy="0"/>
        </a:xfrm>
      </p:grpSpPr>
      <p:sp>
        <p:nvSpPr>
          <p:cNvPr id="9" name="Text Placeholder 4"/>
          <p:cNvSpPr>
            <a:spLocks noGrp="1"/>
          </p:cNvSpPr>
          <p:nvPr>
            <p:ph type="body" sz="quarter" idx="3" hasCustomPrompt="1"/>
          </p:nvPr>
        </p:nvSpPr>
        <p:spPr>
          <a:xfrm>
            <a:off x="901224" y="2914151"/>
            <a:ext cx="7524221" cy="430183"/>
          </a:xfrm>
          <a:prstGeom prst="rect">
            <a:avLst/>
          </a:prstGeom>
        </p:spPr>
        <p:txBody>
          <a:bodyPr anchor="t"/>
          <a:lstStyle>
            <a:lvl1pPr marL="0" indent="0">
              <a:buNone/>
              <a:defRPr sz="28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11" name="Text Placeholder 20"/>
          <p:cNvSpPr>
            <a:spLocks noGrp="1"/>
          </p:cNvSpPr>
          <p:nvPr>
            <p:ph type="body" sz="quarter" idx="19" hasCustomPrompt="1"/>
          </p:nvPr>
        </p:nvSpPr>
        <p:spPr>
          <a:xfrm>
            <a:off x="912341" y="3493463"/>
            <a:ext cx="7498993" cy="1235772"/>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400" baseline="0">
                <a:solidFill>
                  <a:srgbClr val="000000"/>
                </a:solidFill>
                <a:latin typeface="Arial"/>
                <a:cs typeface="Arial"/>
              </a:defRPr>
            </a:lvl1pPr>
          </a:lstStyle>
          <a:p>
            <a:pPr lvl="0"/>
            <a:r>
              <a:rPr lang="en-US" dirty="0"/>
              <a:t>Click to Edit Name(s) of Presenter(s), Directorate/Division and Date</a:t>
            </a:r>
          </a:p>
        </p:txBody>
      </p:sp>
      <p:pic>
        <p:nvPicPr>
          <p:cNvPr id="8" name="Picture 7"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5869" y="2058235"/>
            <a:ext cx="3196454" cy="684955"/>
          </a:xfrm>
          <a:prstGeom prst="rect">
            <a:avLst/>
          </a:prstGeom>
        </p:spPr>
      </p:pic>
    </p:spTree>
    <p:extLst>
      <p:ext uri="{BB962C8B-B14F-4D97-AF65-F5344CB8AC3E}">
        <p14:creationId xmlns:p14="http://schemas.microsoft.com/office/powerpoint/2010/main" val="2506906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 Subhead w No Image">
    <p:spTree>
      <p:nvGrpSpPr>
        <p:cNvPr id="1" name=""/>
        <p:cNvGrpSpPr/>
        <p:nvPr/>
      </p:nvGrpSpPr>
      <p:grpSpPr>
        <a:xfrm>
          <a:off x="0" y="0"/>
          <a:ext cx="0" cy="0"/>
          <a:chOff x="0" y="0"/>
          <a:chExt cx="0" cy="0"/>
        </a:xfrm>
      </p:grpSpPr>
      <p:pic>
        <p:nvPicPr>
          <p:cNvPr id="8" name="Picture 7"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5869" y="2058235"/>
            <a:ext cx="3196454" cy="684955"/>
          </a:xfrm>
          <a:prstGeom prst="rect">
            <a:avLst/>
          </a:prstGeom>
        </p:spPr>
      </p:pic>
      <p:sp>
        <p:nvSpPr>
          <p:cNvPr id="5" name="Text Placeholder 4"/>
          <p:cNvSpPr>
            <a:spLocks noGrp="1"/>
          </p:cNvSpPr>
          <p:nvPr>
            <p:ph type="body" sz="quarter" idx="3" hasCustomPrompt="1"/>
          </p:nvPr>
        </p:nvSpPr>
        <p:spPr>
          <a:xfrm>
            <a:off x="915335" y="2914151"/>
            <a:ext cx="7524221" cy="430183"/>
          </a:xfrm>
          <a:prstGeom prst="rect">
            <a:avLst/>
          </a:prstGeom>
        </p:spPr>
        <p:txBody>
          <a:bodyPr anchor="t"/>
          <a:lstStyle>
            <a:lvl1pPr marL="0" indent="0">
              <a:buNone/>
              <a:defRPr sz="28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6" name="Text Placeholder 20"/>
          <p:cNvSpPr>
            <a:spLocks noGrp="1"/>
          </p:cNvSpPr>
          <p:nvPr>
            <p:ph type="body" sz="quarter" idx="19" hasCustomPrompt="1"/>
          </p:nvPr>
        </p:nvSpPr>
        <p:spPr>
          <a:xfrm>
            <a:off x="926452" y="3377321"/>
            <a:ext cx="7498993" cy="312363"/>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400" b="1" baseline="0">
                <a:solidFill>
                  <a:srgbClr val="000000"/>
                </a:solidFill>
                <a:latin typeface="Arial"/>
                <a:cs typeface="Arial"/>
              </a:defRPr>
            </a:lvl1pPr>
          </a:lstStyle>
          <a:p>
            <a:pPr lvl="0"/>
            <a:r>
              <a:rPr lang="en-US" dirty="0"/>
              <a:t>Click to Edit Subhead</a:t>
            </a:r>
          </a:p>
        </p:txBody>
      </p:sp>
      <p:sp>
        <p:nvSpPr>
          <p:cNvPr id="7" name="Text Placeholder 20"/>
          <p:cNvSpPr>
            <a:spLocks noGrp="1"/>
          </p:cNvSpPr>
          <p:nvPr>
            <p:ph type="body" sz="quarter" idx="20" hasCustomPrompt="1"/>
          </p:nvPr>
        </p:nvSpPr>
        <p:spPr>
          <a:xfrm>
            <a:off x="926452" y="3829980"/>
            <a:ext cx="7498993" cy="1235772"/>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400" baseline="0">
                <a:solidFill>
                  <a:srgbClr val="000000"/>
                </a:solidFill>
                <a:latin typeface="Arial"/>
                <a:cs typeface="Arial"/>
              </a:defRPr>
            </a:lvl1pPr>
          </a:lstStyle>
          <a:p>
            <a:pPr lvl="0"/>
            <a:r>
              <a:rPr lang="en-US" dirty="0"/>
              <a:t>Click to Edit Name(s) of Presenter(s), Directorate/Division and Date</a:t>
            </a:r>
          </a:p>
        </p:txBody>
      </p:sp>
    </p:spTree>
    <p:extLst>
      <p:ext uri="{BB962C8B-B14F-4D97-AF65-F5344CB8AC3E}">
        <p14:creationId xmlns:p14="http://schemas.microsoft.com/office/powerpoint/2010/main" val="3989214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 Horizontal Image">
    <p:spTree>
      <p:nvGrpSpPr>
        <p:cNvPr id="1" name=""/>
        <p:cNvGrpSpPr/>
        <p:nvPr/>
      </p:nvGrpSpPr>
      <p:grpSpPr>
        <a:xfrm>
          <a:off x="0" y="0"/>
          <a:ext cx="0" cy="0"/>
          <a:chOff x="0" y="0"/>
          <a:chExt cx="0" cy="0"/>
        </a:xfrm>
      </p:grpSpPr>
      <p:sp>
        <p:nvSpPr>
          <p:cNvPr id="6" name="Picture Placeholder 7"/>
          <p:cNvSpPr>
            <a:spLocks noGrp="1"/>
          </p:cNvSpPr>
          <p:nvPr>
            <p:ph type="pic" sz="quarter" idx="13"/>
          </p:nvPr>
        </p:nvSpPr>
        <p:spPr>
          <a:xfrm>
            <a:off x="0" y="0"/>
            <a:ext cx="9144000" cy="4559905"/>
          </a:xfrm>
          <a:prstGeom prst="rect">
            <a:avLst/>
          </a:prstGeom>
        </p:spPr>
        <p:txBody>
          <a:bodyPr vert="horz" anchor="ctr"/>
          <a:lstStyle>
            <a:lvl1pPr marL="0" indent="0" algn="ctr">
              <a:buFontTx/>
              <a:buNone/>
              <a:defRPr sz="1600">
                <a:solidFill>
                  <a:srgbClr val="000000"/>
                </a:solidFill>
              </a:defRPr>
            </a:lvl1pPr>
          </a:lstStyle>
          <a:p>
            <a:r>
              <a:rPr lang="en-US"/>
              <a:t>Click icon to add picture</a:t>
            </a:r>
            <a:endParaRPr lang="en-US" dirty="0"/>
          </a:p>
        </p:txBody>
      </p:sp>
      <p:pic>
        <p:nvPicPr>
          <p:cNvPr id="12" name="Picture 11"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3065" y="6033980"/>
            <a:ext cx="3196454" cy="684955"/>
          </a:xfrm>
          <a:prstGeom prst="rect">
            <a:avLst/>
          </a:prstGeom>
        </p:spPr>
      </p:pic>
      <p:sp>
        <p:nvSpPr>
          <p:cNvPr id="9" name="Text Placeholder 4"/>
          <p:cNvSpPr>
            <a:spLocks noGrp="1"/>
          </p:cNvSpPr>
          <p:nvPr>
            <p:ph type="body" sz="quarter" idx="3" hasCustomPrompt="1"/>
          </p:nvPr>
        </p:nvSpPr>
        <p:spPr>
          <a:xfrm>
            <a:off x="369198" y="5141017"/>
            <a:ext cx="7524221" cy="430183"/>
          </a:xfrm>
          <a:prstGeom prst="rect">
            <a:avLst/>
          </a:prstGeom>
        </p:spPr>
        <p:txBody>
          <a:bodyPr anchor="t"/>
          <a:lstStyle>
            <a:lvl1pPr marL="0" indent="0" algn="l">
              <a:buNone/>
              <a:defRPr sz="28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10" name="Text Placeholder 20"/>
          <p:cNvSpPr>
            <a:spLocks noGrp="1"/>
          </p:cNvSpPr>
          <p:nvPr>
            <p:ph type="body" sz="quarter" idx="18" hasCustomPrompt="1"/>
          </p:nvPr>
        </p:nvSpPr>
        <p:spPr>
          <a:xfrm>
            <a:off x="380315" y="5619689"/>
            <a:ext cx="7498993" cy="804438"/>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400" baseline="0">
                <a:solidFill>
                  <a:srgbClr val="000000"/>
                </a:solidFill>
                <a:latin typeface="Arial"/>
                <a:cs typeface="Arial"/>
              </a:defRPr>
            </a:lvl1pPr>
          </a:lstStyle>
          <a:p>
            <a:pPr lvl="0"/>
            <a:r>
              <a:rPr lang="en-US" dirty="0"/>
              <a:t>Click to Edit Name(s) of Presenter(s), Directorate/Division and Date</a:t>
            </a:r>
          </a:p>
        </p:txBody>
      </p:sp>
    </p:spTree>
    <p:extLst>
      <p:ext uri="{BB962C8B-B14F-4D97-AF65-F5344CB8AC3E}">
        <p14:creationId xmlns:p14="http://schemas.microsoft.com/office/powerpoint/2010/main" val="3813498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w Vertical Image">
    <p:spTree>
      <p:nvGrpSpPr>
        <p:cNvPr id="1" name=""/>
        <p:cNvGrpSpPr/>
        <p:nvPr/>
      </p:nvGrpSpPr>
      <p:grpSpPr>
        <a:xfrm>
          <a:off x="0" y="0"/>
          <a:ext cx="0" cy="0"/>
          <a:chOff x="0" y="0"/>
          <a:chExt cx="0" cy="0"/>
        </a:xfrm>
      </p:grpSpPr>
      <p:sp>
        <p:nvSpPr>
          <p:cNvPr id="6" name="Picture Placeholder 7"/>
          <p:cNvSpPr>
            <a:spLocks noGrp="1"/>
          </p:cNvSpPr>
          <p:nvPr>
            <p:ph type="pic" sz="quarter" idx="13"/>
          </p:nvPr>
        </p:nvSpPr>
        <p:spPr>
          <a:xfrm>
            <a:off x="0" y="0"/>
            <a:ext cx="5576455" cy="6858000"/>
          </a:xfrm>
          <a:prstGeom prst="rect">
            <a:avLst/>
          </a:prstGeom>
        </p:spPr>
        <p:txBody>
          <a:bodyPr vert="horz" anchor="ctr"/>
          <a:lstStyle>
            <a:lvl1pPr marL="0" indent="0" algn="ctr">
              <a:buFontTx/>
              <a:buNone/>
              <a:defRPr sz="1600">
                <a:solidFill>
                  <a:srgbClr val="000000"/>
                </a:solidFill>
              </a:defRPr>
            </a:lvl1pPr>
          </a:lstStyle>
          <a:p>
            <a:r>
              <a:rPr lang="en-US"/>
              <a:t>Click icon to add picture</a:t>
            </a:r>
            <a:endParaRPr lang="en-US" dirty="0"/>
          </a:p>
        </p:txBody>
      </p:sp>
      <p:pic>
        <p:nvPicPr>
          <p:cNvPr id="12" name="Picture 11"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3065" y="6033980"/>
            <a:ext cx="3196454" cy="684955"/>
          </a:xfrm>
          <a:prstGeom prst="rect">
            <a:avLst/>
          </a:prstGeom>
        </p:spPr>
      </p:pic>
      <p:sp>
        <p:nvSpPr>
          <p:cNvPr id="7" name="Text Placeholder 4"/>
          <p:cNvSpPr>
            <a:spLocks noGrp="1"/>
          </p:cNvSpPr>
          <p:nvPr>
            <p:ph type="body" sz="quarter" idx="19" hasCustomPrompt="1"/>
          </p:nvPr>
        </p:nvSpPr>
        <p:spPr>
          <a:xfrm>
            <a:off x="5576456" y="1581728"/>
            <a:ext cx="3567543" cy="646546"/>
          </a:xfrm>
          <a:prstGeom prst="rect">
            <a:avLst/>
          </a:prstGeom>
        </p:spPr>
        <p:txBody>
          <a:bodyPr anchor="t"/>
          <a:lstStyle>
            <a:lvl1pPr marL="0" indent="0" algn="ctr">
              <a:lnSpc>
                <a:spcPct val="100000"/>
              </a:lnSpc>
              <a:buNone/>
              <a:defRPr sz="28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Presentation Title</a:t>
            </a:r>
          </a:p>
        </p:txBody>
      </p:sp>
      <p:sp>
        <p:nvSpPr>
          <p:cNvPr id="8" name="Text Placeholder 20"/>
          <p:cNvSpPr>
            <a:spLocks noGrp="1"/>
          </p:cNvSpPr>
          <p:nvPr>
            <p:ph type="body" sz="quarter" idx="20" hasCustomPrompt="1"/>
          </p:nvPr>
        </p:nvSpPr>
        <p:spPr>
          <a:xfrm>
            <a:off x="5576455" y="2228082"/>
            <a:ext cx="3567543" cy="1000129"/>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400" baseline="0">
                <a:solidFill>
                  <a:srgbClr val="000000"/>
                </a:solidFill>
                <a:latin typeface="Arial"/>
                <a:cs typeface="Arial"/>
              </a:defRPr>
            </a:lvl1pPr>
          </a:lstStyle>
          <a:p>
            <a:pPr lvl="0"/>
            <a:r>
              <a:rPr lang="en-US" dirty="0"/>
              <a:t>Click to Edit Name(s) of Presenter(s), Directorate/Division and Date</a:t>
            </a:r>
          </a:p>
        </p:txBody>
      </p:sp>
    </p:spTree>
    <p:extLst>
      <p:ext uri="{BB962C8B-B14F-4D97-AF65-F5344CB8AC3E}">
        <p14:creationId xmlns:p14="http://schemas.microsoft.com/office/powerpoint/2010/main" val="2167853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11083" y="0"/>
            <a:ext cx="2418982" cy="518354"/>
          </a:xfrm>
          <a:prstGeom prst="rect">
            <a:avLst/>
          </a:prstGeom>
        </p:spPr>
      </p:pic>
      <p:sp>
        <p:nvSpPr>
          <p:cNvPr id="4"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6" name="Date Placeholder 12"/>
          <p:cNvSpPr>
            <a:spLocks noGrp="1"/>
          </p:cNvSpPr>
          <p:nvPr>
            <p:ph type="dt" sz="half" idx="10"/>
          </p:nvPr>
        </p:nvSpPr>
        <p:spPr>
          <a:xfrm>
            <a:off x="457199" y="6448710"/>
            <a:ext cx="1551709" cy="365125"/>
          </a:xfrm>
          <a:prstGeom prst="rect">
            <a:avLst/>
          </a:prstGeom>
        </p:spPr>
        <p:txBody>
          <a:bodyPr/>
          <a:lstStyle>
            <a:lvl1pPr>
              <a:defRPr sz="900">
                <a:solidFill>
                  <a:schemeClr val="bg2"/>
                </a:solidFill>
              </a:defRPr>
            </a:lvl1pPr>
          </a:lstStyle>
          <a:p>
            <a:fld id="{5530ED10-4461-4D98-9959-E6BC41D423C0}" type="datetime1">
              <a:rPr lang="en-US" smtClean="0"/>
              <a:t>5/10/2020</a:t>
            </a:fld>
            <a:endParaRPr lang="en-US" dirty="0"/>
          </a:p>
        </p:txBody>
      </p:sp>
      <p:sp>
        <p:nvSpPr>
          <p:cNvPr id="7" name="Footer Placeholder 14"/>
          <p:cNvSpPr>
            <a:spLocks noGrp="1"/>
          </p:cNvSpPr>
          <p:nvPr>
            <p:ph type="ftr" sz="quarter" idx="11"/>
          </p:nvPr>
        </p:nvSpPr>
        <p:spPr>
          <a:xfrm>
            <a:off x="2132482" y="6448710"/>
            <a:ext cx="4879036" cy="365125"/>
          </a:xfrm>
          <a:prstGeom prst="rect">
            <a:avLst/>
          </a:prstGeom>
        </p:spPr>
        <p:txBody>
          <a:bodyPr/>
          <a:lstStyle>
            <a:lvl1pPr>
              <a:defRPr sz="900">
                <a:solidFill>
                  <a:schemeClr val="bg2"/>
                </a:solidFill>
              </a:defRPr>
            </a:lvl1pPr>
          </a:lstStyle>
          <a:p>
            <a:endParaRPr lang="en-US" dirty="0"/>
          </a:p>
        </p:txBody>
      </p:sp>
      <p:sp>
        <p:nvSpPr>
          <p:cNvPr id="8" name="Slide Number Placeholder 16"/>
          <p:cNvSpPr>
            <a:spLocks noGrp="1"/>
          </p:cNvSpPr>
          <p:nvPr>
            <p:ph type="sldNum" sz="quarter" idx="12"/>
          </p:nvPr>
        </p:nvSpPr>
        <p:spPr>
          <a:xfrm>
            <a:off x="7146636" y="6448710"/>
            <a:ext cx="600365" cy="365125"/>
          </a:xfrm>
          <a:prstGeom prst="rect">
            <a:avLst/>
          </a:prstGeom>
        </p:spPr>
        <p:txBody>
          <a:bodyPr/>
          <a:lstStyle>
            <a:lvl1pPr>
              <a:defRPr sz="900">
                <a:solidFill>
                  <a:schemeClr val="bg2"/>
                </a:solidFill>
              </a:defRPr>
            </a:lvl1p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250665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Text">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3" name="Text Placeholder 2"/>
          <p:cNvSpPr>
            <a:spLocks noGrp="1"/>
          </p:cNvSpPr>
          <p:nvPr>
            <p:ph type="body" sz="quarter" idx="17" hasCustomPrompt="1"/>
          </p:nvPr>
        </p:nvSpPr>
        <p:spPr>
          <a:xfrm>
            <a:off x="457200" y="1412875"/>
            <a:ext cx="8248650" cy="4879975"/>
          </a:xfrm>
          <a:prstGeom prst="rect">
            <a:avLst/>
          </a:prstGeom>
        </p:spPr>
        <p:txBody>
          <a:bodyPr vert="horz"/>
          <a:lstStyle>
            <a:lvl1pPr>
              <a:defRPr sz="2000"/>
            </a:lvl1pPr>
          </a:lstStyle>
          <a:p>
            <a:pPr lvl="0"/>
            <a:r>
              <a:rPr lang="en-US" dirty="0"/>
              <a:t>Click to add text</a:t>
            </a:r>
          </a:p>
        </p:txBody>
      </p:sp>
      <p:sp>
        <p:nvSpPr>
          <p:cNvPr id="14" name="Date Placeholder 13"/>
          <p:cNvSpPr>
            <a:spLocks noGrp="1"/>
          </p:cNvSpPr>
          <p:nvPr>
            <p:ph type="dt" sz="half" idx="18"/>
          </p:nvPr>
        </p:nvSpPr>
        <p:spPr/>
        <p:txBody>
          <a:bodyPr/>
          <a:lstStyle/>
          <a:p>
            <a:fld id="{4AFBCEB2-5976-4181-9420-AADD5CFAEED2}" type="datetime1">
              <a:rPr lang="en-US" smtClean="0"/>
              <a:t>5/10/2020</a:t>
            </a:fld>
            <a:endParaRPr lang="en-US" dirty="0"/>
          </a:p>
        </p:txBody>
      </p:sp>
      <p:sp>
        <p:nvSpPr>
          <p:cNvPr id="17" name="Footer Placeholder 16"/>
          <p:cNvSpPr>
            <a:spLocks noGrp="1"/>
          </p:cNvSpPr>
          <p:nvPr>
            <p:ph type="ftr" sz="quarter" idx="19"/>
          </p:nvPr>
        </p:nvSpPr>
        <p:spPr/>
        <p:txBody>
          <a:bodyPr/>
          <a:lstStyle/>
          <a:p>
            <a:endParaRPr lang="en-US" dirty="0"/>
          </a:p>
        </p:txBody>
      </p:sp>
      <p:sp>
        <p:nvSpPr>
          <p:cNvPr id="18" name="Slide Number Placeholder 17"/>
          <p:cNvSpPr>
            <a:spLocks noGrp="1"/>
          </p:cNvSpPr>
          <p:nvPr>
            <p:ph type="sldNum" sz="quarter" idx="20"/>
          </p:nvPr>
        </p:nvSpPr>
        <p:spPr/>
        <p:txBody>
          <a:bodyPr/>
          <a:lstStyle/>
          <a:p>
            <a:endParaRPr lang="en-US" dirty="0"/>
          </a:p>
        </p:txBody>
      </p:sp>
      <p:pic>
        <p:nvPicPr>
          <p:cNvPr id="9" name="Picture 8"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11083" y="0"/>
            <a:ext cx="2418982" cy="518354"/>
          </a:xfrm>
          <a:prstGeom prst="rect">
            <a:avLst/>
          </a:prstGeom>
        </p:spPr>
      </p:pic>
    </p:spTree>
    <p:extLst>
      <p:ext uri="{BB962C8B-B14F-4D97-AF65-F5344CB8AC3E}">
        <p14:creationId xmlns:p14="http://schemas.microsoft.com/office/powerpoint/2010/main" val="506697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pic>
        <p:nvPicPr>
          <p:cNvPr id="2" name="Picture 1"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11083" y="0"/>
            <a:ext cx="2418982" cy="518354"/>
          </a:xfrm>
          <a:prstGeom prst="rect">
            <a:avLst/>
          </a:prstGeom>
        </p:spPr>
      </p:pic>
      <p:sp>
        <p:nvSpPr>
          <p:cNvPr id="4" name="Date Placeholder 12"/>
          <p:cNvSpPr>
            <a:spLocks noGrp="1"/>
          </p:cNvSpPr>
          <p:nvPr>
            <p:ph type="dt" sz="half" idx="10"/>
          </p:nvPr>
        </p:nvSpPr>
        <p:spPr>
          <a:xfrm>
            <a:off x="457199" y="6448710"/>
            <a:ext cx="1551709" cy="365125"/>
          </a:xfrm>
          <a:prstGeom prst="rect">
            <a:avLst/>
          </a:prstGeom>
        </p:spPr>
        <p:txBody>
          <a:bodyPr/>
          <a:lstStyle>
            <a:lvl1pPr>
              <a:defRPr sz="900">
                <a:solidFill>
                  <a:schemeClr val="bg2"/>
                </a:solidFill>
              </a:defRPr>
            </a:lvl1pPr>
          </a:lstStyle>
          <a:p>
            <a:fld id="{E7EF62F8-1DED-49DC-82AA-F331650F967E}" type="datetime1">
              <a:rPr lang="en-US" smtClean="0"/>
              <a:t>5/10/2020</a:t>
            </a:fld>
            <a:endParaRPr lang="en-US" dirty="0"/>
          </a:p>
        </p:txBody>
      </p:sp>
      <p:sp>
        <p:nvSpPr>
          <p:cNvPr id="5" name="Footer Placeholder 14"/>
          <p:cNvSpPr>
            <a:spLocks noGrp="1"/>
          </p:cNvSpPr>
          <p:nvPr>
            <p:ph type="ftr" sz="quarter" idx="11"/>
          </p:nvPr>
        </p:nvSpPr>
        <p:spPr>
          <a:xfrm>
            <a:off x="2132482" y="6448710"/>
            <a:ext cx="4879036" cy="365125"/>
          </a:xfrm>
          <a:prstGeom prst="rect">
            <a:avLst/>
          </a:prstGeom>
        </p:spPr>
        <p:txBody>
          <a:bodyPr/>
          <a:lstStyle>
            <a:lvl1pPr>
              <a:defRPr sz="900">
                <a:solidFill>
                  <a:schemeClr val="bg2"/>
                </a:solidFill>
              </a:defRPr>
            </a:lvl1pPr>
          </a:lstStyle>
          <a:p>
            <a:endParaRPr lang="en-US" dirty="0"/>
          </a:p>
        </p:txBody>
      </p:sp>
      <p:sp>
        <p:nvSpPr>
          <p:cNvPr id="6" name="Slide Number Placeholder 16"/>
          <p:cNvSpPr>
            <a:spLocks noGrp="1"/>
          </p:cNvSpPr>
          <p:nvPr>
            <p:ph type="sldNum" sz="quarter" idx="12"/>
          </p:nvPr>
        </p:nvSpPr>
        <p:spPr>
          <a:xfrm>
            <a:off x="7146636" y="6448710"/>
            <a:ext cx="600365" cy="365125"/>
          </a:xfrm>
          <a:prstGeom prst="rect">
            <a:avLst/>
          </a:prstGeom>
        </p:spPr>
        <p:txBody>
          <a:bodyPr/>
          <a:lstStyle>
            <a:lvl1pPr>
              <a:defRPr sz="900">
                <a:solidFill>
                  <a:schemeClr val="bg2"/>
                </a:solidFill>
              </a:defRPr>
            </a:lvl1p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1992498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p:txBody>
          <a:bodyPr/>
          <a:lstStyle>
            <a:lvl1pPr algn="l">
              <a:defRPr>
                <a:ea typeface="ＭＳ Ｐゴシック" charset="0"/>
                <a:cs typeface="ＭＳ Ｐゴシック" charset="0"/>
              </a:defRPr>
            </a:lvl1pPr>
          </a:lstStyle>
          <a:p>
            <a:pPr>
              <a:defRPr/>
            </a:pPr>
            <a:fld id="{BC87EE48-6CA6-1541-BC1C-F74B92E671A8}" type="slidenum">
              <a:rPr lang="en-US"/>
              <a:pPr>
                <a:defRPr/>
              </a:pPr>
              <a:t>‹#›</a:t>
            </a:fld>
            <a:endParaRPr lang="en-US"/>
          </a:p>
        </p:txBody>
      </p:sp>
    </p:spTree>
    <p:extLst>
      <p:ext uri="{BB962C8B-B14F-4D97-AF65-F5344CB8AC3E}">
        <p14:creationId xmlns:p14="http://schemas.microsoft.com/office/powerpoint/2010/main" val="1781343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85800" y="609480"/>
            <a:ext cx="7772040" cy="1142640"/>
          </a:xfrm>
          <a:prstGeom prst="rect">
            <a:avLst/>
          </a:prstGeom>
        </p:spPr>
        <p:txBody>
          <a:bodyPr lIns="0" tIns="0" rIns="0" bIns="0" anchor="ctr"/>
          <a:lstStyle/>
          <a:p>
            <a:endParaRPr lang="en-US" sz="2400" b="0" strike="noStrike" spc="-1">
              <a:solidFill>
                <a:srgbClr val="000000"/>
              </a:solidFill>
              <a:uFill>
                <a:solidFill>
                  <a:srgbClr val="FFFFFF"/>
                </a:solidFill>
              </a:uFill>
              <a:latin typeface="Times New Roman"/>
            </a:endParaRPr>
          </a:p>
        </p:txBody>
      </p:sp>
      <p:sp>
        <p:nvSpPr>
          <p:cNvPr id="56" name="PlaceHolder 2"/>
          <p:cNvSpPr>
            <a:spLocks noGrp="1"/>
          </p:cNvSpPr>
          <p:nvPr>
            <p:ph type="body"/>
          </p:nvPr>
        </p:nvSpPr>
        <p:spPr>
          <a:xfrm>
            <a:off x="685800" y="1981080"/>
            <a:ext cx="7772040" cy="4114440"/>
          </a:xfrm>
          <a:prstGeom prst="rect">
            <a:avLst/>
          </a:prstGeom>
        </p:spPr>
        <p:txBody>
          <a:bodyPr lIns="0" tIns="0" rIns="0" bIns="0">
            <a:normAutofit/>
          </a:bodyPr>
          <a:lstStyle/>
          <a:p>
            <a:endParaRPr lang="en-US" sz="1800" b="1" strike="noStrike" spc="-1">
              <a:solidFill>
                <a:srgbClr val="3333CC"/>
              </a:solidFill>
              <a:uFill>
                <a:solidFill>
                  <a:srgbClr val="FFFFFF"/>
                </a:solidFill>
              </a:uFill>
              <a:latin typeface="Arial"/>
            </a:endParaRPr>
          </a:p>
        </p:txBody>
      </p:sp>
      <p:sp>
        <p:nvSpPr>
          <p:cNvPr id="4" name="Rectangle 3"/>
          <p:cNvSpPr/>
          <p:nvPr userDrawn="1"/>
        </p:nvSpPr>
        <p:spPr>
          <a:xfrm>
            <a:off x="3101994" y="6553200"/>
            <a:ext cx="2939651" cy="276999"/>
          </a:xfrm>
          <a:prstGeom prst="rect">
            <a:avLst/>
          </a:prstGeom>
        </p:spPr>
        <p:txBody>
          <a:bodyPr wrap="none">
            <a:spAutoFit/>
          </a:bodyPr>
          <a:lstStyle/>
          <a:p>
            <a:r>
              <a:rPr lang="en-US" sz="1200" dirty="0"/>
              <a:t>© 2018 California Institute of Technology</a:t>
            </a:r>
          </a:p>
        </p:txBody>
      </p:sp>
    </p:spTree>
    <p:extLst>
      <p:ext uri="{BB962C8B-B14F-4D97-AF65-F5344CB8AC3E}">
        <p14:creationId xmlns:p14="http://schemas.microsoft.com/office/powerpoint/2010/main" val="1477173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60" name="PlaceHolder 1"/>
          <p:cNvSpPr>
            <a:spLocks noGrp="1"/>
          </p:cNvSpPr>
          <p:nvPr>
            <p:ph type="title"/>
          </p:nvPr>
        </p:nvSpPr>
        <p:spPr>
          <a:xfrm>
            <a:off x="685800" y="609480"/>
            <a:ext cx="7772040" cy="1142640"/>
          </a:xfrm>
          <a:prstGeom prst="rect">
            <a:avLst/>
          </a:prstGeom>
        </p:spPr>
        <p:txBody>
          <a:bodyPr lIns="0" tIns="0" rIns="0" bIns="0" anchor="ctr"/>
          <a:lstStyle/>
          <a:p>
            <a:endParaRPr lang="en-US" sz="2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040213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5DC654-CA41-4E98-BBA3-0297284C1042}" type="datetime1">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BEA9A-4029-4DE6-A1DA-4DBC7328E58A}" type="slidenum">
              <a:rPr lang="en-US" smtClean="0"/>
              <a:t>‹#›</a:t>
            </a:fld>
            <a:endParaRPr lang="en-US"/>
          </a:p>
        </p:txBody>
      </p:sp>
    </p:spTree>
    <p:extLst>
      <p:ext uri="{BB962C8B-B14F-4D97-AF65-F5344CB8AC3E}">
        <p14:creationId xmlns:p14="http://schemas.microsoft.com/office/powerpoint/2010/main" val="3192187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ission Logo Slide">
    <p:spTree>
      <p:nvGrpSpPr>
        <p:cNvPr id="1" name=""/>
        <p:cNvGrpSpPr/>
        <p:nvPr/>
      </p:nvGrpSpPr>
      <p:grpSpPr>
        <a:xfrm>
          <a:off x="0" y="0"/>
          <a:ext cx="0" cy="0"/>
          <a:chOff x="0" y="0"/>
          <a:chExt cx="0" cy="0"/>
        </a:xfrm>
      </p:grpSpPr>
      <p:sp>
        <p:nvSpPr>
          <p:cNvPr id="18" name="Text Placeholder 13"/>
          <p:cNvSpPr>
            <a:spLocks noGrp="1"/>
          </p:cNvSpPr>
          <p:nvPr>
            <p:ph type="body" sz="quarter" idx="17"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add Mission or Project Name</a:t>
            </a:r>
          </a:p>
        </p:txBody>
      </p:sp>
      <p:sp>
        <p:nvSpPr>
          <p:cNvPr id="10" name="Content Placeholder 3"/>
          <p:cNvSpPr>
            <a:spLocks noGrp="1"/>
          </p:cNvSpPr>
          <p:nvPr>
            <p:ph sz="quarter" idx="18" hasCustomPrompt="1"/>
          </p:nvPr>
        </p:nvSpPr>
        <p:spPr>
          <a:xfrm>
            <a:off x="1360714" y="1360714"/>
            <a:ext cx="6694715" cy="3537857"/>
          </a:xfrm>
          <a:prstGeom prst="rect">
            <a:avLst/>
          </a:prstGeom>
        </p:spPr>
        <p:txBody>
          <a:bodyPr vert="horz"/>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Mission logo</a:t>
            </a:r>
          </a:p>
        </p:txBody>
      </p:sp>
      <p:cxnSp>
        <p:nvCxnSpPr>
          <p:cNvPr id="15" name="Straight Connector 14"/>
          <p:cNvCxnSpPr/>
          <p:nvPr userDrawn="1"/>
        </p:nvCxnSpPr>
        <p:spPr>
          <a:xfrm>
            <a:off x="457201" y="5033130"/>
            <a:ext cx="8229599" cy="1588"/>
          </a:xfrm>
          <a:prstGeom prst="line">
            <a:avLst/>
          </a:prstGeom>
          <a:ln w="12700" cap="flat" cmpd="sng" algn="ctr">
            <a:solidFill>
              <a:schemeClr val="bg1">
                <a:lumMod val="7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6" name="Content Placeholder 3"/>
          <p:cNvSpPr>
            <a:spLocks noGrp="1"/>
          </p:cNvSpPr>
          <p:nvPr>
            <p:ph sz="quarter" idx="19" hasCustomPrompt="1"/>
          </p:nvPr>
        </p:nvSpPr>
        <p:spPr>
          <a:xfrm>
            <a:off x="1129394" y="5202463"/>
            <a:ext cx="2127250" cy="1174751"/>
          </a:xfrm>
          <a:prstGeom prst="rect">
            <a:avLst/>
          </a:prstGeom>
        </p:spPr>
        <p:txBody>
          <a:bodyPr vert="horz"/>
          <a:lstStyle>
            <a:lvl1pPr>
              <a:defRPr sz="16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NASA, JPL or other partner logo</a:t>
            </a:r>
          </a:p>
        </p:txBody>
      </p:sp>
      <p:sp>
        <p:nvSpPr>
          <p:cNvPr id="17" name="Content Placeholder 3"/>
          <p:cNvSpPr>
            <a:spLocks noGrp="1"/>
          </p:cNvSpPr>
          <p:nvPr>
            <p:ph sz="quarter" idx="20" hasCustomPrompt="1"/>
          </p:nvPr>
        </p:nvSpPr>
        <p:spPr>
          <a:xfrm>
            <a:off x="3624037" y="5202463"/>
            <a:ext cx="2127250" cy="1174751"/>
          </a:xfrm>
          <a:prstGeom prst="rect">
            <a:avLst/>
          </a:prstGeom>
        </p:spPr>
        <p:txBody>
          <a:bodyPr vert="horz"/>
          <a:lstStyle>
            <a:lvl1pPr>
              <a:defRPr sz="16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NASA, JPL or other partner logo</a:t>
            </a:r>
          </a:p>
        </p:txBody>
      </p:sp>
      <p:sp>
        <p:nvSpPr>
          <p:cNvPr id="20" name="Content Placeholder 3"/>
          <p:cNvSpPr>
            <a:spLocks noGrp="1"/>
          </p:cNvSpPr>
          <p:nvPr>
            <p:ph sz="quarter" idx="21" hasCustomPrompt="1"/>
          </p:nvPr>
        </p:nvSpPr>
        <p:spPr>
          <a:xfrm>
            <a:off x="6118680" y="5202463"/>
            <a:ext cx="2127250" cy="1174751"/>
          </a:xfrm>
          <a:prstGeom prst="rect">
            <a:avLst/>
          </a:prstGeom>
        </p:spPr>
        <p:txBody>
          <a:bodyPr vert="horz"/>
          <a:lstStyle>
            <a:lvl1pPr>
              <a:defRPr sz="16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NASA, JPL or other partner logo</a:t>
            </a:r>
          </a:p>
        </p:txBody>
      </p:sp>
      <p:sp>
        <p:nvSpPr>
          <p:cNvPr id="22"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8" name="Date Placeholder 7"/>
          <p:cNvSpPr>
            <a:spLocks noGrp="1"/>
          </p:cNvSpPr>
          <p:nvPr>
            <p:ph type="dt" sz="half" idx="22"/>
          </p:nvPr>
        </p:nvSpPr>
        <p:spPr/>
        <p:txBody>
          <a:bodyPr/>
          <a:lstStyle/>
          <a:p>
            <a:fld id="{7FF6B34C-5776-4DEE-888D-71429F13B3A5}" type="datetime1">
              <a:rPr lang="en-US" smtClean="0"/>
              <a:t>5/10/2020</a:t>
            </a:fld>
            <a:endParaRPr lang="en-US" dirty="0"/>
          </a:p>
        </p:txBody>
      </p:sp>
      <p:sp>
        <p:nvSpPr>
          <p:cNvPr id="9" name="Footer Placeholder 8"/>
          <p:cNvSpPr>
            <a:spLocks noGrp="1"/>
          </p:cNvSpPr>
          <p:nvPr>
            <p:ph type="ftr" sz="quarter" idx="23"/>
          </p:nvPr>
        </p:nvSpPr>
        <p:spPr/>
        <p:txBody>
          <a:bodyPr/>
          <a:lstStyle/>
          <a:p>
            <a:endParaRPr lang="en-US" dirty="0"/>
          </a:p>
        </p:txBody>
      </p:sp>
      <p:sp>
        <p:nvSpPr>
          <p:cNvPr id="11" name="Slide Number Placeholder 10"/>
          <p:cNvSpPr>
            <a:spLocks noGrp="1"/>
          </p:cNvSpPr>
          <p:nvPr>
            <p:ph type="sldNum" sz="quarter" idx="24"/>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966184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14"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13" name="Date Placeholder 12"/>
          <p:cNvSpPr>
            <a:spLocks noGrp="1"/>
          </p:cNvSpPr>
          <p:nvPr>
            <p:ph type="dt" sz="half" idx="10"/>
          </p:nvPr>
        </p:nvSpPr>
        <p:spPr/>
        <p:txBody>
          <a:bodyPr/>
          <a:lstStyle/>
          <a:p>
            <a:fld id="{40DF34AD-4853-4EBE-8693-D2516E54D3DE}" type="datetime1">
              <a:rPr lang="en-US" smtClean="0"/>
              <a:t>5/10/2020</a:t>
            </a:fld>
            <a:endParaRPr lang="en-US" dirty="0"/>
          </a:p>
        </p:txBody>
      </p:sp>
      <p:sp>
        <p:nvSpPr>
          <p:cNvPr id="15" name="Footer Placeholder 14"/>
          <p:cNvSpPr>
            <a:spLocks noGrp="1"/>
          </p:cNvSpPr>
          <p:nvPr>
            <p:ph type="ftr" sz="quarter" idx="11"/>
          </p:nvPr>
        </p:nvSpPr>
        <p:spPr/>
        <p:txBody>
          <a:bodyPr/>
          <a:lstStyle/>
          <a:p>
            <a:endParaRPr lang="en-US" dirty="0"/>
          </a:p>
        </p:txBody>
      </p:sp>
      <p:sp>
        <p:nvSpPr>
          <p:cNvPr id="17" name="Slide Number Placeholder 16"/>
          <p:cNvSpPr>
            <a:spLocks noGrp="1"/>
          </p:cNvSpPr>
          <p:nvPr>
            <p:ph type="sldNum" sz="quarter" idx="12"/>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3173796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Subhead">
    <p:spTree>
      <p:nvGrpSpPr>
        <p:cNvPr id="1" name=""/>
        <p:cNvGrpSpPr/>
        <p:nvPr/>
      </p:nvGrpSpPr>
      <p:grpSpPr>
        <a:xfrm>
          <a:off x="0" y="0"/>
          <a:ext cx="0" cy="0"/>
          <a:chOff x="0" y="0"/>
          <a:chExt cx="0" cy="0"/>
        </a:xfrm>
      </p:grpSpPr>
      <p:sp>
        <p:nvSpPr>
          <p:cNvPr id="13" name="Text Placeholder 13"/>
          <p:cNvSpPr>
            <a:spLocks noGrp="1"/>
          </p:cNvSpPr>
          <p:nvPr>
            <p:ph type="body" sz="quarter" idx="14"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6"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15"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14" name="Date Placeholder 13"/>
          <p:cNvSpPr>
            <a:spLocks noGrp="1"/>
          </p:cNvSpPr>
          <p:nvPr>
            <p:ph type="dt" sz="half" idx="15"/>
          </p:nvPr>
        </p:nvSpPr>
        <p:spPr/>
        <p:txBody>
          <a:bodyPr/>
          <a:lstStyle/>
          <a:p>
            <a:fld id="{D0E3597A-39AE-4E9C-8094-5E664D2BF792}" type="datetime1">
              <a:rPr lang="en-US" smtClean="0"/>
              <a:t>5/10/2020</a:t>
            </a:fld>
            <a:endParaRPr lang="en-US" dirty="0"/>
          </a:p>
        </p:txBody>
      </p:sp>
      <p:sp>
        <p:nvSpPr>
          <p:cNvPr id="17" name="Footer Placeholder 16"/>
          <p:cNvSpPr>
            <a:spLocks noGrp="1"/>
          </p:cNvSpPr>
          <p:nvPr>
            <p:ph type="ftr" sz="quarter" idx="16"/>
          </p:nvPr>
        </p:nvSpPr>
        <p:spPr/>
        <p:txBody>
          <a:bodyPr/>
          <a:lstStyle/>
          <a:p>
            <a:endParaRPr lang="en-US" dirty="0"/>
          </a:p>
        </p:txBody>
      </p:sp>
      <p:sp>
        <p:nvSpPr>
          <p:cNvPr id="18" name="Slide Number Placeholder 17"/>
          <p:cNvSpPr>
            <a:spLocks noGrp="1"/>
          </p:cNvSpPr>
          <p:nvPr>
            <p:ph type="sldNum" sz="quarter" idx="17"/>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1247745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Text">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3" name="Text Placeholder 2"/>
          <p:cNvSpPr>
            <a:spLocks noGrp="1"/>
          </p:cNvSpPr>
          <p:nvPr>
            <p:ph type="body" sz="quarter" idx="17" hasCustomPrompt="1"/>
          </p:nvPr>
        </p:nvSpPr>
        <p:spPr>
          <a:xfrm>
            <a:off x="457200" y="1412875"/>
            <a:ext cx="8248650" cy="4879975"/>
          </a:xfrm>
          <a:prstGeom prst="rect">
            <a:avLst/>
          </a:prstGeom>
        </p:spPr>
        <p:txBody>
          <a:bodyPr vert="horz"/>
          <a:lstStyle>
            <a:lvl1pPr>
              <a:defRPr/>
            </a:lvl1pPr>
          </a:lstStyle>
          <a:p>
            <a:pPr lvl="0"/>
            <a:r>
              <a:rPr lang="en-US" dirty="0"/>
              <a:t>Click to add text</a:t>
            </a:r>
          </a:p>
        </p:txBody>
      </p:sp>
      <p:sp>
        <p:nvSpPr>
          <p:cNvPr id="15"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14" name="Date Placeholder 13"/>
          <p:cNvSpPr>
            <a:spLocks noGrp="1"/>
          </p:cNvSpPr>
          <p:nvPr>
            <p:ph type="dt" sz="half" idx="18"/>
          </p:nvPr>
        </p:nvSpPr>
        <p:spPr/>
        <p:txBody>
          <a:bodyPr/>
          <a:lstStyle/>
          <a:p>
            <a:fld id="{8238125A-363B-4970-9E89-755A49D78843}" type="datetime1">
              <a:rPr lang="en-US" smtClean="0"/>
              <a:t>5/10/2020</a:t>
            </a:fld>
            <a:endParaRPr lang="en-US" dirty="0"/>
          </a:p>
        </p:txBody>
      </p:sp>
      <p:sp>
        <p:nvSpPr>
          <p:cNvPr id="17" name="Footer Placeholder 16"/>
          <p:cNvSpPr>
            <a:spLocks noGrp="1"/>
          </p:cNvSpPr>
          <p:nvPr>
            <p:ph type="ftr" sz="quarter" idx="19"/>
          </p:nvPr>
        </p:nvSpPr>
        <p:spPr/>
        <p:txBody>
          <a:bodyPr/>
          <a:lstStyle/>
          <a:p>
            <a:endParaRPr lang="en-US" dirty="0"/>
          </a:p>
        </p:txBody>
      </p:sp>
      <p:sp>
        <p:nvSpPr>
          <p:cNvPr id="18" name="Slide Number Placeholder 17"/>
          <p:cNvSpPr>
            <a:spLocks noGrp="1"/>
          </p:cNvSpPr>
          <p:nvPr>
            <p:ph type="sldNum" sz="quarter" idx="20"/>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432349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Subhead/Text">
    <p:spTree>
      <p:nvGrpSpPr>
        <p:cNvPr id="1" name=""/>
        <p:cNvGrpSpPr/>
        <p:nvPr/>
      </p:nvGrpSpPr>
      <p:grpSpPr>
        <a:xfrm>
          <a:off x="0" y="0"/>
          <a:ext cx="0" cy="0"/>
          <a:chOff x="0" y="0"/>
          <a:chExt cx="0" cy="0"/>
        </a:xfrm>
      </p:grpSpPr>
      <p:sp>
        <p:nvSpPr>
          <p:cNvPr id="15" name="Text Placeholder 13"/>
          <p:cNvSpPr>
            <a:spLocks noGrp="1"/>
          </p:cNvSpPr>
          <p:nvPr>
            <p:ph type="body" sz="quarter" idx="16"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6"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3" name="Text Placeholder 2"/>
          <p:cNvSpPr>
            <a:spLocks noGrp="1"/>
          </p:cNvSpPr>
          <p:nvPr>
            <p:ph type="body" sz="quarter" idx="17" hasCustomPrompt="1"/>
          </p:nvPr>
        </p:nvSpPr>
        <p:spPr>
          <a:xfrm>
            <a:off x="457200" y="1412875"/>
            <a:ext cx="8248650" cy="4879975"/>
          </a:xfrm>
          <a:prstGeom prst="rect">
            <a:avLst/>
          </a:prstGeom>
        </p:spPr>
        <p:txBody>
          <a:bodyPr vert="horz"/>
          <a:lstStyle>
            <a:lvl1pPr>
              <a:defRPr/>
            </a:lvl1pPr>
          </a:lstStyle>
          <a:p>
            <a:pPr lvl="0"/>
            <a:r>
              <a:rPr lang="en-US" dirty="0"/>
              <a:t>Click to add text</a:t>
            </a:r>
          </a:p>
        </p:txBody>
      </p:sp>
      <p:sp>
        <p:nvSpPr>
          <p:cNvPr id="17"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14" name="Date Placeholder 13"/>
          <p:cNvSpPr>
            <a:spLocks noGrp="1"/>
          </p:cNvSpPr>
          <p:nvPr>
            <p:ph type="dt" sz="half" idx="18"/>
          </p:nvPr>
        </p:nvSpPr>
        <p:spPr/>
        <p:txBody>
          <a:bodyPr/>
          <a:lstStyle/>
          <a:p>
            <a:fld id="{E8E1B71C-C9DB-424C-9A78-AF89E338A7E8}" type="datetime1">
              <a:rPr lang="en-US" smtClean="0"/>
              <a:t>5/10/2020</a:t>
            </a:fld>
            <a:endParaRPr lang="en-US" dirty="0"/>
          </a:p>
        </p:txBody>
      </p:sp>
      <p:sp>
        <p:nvSpPr>
          <p:cNvPr id="18" name="Footer Placeholder 17"/>
          <p:cNvSpPr>
            <a:spLocks noGrp="1"/>
          </p:cNvSpPr>
          <p:nvPr>
            <p:ph type="ftr" sz="quarter" idx="19"/>
          </p:nvPr>
        </p:nvSpPr>
        <p:spPr/>
        <p:txBody>
          <a:bodyPr/>
          <a:lstStyle/>
          <a:p>
            <a:endParaRPr lang="en-US" dirty="0"/>
          </a:p>
        </p:txBody>
      </p:sp>
      <p:sp>
        <p:nvSpPr>
          <p:cNvPr id="19" name="Slide Number Placeholder 18"/>
          <p:cNvSpPr>
            <a:spLocks noGrp="1"/>
          </p:cNvSpPr>
          <p:nvPr>
            <p:ph type="sldNum" sz="quarter" idx="20"/>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1883785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er/Content/Text">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3" name="Text Placeholder 2"/>
          <p:cNvSpPr>
            <a:spLocks noGrp="1"/>
          </p:cNvSpPr>
          <p:nvPr>
            <p:ph type="body" sz="quarter" idx="18" hasCustomPrompt="1"/>
          </p:nvPr>
        </p:nvSpPr>
        <p:spPr>
          <a:xfrm>
            <a:off x="4685340" y="1407693"/>
            <a:ext cx="4008438" cy="4815887"/>
          </a:xfrm>
          <a:prstGeom prst="rect">
            <a:avLst/>
          </a:prstGeom>
        </p:spPr>
        <p:txBody>
          <a:bodyPr vert="horz"/>
          <a:lstStyle>
            <a:lvl1pPr>
              <a:defRPr/>
            </a:lvl1pPr>
          </a:lstStyle>
          <a:p>
            <a:pPr lvl="0"/>
            <a:r>
              <a:rPr lang="en-US" dirty="0"/>
              <a:t>Click to add text</a:t>
            </a:r>
          </a:p>
        </p:txBody>
      </p:sp>
      <p:sp>
        <p:nvSpPr>
          <p:cNvPr id="5" name="Content Placeholder 4"/>
          <p:cNvSpPr>
            <a:spLocks noGrp="1"/>
          </p:cNvSpPr>
          <p:nvPr>
            <p:ph sz="quarter" idx="20" hasCustomPrompt="1"/>
          </p:nvPr>
        </p:nvSpPr>
        <p:spPr>
          <a:xfrm>
            <a:off x="461003" y="1407105"/>
            <a:ext cx="4023901" cy="4816475"/>
          </a:xfrm>
          <a:prstGeom prst="rect">
            <a:avLst/>
          </a:prstGeom>
        </p:spPr>
        <p:txBody>
          <a:bodyPr vert="horz"/>
          <a:lstStyle>
            <a:lvl1pPr>
              <a:defRPr/>
            </a:lvl1pPr>
          </a:lstStyle>
          <a:p>
            <a:pPr lvl="0"/>
            <a:r>
              <a:rPr lang="en-US" dirty="0"/>
              <a:t>Click to add content</a:t>
            </a:r>
          </a:p>
        </p:txBody>
      </p:sp>
      <p:sp>
        <p:nvSpPr>
          <p:cNvPr id="16"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11" name="Date Placeholder 10"/>
          <p:cNvSpPr>
            <a:spLocks noGrp="1"/>
          </p:cNvSpPr>
          <p:nvPr>
            <p:ph type="dt" sz="half" idx="21"/>
          </p:nvPr>
        </p:nvSpPr>
        <p:spPr/>
        <p:txBody>
          <a:bodyPr/>
          <a:lstStyle/>
          <a:p>
            <a:fld id="{81346148-72DF-45CB-B5DD-E7CE01F237BF}" type="datetime1">
              <a:rPr lang="en-US" smtClean="0"/>
              <a:t>5/10/2020</a:t>
            </a:fld>
            <a:endParaRPr lang="en-US" dirty="0"/>
          </a:p>
        </p:txBody>
      </p:sp>
      <p:sp>
        <p:nvSpPr>
          <p:cNvPr id="17" name="Footer Placeholder 16"/>
          <p:cNvSpPr>
            <a:spLocks noGrp="1"/>
          </p:cNvSpPr>
          <p:nvPr>
            <p:ph type="ftr" sz="quarter" idx="22"/>
          </p:nvPr>
        </p:nvSpPr>
        <p:spPr/>
        <p:txBody>
          <a:bodyPr/>
          <a:lstStyle/>
          <a:p>
            <a:endParaRPr lang="en-US" dirty="0"/>
          </a:p>
        </p:txBody>
      </p:sp>
      <p:sp>
        <p:nvSpPr>
          <p:cNvPr id="18" name="Slide Number Placeholder 17"/>
          <p:cNvSpPr>
            <a:spLocks noGrp="1"/>
          </p:cNvSpPr>
          <p:nvPr>
            <p:ph type="sldNum" sz="quarter" idx="23"/>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2169355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er/Subhead/Content/Text">
    <p:spTree>
      <p:nvGrpSpPr>
        <p:cNvPr id="1" name=""/>
        <p:cNvGrpSpPr/>
        <p:nvPr/>
      </p:nvGrpSpPr>
      <p:grpSpPr>
        <a:xfrm>
          <a:off x="0" y="0"/>
          <a:ext cx="0" cy="0"/>
          <a:chOff x="0" y="0"/>
          <a:chExt cx="0" cy="0"/>
        </a:xfrm>
      </p:grpSpPr>
      <p:sp>
        <p:nvSpPr>
          <p:cNvPr id="18" name="Text Placeholder 13"/>
          <p:cNvSpPr>
            <a:spLocks noGrp="1"/>
          </p:cNvSpPr>
          <p:nvPr>
            <p:ph type="body" sz="quarter" idx="17"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3" name="Text Placeholder 2"/>
          <p:cNvSpPr>
            <a:spLocks noGrp="1"/>
          </p:cNvSpPr>
          <p:nvPr>
            <p:ph type="body" sz="quarter" idx="18" hasCustomPrompt="1"/>
          </p:nvPr>
        </p:nvSpPr>
        <p:spPr>
          <a:xfrm>
            <a:off x="4685340" y="1407693"/>
            <a:ext cx="4008438" cy="4815887"/>
          </a:xfrm>
          <a:prstGeom prst="rect">
            <a:avLst/>
          </a:prstGeom>
        </p:spPr>
        <p:txBody>
          <a:bodyPr vert="horz"/>
          <a:lstStyle>
            <a:lvl1pPr>
              <a:defRPr/>
            </a:lvl1pPr>
          </a:lstStyle>
          <a:p>
            <a:pPr lvl="0"/>
            <a:r>
              <a:rPr lang="en-US" dirty="0"/>
              <a:t>Click to add text</a:t>
            </a:r>
          </a:p>
        </p:txBody>
      </p:sp>
      <p:sp>
        <p:nvSpPr>
          <p:cNvPr id="5" name="Content Placeholder 4"/>
          <p:cNvSpPr>
            <a:spLocks noGrp="1"/>
          </p:cNvSpPr>
          <p:nvPr>
            <p:ph sz="quarter" idx="20" hasCustomPrompt="1"/>
          </p:nvPr>
        </p:nvSpPr>
        <p:spPr>
          <a:xfrm>
            <a:off x="461003" y="1407105"/>
            <a:ext cx="4023901" cy="4816475"/>
          </a:xfrm>
          <a:prstGeom prst="rect">
            <a:avLst/>
          </a:prstGeom>
        </p:spPr>
        <p:txBody>
          <a:bodyPr vert="horz"/>
          <a:lstStyle>
            <a:lvl1pPr>
              <a:defRPr/>
            </a:lvl1pPr>
          </a:lstStyle>
          <a:p>
            <a:pPr lvl="0"/>
            <a:r>
              <a:rPr lang="en-US" dirty="0"/>
              <a:t>Click to add content</a:t>
            </a:r>
          </a:p>
        </p:txBody>
      </p:sp>
      <p:sp>
        <p:nvSpPr>
          <p:cNvPr id="17"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11" name="Date Placeholder 10"/>
          <p:cNvSpPr>
            <a:spLocks noGrp="1"/>
          </p:cNvSpPr>
          <p:nvPr>
            <p:ph type="dt" sz="half" idx="21"/>
          </p:nvPr>
        </p:nvSpPr>
        <p:spPr/>
        <p:txBody>
          <a:bodyPr/>
          <a:lstStyle/>
          <a:p>
            <a:fld id="{16AE5B02-0EA0-4B8C-8924-F1DD50B07FF8}" type="datetime1">
              <a:rPr lang="en-US" smtClean="0"/>
              <a:t>5/10/2020</a:t>
            </a:fld>
            <a:endParaRPr lang="en-US" dirty="0"/>
          </a:p>
        </p:txBody>
      </p:sp>
      <p:sp>
        <p:nvSpPr>
          <p:cNvPr id="16" name="Footer Placeholder 15"/>
          <p:cNvSpPr>
            <a:spLocks noGrp="1"/>
          </p:cNvSpPr>
          <p:nvPr>
            <p:ph type="ftr" sz="quarter" idx="22"/>
          </p:nvPr>
        </p:nvSpPr>
        <p:spPr/>
        <p:txBody>
          <a:bodyPr/>
          <a:lstStyle/>
          <a:p>
            <a:endParaRPr lang="en-US" dirty="0"/>
          </a:p>
        </p:txBody>
      </p:sp>
      <p:sp>
        <p:nvSpPr>
          <p:cNvPr id="20" name="Slide Number Placeholder 19"/>
          <p:cNvSpPr>
            <a:spLocks noGrp="1"/>
          </p:cNvSpPr>
          <p:nvPr>
            <p:ph type="sldNum" sz="quarter" idx="23"/>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36245045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er/Content">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3" name="Content Placeholder 2"/>
          <p:cNvSpPr>
            <a:spLocks noGrp="1"/>
          </p:cNvSpPr>
          <p:nvPr>
            <p:ph sz="quarter" idx="18" hasCustomPrompt="1"/>
          </p:nvPr>
        </p:nvSpPr>
        <p:spPr>
          <a:xfrm>
            <a:off x="0" y="1412875"/>
            <a:ext cx="9144000" cy="5030788"/>
          </a:xfrm>
          <a:prstGeom prst="rect">
            <a:avLst/>
          </a:prstGeom>
        </p:spPr>
        <p:txBody>
          <a:bodyPr vert="horz"/>
          <a:lstStyle>
            <a:lvl1pPr>
              <a:defRPr baseline="0"/>
            </a:lvl1pPr>
          </a:lstStyle>
          <a:p>
            <a:pPr lvl="0"/>
            <a:r>
              <a:rPr lang="en-US" dirty="0"/>
              <a:t>Click to add content</a:t>
            </a:r>
          </a:p>
        </p:txBody>
      </p:sp>
      <p:sp>
        <p:nvSpPr>
          <p:cNvPr id="15"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10" name="Date Placeholder 9"/>
          <p:cNvSpPr>
            <a:spLocks noGrp="1"/>
          </p:cNvSpPr>
          <p:nvPr>
            <p:ph type="dt" sz="half" idx="19"/>
          </p:nvPr>
        </p:nvSpPr>
        <p:spPr/>
        <p:txBody>
          <a:bodyPr/>
          <a:lstStyle/>
          <a:p>
            <a:fld id="{410F7837-3E13-473B-8F86-3C5EF3816F94}" type="datetime1">
              <a:rPr lang="en-US" smtClean="0"/>
              <a:t>5/10/2020</a:t>
            </a:fld>
            <a:endParaRPr lang="en-US" dirty="0"/>
          </a:p>
        </p:txBody>
      </p:sp>
      <p:sp>
        <p:nvSpPr>
          <p:cNvPr id="16" name="Footer Placeholder 15"/>
          <p:cNvSpPr>
            <a:spLocks noGrp="1"/>
          </p:cNvSpPr>
          <p:nvPr>
            <p:ph type="ftr" sz="quarter" idx="20"/>
          </p:nvPr>
        </p:nvSpPr>
        <p:spPr/>
        <p:txBody>
          <a:bodyPr/>
          <a:lstStyle/>
          <a:p>
            <a:endParaRPr lang="en-US" dirty="0"/>
          </a:p>
        </p:txBody>
      </p:sp>
      <p:sp>
        <p:nvSpPr>
          <p:cNvPr id="17" name="Slide Number Placeholder 16"/>
          <p:cNvSpPr>
            <a:spLocks noGrp="1"/>
          </p:cNvSpPr>
          <p:nvPr>
            <p:ph type="sldNum" sz="quarter" idx="21"/>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19189451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er/Subhead/Content">
    <p:spTree>
      <p:nvGrpSpPr>
        <p:cNvPr id="1" name=""/>
        <p:cNvGrpSpPr/>
        <p:nvPr/>
      </p:nvGrpSpPr>
      <p:grpSpPr>
        <a:xfrm>
          <a:off x="0" y="0"/>
          <a:ext cx="0" cy="0"/>
          <a:chOff x="0" y="0"/>
          <a:chExt cx="0" cy="0"/>
        </a:xfrm>
      </p:grpSpPr>
      <p:sp>
        <p:nvSpPr>
          <p:cNvPr id="18" name="Text Placeholder 13"/>
          <p:cNvSpPr>
            <a:spLocks noGrp="1"/>
          </p:cNvSpPr>
          <p:nvPr>
            <p:ph type="body" sz="quarter" idx="17"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3" name="Content Placeholder 2"/>
          <p:cNvSpPr>
            <a:spLocks noGrp="1"/>
          </p:cNvSpPr>
          <p:nvPr>
            <p:ph sz="quarter" idx="18" hasCustomPrompt="1"/>
          </p:nvPr>
        </p:nvSpPr>
        <p:spPr>
          <a:xfrm>
            <a:off x="0" y="1412875"/>
            <a:ext cx="9144000" cy="5030788"/>
          </a:xfrm>
          <a:prstGeom prst="rect">
            <a:avLst/>
          </a:prstGeom>
        </p:spPr>
        <p:txBody>
          <a:bodyPr vert="horz"/>
          <a:lstStyle>
            <a:lvl1pPr>
              <a:defRPr baseline="0"/>
            </a:lvl1pPr>
          </a:lstStyle>
          <a:p>
            <a:pPr lvl="0"/>
            <a:r>
              <a:rPr lang="en-US" dirty="0"/>
              <a:t>Click to add content</a:t>
            </a:r>
          </a:p>
        </p:txBody>
      </p:sp>
      <p:sp>
        <p:nvSpPr>
          <p:cNvPr id="16"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6" name="Date Placeholder 5"/>
          <p:cNvSpPr>
            <a:spLocks noGrp="1"/>
          </p:cNvSpPr>
          <p:nvPr>
            <p:ph type="dt" sz="half" idx="19"/>
          </p:nvPr>
        </p:nvSpPr>
        <p:spPr/>
        <p:txBody>
          <a:bodyPr/>
          <a:lstStyle/>
          <a:p>
            <a:fld id="{CBC5E630-E674-42CF-805B-CC34CC887444}" type="datetime1">
              <a:rPr lang="en-US" smtClean="0"/>
              <a:t>5/10/2020</a:t>
            </a:fld>
            <a:endParaRPr lang="en-US" dirty="0"/>
          </a:p>
        </p:txBody>
      </p:sp>
      <p:sp>
        <p:nvSpPr>
          <p:cNvPr id="7" name="Footer Placeholder 6"/>
          <p:cNvSpPr>
            <a:spLocks noGrp="1"/>
          </p:cNvSpPr>
          <p:nvPr>
            <p:ph type="ftr" sz="quarter" idx="20"/>
          </p:nvPr>
        </p:nvSpPr>
        <p:spPr/>
        <p:txBody>
          <a:bodyPr/>
          <a:lstStyle/>
          <a:p>
            <a:endParaRPr lang="en-US" dirty="0"/>
          </a:p>
        </p:txBody>
      </p:sp>
      <p:sp>
        <p:nvSpPr>
          <p:cNvPr id="17" name="Slide Number Placeholder 16"/>
          <p:cNvSpPr>
            <a:spLocks noGrp="1"/>
          </p:cNvSpPr>
          <p:nvPr>
            <p:ph type="sldNum" sz="quarter" idx="21"/>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3646947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er/Black Strip">
    <p:spTree>
      <p:nvGrpSpPr>
        <p:cNvPr id="1" name=""/>
        <p:cNvGrpSpPr/>
        <p:nvPr/>
      </p:nvGrpSpPr>
      <p:grpSpPr>
        <a:xfrm>
          <a:off x="0" y="0"/>
          <a:ext cx="0" cy="0"/>
          <a:chOff x="0" y="0"/>
          <a:chExt cx="0" cy="0"/>
        </a:xfrm>
      </p:grpSpPr>
      <p:sp>
        <p:nvSpPr>
          <p:cNvPr id="11" name="Rectangle 10"/>
          <p:cNvSpPr/>
          <p:nvPr userDrawn="1"/>
        </p:nvSpPr>
        <p:spPr>
          <a:xfrm>
            <a:off x="0" y="1419226"/>
            <a:ext cx="9144000" cy="502919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18"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10" name="Date Placeholder 9"/>
          <p:cNvSpPr>
            <a:spLocks noGrp="1"/>
          </p:cNvSpPr>
          <p:nvPr>
            <p:ph type="dt" sz="half" idx="10"/>
          </p:nvPr>
        </p:nvSpPr>
        <p:spPr/>
        <p:txBody>
          <a:bodyPr/>
          <a:lstStyle/>
          <a:p>
            <a:fld id="{A2856F09-232A-4C50-A9FD-DE655DD49AB4}" type="datetime1">
              <a:rPr lang="en-US" smtClean="0"/>
              <a:t>5/10/2020</a:t>
            </a:fld>
            <a:endParaRPr lang="en-US" dirty="0"/>
          </a:p>
        </p:txBody>
      </p:sp>
      <p:sp>
        <p:nvSpPr>
          <p:cNvPr id="13" name="Footer Placeholder 12"/>
          <p:cNvSpPr>
            <a:spLocks noGrp="1"/>
          </p:cNvSpPr>
          <p:nvPr>
            <p:ph type="ftr" sz="quarter" idx="11"/>
          </p:nvPr>
        </p:nvSpPr>
        <p:spPr/>
        <p:txBody>
          <a:bodyPr/>
          <a:lstStyle/>
          <a:p>
            <a:endParaRPr lang="en-US" dirty="0"/>
          </a:p>
        </p:txBody>
      </p:sp>
      <p:sp>
        <p:nvSpPr>
          <p:cNvPr id="20" name="Slide Number Placeholder 19"/>
          <p:cNvSpPr>
            <a:spLocks noGrp="1"/>
          </p:cNvSpPr>
          <p:nvPr>
            <p:ph type="sldNum" sz="quarter" idx="12"/>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15217467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Subhead/Black Strip">
    <p:spTree>
      <p:nvGrpSpPr>
        <p:cNvPr id="1" name=""/>
        <p:cNvGrpSpPr/>
        <p:nvPr/>
      </p:nvGrpSpPr>
      <p:grpSpPr>
        <a:xfrm>
          <a:off x="0" y="0"/>
          <a:ext cx="0" cy="0"/>
          <a:chOff x="0" y="0"/>
          <a:chExt cx="0" cy="0"/>
        </a:xfrm>
      </p:grpSpPr>
      <p:sp>
        <p:nvSpPr>
          <p:cNvPr id="11" name="Rectangle 10"/>
          <p:cNvSpPr/>
          <p:nvPr userDrawn="1"/>
        </p:nvSpPr>
        <p:spPr>
          <a:xfrm>
            <a:off x="0" y="1419226"/>
            <a:ext cx="9144000" cy="502919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 Placeholder 13"/>
          <p:cNvSpPr>
            <a:spLocks noGrp="1"/>
          </p:cNvSpPr>
          <p:nvPr>
            <p:ph type="body" sz="quarter" idx="17" hasCustomPrompt="1"/>
          </p:nvPr>
        </p:nvSpPr>
        <p:spPr>
          <a:xfrm>
            <a:off x="474135" y="917222"/>
            <a:ext cx="8231188" cy="327905"/>
          </a:xfrm>
          <a:prstGeom prst="rect">
            <a:avLst/>
          </a:prstGeom>
        </p:spPr>
        <p:txBody>
          <a:bodyPr vert="horz"/>
          <a:lstStyle>
            <a:lvl1pPr marL="0" indent="0">
              <a:buFontTx/>
              <a:buNone/>
              <a:defRPr sz="20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9" name="Title 1"/>
          <p:cNvSpPr>
            <a:spLocks noGrp="1"/>
          </p:cNvSpPr>
          <p:nvPr>
            <p:ph type="ctrTitle" hasCustomPrompt="1"/>
          </p:nvPr>
        </p:nvSpPr>
        <p:spPr>
          <a:xfrm>
            <a:off x="454026" y="454025"/>
            <a:ext cx="8232774" cy="436031"/>
          </a:xfrm>
          <a:prstGeom prst="rect">
            <a:avLst/>
          </a:prstGeom>
        </p:spPr>
        <p:txBody>
          <a:bodyPr anchor="t">
            <a:noAutofit/>
          </a:bodyPr>
          <a:lstStyle>
            <a:lvl1pPr algn="l">
              <a:defRPr sz="2800" b="1" i="0" cap="none">
                <a:solidFill>
                  <a:srgbClr val="000000"/>
                </a:solidFill>
                <a:latin typeface="Arial"/>
                <a:cs typeface="Arial"/>
              </a:defRPr>
            </a:lvl1pPr>
          </a:lstStyle>
          <a:p>
            <a:r>
              <a:rPr lang="en-US" dirty="0"/>
              <a:t>Click to Edit Header</a:t>
            </a:r>
          </a:p>
        </p:txBody>
      </p:sp>
      <p:sp>
        <p:nvSpPr>
          <p:cNvPr id="15" name="Content Placeholder 3"/>
          <p:cNvSpPr>
            <a:spLocks noGrp="1"/>
          </p:cNvSpPr>
          <p:nvPr>
            <p:ph sz="quarter" idx="18" hasCustomPrompt="1"/>
          </p:nvPr>
        </p:nvSpPr>
        <p:spPr>
          <a:xfrm>
            <a:off x="1249363" y="2594882"/>
            <a:ext cx="6905851" cy="2603046"/>
          </a:xfrm>
          <a:prstGeom prst="rect">
            <a:avLst/>
          </a:prstGeom>
        </p:spPr>
        <p:txBody>
          <a:bodyPr vert="horz"/>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content</a:t>
            </a:r>
          </a:p>
        </p:txBody>
      </p:sp>
      <p:sp>
        <p:nvSpPr>
          <p:cNvPr id="13"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5" name="Date Placeholder 4"/>
          <p:cNvSpPr>
            <a:spLocks noGrp="1"/>
          </p:cNvSpPr>
          <p:nvPr>
            <p:ph type="dt" sz="half" idx="19"/>
          </p:nvPr>
        </p:nvSpPr>
        <p:spPr/>
        <p:txBody>
          <a:bodyPr/>
          <a:lstStyle/>
          <a:p>
            <a:fld id="{DD36E9A2-76FA-4DD5-A937-3752FFCEDFE5}" type="datetime1">
              <a:rPr lang="en-US" smtClean="0"/>
              <a:t>5/10/2020</a:t>
            </a:fld>
            <a:endParaRPr lang="en-US" dirty="0"/>
          </a:p>
        </p:txBody>
      </p:sp>
      <p:sp>
        <p:nvSpPr>
          <p:cNvPr id="6" name="Footer Placeholder 5"/>
          <p:cNvSpPr>
            <a:spLocks noGrp="1"/>
          </p:cNvSpPr>
          <p:nvPr>
            <p:ph type="ftr" sz="quarter" idx="20"/>
          </p:nvPr>
        </p:nvSpPr>
        <p:spPr/>
        <p:txBody>
          <a:bodyPr/>
          <a:lstStyle/>
          <a:p>
            <a:endParaRPr lang="en-US" dirty="0"/>
          </a:p>
        </p:txBody>
      </p:sp>
      <p:sp>
        <p:nvSpPr>
          <p:cNvPr id="7" name="Slide Number Placeholder 6"/>
          <p:cNvSpPr>
            <a:spLocks noGrp="1"/>
          </p:cNvSpPr>
          <p:nvPr>
            <p:ph type="sldNum" sz="quarter" idx="21"/>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613031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oter">
    <p:spTree>
      <p:nvGrpSpPr>
        <p:cNvPr id="1" name=""/>
        <p:cNvGrpSpPr/>
        <p:nvPr/>
      </p:nvGrpSpPr>
      <p:grpSpPr>
        <a:xfrm>
          <a:off x="0" y="0"/>
          <a:ext cx="0" cy="0"/>
          <a:chOff x="0" y="0"/>
          <a:chExt cx="0" cy="0"/>
        </a:xfrm>
      </p:grpSpPr>
      <p:sp>
        <p:nvSpPr>
          <p:cNvPr id="12" name="Title 5"/>
          <p:cNvSpPr txBox="1">
            <a:spLocks/>
          </p:cNvSpPr>
          <p:nvPr userDrawn="1"/>
        </p:nvSpPr>
        <p:spPr>
          <a:xfrm>
            <a:off x="7747001" y="6504210"/>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
        <p:nvSpPr>
          <p:cNvPr id="6" name="Date Placeholder 5"/>
          <p:cNvSpPr>
            <a:spLocks noGrp="1"/>
          </p:cNvSpPr>
          <p:nvPr>
            <p:ph type="dt" sz="half" idx="10"/>
          </p:nvPr>
        </p:nvSpPr>
        <p:spPr/>
        <p:txBody>
          <a:bodyPr/>
          <a:lstStyle/>
          <a:p>
            <a:fld id="{8285FF94-0593-44DC-8128-74916165B4E8}" type="datetime1">
              <a:rPr lang="en-US" smtClean="0"/>
              <a:t>5/10/2020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13" name="Slide Number Placeholder 12"/>
          <p:cNvSpPr>
            <a:spLocks noGrp="1"/>
          </p:cNvSpPr>
          <p:nvPr>
            <p:ph type="sldNum" sz="quarter" idx="12"/>
          </p:nvPr>
        </p:nvSpPr>
        <p:spPr/>
        <p:txBody>
          <a:bodyPr/>
          <a:lstStyle/>
          <a:p>
            <a:fld id="{F1E51A9F-9D40-144B-9666-6B30B75E8C1B}" type="slidenum">
              <a:rPr lang="en-US" smtClean="0"/>
              <a:pPr/>
              <a:t>‹#›</a:t>
            </a:fld>
            <a:endParaRPr lang="en-US" dirty="0"/>
          </a:p>
        </p:txBody>
      </p:sp>
    </p:spTree>
    <p:extLst>
      <p:ext uri="{BB962C8B-B14F-4D97-AF65-F5344CB8AC3E}">
        <p14:creationId xmlns:p14="http://schemas.microsoft.com/office/powerpoint/2010/main" val="4263465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sp>
        <p:nvSpPr>
          <p:cNvPr id="5" name="Text Placeholder 4"/>
          <p:cNvSpPr>
            <a:spLocks noGrp="1"/>
          </p:cNvSpPr>
          <p:nvPr>
            <p:ph type="body" sz="quarter" idx="3" hasCustomPrompt="1"/>
          </p:nvPr>
        </p:nvSpPr>
        <p:spPr>
          <a:xfrm>
            <a:off x="1" y="2995083"/>
            <a:ext cx="9144000" cy="867834"/>
          </a:xfrm>
          <a:prstGeom prst="rect">
            <a:avLst/>
          </a:prstGeom>
        </p:spPr>
        <p:txBody>
          <a:bodyPr anchor="t"/>
          <a:lstStyle>
            <a:lvl1pPr marL="0" indent="0" algn="ctr">
              <a:buNone/>
              <a:defRPr sz="4800" b="0" i="0" baseline="0">
                <a:solidFill>
                  <a:schemeClr val="tx1"/>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Chapter Divider</a:t>
            </a:r>
          </a:p>
        </p:txBody>
      </p:sp>
    </p:spTree>
    <p:extLst>
      <p:ext uri="{BB962C8B-B14F-4D97-AF65-F5344CB8AC3E}">
        <p14:creationId xmlns:p14="http://schemas.microsoft.com/office/powerpoint/2010/main" val="3517099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45732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B8DE1E0-C706-44BC-A4FD-C92970D510E4}" type="datetime1">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BEA9A-4029-4DE6-A1DA-4DBC7328E58A}" type="slidenum">
              <a:rPr lang="en-US" smtClean="0"/>
              <a:t>‹#›</a:t>
            </a:fld>
            <a:endParaRPr lang="en-US"/>
          </a:p>
        </p:txBody>
      </p:sp>
    </p:spTree>
    <p:extLst>
      <p:ext uri="{BB962C8B-B14F-4D97-AF65-F5344CB8AC3E}">
        <p14:creationId xmlns:p14="http://schemas.microsoft.com/office/powerpoint/2010/main" val="1884977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244764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4800"/>
          </a:xfrm>
          <a:prstGeom prst="rect">
            <a:avLst/>
          </a:prstGeom>
        </p:spPr>
        <p:txBody>
          <a:bodyPr lIns="0" tIns="0" rIns="0" bIns="0" anchor="ctr"/>
          <a:lstStyle/>
          <a:p>
            <a:endParaRPr lang="en-US" sz="1800" b="0" strike="noStrike" spc="-1">
              <a:solidFill>
                <a:srgbClr val="000000"/>
              </a:solidFill>
              <a:uFill>
                <a:solidFill>
                  <a:srgbClr val="FFFFFF"/>
                </a:solidFill>
              </a:uFill>
              <a:latin typeface="Arial"/>
            </a:endParaRPr>
          </a:p>
        </p:txBody>
      </p:sp>
      <p:sp>
        <p:nvSpPr>
          <p:cNvPr id="41"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7365500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endParaRPr lang="en-US" sz="1800" b="0" strike="noStrike" spc="-1">
              <a:solidFill>
                <a:srgbClr val="000000"/>
              </a:solidFill>
              <a:uFill>
                <a:solidFill>
                  <a:srgbClr val="FFFFFF"/>
                </a:solidFill>
              </a:uFill>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5441803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0560" y="0"/>
            <a:ext cx="5924790" cy="1148487"/>
          </a:xfrm>
        </p:spPr>
        <p:txBody>
          <a:bodyPr/>
          <a:lstStyle>
            <a:lvl1pPr>
              <a:defRPr lang="en-US" sz="3300" kern="1200" smtClean="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0AEB52-7262-48E8-8C8E-20428DF77DC6}" type="datetime1">
              <a:rPr lang="en-US" smtClean="0"/>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8E3F4F-51B2-42EE-AFA2-40C4572185CC}" type="slidenum">
              <a:rPr lang="en-US" smtClean="0"/>
              <a:t>‹#›</a:t>
            </a:fld>
            <a:endParaRPr lang="en-US" dirty="0"/>
          </a:p>
        </p:txBody>
      </p:sp>
    </p:spTree>
    <p:extLst>
      <p:ext uri="{BB962C8B-B14F-4D97-AF65-F5344CB8AC3E}">
        <p14:creationId xmlns:p14="http://schemas.microsoft.com/office/powerpoint/2010/main" val="1281109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13140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68" r:id="rId5"/>
    <p:sldLayoutId id="2147483770" r:id="rId6"/>
    <p:sldLayoutId id="2147483771" r:id="rId7"/>
    <p:sldLayoutId id="2147483772" r:id="rId8"/>
    <p:sldLayoutId id="2147483777" r:id="rId9"/>
    <p:sldLayoutId id="2147483778" r:id="rId10"/>
    <p:sldLayoutId id="2147483779" r:id="rId1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2132482" y="6448710"/>
            <a:ext cx="4879036"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endParaRPr lang="en-US" dirty="0"/>
          </a:p>
        </p:txBody>
      </p:sp>
      <p:sp>
        <p:nvSpPr>
          <p:cNvPr id="4" name="Slide Number Placeholder 3"/>
          <p:cNvSpPr>
            <a:spLocks noGrp="1"/>
          </p:cNvSpPr>
          <p:nvPr>
            <p:ph type="sldNum" sz="quarter" idx="4"/>
          </p:nvPr>
        </p:nvSpPr>
        <p:spPr>
          <a:xfrm>
            <a:off x="7146636" y="6448710"/>
            <a:ext cx="600365" cy="365125"/>
          </a:xfrm>
          <a:prstGeom prst="rect">
            <a:avLst/>
          </a:prstGeom>
        </p:spPr>
        <p:txBody>
          <a:bodyPr vert="horz" lIns="91440" tIns="45720" rIns="91440" bIns="45720" rtlCol="0" anchor="ctr"/>
          <a:lstStyle>
            <a:lvl1pPr algn="r">
              <a:defRPr sz="900">
                <a:solidFill>
                  <a:schemeClr val="tx1">
                    <a:lumMod val="50000"/>
                    <a:lumOff val="50000"/>
                  </a:schemeClr>
                </a:solidFill>
              </a:defRPr>
            </a:lvl1pPr>
          </a:lstStyle>
          <a:p>
            <a:fld id="{F1E51A9F-9D40-144B-9666-6B30B75E8C1B}" type="slidenum">
              <a:rPr lang="en-US" smtClean="0"/>
              <a:pPr/>
              <a:t>‹#›</a:t>
            </a:fld>
            <a:endParaRPr lang="en-US" dirty="0"/>
          </a:p>
        </p:txBody>
      </p:sp>
      <p:sp>
        <p:nvSpPr>
          <p:cNvPr id="6" name="Date Placeholder 5"/>
          <p:cNvSpPr>
            <a:spLocks noGrp="1"/>
          </p:cNvSpPr>
          <p:nvPr>
            <p:ph type="dt" sz="half" idx="2"/>
          </p:nvPr>
        </p:nvSpPr>
        <p:spPr>
          <a:xfrm>
            <a:off x="457199" y="6448710"/>
            <a:ext cx="1551709"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B7979AD-F7AA-424C-AD51-39B98FF66EA7}" type="datetime1">
              <a:rPr lang="en-US" smtClean="0"/>
              <a:t>5/10/2020</a:t>
            </a:fld>
            <a:endParaRPr lang="en-US" dirty="0"/>
          </a:p>
        </p:txBody>
      </p:sp>
    </p:spTree>
    <p:extLst>
      <p:ext uri="{BB962C8B-B14F-4D97-AF65-F5344CB8AC3E}">
        <p14:creationId xmlns:p14="http://schemas.microsoft.com/office/powerpoint/2010/main" val="12748154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58" r:id="rId5"/>
    <p:sldLayoutId id="2147483737" r:id="rId6"/>
    <p:sldLayoutId id="2147483759" r:id="rId7"/>
    <p:sldLayoutId id="2147483738" r:id="rId8"/>
    <p:sldLayoutId id="2147483760" r:id="rId9"/>
    <p:sldLayoutId id="2147483739" r:id="rId10"/>
    <p:sldLayoutId id="2147483740" r:id="rId11"/>
    <p:sldLayoutId id="2147483741" r:id="rId12"/>
    <p:sldLayoutId id="2147483743" r:id="rId13"/>
    <p:sldLayoutId id="2147483744" r:id="rId14"/>
    <p:sldLayoutId id="2147483762" r:id="rId15"/>
    <p:sldLayoutId id="2147483765" r:id="rId16"/>
    <p:sldLayoutId id="2147483766" r:id="rId17"/>
    <p:sldLayoutId id="2147483767" r:id="rId18"/>
    <p:sldLayoutId id="2147483775" r:id="rId19"/>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4.jpeg"/><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7.jpeg"/><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hyperlink" Target="https://robotics.jpl.nasa.gov/" TargetMode="External"/><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9.jpe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image" Target="../media/image37.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jpg"/><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6.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62.jpeg"/><Relationship Id="rId4" Type="http://schemas.openxmlformats.org/officeDocument/2006/relationships/image" Target="../media/image61.tiff"/></Relationships>
</file>

<file path=ppt/slides/_rels/slide2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p:cNvSpPr txBox="1">
            <a:spLocks/>
          </p:cNvSpPr>
          <p:nvPr/>
        </p:nvSpPr>
        <p:spPr>
          <a:xfrm>
            <a:off x="511244" y="1360718"/>
            <a:ext cx="7524221" cy="2904789"/>
          </a:xfrm>
          <a:prstGeom prst="rect">
            <a:avLst/>
          </a:prstGeom>
        </p:spPr>
        <p:txBody>
          <a:bodyPr lIns="91418" tIns="45709" rIns="91418" bIns="45709" anchor="t"/>
          <a:lstStyle>
            <a:lvl1pPr marL="0" indent="0" algn="l" defTabSz="457092" rtl="0" eaLnBrk="1" latinLnBrk="0" hangingPunct="1">
              <a:spcBef>
                <a:spcPct val="20000"/>
              </a:spcBef>
              <a:buFont typeface="Arial"/>
              <a:buNone/>
              <a:defRPr sz="2800" b="0" kern="1200" baseline="0">
                <a:solidFill>
                  <a:schemeClr val="tx1"/>
                </a:solidFill>
                <a:latin typeface="+mn-lt"/>
                <a:ea typeface="+mn-ea"/>
                <a:cs typeface="+mn-cs"/>
              </a:defRPr>
            </a:lvl1pPr>
            <a:lvl2pPr marL="457092" indent="0" algn="l" defTabSz="457092" rtl="0" eaLnBrk="1" latinLnBrk="0" hangingPunct="1">
              <a:spcBef>
                <a:spcPct val="20000"/>
              </a:spcBef>
              <a:buFont typeface="Arial"/>
              <a:buNone/>
              <a:defRPr sz="2000" b="1" kern="1200">
                <a:solidFill>
                  <a:schemeClr val="tx1"/>
                </a:solidFill>
                <a:latin typeface="+mn-lt"/>
                <a:ea typeface="+mn-ea"/>
                <a:cs typeface="+mn-cs"/>
              </a:defRPr>
            </a:lvl2pPr>
            <a:lvl3pPr marL="914186" indent="0" algn="l" defTabSz="457092" rtl="0" eaLnBrk="1" latinLnBrk="0" hangingPunct="1">
              <a:spcBef>
                <a:spcPct val="20000"/>
              </a:spcBef>
              <a:buFont typeface="Arial"/>
              <a:buNone/>
              <a:defRPr sz="1800" b="1" kern="1200">
                <a:solidFill>
                  <a:schemeClr val="tx1"/>
                </a:solidFill>
                <a:latin typeface="+mn-lt"/>
                <a:ea typeface="+mn-ea"/>
                <a:cs typeface="+mn-cs"/>
              </a:defRPr>
            </a:lvl3pPr>
            <a:lvl4pPr marL="1371279" indent="0" algn="l" defTabSz="457092" rtl="0" eaLnBrk="1" latinLnBrk="0" hangingPunct="1">
              <a:spcBef>
                <a:spcPct val="20000"/>
              </a:spcBef>
              <a:buFont typeface="Arial"/>
              <a:buNone/>
              <a:defRPr sz="1600" b="1" kern="1200">
                <a:solidFill>
                  <a:schemeClr val="tx1"/>
                </a:solidFill>
                <a:latin typeface="+mn-lt"/>
                <a:ea typeface="+mn-ea"/>
                <a:cs typeface="+mn-cs"/>
              </a:defRPr>
            </a:lvl4pPr>
            <a:lvl5pPr marL="1828373" indent="0" algn="l" defTabSz="457092" rtl="0" eaLnBrk="1" latinLnBrk="0" hangingPunct="1">
              <a:spcBef>
                <a:spcPct val="20000"/>
              </a:spcBef>
              <a:buFont typeface="Arial"/>
              <a:buNone/>
              <a:defRPr sz="1600" b="1" kern="1200">
                <a:solidFill>
                  <a:schemeClr val="tx1"/>
                </a:solidFill>
                <a:latin typeface="+mn-lt"/>
                <a:ea typeface="+mn-ea"/>
                <a:cs typeface="+mn-cs"/>
              </a:defRPr>
            </a:lvl5pPr>
            <a:lvl6pPr marL="2285466" indent="0" algn="l" defTabSz="457092" rtl="0" eaLnBrk="1" latinLnBrk="0" hangingPunct="1">
              <a:spcBef>
                <a:spcPct val="20000"/>
              </a:spcBef>
              <a:buFont typeface="Arial"/>
              <a:buNone/>
              <a:defRPr sz="1600" b="1" kern="1200">
                <a:solidFill>
                  <a:schemeClr val="tx1"/>
                </a:solidFill>
                <a:latin typeface="+mn-lt"/>
                <a:ea typeface="+mn-ea"/>
                <a:cs typeface="+mn-cs"/>
              </a:defRPr>
            </a:lvl6pPr>
            <a:lvl7pPr marL="2742558" indent="0" algn="l" defTabSz="457092" rtl="0" eaLnBrk="1" latinLnBrk="0" hangingPunct="1">
              <a:spcBef>
                <a:spcPct val="20000"/>
              </a:spcBef>
              <a:buFont typeface="Arial"/>
              <a:buNone/>
              <a:defRPr sz="1600" b="1" kern="1200">
                <a:solidFill>
                  <a:schemeClr val="tx1"/>
                </a:solidFill>
                <a:latin typeface="+mn-lt"/>
                <a:ea typeface="+mn-ea"/>
                <a:cs typeface="+mn-cs"/>
              </a:defRPr>
            </a:lvl7pPr>
            <a:lvl8pPr marL="3199652" indent="0" algn="l" defTabSz="457092" rtl="0" eaLnBrk="1" latinLnBrk="0" hangingPunct="1">
              <a:spcBef>
                <a:spcPct val="20000"/>
              </a:spcBef>
              <a:buFont typeface="Arial"/>
              <a:buNone/>
              <a:defRPr sz="1600" b="1" kern="1200">
                <a:solidFill>
                  <a:schemeClr val="tx1"/>
                </a:solidFill>
                <a:latin typeface="+mn-lt"/>
                <a:ea typeface="+mn-ea"/>
                <a:cs typeface="+mn-cs"/>
              </a:defRPr>
            </a:lvl8pPr>
            <a:lvl9pPr marL="3656744" indent="0" algn="l" defTabSz="457092" rtl="0" eaLnBrk="1" latinLnBrk="0" hangingPunct="1">
              <a:spcBef>
                <a:spcPct val="20000"/>
              </a:spcBef>
              <a:buFont typeface="Arial"/>
              <a:buNone/>
              <a:defRPr sz="1600" b="1" kern="1200">
                <a:solidFill>
                  <a:schemeClr val="tx1"/>
                </a:solidFill>
                <a:latin typeface="+mn-lt"/>
                <a:ea typeface="+mn-ea"/>
                <a:cs typeface="+mn-cs"/>
              </a:defRPr>
            </a:lvl9pPr>
          </a:lstStyle>
          <a:p>
            <a:endParaRPr lang="en-US" sz="1400" dirty="0"/>
          </a:p>
        </p:txBody>
      </p:sp>
      <p:sp>
        <p:nvSpPr>
          <p:cNvPr id="3" name="Rectangle 2"/>
          <p:cNvSpPr/>
          <p:nvPr/>
        </p:nvSpPr>
        <p:spPr>
          <a:xfrm>
            <a:off x="5190051" y="6204780"/>
            <a:ext cx="3876083" cy="461665"/>
          </a:xfrm>
          <a:prstGeom prst="rect">
            <a:avLst/>
          </a:prstGeom>
        </p:spPr>
        <p:txBody>
          <a:bodyPr wrap="square">
            <a:spAutoFit/>
          </a:bodyPr>
          <a:lstStyle/>
          <a:p>
            <a:r>
              <a:rPr lang="en-US" sz="1200" b="1" dirty="0">
                <a:latin typeface="Times New Roman" panose="02020603050405020304" pitchFamily="18" charset="0"/>
                <a:ea typeface="Calibri" panose="020F0502020204030204" pitchFamily="34" charset="0"/>
              </a:rPr>
              <a:t>Copyright 2020 California Institute of Technology. U.S. Government sponsorship acknowledged</a:t>
            </a:r>
          </a:p>
        </p:txBody>
      </p:sp>
      <p:sp>
        <p:nvSpPr>
          <p:cNvPr id="13" name="Text Placeholder 12"/>
          <p:cNvSpPr>
            <a:spLocks noGrp="1"/>
          </p:cNvSpPr>
          <p:nvPr>
            <p:ph type="body" sz="quarter" idx="3"/>
          </p:nvPr>
        </p:nvSpPr>
        <p:spPr>
          <a:xfrm>
            <a:off x="901224" y="3199622"/>
            <a:ext cx="7524221" cy="430183"/>
          </a:xfrm>
        </p:spPr>
        <p:txBody>
          <a:bodyPr/>
          <a:lstStyle/>
          <a:p>
            <a:pPr>
              <a:spcBef>
                <a:spcPct val="50000"/>
              </a:spcBef>
            </a:pPr>
            <a:r>
              <a:rPr lang="en-US" dirty="0"/>
              <a:t>Next generation of miniaturized high spectral resolution spectrometers</a:t>
            </a:r>
            <a:endParaRPr lang="en-US" dirty="0">
              <a:latin typeface="Arial" charset="0"/>
            </a:endParaRPr>
          </a:p>
        </p:txBody>
      </p:sp>
      <p:sp>
        <p:nvSpPr>
          <p:cNvPr id="14" name="Text Placeholder 13"/>
          <p:cNvSpPr>
            <a:spLocks noGrp="1"/>
          </p:cNvSpPr>
          <p:nvPr>
            <p:ph type="body" sz="quarter" idx="19"/>
          </p:nvPr>
        </p:nvSpPr>
        <p:spPr>
          <a:xfrm>
            <a:off x="901224" y="4482789"/>
            <a:ext cx="7498993" cy="906307"/>
          </a:xfrm>
        </p:spPr>
        <p:txBody>
          <a:bodyPr/>
          <a:lstStyle/>
          <a:p>
            <a:r>
              <a:rPr lang="en-US" b="1" dirty="0" err="1">
                <a:latin typeface="Arial" charset="0"/>
                <a:ea typeface="ＭＳ Ｐゴシック" pitchFamily="-106" charset="-128"/>
              </a:rPr>
              <a:t>Sona</a:t>
            </a:r>
            <a:r>
              <a:rPr lang="en-US" b="1" dirty="0">
                <a:latin typeface="Arial" charset="0"/>
                <a:ea typeface="ＭＳ Ｐゴシック" pitchFamily="-106" charset="-128"/>
              </a:rPr>
              <a:t> Hosseini</a:t>
            </a:r>
          </a:p>
          <a:p>
            <a:r>
              <a:rPr lang="en-US" b="1" dirty="0">
                <a:latin typeface="Arial" charset="0"/>
                <a:ea typeface="ＭＳ Ｐゴシック" pitchFamily="-106" charset="-128"/>
              </a:rPr>
              <a:t>sona.Hosseini@jpl.nasa.gov</a:t>
            </a:r>
          </a:p>
          <a:p>
            <a:pPr algn="ctr"/>
            <a:endParaRPr lang="en-US" b="1" dirty="0">
              <a:latin typeface="Arial" charset="0"/>
              <a:ea typeface="ＭＳ Ｐゴシック" pitchFamily="-106" charset="-128"/>
            </a:endParaRPr>
          </a:p>
          <a:p>
            <a:pPr algn="ctr"/>
            <a:endParaRPr lang="en-US" b="1" dirty="0">
              <a:latin typeface="Arial" charset="0"/>
            </a:endParaRPr>
          </a:p>
        </p:txBody>
      </p:sp>
    </p:spTree>
    <p:extLst>
      <p:ext uri="{BB962C8B-B14F-4D97-AF65-F5344CB8AC3E}">
        <p14:creationId xmlns:p14="http://schemas.microsoft.com/office/powerpoint/2010/main" val="1882691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Follow the heavy water!</a:t>
            </a:r>
          </a:p>
        </p:txBody>
      </p:sp>
      <p:sp>
        <p:nvSpPr>
          <p:cNvPr id="4" name="Slide Number Placeholder 3"/>
          <p:cNvSpPr>
            <a:spLocks noGrp="1"/>
          </p:cNvSpPr>
          <p:nvPr>
            <p:ph type="sldNum" sz="quarter" idx="12"/>
          </p:nvPr>
        </p:nvSpPr>
        <p:spPr/>
        <p:txBody>
          <a:bodyPr/>
          <a:lstStyle/>
          <a:p>
            <a:pPr>
              <a:defRPr/>
            </a:pPr>
            <a:fld id="{FB23B991-22CB-429E-88C5-3C2C53A22C7B}" type="slidenum">
              <a:rPr lang="fr-CA" smtClean="0"/>
              <a:pPr>
                <a:defRPr/>
              </a:pPr>
              <a:t>2</a:t>
            </a:fld>
            <a:endParaRPr lang="fr-CA"/>
          </a:p>
        </p:txBody>
      </p:sp>
      <p:pic>
        <p:nvPicPr>
          <p:cNvPr id="7174" name="Picture 6" descr="https://matrixworldhr.files.wordpress.com/2012/09/1-kometa-glavna.jpg"/>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0" y="2652713"/>
            <a:ext cx="4506913" cy="282416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96124" y="5667970"/>
            <a:ext cx="3429000" cy="923330"/>
          </a:xfrm>
          <a:prstGeom prst="rect">
            <a:avLst/>
          </a:prstGeom>
          <a:noFill/>
        </p:spPr>
        <p:txBody>
          <a:bodyPr wrap="square" rtlCol="0">
            <a:spAutoFit/>
          </a:bodyPr>
          <a:lstStyle/>
          <a:p>
            <a:r>
              <a:rPr lang="en-US" dirty="0"/>
              <a:t>The origins of life, as we know, is tied to the origins of water on the Earth.  </a:t>
            </a:r>
          </a:p>
        </p:txBody>
      </p:sp>
      <p:grpSp>
        <p:nvGrpSpPr>
          <p:cNvPr id="10" name="Group 9"/>
          <p:cNvGrpSpPr/>
          <p:nvPr/>
        </p:nvGrpSpPr>
        <p:grpSpPr>
          <a:xfrm>
            <a:off x="6457950" y="1219200"/>
            <a:ext cx="3996847" cy="1905000"/>
            <a:chOff x="4648200" y="1619070"/>
            <a:chExt cx="4267200" cy="2267129"/>
          </a:xfrm>
        </p:grpSpPr>
        <p:pic>
          <p:nvPicPr>
            <p:cNvPr id="11" name="Picture 2" descr="Related image"/>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619070"/>
              <a:ext cx="4067175" cy="2238376"/>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7315200" y="1649549"/>
              <a:ext cx="1600200" cy="22078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646236"/>
              <a:ext cx="4067175" cy="223996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172" name="Picture 4"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3200400"/>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a:xfrm>
            <a:off x="142009" y="66675"/>
            <a:ext cx="6629400" cy="10969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4000" kern="1200">
                <a:solidFill>
                  <a:srgbClr val="FFFFCC"/>
                </a:solidFill>
                <a:latin typeface="Times New Roman" panose="02020603050405020304" pitchFamily="18" charset="0"/>
                <a:ea typeface="+mj-ea"/>
                <a:cs typeface="Times New Roman" panose="02020603050405020304" pitchFamily="18" charset="0"/>
              </a:defRPr>
            </a:lvl1pPr>
          </a:lstStyle>
          <a:p>
            <a:pPr fontAlgn="auto">
              <a:spcAft>
                <a:spcPts val="0"/>
              </a:spcAft>
            </a:pPr>
            <a:r>
              <a:rPr lang="en-US" sz="3200" dirty="0">
                <a:solidFill>
                  <a:schemeClr val="tx1"/>
                </a:solidFill>
              </a:rPr>
              <a:t>Tracing the source of Earth’s water is surprisingly complex</a:t>
            </a:r>
          </a:p>
        </p:txBody>
      </p:sp>
      <p:sp>
        <p:nvSpPr>
          <p:cNvPr id="15" name="TextBox 14"/>
          <p:cNvSpPr txBox="1"/>
          <p:nvPr/>
        </p:nvSpPr>
        <p:spPr>
          <a:xfrm>
            <a:off x="152400" y="1421249"/>
            <a:ext cx="5715000" cy="954107"/>
          </a:xfrm>
          <a:prstGeom prst="rect">
            <a:avLst/>
          </a:prstGeom>
          <a:noFill/>
        </p:spPr>
        <p:txBody>
          <a:bodyPr wrap="square" rtlCol="0">
            <a:spAutoFit/>
          </a:bodyPr>
          <a:lstStyle/>
          <a:p>
            <a:r>
              <a:rPr lang="en-US" sz="1400" dirty="0"/>
              <a:t>“There are numerous debates and models about the source of water and organic compounds on Earth and other terrestrial planets without converging to an agreement.”</a:t>
            </a:r>
          </a:p>
          <a:p>
            <a:pPr algn="r"/>
            <a:r>
              <a:rPr lang="fr-CA" sz="1400" dirty="0">
                <a:latin typeface="Times New Roman" panose="02020603050405020304" pitchFamily="18" charset="0"/>
                <a:cs typeface="Times New Roman" panose="02020603050405020304" pitchFamily="18" charset="0"/>
              </a:rPr>
              <a:t>- </a:t>
            </a:r>
            <a:r>
              <a:rPr lang="fr-CA" sz="1400" dirty="0" err="1">
                <a:latin typeface="Times New Roman" panose="02020603050405020304" pitchFamily="18" charset="0"/>
                <a:cs typeface="Times New Roman" panose="02020603050405020304" pitchFamily="18" charset="0"/>
              </a:rPr>
              <a:t>Kathrin</a:t>
            </a:r>
            <a:r>
              <a:rPr lang="fr-CA" sz="1400" dirty="0">
                <a:latin typeface="Times New Roman" panose="02020603050405020304" pitchFamily="18" charset="0"/>
                <a:cs typeface="Times New Roman" panose="02020603050405020304" pitchFamily="18" charset="0"/>
              </a:rPr>
              <a:t> </a:t>
            </a:r>
            <a:r>
              <a:rPr lang="fr-CA" sz="1400" dirty="0" err="1">
                <a:latin typeface="Times New Roman" panose="02020603050405020304" pitchFamily="18" charset="0"/>
                <a:cs typeface="Times New Roman" panose="02020603050405020304" pitchFamily="18" charset="0"/>
              </a:rPr>
              <a:t>Altwegg</a:t>
            </a:r>
            <a:endParaRPr lang="en-US" sz="1400" dirty="0"/>
          </a:p>
        </p:txBody>
      </p:sp>
      <p:sp>
        <p:nvSpPr>
          <p:cNvPr id="3" name="Date Placeholder 2"/>
          <p:cNvSpPr>
            <a:spLocks noGrp="1"/>
          </p:cNvSpPr>
          <p:nvPr>
            <p:ph type="dt" sz="half" idx="10"/>
          </p:nvPr>
        </p:nvSpPr>
        <p:spPr/>
        <p:txBody>
          <a:bodyPr/>
          <a:lstStyle/>
          <a:p>
            <a:fld id="{56FEE03B-B754-4525-813B-15159ECEB0D5}" type="datetime1">
              <a:rPr lang="en-US" smtClean="0"/>
              <a:t>5/10/2020</a:t>
            </a:fld>
            <a:endParaRPr lang="en-US" dirty="0"/>
          </a:p>
        </p:txBody>
      </p:sp>
    </p:spTree>
    <p:extLst>
      <p:ext uri="{BB962C8B-B14F-4D97-AF65-F5344CB8AC3E}">
        <p14:creationId xmlns:p14="http://schemas.microsoft.com/office/powerpoint/2010/main" val="375693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14"/>
                                        </p:tgtEl>
                                      </p:cBhvr>
                                    </p:animEffect>
                                    <p:set>
                                      <p:cBhvr>
                                        <p:cTn id="7" dur="1" fill="hold">
                                          <p:stCondLst>
                                            <p:cond delay="999"/>
                                          </p:stCondLst>
                                        </p:cTn>
                                        <p:tgtEl>
                                          <p:spTgt spid="14"/>
                                        </p:tgtEl>
                                        <p:attrNameLst>
                                          <p:attrName>style.visibility</p:attrName>
                                        </p:attrNameLst>
                                      </p:cBhvr>
                                      <p:to>
                                        <p:strVal val="hidden"/>
                                      </p:to>
                                    </p:se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 result for solar system gif animat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525" y="35873"/>
            <a:ext cx="9153525" cy="67459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D:\Thesis\Comet Paper\HCLOUD.GIF"/>
          <p:cNvPicPr/>
          <p:nvPr/>
        </p:nvPicPr>
        <p:blipFill>
          <a:blip r:embed="rId4"/>
          <a:srcRect/>
          <a:stretch>
            <a:fillRect/>
          </a:stretch>
        </p:blipFill>
        <p:spPr bwMode="auto">
          <a:xfrm>
            <a:off x="1204149" y="178879"/>
            <a:ext cx="6334921" cy="6459913"/>
          </a:xfrm>
          <a:prstGeom prst="rect">
            <a:avLst/>
          </a:prstGeom>
          <a:noFill/>
          <a:ln w="9525">
            <a:noFill/>
            <a:miter lim="800000"/>
            <a:headEnd/>
            <a:tailEnd/>
          </a:ln>
        </p:spPr>
      </p:pic>
      <p:sp>
        <p:nvSpPr>
          <p:cNvPr id="17" name="TextBox 16"/>
          <p:cNvSpPr txBox="1"/>
          <p:nvPr/>
        </p:nvSpPr>
        <p:spPr>
          <a:xfrm>
            <a:off x="4101222" y="5740800"/>
            <a:ext cx="184731" cy="369332"/>
          </a:xfrm>
          <a:prstGeom prst="rect">
            <a:avLst/>
          </a:prstGeom>
          <a:noFill/>
        </p:spPr>
        <p:txBody>
          <a:bodyPr wrap="none" rtlCol="0">
            <a:spAutoFit/>
          </a:bodyPr>
          <a:lstStyle/>
          <a:p>
            <a:endParaRPr lang="en-US" b="1" dirty="0">
              <a:solidFill>
                <a:srgbClr val="CC9900"/>
              </a:solidFill>
              <a:latin typeface="Arial" panose="020B0604020202020204" pitchFamily="34" charset="0"/>
              <a:cs typeface="Arial" panose="020B0604020202020204" pitchFamily="34" charset="0"/>
            </a:endParaRPr>
          </a:p>
        </p:txBody>
      </p:sp>
      <p:pic>
        <p:nvPicPr>
          <p:cNvPr id="7" name="Picture 2" descr="D:\SHS design and project\SHS Pictures and powerpoints\SHS Power Points\pic (1) halebopp8_aac_big.jpg"/>
          <p:cNvPicPr>
            <a:picLocks noChangeAspect="1" noChangeArrowheads="1"/>
          </p:cNvPicPr>
          <p:nvPr/>
        </p:nvPicPr>
        <p:blipFill rotWithShape="1">
          <a:blip r:embed="rId5">
            <a:extLst>
              <a:ext uri="{28A0092B-C50C-407E-A947-70E740481C1C}">
                <a14:useLocalDpi xmlns:a14="http://schemas.microsoft.com/office/drawing/2010/main" val="0"/>
              </a:ext>
            </a:extLst>
          </a:blip>
          <a:srcRect r="1272"/>
          <a:stretch/>
        </p:blipFill>
        <p:spPr bwMode="auto">
          <a:xfrm flipH="1" flipV="1">
            <a:off x="690717" y="1157720"/>
            <a:ext cx="8012133" cy="535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75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00"/>
                                        <p:tgtEl>
                                          <p:spTgt spid="11"/>
                                        </p:tgtEl>
                                      </p:cBhvr>
                                    </p:animEffect>
                                  </p:childTnLst>
                                </p:cTn>
                              </p:par>
                              <p:par>
                                <p:cTn id="8" presetID="10" presetClass="entr" presetSubtype="0" fill="hold" grpId="0" nodeType="withEffect" nodePh="1">
                                  <p:stCondLst>
                                    <p:cond delay="300"/>
                                  </p:stCondLst>
                                  <p:endCondLst>
                                    <p:cond evt="begin" delay="0">
                                      <p:tn val="8"/>
                                    </p:cond>
                                  </p:endCondLst>
                                  <p:childTnLst>
                                    <p:set>
                                      <p:cBhvr>
                                        <p:cTn id="9" dur="1" fill="hold">
                                          <p:stCondLst>
                                            <p:cond delay="0"/>
                                          </p:stCondLst>
                                        </p:cTn>
                                        <p:tgtEl>
                                          <p:spTgt spid="17"/>
                                        </p:tgtEl>
                                        <p:attrNameLst>
                                          <p:attrName>style.visibility</p:attrName>
                                        </p:attrNameLst>
                                      </p:cBhvr>
                                      <p:to>
                                        <p:strVal val="visible"/>
                                      </p:to>
                                    </p:set>
                                    <p:animEffect transition="in" filter="fade">
                                      <p:cBhvr>
                                        <p:cTn id="10" dur="125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xit" presetSubtype="32" fill="hold" nodeType="clickEffect">
                                  <p:stCondLst>
                                    <p:cond delay="0"/>
                                  </p:stCondLst>
                                  <p:childTnLst>
                                    <p:anim calcmode="lin" valueType="num">
                                      <p:cBhvr>
                                        <p:cTn id="14" dur="1000"/>
                                        <p:tgtEl>
                                          <p:spTgt spid="7"/>
                                        </p:tgtEl>
                                        <p:attrNameLst>
                                          <p:attrName>ppt_w</p:attrName>
                                        </p:attrNameLst>
                                      </p:cBhvr>
                                      <p:tavLst>
                                        <p:tav tm="0">
                                          <p:val>
                                            <p:strVal val="ppt_w"/>
                                          </p:val>
                                        </p:tav>
                                        <p:tav tm="100000">
                                          <p:val>
                                            <p:fltVal val="0"/>
                                          </p:val>
                                        </p:tav>
                                      </p:tavLst>
                                    </p:anim>
                                    <p:anim calcmode="lin" valueType="num">
                                      <p:cBhvr>
                                        <p:cTn id="15" dur="1000"/>
                                        <p:tgtEl>
                                          <p:spTgt spid="7"/>
                                        </p:tgtEl>
                                        <p:attrNameLst>
                                          <p:attrName>ppt_h</p:attrName>
                                        </p:attrNameLst>
                                      </p:cBhvr>
                                      <p:tavLst>
                                        <p:tav tm="0">
                                          <p:val>
                                            <p:strVal val="ppt_h"/>
                                          </p:val>
                                        </p:tav>
                                        <p:tav tm="100000">
                                          <p:val>
                                            <p:fltVal val="0"/>
                                          </p:val>
                                        </p:tav>
                                      </p:tavLst>
                                    </p:anim>
                                    <p:animEffect transition="out" filter="fade">
                                      <p:cBhvr>
                                        <p:cTn id="16" dur="1000"/>
                                        <p:tgtEl>
                                          <p:spTgt spid="7"/>
                                        </p:tgtEl>
                                      </p:cBhvr>
                                    </p:animEffect>
                                    <p:set>
                                      <p:cBhvr>
                                        <p:cTn id="17"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D:\SHS design and project\SHS Pictures and powerpoints\SHS Power Points\pic (1) halebopp8_aac_big.jpg"/>
          <p:cNvPicPr>
            <a:picLocks noChangeAspect="1" noChangeArrowheads="1"/>
          </p:cNvPicPr>
          <p:nvPr/>
        </p:nvPicPr>
        <p:blipFill rotWithShape="1">
          <a:blip r:embed="rId3">
            <a:extLst>
              <a:ext uri="{28A0092B-C50C-407E-A947-70E740481C1C}">
                <a14:useLocalDpi xmlns:a14="http://schemas.microsoft.com/office/drawing/2010/main" val="0"/>
              </a:ext>
            </a:extLst>
          </a:blip>
          <a:srcRect r="1272"/>
          <a:stretch/>
        </p:blipFill>
        <p:spPr bwMode="auto">
          <a:xfrm flipH="1" flipV="1">
            <a:off x="3837512" y="2175669"/>
            <a:ext cx="4656907" cy="311136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p:txBody>
          <a:bodyPr>
            <a:normAutofit fontScale="90000"/>
          </a:bodyPr>
          <a:lstStyle/>
          <a:p>
            <a:r>
              <a:rPr lang="en-US" sz="3200" dirty="0">
                <a:latin typeface="Times" pitchFamily="18" charset="0"/>
                <a:ea typeface="ＭＳ Ｐゴシック" charset="-128"/>
                <a:cs typeface="Angsana New" pitchFamily="18" charset="-34"/>
              </a:rPr>
              <a:t>High Spectral Resolution Spectroscopy</a:t>
            </a:r>
            <a:endParaRPr lang="en-US" sz="3200" dirty="0">
              <a:latin typeface="Times" pitchFamily="18" charset="0"/>
            </a:endParaRPr>
          </a:p>
        </p:txBody>
      </p:sp>
      <p:sp>
        <p:nvSpPr>
          <p:cNvPr id="6" name="Slide Number Placeholder 2"/>
          <p:cNvSpPr txBox="1">
            <a:spLocks/>
          </p:cNvSpPr>
          <p:nvPr/>
        </p:nvSpPr>
        <p:spPr>
          <a:xfrm>
            <a:off x="6679330" y="5894498"/>
            <a:ext cx="2057400" cy="365125"/>
          </a:xfrm>
          <a:prstGeom prst="rect">
            <a:avLst/>
          </a:prstGeom>
        </p:spPr>
        <p:txBody>
          <a:bodyPr vert="horz" lIns="91440" tIns="45720" rIns="91440" bIns="45720" rtlCol="0" anchor="ctr"/>
          <a:lstStyle>
            <a:defPPr>
              <a:defRPr lang="fr-FR"/>
            </a:defPPr>
            <a:lvl1pPr algn="r" rtl="0" fontAlgn="base">
              <a:spcBef>
                <a:spcPct val="0"/>
              </a:spcBef>
              <a:spcAft>
                <a:spcPct val="0"/>
              </a:spcAft>
              <a:defRPr sz="9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FB23B991-22CB-429E-88C5-3C2C53A22C7B}" type="slidenum">
              <a:rPr lang="fr-CA" smtClean="0"/>
              <a:pPr>
                <a:defRPr/>
              </a:pPr>
              <a:t>4</a:t>
            </a:fld>
            <a:endParaRPr lang="fr-CA"/>
          </a:p>
        </p:txBody>
      </p:sp>
      <p:sp>
        <p:nvSpPr>
          <p:cNvPr id="13" name="Rectangle 12"/>
          <p:cNvSpPr/>
          <p:nvPr/>
        </p:nvSpPr>
        <p:spPr>
          <a:xfrm>
            <a:off x="397477" y="5498322"/>
            <a:ext cx="2761359" cy="584775"/>
          </a:xfrm>
          <a:prstGeom prst="rect">
            <a:avLst/>
          </a:prstGeom>
        </p:spPr>
        <p:txBody>
          <a:bodyPr wrap="square">
            <a:spAutoFit/>
          </a:bodyPr>
          <a:lstStyle/>
          <a:p>
            <a:r>
              <a:rPr lang="en-US" sz="1600" dirty="0"/>
              <a:t>Simulated spectra from OH and OD molecules. </a:t>
            </a:r>
            <a:endParaRPr lang="en-US" sz="1600" i="1" dirty="0"/>
          </a:p>
        </p:txBody>
      </p:sp>
      <p:sp>
        <p:nvSpPr>
          <p:cNvPr id="15" name="TextBox 14"/>
          <p:cNvSpPr txBox="1"/>
          <p:nvPr/>
        </p:nvSpPr>
        <p:spPr>
          <a:xfrm>
            <a:off x="304800" y="1219200"/>
            <a:ext cx="8627077" cy="646331"/>
          </a:xfrm>
          <a:prstGeom prst="rect">
            <a:avLst/>
          </a:prstGeom>
          <a:noFill/>
        </p:spPr>
        <p:txBody>
          <a:bodyPr wrap="square" rtlCol="0">
            <a:spAutoFit/>
          </a:bodyPr>
          <a:lstStyle/>
          <a:p>
            <a:pPr>
              <a:spcBef>
                <a:spcPct val="50000"/>
              </a:spcBef>
            </a:pPr>
            <a:r>
              <a:rPr lang="en-US" b="1" dirty="0"/>
              <a:t>High spectral resolution </a:t>
            </a:r>
            <a:r>
              <a:rPr lang="en-US" dirty="0"/>
              <a:t>is needed for fine relative motions, multiple sources, isotope ratios, temperature, turbulence, currents, and etc.</a:t>
            </a:r>
            <a:endParaRPr lang="en-US" dirty="0">
              <a:sym typeface="Wingdings" pitchFamily="2" charset="2"/>
            </a:endParaRPr>
          </a:p>
        </p:txBody>
      </p:sp>
      <p:sp>
        <p:nvSpPr>
          <p:cNvPr id="2" name="Isosceles Triangle 1"/>
          <p:cNvSpPr/>
          <p:nvPr/>
        </p:nvSpPr>
        <p:spPr>
          <a:xfrm rot="15600000">
            <a:off x="4496185" y="2127794"/>
            <a:ext cx="256542" cy="2240903"/>
          </a:xfrm>
          <a:prstGeom prst="triangl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rot="-660000">
            <a:off x="5695436" y="2910239"/>
            <a:ext cx="66937" cy="21758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5276432" y="2258656"/>
            <a:ext cx="3066206" cy="2073262"/>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flipV="1">
            <a:off x="4330788" y="2692052"/>
            <a:ext cx="452368" cy="523220"/>
          </a:xfrm>
          <a:prstGeom prst="rect">
            <a:avLst/>
          </a:prstGeom>
          <a:noFill/>
        </p:spPr>
        <p:txBody>
          <a:bodyPr wrap="none" rtlCol="0">
            <a:spAutoFit/>
          </a:bodyPr>
          <a:lstStyle/>
          <a:p>
            <a:r>
              <a:rPr lang="en-US" sz="2800" dirty="0">
                <a:solidFill>
                  <a:srgbClr val="FF0000"/>
                </a:solidFill>
              </a:rPr>
              <a:t>Ʊ</a:t>
            </a:r>
          </a:p>
        </p:txBody>
      </p:sp>
      <p:sp>
        <p:nvSpPr>
          <p:cNvPr id="14" name="Arc 13"/>
          <p:cNvSpPr/>
          <p:nvPr/>
        </p:nvSpPr>
        <p:spPr>
          <a:xfrm>
            <a:off x="4791917" y="3132210"/>
            <a:ext cx="45719" cy="22860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9" name="Group 18"/>
          <p:cNvGrpSpPr/>
          <p:nvPr/>
        </p:nvGrpSpPr>
        <p:grpSpPr>
          <a:xfrm>
            <a:off x="230830" y="1845465"/>
            <a:ext cx="3183307" cy="3469537"/>
            <a:chOff x="4824110" y="1366837"/>
            <a:chExt cx="3853990" cy="4200525"/>
          </a:xfrm>
        </p:grpSpPr>
        <p:pic>
          <p:nvPicPr>
            <p:cNvPr id="20" name="Picture 19"/>
            <p:cNvPicPr>
              <a:picLocks noChangeAspect="1"/>
            </p:cNvPicPr>
            <p:nvPr/>
          </p:nvPicPr>
          <p:blipFill>
            <a:blip r:embed="rId4"/>
            <a:stretch>
              <a:fillRect/>
            </a:stretch>
          </p:blipFill>
          <p:spPr>
            <a:xfrm>
              <a:off x="4824110" y="1366837"/>
              <a:ext cx="3853990" cy="4200525"/>
            </a:xfrm>
            <a:prstGeom prst="rect">
              <a:avLst/>
            </a:prstGeom>
          </p:spPr>
        </p:pic>
        <p:sp>
          <p:nvSpPr>
            <p:cNvPr id="21" name="TextBox 20"/>
            <p:cNvSpPr txBox="1"/>
            <p:nvPr/>
          </p:nvSpPr>
          <p:spPr>
            <a:xfrm>
              <a:off x="5494793" y="4038600"/>
              <a:ext cx="479618" cy="338554"/>
            </a:xfrm>
            <a:prstGeom prst="rect">
              <a:avLst/>
            </a:prstGeom>
            <a:noFill/>
          </p:spPr>
          <p:txBody>
            <a:bodyPr wrap="none" rtlCol="0">
              <a:spAutoFit/>
            </a:bodyPr>
            <a:lstStyle/>
            <a:p>
              <a:r>
                <a:rPr lang="en-US" sz="1600" dirty="0">
                  <a:solidFill>
                    <a:schemeClr val="accent1"/>
                  </a:solidFill>
                </a:rPr>
                <a:t>OD</a:t>
              </a:r>
            </a:p>
          </p:txBody>
        </p:sp>
        <p:sp>
          <p:nvSpPr>
            <p:cNvPr id="22" name="TextBox 21"/>
            <p:cNvSpPr txBox="1"/>
            <p:nvPr/>
          </p:nvSpPr>
          <p:spPr>
            <a:xfrm>
              <a:off x="5734602" y="2326065"/>
              <a:ext cx="479618" cy="338554"/>
            </a:xfrm>
            <a:prstGeom prst="rect">
              <a:avLst/>
            </a:prstGeom>
            <a:noFill/>
          </p:spPr>
          <p:txBody>
            <a:bodyPr wrap="none" rtlCol="0">
              <a:spAutoFit/>
            </a:bodyPr>
            <a:lstStyle/>
            <a:p>
              <a:r>
                <a:rPr lang="en-US" sz="1600" dirty="0">
                  <a:solidFill>
                    <a:schemeClr val="accent2"/>
                  </a:solidFill>
                </a:rPr>
                <a:t>OH</a:t>
              </a:r>
            </a:p>
          </p:txBody>
        </p:sp>
      </p:grpSp>
      <p:sp>
        <p:nvSpPr>
          <p:cNvPr id="24" name="Rectangle 23"/>
          <p:cNvSpPr/>
          <p:nvPr/>
        </p:nvSpPr>
        <p:spPr>
          <a:xfrm>
            <a:off x="5105418" y="5661971"/>
            <a:ext cx="2018501"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Comet Hale-Bopp</a:t>
            </a:r>
          </a:p>
        </p:txBody>
      </p:sp>
      <p:sp>
        <p:nvSpPr>
          <p:cNvPr id="8" name="Date Placeholder 7"/>
          <p:cNvSpPr>
            <a:spLocks noGrp="1"/>
          </p:cNvSpPr>
          <p:nvPr>
            <p:ph type="dt" sz="half" idx="10"/>
          </p:nvPr>
        </p:nvSpPr>
        <p:spPr/>
        <p:txBody>
          <a:bodyPr/>
          <a:lstStyle/>
          <a:p>
            <a:fld id="{747D387B-BFD3-494A-9019-5815994845E0}" type="datetime1">
              <a:rPr lang="en-US" smtClean="0"/>
              <a:t>5/10/2020</a:t>
            </a:fld>
            <a:endParaRPr lang="en-US" dirty="0"/>
          </a:p>
        </p:txBody>
      </p:sp>
      <p:sp>
        <p:nvSpPr>
          <p:cNvPr id="10" name="Slide Number Placeholder 9"/>
          <p:cNvSpPr>
            <a:spLocks noGrp="1"/>
          </p:cNvSpPr>
          <p:nvPr>
            <p:ph type="sldNum" sz="quarter" idx="12"/>
          </p:nvPr>
        </p:nvSpPr>
        <p:spPr/>
        <p:txBody>
          <a:bodyPr/>
          <a:lstStyle/>
          <a:p>
            <a:fld id="{F1E51A9F-9D40-144B-9666-6B30B75E8C1B}" type="slidenum">
              <a:rPr lang="en-US" smtClean="0"/>
              <a:pPr/>
              <a:t>4</a:t>
            </a:fld>
            <a:endParaRPr lang="en-US" dirty="0"/>
          </a:p>
        </p:txBody>
      </p:sp>
    </p:spTree>
    <p:extLst>
      <p:ext uri="{BB962C8B-B14F-4D97-AF65-F5344CB8AC3E}">
        <p14:creationId xmlns:p14="http://schemas.microsoft.com/office/powerpoint/2010/main" val="343298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p:cNvGrpSpPr/>
          <p:nvPr/>
        </p:nvGrpSpPr>
        <p:grpSpPr>
          <a:xfrm>
            <a:off x="1953192" y="1846896"/>
            <a:ext cx="4904808" cy="4630104"/>
            <a:chOff x="1953192" y="1770562"/>
            <a:chExt cx="4904808" cy="4630104"/>
          </a:xfrm>
        </p:grpSpPr>
        <p:sp>
          <p:nvSpPr>
            <p:cNvPr id="82" name="Oval 81"/>
            <p:cNvSpPr/>
            <p:nvPr/>
          </p:nvSpPr>
          <p:spPr>
            <a:xfrm>
              <a:off x="4126876" y="3669542"/>
              <a:ext cx="2731124" cy="2731124"/>
            </a:xfrm>
            <a:prstGeom prst="ellipse">
              <a:avLst/>
            </a:prstGeom>
            <a:solidFill>
              <a:srgbClr val="92D050">
                <a:alpha val="50196"/>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3" name="Oval 82"/>
            <p:cNvSpPr/>
            <p:nvPr/>
          </p:nvSpPr>
          <p:spPr>
            <a:xfrm>
              <a:off x="1953192" y="3669542"/>
              <a:ext cx="2731124" cy="2731124"/>
            </a:xfrm>
            <a:prstGeom prst="ellipse">
              <a:avLst/>
            </a:prstGeom>
            <a:solidFill>
              <a:schemeClr val="accent5">
                <a:lumMod val="60000"/>
                <a:lumOff val="40000"/>
                <a:alpha val="50196"/>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1" name="Oval 80"/>
            <p:cNvSpPr/>
            <p:nvPr/>
          </p:nvSpPr>
          <p:spPr>
            <a:xfrm>
              <a:off x="3098911" y="1770562"/>
              <a:ext cx="2731124" cy="2731124"/>
            </a:xfrm>
            <a:prstGeom prst="ellipse">
              <a:avLst/>
            </a:prstGeom>
            <a:solidFill>
              <a:srgbClr val="9297CF">
                <a:alpha val="50196"/>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sp>
        <p:nvSpPr>
          <p:cNvPr id="4" name="Title 3"/>
          <p:cNvSpPr>
            <a:spLocks noGrp="1"/>
          </p:cNvSpPr>
          <p:nvPr>
            <p:ph type="ctrTitle"/>
          </p:nvPr>
        </p:nvSpPr>
        <p:spPr/>
        <p:txBody>
          <a:bodyPr>
            <a:normAutofit fontScale="90000"/>
          </a:bodyPr>
          <a:lstStyle/>
          <a:p>
            <a:pPr algn="ctr"/>
            <a:r>
              <a:rPr lang="en-US" sz="3200" dirty="0"/>
              <a:t>Spectrometry’s Trade Triangle</a:t>
            </a:r>
            <a:br>
              <a:rPr lang="en-US" sz="3200" dirty="0"/>
            </a:br>
            <a:r>
              <a:rPr lang="en-US" sz="2000" dirty="0"/>
              <a:t>What do I </a:t>
            </a:r>
            <a:r>
              <a:rPr lang="en-US" sz="2000" i="1" dirty="0"/>
              <a:t>really </a:t>
            </a:r>
            <a:r>
              <a:rPr lang="en-US" sz="2000" dirty="0"/>
              <a:t>need for my science?</a:t>
            </a:r>
          </a:p>
        </p:txBody>
      </p:sp>
      <p:sp>
        <p:nvSpPr>
          <p:cNvPr id="7" name="TextBox 6"/>
          <p:cNvSpPr txBox="1"/>
          <p:nvPr/>
        </p:nvSpPr>
        <p:spPr>
          <a:xfrm>
            <a:off x="2314334" y="4707637"/>
            <a:ext cx="2379225" cy="1246495"/>
          </a:xfrm>
          <a:prstGeom prst="rect">
            <a:avLst/>
          </a:prstGeom>
          <a:noFill/>
        </p:spPr>
        <p:txBody>
          <a:bodyPr wrap="square" rtlCol="0">
            <a:spAutoFit/>
          </a:bodyPr>
          <a:lstStyle/>
          <a:p>
            <a:r>
              <a:rPr lang="en-US" sz="2500" b="1" dirty="0">
                <a:solidFill>
                  <a:schemeClr val="accent5">
                    <a:lumMod val="75000"/>
                  </a:schemeClr>
                </a:solidFill>
              </a:rPr>
              <a:t>Spectral resolution</a:t>
            </a:r>
          </a:p>
          <a:p>
            <a:r>
              <a:rPr lang="en-US" sz="2500" b="1" dirty="0">
                <a:solidFill>
                  <a:schemeClr val="accent5">
                    <a:lumMod val="75000"/>
                  </a:schemeClr>
                </a:solidFill>
                <a:latin typeface="Symbol" panose="05050102010706020507" pitchFamily="18" charset="2"/>
              </a:rPr>
              <a:t>l/Dl</a:t>
            </a:r>
            <a:r>
              <a:rPr lang="en-US" sz="2500" b="1" dirty="0">
                <a:solidFill>
                  <a:schemeClr val="accent5">
                    <a:lumMod val="75000"/>
                  </a:schemeClr>
                </a:solidFill>
              </a:rPr>
              <a:t> </a:t>
            </a:r>
          </a:p>
        </p:txBody>
      </p:sp>
      <p:sp>
        <p:nvSpPr>
          <p:cNvPr id="8" name="TextBox 7"/>
          <p:cNvSpPr txBox="1"/>
          <p:nvPr/>
        </p:nvSpPr>
        <p:spPr>
          <a:xfrm>
            <a:off x="4840365" y="4976319"/>
            <a:ext cx="2064994" cy="477054"/>
          </a:xfrm>
          <a:prstGeom prst="rect">
            <a:avLst/>
          </a:prstGeom>
          <a:noFill/>
        </p:spPr>
        <p:txBody>
          <a:bodyPr wrap="square" rtlCol="0">
            <a:spAutoFit/>
          </a:bodyPr>
          <a:lstStyle/>
          <a:p>
            <a:r>
              <a:rPr lang="en-US" sz="2500" b="1" dirty="0">
                <a:solidFill>
                  <a:srgbClr val="00B050"/>
                </a:solidFill>
              </a:rPr>
              <a:t>Bandpass</a:t>
            </a:r>
          </a:p>
        </p:txBody>
      </p:sp>
      <p:sp>
        <p:nvSpPr>
          <p:cNvPr id="45" name="TextBox 44"/>
          <p:cNvSpPr txBox="1"/>
          <p:nvPr/>
        </p:nvSpPr>
        <p:spPr>
          <a:xfrm>
            <a:off x="152400" y="1659967"/>
            <a:ext cx="3006354" cy="3077766"/>
          </a:xfrm>
          <a:prstGeom prst="rect">
            <a:avLst/>
          </a:prstGeom>
          <a:noFill/>
        </p:spPr>
        <p:txBody>
          <a:bodyPr wrap="square" rtlCol="0">
            <a:spAutoFit/>
          </a:bodyPr>
          <a:lstStyle/>
          <a:p>
            <a:r>
              <a:rPr lang="en-US" sz="2000" b="1" u="sng" dirty="0">
                <a:solidFill>
                  <a:srgbClr val="FF9900"/>
                </a:solidFill>
              </a:rPr>
              <a:t>Spatial Heterodyne </a:t>
            </a:r>
            <a:r>
              <a:rPr lang="en-US" sz="2000" b="1" u="sng" dirty="0" err="1">
                <a:solidFill>
                  <a:srgbClr val="FF9900"/>
                </a:solidFill>
              </a:rPr>
              <a:t>Spectromter</a:t>
            </a:r>
            <a:endParaRPr lang="en-US" sz="2000" b="1" u="sng" dirty="0">
              <a:solidFill>
                <a:srgbClr val="FF9900"/>
              </a:solidFill>
            </a:endParaRPr>
          </a:p>
          <a:p>
            <a:endParaRPr lang="en-US" sz="1400" dirty="0">
              <a:solidFill>
                <a:srgbClr val="FF9900"/>
              </a:solidFill>
            </a:endParaRPr>
          </a:p>
          <a:p>
            <a:r>
              <a:rPr lang="en-US" sz="1400" dirty="0"/>
              <a:t>No, 1D or 2D spatial information</a:t>
            </a:r>
          </a:p>
          <a:p>
            <a:r>
              <a:rPr lang="en-US" sz="1400" dirty="0"/>
              <a:t>Compact/miniature</a:t>
            </a:r>
          </a:p>
          <a:p>
            <a:r>
              <a:rPr lang="en-US" sz="1400" dirty="0"/>
              <a:t>Small aperture telescope</a:t>
            </a:r>
          </a:p>
          <a:p>
            <a:r>
              <a:rPr lang="en-US" sz="1400" dirty="0"/>
              <a:t>Low data volume </a:t>
            </a:r>
          </a:p>
          <a:p>
            <a:r>
              <a:rPr lang="en-US" sz="1400" dirty="0"/>
              <a:t>All-reflective design</a:t>
            </a:r>
          </a:p>
          <a:p>
            <a:r>
              <a:rPr lang="en-US" sz="1400" dirty="0"/>
              <a:t>High tolerance (</a:t>
            </a:r>
            <a:r>
              <a:rPr lang="en-US" sz="1400" dirty="0" err="1"/>
              <a:t>optomechanical</a:t>
            </a:r>
            <a:r>
              <a:rPr lang="en-US" sz="1400" dirty="0"/>
              <a:t>, temperature)</a:t>
            </a:r>
          </a:p>
          <a:p>
            <a:endParaRPr lang="en-US" sz="1400" dirty="0">
              <a:solidFill>
                <a:srgbClr val="FF9900"/>
              </a:solidFill>
            </a:endParaRPr>
          </a:p>
          <a:p>
            <a:endParaRPr lang="en-US" sz="1400" dirty="0">
              <a:solidFill>
                <a:srgbClr val="FF9900"/>
              </a:solidFill>
            </a:endParaRPr>
          </a:p>
          <a:p>
            <a:endParaRPr lang="en-US" sz="1400" dirty="0">
              <a:solidFill>
                <a:srgbClr val="FF9900"/>
              </a:solidFill>
            </a:endParaRPr>
          </a:p>
        </p:txBody>
      </p:sp>
      <p:sp>
        <p:nvSpPr>
          <p:cNvPr id="46" name="TextBox 45"/>
          <p:cNvSpPr txBox="1"/>
          <p:nvPr/>
        </p:nvSpPr>
        <p:spPr>
          <a:xfrm>
            <a:off x="6202976" y="2302433"/>
            <a:ext cx="2838606" cy="1692771"/>
          </a:xfrm>
          <a:prstGeom prst="rect">
            <a:avLst/>
          </a:prstGeom>
          <a:noFill/>
        </p:spPr>
        <p:txBody>
          <a:bodyPr wrap="square" rtlCol="0">
            <a:spAutoFit/>
          </a:bodyPr>
          <a:lstStyle/>
          <a:p>
            <a:r>
              <a:rPr lang="en-US" sz="2000" b="1" u="sng" dirty="0">
                <a:solidFill>
                  <a:schemeClr val="accent1"/>
                </a:solidFill>
              </a:rPr>
              <a:t>Grating spectrometer</a:t>
            </a:r>
          </a:p>
          <a:p>
            <a:endParaRPr lang="en-US" sz="1400" dirty="0">
              <a:solidFill>
                <a:schemeClr val="accent3"/>
              </a:solidFill>
            </a:endParaRPr>
          </a:p>
          <a:p>
            <a:r>
              <a:rPr lang="en-US" sz="1400" dirty="0"/>
              <a:t>1D or 2D spatial information</a:t>
            </a:r>
          </a:p>
          <a:p>
            <a:r>
              <a:rPr lang="en-US" sz="1400" dirty="0"/>
              <a:t>(data cube capability)</a:t>
            </a:r>
          </a:p>
          <a:p>
            <a:r>
              <a:rPr lang="en-US" sz="1400" dirty="0"/>
              <a:t>Well known concept/heritage</a:t>
            </a:r>
          </a:p>
          <a:p>
            <a:r>
              <a:rPr lang="en-US" sz="1400" dirty="0"/>
              <a:t>All-reflective design</a:t>
            </a:r>
          </a:p>
          <a:p>
            <a:r>
              <a:rPr lang="en-US" sz="1400" dirty="0"/>
              <a:t>Point sources (narrow FOV)</a:t>
            </a:r>
          </a:p>
        </p:txBody>
      </p:sp>
      <p:grpSp>
        <p:nvGrpSpPr>
          <p:cNvPr id="85" name="Group 84"/>
          <p:cNvGrpSpPr/>
          <p:nvPr/>
        </p:nvGrpSpPr>
        <p:grpSpPr>
          <a:xfrm>
            <a:off x="2858115" y="3623342"/>
            <a:ext cx="3080499" cy="1878948"/>
            <a:chOff x="2858115" y="3601397"/>
            <a:chExt cx="3080499" cy="1878948"/>
          </a:xfrm>
        </p:grpSpPr>
        <p:sp>
          <p:nvSpPr>
            <p:cNvPr id="15" name="Oval 14"/>
            <p:cNvSpPr/>
            <p:nvPr/>
          </p:nvSpPr>
          <p:spPr>
            <a:xfrm>
              <a:off x="2858115" y="5070337"/>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Oval 15"/>
            <p:cNvSpPr/>
            <p:nvPr/>
          </p:nvSpPr>
          <p:spPr>
            <a:xfrm>
              <a:off x="3308570" y="5045510"/>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7" name="Oval 16"/>
            <p:cNvSpPr/>
            <p:nvPr/>
          </p:nvSpPr>
          <p:spPr>
            <a:xfrm>
              <a:off x="3645271" y="5018238"/>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8" name="Oval 17"/>
            <p:cNvSpPr/>
            <p:nvPr/>
          </p:nvSpPr>
          <p:spPr>
            <a:xfrm>
              <a:off x="3434981" y="4789638"/>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9" name="Oval 18"/>
            <p:cNvSpPr/>
            <p:nvPr/>
          </p:nvSpPr>
          <p:spPr>
            <a:xfrm>
              <a:off x="3939456" y="5031874"/>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 name="Oval 19"/>
            <p:cNvSpPr/>
            <p:nvPr/>
          </p:nvSpPr>
          <p:spPr>
            <a:xfrm>
              <a:off x="4237347" y="5039130"/>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1" name="Oval 20"/>
            <p:cNvSpPr/>
            <p:nvPr/>
          </p:nvSpPr>
          <p:spPr>
            <a:xfrm>
              <a:off x="4438049" y="4903938"/>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2" name="Oval 21"/>
            <p:cNvSpPr/>
            <p:nvPr/>
          </p:nvSpPr>
          <p:spPr>
            <a:xfrm>
              <a:off x="4618607" y="5084980"/>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3" name="Oval 22"/>
            <p:cNvSpPr/>
            <p:nvPr/>
          </p:nvSpPr>
          <p:spPr>
            <a:xfrm>
              <a:off x="4955308" y="5057708"/>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4" name="Oval 23"/>
            <p:cNvSpPr/>
            <p:nvPr/>
          </p:nvSpPr>
          <p:spPr>
            <a:xfrm>
              <a:off x="4810900" y="4769009"/>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5" name="Oval 24"/>
            <p:cNvSpPr/>
            <p:nvPr/>
          </p:nvSpPr>
          <p:spPr>
            <a:xfrm>
              <a:off x="5249493" y="5071344"/>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6" name="Oval 25"/>
            <p:cNvSpPr/>
            <p:nvPr/>
          </p:nvSpPr>
          <p:spPr>
            <a:xfrm>
              <a:off x="5378081" y="4769009"/>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Oval 26"/>
            <p:cNvSpPr/>
            <p:nvPr/>
          </p:nvSpPr>
          <p:spPr>
            <a:xfrm>
              <a:off x="3746772" y="4649336"/>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8" name="Oval 27"/>
            <p:cNvSpPr/>
            <p:nvPr/>
          </p:nvSpPr>
          <p:spPr>
            <a:xfrm>
              <a:off x="3963007" y="4774814"/>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 name="Oval 28"/>
            <p:cNvSpPr/>
            <p:nvPr/>
          </p:nvSpPr>
          <p:spPr>
            <a:xfrm>
              <a:off x="5061180" y="4774814"/>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0" name="Oval 29"/>
            <p:cNvSpPr/>
            <p:nvPr/>
          </p:nvSpPr>
          <p:spPr>
            <a:xfrm>
              <a:off x="4251760" y="4717590"/>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1" name="Oval 30"/>
            <p:cNvSpPr/>
            <p:nvPr/>
          </p:nvSpPr>
          <p:spPr>
            <a:xfrm>
              <a:off x="5536298" y="5090285"/>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4" name="Oval 33"/>
            <p:cNvSpPr/>
            <p:nvPr/>
          </p:nvSpPr>
          <p:spPr>
            <a:xfrm>
              <a:off x="4920881" y="4551048"/>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Oval 35"/>
            <p:cNvSpPr/>
            <p:nvPr/>
          </p:nvSpPr>
          <p:spPr>
            <a:xfrm>
              <a:off x="5092331" y="4379598"/>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7" name="Oval 36"/>
            <p:cNvSpPr/>
            <p:nvPr/>
          </p:nvSpPr>
          <p:spPr>
            <a:xfrm>
              <a:off x="5206631" y="4507137"/>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3" name="Oval 52"/>
            <p:cNvSpPr/>
            <p:nvPr/>
          </p:nvSpPr>
          <p:spPr>
            <a:xfrm>
              <a:off x="3122816" y="4722912"/>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5" name="Oval 54"/>
            <p:cNvSpPr/>
            <p:nvPr/>
          </p:nvSpPr>
          <p:spPr>
            <a:xfrm>
              <a:off x="3182781" y="4494407"/>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8" name="Oval 57"/>
            <p:cNvSpPr/>
            <p:nvPr/>
          </p:nvSpPr>
          <p:spPr>
            <a:xfrm>
              <a:off x="5035181" y="4098033"/>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9" name="Oval 58"/>
            <p:cNvSpPr/>
            <p:nvPr/>
          </p:nvSpPr>
          <p:spPr>
            <a:xfrm>
              <a:off x="4863731" y="3836162"/>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2" name="Oval 61"/>
            <p:cNvSpPr/>
            <p:nvPr/>
          </p:nvSpPr>
          <p:spPr>
            <a:xfrm>
              <a:off x="4779284" y="4639140"/>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3" name="Oval 62"/>
            <p:cNvSpPr/>
            <p:nvPr/>
          </p:nvSpPr>
          <p:spPr>
            <a:xfrm>
              <a:off x="4563209" y="4587973"/>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4" name="Oval 63"/>
            <p:cNvSpPr/>
            <p:nvPr/>
          </p:nvSpPr>
          <p:spPr>
            <a:xfrm>
              <a:off x="4750847" y="4312028"/>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5" name="Oval 64"/>
            <p:cNvSpPr/>
            <p:nvPr/>
          </p:nvSpPr>
          <p:spPr>
            <a:xfrm>
              <a:off x="4723510" y="4038961"/>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6" name="Oval 65"/>
            <p:cNvSpPr/>
            <p:nvPr/>
          </p:nvSpPr>
          <p:spPr>
            <a:xfrm>
              <a:off x="4617057" y="3827668"/>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7" name="Oval 66"/>
            <p:cNvSpPr/>
            <p:nvPr/>
          </p:nvSpPr>
          <p:spPr>
            <a:xfrm>
              <a:off x="4713913" y="3601397"/>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0" name="Oval 69"/>
            <p:cNvSpPr/>
            <p:nvPr/>
          </p:nvSpPr>
          <p:spPr>
            <a:xfrm>
              <a:off x="3037197" y="4961088"/>
              <a:ext cx="402316" cy="390060"/>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71" name="Left Brace 70"/>
          <p:cNvSpPr/>
          <p:nvPr/>
        </p:nvSpPr>
        <p:spPr>
          <a:xfrm>
            <a:off x="5638800" y="2209800"/>
            <a:ext cx="703110" cy="2268641"/>
          </a:xfrm>
          <a:prstGeom prst="leftBrace">
            <a:avLst>
              <a:gd name="adj1" fmla="val 8333"/>
              <a:gd name="adj2" fmla="val 81909"/>
            </a:avLst>
          </a:prstGeom>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solidFill>
                <a:schemeClr val="accent2"/>
              </a:solidFill>
            </a:endParaRPr>
          </a:p>
        </p:txBody>
      </p:sp>
      <p:sp>
        <p:nvSpPr>
          <p:cNvPr id="6" name="TextBox 5"/>
          <p:cNvSpPr txBox="1"/>
          <p:nvPr/>
        </p:nvSpPr>
        <p:spPr>
          <a:xfrm>
            <a:off x="3960545" y="2895600"/>
            <a:ext cx="992455" cy="477054"/>
          </a:xfrm>
          <a:prstGeom prst="rect">
            <a:avLst/>
          </a:prstGeom>
          <a:noFill/>
        </p:spPr>
        <p:txBody>
          <a:bodyPr wrap="square" rtlCol="0">
            <a:spAutoFit/>
          </a:bodyPr>
          <a:lstStyle/>
          <a:p>
            <a:pPr algn="ctr"/>
            <a:r>
              <a:rPr lang="en-US" sz="2500" b="1" dirty="0">
                <a:solidFill>
                  <a:schemeClr val="accent1"/>
                </a:solidFill>
              </a:rPr>
              <a:t>FOV</a:t>
            </a:r>
          </a:p>
        </p:txBody>
      </p:sp>
      <p:grpSp>
        <p:nvGrpSpPr>
          <p:cNvPr id="48" name="Group 47"/>
          <p:cNvGrpSpPr/>
          <p:nvPr/>
        </p:nvGrpSpPr>
        <p:grpSpPr>
          <a:xfrm>
            <a:off x="2819400" y="2667000"/>
            <a:ext cx="2154916" cy="2779604"/>
            <a:chOff x="2874284" y="2667000"/>
            <a:chExt cx="2154916" cy="2779604"/>
          </a:xfrm>
        </p:grpSpPr>
        <p:grpSp>
          <p:nvGrpSpPr>
            <p:cNvPr id="3" name="Group 2"/>
            <p:cNvGrpSpPr/>
            <p:nvPr/>
          </p:nvGrpSpPr>
          <p:grpSpPr>
            <a:xfrm>
              <a:off x="2874284" y="2667000"/>
              <a:ext cx="2023832" cy="2779604"/>
              <a:chOff x="2938739" y="2665098"/>
              <a:chExt cx="2023832" cy="2779604"/>
            </a:xfrm>
            <a:solidFill>
              <a:srgbClr val="FFC000"/>
            </a:solidFill>
          </p:grpSpPr>
          <p:sp>
            <p:nvSpPr>
              <p:cNvPr id="57" name="Oval 56"/>
              <p:cNvSpPr/>
              <p:nvPr/>
            </p:nvSpPr>
            <p:spPr>
              <a:xfrm>
                <a:off x="3382666" y="434149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nvGrpSpPr>
              <p:cNvPr id="2" name="Group 1"/>
              <p:cNvGrpSpPr/>
              <p:nvPr/>
            </p:nvGrpSpPr>
            <p:grpSpPr>
              <a:xfrm>
                <a:off x="2938739" y="2665098"/>
                <a:ext cx="2023832" cy="2779604"/>
                <a:chOff x="2908885" y="2665098"/>
                <a:chExt cx="2023832" cy="2779604"/>
              </a:xfrm>
              <a:grpFill/>
            </p:grpSpPr>
            <p:sp>
              <p:nvSpPr>
                <p:cNvPr id="32" name="Oval 31"/>
                <p:cNvSpPr/>
                <p:nvPr/>
              </p:nvSpPr>
              <p:spPr>
                <a:xfrm>
                  <a:off x="3463601" y="4646298"/>
                  <a:ext cx="402316" cy="390060"/>
                </a:xfrm>
                <a:prstGeom prst="ellipse">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3" name="Oval 32"/>
                <p:cNvSpPr/>
                <p:nvPr/>
              </p:nvSpPr>
              <p:spPr>
                <a:xfrm>
                  <a:off x="3768401" y="4580717"/>
                  <a:ext cx="402316" cy="390060"/>
                </a:xfrm>
                <a:prstGeom prst="ellipse">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5" name="Oval 34"/>
                <p:cNvSpPr/>
                <p:nvPr/>
              </p:nvSpPr>
              <p:spPr>
                <a:xfrm>
                  <a:off x="4235081" y="266509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8" name="Oval 37"/>
                <p:cNvSpPr/>
                <p:nvPr/>
              </p:nvSpPr>
              <p:spPr>
                <a:xfrm>
                  <a:off x="4149401" y="2846983"/>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9" name="Oval 38"/>
                <p:cNvSpPr/>
                <p:nvPr/>
              </p:nvSpPr>
              <p:spPr>
                <a:xfrm>
                  <a:off x="4280485" y="326563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40" name="Oval 39"/>
                <p:cNvSpPr/>
                <p:nvPr/>
              </p:nvSpPr>
              <p:spPr>
                <a:xfrm>
                  <a:off x="3997001" y="302157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41" name="Oval 40"/>
                <p:cNvSpPr/>
                <p:nvPr/>
              </p:nvSpPr>
              <p:spPr>
                <a:xfrm>
                  <a:off x="4086306" y="3547889"/>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42" name="Oval 41"/>
                <p:cNvSpPr/>
                <p:nvPr/>
              </p:nvSpPr>
              <p:spPr>
                <a:xfrm>
                  <a:off x="3920801" y="3243879"/>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43" name="Oval 42"/>
                <p:cNvSpPr/>
                <p:nvPr/>
              </p:nvSpPr>
              <p:spPr>
                <a:xfrm>
                  <a:off x="3770669" y="3439134"/>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44" name="Oval 43"/>
                <p:cNvSpPr/>
                <p:nvPr/>
              </p:nvSpPr>
              <p:spPr>
                <a:xfrm>
                  <a:off x="3787348" y="3621019"/>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49" name="Oval 48"/>
                <p:cNvSpPr/>
                <p:nvPr/>
              </p:nvSpPr>
              <p:spPr>
                <a:xfrm>
                  <a:off x="3954369" y="387523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0" name="Oval 49"/>
                <p:cNvSpPr/>
                <p:nvPr/>
              </p:nvSpPr>
              <p:spPr>
                <a:xfrm>
                  <a:off x="3657135" y="3727043"/>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1" name="Oval 50"/>
                <p:cNvSpPr/>
                <p:nvPr/>
              </p:nvSpPr>
              <p:spPr>
                <a:xfrm>
                  <a:off x="3616001" y="3888789"/>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2" name="Oval 51"/>
                <p:cNvSpPr/>
                <p:nvPr/>
              </p:nvSpPr>
              <p:spPr>
                <a:xfrm>
                  <a:off x="3777881" y="4086479"/>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4" name="Oval 53"/>
                <p:cNvSpPr/>
                <p:nvPr/>
              </p:nvSpPr>
              <p:spPr>
                <a:xfrm>
                  <a:off x="3748364" y="4365512"/>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6" name="Oval 55"/>
                <p:cNvSpPr/>
                <p:nvPr/>
              </p:nvSpPr>
              <p:spPr>
                <a:xfrm>
                  <a:off x="3447490" y="407828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0" name="Oval 59"/>
                <p:cNvSpPr/>
                <p:nvPr/>
              </p:nvSpPr>
              <p:spPr>
                <a:xfrm>
                  <a:off x="4067680" y="5033412"/>
                  <a:ext cx="402316" cy="390060"/>
                </a:xfrm>
                <a:prstGeom prst="ellipse">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61" name="Oval 60"/>
                <p:cNvSpPr/>
                <p:nvPr/>
              </p:nvSpPr>
              <p:spPr>
                <a:xfrm>
                  <a:off x="3235001" y="457009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8" name="Oval 67"/>
                <p:cNvSpPr/>
                <p:nvPr/>
              </p:nvSpPr>
              <p:spPr>
                <a:xfrm>
                  <a:off x="3082601" y="476059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9" name="Oval 68"/>
                <p:cNvSpPr/>
                <p:nvPr/>
              </p:nvSpPr>
              <p:spPr>
                <a:xfrm>
                  <a:off x="2908885" y="5054642"/>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2" name="Oval 71"/>
                <p:cNvSpPr/>
                <p:nvPr/>
              </p:nvSpPr>
              <p:spPr>
                <a:xfrm>
                  <a:off x="3958414" y="4831564"/>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3" name="Oval 72"/>
                <p:cNvSpPr/>
                <p:nvPr/>
              </p:nvSpPr>
              <p:spPr>
                <a:xfrm>
                  <a:off x="4378001" y="357949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4" name="Oval 73"/>
                <p:cNvSpPr/>
                <p:nvPr/>
              </p:nvSpPr>
              <p:spPr>
                <a:xfrm>
                  <a:off x="4530401" y="3731898"/>
                  <a:ext cx="402316" cy="390060"/>
                </a:xfrm>
                <a:prstGeom prst="ellipse">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sp>
          <p:nvSpPr>
            <p:cNvPr id="75" name="Oval 74"/>
            <p:cNvSpPr/>
            <p:nvPr/>
          </p:nvSpPr>
          <p:spPr>
            <a:xfrm>
              <a:off x="4474484" y="3175880"/>
              <a:ext cx="402316" cy="390060"/>
            </a:xfrm>
            <a:prstGeom prst="ellipse">
              <a:avLst/>
            </a:prstGeom>
            <a:solidFill>
              <a:srgbClr val="FFC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6" name="Oval 75"/>
            <p:cNvSpPr/>
            <p:nvPr/>
          </p:nvSpPr>
          <p:spPr>
            <a:xfrm>
              <a:off x="4343400" y="2971800"/>
              <a:ext cx="402316" cy="390060"/>
            </a:xfrm>
            <a:prstGeom prst="ellipse">
              <a:avLst/>
            </a:prstGeom>
            <a:solidFill>
              <a:srgbClr val="FFC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7" name="Oval 76"/>
            <p:cNvSpPr/>
            <p:nvPr/>
          </p:nvSpPr>
          <p:spPr>
            <a:xfrm>
              <a:off x="4626884" y="3505200"/>
              <a:ext cx="402316" cy="390060"/>
            </a:xfrm>
            <a:prstGeom prst="ellipse">
              <a:avLst/>
            </a:prstGeom>
            <a:solidFill>
              <a:srgbClr val="FFC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8" name="Oval 77"/>
            <p:cNvSpPr/>
            <p:nvPr/>
          </p:nvSpPr>
          <p:spPr>
            <a:xfrm>
              <a:off x="3276600" y="4953000"/>
              <a:ext cx="402316" cy="390060"/>
            </a:xfrm>
            <a:prstGeom prst="ellipse">
              <a:avLst/>
            </a:prstGeom>
            <a:solidFill>
              <a:srgbClr val="FFC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9" name="Oval 78"/>
            <p:cNvSpPr/>
            <p:nvPr/>
          </p:nvSpPr>
          <p:spPr>
            <a:xfrm>
              <a:off x="3657600" y="4943940"/>
              <a:ext cx="402316" cy="390060"/>
            </a:xfrm>
            <a:prstGeom prst="ellipse">
              <a:avLst/>
            </a:prstGeom>
            <a:solidFill>
              <a:srgbClr val="FFC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80" name="Left Brace 79"/>
          <p:cNvSpPr/>
          <p:nvPr/>
        </p:nvSpPr>
        <p:spPr>
          <a:xfrm flipH="1">
            <a:off x="2707718" y="1509055"/>
            <a:ext cx="703110" cy="2749923"/>
          </a:xfrm>
          <a:prstGeom prst="leftBrace">
            <a:avLst>
              <a:gd name="adj1" fmla="val 8333"/>
              <a:gd name="adj2" fmla="val 81909"/>
            </a:avLst>
          </a:prstGeom>
          <a:ln>
            <a:solidFill>
              <a:srgbClr val="FF9933"/>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solidFill>
                <a:schemeClr val="accent2"/>
              </a:solidFill>
            </a:endParaRPr>
          </a:p>
        </p:txBody>
      </p:sp>
      <p:sp>
        <p:nvSpPr>
          <p:cNvPr id="5" name="Date Placeholder 4"/>
          <p:cNvSpPr>
            <a:spLocks noGrp="1"/>
          </p:cNvSpPr>
          <p:nvPr>
            <p:ph type="dt" sz="half" idx="10"/>
          </p:nvPr>
        </p:nvSpPr>
        <p:spPr/>
        <p:txBody>
          <a:bodyPr/>
          <a:lstStyle/>
          <a:p>
            <a:fld id="{21C693F3-5AD9-45F0-ACB9-A19CFFC9D5BB}" type="datetime1">
              <a:rPr lang="en-US" smtClean="0"/>
              <a:t>5/10/2020</a:t>
            </a:fld>
            <a:endParaRPr lang="en-US" dirty="0"/>
          </a:p>
        </p:txBody>
      </p:sp>
      <p:sp>
        <p:nvSpPr>
          <p:cNvPr id="10" name="Slide Number Placeholder 9"/>
          <p:cNvSpPr>
            <a:spLocks noGrp="1"/>
          </p:cNvSpPr>
          <p:nvPr>
            <p:ph type="sldNum" sz="quarter" idx="12"/>
          </p:nvPr>
        </p:nvSpPr>
        <p:spPr/>
        <p:txBody>
          <a:bodyPr/>
          <a:lstStyle/>
          <a:p>
            <a:fld id="{F1E51A9F-9D40-144B-9666-6B30B75E8C1B}" type="slidenum">
              <a:rPr lang="en-US" smtClean="0"/>
              <a:pPr/>
              <a:t>5</a:t>
            </a:fld>
            <a:endParaRPr lang="en-US" dirty="0"/>
          </a:p>
        </p:txBody>
      </p:sp>
    </p:spTree>
    <p:extLst>
      <p:ext uri="{BB962C8B-B14F-4D97-AF65-F5344CB8AC3E}">
        <p14:creationId xmlns:p14="http://schemas.microsoft.com/office/powerpoint/2010/main" val="296477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4.44444E-6 L 3.61111E-6 -0.11805 " pathEditMode="relative" rAng="0" ptsTypes="AA">
                                      <p:cBhvr>
                                        <p:cTn id="6" dur="2000" fill="hold"/>
                                        <p:tgtEl>
                                          <p:spTgt spid="6"/>
                                        </p:tgtEl>
                                        <p:attrNameLst>
                                          <p:attrName>ppt_x</p:attrName>
                                          <p:attrName>ppt_y</p:attrName>
                                        </p:attrNameLst>
                                      </p:cBhvr>
                                      <p:rCtr x="0" y="-5903"/>
                                    </p:animMotion>
                                  </p:childTnLst>
                                </p:cTn>
                              </p:par>
                              <p:par>
                                <p:cTn id="7" presetID="42" presetClass="path" presetSubtype="0" accel="50000" decel="50000" fill="hold" grpId="0" nodeType="withEffect">
                                  <p:stCondLst>
                                    <p:cond delay="0"/>
                                  </p:stCondLst>
                                  <p:childTnLst>
                                    <p:animMotion origin="layout" path="M 2.77778E-7 -4.81481E-6 L -0.08976 0.11482 " pathEditMode="relative" rAng="0" ptsTypes="AA">
                                      <p:cBhvr>
                                        <p:cTn id="8" dur="2000" fill="hold"/>
                                        <p:tgtEl>
                                          <p:spTgt spid="7"/>
                                        </p:tgtEl>
                                        <p:attrNameLst>
                                          <p:attrName>ppt_x</p:attrName>
                                          <p:attrName>ppt_y</p:attrName>
                                        </p:attrNameLst>
                                      </p:cBhvr>
                                      <p:rCtr x="-4497" y="5741"/>
                                    </p:animMotion>
                                  </p:childTnLst>
                                </p:cTn>
                              </p:par>
                              <p:par>
                                <p:cTn id="9" presetID="42" presetClass="path" presetSubtype="0" accel="50000" decel="50000" fill="hold" grpId="0" nodeType="withEffect">
                                  <p:stCondLst>
                                    <p:cond delay="0"/>
                                  </p:stCondLst>
                                  <p:childTnLst>
                                    <p:animMotion origin="layout" path="M 2.5E-6 3.33333E-6 L 0.07465 0.10092 " pathEditMode="relative" rAng="0" ptsTypes="AA">
                                      <p:cBhvr>
                                        <p:cTn id="10" dur="2000" fill="hold"/>
                                        <p:tgtEl>
                                          <p:spTgt spid="8"/>
                                        </p:tgtEl>
                                        <p:attrNameLst>
                                          <p:attrName>ppt_x</p:attrName>
                                          <p:attrName>ppt_y</p:attrName>
                                        </p:attrNameLst>
                                      </p:cBhvr>
                                      <p:rCtr x="3733" y="5046"/>
                                    </p:animMotion>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1000"/>
                                        <p:tgtEl>
                                          <p:spTgt spid="4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1000"/>
                                        <p:tgtEl>
                                          <p:spTgt spid="71"/>
                                        </p:tgtEl>
                                      </p:cBhvr>
                                    </p:animEffect>
                                  </p:childTnLst>
                                </p:cTn>
                              </p:par>
                              <p:par>
                                <p:cTn id="18" presetID="10" presetClass="entr" presetSubtype="0" fill="hold" nodeType="with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1500"/>
                                        <p:tgtEl>
                                          <p:spTgt spid="8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1000"/>
                                        <p:tgtEl>
                                          <p:spTgt spid="45"/>
                                        </p:tgtEl>
                                      </p:cBhvr>
                                    </p:animEffect>
                                  </p:childTnLst>
                                </p:cTn>
                              </p:par>
                              <p:par>
                                <p:cTn id="26" presetID="10" presetClass="entr" presetSubtype="0" fill="hold"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1500"/>
                                        <p:tgtEl>
                                          <p:spTgt spid="4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45" grpId="0"/>
      <p:bldP spid="46" grpId="0"/>
      <p:bldP spid="71" grpId="0" animBg="1"/>
      <p:bldP spid="6" grpId="0"/>
      <p:bldP spid="8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s://upload.wikimedia.org/wikipedia/commons/d/d8/Interferences_plane_waves.jpg"/>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r="19734"/>
          <a:stretch/>
        </p:blipFill>
        <p:spPr bwMode="auto">
          <a:xfrm>
            <a:off x="4343400" y="1317209"/>
            <a:ext cx="4785970" cy="49503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7573453" y="1758482"/>
            <a:ext cx="1295400" cy="3886200"/>
          </a:xfrm>
          <a:prstGeom prst="rect">
            <a:avLst/>
          </a:prstGeom>
          <a:solidFill>
            <a:srgbClr val="FFC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p:txBody>
          <a:bodyPr/>
          <a:lstStyle/>
          <a:p>
            <a:r>
              <a:rPr lang="en-US" sz="3200" b="0" dirty="0">
                <a:latin typeface="Times" panose="02020603050405020304" pitchFamily="18" charset="0"/>
                <a:cs typeface="Times" panose="02020603050405020304" pitchFamily="18" charset="0"/>
              </a:rPr>
              <a:t>Two factors create an interference pattern</a:t>
            </a:r>
          </a:p>
        </p:txBody>
      </p:sp>
      <mc:AlternateContent xmlns:mc="http://schemas.openxmlformats.org/markup-compatibility/2006" xmlns:a14="http://schemas.microsoft.com/office/drawing/2010/main">
        <mc:Choice Requires="a14">
          <p:sp>
            <p:nvSpPr>
              <p:cNvPr id="5" name="TextBox 4"/>
              <p:cNvSpPr txBox="1"/>
              <p:nvPr/>
            </p:nvSpPr>
            <p:spPr>
              <a:xfrm>
                <a:off x="152401" y="1676400"/>
                <a:ext cx="5638799" cy="3858107"/>
              </a:xfrm>
              <a:prstGeom prst="rect">
                <a:avLst/>
              </a:prstGeom>
              <a:solidFill>
                <a:srgbClr val="FFFFFF">
                  <a:alpha val="89804"/>
                </a:srgb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𝐸</m:t>
                      </m:r>
                      <m:r>
                        <a:rPr lang="en-US" sz="2800" b="0" i="1" baseline="-25000" smtClean="0">
                          <a:solidFill>
                            <a:schemeClr val="tx1"/>
                          </a:solidFill>
                          <a:latin typeface="Cambria Math" panose="02040503050406030204" pitchFamily="18" charset="0"/>
                        </a:rPr>
                        <m:t>1</m:t>
                      </m:r>
                      <m:r>
                        <a:rPr lang="en-US" sz="2800" b="0" i="1" smtClean="0">
                          <a:solidFill>
                            <a:schemeClr val="tx1"/>
                          </a:solidFill>
                          <a:latin typeface="Cambria Math" panose="02040503050406030204" pitchFamily="18" charset="0"/>
                        </a:rPr>
                        <m:t> </m:t>
                      </m:r>
                      <m:d>
                        <m:dPr>
                          <m:ctrlPr>
                            <a:rPr lang="en-US" sz="2800" b="0" i="1" smtClean="0">
                              <a:solidFill>
                                <a:schemeClr val="tx1"/>
                              </a:solidFill>
                              <a:latin typeface="Cambria Math" panose="02040503050406030204" pitchFamily="18" charset="0"/>
                            </a:rPr>
                          </m:ctrlPr>
                        </m:dPr>
                        <m:e>
                          <m:r>
                            <a:rPr lang="en-US" sz="2800" b="0" i="1" smtClean="0">
                              <a:solidFill>
                                <a:schemeClr val="tx1"/>
                              </a:solidFill>
                              <a:latin typeface="Cambria Math" panose="02040503050406030204" pitchFamily="18" charset="0"/>
                            </a:rPr>
                            <m:t>𝑟</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𝑡</m:t>
                          </m:r>
                        </m:e>
                      </m:d>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𝐸</m:t>
                      </m:r>
                      <m:r>
                        <a:rPr lang="en-US" sz="2800" i="1" baseline="-25000">
                          <a:solidFill>
                            <a:schemeClr val="tx1"/>
                          </a:solidFill>
                          <a:latin typeface="Cambria Math" panose="02040503050406030204" pitchFamily="18" charset="0"/>
                        </a:rPr>
                        <m:t>01</m:t>
                      </m:r>
                      <m:func>
                        <m:funcPr>
                          <m:ctrlPr>
                            <a:rPr lang="en-US" sz="2800" b="0" i="1" smtClean="0">
                              <a:solidFill>
                                <a:schemeClr val="tx1"/>
                              </a:solidFill>
                              <a:latin typeface="Cambria Math" panose="02040503050406030204" pitchFamily="18" charset="0"/>
                            </a:rPr>
                          </m:ctrlPr>
                        </m:funcPr>
                        <m:fName>
                          <m:r>
                            <m:rPr>
                              <m:sty m:val="p"/>
                            </m:rPr>
                            <a:rPr lang="en-US" sz="2800" b="0" i="0" smtClean="0">
                              <a:solidFill>
                                <a:schemeClr val="tx1"/>
                              </a:solidFill>
                              <a:latin typeface="Cambria Math" panose="02040503050406030204" pitchFamily="18" charset="0"/>
                            </a:rPr>
                            <m:t>cos</m:t>
                          </m:r>
                        </m:fName>
                        <m:e>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𝑘</m:t>
                          </m:r>
                          <m:r>
                            <a:rPr lang="en-US" sz="2800" i="1" baseline="-25000">
                              <a:solidFill>
                                <a:schemeClr val="tx1"/>
                              </a:solidFill>
                              <a:latin typeface="Cambria Math" panose="02040503050406030204" pitchFamily="18" charset="0"/>
                            </a:rPr>
                            <m:t>1</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𝑟</m:t>
                          </m:r>
                          <m:r>
                            <a:rPr lang="en-US" sz="2800" b="0" i="1" smtClean="0">
                              <a:solidFill>
                                <a:schemeClr val="tx1"/>
                              </a:solidFill>
                              <a:latin typeface="Cambria Math" panose="02040503050406030204" pitchFamily="18" charset="0"/>
                            </a:rPr>
                            <m:t>−</m:t>
                          </m:r>
                          <m:r>
                            <m:rPr>
                              <m:sty m:val="p"/>
                            </m:rPr>
                            <a:rPr lang="el-GR" sz="2800" b="0" i="1" smtClean="0">
                              <a:solidFill>
                                <a:schemeClr val="tx1"/>
                              </a:solidFill>
                              <a:latin typeface="Cambria Math" panose="02040503050406030204" pitchFamily="18" charset="0"/>
                            </a:rPr>
                            <m:t>ω</m:t>
                          </m:r>
                          <m:r>
                            <a:rPr lang="en-US" sz="2800" b="0" i="1" smtClean="0">
                              <a:solidFill>
                                <a:schemeClr val="tx1"/>
                              </a:solidFill>
                              <a:latin typeface="Cambria Math" panose="02040503050406030204" pitchFamily="18" charset="0"/>
                            </a:rPr>
                            <m:t>𝑡</m:t>
                          </m:r>
                          <m:r>
                            <a:rPr lang="en-US" sz="2800" b="0" i="1" smtClean="0">
                              <a:solidFill>
                                <a:schemeClr val="tx1"/>
                              </a:solidFill>
                              <a:latin typeface="Cambria Math" panose="02040503050406030204" pitchFamily="18" charset="0"/>
                            </a:rPr>
                            <m:t>+</m:t>
                          </m:r>
                          <m:r>
                            <m:rPr>
                              <m:sty m:val="p"/>
                            </m:rPr>
                            <a:rPr lang="el-GR" sz="2800" b="0" i="1" smtClean="0">
                              <a:solidFill>
                                <a:schemeClr val="tx1"/>
                              </a:solidFill>
                              <a:latin typeface="Cambria Math" panose="02040503050406030204" pitchFamily="18" charset="0"/>
                            </a:rPr>
                            <m:t>ε</m:t>
                          </m:r>
                          <m:r>
                            <a:rPr lang="en-US" sz="2800" b="0" i="1" baseline="-25000" smtClean="0">
                              <a:solidFill>
                                <a:schemeClr val="tx1"/>
                              </a:solidFill>
                              <a:latin typeface="Cambria Math" panose="02040503050406030204" pitchFamily="18" charset="0"/>
                            </a:rPr>
                            <m:t>1</m:t>
                          </m:r>
                          <m:r>
                            <a:rPr lang="en-US" sz="2800" b="0" i="1" smtClean="0">
                              <a:solidFill>
                                <a:schemeClr val="tx1"/>
                              </a:solidFill>
                              <a:latin typeface="Cambria Math" panose="02040503050406030204" pitchFamily="18" charset="0"/>
                            </a:rPr>
                            <m:t>)</m:t>
                          </m:r>
                        </m:e>
                      </m:func>
                    </m:oMath>
                  </m:oMathPara>
                </a14:m>
                <a:endParaRPr lang="en-US" sz="2800" b="0" dirty="0">
                  <a:solidFill>
                    <a:schemeClr val="tx1"/>
                  </a:solidFill>
                </a:endParaRPr>
              </a:p>
              <a:p>
                <a:pPr/>
                <a14:m>
                  <m:oMathPara xmlns:m="http://schemas.openxmlformats.org/officeDocument/2006/math">
                    <m:oMathParaPr>
                      <m:jc m:val="centerGroup"/>
                    </m:oMathParaPr>
                    <m:oMath xmlns:m="http://schemas.openxmlformats.org/officeDocument/2006/math">
                      <m:r>
                        <a:rPr lang="en-US" sz="2800" i="1">
                          <a:solidFill>
                            <a:schemeClr val="tx1"/>
                          </a:solidFill>
                          <a:latin typeface="Cambria Math" panose="02040503050406030204" pitchFamily="18" charset="0"/>
                        </a:rPr>
                        <m:t>𝐸</m:t>
                      </m:r>
                      <m:r>
                        <a:rPr lang="en-US" sz="2800" b="0" i="1" baseline="-25000" smtClean="0">
                          <a:solidFill>
                            <a:schemeClr val="tx1"/>
                          </a:solidFill>
                          <a:latin typeface="Cambria Math" panose="02040503050406030204" pitchFamily="18" charset="0"/>
                        </a:rPr>
                        <m:t>2</m:t>
                      </m:r>
                      <m:r>
                        <a:rPr lang="en-US" sz="2800" i="1">
                          <a:solidFill>
                            <a:schemeClr val="tx1"/>
                          </a:solidFill>
                          <a:latin typeface="Cambria Math" panose="02040503050406030204" pitchFamily="18" charset="0"/>
                        </a:rPr>
                        <m:t> </m:t>
                      </m:r>
                      <m:d>
                        <m:dPr>
                          <m:ctrlPr>
                            <a:rPr lang="en-US" sz="2800" i="1">
                              <a:solidFill>
                                <a:schemeClr val="tx1"/>
                              </a:solidFill>
                              <a:latin typeface="Cambria Math" panose="02040503050406030204" pitchFamily="18" charset="0"/>
                            </a:rPr>
                          </m:ctrlPr>
                        </m:dPr>
                        <m:e>
                          <m:r>
                            <a:rPr lang="en-US" sz="2800" i="1">
                              <a:solidFill>
                                <a:schemeClr val="tx1"/>
                              </a:solidFill>
                              <a:latin typeface="Cambria Math" panose="02040503050406030204" pitchFamily="18" charset="0"/>
                            </a:rPr>
                            <m:t>𝑟</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𝑡</m:t>
                          </m:r>
                        </m:e>
                      </m:d>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𝐸</m:t>
                      </m:r>
                      <m:r>
                        <a:rPr lang="en-US" sz="2800" i="1" baseline="-25000">
                          <a:solidFill>
                            <a:schemeClr val="tx1"/>
                          </a:solidFill>
                          <a:latin typeface="Cambria Math" panose="02040503050406030204" pitchFamily="18" charset="0"/>
                        </a:rPr>
                        <m:t>0</m:t>
                      </m:r>
                      <m:r>
                        <a:rPr lang="en-US" sz="2800" b="0" i="1" baseline="-25000" smtClean="0">
                          <a:solidFill>
                            <a:schemeClr val="tx1"/>
                          </a:solidFill>
                          <a:latin typeface="Cambria Math" panose="02040503050406030204" pitchFamily="18" charset="0"/>
                        </a:rPr>
                        <m:t>2</m:t>
                      </m:r>
                      <m:func>
                        <m:funcPr>
                          <m:ctrlPr>
                            <a:rPr lang="en-US" sz="2800" i="1">
                              <a:solidFill>
                                <a:schemeClr val="tx1"/>
                              </a:solidFill>
                              <a:latin typeface="Cambria Math" panose="02040503050406030204" pitchFamily="18" charset="0"/>
                            </a:rPr>
                          </m:ctrlPr>
                        </m:funcPr>
                        <m:fName>
                          <m:r>
                            <m:rPr>
                              <m:sty m:val="p"/>
                            </m:rPr>
                            <a:rPr lang="en-US" sz="2800">
                              <a:solidFill>
                                <a:schemeClr val="tx1"/>
                              </a:solidFill>
                              <a:latin typeface="Cambria Math" panose="02040503050406030204" pitchFamily="18" charset="0"/>
                            </a:rPr>
                            <m:t>cos</m:t>
                          </m:r>
                        </m:fName>
                        <m:e>
                          <m:d>
                            <m:dPr>
                              <m:ctrlPr>
                                <a:rPr lang="en-US" sz="2800" i="1">
                                  <a:solidFill>
                                    <a:schemeClr val="tx1"/>
                                  </a:solidFill>
                                  <a:latin typeface="Cambria Math" panose="02040503050406030204" pitchFamily="18" charset="0"/>
                                </a:rPr>
                              </m:ctrlPr>
                            </m:dPr>
                            <m:e>
                              <m:r>
                                <a:rPr lang="en-US" sz="2800" i="1">
                                  <a:solidFill>
                                    <a:schemeClr val="tx1"/>
                                  </a:solidFill>
                                  <a:latin typeface="Cambria Math" panose="02040503050406030204" pitchFamily="18" charset="0"/>
                                </a:rPr>
                                <m:t>𝑘</m:t>
                              </m:r>
                              <m:r>
                                <a:rPr lang="en-US" sz="2800" b="0" i="1" baseline="-25000" smtClean="0">
                                  <a:solidFill>
                                    <a:schemeClr val="tx1"/>
                                  </a:solidFill>
                                  <a:latin typeface="Cambria Math" panose="02040503050406030204" pitchFamily="18" charset="0"/>
                                </a:rPr>
                                <m:t>2</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𝑟</m:t>
                              </m:r>
                              <m:r>
                                <a:rPr lang="en-US" sz="2800" i="1">
                                  <a:solidFill>
                                    <a:schemeClr val="tx1"/>
                                  </a:solidFill>
                                  <a:latin typeface="Cambria Math" panose="02040503050406030204" pitchFamily="18" charset="0"/>
                                </a:rPr>
                                <m:t>−</m:t>
                              </m:r>
                              <m:r>
                                <m:rPr>
                                  <m:sty m:val="p"/>
                                </m:rPr>
                                <a:rPr lang="el-GR" sz="2800" i="1">
                                  <a:solidFill>
                                    <a:schemeClr val="tx1"/>
                                  </a:solidFill>
                                  <a:latin typeface="Cambria Math" panose="02040503050406030204" pitchFamily="18" charset="0"/>
                                </a:rPr>
                                <m:t>ω</m:t>
                              </m:r>
                              <m:r>
                                <a:rPr lang="en-US" sz="2800" i="1">
                                  <a:solidFill>
                                    <a:schemeClr val="tx1"/>
                                  </a:solidFill>
                                  <a:latin typeface="Cambria Math" panose="02040503050406030204" pitchFamily="18" charset="0"/>
                                </a:rPr>
                                <m:t>𝑡</m:t>
                              </m:r>
                              <m:r>
                                <a:rPr lang="en-US" sz="2800" i="1">
                                  <a:solidFill>
                                    <a:schemeClr val="tx1"/>
                                  </a:solidFill>
                                  <a:latin typeface="Cambria Math" panose="02040503050406030204" pitchFamily="18" charset="0"/>
                                </a:rPr>
                                <m:t>+</m:t>
                              </m:r>
                              <m:r>
                                <m:rPr>
                                  <m:sty m:val="p"/>
                                </m:rPr>
                                <a:rPr lang="el-GR" sz="2800" i="1">
                                  <a:solidFill>
                                    <a:schemeClr val="tx1"/>
                                  </a:solidFill>
                                  <a:latin typeface="Cambria Math" panose="02040503050406030204" pitchFamily="18" charset="0"/>
                                </a:rPr>
                                <m:t>ε</m:t>
                              </m:r>
                              <m:r>
                                <a:rPr lang="en-US" sz="2800" b="0" i="1" baseline="-25000" smtClean="0">
                                  <a:solidFill>
                                    <a:schemeClr val="tx1"/>
                                  </a:solidFill>
                                  <a:latin typeface="Cambria Math" panose="02040503050406030204" pitchFamily="18" charset="0"/>
                                </a:rPr>
                                <m:t>2</m:t>
                              </m:r>
                            </m:e>
                          </m:d>
                          <m:r>
                            <a:rPr lang="en-US" sz="2800" b="0" i="1" baseline="-25000" smtClean="0">
                              <a:solidFill>
                                <a:schemeClr val="tx1"/>
                              </a:solidFill>
                              <a:latin typeface="Cambria Math" panose="02040503050406030204" pitchFamily="18" charset="0"/>
                            </a:rPr>
                            <m:t> </m:t>
                          </m:r>
                        </m:e>
                      </m:func>
                    </m:oMath>
                  </m:oMathPara>
                </a14:m>
                <a:endParaRPr lang="en-US" sz="2800" dirty="0">
                  <a:solidFill>
                    <a:schemeClr val="tx1"/>
                  </a:solidFill>
                </a:endParaRPr>
              </a:p>
              <a:p>
                <a:endParaRPr lang="en-US" sz="2800" dirty="0">
                  <a:solidFill>
                    <a:schemeClr val="tx1"/>
                  </a:solidFill>
                </a:endParaRPr>
              </a:p>
              <a:p>
                <a:endParaRPr lang="en-US" sz="2800" b="0" i="1" dirty="0">
                  <a:solidFill>
                    <a:schemeClr val="tx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𝐼</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𝐸</m:t>
                      </m:r>
                      <m:r>
                        <a:rPr lang="en-US" sz="2800" b="0" i="1" baseline="-25000" smtClean="0">
                          <a:solidFill>
                            <a:schemeClr val="tx1"/>
                          </a:solidFill>
                          <a:latin typeface="Cambria Math" panose="02040503050406030204" pitchFamily="18" charset="0"/>
                        </a:rPr>
                        <m:t>1</m:t>
                      </m:r>
                      <m:r>
                        <a:rPr lang="en-US" sz="2800" b="0" i="1" baseline="30000" smtClean="0">
                          <a:solidFill>
                            <a:schemeClr val="tx1"/>
                          </a:solidFill>
                          <a:latin typeface="Cambria Math" panose="02040503050406030204" pitchFamily="18" charset="0"/>
                        </a:rPr>
                        <m:t>2</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𝐸</m:t>
                      </m:r>
                      <m:r>
                        <a:rPr lang="en-US" sz="2800" b="0" i="1" baseline="-25000" smtClean="0">
                          <a:solidFill>
                            <a:schemeClr val="tx1"/>
                          </a:solidFill>
                          <a:latin typeface="Cambria Math" panose="02040503050406030204" pitchFamily="18" charset="0"/>
                        </a:rPr>
                        <m:t>2</m:t>
                      </m:r>
                      <m:r>
                        <a:rPr lang="en-US" sz="2800" b="0" i="1" baseline="30000" smtClean="0">
                          <a:solidFill>
                            <a:schemeClr val="tx1"/>
                          </a:solidFill>
                          <a:latin typeface="Cambria Math" panose="02040503050406030204" pitchFamily="18" charset="0"/>
                        </a:rPr>
                        <m:t>2</m:t>
                      </m:r>
                      <m:r>
                        <a:rPr lang="en-US" sz="2800" b="0" i="1" smtClean="0">
                          <a:solidFill>
                            <a:schemeClr val="tx1"/>
                          </a:solidFill>
                          <a:latin typeface="Cambria Math" panose="02040503050406030204" pitchFamily="18" charset="0"/>
                        </a:rPr>
                        <m:t>+2&lt;</m:t>
                      </m:r>
                      <m:r>
                        <a:rPr lang="en-US" sz="2800" b="0" i="1" smtClean="0">
                          <a:solidFill>
                            <a:schemeClr val="tx1"/>
                          </a:solidFill>
                          <a:latin typeface="Cambria Math" panose="02040503050406030204" pitchFamily="18" charset="0"/>
                        </a:rPr>
                        <m:t>𝐸</m:t>
                      </m:r>
                      <m:r>
                        <a:rPr lang="en-US" sz="2800" b="0" i="1" baseline="-25000" smtClean="0">
                          <a:solidFill>
                            <a:schemeClr val="tx1"/>
                          </a:solidFill>
                          <a:latin typeface="Cambria Math" panose="02040503050406030204" pitchFamily="18" charset="0"/>
                        </a:rPr>
                        <m:t>1</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𝐸</m:t>
                      </m:r>
                      <m:r>
                        <a:rPr lang="en-US" sz="2800" i="1" baseline="-25000">
                          <a:solidFill>
                            <a:schemeClr val="tx1"/>
                          </a:solidFill>
                          <a:latin typeface="Cambria Math" panose="02040503050406030204" pitchFamily="18" charset="0"/>
                        </a:rPr>
                        <m:t>2</m:t>
                      </m:r>
                      <m:r>
                        <a:rPr lang="en-US" sz="2800" b="0" i="1" smtClean="0">
                          <a:solidFill>
                            <a:schemeClr val="tx1"/>
                          </a:solidFill>
                          <a:latin typeface="Cambria Math" panose="02040503050406030204" pitchFamily="18" charset="0"/>
                        </a:rPr>
                        <m:t>&gt;</m:t>
                      </m:r>
                    </m:oMath>
                  </m:oMathPara>
                </a14:m>
                <a:endParaRPr lang="en-US" sz="2800" b="0" i="1" baseline="-25000" dirty="0">
                  <a:solidFill>
                    <a:schemeClr val="tx1"/>
                  </a:solidFill>
                  <a:latin typeface="Cambria Math" panose="02040503050406030204" pitchFamily="18" charset="0"/>
                </a:endParaRPr>
              </a:p>
              <a:p>
                <a:endParaRPr lang="en-US" sz="2800" i="1" dirty="0">
                  <a:solidFill>
                    <a:schemeClr val="tx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2800" i="1">
                          <a:solidFill>
                            <a:schemeClr val="tx1"/>
                          </a:solidFill>
                          <a:latin typeface="Cambria Math" panose="02040503050406030204" pitchFamily="18" charset="0"/>
                        </a:rPr>
                        <m:t> </m:t>
                      </m:r>
                    </m:oMath>
                  </m:oMathPara>
                </a14:m>
                <a:endParaRPr lang="en-US" sz="2800" dirty="0">
                  <a:solidFill>
                    <a:schemeClr val="tx1"/>
                  </a:solidFill>
                </a:endParaRPr>
              </a:p>
              <a:p>
                <a:pPr/>
                <a14:m>
                  <m:oMathPara xmlns:m="http://schemas.openxmlformats.org/officeDocument/2006/math">
                    <m:oMathParaPr>
                      <m:jc m:val="centerGroup"/>
                    </m:oMathParaPr>
                    <m:oMath xmlns:m="http://schemas.openxmlformats.org/officeDocument/2006/math">
                      <m:r>
                        <a:rPr lang="en-US" sz="2800" i="1">
                          <a:solidFill>
                            <a:schemeClr val="tx1"/>
                          </a:solidFill>
                          <a:latin typeface="Cambria Math" panose="02040503050406030204" pitchFamily="18" charset="0"/>
                        </a:rPr>
                        <m:t>&lt;</m:t>
                      </m:r>
                      <m:r>
                        <a:rPr lang="en-US" sz="2800" i="1">
                          <a:solidFill>
                            <a:schemeClr val="tx1"/>
                          </a:solidFill>
                          <a:latin typeface="Cambria Math" panose="02040503050406030204" pitchFamily="18" charset="0"/>
                        </a:rPr>
                        <m:t>𝐸</m:t>
                      </m:r>
                      <m:r>
                        <a:rPr lang="en-US" sz="2800" i="1" baseline="-25000">
                          <a:solidFill>
                            <a:schemeClr val="tx1"/>
                          </a:solidFill>
                          <a:latin typeface="Cambria Math" panose="02040503050406030204" pitchFamily="18" charset="0"/>
                        </a:rPr>
                        <m:t>1</m:t>
                      </m:r>
                      <m:r>
                        <a:rPr lang="en-US" sz="2800" i="1">
                          <a:solidFill>
                            <a:schemeClr val="tx1"/>
                          </a:solidFill>
                          <a:latin typeface="Cambria Math" panose="02040503050406030204" pitchFamily="18" charset="0"/>
                        </a:rPr>
                        <m:t>.</m:t>
                      </m:r>
                      <m:r>
                        <a:rPr lang="en-US" sz="2800" i="1" smtClean="0">
                          <a:solidFill>
                            <a:schemeClr val="tx1"/>
                          </a:solidFill>
                          <a:latin typeface="Cambria Math" panose="02040503050406030204" pitchFamily="18" charset="0"/>
                        </a:rPr>
                        <m:t>𝐸</m:t>
                      </m:r>
                      <m:r>
                        <a:rPr lang="en-US" sz="2800" i="1" baseline="-25000" smtClean="0">
                          <a:solidFill>
                            <a:schemeClr val="tx1"/>
                          </a:solidFill>
                          <a:latin typeface="Cambria Math" panose="02040503050406030204" pitchFamily="18" charset="0"/>
                        </a:rPr>
                        <m:t>2</m:t>
                      </m:r>
                      <m:r>
                        <a:rPr lang="en-US" sz="2800" i="1">
                          <a:solidFill>
                            <a:schemeClr val="tx1"/>
                          </a:solidFill>
                          <a:latin typeface="Cambria Math" panose="02040503050406030204" pitchFamily="18" charset="0"/>
                        </a:rPr>
                        <m:t>&gt;</m:t>
                      </m:r>
                      <m:r>
                        <a:rPr lang="en-US" sz="2800" b="0" i="1" smtClean="0">
                          <a:solidFill>
                            <a:schemeClr val="tx1"/>
                          </a:solidFill>
                          <a:latin typeface="Cambria Math" panose="02040503050406030204" pitchFamily="18" charset="0"/>
                        </a:rPr>
                        <m:t> =</m:t>
                      </m:r>
                      <m:r>
                        <a:rPr lang="en-US" sz="2800" i="1">
                          <a:solidFill>
                            <a:schemeClr val="tx1"/>
                          </a:solidFill>
                          <a:latin typeface="Cambria Math" panose="02040503050406030204" pitchFamily="18" charset="0"/>
                        </a:rPr>
                        <m:t>𝐸</m:t>
                      </m:r>
                      <m:r>
                        <a:rPr lang="en-US" sz="2800" b="0" i="1" baseline="-25000" smtClean="0">
                          <a:solidFill>
                            <a:schemeClr val="tx1"/>
                          </a:solidFill>
                          <a:latin typeface="Cambria Math" panose="02040503050406030204" pitchFamily="18" charset="0"/>
                        </a:rPr>
                        <m:t>01</m:t>
                      </m:r>
                      <m:r>
                        <a:rPr lang="en-US" sz="2800" i="1">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rPr>
                        <m:t>𝐸</m:t>
                      </m:r>
                      <m:r>
                        <a:rPr lang="en-US" sz="2800" b="0" i="1" baseline="-25000" smtClean="0">
                          <a:solidFill>
                            <a:schemeClr val="tx1"/>
                          </a:solidFill>
                          <a:latin typeface="Cambria Math" panose="02040503050406030204" pitchFamily="18" charset="0"/>
                        </a:rPr>
                        <m:t>02</m:t>
                      </m:r>
                      <m:func>
                        <m:funcPr>
                          <m:ctrlPr>
                            <a:rPr lang="en-US" sz="2800" i="1" smtClean="0">
                              <a:solidFill>
                                <a:schemeClr val="tx1"/>
                              </a:solidFill>
                              <a:latin typeface="Cambria Math" panose="02040503050406030204" pitchFamily="18" charset="0"/>
                            </a:rPr>
                          </m:ctrlPr>
                        </m:funcPr>
                        <m:fName>
                          <m:r>
                            <m:rPr>
                              <m:sty m:val="p"/>
                            </m:rPr>
                            <a:rPr lang="en-US" sz="2800">
                              <a:solidFill>
                                <a:schemeClr val="tx1"/>
                              </a:solidFill>
                              <a:latin typeface="Cambria Math" panose="02040503050406030204" pitchFamily="18" charset="0"/>
                            </a:rPr>
                            <m:t>cos</m:t>
                          </m:r>
                        </m:fName>
                        <m:e>
                          <m:r>
                            <a:rPr lang="en-US" sz="2800" b="0" i="1" smtClean="0">
                              <a:solidFill>
                                <a:schemeClr val="tx1"/>
                              </a:solidFill>
                              <a:latin typeface="Cambria Math" panose="02040503050406030204" pitchFamily="18" charset="0"/>
                            </a:rPr>
                            <m:t>(</m:t>
                          </m:r>
                          <m:d>
                            <m:dPr>
                              <m:ctrlPr>
                                <a:rPr lang="en-US" sz="2800" i="1">
                                  <a:solidFill>
                                    <a:schemeClr val="tx1"/>
                                  </a:solidFill>
                                  <a:latin typeface="Cambria Math" panose="02040503050406030204" pitchFamily="18" charset="0"/>
                                </a:rPr>
                              </m:ctrlPr>
                            </m:dPr>
                            <m:e>
                              <m:r>
                                <a:rPr lang="en-US" sz="2800" i="1">
                                  <a:solidFill>
                                    <a:schemeClr val="tx1"/>
                                  </a:solidFill>
                                  <a:latin typeface="Cambria Math" panose="02040503050406030204" pitchFamily="18" charset="0"/>
                                </a:rPr>
                                <m:t>𝑘</m:t>
                              </m:r>
                              <m:r>
                                <a:rPr lang="en-US" sz="2800" b="0" i="1" baseline="-25000" smtClean="0">
                                  <a:solidFill>
                                    <a:schemeClr val="tx1"/>
                                  </a:solidFill>
                                  <a:latin typeface="Cambria Math" panose="02040503050406030204" pitchFamily="18" charset="0"/>
                                </a:rPr>
                                <m:t>1</m:t>
                              </m:r>
                              <m:r>
                                <a:rPr lang="en-US" sz="2800" b="0" i="1" smtClean="0">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𝑘</m:t>
                              </m:r>
                              <m:r>
                                <a:rPr lang="en-US" sz="2800" i="1" baseline="-25000">
                                  <a:solidFill>
                                    <a:schemeClr val="tx1"/>
                                  </a:solidFill>
                                  <a:latin typeface="Cambria Math" panose="02040503050406030204" pitchFamily="18" charset="0"/>
                                </a:rPr>
                                <m:t>2</m:t>
                              </m:r>
                              <m:r>
                                <a:rPr lang="en-US" sz="2800" b="0" i="1" smtClean="0">
                                  <a:solidFill>
                                    <a:schemeClr val="tx1"/>
                                  </a:solidFill>
                                  <a:latin typeface="Cambria Math" panose="02040503050406030204" pitchFamily="18" charset="0"/>
                                </a:rPr>
                                <m:t>).</m:t>
                              </m:r>
                              <m:r>
                                <a:rPr lang="en-US" sz="2800" i="1" baseline="-25000" smtClean="0">
                                  <a:solidFill>
                                    <a:schemeClr val="tx1"/>
                                  </a:solidFill>
                                  <a:latin typeface="Cambria Math" panose="02040503050406030204" pitchFamily="18" charset="0"/>
                                </a:rPr>
                                <m:t> </m:t>
                              </m:r>
                              <m:r>
                                <a:rPr lang="en-US" sz="2800" i="1">
                                  <a:solidFill>
                                    <a:schemeClr val="tx1"/>
                                  </a:solidFill>
                                  <a:latin typeface="Cambria Math" panose="02040503050406030204" pitchFamily="18" charset="0"/>
                                </a:rPr>
                                <m:t>𝑟</m:t>
                              </m:r>
                              <m:r>
                                <a:rPr lang="en-US" sz="2800" b="0" i="1" smtClean="0">
                                  <a:solidFill>
                                    <a:schemeClr val="tx1"/>
                                  </a:solidFill>
                                  <a:latin typeface="Cambria Math" panose="02040503050406030204" pitchFamily="18" charset="0"/>
                                </a:rPr>
                                <m:t>+</m:t>
                              </m:r>
                              <m:r>
                                <m:rPr>
                                  <m:sty m:val="p"/>
                                </m:rPr>
                                <a:rPr lang="el-GR" sz="2800" i="1">
                                  <a:solidFill>
                                    <a:schemeClr val="tx1"/>
                                  </a:solidFill>
                                  <a:latin typeface="Cambria Math" panose="02040503050406030204" pitchFamily="18" charset="0"/>
                                </a:rPr>
                                <m:t>ε</m:t>
                              </m:r>
                              <m:r>
                                <a:rPr lang="en-US" sz="2800" b="0" i="1" baseline="-25000" smtClean="0">
                                  <a:solidFill>
                                    <a:schemeClr val="tx1"/>
                                  </a:solidFill>
                                  <a:latin typeface="Cambria Math" panose="02040503050406030204" pitchFamily="18" charset="0"/>
                                </a:rPr>
                                <m:t>1</m:t>
                              </m:r>
                              <m:r>
                                <a:rPr lang="en-US" sz="2800" b="0" i="1" smtClean="0">
                                  <a:solidFill>
                                    <a:schemeClr val="tx1"/>
                                  </a:solidFill>
                                  <a:latin typeface="Cambria Math" panose="02040503050406030204" pitchFamily="18" charset="0"/>
                                </a:rPr>
                                <m:t>−</m:t>
                              </m:r>
                              <m:r>
                                <m:rPr>
                                  <m:sty m:val="p"/>
                                </m:rPr>
                                <a:rPr lang="el-GR" sz="2800" i="1">
                                  <a:solidFill>
                                    <a:schemeClr val="tx1"/>
                                  </a:solidFill>
                                  <a:latin typeface="Cambria Math" panose="02040503050406030204" pitchFamily="18" charset="0"/>
                                </a:rPr>
                                <m:t>ε</m:t>
                              </m:r>
                              <m:r>
                                <a:rPr lang="en-US" sz="2800" i="1" baseline="-25000">
                                  <a:solidFill>
                                    <a:schemeClr val="tx1"/>
                                  </a:solidFill>
                                  <a:latin typeface="Cambria Math" panose="02040503050406030204" pitchFamily="18" charset="0"/>
                                </a:rPr>
                                <m:t>2</m:t>
                              </m:r>
                            </m:e>
                          </m:d>
                          <m:r>
                            <a:rPr lang="en-US" sz="2800" i="1" baseline="-25000">
                              <a:solidFill>
                                <a:schemeClr val="tx1"/>
                              </a:solidFill>
                              <a:latin typeface="Cambria Math" panose="02040503050406030204" pitchFamily="18" charset="0"/>
                            </a:rPr>
                            <m:t> </m:t>
                          </m:r>
                        </m:e>
                      </m:func>
                    </m:oMath>
                  </m:oMathPara>
                </a14:m>
                <a:endParaRPr lang="en-US" sz="2800" dirty="0">
                  <a:solidFill>
                    <a:schemeClr val="tx1"/>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52401" y="1676400"/>
                <a:ext cx="5638799" cy="3858107"/>
              </a:xfrm>
              <a:prstGeom prst="rect">
                <a:avLst/>
              </a:prstGeom>
              <a:blipFill rotWithShape="0">
                <a:blip r:embed="rId4"/>
                <a:stretch>
                  <a:fillRect/>
                </a:stretch>
              </a:blipFill>
            </p:spPr>
            <p:txBody>
              <a:bodyPr/>
              <a:lstStyle/>
              <a:p>
                <a:r>
                  <a:rPr lang="en-US">
                    <a:noFill/>
                  </a:rPr>
                  <a:t> </a:t>
                </a:r>
              </a:p>
            </p:txBody>
          </p:sp>
        </mc:Fallback>
      </mc:AlternateContent>
      <p:sp>
        <p:nvSpPr>
          <p:cNvPr id="6" name="Oval Callout 5"/>
          <p:cNvSpPr/>
          <p:nvPr/>
        </p:nvSpPr>
        <p:spPr>
          <a:xfrm>
            <a:off x="3388384" y="3217068"/>
            <a:ext cx="1905000" cy="889594"/>
          </a:xfrm>
          <a:prstGeom prst="wedgeEllipseCallout">
            <a:avLst>
              <a:gd name="adj1" fmla="val 39432"/>
              <a:gd name="adj2" fmla="val 146131"/>
            </a:avLst>
          </a:prstGeom>
          <a:solidFill>
            <a:srgbClr val="FFC0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295673" y="5006958"/>
            <a:ext cx="1543050" cy="685800"/>
          </a:xfrm>
          <a:prstGeom prst="ellipse">
            <a:avLst/>
          </a:prstGeom>
          <a:solidFill>
            <a:srgbClr val="FFC0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340532" y="4975142"/>
            <a:ext cx="1543050" cy="685800"/>
          </a:xfrm>
          <a:prstGeom prst="ellipse">
            <a:avLst/>
          </a:prstGeom>
          <a:solidFill>
            <a:srgbClr val="00B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209800" y="5851009"/>
            <a:ext cx="1675459" cy="707886"/>
          </a:xfrm>
          <a:prstGeom prst="rect">
            <a:avLst/>
          </a:prstGeom>
          <a:noFill/>
        </p:spPr>
        <p:txBody>
          <a:bodyPr wrap="none" rtlCol="0">
            <a:spAutoFit/>
          </a:bodyPr>
          <a:lstStyle/>
          <a:p>
            <a:r>
              <a:rPr lang="en-US" sz="2000" dirty="0">
                <a:solidFill>
                  <a:srgbClr val="00B050"/>
                </a:solidFill>
              </a:rPr>
              <a:t>Conventional</a:t>
            </a:r>
          </a:p>
          <a:p>
            <a:r>
              <a:rPr lang="en-US" sz="2000" dirty="0">
                <a:solidFill>
                  <a:srgbClr val="00B050"/>
                </a:solidFill>
              </a:rPr>
              <a:t>Interferometry</a:t>
            </a:r>
          </a:p>
        </p:txBody>
      </p:sp>
      <p:sp>
        <p:nvSpPr>
          <p:cNvPr id="11" name="TextBox 10"/>
          <p:cNvSpPr txBox="1"/>
          <p:nvPr/>
        </p:nvSpPr>
        <p:spPr>
          <a:xfrm>
            <a:off x="4847441" y="5876610"/>
            <a:ext cx="817853" cy="461665"/>
          </a:xfrm>
          <a:prstGeom prst="rect">
            <a:avLst/>
          </a:prstGeom>
          <a:noFill/>
        </p:spPr>
        <p:txBody>
          <a:bodyPr wrap="none" rtlCol="0">
            <a:spAutoFit/>
          </a:bodyPr>
          <a:lstStyle/>
          <a:p>
            <a:r>
              <a:rPr lang="en-US" sz="2400" dirty="0">
                <a:solidFill>
                  <a:srgbClr val="FF9900"/>
                </a:solidFill>
              </a:rPr>
              <a:t>SHS</a:t>
            </a:r>
          </a:p>
        </p:txBody>
      </p:sp>
      <p:sp>
        <p:nvSpPr>
          <p:cNvPr id="12" name="Oval Callout 11"/>
          <p:cNvSpPr/>
          <p:nvPr/>
        </p:nvSpPr>
        <p:spPr>
          <a:xfrm>
            <a:off x="3353878" y="3200400"/>
            <a:ext cx="1905000" cy="889594"/>
          </a:xfrm>
          <a:prstGeom prst="wedgeEllipseCallout">
            <a:avLst>
              <a:gd name="adj1" fmla="val -52753"/>
              <a:gd name="adj2" fmla="val 14081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7158128" y="6374229"/>
            <a:ext cx="1710725" cy="369332"/>
          </a:xfrm>
          <a:prstGeom prst="rect">
            <a:avLst/>
          </a:prstGeom>
        </p:spPr>
        <p:txBody>
          <a:bodyPr wrap="none">
            <a:spAutoFit/>
          </a:bodyPr>
          <a:lstStyle/>
          <a:p>
            <a:r>
              <a:rPr lang="en-US" dirty="0"/>
              <a:t>Hosseini, 2019</a:t>
            </a:r>
          </a:p>
        </p:txBody>
      </p:sp>
      <p:sp>
        <p:nvSpPr>
          <p:cNvPr id="2" name="Date Placeholder 1"/>
          <p:cNvSpPr>
            <a:spLocks noGrp="1"/>
          </p:cNvSpPr>
          <p:nvPr>
            <p:ph type="dt" sz="half" idx="10"/>
          </p:nvPr>
        </p:nvSpPr>
        <p:spPr/>
        <p:txBody>
          <a:bodyPr/>
          <a:lstStyle/>
          <a:p>
            <a:fld id="{9AC7A069-1A56-4815-8DB2-0738A27CD962}" type="datetime1">
              <a:rPr lang="en-US" smtClean="0"/>
              <a:t>5/10/2020</a:t>
            </a:fld>
            <a:endParaRPr lang="en-US" dirty="0"/>
          </a:p>
        </p:txBody>
      </p:sp>
      <p:sp>
        <p:nvSpPr>
          <p:cNvPr id="15" name="Slide Number Placeholder 14"/>
          <p:cNvSpPr>
            <a:spLocks noGrp="1"/>
          </p:cNvSpPr>
          <p:nvPr>
            <p:ph type="sldNum" sz="quarter" idx="12"/>
          </p:nvPr>
        </p:nvSpPr>
        <p:spPr/>
        <p:txBody>
          <a:bodyPr/>
          <a:lstStyle/>
          <a:p>
            <a:fld id="{F1E51A9F-9D40-144B-9666-6B30B75E8C1B}" type="slidenum">
              <a:rPr lang="en-US" smtClean="0"/>
              <a:pPr/>
              <a:t>6</a:t>
            </a:fld>
            <a:endParaRPr lang="en-US" dirty="0"/>
          </a:p>
        </p:txBody>
      </p:sp>
    </p:spTree>
    <p:extLst>
      <p:ext uri="{BB962C8B-B14F-4D97-AF65-F5344CB8AC3E}">
        <p14:creationId xmlns:p14="http://schemas.microsoft.com/office/powerpoint/2010/main" val="242819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6" grpId="0" animBg="1"/>
      <p:bldP spid="8" grpId="0" animBg="1"/>
      <p:bldP spid="9" grpId="0" animBg="1"/>
      <p:bldP spid="7" grpId="0"/>
      <p:bldP spid="11" grpId="0"/>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fr-CA" sz="3000" b="0" dirty="0">
                <a:latin typeface="Times New Roman" panose="02020603050405020304" pitchFamily="18" charset="0"/>
                <a:ea typeface="ＭＳ Ｐゴシック" charset="-128"/>
                <a:cs typeface="Times New Roman" panose="02020603050405020304" pitchFamily="18" charset="0"/>
              </a:rPr>
              <a:t>SHS </a:t>
            </a:r>
            <a:r>
              <a:rPr lang="fr-CA" sz="3000" b="0" dirty="0" err="1">
                <a:latin typeface="Times New Roman" panose="02020603050405020304" pitchFamily="18" charset="0"/>
                <a:ea typeface="ＭＳ Ｐゴシック" charset="-128"/>
                <a:cs typeface="Times New Roman" panose="02020603050405020304" pitchFamily="18" charset="0"/>
              </a:rPr>
              <a:t>is</a:t>
            </a:r>
            <a:r>
              <a:rPr lang="fr-CA" sz="3000" b="0" dirty="0">
                <a:latin typeface="Times New Roman" panose="02020603050405020304" pitchFamily="18" charset="0"/>
                <a:ea typeface="ＭＳ Ｐゴシック" charset="-128"/>
                <a:cs typeface="Times New Roman" panose="02020603050405020304" pitchFamily="18" charset="0"/>
              </a:rPr>
              <a:t> an </a:t>
            </a:r>
            <a:r>
              <a:rPr lang="en-US" sz="3000" b="0" dirty="0">
                <a:latin typeface="Times New Roman" panose="02020603050405020304" pitchFamily="18" charset="0"/>
                <a:ea typeface="ＭＳ Ｐゴシック" charset="-128"/>
                <a:cs typeface="Times New Roman" panose="02020603050405020304" pitchFamily="18" charset="0"/>
              </a:rPr>
              <a:t>interferometer with no moving parts</a:t>
            </a:r>
          </a:p>
        </p:txBody>
      </p:sp>
      <p:pic>
        <p:nvPicPr>
          <p:cNvPr id="5" name="Picture 3" descr="D:\SHS design and project\SHS Pictures and powerpoints\Drawings\SHS PPT pictures\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3120" y="3821804"/>
            <a:ext cx="2819401" cy="227667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a:off x="6145456" y="2785009"/>
            <a:ext cx="15724" cy="2415710"/>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6175811" y="4484009"/>
            <a:ext cx="959510" cy="1411045"/>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794597" flipV="1">
            <a:off x="5537262" y="4321749"/>
            <a:ext cx="1664574" cy="17297"/>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148684" y="4360633"/>
            <a:ext cx="877798" cy="1373486"/>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394597" flipH="1" flipV="1">
            <a:off x="5936890" y="3537517"/>
            <a:ext cx="14518" cy="1589098"/>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6366029" y="4322286"/>
            <a:ext cx="863170" cy="1256470"/>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6144722" y="3745604"/>
            <a:ext cx="16458" cy="2149450"/>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5337618" y="4641659"/>
            <a:ext cx="794302" cy="1253397"/>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18020883">
            <a:off x="4429486" y="4066989"/>
            <a:ext cx="1097881" cy="307777"/>
          </a:xfrm>
          <a:prstGeom prst="rect">
            <a:avLst/>
          </a:prstGeom>
          <a:noFill/>
        </p:spPr>
        <p:txBody>
          <a:bodyPr wrap="square" rtlCol="0">
            <a:spAutoFit/>
          </a:bodyPr>
          <a:lstStyle/>
          <a:p>
            <a:r>
              <a:rPr lang="en-US" sz="1400" dirty="0"/>
              <a:t>Flat Mirror</a:t>
            </a:r>
          </a:p>
        </p:txBody>
      </p:sp>
      <p:sp>
        <p:nvSpPr>
          <p:cNvPr id="15" name="TextBox 14"/>
          <p:cNvSpPr txBox="1"/>
          <p:nvPr/>
        </p:nvSpPr>
        <p:spPr>
          <a:xfrm rot="3840617">
            <a:off x="6871060" y="4101354"/>
            <a:ext cx="1122871" cy="307777"/>
          </a:xfrm>
          <a:prstGeom prst="rect">
            <a:avLst/>
          </a:prstGeom>
          <a:noFill/>
        </p:spPr>
        <p:txBody>
          <a:bodyPr wrap="square" rtlCol="0">
            <a:spAutoFit/>
          </a:bodyPr>
          <a:lstStyle/>
          <a:p>
            <a:r>
              <a:rPr lang="en-US" sz="1400" dirty="0"/>
              <a:t>Roof Mirror</a:t>
            </a:r>
          </a:p>
        </p:txBody>
      </p:sp>
      <p:sp>
        <p:nvSpPr>
          <p:cNvPr id="16" name="TextBox 15"/>
          <p:cNvSpPr txBox="1"/>
          <p:nvPr/>
        </p:nvSpPr>
        <p:spPr>
          <a:xfrm rot="21594597">
            <a:off x="5785487" y="6181456"/>
            <a:ext cx="771365" cy="307777"/>
          </a:xfrm>
          <a:prstGeom prst="rect">
            <a:avLst/>
          </a:prstGeom>
          <a:noFill/>
        </p:spPr>
        <p:txBody>
          <a:bodyPr wrap="none" rtlCol="0">
            <a:spAutoFit/>
          </a:bodyPr>
          <a:lstStyle/>
          <a:p>
            <a:r>
              <a:rPr lang="en-US" sz="1400" dirty="0"/>
              <a:t>Grating</a:t>
            </a:r>
          </a:p>
        </p:txBody>
      </p:sp>
      <p:cxnSp>
        <p:nvCxnSpPr>
          <p:cNvPr id="17" name="Straight Connector 16"/>
          <p:cNvCxnSpPr/>
          <p:nvPr/>
        </p:nvCxnSpPr>
        <p:spPr>
          <a:xfrm>
            <a:off x="5382721" y="2087404"/>
            <a:ext cx="1524000" cy="0"/>
          </a:xfrm>
          <a:prstGeom prst="line">
            <a:avLst/>
          </a:prstGeom>
          <a:ln w="28575">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18" name="Straight Connector 17"/>
          <p:cNvCxnSpPr/>
          <p:nvPr/>
        </p:nvCxnSpPr>
        <p:spPr>
          <a:xfrm>
            <a:off x="5363671" y="2154866"/>
            <a:ext cx="152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5782771" y="2148374"/>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697171" y="2148992"/>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6392371" y="2148992"/>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5477971" y="2152650"/>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382721" y="2209800"/>
            <a:ext cx="1524000" cy="0"/>
          </a:xfrm>
          <a:prstGeom prst="line">
            <a:avLst/>
          </a:prstGeom>
          <a:ln w="28575">
            <a:solidFill>
              <a:srgbClr val="FFC000"/>
            </a:solidFill>
          </a:ln>
        </p:spPr>
        <p:style>
          <a:lnRef idx="1">
            <a:schemeClr val="accent2"/>
          </a:lnRef>
          <a:fillRef idx="0">
            <a:schemeClr val="accent2"/>
          </a:fillRef>
          <a:effectRef idx="0">
            <a:schemeClr val="accent2"/>
          </a:effectRef>
          <a:fontRef idx="minor">
            <a:schemeClr val="tx1"/>
          </a:fontRef>
        </p:style>
      </p:cxnSp>
      <p:sp>
        <p:nvSpPr>
          <p:cNvPr id="24" name="TextBox 23"/>
          <p:cNvSpPr txBox="1"/>
          <p:nvPr/>
        </p:nvSpPr>
        <p:spPr>
          <a:xfrm>
            <a:off x="5312871" y="2268379"/>
            <a:ext cx="1661323" cy="246221"/>
          </a:xfrm>
          <a:prstGeom prst="rect">
            <a:avLst/>
          </a:prstGeom>
          <a:noFill/>
        </p:spPr>
        <p:txBody>
          <a:bodyPr wrap="square" rtlCol="0">
            <a:spAutoFit/>
          </a:bodyPr>
          <a:lstStyle/>
          <a:p>
            <a:r>
              <a:rPr lang="en-US" sz="1000" dirty="0">
                <a:latin typeface="Symbol" pitchFamily="18" charset="2"/>
              </a:rPr>
              <a:t>-2l     - l      0      +l    +2l</a:t>
            </a:r>
            <a:endParaRPr lang="en-US" sz="1000" dirty="0"/>
          </a:p>
        </p:txBody>
      </p:sp>
      <p:sp>
        <p:nvSpPr>
          <p:cNvPr id="25" name="Rectangle 24"/>
          <p:cNvSpPr/>
          <p:nvPr/>
        </p:nvSpPr>
        <p:spPr>
          <a:xfrm>
            <a:off x="7211521" y="1828800"/>
            <a:ext cx="609600" cy="6096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bg1"/>
              </a:solidFill>
            </a:endParaRPr>
          </a:p>
        </p:txBody>
      </p:sp>
      <p:sp>
        <p:nvSpPr>
          <p:cNvPr id="26" name="Oval 25"/>
          <p:cNvSpPr/>
          <p:nvPr/>
        </p:nvSpPr>
        <p:spPr>
          <a:xfrm>
            <a:off x="7287721" y="1905000"/>
            <a:ext cx="457200" cy="457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schemeClr>
              </a:solidFill>
            </a:endParaRPr>
          </a:p>
        </p:txBody>
      </p:sp>
      <p:cxnSp>
        <p:nvCxnSpPr>
          <p:cNvPr id="27" name="Straight Connector 26"/>
          <p:cNvCxnSpPr/>
          <p:nvPr/>
        </p:nvCxnSpPr>
        <p:spPr>
          <a:xfrm rot="5400000">
            <a:off x="6112971" y="2152650"/>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21594597">
            <a:off x="6839771" y="5242205"/>
            <a:ext cx="657552" cy="307777"/>
          </a:xfrm>
          <a:prstGeom prst="rect">
            <a:avLst/>
          </a:prstGeom>
          <a:noFill/>
        </p:spPr>
        <p:txBody>
          <a:bodyPr wrap="none" rtlCol="0">
            <a:spAutoFit/>
          </a:bodyPr>
          <a:lstStyle/>
          <a:p>
            <a:r>
              <a:rPr lang="en-US" sz="1400" b="1" dirty="0">
                <a:solidFill>
                  <a:srgbClr val="FFC000"/>
                </a:solidFill>
              </a:rPr>
              <a:t>m= -1</a:t>
            </a:r>
          </a:p>
        </p:txBody>
      </p:sp>
      <p:sp>
        <p:nvSpPr>
          <p:cNvPr id="29" name="TextBox 28"/>
          <p:cNvSpPr txBox="1"/>
          <p:nvPr/>
        </p:nvSpPr>
        <p:spPr>
          <a:xfrm rot="21594597">
            <a:off x="4897711" y="5254315"/>
            <a:ext cx="702436" cy="307777"/>
          </a:xfrm>
          <a:prstGeom prst="rect">
            <a:avLst/>
          </a:prstGeom>
          <a:noFill/>
        </p:spPr>
        <p:txBody>
          <a:bodyPr wrap="none" rtlCol="0">
            <a:spAutoFit/>
          </a:bodyPr>
          <a:lstStyle/>
          <a:p>
            <a:r>
              <a:rPr lang="en-US" sz="1400" b="1" dirty="0">
                <a:solidFill>
                  <a:srgbClr val="FFC000"/>
                </a:solidFill>
              </a:rPr>
              <a:t>m= +1</a:t>
            </a:r>
          </a:p>
        </p:txBody>
      </p:sp>
      <p:sp>
        <p:nvSpPr>
          <p:cNvPr id="30" name="TextBox 29"/>
          <p:cNvSpPr txBox="1"/>
          <p:nvPr/>
        </p:nvSpPr>
        <p:spPr>
          <a:xfrm rot="21594597">
            <a:off x="6822939" y="5258352"/>
            <a:ext cx="702436" cy="307777"/>
          </a:xfrm>
          <a:prstGeom prst="rect">
            <a:avLst/>
          </a:prstGeom>
          <a:noFill/>
        </p:spPr>
        <p:txBody>
          <a:bodyPr wrap="none" rtlCol="0">
            <a:spAutoFit/>
          </a:bodyPr>
          <a:lstStyle/>
          <a:p>
            <a:r>
              <a:rPr lang="en-US" sz="1400" b="1" dirty="0">
                <a:solidFill>
                  <a:srgbClr val="FFC000"/>
                </a:solidFill>
              </a:rPr>
              <a:t>m= +1</a:t>
            </a:r>
          </a:p>
        </p:txBody>
      </p:sp>
      <p:sp>
        <p:nvSpPr>
          <p:cNvPr id="31" name="TextBox 30"/>
          <p:cNvSpPr txBox="1"/>
          <p:nvPr/>
        </p:nvSpPr>
        <p:spPr>
          <a:xfrm rot="21594597">
            <a:off x="4925763" y="5270462"/>
            <a:ext cx="657552" cy="307777"/>
          </a:xfrm>
          <a:prstGeom prst="rect">
            <a:avLst/>
          </a:prstGeom>
          <a:noFill/>
        </p:spPr>
        <p:txBody>
          <a:bodyPr wrap="none" rtlCol="0">
            <a:spAutoFit/>
          </a:bodyPr>
          <a:lstStyle/>
          <a:p>
            <a:r>
              <a:rPr lang="en-US" sz="1400" b="1" dirty="0">
                <a:solidFill>
                  <a:srgbClr val="FFC000"/>
                </a:solidFill>
              </a:rPr>
              <a:t>m= -1</a:t>
            </a:r>
          </a:p>
        </p:txBody>
      </p:sp>
      <p:sp>
        <p:nvSpPr>
          <p:cNvPr id="50" name="Rectangle 49"/>
          <p:cNvSpPr/>
          <p:nvPr/>
        </p:nvSpPr>
        <p:spPr>
          <a:xfrm>
            <a:off x="5995994" y="2838936"/>
            <a:ext cx="335289" cy="3007581"/>
          </a:xfrm>
          <a:prstGeom prst="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6003526" y="2895600"/>
            <a:ext cx="335289" cy="3007581"/>
          </a:xfrm>
          <a:prstGeom prst="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629356" y="4060830"/>
            <a:ext cx="418434" cy="38882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 name="Picture 3" descr="D:\SHS design and project\SHS Pictures and powerpoints\Drawings\SHS PPT pictures\0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812" t="88532" r="14102"/>
          <a:stretch/>
        </p:blipFill>
        <p:spPr bwMode="auto">
          <a:xfrm rot="19450963">
            <a:off x="1097579" y="2783617"/>
            <a:ext cx="1271481" cy="168003"/>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Straight Arrow Connector 36"/>
          <p:cNvCxnSpPr>
            <a:endCxn id="3" idx="1"/>
          </p:cNvCxnSpPr>
          <p:nvPr/>
        </p:nvCxnSpPr>
        <p:spPr>
          <a:xfrm flipV="1">
            <a:off x="434924" y="4255242"/>
            <a:ext cx="1194432" cy="17015"/>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2338683" y="4220878"/>
            <a:ext cx="782654" cy="1"/>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1825008" y="2981131"/>
            <a:ext cx="0" cy="874473"/>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2085976" y="4220879"/>
            <a:ext cx="781901" cy="1"/>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1826451" y="3293702"/>
            <a:ext cx="6034" cy="700905"/>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1629356" y="4060830"/>
            <a:ext cx="418434" cy="388823"/>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1774447" y="4434401"/>
            <a:ext cx="6034" cy="1144355"/>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1922555" y="4432692"/>
            <a:ext cx="0" cy="1122058"/>
          </a:xfrm>
          <a:prstGeom prst="straightConnector1">
            <a:avLst/>
          </a:prstGeom>
          <a:ln w="603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085518" y="5764938"/>
            <a:ext cx="1524000" cy="0"/>
          </a:xfrm>
          <a:prstGeom prst="line">
            <a:avLst/>
          </a:prstGeom>
          <a:ln w="28575">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57" name="Straight Connector 56"/>
          <p:cNvCxnSpPr/>
          <p:nvPr/>
        </p:nvCxnSpPr>
        <p:spPr>
          <a:xfrm>
            <a:off x="1066468" y="5832400"/>
            <a:ext cx="152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1485568" y="5825908"/>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2399968" y="5826526"/>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2095168" y="5826526"/>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1180768" y="5830184"/>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085518" y="5887334"/>
            <a:ext cx="1524000" cy="0"/>
          </a:xfrm>
          <a:prstGeom prst="line">
            <a:avLst/>
          </a:prstGeom>
          <a:ln w="28575">
            <a:solidFill>
              <a:srgbClr val="FFC000"/>
            </a:solidFill>
          </a:ln>
        </p:spPr>
        <p:style>
          <a:lnRef idx="1">
            <a:schemeClr val="accent2"/>
          </a:lnRef>
          <a:fillRef idx="0">
            <a:schemeClr val="accent2"/>
          </a:fillRef>
          <a:effectRef idx="0">
            <a:schemeClr val="accent2"/>
          </a:effectRef>
          <a:fontRef idx="minor">
            <a:schemeClr val="tx1"/>
          </a:fontRef>
        </p:style>
      </p:cxnSp>
      <p:sp>
        <p:nvSpPr>
          <p:cNvPr id="63" name="TextBox 62"/>
          <p:cNvSpPr txBox="1"/>
          <p:nvPr/>
        </p:nvSpPr>
        <p:spPr>
          <a:xfrm>
            <a:off x="1015668" y="5945913"/>
            <a:ext cx="1661323" cy="246221"/>
          </a:xfrm>
          <a:prstGeom prst="rect">
            <a:avLst/>
          </a:prstGeom>
          <a:noFill/>
        </p:spPr>
        <p:txBody>
          <a:bodyPr wrap="square" rtlCol="0">
            <a:spAutoFit/>
          </a:bodyPr>
          <a:lstStyle/>
          <a:p>
            <a:r>
              <a:rPr lang="en-US" sz="1000" dirty="0">
                <a:latin typeface="Symbol" pitchFamily="18" charset="2"/>
              </a:rPr>
              <a:t>-2l     - l      0      +l    +2l</a:t>
            </a:r>
            <a:endParaRPr lang="en-US" sz="1000" dirty="0"/>
          </a:p>
        </p:txBody>
      </p:sp>
      <p:sp>
        <p:nvSpPr>
          <p:cNvPr id="64" name="Rectangle 63"/>
          <p:cNvSpPr/>
          <p:nvPr/>
        </p:nvSpPr>
        <p:spPr>
          <a:xfrm>
            <a:off x="2914318" y="5506334"/>
            <a:ext cx="609600" cy="609600"/>
          </a:xfrm>
          <a:prstGeom prst="rect">
            <a:avLst/>
          </a:prstGeom>
          <a:noFill/>
          <a:ln w="19050"/>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bg1"/>
              </a:solidFill>
            </a:endParaRPr>
          </a:p>
        </p:txBody>
      </p:sp>
      <p:sp>
        <p:nvSpPr>
          <p:cNvPr id="65" name="Oval 64"/>
          <p:cNvSpPr/>
          <p:nvPr/>
        </p:nvSpPr>
        <p:spPr>
          <a:xfrm>
            <a:off x="2990518" y="5582534"/>
            <a:ext cx="457200" cy="457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schemeClr>
              </a:solidFill>
            </a:endParaRPr>
          </a:p>
        </p:txBody>
      </p:sp>
      <p:cxnSp>
        <p:nvCxnSpPr>
          <p:cNvPr id="66" name="Straight Connector 65"/>
          <p:cNvCxnSpPr/>
          <p:nvPr/>
        </p:nvCxnSpPr>
        <p:spPr>
          <a:xfrm rot="5400000">
            <a:off x="1815768" y="5830184"/>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7" name="Picture 3" descr="D:\SHS design and project\SHS Pictures and powerpoints\Drawings\SHS PPT pictures\0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812" t="88532" r="14102"/>
          <a:stretch/>
        </p:blipFill>
        <p:spPr bwMode="auto">
          <a:xfrm rot="14776363">
            <a:off x="2611534" y="4120524"/>
            <a:ext cx="1271481" cy="168003"/>
          </a:xfrm>
          <a:prstGeom prst="rect">
            <a:avLst/>
          </a:prstGeom>
          <a:noFill/>
          <a:extLst>
            <a:ext uri="{909E8E84-426E-40DD-AFC4-6F175D3DCCD1}">
              <a14:hiddenFill xmlns:a14="http://schemas.microsoft.com/office/drawing/2010/main">
                <a:solidFill>
                  <a:srgbClr val="FFFFFF"/>
                </a:solidFill>
              </a14:hiddenFill>
            </a:ext>
          </a:extLst>
        </p:spPr>
      </p:pic>
      <p:sp>
        <p:nvSpPr>
          <p:cNvPr id="71" name="TextBox 70"/>
          <p:cNvSpPr txBox="1"/>
          <p:nvPr/>
        </p:nvSpPr>
        <p:spPr>
          <a:xfrm rot="21594597">
            <a:off x="3244302" y="3752547"/>
            <a:ext cx="771365" cy="307777"/>
          </a:xfrm>
          <a:prstGeom prst="rect">
            <a:avLst/>
          </a:prstGeom>
          <a:noFill/>
        </p:spPr>
        <p:txBody>
          <a:bodyPr wrap="none" rtlCol="0">
            <a:spAutoFit/>
          </a:bodyPr>
          <a:lstStyle/>
          <a:p>
            <a:r>
              <a:rPr lang="en-US" sz="1400" dirty="0"/>
              <a:t>Grating</a:t>
            </a:r>
          </a:p>
        </p:txBody>
      </p:sp>
      <p:sp>
        <p:nvSpPr>
          <p:cNvPr id="72" name="TextBox 71"/>
          <p:cNvSpPr txBox="1"/>
          <p:nvPr/>
        </p:nvSpPr>
        <p:spPr>
          <a:xfrm rot="21594597">
            <a:off x="1000083" y="2518431"/>
            <a:ext cx="771365" cy="307777"/>
          </a:xfrm>
          <a:prstGeom prst="rect">
            <a:avLst/>
          </a:prstGeom>
          <a:noFill/>
        </p:spPr>
        <p:txBody>
          <a:bodyPr wrap="none" rtlCol="0">
            <a:spAutoFit/>
          </a:bodyPr>
          <a:lstStyle/>
          <a:p>
            <a:r>
              <a:rPr lang="en-US" sz="1400" dirty="0"/>
              <a:t>Grating</a:t>
            </a:r>
          </a:p>
        </p:txBody>
      </p:sp>
      <p:sp>
        <p:nvSpPr>
          <p:cNvPr id="73" name="Rectangle 72"/>
          <p:cNvSpPr/>
          <p:nvPr/>
        </p:nvSpPr>
        <p:spPr>
          <a:xfrm rot="5400000">
            <a:off x="745757" y="3525240"/>
            <a:ext cx="335289" cy="1442069"/>
          </a:xfrm>
          <a:prstGeom prst="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FE3E8DF-FDF0-4D44-9554-1918999C8823}" type="datetime1">
              <a:rPr lang="en-US" smtClean="0"/>
              <a:t>5/10/2020</a:t>
            </a:fld>
            <a:endParaRPr lang="en-US" dirty="0"/>
          </a:p>
        </p:txBody>
      </p:sp>
      <p:sp>
        <p:nvSpPr>
          <p:cNvPr id="33" name="Slide Number Placeholder 32"/>
          <p:cNvSpPr>
            <a:spLocks noGrp="1"/>
          </p:cNvSpPr>
          <p:nvPr>
            <p:ph type="sldNum" sz="quarter" idx="12"/>
          </p:nvPr>
        </p:nvSpPr>
        <p:spPr/>
        <p:txBody>
          <a:bodyPr/>
          <a:lstStyle/>
          <a:p>
            <a:fld id="{F1E51A9F-9D40-144B-9666-6B30B75E8C1B}" type="slidenum">
              <a:rPr lang="en-US" smtClean="0"/>
              <a:pPr/>
              <a:t>7</a:t>
            </a:fld>
            <a:endParaRPr lang="en-US" dirty="0"/>
          </a:p>
        </p:txBody>
      </p:sp>
    </p:spTree>
    <p:extLst>
      <p:ext uri="{BB962C8B-B14F-4D97-AF65-F5344CB8AC3E}">
        <p14:creationId xmlns:p14="http://schemas.microsoft.com/office/powerpoint/2010/main" val="58967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1000"/>
                                        <p:tgtEl>
                                          <p:spTgt spid="73"/>
                                        </p:tgtEl>
                                      </p:cBhvr>
                                    </p:animEffect>
                                  </p:childTnLst>
                                </p:cTn>
                              </p:par>
                              <p:par>
                                <p:cTn id="8" presetID="22" presetClass="entr" presetSubtype="8"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0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childTnLst>
                                </p:cTn>
                              </p:par>
                              <p:par>
                                <p:cTn id="16" presetID="10" presetClass="entr" presetSubtype="0"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1000"/>
                                        <p:tgtEl>
                                          <p:spTgt spid="43"/>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childTnLst>
                                </p:cTn>
                              </p:par>
                              <p:par>
                                <p:cTn id="23" presetID="10"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1000"/>
                                        <p:tgtEl>
                                          <p:spTgt spid="47"/>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1000"/>
                                        <p:tgtEl>
                                          <p:spTgt spid="54"/>
                                        </p:tgtEl>
                                      </p:cBhvr>
                                    </p:animEffect>
                                  </p:childTnLst>
                                </p:cTn>
                              </p:par>
                              <p:par>
                                <p:cTn id="30" presetID="10" presetClass="entr" presetSubtype="0"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1000"/>
                                        <p:tgtEl>
                                          <p:spTgt spid="56"/>
                                        </p:tgtEl>
                                      </p:cBhvr>
                                    </p:animEffect>
                                  </p:childTnLst>
                                </p:cTn>
                              </p:par>
                              <p:par>
                                <p:cTn id="37" presetID="10"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1000"/>
                                        <p:tgtEl>
                                          <p:spTgt spid="62"/>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1000"/>
                                        <p:tgtEl>
                                          <p:spTgt spid="63"/>
                                        </p:tgtEl>
                                      </p:cBhvr>
                                    </p:animEffect>
                                  </p:childTnLst>
                                </p:cTn>
                              </p:par>
                              <p:par>
                                <p:cTn id="44" presetID="10" presetClass="entr" presetSubtype="0"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1000"/>
                                        <p:tgtEl>
                                          <p:spTgt spid="57"/>
                                        </p:tgtEl>
                                      </p:cBhvr>
                                    </p:animEffect>
                                  </p:childTnLst>
                                </p:cTn>
                              </p:par>
                              <p:par>
                                <p:cTn id="47" presetID="10"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1000"/>
                                        <p:tgtEl>
                                          <p:spTgt spid="61"/>
                                        </p:tgtEl>
                                      </p:cBhvr>
                                    </p:animEffect>
                                  </p:childTnLst>
                                </p:cTn>
                              </p:par>
                              <p:par>
                                <p:cTn id="50" presetID="10" presetClass="entr" presetSubtype="0" fill="hold" nodeType="with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1000"/>
                                        <p:tgtEl>
                                          <p:spTgt spid="58"/>
                                        </p:tgtEl>
                                      </p:cBhvr>
                                    </p:animEffect>
                                  </p:childTnLst>
                                </p:cTn>
                              </p:par>
                              <p:par>
                                <p:cTn id="53" presetID="10" presetClass="entr" presetSubtype="0"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1000"/>
                                        <p:tgtEl>
                                          <p:spTgt spid="66"/>
                                        </p:tgtEl>
                                      </p:cBhvr>
                                    </p:animEffect>
                                  </p:childTnLst>
                                </p:cTn>
                              </p:par>
                              <p:par>
                                <p:cTn id="56" presetID="10" presetClass="entr" presetSubtype="0" fill="hold" nodeType="with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1000"/>
                                        <p:tgtEl>
                                          <p:spTgt spid="60"/>
                                        </p:tgtEl>
                                      </p:cBhvr>
                                    </p:animEffect>
                                  </p:childTnLst>
                                </p:cTn>
                              </p:par>
                              <p:par>
                                <p:cTn id="59" presetID="10" presetClass="entr" presetSubtype="0" fill="hold"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1000"/>
                                        <p:tgtEl>
                                          <p:spTgt spid="5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1000"/>
                                        <p:tgtEl>
                                          <p:spTgt spid="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1000"/>
                                        <p:tgtEl>
                                          <p:spTgt spid="1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1000"/>
                                        <p:tgtEl>
                                          <p:spTgt spid="1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1000"/>
                                        <p:tgtEl>
                                          <p:spTgt spid="16"/>
                                        </p:tgtEl>
                                      </p:cBhvr>
                                    </p:animEffect>
                                  </p:childTnLst>
                                </p:cTn>
                              </p:par>
                            </p:childTnLst>
                          </p:cTn>
                        </p:par>
                        <p:par>
                          <p:cTn id="76" fill="hold">
                            <p:stCondLst>
                              <p:cond delay="1000"/>
                            </p:stCondLst>
                            <p:childTnLst>
                              <p:par>
                                <p:cTn id="77" presetID="22" presetClass="entr" presetSubtype="1" fill="hold"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wipe(up)">
                                      <p:cBhvr>
                                        <p:cTn id="79" dur="1000"/>
                                        <p:tgtEl>
                                          <p:spTgt spid="6"/>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fade">
                                      <p:cBhvr>
                                        <p:cTn id="82" dur="1000"/>
                                        <p:tgtEl>
                                          <p:spTgt spid="50"/>
                                        </p:tgtEl>
                                      </p:cBhvr>
                                    </p:animEffect>
                                    <p:anim calcmode="lin" valueType="num">
                                      <p:cBhvr>
                                        <p:cTn id="83" dur="1000" fill="hold"/>
                                        <p:tgtEl>
                                          <p:spTgt spid="50"/>
                                        </p:tgtEl>
                                        <p:attrNameLst>
                                          <p:attrName>ppt_x</p:attrName>
                                        </p:attrNameLst>
                                      </p:cBhvr>
                                      <p:tavLst>
                                        <p:tav tm="0">
                                          <p:val>
                                            <p:strVal val="#ppt_x"/>
                                          </p:val>
                                        </p:tav>
                                        <p:tav tm="100000">
                                          <p:val>
                                            <p:strVal val="#ppt_x"/>
                                          </p:val>
                                        </p:tav>
                                      </p:tavLst>
                                    </p:anim>
                                    <p:anim calcmode="lin" valueType="num">
                                      <p:cBhvr>
                                        <p:cTn id="8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fade">
                                      <p:cBhvr>
                                        <p:cTn id="89" dur="1000"/>
                                        <p:tgtEl>
                                          <p:spTgt spid="7"/>
                                        </p:tgtEl>
                                      </p:cBhvr>
                                    </p:animEffect>
                                  </p:childTnLst>
                                </p:cTn>
                              </p:par>
                              <p:par>
                                <p:cTn id="90" presetID="10" presetClass="entr" presetSubtype="0" fill="hold" nodeType="with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1000"/>
                                        <p:tgtEl>
                                          <p:spTgt spid="1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1000"/>
                                        <p:tgtEl>
                                          <p:spTgt spid="2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1000"/>
                                        <p:tgtEl>
                                          <p:spTgt spid="28"/>
                                        </p:tgtEl>
                                      </p:cBhvr>
                                    </p:animEffect>
                                  </p:childTnLst>
                                </p:cTn>
                              </p:par>
                              <p:par>
                                <p:cTn id="99" presetID="10" presetClass="exit" presetSubtype="0" fill="hold" nodeType="withEffect">
                                  <p:stCondLst>
                                    <p:cond delay="0"/>
                                  </p:stCondLst>
                                  <p:childTnLst>
                                    <p:animEffect transition="out" filter="fade">
                                      <p:cBhvr>
                                        <p:cTn id="100" dur="1000"/>
                                        <p:tgtEl>
                                          <p:spTgt spid="6"/>
                                        </p:tgtEl>
                                      </p:cBhvr>
                                    </p:animEffect>
                                    <p:set>
                                      <p:cBhvr>
                                        <p:cTn id="101" dur="1" fill="hold">
                                          <p:stCondLst>
                                            <p:cond delay="999"/>
                                          </p:stCondLst>
                                        </p:cTn>
                                        <p:tgtEl>
                                          <p:spTgt spid="6"/>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1000"/>
                                        <p:tgtEl>
                                          <p:spTgt spid="50"/>
                                        </p:tgtEl>
                                      </p:cBhvr>
                                    </p:animEffect>
                                    <p:set>
                                      <p:cBhvr>
                                        <p:cTn id="104" dur="1" fill="hold">
                                          <p:stCondLst>
                                            <p:cond delay="999"/>
                                          </p:stCondLst>
                                        </p:cTn>
                                        <p:tgtEl>
                                          <p:spTgt spid="50"/>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8"/>
                                        </p:tgtEl>
                                        <p:attrNameLst>
                                          <p:attrName>style.visibility</p:attrName>
                                        </p:attrNameLst>
                                      </p:cBhvr>
                                      <p:to>
                                        <p:strVal val="visible"/>
                                      </p:to>
                                    </p:set>
                                    <p:animEffect transition="in" filter="fade">
                                      <p:cBhvr>
                                        <p:cTn id="109" dur="1000"/>
                                        <p:tgtEl>
                                          <p:spTgt spid="8"/>
                                        </p:tgtEl>
                                      </p:cBhvr>
                                    </p:animEffect>
                                  </p:childTnLst>
                                </p:cTn>
                              </p:par>
                              <p:par>
                                <p:cTn id="110" presetID="10" presetClass="entr" presetSubtype="0" fill="hold" nodeType="withEffect">
                                  <p:stCondLst>
                                    <p:cond delay="0"/>
                                  </p:stCondLst>
                                  <p:childTnLst>
                                    <p:set>
                                      <p:cBhvr>
                                        <p:cTn id="111" dur="1" fill="hold">
                                          <p:stCondLst>
                                            <p:cond delay="0"/>
                                          </p:stCondLst>
                                        </p:cTn>
                                        <p:tgtEl>
                                          <p:spTgt spid="10"/>
                                        </p:tgtEl>
                                        <p:attrNameLst>
                                          <p:attrName>style.visibility</p:attrName>
                                        </p:attrNameLst>
                                      </p:cBhvr>
                                      <p:to>
                                        <p:strVal val="visible"/>
                                      </p:to>
                                    </p:set>
                                    <p:animEffect transition="in" filter="fade">
                                      <p:cBhvr>
                                        <p:cTn id="112" dur="1000"/>
                                        <p:tgtEl>
                                          <p:spTgt spid="10"/>
                                        </p:tgtEl>
                                      </p:cBhvr>
                                    </p:animEffect>
                                  </p:childTnLst>
                                </p:cTn>
                              </p:par>
                              <p:par>
                                <p:cTn id="113" presetID="10" presetClass="exit" presetSubtype="0" fill="hold" grpId="1" nodeType="withEffect">
                                  <p:stCondLst>
                                    <p:cond delay="0"/>
                                  </p:stCondLst>
                                  <p:childTnLst>
                                    <p:animEffect transition="out" filter="fade">
                                      <p:cBhvr>
                                        <p:cTn id="114" dur="1000"/>
                                        <p:tgtEl>
                                          <p:spTgt spid="29"/>
                                        </p:tgtEl>
                                      </p:cBhvr>
                                    </p:animEffect>
                                    <p:set>
                                      <p:cBhvr>
                                        <p:cTn id="115" dur="1" fill="hold">
                                          <p:stCondLst>
                                            <p:cond delay="999"/>
                                          </p:stCondLst>
                                        </p:cTn>
                                        <p:tgtEl>
                                          <p:spTgt spid="29"/>
                                        </p:tgtEl>
                                        <p:attrNameLst>
                                          <p:attrName>style.visibility</p:attrName>
                                        </p:attrNameLst>
                                      </p:cBhvr>
                                      <p:to>
                                        <p:strVal val="hidden"/>
                                      </p:to>
                                    </p:set>
                                  </p:childTnLst>
                                </p:cTn>
                              </p:par>
                              <p:par>
                                <p:cTn id="116" presetID="10" presetClass="exit" presetSubtype="0" fill="hold" grpId="1" nodeType="withEffect">
                                  <p:stCondLst>
                                    <p:cond delay="0"/>
                                  </p:stCondLst>
                                  <p:childTnLst>
                                    <p:animEffect transition="out" filter="fade">
                                      <p:cBhvr>
                                        <p:cTn id="117" dur="1000"/>
                                        <p:tgtEl>
                                          <p:spTgt spid="28"/>
                                        </p:tgtEl>
                                      </p:cBhvr>
                                    </p:animEffect>
                                    <p:set>
                                      <p:cBhvr>
                                        <p:cTn id="118" dur="1" fill="hold">
                                          <p:stCondLst>
                                            <p:cond delay="999"/>
                                          </p:stCondLst>
                                        </p:cTn>
                                        <p:tgtEl>
                                          <p:spTgt spid="28"/>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nodeType="clickEffect">
                                  <p:stCondLst>
                                    <p:cond delay="0"/>
                                  </p:stCondLst>
                                  <p:childTnLst>
                                    <p:animEffect transition="out" filter="fade">
                                      <p:cBhvr>
                                        <p:cTn id="122" dur="1000"/>
                                        <p:tgtEl>
                                          <p:spTgt spid="7"/>
                                        </p:tgtEl>
                                      </p:cBhvr>
                                    </p:animEffect>
                                    <p:set>
                                      <p:cBhvr>
                                        <p:cTn id="123" dur="1" fill="hold">
                                          <p:stCondLst>
                                            <p:cond delay="999"/>
                                          </p:stCondLst>
                                        </p:cTn>
                                        <p:tgtEl>
                                          <p:spTgt spid="7"/>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1000"/>
                                        <p:tgtEl>
                                          <p:spTgt spid="13"/>
                                        </p:tgtEl>
                                      </p:cBhvr>
                                    </p:animEffect>
                                    <p:set>
                                      <p:cBhvr>
                                        <p:cTn id="126" dur="1" fill="hold">
                                          <p:stCondLst>
                                            <p:cond delay="999"/>
                                          </p:stCondLst>
                                        </p:cTn>
                                        <p:tgtEl>
                                          <p:spTgt spid="13"/>
                                        </p:tgtEl>
                                        <p:attrNameLst>
                                          <p:attrName>style.visibility</p:attrName>
                                        </p:attrNameLst>
                                      </p:cBhvr>
                                      <p:to>
                                        <p:strVal val="hidden"/>
                                      </p:to>
                                    </p:set>
                                  </p:childTnLst>
                                </p:cTn>
                              </p:par>
                              <p:par>
                                <p:cTn id="127" presetID="10" presetClass="entr" presetSubtype="0" fill="hold" nodeType="withEffect">
                                  <p:stCondLst>
                                    <p:cond delay="0"/>
                                  </p:stCondLst>
                                  <p:childTnLst>
                                    <p:set>
                                      <p:cBhvr>
                                        <p:cTn id="128" dur="1" fill="hold">
                                          <p:stCondLst>
                                            <p:cond delay="0"/>
                                          </p:stCondLst>
                                        </p:cTn>
                                        <p:tgtEl>
                                          <p:spTgt spid="9"/>
                                        </p:tgtEl>
                                        <p:attrNameLst>
                                          <p:attrName>style.visibility</p:attrName>
                                        </p:attrNameLst>
                                      </p:cBhvr>
                                      <p:to>
                                        <p:strVal val="visible"/>
                                      </p:to>
                                    </p:set>
                                    <p:animEffect transition="in" filter="fade">
                                      <p:cBhvr>
                                        <p:cTn id="129" dur="1000"/>
                                        <p:tgtEl>
                                          <p:spTgt spid="9"/>
                                        </p:tgtEl>
                                      </p:cBhvr>
                                    </p:animEffect>
                                  </p:childTnLst>
                                </p:cTn>
                              </p:par>
                              <p:par>
                                <p:cTn id="130" presetID="10" presetClass="entr" presetSubtype="0" fill="hold" nodeType="withEffect">
                                  <p:stCondLst>
                                    <p:cond delay="0"/>
                                  </p:stCondLst>
                                  <p:childTnLst>
                                    <p:set>
                                      <p:cBhvr>
                                        <p:cTn id="131" dur="1" fill="hold">
                                          <p:stCondLst>
                                            <p:cond delay="0"/>
                                          </p:stCondLst>
                                        </p:cTn>
                                        <p:tgtEl>
                                          <p:spTgt spid="11"/>
                                        </p:tgtEl>
                                        <p:attrNameLst>
                                          <p:attrName>style.visibility</p:attrName>
                                        </p:attrNameLst>
                                      </p:cBhvr>
                                      <p:to>
                                        <p:strVal val="visible"/>
                                      </p:to>
                                    </p:set>
                                    <p:animEffect transition="in" filter="fade">
                                      <p:cBhvr>
                                        <p:cTn id="132" dur="1000"/>
                                        <p:tgtEl>
                                          <p:spTgt spid="11"/>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31"/>
                                        </p:tgtEl>
                                        <p:attrNameLst>
                                          <p:attrName>style.visibility</p:attrName>
                                        </p:attrNameLst>
                                      </p:cBhvr>
                                      <p:to>
                                        <p:strVal val="visible"/>
                                      </p:to>
                                    </p:set>
                                    <p:animEffect transition="in" filter="fade">
                                      <p:cBhvr>
                                        <p:cTn id="135" dur="1000"/>
                                        <p:tgtEl>
                                          <p:spTgt spid="31"/>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30"/>
                                        </p:tgtEl>
                                        <p:attrNameLst>
                                          <p:attrName>style.visibility</p:attrName>
                                        </p:attrNameLst>
                                      </p:cBhvr>
                                      <p:to>
                                        <p:strVal val="visible"/>
                                      </p:to>
                                    </p:set>
                                    <p:animEffect transition="in" filter="fade">
                                      <p:cBhvr>
                                        <p:cTn id="138" dur="1000"/>
                                        <p:tgtEl>
                                          <p:spTgt spid="30"/>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4" fill="hold" nodeType="clickEffect">
                                  <p:stCondLst>
                                    <p:cond delay="0"/>
                                  </p:stCondLst>
                                  <p:childTnLst>
                                    <p:set>
                                      <p:cBhvr>
                                        <p:cTn id="142" dur="1" fill="hold">
                                          <p:stCondLst>
                                            <p:cond delay="0"/>
                                          </p:stCondLst>
                                        </p:cTn>
                                        <p:tgtEl>
                                          <p:spTgt spid="12"/>
                                        </p:tgtEl>
                                        <p:attrNameLst>
                                          <p:attrName>style.visibility</p:attrName>
                                        </p:attrNameLst>
                                      </p:cBhvr>
                                      <p:to>
                                        <p:strVal val="visible"/>
                                      </p:to>
                                    </p:set>
                                    <p:animEffect transition="in" filter="wipe(down)">
                                      <p:cBhvr>
                                        <p:cTn id="143" dur="1000"/>
                                        <p:tgtEl>
                                          <p:spTgt spid="12"/>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53"/>
                                        </p:tgtEl>
                                        <p:attrNameLst>
                                          <p:attrName>style.visibility</p:attrName>
                                        </p:attrNameLst>
                                      </p:cBhvr>
                                      <p:to>
                                        <p:strVal val="visible"/>
                                      </p:to>
                                    </p:set>
                                    <p:animEffect transition="in" filter="wipe(down)">
                                      <p:cBhvr>
                                        <p:cTn id="146" dur="1000"/>
                                        <p:tgtEl>
                                          <p:spTgt spid="53"/>
                                        </p:tgtEl>
                                      </p:cBhvr>
                                    </p:animEffect>
                                  </p:childTnLst>
                                </p:cTn>
                              </p:par>
                            </p:childTnLst>
                          </p:cTn>
                        </p:par>
                        <p:par>
                          <p:cTn id="147" fill="hold">
                            <p:stCondLst>
                              <p:cond delay="1000"/>
                            </p:stCondLst>
                            <p:childTnLst>
                              <p:par>
                                <p:cTn id="148" presetID="10" presetClass="entr" presetSubtype="0" fill="hold" nodeType="afterEffect">
                                  <p:stCondLst>
                                    <p:cond delay="0"/>
                                  </p:stCondLst>
                                  <p:childTnLst>
                                    <p:set>
                                      <p:cBhvr>
                                        <p:cTn id="149" dur="1" fill="hold">
                                          <p:stCondLst>
                                            <p:cond delay="0"/>
                                          </p:stCondLst>
                                        </p:cTn>
                                        <p:tgtEl>
                                          <p:spTgt spid="17"/>
                                        </p:tgtEl>
                                        <p:attrNameLst>
                                          <p:attrName>style.visibility</p:attrName>
                                        </p:attrNameLst>
                                      </p:cBhvr>
                                      <p:to>
                                        <p:strVal val="visible"/>
                                      </p:to>
                                    </p:set>
                                    <p:animEffect transition="in" filter="fade">
                                      <p:cBhvr>
                                        <p:cTn id="150" dur="1000"/>
                                        <p:tgtEl>
                                          <p:spTgt spid="17"/>
                                        </p:tgtEl>
                                      </p:cBhvr>
                                    </p:animEffect>
                                  </p:childTnLst>
                                </p:cTn>
                              </p:par>
                              <p:par>
                                <p:cTn id="151" presetID="10" presetClass="entr" presetSubtype="0" fill="hold" nodeType="withEffect">
                                  <p:stCondLst>
                                    <p:cond delay="0"/>
                                  </p:stCondLst>
                                  <p:childTnLst>
                                    <p:set>
                                      <p:cBhvr>
                                        <p:cTn id="152" dur="1" fill="hold">
                                          <p:stCondLst>
                                            <p:cond delay="0"/>
                                          </p:stCondLst>
                                        </p:cTn>
                                        <p:tgtEl>
                                          <p:spTgt spid="23"/>
                                        </p:tgtEl>
                                        <p:attrNameLst>
                                          <p:attrName>style.visibility</p:attrName>
                                        </p:attrNameLst>
                                      </p:cBhvr>
                                      <p:to>
                                        <p:strVal val="visible"/>
                                      </p:to>
                                    </p:set>
                                    <p:animEffect transition="in" filter="fade">
                                      <p:cBhvr>
                                        <p:cTn id="153" dur="1000"/>
                                        <p:tgtEl>
                                          <p:spTgt spid="23"/>
                                        </p:tgtEl>
                                      </p:cBhvr>
                                    </p:animEffect>
                                  </p:childTnLst>
                                </p:cTn>
                              </p:par>
                            </p:childTnLst>
                          </p:cTn>
                        </p:par>
                        <p:par>
                          <p:cTn id="154" fill="hold">
                            <p:stCondLst>
                              <p:cond delay="2000"/>
                            </p:stCondLst>
                            <p:childTnLst>
                              <p:par>
                                <p:cTn id="155" presetID="10" presetClass="entr" presetSubtype="0" fill="hold" grpId="0" nodeType="afterEffect">
                                  <p:stCondLst>
                                    <p:cond delay="0"/>
                                  </p:stCondLst>
                                  <p:childTnLst>
                                    <p:set>
                                      <p:cBhvr>
                                        <p:cTn id="156" dur="1" fill="hold">
                                          <p:stCondLst>
                                            <p:cond delay="0"/>
                                          </p:stCondLst>
                                        </p:cTn>
                                        <p:tgtEl>
                                          <p:spTgt spid="24"/>
                                        </p:tgtEl>
                                        <p:attrNameLst>
                                          <p:attrName>style.visibility</p:attrName>
                                        </p:attrNameLst>
                                      </p:cBhvr>
                                      <p:to>
                                        <p:strVal val="visible"/>
                                      </p:to>
                                    </p:set>
                                    <p:animEffect transition="in" filter="fade">
                                      <p:cBhvr>
                                        <p:cTn id="157" dur="1000"/>
                                        <p:tgtEl>
                                          <p:spTgt spid="24"/>
                                        </p:tgtEl>
                                      </p:cBhvr>
                                    </p:animEffect>
                                  </p:childTnLst>
                                </p:cTn>
                              </p:par>
                              <p:par>
                                <p:cTn id="158" presetID="10" presetClass="entr" presetSubtype="0" fill="hold" nodeType="withEffect">
                                  <p:stCondLst>
                                    <p:cond delay="0"/>
                                  </p:stCondLst>
                                  <p:childTnLst>
                                    <p:set>
                                      <p:cBhvr>
                                        <p:cTn id="159" dur="1" fill="hold">
                                          <p:stCondLst>
                                            <p:cond delay="0"/>
                                          </p:stCondLst>
                                        </p:cTn>
                                        <p:tgtEl>
                                          <p:spTgt spid="18"/>
                                        </p:tgtEl>
                                        <p:attrNameLst>
                                          <p:attrName>style.visibility</p:attrName>
                                        </p:attrNameLst>
                                      </p:cBhvr>
                                      <p:to>
                                        <p:strVal val="visible"/>
                                      </p:to>
                                    </p:set>
                                    <p:animEffect transition="in" filter="fade">
                                      <p:cBhvr>
                                        <p:cTn id="160" dur="1000"/>
                                        <p:tgtEl>
                                          <p:spTgt spid="18"/>
                                        </p:tgtEl>
                                      </p:cBhvr>
                                    </p:animEffect>
                                  </p:childTnLst>
                                </p:cTn>
                              </p:par>
                              <p:par>
                                <p:cTn id="161" presetID="10" presetClass="entr" presetSubtype="0" fill="hold" nodeType="withEffect">
                                  <p:stCondLst>
                                    <p:cond delay="0"/>
                                  </p:stCondLst>
                                  <p:childTnLst>
                                    <p:set>
                                      <p:cBhvr>
                                        <p:cTn id="162" dur="1" fill="hold">
                                          <p:stCondLst>
                                            <p:cond delay="0"/>
                                          </p:stCondLst>
                                        </p:cTn>
                                        <p:tgtEl>
                                          <p:spTgt spid="22"/>
                                        </p:tgtEl>
                                        <p:attrNameLst>
                                          <p:attrName>style.visibility</p:attrName>
                                        </p:attrNameLst>
                                      </p:cBhvr>
                                      <p:to>
                                        <p:strVal val="visible"/>
                                      </p:to>
                                    </p:set>
                                    <p:animEffect transition="in" filter="fade">
                                      <p:cBhvr>
                                        <p:cTn id="163" dur="1000"/>
                                        <p:tgtEl>
                                          <p:spTgt spid="22"/>
                                        </p:tgtEl>
                                      </p:cBhvr>
                                    </p:animEffect>
                                  </p:childTnLst>
                                </p:cTn>
                              </p:par>
                              <p:par>
                                <p:cTn id="164" presetID="10" presetClass="entr" presetSubtype="0" fill="hold" nodeType="withEffect">
                                  <p:stCondLst>
                                    <p:cond delay="0"/>
                                  </p:stCondLst>
                                  <p:childTnLst>
                                    <p:set>
                                      <p:cBhvr>
                                        <p:cTn id="165" dur="1" fill="hold">
                                          <p:stCondLst>
                                            <p:cond delay="0"/>
                                          </p:stCondLst>
                                        </p:cTn>
                                        <p:tgtEl>
                                          <p:spTgt spid="19"/>
                                        </p:tgtEl>
                                        <p:attrNameLst>
                                          <p:attrName>style.visibility</p:attrName>
                                        </p:attrNameLst>
                                      </p:cBhvr>
                                      <p:to>
                                        <p:strVal val="visible"/>
                                      </p:to>
                                    </p:set>
                                    <p:animEffect transition="in" filter="fade">
                                      <p:cBhvr>
                                        <p:cTn id="166" dur="1000"/>
                                        <p:tgtEl>
                                          <p:spTgt spid="19"/>
                                        </p:tgtEl>
                                      </p:cBhvr>
                                    </p:animEffect>
                                  </p:childTnLst>
                                </p:cTn>
                              </p:par>
                              <p:par>
                                <p:cTn id="167" presetID="10" presetClass="entr" presetSubtype="0" fill="hold" nodeType="withEffect">
                                  <p:stCondLst>
                                    <p:cond delay="0"/>
                                  </p:stCondLst>
                                  <p:childTnLst>
                                    <p:set>
                                      <p:cBhvr>
                                        <p:cTn id="168" dur="1" fill="hold">
                                          <p:stCondLst>
                                            <p:cond delay="0"/>
                                          </p:stCondLst>
                                        </p:cTn>
                                        <p:tgtEl>
                                          <p:spTgt spid="27"/>
                                        </p:tgtEl>
                                        <p:attrNameLst>
                                          <p:attrName>style.visibility</p:attrName>
                                        </p:attrNameLst>
                                      </p:cBhvr>
                                      <p:to>
                                        <p:strVal val="visible"/>
                                      </p:to>
                                    </p:set>
                                    <p:animEffect transition="in" filter="fade">
                                      <p:cBhvr>
                                        <p:cTn id="169" dur="1000"/>
                                        <p:tgtEl>
                                          <p:spTgt spid="27"/>
                                        </p:tgtEl>
                                      </p:cBhvr>
                                    </p:animEffect>
                                  </p:childTnLst>
                                </p:cTn>
                              </p:par>
                              <p:par>
                                <p:cTn id="170" presetID="10" presetClass="entr" presetSubtype="0" fill="hold" nodeType="withEffect">
                                  <p:stCondLst>
                                    <p:cond delay="0"/>
                                  </p:stCondLst>
                                  <p:childTnLst>
                                    <p:set>
                                      <p:cBhvr>
                                        <p:cTn id="171" dur="1" fill="hold">
                                          <p:stCondLst>
                                            <p:cond delay="0"/>
                                          </p:stCondLst>
                                        </p:cTn>
                                        <p:tgtEl>
                                          <p:spTgt spid="21"/>
                                        </p:tgtEl>
                                        <p:attrNameLst>
                                          <p:attrName>style.visibility</p:attrName>
                                        </p:attrNameLst>
                                      </p:cBhvr>
                                      <p:to>
                                        <p:strVal val="visible"/>
                                      </p:to>
                                    </p:set>
                                    <p:animEffect transition="in" filter="fade">
                                      <p:cBhvr>
                                        <p:cTn id="172" dur="1000"/>
                                        <p:tgtEl>
                                          <p:spTgt spid="21"/>
                                        </p:tgtEl>
                                      </p:cBhvr>
                                    </p:animEffect>
                                  </p:childTnLst>
                                </p:cTn>
                              </p:par>
                              <p:par>
                                <p:cTn id="173" presetID="10" presetClass="entr" presetSubtype="0" fill="hold" nodeType="withEffect">
                                  <p:stCondLst>
                                    <p:cond delay="0"/>
                                  </p:stCondLst>
                                  <p:childTnLst>
                                    <p:set>
                                      <p:cBhvr>
                                        <p:cTn id="174" dur="1" fill="hold">
                                          <p:stCondLst>
                                            <p:cond delay="0"/>
                                          </p:stCondLst>
                                        </p:cTn>
                                        <p:tgtEl>
                                          <p:spTgt spid="20"/>
                                        </p:tgtEl>
                                        <p:attrNameLst>
                                          <p:attrName>style.visibility</p:attrName>
                                        </p:attrNameLst>
                                      </p:cBhvr>
                                      <p:to>
                                        <p:strVal val="visible"/>
                                      </p:to>
                                    </p:set>
                                    <p:animEffect transition="in" filter="fade">
                                      <p:cBhvr>
                                        <p:cTn id="175" dur="1000"/>
                                        <p:tgtEl>
                                          <p:spTgt spid="20"/>
                                        </p:tgtEl>
                                      </p:cBhvr>
                                    </p:animEffec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grpId="0" nodeType="clickEffect">
                                  <p:stCondLst>
                                    <p:cond delay="0"/>
                                  </p:stCondLst>
                                  <p:childTnLst>
                                    <p:set>
                                      <p:cBhvr>
                                        <p:cTn id="179" dur="1" fill="hold">
                                          <p:stCondLst>
                                            <p:cond delay="0"/>
                                          </p:stCondLst>
                                        </p:cTn>
                                        <p:tgtEl>
                                          <p:spTgt spid="25"/>
                                        </p:tgtEl>
                                        <p:attrNameLst>
                                          <p:attrName>style.visibility</p:attrName>
                                        </p:attrNameLst>
                                      </p:cBhvr>
                                      <p:to>
                                        <p:strVal val="visible"/>
                                      </p:to>
                                    </p:set>
                                    <p:animEffect transition="in" filter="fade">
                                      <p:cBhvr>
                                        <p:cTn id="180" dur="1000"/>
                                        <p:tgtEl>
                                          <p:spTgt spid="25"/>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26"/>
                                        </p:tgtEl>
                                        <p:attrNameLst>
                                          <p:attrName>style.visibility</p:attrName>
                                        </p:attrNameLst>
                                      </p:cBhvr>
                                      <p:to>
                                        <p:strVal val="visible"/>
                                      </p:to>
                                    </p:set>
                                    <p:animEffect transition="in" filter="fade">
                                      <p:cBhvr>
                                        <p:cTn id="183" dur="1000"/>
                                        <p:tgtEl>
                                          <p:spTgt spid="26"/>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64"/>
                                        </p:tgtEl>
                                        <p:attrNameLst>
                                          <p:attrName>style.visibility</p:attrName>
                                        </p:attrNameLst>
                                      </p:cBhvr>
                                      <p:to>
                                        <p:strVal val="visible"/>
                                      </p:to>
                                    </p:set>
                                    <p:animEffect transition="in" filter="fade">
                                      <p:cBhvr>
                                        <p:cTn id="186" dur="1000"/>
                                        <p:tgtEl>
                                          <p:spTgt spid="64"/>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65"/>
                                        </p:tgtEl>
                                        <p:attrNameLst>
                                          <p:attrName>style.visibility</p:attrName>
                                        </p:attrNameLst>
                                      </p:cBhvr>
                                      <p:to>
                                        <p:strVal val="visible"/>
                                      </p:to>
                                    </p:set>
                                    <p:animEffect transition="in" filter="fade">
                                      <p:cBhvr>
                                        <p:cTn id="189"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4" grpId="0"/>
      <p:bldP spid="25" grpId="0" animBg="1"/>
      <p:bldP spid="26" grpId="0" animBg="1"/>
      <p:bldP spid="28" grpId="0"/>
      <p:bldP spid="28" grpId="1"/>
      <p:bldP spid="29" grpId="0"/>
      <p:bldP spid="29" grpId="1"/>
      <p:bldP spid="30" grpId="0"/>
      <p:bldP spid="31" grpId="0"/>
      <p:bldP spid="50" grpId="0" animBg="1"/>
      <p:bldP spid="50" grpId="1" animBg="1"/>
      <p:bldP spid="53" grpId="0" animBg="1"/>
      <p:bldP spid="63" grpId="0"/>
      <p:bldP spid="64" grpId="0" animBg="1"/>
      <p:bldP spid="65" grpId="0" animBg="1"/>
      <p:bldP spid="7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1682" r="8735"/>
          <a:stretch/>
        </p:blipFill>
        <p:spPr>
          <a:xfrm>
            <a:off x="135013" y="1571050"/>
            <a:ext cx="4891120" cy="3253031"/>
          </a:xfrm>
          <a:prstGeom prst="rect">
            <a:avLst/>
          </a:prstGeom>
        </p:spPr>
      </p:pic>
      <p:sp>
        <p:nvSpPr>
          <p:cNvPr id="2" name="Title 1"/>
          <p:cNvSpPr>
            <a:spLocks noGrp="1"/>
          </p:cNvSpPr>
          <p:nvPr>
            <p:ph type="ctrTitle"/>
          </p:nvPr>
        </p:nvSpPr>
        <p:spPr/>
        <p:txBody>
          <a:bodyPr>
            <a:normAutofit fontScale="90000"/>
          </a:bodyPr>
          <a:lstStyle/>
          <a:p>
            <a:r>
              <a:rPr lang="en-US" altLang="en-US" sz="2800" dirty="0"/>
              <a:t>Developing the next generation of miniaturized high spectral resolution spectrometer</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23530"/>
          <a:stretch/>
        </p:blipFill>
        <p:spPr>
          <a:xfrm>
            <a:off x="1962989" y="4297187"/>
            <a:ext cx="3210429" cy="2459914"/>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r="21134"/>
          <a:stretch/>
        </p:blipFill>
        <p:spPr>
          <a:xfrm>
            <a:off x="5320704" y="1212567"/>
            <a:ext cx="3755790" cy="2790378"/>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r="10179"/>
          <a:stretch/>
        </p:blipFill>
        <p:spPr>
          <a:xfrm>
            <a:off x="5257084" y="4297187"/>
            <a:ext cx="3743701" cy="2344479"/>
          </a:xfrm>
          <a:prstGeom prst="rect">
            <a:avLst/>
          </a:prstGeom>
        </p:spPr>
      </p:pic>
      <p:sp>
        <p:nvSpPr>
          <p:cNvPr id="7" name="Date Placeholder 6"/>
          <p:cNvSpPr>
            <a:spLocks noGrp="1"/>
          </p:cNvSpPr>
          <p:nvPr>
            <p:ph type="dt" sz="half" idx="10"/>
          </p:nvPr>
        </p:nvSpPr>
        <p:spPr/>
        <p:txBody>
          <a:bodyPr/>
          <a:lstStyle/>
          <a:p>
            <a:fld id="{4252AD2B-6B07-49F6-A06F-4D5283C6B40A}" type="datetime1">
              <a:rPr lang="en-US" smtClean="0"/>
              <a:t>5/10/2020</a:t>
            </a:fld>
            <a:endParaRPr lang="en-US" dirty="0"/>
          </a:p>
        </p:txBody>
      </p:sp>
      <p:sp>
        <p:nvSpPr>
          <p:cNvPr id="9" name="Slide Number Placeholder 8"/>
          <p:cNvSpPr>
            <a:spLocks noGrp="1"/>
          </p:cNvSpPr>
          <p:nvPr>
            <p:ph type="sldNum" sz="quarter" idx="12"/>
          </p:nvPr>
        </p:nvSpPr>
        <p:spPr/>
        <p:txBody>
          <a:bodyPr/>
          <a:lstStyle/>
          <a:p>
            <a:fld id="{F1E51A9F-9D40-144B-9666-6B30B75E8C1B}" type="slidenum">
              <a:rPr lang="en-US" smtClean="0"/>
              <a:pPr/>
              <a:t>8</a:t>
            </a:fld>
            <a:endParaRPr lang="en-US" dirty="0"/>
          </a:p>
        </p:txBody>
      </p:sp>
    </p:spTree>
    <p:extLst>
      <p:ext uri="{BB962C8B-B14F-4D97-AF65-F5344CB8AC3E}">
        <p14:creationId xmlns:p14="http://schemas.microsoft.com/office/powerpoint/2010/main" val="2366115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ROBOTICS</a:t>
            </a:r>
          </a:p>
        </p:txBody>
      </p:sp>
      <p:sp>
        <p:nvSpPr>
          <p:cNvPr id="3" name="Date Placeholder 2"/>
          <p:cNvSpPr>
            <a:spLocks noGrp="1"/>
          </p:cNvSpPr>
          <p:nvPr>
            <p:ph type="dt" sz="half" idx="10"/>
          </p:nvPr>
        </p:nvSpPr>
        <p:spPr/>
        <p:txBody>
          <a:bodyPr/>
          <a:lstStyle/>
          <a:p>
            <a:fld id="{10180F5A-AC32-4BB3-B6F8-545C243145F7}" type="datetime1">
              <a:rPr lang="en-US" smtClean="0"/>
              <a:t>5/10/2020</a:t>
            </a:fld>
            <a:endParaRPr lang="en-US" dirty="0"/>
          </a:p>
        </p:txBody>
      </p:sp>
      <p:sp>
        <p:nvSpPr>
          <p:cNvPr id="5" name="Slide Number Placeholder 4"/>
          <p:cNvSpPr>
            <a:spLocks noGrp="1"/>
          </p:cNvSpPr>
          <p:nvPr>
            <p:ph type="sldNum" sz="quarter" idx="12"/>
          </p:nvPr>
        </p:nvSpPr>
        <p:spPr/>
        <p:txBody>
          <a:bodyPr/>
          <a:lstStyle/>
          <a:p>
            <a:fld id="{F1E51A9F-9D40-144B-9666-6B30B75E8C1B}" type="slidenum">
              <a:rPr lang="en-US" smtClean="0"/>
              <a:pPr/>
              <a:t>9</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343583845"/>
              </p:ext>
            </p:extLst>
          </p:nvPr>
        </p:nvGraphicFramePr>
        <p:xfrm>
          <a:off x="861907" y="2905083"/>
          <a:ext cx="3549015" cy="2468880"/>
        </p:xfrm>
        <a:graphic>
          <a:graphicData uri="http://schemas.openxmlformats.org/drawingml/2006/table">
            <a:tbl>
              <a:tblPr/>
              <a:tblGrid>
                <a:gridCol w="3549015">
                  <a:extLst>
                    <a:ext uri="{9D8B030D-6E8A-4147-A177-3AD203B41FA5}">
                      <a16:colId xmlns:a16="http://schemas.microsoft.com/office/drawing/2014/main" val="4193128442"/>
                    </a:ext>
                  </a:extLst>
                </a:gridCol>
              </a:tblGrid>
              <a:tr h="0">
                <a:tc>
                  <a:txBody>
                    <a:bodyPr/>
                    <a:lstStyle/>
                    <a:p>
                      <a:pPr algn="l"/>
                      <a:endParaRPr lang="en-US" dirty="0"/>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417221517"/>
                  </a:ext>
                </a:extLst>
              </a:tr>
              <a:tr h="0">
                <a:tc>
                  <a:txBody>
                    <a:bodyPr/>
                    <a:lstStyle/>
                    <a:p>
                      <a:r>
                        <a:rPr lang="en-US" u="none" strike="noStrike" dirty="0">
                          <a:solidFill>
                            <a:srgbClr val="000000"/>
                          </a:solidFill>
                          <a:effectLst/>
                          <a:latin typeface="arial" panose="020B0604020202020204" pitchFamily="34" charset="0"/>
                        </a:rPr>
                        <a:t>Driving</a:t>
                      </a:r>
                      <a:endParaRPr lang="en-US" dirty="0"/>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844385999"/>
                  </a:ext>
                </a:extLst>
              </a:tr>
              <a:tr h="0">
                <a:tc>
                  <a:txBody>
                    <a:bodyPr/>
                    <a:lstStyle/>
                    <a:p>
                      <a:r>
                        <a:rPr lang="en-US" u="none" strike="noStrike" dirty="0">
                          <a:solidFill>
                            <a:srgbClr val="000000"/>
                          </a:solidFill>
                          <a:effectLst/>
                          <a:latin typeface="arial" panose="020B0604020202020204" pitchFamily="34" charset="0"/>
                        </a:rPr>
                        <a:t>Flying</a:t>
                      </a:r>
                      <a:endParaRPr lang="en-US" dirty="0"/>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192929698"/>
                  </a:ext>
                </a:extLst>
              </a:tr>
              <a:tr h="0">
                <a:tc>
                  <a:txBody>
                    <a:bodyPr/>
                    <a:lstStyle/>
                    <a:p>
                      <a:r>
                        <a:rPr lang="en-US" u="none" strike="noStrike" dirty="0">
                          <a:solidFill>
                            <a:srgbClr val="000000"/>
                          </a:solidFill>
                          <a:effectLst/>
                          <a:latin typeface="arial" panose="020B0604020202020204" pitchFamily="34" charset="0"/>
                        </a:rPr>
                        <a:t>Landing</a:t>
                      </a:r>
                      <a:endParaRPr lang="en-US" dirty="0"/>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97699172"/>
                  </a:ext>
                </a:extLst>
              </a:tr>
              <a:tr h="0">
                <a:tc>
                  <a:txBody>
                    <a:bodyPr/>
                    <a:lstStyle/>
                    <a:p>
                      <a:r>
                        <a:rPr lang="en-US" u="none" strike="noStrike" dirty="0">
                          <a:solidFill>
                            <a:srgbClr val="000000"/>
                          </a:solidFill>
                          <a:effectLst/>
                          <a:latin typeface="arial" panose="020B0604020202020204" pitchFamily="34" charset="0"/>
                        </a:rPr>
                        <a:t>Small Body Orbiting</a:t>
                      </a:r>
                      <a:endParaRPr lang="en-US" dirty="0"/>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606653466"/>
                  </a:ext>
                </a:extLst>
              </a:tr>
              <a:tr h="0">
                <a:tc>
                  <a:txBody>
                    <a:bodyPr/>
                    <a:lstStyle/>
                    <a:p>
                      <a:r>
                        <a:rPr lang="en-US" u="none" strike="noStrike" dirty="0">
                          <a:solidFill>
                            <a:srgbClr val="000000"/>
                          </a:solidFill>
                          <a:effectLst/>
                          <a:latin typeface="arial" panose="020B0604020202020204" pitchFamily="34" charset="0"/>
                        </a:rPr>
                        <a:t>Subsurface Access</a:t>
                      </a:r>
                      <a:endParaRPr lang="en-US" dirty="0"/>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655561304"/>
                  </a:ext>
                </a:extLst>
              </a:tr>
              <a:tr h="0">
                <a:tc>
                  <a:txBody>
                    <a:bodyPr/>
                    <a:lstStyle/>
                    <a:p>
                      <a:r>
                        <a:rPr lang="en-US" u="none" strike="noStrike" dirty="0">
                          <a:solidFill>
                            <a:srgbClr val="000000"/>
                          </a:solidFill>
                          <a:effectLst/>
                          <a:latin typeface="arial" panose="020B0604020202020204" pitchFamily="34" charset="0"/>
                        </a:rPr>
                        <a:t>Instrument Placement</a:t>
                      </a:r>
                      <a:endParaRPr lang="en-US" dirty="0"/>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166338435"/>
                  </a:ext>
                </a:extLst>
              </a:tr>
              <a:tr h="0">
                <a:tc>
                  <a:txBody>
                    <a:bodyPr/>
                    <a:lstStyle/>
                    <a:p>
                      <a:r>
                        <a:rPr lang="en-US" u="none" strike="noStrike" dirty="0">
                          <a:solidFill>
                            <a:srgbClr val="000000"/>
                          </a:solidFill>
                          <a:effectLst/>
                          <a:latin typeface="arial" panose="020B0604020202020204" pitchFamily="34" charset="0"/>
                        </a:rPr>
                        <a:t>Sampling</a:t>
                      </a:r>
                      <a:endParaRPr lang="en-US" dirty="0"/>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623297586"/>
                  </a:ext>
                </a:extLst>
              </a:tr>
              <a:tr h="0">
                <a:tc>
                  <a:txBody>
                    <a:bodyPr/>
                    <a:lstStyle/>
                    <a:p>
                      <a:r>
                        <a:rPr lang="en-US" u="none" strike="noStrike" dirty="0">
                          <a:solidFill>
                            <a:srgbClr val="000000"/>
                          </a:solidFill>
                          <a:effectLst/>
                          <a:latin typeface="arial" panose="020B0604020202020204" pitchFamily="34" charset="0"/>
                        </a:rPr>
                        <a:t>Onboard Science</a:t>
                      </a:r>
                      <a:endParaRPr lang="en-US" dirty="0"/>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006319694"/>
                  </a:ext>
                </a:extLst>
              </a:tr>
            </a:tbl>
          </a:graphicData>
        </a:graphic>
      </p:graphicFrame>
      <p:pic>
        <p:nvPicPr>
          <p:cNvPr id="7" name="Picture 6"/>
          <p:cNvPicPr>
            <a:picLocks noChangeAspect="1"/>
          </p:cNvPicPr>
          <p:nvPr/>
        </p:nvPicPr>
        <p:blipFill>
          <a:blip r:embed="rId2"/>
          <a:stretch>
            <a:fillRect/>
          </a:stretch>
        </p:blipFill>
        <p:spPr>
          <a:xfrm>
            <a:off x="5064085" y="492603"/>
            <a:ext cx="3824689" cy="6099960"/>
          </a:xfrm>
          <a:prstGeom prst="rect">
            <a:avLst/>
          </a:prstGeom>
        </p:spPr>
      </p:pic>
      <p:sp>
        <p:nvSpPr>
          <p:cNvPr id="8" name="Rectangle 7"/>
          <p:cNvSpPr/>
          <p:nvPr/>
        </p:nvSpPr>
        <p:spPr>
          <a:xfrm>
            <a:off x="5454219" y="6371825"/>
            <a:ext cx="3044423" cy="369332"/>
          </a:xfrm>
          <a:prstGeom prst="rect">
            <a:avLst/>
          </a:prstGeom>
        </p:spPr>
        <p:txBody>
          <a:bodyPr wrap="none">
            <a:spAutoFit/>
          </a:bodyPr>
          <a:lstStyle/>
          <a:p>
            <a:r>
              <a:rPr lang="en-US" dirty="0">
                <a:hlinkClick r:id="rId3"/>
              </a:rPr>
              <a:t>https://robotics.jpl.nasa.gov/</a:t>
            </a:r>
            <a:endParaRPr lang="en-US" dirty="0"/>
          </a:p>
        </p:txBody>
      </p:sp>
      <p:sp>
        <p:nvSpPr>
          <p:cNvPr id="9" name="Rectangle 8"/>
          <p:cNvSpPr/>
          <p:nvPr/>
        </p:nvSpPr>
        <p:spPr>
          <a:xfrm rot="19759181">
            <a:off x="416638" y="1240008"/>
            <a:ext cx="4182555" cy="553998"/>
          </a:xfrm>
          <a:prstGeom prst="rect">
            <a:avLst/>
          </a:prstGeom>
          <a:noFill/>
        </p:spPr>
        <p:txBody>
          <a:bodyPr wrap="none" lIns="91440" tIns="45720" rIns="91440" bIns="45720">
            <a:spAutoFit/>
          </a:bodyPr>
          <a:lstStyle/>
          <a:p>
            <a:pPr algn="ctr"/>
            <a:r>
              <a:rPr lang="en-US" sz="3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robots for everything!</a:t>
            </a:r>
            <a:endParaRPr lang="en-US" sz="3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22282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withEffect">
                                  <p:stCondLst>
                                    <p:cond delay="0"/>
                                  </p:stCondLst>
                                  <p:childTnLst>
                                    <p:animClr clrSpc="rgb" dir="cw">
                                      <p:cBhvr override="childStyle">
                                        <p:cTn id="6" dur="1000" autoRev="1" fill="remove"/>
                                        <p:tgtEl>
                                          <p:spTgt spid="9"/>
                                        </p:tgtEl>
                                        <p:attrNameLst>
                                          <p:attrName>style.color</p:attrName>
                                        </p:attrNameLst>
                                      </p:cBhvr>
                                      <p:to>
                                        <a:schemeClr val="bg1"/>
                                      </p:to>
                                    </p:animClr>
                                    <p:animClr clrSpc="rgb" dir="cw">
                                      <p:cBhvr>
                                        <p:cTn id="7" dur="1000" autoRev="1" fill="remove"/>
                                        <p:tgtEl>
                                          <p:spTgt spid="9"/>
                                        </p:tgtEl>
                                        <p:attrNameLst>
                                          <p:attrName>fillcolor</p:attrName>
                                        </p:attrNameLst>
                                      </p:cBhvr>
                                      <p:to>
                                        <a:schemeClr val="bg1"/>
                                      </p:to>
                                    </p:animClr>
                                    <p:set>
                                      <p:cBhvr>
                                        <p:cTn id="8" dur="1000" autoRev="1" fill="remove"/>
                                        <p:tgtEl>
                                          <p:spTgt spid="9"/>
                                        </p:tgtEl>
                                        <p:attrNameLst>
                                          <p:attrName>fill.type</p:attrName>
                                        </p:attrNameLst>
                                      </p:cBhvr>
                                      <p:to>
                                        <p:strVal val="solid"/>
                                      </p:to>
                                    </p:set>
                                    <p:set>
                                      <p:cBhvr>
                                        <p:cTn id="9" dur="1000" autoRev="1" fill="remove"/>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p:txBody>
          <a:bodyPr/>
          <a:lstStyle/>
          <a:p>
            <a:r>
              <a:rPr lang="en-US" dirty="0">
                <a:latin typeface="arial" panose="020B0604020202020204" pitchFamily="34" charset="0"/>
              </a:rPr>
              <a:t>PUFFER will explore the moon, and other planetary surfaces</a:t>
            </a:r>
            <a:endParaRPr lang="en-US" dirty="0"/>
          </a:p>
        </p:txBody>
      </p:sp>
      <p:sp>
        <p:nvSpPr>
          <p:cNvPr id="10" name="Rectangle 1"/>
          <p:cNvSpPr>
            <a:spLocks noChangeArrowheads="1"/>
          </p:cNvSpPr>
          <p:nvPr/>
        </p:nvSpPr>
        <p:spPr bwMode="auto">
          <a:xfrm>
            <a:off x="1551160" y="197903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7" name="Picture 3" descr="Task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498" y="1309171"/>
            <a:ext cx="4762500" cy="222885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22352" y="4066325"/>
            <a:ext cx="8844709" cy="2031325"/>
          </a:xfrm>
          <a:prstGeom prst="rect">
            <a:avLst/>
          </a:prstGeom>
        </p:spPr>
        <p:txBody>
          <a:bodyPr wrap="square">
            <a:spAutoFit/>
          </a:bodyPr>
          <a:lstStyle/>
          <a:p>
            <a:r>
              <a:rPr lang="en-US" dirty="0">
                <a:solidFill>
                  <a:srgbClr val="000000"/>
                </a:solidFill>
                <a:latin typeface="arial" panose="020B0604020202020204" pitchFamily="34" charset="0"/>
              </a:rPr>
              <a:t>PUFFER (Pop-Up Flat-Folding Explorer Robot) is an origami-inspired robot that was developed to provide future NASA missions with simple, low-cost access to new high-value, higher-risk extreme terrains.</a:t>
            </a:r>
          </a:p>
          <a:p>
            <a:br>
              <a:rPr lang="en-US" dirty="0"/>
            </a:br>
            <a:r>
              <a:rPr lang="en-US" dirty="0">
                <a:solidFill>
                  <a:srgbClr val="000000"/>
                </a:solidFill>
                <a:latin typeface="arial" panose="020B0604020202020204" pitchFamily="34" charset="0"/>
              </a:rPr>
              <a:t>This project will also focus on developing “multi-agent” autonomy that enables multiple PUFFERs to leverage cooperative mobility, communication, and sensing to operate in ways that are not possible with a single rover.</a:t>
            </a:r>
            <a:endParaRPr lang="en-US" dirty="0"/>
          </a:p>
        </p:txBody>
      </p:sp>
      <p:pic>
        <p:nvPicPr>
          <p:cNvPr id="14" name="Picture 13" descr="https://scontent-lax3-2.xx.fbcdn.net/v/t1.15752-9/40812475_2108681372727539_4958956698657095680_n.jpg?_nc_cat=0&amp;oh=90526082bf2c8f69b71335200cff4a38&amp;oe=5C383DD3"/>
          <p:cNvPicPr/>
          <p:nvPr/>
        </p:nvPicPr>
        <p:blipFill rotWithShape="1">
          <a:blip r:embed="rId3" cstate="print">
            <a:extLst>
              <a:ext uri="{28A0092B-C50C-407E-A947-70E740481C1C}">
                <a14:useLocalDpi xmlns:a14="http://schemas.microsoft.com/office/drawing/2010/main" val="0"/>
              </a:ext>
            </a:extLst>
          </a:blip>
          <a:srcRect l="24255" t="21482" r="34632" b="7292"/>
          <a:stretch/>
        </p:blipFill>
        <p:spPr bwMode="auto">
          <a:xfrm flipH="1">
            <a:off x="5941764" y="1369035"/>
            <a:ext cx="2541224" cy="2027422"/>
          </a:xfrm>
          <a:prstGeom prst="rect">
            <a:avLst/>
          </a:prstGeom>
          <a:noFill/>
          <a:extLst/>
        </p:spPr>
      </p:pic>
      <p:sp>
        <p:nvSpPr>
          <p:cNvPr id="2" name="Date Placeholder 1"/>
          <p:cNvSpPr>
            <a:spLocks noGrp="1"/>
          </p:cNvSpPr>
          <p:nvPr>
            <p:ph type="dt" sz="half" idx="10"/>
          </p:nvPr>
        </p:nvSpPr>
        <p:spPr/>
        <p:txBody>
          <a:bodyPr/>
          <a:lstStyle/>
          <a:p>
            <a:fld id="{FC9DE3D5-322B-4B44-8BC9-417F50361466}" type="datetime1">
              <a:rPr lang="en-US" smtClean="0"/>
              <a:t>5/10/2020</a:t>
            </a:fld>
            <a:endParaRPr lang="en-US" dirty="0"/>
          </a:p>
        </p:txBody>
      </p:sp>
      <p:sp>
        <p:nvSpPr>
          <p:cNvPr id="3" name="Slide Number Placeholder 2"/>
          <p:cNvSpPr>
            <a:spLocks noGrp="1"/>
          </p:cNvSpPr>
          <p:nvPr>
            <p:ph type="sldNum" sz="quarter" idx="12"/>
          </p:nvPr>
        </p:nvSpPr>
        <p:spPr/>
        <p:txBody>
          <a:bodyPr/>
          <a:lstStyle/>
          <a:p>
            <a:fld id="{F1E51A9F-9D40-144B-9666-6B30B75E8C1B}" type="slidenum">
              <a:rPr lang="en-US" smtClean="0"/>
              <a:pPr/>
              <a:t>10</a:t>
            </a:fld>
            <a:endParaRPr lang="en-US" dirty="0"/>
          </a:p>
        </p:txBody>
      </p:sp>
    </p:spTree>
    <p:extLst>
      <p:ext uri="{BB962C8B-B14F-4D97-AF65-F5344CB8AC3E}">
        <p14:creationId xmlns:p14="http://schemas.microsoft.com/office/powerpoint/2010/main" val="1960433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497" y="1706716"/>
            <a:ext cx="3696346" cy="2772260"/>
          </a:xfrm>
          <a:prstGeom prst="rect">
            <a:avLst/>
          </a:prstGeom>
        </p:spPr>
      </p:pic>
      <p:sp>
        <p:nvSpPr>
          <p:cNvPr id="2" name="Title 1"/>
          <p:cNvSpPr>
            <a:spLocks noGrp="1"/>
          </p:cNvSpPr>
          <p:nvPr>
            <p:ph type="ctrTitle"/>
          </p:nvPr>
        </p:nvSpPr>
        <p:spPr/>
        <p:txBody>
          <a:bodyPr/>
          <a:lstStyle/>
          <a:p>
            <a:r>
              <a:rPr lang="en-US" dirty="0"/>
              <a:t>HOLMS (Heterodyne OH Lunar Miniature Spectrometer)</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 r="43600" b="-1378"/>
          <a:stretch/>
        </p:blipFill>
        <p:spPr>
          <a:xfrm>
            <a:off x="921596" y="4610870"/>
            <a:ext cx="1521965" cy="2051774"/>
          </a:xfrm>
          <a:prstGeom prst="rect">
            <a:avLst/>
          </a:prstGeom>
        </p:spPr>
      </p:pic>
      <p:cxnSp>
        <p:nvCxnSpPr>
          <p:cNvPr id="6" name="Straight Arrow Connector 5"/>
          <p:cNvCxnSpPr/>
          <p:nvPr/>
        </p:nvCxnSpPr>
        <p:spPr>
          <a:xfrm flipH="1">
            <a:off x="1994054" y="2827663"/>
            <a:ext cx="1318518" cy="2467973"/>
          </a:xfrm>
          <a:prstGeom prst="straightConnector1">
            <a:avLst/>
          </a:prstGeom>
          <a:ln w="76200">
            <a:solidFill>
              <a:srgbClr val="FFFF00"/>
            </a:solidFill>
            <a:tailEnd type="triangle"/>
          </a:ln>
        </p:spPr>
        <p:style>
          <a:lnRef idx="1">
            <a:schemeClr val="accent4"/>
          </a:lnRef>
          <a:fillRef idx="0">
            <a:schemeClr val="accent4"/>
          </a:fillRef>
          <a:effectRef idx="0">
            <a:schemeClr val="accent4"/>
          </a:effectRef>
          <a:fontRef idx="minor">
            <a:schemeClr val="tx1"/>
          </a:fontRef>
        </p:style>
      </p:cxnSp>
      <p:pic>
        <p:nvPicPr>
          <p:cNvPr id="8" name="Picture 7"/>
          <p:cNvPicPr>
            <a:picLocks noChangeAspect="1"/>
          </p:cNvPicPr>
          <p:nvPr/>
        </p:nvPicPr>
        <p:blipFill>
          <a:blip r:embed="rId4" cstate="print">
            <a:clrChange>
              <a:clrFrom>
                <a:srgbClr val="404040"/>
              </a:clrFrom>
              <a:clrTo>
                <a:srgbClr val="404040">
                  <a:alpha val="0"/>
                </a:srgbClr>
              </a:clrTo>
            </a:clrChange>
            <a:extLst>
              <a:ext uri="{28A0092B-C50C-407E-A947-70E740481C1C}">
                <a14:useLocalDpi xmlns:a14="http://schemas.microsoft.com/office/drawing/2010/main" val="0"/>
              </a:ext>
            </a:extLst>
          </a:blip>
          <a:stretch>
            <a:fillRect/>
          </a:stretch>
        </p:blipFill>
        <p:spPr>
          <a:xfrm>
            <a:off x="4868638" y="1567427"/>
            <a:ext cx="3352800" cy="2110314"/>
          </a:xfrm>
          <a:prstGeom prst="rect">
            <a:avLst/>
          </a:prstGeom>
        </p:spPr>
      </p:pic>
      <p:pic>
        <p:nvPicPr>
          <p:cNvPr id="9" name="Picture 8"/>
          <p:cNvPicPr>
            <a:picLocks noChangeAspect="1"/>
          </p:cNvPicPr>
          <p:nvPr/>
        </p:nvPicPr>
        <p:blipFill>
          <a:blip r:embed="rId5" cstate="print">
            <a:clrChange>
              <a:clrFrom>
                <a:srgbClr val="404040"/>
              </a:clrFrom>
              <a:clrTo>
                <a:srgbClr val="404040">
                  <a:alpha val="0"/>
                </a:srgbClr>
              </a:clrTo>
            </a:clrChange>
            <a:extLst>
              <a:ext uri="{28A0092B-C50C-407E-A947-70E740481C1C}">
                <a14:useLocalDpi xmlns:a14="http://schemas.microsoft.com/office/drawing/2010/main" val="0"/>
              </a:ext>
            </a:extLst>
          </a:blip>
          <a:stretch>
            <a:fillRect/>
          </a:stretch>
        </p:blipFill>
        <p:spPr>
          <a:xfrm>
            <a:off x="4465734" y="3684323"/>
            <a:ext cx="4348163" cy="2284505"/>
          </a:xfrm>
          <a:prstGeom prst="rect">
            <a:avLst/>
          </a:prstGeom>
        </p:spPr>
      </p:pic>
      <p:cxnSp>
        <p:nvCxnSpPr>
          <p:cNvPr id="10" name="Straight Arrow Connector 9"/>
          <p:cNvCxnSpPr/>
          <p:nvPr/>
        </p:nvCxnSpPr>
        <p:spPr>
          <a:xfrm>
            <a:off x="6599333" y="3232483"/>
            <a:ext cx="0" cy="1137640"/>
          </a:xfrm>
          <a:prstGeom prst="straightConnector1">
            <a:avLst/>
          </a:prstGeom>
          <a:ln w="76200">
            <a:tailEnd type="arrow"/>
          </a:ln>
        </p:spPr>
        <p:style>
          <a:lnRef idx="2">
            <a:schemeClr val="accent2"/>
          </a:lnRef>
          <a:fillRef idx="0">
            <a:schemeClr val="accent2"/>
          </a:fillRef>
          <a:effectRef idx="1">
            <a:schemeClr val="accent2"/>
          </a:effectRef>
          <a:fontRef idx="minor">
            <a:schemeClr val="tx1"/>
          </a:fontRef>
        </p:style>
      </p:cxnSp>
      <p:sp>
        <p:nvSpPr>
          <p:cNvPr id="4" name="Date Placeholder 3"/>
          <p:cNvSpPr>
            <a:spLocks noGrp="1"/>
          </p:cNvSpPr>
          <p:nvPr>
            <p:ph type="dt" sz="half" idx="10"/>
          </p:nvPr>
        </p:nvSpPr>
        <p:spPr/>
        <p:txBody>
          <a:bodyPr/>
          <a:lstStyle/>
          <a:p>
            <a:fld id="{A34A2449-A849-44AE-9D45-B5B9DC80BA74}" type="datetime1">
              <a:rPr lang="en-US" smtClean="0"/>
              <a:t>5/10/2020</a:t>
            </a:fld>
            <a:endParaRPr lang="en-US" dirty="0"/>
          </a:p>
        </p:txBody>
      </p:sp>
      <p:sp>
        <p:nvSpPr>
          <p:cNvPr id="11" name="Slide Number Placeholder 10"/>
          <p:cNvSpPr>
            <a:spLocks noGrp="1"/>
          </p:cNvSpPr>
          <p:nvPr>
            <p:ph type="sldNum" sz="quarter" idx="12"/>
          </p:nvPr>
        </p:nvSpPr>
        <p:spPr/>
        <p:txBody>
          <a:bodyPr/>
          <a:lstStyle/>
          <a:p>
            <a:fld id="{F1E51A9F-9D40-144B-9666-6B30B75E8C1B}" type="slidenum">
              <a:rPr lang="en-US" smtClean="0"/>
              <a:pPr/>
              <a:t>11</a:t>
            </a:fld>
            <a:endParaRPr lang="en-US" dirty="0"/>
          </a:p>
        </p:txBody>
      </p:sp>
    </p:spTree>
    <p:extLst>
      <p:ext uri="{BB962C8B-B14F-4D97-AF65-F5344CB8AC3E}">
        <p14:creationId xmlns:p14="http://schemas.microsoft.com/office/powerpoint/2010/main" val="256656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Zn lamp data analysis</a:t>
            </a:r>
          </a:p>
        </p:txBody>
      </p:sp>
      <p:pic>
        <p:nvPicPr>
          <p:cNvPr id="5" name="Content Placeholder 4"/>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0" y="1019175"/>
            <a:ext cx="3586163" cy="2600325"/>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9751" y="937471"/>
            <a:ext cx="4039012" cy="292552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9325" y="3677132"/>
            <a:ext cx="3818830" cy="2290236"/>
          </a:xfrm>
          <a:prstGeom prst="rect">
            <a:avLst/>
          </a:prstGeom>
        </p:spPr>
      </p:pic>
      <p:sp>
        <p:nvSpPr>
          <p:cNvPr id="8" name="TextBox 7"/>
          <p:cNvSpPr txBox="1"/>
          <p:nvPr/>
        </p:nvSpPr>
        <p:spPr>
          <a:xfrm>
            <a:off x="185468" y="3562185"/>
            <a:ext cx="2553419" cy="507831"/>
          </a:xfrm>
          <a:prstGeom prst="rect">
            <a:avLst/>
          </a:prstGeom>
          <a:noFill/>
        </p:spPr>
        <p:txBody>
          <a:bodyPr wrap="square" rtlCol="0">
            <a:spAutoFit/>
          </a:bodyPr>
          <a:lstStyle/>
          <a:p>
            <a:r>
              <a:rPr lang="en-US" sz="1350" dirty="0"/>
              <a:t>Raw data from Zn hollow cathode lamp at 3075.9 A</a:t>
            </a:r>
          </a:p>
        </p:txBody>
      </p:sp>
      <p:sp>
        <p:nvSpPr>
          <p:cNvPr id="10" name="Right Arrow 9"/>
          <p:cNvSpPr/>
          <p:nvPr/>
        </p:nvSpPr>
        <p:spPr>
          <a:xfrm rot="8688231">
            <a:off x="5858976" y="4027458"/>
            <a:ext cx="1220638" cy="750499"/>
          </a:xfrm>
          <a:prstGeom prst="rightArrow">
            <a:avLst/>
          </a:prstGeom>
          <a:solidFill>
            <a:schemeClr val="accent6">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cxnSp>
        <p:nvCxnSpPr>
          <p:cNvPr id="12" name="Straight Arrow Connector 11"/>
          <p:cNvCxnSpPr/>
          <p:nvPr/>
        </p:nvCxnSpPr>
        <p:spPr>
          <a:xfrm flipH="1">
            <a:off x="3105509" y="4700550"/>
            <a:ext cx="279132" cy="3605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384642" y="4166074"/>
            <a:ext cx="2124254" cy="507831"/>
          </a:xfrm>
          <a:prstGeom prst="rect">
            <a:avLst/>
          </a:prstGeom>
          <a:noFill/>
        </p:spPr>
        <p:txBody>
          <a:bodyPr wrap="square" rtlCol="0">
            <a:spAutoFit/>
          </a:bodyPr>
          <a:lstStyle/>
          <a:p>
            <a:r>
              <a:rPr lang="en-US" sz="1350" dirty="0"/>
              <a:t>Zn spectra at 3075.9 A</a:t>
            </a:r>
          </a:p>
          <a:p>
            <a:r>
              <a:rPr lang="en-US" sz="1350" dirty="0"/>
              <a:t>Resolving power= 36000 </a:t>
            </a:r>
          </a:p>
        </p:txBody>
      </p:sp>
      <p:sp>
        <p:nvSpPr>
          <p:cNvPr id="14" name="Right Arrow 13"/>
          <p:cNvSpPr/>
          <p:nvPr/>
        </p:nvSpPr>
        <p:spPr>
          <a:xfrm>
            <a:off x="3927176" y="1924769"/>
            <a:ext cx="1220638" cy="750499"/>
          </a:xfrm>
          <a:prstGeom prst="rightArrow">
            <a:avLst/>
          </a:prstGeom>
          <a:solidFill>
            <a:schemeClr val="accent6">
              <a:lumMod val="40000"/>
              <a:lumOff val="6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2-D FFT</a:t>
            </a:r>
          </a:p>
        </p:txBody>
      </p:sp>
      <p:pic>
        <p:nvPicPr>
          <p:cNvPr id="15"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468" y="1123492"/>
            <a:ext cx="3323870" cy="2409877"/>
          </a:xfrm>
          <a:prstGeom prst="rect">
            <a:avLst/>
          </a:prstGeom>
        </p:spPr>
      </p:pic>
      <p:sp>
        <p:nvSpPr>
          <p:cNvPr id="16" name="Rectangle 15"/>
          <p:cNvSpPr/>
          <p:nvPr/>
        </p:nvSpPr>
        <p:spPr>
          <a:xfrm>
            <a:off x="7158128" y="6168711"/>
            <a:ext cx="1992853" cy="646331"/>
          </a:xfrm>
          <a:prstGeom prst="rect">
            <a:avLst/>
          </a:prstGeom>
        </p:spPr>
        <p:txBody>
          <a:bodyPr wrap="none">
            <a:spAutoFit/>
          </a:bodyPr>
          <a:lstStyle/>
          <a:p>
            <a:r>
              <a:rPr lang="en-US" dirty="0"/>
              <a:t>Hosseini, </a:t>
            </a:r>
            <a:r>
              <a:rPr lang="en-US" i="1" dirty="0"/>
              <a:t>et.al.</a:t>
            </a:r>
          </a:p>
          <a:p>
            <a:r>
              <a:rPr lang="en-US" dirty="0"/>
              <a:t>under submission</a:t>
            </a:r>
          </a:p>
        </p:txBody>
      </p:sp>
      <p:sp>
        <p:nvSpPr>
          <p:cNvPr id="4" name="Date Placeholder 3"/>
          <p:cNvSpPr>
            <a:spLocks noGrp="1"/>
          </p:cNvSpPr>
          <p:nvPr>
            <p:ph type="dt" sz="half" idx="10"/>
          </p:nvPr>
        </p:nvSpPr>
        <p:spPr/>
        <p:txBody>
          <a:bodyPr/>
          <a:lstStyle/>
          <a:p>
            <a:fld id="{ACEE5607-974D-47E5-AC56-29E4EBDC4CC7}" type="datetime1">
              <a:rPr lang="en-US" smtClean="0"/>
              <a:t>5/10/2020</a:t>
            </a:fld>
            <a:endParaRPr lang="en-US" dirty="0"/>
          </a:p>
        </p:txBody>
      </p:sp>
      <p:sp>
        <p:nvSpPr>
          <p:cNvPr id="9" name="Slide Number Placeholder 8"/>
          <p:cNvSpPr>
            <a:spLocks noGrp="1"/>
          </p:cNvSpPr>
          <p:nvPr>
            <p:ph type="sldNum" sz="quarter" idx="12"/>
          </p:nvPr>
        </p:nvSpPr>
        <p:spPr/>
        <p:txBody>
          <a:bodyPr/>
          <a:lstStyle/>
          <a:p>
            <a:fld id="{F1E51A9F-9D40-144B-9666-6B30B75E8C1B}" type="slidenum">
              <a:rPr lang="en-US" smtClean="0"/>
              <a:pPr/>
              <a:t>12</a:t>
            </a:fld>
            <a:endParaRPr lang="en-US" dirty="0"/>
          </a:p>
        </p:txBody>
      </p:sp>
    </p:spTree>
    <p:extLst>
      <p:ext uri="{BB962C8B-B14F-4D97-AF65-F5344CB8AC3E}">
        <p14:creationId xmlns:p14="http://schemas.microsoft.com/office/powerpoint/2010/main" val="2682410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13B711BE-94FB-3E4A-9017-07F3BF3C7F27}"/>
              </a:ext>
            </a:extLst>
          </p:cNvPr>
          <p:cNvGraphicFramePr>
            <a:graphicFrameLocks noGrp="1"/>
          </p:cNvGraphicFramePr>
          <p:nvPr>
            <p:extLst>
              <p:ext uri="{D42A27DB-BD31-4B8C-83A1-F6EECF244321}">
                <p14:modId xmlns:p14="http://schemas.microsoft.com/office/powerpoint/2010/main" val="1965435486"/>
              </p:ext>
            </p:extLst>
          </p:nvPr>
        </p:nvGraphicFramePr>
        <p:xfrm>
          <a:off x="5202897" y="533400"/>
          <a:ext cx="3849137" cy="2475435"/>
        </p:xfrm>
        <a:graphic>
          <a:graphicData uri="http://schemas.openxmlformats.org/drawingml/2006/table">
            <a:tbl>
              <a:tblPr firstRow="1" bandRow="1">
                <a:tableStyleId>{7DF18680-E054-41AD-8BC1-D1AEF772440D}</a:tableStyleId>
              </a:tblPr>
              <a:tblGrid>
                <a:gridCol w="1412343">
                  <a:extLst>
                    <a:ext uri="{9D8B030D-6E8A-4147-A177-3AD203B41FA5}">
                      <a16:colId xmlns:a16="http://schemas.microsoft.com/office/drawing/2014/main" val="20000"/>
                    </a:ext>
                  </a:extLst>
                </a:gridCol>
                <a:gridCol w="2436794">
                  <a:extLst>
                    <a:ext uri="{9D8B030D-6E8A-4147-A177-3AD203B41FA5}">
                      <a16:colId xmlns:a16="http://schemas.microsoft.com/office/drawing/2014/main" val="20001"/>
                    </a:ext>
                  </a:extLst>
                </a:gridCol>
              </a:tblGrid>
              <a:tr h="342900">
                <a:tc>
                  <a:txBody>
                    <a:bodyPr/>
                    <a:lstStyle/>
                    <a:p>
                      <a:r>
                        <a:rPr lang="en-US" sz="900" dirty="0"/>
                        <a:t>Heterodyne</a:t>
                      </a:r>
                      <a:r>
                        <a:rPr lang="en-US" sz="900" baseline="0" dirty="0"/>
                        <a:t> Wavelength</a:t>
                      </a:r>
                      <a:endParaRPr lang="en-US" sz="900" dirty="0"/>
                    </a:p>
                  </a:txBody>
                  <a:tcPr marL="68580" marR="68580" marT="34290" marB="34290"/>
                </a:tc>
                <a:tc>
                  <a:txBody>
                    <a:bodyPr/>
                    <a:lstStyle/>
                    <a:p>
                      <a:r>
                        <a:rPr lang="en-US" sz="900" dirty="0"/>
                        <a:t>307.3 nm  </a:t>
                      </a:r>
                    </a:p>
                  </a:txBody>
                  <a:tcPr marL="68580" marR="68580" marT="34290" marB="34290"/>
                </a:tc>
                <a:extLst>
                  <a:ext uri="{0D108BD9-81ED-4DB2-BD59-A6C34878D82A}">
                    <a16:rowId xmlns:a16="http://schemas.microsoft.com/office/drawing/2014/main" val="10000"/>
                  </a:ext>
                </a:extLst>
              </a:tr>
              <a:tr h="437198">
                <a:tc>
                  <a:txBody>
                    <a:bodyPr/>
                    <a:lstStyle/>
                    <a:p>
                      <a:r>
                        <a:rPr lang="en-US" sz="900" dirty="0"/>
                        <a:t>Wavelengths</a:t>
                      </a:r>
                      <a:r>
                        <a:rPr lang="en-US" sz="900" baseline="0" dirty="0"/>
                        <a:t> of interest</a:t>
                      </a:r>
                      <a:endParaRPr lang="en-US" sz="900" dirty="0"/>
                    </a:p>
                  </a:txBody>
                  <a:tcPr marL="68580" marR="68580" marT="34290" marB="34290"/>
                </a:tc>
                <a:tc>
                  <a:txBody>
                    <a:bodyPr/>
                    <a:lstStyle/>
                    <a:p>
                      <a:r>
                        <a:rPr lang="en-US" sz="900" kern="1200" dirty="0"/>
                        <a:t>OH: 308.6 Å</a:t>
                      </a:r>
                    </a:p>
                    <a:p>
                      <a:r>
                        <a:rPr lang="en-US" sz="900" kern="1200" dirty="0"/>
                        <a:t>OD: 307.9 Å</a:t>
                      </a:r>
                      <a:endParaRPr lang="en-US" sz="900" kern="1200" dirty="0">
                        <a:solidFill>
                          <a:schemeClr val="dk1"/>
                        </a:solidFill>
                        <a:latin typeface="+mn-lt"/>
                        <a:ea typeface="+mn-ea"/>
                        <a:cs typeface="+mn-cs"/>
                      </a:endParaRPr>
                    </a:p>
                  </a:txBody>
                  <a:tcPr marL="68580" marR="68580" marT="34290" marB="34290"/>
                </a:tc>
                <a:extLst>
                  <a:ext uri="{0D108BD9-81ED-4DB2-BD59-A6C34878D82A}">
                    <a16:rowId xmlns:a16="http://schemas.microsoft.com/office/drawing/2014/main" val="10001"/>
                  </a:ext>
                </a:extLst>
              </a:tr>
              <a:tr h="345168">
                <a:tc>
                  <a:txBody>
                    <a:bodyPr/>
                    <a:lstStyle/>
                    <a:p>
                      <a:r>
                        <a:rPr lang="en-US" sz="900" dirty="0"/>
                        <a:t>Calibration lines</a:t>
                      </a:r>
                    </a:p>
                  </a:txBody>
                  <a:tcPr marL="68580" marR="68580" marT="34290" marB="34290"/>
                </a:tc>
                <a:tc>
                  <a:txBody>
                    <a:bodyPr/>
                    <a:lstStyle/>
                    <a:p>
                      <a:r>
                        <a:rPr lang="en-US" sz="900" dirty="0"/>
                        <a:t>Zn: 3075.9 A</a:t>
                      </a:r>
                    </a:p>
                    <a:p>
                      <a:r>
                        <a:rPr lang="en-US" sz="900" dirty="0"/>
                        <a:t>Al: 3093 A</a:t>
                      </a:r>
                      <a:r>
                        <a:rPr lang="en-US" sz="900" baseline="0" dirty="0"/>
                        <a:t> </a:t>
                      </a:r>
                    </a:p>
                  </a:txBody>
                  <a:tcPr marL="68580" marR="68580" marT="34290" marB="34290"/>
                </a:tc>
                <a:extLst>
                  <a:ext uri="{0D108BD9-81ED-4DB2-BD59-A6C34878D82A}">
                    <a16:rowId xmlns:a16="http://schemas.microsoft.com/office/drawing/2014/main" val="2371760102"/>
                  </a:ext>
                </a:extLst>
              </a:tr>
              <a:tr h="3429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t>Sensor (TRL4</a:t>
                      </a:r>
                      <a:r>
                        <a:rPr lang="en-US" sz="900" baseline="0" dirty="0"/>
                        <a:t> solution</a:t>
                      </a:r>
                      <a:r>
                        <a:rPr lang="en-US" sz="900" dirty="0"/>
                        <a:t>) (TBD)</a:t>
                      </a:r>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t>Sensor size: 2592 x 1144</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t>Pixel size: 1.4 micron</a:t>
                      </a:r>
                    </a:p>
                  </a:txBody>
                  <a:tcPr marL="68580" marR="68580" marT="34290" marB="34290"/>
                </a:tc>
                <a:extLst>
                  <a:ext uri="{0D108BD9-81ED-4DB2-BD59-A6C34878D82A}">
                    <a16:rowId xmlns:a16="http://schemas.microsoft.com/office/drawing/2014/main" val="744846254"/>
                  </a:ext>
                </a:extLst>
              </a:tr>
              <a:tr h="205740">
                <a:tc>
                  <a:txBody>
                    <a:bodyPr/>
                    <a:lstStyle/>
                    <a:p>
                      <a:r>
                        <a:rPr lang="en-US" sz="900" dirty="0"/>
                        <a:t>Resolving</a:t>
                      </a:r>
                      <a:r>
                        <a:rPr lang="en-US" sz="900" baseline="0" dirty="0"/>
                        <a:t> power </a:t>
                      </a:r>
                    </a:p>
                  </a:txBody>
                  <a:tcPr marL="68580" marR="68580" marT="34290" marB="34290"/>
                </a:tc>
                <a:tc>
                  <a:txBody>
                    <a:bodyPr/>
                    <a:lstStyle/>
                    <a:p>
                      <a:r>
                        <a:rPr lang="en-US" sz="900" dirty="0"/>
                        <a:t>~33600</a:t>
                      </a:r>
                    </a:p>
                  </a:txBody>
                  <a:tcPr marL="68580" marR="68580" marT="34290" marB="34290"/>
                </a:tc>
                <a:extLst>
                  <a:ext uri="{0D108BD9-81ED-4DB2-BD59-A6C34878D82A}">
                    <a16:rowId xmlns:a16="http://schemas.microsoft.com/office/drawing/2014/main" val="10005"/>
                  </a:ext>
                </a:extLst>
              </a:tr>
              <a:tr h="252889">
                <a:tc>
                  <a:txBody>
                    <a:bodyPr/>
                    <a:lstStyle/>
                    <a:p>
                      <a:pPr algn="l"/>
                      <a:r>
                        <a:rPr lang="en-US" sz="900" dirty="0"/>
                        <a:t>Resolution</a:t>
                      </a:r>
                    </a:p>
                  </a:txBody>
                  <a:tcPr marL="68580" marR="68580" marT="34290" marB="34290"/>
                </a:tc>
                <a:tc>
                  <a:txBody>
                    <a:bodyPr/>
                    <a:lstStyle/>
                    <a:p>
                      <a:r>
                        <a:rPr lang="en-US" sz="900" dirty="0"/>
                        <a:t>~0.09 Å</a:t>
                      </a:r>
                    </a:p>
                  </a:txBody>
                  <a:tcPr marL="68580" marR="68580" marT="34290" marB="34290"/>
                </a:tc>
                <a:extLst>
                  <a:ext uri="{0D108BD9-81ED-4DB2-BD59-A6C34878D82A}">
                    <a16:rowId xmlns:a16="http://schemas.microsoft.com/office/drawing/2014/main" val="10006"/>
                  </a:ext>
                </a:extLst>
              </a:tr>
              <a:tr h="205740">
                <a:tc>
                  <a:txBody>
                    <a:bodyPr/>
                    <a:lstStyle/>
                    <a:p>
                      <a:pPr algn="l"/>
                      <a:r>
                        <a:rPr lang="en-US" sz="900" dirty="0"/>
                        <a:t>Bandpass</a:t>
                      </a:r>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kern="1200" dirty="0"/>
                        <a:t>~3047.6–3118.3 Å (detector dependent)</a:t>
                      </a:r>
                      <a:endParaRPr lang="en-US" sz="900" kern="1200" dirty="0">
                        <a:solidFill>
                          <a:schemeClr val="dk1"/>
                        </a:solidFill>
                        <a:latin typeface="+mn-lt"/>
                        <a:ea typeface="+mn-ea"/>
                        <a:cs typeface="+mn-cs"/>
                      </a:endParaRPr>
                    </a:p>
                  </a:txBody>
                  <a:tcPr marL="68580" marR="68580" marT="34290" marB="34290"/>
                </a:tc>
                <a:extLst>
                  <a:ext uri="{0D108BD9-81ED-4DB2-BD59-A6C34878D82A}">
                    <a16:rowId xmlns:a16="http://schemas.microsoft.com/office/drawing/2014/main" val="10007"/>
                  </a:ext>
                </a:extLst>
              </a:tr>
              <a:tr h="342900">
                <a:tc>
                  <a:txBody>
                    <a:bodyPr/>
                    <a:lstStyle/>
                    <a:p>
                      <a:pPr algn="l"/>
                      <a:r>
                        <a:rPr lang="en-US" sz="900" dirty="0"/>
                        <a:t>FOV (field widen SHS) (TBD)</a:t>
                      </a:r>
                    </a:p>
                  </a:txBody>
                  <a:tcPr marL="68580" marR="68580" marT="34290" marB="34290"/>
                </a:tc>
                <a:tc>
                  <a:txBody>
                    <a:bodyPr/>
                    <a:lstStyle/>
                    <a:p>
                      <a:r>
                        <a:rPr lang="en-US" sz="900" dirty="0"/>
                        <a:t>~4 x 4 degrees</a:t>
                      </a:r>
                    </a:p>
                  </a:txBody>
                  <a:tcPr marL="68580" marR="68580" marT="34290" marB="34290"/>
                </a:tc>
                <a:extLst>
                  <a:ext uri="{0D108BD9-81ED-4DB2-BD59-A6C34878D82A}">
                    <a16:rowId xmlns:a16="http://schemas.microsoft.com/office/drawing/2014/main" val="10009"/>
                  </a:ext>
                </a:extLst>
              </a:tr>
            </a:tbl>
          </a:graphicData>
        </a:graphic>
      </p:graphicFrame>
      <p:graphicFrame>
        <p:nvGraphicFramePr>
          <p:cNvPr id="13" name="Table 12">
            <a:extLst>
              <a:ext uri="{FF2B5EF4-FFF2-40B4-BE49-F238E27FC236}">
                <a16:creationId xmlns:a16="http://schemas.microsoft.com/office/drawing/2014/main" id="{64E2CC7C-E4CB-6445-A1AC-152AE52C4EB5}"/>
              </a:ext>
            </a:extLst>
          </p:cNvPr>
          <p:cNvGraphicFramePr>
            <a:graphicFrameLocks noGrp="1"/>
          </p:cNvGraphicFramePr>
          <p:nvPr>
            <p:extLst>
              <p:ext uri="{D42A27DB-BD31-4B8C-83A1-F6EECF244321}">
                <p14:modId xmlns:p14="http://schemas.microsoft.com/office/powerpoint/2010/main" val="663731688"/>
              </p:ext>
            </p:extLst>
          </p:nvPr>
        </p:nvGraphicFramePr>
        <p:xfrm>
          <a:off x="5202898" y="3276155"/>
          <a:ext cx="3849137" cy="1387359"/>
        </p:xfrm>
        <a:graphic>
          <a:graphicData uri="http://schemas.openxmlformats.org/drawingml/2006/table">
            <a:tbl>
              <a:tblPr firstRow="1" bandRow="1">
                <a:tableStyleId>{7DF18680-E054-41AD-8BC1-D1AEF772440D}</a:tableStyleId>
              </a:tblPr>
              <a:tblGrid>
                <a:gridCol w="1392878">
                  <a:extLst>
                    <a:ext uri="{9D8B030D-6E8A-4147-A177-3AD203B41FA5}">
                      <a16:colId xmlns:a16="http://schemas.microsoft.com/office/drawing/2014/main" val="20000"/>
                    </a:ext>
                  </a:extLst>
                </a:gridCol>
                <a:gridCol w="2456259">
                  <a:extLst>
                    <a:ext uri="{9D8B030D-6E8A-4147-A177-3AD203B41FA5}">
                      <a16:colId xmlns:a16="http://schemas.microsoft.com/office/drawing/2014/main" val="1156017495"/>
                    </a:ext>
                  </a:extLst>
                </a:gridCol>
              </a:tblGrid>
              <a:tr h="252889">
                <a:tc>
                  <a:txBody>
                    <a:bodyPr/>
                    <a:lstStyle/>
                    <a:p>
                      <a:r>
                        <a:rPr lang="en-US" sz="900" dirty="0"/>
                        <a:t>Specs / Resources</a:t>
                      </a:r>
                    </a:p>
                  </a:txBody>
                  <a:tcPr marL="68580" marR="68580" marT="34290" marB="34290"/>
                </a:tc>
                <a:tc>
                  <a:txBody>
                    <a:bodyPr/>
                    <a:lstStyle/>
                    <a:p>
                      <a:endParaRPr lang="en-US" sz="900" dirty="0"/>
                    </a:p>
                  </a:txBody>
                  <a:tcPr marL="68580" marR="68580" marT="34290" marB="34290"/>
                </a:tc>
                <a:extLst>
                  <a:ext uri="{0D108BD9-81ED-4DB2-BD59-A6C34878D82A}">
                    <a16:rowId xmlns:a16="http://schemas.microsoft.com/office/drawing/2014/main" val="10000"/>
                  </a:ext>
                </a:extLst>
              </a:tr>
              <a:tr h="214284">
                <a:tc>
                  <a:txBody>
                    <a:bodyPr/>
                    <a:lstStyle/>
                    <a:p>
                      <a:r>
                        <a:rPr lang="en-US" sz="900" dirty="0"/>
                        <a:t>Mass</a:t>
                      </a:r>
                    </a:p>
                  </a:txBody>
                  <a:tcPr marL="68580" marR="68580" marT="34290" marB="34290"/>
                </a:tc>
                <a:tc>
                  <a:txBody>
                    <a:bodyPr/>
                    <a:lstStyle/>
                    <a:p>
                      <a:r>
                        <a:rPr lang="en-US" sz="900" kern="1200" dirty="0">
                          <a:solidFill>
                            <a:schemeClr val="dk1"/>
                          </a:solidFill>
                          <a:latin typeface="+mn-lt"/>
                          <a:ea typeface="+mn-ea"/>
                          <a:cs typeface="+mn-cs"/>
                        </a:rPr>
                        <a:t>~100 gm/channel</a:t>
                      </a:r>
                      <a:endParaRPr lang="en-US" sz="900" dirty="0"/>
                    </a:p>
                  </a:txBody>
                  <a:tcPr marL="68580" marR="68580" marT="34290" marB="34290"/>
                </a:tc>
                <a:extLst>
                  <a:ext uri="{0D108BD9-81ED-4DB2-BD59-A6C34878D82A}">
                    <a16:rowId xmlns:a16="http://schemas.microsoft.com/office/drawing/2014/main" val="10001"/>
                  </a:ext>
                </a:extLst>
              </a:tr>
              <a:tr h="205740">
                <a:tc>
                  <a:txBody>
                    <a:bodyPr/>
                    <a:lstStyle/>
                    <a:p>
                      <a:r>
                        <a:rPr lang="en-US" sz="900" dirty="0"/>
                        <a:t>Power</a:t>
                      </a:r>
                    </a:p>
                  </a:txBody>
                  <a:tcPr marL="68580" marR="68580" marT="34290" marB="34290"/>
                </a:tc>
                <a:tc>
                  <a:txBody>
                    <a:bodyPr/>
                    <a:lstStyle/>
                    <a:p>
                      <a:r>
                        <a:rPr lang="en-US" sz="900" dirty="0"/>
                        <a:t>~ 6 W</a:t>
                      </a:r>
                    </a:p>
                  </a:txBody>
                  <a:tcPr marL="68580" marR="68580" marT="34290" marB="34290"/>
                </a:tc>
                <a:extLst>
                  <a:ext uri="{0D108BD9-81ED-4DB2-BD59-A6C34878D82A}">
                    <a16:rowId xmlns:a16="http://schemas.microsoft.com/office/drawing/2014/main" val="2371760102"/>
                  </a:ext>
                </a:extLst>
              </a:tr>
              <a:tr h="255817">
                <a:tc>
                  <a:txBody>
                    <a:bodyPr/>
                    <a:lstStyle/>
                    <a:p>
                      <a:r>
                        <a:rPr lang="en-US" sz="900" dirty="0"/>
                        <a:t>Volume</a:t>
                      </a:r>
                    </a:p>
                  </a:txBody>
                  <a:tcPr marL="68580" marR="68580" marT="34290" marB="34290"/>
                </a:tc>
                <a:tc>
                  <a:txBody>
                    <a:bodyPr/>
                    <a:lstStyle/>
                    <a:p>
                      <a:r>
                        <a:rPr lang="en-US" sz="900" dirty="0"/>
                        <a:t>~20 cm x 10 cm x 3 cm per channel</a:t>
                      </a:r>
                    </a:p>
                  </a:txBody>
                  <a:tcPr marL="68580" marR="68580" marT="34290" marB="34290"/>
                </a:tc>
                <a:extLst>
                  <a:ext uri="{0D108BD9-81ED-4DB2-BD59-A6C34878D82A}">
                    <a16:rowId xmlns:a16="http://schemas.microsoft.com/office/drawing/2014/main" val="3698719401"/>
                  </a:ext>
                </a:extLst>
              </a:tr>
              <a:tr h="205740">
                <a:tc>
                  <a:txBody>
                    <a:bodyPr/>
                    <a:lstStyle/>
                    <a:p>
                      <a:pPr algn="l"/>
                      <a:r>
                        <a:rPr lang="en-US" sz="900" dirty="0">
                          <a:ea typeface="Times New Roman" panose="02020603050405020304" pitchFamily="18" charset="0"/>
                        </a:rPr>
                        <a:t>Processing</a:t>
                      </a:r>
                      <a:endParaRPr lang="en-US" sz="9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a typeface="Times New Roman" panose="02020603050405020304" pitchFamily="18" charset="0"/>
                        </a:rPr>
                        <a:t>Onboard FFT (TBD)</a:t>
                      </a:r>
                    </a:p>
                  </a:txBody>
                  <a:tcPr marL="68580" marR="68580" marT="34290" marB="34290"/>
                </a:tc>
                <a:extLst>
                  <a:ext uri="{0D108BD9-81ED-4DB2-BD59-A6C34878D82A}">
                    <a16:rowId xmlns:a16="http://schemas.microsoft.com/office/drawing/2014/main" val="10009"/>
                  </a:ext>
                </a:extLst>
              </a:tr>
              <a:tr h="252889">
                <a:tc>
                  <a:txBody>
                    <a:bodyPr/>
                    <a:lstStyle/>
                    <a:p>
                      <a:pPr algn="l"/>
                      <a:r>
                        <a:rPr lang="en-US" sz="900" dirty="0">
                          <a:ea typeface="Times New Roman" panose="02020603050405020304" pitchFamily="18" charset="0"/>
                        </a:rPr>
                        <a:t>Precision/Accuracy</a:t>
                      </a:r>
                      <a:endParaRPr lang="en-US" sz="900" dirty="0"/>
                    </a:p>
                  </a:txBody>
                  <a:tcPr marL="68580" marR="68580" marT="34290" marB="34290"/>
                </a:tc>
                <a:tc>
                  <a:txBody>
                    <a:bodyPr/>
                    <a:lstStyle/>
                    <a:p>
                      <a:pPr algn="l"/>
                      <a:r>
                        <a:rPr lang="en-US" sz="900" dirty="0"/>
                        <a:t>2 deg. pointing</a:t>
                      </a:r>
                    </a:p>
                  </a:txBody>
                  <a:tcPr marL="68580" marR="68580" marT="34290" marB="34290"/>
                </a:tc>
                <a:extLst>
                  <a:ext uri="{0D108BD9-81ED-4DB2-BD59-A6C34878D82A}">
                    <a16:rowId xmlns:a16="http://schemas.microsoft.com/office/drawing/2014/main" val="749434606"/>
                  </a:ext>
                </a:extLst>
              </a:tr>
            </a:tbl>
          </a:graphicData>
        </a:graphic>
      </p:graphicFrame>
      <p:pic>
        <p:nvPicPr>
          <p:cNvPr id="35" name="Pictur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804" y="418641"/>
            <a:ext cx="2786348" cy="2089761"/>
          </a:xfrm>
          <a:prstGeom prst="rect">
            <a:avLst/>
          </a:prstGeom>
        </p:spPr>
      </p:pic>
      <p:pic>
        <p:nvPicPr>
          <p:cNvPr id="10" name="Picture 10" descr="cid:image007.png@01D4C9EC.4AA6D7A0"/>
          <p:cNvPicPr>
            <a:picLocks noChangeAspect="1" noChangeArrowheads="1"/>
          </p:cNvPicPr>
          <p:nvPr/>
        </p:nvPicPr>
        <p:blipFill rotWithShape="1">
          <a:blip r:embed="rId3">
            <a:extLst>
              <a:ext uri="{28A0092B-C50C-407E-A947-70E740481C1C}">
                <a14:useLocalDpi xmlns:a14="http://schemas.microsoft.com/office/drawing/2010/main" val="0"/>
              </a:ext>
            </a:extLst>
          </a:blip>
          <a:srcRect t="13913"/>
          <a:stretch/>
        </p:blipFill>
        <p:spPr bwMode="auto">
          <a:xfrm>
            <a:off x="959190" y="2566930"/>
            <a:ext cx="3968654" cy="313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CEAC4632-3501-114C-AC9B-105314F77943}"/>
              </a:ext>
            </a:extLst>
          </p:cNvPr>
          <p:cNvSpPr/>
          <p:nvPr/>
        </p:nvSpPr>
        <p:spPr>
          <a:xfrm>
            <a:off x="360804" y="5862135"/>
            <a:ext cx="4005592" cy="438582"/>
          </a:xfrm>
          <a:prstGeom prst="rect">
            <a:avLst/>
          </a:prstGeom>
        </p:spPr>
        <p:txBody>
          <a:bodyPr wrap="square">
            <a:spAutoFit/>
          </a:bodyPr>
          <a:lstStyle/>
          <a:p>
            <a:r>
              <a:rPr lang="en-US" sz="1125" dirty="0"/>
              <a:t>Each HOLMS unite can observe a narrow bandpass at very high spectral resolution. </a:t>
            </a:r>
          </a:p>
        </p:txBody>
      </p:sp>
      <p:cxnSp>
        <p:nvCxnSpPr>
          <p:cNvPr id="12" name="Straight Arrow Connector 11"/>
          <p:cNvCxnSpPr/>
          <p:nvPr/>
        </p:nvCxnSpPr>
        <p:spPr>
          <a:xfrm>
            <a:off x="2291503" y="1319424"/>
            <a:ext cx="451697" cy="1721231"/>
          </a:xfrm>
          <a:prstGeom prst="straightConnector1">
            <a:avLst/>
          </a:prstGeom>
          <a:ln w="38100">
            <a:solidFill>
              <a:srgbClr val="FF6600"/>
            </a:solidFill>
            <a:tailEnd type="triangle"/>
          </a:ln>
        </p:spPr>
        <p:style>
          <a:lnRef idx="1">
            <a:schemeClr val="accent3"/>
          </a:lnRef>
          <a:fillRef idx="0">
            <a:schemeClr val="accent3"/>
          </a:fillRef>
          <a:effectRef idx="0">
            <a:schemeClr val="accent3"/>
          </a:effectRef>
          <a:fontRef idx="minor">
            <a:schemeClr val="tx1"/>
          </a:fontRef>
        </p:style>
      </p:cxnSp>
      <p:sp>
        <p:nvSpPr>
          <p:cNvPr id="11" name="Rectangle 10"/>
          <p:cNvSpPr/>
          <p:nvPr/>
        </p:nvSpPr>
        <p:spPr>
          <a:xfrm>
            <a:off x="7158128" y="6168711"/>
            <a:ext cx="1992853" cy="646331"/>
          </a:xfrm>
          <a:prstGeom prst="rect">
            <a:avLst/>
          </a:prstGeom>
        </p:spPr>
        <p:txBody>
          <a:bodyPr wrap="none">
            <a:spAutoFit/>
          </a:bodyPr>
          <a:lstStyle/>
          <a:p>
            <a:r>
              <a:rPr lang="en-US" dirty="0"/>
              <a:t>Hosseini, </a:t>
            </a:r>
          </a:p>
          <a:p>
            <a:r>
              <a:rPr lang="en-US" dirty="0"/>
              <a:t>under submission</a:t>
            </a:r>
          </a:p>
        </p:txBody>
      </p:sp>
    </p:spTree>
    <p:extLst>
      <p:ext uri="{BB962C8B-B14F-4D97-AF65-F5344CB8AC3E}">
        <p14:creationId xmlns:p14="http://schemas.microsoft.com/office/powerpoint/2010/main" val="258241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3000" b="1" dirty="0">
                <a:latin typeface="Times New Roman" panose="02020603050405020304" pitchFamily="18" charset="0"/>
                <a:cs typeface="Times New Roman" panose="02020603050405020304" pitchFamily="18" charset="0"/>
              </a:rPr>
              <a:t>Spatial Heterodyne Spectrometer</a:t>
            </a:r>
          </a:p>
        </p:txBody>
      </p:sp>
      <p:pic>
        <p:nvPicPr>
          <p:cNvPr id="6" name="Picture 5"/>
          <p:cNvPicPr/>
          <p:nvPr/>
        </p:nvPicPr>
        <p:blipFill>
          <a:blip r:embed="rId3"/>
          <a:stretch>
            <a:fillRect/>
          </a:stretch>
        </p:blipFill>
        <p:spPr>
          <a:xfrm>
            <a:off x="3538251" y="1580920"/>
            <a:ext cx="5387340" cy="4547870"/>
          </a:xfrm>
          <a:prstGeom prst="rect">
            <a:avLst/>
          </a:prstGeom>
        </p:spPr>
      </p:pic>
      <p:pic>
        <p:nvPicPr>
          <p:cNvPr id="8" name="Picture 7"/>
          <p:cNvPicPr>
            <a:picLocks noChangeAspect="1"/>
          </p:cNvPicPr>
          <p:nvPr/>
        </p:nvPicPr>
        <p:blipFill>
          <a:blip r:embed="rId4"/>
          <a:stretch>
            <a:fillRect/>
          </a:stretch>
        </p:blipFill>
        <p:spPr>
          <a:xfrm>
            <a:off x="228600" y="3792557"/>
            <a:ext cx="3124200" cy="2362973"/>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7909" y="2059364"/>
            <a:ext cx="2078732" cy="1559049"/>
          </a:xfrm>
          <a:prstGeom prst="rect">
            <a:avLst/>
          </a:prstGeom>
        </p:spPr>
      </p:pic>
      <p:sp>
        <p:nvSpPr>
          <p:cNvPr id="7" name="Rectangle 6"/>
          <p:cNvSpPr/>
          <p:nvPr/>
        </p:nvSpPr>
        <p:spPr>
          <a:xfrm>
            <a:off x="7158128" y="6168711"/>
            <a:ext cx="1992853" cy="646331"/>
          </a:xfrm>
          <a:prstGeom prst="rect">
            <a:avLst/>
          </a:prstGeom>
        </p:spPr>
        <p:txBody>
          <a:bodyPr wrap="none">
            <a:spAutoFit/>
          </a:bodyPr>
          <a:lstStyle/>
          <a:p>
            <a:r>
              <a:rPr lang="en-US" dirty="0"/>
              <a:t>Hosseini, </a:t>
            </a:r>
          </a:p>
          <a:p>
            <a:r>
              <a:rPr lang="en-US" dirty="0"/>
              <a:t>under submission</a:t>
            </a:r>
          </a:p>
        </p:txBody>
      </p:sp>
      <p:sp>
        <p:nvSpPr>
          <p:cNvPr id="3" name="Date Placeholder 2"/>
          <p:cNvSpPr>
            <a:spLocks noGrp="1"/>
          </p:cNvSpPr>
          <p:nvPr>
            <p:ph type="dt" sz="half" idx="10"/>
          </p:nvPr>
        </p:nvSpPr>
        <p:spPr/>
        <p:txBody>
          <a:bodyPr/>
          <a:lstStyle/>
          <a:p>
            <a:fld id="{A3C0E1E2-29DA-49D3-8F5A-2133D1F960A5}" type="datetime1">
              <a:rPr lang="en-US" smtClean="0"/>
              <a:t>5/10/2020</a:t>
            </a:fld>
            <a:endParaRPr lang="en-US" dirty="0"/>
          </a:p>
        </p:txBody>
      </p:sp>
      <p:sp>
        <p:nvSpPr>
          <p:cNvPr id="9" name="Slide Number Placeholder 8"/>
          <p:cNvSpPr>
            <a:spLocks noGrp="1"/>
          </p:cNvSpPr>
          <p:nvPr>
            <p:ph type="sldNum" sz="quarter" idx="12"/>
          </p:nvPr>
        </p:nvSpPr>
        <p:spPr/>
        <p:txBody>
          <a:bodyPr/>
          <a:lstStyle/>
          <a:p>
            <a:fld id="{F1E51A9F-9D40-144B-9666-6B30B75E8C1B}" type="slidenum">
              <a:rPr lang="en-US" smtClean="0"/>
              <a:pPr/>
              <a:t>14</a:t>
            </a:fld>
            <a:endParaRPr lang="en-US" dirty="0"/>
          </a:p>
        </p:txBody>
      </p:sp>
    </p:spTree>
    <p:extLst>
      <p:ext uri="{BB962C8B-B14F-4D97-AF65-F5344CB8AC3E}">
        <p14:creationId xmlns:p14="http://schemas.microsoft.com/office/powerpoint/2010/main" val="416962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800" dirty="0"/>
              <a:t>Multi-unit SHS covering multiple species with no moving mechanism</a:t>
            </a:r>
          </a:p>
        </p:txBody>
      </p:sp>
      <p:pic>
        <p:nvPicPr>
          <p:cNvPr id="5" name="Content Placeholder 4"/>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l="25639" t="14243" r="28783" b="17389"/>
          <a:stretch/>
        </p:blipFill>
        <p:spPr>
          <a:xfrm>
            <a:off x="0" y="1295400"/>
            <a:ext cx="1219200" cy="1828800"/>
          </a:xfrm>
        </p:spPr>
      </p:pic>
      <p:grpSp>
        <p:nvGrpSpPr>
          <p:cNvPr id="7" name="Group 6"/>
          <p:cNvGrpSpPr/>
          <p:nvPr/>
        </p:nvGrpSpPr>
        <p:grpSpPr>
          <a:xfrm>
            <a:off x="5025546" y="1286246"/>
            <a:ext cx="1464216" cy="1697344"/>
            <a:chOff x="5105400" y="2163995"/>
            <a:chExt cx="3276600" cy="3798291"/>
          </a:xfrm>
        </p:grpSpPr>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21065" r="14236"/>
            <a:stretch/>
          </p:blipFill>
          <p:spPr>
            <a:xfrm>
              <a:off x="5105400" y="2163995"/>
              <a:ext cx="3276600" cy="3798291"/>
            </a:xfrm>
            <a:prstGeom prst="rect">
              <a:avLst/>
            </a:prstGeom>
          </p:spPr>
        </p:pic>
        <p:sp>
          <p:nvSpPr>
            <p:cNvPr id="9" name="Isosceles Triangle 8"/>
            <p:cNvSpPr/>
            <p:nvPr/>
          </p:nvSpPr>
          <p:spPr>
            <a:xfrm rot="11719795">
              <a:off x="6453313" y="3484425"/>
              <a:ext cx="609600" cy="1414129"/>
            </a:xfrm>
            <a:prstGeom prst="triangl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rot="11336806">
              <a:off x="6502229" y="3255509"/>
              <a:ext cx="609600" cy="1878935"/>
            </a:xfrm>
            <a:prstGeom prst="triangl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 name="Isosceles Triangle 10"/>
            <p:cNvSpPr/>
            <p:nvPr/>
          </p:nvSpPr>
          <p:spPr>
            <a:xfrm rot="11409267">
              <a:off x="6698351" y="2777996"/>
              <a:ext cx="609600" cy="2442677"/>
            </a:xfrm>
            <a:prstGeom prst="triangle">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grpSp>
        <p:nvGrpSpPr>
          <p:cNvPr id="12" name="Group 11"/>
          <p:cNvGrpSpPr/>
          <p:nvPr/>
        </p:nvGrpSpPr>
        <p:grpSpPr>
          <a:xfrm>
            <a:off x="3527750" y="1295400"/>
            <a:ext cx="1345098" cy="1659716"/>
            <a:chOff x="819775" y="2163995"/>
            <a:chExt cx="3026016" cy="3733800"/>
          </a:xfrm>
        </p:grpSpPr>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r="7457"/>
            <a:stretch/>
          </p:blipFill>
          <p:spPr>
            <a:xfrm rot="5400000">
              <a:off x="465883" y="2517887"/>
              <a:ext cx="3733800" cy="3026016"/>
            </a:xfrm>
            <a:prstGeom prst="rect">
              <a:avLst/>
            </a:prstGeom>
          </p:spPr>
        </p:pic>
        <p:sp>
          <p:nvSpPr>
            <p:cNvPr id="14" name="Isosceles Triangle 13"/>
            <p:cNvSpPr/>
            <p:nvPr/>
          </p:nvSpPr>
          <p:spPr>
            <a:xfrm rot="19987283">
              <a:off x="1981726" y="3163215"/>
              <a:ext cx="609600" cy="1828800"/>
            </a:xfrm>
            <a:prstGeom prst="triangle">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5614332">
              <a:off x="2074615" y="3144019"/>
              <a:ext cx="609600" cy="1828800"/>
            </a:xfrm>
            <a:prstGeom prst="triangl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2876434">
              <a:off x="1968870" y="3255291"/>
              <a:ext cx="609600" cy="1828800"/>
            </a:xfrm>
            <a:prstGeom prst="triangl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Chevron 17"/>
          <p:cNvSpPr/>
          <p:nvPr/>
        </p:nvSpPr>
        <p:spPr>
          <a:xfrm>
            <a:off x="1499884" y="1755171"/>
            <a:ext cx="1918531" cy="838200"/>
          </a:xfrm>
          <a:prstGeom prst="chevron">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3" name="Group 22"/>
          <p:cNvGrpSpPr/>
          <p:nvPr/>
        </p:nvGrpSpPr>
        <p:grpSpPr>
          <a:xfrm>
            <a:off x="6618046" y="1282547"/>
            <a:ext cx="2352680" cy="1725299"/>
            <a:chOff x="6618046" y="1345795"/>
            <a:chExt cx="2352680" cy="1725299"/>
          </a:xfrm>
        </p:grpSpPr>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l="10497" t="12026" r="10777" b="10997"/>
            <a:stretch/>
          </p:blipFill>
          <p:spPr>
            <a:xfrm>
              <a:off x="6618046" y="1345795"/>
              <a:ext cx="2352680" cy="1725299"/>
            </a:xfrm>
            <a:prstGeom prst="rect">
              <a:avLst/>
            </a:prstGeom>
          </p:spPr>
        </p:pic>
        <p:sp>
          <p:nvSpPr>
            <p:cNvPr id="21" name="Isosceles Triangle 20"/>
            <p:cNvSpPr/>
            <p:nvPr/>
          </p:nvSpPr>
          <p:spPr>
            <a:xfrm rot="13278972">
              <a:off x="7097280" y="2112161"/>
              <a:ext cx="778433" cy="232650"/>
            </a:xfrm>
            <a:prstGeom prst="triangle">
              <a:avLst>
                <a:gd name="adj" fmla="val 100000"/>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p:nvSpPr>
          <p:spPr>
            <a:xfrm rot="13278972">
              <a:off x="7619239" y="1812388"/>
              <a:ext cx="778433" cy="232650"/>
            </a:xfrm>
            <a:prstGeom prst="triangle">
              <a:avLst>
                <a:gd name="adj" fmla="val 100000"/>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p:cNvSpPr txBox="1"/>
          <p:nvPr/>
        </p:nvSpPr>
        <p:spPr>
          <a:xfrm>
            <a:off x="2115282" y="1893069"/>
            <a:ext cx="734496" cy="584775"/>
          </a:xfrm>
          <a:prstGeom prst="rect">
            <a:avLst/>
          </a:prstGeom>
          <a:noFill/>
        </p:spPr>
        <p:txBody>
          <a:bodyPr wrap="none" rtlCol="0">
            <a:spAutoFit/>
          </a:bodyPr>
          <a:lstStyle/>
          <a:p>
            <a:r>
              <a:rPr lang="en-US" sz="1600" b="1" dirty="0">
                <a:solidFill>
                  <a:schemeClr val="accent1">
                    <a:lumMod val="50000"/>
                  </a:schemeClr>
                </a:solidFill>
              </a:rPr>
              <a:t>Multi-</a:t>
            </a:r>
          </a:p>
          <a:p>
            <a:r>
              <a:rPr lang="en-US" sz="1600" b="1" dirty="0">
                <a:solidFill>
                  <a:schemeClr val="accent1">
                    <a:lumMod val="50000"/>
                  </a:schemeClr>
                </a:solidFill>
              </a:rPr>
              <a:t>units</a:t>
            </a:r>
          </a:p>
        </p:txBody>
      </p:sp>
      <p:graphicFrame>
        <p:nvGraphicFramePr>
          <p:cNvPr id="25" name="Table 24"/>
          <p:cNvGraphicFramePr>
            <a:graphicFrameLocks noGrp="1"/>
          </p:cNvGraphicFramePr>
          <p:nvPr>
            <p:extLst>
              <p:ext uri="{D42A27DB-BD31-4B8C-83A1-F6EECF244321}">
                <p14:modId xmlns:p14="http://schemas.microsoft.com/office/powerpoint/2010/main" val="2259413547"/>
              </p:ext>
            </p:extLst>
          </p:nvPr>
        </p:nvGraphicFramePr>
        <p:xfrm>
          <a:off x="439687" y="3463650"/>
          <a:ext cx="8153400" cy="3078480"/>
        </p:xfrm>
        <a:graphic>
          <a:graphicData uri="http://schemas.openxmlformats.org/drawingml/2006/table">
            <a:tbl>
              <a:tblPr firstRow="1" bandRow="1">
                <a:tableStyleId>{5FD0F851-EC5A-4D38-B0AD-8093EC10F338}</a:tableStyleId>
              </a:tblPr>
              <a:tblGrid>
                <a:gridCol w="2286000">
                  <a:extLst>
                    <a:ext uri="{9D8B030D-6E8A-4147-A177-3AD203B41FA5}">
                      <a16:colId xmlns:a16="http://schemas.microsoft.com/office/drawing/2014/main" val="20000"/>
                    </a:ext>
                  </a:extLst>
                </a:gridCol>
                <a:gridCol w="5867400">
                  <a:extLst>
                    <a:ext uri="{9D8B030D-6E8A-4147-A177-3AD203B41FA5}">
                      <a16:colId xmlns:a16="http://schemas.microsoft.com/office/drawing/2014/main" val="20001"/>
                    </a:ext>
                  </a:extLst>
                </a:gridCol>
              </a:tblGrid>
              <a:tr h="37084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u="none" dirty="0"/>
                        <a:t>Isotope ratios</a:t>
                      </a:r>
                    </a:p>
                  </a:txBody>
                  <a:tcPr/>
                </a:tc>
                <a:tc hMerge="1">
                  <a:txBody>
                    <a:bodyPr/>
                    <a:lstStyle/>
                    <a:p>
                      <a:endParaRPr lang="en-US" sz="1800" dirty="0"/>
                    </a:p>
                  </a:txBody>
                  <a:tcPr/>
                </a:tc>
                <a:extLst>
                  <a:ext uri="{0D108BD9-81ED-4DB2-BD59-A6C34878D82A}">
                    <a16:rowId xmlns:a16="http://schemas.microsoft.com/office/drawing/2014/main" val="10000"/>
                  </a:ext>
                </a:extLst>
              </a:tr>
              <a:tr h="370840">
                <a:tc>
                  <a:txBody>
                    <a:bodyPr/>
                    <a:lstStyle/>
                    <a:p>
                      <a:r>
                        <a:rPr lang="en-US" sz="2000" dirty="0"/>
                        <a:t>OD/OH</a:t>
                      </a:r>
                      <a:endParaRPr lang="en-US" sz="1800" dirty="0"/>
                    </a:p>
                  </a:txBody>
                  <a:tcPr/>
                </a:tc>
                <a:tc>
                  <a:txBody>
                    <a:bodyPr/>
                    <a:lstStyle/>
                    <a:p>
                      <a:r>
                        <a:rPr lang="en-US" sz="2000" dirty="0"/>
                        <a:t>308 Å separated by ~6</a:t>
                      </a:r>
                      <a:r>
                        <a:rPr lang="en-US" sz="2000" baseline="0" dirty="0"/>
                        <a:t> </a:t>
                      </a:r>
                      <a:r>
                        <a:rPr lang="en-US" sz="2000" dirty="0"/>
                        <a:t>Å</a:t>
                      </a:r>
                      <a:endParaRPr lang="en-US" sz="1800" dirty="0"/>
                    </a:p>
                  </a:txBody>
                  <a:tcPr/>
                </a:tc>
                <a:extLst>
                  <a:ext uri="{0D108BD9-81ED-4DB2-BD59-A6C34878D82A}">
                    <a16:rowId xmlns:a16="http://schemas.microsoft.com/office/drawing/2014/main" val="10001"/>
                  </a:ext>
                </a:extLst>
              </a:tr>
              <a:tr h="370840">
                <a:tc>
                  <a:txBody>
                    <a:bodyPr/>
                    <a:lstStyle/>
                    <a:p>
                      <a:r>
                        <a:rPr lang="en-US" sz="2000" baseline="30000" dirty="0"/>
                        <a:t>18</a:t>
                      </a:r>
                      <a:r>
                        <a:rPr lang="en-US" sz="2000" dirty="0"/>
                        <a:t>O/</a:t>
                      </a:r>
                      <a:r>
                        <a:rPr lang="en-US" sz="2000" baseline="30000" dirty="0"/>
                        <a:t>16</a:t>
                      </a:r>
                      <a:r>
                        <a:rPr lang="en-US" sz="2000" dirty="0"/>
                        <a:t>O</a:t>
                      </a:r>
                      <a:endParaRPr lang="en-US" sz="18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baseline="30000" dirty="0"/>
                        <a:t>16</a:t>
                      </a:r>
                      <a:r>
                        <a:rPr lang="en-US" sz="2000" dirty="0"/>
                        <a:t>OH and </a:t>
                      </a:r>
                      <a:r>
                        <a:rPr lang="en-US" sz="2000" baseline="30000" dirty="0"/>
                        <a:t>18</a:t>
                      </a:r>
                      <a:r>
                        <a:rPr lang="en-US" sz="2000" dirty="0"/>
                        <a:t>OH at 3121 Å separated by &lt;</a:t>
                      </a:r>
                      <a:r>
                        <a:rPr lang="en-US" sz="2000" baseline="0" dirty="0"/>
                        <a:t> </a:t>
                      </a:r>
                      <a:r>
                        <a:rPr lang="en-US" sz="2000" dirty="0"/>
                        <a:t>0.3Å</a:t>
                      </a:r>
                    </a:p>
                  </a:txBody>
                  <a:tcPr/>
                </a:tc>
                <a:extLst>
                  <a:ext uri="{0D108BD9-81ED-4DB2-BD59-A6C34878D82A}">
                    <a16:rowId xmlns:a16="http://schemas.microsoft.com/office/drawing/2014/main" val="10002"/>
                  </a:ext>
                </a:extLst>
              </a:tr>
              <a:tr h="370840">
                <a:tc>
                  <a:txBody>
                    <a:bodyPr/>
                    <a:lstStyle/>
                    <a:p>
                      <a:r>
                        <a:rPr lang="en-US" sz="2000" baseline="30000" dirty="0"/>
                        <a:t>15</a:t>
                      </a:r>
                      <a:r>
                        <a:rPr lang="en-US" sz="2000" dirty="0"/>
                        <a:t>N/</a:t>
                      </a:r>
                      <a:r>
                        <a:rPr lang="en-US" sz="2000" baseline="30000" dirty="0"/>
                        <a:t>14</a:t>
                      </a:r>
                      <a:r>
                        <a:rPr lang="en-US" sz="2000" dirty="0"/>
                        <a:t>N</a:t>
                      </a:r>
                      <a:endParaRPr lang="en-US" sz="18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t>N</a:t>
                      </a:r>
                      <a:r>
                        <a:rPr lang="en-US" sz="2000" baseline="30000" dirty="0"/>
                        <a:t>2+ </a:t>
                      </a:r>
                      <a:r>
                        <a:rPr lang="en-US" sz="2000"/>
                        <a:t>at 3914 Å</a:t>
                      </a:r>
                      <a:endParaRPr lang="en-US" sz="2000" dirty="0"/>
                    </a:p>
                  </a:txBody>
                  <a:tcPr/>
                </a:tc>
                <a:extLst>
                  <a:ext uri="{0D108BD9-81ED-4DB2-BD59-A6C34878D82A}">
                    <a16:rowId xmlns:a16="http://schemas.microsoft.com/office/drawing/2014/main" val="10003"/>
                  </a:ext>
                </a:extLst>
              </a:tr>
              <a:tr h="37084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b="1" u="none" dirty="0"/>
                        <a:t>Abundance ratios</a:t>
                      </a:r>
                      <a:endParaRPr lang="en-US" sz="2000" b="1" u="none" dirty="0">
                        <a:solidFill>
                          <a:schemeClr val="bg1"/>
                        </a:solidFill>
                      </a:endParaRPr>
                    </a:p>
                  </a:txBody>
                  <a:tcPr/>
                </a:tc>
                <a:tc hMerge="1">
                  <a:txBody>
                    <a:bodyPr/>
                    <a:lstStyle/>
                    <a:p>
                      <a:endParaRPr lang="en-US" sz="1800" dirty="0"/>
                    </a:p>
                  </a:txBody>
                  <a:tcPr>
                    <a:solidFill>
                      <a:schemeClr val="accent1"/>
                    </a:solidFill>
                  </a:tcPr>
                </a:tc>
                <a:extLst>
                  <a:ext uri="{0D108BD9-81ED-4DB2-BD59-A6C34878D82A}">
                    <a16:rowId xmlns:a16="http://schemas.microsoft.com/office/drawing/2014/main" val="1000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t>C</a:t>
                      </a:r>
                      <a:r>
                        <a:rPr lang="en-US" sz="2000" baseline="-25000" dirty="0"/>
                        <a:t>2</a:t>
                      </a:r>
                      <a:r>
                        <a:rPr lang="en-US" sz="2000" dirty="0"/>
                        <a:t>/CN and CN/OH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dirty="0"/>
                        <a:t>C</a:t>
                      </a:r>
                      <a:r>
                        <a:rPr lang="en-US" sz="1800" baseline="-25000" dirty="0"/>
                        <a:t>2</a:t>
                      </a:r>
                      <a:r>
                        <a:rPr lang="en-US" sz="1800" dirty="0"/>
                        <a:t> at 5165 Å (</a:t>
                      </a:r>
                      <a:r>
                        <a:rPr lang="en-US" sz="1800" baseline="30000" dirty="0"/>
                        <a:t>13</a:t>
                      </a:r>
                      <a:r>
                        <a:rPr lang="en-US" sz="1800" dirty="0"/>
                        <a:t>CC at 5120-5170Å), CN at 3883Å</a:t>
                      </a:r>
                    </a:p>
                  </a:txBody>
                  <a:tcPr/>
                </a:tc>
                <a:extLst>
                  <a:ext uri="{0D108BD9-81ED-4DB2-BD59-A6C34878D82A}">
                    <a16:rowId xmlns:a16="http://schemas.microsoft.com/office/drawing/2014/main" val="1000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t>CO/OH and CO</a:t>
                      </a:r>
                      <a:r>
                        <a:rPr lang="en-US" sz="2000" baseline="-25000" dirty="0"/>
                        <a:t>2</a:t>
                      </a:r>
                      <a:r>
                        <a:rPr lang="en-US" sz="2000" dirty="0"/>
                        <a:t>/OH</a:t>
                      </a:r>
                    </a:p>
                  </a:txBody>
                  <a:tcPr/>
                </a:tc>
                <a:tc>
                  <a:txBody>
                    <a:bodyPr/>
                    <a:lstStyle/>
                    <a:p>
                      <a:r>
                        <a:rPr lang="en-US" sz="1800" dirty="0"/>
                        <a:t>CO at 1510 Å, CO+ at 3954 Å, CO</a:t>
                      </a:r>
                      <a:r>
                        <a:rPr lang="en-US" sz="1800" baseline="-25000" dirty="0"/>
                        <a:t>2</a:t>
                      </a:r>
                      <a:r>
                        <a:rPr lang="en-US" sz="1800" baseline="30000" dirty="0"/>
                        <a:t>+</a:t>
                      </a:r>
                      <a:r>
                        <a:rPr lang="en-US" sz="1800" dirty="0"/>
                        <a:t> at 3509 Å, </a:t>
                      </a:r>
                    </a:p>
                    <a:p>
                      <a:r>
                        <a:rPr lang="en-US" sz="1800" dirty="0"/>
                        <a:t>OH at 3090 Å.</a:t>
                      </a:r>
                    </a:p>
                  </a:txBody>
                  <a:tcPr/>
                </a:tc>
                <a:extLst>
                  <a:ext uri="{0D108BD9-81ED-4DB2-BD59-A6C34878D82A}">
                    <a16:rowId xmlns:a16="http://schemas.microsoft.com/office/drawing/2014/main" val="10006"/>
                  </a:ext>
                </a:extLst>
              </a:tr>
            </a:tbl>
          </a:graphicData>
        </a:graphic>
      </p:graphicFrame>
      <p:sp>
        <p:nvSpPr>
          <p:cNvPr id="3" name="Date Placeholder 2"/>
          <p:cNvSpPr>
            <a:spLocks noGrp="1"/>
          </p:cNvSpPr>
          <p:nvPr>
            <p:ph type="dt" sz="half" idx="10"/>
          </p:nvPr>
        </p:nvSpPr>
        <p:spPr/>
        <p:txBody>
          <a:bodyPr/>
          <a:lstStyle/>
          <a:p>
            <a:fld id="{DDC91ACD-D20A-49AA-966E-E1BBAD388218}" type="datetime1">
              <a:rPr lang="en-US" smtClean="0"/>
              <a:t>5/10/2020</a:t>
            </a:fld>
            <a:endParaRPr lang="en-US" dirty="0"/>
          </a:p>
        </p:txBody>
      </p:sp>
      <p:sp>
        <p:nvSpPr>
          <p:cNvPr id="17" name="Slide Number Placeholder 16"/>
          <p:cNvSpPr>
            <a:spLocks noGrp="1"/>
          </p:cNvSpPr>
          <p:nvPr>
            <p:ph type="sldNum" sz="quarter" idx="12"/>
          </p:nvPr>
        </p:nvSpPr>
        <p:spPr/>
        <p:txBody>
          <a:bodyPr/>
          <a:lstStyle/>
          <a:p>
            <a:fld id="{F1E51A9F-9D40-144B-9666-6B30B75E8C1B}" type="slidenum">
              <a:rPr lang="en-US" smtClean="0"/>
              <a:pPr/>
              <a:t>15</a:t>
            </a:fld>
            <a:endParaRPr lang="en-US" dirty="0"/>
          </a:p>
        </p:txBody>
      </p:sp>
    </p:spTree>
    <p:extLst>
      <p:ext uri="{BB962C8B-B14F-4D97-AF65-F5344CB8AC3E}">
        <p14:creationId xmlns:p14="http://schemas.microsoft.com/office/powerpoint/2010/main" val="11138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6898" t="10162" r="2304" b="8858"/>
          <a:stretch/>
        </p:blipFill>
        <p:spPr>
          <a:xfrm>
            <a:off x="3236772" y="2436668"/>
            <a:ext cx="5705185" cy="4270664"/>
          </a:xfrm>
          <a:prstGeom prst="rect">
            <a:avLst/>
          </a:prstGeom>
        </p:spPr>
      </p:pic>
      <p:sp>
        <p:nvSpPr>
          <p:cNvPr id="3" name="Date Placeholder 2"/>
          <p:cNvSpPr>
            <a:spLocks noGrp="1"/>
          </p:cNvSpPr>
          <p:nvPr>
            <p:ph type="dt" sz="half" idx="10"/>
          </p:nvPr>
        </p:nvSpPr>
        <p:spPr/>
        <p:txBody>
          <a:bodyPr/>
          <a:lstStyle/>
          <a:p>
            <a:fld id="{40DF34AD-4853-4EBE-8693-D2516E54D3DE}" type="datetime1">
              <a:rPr lang="en-US" smtClean="0"/>
              <a:t>5/10/2020</a:t>
            </a:fld>
            <a:endParaRPr lang="en-US" dirty="0"/>
          </a:p>
        </p:txBody>
      </p:sp>
      <p:sp>
        <p:nvSpPr>
          <p:cNvPr id="4" name="Slide Number Placeholder 3"/>
          <p:cNvSpPr>
            <a:spLocks noGrp="1"/>
          </p:cNvSpPr>
          <p:nvPr>
            <p:ph type="sldNum" sz="quarter" idx="12"/>
          </p:nvPr>
        </p:nvSpPr>
        <p:spPr/>
        <p:txBody>
          <a:bodyPr/>
          <a:lstStyle/>
          <a:p>
            <a:fld id="{F1E51A9F-9D40-144B-9666-6B30B75E8C1B}" type="slidenum">
              <a:rPr lang="en-US" smtClean="0"/>
              <a:pPr/>
              <a:t>16</a:t>
            </a:fld>
            <a:endParaRPr lang="en-US" dirty="0"/>
          </a:p>
        </p:txBody>
      </p:sp>
      <p:pic>
        <p:nvPicPr>
          <p:cNvPr id="5" name="Picture 4"/>
          <p:cNvPicPr>
            <a:picLocks noChangeAspect="1"/>
          </p:cNvPicPr>
          <p:nvPr/>
        </p:nvPicPr>
        <p:blipFill>
          <a:blip r:embed="rId3"/>
          <a:stretch>
            <a:fillRect/>
          </a:stretch>
        </p:blipFill>
        <p:spPr>
          <a:xfrm>
            <a:off x="629517" y="75328"/>
            <a:ext cx="5795177" cy="3803908"/>
          </a:xfrm>
          <a:prstGeom prst="rect">
            <a:avLst/>
          </a:prstGeom>
        </p:spPr>
      </p:pic>
      <p:pic>
        <p:nvPicPr>
          <p:cNvPr id="8" name="Picture 7"/>
          <p:cNvPicPr>
            <a:picLocks noChangeAspect="1"/>
          </p:cNvPicPr>
          <p:nvPr/>
        </p:nvPicPr>
        <p:blipFill rotWithShape="1">
          <a:blip r:embed="rId4"/>
          <a:srcRect t="7426" b="5552"/>
          <a:stretch/>
        </p:blipFill>
        <p:spPr>
          <a:xfrm>
            <a:off x="135947" y="2992477"/>
            <a:ext cx="1505817" cy="3574578"/>
          </a:xfrm>
          <a:prstGeom prst="rect">
            <a:avLst/>
          </a:prstGeom>
        </p:spPr>
      </p:pic>
    </p:spTree>
    <p:extLst>
      <p:ext uri="{BB962C8B-B14F-4D97-AF65-F5344CB8AC3E}">
        <p14:creationId xmlns:p14="http://schemas.microsoft.com/office/powerpoint/2010/main" val="2479673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0" y="0"/>
            <a:ext cx="0" cy="0"/>
          </a:xfrm>
        </p:spPr>
        <p:txBody>
          <a:bodyPr/>
          <a:lstStyle/>
          <a:p>
            <a:pPr>
              <a:defRPr/>
            </a:pPr>
            <a:fld id="{BC87EE48-6CA6-1541-BC1C-F74B92E671A8}" type="slidenum">
              <a:rPr lang="en-US" smtClean="0"/>
              <a:pPr>
                <a:defRPr/>
              </a:pPr>
              <a:t>17</a:t>
            </a:fld>
            <a:endParaRPr lang="en-US" dirty="0"/>
          </a:p>
        </p:txBody>
      </p:sp>
      <p:pic>
        <p:nvPicPr>
          <p:cNvPr id="10" name="Picture 9"/>
          <p:cNvPicPr>
            <a:picLocks noChangeAspect="1"/>
          </p:cNvPicPr>
          <p:nvPr/>
        </p:nvPicPr>
        <p:blipFill>
          <a:blip r:embed="rId2"/>
          <a:stretch>
            <a:fillRect/>
          </a:stretch>
        </p:blipFill>
        <p:spPr>
          <a:xfrm>
            <a:off x="4899905" y="588359"/>
            <a:ext cx="3690863" cy="5393323"/>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379" y="563982"/>
            <a:ext cx="4056363" cy="5417700"/>
          </a:xfrm>
          <a:prstGeom prst="rect">
            <a:avLst/>
          </a:prstGeom>
        </p:spPr>
      </p:pic>
    </p:spTree>
    <p:extLst>
      <p:ext uri="{BB962C8B-B14F-4D97-AF65-F5344CB8AC3E}">
        <p14:creationId xmlns:p14="http://schemas.microsoft.com/office/powerpoint/2010/main" val="975192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Icy, Ocean, (</a:t>
            </a:r>
            <a:r>
              <a:rPr lang="en-US" dirty="0">
                <a:solidFill>
                  <a:srgbClr val="FF0000"/>
                </a:solidFill>
              </a:rPr>
              <a:t>fill the blank</a:t>
            </a:r>
            <a:r>
              <a:rPr lang="en-US" dirty="0"/>
              <a:t>), WORLD</a:t>
            </a:r>
          </a:p>
        </p:txBody>
      </p:sp>
      <p:sp>
        <p:nvSpPr>
          <p:cNvPr id="2" name="Date Placeholder 1"/>
          <p:cNvSpPr>
            <a:spLocks noGrp="1"/>
          </p:cNvSpPr>
          <p:nvPr>
            <p:ph type="dt" sz="half" idx="10"/>
          </p:nvPr>
        </p:nvSpPr>
        <p:spPr/>
        <p:txBody>
          <a:bodyPr/>
          <a:lstStyle/>
          <a:p>
            <a:fld id="{E7EF62F8-1DED-49DC-82AA-F331650F967E}" type="datetime1">
              <a:rPr lang="en-US" smtClean="0"/>
              <a:t>5/10/2020</a:t>
            </a:fld>
            <a:endParaRPr lang="en-US" dirty="0"/>
          </a:p>
        </p:txBody>
      </p:sp>
      <p:sp>
        <p:nvSpPr>
          <p:cNvPr id="3" name="Slide Number Placeholder 2"/>
          <p:cNvSpPr>
            <a:spLocks noGrp="1"/>
          </p:cNvSpPr>
          <p:nvPr>
            <p:ph type="sldNum" sz="quarter" idx="12"/>
          </p:nvPr>
        </p:nvSpPr>
        <p:spPr/>
        <p:txBody>
          <a:bodyPr/>
          <a:lstStyle/>
          <a:p>
            <a:fld id="{F1E51A9F-9D40-144B-9666-6B30B75E8C1B}" type="slidenum">
              <a:rPr lang="en-US" smtClean="0"/>
              <a:pPr/>
              <a:t>18</a:t>
            </a:fld>
            <a:endParaRPr lang="en-US" dirty="0"/>
          </a:p>
        </p:txBody>
      </p:sp>
      <p:pic>
        <p:nvPicPr>
          <p:cNvPr id="1028" name="Picture 4" descr="Image result for icy worl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214" y="2532333"/>
            <a:ext cx="3055571" cy="32471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4994031" y="1313953"/>
            <a:ext cx="3860002" cy="5216712"/>
          </a:xfrm>
          <a:prstGeom prst="rect">
            <a:avLst/>
          </a:prstGeom>
        </p:spPr>
      </p:pic>
      <p:pic>
        <p:nvPicPr>
          <p:cNvPr id="1030" name="Picture 6" descr="Image result for eels jp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236" y="4468575"/>
            <a:ext cx="2095368" cy="157571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icy world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364" y="1612278"/>
            <a:ext cx="2247107" cy="22471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6"/>
          <a:stretch>
            <a:fillRect/>
          </a:stretch>
        </p:blipFill>
        <p:spPr>
          <a:xfrm>
            <a:off x="4249790" y="4673885"/>
            <a:ext cx="2808569" cy="1957387"/>
          </a:xfrm>
          <a:prstGeom prst="rect">
            <a:avLst/>
          </a:prstGeom>
        </p:spPr>
      </p:pic>
    </p:spTree>
    <p:extLst>
      <p:ext uri="{BB962C8B-B14F-4D97-AF65-F5344CB8AC3E}">
        <p14:creationId xmlns:p14="http://schemas.microsoft.com/office/powerpoint/2010/main" val="3553555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4" name="Group 3"/>
          <p:cNvGrpSpPr/>
          <p:nvPr/>
        </p:nvGrpSpPr>
        <p:grpSpPr>
          <a:xfrm>
            <a:off x="2139530" y="3795116"/>
            <a:ext cx="4753647" cy="2709808"/>
            <a:chOff x="1165346" y="1472068"/>
            <a:chExt cx="5495925" cy="3132942"/>
          </a:xfrm>
        </p:grpSpPr>
        <p:pic>
          <p:nvPicPr>
            <p:cNvPr id="57348" name="Picture 4" descr="http://spacenews.com/wp-content/uploads/2015/03/1-skybox-main-879x4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346" y="1472068"/>
              <a:ext cx="5495925" cy="30324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0" name="TextBox 9"/>
            <p:cNvSpPr txBox="1"/>
            <p:nvPr/>
          </p:nvSpPr>
          <p:spPr>
            <a:xfrm>
              <a:off x="2214747" y="2858332"/>
              <a:ext cx="604653" cy="338554"/>
            </a:xfrm>
            <a:prstGeom prst="rect">
              <a:avLst/>
            </a:prstGeom>
            <a:noFill/>
          </p:spPr>
          <p:txBody>
            <a:bodyPr wrap="none" rtlCol="0">
              <a:spAutoFit/>
            </a:bodyPr>
            <a:lstStyle/>
            <a:p>
              <a:r>
                <a:rPr lang="en-US" sz="1600" dirty="0">
                  <a:solidFill>
                    <a:srgbClr val="00B0F0"/>
                  </a:solidFill>
                </a:rPr>
                <a:t>SHS</a:t>
              </a:r>
            </a:p>
          </p:txBody>
        </p:sp>
        <p:sp>
          <p:nvSpPr>
            <p:cNvPr id="11" name="TextBox 10"/>
            <p:cNvSpPr txBox="1"/>
            <p:nvPr/>
          </p:nvSpPr>
          <p:spPr>
            <a:xfrm>
              <a:off x="2819400" y="2307497"/>
              <a:ext cx="500458" cy="276999"/>
            </a:xfrm>
            <a:prstGeom prst="rect">
              <a:avLst/>
            </a:prstGeom>
            <a:noFill/>
          </p:spPr>
          <p:txBody>
            <a:bodyPr wrap="none" rtlCol="0">
              <a:spAutoFit/>
            </a:bodyPr>
            <a:lstStyle/>
            <a:p>
              <a:r>
                <a:rPr lang="en-US" sz="1200" dirty="0">
                  <a:solidFill>
                    <a:srgbClr val="00B0F0"/>
                  </a:solidFill>
                </a:rPr>
                <a:t>SHS</a:t>
              </a:r>
            </a:p>
          </p:txBody>
        </p:sp>
        <p:sp>
          <p:nvSpPr>
            <p:cNvPr id="12" name="TextBox 11"/>
            <p:cNvSpPr txBox="1"/>
            <p:nvPr/>
          </p:nvSpPr>
          <p:spPr>
            <a:xfrm>
              <a:off x="3980380" y="2950068"/>
              <a:ext cx="500458" cy="276999"/>
            </a:xfrm>
            <a:prstGeom prst="rect">
              <a:avLst/>
            </a:prstGeom>
            <a:noFill/>
          </p:spPr>
          <p:txBody>
            <a:bodyPr wrap="none" rtlCol="0">
              <a:spAutoFit/>
            </a:bodyPr>
            <a:lstStyle/>
            <a:p>
              <a:r>
                <a:rPr lang="en-US" sz="1200" dirty="0">
                  <a:solidFill>
                    <a:srgbClr val="00B0F0"/>
                  </a:solidFill>
                </a:rPr>
                <a:t>SHS</a:t>
              </a:r>
            </a:p>
          </p:txBody>
        </p:sp>
        <p:sp>
          <p:nvSpPr>
            <p:cNvPr id="13" name="TextBox 12"/>
            <p:cNvSpPr txBox="1"/>
            <p:nvPr/>
          </p:nvSpPr>
          <p:spPr>
            <a:xfrm>
              <a:off x="5181600" y="2308411"/>
              <a:ext cx="604653" cy="338554"/>
            </a:xfrm>
            <a:prstGeom prst="rect">
              <a:avLst/>
            </a:prstGeom>
            <a:noFill/>
          </p:spPr>
          <p:txBody>
            <a:bodyPr wrap="none" rtlCol="0">
              <a:spAutoFit/>
            </a:bodyPr>
            <a:lstStyle/>
            <a:p>
              <a:r>
                <a:rPr lang="en-US" sz="1600" dirty="0">
                  <a:solidFill>
                    <a:srgbClr val="00B0F0"/>
                  </a:solidFill>
                </a:rPr>
                <a:t>SHS</a:t>
              </a:r>
            </a:p>
          </p:txBody>
        </p:sp>
        <p:sp>
          <p:nvSpPr>
            <p:cNvPr id="14" name="TextBox 13"/>
            <p:cNvSpPr txBox="1"/>
            <p:nvPr/>
          </p:nvSpPr>
          <p:spPr>
            <a:xfrm>
              <a:off x="5771988" y="4191000"/>
              <a:ext cx="476412" cy="261610"/>
            </a:xfrm>
            <a:prstGeom prst="rect">
              <a:avLst/>
            </a:prstGeom>
            <a:noFill/>
          </p:spPr>
          <p:txBody>
            <a:bodyPr wrap="none" rtlCol="0">
              <a:spAutoFit/>
            </a:bodyPr>
            <a:lstStyle/>
            <a:p>
              <a:r>
                <a:rPr lang="en-US" sz="1050" dirty="0">
                  <a:solidFill>
                    <a:srgbClr val="00B0F0"/>
                  </a:solidFill>
                </a:rPr>
                <a:t>SHS</a:t>
              </a:r>
            </a:p>
          </p:txBody>
        </p:sp>
        <p:sp>
          <p:nvSpPr>
            <p:cNvPr id="15" name="TextBox 14"/>
            <p:cNvSpPr txBox="1"/>
            <p:nvPr/>
          </p:nvSpPr>
          <p:spPr>
            <a:xfrm>
              <a:off x="6096000" y="3975556"/>
              <a:ext cx="396262" cy="215444"/>
            </a:xfrm>
            <a:prstGeom prst="rect">
              <a:avLst/>
            </a:prstGeom>
            <a:noFill/>
          </p:spPr>
          <p:txBody>
            <a:bodyPr wrap="none" rtlCol="0">
              <a:spAutoFit/>
            </a:bodyPr>
            <a:lstStyle/>
            <a:p>
              <a:r>
                <a:rPr lang="en-US" sz="800" dirty="0">
                  <a:solidFill>
                    <a:srgbClr val="00B0F0"/>
                  </a:solidFill>
                </a:rPr>
                <a:t>SHS</a:t>
              </a:r>
            </a:p>
          </p:txBody>
        </p:sp>
        <p:sp>
          <p:nvSpPr>
            <p:cNvPr id="16" name="TextBox 15"/>
            <p:cNvSpPr txBox="1"/>
            <p:nvPr/>
          </p:nvSpPr>
          <p:spPr>
            <a:xfrm>
              <a:off x="2438400" y="4343400"/>
              <a:ext cx="476412" cy="261610"/>
            </a:xfrm>
            <a:prstGeom prst="rect">
              <a:avLst/>
            </a:prstGeom>
            <a:noFill/>
          </p:spPr>
          <p:txBody>
            <a:bodyPr wrap="none" rtlCol="0">
              <a:spAutoFit/>
            </a:bodyPr>
            <a:lstStyle/>
            <a:p>
              <a:r>
                <a:rPr lang="en-US" sz="1050" dirty="0">
                  <a:solidFill>
                    <a:srgbClr val="00B0F0"/>
                  </a:solidFill>
                </a:rPr>
                <a:t>SHS</a:t>
              </a:r>
            </a:p>
          </p:txBody>
        </p:sp>
        <p:sp>
          <p:nvSpPr>
            <p:cNvPr id="17" name="TextBox 16"/>
            <p:cNvSpPr txBox="1"/>
            <p:nvPr/>
          </p:nvSpPr>
          <p:spPr>
            <a:xfrm>
              <a:off x="1456629" y="2590800"/>
              <a:ext cx="343364" cy="184666"/>
            </a:xfrm>
            <a:prstGeom prst="rect">
              <a:avLst/>
            </a:prstGeom>
            <a:noFill/>
          </p:spPr>
          <p:txBody>
            <a:bodyPr wrap="none" rtlCol="0">
              <a:spAutoFit/>
            </a:bodyPr>
            <a:lstStyle/>
            <a:p>
              <a:r>
                <a:rPr lang="en-US" sz="600" dirty="0">
                  <a:solidFill>
                    <a:srgbClr val="00B0F0"/>
                  </a:solidFill>
                </a:rPr>
                <a:t>SHS</a:t>
              </a:r>
            </a:p>
          </p:txBody>
        </p:sp>
      </p:grpSp>
      <p:sp>
        <p:nvSpPr>
          <p:cNvPr id="3" name="TextBox 2"/>
          <p:cNvSpPr txBox="1"/>
          <p:nvPr/>
        </p:nvSpPr>
        <p:spPr>
          <a:xfrm>
            <a:off x="936075" y="4099254"/>
            <a:ext cx="1787412" cy="1600438"/>
          </a:xfrm>
          <a:prstGeom prst="rect">
            <a:avLst/>
          </a:prstGeom>
          <a:noFill/>
        </p:spPr>
        <p:txBody>
          <a:bodyPr wrap="none" rtlCol="0">
            <a:spAutoFit/>
          </a:bodyPr>
          <a:lstStyle/>
          <a:p>
            <a:r>
              <a:rPr lang="en-US" sz="1400" b="1" u="sng" dirty="0">
                <a:solidFill>
                  <a:schemeClr val="bg1"/>
                </a:solidFill>
              </a:rPr>
              <a:t>Planetary Science</a:t>
            </a:r>
          </a:p>
          <a:p>
            <a:r>
              <a:rPr lang="en-US" sz="1400" dirty="0">
                <a:solidFill>
                  <a:schemeClr val="bg1"/>
                </a:solidFill>
              </a:rPr>
              <a:t>Mars atmosphere</a:t>
            </a:r>
          </a:p>
          <a:p>
            <a:r>
              <a:rPr lang="en-US" sz="1400" dirty="0">
                <a:solidFill>
                  <a:schemeClr val="bg1"/>
                </a:solidFill>
              </a:rPr>
              <a:t>Cometary Coma</a:t>
            </a:r>
          </a:p>
          <a:p>
            <a:r>
              <a:rPr lang="en-US" sz="1400" dirty="0">
                <a:solidFill>
                  <a:schemeClr val="bg1"/>
                </a:solidFill>
              </a:rPr>
              <a:t>Io Plasma Torus</a:t>
            </a:r>
          </a:p>
          <a:p>
            <a:r>
              <a:rPr lang="en-US" sz="1400" dirty="0">
                <a:solidFill>
                  <a:schemeClr val="bg1"/>
                </a:solidFill>
              </a:rPr>
              <a:t>Venus night airglow </a:t>
            </a:r>
          </a:p>
          <a:p>
            <a:r>
              <a:rPr lang="en-US" sz="1400" dirty="0">
                <a:solidFill>
                  <a:schemeClr val="bg1"/>
                </a:solidFill>
              </a:rPr>
              <a:t>Lunar sodium tail</a:t>
            </a:r>
          </a:p>
          <a:p>
            <a:r>
              <a:rPr lang="en-US" sz="1400" dirty="0">
                <a:solidFill>
                  <a:schemeClr val="bg1"/>
                </a:solidFill>
              </a:rPr>
              <a:t>Planetary plums</a:t>
            </a:r>
          </a:p>
        </p:txBody>
      </p:sp>
      <p:sp>
        <p:nvSpPr>
          <p:cNvPr id="9" name="TextBox 8"/>
          <p:cNvSpPr txBox="1"/>
          <p:nvPr/>
        </p:nvSpPr>
        <p:spPr>
          <a:xfrm>
            <a:off x="116283" y="2968844"/>
            <a:ext cx="1961099" cy="1169551"/>
          </a:xfrm>
          <a:prstGeom prst="rect">
            <a:avLst/>
          </a:prstGeom>
          <a:noFill/>
        </p:spPr>
        <p:txBody>
          <a:bodyPr wrap="square" rtlCol="0">
            <a:spAutoFit/>
          </a:bodyPr>
          <a:lstStyle/>
          <a:p>
            <a:r>
              <a:rPr lang="en-US" sz="1400" b="1" u="sng" dirty="0">
                <a:solidFill>
                  <a:schemeClr val="bg1"/>
                </a:solidFill>
              </a:rPr>
              <a:t>Astrophysics</a:t>
            </a:r>
          </a:p>
          <a:p>
            <a:r>
              <a:rPr lang="en-US" sz="1400" dirty="0">
                <a:solidFill>
                  <a:schemeClr val="bg1"/>
                </a:solidFill>
              </a:rPr>
              <a:t>Interstellar Medium</a:t>
            </a:r>
          </a:p>
          <a:p>
            <a:r>
              <a:rPr lang="en-US" sz="1400" dirty="0">
                <a:solidFill>
                  <a:schemeClr val="bg1"/>
                </a:solidFill>
              </a:rPr>
              <a:t>Lyman-alpha mapping Galaxies</a:t>
            </a:r>
          </a:p>
          <a:p>
            <a:r>
              <a:rPr lang="en-US" altLang="en-US" sz="1400" dirty="0">
                <a:solidFill>
                  <a:schemeClr val="bg1"/>
                </a:solidFill>
              </a:rPr>
              <a:t>Solar wind interface </a:t>
            </a:r>
            <a:endParaRPr lang="en-US" sz="1400" dirty="0">
              <a:solidFill>
                <a:schemeClr val="bg1"/>
              </a:solidFill>
            </a:endParaRPr>
          </a:p>
        </p:txBody>
      </p:sp>
      <p:sp>
        <p:nvSpPr>
          <p:cNvPr id="18" name="TextBox 17"/>
          <p:cNvSpPr txBox="1"/>
          <p:nvPr/>
        </p:nvSpPr>
        <p:spPr>
          <a:xfrm>
            <a:off x="136444" y="5766260"/>
            <a:ext cx="2661306" cy="738664"/>
          </a:xfrm>
          <a:prstGeom prst="rect">
            <a:avLst/>
          </a:prstGeom>
          <a:noFill/>
        </p:spPr>
        <p:txBody>
          <a:bodyPr wrap="none" rtlCol="0">
            <a:spAutoFit/>
          </a:bodyPr>
          <a:lstStyle/>
          <a:p>
            <a:r>
              <a:rPr lang="en-US" sz="1400" b="1" u="sng" dirty="0">
                <a:solidFill>
                  <a:schemeClr val="bg1"/>
                </a:solidFill>
              </a:rPr>
              <a:t>Earth Science</a:t>
            </a:r>
          </a:p>
          <a:p>
            <a:r>
              <a:rPr lang="en-US" sz="1400" dirty="0">
                <a:solidFill>
                  <a:schemeClr val="bg1"/>
                </a:solidFill>
              </a:rPr>
              <a:t>Wind and Temperature profiles</a:t>
            </a:r>
          </a:p>
          <a:p>
            <a:r>
              <a:rPr lang="en-US" sz="1400" dirty="0">
                <a:solidFill>
                  <a:schemeClr val="bg1"/>
                </a:solidFill>
              </a:rPr>
              <a:t>OH and Ozone Measurements </a:t>
            </a: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t="20734"/>
          <a:stretch/>
        </p:blipFill>
        <p:spPr>
          <a:xfrm>
            <a:off x="205627" y="236062"/>
            <a:ext cx="4536848" cy="2711708"/>
          </a:xfrm>
          <a:prstGeom prst="rect">
            <a:avLst/>
          </a:prstGeom>
        </p:spPr>
      </p:pic>
      <p:pic>
        <p:nvPicPr>
          <p:cNvPr id="22" name="Picture 21"/>
          <p:cNvPicPr>
            <a:picLocks noChangeAspect="1"/>
          </p:cNvPicPr>
          <p:nvPr/>
        </p:nvPicPr>
        <p:blipFill rotWithShape="1">
          <a:blip r:embed="rId5">
            <a:extLst>
              <a:ext uri="{28A0092B-C50C-407E-A947-70E740481C1C}">
                <a14:useLocalDpi xmlns:a14="http://schemas.microsoft.com/office/drawing/2010/main" val="0"/>
              </a:ext>
            </a:extLst>
          </a:blip>
          <a:srcRect l="47663" t="53387" r="42668" b="30581"/>
          <a:stretch/>
        </p:blipFill>
        <p:spPr>
          <a:xfrm rot="10800000">
            <a:off x="7631707" y="5011502"/>
            <a:ext cx="1371600" cy="1705716"/>
          </a:xfrm>
          <a:prstGeom prst="rect">
            <a:avLst/>
          </a:prstGeom>
        </p:spPr>
      </p:pic>
      <p:pic>
        <p:nvPicPr>
          <p:cNvPr id="2050" name="Picture 2" descr="Image result for raghvendra saha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36470" y="1767925"/>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Bjorn  Davidsson's Picture"/>
          <p:cNvPicPr>
            <a:picLocks noChangeAspect="1" noChangeArrowheads="1"/>
          </p:cNvPicPr>
          <p:nvPr/>
        </p:nvPicPr>
        <p:blipFill rotWithShape="1">
          <a:blip r:embed="rId7">
            <a:extLst>
              <a:ext uri="{28A0092B-C50C-407E-A947-70E740481C1C}">
                <a14:useLocalDpi xmlns:a14="http://schemas.microsoft.com/office/drawing/2010/main" val="0"/>
              </a:ext>
            </a:extLst>
          </a:blip>
          <a:srcRect l="23834" t="3971" r="20165" b="54667"/>
          <a:stretch/>
        </p:blipFill>
        <p:spPr bwMode="auto">
          <a:xfrm>
            <a:off x="7636470" y="139523"/>
            <a:ext cx="1371600" cy="1519615"/>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4798984" y="568187"/>
            <a:ext cx="2421625" cy="2708434"/>
          </a:xfrm>
          <a:prstGeom prst="rect">
            <a:avLst/>
          </a:prstGeom>
          <a:noFill/>
        </p:spPr>
        <p:txBody>
          <a:bodyPr wrap="none" rtlCol="0">
            <a:spAutoFit/>
          </a:bodyPr>
          <a:lstStyle/>
          <a:p>
            <a:pPr algn="ctr"/>
            <a:r>
              <a:rPr lang="en-US" sz="2200" b="1" dirty="0">
                <a:solidFill>
                  <a:srgbClr val="FFFF00"/>
                </a:solidFill>
              </a:rPr>
              <a:t>It takes a village</a:t>
            </a:r>
          </a:p>
          <a:p>
            <a:pPr algn="ctr"/>
            <a:endParaRPr lang="en-US" sz="2200" b="1" dirty="0">
              <a:solidFill>
                <a:srgbClr val="FFFF00"/>
              </a:solidFill>
            </a:endParaRPr>
          </a:p>
          <a:p>
            <a:pPr algn="ctr"/>
            <a:r>
              <a:rPr lang="en-US" sz="2200" b="1" dirty="0">
                <a:solidFill>
                  <a:srgbClr val="FFFF00"/>
                </a:solidFill>
              </a:rPr>
              <a:t>It takes time</a:t>
            </a:r>
          </a:p>
          <a:p>
            <a:pPr algn="ctr"/>
            <a:endParaRPr lang="en-US" sz="2200" b="1" dirty="0">
              <a:solidFill>
                <a:srgbClr val="FFFF00"/>
              </a:solidFill>
            </a:endParaRPr>
          </a:p>
          <a:p>
            <a:pPr algn="ctr"/>
            <a:r>
              <a:rPr lang="en-US" sz="2200" b="1" dirty="0">
                <a:solidFill>
                  <a:srgbClr val="FFFF00"/>
                </a:solidFill>
              </a:rPr>
              <a:t>It needs $$</a:t>
            </a:r>
          </a:p>
          <a:p>
            <a:pPr algn="ctr"/>
            <a:endParaRPr lang="en-US" sz="1400" b="1" dirty="0">
              <a:solidFill>
                <a:srgbClr val="FFFF00"/>
              </a:solidFill>
            </a:endParaRPr>
          </a:p>
          <a:p>
            <a:pPr algn="ctr"/>
            <a:endParaRPr lang="en-US" sz="1400" b="1" dirty="0">
              <a:solidFill>
                <a:srgbClr val="FFFF00"/>
              </a:solidFill>
            </a:endParaRPr>
          </a:p>
          <a:p>
            <a:pPr algn="ctr"/>
            <a:r>
              <a:rPr lang="en-US" sz="1400" dirty="0">
                <a:solidFill>
                  <a:srgbClr val="FFFF00"/>
                </a:solidFill>
              </a:rPr>
              <a:t>sona.hosseini@jpl.nasa.gov</a:t>
            </a:r>
          </a:p>
          <a:p>
            <a:pPr algn="ctr"/>
            <a:endParaRPr lang="en-US" b="1" dirty="0">
              <a:solidFill>
                <a:srgbClr val="FFFF00"/>
              </a:solidFill>
            </a:endParaRPr>
          </a:p>
        </p:txBody>
      </p:sp>
      <p:pic>
        <p:nvPicPr>
          <p:cNvPr id="2056" name="Picture 8" descr="Image result for Chris webster JPL"/>
          <p:cNvPicPr>
            <a:picLocks noChangeAspect="1" noChangeArrowheads="1"/>
          </p:cNvPicPr>
          <p:nvPr/>
        </p:nvPicPr>
        <p:blipFill rotWithShape="1">
          <a:blip r:embed="rId8">
            <a:extLst>
              <a:ext uri="{28A0092B-C50C-407E-A947-70E740481C1C}">
                <a14:useLocalDpi xmlns:a14="http://schemas.microsoft.com/office/drawing/2010/main" val="0"/>
              </a:ext>
            </a:extLst>
          </a:blip>
          <a:srcRect l="15270" t="3325" r="19265" b="31210"/>
          <a:stretch/>
        </p:blipFill>
        <p:spPr bwMode="auto">
          <a:xfrm>
            <a:off x="7636470" y="3245070"/>
            <a:ext cx="1371600" cy="1654403"/>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1CDB2959-9B0F-4F47-97C4-30C3FDC902F3}" type="datetime1">
              <a:rPr lang="en-US" smtClean="0"/>
              <a:t>5/10/2020</a:t>
            </a:fld>
            <a:endParaRPr lang="en-US" dirty="0"/>
          </a:p>
        </p:txBody>
      </p:sp>
      <p:sp>
        <p:nvSpPr>
          <p:cNvPr id="6" name="Slide Number Placeholder 5"/>
          <p:cNvSpPr>
            <a:spLocks noGrp="1"/>
          </p:cNvSpPr>
          <p:nvPr>
            <p:ph type="sldNum" sz="quarter" idx="12"/>
          </p:nvPr>
        </p:nvSpPr>
        <p:spPr/>
        <p:txBody>
          <a:bodyPr/>
          <a:lstStyle/>
          <a:p>
            <a:fld id="{F1E51A9F-9D40-144B-9666-6B30B75E8C1B}" type="slidenum">
              <a:rPr lang="en-US" smtClean="0"/>
              <a:pPr/>
              <a:t>19</a:t>
            </a:fld>
            <a:endParaRPr lang="en-US" dirty="0"/>
          </a:p>
        </p:txBody>
      </p:sp>
    </p:spTree>
    <p:extLst>
      <p:ext uri="{BB962C8B-B14F-4D97-AF65-F5344CB8AC3E}">
        <p14:creationId xmlns:p14="http://schemas.microsoft.com/office/powerpoint/2010/main" val="2418962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F9A315-F53C-486C-AAE9-B61762C1936C}"/>
              </a:ext>
            </a:extLst>
          </p:cNvPr>
          <p:cNvSpPr>
            <a:spLocks noGrp="1"/>
          </p:cNvSpPr>
          <p:nvPr>
            <p:ph type="body" sz="quarter" idx="3"/>
          </p:nvPr>
        </p:nvSpPr>
        <p:spPr/>
        <p:txBody>
          <a:bodyPr/>
          <a:lstStyle/>
          <a:p>
            <a:r>
              <a:rPr lang="en-US" dirty="0"/>
              <a:t>Backup</a:t>
            </a:r>
          </a:p>
        </p:txBody>
      </p:sp>
      <p:sp>
        <p:nvSpPr>
          <p:cNvPr id="3" name="Text Placeholder 2">
            <a:extLst>
              <a:ext uri="{FF2B5EF4-FFF2-40B4-BE49-F238E27FC236}">
                <a16:creationId xmlns:a16="http://schemas.microsoft.com/office/drawing/2014/main" id="{127058EA-0F38-405C-80BA-9B97D527A477}"/>
              </a:ext>
            </a:extLst>
          </p:cNvPr>
          <p:cNvSpPr>
            <a:spLocks noGrp="1"/>
          </p:cNvSpPr>
          <p:nvPr>
            <p:ph type="body" sz="quarter" idx="19"/>
          </p:nvPr>
        </p:nvSpPr>
        <p:spPr/>
        <p:txBody>
          <a:bodyPr/>
          <a:lstStyle/>
          <a:p>
            <a:endParaRPr lang="en-US"/>
          </a:p>
        </p:txBody>
      </p:sp>
      <p:sp>
        <p:nvSpPr>
          <p:cNvPr id="4" name="Text Placeholder 3">
            <a:extLst>
              <a:ext uri="{FF2B5EF4-FFF2-40B4-BE49-F238E27FC236}">
                <a16:creationId xmlns:a16="http://schemas.microsoft.com/office/drawing/2014/main" id="{E09ECEAE-4DF0-40E6-8FCA-CFF96A9E5692}"/>
              </a:ext>
            </a:extLst>
          </p:cNvPr>
          <p:cNvSpPr>
            <a:spLocks noGrp="1"/>
          </p:cNvSpPr>
          <p:nvPr>
            <p:ph type="body" sz="quarter" idx="20"/>
          </p:nvPr>
        </p:nvSpPr>
        <p:spPr/>
        <p:txBody>
          <a:bodyPr/>
          <a:lstStyle/>
          <a:p>
            <a:endParaRPr lang="en-US"/>
          </a:p>
        </p:txBody>
      </p:sp>
    </p:spTree>
    <p:extLst>
      <p:ext uri="{BB962C8B-B14F-4D97-AF65-F5344CB8AC3E}">
        <p14:creationId xmlns:p14="http://schemas.microsoft.com/office/powerpoint/2010/main" val="519771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pic>
        <p:nvPicPr>
          <p:cNvPr id="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3205" y="3192583"/>
            <a:ext cx="3686404" cy="2073603"/>
          </a:xfrm>
          <a:prstGeom prst="rect">
            <a:avLst/>
          </a:prstGeom>
        </p:spPr>
      </p:pic>
      <p:sp>
        <p:nvSpPr>
          <p:cNvPr id="2" name="Title 1"/>
          <p:cNvSpPr>
            <a:spLocks noGrp="1"/>
          </p:cNvSpPr>
          <p:nvPr>
            <p:ph type="ctrTitle"/>
          </p:nvPr>
        </p:nvSpPr>
        <p:spPr/>
        <p:txBody>
          <a:bodyPr/>
          <a:lstStyle/>
          <a:p>
            <a:r>
              <a:rPr lang="en" sz="3200" dirty="0"/>
              <a:t>Little is know about the Lunar exosphere </a:t>
            </a:r>
            <a:endParaRPr lang="en-US" sz="3200" dirty="0"/>
          </a:p>
        </p:txBody>
      </p:sp>
      <p:sp>
        <p:nvSpPr>
          <p:cNvPr id="91" name="Shape 91"/>
          <p:cNvSpPr txBox="1">
            <a:spLocks noGrp="1"/>
          </p:cNvSpPr>
          <p:nvPr>
            <p:ph idx="4294967295"/>
          </p:nvPr>
        </p:nvSpPr>
        <p:spPr>
          <a:xfrm>
            <a:off x="5591175" y="3044825"/>
            <a:ext cx="3552825" cy="2803525"/>
          </a:xfrm>
          <a:prstGeom prst="rect">
            <a:avLst/>
          </a:prstGeom>
        </p:spPr>
        <p:txBody>
          <a:bodyPr spcFirstLastPara="1" vert="horz" wrap="square" lIns="91425" tIns="91425" rIns="91425" bIns="91425" rtlCol="0" anchor="t" anchorCtr="0">
            <a:noAutofit/>
          </a:bodyPr>
          <a:lstStyle/>
          <a:p>
            <a:pPr marL="0" indent="0">
              <a:buNone/>
            </a:pPr>
            <a:r>
              <a:rPr lang="en-US" altLang="en-US" sz="1600" dirty="0">
                <a:latin typeface="Times New Roman" panose="02020603050405020304" pitchFamily="18" charset="0"/>
                <a:cs typeface="Times New Roman" panose="02020603050405020304" pitchFamily="18" charset="0"/>
              </a:rPr>
              <a:t>Spatial resolution: 1.7 km</a:t>
            </a:r>
          </a:p>
          <a:p>
            <a:pPr marL="0" indent="0">
              <a:buNone/>
            </a:pPr>
            <a:r>
              <a:rPr lang="en-US" altLang="en-US" sz="1600" dirty="0">
                <a:latin typeface="Times New Roman" panose="02020603050405020304" pitchFamily="18" charset="0"/>
                <a:cs typeface="Times New Roman" panose="02020603050405020304" pitchFamily="18" charset="0"/>
              </a:rPr>
              <a:t>Spectral resolution- Band 307.3 nm</a:t>
            </a:r>
          </a:p>
          <a:p>
            <a:pPr lvl="1">
              <a:buFont typeface="Wingdings" panose="05000000000000000000" pitchFamily="2" charset="2"/>
              <a:buChar char="§"/>
            </a:pPr>
            <a:r>
              <a:rPr lang="en-US" altLang="en-US" sz="1600" dirty="0">
                <a:latin typeface="Times New Roman" panose="02020603050405020304" pitchFamily="18" charset="0"/>
                <a:cs typeface="Times New Roman" panose="02020603050405020304" pitchFamily="18" charset="0"/>
              </a:rPr>
              <a:t>Resolving power R = 72,000</a:t>
            </a:r>
          </a:p>
          <a:p>
            <a:pPr lvl="1">
              <a:buFont typeface="Wingdings" panose="05000000000000000000" pitchFamily="2" charset="2"/>
              <a:buChar char="§"/>
            </a:pPr>
            <a:r>
              <a:rPr lang="en-US" altLang="en-US" sz="1600" dirty="0">
                <a:latin typeface="Times New Roman" panose="02020603050405020304" pitchFamily="18" charset="0"/>
                <a:cs typeface="Times New Roman" panose="02020603050405020304" pitchFamily="18" charset="0"/>
              </a:rPr>
              <a:t>Resolution: </a:t>
            </a:r>
            <a:r>
              <a:rPr lang="en-US" altLang="en-US" sz="1600" dirty="0">
                <a:latin typeface="Symbol" panose="05050102010706020507" pitchFamily="18" charset="2"/>
                <a:cs typeface="Times New Roman" panose="02020603050405020304" pitchFamily="18" charset="0"/>
              </a:rPr>
              <a:t>Dl </a:t>
            </a:r>
            <a:r>
              <a:rPr lang="en-US" altLang="en-US" sz="1600" dirty="0">
                <a:latin typeface="Times New Roman" panose="02020603050405020304" pitchFamily="18" charset="0"/>
                <a:cs typeface="Times New Roman" panose="02020603050405020304" pitchFamily="18" charset="0"/>
              </a:rPr>
              <a:t>~ 0.1 Å</a:t>
            </a:r>
          </a:p>
          <a:p>
            <a:pPr marL="0" indent="0">
              <a:buNone/>
            </a:pPr>
            <a:r>
              <a:rPr lang="en-US" altLang="en-US" sz="1600" dirty="0">
                <a:latin typeface="Times New Roman" panose="02020603050405020304" pitchFamily="18" charset="0"/>
                <a:cs typeface="Times New Roman" panose="02020603050405020304" pitchFamily="18" charset="0"/>
              </a:rPr>
              <a:t>Exposure time: 7sec</a:t>
            </a:r>
          </a:p>
          <a:p>
            <a:pPr marL="0" indent="0">
              <a:buNone/>
            </a:pPr>
            <a:r>
              <a:rPr lang="en-US" altLang="en-US" sz="1600" dirty="0">
                <a:latin typeface="Times New Roman" panose="02020603050405020304" pitchFamily="18" charset="0"/>
                <a:cs typeface="Times New Roman" panose="02020603050405020304" pitchFamily="18" charset="0"/>
              </a:rPr>
              <a:t>No mechanisms or moving parts</a:t>
            </a:r>
          </a:p>
          <a:p>
            <a:pPr marL="0" indent="0">
              <a:buNone/>
            </a:pPr>
            <a:r>
              <a:rPr lang="en-US" altLang="en-US" sz="1600" dirty="0">
                <a:latin typeface="Times New Roman" panose="02020603050405020304" pitchFamily="18" charset="0"/>
                <a:cs typeface="Times New Roman" panose="02020603050405020304" pitchFamily="18" charset="0"/>
              </a:rPr>
              <a:t>Detector temperature: -20 C</a:t>
            </a:r>
          </a:p>
          <a:p>
            <a:pPr marL="0" indent="0">
              <a:buNone/>
            </a:pPr>
            <a:r>
              <a:rPr lang="en-US" altLang="en-US" sz="1600" dirty="0">
                <a:latin typeface="Times New Roman" panose="02020603050405020304" pitchFamily="18" charset="0"/>
                <a:cs typeface="Times New Roman" panose="02020603050405020304" pitchFamily="18" charset="0"/>
              </a:rPr>
              <a:t>Passive cooling for detector</a:t>
            </a:r>
          </a:p>
        </p:txBody>
      </p:sp>
      <p:pic>
        <p:nvPicPr>
          <p:cNvPr id="93" name="Shape 93"/>
          <p:cNvPicPr preferRelativeResize="0"/>
          <p:nvPr/>
        </p:nvPicPr>
        <p:blipFill>
          <a:blip r:embed="rId4">
            <a:alphaModFix/>
          </a:blip>
          <a:stretch>
            <a:fillRect/>
          </a:stretch>
        </p:blipFill>
        <p:spPr>
          <a:xfrm>
            <a:off x="254651" y="1319022"/>
            <a:ext cx="2389680" cy="3025295"/>
          </a:xfrm>
          <a:prstGeom prst="rect">
            <a:avLst/>
          </a:prstGeom>
          <a:noFill/>
          <a:ln>
            <a:noFill/>
          </a:ln>
        </p:spPr>
      </p:pic>
      <p:sp>
        <p:nvSpPr>
          <p:cNvPr id="3" name="TextBox 2"/>
          <p:cNvSpPr txBox="1"/>
          <p:nvPr/>
        </p:nvSpPr>
        <p:spPr>
          <a:xfrm>
            <a:off x="3499516" y="1409064"/>
            <a:ext cx="5277255" cy="830997"/>
          </a:xfrm>
          <a:prstGeom prst="rect">
            <a:avLst/>
          </a:prstGeom>
          <a:noFill/>
        </p:spPr>
        <p:txBody>
          <a:bodyPr wrap="square" rtlCol="0">
            <a:spAutoFit/>
          </a:bodyPr>
          <a:lstStyle/>
          <a:p>
            <a:pPr>
              <a:buClr>
                <a:srgbClr val="000000"/>
              </a:buClr>
            </a:pPr>
            <a:r>
              <a:rPr lang="en-US" sz="1600" dirty="0">
                <a:solidFill>
                  <a:srgbClr val="000000"/>
                </a:solidFill>
                <a:latin typeface="Times New Roman" panose="02020603050405020304" pitchFamily="18" charset="0"/>
                <a:cs typeface="Times New Roman" panose="02020603050405020304" pitchFamily="18" charset="0"/>
              </a:rPr>
              <a:t>Characterize the existence of a lunar volatiles, i.e., OH</a:t>
            </a:r>
          </a:p>
          <a:p>
            <a:pPr>
              <a:buClr>
                <a:srgbClr val="000000"/>
              </a:buClr>
            </a:pPr>
            <a:r>
              <a:rPr lang="en-US" sz="1600" dirty="0">
                <a:solidFill>
                  <a:srgbClr val="000000"/>
                </a:solidFill>
                <a:latin typeface="Times New Roman" panose="02020603050405020304" pitchFamily="18" charset="0"/>
                <a:cs typeface="Times New Roman" panose="02020603050405020304" pitchFamily="18" charset="0"/>
              </a:rPr>
              <a:t>Potential detection of the full extent of the lunar OH tail</a:t>
            </a:r>
          </a:p>
          <a:p>
            <a:pPr>
              <a:buClr>
                <a:srgbClr val="000000"/>
              </a:buClr>
            </a:pPr>
            <a:r>
              <a:rPr lang="en-US" sz="1600" dirty="0">
                <a:solidFill>
                  <a:srgbClr val="000000"/>
                </a:solidFill>
                <a:latin typeface="Times New Roman" panose="02020603050405020304" pitchFamily="18" charset="0"/>
                <a:cs typeface="Times New Roman" panose="02020603050405020304" pitchFamily="18" charset="0"/>
              </a:rPr>
              <a:t>Acquire seasonal lunar limb observations</a:t>
            </a:r>
          </a:p>
        </p:txBody>
      </p:sp>
      <p:sp>
        <p:nvSpPr>
          <p:cNvPr id="4" name="TextBox 3"/>
          <p:cNvSpPr txBox="1"/>
          <p:nvPr/>
        </p:nvSpPr>
        <p:spPr>
          <a:xfrm>
            <a:off x="153084" y="5480045"/>
            <a:ext cx="5438321" cy="1107996"/>
          </a:xfrm>
          <a:prstGeom prst="rect">
            <a:avLst/>
          </a:prstGeom>
          <a:noFill/>
        </p:spPr>
        <p:txBody>
          <a:bodyPr wrap="square" rtlCol="0">
            <a:spAutoFit/>
          </a:bodyPr>
          <a:lstStyle/>
          <a:p>
            <a:pPr>
              <a:buClr>
                <a:srgbClr val="000000"/>
              </a:buClr>
            </a:pPr>
            <a:r>
              <a:rPr lang="en-US" sz="1600" u="sng" dirty="0">
                <a:solidFill>
                  <a:srgbClr val="000000"/>
                </a:solidFill>
                <a:latin typeface="Times New Roman" panose="02020603050405020304" pitchFamily="18" charset="0"/>
                <a:cs typeface="Times New Roman" panose="02020603050405020304" pitchFamily="18" charset="0"/>
              </a:rPr>
              <a:t>The goal is to measure OH intensity in 308nm vs. </a:t>
            </a:r>
          </a:p>
          <a:p>
            <a:pPr marL="0" lvl="1">
              <a:buClr>
                <a:srgbClr val="000000"/>
              </a:buClr>
            </a:pPr>
            <a:r>
              <a:rPr lang="en-US" altLang="en-US" sz="1600" dirty="0">
                <a:solidFill>
                  <a:srgbClr val="000000"/>
                </a:solidFill>
                <a:latin typeface="Times New Roman" panose="02020603050405020304" pitchFamily="18" charset="0"/>
                <a:cs typeface="Times New Roman" panose="02020603050405020304" pitchFamily="18" charset="0"/>
              </a:rPr>
              <a:t>Solar photons, Solar Energetic Particles, Solar wind, Meteoric influx, Large impacts</a:t>
            </a:r>
          </a:p>
          <a:p>
            <a:endParaRPr lang="en-US" dirty="0"/>
          </a:p>
        </p:txBody>
      </p:sp>
      <p:sp>
        <p:nvSpPr>
          <p:cNvPr id="9" name="Rectangle 8"/>
          <p:cNvSpPr/>
          <p:nvPr/>
        </p:nvSpPr>
        <p:spPr>
          <a:xfrm>
            <a:off x="6869018" y="6076030"/>
            <a:ext cx="2274982" cy="646331"/>
          </a:xfrm>
          <a:prstGeom prst="rect">
            <a:avLst/>
          </a:prstGeom>
        </p:spPr>
        <p:txBody>
          <a:bodyPr wrap="none">
            <a:spAutoFit/>
          </a:bodyPr>
          <a:lstStyle/>
          <a:p>
            <a:r>
              <a:rPr lang="en-US" dirty="0"/>
              <a:t>Hosseini, Davidsson</a:t>
            </a:r>
          </a:p>
          <a:p>
            <a:r>
              <a:rPr lang="en-US" dirty="0"/>
              <a:t>under submission</a:t>
            </a:r>
          </a:p>
        </p:txBody>
      </p:sp>
      <p:sp>
        <p:nvSpPr>
          <p:cNvPr id="5" name="Date Placeholder 4"/>
          <p:cNvSpPr>
            <a:spLocks noGrp="1"/>
          </p:cNvSpPr>
          <p:nvPr>
            <p:ph type="dt" sz="half" idx="10"/>
          </p:nvPr>
        </p:nvSpPr>
        <p:spPr/>
        <p:txBody>
          <a:bodyPr/>
          <a:lstStyle/>
          <a:p>
            <a:fld id="{A6850F23-BBEE-456C-BB2D-FB3C99908D0A}" type="datetime1">
              <a:rPr lang="en-US" smtClean="0"/>
              <a:t>5/10/2020</a:t>
            </a:fld>
            <a:endParaRPr lang="en-US" dirty="0"/>
          </a:p>
        </p:txBody>
      </p:sp>
      <p:sp>
        <p:nvSpPr>
          <p:cNvPr id="7" name="Slide Number Placeholder 6"/>
          <p:cNvSpPr>
            <a:spLocks noGrp="1"/>
          </p:cNvSpPr>
          <p:nvPr>
            <p:ph type="sldNum" sz="quarter" idx="12"/>
          </p:nvPr>
        </p:nvSpPr>
        <p:spPr/>
        <p:txBody>
          <a:bodyPr/>
          <a:lstStyle/>
          <a:p>
            <a:fld id="{F1E51A9F-9D40-144B-9666-6B30B75E8C1B}" type="slidenum">
              <a:rPr lang="en-US" smtClean="0"/>
              <a:pPr/>
              <a:t>21</a:t>
            </a:fld>
            <a:endParaRPr lang="en-US" dirty="0"/>
          </a:p>
        </p:txBody>
      </p:sp>
    </p:spTree>
    <p:extLst>
      <p:ext uri="{BB962C8B-B14F-4D97-AF65-F5344CB8AC3E}">
        <p14:creationId xmlns:p14="http://schemas.microsoft.com/office/powerpoint/2010/main" val="2678602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a:latin typeface="Times New Roman" panose="02020603050405020304" pitchFamily="18" charset="0"/>
                <a:ea typeface="ＭＳ Ｐゴシック" charset="-128"/>
                <a:cs typeface="Times New Roman" panose="02020603050405020304" pitchFamily="18" charset="0"/>
              </a:rPr>
              <a:t>We have no spectra from Astrospheres because they are faint</a:t>
            </a:r>
            <a:r>
              <a:rPr lang="en-US" sz="4000" dirty="0">
                <a:ea typeface="ＭＳ Ｐゴシック" charset="-128"/>
              </a:rPr>
              <a:t> </a:t>
            </a:r>
            <a:endParaRPr lang="en-US" sz="3600" b="1" dirty="0"/>
          </a:p>
        </p:txBody>
      </p:sp>
      <p:pic>
        <p:nvPicPr>
          <p:cNvPr id="6" name="Picture 5"/>
          <p:cNvPicPr>
            <a:picLocks noChangeAspect="1"/>
          </p:cNvPicPr>
          <p:nvPr/>
        </p:nvPicPr>
        <p:blipFill rotWithShape="1">
          <a:blip r:embed="rId3"/>
          <a:srcRect l="49933" b="14542"/>
          <a:stretch/>
        </p:blipFill>
        <p:spPr>
          <a:xfrm>
            <a:off x="323709" y="2430080"/>
            <a:ext cx="3240796" cy="3175020"/>
          </a:xfrm>
          <a:prstGeom prst="rect">
            <a:avLst/>
          </a:prstGeom>
        </p:spPr>
      </p:pic>
      <p:sp>
        <p:nvSpPr>
          <p:cNvPr id="4" name="TextBox 3"/>
          <p:cNvSpPr txBox="1"/>
          <p:nvPr/>
        </p:nvSpPr>
        <p:spPr>
          <a:xfrm>
            <a:off x="323709" y="5560000"/>
            <a:ext cx="2746265" cy="584775"/>
          </a:xfrm>
          <a:prstGeom prst="rect">
            <a:avLst/>
          </a:prstGeom>
          <a:noFill/>
        </p:spPr>
        <p:txBody>
          <a:bodyPr wrap="none" rtlCol="0">
            <a:spAutoFit/>
          </a:bodyPr>
          <a:lstStyle/>
          <a:p>
            <a:r>
              <a:rPr lang="en-US" altLang="en-US" sz="1600" dirty="0">
                <a:solidFill>
                  <a:srgbClr val="0000FF"/>
                </a:solidFill>
              </a:rPr>
              <a:t>GALEX FUV image </a:t>
            </a:r>
          </a:p>
          <a:p>
            <a:r>
              <a:rPr lang="en-US" sz="1600" i="1" dirty="0" err="1">
                <a:solidFill>
                  <a:srgbClr val="0000FF"/>
                </a:solidFill>
              </a:rPr>
              <a:t>Sahai</a:t>
            </a:r>
            <a:r>
              <a:rPr lang="en-US" sz="1600" i="1" dirty="0">
                <a:solidFill>
                  <a:srgbClr val="0000FF"/>
                </a:solidFill>
              </a:rPr>
              <a:t> &amp; </a:t>
            </a:r>
            <a:r>
              <a:rPr lang="en-US" sz="1600" i="1" dirty="0" err="1">
                <a:solidFill>
                  <a:srgbClr val="0000FF"/>
                </a:solidFill>
              </a:rPr>
              <a:t>Chronopoulos</a:t>
            </a:r>
            <a:r>
              <a:rPr lang="en-US" sz="1600" i="1" dirty="0">
                <a:solidFill>
                  <a:srgbClr val="0000FF"/>
                </a:solidFill>
              </a:rPr>
              <a:t> 2010</a:t>
            </a:r>
          </a:p>
        </p:txBody>
      </p:sp>
      <p:sp>
        <p:nvSpPr>
          <p:cNvPr id="7" name="TextBox 6"/>
          <p:cNvSpPr txBox="1"/>
          <p:nvPr/>
        </p:nvSpPr>
        <p:spPr>
          <a:xfrm>
            <a:off x="363265" y="2496559"/>
            <a:ext cx="657262" cy="307777"/>
          </a:xfrm>
          <a:prstGeom prst="rect">
            <a:avLst/>
          </a:prstGeom>
          <a:solidFill>
            <a:schemeClr val="tx1"/>
          </a:solidFill>
        </p:spPr>
        <p:txBody>
          <a:bodyPr wrap="square" rtlCol="0">
            <a:spAutoFit/>
          </a:bodyPr>
          <a:lstStyle/>
          <a:p>
            <a:r>
              <a:rPr lang="en-US" sz="1400" b="1" dirty="0">
                <a:solidFill>
                  <a:srgbClr val="FFFF00"/>
                </a:solidFill>
              </a:rPr>
              <a:t>FUV </a:t>
            </a:r>
          </a:p>
        </p:txBody>
      </p:sp>
      <p:sp>
        <p:nvSpPr>
          <p:cNvPr id="12" name="TextBox 11"/>
          <p:cNvSpPr txBox="1"/>
          <p:nvPr/>
        </p:nvSpPr>
        <p:spPr>
          <a:xfrm>
            <a:off x="3735831" y="1845919"/>
            <a:ext cx="5255770" cy="4370427"/>
          </a:xfrm>
          <a:prstGeom prst="rect">
            <a:avLst/>
          </a:prstGeom>
          <a:noFill/>
        </p:spPr>
        <p:txBody>
          <a:bodyPr wrap="square" rtlCol="0">
            <a:spAutoFit/>
          </a:bodyPr>
          <a:lstStyle/>
          <a:p>
            <a:r>
              <a:rPr lang="en-US" altLang="zh-CN" sz="1600" dirty="0">
                <a:latin typeface="+mj-lt"/>
                <a:ea typeface="Times New Roman" pitchFamily="18" charset="0"/>
                <a:cs typeface="Arial" pitchFamily="34" charset="0"/>
              </a:rPr>
              <a:t>Deepest imaging study for the most well studied AGB star (</a:t>
            </a:r>
            <a:r>
              <a:rPr lang="en-US" altLang="en-US" sz="1600" dirty="0">
                <a:latin typeface="+mj-lt"/>
              </a:rPr>
              <a:t>Asymptotic Giant Branch Star</a:t>
            </a:r>
            <a:r>
              <a:rPr lang="en-US" altLang="zh-CN" sz="1600" dirty="0">
                <a:latin typeface="+mj-lt"/>
                <a:ea typeface="Times New Roman" pitchFamily="18" charset="0"/>
                <a:cs typeface="Arial" pitchFamily="34" charset="0"/>
              </a:rPr>
              <a:t>), IRC+10216 detects the circumstellar envelope to a radius of </a:t>
            </a:r>
            <a:r>
              <a:rPr lang="en-US" altLang="zh-CN" sz="1600" dirty="0">
                <a:latin typeface="+mj-lt"/>
                <a:ea typeface="Cambria" pitchFamily="18" charset="0"/>
                <a:cs typeface="Cambria Math" pitchFamily="18" charset="0"/>
              </a:rPr>
              <a:t>∼</a:t>
            </a:r>
            <a:r>
              <a:rPr lang="en-US" altLang="zh-CN" sz="1600" dirty="0">
                <a:latin typeface="+mj-lt"/>
                <a:ea typeface="Times New Roman" pitchFamily="18" charset="0"/>
                <a:cs typeface="Arial" pitchFamily="34" charset="0"/>
              </a:rPr>
              <a:t>200</a:t>
            </a:r>
            <a:r>
              <a:rPr lang="en-US" altLang="zh-CN" sz="1600" dirty="0">
                <a:latin typeface="+mj-lt"/>
                <a:ea typeface="Cambria" pitchFamily="18" charset="0"/>
                <a:cs typeface="Arial" pitchFamily="34" charset="0"/>
              </a:rPr>
              <a:t> </a:t>
            </a:r>
            <a:r>
              <a:rPr lang="en-US" altLang="zh-CN" sz="1600" dirty="0" err="1">
                <a:latin typeface="+mj-lt"/>
                <a:ea typeface="Cambria" pitchFamily="18" charset="0"/>
                <a:cs typeface="Arial" pitchFamily="34" charset="0"/>
              </a:rPr>
              <a:t>arcsec</a:t>
            </a:r>
            <a:r>
              <a:rPr lang="en-US" altLang="zh-CN" sz="1600" dirty="0">
                <a:latin typeface="+mj-lt"/>
                <a:ea typeface="Cambria" pitchFamily="18" charset="0"/>
                <a:cs typeface="Arial" pitchFamily="34" charset="0"/>
              </a:rPr>
              <a:t>, </a:t>
            </a:r>
            <a:endParaRPr lang="en-US" altLang="zh-CN" sz="1600" dirty="0">
              <a:latin typeface="+mj-lt"/>
              <a:ea typeface="Times New Roman" pitchFamily="18" charset="0"/>
              <a:cs typeface="Arial" pitchFamily="34" charset="0"/>
            </a:endParaRPr>
          </a:p>
          <a:p>
            <a:endParaRPr lang="en-US" sz="1600" dirty="0">
              <a:latin typeface="+mj-lt"/>
            </a:endParaRPr>
          </a:p>
          <a:p>
            <a:r>
              <a:rPr lang="en-US" sz="1600" dirty="0">
                <a:latin typeface="+mj-lt"/>
              </a:rPr>
              <a:t>GALEX FUV images detect envelope to 6x radius </a:t>
            </a:r>
          </a:p>
          <a:p>
            <a:r>
              <a:rPr lang="en-US" sz="1600" dirty="0">
                <a:latin typeface="+mj-lt"/>
              </a:rPr>
              <a:t>Mass lost is &gt; 1.4 </a:t>
            </a:r>
            <a:r>
              <a:rPr lang="en-US" sz="1600" dirty="0" err="1">
                <a:latin typeface="+mj-lt"/>
              </a:rPr>
              <a:t>M</a:t>
            </a:r>
            <a:r>
              <a:rPr lang="en-US" sz="1600" baseline="-25000" dirty="0" err="1">
                <a:latin typeface="+mj-lt"/>
              </a:rPr>
              <a:t>sun</a:t>
            </a:r>
            <a:r>
              <a:rPr lang="en-US" sz="1600" dirty="0">
                <a:latin typeface="+mj-lt"/>
              </a:rPr>
              <a:t> over a period &gt; 69,000 </a:t>
            </a:r>
            <a:r>
              <a:rPr lang="en-US" sz="1600" dirty="0" err="1">
                <a:latin typeface="+mj-lt"/>
              </a:rPr>
              <a:t>yr</a:t>
            </a:r>
            <a:endParaRPr lang="en-US" sz="1600" dirty="0">
              <a:latin typeface="+mj-lt"/>
            </a:endParaRPr>
          </a:p>
          <a:p>
            <a:endParaRPr lang="en-US" altLang="zh-CN" sz="1600" b="1" dirty="0">
              <a:solidFill>
                <a:srgbClr val="FF0000"/>
              </a:solidFill>
              <a:latin typeface="+mj-lt"/>
              <a:ea typeface="Times New Roman" pitchFamily="18" charset="0"/>
              <a:cs typeface="Arial" pitchFamily="34" charset="0"/>
            </a:endParaRPr>
          </a:p>
          <a:p>
            <a:r>
              <a:rPr lang="en-US" altLang="zh-CN" sz="1600" b="1" u="sng" dirty="0">
                <a:solidFill>
                  <a:srgbClr val="FF0000"/>
                </a:solidFill>
                <a:latin typeface="+mj-lt"/>
                <a:ea typeface="Times New Roman" pitchFamily="18" charset="0"/>
                <a:cs typeface="Arial" pitchFamily="34" charset="0"/>
              </a:rPr>
              <a:t>FUV emission from astrospheres</a:t>
            </a:r>
            <a:endParaRPr lang="en-US" altLang="zh-CN" sz="1600" u="sng" dirty="0">
              <a:latin typeface="+mj-lt"/>
              <a:ea typeface="Times New Roman" pitchFamily="18" charset="0"/>
              <a:cs typeface="Arial" pitchFamily="34" charset="0"/>
            </a:endParaRPr>
          </a:p>
          <a:p>
            <a:r>
              <a:rPr lang="en-US" altLang="zh-CN" sz="1600" dirty="0">
                <a:latin typeface="+mj-lt"/>
                <a:ea typeface="Times New Roman" pitchFamily="18" charset="0"/>
                <a:cs typeface="Arial" pitchFamily="34" charset="0"/>
              </a:rPr>
              <a:t>likely due to line-emission in the Lyman-Werner emission band of H</a:t>
            </a:r>
            <a:r>
              <a:rPr lang="en-US" altLang="zh-CN" sz="1600" baseline="-30000" dirty="0">
                <a:latin typeface="+mj-lt"/>
                <a:ea typeface="Times New Roman" pitchFamily="18" charset="0"/>
                <a:cs typeface="Arial" pitchFamily="34" charset="0"/>
              </a:rPr>
              <a:t>2</a:t>
            </a:r>
            <a:r>
              <a:rPr lang="en-US" altLang="zh-CN" sz="1600" dirty="0">
                <a:latin typeface="+mj-lt"/>
                <a:ea typeface="Times New Roman" pitchFamily="18" charset="0"/>
                <a:cs typeface="Arial" pitchFamily="34" charset="0"/>
              </a:rPr>
              <a:t> </a:t>
            </a:r>
            <a:r>
              <a:rPr lang="en-US" altLang="zh-CN" sz="1600" dirty="0" err="1">
                <a:latin typeface="+mj-lt"/>
                <a:ea typeface="Times New Roman" pitchFamily="18" charset="0"/>
                <a:cs typeface="Arial" pitchFamily="34" charset="0"/>
              </a:rPr>
              <a:t>collisionally</a:t>
            </a:r>
            <a:r>
              <a:rPr lang="en-US" altLang="zh-CN" sz="1600" dirty="0">
                <a:latin typeface="+mj-lt"/>
                <a:ea typeface="Times New Roman" pitchFamily="18" charset="0"/>
                <a:cs typeface="Arial" pitchFamily="34" charset="0"/>
              </a:rPr>
              <a:t> excited by hot electrons in shocked gas (</a:t>
            </a:r>
            <a:r>
              <a:rPr lang="en-US" altLang="zh-CN" sz="1600" i="1" dirty="0">
                <a:latin typeface="+mj-lt"/>
                <a:ea typeface="Times New Roman" pitchFamily="18" charset="0"/>
                <a:cs typeface="Arial" pitchFamily="34" charset="0"/>
              </a:rPr>
              <a:t>from models of low-spectral-resolution GALEX </a:t>
            </a:r>
            <a:r>
              <a:rPr lang="en-US" altLang="zh-CN" sz="1600" i="1" dirty="0" err="1">
                <a:latin typeface="+mj-lt"/>
                <a:ea typeface="Times New Roman" pitchFamily="18" charset="0"/>
                <a:cs typeface="Arial" pitchFamily="34" charset="0"/>
              </a:rPr>
              <a:t>grism</a:t>
            </a:r>
            <a:r>
              <a:rPr lang="en-US" altLang="zh-CN" sz="1600" i="1" dirty="0">
                <a:latin typeface="+mj-lt"/>
                <a:ea typeface="Times New Roman" pitchFamily="18" charset="0"/>
                <a:cs typeface="Arial" pitchFamily="34" charset="0"/>
              </a:rPr>
              <a:t> spectra of one object</a:t>
            </a:r>
            <a:r>
              <a:rPr lang="en-US" altLang="zh-CN" sz="1600" dirty="0">
                <a:latin typeface="+mj-lt"/>
                <a:ea typeface="Times New Roman" pitchFamily="18" charset="0"/>
                <a:cs typeface="Arial" pitchFamily="34" charset="0"/>
              </a:rPr>
              <a:t>).</a:t>
            </a:r>
          </a:p>
          <a:p>
            <a:endParaRPr lang="en-US" altLang="zh-CN" sz="1600" dirty="0">
              <a:latin typeface="+mj-lt"/>
              <a:ea typeface="Times New Roman" pitchFamily="18" charset="0"/>
              <a:cs typeface="Arial" pitchFamily="34" charset="0"/>
            </a:endParaRPr>
          </a:p>
          <a:p>
            <a:r>
              <a:rPr lang="en-US" sz="1600" kern="0" dirty="0">
                <a:solidFill>
                  <a:srgbClr val="0066FF"/>
                </a:solidFill>
              </a:rPr>
              <a:t>High-resolution spectroscopy at </a:t>
            </a:r>
            <a:r>
              <a:rPr lang="en-US" altLang="zh-CN" sz="1600" dirty="0">
                <a:solidFill>
                  <a:srgbClr val="0066FF"/>
                </a:solidFill>
                <a:latin typeface="Arial" pitchFamily="34" charset="0"/>
                <a:ea typeface="Times New Roman" pitchFamily="18" charset="0"/>
                <a:cs typeface="Arial" pitchFamily="34" charset="0"/>
              </a:rPr>
              <a:t>1610 Å </a:t>
            </a:r>
            <a:r>
              <a:rPr lang="en-US" sz="1600" kern="0" dirty="0">
                <a:solidFill>
                  <a:srgbClr val="0066FF"/>
                </a:solidFill>
              </a:rPr>
              <a:t>needed to confirm the nature of the emission, and determine the physical properties of the emitting region.</a:t>
            </a:r>
          </a:p>
          <a:p>
            <a:r>
              <a:rPr lang="en-US" altLang="zh-CN" sz="1600" dirty="0">
                <a:latin typeface="+mj-lt"/>
                <a:ea typeface="Times New Roman" pitchFamily="18" charset="0"/>
                <a:cs typeface="Arial" pitchFamily="34" charset="0"/>
              </a:rPr>
              <a:t> </a:t>
            </a:r>
          </a:p>
        </p:txBody>
      </p:sp>
      <p:cxnSp>
        <p:nvCxnSpPr>
          <p:cNvPr id="11" name="Straight Arrow Connector 10"/>
          <p:cNvCxnSpPr/>
          <p:nvPr/>
        </p:nvCxnSpPr>
        <p:spPr>
          <a:xfrm rot="-120000">
            <a:off x="1085615" y="5102455"/>
            <a:ext cx="1280160" cy="76200"/>
          </a:xfrm>
          <a:prstGeom prst="straightConnector1">
            <a:avLst/>
          </a:prstGeom>
          <a:ln w="38100">
            <a:solidFill>
              <a:schemeClr val="accent5">
                <a:lumMod val="20000"/>
                <a:lumOff val="8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420800" y="5178655"/>
            <a:ext cx="495649" cy="369332"/>
          </a:xfrm>
          <a:prstGeom prst="rect">
            <a:avLst/>
          </a:prstGeom>
          <a:noFill/>
        </p:spPr>
        <p:txBody>
          <a:bodyPr wrap="none" rtlCol="0">
            <a:spAutoFit/>
          </a:bodyPr>
          <a:lstStyle/>
          <a:p>
            <a:r>
              <a:rPr lang="en-US" b="1" dirty="0">
                <a:solidFill>
                  <a:schemeClr val="accent5">
                    <a:lumMod val="20000"/>
                    <a:lumOff val="80000"/>
                  </a:schemeClr>
                </a:solidFill>
              </a:rPr>
              <a:t>20'</a:t>
            </a:r>
          </a:p>
        </p:txBody>
      </p:sp>
      <p:sp>
        <p:nvSpPr>
          <p:cNvPr id="15" name="Content Placeholder 2"/>
          <p:cNvSpPr txBox="1">
            <a:spLocks/>
          </p:cNvSpPr>
          <p:nvPr/>
        </p:nvSpPr>
        <p:spPr>
          <a:xfrm>
            <a:off x="3564505" y="3385943"/>
            <a:ext cx="5334730" cy="3277869"/>
          </a:xfrm>
          <a:prstGeom prst="rect">
            <a:avLst/>
          </a:prstGeom>
        </p:spPr>
        <p:txBody>
          <a:bodyPr>
            <a:noAutofit/>
          </a:bodyPr>
          <a:lstStyle/>
          <a:p>
            <a:endParaRPr lang="en-US" altLang="zh-CN" dirty="0">
              <a:latin typeface="Arial" pitchFamily="34" charset="0"/>
              <a:ea typeface="Times New Roman" pitchFamily="18" charset="0"/>
              <a:cs typeface="Arial" pitchFamily="34" charset="0"/>
            </a:endParaRPr>
          </a:p>
        </p:txBody>
      </p:sp>
      <p:sp>
        <p:nvSpPr>
          <p:cNvPr id="10" name="Rectangle 9"/>
          <p:cNvSpPr/>
          <p:nvPr/>
        </p:nvSpPr>
        <p:spPr>
          <a:xfrm>
            <a:off x="7158128" y="6168711"/>
            <a:ext cx="1992853" cy="646331"/>
          </a:xfrm>
          <a:prstGeom prst="rect">
            <a:avLst/>
          </a:prstGeom>
        </p:spPr>
        <p:txBody>
          <a:bodyPr wrap="none">
            <a:spAutoFit/>
          </a:bodyPr>
          <a:lstStyle/>
          <a:p>
            <a:r>
              <a:rPr lang="en-US" dirty="0"/>
              <a:t>Hosseini, Sahai</a:t>
            </a:r>
          </a:p>
          <a:p>
            <a:r>
              <a:rPr lang="en-US" dirty="0"/>
              <a:t>under submission</a:t>
            </a:r>
          </a:p>
        </p:txBody>
      </p:sp>
      <p:sp>
        <p:nvSpPr>
          <p:cNvPr id="3" name="Date Placeholder 2"/>
          <p:cNvSpPr>
            <a:spLocks noGrp="1"/>
          </p:cNvSpPr>
          <p:nvPr>
            <p:ph type="dt" sz="half" idx="10"/>
          </p:nvPr>
        </p:nvSpPr>
        <p:spPr/>
        <p:txBody>
          <a:bodyPr/>
          <a:lstStyle/>
          <a:p>
            <a:fld id="{8462E5E0-405C-4D58-9912-29C1C05715EB}" type="datetime1">
              <a:rPr lang="en-US" smtClean="0"/>
              <a:t>5/10/2020</a:t>
            </a:fld>
            <a:endParaRPr lang="en-US" dirty="0"/>
          </a:p>
        </p:txBody>
      </p:sp>
      <p:sp>
        <p:nvSpPr>
          <p:cNvPr id="8" name="Slide Number Placeholder 7"/>
          <p:cNvSpPr>
            <a:spLocks noGrp="1"/>
          </p:cNvSpPr>
          <p:nvPr>
            <p:ph type="sldNum" sz="quarter" idx="12"/>
          </p:nvPr>
        </p:nvSpPr>
        <p:spPr/>
        <p:txBody>
          <a:bodyPr/>
          <a:lstStyle/>
          <a:p>
            <a:fld id="{F1E51A9F-9D40-144B-9666-6B30B75E8C1B}" type="slidenum">
              <a:rPr lang="en-US" smtClean="0"/>
              <a:pPr/>
              <a:t>22</a:t>
            </a:fld>
            <a:endParaRPr lang="en-US" dirty="0"/>
          </a:p>
        </p:txBody>
      </p:sp>
    </p:spTree>
    <p:extLst>
      <p:ext uri="{BB962C8B-B14F-4D97-AF65-F5344CB8AC3E}">
        <p14:creationId xmlns:p14="http://schemas.microsoft.com/office/powerpoint/2010/main" val="2656836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2069" y="985239"/>
            <a:ext cx="6334442" cy="4764115"/>
          </a:xfrm>
          <a:prstGeom prst="rect">
            <a:avLst/>
          </a:prstGeom>
        </p:spPr>
      </p:pic>
      <p:pic>
        <p:nvPicPr>
          <p:cNvPr id="4" name="Picture 3"/>
          <p:cNvPicPr>
            <a:picLocks noChangeAspect="1"/>
          </p:cNvPicPr>
          <p:nvPr/>
        </p:nvPicPr>
        <p:blipFill rotWithShape="1">
          <a:blip r:embed="rId3"/>
          <a:srcRect l="19579" t="23959" r="25303"/>
          <a:stretch/>
        </p:blipFill>
        <p:spPr>
          <a:xfrm>
            <a:off x="3240351" y="1862259"/>
            <a:ext cx="5378633" cy="3704749"/>
          </a:xfrm>
          <a:prstGeom prst="rect">
            <a:avLst/>
          </a:prstGeom>
        </p:spPr>
      </p:pic>
      <p:sp>
        <p:nvSpPr>
          <p:cNvPr id="5" name="Date Placeholder 4"/>
          <p:cNvSpPr>
            <a:spLocks noGrp="1"/>
          </p:cNvSpPr>
          <p:nvPr>
            <p:ph type="dt" sz="half" idx="10"/>
          </p:nvPr>
        </p:nvSpPr>
        <p:spPr/>
        <p:txBody>
          <a:bodyPr/>
          <a:lstStyle/>
          <a:p>
            <a:fld id="{D661DA56-0905-42BE-B030-F5F840541A16}" type="datetime1">
              <a:rPr lang="en-US" smtClean="0"/>
              <a:t>5/10/2020</a:t>
            </a:fld>
            <a:endParaRPr lang="en-US" dirty="0"/>
          </a:p>
        </p:txBody>
      </p:sp>
      <p:sp>
        <p:nvSpPr>
          <p:cNvPr id="6" name="Slide Number Placeholder 5"/>
          <p:cNvSpPr>
            <a:spLocks noGrp="1"/>
          </p:cNvSpPr>
          <p:nvPr>
            <p:ph type="sldNum" sz="quarter" idx="12"/>
          </p:nvPr>
        </p:nvSpPr>
        <p:spPr/>
        <p:txBody>
          <a:bodyPr/>
          <a:lstStyle/>
          <a:p>
            <a:fld id="{F1E51A9F-9D40-144B-9666-6B30B75E8C1B}" type="slidenum">
              <a:rPr lang="en-US" smtClean="0"/>
              <a:pPr/>
              <a:t>23</a:t>
            </a:fld>
            <a:endParaRPr lang="en-US" dirty="0"/>
          </a:p>
        </p:txBody>
      </p:sp>
    </p:spTree>
    <p:extLst>
      <p:ext uri="{BB962C8B-B14F-4D97-AF65-F5344CB8AC3E}">
        <p14:creationId xmlns:p14="http://schemas.microsoft.com/office/powerpoint/2010/main" val="954466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54948" y="1014856"/>
            <a:ext cx="6411833" cy="4810363"/>
          </a:xfrm>
          <a:prstGeom prst="rect">
            <a:avLst/>
          </a:prstGeom>
        </p:spPr>
      </p:pic>
      <p:sp>
        <p:nvSpPr>
          <p:cNvPr id="4" name="Date Placeholder 3"/>
          <p:cNvSpPr>
            <a:spLocks noGrp="1"/>
          </p:cNvSpPr>
          <p:nvPr>
            <p:ph type="dt" sz="half" idx="10"/>
          </p:nvPr>
        </p:nvSpPr>
        <p:spPr/>
        <p:txBody>
          <a:bodyPr/>
          <a:lstStyle/>
          <a:p>
            <a:fld id="{D2CF5FBF-22B2-46AC-A503-77EA716E9A50}" type="datetime1">
              <a:rPr lang="en-US" smtClean="0"/>
              <a:t>5/10/2020</a:t>
            </a:fld>
            <a:endParaRPr lang="en-US" dirty="0"/>
          </a:p>
        </p:txBody>
      </p:sp>
      <p:sp>
        <p:nvSpPr>
          <p:cNvPr id="5" name="Slide Number Placeholder 4"/>
          <p:cNvSpPr>
            <a:spLocks noGrp="1"/>
          </p:cNvSpPr>
          <p:nvPr>
            <p:ph type="sldNum" sz="quarter" idx="12"/>
          </p:nvPr>
        </p:nvSpPr>
        <p:spPr/>
        <p:txBody>
          <a:bodyPr/>
          <a:lstStyle/>
          <a:p>
            <a:fld id="{F1E51A9F-9D40-144B-9666-6B30B75E8C1B}" type="slidenum">
              <a:rPr lang="en-US" smtClean="0"/>
              <a:pPr/>
              <a:t>24</a:t>
            </a:fld>
            <a:endParaRPr lang="en-US" dirty="0"/>
          </a:p>
        </p:txBody>
      </p:sp>
    </p:spTree>
    <p:extLst>
      <p:ext uri="{BB962C8B-B14F-4D97-AF65-F5344CB8AC3E}">
        <p14:creationId xmlns:p14="http://schemas.microsoft.com/office/powerpoint/2010/main" val="1849708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Miniaturization can maintain sensitivity</a:t>
            </a:r>
            <a:endParaRPr lang="en-US" sz="3000" b="1" dirty="0">
              <a:latin typeface="Times New Roman" panose="02020603050405020304" pitchFamily="18" charset="0"/>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891565525"/>
              </p:ext>
            </p:extLst>
          </p:nvPr>
        </p:nvGraphicFramePr>
        <p:xfrm>
          <a:off x="533400" y="1371598"/>
          <a:ext cx="7956549" cy="5257802"/>
        </p:xfrm>
        <a:graphic>
          <a:graphicData uri="http://schemas.openxmlformats.org/drawingml/2006/table">
            <a:tbl>
              <a:tblPr firstRow="1" firstCol="1" bandRow="1">
                <a:tableStyleId>{5FD0F851-EC5A-4D38-B0AD-8093EC10F338}</a:tableStyleId>
              </a:tblPr>
              <a:tblGrid>
                <a:gridCol w="1683116">
                  <a:extLst>
                    <a:ext uri="{9D8B030D-6E8A-4147-A177-3AD203B41FA5}">
                      <a16:colId xmlns:a16="http://schemas.microsoft.com/office/drawing/2014/main" val="20000"/>
                    </a:ext>
                  </a:extLst>
                </a:gridCol>
                <a:gridCol w="1836127">
                  <a:extLst>
                    <a:ext uri="{9D8B030D-6E8A-4147-A177-3AD203B41FA5}">
                      <a16:colId xmlns:a16="http://schemas.microsoft.com/office/drawing/2014/main" val="20001"/>
                    </a:ext>
                  </a:extLst>
                </a:gridCol>
                <a:gridCol w="1453600">
                  <a:extLst>
                    <a:ext uri="{9D8B030D-6E8A-4147-A177-3AD203B41FA5}">
                      <a16:colId xmlns:a16="http://schemas.microsoft.com/office/drawing/2014/main" val="20002"/>
                    </a:ext>
                  </a:extLst>
                </a:gridCol>
                <a:gridCol w="1530106">
                  <a:extLst>
                    <a:ext uri="{9D8B030D-6E8A-4147-A177-3AD203B41FA5}">
                      <a16:colId xmlns:a16="http://schemas.microsoft.com/office/drawing/2014/main" val="20003"/>
                    </a:ext>
                  </a:extLst>
                </a:gridCol>
                <a:gridCol w="1453600">
                  <a:extLst>
                    <a:ext uri="{9D8B030D-6E8A-4147-A177-3AD203B41FA5}">
                      <a16:colId xmlns:a16="http://schemas.microsoft.com/office/drawing/2014/main" val="20004"/>
                    </a:ext>
                  </a:extLst>
                </a:gridCol>
              </a:tblGrid>
              <a:tr h="335112">
                <a:tc>
                  <a:txBody>
                    <a:bodyPr/>
                    <a:lstStyle/>
                    <a:p>
                      <a:pPr algn="l">
                        <a:lnSpc>
                          <a:spcPct val="100000"/>
                        </a:lnSpc>
                      </a:pPr>
                      <a:endParaRPr lang="en-US" sz="14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200"/>
                        </a:spcBef>
                        <a:spcAft>
                          <a:spcPts val="200"/>
                        </a:spcAft>
                      </a:pPr>
                      <a:r>
                        <a:rPr lang="en-US" sz="1400">
                          <a:effectLst/>
                        </a:rPr>
                        <a:t>GALEX</a:t>
                      </a:r>
                      <a:endParaRPr lang="en-US" sz="1400" b="1">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a:effectLst/>
                        </a:rPr>
                        <a:t>HUBBLE - STIS</a:t>
                      </a:r>
                      <a:endParaRPr lang="en-US" sz="1400" b="1">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a:effectLst/>
                        </a:rPr>
                        <a:t>HUBBLE - COS</a:t>
                      </a:r>
                      <a:endParaRPr lang="en-US" sz="1400" b="1">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SHS</a:t>
                      </a:r>
                      <a:endParaRPr lang="en-US" sz="1400" b="1"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1013042">
                <a:tc>
                  <a:txBody>
                    <a:bodyPr/>
                    <a:lstStyle/>
                    <a:p>
                      <a:pPr marL="0" marR="0" algn="ctr">
                        <a:lnSpc>
                          <a:spcPct val="100000"/>
                        </a:lnSpc>
                        <a:spcBef>
                          <a:spcPts val="600"/>
                        </a:spcBef>
                        <a:spcAft>
                          <a:spcPts val="600"/>
                        </a:spcAft>
                      </a:pPr>
                      <a:r>
                        <a:rPr lang="en-US" sz="1400" dirty="0">
                          <a:effectLst/>
                        </a:rPr>
                        <a:t> </a:t>
                      </a:r>
                      <a:endParaRPr lang="en-US" sz="2000" dirty="0">
                        <a:effectLst/>
                        <a:latin typeface="Arial" panose="020B060402020202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endParaRPr lang="en-US" sz="1400">
                        <a:effectLst/>
                        <a:latin typeface="Arial" panose="020B0604020202020204" pitchFamily="34" charset="0"/>
                        <a:ea typeface="Arial Unicode MS" panose="020B0604020202020204" pitchFamily="34" charset="-128"/>
                        <a:cs typeface="Arial" panose="020B0604020202020204" pitchFamily="34" charset="0"/>
                      </a:endParaRPr>
                    </a:p>
                  </a:txBody>
                  <a:tcPr marL="68580" marR="68580" marT="0" marB="0" anchor="ctr"/>
                </a:tc>
                <a:tc>
                  <a:txBody>
                    <a:bodyPr/>
                    <a:lstStyle/>
                    <a:p>
                      <a:pPr marL="0" marR="0" algn="ctr">
                        <a:lnSpc>
                          <a:spcPct val="100000"/>
                        </a:lnSpc>
                        <a:spcBef>
                          <a:spcPts val="600"/>
                        </a:spcBef>
                        <a:spcAft>
                          <a:spcPts val="600"/>
                        </a:spcAft>
                      </a:pPr>
                      <a:endParaRPr lang="en-US" sz="1400">
                        <a:effectLst/>
                        <a:latin typeface="Arial" panose="020B0604020202020204" pitchFamily="34" charset="0"/>
                        <a:ea typeface="Arial Unicode MS" panose="020B0604020202020204" pitchFamily="34" charset="-128"/>
                        <a:cs typeface="Arial" panose="020B0604020202020204" pitchFamily="34" charset="0"/>
                      </a:endParaRPr>
                    </a:p>
                  </a:txBody>
                  <a:tcPr marL="68580" marR="68580" marT="0" marB="0" anchor="ctr"/>
                </a:tc>
                <a:tc>
                  <a:txBody>
                    <a:bodyPr/>
                    <a:lstStyle/>
                    <a:p>
                      <a:pPr marL="0" marR="0" algn="ctr">
                        <a:lnSpc>
                          <a:spcPct val="100000"/>
                        </a:lnSpc>
                        <a:spcBef>
                          <a:spcPts val="600"/>
                        </a:spcBef>
                        <a:spcAft>
                          <a:spcPts val="600"/>
                        </a:spcAft>
                      </a:pPr>
                      <a:endParaRPr lang="en-US" sz="1400">
                        <a:effectLst/>
                        <a:latin typeface="Arial" panose="020B0604020202020204" pitchFamily="34" charset="0"/>
                        <a:ea typeface="Arial Unicode MS" panose="020B0604020202020204" pitchFamily="34" charset="-128"/>
                        <a:cs typeface="Arial" panose="020B0604020202020204" pitchFamily="34" charset="0"/>
                      </a:endParaRPr>
                    </a:p>
                  </a:txBody>
                  <a:tcPr marL="68580" marR="68580" marT="0" marB="0" anchor="ctr"/>
                </a:tc>
                <a:tc>
                  <a:txBody>
                    <a:bodyPr/>
                    <a:lstStyle/>
                    <a:p>
                      <a:pPr marL="0" marR="0" algn="ctr">
                        <a:lnSpc>
                          <a:spcPct val="100000"/>
                        </a:lnSpc>
                        <a:spcBef>
                          <a:spcPts val="600"/>
                        </a:spcBef>
                        <a:spcAft>
                          <a:spcPts val="600"/>
                        </a:spcAft>
                      </a:pPr>
                      <a:endParaRPr lang="en-US" sz="1400">
                        <a:effectLst/>
                        <a:latin typeface="Arial" panose="020B0604020202020204" pitchFamily="34" charset="0"/>
                        <a:ea typeface="Arial Unicode MS" panose="020B060402020202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670226">
                <a:tc>
                  <a:txBody>
                    <a:bodyPr/>
                    <a:lstStyle/>
                    <a:p>
                      <a:pPr marL="0" marR="0" algn="l">
                        <a:lnSpc>
                          <a:spcPct val="100000"/>
                        </a:lnSpc>
                        <a:spcBef>
                          <a:spcPts val="100"/>
                        </a:spcBef>
                        <a:spcAft>
                          <a:spcPts val="100"/>
                        </a:spcAft>
                      </a:pPr>
                      <a:r>
                        <a:rPr lang="en-US" sz="1400">
                          <a:effectLst/>
                        </a:rPr>
                        <a:t>Spectroscopy Technique</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Grism and </a:t>
                      </a:r>
                    </a:p>
                    <a:p>
                      <a:pPr marL="0" marR="0" algn="ctr">
                        <a:lnSpc>
                          <a:spcPct val="100000"/>
                        </a:lnSpc>
                        <a:spcBef>
                          <a:spcPts val="100"/>
                        </a:spcBef>
                        <a:spcAft>
                          <a:spcPts val="100"/>
                        </a:spcAft>
                      </a:pPr>
                      <a:r>
                        <a:rPr lang="en-US" sz="1400">
                          <a:effectLst/>
                        </a:rPr>
                        <a:t>bandpass filters</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Dispersive grating</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Dispersive grating</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Interferometric</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614372">
                <a:tc>
                  <a:txBody>
                    <a:bodyPr/>
                    <a:lstStyle/>
                    <a:p>
                      <a:pPr marL="0" marR="0" algn="l">
                        <a:lnSpc>
                          <a:spcPct val="100000"/>
                        </a:lnSpc>
                        <a:spcBef>
                          <a:spcPts val="100"/>
                        </a:spcBef>
                        <a:spcAft>
                          <a:spcPts val="100"/>
                        </a:spcAft>
                      </a:pPr>
                      <a:r>
                        <a:rPr lang="en-US" sz="1400">
                          <a:effectLst/>
                        </a:rPr>
                        <a:t>Telescope Aperture</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0.5 m</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2.4 m</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2.4 m</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0.3 m</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670226">
                <a:tc>
                  <a:txBody>
                    <a:bodyPr/>
                    <a:lstStyle/>
                    <a:p>
                      <a:pPr marL="0" marR="0" algn="l">
                        <a:lnSpc>
                          <a:spcPct val="100000"/>
                        </a:lnSpc>
                        <a:spcBef>
                          <a:spcPts val="100"/>
                        </a:spcBef>
                        <a:spcAft>
                          <a:spcPts val="100"/>
                        </a:spcAft>
                      </a:pPr>
                      <a:r>
                        <a:rPr lang="en-US" sz="1400" dirty="0">
                          <a:effectLst/>
                        </a:rPr>
                        <a:t>Wavelength</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FUV band </a:t>
                      </a:r>
                    </a:p>
                    <a:p>
                      <a:pPr marL="0" marR="0" algn="ctr">
                        <a:lnSpc>
                          <a:spcPct val="100000"/>
                        </a:lnSpc>
                        <a:spcBef>
                          <a:spcPts val="100"/>
                        </a:spcBef>
                        <a:spcAft>
                          <a:spcPts val="100"/>
                        </a:spcAft>
                      </a:pPr>
                      <a:r>
                        <a:rPr lang="en-US" sz="1400" dirty="0">
                          <a:effectLst/>
                        </a:rPr>
                        <a:t>= 1344–1786 Å</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“140M” channel = 1140–1741 Å</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“G160M” channel = 1405–1775 Å</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1200–1700 Å</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670226">
                <a:tc>
                  <a:txBody>
                    <a:bodyPr/>
                    <a:lstStyle/>
                    <a:p>
                      <a:pPr marL="0" marR="0" algn="l">
                        <a:lnSpc>
                          <a:spcPct val="100000"/>
                        </a:lnSpc>
                        <a:spcBef>
                          <a:spcPts val="100"/>
                        </a:spcBef>
                        <a:spcAft>
                          <a:spcPts val="100"/>
                        </a:spcAft>
                      </a:pPr>
                      <a:r>
                        <a:rPr lang="en-US" sz="1400">
                          <a:effectLst/>
                        </a:rPr>
                        <a:t>Spatial Resolution</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4.3 </a:t>
                      </a:r>
                      <a:r>
                        <a:rPr lang="en-US" sz="1400" dirty="0" err="1">
                          <a:effectLst/>
                        </a:rPr>
                        <a:t>arcsec</a:t>
                      </a:r>
                      <a:r>
                        <a:rPr lang="en-US" sz="1400" dirty="0">
                          <a:effectLst/>
                        </a:rPr>
                        <a:t> (FUV), </a:t>
                      </a:r>
                    </a:p>
                    <a:p>
                      <a:pPr marL="0" marR="0" algn="ctr">
                        <a:lnSpc>
                          <a:spcPct val="100000"/>
                        </a:lnSpc>
                        <a:spcBef>
                          <a:spcPts val="100"/>
                        </a:spcBef>
                        <a:spcAft>
                          <a:spcPts val="100"/>
                        </a:spcAft>
                      </a:pPr>
                      <a:r>
                        <a:rPr lang="en-US" sz="1400" dirty="0">
                          <a:effectLst/>
                        </a:rPr>
                        <a:t>5.3 </a:t>
                      </a:r>
                      <a:r>
                        <a:rPr lang="en-US" sz="1400" dirty="0" err="1">
                          <a:effectLst/>
                        </a:rPr>
                        <a:t>arcsec</a:t>
                      </a:r>
                      <a:r>
                        <a:rPr lang="en-US" sz="1400" dirty="0">
                          <a:effectLst/>
                        </a:rPr>
                        <a:t> (NUV)</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0.2 arcsec</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2.5 arcsec</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45 </a:t>
                      </a:r>
                      <a:r>
                        <a:rPr lang="en-US" sz="1400" dirty="0" err="1">
                          <a:effectLst/>
                        </a:rPr>
                        <a:t>arcsec</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614372">
                <a:tc>
                  <a:txBody>
                    <a:bodyPr/>
                    <a:lstStyle/>
                    <a:p>
                      <a:pPr marL="0" marR="0" algn="l">
                        <a:lnSpc>
                          <a:spcPct val="100000"/>
                        </a:lnSpc>
                        <a:spcBef>
                          <a:spcPts val="100"/>
                        </a:spcBef>
                        <a:spcAft>
                          <a:spcPts val="100"/>
                        </a:spcAft>
                      </a:pPr>
                      <a:r>
                        <a:rPr lang="en-US" sz="1400" dirty="0">
                          <a:effectLst/>
                        </a:rPr>
                        <a:t>Spectral Resolving Power</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250–300</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10,000</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20,000–24,000</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144,000</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670226">
                <a:tc>
                  <a:txBody>
                    <a:bodyPr/>
                    <a:lstStyle/>
                    <a:p>
                      <a:pPr marL="0" marR="0" algn="l">
                        <a:lnSpc>
                          <a:spcPct val="100000"/>
                        </a:lnSpc>
                        <a:spcBef>
                          <a:spcPts val="100"/>
                        </a:spcBef>
                        <a:spcAft>
                          <a:spcPts val="100"/>
                        </a:spcAft>
                      </a:pPr>
                      <a:r>
                        <a:rPr lang="en-US" sz="1400">
                          <a:effectLst/>
                        </a:rPr>
                        <a:t>Detector QE</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MCP, 12%</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CsI, 25% @ 1216 Å</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a:effectLst/>
                        </a:rPr>
                        <a:t>MCP 32% @</a:t>
                      </a:r>
                    </a:p>
                    <a:p>
                      <a:pPr marL="0" marR="0" algn="ctr">
                        <a:lnSpc>
                          <a:spcPct val="100000"/>
                        </a:lnSpc>
                        <a:spcBef>
                          <a:spcPts val="100"/>
                        </a:spcBef>
                        <a:spcAft>
                          <a:spcPts val="100"/>
                        </a:spcAft>
                      </a:pPr>
                      <a:r>
                        <a:rPr lang="en-US" sz="1400">
                          <a:effectLst/>
                        </a:rPr>
                        <a:t>1216 Å</a:t>
                      </a:r>
                      <a:endParaRPr lang="en-US" sz="140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tc>
                  <a:txBody>
                    <a:bodyPr/>
                    <a:lstStyle/>
                    <a:p>
                      <a:pPr marL="0" marR="0" algn="ctr">
                        <a:lnSpc>
                          <a:spcPct val="100000"/>
                        </a:lnSpc>
                        <a:spcBef>
                          <a:spcPts val="100"/>
                        </a:spcBef>
                        <a:spcAft>
                          <a:spcPts val="100"/>
                        </a:spcAft>
                      </a:pPr>
                      <a:r>
                        <a:rPr lang="en-US" sz="1400" dirty="0">
                          <a:effectLst/>
                        </a:rPr>
                        <a:t>CCD, 40–50%</a:t>
                      </a:r>
                      <a:endParaRPr lang="en-US" sz="1400" dirty="0">
                        <a:effectLst/>
                        <a:latin typeface="Arial Narrow" panose="020B0606020202030204" pitchFamily="34" charset="0"/>
                        <a:ea typeface="Arial Unicode MS" panose="020B060402020202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bl>
          </a:graphicData>
        </a:graphic>
      </p:graphicFrame>
      <p:pic>
        <p:nvPicPr>
          <p:cNvPr id="1036" name="Picture 9"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0787" y="1771650"/>
            <a:ext cx="1266825" cy="81915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2" descr="Image result for HUBBLE ST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771650"/>
            <a:ext cx="1352550" cy="8191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5" descr="Image result for HUBBLE CO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2714" y="1758949"/>
            <a:ext cx="990600" cy="81915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C:\Users\shossein\Google Drive\SHAMS LAB\SHS media\20180428_204242.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28678" y="1758949"/>
            <a:ext cx="1066800" cy="800100"/>
          </a:xfrm>
          <a:prstGeom prst="rect">
            <a:avLst/>
          </a:prstGeom>
          <a:noFill/>
          <a:ln>
            <a:noFill/>
          </a:ln>
        </p:spPr>
      </p:pic>
      <p:sp>
        <p:nvSpPr>
          <p:cNvPr id="3" name="Date Placeholder 2"/>
          <p:cNvSpPr>
            <a:spLocks noGrp="1"/>
          </p:cNvSpPr>
          <p:nvPr>
            <p:ph type="dt" sz="half" idx="10"/>
          </p:nvPr>
        </p:nvSpPr>
        <p:spPr/>
        <p:txBody>
          <a:bodyPr/>
          <a:lstStyle/>
          <a:p>
            <a:fld id="{9A9D23E7-BB16-4EDB-AA37-09B74E989386}" type="datetime1">
              <a:rPr lang="en-US" smtClean="0"/>
              <a:t>5/10/2020</a:t>
            </a:fld>
            <a:endParaRPr lang="en-US" dirty="0"/>
          </a:p>
        </p:txBody>
      </p:sp>
      <p:sp>
        <p:nvSpPr>
          <p:cNvPr id="5" name="Slide Number Placeholder 4"/>
          <p:cNvSpPr>
            <a:spLocks noGrp="1"/>
          </p:cNvSpPr>
          <p:nvPr>
            <p:ph type="sldNum" sz="quarter" idx="12"/>
          </p:nvPr>
        </p:nvSpPr>
        <p:spPr/>
        <p:txBody>
          <a:bodyPr/>
          <a:lstStyle/>
          <a:p>
            <a:fld id="{F1E51A9F-9D40-144B-9666-6B30B75E8C1B}" type="slidenum">
              <a:rPr lang="en-US" smtClean="0"/>
              <a:pPr/>
              <a:t>25</a:t>
            </a:fld>
            <a:endParaRPr lang="en-US" dirty="0"/>
          </a:p>
        </p:txBody>
      </p:sp>
    </p:spTree>
    <p:extLst>
      <p:ext uri="{BB962C8B-B14F-4D97-AF65-F5344CB8AC3E}">
        <p14:creationId xmlns:p14="http://schemas.microsoft.com/office/powerpoint/2010/main" val="877652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p:txBody>
          <a:bodyPr/>
          <a:lstStyle/>
          <a:p>
            <a:r>
              <a:rPr lang="en-US" dirty="0">
                <a:latin typeface="Times New Roman" panose="02020603050405020304" pitchFamily="18" charset="0"/>
                <a:ea typeface="ＭＳ Ｐゴシック" charset="-128"/>
                <a:cs typeface="Times New Roman" panose="02020603050405020304" pitchFamily="18" charset="0"/>
              </a:rPr>
              <a:t>Na lamp D line separation demonstrative the high spectra resolution  </a:t>
            </a:r>
          </a:p>
        </p:txBody>
      </p:sp>
      <p:pic>
        <p:nvPicPr>
          <p:cNvPr id="6" name="Picture 2166" descr="D:\Travels\2014-06 SPIE Astronomical instrumentation\Manuscript\pics\10sectune.tif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1"/>
            <a:ext cx="3657600" cy="3636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167" descr="D:\Travels\2014-06 SPIE Astronomical instrumentation\Manuscript\pics\10secpwrspec.tif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524000"/>
            <a:ext cx="3733800" cy="372630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168" descr="D:\Travels\2014-06 SPIE Astronomical instrumentation\Manuscript\pics\10secpwrspe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747" y="1625359"/>
            <a:ext cx="6667705" cy="462304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29044" y="3057233"/>
            <a:ext cx="1269899" cy="400110"/>
          </a:xfrm>
          <a:prstGeom prst="rect">
            <a:avLst/>
          </a:prstGeom>
          <a:noFill/>
        </p:spPr>
        <p:txBody>
          <a:bodyPr wrap="none" rtlCol="0">
            <a:spAutoFit/>
          </a:bodyPr>
          <a:lstStyle/>
          <a:p>
            <a:r>
              <a:rPr lang="nn-NO" sz="2000" dirty="0">
                <a:latin typeface="+mj-lt"/>
              </a:rPr>
              <a:t>D</a:t>
            </a:r>
            <a:r>
              <a:rPr lang="nn-NO" sz="2000" baseline="-25000" dirty="0">
                <a:latin typeface="+mj-lt"/>
              </a:rPr>
              <a:t>1</a:t>
            </a:r>
            <a:r>
              <a:rPr lang="nn-NO" sz="2000" dirty="0">
                <a:latin typeface="+mj-lt"/>
              </a:rPr>
              <a:t>=5895.9</a:t>
            </a:r>
          </a:p>
        </p:txBody>
      </p:sp>
      <p:sp>
        <p:nvSpPr>
          <p:cNvPr id="10" name="TextBox 9"/>
          <p:cNvSpPr txBox="1"/>
          <p:nvPr/>
        </p:nvSpPr>
        <p:spPr>
          <a:xfrm>
            <a:off x="3011214" y="2101335"/>
            <a:ext cx="1327608" cy="400110"/>
          </a:xfrm>
          <a:prstGeom prst="rect">
            <a:avLst/>
          </a:prstGeom>
          <a:noFill/>
        </p:spPr>
        <p:txBody>
          <a:bodyPr wrap="none" rtlCol="0">
            <a:spAutoFit/>
          </a:bodyPr>
          <a:lstStyle/>
          <a:p>
            <a:r>
              <a:rPr lang="nn-NO" sz="2000" dirty="0">
                <a:latin typeface="+mj-lt"/>
              </a:rPr>
              <a:t>D</a:t>
            </a:r>
            <a:r>
              <a:rPr lang="nn-NO" sz="2000" baseline="-25000" dirty="0">
                <a:latin typeface="+mj-lt"/>
              </a:rPr>
              <a:t>2</a:t>
            </a:r>
            <a:r>
              <a:rPr lang="nn-NO" sz="2000" dirty="0">
                <a:latin typeface="+mj-lt"/>
              </a:rPr>
              <a:t>=5889.9 </a:t>
            </a:r>
          </a:p>
        </p:txBody>
      </p:sp>
      <p:sp>
        <p:nvSpPr>
          <p:cNvPr id="12" name="TextBox 11"/>
          <p:cNvSpPr txBox="1"/>
          <p:nvPr/>
        </p:nvSpPr>
        <p:spPr>
          <a:xfrm>
            <a:off x="3566577" y="3252402"/>
            <a:ext cx="1706044" cy="707886"/>
          </a:xfrm>
          <a:prstGeom prst="rect">
            <a:avLst/>
          </a:prstGeom>
          <a:noFill/>
        </p:spPr>
        <p:txBody>
          <a:bodyPr wrap="none" rtlCol="0">
            <a:spAutoFit/>
          </a:bodyPr>
          <a:lstStyle/>
          <a:p>
            <a:r>
              <a:rPr lang="en-US" sz="2000" dirty="0">
                <a:solidFill>
                  <a:srgbClr val="FF0000"/>
                </a:solidFill>
              </a:rPr>
              <a:t>R~ 49000</a:t>
            </a:r>
          </a:p>
          <a:p>
            <a:r>
              <a:rPr lang="en-US" sz="2000" dirty="0">
                <a:solidFill>
                  <a:srgbClr val="FF0000"/>
                </a:solidFill>
              </a:rPr>
              <a:t>FOV~ 30’ 19”</a:t>
            </a:r>
          </a:p>
        </p:txBody>
      </p:sp>
      <p:cxnSp>
        <p:nvCxnSpPr>
          <p:cNvPr id="13" name="Straight Arrow Connector 12"/>
          <p:cNvCxnSpPr/>
          <p:nvPr/>
        </p:nvCxnSpPr>
        <p:spPr>
          <a:xfrm flipH="1">
            <a:off x="3011214" y="4038600"/>
            <a:ext cx="2779986" cy="0"/>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7158128" y="6374229"/>
            <a:ext cx="1710725" cy="369332"/>
          </a:xfrm>
          <a:prstGeom prst="rect">
            <a:avLst/>
          </a:prstGeom>
        </p:spPr>
        <p:txBody>
          <a:bodyPr wrap="none">
            <a:spAutoFit/>
          </a:bodyPr>
          <a:lstStyle/>
          <a:p>
            <a:r>
              <a:rPr lang="en-US" dirty="0"/>
              <a:t>Hosseini, 2019</a:t>
            </a:r>
          </a:p>
        </p:txBody>
      </p:sp>
      <p:sp>
        <p:nvSpPr>
          <p:cNvPr id="2" name="Date Placeholder 1"/>
          <p:cNvSpPr>
            <a:spLocks noGrp="1"/>
          </p:cNvSpPr>
          <p:nvPr>
            <p:ph type="dt" sz="half" idx="10"/>
          </p:nvPr>
        </p:nvSpPr>
        <p:spPr/>
        <p:txBody>
          <a:bodyPr/>
          <a:lstStyle/>
          <a:p>
            <a:fld id="{16D00DB7-5652-40FD-A3B0-E9A353D494CB}" type="datetime1">
              <a:rPr lang="en-US" smtClean="0"/>
              <a:t>5/10/2020</a:t>
            </a:fld>
            <a:endParaRPr lang="en-US" dirty="0"/>
          </a:p>
        </p:txBody>
      </p:sp>
      <p:sp>
        <p:nvSpPr>
          <p:cNvPr id="4" name="Slide Number Placeholder 3"/>
          <p:cNvSpPr>
            <a:spLocks noGrp="1"/>
          </p:cNvSpPr>
          <p:nvPr>
            <p:ph type="sldNum" sz="quarter" idx="12"/>
          </p:nvPr>
        </p:nvSpPr>
        <p:spPr/>
        <p:txBody>
          <a:bodyPr/>
          <a:lstStyle/>
          <a:p>
            <a:fld id="{F1E51A9F-9D40-144B-9666-6B30B75E8C1B}" type="slidenum">
              <a:rPr lang="en-US" smtClean="0"/>
              <a:pPr/>
              <a:t>26</a:t>
            </a:fld>
            <a:endParaRPr lang="en-US" dirty="0"/>
          </a:p>
        </p:txBody>
      </p:sp>
    </p:spTree>
    <p:extLst>
      <p:ext uri="{BB962C8B-B14F-4D97-AF65-F5344CB8AC3E}">
        <p14:creationId xmlns:p14="http://schemas.microsoft.com/office/powerpoint/2010/main" val="270652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408" y="1046437"/>
            <a:ext cx="3613883" cy="1716864"/>
          </a:xfrm>
        </p:spPr>
        <p:txBody>
          <a:bodyPr/>
          <a:lstStyle/>
          <a:p>
            <a:r>
              <a:rPr lang="en-US" dirty="0"/>
              <a:t>Astro2020 White paper</a:t>
            </a:r>
          </a:p>
        </p:txBody>
      </p:sp>
      <p:sp>
        <p:nvSpPr>
          <p:cNvPr id="6" name="TextBox 5"/>
          <p:cNvSpPr txBox="1"/>
          <p:nvPr/>
        </p:nvSpPr>
        <p:spPr>
          <a:xfrm>
            <a:off x="485597" y="5418874"/>
            <a:ext cx="1309974" cy="300082"/>
          </a:xfrm>
          <a:prstGeom prst="rect">
            <a:avLst/>
          </a:prstGeom>
          <a:noFill/>
        </p:spPr>
        <p:txBody>
          <a:bodyPr wrap="none" rtlCol="0">
            <a:spAutoFit/>
          </a:bodyPr>
          <a:lstStyle/>
          <a:p>
            <a:r>
              <a:rPr lang="en-US" sz="1350" dirty="0"/>
              <a:t>February 2019</a:t>
            </a:r>
          </a:p>
        </p:txBody>
      </p:sp>
      <p:pic>
        <p:nvPicPr>
          <p:cNvPr id="5" name="Picture 4"/>
          <p:cNvPicPr>
            <a:picLocks noChangeAspect="1"/>
          </p:cNvPicPr>
          <p:nvPr/>
        </p:nvPicPr>
        <p:blipFill>
          <a:blip r:embed="rId2"/>
          <a:stretch>
            <a:fillRect/>
          </a:stretch>
        </p:blipFill>
        <p:spPr>
          <a:xfrm>
            <a:off x="3665483" y="1525280"/>
            <a:ext cx="5261150" cy="4027341"/>
          </a:xfrm>
          <a:prstGeom prst="rect">
            <a:avLst/>
          </a:prstGeom>
        </p:spPr>
      </p:pic>
    </p:spTree>
    <p:extLst>
      <p:ext uri="{BB962C8B-B14F-4D97-AF65-F5344CB8AC3E}">
        <p14:creationId xmlns:p14="http://schemas.microsoft.com/office/powerpoint/2010/main" val="861812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408" y="1046437"/>
            <a:ext cx="7886700" cy="962435"/>
          </a:xfrm>
        </p:spPr>
        <p:txBody>
          <a:bodyPr/>
          <a:lstStyle/>
          <a:p>
            <a:r>
              <a:rPr lang="en-US" dirty="0"/>
              <a:t>Astrophysics RFI</a:t>
            </a:r>
          </a:p>
        </p:txBody>
      </p:sp>
      <p:sp>
        <p:nvSpPr>
          <p:cNvPr id="6" name="TextBox 5"/>
          <p:cNvSpPr txBox="1"/>
          <p:nvPr/>
        </p:nvSpPr>
        <p:spPr>
          <a:xfrm>
            <a:off x="485597" y="5418874"/>
            <a:ext cx="1415772" cy="300082"/>
          </a:xfrm>
          <a:prstGeom prst="rect">
            <a:avLst/>
          </a:prstGeom>
          <a:noFill/>
        </p:spPr>
        <p:txBody>
          <a:bodyPr wrap="none" rtlCol="0">
            <a:spAutoFit/>
          </a:bodyPr>
          <a:lstStyle/>
          <a:p>
            <a:r>
              <a:rPr lang="en-US" sz="1350" dirty="0"/>
              <a:t>November 2017</a:t>
            </a:r>
          </a:p>
        </p:txBody>
      </p:sp>
      <p:pic>
        <p:nvPicPr>
          <p:cNvPr id="5" name="Picture 4"/>
          <p:cNvPicPr>
            <a:picLocks noChangeAspect="1"/>
          </p:cNvPicPr>
          <p:nvPr/>
        </p:nvPicPr>
        <p:blipFill>
          <a:blip r:embed="rId2"/>
          <a:stretch>
            <a:fillRect/>
          </a:stretch>
        </p:blipFill>
        <p:spPr>
          <a:xfrm>
            <a:off x="650747" y="2640601"/>
            <a:ext cx="7993856" cy="2664619"/>
          </a:xfrm>
          <a:prstGeom prst="rect">
            <a:avLst/>
          </a:prstGeom>
        </p:spPr>
      </p:pic>
    </p:spTree>
    <p:extLst>
      <p:ext uri="{BB962C8B-B14F-4D97-AF65-F5344CB8AC3E}">
        <p14:creationId xmlns:p14="http://schemas.microsoft.com/office/powerpoint/2010/main" val="7298892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408" y="1046437"/>
            <a:ext cx="7886700" cy="962435"/>
          </a:xfrm>
        </p:spPr>
        <p:txBody>
          <a:bodyPr>
            <a:noAutofit/>
          </a:bodyPr>
          <a:lstStyle/>
          <a:p>
            <a:r>
              <a:rPr lang="en-US" sz="3000" dirty="0"/>
              <a:t>Journal of Telescopes and Astronomical Instrumentation</a:t>
            </a:r>
          </a:p>
        </p:txBody>
      </p:sp>
      <p:sp>
        <p:nvSpPr>
          <p:cNvPr id="3" name="Text Placeholder 2"/>
          <p:cNvSpPr>
            <a:spLocks noGrp="1"/>
          </p:cNvSpPr>
          <p:nvPr>
            <p:ph type="body" idx="1"/>
          </p:nvPr>
        </p:nvSpPr>
        <p:spPr>
          <a:xfrm>
            <a:off x="212408" y="2035180"/>
            <a:ext cx="7886700" cy="1125140"/>
          </a:xfrm>
        </p:spPr>
        <p:txBody>
          <a:bodyPr/>
          <a:lstStyle/>
          <a:p>
            <a:r>
              <a:rPr lang="en-US" dirty="0">
                <a:latin typeface="Times New Roman" panose="02020603050405020304" pitchFamily="18" charset="0"/>
                <a:ea typeface="Calibri" panose="020F0502020204030204" pitchFamily="34" charset="0"/>
              </a:rPr>
              <a:t>Under final revision </a:t>
            </a:r>
          </a:p>
          <a:p>
            <a:endParaRPr lang="en-US" dirty="0">
              <a:latin typeface="Times New Roman" panose="02020603050405020304" pitchFamily="18" charset="0"/>
              <a:ea typeface="Calibri" panose="020F0502020204030204" pitchFamily="34" charset="0"/>
            </a:endParaRPr>
          </a:p>
          <a:p>
            <a:endParaRPr lang="en-US" dirty="0">
              <a:latin typeface="Times New Roman" panose="02020603050405020304" pitchFamily="18" charset="0"/>
              <a:ea typeface="Calibri" panose="020F0502020204030204" pitchFamily="34" charset="0"/>
            </a:endParaRPr>
          </a:p>
          <a:p>
            <a:endParaRPr lang="en-US" dirty="0"/>
          </a:p>
        </p:txBody>
      </p:sp>
      <p:sp>
        <p:nvSpPr>
          <p:cNvPr id="6" name="TextBox 5"/>
          <p:cNvSpPr txBox="1"/>
          <p:nvPr/>
        </p:nvSpPr>
        <p:spPr>
          <a:xfrm>
            <a:off x="485597" y="5418874"/>
            <a:ext cx="1098378" cy="300082"/>
          </a:xfrm>
          <a:prstGeom prst="rect">
            <a:avLst/>
          </a:prstGeom>
          <a:noFill/>
        </p:spPr>
        <p:txBody>
          <a:bodyPr wrap="none" rtlCol="0">
            <a:spAutoFit/>
          </a:bodyPr>
          <a:lstStyle/>
          <a:p>
            <a:r>
              <a:rPr lang="en-US" sz="1350" dirty="0"/>
              <a:t>March 2019</a:t>
            </a:r>
          </a:p>
        </p:txBody>
      </p:sp>
      <p:pic>
        <p:nvPicPr>
          <p:cNvPr id="5" name="Picture 4"/>
          <p:cNvPicPr>
            <a:picLocks noChangeAspect="1"/>
          </p:cNvPicPr>
          <p:nvPr/>
        </p:nvPicPr>
        <p:blipFill>
          <a:blip r:embed="rId2"/>
          <a:stretch>
            <a:fillRect/>
          </a:stretch>
        </p:blipFill>
        <p:spPr>
          <a:xfrm>
            <a:off x="4079019" y="1527655"/>
            <a:ext cx="4200649" cy="4024355"/>
          </a:xfrm>
          <a:prstGeom prst="rect">
            <a:avLst/>
          </a:prstGeom>
        </p:spPr>
      </p:pic>
      <p:sp>
        <p:nvSpPr>
          <p:cNvPr id="7" name="Date Placeholder 6"/>
          <p:cNvSpPr>
            <a:spLocks noGrp="1"/>
          </p:cNvSpPr>
          <p:nvPr>
            <p:ph type="dt" sz="half" idx="10"/>
          </p:nvPr>
        </p:nvSpPr>
        <p:spPr/>
        <p:txBody>
          <a:bodyPr/>
          <a:lstStyle/>
          <a:p>
            <a:fld id="{52140D2F-3FCE-43E3-98DB-EB274C42FA28}" type="datetime1">
              <a:rPr lang="en-US" smtClean="0"/>
              <a:t>5/10/2020</a:t>
            </a:fld>
            <a:endParaRPr lang="en-US"/>
          </a:p>
        </p:txBody>
      </p:sp>
      <p:sp>
        <p:nvSpPr>
          <p:cNvPr id="8" name="Slide Number Placeholder 7"/>
          <p:cNvSpPr>
            <a:spLocks noGrp="1"/>
          </p:cNvSpPr>
          <p:nvPr>
            <p:ph type="sldNum" sz="quarter" idx="12"/>
          </p:nvPr>
        </p:nvSpPr>
        <p:spPr/>
        <p:txBody>
          <a:bodyPr/>
          <a:lstStyle/>
          <a:p>
            <a:fld id="{9C4BEA9A-4029-4DE6-A1DA-4DBC7328E58A}" type="slidenum">
              <a:rPr lang="en-US" smtClean="0"/>
              <a:t>29</a:t>
            </a:fld>
            <a:endParaRPr lang="en-US"/>
          </a:p>
        </p:txBody>
      </p:sp>
    </p:spTree>
    <p:extLst>
      <p:ext uri="{BB962C8B-B14F-4D97-AF65-F5344CB8AC3E}">
        <p14:creationId xmlns:p14="http://schemas.microsoft.com/office/powerpoint/2010/main" val="1088999047"/>
      </p:ext>
    </p:extLst>
  </p:cSld>
  <p:clrMapOvr>
    <a:masterClrMapping/>
  </p:clrMapOvr>
</p:sld>
</file>

<file path=ppt/theme/theme1.xml><?xml version="1.0" encoding="utf-8"?>
<a:theme xmlns:a="http://schemas.openxmlformats.org/drawingml/2006/main" name="Title Slides">
  <a:themeElements>
    <a:clrScheme name="JPL Colors - Feb2015">
      <a:dk1>
        <a:srgbClr val="000000"/>
      </a:dk1>
      <a:lt1>
        <a:srgbClr val="FFFFFF"/>
      </a:lt1>
      <a:dk2>
        <a:srgbClr val="D0D3D4"/>
      </a:dk2>
      <a:lt2>
        <a:srgbClr val="75787B"/>
      </a:lt2>
      <a:accent1>
        <a:srgbClr val="32373B"/>
      </a:accent1>
      <a:accent2>
        <a:srgbClr val="EE2737"/>
      </a:accent2>
      <a:accent3>
        <a:srgbClr val="BA0C2F"/>
      </a:accent3>
      <a:accent4>
        <a:srgbClr val="410706"/>
      </a:accent4>
      <a:accent5>
        <a:srgbClr val="6083AA"/>
      </a:accent5>
      <a:accent6>
        <a:srgbClr val="FFFFFF"/>
      </a:accent6>
      <a:hlink>
        <a:srgbClr val="BA0C2F"/>
      </a:hlink>
      <a:folHlink>
        <a:srgbClr val="BA0C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flat" cmpd="sng" algn="ctr">
          <a:solidFill>
            <a:schemeClr val="bg1">
              <a:lumMod val="75000"/>
            </a:schemeClr>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ona Hosseini.potx" id="{2C1A6B7C-9CAE-4BF4-A8F9-1AF2FBE50AEE}" vid="{5EA4CFB5-CF30-4FDB-ACD7-9961F8EC83EA}"/>
    </a:ext>
  </a:extLst>
</a:theme>
</file>

<file path=ppt/theme/theme2.xml><?xml version="1.0" encoding="utf-8"?>
<a:theme xmlns:a="http://schemas.openxmlformats.org/drawingml/2006/main" name="Content Slides">
  <a:themeElements>
    <a:clrScheme name="JPL Colors - Feb2015">
      <a:dk1>
        <a:srgbClr val="000000"/>
      </a:dk1>
      <a:lt1>
        <a:srgbClr val="FFFFFF"/>
      </a:lt1>
      <a:dk2>
        <a:srgbClr val="D0D3D4"/>
      </a:dk2>
      <a:lt2>
        <a:srgbClr val="75787B"/>
      </a:lt2>
      <a:accent1>
        <a:srgbClr val="32373B"/>
      </a:accent1>
      <a:accent2>
        <a:srgbClr val="EE2737"/>
      </a:accent2>
      <a:accent3>
        <a:srgbClr val="BA0C2F"/>
      </a:accent3>
      <a:accent4>
        <a:srgbClr val="410706"/>
      </a:accent4>
      <a:accent5>
        <a:srgbClr val="6083AA"/>
      </a:accent5>
      <a:accent6>
        <a:srgbClr val="FFFFFF"/>
      </a:accent6>
      <a:hlink>
        <a:srgbClr val="BA0C2F"/>
      </a:hlink>
      <a:folHlink>
        <a:srgbClr val="BA0C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flat" cmpd="sng" algn="ctr">
          <a:solidFill>
            <a:schemeClr val="bg1">
              <a:lumMod val="75000"/>
            </a:schemeClr>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ona Hosseini.potx" id="{2C1A6B7C-9CAE-4BF4-A8F9-1AF2FBE50AEE}" vid="{85BBA09A-3659-4164-804C-F5F859E443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39844CFF40CF745A755FAA1636F5A09" ma:contentTypeVersion="8" ma:contentTypeDescription="Create a new document." ma:contentTypeScope="" ma:versionID="50b9ef99bd6bba5a44c3ee5fa3c21b86">
  <xsd:schema xmlns:xsd="http://www.w3.org/2001/XMLSchema" xmlns:xs="http://www.w3.org/2001/XMLSchema" xmlns:p="http://schemas.microsoft.com/office/2006/metadata/properties" targetNamespace="http://schemas.microsoft.com/office/2006/metadata/properties" ma:root="true" ma:fieldsID="dbdce857514447a0c1349bf2ece187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B423DE-F9B6-4382-91F7-4B9159F951B8}">
  <ds:schemaRefs>
    <ds:schemaRef ds:uri="http://purl.org/dc/elements/1.1/"/>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78BF5C47-F0C5-4ABB-93D4-F1016B0F25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11EFEFEB-5222-4269-8585-E27DF282C0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Sona Hosseini</Template>
  <TotalTime>9541</TotalTime>
  <Words>4153</Words>
  <Application>Microsoft Office PowerPoint</Application>
  <PresentationFormat>On-screen Show (4:3)</PresentationFormat>
  <Paragraphs>472</Paragraphs>
  <Slides>29</Slides>
  <Notes>14</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29</vt:i4>
      </vt:variant>
    </vt:vector>
  </HeadingPairs>
  <TitlesOfParts>
    <vt:vector size="44" baseType="lpstr">
      <vt:lpstr>ＭＳ Ｐゴシック</vt:lpstr>
      <vt:lpstr>Angsana New</vt:lpstr>
      <vt:lpstr>Arial</vt:lpstr>
      <vt:lpstr>Arial</vt:lpstr>
      <vt:lpstr>Arial Narrow</vt:lpstr>
      <vt:lpstr>Arial Unicode MS</vt:lpstr>
      <vt:lpstr>Calibri</vt:lpstr>
      <vt:lpstr>Cambria</vt:lpstr>
      <vt:lpstr>Cambria Math</vt:lpstr>
      <vt:lpstr>Symbol</vt:lpstr>
      <vt:lpstr>Times</vt:lpstr>
      <vt:lpstr>Times New Roman</vt:lpstr>
      <vt:lpstr>Wingdings</vt:lpstr>
      <vt:lpstr>Title Slides</vt:lpstr>
      <vt:lpstr>Content Slides</vt:lpstr>
      <vt:lpstr>PowerPoint Presentation</vt:lpstr>
      <vt:lpstr>Follow the heavy water!</vt:lpstr>
      <vt:lpstr>PowerPoint Presentation</vt:lpstr>
      <vt:lpstr>High Spectral Resolution Spectroscopy</vt:lpstr>
      <vt:lpstr>Spectrometry’s Trade Triangle What do I really need for my science?</vt:lpstr>
      <vt:lpstr>Two factors create an interference pattern</vt:lpstr>
      <vt:lpstr>SHS is an interferometer with no moving parts</vt:lpstr>
      <vt:lpstr>Developing the next generation of miniaturized high spectral resolution spectrometer</vt:lpstr>
      <vt:lpstr>ROBOTICS</vt:lpstr>
      <vt:lpstr>PUFFER will explore the moon, and other planetary surfaces</vt:lpstr>
      <vt:lpstr>HOLMS (Heterodyne OH Lunar Miniature Spectrometer)</vt:lpstr>
      <vt:lpstr>Zn lamp data analysis</vt:lpstr>
      <vt:lpstr>PowerPoint Presentation</vt:lpstr>
      <vt:lpstr>Spatial Heterodyne Spectrometer</vt:lpstr>
      <vt:lpstr>Multi-unit SHS covering multiple species with no moving mechanism</vt:lpstr>
      <vt:lpstr>PowerPoint Presentation</vt:lpstr>
      <vt:lpstr>PowerPoint Presentation</vt:lpstr>
      <vt:lpstr>Icy, Ocean, (fill the blank), WORLD</vt:lpstr>
      <vt:lpstr>PowerPoint Presentation</vt:lpstr>
      <vt:lpstr>PowerPoint Presentation</vt:lpstr>
      <vt:lpstr>Little is know about the Lunar exosphere </vt:lpstr>
      <vt:lpstr>We have no spectra from Astrospheres because they are faint </vt:lpstr>
      <vt:lpstr>PowerPoint Presentation</vt:lpstr>
      <vt:lpstr>PowerPoint Presentation</vt:lpstr>
      <vt:lpstr>Miniaturization can maintain sensitivity</vt:lpstr>
      <vt:lpstr>Na lamp D line separation demonstrative the high spectra resolution  </vt:lpstr>
      <vt:lpstr>Astro2020 White paper</vt:lpstr>
      <vt:lpstr>Astrophysics RFI</vt:lpstr>
      <vt:lpstr>Journal of Telescopes and Astronomical Instrumentation</vt:lpstr>
    </vt:vector>
  </TitlesOfParts>
  <Company>Jet Propulsion Laboratory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Hosseini, Seyedeh Sona (3224)</dc:creator>
  <cp:lastModifiedBy>Hosseini, Seyedeh Sona (3224)</cp:lastModifiedBy>
  <cp:revision>271</cp:revision>
  <cp:lastPrinted>2014-07-14T23:49:38Z</cp:lastPrinted>
  <dcterms:created xsi:type="dcterms:W3CDTF">2019-06-24T21:55:38Z</dcterms:created>
  <dcterms:modified xsi:type="dcterms:W3CDTF">2020-05-11T02:32:22Z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0x010100D39844CFF40CF745A755FAA1636F5A09</vt:lpwstr>
  </property>
</Properties>
</file>