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 ContentType="image/tif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21"/>
  </p:notesMasterIdLst>
  <p:sldIdLst>
    <p:sldId id="256" r:id="rId2"/>
    <p:sldId id="577" r:id="rId3"/>
    <p:sldId id="460" r:id="rId4"/>
    <p:sldId id="582" r:id="rId5"/>
    <p:sldId id="576" r:id="rId6"/>
    <p:sldId id="583" r:id="rId7"/>
    <p:sldId id="569" r:id="rId8"/>
    <p:sldId id="344" r:id="rId9"/>
    <p:sldId id="346" r:id="rId10"/>
    <p:sldId id="257" r:id="rId11"/>
    <p:sldId id="568" r:id="rId12"/>
    <p:sldId id="581" r:id="rId13"/>
    <p:sldId id="584" r:id="rId14"/>
    <p:sldId id="552" r:id="rId15"/>
    <p:sldId id="470" r:id="rId16"/>
    <p:sldId id="551" r:id="rId17"/>
    <p:sldId id="580" r:id="rId18"/>
    <p:sldId id="525" r:id="rId19"/>
    <p:sldId id="27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77"/>
    <p:restoredTop sz="94674"/>
  </p:normalViewPr>
  <p:slideViewPr>
    <p:cSldViewPr snapToGrid="0" snapToObjects="1">
      <p:cViewPr varScale="1">
        <p:scale>
          <a:sx n="110" d="100"/>
          <a:sy n="110" d="100"/>
        </p:scale>
        <p:origin x="192" y="632"/>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1FF2BF-D638-2B41-A7D1-D59F424454EA}" type="datetimeFigureOut">
              <a:rPr lang="en-US" smtClean="0"/>
              <a:t>4/22/20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91952D-4254-BF4D-BECB-F20A799DE1DC}" type="slidenum">
              <a:rPr lang="en-US" smtClean="0"/>
              <a:t>‹#›</a:t>
            </a:fld>
            <a:endParaRPr lang="en-US"/>
          </a:p>
        </p:txBody>
      </p:sp>
    </p:spTree>
    <p:extLst>
      <p:ext uri="{BB962C8B-B14F-4D97-AF65-F5344CB8AC3E}">
        <p14:creationId xmlns:p14="http://schemas.microsoft.com/office/powerpoint/2010/main" val="3893099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79684FCB-8E0F-1248-A0AB-83C2265024F0}" type="slidenum">
              <a:t>3</a:t>
            </a:fld>
            <a:endParaRPr lang="en-US"/>
          </a:p>
        </p:txBody>
      </p:sp>
    </p:spTree>
    <p:extLst>
      <p:ext uri="{BB962C8B-B14F-4D97-AF65-F5344CB8AC3E}">
        <p14:creationId xmlns:p14="http://schemas.microsoft.com/office/powerpoint/2010/main" val="1982390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spcBef>
                <a:spcPct val="30000"/>
              </a:spcBef>
              <a:defRPr sz="1200">
                <a:solidFill>
                  <a:schemeClr val="tx1"/>
                </a:solidFill>
                <a:latin typeface="Times New Roman" pitchFamily="18" charset="0"/>
                <a:ea typeface="MS PGothic" pitchFamily="34" charset="-128"/>
              </a:defRPr>
            </a:lvl1pPr>
            <a:lvl2pPr marL="742950" indent="-285750" defTabSz="920750" eaLnBrk="0" hangingPunct="0">
              <a:spcBef>
                <a:spcPct val="30000"/>
              </a:spcBef>
              <a:defRPr sz="1200">
                <a:solidFill>
                  <a:schemeClr val="tx1"/>
                </a:solidFill>
                <a:latin typeface="Times New Roman" pitchFamily="18" charset="0"/>
                <a:ea typeface="MS PGothic" pitchFamily="34" charset="-128"/>
              </a:defRPr>
            </a:lvl2pPr>
            <a:lvl3pPr marL="1143000" indent="-228600" defTabSz="920750" eaLnBrk="0" hangingPunct="0">
              <a:spcBef>
                <a:spcPct val="30000"/>
              </a:spcBef>
              <a:defRPr sz="1200">
                <a:solidFill>
                  <a:schemeClr val="tx1"/>
                </a:solidFill>
                <a:latin typeface="Times New Roman" pitchFamily="18" charset="0"/>
                <a:ea typeface="MS PGothic" pitchFamily="34" charset="-128"/>
              </a:defRPr>
            </a:lvl3pPr>
            <a:lvl4pPr marL="1600200" indent="-228600" defTabSz="920750" eaLnBrk="0" hangingPunct="0">
              <a:spcBef>
                <a:spcPct val="30000"/>
              </a:spcBef>
              <a:defRPr sz="1200">
                <a:solidFill>
                  <a:schemeClr val="tx1"/>
                </a:solidFill>
                <a:latin typeface="Times New Roman" pitchFamily="18" charset="0"/>
                <a:ea typeface="MS PGothic" pitchFamily="34" charset="-128"/>
              </a:defRPr>
            </a:lvl4pPr>
            <a:lvl5pPr marL="2057400" indent="-228600" defTabSz="920750" eaLnBrk="0" hangingPunct="0">
              <a:spcBef>
                <a:spcPct val="30000"/>
              </a:spcBef>
              <a:defRPr sz="1200">
                <a:solidFill>
                  <a:schemeClr val="tx1"/>
                </a:solidFill>
                <a:latin typeface="Times New Roman" pitchFamily="18" charset="0"/>
                <a:ea typeface="MS PGothic" pitchFamily="34" charset="-128"/>
              </a:defRPr>
            </a:lvl5pPr>
            <a:lvl6pPr marL="2514600" indent="-228600" defTabSz="92075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defTabSz="92075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defTabSz="92075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defTabSz="92075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19BA2FEF-D731-4A40-807C-D316E9787537}" type="slidenum">
              <a:rPr lang="en-US" altLang="en-US" smtClean="0"/>
              <a:pPr eaLnBrk="1" hangingPunct="1">
                <a:spcBef>
                  <a:spcPct val="0"/>
                </a:spcBef>
              </a:pPr>
              <a:t>15</a:t>
            </a:fld>
            <a:endParaRPr lang="en-US" altLang="en-US"/>
          </a:p>
        </p:txBody>
      </p:sp>
      <p:sp>
        <p:nvSpPr>
          <p:cNvPr id="5123" name="Rectangle 2"/>
          <p:cNvSpPr>
            <a:spLocks noGrp="1" noRot="1" noChangeAspect="1" noChangeArrowheads="1" noTextEdit="1"/>
          </p:cNvSpPr>
          <p:nvPr>
            <p:ph type="sldImg"/>
          </p:nvPr>
        </p:nvSpPr>
        <p:spPr>
          <a:xfrm>
            <a:off x="685800" y="1143000"/>
            <a:ext cx="5486400" cy="3086100"/>
          </a:xfrm>
          <a:ln/>
        </p:spPr>
      </p:sp>
      <p:sp>
        <p:nvSpPr>
          <p:cNvPr id="5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Comic Sans MS" pitchFamily="66" charset="0"/>
              </a:rPr>
              <a:t>NASA</a:t>
            </a:r>
            <a:r>
              <a:rPr lang="ja-JP" altLang="en-US">
                <a:latin typeface="Comic Sans MS" pitchFamily="66" charset="0"/>
              </a:rPr>
              <a:t>’</a:t>
            </a:r>
            <a:r>
              <a:rPr lang="en-US" altLang="ja-JP">
                <a:latin typeface="Comic Sans MS" pitchFamily="66" charset="0"/>
              </a:rPr>
              <a:t>s next Mars surface mission to follow MSL will advance the search for signatures of habitability and begin focusing on detection and structural characterization of a wider range of complex organic compounds, both volatile and nonvolatile, in carefully selected samples. The knowledge to be gained with MSL on the host environment, preservation, concentration, and complexity of organics found at Gale Crater may lead to a highly streamlined sample search and selection process at a future landing site. An organic analysis investigation would then have the significant opportunity to examine not only the bulk organic inventory, but the detailed structural diversity and fine spatial distribution of that inventory, directly informing critical aspects of habitability and feeding forward to Mars Sample Return. At the same time, given very limited expected payload resources, an appropriately advanced organics analysis capability must be realized with instrumentation miniaturized well beyond the current state-of-the-art in flight hardware. Moreover, the associated investigation must now be sufficiently well-defined to achieve technology readiness level (TRL) 6 in the next two-to-three years, depending on the mission opportunities, severely limiting the range of potential advanced approaches. We propose to develop to TRL 6 a next-generation Linear Ion Trap Mass Spectrometer (LITMS) investigation that directly and</a:t>
            </a:r>
          </a:p>
          <a:p>
            <a:r>
              <a:rPr lang="en-US" altLang="en-US">
                <a:latin typeface="Comic Sans MS" pitchFamily="66" charset="0"/>
              </a:rPr>
              <a:t>fully addresses these measurement and development objectives. LITMS combines two extremely powerful approaches to organics analysis, those of pyrolysis gas chomatography/mass spectrometry (GCMS) and Mars-ambient laser desorption mass spectrometry (LDMS), linked through a single, highly-miniaturized linear ion trap (LIT) mass analyzer. The LITMS effort will take advantage of the significant recent development (also to TRL 6) by our team of the Mars Organic Molecule Analyzer - Mass Spectrometer (MOMA-MS) for the 2018 ExoMars mission. LITMS will feature further miniaturization and substantial analytical enhancements, identified during</a:t>
            </a:r>
          </a:p>
          <a:p>
            <a:r>
              <a:rPr lang="en-US" altLang="en-US">
                <a:latin typeface="Comic Sans MS" pitchFamily="66" charset="0"/>
              </a:rPr>
              <a:t>the MOMA-MS development but not realized due to schedule or mission architecture limitations. These include the ability to analyze both positive and negative ions, the extension of the mass-to-charge (m/z) range to lower values to detect elements, and enhanced performance with tandem mass spectrometry (MS/MS) for structural analysis of complex organics. In addition, LITMS will include integrated development in conjunction with newly-developed sample processing and handling technology, that will enable direct pointby- point laser analysis of nonvolatile organics along the length of an extracted drill core, without having to remove or process fines and</a:t>
            </a:r>
          </a:p>
          <a:p>
            <a:r>
              <a:rPr lang="en-US" altLang="en-US">
                <a:latin typeface="Comic Sans MS" pitchFamily="66" charset="0"/>
              </a:rPr>
              <a:t>thereby without any fundamental limitation on the number of such analyses during the mission.</a:t>
            </a:r>
            <a:endParaRPr lang="en-US" altLang="en-US" sz="1000">
              <a:latin typeface="Comic Sans MS" pitchFamily="66" charset="0"/>
            </a:endParaRPr>
          </a:p>
        </p:txBody>
      </p:sp>
    </p:spTree>
    <p:extLst>
      <p:ext uri="{BB962C8B-B14F-4D97-AF65-F5344CB8AC3E}">
        <p14:creationId xmlns:p14="http://schemas.microsoft.com/office/powerpoint/2010/main" val="3411082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684FCB-8E0F-1248-A0AB-83C2265024F0}" type="slidenum">
              <a:t>19</a:t>
            </a:fld>
            <a:endParaRPr lang="en-US"/>
          </a:p>
        </p:txBody>
      </p:sp>
    </p:spTree>
    <p:extLst>
      <p:ext uri="{BB962C8B-B14F-4D97-AF65-F5344CB8AC3E}">
        <p14:creationId xmlns:p14="http://schemas.microsoft.com/office/powerpoint/2010/main" val="1906256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SPIE Optics Nano 2019</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74412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SPIE Optics Nano 2019</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4078880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SPIE Optics Nano 2019</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333131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SPIE Optics Nano 2019</a:t>
            </a:r>
          </a:p>
        </p:txBody>
      </p:sp>
      <p:sp>
        <p:nvSpPr>
          <p:cNvPr id="6" name="Footer Placeholder 5"/>
          <p:cNvSpPr>
            <a:spLocks noGrp="1"/>
          </p:cNvSpPr>
          <p:nvPr>
            <p:ph type="ftr" sz="quarter" idx="11"/>
          </p:nvPr>
        </p:nvSpPr>
        <p:spPr/>
        <p:txBody>
          <a:bodyPr/>
          <a:lstStyle/>
          <a:p>
            <a:r>
              <a:rPr lang="en-US"/>
              <a:t>Clarketal Lunar Ice Cube</a:t>
            </a:r>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816915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SPIE Optics Nano 2019</a:t>
            </a:r>
          </a:p>
        </p:txBody>
      </p:sp>
      <p:sp>
        <p:nvSpPr>
          <p:cNvPr id="8" name="Footer Placeholder 7"/>
          <p:cNvSpPr>
            <a:spLocks noGrp="1"/>
          </p:cNvSpPr>
          <p:nvPr>
            <p:ph type="ftr" sz="quarter" idx="11"/>
          </p:nvPr>
        </p:nvSpPr>
        <p:spPr/>
        <p:txBody>
          <a:bodyPr/>
          <a:lstStyle/>
          <a:p>
            <a:r>
              <a:rPr lang="en-US"/>
              <a:t>Clarketal Lunar Ice Cube</a:t>
            </a:r>
          </a:p>
        </p:txBody>
      </p:sp>
      <p:sp>
        <p:nvSpPr>
          <p:cNvPr id="9" name="Slide Number Placeholder 8"/>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126181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SPIE Optics Nano 2019</a:t>
            </a:r>
          </a:p>
        </p:txBody>
      </p:sp>
      <p:sp>
        <p:nvSpPr>
          <p:cNvPr id="4" name="Footer Placeholder 3"/>
          <p:cNvSpPr>
            <a:spLocks noGrp="1"/>
          </p:cNvSpPr>
          <p:nvPr>
            <p:ph type="ftr" sz="quarter" idx="11"/>
          </p:nvPr>
        </p:nvSpPr>
        <p:spPr/>
        <p:txBody>
          <a:bodyPr/>
          <a:lstStyle/>
          <a:p>
            <a:r>
              <a:rPr lang="en-US"/>
              <a:t>Clarketal Lunar Ice Cube</a:t>
            </a:r>
          </a:p>
        </p:txBody>
      </p:sp>
      <p:sp>
        <p:nvSpPr>
          <p:cNvPr id="5" name="Slide Number Placeholder 4"/>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648953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r>
              <a:rPr lang="en-US"/>
              <a:t>SPIE Optics Nano 2019</a:t>
            </a:r>
            <a:endParaRPr lang="en-US" dirty="0"/>
          </a:p>
        </p:txBody>
      </p:sp>
      <p:sp>
        <p:nvSpPr>
          <p:cNvPr id="9" name="Footer Placeholder 8"/>
          <p:cNvSpPr>
            <a:spLocks noGrp="1"/>
          </p:cNvSpPr>
          <p:nvPr>
            <p:ph type="ftr" sz="quarter" idx="11"/>
          </p:nvPr>
        </p:nvSpPr>
        <p:spPr/>
        <p:txBody>
          <a:bodyPr/>
          <a:lstStyle/>
          <a:p>
            <a:r>
              <a:rPr lang="en-US"/>
              <a:t>Clarketal Lunar Ice Cube</a:t>
            </a:r>
            <a:endParaRPr lang="en-US" dirty="0"/>
          </a:p>
        </p:txBody>
      </p:sp>
      <p:sp>
        <p:nvSpPr>
          <p:cNvPr id="10" name="Slide Number Placeholder 9"/>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817179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SPIE Optics Nano 2019</a:t>
            </a:r>
          </a:p>
        </p:txBody>
      </p:sp>
      <p:sp>
        <p:nvSpPr>
          <p:cNvPr id="6" name="Footer Placeholder 5"/>
          <p:cNvSpPr>
            <a:spLocks noGrp="1"/>
          </p:cNvSpPr>
          <p:nvPr>
            <p:ph type="ftr" sz="quarter" idx="11"/>
          </p:nvPr>
        </p:nvSpPr>
        <p:spPr/>
        <p:txBody>
          <a:bodyPr/>
          <a:lstStyle/>
          <a:p>
            <a:r>
              <a:rPr lang="en-US"/>
              <a:t>Clarketal Lunar Ice Cube</a:t>
            </a:r>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117822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SPIE Optics Nano 2019</a:t>
            </a:r>
          </a:p>
        </p:txBody>
      </p:sp>
      <p:sp>
        <p:nvSpPr>
          <p:cNvPr id="6" name="Footer Placeholder 5"/>
          <p:cNvSpPr>
            <a:spLocks noGrp="1"/>
          </p:cNvSpPr>
          <p:nvPr>
            <p:ph type="ftr" sz="quarter" idx="11"/>
          </p:nvPr>
        </p:nvSpPr>
        <p:spPr/>
        <p:txBody>
          <a:bodyPr/>
          <a:lstStyle/>
          <a:p>
            <a:r>
              <a:rPr lang="en-US"/>
              <a:t>Clarketal Lunar Ice Cube</a:t>
            </a:r>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443685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SPIE Optics Nano 2019</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500206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SPIE Optics Nano 2019</a:t>
            </a:r>
          </a:p>
        </p:txBody>
      </p:sp>
      <p:sp>
        <p:nvSpPr>
          <p:cNvPr id="5" name="Footer Placeholder 4"/>
          <p:cNvSpPr>
            <a:spLocks noGrp="1"/>
          </p:cNvSpPr>
          <p:nvPr>
            <p:ph type="ftr" sz="quarter" idx="11"/>
          </p:nvPr>
        </p:nvSpPr>
        <p:spPr/>
        <p:txBody>
          <a:bodyPr/>
          <a:lstStyle/>
          <a:p>
            <a:r>
              <a:rPr lang="en-US"/>
              <a:t>Clarketal Lunar Ice Cube</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743830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alphaModFix amt="29000"/>
            <a:extLst>
              <a:ext uri="{BEBA8EAE-BF5A-486C-A8C5-ECC9F3942E4B}">
                <a14:imgProps xmlns:a14="http://schemas.microsoft.com/office/drawing/2010/main">
                  <a14:imgLayer r:embed="rId14">
                    <a14:imgEffect>
                      <a14:colorTemperature colorTemp="3457"/>
                    </a14:imgEffect>
                    <a14:imgEffect>
                      <a14:brightnessContrast bright="59000"/>
                    </a14:imgEffect>
                  </a14:imgLayer>
                </a14:imgProps>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561305"/>
            <a:ext cx="2844800" cy="250878"/>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SPIE Optics Nano 2019</a:t>
            </a:r>
            <a:endParaRPr lang="en-US" dirty="0"/>
          </a:p>
        </p:txBody>
      </p:sp>
      <p:sp>
        <p:nvSpPr>
          <p:cNvPr id="5" name="Footer Placeholder 4"/>
          <p:cNvSpPr>
            <a:spLocks noGrp="1"/>
          </p:cNvSpPr>
          <p:nvPr>
            <p:ph type="ftr" sz="quarter" idx="3"/>
          </p:nvPr>
        </p:nvSpPr>
        <p:spPr>
          <a:xfrm>
            <a:off x="3652352" y="6561305"/>
            <a:ext cx="4883797" cy="265996"/>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Clarketal Lunar Ice Cube</a:t>
            </a:r>
            <a:endParaRPr lang="en-US" dirty="0"/>
          </a:p>
        </p:txBody>
      </p:sp>
      <p:sp>
        <p:nvSpPr>
          <p:cNvPr id="6" name="Slide Number Placeholder 5"/>
          <p:cNvSpPr>
            <a:spLocks noGrp="1"/>
          </p:cNvSpPr>
          <p:nvPr>
            <p:ph type="sldNum" sz="quarter" idx="4"/>
          </p:nvPr>
        </p:nvSpPr>
        <p:spPr>
          <a:xfrm>
            <a:off x="8737600" y="6561305"/>
            <a:ext cx="2844800" cy="265996"/>
          </a:xfrm>
          <a:prstGeom prst="rect">
            <a:avLst/>
          </a:prstGeom>
        </p:spPr>
        <p:txBody>
          <a:bodyPr vert="horz" lIns="91440" tIns="45720" rIns="91440" bIns="45720" rtlCol="0" anchor="ctr"/>
          <a:lstStyle>
            <a:lvl1pPr algn="r">
              <a:defRPr sz="1200">
                <a:solidFill>
                  <a:schemeClr val="tx1">
                    <a:tint val="75000"/>
                  </a:schemeClr>
                </a:solidFill>
              </a:defRPr>
            </a:lvl1pPr>
          </a:lstStyle>
          <a:p>
            <a:fld id="{61DB02BC-888A-9449-ADDC-9153D0D66787}" type="slidenum">
              <a:rPr lang="en-US" smtClean="0"/>
              <a:t>‹#›</a:t>
            </a:fld>
            <a:endParaRPr lang="en-US"/>
          </a:p>
        </p:txBody>
      </p:sp>
    </p:spTree>
    <p:extLst>
      <p:ext uri="{BB962C8B-B14F-4D97-AF65-F5344CB8AC3E}">
        <p14:creationId xmlns:p14="http://schemas.microsoft.com/office/powerpoint/2010/main" val="9360025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hyperlink" Target="http://www.nasa.gov"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tiff"/><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tif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tiff"/></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22.tiff"/></Relationships>
</file>

<file path=ppt/slides/_rels/slide1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25.tiff"/><Relationship Id="rId1" Type="http://schemas.openxmlformats.org/officeDocument/2006/relationships/slideLayout" Target="../slideLayouts/slideLayout7.xml"/><Relationship Id="rId4" Type="http://schemas.openxmlformats.org/officeDocument/2006/relationships/image" Target="../media/image27.tif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49688A4-0A7B-A54E-99C3-2FF00340C99D}"/>
              </a:ext>
            </a:extLst>
          </p:cNvPr>
          <p:cNvSpPr txBox="1"/>
          <p:nvPr/>
        </p:nvSpPr>
        <p:spPr>
          <a:xfrm>
            <a:off x="1048895" y="546066"/>
            <a:ext cx="9946640" cy="1107996"/>
          </a:xfrm>
          <a:prstGeom prst="rect">
            <a:avLst/>
          </a:prstGeom>
          <a:solidFill>
            <a:schemeClr val="bg1">
              <a:alpha val="50000"/>
            </a:schemeClr>
          </a:solidFill>
        </p:spPr>
        <p:txBody>
          <a:bodyPr wrap="square" rtlCol="0">
            <a:spAutoFit/>
          </a:bodyPr>
          <a:lstStyle/>
          <a:p>
            <a:pPr algn="ctr"/>
            <a:r>
              <a:rPr lang="en-US" b="1" dirty="0"/>
              <a:t>Developments in Lunar Compact Instrumentation for Small-scale Applications.  </a:t>
            </a:r>
          </a:p>
          <a:p>
            <a:pPr algn="ctr"/>
            <a:endParaRPr lang="en-US" b="1" dirty="0"/>
          </a:p>
          <a:p>
            <a:pPr algn="ctr"/>
            <a:r>
              <a:rPr lang="en-US" dirty="0"/>
              <a:t>Pamela E. Clark</a:t>
            </a:r>
            <a:r>
              <a:rPr lang="en-US" baseline="30000" dirty="0"/>
              <a:t>1</a:t>
            </a:r>
            <a:r>
              <a:rPr lang="en-US" dirty="0"/>
              <a:t>, Robert L. Staehle</a:t>
            </a:r>
            <a:r>
              <a:rPr lang="en-US" baseline="30000" dirty="0"/>
              <a:t>1</a:t>
            </a:r>
            <a:r>
              <a:rPr lang="en-US" dirty="0"/>
              <a:t>, David Bugby</a:t>
            </a:r>
            <a:r>
              <a:rPr lang="en-US" baseline="30000" dirty="0"/>
              <a:t>1</a:t>
            </a:r>
          </a:p>
          <a:p>
            <a:pPr algn="ctr"/>
            <a:endParaRPr lang="en-US" baseline="30000" dirty="0"/>
          </a:p>
        </p:txBody>
      </p:sp>
      <p:sp>
        <p:nvSpPr>
          <p:cNvPr id="5" name="Footer Placeholder 3">
            <a:extLst>
              <a:ext uri="{FF2B5EF4-FFF2-40B4-BE49-F238E27FC236}">
                <a16:creationId xmlns:a16="http://schemas.microsoft.com/office/drawing/2014/main" id="{8D32B7E8-2AEF-044E-857C-1DAA36A3F70B}"/>
              </a:ext>
            </a:extLst>
          </p:cNvPr>
          <p:cNvSpPr txBox="1">
            <a:spLocks/>
          </p:cNvSpPr>
          <p:nvPr/>
        </p:nvSpPr>
        <p:spPr>
          <a:xfrm>
            <a:off x="7949854" y="4429462"/>
            <a:ext cx="3889023" cy="203401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b="1" dirty="0">
                <a:solidFill>
                  <a:srgbClr val="000000"/>
                </a:solidFill>
                <a:latin typeface="Arial" charset="0"/>
              </a:rPr>
              <a:t>National Aeronautics and Space Administration</a:t>
            </a:r>
          </a:p>
          <a:p>
            <a:endParaRPr lang="en-US" sz="400" b="1" dirty="0">
              <a:solidFill>
                <a:srgbClr val="000000"/>
              </a:solidFill>
              <a:latin typeface="Arial" charset="0"/>
            </a:endParaRPr>
          </a:p>
          <a:p>
            <a:r>
              <a:rPr lang="en-US" b="1" dirty="0">
                <a:solidFill>
                  <a:srgbClr val="000000"/>
                </a:solidFill>
                <a:latin typeface="Arial" charset="0"/>
              </a:rPr>
              <a:t>Jet Propulsion Laboratory</a:t>
            </a:r>
          </a:p>
          <a:p>
            <a:r>
              <a:rPr lang="en-US" dirty="0">
                <a:solidFill>
                  <a:srgbClr val="000000"/>
                </a:solidFill>
                <a:latin typeface="Arial" charset="0"/>
              </a:rPr>
              <a:t>California Institute of Technology</a:t>
            </a:r>
          </a:p>
          <a:p>
            <a:r>
              <a:rPr lang="en-US" dirty="0">
                <a:solidFill>
                  <a:srgbClr val="000000"/>
                </a:solidFill>
                <a:latin typeface="Arial" charset="0"/>
              </a:rPr>
              <a:t>Pasadena, California</a:t>
            </a:r>
          </a:p>
          <a:p>
            <a:endParaRPr lang="en-US" b="1" dirty="0">
              <a:solidFill>
                <a:srgbClr val="000000"/>
              </a:solidFill>
              <a:latin typeface="Arial" charset="0"/>
            </a:endParaRPr>
          </a:p>
          <a:p>
            <a:r>
              <a:rPr lang="en-US" b="1" dirty="0">
                <a:solidFill>
                  <a:srgbClr val="000000"/>
                </a:solidFill>
                <a:latin typeface="Arial" charset="0"/>
                <a:hlinkClick r:id="rId2"/>
              </a:rPr>
              <a:t>www.nasa.gov</a:t>
            </a:r>
            <a:endParaRPr lang="en-US" b="1" dirty="0">
              <a:solidFill>
                <a:srgbClr val="000000"/>
              </a:solidFill>
              <a:latin typeface="Arial" charset="0"/>
            </a:endParaRPr>
          </a:p>
          <a:p>
            <a:pPr>
              <a:lnSpc>
                <a:spcPts val="2038"/>
              </a:lnSpc>
            </a:pPr>
            <a:r>
              <a:rPr lang="en-US" sz="1050" dirty="0">
                <a:solidFill>
                  <a:srgbClr val="000000"/>
                </a:solidFill>
                <a:latin typeface="Arial" charset="0"/>
              </a:rPr>
              <a:t>©  2016. All rights reserved.</a:t>
            </a:r>
          </a:p>
          <a:p>
            <a:pPr>
              <a:lnSpc>
                <a:spcPts val="2038"/>
              </a:lnSpc>
            </a:pPr>
            <a:r>
              <a:rPr lang="en-US" sz="1050" dirty="0">
                <a:solidFill>
                  <a:srgbClr val="000000"/>
                </a:solidFill>
                <a:latin typeface="Arial" charset="0"/>
              </a:rPr>
              <a:t>Government sponsorship acknowledged.</a:t>
            </a:r>
            <a:endParaRPr lang="en-US" dirty="0">
              <a:solidFill>
                <a:srgbClr val="000000"/>
              </a:solidFill>
            </a:endParaRPr>
          </a:p>
        </p:txBody>
      </p:sp>
      <p:sp>
        <p:nvSpPr>
          <p:cNvPr id="6" name="TextBox 5">
            <a:extLst>
              <a:ext uri="{FF2B5EF4-FFF2-40B4-BE49-F238E27FC236}">
                <a16:creationId xmlns:a16="http://schemas.microsoft.com/office/drawing/2014/main" id="{140BE72E-DD40-2048-A919-2CF58CA6E23C}"/>
              </a:ext>
            </a:extLst>
          </p:cNvPr>
          <p:cNvSpPr txBox="1"/>
          <p:nvPr/>
        </p:nvSpPr>
        <p:spPr>
          <a:xfrm>
            <a:off x="2024305" y="5326856"/>
            <a:ext cx="3744240" cy="738664"/>
          </a:xfrm>
          <a:prstGeom prst="rect">
            <a:avLst/>
          </a:prstGeom>
          <a:noFill/>
        </p:spPr>
        <p:txBody>
          <a:bodyPr wrap="square" rtlCol="0">
            <a:spAutoFit/>
          </a:bodyPr>
          <a:lstStyle/>
          <a:p>
            <a:r>
              <a:rPr lang="en-US" sz="2400" b="1" dirty="0"/>
              <a:t>Jet Propulsion Laboratory</a:t>
            </a:r>
          </a:p>
          <a:p>
            <a:r>
              <a:rPr lang="en-US" dirty="0"/>
              <a:t>California Institute of Technology</a:t>
            </a:r>
          </a:p>
        </p:txBody>
      </p:sp>
      <p:pic>
        <p:nvPicPr>
          <p:cNvPr id="7" name="Picture 6" descr="nasa_logo(80x66).tif">
            <a:extLst>
              <a:ext uri="{FF2B5EF4-FFF2-40B4-BE49-F238E27FC236}">
                <a16:creationId xmlns:a16="http://schemas.microsoft.com/office/drawing/2014/main" id="{2E51C962-EDE7-1649-A2A5-B9E5D4CABE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895" y="5224272"/>
            <a:ext cx="1018032" cy="841248"/>
          </a:xfrm>
          <a:prstGeom prst="rect">
            <a:avLst/>
          </a:prstGeom>
        </p:spPr>
      </p:pic>
      <p:sp>
        <p:nvSpPr>
          <p:cNvPr id="8" name="TextBox 7">
            <a:extLst>
              <a:ext uri="{FF2B5EF4-FFF2-40B4-BE49-F238E27FC236}">
                <a16:creationId xmlns:a16="http://schemas.microsoft.com/office/drawing/2014/main" id="{BA2EC436-4881-4444-B715-B82FE78E019E}"/>
              </a:ext>
            </a:extLst>
          </p:cNvPr>
          <p:cNvSpPr txBox="1"/>
          <p:nvPr/>
        </p:nvSpPr>
        <p:spPr>
          <a:xfrm>
            <a:off x="2878873" y="4039474"/>
            <a:ext cx="6434253" cy="369332"/>
          </a:xfrm>
          <a:prstGeom prst="rect">
            <a:avLst/>
          </a:prstGeom>
          <a:solidFill>
            <a:schemeClr val="bg1">
              <a:alpha val="50000"/>
            </a:schemeClr>
          </a:solidFill>
        </p:spPr>
        <p:txBody>
          <a:bodyPr wrap="square" rtlCol="0">
            <a:spAutoFit/>
          </a:bodyPr>
          <a:lstStyle/>
          <a:p>
            <a:r>
              <a:rPr lang="en-US" dirty="0"/>
              <a:t>Note: This is </a:t>
            </a:r>
            <a:r>
              <a:rPr lang="en-US" dirty="0" err="1"/>
              <a:t>predecisional</a:t>
            </a:r>
            <a:r>
              <a:rPr lang="en-US" dirty="0"/>
              <a:t> information for planning purposes only.</a:t>
            </a:r>
          </a:p>
        </p:txBody>
      </p:sp>
      <p:sp>
        <p:nvSpPr>
          <p:cNvPr id="9" name="TextBox 8">
            <a:extLst>
              <a:ext uri="{FF2B5EF4-FFF2-40B4-BE49-F238E27FC236}">
                <a16:creationId xmlns:a16="http://schemas.microsoft.com/office/drawing/2014/main" id="{EFC835DD-C623-3443-ADBD-2476DD630438}"/>
              </a:ext>
            </a:extLst>
          </p:cNvPr>
          <p:cNvSpPr txBox="1"/>
          <p:nvPr/>
        </p:nvSpPr>
        <p:spPr>
          <a:xfrm>
            <a:off x="643052" y="1756794"/>
            <a:ext cx="11195825" cy="2031325"/>
          </a:xfrm>
          <a:prstGeom prst="rect">
            <a:avLst/>
          </a:prstGeom>
          <a:solidFill>
            <a:schemeClr val="bg1">
              <a:alpha val="50000"/>
            </a:schemeClr>
          </a:solidFill>
        </p:spPr>
        <p:txBody>
          <a:bodyPr wrap="square" rtlCol="0">
            <a:spAutoFit/>
          </a:bodyPr>
          <a:lstStyle/>
          <a:p>
            <a:r>
              <a:rPr lang="en-US" dirty="0"/>
              <a:t>  Acknowledgements: Contributions from the following in compiling information on instruments under development: Robert L. Staehle</a:t>
            </a:r>
            <a:r>
              <a:rPr lang="en-US" baseline="30000" dirty="0"/>
              <a:t>1</a:t>
            </a:r>
            <a:r>
              <a:rPr lang="en-US" dirty="0"/>
              <a:t>, David Bugby</a:t>
            </a:r>
            <a:r>
              <a:rPr lang="en-US" baseline="30000" dirty="0"/>
              <a:t>1</a:t>
            </a:r>
            <a:r>
              <a:rPr lang="en-US" dirty="0"/>
              <a:t>, Abigail Fraeman</a:t>
            </a:r>
            <a:r>
              <a:rPr lang="en-US" baseline="30000" dirty="0"/>
              <a:t>1</a:t>
            </a:r>
            <a:r>
              <a:rPr lang="en-US" dirty="0"/>
              <a:t>, Robert O. Green</a:t>
            </a:r>
            <a:r>
              <a:rPr lang="en-US" baseline="30000" dirty="0"/>
              <a:t>1</a:t>
            </a:r>
            <a:r>
              <a:rPr lang="en-US" dirty="0"/>
              <a:t>, R. Glenn Sellar</a:t>
            </a:r>
            <a:r>
              <a:rPr lang="en-US" baseline="30000" dirty="0"/>
              <a:t>1</a:t>
            </a:r>
            <a:r>
              <a:rPr lang="en-US" dirty="0"/>
              <a:t>, Stojan Madzunkov</a:t>
            </a:r>
            <a:r>
              <a:rPr lang="en-US" baseline="30000" dirty="0"/>
              <a:t>1</a:t>
            </a:r>
            <a:r>
              <a:rPr lang="en-US" dirty="0"/>
              <a:t>, Frank Maiwald</a:t>
            </a:r>
            <a:r>
              <a:rPr lang="en-US" baseline="30000" dirty="0"/>
              <a:t>1</a:t>
            </a:r>
            <a:r>
              <a:rPr lang="en-US" dirty="0"/>
              <a:t>, Nan Yu</a:t>
            </a:r>
            <a:r>
              <a:rPr lang="en-US" baseline="30000" dirty="0"/>
              <a:t>1</a:t>
            </a:r>
            <a:r>
              <a:rPr lang="en-US" dirty="0"/>
              <a:t>, Adrian Tang</a:t>
            </a:r>
            <a:r>
              <a:rPr lang="en-US" baseline="30000" dirty="0"/>
              <a:t>1</a:t>
            </a:r>
            <a:r>
              <a:rPr lang="en-US" dirty="0"/>
              <a:t>, Corey Cochrane</a:t>
            </a:r>
            <a:r>
              <a:rPr lang="en-US" baseline="30000" dirty="0"/>
              <a:t>1</a:t>
            </a:r>
            <a:r>
              <a:rPr lang="en-US" dirty="0"/>
              <a:t>, Craig Hardgrove</a:t>
            </a:r>
            <a:r>
              <a:rPr lang="en-US" baseline="30000" dirty="0"/>
              <a:t>2</a:t>
            </a:r>
            <a:r>
              <a:rPr lang="en-US" dirty="0"/>
              <a:t>, Michael Collier</a:t>
            </a:r>
            <a:r>
              <a:rPr lang="en-US" baseline="30000" dirty="0"/>
              <a:t>3</a:t>
            </a:r>
            <a:r>
              <a:rPr lang="en-US" dirty="0"/>
              <a:t>, </a:t>
            </a:r>
            <a:r>
              <a:rPr lang="en-US" dirty="0" err="1"/>
              <a:t>Vassilis</a:t>
            </a:r>
            <a:r>
              <a:rPr lang="en-US" dirty="0"/>
              <a:t> Angelopoulos</a:t>
            </a:r>
            <a:r>
              <a:rPr lang="en-US" baseline="30000" dirty="0"/>
              <a:t>4</a:t>
            </a:r>
            <a:endParaRPr lang="en-US" dirty="0"/>
          </a:p>
          <a:p>
            <a:pPr algn="ctr"/>
            <a:r>
              <a:rPr lang="en-US" baseline="30000" dirty="0"/>
              <a:t>1</a:t>
            </a:r>
            <a:r>
              <a:rPr lang="en-US" dirty="0"/>
              <a:t>Jet Propulsion Laboratory/California Institute of Technology</a:t>
            </a:r>
          </a:p>
          <a:p>
            <a:pPr algn="ctr"/>
            <a:r>
              <a:rPr lang="en-US" baseline="30000" dirty="0"/>
              <a:t>2</a:t>
            </a:r>
            <a:r>
              <a:rPr lang="en-US" dirty="0"/>
              <a:t>Arizona State University, School of Earth and Space Exploration, </a:t>
            </a:r>
          </a:p>
          <a:p>
            <a:pPr algn="ctr"/>
            <a:r>
              <a:rPr lang="en-US" baseline="30000" dirty="0"/>
              <a:t>3</a:t>
            </a:r>
            <a:r>
              <a:rPr lang="en-US" dirty="0"/>
              <a:t>NASA/GSFC</a:t>
            </a:r>
          </a:p>
          <a:p>
            <a:pPr algn="ctr"/>
            <a:r>
              <a:rPr lang="en-US" baseline="30000" dirty="0"/>
              <a:t>4</a:t>
            </a:r>
            <a:r>
              <a:rPr lang="en-US" dirty="0"/>
              <a:t>UCLA, Institute for Geophysics and Planetary Physics </a:t>
            </a:r>
          </a:p>
        </p:txBody>
      </p:sp>
      <p:sp>
        <p:nvSpPr>
          <p:cNvPr id="10" name="Date Placeholder 9">
            <a:extLst>
              <a:ext uri="{FF2B5EF4-FFF2-40B4-BE49-F238E27FC236}">
                <a16:creationId xmlns:a16="http://schemas.microsoft.com/office/drawing/2014/main" id="{7238A539-43B5-944B-A614-7B0A7CFD311D}"/>
              </a:ext>
            </a:extLst>
          </p:cNvPr>
          <p:cNvSpPr>
            <a:spLocks noGrp="1"/>
          </p:cNvSpPr>
          <p:nvPr>
            <p:ph type="dt" sz="half" idx="10"/>
          </p:nvPr>
        </p:nvSpPr>
        <p:spPr/>
        <p:txBody>
          <a:bodyPr/>
          <a:lstStyle/>
          <a:p>
            <a:r>
              <a:rPr lang="en-US"/>
              <a:t>5/12/20</a:t>
            </a:r>
          </a:p>
        </p:txBody>
      </p:sp>
      <p:sp>
        <p:nvSpPr>
          <p:cNvPr id="11" name="Footer Placeholder 10">
            <a:extLst>
              <a:ext uri="{FF2B5EF4-FFF2-40B4-BE49-F238E27FC236}">
                <a16:creationId xmlns:a16="http://schemas.microsoft.com/office/drawing/2014/main" id="{05978F5B-5314-864A-AB98-78650DB03B0A}"/>
              </a:ext>
            </a:extLst>
          </p:cNvPr>
          <p:cNvSpPr>
            <a:spLocks noGrp="1"/>
          </p:cNvSpPr>
          <p:nvPr>
            <p:ph type="ftr" sz="quarter" idx="11"/>
          </p:nvPr>
        </p:nvSpPr>
        <p:spPr/>
        <p:txBody>
          <a:bodyPr/>
          <a:lstStyle/>
          <a:p>
            <a:r>
              <a:rPr lang="en-US"/>
              <a:t>Clark ISSC 2020 Extremes</a:t>
            </a:r>
          </a:p>
        </p:txBody>
      </p:sp>
      <p:sp>
        <p:nvSpPr>
          <p:cNvPr id="12" name="Slide Number Placeholder 11">
            <a:extLst>
              <a:ext uri="{FF2B5EF4-FFF2-40B4-BE49-F238E27FC236}">
                <a16:creationId xmlns:a16="http://schemas.microsoft.com/office/drawing/2014/main" id="{EB31C09D-4666-2242-8B75-4DF7F84BDB48}"/>
              </a:ext>
            </a:extLst>
          </p:cNvPr>
          <p:cNvSpPr>
            <a:spLocks noGrp="1"/>
          </p:cNvSpPr>
          <p:nvPr>
            <p:ph type="sldNum" sz="quarter" idx="12"/>
          </p:nvPr>
        </p:nvSpPr>
        <p:spPr/>
        <p:txBody>
          <a:bodyPr/>
          <a:lstStyle/>
          <a:p>
            <a:fld id="{35F2C3DE-A83A-434B-921C-624C5287746B}" type="slidenum">
              <a:rPr lang="en-US" smtClean="0"/>
              <a:t>1</a:t>
            </a:fld>
            <a:endParaRPr lang="en-US"/>
          </a:p>
        </p:txBody>
      </p:sp>
    </p:spTree>
    <p:extLst>
      <p:ext uri="{BB962C8B-B14F-4D97-AF65-F5344CB8AC3E}">
        <p14:creationId xmlns:p14="http://schemas.microsoft.com/office/powerpoint/2010/main" val="3442953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5B7330-40FF-D347-A9D1-0BB217694E59}"/>
              </a:ext>
            </a:extLst>
          </p:cNvPr>
          <p:cNvSpPr txBox="1"/>
          <p:nvPr/>
        </p:nvSpPr>
        <p:spPr>
          <a:xfrm>
            <a:off x="822960" y="772160"/>
            <a:ext cx="10769600" cy="5632311"/>
          </a:xfrm>
          <a:prstGeom prst="rect">
            <a:avLst/>
          </a:prstGeom>
          <a:solidFill>
            <a:schemeClr val="bg1">
              <a:alpha val="50000"/>
            </a:schemeClr>
          </a:solidFill>
        </p:spPr>
        <p:txBody>
          <a:bodyPr wrap="square" rtlCol="0">
            <a:spAutoFit/>
          </a:bodyPr>
          <a:lstStyle/>
          <a:p>
            <a:r>
              <a:rPr lang="en-US" b="1" dirty="0"/>
              <a:t>Why now? </a:t>
            </a:r>
          </a:p>
          <a:p>
            <a:endParaRPr lang="en-US" b="1" dirty="0"/>
          </a:p>
          <a:p>
            <a:r>
              <a:rPr lang="en-US" b="1" dirty="0"/>
              <a:t>Goals:</a:t>
            </a:r>
            <a:r>
              <a:rPr lang="en-US" dirty="0"/>
              <a:t>  High priority interests of NASA HEOMD, SMD, STMD, and Commercial space science and exploration, as well as cislunar space operation interests coincide driven by unexpected discoveries and lunar initiative</a:t>
            </a:r>
          </a:p>
          <a:p>
            <a:endParaRPr lang="en-US" dirty="0"/>
          </a:p>
          <a:p>
            <a:r>
              <a:rPr lang="en-US" b="1" dirty="0"/>
              <a:t>Objectives</a:t>
            </a:r>
            <a:r>
              <a:rPr lang="en-US" dirty="0"/>
              <a:t>: </a:t>
            </a:r>
          </a:p>
          <a:p>
            <a:pPr marL="285750" indent="-285750">
              <a:buFont typeface="Arial" panose="020B0604020202020204" pitchFamily="34" charset="0"/>
              <a:buChar char="•"/>
            </a:pPr>
            <a:r>
              <a:rPr lang="en-US" dirty="0"/>
              <a:t>determining the global distribution and origin, as well as resource inventory, for water and other potential in-situ resources at local-scale resolution; </a:t>
            </a:r>
          </a:p>
          <a:p>
            <a:pPr marL="285750" indent="-285750">
              <a:buFont typeface="Arial" panose="020B0604020202020204" pitchFamily="34" charset="0"/>
              <a:buChar char="•"/>
            </a:pPr>
            <a:r>
              <a:rPr lang="en-US" dirty="0"/>
              <a:t>Monitoring and modeling the nature of the radiation/charged particle /exosphere/micrometeorite/ surface/subsurface interactions constituting the lunar environment and impacting performance and health of the crew and their equipment; </a:t>
            </a:r>
          </a:p>
          <a:p>
            <a:pPr marL="285750" indent="-285750">
              <a:buFont typeface="Arial" panose="020B0604020202020204" pitchFamily="34" charset="0"/>
              <a:buChar char="•"/>
            </a:pPr>
            <a:r>
              <a:rPr lang="en-US" dirty="0"/>
              <a:t>Monitoring and modeling the lunar interior and constraining the Moon's history and origin with implications for evolution of the Earth Moon system.</a:t>
            </a:r>
          </a:p>
          <a:p>
            <a:pPr marL="285750" indent="-285750">
              <a:buFont typeface="Arial" panose="020B0604020202020204" pitchFamily="34" charset="0"/>
              <a:buChar char="•"/>
            </a:pPr>
            <a:r>
              <a:rPr lang="en-US" dirty="0"/>
              <a:t>Establishing communication and transportation infrastructure in support of assets used to achieve these goals</a:t>
            </a:r>
          </a:p>
          <a:p>
            <a:endParaRPr lang="en-US" b="1" dirty="0"/>
          </a:p>
          <a:p>
            <a:r>
              <a:rPr lang="en-US" b="1" dirty="0"/>
              <a:t>In response:</a:t>
            </a:r>
          </a:p>
          <a:p>
            <a:pPr marL="285750" indent="-285750">
              <a:buFont typeface="Arial" panose="020B0604020202020204" pitchFamily="34" charset="0"/>
              <a:buChar char="•"/>
            </a:pPr>
            <a:r>
              <a:rPr lang="en-US" dirty="0"/>
              <a:t>JPL and others developing a diverse set of compact instruments and instrument suites, as well as high performance adaptable packaging options suitable for a wide range of instruments </a:t>
            </a:r>
          </a:p>
          <a:p>
            <a:pPr marL="285750" indent="-285750">
              <a:buFont typeface="Arial" panose="020B0604020202020204" pitchFamily="34" charset="0"/>
              <a:buChar char="•"/>
            </a:pPr>
            <a:r>
              <a:rPr lang="en-US" dirty="0"/>
              <a:t>Applicable to orbital or surface handheld, crew-deployed or rover-mounted devices to achieve wide range of goals</a:t>
            </a:r>
            <a:endParaRPr lang="en-US" b="1" dirty="0"/>
          </a:p>
        </p:txBody>
      </p:sp>
      <p:sp>
        <p:nvSpPr>
          <p:cNvPr id="3" name="Date Placeholder 2">
            <a:extLst>
              <a:ext uri="{FF2B5EF4-FFF2-40B4-BE49-F238E27FC236}">
                <a16:creationId xmlns:a16="http://schemas.microsoft.com/office/drawing/2014/main" id="{1EDD7935-96F2-9941-8171-C9DE2611BDE2}"/>
              </a:ext>
            </a:extLst>
          </p:cNvPr>
          <p:cNvSpPr>
            <a:spLocks noGrp="1"/>
          </p:cNvSpPr>
          <p:nvPr>
            <p:ph type="dt" sz="half" idx="10"/>
          </p:nvPr>
        </p:nvSpPr>
        <p:spPr/>
        <p:txBody>
          <a:bodyPr/>
          <a:lstStyle/>
          <a:p>
            <a:r>
              <a:rPr lang="en-US"/>
              <a:t>5/12/20</a:t>
            </a:r>
          </a:p>
        </p:txBody>
      </p:sp>
      <p:sp>
        <p:nvSpPr>
          <p:cNvPr id="4" name="Footer Placeholder 3">
            <a:extLst>
              <a:ext uri="{FF2B5EF4-FFF2-40B4-BE49-F238E27FC236}">
                <a16:creationId xmlns:a16="http://schemas.microsoft.com/office/drawing/2014/main" id="{98FA8E50-D629-A645-B51F-FFEC9FC7C433}"/>
              </a:ext>
            </a:extLst>
          </p:cNvPr>
          <p:cNvSpPr>
            <a:spLocks noGrp="1"/>
          </p:cNvSpPr>
          <p:nvPr>
            <p:ph type="ftr" sz="quarter" idx="11"/>
          </p:nvPr>
        </p:nvSpPr>
        <p:spPr/>
        <p:txBody>
          <a:bodyPr/>
          <a:lstStyle/>
          <a:p>
            <a:r>
              <a:rPr lang="en-US"/>
              <a:t>Clark ISSC 2020 Extremes</a:t>
            </a:r>
          </a:p>
        </p:txBody>
      </p:sp>
      <p:sp>
        <p:nvSpPr>
          <p:cNvPr id="5" name="Slide Number Placeholder 4">
            <a:extLst>
              <a:ext uri="{FF2B5EF4-FFF2-40B4-BE49-F238E27FC236}">
                <a16:creationId xmlns:a16="http://schemas.microsoft.com/office/drawing/2014/main" id="{9C6CE450-8A53-CB43-BD6E-DFBE936A8F5F}"/>
              </a:ext>
            </a:extLst>
          </p:cNvPr>
          <p:cNvSpPr>
            <a:spLocks noGrp="1"/>
          </p:cNvSpPr>
          <p:nvPr>
            <p:ph type="sldNum" sz="quarter" idx="12"/>
          </p:nvPr>
        </p:nvSpPr>
        <p:spPr/>
        <p:txBody>
          <a:bodyPr/>
          <a:lstStyle/>
          <a:p>
            <a:fld id="{35F2C3DE-A83A-434B-921C-624C5287746B}" type="slidenum">
              <a:rPr lang="en-US" smtClean="0"/>
              <a:t>2</a:t>
            </a:fld>
            <a:endParaRPr lang="en-US"/>
          </a:p>
        </p:txBody>
      </p:sp>
    </p:spTree>
    <p:extLst>
      <p:ext uri="{BB962C8B-B14F-4D97-AF65-F5344CB8AC3E}">
        <p14:creationId xmlns:p14="http://schemas.microsoft.com/office/powerpoint/2010/main" val="842787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0929423-1CBB-E742-B733-D1E5BCFEACB8}"/>
              </a:ext>
            </a:extLst>
          </p:cNvPr>
          <p:cNvSpPr txBox="1"/>
          <p:nvPr/>
        </p:nvSpPr>
        <p:spPr>
          <a:xfrm>
            <a:off x="821802" y="196335"/>
            <a:ext cx="10560325" cy="6584601"/>
          </a:xfrm>
          <a:prstGeom prst="rect">
            <a:avLst/>
          </a:prstGeom>
          <a:solidFill>
            <a:schemeClr val="bg1"/>
          </a:solidFill>
        </p:spPr>
        <p:txBody>
          <a:bodyPr wrap="square" rtlCol="0">
            <a:spAutoFit/>
          </a:bodyPr>
          <a:lstStyle/>
          <a:p>
            <a:endParaRPr lang="en-US" dirty="0"/>
          </a:p>
        </p:txBody>
      </p:sp>
      <p:sp>
        <p:nvSpPr>
          <p:cNvPr id="6" name="Date Placeholder 5">
            <a:extLst>
              <a:ext uri="{FF2B5EF4-FFF2-40B4-BE49-F238E27FC236}">
                <a16:creationId xmlns:a16="http://schemas.microsoft.com/office/drawing/2014/main" id="{6F11AC24-0D11-3B40-BCD1-B6F2DF2B13B6}"/>
              </a:ext>
            </a:extLst>
          </p:cNvPr>
          <p:cNvSpPr>
            <a:spLocks noGrp="1"/>
          </p:cNvSpPr>
          <p:nvPr>
            <p:ph type="dt" sz="half" idx="10"/>
          </p:nvPr>
        </p:nvSpPr>
        <p:spPr/>
        <p:txBody>
          <a:bodyPr/>
          <a:lstStyle/>
          <a:p>
            <a:r>
              <a:rPr lang="en-US"/>
              <a:t>5/12/20</a:t>
            </a:r>
          </a:p>
        </p:txBody>
      </p:sp>
      <p:sp>
        <p:nvSpPr>
          <p:cNvPr id="4" name="Footer Placeholder 3"/>
          <p:cNvSpPr>
            <a:spLocks noGrp="1"/>
          </p:cNvSpPr>
          <p:nvPr>
            <p:ph type="ftr" sz="quarter" idx="11"/>
          </p:nvPr>
        </p:nvSpPr>
        <p:spPr/>
        <p:txBody>
          <a:bodyPr/>
          <a:lstStyle/>
          <a:p>
            <a:r>
              <a:rPr lang="en-US"/>
              <a:t>Clark ISSC 2020 Extremes</a:t>
            </a:r>
          </a:p>
        </p:txBody>
      </p:sp>
      <p:sp>
        <p:nvSpPr>
          <p:cNvPr id="5" name="Slide Number Placeholder 4"/>
          <p:cNvSpPr>
            <a:spLocks noGrp="1"/>
          </p:cNvSpPr>
          <p:nvPr>
            <p:ph type="sldNum" sz="quarter" idx="12"/>
          </p:nvPr>
        </p:nvSpPr>
        <p:spPr/>
        <p:txBody>
          <a:bodyPr/>
          <a:lstStyle/>
          <a:p>
            <a:fld id="{637D481F-9355-9F4F-8AF4-5AFD67987344}" type="slidenum">
              <a:t>3</a:t>
            </a:fld>
            <a:endParaRPr lang="en-US"/>
          </a:p>
        </p:txBody>
      </p:sp>
      <p:sp>
        <p:nvSpPr>
          <p:cNvPr id="2" name="TextBox 1"/>
          <p:cNvSpPr txBox="1"/>
          <p:nvPr/>
        </p:nvSpPr>
        <p:spPr>
          <a:xfrm>
            <a:off x="2169509" y="-28321"/>
            <a:ext cx="8033852" cy="276999"/>
          </a:xfrm>
          <a:prstGeom prst="rect">
            <a:avLst/>
          </a:prstGeom>
          <a:noFill/>
        </p:spPr>
        <p:txBody>
          <a:bodyPr wrap="square" rtlCol="0">
            <a:spAutoFit/>
          </a:bodyPr>
          <a:lstStyle/>
          <a:p>
            <a:pPr algn="ctr"/>
            <a:r>
              <a:rPr lang="en-US" sz="1200" b="1" dirty="0"/>
              <a:t>Matching Planetary Goals with Instrumentation via the Moon</a:t>
            </a:r>
          </a:p>
        </p:txBody>
      </p:sp>
      <p:graphicFrame>
        <p:nvGraphicFramePr>
          <p:cNvPr id="3" name="Table 2"/>
          <p:cNvGraphicFramePr>
            <a:graphicFrameLocks noGrp="1"/>
          </p:cNvGraphicFramePr>
          <p:nvPr>
            <p:extLst>
              <p:ext uri="{D42A27DB-BD31-4B8C-83A1-F6EECF244321}">
                <p14:modId xmlns:p14="http://schemas.microsoft.com/office/powerpoint/2010/main" val="3780450842"/>
              </p:ext>
            </p:extLst>
          </p:nvPr>
        </p:nvGraphicFramePr>
        <p:xfrm>
          <a:off x="841096" y="259447"/>
          <a:ext cx="10506307" cy="6486764"/>
        </p:xfrm>
        <a:graphic>
          <a:graphicData uri="http://schemas.openxmlformats.org/drawingml/2006/table">
            <a:tbl>
              <a:tblPr firstRow="1" bandRow="1">
                <a:tableStyleId>{5940675A-B579-460E-94D1-54222C63F5DA}</a:tableStyleId>
              </a:tblPr>
              <a:tblGrid>
                <a:gridCol w="2500321">
                  <a:extLst>
                    <a:ext uri="{9D8B030D-6E8A-4147-A177-3AD203B41FA5}">
                      <a16:colId xmlns:a16="http://schemas.microsoft.com/office/drawing/2014/main" val="20000"/>
                    </a:ext>
                  </a:extLst>
                </a:gridCol>
                <a:gridCol w="3230470">
                  <a:extLst>
                    <a:ext uri="{9D8B030D-6E8A-4147-A177-3AD203B41FA5}">
                      <a16:colId xmlns:a16="http://schemas.microsoft.com/office/drawing/2014/main" val="20002"/>
                    </a:ext>
                  </a:extLst>
                </a:gridCol>
                <a:gridCol w="2351749">
                  <a:extLst>
                    <a:ext uri="{9D8B030D-6E8A-4147-A177-3AD203B41FA5}">
                      <a16:colId xmlns:a16="http://schemas.microsoft.com/office/drawing/2014/main" val="20003"/>
                    </a:ext>
                  </a:extLst>
                </a:gridCol>
                <a:gridCol w="2423767">
                  <a:extLst>
                    <a:ext uri="{9D8B030D-6E8A-4147-A177-3AD203B41FA5}">
                      <a16:colId xmlns:a16="http://schemas.microsoft.com/office/drawing/2014/main" val="20004"/>
                    </a:ext>
                  </a:extLst>
                </a:gridCol>
              </a:tblGrid>
              <a:tr h="195464">
                <a:tc>
                  <a:txBody>
                    <a:bodyPr/>
                    <a:lstStyle/>
                    <a:p>
                      <a:r>
                        <a:rPr lang="en-US" sz="1300"/>
                        <a:t>Planetary</a:t>
                      </a:r>
                      <a:r>
                        <a:rPr lang="en-US" sz="1300" baseline="0"/>
                        <a:t> </a:t>
                      </a:r>
                      <a:r>
                        <a:rPr lang="en-US" sz="1300"/>
                        <a:t>Decadal Survey Goal</a:t>
                      </a:r>
                    </a:p>
                  </a:txBody>
                  <a:tcPr marL="9144" marR="9144" marT="9144" marB="9144">
                    <a:solidFill>
                      <a:schemeClr val="bg1"/>
                    </a:solidFill>
                  </a:tcPr>
                </a:tc>
                <a:tc>
                  <a:txBody>
                    <a:bodyPr/>
                    <a:lstStyle/>
                    <a:p>
                      <a:r>
                        <a:rPr lang="en-US" sz="1300" dirty="0"/>
                        <a:t>Measurement Context</a:t>
                      </a:r>
                    </a:p>
                  </a:txBody>
                  <a:tcPr marL="9144" marR="9144" marT="9144" marB="9144">
                    <a:solidFill>
                      <a:schemeClr val="bg1"/>
                    </a:solidFill>
                  </a:tcPr>
                </a:tc>
                <a:tc>
                  <a:txBody>
                    <a:bodyPr/>
                    <a:lstStyle/>
                    <a:p>
                      <a:r>
                        <a:rPr lang="en-US" sz="1300" dirty="0"/>
                        <a:t>Instruments</a:t>
                      </a:r>
                    </a:p>
                  </a:txBody>
                  <a:tcPr marL="9144" marR="9144" marT="9144" marB="9144">
                    <a:solidFill>
                      <a:schemeClr val="bg1"/>
                    </a:solidFill>
                  </a:tcPr>
                </a:tc>
                <a:tc>
                  <a:txBody>
                    <a:bodyPr/>
                    <a:lstStyle/>
                    <a:p>
                      <a:r>
                        <a:rPr lang="en-US" sz="1300" dirty="0"/>
                        <a:t>Examples</a:t>
                      </a:r>
                    </a:p>
                  </a:txBody>
                  <a:tcPr marL="9144" marR="9144" marT="9144" marB="9144">
                    <a:solidFill>
                      <a:schemeClr val="bg1"/>
                    </a:solidFill>
                  </a:tcPr>
                </a:tc>
                <a:extLst>
                  <a:ext uri="{0D108BD9-81ED-4DB2-BD59-A6C34878D82A}">
                    <a16:rowId xmlns:a16="http://schemas.microsoft.com/office/drawing/2014/main" val="10000"/>
                  </a:ext>
                </a:extLst>
              </a:tr>
              <a:tr h="409047">
                <a:tc>
                  <a:txBody>
                    <a:bodyPr/>
                    <a:lstStyle/>
                    <a:p>
                      <a:r>
                        <a:rPr lang="en-US" sz="1300" dirty="0">
                          <a:effectLst/>
                        </a:rPr>
                        <a:t>Origin of and relationship between</a:t>
                      </a:r>
                      <a:r>
                        <a:rPr lang="en-US" sz="1300" baseline="0" dirty="0">
                          <a:effectLst/>
                        </a:rPr>
                        <a:t> terrestrial planets, </a:t>
                      </a:r>
                      <a:r>
                        <a:rPr lang="en-US" sz="1300" baseline="0" dirty="0" err="1">
                          <a:effectLst/>
                        </a:rPr>
                        <a:t>extrasolar</a:t>
                      </a:r>
                      <a:r>
                        <a:rPr lang="en-US" sz="1300" baseline="0" dirty="0">
                          <a:effectLst/>
                        </a:rPr>
                        <a:t> systems</a:t>
                      </a:r>
                      <a:endParaRPr lang="en-US" sz="1300" dirty="0">
                        <a:effectLst/>
                      </a:endParaRPr>
                    </a:p>
                  </a:txBody>
                  <a:tcPr marL="9144" marR="9144" marT="9144" marB="9144">
                    <a:noFill/>
                  </a:tcPr>
                </a:tc>
                <a:tc rowSpan="4">
                  <a:txBody>
                    <a:bodyPr/>
                    <a:lstStyle/>
                    <a:p>
                      <a:r>
                        <a:rPr lang="en-US" sz="1300" dirty="0">
                          <a:effectLst/>
                        </a:rPr>
                        <a:t>in situ isotopic, elemental, volatiles</a:t>
                      </a:r>
                      <a:r>
                        <a:rPr lang="en-US" sz="1300" baseline="0" dirty="0">
                          <a:effectLst/>
                        </a:rPr>
                        <a:t> (molecular),</a:t>
                      </a:r>
                      <a:r>
                        <a:rPr lang="en-US" sz="1300" dirty="0">
                          <a:effectLst/>
                        </a:rPr>
                        <a:t> mineralogical,</a:t>
                      </a:r>
                      <a:r>
                        <a:rPr lang="en-US" sz="1300" baseline="0" dirty="0">
                          <a:effectLst/>
                        </a:rPr>
                        <a:t> textural, </a:t>
                      </a:r>
                      <a:r>
                        <a:rPr lang="en-US" sz="1300" baseline="0" dirty="0" err="1">
                          <a:effectLst/>
                        </a:rPr>
                        <a:t>geochonrological</a:t>
                      </a:r>
                      <a:r>
                        <a:rPr lang="en-US" sz="1300" baseline="0" dirty="0">
                          <a:effectLst/>
                        </a:rPr>
                        <a:t>, regolith, rocks, ‘new’ sites, dealing with contamination. Reverse stratigraphy observed from mobile platforms. </a:t>
                      </a:r>
                      <a:endParaRPr lang="en-US" sz="1300" dirty="0">
                        <a:effectLst/>
                      </a:endParaRPr>
                    </a:p>
                  </a:txBody>
                  <a:tcPr marL="9144" marR="9144" marT="9144" marB="9144">
                    <a:lnB w="12700" cap="flat" cmpd="sng" algn="ctr">
                      <a:solidFill>
                        <a:scrgbClr r="0" g="0" b="0"/>
                      </a:solidFill>
                      <a:prstDash val="solid"/>
                      <a:round/>
                      <a:headEnd type="none" w="med" len="med"/>
                      <a:tailEnd type="none" w="med" len="med"/>
                    </a:lnB>
                    <a:solidFill>
                      <a:schemeClr val="bg1"/>
                    </a:solidFill>
                  </a:tcPr>
                </a:tc>
                <a:tc rowSpan="4">
                  <a:txBody>
                    <a:bodyPr/>
                    <a:lstStyle/>
                    <a:p>
                      <a:r>
                        <a:rPr lang="en-US" sz="1300" b="0" baseline="0" dirty="0">
                          <a:ln>
                            <a:noFill/>
                          </a:ln>
                          <a:effectLst/>
                        </a:rPr>
                        <a:t>X-ray spectrometer</a:t>
                      </a:r>
                    </a:p>
                    <a:p>
                      <a:r>
                        <a:rPr lang="en-US" sz="1300" b="0" baseline="0" dirty="0">
                          <a:ln>
                            <a:noFill/>
                          </a:ln>
                          <a:effectLst>
                            <a:glow rad="254000">
                              <a:srgbClr val="FFFF00"/>
                            </a:glow>
                          </a:effectLst>
                        </a:rPr>
                        <a:t>X-ray imaging</a:t>
                      </a:r>
                    </a:p>
                    <a:p>
                      <a:r>
                        <a:rPr lang="en-US" sz="1300" b="0" baseline="0" dirty="0">
                          <a:ln>
                            <a:noFill/>
                          </a:ln>
                          <a:effectLst/>
                        </a:rPr>
                        <a:t>Gamma-ray spectrometer</a:t>
                      </a:r>
                    </a:p>
                    <a:p>
                      <a:r>
                        <a:rPr lang="en-US" sz="1300" b="0" baseline="0" dirty="0">
                          <a:ln>
                            <a:noFill/>
                          </a:ln>
                          <a:effectLst/>
                        </a:rPr>
                        <a:t>Neutron spectrometer</a:t>
                      </a:r>
                    </a:p>
                    <a:p>
                      <a:r>
                        <a:rPr lang="en-US" sz="1300" b="0" baseline="0" dirty="0">
                          <a:ln>
                            <a:noFill/>
                          </a:ln>
                          <a:effectLst/>
                        </a:rPr>
                        <a:t>Active mass spec (LIBS, LAMS)</a:t>
                      </a:r>
                    </a:p>
                    <a:p>
                      <a:r>
                        <a:rPr lang="en-US" sz="1300" b="0" baseline="0" dirty="0">
                          <a:ln>
                            <a:noFill/>
                          </a:ln>
                          <a:effectLst/>
                        </a:rPr>
                        <a:t>Active Gamma-ray/Neutron</a:t>
                      </a:r>
                    </a:p>
                    <a:p>
                      <a:r>
                        <a:rPr lang="en-US" sz="1300" b="0" baseline="0" dirty="0">
                          <a:ln>
                            <a:noFill/>
                          </a:ln>
                          <a:effectLst>
                            <a:glow rad="254000">
                              <a:srgbClr val="FFFF00"/>
                            </a:glow>
                          </a:effectLst>
                        </a:rPr>
                        <a:t>Compact IR spectroscopy</a:t>
                      </a:r>
                    </a:p>
                    <a:p>
                      <a:r>
                        <a:rPr lang="en-US" sz="1300" b="0" baseline="0" dirty="0">
                          <a:ln>
                            <a:noFill/>
                          </a:ln>
                          <a:effectLst>
                            <a:glow rad="254000">
                              <a:srgbClr val="FFFF00"/>
                            </a:glow>
                          </a:effectLst>
                        </a:rPr>
                        <a:t>Compact IR imaging</a:t>
                      </a:r>
                    </a:p>
                    <a:p>
                      <a:r>
                        <a:rPr lang="en-US" sz="1300" b="0" baseline="0" dirty="0">
                          <a:ln>
                            <a:noFill/>
                          </a:ln>
                          <a:effectLst>
                            <a:glow rad="254000">
                              <a:srgbClr val="FFFF00"/>
                            </a:glow>
                          </a:effectLst>
                        </a:rPr>
                        <a:t>Compact active near IR imaging</a:t>
                      </a:r>
                    </a:p>
                    <a:p>
                      <a:r>
                        <a:rPr lang="en-US" sz="1300" b="0" baseline="0" dirty="0">
                          <a:ln>
                            <a:noFill/>
                          </a:ln>
                          <a:effectLst/>
                        </a:rPr>
                        <a:t>In Situ geochronology</a:t>
                      </a:r>
                    </a:p>
                    <a:p>
                      <a:r>
                        <a:rPr lang="en-US" sz="1300" b="0" baseline="0" dirty="0">
                          <a:ln>
                            <a:noFill/>
                          </a:ln>
                          <a:effectLst/>
                        </a:rPr>
                        <a:t>Mass spec w/ in situ chromatography</a:t>
                      </a:r>
                    </a:p>
                  </a:txBody>
                  <a:tcPr marL="9144" marR="9144" marT="9144" marB="9144">
                    <a:lnB w="12700" cap="flat" cmpd="sng" algn="ctr">
                      <a:solidFill>
                        <a:scrgbClr r="0" g="0" b="0"/>
                      </a:solidFill>
                      <a:prstDash val="solid"/>
                      <a:round/>
                      <a:headEnd type="none" w="med" len="med"/>
                      <a:tailEnd type="none" w="med" len="med"/>
                    </a:lnB>
                    <a:solidFill>
                      <a:schemeClr val="bg1"/>
                    </a:solidFill>
                  </a:tcPr>
                </a:tc>
                <a:tc rowSpan="4">
                  <a:txBody>
                    <a:bodyPr/>
                    <a:lstStyle/>
                    <a:p>
                      <a:r>
                        <a:rPr lang="en-US" sz="1300" b="0" dirty="0">
                          <a:effectLst/>
                        </a:rPr>
                        <a:t>MIT REXIS</a:t>
                      </a:r>
                    </a:p>
                    <a:p>
                      <a:r>
                        <a:rPr lang="en-US" sz="1300" b="0" dirty="0">
                          <a:effectLst/>
                        </a:rPr>
                        <a:t>JPL</a:t>
                      </a:r>
                      <a:r>
                        <a:rPr lang="en-US" sz="1300" b="0" baseline="0" dirty="0">
                          <a:effectLst/>
                        </a:rPr>
                        <a:t> PIXL</a:t>
                      </a:r>
                    </a:p>
                    <a:p>
                      <a:r>
                        <a:rPr lang="en-US" sz="1300" b="0" baseline="0" dirty="0">
                          <a:effectLst/>
                        </a:rPr>
                        <a:t>PSI GRAND</a:t>
                      </a:r>
                    </a:p>
                    <a:p>
                      <a:r>
                        <a:rPr lang="en-US" sz="1300" b="0" baseline="0" dirty="0">
                          <a:effectLst/>
                        </a:rPr>
                        <a:t>U of A LunaHMap</a:t>
                      </a:r>
                    </a:p>
                    <a:p>
                      <a:r>
                        <a:rPr lang="en-US" sz="1300" b="0" baseline="0" dirty="0">
                          <a:effectLst/>
                        </a:rPr>
                        <a:t>LANL ChemCam (JPL MSL)</a:t>
                      </a:r>
                    </a:p>
                    <a:p>
                      <a:r>
                        <a:rPr lang="en-US" sz="1300" b="0" baseline="0" dirty="0">
                          <a:effectLst/>
                        </a:rPr>
                        <a:t>GSFC SINGR</a:t>
                      </a:r>
                    </a:p>
                    <a:p>
                      <a:r>
                        <a:rPr lang="en-US" sz="1300" b="0" baseline="0" dirty="0">
                          <a:effectLst/>
                        </a:rPr>
                        <a:t>GSFC/JPL BIRCHES</a:t>
                      </a:r>
                    </a:p>
                    <a:p>
                      <a:r>
                        <a:rPr lang="en-US" sz="1300" b="0" baseline="0" dirty="0">
                          <a:effectLst/>
                        </a:rPr>
                        <a:t>JPL UCIS, SILVIR</a:t>
                      </a:r>
                    </a:p>
                    <a:p>
                      <a:r>
                        <a:rPr lang="en-US" sz="1300" b="0" baseline="0" dirty="0">
                          <a:effectLst/>
                        </a:rPr>
                        <a:t>JPL Lunar Flashlight</a:t>
                      </a:r>
                    </a:p>
                    <a:p>
                      <a:r>
                        <a:rPr lang="en-US" sz="1300" b="0" baseline="0" dirty="0">
                          <a:effectLst/>
                        </a:rPr>
                        <a:t>JPL RbSr KAr concepts</a:t>
                      </a:r>
                    </a:p>
                    <a:p>
                      <a:r>
                        <a:rPr lang="en-US" sz="1300" b="0" baseline="0" dirty="0">
                          <a:effectLst/>
                        </a:rPr>
                        <a:t>GSFC SAM; </a:t>
                      </a:r>
                      <a:r>
                        <a:rPr lang="en-US" sz="1300" b="0" kern="1200" baseline="0" dirty="0">
                          <a:solidFill>
                            <a:schemeClr val="tx1"/>
                          </a:solidFill>
                          <a:effectLst/>
                          <a:latin typeface="+mn-lt"/>
                          <a:ea typeface="+mn-ea"/>
                          <a:cs typeface="+mn-cs"/>
                        </a:rPr>
                        <a:t>JPL QIT-MS</a:t>
                      </a:r>
                    </a:p>
                  </a:txBody>
                  <a:tcPr marL="9144" marR="9144" marT="9144" marB="9144">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1"/>
                  </a:ext>
                </a:extLst>
              </a:tr>
              <a:tr h="656306">
                <a:tc>
                  <a:txBody>
                    <a:bodyPr/>
                    <a:lstStyle/>
                    <a:p>
                      <a:r>
                        <a:rPr lang="en-US" sz="1300" baseline="0" dirty="0">
                          <a:effectLst/>
                          <a:highlight>
                            <a:srgbClr val="FFFF00"/>
                          </a:highlight>
                        </a:rPr>
                        <a:t>Nebular/Accretion Processes, Early Solar System, B</a:t>
                      </a:r>
                      <a:r>
                        <a:rPr lang="en-US" sz="1300" dirty="0">
                          <a:effectLst/>
                          <a:highlight>
                            <a:srgbClr val="FFFF00"/>
                          </a:highlight>
                        </a:rPr>
                        <a:t>ulk compositions, volatile budgets, differentiation</a:t>
                      </a:r>
                    </a:p>
                  </a:txBody>
                  <a:tcPr marL="9144" marR="9144" marT="9144" marB="9144">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2"/>
                  </a:ext>
                </a:extLst>
              </a:tr>
              <a:tr h="486156">
                <a:tc>
                  <a:txBody>
                    <a:bodyPr/>
                    <a:lstStyle/>
                    <a:p>
                      <a:r>
                        <a:rPr lang="en-US" sz="1300" baseline="0" dirty="0">
                          <a:effectLst/>
                        </a:rPr>
                        <a:t>Crust/mantle/core materials, new rock types, robust sampling,</a:t>
                      </a:r>
                      <a:endParaRPr lang="en-US" sz="1300" dirty="0">
                        <a:effectLst/>
                      </a:endParaRPr>
                    </a:p>
                  </a:txBody>
                  <a:tcPr marL="9144" marR="9144" marT="9144" marB="9144">
                    <a:lnB w="12700" cap="flat" cmpd="sng" algn="ctr">
                      <a:solidFill>
                        <a:scrgbClr r="0" g="0" b="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4665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effectLst/>
                          <a:highlight>
                            <a:srgbClr val="FFFF00"/>
                          </a:highlight>
                        </a:rPr>
                        <a:t>Early planetary evolution, external processes, and </a:t>
                      </a:r>
                      <a:r>
                        <a:rPr lang="en-US" sz="1300" baseline="0" dirty="0">
                          <a:effectLst/>
                          <a:highlight>
                            <a:srgbClr val="FFFF00"/>
                          </a:highlight>
                        </a:rPr>
                        <a:t>origin and evolution of life</a:t>
                      </a:r>
                      <a:endParaRPr lang="en-US" sz="1300" dirty="0">
                        <a:effectLst/>
                        <a:highlight>
                          <a:srgbClr val="FFFF00"/>
                        </a:highlight>
                      </a:endParaRPr>
                    </a:p>
                  </a:txBody>
                  <a:tcPr marL="9144" marR="9144" marT="9144" marB="9144">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5044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effectLst>
                            <a:glow rad="127000">
                              <a:srgbClr val="FFFF00"/>
                            </a:glow>
                          </a:effectLst>
                          <a:highlight>
                            <a:srgbClr val="FFFF00"/>
                          </a:highlight>
                        </a:rPr>
                        <a:t>Internal processes involving volatiles, polar deposits</a:t>
                      </a:r>
                    </a:p>
                  </a:txBody>
                  <a:tcPr marL="9144" marR="9144" marT="9144" marB="9144">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rowSpan="2">
                  <a:txBody>
                    <a:bodyPr/>
                    <a:lstStyle/>
                    <a:p>
                      <a:r>
                        <a:rPr lang="en-US" sz="1300" dirty="0">
                          <a:effectLst/>
                        </a:rPr>
                        <a:t>Deployable network interior characterizers, lander</a:t>
                      </a:r>
                      <a:r>
                        <a:rPr lang="en-US" sz="1300" baseline="0" dirty="0">
                          <a:effectLst/>
                        </a:rPr>
                        <a:t> or rovers with special attention to past or current ‘active’ regions. Cryogenic sampling.</a:t>
                      </a:r>
                      <a:endParaRPr lang="en-US" sz="1300" dirty="0">
                        <a:effectLst/>
                      </a:endParaRPr>
                    </a:p>
                  </a:txBody>
                  <a:tcPr marL="9144" marR="9144" marT="9144" marB="9144">
                    <a:lnT w="12700" cap="flat" cmpd="sng" algn="ctr">
                      <a:solidFill>
                        <a:scrgbClr r="0" g="0" b="0"/>
                      </a:solidFill>
                      <a:prstDash val="solid"/>
                      <a:round/>
                      <a:headEnd type="none" w="med" len="med"/>
                      <a:tailEnd type="none" w="med" len="med"/>
                    </a:lnT>
                    <a:solidFill>
                      <a:schemeClr val="bg1"/>
                    </a:solidFill>
                  </a:tcPr>
                </a:tc>
                <a:tc rowSpan="2">
                  <a:txBody>
                    <a:bodyPr/>
                    <a:lstStyle/>
                    <a:p>
                      <a:r>
                        <a:rPr lang="en-US" sz="1300" b="0" baseline="0" dirty="0">
                          <a:ln>
                            <a:noFill/>
                          </a:ln>
                          <a:solidFill>
                            <a:schemeClr val="tx1"/>
                          </a:solidFill>
                          <a:effectLst>
                            <a:glow rad="254000">
                              <a:srgbClr val="FFFF00"/>
                            </a:glow>
                          </a:effectLst>
                        </a:rPr>
                        <a:t>Compact Cameras</a:t>
                      </a:r>
                    </a:p>
                    <a:p>
                      <a:r>
                        <a:rPr lang="en-US" sz="1300" b="0" baseline="0" dirty="0" err="1">
                          <a:ln>
                            <a:noFill/>
                          </a:ln>
                          <a:solidFill>
                            <a:schemeClr val="tx1"/>
                          </a:solidFill>
                          <a:effectLst>
                            <a:glow rad="254000">
                              <a:srgbClr val="FFFF00"/>
                            </a:glow>
                          </a:effectLst>
                        </a:rPr>
                        <a:t>MicroImager</a:t>
                      </a:r>
                      <a:endParaRPr lang="en-US" sz="1300" b="0" baseline="0" dirty="0">
                        <a:ln>
                          <a:noFill/>
                        </a:ln>
                        <a:solidFill>
                          <a:schemeClr val="tx1"/>
                        </a:solidFill>
                        <a:effectLst>
                          <a:glow rad="254000">
                            <a:srgbClr val="FFFF00"/>
                          </a:glow>
                        </a:effectLst>
                      </a:endParaRPr>
                    </a:p>
                    <a:p>
                      <a:r>
                        <a:rPr lang="en-US" sz="1300" b="0" baseline="0" dirty="0">
                          <a:ln>
                            <a:noFill/>
                          </a:ln>
                          <a:solidFill>
                            <a:schemeClr val="tx1"/>
                          </a:solidFill>
                          <a:effectLst>
                            <a:glow rad="254000">
                              <a:srgbClr val="FFFF00"/>
                            </a:glow>
                          </a:effectLst>
                        </a:rPr>
                        <a:t>Ground Penetrating Radar</a:t>
                      </a:r>
                    </a:p>
                    <a:p>
                      <a:r>
                        <a:rPr lang="en-US" sz="1300" b="0" baseline="0" dirty="0">
                          <a:ln>
                            <a:noFill/>
                          </a:ln>
                          <a:solidFill>
                            <a:schemeClr val="tx1"/>
                          </a:solidFill>
                          <a:effectLst>
                            <a:glow rad="254000">
                              <a:srgbClr val="FFFF00"/>
                            </a:glow>
                          </a:effectLst>
                        </a:rPr>
                        <a:t>Magnetometer</a:t>
                      </a:r>
                    </a:p>
                    <a:p>
                      <a:r>
                        <a:rPr lang="en-US" sz="1300" b="0" baseline="0" dirty="0">
                          <a:ln>
                            <a:noFill/>
                          </a:ln>
                          <a:solidFill>
                            <a:schemeClr val="tx1"/>
                          </a:solidFill>
                          <a:effectLst>
                            <a:glow rad="254000">
                              <a:srgbClr val="FFFF00"/>
                            </a:glow>
                          </a:effectLst>
                        </a:rPr>
                        <a:t>Seismometer</a:t>
                      </a:r>
                    </a:p>
                    <a:p>
                      <a:r>
                        <a:rPr lang="en-US" sz="1300" b="0" baseline="0" dirty="0">
                          <a:ln>
                            <a:noFill/>
                          </a:ln>
                          <a:solidFill>
                            <a:schemeClr val="tx1"/>
                          </a:solidFill>
                          <a:effectLst>
                            <a:glow rad="254000">
                              <a:srgbClr val="FFFF00"/>
                            </a:glow>
                          </a:effectLst>
                        </a:rPr>
                        <a:t>Heat Flow</a:t>
                      </a:r>
                    </a:p>
                    <a:p>
                      <a:r>
                        <a:rPr lang="en-US" sz="1300" b="0" baseline="0" dirty="0">
                          <a:ln>
                            <a:noFill/>
                          </a:ln>
                          <a:solidFill>
                            <a:schemeClr val="tx1"/>
                          </a:solidFill>
                          <a:effectLst>
                            <a:glow rad="254000">
                              <a:srgbClr val="FFFF00"/>
                            </a:glow>
                          </a:effectLst>
                        </a:rPr>
                        <a:t>Laser </a:t>
                      </a:r>
                      <a:r>
                        <a:rPr lang="en-US" sz="1300" b="0" baseline="0" dirty="0" err="1">
                          <a:ln>
                            <a:noFill/>
                          </a:ln>
                          <a:solidFill>
                            <a:schemeClr val="tx1"/>
                          </a:solidFill>
                          <a:effectLst>
                            <a:glow rad="254000">
                              <a:srgbClr val="FFFF00"/>
                            </a:glow>
                          </a:effectLst>
                        </a:rPr>
                        <a:t>Reflector</a:t>
                      </a:r>
                      <a:endParaRPr lang="en-US" sz="1300" b="0" baseline="0" dirty="0">
                        <a:ln>
                          <a:noFill/>
                        </a:ln>
                        <a:solidFill>
                          <a:schemeClr val="tx1"/>
                        </a:solidFill>
                        <a:effectLst>
                          <a:glow rad="254000">
                            <a:srgbClr val="FFFF00"/>
                          </a:glow>
                        </a:effectLst>
                      </a:endParaRPr>
                    </a:p>
                  </a:txBody>
                  <a:tcPr marL="9144" marR="9144" marT="9144" marB="9144">
                    <a:lnT w="12700" cap="flat" cmpd="sng" algn="ctr">
                      <a:solidFill>
                        <a:scrgbClr r="0" g="0" b="0"/>
                      </a:solidFill>
                      <a:prstDash val="solid"/>
                      <a:round/>
                      <a:headEnd type="none" w="med" len="med"/>
                      <a:tailEnd type="none" w="med" len="med"/>
                    </a:lnT>
                    <a:solidFill>
                      <a:schemeClr val="bg1"/>
                    </a:solidFill>
                  </a:tcPr>
                </a:tc>
                <a:tc rowSpan="2">
                  <a:txBody>
                    <a:bodyPr/>
                    <a:lstStyle/>
                    <a:p>
                      <a:r>
                        <a:rPr lang="en-US" sz="1300" b="0" dirty="0">
                          <a:effectLst/>
                        </a:rPr>
                        <a:t>JPL EECAM, </a:t>
                      </a:r>
                    </a:p>
                    <a:p>
                      <a:r>
                        <a:rPr lang="en-US" sz="1300" b="0" dirty="0">
                          <a:effectLst/>
                        </a:rPr>
                        <a:t>JPL MMI </a:t>
                      </a:r>
                    </a:p>
                    <a:p>
                      <a:r>
                        <a:rPr lang="en-US" sz="1300" b="0" dirty="0">
                          <a:effectLst/>
                        </a:rPr>
                        <a:t>JPL, Natl A&amp;S Museum, GPR</a:t>
                      </a:r>
                    </a:p>
                    <a:p>
                      <a:r>
                        <a:rPr lang="en-US" sz="1300" b="0" dirty="0">
                          <a:effectLst/>
                        </a:rPr>
                        <a:t>JPL/UCLA Fluxgate,</a:t>
                      </a:r>
                      <a:r>
                        <a:rPr lang="en-US" sz="1300" b="0" baseline="0" dirty="0">
                          <a:effectLst/>
                        </a:rPr>
                        <a:t> VHS</a:t>
                      </a:r>
                    </a:p>
                    <a:p>
                      <a:r>
                        <a:rPr lang="en-US" sz="1300" b="0" baseline="0" dirty="0">
                          <a:effectLst/>
                        </a:rPr>
                        <a:t>JPL SEIS, </a:t>
                      </a:r>
                      <a:r>
                        <a:rPr lang="en-US" sz="1300" b="0" baseline="0" dirty="0" err="1">
                          <a:effectLst/>
                        </a:rPr>
                        <a:t>uSeismometer</a:t>
                      </a:r>
                      <a:endParaRPr lang="en-US" sz="1300" b="0" baseline="0" dirty="0">
                        <a:effectLst/>
                      </a:endParaRPr>
                    </a:p>
                    <a:p>
                      <a:r>
                        <a:rPr lang="en-US" sz="1300" b="0" baseline="0" dirty="0">
                          <a:effectLst/>
                        </a:rPr>
                        <a:t>JPL ALGEP (Banerdt)</a:t>
                      </a:r>
                    </a:p>
                    <a:p>
                      <a:r>
                        <a:rPr lang="en-US" sz="1300" b="0" baseline="0" dirty="0">
                          <a:effectLst/>
                        </a:rPr>
                        <a:t>JPL (Turyshev)</a:t>
                      </a:r>
                      <a:endParaRPr lang="en-US" sz="1300" b="0" dirty="0">
                        <a:effectLst/>
                      </a:endParaRPr>
                    </a:p>
                  </a:txBody>
                  <a:tcPr marL="9144" marR="9144" marT="9144" marB="9144">
                    <a:lnT w="12700" cap="flat" cmpd="sng" algn="ctr">
                      <a:solidFill>
                        <a:scrgbClr r="0" g="0" b="0"/>
                      </a:solidFill>
                      <a:prstDash val="solid"/>
                      <a:round/>
                      <a:headEnd type="none" w="med" len="med"/>
                      <a:tailEnd type="none" w="med" len="med"/>
                    </a:lnT>
                    <a:solidFill>
                      <a:schemeClr val="bg1"/>
                    </a:solidFill>
                  </a:tcPr>
                </a:tc>
                <a:extLst>
                  <a:ext uri="{0D108BD9-81ED-4DB2-BD59-A6C34878D82A}">
                    <a16:rowId xmlns:a16="http://schemas.microsoft.com/office/drawing/2014/main" val="10005"/>
                  </a:ext>
                </a:extLst>
              </a:tr>
              <a:tr h="5044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effectLst/>
                        </a:rPr>
                        <a:t>Crust/mangle/core materials, interior</a:t>
                      </a:r>
                      <a:r>
                        <a:rPr lang="en-US" sz="1300" baseline="0" dirty="0">
                          <a:effectLst/>
                        </a:rPr>
                        <a:t> structure</a:t>
                      </a:r>
                      <a:r>
                        <a:rPr lang="en-US" sz="1300" dirty="0">
                          <a:effectLst/>
                        </a:rPr>
                        <a:t>, stratigraphic record, dynamics, heat loss</a:t>
                      </a:r>
                    </a:p>
                  </a:txBody>
                  <a:tcPr marL="9144" marR="9144" marT="9144" marB="9144">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6"/>
                  </a:ext>
                </a:extLst>
              </a:tr>
              <a:tr h="638794">
                <a:tc>
                  <a:txBody>
                    <a:bodyPr/>
                    <a:lstStyle/>
                    <a:p>
                      <a:r>
                        <a:rPr lang="en-US" sz="1300" dirty="0">
                          <a:effectLst/>
                        </a:rPr>
                        <a:t>Surface Processes:</a:t>
                      </a:r>
                      <a:r>
                        <a:rPr lang="en-US" sz="1300" baseline="0" dirty="0">
                          <a:effectLst/>
                        </a:rPr>
                        <a:t> regolith character and formation, impact processes</a:t>
                      </a:r>
                      <a:endParaRPr lang="en-US" sz="1300" dirty="0">
                        <a:effectLst/>
                      </a:endParaRPr>
                    </a:p>
                  </a:txBody>
                  <a:tcPr marL="9144" marR="9144" marT="9144" marB="9144">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endParaRPr lang="en-US" sz="1300" dirty="0">
                        <a:effectLst/>
                      </a:endParaRPr>
                    </a:p>
                  </a:txBody>
                  <a:tcPr marL="9144" marR="9144" marT="9144" marB="9144">
                    <a:solidFill>
                      <a:schemeClr val="bg1"/>
                    </a:solidFill>
                  </a:tcPr>
                </a:tc>
                <a:tc>
                  <a:txBody>
                    <a:bodyPr/>
                    <a:lstStyle/>
                    <a:p>
                      <a:r>
                        <a:rPr lang="en-US" sz="1300" b="0" dirty="0">
                          <a:effectLst/>
                        </a:rPr>
                        <a:t>Geotechnical sensors (Mech,</a:t>
                      </a:r>
                      <a:r>
                        <a:rPr lang="en-US" sz="1300" b="0" baseline="0" dirty="0">
                          <a:effectLst/>
                        </a:rPr>
                        <a:t> </a:t>
                      </a:r>
                      <a:r>
                        <a:rPr lang="en-US" sz="1300" b="0" dirty="0">
                          <a:effectLst/>
                        </a:rPr>
                        <a:t>EM, thermal)</a:t>
                      </a:r>
                    </a:p>
                    <a:p>
                      <a:r>
                        <a:rPr lang="en-US" sz="1300" b="0" dirty="0">
                          <a:effectLst/>
                        </a:rPr>
                        <a:t>Regolith particle analyzer</a:t>
                      </a:r>
                    </a:p>
                  </a:txBody>
                  <a:tcPr marL="9144" marR="9144" marT="9144" marB="9144">
                    <a:solidFill>
                      <a:schemeClr val="bg1"/>
                    </a:solidFill>
                  </a:tcPr>
                </a:tc>
                <a:tc>
                  <a:txBody>
                    <a:bodyPr/>
                    <a:lstStyle/>
                    <a:p>
                      <a:r>
                        <a:rPr lang="en-US" sz="1300" b="0" dirty="0">
                          <a:effectLst/>
                        </a:rPr>
                        <a:t>KSC</a:t>
                      </a:r>
                      <a:r>
                        <a:rPr lang="en-US" sz="1300" b="0" baseline="0" dirty="0">
                          <a:effectLst/>
                        </a:rPr>
                        <a:t> MECA, SWRI DART</a:t>
                      </a:r>
                    </a:p>
                    <a:p>
                      <a:r>
                        <a:rPr lang="en-US" sz="1300" b="0" baseline="0" dirty="0">
                          <a:effectLst/>
                        </a:rPr>
                        <a:t>COTS Microbrook Eyetech</a:t>
                      </a:r>
                      <a:endParaRPr lang="en-US" sz="1300" b="0" dirty="0">
                        <a:effectLst/>
                      </a:endParaRPr>
                    </a:p>
                  </a:txBody>
                  <a:tcPr marL="9144" marR="9144" marT="9144" marB="9144">
                    <a:solidFill>
                      <a:schemeClr val="bg1"/>
                    </a:solidFill>
                  </a:tcPr>
                </a:tc>
                <a:extLst>
                  <a:ext uri="{0D108BD9-81ED-4DB2-BD59-A6C34878D82A}">
                    <a16:rowId xmlns:a16="http://schemas.microsoft.com/office/drawing/2014/main" val="10007"/>
                  </a:ext>
                </a:extLst>
              </a:tr>
              <a:tr h="746318">
                <a:tc>
                  <a:txBody>
                    <a:bodyPr/>
                    <a:lstStyle/>
                    <a:p>
                      <a:r>
                        <a:rPr lang="en-US" sz="1300" dirty="0">
                          <a:effectLst>
                            <a:glow rad="457200">
                              <a:srgbClr val="FFFF00"/>
                            </a:glow>
                          </a:effectLst>
                        </a:rPr>
                        <a:t>Environmental</a:t>
                      </a:r>
                      <a:r>
                        <a:rPr lang="en-US" sz="1300" baseline="0" dirty="0">
                          <a:effectLst>
                            <a:glow rad="457200">
                              <a:srgbClr val="FFFF00"/>
                            </a:glow>
                          </a:effectLst>
                        </a:rPr>
                        <a:t> </a:t>
                      </a:r>
                      <a:r>
                        <a:rPr lang="en-US" sz="1300" dirty="0">
                          <a:effectLst>
                            <a:glow rad="457200">
                              <a:srgbClr val="FFFF00"/>
                            </a:glow>
                          </a:effectLst>
                        </a:rPr>
                        <a:t>processes:</a:t>
                      </a:r>
                      <a:r>
                        <a:rPr lang="en-US" sz="1300" baseline="0" dirty="0">
                          <a:effectLst>
                            <a:glow rad="457200">
                              <a:srgbClr val="FFFF00"/>
                            </a:glow>
                          </a:effectLst>
                        </a:rPr>
                        <a:t> </a:t>
                      </a:r>
                      <a:r>
                        <a:rPr lang="en-US" sz="1300" dirty="0">
                          <a:effectLst>
                            <a:glow rad="457200">
                              <a:srgbClr val="FFFF00"/>
                            </a:glow>
                          </a:effectLst>
                        </a:rPr>
                        <a:t>solar</a:t>
                      </a:r>
                      <a:r>
                        <a:rPr lang="en-US" sz="1300" baseline="0" dirty="0">
                          <a:effectLst>
                            <a:glow rad="457200">
                              <a:srgbClr val="FFFF00"/>
                            </a:glow>
                          </a:effectLst>
                        </a:rPr>
                        <a:t> wind</a:t>
                      </a:r>
                      <a:r>
                        <a:rPr lang="en-US" sz="1300" dirty="0">
                          <a:effectLst>
                            <a:glow rad="457200">
                              <a:srgbClr val="FFFF00"/>
                            </a:glow>
                          </a:effectLst>
                        </a:rPr>
                        <a:t>, plasma, IMF,</a:t>
                      </a:r>
                      <a:r>
                        <a:rPr lang="en-US" sz="1300" baseline="0" dirty="0">
                          <a:effectLst>
                            <a:glow rad="457200">
                              <a:srgbClr val="FFFF00"/>
                            </a:glow>
                          </a:effectLst>
                        </a:rPr>
                        <a:t> micrometeoroid, radiation, exosphere interactions </a:t>
                      </a:r>
                      <a:endParaRPr lang="en-US" sz="1300" dirty="0">
                        <a:effectLst>
                          <a:glow rad="457200">
                            <a:srgbClr val="FFFF00"/>
                          </a:glow>
                        </a:effectLst>
                      </a:endParaRPr>
                    </a:p>
                  </a:txBody>
                  <a:tcPr marL="9144" marR="9144" marT="9144" marB="9144">
                    <a:lnT w="12700" cap="flat" cmpd="sng" algn="ctr">
                      <a:solidFill>
                        <a:scrgbClr r="0" g="0" b="0"/>
                      </a:solidFill>
                      <a:prstDash val="solid"/>
                      <a:round/>
                      <a:headEnd type="none" w="med" len="med"/>
                      <a:tailEnd type="none" w="med" len="med"/>
                    </a:lnT>
                    <a:solidFill>
                      <a:schemeClr val="bg1"/>
                    </a:solidFill>
                  </a:tcPr>
                </a:tc>
                <a:tc>
                  <a:txBody>
                    <a:bodyPr/>
                    <a:lstStyle/>
                    <a:p>
                      <a:r>
                        <a:rPr lang="en-US" sz="1300" dirty="0">
                          <a:effectLst/>
                        </a:rPr>
                        <a:t>Deployable environmental/ surface safety </a:t>
                      </a:r>
                      <a:r>
                        <a:rPr lang="en-US" sz="1300" baseline="0" dirty="0">
                          <a:effectLst/>
                        </a:rPr>
                        <a:t>network monitoring surface dynamics</a:t>
                      </a:r>
                      <a:endParaRPr lang="en-US" sz="1300" dirty="0">
                        <a:effectLst/>
                      </a:endParaRPr>
                    </a:p>
                  </a:txBody>
                  <a:tcPr marL="9144" marR="9144" marT="9144" marB="9144">
                    <a:solidFill>
                      <a:schemeClr val="bg1"/>
                    </a:solidFill>
                  </a:tcPr>
                </a:tc>
                <a:tc>
                  <a:txBody>
                    <a:bodyPr/>
                    <a:lstStyle/>
                    <a:p>
                      <a:r>
                        <a:rPr lang="en-US" sz="1300" b="0" dirty="0">
                          <a:effectLst>
                            <a:glow rad="254000">
                              <a:srgbClr val="FFFF00"/>
                            </a:glow>
                          </a:effectLst>
                        </a:rPr>
                        <a:t>Mass Spectrometers</a:t>
                      </a:r>
                    </a:p>
                    <a:p>
                      <a:r>
                        <a:rPr lang="en-US" sz="1300" b="0" dirty="0">
                          <a:effectLst/>
                        </a:rPr>
                        <a:t>Particle</a:t>
                      </a:r>
                      <a:r>
                        <a:rPr lang="en-US" sz="1300" b="0" baseline="0" dirty="0">
                          <a:effectLst/>
                        </a:rPr>
                        <a:t> analyzers (ion/electron)</a:t>
                      </a:r>
                    </a:p>
                    <a:p>
                      <a:r>
                        <a:rPr lang="en-US" sz="1300" b="0" baseline="0" dirty="0">
                          <a:effectLst/>
                        </a:rPr>
                        <a:t>Electric Field Instrument</a:t>
                      </a:r>
                    </a:p>
                    <a:p>
                      <a:r>
                        <a:rPr lang="en-US" sz="1300" b="0" baseline="0" dirty="0">
                          <a:effectLst/>
                        </a:rPr>
                        <a:t>Dust Detector</a:t>
                      </a:r>
                    </a:p>
                    <a:p>
                      <a:r>
                        <a:rPr lang="en-US" sz="1300" b="0" baseline="0" dirty="0">
                          <a:effectLst/>
                        </a:rPr>
                        <a:t>UV Spectrometer</a:t>
                      </a:r>
                    </a:p>
                    <a:p>
                      <a:r>
                        <a:rPr lang="en-US" sz="1300" b="0" baseline="0" dirty="0">
                          <a:effectLst/>
                        </a:rPr>
                        <a:t>Radiation Detector</a:t>
                      </a:r>
                    </a:p>
                  </a:txBody>
                  <a:tcPr marL="9144" marR="9144" marT="9144" marB="9144">
                    <a:solidFill>
                      <a:schemeClr val="bg1"/>
                    </a:solidFill>
                  </a:tcPr>
                </a:tc>
                <a:tc>
                  <a:txBody>
                    <a:bodyPr/>
                    <a:lstStyle/>
                    <a:p>
                      <a:r>
                        <a:rPr lang="en-US" sz="1300" b="0" dirty="0">
                          <a:effectLst/>
                        </a:rPr>
                        <a:t>JPL QIT MS</a:t>
                      </a:r>
                    </a:p>
                    <a:p>
                      <a:r>
                        <a:rPr lang="en-US" sz="1300" b="0" dirty="0">
                          <a:effectLst/>
                        </a:rPr>
                        <a:t>GSFC HALO, SIMS</a:t>
                      </a:r>
                    </a:p>
                    <a:p>
                      <a:r>
                        <a:rPr lang="en-US" sz="1300" b="0" dirty="0">
                          <a:effectLst/>
                        </a:rPr>
                        <a:t>GSFC EPDA</a:t>
                      </a:r>
                    </a:p>
                    <a:p>
                      <a:r>
                        <a:rPr lang="en-US" sz="1300" b="0" dirty="0">
                          <a:effectLst/>
                        </a:rPr>
                        <a:t>GSFC EPDA</a:t>
                      </a:r>
                    </a:p>
                    <a:p>
                      <a:r>
                        <a:rPr lang="en-US" sz="1300" b="0" dirty="0">
                          <a:effectLst/>
                        </a:rPr>
                        <a:t>ARC LADEE UVS</a:t>
                      </a:r>
                    </a:p>
                    <a:p>
                      <a:r>
                        <a:rPr lang="en-US" sz="1300" b="0" dirty="0">
                          <a:effectLst/>
                        </a:rPr>
                        <a:t>UNH DOSEN</a:t>
                      </a:r>
                    </a:p>
                  </a:txBody>
                  <a:tcPr marL="9144" marR="9144" marT="9144" marB="9144">
                    <a:solidFill>
                      <a:schemeClr val="bg1"/>
                    </a:solidFill>
                  </a:tcPr>
                </a:tc>
                <a:extLst>
                  <a:ext uri="{0D108BD9-81ED-4DB2-BD59-A6C34878D82A}">
                    <a16:rowId xmlns:a16="http://schemas.microsoft.com/office/drawing/2014/main" val="10008"/>
                  </a:ext>
                </a:extLst>
              </a:tr>
              <a:tr h="623698">
                <a:tc>
                  <a:txBody>
                    <a:bodyPr/>
                    <a:lstStyle/>
                    <a:p>
                      <a:r>
                        <a:rPr lang="en-US" sz="1300" dirty="0">
                          <a:effectLst/>
                          <a:latin typeface="+mn-lt"/>
                        </a:rPr>
                        <a:t>technology development, new directions, human exploration</a:t>
                      </a:r>
                    </a:p>
                  </a:txBody>
                  <a:tcPr marL="9144" marR="9144" marT="9144" marB="9144">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kern="1200">
                          <a:effectLst/>
                          <a:latin typeface="+mn-lt"/>
                        </a:rPr>
                        <a:t>landing</a:t>
                      </a:r>
                      <a:r>
                        <a:rPr lang="en-US" sz="1300" kern="1200" baseline="0">
                          <a:effectLst/>
                          <a:latin typeface="+mn-lt"/>
                        </a:rPr>
                        <a:t> low cost, compact deployable packages with 24/7 operation (dynamics, ground truth) or sampling downselect</a:t>
                      </a:r>
                      <a:endParaRPr lang="en-US" sz="1300">
                        <a:effectLst/>
                        <a:latin typeface="+mn-lt"/>
                        <a:ea typeface="ＭＳ 明朝" charset="-128"/>
                        <a:cs typeface="Times New Roman" charset="0"/>
                      </a:endParaRPr>
                    </a:p>
                  </a:txBody>
                  <a:tcPr marL="9144" marR="9144" marT="9144" marB="9144">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effectLst/>
                          <a:latin typeface="+mn-lt"/>
                          <a:ea typeface="ＭＳ 明朝" charset="-128"/>
                          <a:cs typeface="Times New Roman" charset="0"/>
                        </a:rPr>
                        <a:t>All in situ instruments </a:t>
                      </a:r>
                      <a:r>
                        <a:rPr lang="en-US" sz="1300" baseline="0" dirty="0">
                          <a:effectLst/>
                          <a:latin typeface="+mn-lt"/>
                          <a:ea typeface="ＭＳ 明朝" charset="-128"/>
                          <a:cs typeface="Times New Roman" charset="0"/>
                        </a:rPr>
                        <a:t>especially needing to operate in the dark (</a:t>
                      </a:r>
                      <a:r>
                        <a:rPr lang="en-US" sz="1300" baseline="0">
                          <a:effectLst/>
                          <a:latin typeface="+mn-lt"/>
                          <a:ea typeface="ＭＳ 明朝" charset="-128"/>
                          <a:cs typeface="Times New Roman" charset="0"/>
                        </a:rPr>
                        <a:t>polar volatiles)</a:t>
                      </a:r>
                      <a:endParaRPr lang="en-US" sz="1300">
                        <a:effectLst/>
                        <a:latin typeface="+mn-lt"/>
                        <a:ea typeface="ＭＳ 明朝" charset="-128"/>
                        <a:cs typeface="Times New Roman" charset="0"/>
                      </a:endParaRPr>
                    </a:p>
                  </a:txBody>
                  <a:tcPr marL="9144" marR="9144" marT="9144" marB="9144">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effectLst/>
                          <a:latin typeface="+mn-lt"/>
                          <a:ea typeface="ＭＳ 明朝" charset="-128"/>
                          <a:cs typeface="Times New Roman" charset="0"/>
                        </a:rPr>
                        <a:t>See Above</a:t>
                      </a:r>
                    </a:p>
                  </a:txBody>
                  <a:tcPr marL="9144" marR="9144" marT="9144" marB="9144">
                    <a:solidFill>
                      <a:schemeClr val="bg1"/>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221787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118116-CE59-AE45-A7B6-789C48F8CADE}"/>
              </a:ext>
            </a:extLst>
          </p:cNvPr>
          <p:cNvSpPr txBox="1"/>
          <p:nvPr/>
        </p:nvSpPr>
        <p:spPr>
          <a:xfrm>
            <a:off x="314960" y="203200"/>
            <a:ext cx="10698480" cy="923330"/>
          </a:xfrm>
          <a:prstGeom prst="rect">
            <a:avLst/>
          </a:prstGeom>
          <a:solidFill>
            <a:schemeClr val="bg1">
              <a:alpha val="50000"/>
            </a:schemeClr>
          </a:solidFill>
        </p:spPr>
        <p:txBody>
          <a:bodyPr wrap="square" rtlCol="0">
            <a:spAutoFit/>
          </a:bodyPr>
          <a:lstStyle/>
          <a:p>
            <a:r>
              <a:rPr lang="en-US" b="1" dirty="0"/>
              <a:t>Compact Instruments</a:t>
            </a:r>
            <a:r>
              <a:rPr lang="en-US" dirty="0"/>
              <a:t>: The table summarizes the target characteristics, including mass, power, and volume, of certain instruments of primary interest already under development via NASA DALI, CLPS/NPLP, GCT and </a:t>
            </a:r>
            <a:r>
              <a:rPr lang="en-US" dirty="0" err="1"/>
              <a:t>SIMPLEx</a:t>
            </a:r>
            <a:r>
              <a:rPr lang="en-US" dirty="0"/>
              <a:t> programs, supplemented by JPL internal funding in some cases.</a:t>
            </a:r>
          </a:p>
        </p:txBody>
      </p:sp>
      <p:graphicFrame>
        <p:nvGraphicFramePr>
          <p:cNvPr id="3" name="Table 2">
            <a:extLst>
              <a:ext uri="{FF2B5EF4-FFF2-40B4-BE49-F238E27FC236}">
                <a16:creationId xmlns:a16="http://schemas.microsoft.com/office/drawing/2014/main" id="{1573BA17-6ACA-9448-AAA2-243545AA0664}"/>
              </a:ext>
            </a:extLst>
          </p:cNvPr>
          <p:cNvGraphicFramePr>
            <a:graphicFrameLocks noGrp="1"/>
          </p:cNvGraphicFramePr>
          <p:nvPr>
            <p:extLst>
              <p:ext uri="{D42A27DB-BD31-4B8C-83A1-F6EECF244321}">
                <p14:modId xmlns:p14="http://schemas.microsoft.com/office/powerpoint/2010/main" val="3122657998"/>
              </p:ext>
            </p:extLst>
          </p:nvPr>
        </p:nvGraphicFramePr>
        <p:xfrm>
          <a:off x="314960" y="1214040"/>
          <a:ext cx="11104880" cy="4867965"/>
        </p:xfrm>
        <a:graphic>
          <a:graphicData uri="http://schemas.openxmlformats.org/drawingml/2006/table">
            <a:tbl>
              <a:tblPr firstRow="1" bandRow="1">
                <a:tableStyleId>{5C22544A-7EE6-4342-B048-85BDC9FD1C3A}</a:tableStyleId>
              </a:tblPr>
              <a:tblGrid>
                <a:gridCol w="1910080">
                  <a:extLst>
                    <a:ext uri="{9D8B030D-6E8A-4147-A177-3AD203B41FA5}">
                      <a16:colId xmlns:a16="http://schemas.microsoft.com/office/drawing/2014/main" val="2844535993"/>
                    </a:ext>
                  </a:extLst>
                </a:gridCol>
                <a:gridCol w="4135120">
                  <a:extLst>
                    <a:ext uri="{9D8B030D-6E8A-4147-A177-3AD203B41FA5}">
                      <a16:colId xmlns:a16="http://schemas.microsoft.com/office/drawing/2014/main" val="2456157381"/>
                    </a:ext>
                  </a:extLst>
                </a:gridCol>
                <a:gridCol w="2082800">
                  <a:extLst>
                    <a:ext uri="{9D8B030D-6E8A-4147-A177-3AD203B41FA5}">
                      <a16:colId xmlns:a16="http://schemas.microsoft.com/office/drawing/2014/main" val="2847947502"/>
                    </a:ext>
                  </a:extLst>
                </a:gridCol>
                <a:gridCol w="1798320">
                  <a:extLst>
                    <a:ext uri="{9D8B030D-6E8A-4147-A177-3AD203B41FA5}">
                      <a16:colId xmlns:a16="http://schemas.microsoft.com/office/drawing/2014/main" val="2686315224"/>
                    </a:ext>
                  </a:extLst>
                </a:gridCol>
                <a:gridCol w="1178560">
                  <a:extLst>
                    <a:ext uri="{9D8B030D-6E8A-4147-A177-3AD203B41FA5}">
                      <a16:colId xmlns:a16="http://schemas.microsoft.com/office/drawing/2014/main" val="1978782516"/>
                    </a:ext>
                  </a:extLst>
                </a:gridCol>
              </a:tblGrid>
              <a:tr h="208733">
                <a:tc gridSpan="5">
                  <a:txBody>
                    <a:bodyPr/>
                    <a:lstStyle/>
                    <a:p>
                      <a:pPr marL="0" marR="0">
                        <a:spcBef>
                          <a:spcPts val="0"/>
                        </a:spcBef>
                        <a:spcAft>
                          <a:spcPts val="0"/>
                        </a:spcAft>
                      </a:pPr>
                      <a:r>
                        <a:rPr lang="en-US" sz="1800" dirty="0">
                          <a:effectLst/>
                        </a:rPr>
                        <a:t>Some Lunar Surface Instrument and Instrument Suite Candidate Characteristics</a:t>
                      </a:r>
                      <a:endParaRPr lang="en-US" sz="18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325" marR="6325" marT="6325"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97772901"/>
                  </a:ext>
                </a:extLst>
              </a:tr>
              <a:tr h="126083">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Instrument</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Type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Mass </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Power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Volume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extLst>
                  <a:ext uri="{0D108BD9-81ED-4DB2-BD59-A6C34878D82A}">
                    <a16:rowId xmlns:a16="http://schemas.microsoft.com/office/drawing/2014/main" val="2894975486"/>
                  </a:ext>
                </a:extLst>
              </a:tr>
              <a:tr h="309936">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UCIS-Moon</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IR Imaging spectrometer 600-3600 nm</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4 kg</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20 W when operating</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4U</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extLst>
                  <a:ext uri="{0D108BD9-81ED-4DB2-BD59-A6C34878D82A}">
                    <a16:rowId xmlns:a16="http://schemas.microsoft.com/office/drawing/2014/main" val="1401733816"/>
                  </a:ext>
                </a:extLst>
              </a:tr>
              <a:tr h="309936">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NRVSS (VIPER)</a:t>
                      </a: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Vis to Mid IR Imager, neutron spectrometer</a:t>
                      </a: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6325" marR="6325" marT="6325" marB="0"/>
                </a:tc>
                <a:extLst>
                  <a:ext uri="{0D108BD9-81ED-4DB2-BD59-A6C34878D82A}">
                    <a16:rowId xmlns:a16="http://schemas.microsoft.com/office/drawing/2014/main" val="591116892"/>
                  </a:ext>
                </a:extLst>
              </a:tr>
              <a:tr h="309936">
                <a:tc>
                  <a:txBody>
                    <a:bodyPr/>
                    <a:lstStyle/>
                    <a:p>
                      <a:pPr marL="0" marR="0">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HVM</a:t>
                      </a:r>
                      <a:r>
                        <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0"/>
                </a:tc>
                <a:tc>
                  <a:txBody>
                    <a:bodyPr/>
                    <a:lstStyle/>
                    <a:p>
                      <a:pPr marL="0" marR="0">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IR Imaging spectrometer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0"/>
                </a:tc>
                <a:tc>
                  <a:txBody>
                    <a:bodyPr/>
                    <a:lstStyle/>
                    <a:p>
                      <a:pPr marL="0" marR="0">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 kg (includes radiator)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0"/>
                </a:tc>
                <a:tc>
                  <a:txBody>
                    <a:bodyPr/>
                    <a:lstStyle/>
                    <a:p>
                      <a:pPr marL="0" marR="0">
                        <a:spcBef>
                          <a:spcPts val="0"/>
                        </a:spcBef>
                        <a:spcAft>
                          <a:spcPts val="0"/>
                        </a:spcAft>
                      </a:pPr>
                      <a:r>
                        <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15 W</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0"/>
                </a:tc>
                <a:tc>
                  <a:txBody>
                    <a:bodyPr/>
                    <a:lstStyle/>
                    <a:p>
                      <a:pPr marL="0" marR="0">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56 cm3</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1586664119"/>
                  </a:ext>
                </a:extLst>
              </a:tr>
              <a:tr h="309936">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QITMS</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Mass Spec</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7 kg</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24W when operating</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8U</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extLst>
                  <a:ext uri="{0D108BD9-81ED-4DB2-BD59-A6C34878D82A}">
                    <a16:rowId xmlns:a16="http://schemas.microsoft.com/office/drawing/2014/main" val="2734036290"/>
                  </a:ext>
                </a:extLst>
              </a:tr>
              <a:tr h="309936">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MMI</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err="1">
                          <a:effectLst/>
                          <a:latin typeface="Times New Roman" panose="02020603050405020304" pitchFamily="18" charset="0"/>
                          <a:cs typeface="Times New Roman" panose="02020603050405020304" pitchFamily="18" charset="0"/>
                        </a:rPr>
                        <a:t>microimager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1 kg</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5 W when operating</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1U</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extLst>
                  <a:ext uri="{0D108BD9-81ED-4DB2-BD59-A6C34878D82A}">
                    <a16:rowId xmlns:a16="http://schemas.microsoft.com/office/drawing/2014/main" val="3077407047"/>
                  </a:ext>
                </a:extLst>
              </a:tr>
              <a:tr h="309936">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HOLMS</a:t>
                      </a: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OH heterodyne spectrometer</a:t>
                      </a: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6325" marR="6325" marT="6325" marB="0"/>
                </a:tc>
                <a:extLst>
                  <a:ext uri="{0D108BD9-81ED-4DB2-BD59-A6C34878D82A}">
                    <a16:rowId xmlns:a16="http://schemas.microsoft.com/office/drawing/2014/main" val="4239902653"/>
                  </a:ext>
                </a:extLst>
              </a:tr>
              <a:tr h="309936">
                <a:tc>
                  <a:txBody>
                    <a:bodyPr/>
                    <a:lstStyle/>
                    <a:p>
                      <a:pPr marL="0" marR="0">
                        <a:spcBef>
                          <a:spcPts val="0"/>
                        </a:spcBef>
                        <a:spcAft>
                          <a:spcPts val="0"/>
                        </a:spcAft>
                      </a:pPr>
                      <a:r>
                        <a:rPr lang="en-US" sz="1600" dirty="0" err="1">
                          <a:effectLst/>
                          <a:latin typeface="Times New Roman" panose="02020603050405020304" pitchFamily="18" charset="0"/>
                          <a:cs typeface="Times New Roman" panose="02020603050405020304" pitchFamily="18" charset="0"/>
                        </a:rPr>
                        <a:t>miniGPR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Ground penetrating radar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1.5 kg</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1W when operating</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2U</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extLst>
                  <a:ext uri="{0D108BD9-81ED-4DB2-BD59-A6C34878D82A}">
                    <a16:rowId xmlns:a16="http://schemas.microsoft.com/office/drawing/2014/main" val="4043789767"/>
                  </a:ext>
                </a:extLst>
              </a:tr>
              <a:tr h="208733">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miniNS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Neutron spectrometer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0.5 kg</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5W when operating</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1U</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extLst>
                  <a:ext uri="{0D108BD9-81ED-4DB2-BD59-A6C34878D82A}">
                    <a16:rowId xmlns:a16="http://schemas.microsoft.com/office/drawing/2014/main" val="3506872944"/>
                  </a:ext>
                </a:extLst>
              </a:tr>
              <a:tr h="512344">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miniENA, miniESA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Electrostatic analyzer and energetic neutral analyzer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&lt;1 kg each</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1W each</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1U each</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extLst>
                  <a:ext uri="{0D108BD9-81ED-4DB2-BD59-A6C34878D82A}">
                    <a16:rowId xmlns:a16="http://schemas.microsoft.com/office/drawing/2014/main" val="4067090530"/>
                  </a:ext>
                </a:extLst>
              </a:tr>
              <a:tr h="613547">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Dual magnetometer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VHM and FGM</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0.5 kg FGM, 2 kg VHM + booms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&lt;1W FGM, 2.5 W VHM when operating</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&lt;0.5U FGM, 2U VHM</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extLst>
                  <a:ext uri="{0D108BD9-81ED-4DB2-BD59-A6C34878D82A}">
                    <a16:rowId xmlns:a16="http://schemas.microsoft.com/office/drawing/2014/main" val="285391154"/>
                  </a:ext>
                </a:extLst>
              </a:tr>
              <a:tr h="297542">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Mini water prospectors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Mini IR camera (filter), miniNS, miniGPR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&lt;3 kg</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8W when operating</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3U</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extLst>
                  <a:ext uri="{0D108BD9-81ED-4DB2-BD59-A6C34878D82A}">
                    <a16:rowId xmlns:a16="http://schemas.microsoft.com/office/drawing/2014/main" val="3166467679"/>
                  </a:ext>
                </a:extLst>
              </a:tr>
              <a:tr h="411140">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water cycle monitoring stations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IR imager, miniESA, miniENA, miniNS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5 kg</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2 W night, 9W day when operating</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5U</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25" marR="6325" marT="6325" marB="0"/>
                </a:tc>
                <a:extLst>
                  <a:ext uri="{0D108BD9-81ED-4DB2-BD59-A6C34878D82A}">
                    <a16:rowId xmlns:a16="http://schemas.microsoft.com/office/drawing/2014/main" val="2109982388"/>
                  </a:ext>
                </a:extLst>
              </a:tr>
            </a:tbl>
          </a:graphicData>
        </a:graphic>
      </p:graphicFrame>
      <p:sp>
        <p:nvSpPr>
          <p:cNvPr id="4" name="Date Placeholder 3">
            <a:extLst>
              <a:ext uri="{FF2B5EF4-FFF2-40B4-BE49-F238E27FC236}">
                <a16:creationId xmlns:a16="http://schemas.microsoft.com/office/drawing/2014/main" id="{439E27BA-1768-4C4A-BEC5-667CA273980D}"/>
              </a:ext>
            </a:extLst>
          </p:cNvPr>
          <p:cNvSpPr>
            <a:spLocks noGrp="1"/>
          </p:cNvSpPr>
          <p:nvPr>
            <p:ph type="dt" sz="half" idx="10"/>
          </p:nvPr>
        </p:nvSpPr>
        <p:spPr/>
        <p:txBody>
          <a:bodyPr/>
          <a:lstStyle/>
          <a:p>
            <a:r>
              <a:rPr lang="en-US"/>
              <a:t>5/12/20</a:t>
            </a:r>
          </a:p>
        </p:txBody>
      </p:sp>
      <p:sp>
        <p:nvSpPr>
          <p:cNvPr id="5" name="Footer Placeholder 4">
            <a:extLst>
              <a:ext uri="{FF2B5EF4-FFF2-40B4-BE49-F238E27FC236}">
                <a16:creationId xmlns:a16="http://schemas.microsoft.com/office/drawing/2014/main" id="{F1F5F9E9-5030-464B-A471-66C051C59DA2}"/>
              </a:ext>
            </a:extLst>
          </p:cNvPr>
          <p:cNvSpPr>
            <a:spLocks noGrp="1"/>
          </p:cNvSpPr>
          <p:nvPr>
            <p:ph type="ftr" sz="quarter" idx="11"/>
          </p:nvPr>
        </p:nvSpPr>
        <p:spPr/>
        <p:txBody>
          <a:bodyPr/>
          <a:lstStyle/>
          <a:p>
            <a:r>
              <a:rPr lang="en-US"/>
              <a:t>Clark ISSC 2020 Extremes</a:t>
            </a:r>
          </a:p>
        </p:txBody>
      </p:sp>
      <p:sp>
        <p:nvSpPr>
          <p:cNvPr id="6" name="Slide Number Placeholder 5">
            <a:extLst>
              <a:ext uri="{FF2B5EF4-FFF2-40B4-BE49-F238E27FC236}">
                <a16:creationId xmlns:a16="http://schemas.microsoft.com/office/drawing/2014/main" id="{1FC22528-5936-5F41-8AF5-C6E4725D72C4}"/>
              </a:ext>
            </a:extLst>
          </p:cNvPr>
          <p:cNvSpPr>
            <a:spLocks noGrp="1"/>
          </p:cNvSpPr>
          <p:nvPr>
            <p:ph type="sldNum" sz="quarter" idx="12"/>
          </p:nvPr>
        </p:nvSpPr>
        <p:spPr/>
        <p:txBody>
          <a:bodyPr/>
          <a:lstStyle/>
          <a:p>
            <a:fld id="{35F2C3DE-A83A-434B-921C-624C5287746B}" type="slidenum">
              <a:rPr lang="en-US" smtClean="0"/>
              <a:t>4</a:t>
            </a:fld>
            <a:endParaRPr lang="en-US"/>
          </a:p>
        </p:txBody>
      </p:sp>
    </p:spTree>
    <p:extLst>
      <p:ext uri="{BB962C8B-B14F-4D97-AF65-F5344CB8AC3E}">
        <p14:creationId xmlns:p14="http://schemas.microsoft.com/office/powerpoint/2010/main" val="949680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5B7330-40FF-D347-A9D1-0BB217694E59}"/>
              </a:ext>
            </a:extLst>
          </p:cNvPr>
          <p:cNvSpPr txBox="1"/>
          <p:nvPr/>
        </p:nvSpPr>
        <p:spPr>
          <a:xfrm>
            <a:off x="518160" y="1137920"/>
            <a:ext cx="11220450" cy="5078313"/>
          </a:xfrm>
          <a:prstGeom prst="rect">
            <a:avLst/>
          </a:prstGeom>
          <a:solidFill>
            <a:schemeClr val="bg1">
              <a:alpha val="50000"/>
            </a:schemeClr>
          </a:solidFill>
        </p:spPr>
        <p:txBody>
          <a:bodyPr wrap="square" rtlCol="0">
            <a:spAutoFit/>
          </a:bodyPr>
          <a:lstStyle/>
          <a:p>
            <a:r>
              <a:rPr lang="en-US" b="1" i="1" dirty="0"/>
              <a:t>Physical and compositional properties of local terrains</a:t>
            </a:r>
            <a:r>
              <a:rPr lang="en-US" dirty="0"/>
              <a:t>. </a:t>
            </a:r>
          </a:p>
          <a:p>
            <a:pPr marL="285750" indent="-285750">
              <a:buFont typeface="Arial" panose="020B0604020202020204" pitchFamily="34" charset="0"/>
              <a:buChar char="•"/>
            </a:pPr>
            <a:r>
              <a:rPr lang="en-US" dirty="0"/>
              <a:t>Vis/IR cameras and spectrometers, High energy spectrometers, surface to subsurface compositional and mineralogical and volatiles assessment.  </a:t>
            </a:r>
          </a:p>
          <a:p>
            <a:pPr marL="285750" indent="-285750">
              <a:buFont typeface="Arial" panose="020B0604020202020204" pitchFamily="34" charset="0"/>
              <a:buChar char="•"/>
            </a:pPr>
            <a:r>
              <a:rPr lang="en-US" dirty="0"/>
              <a:t>Artemis 1 instruments (Lunar Flashlight, </a:t>
            </a:r>
            <a:r>
              <a:rPr lang="en-US" dirty="0" err="1"/>
              <a:t>LunaH</a:t>
            </a:r>
            <a:r>
              <a:rPr lang="en-US" dirty="0"/>
              <a:t>-Map, Lunar Ice Cube (BIRCHES), from which spin-offs proposed</a:t>
            </a:r>
          </a:p>
          <a:p>
            <a:pPr marL="285750" indent="-285750">
              <a:buFont typeface="Arial" panose="020B0604020202020204" pitchFamily="34" charset="0"/>
              <a:buChar char="•"/>
            </a:pPr>
            <a:r>
              <a:rPr lang="en-US" dirty="0"/>
              <a:t>UCIS (DALI) </a:t>
            </a:r>
            <a:r>
              <a:rPr lang="en-US" dirty="0" err="1"/>
              <a:t>abd</a:t>
            </a:r>
            <a:r>
              <a:rPr lang="en-US" dirty="0"/>
              <a:t> HVM3 examples of IR imagers, UCIS with emphasis on selected water absorption bands</a:t>
            </a:r>
          </a:p>
          <a:p>
            <a:pPr marL="285750" indent="-285750">
              <a:buFont typeface="Arial" panose="020B0604020202020204" pitchFamily="34" charset="0"/>
              <a:buChar char="•"/>
            </a:pPr>
            <a:r>
              <a:rPr lang="en-US" dirty="0"/>
              <a:t>NRVSS VIPER Vis to IR and neutron spectrometer package</a:t>
            </a:r>
          </a:p>
          <a:p>
            <a:pPr marL="285750" indent="-285750">
              <a:buFont typeface="Arial" panose="020B0604020202020204" pitchFamily="34" charset="0"/>
              <a:buChar char="•"/>
            </a:pPr>
            <a:r>
              <a:rPr lang="en-US" dirty="0"/>
              <a:t>MMI at soil particle scale mineralogical and petrological assessment, handheld to rover mounted applications</a:t>
            </a:r>
          </a:p>
          <a:p>
            <a:r>
              <a:rPr lang="en-US" b="1" dirty="0"/>
              <a:t>Operational Challenges</a:t>
            </a:r>
            <a:r>
              <a:rPr lang="en-US" dirty="0"/>
              <a:t>: viewing apertures (thermal); temperature stability for optics, cryocoolers for Vis/IR</a:t>
            </a:r>
          </a:p>
          <a:p>
            <a:endParaRPr lang="en-US" b="1" i="1" dirty="0"/>
          </a:p>
          <a:p>
            <a:r>
              <a:rPr lang="en-US" b="1" i="1" dirty="0"/>
              <a:t>Exospheric species abundances</a:t>
            </a:r>
            <a:r>
              <a:rPr lang="en-US" dirty="0"/>
              <a:t>. </a:t>
            </a:r>
          </a:p>
          <a:p>
            <a:pPr marL="285750" indent="-285750">
              <a:buFont typeface="Arial" panose="020B0604020202020204" pitchFamily="34" charset="0"/>
              <a:buChar char="•"/>
            </a:pPr>
            <a:r>
              <a:rPr lang="en-US" dirty="0"/>
              <a:t>Tunable Laser Spectrometer or Mass Spectrometer to assess nature and cyclic variability of exosphere as well as human impact.</a:t>
            </a:r>
          </a:p>
          <a:p>
            <a:pPr marL="285750" indent="-285750">
              <a:buFont typeface="Arial" panose="020B0604020202020204" pitchFamily="34" charset="0"/>
              <a:buChar char="•"/>
            </a:pPr>
            <a:r>
              <a:rPr lang="en-US" dirty="0"/>
              <a:t>Deploy as exosphere monitor network. </a:t>
            </a:r>
          </a:p>
          <a:p>
            <a:pPr marL="285750" indent="-285750">
              <a:buFont typeface="Arial" panose="020B0604020202020204" pitchFamily="34" charset="0"/>
              <a:buChar char="•"/>
            </a:pPr>
            <a:r>
              <a:rPr lang="en-US" dirty="0"/>
              <a:t>could quantify the fall-off in gas emissions from equipment left behind as “atmospheric” conditions return to the natural background.  </a:t>
            </a:r>
          </a:p>
          <a:p>
            <a:pPr marL="285750" indent="-285750">
              <a:buFont typeface="Arial" panose="020B0604020202020204" pitchFamily="34" charset="0"/>
              <a:buChar char="•"/>
            </a:pPr>
            <a:r>
              <a:rPr lang="en-US" dirty="0"/>
              <a:t>If surface-exposed volatiles are present, diurnal signal could be detected through the lunar day and night, especially near local sunrise. </a:t>
            </a:r>
          </a:p>
          <a:p>
            <a:r>
              <a:rPr lang="en-US" b="1" dirty="0"/>
              <a:t>Operational Challenges</a:t>
            </a:r>
            <a:r>
              <a:rPr lang="en-US" dirty="0"/>
              <a:t>: 24/7 operation, power, apertures (thermal)</a:t>
            </a:r>
          </a:p>
        </p:txBody>
      </p:sp>
      <p:sp>
        <p:nvSpPr>
          <p:cNvPr id="3" name="TextBox 2">
            <a:extLst>
              <a:ext uri="{FF2B5EF4-FFF2-40B4-BE49-F238E27FC236}">
                <a16:creationId xmlns:a16="http://schemas.microsoft.com/office/drawing/2014/main" id="{4484CC01-DB4A-4146-BE10-F74B29AF0B10}"/>
              </a:ext>
            </a:extLst>
          </p:cNvPr>
          <p:cNvSpPr txBox="1"/>
          <p:nvPr/>
        </p:nvSpPr>
        <p:spPr>
          <a:xfrm>
            <a:off x="518160" y="477520"/>
            <a:ext cx="7254240" cy="369332"/>
          </a:xfrm>
          <a:prstGeom prst="rect">
            <a:avLst/>
          </a:prstGeom>
          <a:solidFill>
            <a:schemeClr val="bg1">
              <a:alpha val="50000"/>
            </a:schemeClr>
          </a:solidFill>
        </p:spPr>
        <p:txBody>
          <a:bodyPr wrap="square" rtlCol="0">
            <a:spAutoFit/>
          </a:bodyPr>
          <a:lstStyle/>
          <a:p>
            <a:r>
              <a:rPr lang="en-US" b="1" dirty="0"/>
              <a:t>Types of Instrumentation and Challenges</a:t>
            </a:r>
          </a:p>
        </p:txBody>
      </p:sp>
      <p:sp>
        <p:nvSpPr>
          <p:cNvPr id="4" name="Date Placeholder 3">
            <a:extLst>
              <a:ext uri="{FF2B5EF4-FFF2-40B4-BE49-F238E27FC236}">
                <a16:creationId xmlns:a16="http://schemas.microsoft.com/office/drawing/2014/main" id="{F46FAF98-7ABE-7047-95D7-C47B1CE69B09}"/>
              </a:ext>
            </a:extLst>
          </p:cNvPr>
          <p:cNvSpPr>
            <a:spLocks noGrp="1"/>
          </p:cNvSpPr>
          <p:nvPr>
            <p:ph type="dt" sz="half" idx="10"/>
          </p:nvPr>
        </p:nvSpPr>
        <p:spPr/>
        <p:txBody>
          <a:bodyPr/>
          <a:lstStyle/>
          <a:p>
            <a:r>
              <a:rPr lang="en-US"/>
              <a:t>5/12/20</a:t>
            </a:r>
          </a:p>
        </p:txBody>
      </p:sp>
      <p:sp>
        <p:nvSpPr>
          <p:cNvPr id="5" name="Footer Placeholder 4">
            <a:extLst>
              <a:ext uri="{FF2B5EF4-FFF2-40B4-BE49-F238E27FC236}">
                <a16:creationId xmlns:a16="http://schemas.microsoft.com/office/drawing/2014/main" id="{54EEACFF-A7FD-4341-AA69-C2A20DA7A903}"/>
              </a:ext>
            </a:extLst>
          </p:cNvPr>
          <p:cNvSpPr>
            <a:spLocks noGrp="1"/>
          </p:cNvSpPr>
          <p:nvPr>
            <p:ph type="ftr" sz="quarter" idx="11"/>
          </p:nvPr>
        </p:nvSpPr>
        <p:spPr/>
        <p:txBody>
          <a:bodyPr/>
          <a:lstStyle/>
          <a:p>
            <a:r>
              <a:rPr lang="en-US"/>
              <a:t>Clark ISSC 2020 Extremes</a:t>
            </a:r>
          </a:p>
        </p:txBody>
      </p:sp>
      <p:sp>
        <p:nvSpPr>
          <p:cNvPr id="6" name="Slide Number Placeholder 5">
            <a:extLst>
              <a:ext uri="{FF2B5EF4-FFF2-40B4-BE49-F238E27FC236}">
                <a16:creationId xmlns:a16="http://schemas.microsoft.com/office/drawing/2014/main" id="{75ABE4E3-631F-E143-A092-91AAD037BE97}"/>
              </a:ext>
            </a:extLst>
          </p:cNvPr>
          <p:cNvSpPr>
            <a:spLocks noGrp="1"/>
          </p:cNvSpPr>
          <p:nvPr>
            <p:ph type="sldNum" sz="quarter" idx="12"/>
          </p:nvPr>
        </p:nvSpPr>
        <p:spPr/>
        <p:txBody>
          <a:bodyPr/>
          <a:lstStyle/>
          <a:p>
            <a:fld id="{35F2C3DE-A83A-434B-921C-624C5287746B}" type="slidenum">
              <a:rPr lang="en-US" smtClean="0"/>
              <a:t>5</a:t>
            </a:fld>
            <a:endParaRPr lang="en-US"/>
          </a:p>
        </p:txBody>
      </p:sp>
    </p:spTree>
    <p:extLst>
      <p:ext uri="{BB962C8B-B14F-4D97-AF65-F5344CB8AC3E}">
        <p14:creationId xmlns:p14="http://schemas.microsoft.com/office/powerpoint/2010/main" val="4066370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73FB27-0FEF-424B-8BD3-EB7608FD36D0}"/>
              </a:ext>
            </a:extLst>
          </p:cNvPr>
          <p:cNvSpPr txBox="1"/>
          <p:nvPr/>
        </p:nvSpPr>
        <p:spPr>
          <a:xfrm>
            <a:off x="2832410" y="1527717"/>
            <a:ext cx="6166624" cy="369332"/>
          </a:xfrm>
          <a:prstGeom prst="rect">
            <a:avLst/>
          </a:prstGeom>
          <a:noFill/>
        </p:spPr>
        <p:txBody>
          <a:bodyPr wrap="square" rtlCol="0">
            <a:spAutoFit/>
          </a:bodyPr>
          <a:lstStyle/>
          <a:p>
            <a:pPr algn="ctr"/>
            <a:r>
              <a:rPr lang="en-US" b="1" dirty="0"/>
              <a:t>ARTEMIS </a:t>
            </a:r>
            <a:r>
              <a:rPr lang="en-US" b="1" dirty="0" err="1"/>
              <a:t>Cubesat</a:t>
            </a:r>
            <a:r>
              <a:rPr lang="en-US" b="1" dirty="0"/>
              <a:t> Pioneers, DALI example, </a:t>
            </a:r>
            <a:r>
              <a:rPr lang="en-US" b="1" dirty="0" err="1"/>
              <a:t>MicroImager</a:t>
            </a:r>
            <a:endParaRPr lang="en-US" b="1" dirty="0"/>
          </a:p>
        </p:txBody>
      </p:sp>
      <p:sp>
        <p:nvSpPr>
          <p:cNvPr id="3" name="Date Placeholder 2">
            <a:extLst>
              <a:ext uri="{FF2B5EF4-FFF2-40B4-BE49-F238E27FC236}">
                <a16:creationId xmlns:a16="http://schemas.microsoft.com/office/drawing/2014/main" id="{46FE926E-06A0-2846-945F-0DE34EBCB588}"/>
              </a:ext>
            </a:extLst>
          </p:cNvPr>
          <p:cNvSpPr>
            <a:spLocks noGrp="1"/>
          </p:cNvSpPr>
          <p:nvPr>
            <p:ph type="dt" sz="half" idx="10"/>
          </p:nvPr>
        </p:nvSpPr>
        <p:spPr/>
        <p:txBody>
          <a:bodyPr/>
          <a:lstStyle/>
          <a:p>
            <a:r>
              <a:rPr lang="en-US"/>
              <a:t>5/12/20</a:t>
            </a:r>
          </a:p>
        </p:txBody>
      </p:sp>
      <p:sp>
        <p:nvSpPr>
          <p:cNvPr id="4" name="Footer Placeholder 3">
            <a:extLst>
              <a:ext uri="{FF2B5EF4-FFF2-40B4-BE49-F238E27FC236}">
                <a16:creationId xmlns:a16="http://schemas.microsoft.com/office/drawing/2014/main" id="{167BB070-75A6-2848-BD70-C6D1AB0741CE}"/>
              </a:ext>
            </a:extLst>
          </p:cNvPr>
          <p:cNvSpPr>
            <a:spLocks noGrp="1"/>
          </p:cNvSpPr>
          <p:nvPr>
            <p:ph type="ftr" sz="quarter" idx="11"/>
          </p:nvPr>
        </p:nvSpPr>
        <p:spPr/>
        <p:txBody>
          <a:bodyPr/>
          <a:lstStyle/>
          <a:p>
            <a:r>
              <a:rPr lang="en-US"/>
              <a:t>Clark ISSC 2020 Extremes</a:t>
            </a:r>
          </a:p>
        </p:txBody>
      </p:sp>
      <p:sp>
        <p:nvSpPr>
          <p:cNvPr id="5" name="Slide Number Placeholder 4">
            <a:extLst>
              <a:ext uri="{FF2B5EF4-FFF2-40B4-BE49-F238E27FC236}">
                <a16:creationId xmlns:a16="http://schemas.microsoft.com/office/drawing/2014/main" id="{C3030420-170B-2543-ABFF-99FD4BE7D054}"/>
              </a:ext>
            </a:extLst>
          </p:cNvPr>
          <p:cNvSpPr>
            <a:spLocks noGrp="1"/>
          </p:cNvSpPr>
          <p:nvPr>
            <p:ph type="sldNum" sz="quarter" idx="12"/>
          </p:nvPr>
        </p:nvSpPr>
        <p:spPr/>
        <p:txBody>
          <a:bodyPr/>
          <a:lstStyle/>
          <a:p>
            <a:fld id="{35F2C3DE-A83A-434B-921C-624C5287746B}" type="slidenum">
              <a:rPr lang="en-US" smtClean="0"/>
              <a:t>6</a:t>
            </a:fld>
            <a:endParaRPr lang="en-US"/>
          </a:p>
        </p:txBody>
      </p:sp>
    </p:spTree>
    <p:extLst>
      <p:ext uri="{BB962C8B-B14F-4D97-AF65-F5344CB8AC3E}">
        <p14:creationId xmlns:p14="http://schemas.microsoft.com/office/powerpoint/2010/main" val="3160205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B615083-8775-8C4A-B4C8-E53950DB9540}"/>
              </a:ext>
            </a:extLst>
          </p:cNvPr>
          <p:cNvPicPr>
            <a:picLocks noChangeAspect="1"/>
          </p:cNvPicPr>
          <p:nvPr/>
        </p:nvPicPr>
        <p:blipFill>
          <a:blip r:embed="rId2"/>
          <a:stretch>
            <a:fillRect/>
          </a:stretch>
        </p:blipFill>
        <p:spPr>
          <a:xfrm>
            <a:off x="7592991" y="92600"/>
            <a:ext cx="4107537" cy="3045645"/>
          </a:xfrm>
          <a:prstGeom prst="rect">
            <a:avLst/>
          </a:prstGeom>
        </p:spPr>
      </p:pic>
      <p:pic>
        <p:nvPicPr>
          <p:cNvPr id="3" name="Picture 2" descr="6 month mission trajectory.png">
            <a:extLst>
              <a:ext uri="{FF2B5EF4-FFF2-40B4-BE49-F238E27FC236}">
                <a16:creationId xmlns:a16="http://schemas.microsoft.com/office/drawing/2014/main" id="{5614DEB4-7246-B24D-AA33-EF7913B75E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7610" y="3763131"/>
            <a:ext cx="3274769" cy="2746657"/>
          </a:xfrm>
          <a:prstGeom prst="rect">
            <a:avLst/>
          </a:prstGeom>
          <a:solidFill>
            <a:schemeClr val="bg1"/>
          </a:solidFill>
        </p:spPr>
      </p:pic>
      <p:pic>
        <p:nvPicPr>
          <p:cNvPr id="4" name="Picture 3">
            <a:extLst>
              <a:ext uri="{FF2B5EF4-FFF2-40B4-BE49-F238E27FC236}">
                <a16:creationId xmlns:a16="http://schemas.microsoft.com/office/drawing/2014/main" id="{AA562126-7F18-9A48-B959-90332C4DC6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9011" y="3251201"/>
            <a:ext cx="939607" cy="1373028"/>
          </a:xfrm>
          <a:prstGeom prst="rect">
            <a:avLst/>
          </a:prstGeom>
          <a:ln>
            <a:solidFill>
              <a:schemeClr val="tx1"/>
            </a:solidFill>
          </a:ln>
          <a:extLst>
            <a:ext uri="{FAA26D3D-D897-4be2-8F04-BA451C77F1D7}">
              <ma14:placeholderFlag xmlns="" xmlns:ma14="http://schemas.microsoft.com/office/mac/drawingml/2011/main"/>
            </a:ext>
          </a:extLst>
        </p:spPr>
      </p:pic>
      <p:sp>
        <p:nvSpPr>
          <p:cNvPr id="5" name="TextBox 4">
            <a:extLst>
              <a:ext uri="{FF2B5EF4-FFF2-40B4-BE49-F238E27FC236}">
                <a16:creationId xmlns:a16="http://schemas.microsoft.com/office/drawing/2014/main" id="{4EBCD132-8912-5A4F-8613-D402EDA2E342}"/>
              </a:ext>
            </a:extLst>
          </p:cNvPr>
          <p:cNvSpPr txBox="1"/>
          <p:nvPr/>
        </p:nvSpPr>
        <p:spPr>
          <a:xfrm>
            <a:off x="0" y="966053"/>
            <a:ext cx="6654800" cy="5509200"/>
          </a:xfrm>
          <a:prstGeom prst="rect">
            <a:avLst/>
          </a:prstGeom>
          <a:solidFill>
            <a:schemeClr val="bg1">
              <a:alpha val="50000"/>
            </a:schemeClr>
          </a:solidFill>
        </p:spPr>
        <p:txBody>
          <a:bodyPr wrap="square" rtlCol="0">
            <a:spAutoFit/>
          </a:bodyPr>
          <a:lstStyle/>
          <a:p>
            <a:r>
              <a:rPr lang="en-US" sz="1600" dirty="0"/>
              <a:t>Description: Broadband IR Compact High Resolution Exploration Spectrometer (BIRCHES) on Lunar Ice Cube. </a:t>
            </a:r>
          </a:p>
          <a:p>
            <a:endParaRPr lang="en-US" sz="1600" dirty="0"/>
          </a:p>
          <a:p>
            <a:r>
              <a:rPr lang="en-US" sz="1600" dirty="0"/>
              <a:t>Measurement Advances: Measure forms and components of lunar water as function of time of day, latitude, and terrain from orbit requiring encompassing broad 3 micron band with detection limit &gt;100 ppm and up to 10 km spatial resolution. Applicable as surface monitoring instrument.</a:t>
            </a:r>
          </a:p>
          <a:p>
            <a:endParaRPr lang="en-US" sz="1600" dirty="0"/>
          </a:p>
          <a:p>
            <a:r>
              <a:rPr lang="en-US" sz="1600" dirty="0"/>
              <a:t>Technology Advances: Cubesat (6U) scale point spectrometer, based on Reuter line of LVF/MCT instruments with cryocooler necessary to operate out to 3.5 microns in extremely challenging thermal environment for measuring water components and forms. </a:t>
            </a:r>
          </a:p>
          <a:p>
            <a:endParaRPr lang="en-US" sz="1600" dirty="0"/>
          </a:p>
          <a:p>
            <a:r>
              <a:rPr lang="en-US" sz="1600" dirty="0"/>
              <a:t>Approach/Milestones</a:t>
            </a:r>
          </a:p>
          <a:p>
            <a:r>
              <a:rPr lang="en-US" sz="1600" dirty="0"/>
              <a:t>Leverage OVIRS (OSIRIS </a:t>
            </a:r>
            <a:r>
              <a:rPr lang="en-US" sz="1600" dirty="0" err="1"/>
              <a:t>REx</a:t>
            </a:r>
            <a:r>
              <a:rPr lang="en-US" sz="1600" dirty="0"/>
              <a:t>) flight spares, utilize first </a:t>
            </a:r>
            <a:r>
              <a:rPr lang="en-US" sz="1600" dirty="0" err="1"/>
              <a:t>cubesat</a:t>
            </a:r>
            <a:r>
              <a:rPr lang="en-US" sz="1600" dirty="0"/>
              <a:t>-scale cryocoolers (AIM/IRIS).</a:t>
            </a:r>
          </a:p>
          <a:p>
            <a:r>
              <a:rPr lang="en-US" sz="1600" dirty="0"/>
              <a:t>Final Testing of instrument by late winter 2020, Final integration with spacecraft by early autumn 2020.</a:t>
            </a:r>
          </a:p>
          <a:p>
            <a:endParaRPr lang="en-US" sz="1600" dirty="0"/>
          </a:p>
          <a:p>
            <a:r>
              <a:rPr lang="en-US" sz="1600" dirty="0"/>
              <a:t>Team: Clark (Science PI), GSFC: Instrument build and test (</a:t>
            </a:r>
            <a:r>
              <a:rPr lang="en-US" sz="1600" dirty="0" err="1"/>
              <a:t>Brambora</a:t>
            </a:r>
            <a:r>
              <a:rPr lang="en-US" sz="1600" dirty="0"/>
              <a:t>, </a:t>
            </a:r>
            <a:r>
              <a:rPr lang="en-US" sz="1600" dirty="0" err="1"/>
              <a:t>Hurford</a:t>
            </a:r>
            <a:r>
              <a:rPr lang="en-US" sz="1600" dirty="0"/>
              <a:t>, Patel). Morehead State University: Lunar Ice Cube mission (</a:t>
            </a:r>
            <a:r>
              <a:rPr lang="en-US" sz="1600" dirty="0" err="1"/>
              <a:t>Malphrus</a:t>
            </a:r>
            <a:r>
              <a:rPr lang="en-US" sz="1600" dirty="0"/>
              <a:t> PI, Brown)</a:t>
            </a:r>
          </a:p>
        </p:txBody>
      </p:sp>
      <p:sp>
        <p:nvSpPr>
          <p:cNvPr id="6" name="Date Placeholder 5">
            <a:extLst>
              <a:ext uri="{FF2B5EF4-FFF2-40B4-BE49-F238E27FC236}">
                <a16:creationId xmlns:a16="http://schemas.microsoft.com/office/drawing/2014/main" id="{E20B0F7D-E168-2043-9504-7C9D8DA7076B}"/>
              </a:ext>
            </a:extLst>
          </p:cNvPr>
          <p:cNvSpPr>
            <a:spLocks noGrp="1"/>
          </p:cNvSpPr>
          <p:nvPr>
            <p:ph type="dt" sz="half" idx="10"/>
          </p:nvPr>
        </p:nvSpPr>
        <p:spPr/>
        <p:txBody>
          <a:bodyPr/>
          <a:lstStyle/>
          <a:p>
            <a:r>
              <a:rPr lang="en-US"/>
              <a:t>5/12/20</a:t>
            </a:r>
          </a:p>
        </p:txBody>
      </p:sp>
      <p:sp>
        <p:nvSpPr>
          <p:cNvPr id="7" name="Footer Placeholder 6">
            <a:extLst>
              <a:ext uri="{FF2B5EF4-FFF2-40B4-BE49-F238E27FC236}">
                <a16:creationId xmlns:a16="http://schemas.microsoft.com/office/drawing/2014/main" id="{7405D54B-8678-4E44-B908-641EB2B014B3}"/>
              </a:ext>
            </a:extLst>
          </p:cNvPr>
          <p:cNvSpPr>
            <a:spLocks noGrp="1"/>
          </p:cNvSpPr>
          <p:nvPr>
            <p:ph type="ftr" sz="quarter" idx="11"/>
          </p:nvPr>
        </p:nvSpPr>
        <p:spPr>
          <a:xfrm>
            <a:off x="3276600" y="6470650"/>
            <a:ext cx="5664200" cy="365125"/>
          </a:xfrm>
        </p:spPr>
        <p:txBody>
          <a:bodyPr/>
          <a:lstStyle/>
          <a:p>
            <a:r>
              <a:rPr lang="en-US"/>
              <a:t>Clark ISSC 2020 Extremes</a:t>
            </a:r>
            <a:endParaRPr lang="en-US" dirty="0"/>
          </a:p>
        </p:txBody>
      </p:sp>
      <p:sp>
        <p:nvSpPr>
          <p:cNvPr id="8" name="Slide Number Placeholder 7">
            <a:extLst>
              <a:ext uri="{FF2B5EF4-FFF2-40B4-BE49-F238E27FC236}">
                <a16:creationId xmlns:a16="http://schemas.microsoft.com/office/drawing/2014/main" id="{F08486AA-0D29-624B-A7E3-6A93C50A3951}"/>
              </a:ext>
            </a:extLst>
          </p:cNvPr>
          <p:cNvSpPr>
            <a:spLocks noGrp="1"/>
          </p:cNvSpPr>
          <p:nvPr>
            <p:ph type="sldNum" sz="quarter" idx="12"/>
          </p:nvPr>
        </p:nvSpPr>
        <p:spPr/>
        <p:txBody>
          <a:bodyPr/>
          <a:lstStyle/>
          <a:p>
            <a:fld id="{61B28BAF-ED4D-AE45-84BF-CEC2200B4020}" type="slidenum">
              <a:rPr lang="en-US" smtClean="0"/>
              <a:t>7</a:t>
            </a:fld>
            <a:endParaRPr lang="en-US"/>
          </a:p>
        </p:txBody>
      </p:sp>
    </p:spTree>
    <p:extLst>
      <p:ext uri="{BB962C8B-B14F-4D97-AF65-F5344CB8AC3E}">
        <p14:creationId xmlns:p14="http://schemas.microsoft.com/office/powerpoint/2010/main" val="1921523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96B162-A1CE-914F-A18F-E4F7A27FC092}"/>
              </a:ext>
            </a:extLst>
          </p:cNvPr>
          <p:cNvSpPr>
            <a:spLocks noGrp="1"/>
          </p:cNvSpPr>
          <p:nvPr>
            <p:ph type="dt" sz="half" idx="10"/>
          </p:nvPr>
        </p:nvSpPr>
        <p:spPr/>
        <p:txBody>
          <a:bodyPr/>
          <a:lstStyle/>
          <a:p>
            <a:r>
              <a:rPr lang="en-US"/>
              <a:t>5/12/20</a:t>
            </a:r>
            <a:endParaRPr lang="en-US" dirty="0"/>
          </a:p>
        </p:txBody>
      </p:sp>
      <p:sp>
        <p:nvSpPr>
          <p:cNvPr id="3" name="Footer Placeholder 2">
            <a:extLst>
              <a:ext uri="{FF2B5EF4-FFF2-40B4-BE49-F238E27FC236}">
                <a16:creationId xmlns:a16="http://schemas.microsoft.com/office/drawing/2014/main" id="{C51A8F9D-E046-F84B-9EBA-3E9A29C1D5FA}"/>
              </a:ext>
            </a:extLst>
          </p:cNvPr>
          <p:cNvSpPr>
            <a:spLocks noGrp="1"/>
          </p:cNvSpPr>
          <p:nvPr>
            <p:ph type="ftr" sz="quarter" idx="11"/>
          </p:nvPr>
        </p:nvSpPr>
        <p:spPr/>
        <p:txBody>
          <a:bodyPr/>
          <a:lstStyle/>
          <a:p>
            <a:r>
              <a:rPr lang="en-US"/>
              <a:t>Clark ISSC 2020 Extremes</a:t>
            </a:r>
            <a:endParaRPr lang="en-US" dirty="0"/>
          </a:p>
        </p:txBody>
      </p:sp>
      <p:sp>
        <p:nvSpPr>
          <p:cNvPr id="4" name="Slide Number Placeholder 3">
            <a:extLst>
              <a:ext uri="{FF2B5EF4-FFF2-40B4-BE49-F238E27FC236}">
                <a16:creationId xmlns:a16="http://schemas.microsoft.com/office/drawing/2014/main" id="{0BD05785-57AB-1C46-AD4F-FD02323A46BF}"/>
              </a:ext>
            </a:extLst>
          </p:cNvPr>
          <p:cNvSpPr>
            <a:spLocks noGrp="1"/>
          </p:cNvSpPr>
          <p:nvPr>
            <p:ph type="sldNum" sz="quarter" idx="12"/>
          </p:nvPr>
        </p:nvSpPr>
        <p:spPr/>
        <p:txBody>
          <a:bodyPr/>
          <a:lstStyle/>
          <a:p>
            <a:fld id="{61DB02BC-888A-9449-ADDC-9153D0D66787}" type="slidenum">
              <a:rPr lang="en-US" smtClean="0"/>
              <a:t>8</a:t>
            </a:fld>
            <a:endParaRPr lang="en-US"/>
          </a:p>
        </p:txBody>
      </p:sp>
      <p:pic>
        <p:nvPicPr>
          <p:cNvPr id="6" name="Picture 5">
            <a:extLst>
              <a:ext uri="{FF2B5EF4-FFF2-40B4-BE49-F238E27FC236}">
                <a16:creationId xmlns:a16="http://schemas.microsoft.com/office/drawing/2014/main" id="{ACBB765A-5232-EC4F-BC74-671F3F045B45}"/>
              </a:ext>
            </a:extLst>
          </p:cNvPr>
          <p:cNvPicPr>
            <a:picLocks noChangeAspect="1"/>
          </p:cNvPicPr>
          <p:nvPr/>
        </p:nvPicPr>
        <p:blipFill>
          <a:blip r:embed="rId2"/>
          <a:stretch>
            <a:fillRect/>
          </a:stretch>
        </p:blipFill>
        <p:spPr>
          <a:xfrm>
            <a:off x="7208067" y="292598"/>
            <a:ext cx="4145733" cy="3100181"/>
          </a:xfrm>
          <a:prstGeom prst="rect">
            <a:avLst/>
          </a:prstGeom>
        </p:spPr>
      </p:pic>
      <p:sp>
        <p:nvSpPr>
          <p:cNvPr id="9" name="TextBox 8">
            <a:extLst>
              <a:ext uri="{FF2B5EF4-FFF2-40B4-BE49-F238E27FC236}">
                <a16:creationId xmlns:a16="http://schemas.microsoft.com/office/drawing/2014/main" id="{3C79512C-4FC2-4E47-810B-9986FF2AF56A}"/>
              </a:ext>
            </a:extLst>
          </p:cNvPr>
          <p:cNvSpPr txBox="1"/>
          <p:nvPr/>
        </p:nvSpPr>
        <p:spPr>
          <a:xfrm>
            <a:off x="203619" y="1278037"/>
            <a:ext cx="5905081" cy="5078313"/>
          </a:xfrm>
          <a:prstGeom prst="rect">
            <a:avLst/>
          </a:prstGeom>
          <a:solidFill>
            <a:schemeClr val="bg1">
              <a:alpha val="50000"/>
            </a:schemeClr>
          </a:solidFill>
        </p:spPr>
        <p:txBody>
          <a:bodyPr wrap="square" rtlCol="0">
            <a:spAutoFit/>
          </a:bodyPr>
          <a:lstStyle/>
          <a:p>
            <a:r>
              <a:rPr lang="en-US" dirty="0"/>
              <a:t>Description: Compact Neutron Spectrometer on </a:t>
            </a:r>
            <a:r>
              <a:rPr lang="en-US" dirty="0" err="1"/>
              <a:t>LunaH</a:t>
            </a:r>
            <a:r>
              <a:rPr lang="en-US" dirty="0"/>
              <a:t>-Map mission. </a:t>
            </a:r>
          </a:p>
          <a:p>
            <a:endParaRPr lang="en-US" dirty="0"/>
          </a:p>
          <a:p>
            <a:r>
              <a:rPr lang="en-US" dirty="0"/>
              <a:t>Measurement Advances: Measure decrease in epithermal neutron flux (&gt;/= 20%) associated with protons (ice) to 10's cm depth at south pole within &lt;2 degrees of pole with 7.5 km spatial resolution. Applicable in surface prospecting.</a:t>
            </a:r>
          </a:p>
          <a:p>
            <a:endParaRPr lang="en-US" dirty="0"/>
          </a:p>
          <a:p>
            <a:r>
              <a:rPr lang="en-US" dirty="0"/>
              <a:t>Technology Advances: Cubesat scale (6U) neutron spectrometer, with more efficient, and thus compact, CLYC detector. </a:t>
            </a:r>
          </a:p>
          <a:p>
            <a:endParaRPr lang="en-US" dirty="0"/>
          </a:p>
          <a:p>
            <a:r>
              <a:rPr lang="en-US" dirty="0"/>
              <a:t>Approach/Milestones</a:t>
            </a:r>
          </a:p>
          <a:p>
            <a:r>
              <a:rPr lang="en-US" dirty="0"/>
              <a:t>Leverage advances in neutron detectors (CLYC).</a:t>
            </a:r>
          </a:p>
          <a:p>
            <a:r>
              <a:rPr lang="en-US" dirty="0"/>
              <a:t>Final Testing of instrument by late winter 2020, Final integration with spacecraft by early autumn 2020.</a:t>
            </a:r>
          </a:p>
          <a:p>
            <a:endParaRPr lang="en-US" dirty="0"/>
          </a:p>
          <a:p>
            <a:r>
              <a:rPr lang="en-US" dirty="0"/>
              <a:t>Team: </a:t>
            </a:r>
            <a:r>
              <a:rPr lang="en-US" dirty="0" err="1"/>
              <a:t>Hardgrove</a:t>
            </a:r>
            <a:r>
              <a:rPr lang="en-US" dirty="0"/>
              <a:t> (PI) (ASU)</a:t>
            </a:r>
          </a:p>
        </p:txBody>
      </p:sp>
      <p:pic>
        <p:nvPicPr>
          <p:cNvPr id="13" name="Picture 12">
            <a:extLst>
              <a:ext uri="{FF2B5EF4-FFF2-40B4-BE49-F238E27FC236}">
                <a16:creationId xmlns:a16="http://schemas.microsoft.com/office/drawing/2014/main" id="{5FE0518D-1545-E64B-98FE-202047E4523F}"/>
              </a:ext>
            </a:extLst>
          </p:cNvPr>
          <p:cNvPicPr>
            <a:picLocks noChangeAspect="1"/>
          </p:cNvPicPr>
          <p:nvPr/>
        </p:nvPicPr>
        <p:blipFill>
          <a:blip r:embed="rId3"/>
          <a:stretch>
            <a:fillRect/>
          </a:stretch>
        </p:blipFill>
        <p:spPr>
          <a:xfrm>
            <a:off x="8022366" y="3665739"/>
            <a:ext cx="2702829" cy="2029103"/>
          </a:xfrm>
          <a:prstGeom prst="rect">
            <a:avLst/>
          </a:prstGeom>
        </p:spPr>
      </p:pic>
    </p:spTree>
    <p:extLst>
      <p:ext uri="{BB962C8B-B14F-4D97-AF65-F5344CB8AC3E}">
        <p14:creationId xmlns:p14="http://schemas.microsoft.com/office/powerpoint/2010/main" val="884137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8DA740-FDA9-0442-B728-045711776056}"/>
              </a:ext>
            </a:extLst>
          </p:cNvPr>
          <p:cNvSpPr>
            <a:spLocks noGrp="1"/>
          </p:cNvSpPr>
          <p:nvPr>
            <p:ph type="dt" sz="half" idx="10"/>
          </p:nvPr>
        </p:nvSpPr>
        <p:spPr/>
        <p:txBody>
          <a:bodyPr/>
          <a:lstStyle/>
          <a:p>
            <a:r>
              <a:rPr lang="en-US"/>
              <a:t>5/12/20</a:t>
            </a:r>
            <a:endParaRPr lang="en-US" dirty="0"/>
          </a:p>
        </p:txBody>
      </p:sp>
      <p:sp>
        <p:nvSpPr>
          <p:cNvPr id="3" name="Footer Placeholder 2">
            <a:extLst>
              <a:ext uri="{FF2B5EF4-FFF2-40B4-BE49-F238E27FC236}">
                <a16:creationId xmlns:a16="http://schemas.microsoft.com/office/drawing/2014/main" id="{4FDD121E-5279-A348-BE9D-1BB5FDA669FC}"/>
              </a:ext>
            </a:extLst>
          </p:cNvPr>
          <p:cNvSpPr>
            <a:spLocks noGrp="1"/>
          </p:cNvSpPr>
          <p:nvPr>
            <p:ph type="ftr" sz="quarter" idx="11"/>
          </p:nvPr>
        </p:nvSpPr>
        <p:spPr/>
        <p:txBody>
          <a:bodyPr/>
          <a:lstStyle/>
          <a:p>
            <a:r>
              <a:rPr lang="en-US"/>
              <a:t>Clark ISSC 2020 Extremes</a:t>
            </a:r>
            <a:endParaRPr lang="en-US" dirty="0"/>
          </a:p>
        </p:txBody>
      </p:sp>
      <p:sp>
        <p:nvSpPr>
          <p:cNvPr id="4" name="Slide Number Placeholder 3">
            <a:extLst>
              <a:ext uri="{FF2B5EF4-FFF2-40B4-BE49-F238E27FC236}">
                <a16:creationId xmlns:a16="http://schemas.microsoft.com/office/drawing/2014/main" id="{69CB115D-6593-4B49-A463-CD655336C1AE}"/>
              </a:ext>
            </a:extLst>
          </p:cNvPr>
          <p:cNvSpPr>
            <a:spLocks noGrp="1"/>
          </p:cNvSpPr>
          <p:nvPr>
            <p:ph type="sldNum" sz="quarter" idx="12"/>
          </p:nvPr>
        </p:nvSpPr>
        <p:spPr/>
        <p:txBody>
          <a:bodyPr/>
          <a:lstStyle/>
          <a:p>
            <a:fld id="{61DB02BC-888A-9449-ADDC-9153D0D66787}" type="slidenum">
              <a:rPr lang="en-US" smtClean="0"/>
              <a:t>9</a:t>
            </a:fld>
            <a:endParaRPr lang="en-US"/>
          </a:p>
        </p:txBody>
      </p:sp>
      <p:pic>
        <p:nvPicPr>
          <p:cNvPr id="9" name="Picture 8">
            <a:extLst>
              <a:ext uri="{FF2B5EF4-FFF2-40B4-BE49-F238E27FC236}">
                <a16:creationId xmlns:a16="http://schemas.microsoft.com/office/drawing/2014/main" id="{4E1EDDE9-8C19-AD4D-95A4-22B78FC8B571}"/>
              </a:ext>
            </a:extLst>
          </p:cNvPr>
          <p:cNvPicPr>
            <a:picLocks noChangeAspect="1"/>
          </p:cNvPicPr>
          <p:nvPr/>
        </p:nvPicPr>
        <p:blipFill>
          <a:blip r:embed="rId2"/>
          <a:stretch>
            <a:fillRect/>
          </a:stretch>
        </p:blipFill>
        <p:spPr>
          <a:xfrm>
            <a:off x="9982200" y="346130"/>
            <a:ext cx="1799984" cy="1470955"/>
          </a:xfrm>
          <a:prstGeom prst="rect">
            <a:avLst/>
          </a:prstGeom>
        </p:spPr>
      </p:pic>
      <p:sp>
        <p:nvSpPr>
          <p:cNvPr id="12" name="TextBox 11">
            <a:extLst>
              <a:ext uri="{FF2B5EF4-FFF2-40B4-BE49-F238E27FC236}">
                <a16:creationId xmlns:a16="http://schemas.microsoft.com/office/drawing/2014/main" id="{A28D3398-0D1F-A241-8C06-89E0987E179A}"/>
              </a:ext>
            </a:extLst>
          </p:cNvPr>
          <p:cNvSpPr txBox="1"/>
          <p:nvPr/>
        </p:nvSpPr>
        <p:spPr>
          <a:xfrm>
            <a:off x="38519" y="948690"/>
            <a:ext cx="6641681" cy="5355312"/>
          </a:xfrm>
          <a:prstGeom prst="rect">
            <a:avLst/>
          </a:prstGeom>
          <a:solidFill>
            <a:schemeClr val="bg1">
              <a:alpha val="50000"/>
            </a:schemeClr>
          </a:solidFill>
        </p:spPr>
        <p:txBody>
          <a:bodyPr wrap="square" rtlCol="0">
            <a:spAutoFit/>
          </a:bodyPr>
          <a:lstStyle/>
          <a:p>
            <a:r>
              <a:rPr lang="en-US" dirty="0"/>
              <a:t>Description: Compact instrument for ice detection through use of optical receiver aligned with lasers emitting at wavelengths associate with water ice absorption and continuum on Lunar Flashlight mission</a:t>
            </a:r>
          </a:p>
          <a:p>
            <a:endParaRPr lang="en-US" dirty="0"/>
          </a:p>
          <a:p>
            <a:r>
              <a:rPr lang="en-US" dirty="0"/>
              <a:t>Measurement Advances: Ratio continuum and absorption reflectance bands to quantify surface ice abundance in permanently shadowed areas at for &gt;0.5 </a:t>
            </a:r>
            <a:r>
              <a:rPr lang="en-US" dirty="0" err="1"/>
              <a:t>wt</a:t>
            </a:r>
            <a:r>
              <a:rPr lang="en-US" dirty="0"/>
              <a:t> % ice with 1 km spatial resolution with. 10 degrees of South Pole. Applicable as </a:t>
            </a:r>
            <a:r>
              <a:rPr lang="en-US" dirty="0" err="1"/>
              <a:t>surfacd</a:t>
            </a:r>
            <a:r>
              <a:rPr lang="en-US" dirty="0"/>
              <a:t> prospecting instrument.</a:t>
            </a:r>
          </a:p>
          <a:p>
            <a:endParaRPr lang="en-US" dirty="0"/>
          </a:p>
          <a:p>
            <a:r>
              <a:rPr lang="en-US" dirty="0"/>
              <a:t>Technology Advances: Cubesat scale (6U) active near IR spectrometer. Use of laser technology in extremely challenging thermal environment. </a:t>
            </a:r>
          </a:p>
          <a:p>
            <a:endParaRPr lang="en-US" dirty="0"/>
          </a:p>
          <a:p>
            <a:r>
              <a:rPr lang="en-US" dirty="0"/>
              <a:t>Approach/Milestones</a:t>
            </a:r>
          </a:p>
          <a:p>
            <a:r>
              <a:rPr lang="en-US" dirty="0"/>
              <a:t>Leverage advances in laser technology.</a:t>
            </a:r>
          </a:p>
          <a:p>
            <a:r>
              <a:rPr lang="en-US" dirty="0"/>
              <a:t>Final Testing of instrument by late winter 2020, Final integration with spacecraft by early autumn 2020.</a:t>
            </a:r>
          </a:p>
          <a:p>
            <a:endParaRPr lang="en-US" dirty="0"/>
          </a:p>
          <a:p>
            <a:r>
              <a:rPr lang="en-US" dirty="0"/>
              <a:t>Team: Baker (JPL), Cohen (GSFC).</a:t>
            </a:r>
          </a:p>
        </p:txBody>
      </p:sp>
      <p:pic>
        <p:nvPicPr>
          <p:cNvPr id="13" name="Picture 12">
            <a:extLst>
              <a:ext uri="{FF2B5EF4-FFF2-40B4-BE49-F238E27FC236}">
                <a16:creationId xmlns:a16="http://schemas.microsoft.com/office/drawing/2014/main" id="{F0AB5A1E-CA19-464F-82E0-BCECC936671E}"/>
              </a:ext>
            </a:extLst>
          </p:cNvPr>
          <p:cNvPicPr>
            <a:picLocks noChangeAspect="1"/>
          </p:cNvPicPr>
          <p:nvPr/>
        </p:nvPicPr>
        <p:blipFill rotWithShape="1">
          <a:blip r:embed="rId3"/>
          <a:srcRect l="3774" t="5040"/>
          <a:stretch/>
        </p:blipFill>
        <p:spPr>
          <a:xfrm>
            <a:off x="8610600" y="1817085"/>
            <a:ext cx="3452013" cy="4618661"/>
          </a:xfrm>
          <a:prstGeom prst="rect">
            <a:avLst/>
          </a:prstGeom>
        </p:spPr>
      </p:pic>
      <p:pic>
        <p:nvPicPr>
          <p:cNvPr id="8" name="Picture 7">
            <a:extLst>
              <a:ext uri="{FF2B5EF4-FFF2-40B4-BE49-F238E27FC236}">
                <a16:creationId xmlns:a16="http://schemas.microsoft.com/office/drawing/2014/main" id="{10415E7D-219C-7444-A47D-E658689A2BC4}"/>
              </a:ext>
            </a:extLst>
          </p:cNvPr>
          <p:cNvPicPr>
            <a:picLocks noChangeAspect="1"/>
          </p:cNvPicPr>
          <p:nvPr/>
        </p:nvPicPr>
        <p:blipFill rotWithShape="1">
          <a:blip r:embed="rId4"/>
          <a:srcRect l="53225" t="16957" r="1137" b="14165"/>
          <a:stretch/>
        </p:blipFill>
        <p:spPr>
          <a:xfrm>
            <a:off x="6779380" y="136525"/>
            <a:ext cx="2924688" cy="3071192"/>
          </a:xfrm>
          <a:prstGeom prst="rect">
            <a:avLst/>
          </a:prstGeom>
        </p:spPr>
      </p:pic>
    </p:spTree>
    <p:extLst>
      <p:ext uri="{BB962C8B-B14F-4D97-AF65-F5344CB8AC3E}">
        <p14:creationId xmlns:p14="http://schemas.microsoft.com/office/powerpoint/2010/main" val="2462998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1976" t="18880" r="22467" b="6832"/>
          <a:stretch/>
        </p:blipFill>
        <p:spPr>
          <a:xfrm>
            <a:off x="1743806" y="174371"/>
            <a:ext cx="8704388" cy="6181979"/>
          </a:xfrm>
          <a:prstGeom prst="rect">
            <a:avLst/>
          </a:prstGeom>
        </p:spPr>
      </p:pic>
      <p:sp>
        <p:nvSpPr>
          <p:cNvPr id="3" name="Date Placeholder 2">
            <a:extLst>
              <a:ext uri="{FF2B5EF4-FFF2-40B4-BE49-F238E27FC236}">
                <a16:creationId xmlns:a16="http://schemas.microsoft.com/office/drawing/2014/main" id="{C8BB0057-08EA-BA4B-B15A-CBBC73B44C88}"/>
              </a:ext>
            </a:extLst>
          </p:cNvPr>
          <p:cNvSpPr>
            <a:spLocks noGrp="1"/>
          </p:cNvSpPr>
          <p:nvPr>
            <p:ph type="dt" sz="half" idx="10"/>
          </p:nvPr>
        </p:nvSpPr>
        <p:spPr/>
        <p:txBody>
          <a:bodyPr/>
          <a:lstStyle/>
          <a:p>
            <a:r>
              <a:rPr lang="en-US"/>
              <a:t>5/12/20</a:t>
            </a:r>
          </a:p>
        </p:txBody>
      </p:sp>
      <p:sp>
        <p:nvSpPr>
          <p:cNvPr id="4" name="Footer Placeholder 3">
            <a:extLst>
              <a:ext uri="{FF2B5EF4-FFF2-40B4-BE49-F238E27FC236}">
                <a16:creationId xmlns:a16="http://schemas.microsoft.com/office/drawing/2014/main" id="{A1E91E17-A5F2-A24A-93D7-9460F6486A54}"/>
              </a:ext>
            </a:extLst>
          </p:cNvPr>
          <p:cNvSpPr>
            <a:spLocks noGrp="1"/>
          </p:cNvSpPr>
          <p:nvPr>
            <p:ph type="ftr" sz="quarter" idx="11"/>
          </p:nvPr>
        </p:nvSpPr>
        <p:spPr/>
        <p:txBody>
          <a:bodyPr/>
          <a:lstStyle/>
          <a:p>
            <a:r>
              <a:rPr lang="en-US"/>
              <a:t>Clark ISSC 2020 Extremes</a:t>
            </a:r>
          </a:p>
        </p:txBody>
      </p:sp>
      <p:sp>
        <p:nvSpPr>
          <p:cNvPr id="5" name="Slide Number Placeholder 4">
            <a:extLst>
              <a:ext uri="{FF2B5EF4-FFF2-40B4-BE49-F238E27FC236}">
                <a16:creationId xmlns:a16="http://schemas.microsoft.com/office/drawing/2014/main" id="{88135C23-8CBB-3C42-8A19-9181432D57BB}"/>
              </a:ext>
            </a:extLst>
          </p:cNvPr>
          <p:cNvSpPr>
            <a:spLocks noGrp="1"/>
          </p:cNvSpPr>
          <p:nvPr>
            <p:ph type="sldNum" sz="quarter" idx="12"/>
          </p:nvPr>
        </p:nvSpPr>
        <p:spPr/>
        <p:txBody>
          <a:bodyPr/>
          <a:lstStyle/>
          <a:p>
            <a:fld id="{61B28BAF-ED4D-AE45-84BF-CEC2200B4020}" type="slidenum">
              <a:rPr lang="en-US" smtClean="0"/>
              <a:t>10</a:t>
            </a:fld>
            <a:endParaRPr lang="en-US"/>
          </a:p>
        </p:txBody>
      </p:sp>
    </p:spTree>
    <p:extLst>
      <p:ext uri="{BB962C8B-B14F-4D97-AF65-F5344CB8AC3E}">
        <p14:creationId xmlns:p14="http://schemas.microsoft.com/office/powerpoint/2010/main" val="2589224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67C572-E90A-354C-8578-06766E19CDEB}"/>
              </a:ext>
            </a:extLst>
          </p:cNvPr>
          <p:cNvPicPr>
            <a:picLocks noChangeAspect="1"/>
          </p:cNvPicPr>
          <p:nvPr/>
        </p:nvPicPr>
        <p:blipFill rotWithShape="1">
          <a:blip r:embed="rId2"/>
          <a:srcRect l="58071" r="4808" b="57277"/>
          <a:stretch/>
        </p:blipFill>
        <p:spPr>
          <a:xfrm>
            <a:off x="6450390" y="137569"/>
            <a:ext cx="1842143" cy="2796550"/>
          </a:xfrm>
          <a:prstGeom prst="rect">
            <a:avLst/>
          </a:prstGeom>
        </p:spPr>
      </p:pic>
      <p:pic>
        <p:nvPicPr>
          <p:cNvPr id="4" name="Picture 3">
            <a:extLst>
              <a:ext uri="{FF2B5EF4-FFF2-40B4-BE49-F238E27FC236}">
                <a16:creationId xmlns:a16="http://schemas.microsoft.com/office/drawing/2014/main" id="{FE0DD7D6-16C5-9E46-9721-44F19381444E}"/>
              </a:ext>
            </a:extLst>
          </p:cNvPr>
          <p:cNvPicPr>
            <a:picLocks noChangeAspect="1"/>
          </p:cNvPicPr>
          <p:nvPr/>
        </p:nvPicPr>
        <p:blipFill rotWithShape="1">
          <a:blip r:embed="rId2"/>
          <a:srcRect l="58438" t="63647" r="4441" b="14231"/>
          <a:stretch/>
        </p:blipFill>
        <p:spPr>
          <a:xfrm>
            <a:off x="9088832" y="291401"/>
            <a:ext cx="2061420" cy="1620448"/>
          </a:xfrm>
          <a:prstGeom prst="rect">
            <a:avLst/>
          </a:prstGeom>
        </p:spPr>
      </p:pic>
      <p:sp>
        <p:nvSpPr>
          <p:cNvPr id="5" name="TextBox 4">
            <a:extLst>
              <a:ext uri="{FF2B5EF4-FFF2-40B4-BE49-F238E27FC236}">
                <a16:creationId xmlns:a16="http://schemas.microsoft.com/office/drawing/2014/main" id="{5F15BBF8-7601-5C42-8793-25DB3D06A983}"/>
              </a:ext>
            </a:extLst>
          </p:cNvPr>
          <p:cNvSpPr txBox="1"/>
          <p:nvPr/>
        </p:nvSpPr>
        <p:spPr>
          <a:xfrm>
            <a:off x="253527" y="1347776"/>
            <a:ext cx="5665076" cy="4278094"/>
          </a:xfrm>
          <a:prstGeom prst="rect">
            <a:avLst/>
          </a:prstGeom>
          <a:solidFill>
            <a:schemeClr val="bg1">
              <a:alpha val="50000"/>
            </a:schemeClr>
          </a:solidFill>
        </p:spPr>
        <p:txBody>
          <a:bodyPr wrap="square" rtlCol="0">
            <a:spAutoFit/>
          </a:bodyPr>
          <a:lstStyle/>
          <a:p>
            <a:r>
              <a:rPr lang="en-US" sz="1600" dirty="0"/>
              <a:t>Description: Compact, low-cost Multispectral Microscopic Imager (MMI) to provide petrographic (microtextural) information on composition and color to reveal origin and history of sample.</a:t>
            </a:r>
          </a:p>
          <a:p>
            <a:endParaRPr lang="en-US" sz="1600" dirty="0"/>
          </a:p>
          <a:p>
            <a:r>
              <a:rPr lang="en-US" sz="1600" dirty="0"/>
              <a:t>Measurement Advances: Spectrometric capabilities added to MER microscopic imagers (MI). Multiple bands and range (</a:t>
            </a:r>
            <a:r>
              <a:rPr lang="en-US" sz="1600" dirty="0" err="1"/>
              <a:t>visibile</a:t>
            </a:r>
            <a:r>
              <a:rPr lang="en-US" sz="1600" dirty="0"/>
              <a:t> to near IR) extend ability to characterize mineralogy and allow more effective sample screening</a:t>
            </a:r>
          </a:p>
          <a:p>
            <a:endParaRPr lang="en-US" sz="1600" dirty="0"/>
          </a:p>
          <a:p>
            <a:r>
              <a:rPr lang="en-US" sz="1600" dirty="0"/>
              <a:t>Technology Advances: Advance MI to be rugged, portable instrument with built in sources (LEDs) with no moving parts to be mounted on rover or tripod. </a:t>
            </a:r>
          </a:p>
          <a:p>
            <a:endParaRPr lang="en-US" sz="1600" dirty="0"/>
          </a:p>
          <a:p>
            <a:r>
              <a:rPr lang="en-US" sz="1600" dirty="0"/>
              <a:t>Approach/Milestones, TRL 4 to 6</a:t>
            </a:r>
          </a:p>
          <a:p>
            <a:r>
              <a:rPr lang="en-US" sz="1600" dirty="0"/>
              <a:t>Build and test prototype based on field unit.</a:t>
            </a:r>
          </a:p>
          <a:p>
            <a:endParaRPr lang="en-US" sz="1600" dirty="0"/>
          </a:p>
          <a:p>
            <a:r>
              <a:rPr lang="en-US" sz="1600" dirty="0"/>
              <a:t>Team: </a:t>
            </a:r>
            <a:r>
              <a:rPr lang="en-US" sz="1600" dirty="0" err="1"/>
              <a:t>Sellar</a:t>
            </a:r>
            <a:r>
              <a:rPr lang="en-US" sz="1600" dirty="0"/>
              <a:t>, Farmer (ASU), Nunez (ASU)</a:t>
            </a:r>
          </a:p>
        </p:txBody>
      </p:sp>
      <p:pic>
        <p:nvPicPr>
          <p:cNvPr id="7" name="Picture 6">
            <a:extLst>
              <a:ext uri="{FF2B5EF4-FFF2-40B4-BE49-F238E27FC236}">
                <a16:creationId xmlns:a16="http://schemas.microsoft.com/office/drawing/2014/main" id="{937445CD-20E1-884F-A463-0877C0C549A5}"/>
              </a:ext>
            </a:extLst>
          </p:cNvPr>
          <p:cNvPicPr>
            <a:picLocks noChangeAspect="1"/>
          </p:cNvPicPr>
          <p:nvPr/>
        </p:nvPicPr>
        <p:blipFill>
          <a:blip r:embed="rId3"/>
          <a:stretch>
            <a:fillRect/>
          </a:stretch>
        </p:blipFill>
        <p:spPr>
          <a:xfrm>
            <a:off x="8847601" y="2087072"/>
            <a:ext cx="2644530" cy="1978272"/>
          </a:xfrm>
          <a:prstGeom prst="rect">
            <a:avLst/>
          </a:prstGeom>
        </p:spPr>
      </p:pic>
      <p:sp>
        <p:nvSpPr>
          <p:cNvPr id="9" name="TextBox 8">
            <a:extLst>
              <a:ext uri="{FF2B5EF4-FFF2-40B4-BE49-F238E27FC236}">
                <a16:creationId xmlns:a16="http://schemas.microsoft.com/office/drawing/2014/main" id="{6AD6F8B7-0E5B-7047-87C4-373819BEAEB8}"/>
              </a:ext>
            </a:extLst>
          </p:cNvPr>
          <p:cNvSpPr txBox="1"/>
          <p:nvPr/>
        </p:nvSpPr>
        <p:spPr>
          <a:xfrm>
            <a:off x="6450390" y="4465772"/>
            <a:ext cx="5547342" cy="1200329"/>
          </a:xfrm>
          <a:prstGeom prst="rect">
            <a:avLst/>
          </a:prstGeom>
          <a:solidFill>
            <a:schemeClr val="bg1">
              <a:alpha val="50000"/>
            </a:schemeClr>
          </a:solidFill>
        </p:spPr>
        <p:txBody>
          <a:bodyPr wrap="square" rtlCol="0">
            <a:spAutoFit/>
          </a:bodyPr>
          <a:lstStyle/>
          <a:p>
            <a:r>
              <a:rPr lang="en-US"/>
              <a:t>Left: MMI 25 x 30 mm subframes A. natural color composite, B. translated color composite, C. mineralogical map. Right top: reflectance spectra of end-member minerals mapped in C. Right bottom: Field unit.</a:t>
            </a:r>
          </a:p>
        </p:txBody>
      </p:sp>
      <p:pic>
        <p:nvPicPr>
          <p:cNvPr id="10" name="Picture 9">
            <a:extLst>
              <a:ext uri="{FF2B5EF4-FFF2-40B4-BE49-F238E27FC236}">
                <a16:creationId xmlns:a16="http://schemas.microsoft.com/office/drawing/2014/main" id="{11BDA9BC-7F9A-FE41-B3F9-0B2ACF5502E4}"/>
              </a:ext>
            </a:extLst>
          </p:cNvPr>
          <p:cNvPicPr>
            <a:picLocks noChangeAspect="1"/>
          </p:cNvPicPr>
          <p:nvPr/>
        </p:nvPicPr>
        <p:blipFill rotWithShape="1">
          <a:blip r:embed="rId2"/>
          <a:srcRect l="58438" t="41597" r="4441" b="36107"/>
          <a:stretch/>
        </p:blipFill>
        <p:spPr>
          <a:xfrm>
            <a:off x="6473671" y="2934119"/>
            <a:ext cx="1842143" cy="1459453"/>
          </a:xfrm>
          <a:prstGeom prst="rect">
            <a:avLst/>
          </a:prstGeom>
        </p:spPr>
      </p:pic>
      <p:sp>
        <p:nvSpPr>
          <p:cNvPr id="2" name="Date Placeholder 1">
            <a:extLst>
              <a:ext uri="{FF2B5EF4-FFF2-40B4-BE49-F238E27FC236}">
                <a16:creationId xmlns:a16="http://schemas.microsoft.com/office/drawing/2014/main" id="{20714137-6490-F542-B151-5D8C9C3C6A36}"/>
              </a:ext>
            </a:extLst>
          </p:cNvPr>
          <p:cNvSpPr>
            <a:spLocks noGrp="1"/>
          </p:cNvSpPr>
          <p:nvPr>
            <p:ph type="dt" sz="half" idx="10"/>
          </p:nvPr>
        </p:nvSpPr>
        <p:spPr/>
        <p:txBody>
          <a:bodyPr/>
          <a:lstStyle/>
          <a:p>
            <a:r>
              <a:rPr lang="en-US"/>
              <a:t>5/12/20</a:t>
            </a:r>
          </a:p>
        </p:txBody>
      </p:sp>
      <p:sp>
        <p:nvSpPr>
          <p:cNvPr id="6" name="Footer Placeholder 5">
            <a:extLst>
              <a:ext uri="{FF2B5EF4-FFF2-40B4-BE49-F238E27FC236}">
                <a16:creationId xmlns:a16="http://schemas.microsoft.com/office/drawing/2014/main" id="{2BB2BA54-0218-EE4F-8D50-8025DD86F46E}"/>
              </a:ext>
            </a:extLst>
          </p:cNvPr>
          <p:cNvSpPr>
            <a:spLocks noGrp="1"/>
          </p:cNvSpPr>
          <p:nvPr>
            <p:ph type="ftr" sz="quarter" idx="11"/>
          </p:nvPr>
        </p:nvSpPr>
        <p:spPr/>
        <p:txBody>
          <a:bodyPr/>
          <a:lstStyle/>
          <a:p>
            <a:r>
              <a:rPr lang="en-US"/>
              <a:t>Clark ISSC 2020 Extremes</a:t>
            </a:r>
          </a:p>
        </p:txBody>
      </p:sp>
      <p:sp>
        <p:nvSpPr>
          <p:cNvPr id="8" name="Slide Number Placeholder 7">
            <a:extLst>
              <a:ext uri="{FF2B5EF4-FFF2-40B4-BE49-F238E27FC236}">
                <a16:creationId xmlns:a16="http://schemas.microsoft.com/office/drawing/2014/main" id="{DCE83BDD-4BBF-5041-99BC-B9BA202F33A0}"/>
              </a:ext>
            </a:extLst>
          </p:cNvPr>
          <p:cNvSpPr>
            <a:spLocks noGrp="1"/>
          </p:cNvSpPr>
          <p:nvPr>
            <p:ph type="sldNum" sz="quarter" idx="12"/>
          </p:nvPr>
        </p:nvSpPr>
        <p:spPr/>
        <p:txBody>
          <a:bodyPr/>
          <a:lstStyle/>
          <a:p>
            <a:fld id="{61B28BAF-ED4D-AE45-84BF-CEC2200B4020}" type="slidenum">
              <a:rPr lang="en-US" smtClean="0"/>
              <a:t>11</a:t>
            </a:fld>
            <a:endParaRPr lang="en-US"/>
          </a:p>
        </p:txBody>
      </p:sp>
      <p:sp>
        <p:nvSpPr>
          <p:cNvPr id="11" name="TextBox 10">
            <a:extLst>
              <a:ext uri="{FF2B5EF4-FFF2-40B4-BE49-F238E27FC236}">
                <a16:creationId xmlns:a16="http://schemas.microsoft.com/office/drawing/2014/main" id="{76D9C510-A458-F648-A564-F7C9435CA755}"/>
              </a:ext>
            </a:extLst>
          </p:cNvPr>
          <p:cNvSpPr txBox="1"/>
          <p:nvPr/>
        </p:nvSpPr>
        <p:spPr>
          <a:xfrm>
            <a:off x="401444" y="702527"/>
            <a:ext cx="3179956" cy="369332"/>
          </a:xfrm>
          <a:prstGeom prst="rect">
            <a:avLst/>
          </a:prstGeom>
          <a:solidFill>
            <a:schemeClr val="bg1">
              <a:alpha val="50000"/>
            </a:schemeClr>
          </a:solidFill>
        </p:spPr>
        <p:txBody>
          <a:bodyPr wrap="square" rtlCol="0">
            <a:spAutoFit/>
          </a:bodyPr>
          <a:lstStyle/>
          <a:p>
            <a:r>
              <a:rPr lang="en-US" b="1" dirty="0"/>
              <a:t>Multispectral </a:t>
            </a:r>
            <a:r>
              <a:rPr lang="en-US" b="1" dirty="0" err="1"/>
              <a:t>MicroImager</a:t>
            </a:r>
            <a:endParaRPr lang="en-US" b="1" dirty="0"/>
          </a:p>
        </p:txBody>
      </p:sp>
    </p:spTree>
    <p:extLst>
      <p:ext uri="{BB962C8B-B14F-4D97-AF65-F5344CB8AC3E}">
        <p14:creationId xmlns:p14="http://schemas.microsoft.com/office/powerpoint/2010/main" val="4246683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5B7330-40FF-D347-A9D1-0BB217694E59}"/>
              </a:ext>
            </a:extLst>
          </p:cNvPr>
          <p:cNvSpPr txBox="1"/>
          <p:nvPr/>
        </p:nvSpPr>
        <p:spPr>
          <a:xfrm>
            <a:off x="497840" y="889000"/>
            <a:ext cx="11226800" cy="5355312"/>
          </a:xfrm>
          <a:prstGeom prst="rect">
            <a:avLst/>
          </a:prstGeom>
          <a:solidFill>
            <a:schemeClr val="bg1">
              <a:alpha val="50000"/>
            </a:schemeClr>
          </a:solidFill>
        </p:spPr>
        <p:txBody>
          <a:bodyPr wrap="square" rtlCol="0">
            <a:spAutoFit/>
          </a:bodyPr>
          <a:lstStyle/>
          <a:p>
            <a:r>
              <a:rPr lang="en-US" b="1" i="1" dirty="0"/>
              <a:t>Internally generated and bombardment-induced seismic activity</a:t>
            </a:r>
            <a:r>
              <a:rPr lang="en-US" dirty="0"/>
              <a:t>. </a:t>
            </a:r>
          </a:p>
          <a:p>
            <a:pPr marL="285750" indent="-285750">
              <a:buFont typeface="Arial" panose="020B0604020202020204" pitchFamily="34" charset="0"/>
              <a:buChar char="•"/>
            </a:pPr>
            <a:r>
              <a:rPr lang="en-US" dirty="0"/>
              <a:t>Range of small spectrometers being developed via DALI or JPL internal funding, SEIS spinoff from INSIGHT. </a:t>
            </a:r>
          </a:p>
          <a:p>
            <a:pPr marL="285750" indent="-285750">
              <a:buFont typeface="Arial" panose="020B0604020202020204" pitchFamily="34" charset="0"/>
              <a:buChar char="•"/>
            </a:pPr>
            <a:r>
              <a:rPr lang="en-US" dirty="0"/>
              <a:t>As in the case of the mass spectrometer, could be deploy as part of monitor network.</a:t>
            </a:r>
          </a:p>
          <a:p>
            <a:r>
              <a:rPr lang="en-US" b="1" dirty="0"/>
              <a:t>Operational Challenges</a:t>
            </a:r>
            <a:r>
              <a:rPr lang="en-US" dirty="0"/>
              <a:t>: thermal stability, deployment including 3D alignment, 24/7 operation</a:t>
            </a:r>
          </a:p>
          <a:p>
            <a:endParaRPr lang="en-US" dirty="0"/>
          </a:p>
          <a:p>
            <a:r>
              <a:rPr lang="en-US" b="1" dirty="0"/>
              <a:t>External Environment Fields and particles monitoring</a:t>
            </a:r>
          </a:p>
          <a:p>
            <a:pPr marL="285750" indent="-285750">
              <a:buFont typeface="Arial" panose="020B0604020202020204" pitchFamily="34" charset="0"/>
              <a:buChar char="•"/>
            </a:pPr>
            <a:r>
              <a:rPr lang="en-US" dirty="0"/>
              <a:t>Magnetometers being developed via STMD or JPL internal funding. </a:t>
            </a:r>
          </a:p>
          <a:p>
            <a:pPr marL="285750" indent="-285750">
              <a:buFont typeface="Arial" panose="020B0604020202020204" pitchFamily="34" charset="0"/>
              <a:buChar char="•"/>
            </a:pPr>
            <a:r>
              <a:rPr lang="en-US" dirty="0"/>
              <a:t>Compact particle analyzers being developed elsewhere (electrostatic analyzers, energetic neutral analyzer at GSFC)</a:t>
            </a:r>
          </a:p>
          <a:p>
            <a:r>
              <a:rPr lang="en-US" b="1" dirty="0"/>
              <a:t>Operational Challenges</a:t>
            </a:r>
            <a:r>
              <a:rPr lang="en-US" dirty="0"/>
              <a:t>: thermal: booms (magnetometer), stability; aperture (analyzers), 24/7 operation</a:t>
            </a:r>
          </a:p>
          <a:p>
            <a:endParaRPr lang="en-US" dirty="0"/>
          </a:p>
          <a:p>
            <a:r>
              <a:rPr lang="en-US" b="1" i="1" dirty="0"/>
              <a:t>Extended Resource Prospecting and Resource Cycle Monitoring</a:t>
            </a:r>
            <a:r>
              <a:rPr lang="en-US" dirty="0"/>
              <a:t>: </a:t>
            </a:r>
          </a:p>
          <a:p>
            <a:pPr marL="285750" indent="-285750">
              <a:buFont typeface="Arial" panose="020B0604020202020204" pitchFamily="34" charset="0"/>
              <a:buChar char="•"/>
            </a:pPr>
            <a:r>
              <a:rPr lang="en-US" dirty="0"/>
              <a:t>Programmable mini-rovers traverses in areas identified as 'promising' in terms of potential resources</a:t>
            </a:r>
          </a:p>
          <a:p>
            <a:pPr marL="285750" indent="-285750">
              <a:buFont typeface="Arial" panose="020B0604020202020204" pitchFamily="34" charset="0"/>
              <a:buChar char="•"/>
            </a:pPr>
            <a:r>
              <a:rPr lang="en-US" dirty="0"/>
              <a:t>water prospector package characterize surface/subsurface water to a depth of 1 to 2 meters</a:t>
            </a:r>
          </a:p>
          <a:p>
            <a:pPr marL="285750" indent="-285750">
              <a:buFont typeface="Arial" panose="020B0604020202020204" pitchFamily="34" charset="0"/>
              <a:buChar char="•"/>
            </a:pPr>
            <a:r>
              <a:rPr lang="en-US" dirty="0"/>
              <a:t>mini Ground Penetrating radar now under development at JPL, which would yield variations in dielectric constant (and by implication water ice) to a depth of a few meters with a resolution of 10 cm.</a:t>
            </a:r>
          </a:p>
          <a:p>
            <a:pPr marL="285750" indent="-285750">
              <a:buFont typeface="Arial" panose="020B0604020202020204" pitchFamily="34" charset="0"/>
              <a:buChar char="•"/>
            </a:pPr>
            <a:r>
              <a:rPr lang="en-US" dirty="0"/>
              <a:t>Stations with IR imager and neutron spectrometer (surface/subsurface), exospheric species characterizer, solar wind analyzer constrain global water transportation, source, and sink models</a:t>
            </a:r>
          </a:p>
          <a:p>
            <a:r>
              <a:rPr lang="en-US" b="1" dirty="0"/>
              <a:t>Operational Challenges: </a:t>
            </a:r>
            <a:r>
              <a:rPr lang="en-US" dirty="0"/>
              <a:t>high power demand, access to PSRs (rovers), 24/7 operation in situ instruments (station), thermal stability (optics) and cryocooler (IR imagers)</a:t>
            </a:r>
          </a:p>
        </p:txBody>
      </p:sp>
      <p:sp>
        <p:nvSpPr>
          <p:cNvPr id="4" name="TextBox 3">
            <a:extLst>
              <a:ext uri="{FF2B5EF4-FFF2-40B4-BE49-F238E27FC236}">
                <a16:creationId xmlns:a16="http://schemas.microsoft.com/office/drawing/2014/main" id="{7BFBCCBA-6F0C-9045-9CC1-2C68D8371268}"/>
              </a:ext>
            </a:extLst>
          </p:cNvPr>
          <p:cNvSpPr txBox="1"/>
          <p:nvPr/>
        </p:nvSpPr>
        <p:spPr>
          <a:xfrm>
            <a:off x="518160" y="477520"/>
            <a:ext cx="7254240" cy="369332"/>
          </a:xfrm>
          <a:prstGeom prst="rect">
            <a:avLst/>
          </a:prstGeom>
          <a:solidFill>
            <a:schemeClr val="bg1">
              <a:alpha val="50000"/>
            </a:schemeClr>
          </a:solidFill>
        </p:spPr>
        <p:txBody>
          <a:bodyPr wrap="square" rtlCol="0">
            <a:spAutoFit/>
          </a:bodyPr>
          <a:lstStyle/>
          <a:p>
            <a:r>
              <a:rPr lang="en-US" b="1" dirty="0"/>
              <a:t>Types of Instrumentation and Challenges</a:t>
            </a:r>
          </a:p>
        </p:txBody>
      </p:sp>
      <p:sp>
        <p:nvSpPr>
          <p:cNvPr id="5" name="Date Placeholder 4">
            <a:extLst>
              <a:ext uri="{FF2B5EF4-FFF2-40B4-BE49-F238E27FC236}">
                <a16:creationId xmlns:a16="http://schemas.microsoft.com/office/drawing/2014/main" id="{7B12589A-4982-D649-8991-2A733931AFF7}"/>
              </a:ext>
            </a:extLst>
          </p:cNvPr>
          <p:cNvSpPr>
            <a:spLocks noGrp="1"/>
          </p:cNvSpPr>
          <p:nvPr>
            <p:ph type="dt" sz="half" idx="10"/>
          </p:nvPr>
        </p:nvSpPr>
        <p:spPr/>
        <p:txBody>
          <a:bodyPr/>
          <a:lstStyle/>
          <a:p>
            <a:r>
              <a:rPr lang="en-US"/>
              <a:t>5/12/20</a:t>
            </a:r>
          </a:p>
        </p:txBody>
      </p:sp>
      <p:sp>
        <p:nvSpPr>
          <p:cNvPr id="6" name="Footer Placeholder 5">
            <a:extLst>
              <a:ext uri="{FF2B5EF4-FFF2-40B4-BE49-F238E27FC236}">
                <a16:creationId xmlns:a16="http://schemas.microsoft.com/office/drawing/2014/main" id="{51B6E063-13DF-B149-AE1E-A456DB4A5DE6}"/>
              </a:ext>
            </a:extLst>
          </p:cNvPr>
          <p:cNvSpPr>
            <a:spLocks noGrp="1"/>
          </p:cNvSpPr>
          <p:nvPr>
            <p:ph type="ftr" sz="quarter" idx="11"/>
          </p:nvPr>
        </p:nvSpPr>
        <p:spPr/>
        <p:txBody>
          <a:bodyPr/>
          <a:lstStyle/>
          <a:p>
            <a:r>
              <a:rPr lang="en-US"/>
              <a:t>Clark ISSC 2020 Extremes</a:t>
            </a:r>
          </a:p>
        </p:txBody>
      </p:sp>
      <p:sp>
        <p:nvSpPr>
          <p:cNvPr id="7" name="Slide Number Placeholder 6">
            <a:extLst>
              <a:ext uri="{FF2B5EF4-FFF2-40B4-BE49-F238E27FC236}">
                <a16:creationId xmlns:a16="http://schemas.microsoft.com/office/drawing/2014/main" id="{B6E1209D-42A7-8A45-A470-CD94B62C0E7C}"/>
              </a:ext>
            </a:extLst>
          </p:cNvPr>
          <p:cNvSpPr>
            <a:spLocks noGrp="1"/>
          </p:cNvSpPr>
          <p:nvPr>
            <p:ph type="sldNum" sz="quarter" idx="12"/>
          </p:nvPr>
        </p:nvSpPr>
        <p:spPr/>
        <p:txBody>
          <a:bodyPr/>
          <a:lstStyle/>
          <a:p>
            <a:fld id="{35F2C3DE-A83A-434B-921C-624C5287746B}" type="slidenum">
              <a:rPr lang="en-US" smtClean="0"/>
              <a:t>12</a:t>
            </a:fld>
            <a:endParaRPr lang="en-US"/>
          </a:p>
        </p:txBody>
      </p:sp>
    </p:spTree>
    <p:extLst>
      <p:ext uri="{BB962C8B-B14F-4D97-AF65-F5344CB8AC3E}">
        <p14:creationId xmlns:p14="http://schemas.microsoft.com/office/powerpoint/2010/main" val="3589488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73FB27-0FEF-424B-8BD3-EB7608FD36D0}"/>
              </a:ext>
            </a:extLst>
          </p:cNvPr>
          <p:cNvSpPr txBox="1"/>
          <p:nvPr/>
        </p:nvSpPr>
        <p:spPr>
          <a:xfrm>
            <a:off x="2832410" y="1527717"/>
            <a:ext cx="6166624" cy="369332"/>
          </a:xfrm>
          <a:prstGeom prst="rect">
            <a:avLst/>
          </a:prstGeom>
          <a:noFill/>
        </p:spPr>
        <p:txBody>
          <a:bodyPr wrap="square" rtlCol="0">
            <a:spAutoFit/>
          </a:bodyPr>
          <a:lstStyle/>
          <a:p>
            <a:pPr algn="ctr"/>
            <a:r>
              <a:rPr lang="en-US" b="1" dirty="0"/>
              <a:t>Instrument Suites</a:t>
            </a:r>
          </a:p>
        </p:txBody>
      </p:sp>
      <p:sp>
        <p:nvSpPr>
          <p:cNvPr id="5" name="Date Placeholder 4">
            <a:extLst>
              <a:ext uri="{FF2B5EF4-FFF2-40B4-BE49-F238E27FC236}">
                <a16:creationId xmlns:a16="http://schemas.microsoft.com/office/drawing/2014/main" id="{20659A12-3873-D249-A88F-67F5BE648E31}"/>
              </a:ext>
            </a:extLst>
          </p:cNvPr>
          <p:cNvSpPr>
            <a:spLocks noGrp="1"/>
          </p:cNvSpPr>
          <p:nvPr>
            <p:ph type="dt" sz="half" idx="10"/>
          </p:nvPr>
        </p:nvSpPr>
        <p:spPr/>
        <p:txBody>
          <a:bodyPr/>
          <a:lstStyle/>
          <a:p>
            <a:r>
              <a:rPr lang="en-US"/>
              <a:t>5/12/20</a:t>
            </a:r>
          </a:p>
        </p:txBody>
      </p:sp>
      <p:sp>
        <p:nvSpPr>
          <p:cNvPr id="6" name="Footer Placeholder 5">
            <a:extLst>
              <a:ext uri="{FF2B5EF4-FFF2-40B4-BE49-F238E27FC236}">
                <a16:creationId xmlns:a16="http://schemas.microsoft.com/office/drawing/2014/main" id="{13F14976-2A4D-C14A-BB81-B5A831A68EDD}"/>
              </a:ext>
            </a:extLst>
          </p:cNvPr>
          <p:cNvSpPr>
            <a:spLocks noGrp="1"/>
          </p:cNvSpPr>
          <p:nvPr>
            <p:ph type="ftr" sz="quarter" idx="11"/>
          </p:nvPr>
        </p:nvSpPr>
        <p:spPr/>
        <p:txBody>
          <a:bodyPr/>
          <a:lstStyle/>
          <a:p>
            <a:r>
              <a:rPr lang="en-US"/>
              <a:t>Clark ISSC 2020 Extremes</a:t>
            </a:r>
          </a:p>
        </p:txBody>
      </p:sp>
      <p:sp>
        <p:nvSpPr>
          <p:cNvPr id="7" name="Slide Number Placeholder 6">
            <a:extLst>
              <a:ext uri="{FF2B5EF4-FFF2-40B4-BE49-F238E27FC236}">
                <a16:creationId xmlns:a16="http://schemas.microsoft.com/office/drawing/2014/main" id="{33FB4C1F-A03D-4842-B70C-1C8A3F2CF65C}"/>
              </a:ext>
            </a:extLst>
          </p:cNvPr>
          <p:cNvSpPr>
            <a:spLocks noGrp="1"/>
          </p:cNvSpPr>
          <p:nvPr>
            <p:ph type="sldNum" sz="quarter" idx="12"/>
          </p:nvPr>
        </p:nvSpPr>
        <p:spPr/>
        <p:txBody>
          <a:bodyPr/>
          <a:lstStyle/>
          <a:p>
            <a:fld id="{35F2C3DE-A83A-434B-921C-624C5287746B}" type="slidenum">
              <a:rPr lang="en-US" smtClean="0"/>
              <a:t>13</a:t>
            </a:fld>
            <a:endParaRPr lang="en-US"/>
          </a:p>
        </p:txBody>
      </p:sp>
    </p:spTree>
    <p:extLst>
      <p:ext uri="{BB962C8B-B14F-4D97-AF65-F5344CB8AC3E}">
        <p14:creationId xmlns:p14="http://schemas.microsoft.com/office/powerpoint/2010/main" val="1979111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9E82737-1144-0F4B-BD59-0C85C1FE612F}"/>
              </a:ext>
            </a:extLst>
          </p:cNvPr>
          <p:cNvSpPr txBox="1"/>
          <p:nvPr/>
        </p:nvSpPr>
        <p:spPr>
          <a:xfrm>
            <a:off x="158920" y="1213009"/>
            <a:ext cx="5789496" cy="4524315"/>
          </a:xfrm>
          <a:prstGeom prst="rect">
            <a:avLst/>
          </a:prstGeom>
          <a:solidFill>
            <a:schemeClr val="bg1">
              <a:alpha val="50000"/>
            </a:schemeClr>
          </a:solidFill>
        </p:spPr>
        <p:txBody>
          <a:bodyPr wrap="square" rtlCol="0">
            <a:spAutoFit/>
          </a:bodyPr>
          <a:lstStyle/>
          <a:p>
            <a:r>
              <a:rPr lang="en-US" sz="1600" dirty="0"/>
              <a:t>Description: Small fleet of prospecting mini-rovers with compact instrument package needed to prove lunar water/ice reserves by acquiring local ground truth in most probable locations (e.g., multiple PSRs). </a:t>
            </a:r>
          </a:p>
          <a:p>
            <a:endParaRPr lang="en-US" sz="1600" dirty="0"/>
          </a:p>
          <a:p>
            <a:r>
              <a:rPr lang="en-US" sz="1600" dirty="0"/>
              <a:t>Measurement Advances: Miniaturized instruments capable of characterizing and constraining water/ice/hydroxyl abundance from surface to ~1 meter depth: </a:t>
            </a:r>
          </a:p>
          <a:p>
            <a:pPr marL="285750" indent="-285750">
              <a:buFont typeface="Arial" panose="020B0604020202020204" pitchFamily="34" charset="0"/>
              <a:buChar char="•"/>
            </a:pPr>
            <a:r>
              <a:rPr lang="en-US" sz="1600" dirty="0"/>
              <a:t>Multi-band InfraRed Camera (MIRC) – designed to see into PSRs using rim-scattered light.  Option to add short-range IR LED illumination. </a:t>
            </a:r>
          </a:p>
          <a:p>
            <a:pPr marL="285750" indent="-285750">
              <a:buFont typeface="Arial" panose="020B0604020202020204" pitchFamily="34" charset="0"/>
              <a:buChar char="•"/>
            </a:pPr>
            <a:r>
              <a:rPr lang="en-US" sz="1600" dirty="0"/>
              <a:t>Neutron Spectrometer (NS) – miniaturized for small rovers (leverages NASA investments in </a:t>
            </a:r>
            <a:r>
              <a:rPr lang="en-US" sz="1600" dirty="0" err="1"/>
              <a:t>LunaHMap</a:t>
            </a:r>
            <a:r>
              <a:rPr lang="en-US" sz="1600" dirty="0"/>
              <a:t>, MatISSE)</a:t>
            </a:r>
          </a:p>
          <a:p>
            <a:pPr marL="285750" indent="-285750">
              <a:buFont typeface="Arial" panose="020B0604020202020204" pitchFamily="34" charset="0"/>
              <a:buChar char="•"/>
            </a:pPr>
            <a:r>
              <a:rPr lang="en-US" sz="1600" dirty="0"/>
              <a:t>Ground Penetrating Radar (GPR) – miniaturized for small rovers</a:t>
            </a:r>
          </a:p>
          <a:p>
            <a:r>
              <a:rPr lang="en-US" sz="1600" dirty="0"/>
              <a:t>Using mini-rover platforms to take measurements separated by meters (resolutions currently &gt;100 m) along traverses to allow discovery, mapping, and grading of locations of lunar ice deposits sufficient to support ext raction of tens of metric tonnes/month.</a:t>
            </a:r>
          </a:p>
        </p:txBody>
      </p:sp>
      <p:grpSp>
        <p:nvGrpSpPr>
          <p:cNvPr id="14" name="Group 13">
            <a:extLst>
              <a:ext uri="{FF2B5EF4-FFF2-40B4-BE49-F238E27FC236}">
                <a16:creationId xmlns:a16="http://schemas.microsoft.com/office/drawing/2014/main" id="{47BB4914-6F6A-074E-AD05-BCAE525C942F}"/>
              </a:ext>
            </a:extLst>
          </p:cNvPr>
          <p:cNvGrpSpPr/>
          <p:nvPr/>
        </p:nvGrpSpPr>
        <p:grpSpPr>
          <a:xfrm>
            <a:off x="6127535" y="91878"/>
            <a:ext cx="5948855" cy="3281946"/>
            <a:chOff x="6180085" y="186468"/>
            <a:chExt cx="5948855" cy="3281946"/>
          </a:xfrm>
        </p:grpSpPr>
        <p:graphicFrame>
          <p:nvGraphicFramePr>
            <p:cNvPr id="9" name="Content Placeholder 4">
              <a:extLst>
                <a:ext uri="{FF2B5EF4-FFF2-40B4-BE49-F238E27FC236}">
                  <a16:creationId xmlns:a16="http://schemas.microsoft.com/office/drawing/2014/main" id="{7109C03D-85D8-254B-B559-244D7517019C}"/>
                </a:ext>
              </a:extLst>
            </p:cNvPr>
            <p:cNvGraphicFramePr>
              <a:graphicFrameLocks/>
            </p:cNvGraphicFramePr>
            <p:nvPr/>
          </p:nvGraphicFramePr>
          <p:xfrm>
            <a:off x="6180085" y="186468"/>
            <a:ext cx="5948855" cy="3281946"/>
          </p:xfrm>
          <a:graphic>
            <a:graphicData uri="http://schemas.openxmlformats.org/drawingml/2006/table">
              <a:tbl>
                <a:tblPr firstRow="1" bandRow="1">
                  <a:tableStyleId>{073A0DAA-6AF3-43AB-8588-CEC1D06C72B9}</a:tableStyleId>
                </a:tblPr>
                <a:tblGrid>
                  <a:gridCol w="495690">
                    <a:extLst>
                      <a:ext uri="{9D8B030D-6E8A-4147-A177-3AD203B41FA5}">
                        <a16:colId xmlns:a16="http://schemas.microsoft.com/office/drawing/2014/main" val="2393427677"/>
                      </a:ext>
                    </a:extLst>
                  </a:gridCol>
                  <a:gridCol w="966952">
                    <a:extLst>
                      <a:ext uri="{9D8B030D-6E8A-4147-A177-3AD203B41FA5}">
                        <a16:colId xmlns:a16="http://schemas.microsoft.com/office/drawing/2014/main" val="2343837878"/>
                      </a:ext>
                    </a:extLst>
                  </a:gridCol>
                  <a:gridCol w="609600">
                    <a:extLst>
                      <a:ext uri="{9D8B030D-6E8A-4147-A177-3AD203B41FA5}">
                        <a16:colId xmlns:a16="http://schemas.microsoft.com/office/drawing/2014/main" val="4267634681"/>
                      </a:ext>
                    </a:extLst>
                  </a:gridCol>
                  <a:gridCol w="504496">
                    <a:extLst>
                      <a:ext uri="{9D8B030D-6E8A-4147-A177-3AD203B41FA5}">
                        <a16:colId xmlns:a16="http://schemas.microsoft.com/office/drawing/2014/main" val="1399387179"/>
                      </a:ext>
                    </a:extLst>
                  </a:gridCol>
                  <a:gridCol w="639428">
                    <a:extLst>
                      <a:ext uri="{9D8B030D-6E8A-4147-A177-3AD203B41FA5}">
                        <a16:colId xmlns:a16="http://schemas.microsoft.com/office/drawing/2014/main" val="3034235415"/>
                      </a:ext>
                    </a:extLst>
                  </a:gridCol>
                  <a:gridCol w="714703">
                    <a:extLst>
                      <a:ext uri="{9D8B030D-6E8A-4147-A177-3AD203B41FA5}">
                        <a16:colId xmlns:a16="http://schemas.microsoft.com/office/drawing/2014/main" val="1112976687"/>
                      </a:ext>
                    </a:extLst>
                  </a:gridCol>
                  <a:gridCol w="956441">
                    <a:extLst>
                      <a:ext uri="{9D8B030D-6E8A-4147-A177-3AD203B41FA5}">
                        <a16:colId xmlns:a16="http://schemas.microsoft.com/office/drawing/2014/main" val="809868471"/>
                      </a:ext>
                    </a:extLst>
                  </a:gridCol>
                  <a:gridCol w="483476">
                    <a:extLst>
                      <a:ext uri="{9D8B030D-6E8A-4147-A177-3AD203B41FA5}">
                        <a16:colId xmlns:a16="http://schemas.microsoft.com/office/drawing/2014/main" val="1983017932"/>
                      </a:ext>
                    </a:extLst>
                  </a:gridCol>
                  <a:gridCol w="578069">
                    <a:extLst>
                      <a:ext uri="{9D8B030D-6E8A-4147-A177-3AD203B41FA5}">
                        <a16:colId xmlns:a16="http://schemas.microsoft.com/office/drawing/2014/main" val="2741506529"/>
                      </a:ext>
                    </a:extLst>
                  </a:gridCol>
                </a:tblGrid>
                <a:tr h="297913">
                  <a:tc rowSpan="2">
                    <a:txBody>
                      <a:bodyPr/>
                      <a:lstStyle/>
                      <a:p>
                        <a:pPr algn="ctr"/>
                        <a:r>
                          <a:rPr lang="en-US" sz="1200" dirty="0">
                            <a:latin typeface="Arial Narrow" panose="020B0606020202030204" pitchFamily="34" charset="0"/>
                          </a:rPr>
                          <a:t>Instr</a:t>
                        </a:r>
                      </a:p>
                    </a:txBody>
                    <a:tcPr marL="9144" marR="18288" marT="9144" marB="9144" anchor="ctr">
                      <a:lnR w="12700" cap="flat" cmpd="sng" algn="ctr">
                        <a:solidFill>
                          <a:schemeClr val="bg1"/>
                        </a:solidFill>
                        <a:prstDash val="solid"/>
                        <a:round/>
                        <a:headEnd type="none" w="med" len="med"/>
                        <a:tailEnd type="none" w="med" len="med"/>
                      </a:lnR>
                    </a:tcPr>
                  </a:tc>
                  <a:tc gridSpan="2">
                    <a:txBody>
                      <a:bodyPr/>
                      <a:lstStyle/>
                      <a:p>
                        <a:pPr algn="ctr"/>
                        <a:r>
                          <a:rPr lang="en-US" sz="1200" dirty="0">
                            <a:latin typeface="Arial Narrow" panose="020B0606020202030204" pitchFamily="34" charset="0"/>
                          </a:rPr>
                          <a:t>Surface</a:t>
                        </a:r>
                      </a:p>
                    </a:txBody>
                    <a:tcPr marL="9144" marR="18288" marT="9144" marB="91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hMerge="1">
                    <a:txBody>
                      <a:bodyPr/>
                      <a:lstStyle/>
                      <a:p>
                        <a:pPr algn="ctr"/>
                        <a:endParaRPr lang="en-US" sz="1600" dirty="0">
                          <a:latin typeface="Arial Narrow" panose="020B0606020202030204" pitchFamily="34" charset="0"/>
                        </a:endParaRPr>
                      </a:p>
                    </a:txBody>
                    <a:tcPr anchor="ctr">
                      <a:lnB w="12700" cap="flat" cmpd="sng" algn="ctr">
                        <a:solidFill>
                          <a:schemeClr val="bg1"/>
                        </a:solidFill>
                        <a:prstDash val="solid"/>
                        <a:round/>
                        <a:headEnd type="none" w="med" len="med"/>
                        <a:tailEnd type="none" w="med" len="med"/>
                      </a:lnB>
                    </a:tcPr>
                  </a:tc>
                  <a:tc gridSpan="2">
                    <a:txBody>
                      <a:bodyPr/>
                      <a:lstStyle/>
                      <a:p>
                        <a:pPr algn="ctr"/>
                        <a:r>
                          <a:rPr lang="en-US" sz="1200" dirty="0">
                            <a:latin typeface="Arial Narrow" panose="020B0606020202030204" pitchFamily="34" charset="0"/>
                          </a:rPr>
                          <a:t>Depth</a:t>
                        </a:r>
                      </a:p>
                    </a:txBody>
                    <a:tcPr marL="9144" marR="18288" marT="9144" marB="91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hMerge="1">
                    <a:txBody>
                      <a:bodyPr/>
                      <a:lstStyle/>
                      <a:p>
                        <a:pPr algn="ctr"/>
                        <a:endParaRPr lang="en-US" sz="1600" dirty="0">
                          <a:latin typeface="Arial Narrow" panose="020B0606020202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rowSpan="2">
                    <a:txBody>
                      <a:bodyPr/>
                      <a:lstStyle/>
                      <a:p>
                        <a:pPr algn="ctr"/>
                        <a:r>
                          <a:rPr lang="en-US" sz="1200" dirty="0">
                            <a:latin typeface="Arial Narrow" panose="020B0606020202030204" pitchFamily="34" charset="0"/>
                          </a:rPr>
                          <a:t>Specificity</a:t>
                        </a:r>
                      </a:p>
                    </a:txBody>
                    <a:tcPr marL="9144" marR="18288" marT="9144" marB="9144" anchor="ctr">
                      <a:lnL w="12700" cap="flat" cmpd="sng" algn="ctr">
                        <a:solidFill>
                          <a:schemeClr val="bg1"/>
                        </a:solidFill>
                        <a:prstDash val="solid"/>
                        <a:round/>
                        <a:headEnd type="none" w="med" len="med"/>
                        <a:tailEnd type="none" w="med" len="med"/>
                      </a:lnL>
                    </a:tcPr>
                  </a:tc>
                  <a:tc rowSpan="2">
                    <a:txBody>
                      <a:bodyPr/>
                      <a:lstStyle/>
                      <a:p>
                        <a:pPr algn="ctr"/>
                        <a:r>
                          <a:rPr lang="en-US" sz="1200" dirty="0">
                            <a:latin typeface="Arial Narrow" panose="020B0606020202030204" pitchFamily="34" charset="0"/>
                          </a:rPr>
                          <a:t>Quantification</a:t>
                        </a:r>
                      </a:p>
                    </a:txBody>
                    <a:tcPr marL="9144" marR="18288" marT="9144" marB="9144" anchor="ctr"/>
                  </a:tc>
                  <a:tc rowSpan="2">
                    <a:txBody>
                      <a:bodyPr/>
                      <a:lstStyle/>
                      <a:p>
                        <a:pPr algn="ctr"/>
                        <a:r>
                          <a:rPr lang="en-US" sz="1200" dirty="0">
                            <a:latin typeface="Arial Narrow" panose="020B0606020202030204" pitchFamily="34" charset="0"/>
                          </a:rPr>
                          <a:t>Mass</a:t>
                        </a:r>
                      </a:p>
                    </a:txBody>
                    <a:tcPr marL="9144" marR="18288" marT="9144" marB="9144" anchor="ctr"/>
                  </a:tc>
                  <a:tc rowSpan="2">
                    <a:txBody>
                      <a:bodyPr/>
                      <a:lstStyle/>
                      <a:p>
                        <a:pPr algn="ctr"/>
                        <a:r>
                          <a:rPr lang="en-US" sz="1200" dirty="0">
                            <a:latin typeface="Arial Narrow" panose="020B0606020202030204" pitchFamily="34" charset="0"/>
                          </a:rPr>
                          <a:t>Power</a:t>
                        </a:r>
                      </a:p>
                    </a:txBody>
                    <a:tcPr marL="9144" marR="18288" marT="9144" marB="9144" anchor="ctr"/>
                  </a:tc>
                  <a:extLst>
                    <a:ext uri="{0D108BD9-81ED-4DB2-BD59-A6C34878D82A}">
                      <a16:rowId xmlns:a16="http://schemas.microsoft.com/office/drawing/2014/main" val="4124852394"/>
                    </a:ext>
                  </a:extLst>
                </a:tr>
                <a:tr h="289560">
                  <a:tc vMerge="1">
                    <a:txBody>
                      <a:bodyPr/>
                      <a:lstStyle/>
                      <a:p>
                        <a:endParaRPr lang="en-US"/>
                      </a:p>
                    </a:txBody>
                    <a:tcPr/>
                  </a:tc>
                  <a:tc>
                    <a:txBody>
                      <a:bodyPr/>
                      <a:lstStyle/>
                      <a:p>
                        <a:pPr algn="ctr"/>
                        <a:r>
                          <a:rPr lang="en-US" sz="1200" dirty="0">
                            <a:solidFill>
                              <a:schemeClr val="bg1"/>
                            </a:solidFill>
                            <a:latin typeface="Arial Narrow" panose="020B0606020202030204" pitchFamily="34" charset="0"/>
                          </a:rPr>
                          <a:t>coverage</a:t>
                        </a:r>
                      </a:p>
                    </a:txBody>
                    <a:tcPr marL="9144" marR="18288" marT="9144" marB="9144"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Narrow" panose="020B0606020202030204" pitchFamily="34" charset="0"/>
                          </a:rPr>
                          <a:t>sampling</a:t>
                        </a:r>
                      </a:p>
                    </a:txBody>
                    <a:tcPr marL="9144" marR="18288" marT="9144" marB="9144"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Narrow" panose="020B0606020202030204" pitchFamily="34" charset="0"/>
                          </a:rPr>
                          <a:t>max</a:t>
                        </a:r>
                      </a:p>
                    </a:txBody>
                    <a:tcPr marL="9144" marR="18288" marT="9144" marB="91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Narrow" panose="020B0606020202030204" pitchFamily="34" charset="0"/>
                          </a:rPr>
                          <a:t>sampling</a:t>
                        </a:r>
                      </a:p>
                    </a:txBody>
                    <a:tcPr marL="9144" marR="18288" marT="9144" marB="91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576235588"/>
                    </a:ext>
                  </a:extLst>
                </a:tr>
                <a:tr h="411480">
                  <a:tc rowSpan="2">
                    <a:txBody>
                      <a:bodyPr/>
                      <a:lstStyle/>
                      <a:p>
                        <a:pPr algn="ctr"/>
                        <a:r>
                          <a:rPr lang="en-US" sz="1200" b="1" dirty="0">
                            <a:solidFill>
                              <a:schemeClr val="bg1"/>
                            </a:solidFill>
                            <a:latin typeface="Arial Narrow" panose="020B0606020202030204" pitchFamily="34" charset="0"/>
                          </a:rPr>
                          <a:t>MIRC</a:t>
                        </a:r>
                      </a:p>
                    </a:txBody>
                    <a:tcPr marL="9144" marR="18288" marT="9144" marB="9144" anchor="ctr">
                      <a:solidFill>
                        <a:schemeClr val="tx1"/>
                      </a:solidFill>
                    </a:tcPr>
                  </a:tc>
                  <a:tc rowSpan="2">
                    <a:txBody>
                      <a:bodyPr/>
                      <a:lstStyle/>
                      <a:p>
                        <a:pPr algn="ctr"/>
                        <a:r>
                          <a:rPr lang="en-US" sz="1200" b="1" baseline="0" dirty="0">
                            <a:latin typeface="Arial Narrow" panose="020B0606020202030204" pitchFamily="34" charset="0"/>
                          </a:rPr>
                          <a:t>Map</a:t>
                        </a:r>
                      </a:p>
                      <a:p>
                        <a:pPr algn="ctr"/>
                        <a:r>
                          <a:rPr lang="en-US" sz="1200" b="0" baseline="0" dirty="0">
                            <a:latin typeface="Arial Narrow" panose="020B0606020202030204" pitchFamily="34" charset="0"/>
                          </a:rPr>
                          <a:t>(surface)</a:t>
                        </a:r>
                      </a:p>
                    </a:txBody>
                    <a:tcPr marL="9144" marR="18288" marT="9144" marB="9144" anchor="ctr">
                      <a:lnT w="38100" cap="flat" cmpd="sng" algn="ctr">
                        <a:solidFill>
                          <a:schemeClr val="bg1"/>
                        </a:solidFill>
                        <a:prstDash val="solid"/>
                        <a:round/>
                        <a:headEnd type="none" w="med" len="med"/>
                        <a:tailEnd type="none" w="med" len="med"/>
                      </a:lnT>
                      <a:solidFill>
                        <a:schemeClr val="accent6">
                          <a:lumMod val="60000"/>
                          <a:lumOff val="40000"/>
                        </a:schemeClr>
                      </a:solidFill>
                    </a:tcPr>
                  </a:tc>
                  <a:tc rowSpan="2">
                    <a:txBody>
                      <a:bodyPr/>
                      <a:lstStyle/>
                      <a:p>
                        <a:pPr algn="ctr"/>
                        <a:r>
                          <a:rPr lang="en-US" sz="1200" baseline="0" dirty="0">
                            <a:latin typeface="Arial Narrow" panose="020B0606020202030204" pitchFamily="34" charset="0"/>
                          </a:rPr>
                          <a:t>~ 0.1 m</a:t>
                        </a:r>
                      </a:p>
                    </a:txBody>
                    <a:tcPr marL="9144" marR="18288" marT="9144" marB="9144" anchor="ctr">
                      <a:lnT w="38100" cap="flat" cmpd="sng" algn="ctr">
                        <a:solidFill>
                          <a:schemeClr val="bg1"/>
                        </a:solidFill>
                        <a:prstDash val="solid"/>
                        <a:round/>
                        <a:headEnd type="none" w="med" len="med"/>
                        <a:tailEnd type="none" w="med" len="med"/>
                      </a:lnT>
                      <a:solidFill>
                        <a:schemeClr val="bg1">
                          <a:lumMod val="85000"/>
                        </a:schemeClr>
                      </a:solidFill>
                    </a:tcPr>
                  </a:tc>
                  <a:tc rowSpan="2">
                    <a:txBody>
                      <a:bodyPr/>
                      <a:lstStyle/>
                      <a:p>
                        <a:pPr algn="ctr"/>
                        <a:r>
                          <a:rPr lang="en-US" sz="1200" dirty="0">
                            <a:latin typeface="Arial Narrow" panose="020B0606020202030204" pitchFamily="34" charset="0"/>
                          </a:rPr>
                          <a:t>surface</a:t>
                        </a:r>
                        <a:r>
                          <a:rPr lang="en-US" sz="1200" baseline="0" dirty="0">
                            <a:latin typeface="Arial Narrow" panose="020B0606020202030204" pitchFamily="34" charset="0"/>
                          </a:rPr>
                          <a:t> only</a:t>
                        </a:r>
                        <a:endParaRPr lang="en-US" sz="1200" dirty="0">
                          <a:latin typeface="Arial Narrow" panose="020B0606020202030204" pitchFamily="34" charset="0"/>
                        </a:endParaRPr>
                      </a:p>
                    </a:txBody>
                    <a:tcPr marL="9144" marR="18288" marT="9144" marB="9144" anchor="ctr">
                      <a:lnT w="38100" cap="flat" cmpd="sng" algn="ctr">
                        <a:solidFill>
                          <a:schemeClr val="bg1"/>
                        </a:solidFill>
                        <a:prstDash val="solid"/>
                        <a:round/>
                        <a:headEnd type="none" w="med" len="med"/>
                        <a:tailEnd type="none" w="med" len="med"/>
                      </a:lnT>
                      <a:solidFill>
                        <a:schemeClr val="accent6">
                          <a:lumMod val="20000"/>
                          <a:lumOff val="80000"/>
                        </a:schemeClr>
                      </a:solidFill>
                    </a:tcPr>
                  </a:tc>
                  <a:tc rowSpan="2">
                    <a:txBody>
                      <a:bodyPr/>
                      <a:lstStyle/>
                      <a:p>
                        <a:pPr algn="ctr"/>
                        <a:r>
                          <a:rPr lang="en-US" sz="1200" dirty="0">
                            <a:latin typeface="Arial Narrow" panose="020B0606020202030204" pitchFamily="34" charset="0"/>
                          </a:rPr>
                          <a:t>surface only</a:t>
                        </a:r>
                      </a:p>
                    </a:txBody>
                    <a:tcPr marL="9144" marR="18288" marT="9144" marB="9144" anchor="ctr">
                      <a:lnT w="38100" cap="flat" cmpd="sng" algn="ctr">
                        <a:solidFill>
                          <a:schemeClr val="bg1"/>
                        </a:solidFill>
                        <a:prstDash val="solid"/>
                        <a:round/>
                        <a:headEnd type="none" w="med" len="med"/>
                        <a:tailEnd type="none" w="med" len="med"/>
                      </a:lnT>
                      <a:solidFill>
                        <a:schemeClr val="accent6">
                          <a:lumMod val="20000"/>
                          <a:lumOff val="80000"/>
                        </a:schemeClr>
                      </a:solidFill>
                    </a:tcPr>
                  </a:tc>
                  <a:tc>
                    <a:txBody>
                      <a:bodyPr/>
                      <a:lstStyle/>
                      <a:p>
                        <a:pPr algn="ctr"/>
                        <a:r>
                          <a:rPr lang="en-US" sz="1200" dirty="0">
                            <a:latin typeface="Arial Narrow" panose="020B0606020202030204" pitchFamily="34" charset="0"/>
                          </a:rPr>
                          <a:t>H</a:t>
                        </a:r>
                        <a:r>
                          <a:rPr lang="en-US" sz="1200" baseline="-25000" dirty="0">
                            <a:latin typeface="Arial Narrow" panose="020B0606020202030204" pitchFamily="34" charset="0"/>
                          </a:rPr>
                          <a:t>2</a:t>
                        </a:r>
                        <a:r>
                          <a:rPr lang="en-US" sz="1200" dirty="0">
                            <a:latin typeface="Arial Narrow" panose="020B0606020202030204" pitchFamily="34" charset="0"/>
                          </a:rPr>
                          <a:t>O</a:t>
                        </a:r>
                        <a:r>
                          <a:rPr lang="en-US" sz="1200" baseline="0" dirty="0">
                            <a:latin typeface="Arial Narrow" panose="020B0606020202030204" pitchFamily="34" charset="0"/>
                          </a:rPr>
                          <a:t> </a:t>
                        </a:r>
                        <a:r>
                          <a:rPr lang="en-US" sz="1200" dirty="0">
                            <a:latin typeface="Arial Narrow" panose="020B0606020202030204" pitchFamily="34" charset="0"/>
                          </a:rPr>
                          <a:t> </a:t>
                        </a:r>
                      </a:p>
                    </a:txBody>
                    <a:tcPr marL="9144" marR="18288" marT="9144" marB="9144" anchor="ctr">
                      <a:lnB w="6350" cap="flat" cmpd="sng" algn="ctr">
                        <a:solidFill>
                          <a:schemeClr val="bg1"/>
                        </a:solidFill>
                        <a:prstDash val="lgDash"/>
                        <a:round/>
                        <a:headEnd type="none" w="med" len="med"/>
                        <a:tailEnd type="none" w="med" len="med"/>
                      </a:lnB>
                      <a:solidFill>
                        <a:schemeClr val="accent6">
                          <a:lumMod val="60000"/>
                          <a:lumOff val="40000"/>
                        </a:schemeClr>
                      </a:solidFill>
                    </a:tcPr>
                  </a:tc>
                  <a:tc rowSpan="2">
                    <a:txBody>
                      <a:bodyPr/>
                      <a:lstStyle/>
                      <a:p>
                        <a:pPr algn="ctr"/>
                        <a:r>
                          <a:rPr lang="en-US" sz="1200" dirty="0">
                            <a:latin typeface="Arial Narrow" panose="020B0606020202030204" pitchFamily="34" charset="0"/>
                          </a:rPr>
                          <a:t>± 0.5 %</a:t>
                        </a:r>
                      </a:p>
                      <a:p>
                        <a:pPr algn="ctr"/>
                        <a:r>
                          <a:rPr lang="en-US" sz="1200" dirty="0">
                            <a:latin typeface="Arial Narrow" panose="020B0606020202030204" pitchFamily="34" charset="0"/>
                          </a:rPr>
                          <a:t>(at surface)</a:t>
                        </a:r>
                      </a:p>
                    </a:txBody>
                    <a:tcPr marL="9144" marR="18288" marT="9144" marB="9144">
                      <a:solidFill>
                        <a:schemeClr val="bg1">
                          <a:lumMod val="85000"/>
                        </a:schemeClr>
                      </a:solidFill>
                    </a:tcPr>
                  </a:tc>
                  <a:tc rowSpan="2">
                    <a:txBody>
                      <a:bodyPr/>
                      <a:lstStyle/>
                      <a:p>
                        <a:pPr algn="ctr"/>
                        <a:r>
                          <a:rPr lang="en-US" sz="1200" dirty="0">
                            <a:latin typeface="Arial Narrow" panose="020B0606020202030204" pitchFamily="34" charset="0"/>
                          </a:rPr>
                          <a:t>0.5 kg</a:t>
                        </a:r>
                      </a:p>
                    </a:txBody>
                    <a:tcPr marL="9144" marR="18288" marT="9144" marB="9144" anchor="ctr">
                      <a:solidFill>
                        <a:schemeClr val="bg1">
                          <a:lumMod val="85000"/>
                        </a:schemeClr>
                      </a:solidFill>
                    </a:tcPr>
                  </a:tc>
                  <a:tc rowSpan="2">
                    <a:txBody>
                      <a:bodyPr/>
                      <a:lstStyle/>
                      <a:p>
                        <a:pPr algn="ctr"/>
                        <a:r>
                          <a:rPr lang="en-US" sz="1200" dirty="0">
                            <a:latin typeface="Arial Narrow" panose="020B0606020202030204" pitchFamily="34" charset="0"/>
                          </a:rPr>
                          <a:t>5 W</a:t>
                        </a:r>
                      </a:p>
                      <a:p>
                        <a:pPr algn="ctr"/>
                        <a:r>
                          <a:rPr lang="en-US" sz="1200" dirty="0">
                            <a:latin typeface="Arial Narrow" panose="020B0606020202030204" pitchFamily="34" charset="0"/>
                          </a:rPr>
                          <a:t>(peak)</a:t>
                        </a:r>
                      </a:p>
                    </a:txBody>
                    <a:tcPr marL="9144" marR="18288" marT="9144" marB="9144" anchor="ctr">
                      <a:solidFill>
                        <a:schemeClr val="bg1">
                          <a:lumMod val="85000"/>
                        </a:schemeClr>
                      </a:solidFill>
                    </a:tcPr>
                  </a:tc>
                  <a:extLst>
                    <a:ext uri="{0D108BD9-81ED-4DB2-BD59-A6C34878D82A}">
                      <a16:rowId xmlns:a16="http://schemas.microsoft.com/office/drawing/2014/main" val="1639969461"/>
                    </a:ext>
                  </a:extLst>
                </a:tr>
                <a:tr h="41148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Arial Narrow" panose="020B0606020202030204" pitchFamily="34" charset="0"/>
                          </a:rPr>
                          <a:t>other volatiles</a:t>
                        </a:r>
                      </a:p>
                    </a:txBody>
                    <a:tcPr marL="9144" marR="18288" marT="9144" marB="9144" anchor="ctr">
                      <a:lnT w="6350" cap="flat" cmpd="sng" algn="ctr">
                        <a:solidFill>
                          <a:schemeClr val="bg1"/>
                        </a:solidFill>
                        <a:prstDash val="lgDash"/>
                        <a:round/>
                        <a:headEnd type="none" w="med" len="med"/>
                        <a:tailEnd type="none" w="med" len="med"/>
                      </a:lnT>
                      <a:solidFill>
                        <a:schemeClr val="accent6">
                          <a:lumMod val="60000"/>
                          <a:lumOff val="4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515425972"/>
                    </a:ext>
                  </a:extLst>
                </a:tr>
                <a:tr h="746906">
                  <a:tc>
                    <a:txBody>
                      <a:bodyPr/>
                      <a:lstStyle/>
                      <a:p>
                        <a:pPr algn="ctr"/>
                        <a:r>
                          <a:rPr lang="en-US" sz="1200" b="1" dirty="0">
                            <a:solidFill>
                              <a:schemeClr val="bg1"/>
                            </a:solidFill>
                            <a:latin typeface="Arial Narrow" panose="020B0606020202030204" pitchFamily="34" charset="0"/>
                          </a:rPr>
                          <a:t>NS</a:t>
                        </a:r>
                      </a:p>
                    </a:txBody>
                    <a:tcPr marL="9144" marR="18288" marT="9144" marB="9144" anchor="ctr">
                      <a:solidFill>
                        <a:schemeClr val="tx1"/>
                      </a:solidFill>
                    </a:tcPr>
                  </a:tc>
                  <a:tc>
                    <a:txBody>
                      <a:bodyPr/>
                      <a:lstStyle/>
                      <a:p>
                        <a:pPr algn="ctr"/>
                        <a:r>
                          <a:rPr lang="en-US" sz="1200" b="1" baseline="0" dirty="0">
                            <a:latin typeface="Arial Narrow" panose="020B0606020202030204" pitchFamily="34" charset="0"/>
                          </a:rPr>
                          <a:t>Discrete measurement </a:t>
                        </a:r>
                        <a:r>
                          <a:rPr lang="en-US" sz="1200" b="0" baseline="0" dirty="0">
                            <a:latin typeface="Arial Narrow" panose="020B0606020202030204" pitchFamily="34" charset="0"/>
                          </a:rPr>
                          <a:t>(subsurface)</a:t>
                        </a:r>
                        <a:endParaRPr lang="en-US" sz="1200" b="0" dirty="0">
                          <a:latin typeface="Arial Narrow" panose="020B0606020202030204" pitchFamily="34" charset="0"/>
                        </a:endParaRPr>
                      </a:p>
                    </a:txBody>
                    <a:tcPr marL="9144" marR="18288" marT="9144" marB="9144" anchor="ctr">
                      <a:solidFill>
                        <a:schemeClr val="accent6">
                          <a:lumMod val="20000"/>
                          <a:lumOff val="80000"/>
                        </a:schemeClr>
                      </a:solidFill>
                    </a:tcPr>
                  </a:tc>
                  <a:tc>
                    <a:txBody>
                      <a:bodyPr/>
                      <a:lstStyle/>
                      <a:p>
                        <a:pPr algn="ctr"/>
                        <a:r>
                          <a:rPr lang="en-US" sz="1200" dirty="0">
                            <a:latin typeface="Arial Narrow" panose="020B0606020202030204" pitchFamily="34" charset="0"/>
                          </a:rPr>
                          <a:t>~ 10 m</a:t>
                        </a:r>
                      </a:p>
                    </a:txBody>
                    <a:tcPr marL="9144" marR="18288" marT="9144" marB="9144" anchor="ctr">
                      <a:solidFill>
                        <a:schemeClr val="bg1">
                          <a:lumMod val="85000"/>
                        </a:schemeClr>
                      </a:solidFill>
                    </a:tcPr>
                  </a:tc>
                  <a:tc>
                    <a:txBody>
                      <a:bodyPr/>
                      <a:lstStyle/>
                      <a:p>
                        <a:pPr algn="ctr"/>
                        <a:r>
                          <a:rPr lang="en-US" sz="1200" dirty="0">
                            <a:solidFill>
                              <a:schemeClr val="tx1"/>
                            </a:solidFill>
                            <a:latin typeface="Arial Narrow" panose="020B0606020202030204" pitchFamily="34" charset="0"/>
                          </a:rPr>
                          <a:t>1 </a:t>
                        </a:r>
                        <a:r>
                          <a:rPr lang="en-US" sz="1200" dirty="0">
                            <a:latin typeface="Arial Narrow" panose="020B0606020202030204" pitchFamily="34" charset="0"/>
                          </a:rPr>
                          <a:t>m</a:t>
                        </a:r>
                      </a:p>
                    </a:txBody>
                    <a:tcPr marL="9144" marR="18288" marT="9144" marB="9144" anchor="ctr">
                      <a:solidFill>
                        <a:schemeClr val="accent6">
                          <a:lumMod val="40000"/>
                          <a:lumOff val="60000"/>
                        </a:schemeClr>
                      </a:solidFill>
                    </a:tcPr>
                  </a:tc>
                  <a:tc>
                    <a:txBody>
                      <a:bodyPr/>
                      <a:lstStyle/>
                      <a:p>
                        <a:pPr algn="ctr"/>
                        <a:r>
                          <a:rPr lang="en-US" sz="1200" dirty="0">
                            <a:latin typeface="Arial Narrow" panose="020B0606020202030204" pitchFamily="34" charset="0"/>
                          </a:rPr>
                          <a:t>integrated</a:t>
                        </a:r>
                      </a:p>
                    </a:txBody>
                    <a:tcPr marL="9144" marR="18288" marT="9144" marB="9144" anchor="ctr">
                      <a:solidFill>
                        <a:schemeClr val="accent6">
                          <a:lumMod val="40000"/>
                          <a:lumOff val="60000"/>
                        </a:schemeClr>
                      </a:solidFill>
                    </a:tcPr>
                  </a:tc>
                  <a:tc>
                    <a:txBody>
                      <a:bodyPr/>
                      <a:lstStyle/>
                      <a:p>
                        <a:pPr algn="ctr"/>
                        <a:r>
                          <a:rPr lang="en-US" sz="1200" dirty="0">
                            <a:latin typeface="Arial Narrow" panose="020B0606020202030204" pitchFamily="34" charset="0"/>
                          </a:rPr>
                          <a:t>H-bearing species</a:t>
                        </a:r>
                      </a:p>
                    </a:txBody>
                    <a:tcPr marL="9144" marR="18288" marT="9144" marB="9144" anchor="ctr">
                      <a:solidFill>
                        <a:schemeClr val="accent6">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Arial Narrow" panose="020B0606020202030204" pitchFamily="34" charset="0"/>
                          </a:rPr>
                          <a:t>± </a:t>
                        </a:r>
                        <a:r>
                          <a:rPr lang="en-US" sz="1200" dirty="0">
                            <a:solidFill>
                              <a:schemeClr val="tx1"/>
                            </a:solidFill>
                            <a:latin typeface="Arial Narrow" panose="020B0606020202030204" pitchFamily="34" charset="0"/>
                          </a:rPr>
                          <a:t>1 </a:t>
                        </a:r>
                        <a:r>
                          <a:rPr lang="en-US" sz="1200" dirty="0" err="1">
                            <a:solidFill>
                              <a:schemeClr val="tx1"/>
                            </a:solidFill>
                            <a:latin typeface="Arial Narrow" panose="020B0606020202030204" pitchFamily="34" charset="0"/>
                          </a:rPr>
                          <a:t>wt</a:t>
                        </a:r>
                        <a:r>
                          <a:rPr lang="en-US" sz="1200" dirty="0">
                            <a:solidFill>
                              <a:schemeClr val="tx1"/>
                            </a:solidFill>
                            <a:latin typeface="Arial Narrow" panose="020B0606020202030204" pitchFamily="34" charset="0"/>
                          </a:rPr>
                          <a:t> </a:t>
                        </a:r>
                        <a:r>
                          <a:rPr lang="en-US" sz="1200" dirty="0">
                            <a:latin typeface="Arial Narrow" panose="020B0606020202030204" pitchFamily="34" charset="0"/>
                          </a:rPr>
                          <a:t>%</a:t>
                        </a:r>
                      </a:p>
                    </a:txBody>
                    <a:tcPr marL="9144" marR="18288" marT="9144" marB="9144">
                      <a:solidFill>
                        <a:schemeClr val="bg1">
                          <a:lumMod val="85000"/>
                        </a:schemeClr>
                      </a:solidFill>
                    </a:tcPr>
                  </a:tc>
                  <a:tc>
                    <a:txBody>
                      <a:bodyPr/>
                      <a:lstStyle/>
                      <a:p>
                        <a:pPr algn="ctr"/>
                        <a:r>
                          <a:rPr lang="en-US" sz="1200" dirty="0">
                            <a:latin typeface="Arial Narrow" panose="020B0606020202030204" pitchFamily="34" charset="0"/>
                          </a:rPr>
                          <a:t>0.4 kg</a:t>
                        </a:r>
                      </a:p>
                    </a:txBody>
                    <a:tcPr marL="9144" marR="18288" marT="9144" marB="9144" anchor="ctr">
                      <a:solidFill>
                        <a:schemeClr val="bg1">
                          <a:lumMod val="85000"/>
                        </a:schemeClr>
                      </a:solidFill>
                    </a:tcPr>
                  </a:tc>
                  <a:tc>
                    <a:txBody>
                      <a:bodyPr/>
                      <a:lstStyle/>
                      <a:p>
                        <a:pPr algn="ctr"/>
                        <a:r>
                          <a:rPr lang="en-US" sz="1200" dirty="0">
                            <a:latin typeface="Arial Narrow" panose="020B0606020202030204" pitchFamily="34" charset="0"/>
                          </a:rPr>
                          <a:t>5 W</a:t>
                        </a:r>
                      </a:p>
                      <a:p>
                        <a:pPr algn="ctr"/>
                        <a:r>
                          <a:rPr lang="en-US" sz="1200" dirty="0">
                            <a:latin typeface="Arial Narrow" panose="020B0606020202030204" pitchFamily="34" charset="0"/>
                          </a:rPr>
                          <a:t>(peak)</a:t>
                        </a:r>
                      </a:p>
                    </a:txBody>
                    <a:tcPr marL="9144" marR="18288" marT="9144" marB="9144" anchor="ctr">
                      <a:solidFill>
                        <a:schemeClr val="bg1">
                          <a:lumMod val="85000"/>
                        </a:schemeClr>
                      </a:solidFill>
                    </a:tcPr>
                  </a:tc>
                  <a:extLst>
                    <a:ext uri="{0D108BD9-81ED-4DB2-BD59-A6C34878D82A}">
                      <a16:rowId xmlns:a16="http://schemas.microsoft.com/office/drawing/2014/main" val="4075707003"/>
                    </a:ext>
                  </a:extLst>
                </a:tr>
                <a:tr h="1124607">
                  <a:tc>
                    <a:txBody>
                      <a:bodyPr/>
                      <a:lstStyle/>
                      <a:p>
                        <a:pPr algn="ctr"/>
                        <a:r>
                          <a:rPr lang="en-US" sz="1200" b="1" dirty="0">
                            <a:solidFill>
                              <a:schemeClr val="bg1"/>
                            </a:solidFill>
                            <a:latin typeface="Arial Narrow" panose="020B0606020202030204" pitchFamily="34" charset="0"/>
                          </a:rPr>
                          <a:t>GPR</a:t>
                        </a:r>
                      </a:p>
                    </a:txBody>
                    <a:tcPr marL="9144" marR="18288" marT="9144" marB="9144" anchor="ctr">
                      <a:solidFill>
                        <a:schemeClr val="tx1"/>
                      </a:solidFill>
                    </a:tcPr>
                  </a:tc>
                  <a:tc>
                    <a:txBody>
                      <a:bodyPr/>
                      <a:lstStyle/>
                      <a:p>
                        <a:pPr algn="ctr"/>
                        <a:r>
                          <a:rPr lang="en-US" sz="1200" b="1" dirty="0">
                            <a:latin typeface="Arial Narrow" panose="020B0606020202030204" pitchFamily="34" charset="0"/>
                          </a:rPr>
                          <a:t>Continuous</a:t>
                        </a:r>
                        <a:r>
                          <a:rPr lang="en-US" sz="1200" b="1" baseline="0" dirty="0">
                            <a:latin typeface="Arial Narrow" panose="020B0606020202030204" pitchFamily="34" charset="0"/>
                          </a:rPr>
                          <a:t> traverse </a:t>
                        </a:r>
                        <a:r>
                          <a:rPr lang="en-US" sz="1200" b="0" baseline="0" dirty="0">
                            <a:latin typeface="Arial Narrow" panose="020B0606020202030204" pitchFamily="34" charset="0"/>
                          </a:rPr>
                          <a:t>(subsurface)</a:t>
                        </a:r>
                        <a:endParaRPr lang="en-US" sz="1200" b="0" dirty="0">
                          <a:latin typeface="Arial Narrow" panose="020B0606020202030204" pitchFamily="34" charset="0"/>
                        </a:endParaRPr>
                      </a:p>
                    </a:txBody>
                    <a:tcPr marL="9144" marR="18288" marT="9144" marB="9144" anchor="ctr">
                      <a:solidFill>
                        <a:schemeClr val="accent6">
                          <a:lumMod val="40000"/>
                          <a:lumOff val="60000"/>
                        </a:schemeClr>
                      </a:solidFill>
                    </a:tcPr>
                  </a:tc>
                  <a:tc>
                    <a:txBody>
                      <a:bodyPr/>
                      <a:lstStyle/>
                      <a:p>
                        <a:pPr algn="ctr"/>
                        <a:r>
                          <a:rPr lang="en-US" sz="1200" dirty="0">
                            <a:latin typeface="Arial Narrow" panose="020B0606020202030204" pitchFamily="34" charset="0"/>
                          </a:rPr>
                          <a:t>~ 1 m</a:t>
                        </a:r>
                      </a:p>
                    </a:txBody>
                    <a:tcPr marL="9144" marR="18288" marT="9144" marB="9144" anchor="ctr">
                      <a:solidFill>
                        <a:schemeClr val="bg1">
                          <a:lumMod val="85000"/>
                        </a:schemeClr>
                      </a:solidFill>
                    </a:tcPr>
                  </a:tc>
                  <a:tc>
                    <a:txBody>
                      <a:bodyPr/>
                      <a:lstStyle/>
                      <a:p>
                        <a:pPr algn="ctr"/>
                        <a:r>
                          <a:rPr lang="en-US" sz="1200" dirty="0">
                            <a:latin typeface="Arial Narrow" panose="020B0606020202030204" pitchFamily="34" charset="0"/>
                          </a:rPr>
                          <a:t>2 m</a:t>
                        </a:r>
                      </a:p>
                    </a:txBody>
                    <a:tcPr marL="9144" marR="18288" marT="9144" marB="9144" anchor="ctr">
                      <a:solidFill>
                        <a:schemeClr val="accent6">
                          <a:lumMod val="60000"/>
                          <a:lumOff val="40000"/>
                        </a:schemeClr>
                      </a:solidFill>
                    </a:tcPr>
                  </a:tc>
                  <a:tc>
                    <a:txBody>
                      <a:bodyPr/>
                      <a:lstStyle/>
                      <a:p>
                        <a:pPr algn="ctr"/>
                        <a:r>
                          <a:rPr lang="en-US" sz="1200" dirty="0">
                            <a:latin typeface="Arial Narrow" panose="020B0606020202030204" pitchFamily="34" charset="0"/>
                          </a:rPr>
                          <a:t>0.1 m</a:t>
                        </a:r>
                      </a:p>
                    </a:txBody>
                    <a:tcPr marL="9144" marR="18288" marT="9144" marB="9144" anchor="ctr">
                      <a:solidFill>
                        <a:schemeClr val="accent6">
                          <a:lumMod val="60000"/>
                          <a:lumOff val="40000"/>
                        </a:schemeClr>
                      </a:solidFill>
                    </a:tcPr>
                  </a:tc>
                  <a:tc>
                    <a:txBody>
                      <a:bodyPr/>
                      <a:lstStyle/>
                      <a:p>
                        <a:pPr algn="ctr"/>
                        <a:r>
                          <a:rPr lang="en-US" sz="1200" dirty="0">
                            <a:latin typeface="Arial Narrow" panose="020B0606020202030204" pitchFamily="34" charset="0"/>
                          </a:rPr>
                          <a:t>dielectric constant</a:t>
                        </a:r>
                      </a:p>
                    </a:txBody>
                    <a:tcPr marL="9144" marR="18288" marT="9144" marB="9144"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Arial Narrow" panose="020B0606020202030204" pitchFamily="34" charset="0"/>
                          </a:rPr>
                          <a:t>± 1 %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Arial Narrow" panose="020B0606020202030204" pitchFamily="34" charset="0"/>
                          </a:rPr>
                          <a:t>(volume)</a:t>
                        </a:r>
                      </a:p>
                    </a:txBody>
                    <a:tcPr marL="9144" marR="18288" marT="9144" marB="9144">
                      <a:solidFill>
                        <a:schemeClr val="bg1">
                          <a:lumMod val="85000"/>
                        </a:schemeClr>
                      </a:solidFill>
                    </a:tcPr>
                  </a:tc>
                  <a:tc>
                    <a:txBody>
                      <a:bodyPr/>
                      <a:lstStyle/>
                      <a:p>
                        <a:pPr algn="ctr"/>
                        <a:r>
                          <a:rPr lang="en-US" sz="1200" dirty="0">
                            <a:latin typeface="Arial Narrow" panose="020B0606020202030204" pitchFamily="34" charset="0"/>
                          </a:rPr>
                          <a:t>1.5 kg</a:t>
                        </a:r>
                      </a:p>
                    </a:txBody>
                    <a:tcPr marL="9144" marR="18288" marT="9144" marB="9144" anchor="ctr">
                      <a:solidFill>
                        <a:schemeClr val="bg1">
                          <a:lumMod val="85000"/>
                        </a:schemeClr>
                      </a:solidFill>
                    </a:tcPr>
                  </a:tc>
                  <a:tc>
                    <a:txBody>
                      <a:bodyPr/>
                      <a:lstStyle/>
                      <a:p>
                        <a:pPr algn="ctr"/>
                        <a:r>
                          <a:rPr lang="en-US" sz="1200" dirty="0">
                            <a:latin typeface="Arial Narrow" panose="020B0606020202030204" pitchFamily="34" charset="0"/>
                          </a:rPr>
                          <a:t>&lt; 1 W</a:t>
                        </a:r>
                      </a:p>
                    </a:txBody>
                    <a:tcPr marL="9144" marR="18288" marT="9144" marB="9144" anchor="ctr">
                      <a:solidFill>
                        <a:schemeClr val="bg1">
                          <a:lumMod val="85000"/>
                        </a:schemeClr>
                      </a:solidFill>
                    </a:tcPr>
                  </a:tc>
                  <a:extLst>
                    <a:ext uri="{0D108BD9-81ED-4DB2-BD59-A6C34878D82A}">
                      <a16:rowId xmlns:a16="http://schemas.microsoft.com/office/drawing/2014/main" val="3490434890"/>
                    </a:ext>
                  </a:extLst>
                </a:tr>
              </a:tbl>
            </a:graphicData>
          </a:graphic>
        </p:graphicFrame>
        <p:pic>
          <p:nvPicPr>
            <p:cNvPr id="10" name="Picture 9" descr="A picture containing sky, cable, indoor&#10;&#10;Description automatically generated">
              <a:extLst>
                <a:ext uri="{FF2B5EF4-FFF2-40B4-BE49-F238E27FC236}">
                  <a16:creationId xmlns:a16="http://schemas.microsoft.com/office/drawing/2014/main" id="{C574DC66-D788-3A46-92E2-246CB5077AE0}"/>
                </a:ext>
              </a:extLst>
            </p:cNvPr>
            <p:cNvPicPr>
              <a:picLocks noChangeAspect="1"/>
            </p:cNvPicPr>
            <p:nvPr/>
          </p:nvPicPr>
          <p:blipFill>
            <a:blip r:embed="rId2"/>
            <a:stretch>
              <a:fillRect/>
            </a:stretch>
          </p:blipFill>
          <p:spPr>
            <a:xfrm>
              <a:off x="10226565" y="1806797"/>
              <a:ext cx="721244" cy="473252"/>
            </a:xfrm>
            <a:prstGeom prst="rect">
              <a:avLst/>
            </a:prstGeom>
          </p:spPr>
        </p:pic>
        <p:pic>
          <p:nvPicPr>
            <p:cNvPr id="11" name="Picture 10">
              <a:extLst>
                <a:ext uri="{FF2B5EF4-FFF2-40B4-BE49-F238E27FC236}">
                  <a16:creationId xmlns:a16="http://schemas.microsoft.com/office/drawing/2014/main" id="{411BE841-E1E0-3F47-BED9-19221E7D1083}"/>
                </a:ext>
              </a:extLst>
            </p:cNvPr>
            <p:cNvPicPr>
              <a:picLocks noChangeAspect="1"/>
            </p:cNvPicPr>
            <p:nvPr/>
          </p:nvPicPr>
          <p:blipFill>
            <a:blip r:embed="rId3"/>
            <a:stretch>
              <a:fillRect/>
            </a:stretch>
          </p:blipFill>
          <p:spPr>
            <a:xfrm>
              <a:off x="10156023" y="2755197"/>
              <a:ext cx="862327" cy="662925"/>
            </a:xfrm>
            <a:prstGeom prst="rect">
              <a:avLst/>
            </a:prstGeom>
          </p:spPr>
        </p:pic>
        <p:pic>
          <p:nvPicPr>
            <p:cNvPr id="12" name="Picture 11">
              <a:extLst>
                <a:ext uri="{FF2B5EF4-FFF2-40B4-BE49-F238E27FC236}">
                  <a16:creationId xmlns:a16="http://schemas.microsoft.com/office/drawing/2014/main" id="{AF5217FE-3CEA-B145-86B9-B10B23E89874}"/>
                </a:ext>
              </a:extLst>
            </p:cNvPr>
            <p:cNvPicPr>
              <a:picLocks noChangeAspect="1"/>
            </p:cNvPicPr>
            <p:nvPr/>
          </p:nvPicPr>
          <p:blipFill>
            <a:blip r:embed="rId4"/>
            <a:stretch>
              <a:fillRect/>
            </a:stretch>
          </p:blipFill>
          <p:spPr>
            <a:xfrm>
              <a:off x="10252480" y="1166796"/>
              <a:ext cx="600015" cy="397193"/>
            </a:xfrm>
            <a:prstGeom prst="rect">
              <a:avLst/>
            </a:prstGeom>
          </p:spPr>
        </p:pic>
      </p:grpSp>
      <p:sp>
        <p:nvSpPr>
          <p:cNvPr id="13" name="TextBox 12">
            <a:extLst>
              <a:ext uri="{FF2B5EF4-FFF2-40B4-BE49-F238E27FC236}">
                <a16:creationId xmlns:a16="http://schemas.microsoft.com/office/drawing/2014/main" id="{9BECFBB4-28F2-024E-92DF-2A040D87AECA}"/>
              </a:ext>
            </a:extLst>
          </p:cNvPr>
          <p:cNvSpPr txBox="1"/>
          <p:nvPr/>
        </p:nvSpPr>
        <p:spPr>
          <a:xfrm>
            <a:off x="6011916" y="3429000"/>
            <a:ext cx="6064473" cy="2308324"/>
          </a:xfrm>
          <a:prstGeom prst="rect">
            <a:avLst/>
          </a:prstGeom>
          <a:solidFill>
            <a:schemeClr val="bg1">
              <a:alpha val="50000"/>
            </a:schemeClr>
          </a:solidFill>
        </p:spPr>
        <p:txBody>
          <a:bodyPr wrap="square" rtlCol="0">
            <a:spAutoFit/>
          </a:bodyPr>
          <a:lstStyle/>
          <a:p>
            <a:r>
              <a:rPr lang="en-US" dirty="0"/>
              <a:t>Technology Advances/Approach: </a:t>
            </a:r>
          </a:p>
          <a:p>
            <a:r>
              <a:rPr lang="en-US" dirty="0"/>
              <a:t>1) Leverage instrument development of JPL CIRAS HOTBIRD (TRL 5-6) or DALI UCIS detectors (TRL 4-6), ASU Mini-NS (TRL 5-6), JPL GPR (TRL 3-6), </a:t>
            </a:r>
          </a:p>
          <a:p>
            <a:r>
              <a:rPr lang="en-US" dirty="0"/>
              <a:t>2) Leverage Generic Compact, Low Resource, High Performance Packaging (ARTEMIS/PALETTE); </a:t>
            </a:r>
          </a:p>
          <a:p>
            <a:r>
              <a:rPr lang="en-US" dirty="0"/>
              <a:t>compact versions relevant instrumentation (above)</a:t>
            </a:r>
          </a:p>
          <a:p>
            <a:r>
              <a:rPr lang="en-US" dirty="0"/>
              <a:t>3) Low Cost Commercial Landers</a:t>
            </a:r>
          </a:p>
        </p:txBody>
      </p:sp>
      <p:sp>
        <p:nvSpPr>
          <p:cNvPr id="15" name="TextBox 14">
            <a:extLst>
              <a:ext uri="{FF2B5EF4-FFF2-40B4-BE49-F238E27FC236}">
                <a16:creationId xmlns:a16="http://schemas.microsoft.com/office/drawing/2014/main" id="{4A964EE4-FFFD-934E-A917-A1F37883D0D1}"/>
              </a:ext>
            </a:extLst>
          </p:cNvPr>
          <p:cNvSpPr txBox="1"/>
          <p:nvPr/>
        </p:nvSpPr>
        <p:spPr>
          <a:xfrm>
            <a:off x="6011916" y="5824218"/>
            <a:ext cx="5980390" cy="646331"/>
          </a:xfrm>
          <a:prstGeom prst="rect">
            <a:avLst/>
          </a:prstGeom>
          <a:solidFill>
            <a:schemeClr val="bg1">
              <a:alpha val="50000"/>
            </a:schemeClr>
          </a:solidFill>
        </p:spPr>
        <p:txBody>
          <a:bodyPr wrap="square" rtlCol="0">
            <a:spAutoFit/>
          </a:bodyPr>
          <a:lstStyle/>
          <a:p>
            <a:r>
              <a:rPr lang="en-US"/>
              <a:t>Team:  Staehle, Sellar, Clark, Tang, Hayne (CU), Hardgrove (ASU)</a:t>
            </a:r>
          </a:p>
        </p:txBody>
      </p:sp>
      <p:sp>
        <p:nvSpPr>
          <p:cNvPr id="2" name="Date Placeholder 1">
            <a:extLst>
              <a:ext uri="{FF2B5EF4-FFF2-40B4-BE49-F238E27FC236}">
                <a16:creationId xmlns:a16="http://schemas.microsoft.com/office/drawing/2014/main" id="{9D545EFB-D22F-814E-871E-3B7C95511371}"/>
              </a:ext>
            </a:extLst>
          </p:cNvPr>
          <p:cNvSpPr>
            <a:spLocks noGrp="1"/>
          </p:cNvSpPr>
          <p:nvPr>
            <p:ph type="dt" sz="half" idx="10"/>
          </p:nvPr>
        </p:nvSpPr>
        <p:spPr/>
        <p:txBody>
          <a:bodyPr/>
          <a:lstStyle/>
          <a:p>
            <a:r>
              <a:rPr lang="en-US"/>
              <a:t>5/12/20</a:t>
            </a:r>
            <a:endParaRPr lang="en-US" dirty="0"/>
          </a:p>
        </p:txBody>
      </p:sp>
      <p:sp>
        <p:nvSpPr>
          <p:cNvPr id="3" name="Footer Placeholder 2">
            <a:extLst>
              <a:ext uri="{FF2B5EF4-FFF2-40B4-BE49-F238E27FC236}">
                <a16:creationId xmlns:a16="http://schemas.microsoft.com/office/drawing/2014/main" id="{DFA479CD-3460-EE43-BAD7-27B0804FB3CF}"/>
              </a:ext>
            </a:extLst>
          </p:cNvPr>
          <p:cNvSpPr>
            <a:spLocks noGrp="1"/>
          </p:cNvSpPr>
          <p:nvPr>
            <p:ph type="ftr" sz="quarter" idx="11"/>
          </p:nvPr>
        </p:nvSpPr>
        <p:spPr/>
        <p:txBody>
          <a:bodyPr/>
          <a:lstStyle/>
          <a:p>
            <a:r>
              <a:rPr lang="en-US"/>
              <a:t>Clark ISSC 2020 Extremes</a:t>
            </a:r>
          </a:p>
        </p:txBody>
      </p:sp>
      <p:sp>
        <p:nvSpPr>
          <p:cNvPr id="5" name="Slide Number Placeholder 4">
            <a:extLst>
              <a:ext uri="{FF2B5EF4-FFF2-40B4-BE49-F238E27FC236}">
                <a16:creationId xmlns:a16="http://schemas.microsoft.com/office/drawing/2014/main" id="{268AE9C8-4D79-5449-991C-D8B403DEA29A}"/>
              </a:ext>
            </a:extLst>
          </p:cNvPr>
          <p:cNvSpPr>
            <a:spLocks noGrp="1"/>
          </p:cNvSpPr>
          <p:nvPr>
            <p:ph type="sldNum" sz="quarter" idx="12"/>
          </p:nvPr>
        </p:nvSpPr>
        <p:spPr/>
        <p:txBody>
          <a:bodyPr/>
          <a:lstStyle/>
          <a:p>
            <a:fld id="{61B28BAF-ED4D-AE45-84BF-CEC2200B4020}" type="slidenum">
              <a:rPr lang="en-US" smtClean="0"/>
              <a:t>14</a:t>
            </a:fld>
            <a:endParaRPr lang="en-US"/>
          </a:p>
        </p:txBody>
      </p:sp>
      <p:sp>
        <p:nvSpPr>
          <p:cNvPr id="6" name="TextBox 5">
            <a:extLst>
              <a:ext uri="{FF2B5EF4-FFF2-40B4-BE49-F238E27FC236}">
                <a16:creationId xmlns:a16="http://schemas.microsoft.com/office/drawing/2014/main" id="{E60A0E67-3743-684A-B36F-9ED82C7C32E4}"/>
              </a:ext>
            </a:extLst>
          </p:cNvPr>
          <p:cNvSpPr txBox="1"/>
          <p:nvPr/>
        </p:nvSpPr>
        <p:spPr>
          <a:xfrm>
            <a:off x="312234" y="613317"/>
            <a:ext cx="3914078" cy="369332"/>
          </a:xfrm>
          <a:prstGeom prst="rect">
            <a:avLst/>
          </a:prstGeom>
          <a:solidFill>
            <a:schemeClr val="bg1">
              <a:alpha val="50000"/>
            </a:schemeClr>
          </a:solidFill>
        </p:spPr>
        <p:txBody>
          <a:bodyPr wrap="square" rtlCol="0">
            <a:spAutoFit/>
          </a:bodyPr>
          <a:lstStyle/>
          <a:p>
            <a:r>
              <a:rPr lang="en-US" b="1" dirty="0"/>
              <a:t>Mini Water Prospector</a:t>
            </a:r>
          </a:p>
        </p:txBody>
      </p:sp>
    </p:spTree>
    <p:extLst>
      <p:ext uri="{BB962C8B-B14F-4D97-AF65-F5344CB8AC3E}">
        <p14:creationId xmlns:p14="http://schemas.microsoft.com/office/powerpoint/2010/main" val="2470818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2"/>
          <p:cNvSpPr txBox="1">
            <a:spLocks noChangeArrowheads="1"/>
          </p:cNvSpPr>
          <p:nvPr/>
        </p:nvSpPr>
        <p:spPr bwMode="auto">
          <a:xfrm>
            <a:off x="1889128" y="415290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spcBef>
                <a:spcPct val="0"/>
              </a:spcBef>
              <a:buFontTx/>
              <a:buNone/>
            </a:pPr>
            <a:endParaRPr lang="en-US" altLang="en-US" sz="1800">
              <a:latin typeface="Times" pitchFamily="-84" charset="0"/>
            </a:endParaRPr>
          </a:p>
        </p:txBody>
      </p:sp>
      <p:sp>
        <p:nvSpPr>
          <p:cNvPr id="2052" name="Line 3"/>
          <p:cNvSpPr>
            <a:spLocks noChangeShapeType="1"/>
          </p:cNvSpPr>
          <p:nvPr/>
        </p:nvSpPr>
        <p:spPr bwMode="auto">
          <a:xfrm>
            <a:off x="5575300" y="796925"/>
            <a:ext cx="0" cy="519588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53" name="Line 7"/>
          <p:cNvSpPr>
            <a:spLocks noChangeShapeType="1"/>
          </p:cNvSpPr>
          <p:nvPr/>
        </p:nvSpPr>
        <p:spPr bwMode="auto">
          <a:xfrm>
            <a:off x="1798643" y="6378582"/>
            <a:ext cx="7305675" cy="22225"/>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54" name="Line 8"/>
          <p:cNvSpPr>
            <a:spLocks noChangeShapeType="1"/>
          </p:cNvSpPr>
          <p:nvPr/>
        </p:nvSpPr>
        <p:spPr bwMode="auto">
          <a:xfrm>
            <a:off x="1792555" y="6328477"/>
            <a:ext cx="8551863" cy="30163"/>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2055" name="Picture 67" descr="NASA-logo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46590" y="100708"/>
            <a:ext cx="746125"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8" name="Line 71"/>
          <p:cNvSpPr>
            <a:spLocks noChangeShapeType="1"/>
          </p:cNvSpPr>
          <p:nvPr/>
        </p:nvSpPr>
        <p:spPr bwMode="auto">
          <a:xfrm>
            <a:off x="2057403" y="735013"/>
            <a:ext cx="8301039" cy="0"/>
          </a:xfrm>
          <a:prstGeom prst="line">
            <a:avLst/>
          </a:prstGeom>
          <a:noFill/>
          <a:ln w="28575">
            <a:solidFill>
              <a:srgbClr val="FF505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59" name="Rectangle 75"/>
          <p:cNvSpPr>
            <a:spLocks noGrp="1" noChangeArrowheads="1"/>
          </p:cNvSpPr>
          <p:nvPr>
            <p:ph type="title"/>
          </p:nvPr>
        </p:nvSpPr>
        <p:spPr>
          <a:xfrm>
            <a:off x="2667006" y="200358"/>
            <a:ext cx="7572375" cy="381000"/>
          </a:xfrm>
          <a:noFill/>
        </p:spPr>
        <p:txBody>
          <a:bodyPr>
            <a:normAutofit/>
          </a:bodyPr>
          <a:lstStyle/>
          <a:p>
            <a:r>
              <a:rPr lang="en-US" altLang="en-US" sz="1600" b="1" dirty="0">
                <a:latin typeface="Helvetica" pitchFamily="2" charset="0"/>
              </a:rPr>
              <a:t>Multi-agent Autonomous Roving Ground-penetrating radar Explorer MARGE</a:t>
            </a:r>
          </a:p>
        </p:txBody>
      </p:sp>
      <p:sp>
        <p:nvSpPr>
          <p:cNvPr id="3" name="Date Placeholder 2">
            <a:extLst>
              <a:ext uri="{FF2B5EF4-FFF2-40B4-BE49-F238E27FC236}">
                <a16:creationId xmlns:a16="http://schemas.microsoft.com/office/drawing/2014/main" id="{1CC7113E-1347-664C-80D0-113628C3E90A}"/>
              </a:ext>
            </a:extLst>
          </p:cNvPr>
          <p:cNvSpPr>
            <a:spLocks noGrp="1"/>
          </p:cNvSpPr>
          <p:nvPr>
            <p:ph type="dt" sz="half" idx="10"/>
          </p:nvPr>
        </p:nvSpPr>
        <p:spPr>
          <a:xfrm>
            <a:off x="838200" y="6203950"/>
            <a:ext cx="2743200" cy="365125"/>
          </a:xfrm>
        </p:spPr>
        <p:txBody>
          <a:bodyPr/>
          <a:lstStyle/>
          <a:p>
            <a:r>
              <a:rPr lang="en-US"/>
              <a:t>5/12/20</a:t>
            </a:r>
            <a:endParaRPr lang="en-US" dirty="0"/>
          </a:p>
        </p:txBody>
      </p:sp>
      <p:sp>
        <p:nvSpPr>
          <p:cNvPr id="4" name="Footer Placeholder 3">
            <a:extLst>
              <a:ext uri="{FF2B5EF4-FFF2-40B4-BE49-F238E27FC236}">
                <a16:creationId xmlns:a16="http://schemas.microsoft.com/office/drawing/2014/main" id="{B8B2F409-5F9E-6443-814F-3A3DCDC9AD7C}"/>
              </a:ext>
            </a:extLst>
          </p:cNvPr>
          <p:cNvSpPr>
            <a:spLocks noGrp="1"/>
          </p:cNvSpPr>
          <p:nvPr>
            <p:ph type="ftr" sz="quarter" idx="11"/>
          </p:nvPr>
        </p:nvSpPr>
        <p:spPr>
          <a:xfrm>
            <a:off x="3162300" y="6395492"/>
            <a:ext cx="5325059" cy="365125"/>
          </a:xfrm>
        </p:spPr>
        <p:txBody>
          <a:bodyPr/>
          <a:lstStyle/>
          <a:p>
            <a:r>
              <a:rPr lang="en-US"/>
              <a:t>Clark ISSC 2020 Extremes</a:t>
            </a:r>
            <a:endParaRPr lang="en-US" dirty="0"/>
          </a:p>
        </p:txBody>
      </p:sp>
      <p:sp>
        <p:nvSpPr>
          <p:cNvPr id="5" name="Slide Number Placeholder 4">
            <a:extLst>
              <a:ext uri="{FF2B5EF4-FFF2-40B4-BE49-F238E27FC236}">
                <a16:creationId xmlns:a16="http://schemas.microsoft.com/office/drawing/2014/main" id="{8275C68C-45C8-2A46-B39C-CFDC6D67D730}"/>
              </a:ext>
            </a:extLst>
          </p:cNvPr>
          <p:cNvSpPr>
            <a:spLocks noGrp="1"/>
          </p:cNvSpPr>
          <p:nvPr>
            <p:ph type="sldNum" sz="quarter" idx="12"/>
          </p:nvPr>
        </p:nvSpPr>
        <p:spPr>
          <a:xfrm>
            <a:off x="8610600" y="6203950"/>
            <a:ext cx="2743200" cy="365125"/>
          </a:xfrm>
        </p:spPr>
        <p:txBody>
          <a:bodyPr/>
          <a:lstStyle/>
          <a:p>
            <a:fld id="{61B28BAF-ED4D-AE45-84BF-CEC2200B4020}" type="slidenum">
              <a:rPr lang="en-US" smtClean="0"/>
              <a:t>15</a:t>
            </a:fld>
            <a:endParaRPr lang="en-US" dirty="0"/>
          </a:p>
        </p:txBody>
      </p:sp>
      <p:sp>
        <p:nvSpPr>
          <p:cNvPr id="2060" name="Text Box 76"/>
          <p:cNvSpPr txBox="1">
            <a:spLocks noChangeArrowheads="1"/>
          </p:cNvSpPr>
          <p:nvPr/>
        </p:nvSpPr>
        <p:spPr bwMode="auto">
          <a:xfrm>
            <a:off x="1752604" y="4035428"/>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spcBef>
                <a:spcPct val="0"/>
              </a:spcBef>
              <a:buFontTx/>
              <a:buNone/>
            </a:pPr>
            <a:endParaRPr lang="en-US" altLang="en-US" sz="1800">
              <a:latin typeface="Comic Sans MS" pitchFamily="66" charset="0"/>
            </a:endParaRPr>
          </a:p>
        </p:txBody>
      </p:sp>
      <p:sp>
        <p:nvSpPr>
          <p:cNvPr id="2061" name="Text Box 77"/>
          <p:cNvSpPr txBox="1">
            <a:spLocks noChangeArrowheads="1"/>
          </p:cNvSpPr>
          <p:nvPr/>
        </p:nvSpPr>
        <p:spPr bwMode="auto">
          <a:xfrm>
            <a:off x="3162300" y="471085"/>
            <a:ext cx="5448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a:spcBef>
                <a:spcPct val="50000"/>
              </a:spcBef>
              <a:buFontTx/>
              <a:buNone/>
            </a:pPr>
            <a:r>
              <a:rPr lang="en-US" altLang="en-US" sz="1400" dirty="0">
                <a:latin typeface="Helvetica" pitchFamily="2" charset="0"/>
                <a:cs typeface="Times New Roman" pitchFamily="18" charset="0"/>
              </a:rPr>
              <a:t>PI:  Daniel Nunes, Jet Propulsion Laboratory</a:t>
            </a:r>
          </a:p>
        </p:txBody>
      </p:sp>
      <p:sp>
        <p:nvSpPr>
          <p:cNvPr id="2062" name="Text Box 78"/>
          <p:cNvSpPr txBox="1">
            <a:spLocks noChangeArrowheads="1"/>
          </p:cNvSpPr>
          <p:nvPr/>
        </p:nvSpPr>
        <p:spPr bwMode="auto">
          <a:xfrm>
            <a:off x="1747565" y="5389376"/>
            <a:ext cx="3791671" cy="677108"/>
          </a:xfrm>
          <a:prstGeom prst="rect">
            <a:avLst/>
          </a:prstGeom>
          <a:solidFill>
            <a:schemeClr val="bg1">
              <a:alpha val="50000"/>
            </a:schemeClr>
          </a:solidFill>
          <a:ln>
            <a:noFill/>
          </a:ln>
        </p:spPr>
        <p:txBody>
          <a:bodyPr wrap="square">
            <a:spAutoFit/>
          </a:bodyPr>
          <a:lstStyle>
            <a:lvl1pPr marL="117475" indent="-117475" defTabSz="339725" eaLnBrk="0" hangingPunct="0">
              <a:spcBef>
                <a:spcPct val="20000"/>
              </a:spcBef>
              <a:buChar char="•"/>
              <a:defRPr sz="3200">
                <a:solidFill>
                  <a:schemeClr val="tx1"/>
                </a:solidFill>
                <a:latin typeface="Times New Roman" pitchFamily="18" charset="0"/>
                <a:ea typeface="MS PGothic" pitchFamily="34" charset="-128"/>
              </a:defRPr>
            </a:lvl1pPr>
            <a:lvl2pPr marL="742950" indent="-285750" defTabSz="339725" eaLnBrk="0" hangingPunct="0">
              <a:spcBef>
                <a:spcPct val="20000"/>
              </a:spcBef>
              <a:buChar char="–"/>
              <a:defRPr sz="2800">
                <a:solidFill>
                  <a:schemeClr val="tx1"/>
                </a:solidFill>
                <a:latin typeface="Times New Roman" pitchFamily="18" charset="0"/>
                <a:ea typeface="MS PGothic" pitchFamily="34" charset="-128"/>
              </a:defRPr>
            </a:lvl2pPr>
            <a:lvl3pPr marL="1143000" indent="-228600" defTabSz="339725" eaLnBrk="0" hangingPunct="0">
              <a:spcBef>
                <a:spcPct val="20000"/>
              </a:spcBef>
              <a:buChar char="•"/>
              <a:defRPr sz="2400">
                <a:solidFill>
                  <a:schemeClr val="tx1"/>
                </a:solidFill>
                <a:latin typeface="Times New Roman" pitchFamily="18" charset="0"/>
                <a:ea typeface="MS PGothic" pitchFamily="34" charset="-128"/>
              </a:defRPr>
            </a:lvl3pPr>
            <a:lvl4pPr marL="1600200" indent="-228600" defTabSz="339725" eaLnBrk="0" hangingPunct="0">
              <a:spcBef>
                <a:spcPct val="20000"/>
              </a:spcBef>
              <a:buChar char="–"/>
              <a:defRPr sz="2000">
                <a:solidFill>
                  <a:schemeClr val="tx1"/>
                </a:solidFill>
                <a:latin typeface="Times New Roman" pitchFamily="18" charset="0"/>
                <a:ea typeface="MS PGothic" pitchFamily="34" charset="-128"/>
              </a:defRPr>
            </a:lvl4pPr>
            <a:lvl5pPr marL="2057400" indent="-228600" defTabSz="339725" eaLnBrk="0" hangingPunct="0">
              <a:spcBef>
                <a:spcPct val="20000"/>
              </a:spcBef>
              <a:buChar char="»"/>
              <a:defRPr sz="2000">
                <a:solidFill>
                  <a:schemeClr val="tx1"/>
                </a:solidFill>
                <a:latin typeface="Times New Roman" pitchFamily="18" charset="0"/>
                <a:ea typeface="MS PGothic" pitchFamily="34" charset="-128"/>
              </a:defRPr>
            </a:lvl5pPr>
            <a:lvl6pPr marL="2514600" indent="-228600" defTabSz="339725"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defTabSz="339725"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defTabSz="339725"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defTabSz="339725"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spcBef>
                <a:spcPct val="0"/>
              </a:spcBef>
              <a:buFontTx/>
              <a:buNone/>
            </a:pPr>
            <a:r>
              <a:rPr lang="en-US" altLang="en-US" sz="1400" b="1" dirty="0" err="1">
                <a:latin typeface="Helvetica" pitchFamily="2" charset="0"/>
              </a:rPr>
              <a:t>CoIs</a:t>
            </a:r>
            <a:r>
              <a:rPr lang="en-US" altLang="en-US" sz="1400" b="1" dirty="0">
                <a:latin typeface="Helvetica" pitchFamily="2" charset="0"/>
              </a:rPr>
              <a:t>:  </a:t>
            </a:r>
            <a:r>
              <a:rPr lang="en-US" altLang="en-US" sz="1200" dirty="0">
                <a:latin typeface="Helvetica" pitchFamily="2" charset="0"/>
              </a:rPr>
              <a:t>Kalind Carpenter, JPL; Neil Chamberlain, JPL; Jean Pierre de la Croix, JPL; Mark Haynes, JPL; Soon Sam Kim, JPL</a:t>
            </a:r>
          </a:p>
        </p:txBody>
      </p:sp>
      <p:sp>
        <p:nvSpPr>
          <p:cNvPr id="2063" name="Text Box 79"/>
          <p:cNvSpPr txBox="1">
            <a:spLocks noChangeArrowheads="1"/>
          </p:cNvSpPr>
          <p:nvPr/>
        </p:nvSpPr>
        <p:spPr bwMode="auto">
          <a:xfrm>
            <a:off x="1773241" y="3349628"/>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spcBef>
                <a:spcPct val="0"/>
              </a:spcBef>
              <a:buFontTx/>
              <a:buNone/>
            </a:pPr>
            <a:endParaRPr lang="en-US" altLang="en-US" sz="1800" u="sng">
              <a:latin typeface="Comic Sans MS" pitchFamily="66" charset="0"/>
            </a:endParaRPr>
          </a:p>
        </p:txBody>
      </p:sp>
      <p:sp>
        <p:nvSpPr>
          <p:cNvPr id="2066" name="Rectangle 83"/>
          <p:cNvSpPr>
            <a:spLocks noChangeArrowheads="1"/>
          </p:cNvSpPr>
          <p:nvPr/>
        </p:nvSpPr>
        <p:spPr bwMode="auto">
          <a:xfrm>
            <a:off x="8302628" y="4418019"/>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spcBef>
                <a:spcPct val="0"/>
              </a:spcBef>
              <a:buFontTx/>
              <a:buNone/>
            </a:pPr>
            <a:endParaRPr lang="en-US" altLang="en-US" sz="1200"/>
          </a:p>
        </p:txBody>
      </p:sp>
      <p:sp>
        <p:nvSpPr>
          <p:cNvPr id="2067" name="Text Box 87"/>
          <p:cNvSpPr txBox="1">
            <a:spLocks noChangeArrowheads="1"/>
          </p:cNvSpPr>
          <p:nvPr/>
        </p:nvSpPr>
        <p:spPr bwMode="auto">
          <a:xfrm>
            <a:off x="5238645" y="5735815"/>
            <a:ext cx="2189162" cy="307777"/>
          </a:xfrm>
          <a:prstGeom prst="rect">
            <a:avLst/>
          </a:prstGeom>
          <a:solidFill>
            <a:schemeClr val="bg1">
              <a:alpha val="50000"/>
            </a:schemeClr>
          </a:solidFill>
          <a:ln>
            <a:noFill/>
          </a:ln>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a:spcBef>
                <a:spcPct val="0"/>
              </a:spcBef>
              <a:buFontTx/>
              <a:buNone/>
            </a:pPr>
            <a:r>
              <a:rPr lang="en-US" altLang="en-US" sz="1400" b="1" dirty="0">
                <a:latin typeface="Helvetica" pitchFamily="2" charset="0"/>
              </a:rPr>
              <a:t>TRL 4 to 6</a:t>
            </a:r>
          </a:p>
        </p:txBody>
      </p:sp>
      <p:sp>
        <p:nvSpPr>
          <p:cNvPr id="2069" name="TextBox 64"/>
          <p:cNvSpPr txBox="1">
            <a:spLocks noChangeArrowheads="1"/>
          </p:cNvSpPr>
          <p:nvPr/>
        </p:nvSpPr>
        <p:spPr bwMode="auto">
          <a:xfrm>
            <a:off x="1701810" y="6022496"/>
            <a:ext cx="8555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None/>
            </a:pPr>
            <a:r>
              <a:rPr lang="en-US" sz="1400" b="1" dirty="0">
                <a:solidFill>
                  <a:srgbClr val="004070"/>
                </a:solidFill>
                <a:latin typeface="Helvetica" pitchFamily="2" charset="0"/>
              </a:rPr>
              <a:t>Development and Advancement of Lunar Instrumentation Program </a:t>
            </a:r>
            <a:r>
              <a:rPr lang="en-US" altLang="en-US" sz="1400" b="1" dirty="0">
                <a:solidFill>
                  <a:srgbClr val="004070"/>
                </a:solidFill>
                <a:latin typeface="Helvetica" pitchFamily="2" charset="0"/>
              </a:rPr>
              <a:t>(DALI)</a:t>
            </a:r>
          </a:p>
        </p:txBody>
      </p:sp>
      <p:sp>
        <p:nvSpPr>
          <p:cNvPr id="2070" name="TextBox 22"/>
          <p:cNvSpPr txBox="1">
            <a:spLocks noChangeArrowheads="1"/>
          </p:cNvSpPr>
          <p:nvPr/>
        </p:nvSpPr>
        <p:spPr bwMode="auto">
          <a:xfrm>
            <a:off x="1798641" y="1609481"/>
            <a:ext cx="3829051" cy="1600438"/>
          </a:xfrm>
          <a:prstGeom prst="rect">
            <a:avLst/>
          </a:prstGeom>
          <a:solidFill>
            <a:schemeClr val="bg1">
              <a:alpha val="50000"/>
            </a:schemeClr>
          </a:solidFill>
          <a:ln>
            <a:noFill/>
          </a:ln>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1400" b="1" u="sng" dirty="0">
                <a:latin typeface="Helvetica" pitchFamily="2" charset="0"/>
              </a:rPr>
              <a:t>Science:</a:t>
            </a:r>
            <a:endParaRPr lang="en-US" altLang="en-US" sz="1400" dirty="0">
              <a:latin typeface="Helvetica" pitchFamily="2" charset="0"/>
            </a:endParaRPr>
          </a:p>
          <a:p>
            <a:pPr marL="174625" indent="-174625" eaLnBrk="1" hangingPunct="1">
              <a:spcBef>
                <a:spcPct val="0"/>
              </a:spcBef>
            </a:pPr>
            <a:r>
              <a:rPr lang="en-US" altLang="en-US" sz="1200" dirty="0">
                <a:latin typeface="Helvetica" pitchFamily="2" charset="0"/>
              </a:rPr>
              <a:t>Detect the presence and map the distribution of water ice in lunar regolith</a:t>
            </a:r>
          </a:p>
          <a:p>
            <a:pPr marL="174625" indent="-174625" eaLnBrk="1" hangingPunct="1">
              <a:spcBef>
                <a:spcPct val="0"/>
              </a:spcBef>
            </a:pPr>
            <a:r>
              <a:rPr lang="en-US" altLang="en-US" sz="1200" dirty="0">
                <a:latin typeface="Helvetica" pitchFamily="2" charset="0"/>
              </a:rPr>
              <a:t>Detect the presence and map the path, depth and geometry of voids or lava-tubes in the lunar subsurface</a:t>
            </a:r>
          </a:p>
          <a:p>
            <a:pPr marL="174625" indent="-174625" eaLnBrk="1" hangingPunct="1">
              <a:spcBef>
                <a:spcPct val="0"/>
              </a:spcBef>
            </a:pPr>
            <a:r>
              <a:rPr lang="en-US" altLang="en-US" sz="1200" dirty="0">
                <a:latin typeface="Helvetica" pitchFamily="2" charset="0"/>
              </a:rPr>
              <a:t>Detect the presence and map the distribution of lunar pyroclastic deposits in the regolith</a:t>
            </a:r>
          </a:p>
        </p:txBody>
      </p:sp>
      <p:sp>
        <p:nvSpPr>
          <p:cNvPr id="27" name="TextBox 22"/>
          <p:cNvSpPr txBox="1">
            <a:spLocks noChangeArrowheads="1"/>
          </p:cNvSpPr>
          <p:nvPr/>
        </p:nvSpPr>
        <p:spPr bwMode="auto">
          <a:xfrm>
            <a:off x="1679116" y="3483913"/>
            <a:ext cx="3829051" cy="1600438"/>
          </a:xfrm>
          <a:prstGeom prst="rect">
            <a:avLst/>
          </a:prstGeom>
          <a:solidFill>
            <a:schemeClr val="bg1">
              <a:alpha val="50000"/>
            </a:schemeClr>
          </a:solidFill>
          <a:ln>
            <a:noFill/>
          </a:ln>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1400" b="1" u="sng" dirty="0">
                <a:latin typeface="Helvetica" pitchFamily="2" charset="0"/>
              </a:rPr>
              <a:t>Objectives:</a:t>
            </a:r>
            <a:endParaRPr lang="en-US" altLang="en-US" sz="1400" dirty="0">
              <a:latin typeface="Helvetica" pitchFamily="2" charset="0"/>
            </a:endParaRPr>
          </a:p>
          <a:p>
            <a:pPr marL="174625" indent="-174625" eaLnBrk="1" hangingPunct="1">
              <a:spcBef>
                <a:spcPct val="0"/>
              </a:spcBef>
            </a:pPr>
            <a:r>
              <a:rPr lang="en-US" altLang="en-US" sz="1200" dirty="0">
                <a:latin typeface="Helvetica" pitchFamily="2" charset="0"/>
              </a:rPr>
              <a:t>Integrate ground-penetrating radar, mobility and autonomy into a compact agent</a:t>
            </a:r>
          </a:p>
          <a:p>
            <a:pPr marL="174625" indent="-174625" eaLnBrk="1" hangingPunct="1">
              <a:spcBef>
                <a:spcPct val="0"/>
              </a:spcBef>
            </a:pPr>
            <a:r>
              <a:rPr lang="en-US" altLang="en-US" sz="1200" dirty="0">
                <a:latin typeface="Helvetica" pitchFamily="2" charset="0"/>
              </a:rPr>
              <a:t>Conduct autonomous multi-agent surveys on the Moon</a:t>
            </a:r>
          </a:p>
          <a:p>
            <a:pPr marL="174625" indent="-174625" eaLnBrk="1" hangingPunct="1">
              <a:spcBef>
                <a:spcPct val="0"/>
              </a:spcBef>
            </a:pPr>
            <a:r>
              <a:rPr lang="en-US" altLang="en-US" sz="1200" dirty="0">
                <a:latin typeface="Helvetica" pitchFamily="2" charset="0"/>
              </a:rPr>
              <a:t>Characterize the science targets with a lateral resolution of at least 0.5 m and a depth resolution of 15 cm.</a:t>
            </a:r>
          </a:p>
        </p:txBody>
      </p:sp>
      <p:sp>
        <p:nvSpPr>
          <p:cNvPr id="28" name="TextBox 22"/>
          <p:cNvSpPr txBox="1">
            <a:spLocks noChangeArrowheads="1"/>
          </p:cNvSpPr>
          <p:nvPr/>
        </p:nvSpPr>
        <p:spPr bwMode="auto">
          <a:xfrm>
            <a:off x="5742473" y="3948568"/>
            <a:ext cx="4496908" cy="1892826"/>
          </a:xfrm>
          <a:prstGeom prst="rect">
            <a:avLst/>
          </a:prstGeom>
          <a:solidFill>
            <a:schemeClr val="bg1">
              <a:alpha val="50000"/>
            </a:schemeClr>
          </a:solidFill>
          <a:ln>
            <a:noFill/>
          </a:ln>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1400" b="1" u="sng" dirty="0">
                <a:latin typeface="Helvetica" pitchFamily="2" charset="0"/>
              </a:rPr>
              <a:t>Key Milestones:</a:t>
            </a:r>
            <a:endParaRPr lang="en-US" altLang="en-US" sz="1400" dirty="0">
              <a:latin typeface="Helvetica" pitchFamily="2" charset="0"/>
            </a:endParaRPr>
          </a:p>
          <a:p>
            <a:pPr marL="174625" indent="-174625" eaLnBrk="1" hangingPunct="1">
              <a:spcBef>
                <a:spcPts val="600"/>
              </a:spcBef>
            </a:pPr>
            <a:r>
              <a:rPr lang="en-US" altLang="en-US" sz="1400" dirty="0">
                <a:latin typeface="Helvetica" pitchFamily="2" charset="0"/>
              </a:rPr>
              <a:t>Test integration of TRL-4 subsystems into the prototype platform (Yr-1) and functionally test it.</a:t>
            </a:r>
          </a:p>
          <a:p>
            <a:pPr marL="174625" indent="-174625" eaLnBrk="1" hangingPunct="1">
              <a:spcBef>
                <a:spcPts val="0"/>
              </a:spcBef>
            </a:pPr>
            <a:r>
              <a:rPr lang="en-US" altLang="en-US" sz="1400" dirty="0">
                <a:latin typeface="Helvetica" pitchFamily="2" charset="0"/>
              </a:rPr>
              <a:t>Develop MARGE-1 agent, followed by environmental and field testing.</a:t>
            </a:r>
          </a:p>
          <a:p>
            <a:pPr marL="285750" indent="-285750" eaLnBrk="1" hangingPunct="1">
              <a:spcBef>
                <a:spcPct val="0"/>
              </a:spcBef>
            </a:pPr>
            <a:r>
              <a:rPr lang="en-US" altLang="en-US" sz="1400" dirty="0">
                <a:latin typeface="Helvetica" pitchFamily="2" charset="0"/>
              </a:rPr>
              <a:t>Develop MARGE-2 agent, followed by environmental and field testing.</a:t>
            </a:r>
          </a:p>
          <a:p>
            <a:pPr marL="285750" indent="-285750" eaLnBrk="1" hangingPunct="1">
              <a:spcBef>
                <a:spcPct val="0"/>
              </a:spcBef>
            </a:pPr>
            <a:r>
              <a:rPr lang="en-US" altLang="en-US" sz="1400" dirty="0">
                <a:latin typeface="Helvetica" pitchFamily="2" charset="0"/>
              </a:rPr>
              <a:t>Field multi-agent test MARGE-1 and MARGE-2</a:t>
            </a:r>
          </a:p>
        </p:txBody>
      </p:sp>
      <p:sp>
        <p:nvSpPr>
          <p:cNvPr id="24" name="TextBox 22"/>
          <p:cNvSpPr txBox="1">
            <a:spLocks noChangeArrowheads="1"/>
          </p:cNvSpPr>
          <p:nvPr/>
        </p:nvSpPr>
        <p:spPr bwMode="auto">
          <a:xfrm>
            <a:off x="1798641" y="1041198"/>
            <a:ext cx="3829051" cy="492443"/>
          </a:xfrm>
          <a:prstGeom prst="rect">
            <a:avLst/>
          </a:prstGeom>
          <a:solidFill>
            <a:schemeClr val="bg1">
              <a:alpha val="50000"/>
            </a:schemeClr>
          </a:solidFill>
          <a:ln>
            <a:noFill/>
          </a:ln>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1400" b="1" u="sng" dirty="0">
                <a:latin typeface="Helvetica" pitchFamily="2" charset="0"/>
              </a:rPr>
              <a:t>Target:</a:t>
            </a:r>
            <a:r>
              <a:rPr lang="en-US" altLang="en-US" sz="1200" dirty="0">
                <a:latin typeface="Helvetica" pitchFamily="2" charset="0"/>
              </a:rPr>
              <a:t>  Lunar subsurface from 10’s of centimeters to 10’s of meters.</a:t>
            </a:r>
            <a:endParaRPr lang="en-US" altLang="en-US" sz="1600" dirty="0">
              <a:latin typeface="Helvetica" pitchFamily="2" charset="0"/>
            </a:endParaRPr>
          </a:p>
        </p:txBody>
      </p:sp>
      <p:pic>
        <p:nvPicPr>
          <p:cNvPr id="23" name="Picture 22">
            <a:extLst>
              <a:ext uri="{FF2B5EF4-FFF2-40B4-BE49-F238E27FC236}">
                <a16:creationId xmlns:a16="http://schemas.microsoft.com/office/drawing/2014/main" id="{5E2A8C2F-0537-DD45-A70B-E04FD3F7AC5C}"/>
              </a:ext>
            </a:extLst>
          </p:cNvPr>
          <p:cNvPicPr>
            <a:picLocks noChangeAspect="1"/>
          </p:cNvPicPr>
          <p:nvPr/>
        </p:nvPicPr>
        <p:blipFill>
          <a:blip r:embed="rId4"/>
          <a:stretch>
            <a:fillRect/>
          </a:stretch>
        </p:blipFill>
        <p:spPr>
          <a:xfrm>
            <a:off x="6333226" y="1087854"/>
            <a:ext cx="3435212" cy="2683759"/>
          </a:xfrm>
          <a:prstGeom prst="rect">
            <a:avLst/>
          </a:prstGeom>
        </p:spPr>
      </p:pic>
      <p:sp>
        <p:nvSpPr>
          <p:cNvPr id="2" name="Rectangle 1">
            <a:extLst>
              <a:ext uri="{FF2B5EF4-FFF2-40B4-BE49-F238E27FC236}">
                <a16:creationId xmlns:a16="http://schemas.microsoft.com/office/drawing/2014/main" id="{C77D2512-B49D-B84A-AEC4-751D9212AF40}"/>
              </a:ext>
            </a:extLst>
          </p:cNvPr>
          <p:cNvSpPr/>
          <p:nvPr/>
        </p:nvSpPr>
        <p:spPr>
          <a:xfrm>
            <a:off x="6333227" y="3230195"/>
            <a:ext cx="1672253" cy="276999"/>
          </a:xfrm>
          <a:prstGeom prst="rect">
            <a:avLst/>
          </a:prstGeom>
        </p:spPr>
        <p:txBody>
          <a:bodyPr wrap="square">
            <a:spAutoFit/>
          </a:bodyPr>
          <a:lstStyle/>
          <a:p>
            <a:r>
              <a:rPr lang="en-US" altLang="en-US" sz="1200" dirty="0">
                <a:latin typeface="Helvetica" pitchFamily="2" charset="0"/>
              </a:rPr>
              <a:t>MARGE agent</a:t>
            </a:r>
            <a:endParaRPr lang="en-US" sz="1200" dirty="0"/>
          </a:p>
        </p:txBody>
      </p:sp>
      <p:pic>
        <p:nvPicPr>
          <p:cNvPr id="6146" name="Picture 2" descr="Image result for jpl caltech logo">
            <a:extLst>
              <a:ext uri="{FF2B5EF4-FFF2-40B4-BE49-F238E27FC236}">
                <a16:creationId xmlns:a16="http://schemas.microsoft.com/office/drawing/2014/main" id="{14E8B442-7320-A74F-A8AD-0613E75E9D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763" y="95986"/>
            <a:ext cx="2204498" cy="996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524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927B4A8-6B43-B045-9413-98E0BBE97873}"/>
              </a:ext>
            </a:extLst>
          </p:cNvPr>
          <p:cNvGrpSpPr/>
          <p:nvPr/>
        </p:nvGrpSpPr>
        <p:grpSpPr>
          <a:xfrm>
            <a:off x="8314850" y="234778"/>
            <a:ext cx="3609421" cy="2446480"/>
            <a:chOff x="1260377" y="6410028"/>
            <a:chExt cx="8752303" cy="6988863"/>
          </a:xfrm>
        </p:grpSpPr>
        <p:pic>
          <p:nvPicPr>
            <p:cNvPr id="5" name="Picture 4">
              <a:extLst>
                <a:ext uri="{FF2B5EF4-FFF2-40B4-BE49-F238E27FC236}">
                  <a16:creationId xmlns:a16="http://schemas.microsoft.com/office/drawing/2014/main" id="{26F9C137-2059-A542-85FC-EEA38DBEFA56}"/>
                </a:ext>
              </a:extLst>
            </p:cNvPr>
            <p:cNvPicPr>
              <a:picLocks noChangeAspect="1"/>
            </p:cNvPicPr>
            <p:nvPr/>
          </p:nvPicPr>
          <p:blipFill rotWithShape="1">
            <a:blip r:embed="rId2">
              <a:extLst>
                <a:ext uri="{28A0092B-C50C-407E-A947-70E740481C1C}">
                  <a14:useLocalDpi xmlns:a14="http://schemas.microsoft.com/office/drawing/2010/main" val="0"/>
                </a:ext>
              </a:extLst>
            </a:blip>
            <a:srcRect r="42119"/>
            <a:stretch/>
          </p:blipFill>
          <p:spPr>
            <a:xfrm>
              <a:off x="1260377" y="6410028"/>
              <a:ext cx="8752303" cy="6988863"/>
            </a:xfrm>
            <a:prstGeom prst="rect">
              <a:avLst/>
            </a:prstGeom>
          </p:spPr>
        </p:pic>
        <p:grpSp>
          <p:nvGrpSpPr>
            <p:cNvPr id="6" name="Group 5">
              <a:extLst>
                <a:ext uri="{FF2B5EF4-FFF2-40B4-BE49-F238E27FC236}">
                  <a16:creationId xmlns:a16="http://schemas.microsoft.com/office/drawing/2014/main" id="{E0DE3900-FBC7-FC4B-9349-73C4F2B79E3F}"/>
                </a:ext>
              </a:extLst>
            </p:cNvPr>
            <p:cNvGrpSpPr/>
            <p:nvPr/>
          </p:nvGrpSpPr>
          <p:grpSpPr>
            <a:xfrm>
              <a:off x="5562077" y="11378402"/>
              <a:ext cx="529652" cy="370054"/>
              <a:chOff x="-2945827" y="5179349"/>
              <a:chExt cx="205641" cy="150055"/>
            </a:xfrm>
          </p:grpSpPr>
          <p:sp>
            <p:nvSpPr>
              <p:cNvPr id="19" name="Oval 18">
                <a:extLst>
                  <a:ext uri="{FF2B5EF4-FFF2-40B4-BE49-F238E27FC236}">
                    <a16:creationId xmlns:a16="http://schemas.microsoft.com/office/drawing/2014/main" id="{0B8FE77E-2AC1-E44E-8642-49AC7FBA04D5}"/>
                  </a:ext>
                </a:extLst>
              </p:cNvPr>
              <p:cNvSpPr/>
              <p:nvPr/>
            </p:nvSpPr>
            <p:spPr>
              <a:xfrm>
                <a:off x="-2920737" y="5179349"/>
                <a:ext cx="136485" cy="130525"/>
              </a:xfrm>
              <a:prstGeom prst="ellipse">
                <a:avLst/>
              </a:prstGeom>
              <a:gradFill>
                <a:gsLst>
                  <a:gs pos="0">
                    <a:schemeClr val="accent1">
                      <a:lumMod val="5000"/>
                      <a:lumOff val="95000"/>
                    </a:schemeClr>
                  </a:gs>
                  <a:gs pos="79000">
                    <a:srgbClr val="00B050"/>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8F2A34E-A6F2-AC49-B741-BA81574C1F24}"/>
                  </a:ext>
                </a:extLst>
              </p:cNvPr>
              <p:cNvSpPr/>
              <p:nvPr/>
            </p:nvSpPr>
            <p:spPr>
              <a:xfrm>
                <a:off x="-2828318" y="5233228"/>
                <a:ext cx="88132" cy="82437"/>
              </a:xfrm>
              <a:prstGeom prst="ellipse">
                <a:avLst/>
              </a:prstGeom>
              <a:gradFill>
                <a:gsLst>
                  <a:gs pos="0">
                    <a:schemeClr val="accent1">
                      <a:lumMod val="5000"/>
                      <a:lumOff val="95000"/>
                    </a:schemeClr>
                  </a:gs>
                  <a:gs pos="79000">
                    <a:srgbClr val="00B050"/>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A26A1AF-E462-9F4B-AD75-B96B1F46124F}"/>
                  </a:ext>
                </a:extLst>
              </p:cNvPr>
              <p:cNvSpPr/>
              <p:nvPr/>
            </p:nvSpPr>
            <p:spPr>
              <a:xfrm>
                <a:off x="-2945827" y="5246967"/>
                <a:ext cx="88132" cy="82437"/>
              </a:xfrm>
              <a:prstGeom prst="ellipse">
                <a:avLst/>
              </a:prstGeom>
              <a:gradFill>
                <a:gsLst>
                  <a:gs pos="0">
                    <a:schemeClr val="accent1">
                      <a:lumMod val="5000"/>
                      <a:lumOff val="95000"/>
                    </a:schemeClr>
                  </a:gs>
                  <a:gs pos="79000">
                    <a:srgbClr val="00B050"/>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F923920D-3073-F548-9971-43E1D8F8A12C}"/>
                </a:ext>
              </a:extLst>
            </p:cNvPr>
            <p:cNvGrpSpPr/>
            <p:nvPr/>
          </p:nvGrpSpPr>
          <p:grpSpPr>
            <a:xfrm>
              <a:off x="5812450" y="11008289"/>
              <a:ext cx="529652" cy="370054"/>
              <a:chOff x="-2945827" y="5179349"/>
              <a:chExt cx="205641" cy="150055"/>
            </a:xfrm>
          </p:grpSpPr>
          <p:sp>
            <p:nvSpPr>
              <p:cNvPr id="16" name="Oval 15">
                <a:extLst>
                  <a:ext uri="{FF2B5EF4-FFF2-40B4-BE49-F238E27FC236}">
                    <a16:creationId xmlns:a16="http://schemas.microsoft.com/office/drawing/2014/main" id="{1748FD03-0E7A-0040-93E6-F371912161BB}"/>
                  </a:ext>
                </a:extLst>
              </p:cNvPr>
              <p:cNvSpPr/>
              <p:nvPr/>
            </p:nvSpPr>
            <p:spPr>
              <a:xfrm>
                <a:off x="-2920737" y="5179349"/>
                <a:ext cx="136485" cy="130525"/>
              </a:xfrm>
              <a:prstGeom prst="ellipse">
                <a:avLst/>
              </a:prstGeom>
              <a:gradFill>
                <a:gsLst>
                  <a:gs pos="0">
                    <a:schemeClr val="accent1">
                      <a:lumMod val="5000"/>
                      <a:lumOff val="95000"/>
                    </a:schemeClr>
                  </a:gs>
                  <a:gs pos="79000">
                    <a:srgbClr val="00B050"/>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921A7FAF-EAAB-5D43-8672-BBAA3CACF2A2}"/>
                  </a:ext>
                </a:extLst>
              </p:cNvPr>
              <p:cNvSpPr/>
              <p:nvPr/>
            </p:nvSpPr>
            <p:spPr>
              <a:xfrm>
                <a:off x="-2828318" y="5233228"/>
                <a:ext cx="88132" cy="82437"/>
              </a:xfrm>
              <a:prstGeom prst="ellipse">
                <a:avLst/>
              </a:prstGeom>
              <a:gradFill>
                <a:gsLst>
                  <a:gs pos="0">
                    <a:schemeClr val="accent1">
                      <a:lumMod val="5000"/>
                      <a:lumOff val="95000"/>
                    </a:schemeClr>
                  </a:gs>
                  <a:gs pos="79000">
                    <a:srgbClr val="00B050"/>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EE7B999-27BF-2E4B-86A8-6B8CE417D6FC}"/>
                  </a:ext>
                </a:extLst>
              </p:cNvPr>
              <p:cNvSpPr/>
              <p:nvPr/>
            </p:nvSpPr>
            <p:spPr>
              <a:xfrm>
                <a:off x="-2945827" y="5246967"/>
                <a:ext cx="88132" cy="82437"/>
              </a:xfrm>
              <a:prstGeom prst="ellipse">
                <a:avLst/>
              </a:prstGeom>
              <a:gradFill>
                <a:gsLst>
                  <a:gs pos="0">
                    <a:schemeClr val="accent1">
                      <a:lumMod val="5000"/>
                      <a:lumOff val="95000"/>
                    </a:schemeClr>
                  </a:gs>
                  <a:gs pos="79000">
                    <a:srgbClr val="00B050"/>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116BAB83-F200-EC4F-BD07-C57667178DAE}"/>
                </a:ext>
              </a:extLst>
            </p:cNvPr>
            <p:cNvGrpSpPr/>
            <p:nvPr/>
          </p:nvGrpSpPr>
          <p:grpSpPr>
            <a:xfrm>
              <a:off x="4773571" y="11027221"/>
              <a:ext cx="529652" cy="370054"/>
              <a:chOff x="-2945827" y="5179349"/>
              <a:chExt cx="205641" cy="150055"/>
            </a:xfrm>
          </p:grpSpPr>
          <p:sp>
            <p:nvSpPr>
              <p:cNvPr id="13" name="Oval 12">
                <a:extLst>
                  <a:ext uri="{FF2B5EF4-FFF2-40B4-BE49-F238E27FC236}">
                    <a16:creationId xmlns:a16="http://schemas.microsoft.com/office/drawing/2014/main" id="{F7143232-30B6-BA48-BE4B-688EEDD9822C}"/>
                  </a:ext>
                </a:extLst>
              </p:cNvPr>
              <p:cNvSpPr/>
              <p:nvPr/>
            </p:nvSpPr>
            <p:spPr>
              <a:xfrm>
                <a:off x="-2920737" y="5179349"/>
                <a:ext cx="136485" cy="130525"/>
              </a:xfrm>
              <a:prstGeom prst="ellipse">
                <a:avLst/>
              </a:prstGeom>
              <a:gradFill>
                <a:gsLst>
                  <a:gs pos="0">
                    <a:schemeClr val="accent1">
                      <a:lumMod val="5000"/>
                      <a:lumOff val="95000"/>
                    </a:schemeClr>
                  </a:gs>
                  <a:gs pos="79000">
                    <a:srgbClr val="00B050"/>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136FAF24-49FB-A748-A2E5-773426A88EB5}"/>
                  </a:ext>
                </a:extLst>
              </p:cNvPr>
              <p:cNvSpPr/>
              <p:nvPr/>
            </p:nvSpPr>
            <p:spPr>
              <a:xfrm>
                <a:off x="-2828318" y="5233228"/>
                <a:ext cx="88132" cy="82437"/>
              </a:xfrm>
              <a:prstGeom prst="ellipse">
                <a:avLst/>
              </a:prstGeom>
              <a:gradFill>
                <a:gsLst>
                  <a:gs pos="0">
                    <a:schemeClr val="accent1">
                      <a:lumMod val="5000"/>
                      <a:lumOff val="95000"/>
                    </a:schemeClr>
                  </a:gs>
                  <a:gs pos="79000">
                    <a:srgbClr val="00B050"/>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1B4918AC-6B56-7945-88EB-E9C1E9812946}"/>
                  </a:ext>
                </a:extLst>
              </p:cNvPr>
              <p:cNvSpPr/>
              <p:nvPr/>
            </p:nvSpPr>
            <p:spPr>
              <a:xfrm>
                <a:off x="-2945827" y="5246967"/>
                <a:ext cx="88132" cy="82437"/>
              </a:xfrm>
              <a:prstGeom prst="ellipse">
                <a:avLst/>
              </a:prstGeom>
              <a:gradFill>
                <a:gsLst>
                  <a:gs pos="0">
                    <a:schemeClr val="accent1">
                      <a:lumMod val="5000"/>
                      <a:lumOff val="95000"/>
                    </a:schemeClr>
                  </a:gs>
                  <a:gs pos="79000">
                    <a:srgbClr val="00B050"/>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1BD2C11F-3803-BB4C-B418-4DD924E7ED6E}"/>
                </a:ext>
              </a:extLst>
            </p:cNvPr>
            <p:cNvGrpSpPr/>
            <p:nvPr/>
          </p:nvGrpSpPr>
          <p:grpSpPr>
            <a:xfrm>
              <a:off x="6118667" y="11358528"/>
              <a:ext cx="529652" cy="370054"/>
              <a:chOff x="-2945827" y="5179349"/>
              <a:chExt cx="205641" cy="150055"/>
            </a:xfrm>
          </p:grpSpPr>
          <p:sp>
            <p:nvSpPr>
              <p:cNvPr id="10" name="Oval 9">
                <a:extLst>
                  <a:ext uri="{FF2B5EF4-FFF2-40B4-BE49-F238E27FC236}">
                    <a16:creationId xmlns:a16="http://schemas.microsoft.com/office/drawing/2014/main" id="{CE6E7D27-886C-DD46-8ACC-C174FD88BDAC}"/>
                  </a:ext>
                </a:extLst>
              </p:cNvPr>
              <p:cNvSpPr/>
              <p:nvPr/>
            </p:nvSpPr>
            <p:spPr>
              <a:xfrm>
                <a:off x="-2920737" y="5179349"/>
                <a:ext cx="136485" cy="130525"/>
              </a:xfrm>
              <a:prstGeom prst="ellipse">
                <a:avLst/>
              </a:prstGeom>
              <a:gradFill>
                <a:gsLst>
                  <a:gs pos="0">
                    <a:schemeClr val="accent1">
                      <a:lumMod val="5000"/>
                      <a:lumOff val="95000"/>
                    </a:schemeClr>
                  </a:gs>
                  <a:gs pos="79000">
                    <a:srgbClr val="00B050"/>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7640BC99-2D1A-E247-BDD7-6AC1379EA4F4}"/>
                  </a:ext>
                </a:extLst>
              </p:cNvPr>
              <p:cNvSpPr/>
              <p:nvPr/>
            </p:nvSpPr>
            <p:spPr>
              <a:xfrm>
                <a:off x="-2828318" y="5233228"/>
                <a:ext cx="88132" cy="82437"/>
              </a:xfrm>
              <a:prstGeom prst="ellipse">
                <a:avLst/>
              </a:prstGeom>
              <a:gradFill>
                <a:gsLst>
                  <a:gs pos="0">
                    <a:schemeClr val="accent1">
                      <a:lumMod val="5000"/>
                      <a:lumOff val="95000"/>
                    </a:schemeClr>
                  </a:gs>
                  <a:gs pos="79000">
                    <a:srgbClr val="00B050"/>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1D8E5745-CCA0-524C-AE6D-DF5EA88FE51D}"/>
                  </a:ext>
                </a:extLst>
              </p:cNvPr>
              <p:cNvSpPr/>
              <p:nvPr/>
            </p:nvSpPr>
            <p:spPr>
              <a:xfrm>
                <a:off x="-2945827" y="5246967"/>
                <a:ext cx="88132" cy="82437"/>
              </a:xfrm>
              <a:prstGeom prst="ellipse">
                <a:avLst/>
              </a:prstGeom>
              <a:gradFill>
                <a:gsLst>
                  <a:gs pos="0">
                    <a:schemeClr val="accent1">
                      <a:lumMod val="5000"/>
                      <a:lumOff val="95000"/>
                    </a:schemeClr>
                  </a:gs>
                  <a:gs pos="79000">
                    <a:srgbClr val="00B050"/>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22" name="Picture 21">
            <a:extLst>
              <a:ext uri="{FF2B5EF4-FFF2-40B4-BE49-F238E27FC236}">
                <a16:creationId xmlns:a16="http://schemas.microsoft.com/office/drawing/2014/main" id="{79939BC6-08EB-8342-BC99-FAE49082C166}"/>
              </a:ext>
            </a:extLst>
          </p:cNvPr>
          <p:cNvPicPr>
            <a:picLocks noChangeAspect="1"/>
          </p:cNvPicPr>
          <p:nvPr/>
        </p:nvPicPr>
        <p:blipFill rotWithShape="1">
          <a:blip r:embed="rId2">
            <a:extLst>
              <a:ext uri="{28A0092B-C50C-407E-A947-70E740481C1C}">
                <a14:useLocalDpi xmlns:a14="http://schemas.microsoft.com/office/drawing/2010/main" val="0"/>
              </a:ext>
            </a:extLst>
          </a:blip>
          <a:srcRect l="57881"/>
          <a:stretch/>
        </p:blipFill>
        <p:spPr>
          <a:xfrm>
            <a:off x="6477438" y="288201"/>
            <a:ext cx="1925441" cy="2112848"/>
          </a:xfrm>
          <a:prstGeom prst="rect">
            <a:avLst/>
          </a:prstGeom>
        </p:spPr>
      </p:pic>
      <p:sp>
        <p:nvSpPr>
          <p:cNvPr id="23" name="TextBox 22">
            <a:extLst>
              <a:ext uri="{FF2B5EF4-FFF2-40B4-BE49-F238E27FC236}">
                <a16:creationId xmlns:a16="http://schemas.microsoft.com/office/drawing/2014/main" id="{920F33D4-01E6-5049-8934-E12B377761CC}"/>
              </a:ext>
            </a:extLst>
          </p:cNvPr>
          <p:cNvSpPr txBox="1"/>
          <p:nvPr/>
        </p:nvSpPr>
        <p:spPr>
          <a:xfrm>
            <a:off x="222421" y="1018199"/>
            <a:ext cx="5971558" cy="1569660"/>
          </a:xfrm>
          <a:prstGeom prst="rect">
            <a:avLst/>
          </a:prstGeom>
          <a:solidFill>
            <a:schemeClr val="bg1">
              <a:alpha val="50000"/>
            </a:schemeClr>
          </a:solidFill>
        </p:spPr>
        <p:txBody>
          <a:bodyPr wrap="square" rtlCol="0">
            <a:spAutoFit/>
          </a:bodyPr>
          <a:lstStyle/>
          <a:p>
            <a:r>
              <a:rPr lang="en-US" sz="1600" dirty="0"/>
              <a:t>Description: Global Lunar Organized Water In-Situ Network (GLOWIN) is a multi-platform Lander mission concept that would provide simultaneous globally distributed lunar in situ spectral and particle measurements essential for wholistic understanding of volatile processes resulting from high energy particle/surface/ subsurface/exosphere interactions. </a:t>
            </a:r>
          </a:p>
        </p:txBody>
      </p:sp>
      <p:sp>
        <p:nvSpPr>
          <p:cNvPr id="24" name="TextBox 23">
            <a:extLst>
              <a:ext uri="{FF2B5EF4-FFF2-40B4-BE49-F238E27FC236}">
                <a16:creationId xmlns:a16="http://schemas.microsoft.com/office/drawing/2014/main" id="{56909FC1-D581-6448-9CFD-EB0FF507854E}"/>
              </a:ext>
            </a:extLst>
          </p:cNvPr>
          <p:cNvSpPr txBox="1"/>
          <p:nvPr/>
        </p:nvSpPr>
        <p:spPr>
          <a:xfrm>
            <a:off x="222421" y="2616712"/>
            <a:ext cx="5971557" cy="3046988"/>
          </a:xfrm>
          <a:prstGeom prst="rect">
            <a:avLst/>
          </a:prstGeom>
          <a:solidFill>
            <a:schemeClr val="bg1">
              <a:alpha val="50000"/>
            </a:schemeClr>
          </a:solidFill>
        </p:spPr>
        <p:txBody>
          <a:bodyPr wrap="square" rtlCol="0">
            <a:spAutoFit/>
          </a:bodyPr>
          <a:lstStyle/>
          <a:p>
            <a:r>
              <a:rPr lang="en-US" sz="1600" dirty="0"/>
              <a:t>Measurement Advances: Current understanding of lunar water is derived from spectral and remote (orbital or ground-based observations. The nature of in situ local-scale regolith interactions is lacking. A network of lander in situ measurements for at least a year would provide the basis for a high-fidelity global water model. Lander packages would consist of instruments capable of providing: solar wind flux (source of H+) (ESA electrostatic analyzer e.g. ESA); the state (ice, liquid, vapor) of surface adsorbed or bound OH, H2O (IR imager e.g. SILVIR or UCIS; exospheric hydrogen, (energetic neutral atom imager e.g. ENA); subsurface water, (neutron spectrometer e.g. mini-NS) and micrometeorite bombardment detector (candidate: acoustic detectors).</a:t>
            </a:r>
          </a:p>
        </p:txBody>
      </p:sp>
      <p:sp>
        <p:nvSpPr>
          <p:cNvPr id="25" name="TextBox 24">
            <a:extLst>
              <a:ext uri="{FF2B5EF4-FFF2-40B4-BE49-F238E27FC236}">
                <a16:creationId xmlns:a16="http://schemas.microsoft.com/office/drawing/2014/main" id="{81D7044E-116F-F34C-B717-25FC1DE02458}"/>
              </a:ext>
            </a:extLst>
          </p:cNvPr>
          <p:cNvSpPr txBox="1"/>
          <p:nvPr/>
        </p:nvSpPr>
        <p:spPr>
          <a:xfrm>
            <a:off x="6233619" y="2622547"/>
            <a:ext cx="5792418" cy="1200329"/>
          </a:xfrm>
          <a:prstGeom prst="rect">
            <a:avLst/>
          </a:prstGeom>
          <a:solidFill>
            <a:schemeClr val="bg1">
              <a:alpha val="50000"/>
            </a:schemeClr>
          </a:solidFill>
        </p:spPr>
        <p:txBody>
          <a:bodyPr wrap="square" rtlCol="0">
            <a:spAutoFit/>
          </a:bodyPr>
          <a:lstStyle/>
          <a:p>
            <a:r>
              <a:rPr lang="en-US" dirty="0"/>
              <a:t>Technology Advances: Generic Compact, Low Resource, High Performance Packaging (ARTEMIS/PALETTE); </a:t>
            </a:r>
          </a:p>
          <a:p>
            <a:r>
              <a:rPr lang="en-US" dirty="0"/>
              <a:t>compact versions relevant instrumentation (above);</a:t>
            </a:r>
          </a:p>
          <a:p>
            <a:r>
              <a:rPr lang="en-US" dirty="0"/>
              <a:t>Low-cost commercial landers</a:t>
            </a:r>
          </a:p>
        </p:txBody>
      </p:sp>
      <p:sp>
        <p:nvSpPr>
          <p:cNvPr id="26" name="TextBox 25">
            <a:extLst>
              <a:ext uri="{FF2B5EF4-FFF2-40B4-BE49-F238E27FC236}">
                <a16:creationId xmlns:a16="http://schemas.microsoft.com/office/drawing/2014/main" id="{4C8C9A93-2F1A-0445-8526-25A70AA9EB47}"/>
              </a:ext>
            </a:extLst>
          </p:cNvPr>
          <p:cNvSpPr txBox="1"/>
          <p:nvPr/>
        </p:nvSpPr>
        <p:spPr>
          <a:xfrm>
            <a:off x="6275652" y="3701601"/>
            <a:ext cx="5708353" cy="2585323"/>
          </a:xfrm>
          <a:prstGeom prst="rect">
            <a:avLst/>
          </a:prstGeom>
          <a:solidFill>
            <a:schemeClr val="bg1">
              <a:alpha val="50000"/>
            </a:schemeClr>
          </a:solidFill>
        </p:spPr>
        <p:txBody>
          <a:bodyPr wrap="square" rtlCol="0">
            <a:spAutoFit/>
          </a:bodyPr>
          <a:lstStyle/>
          <a:p>
            <a:r>
              <a:rPr lang="en-US" dirty="0"/>
              <a:t>Approach/Milestones  TRL 4-6, 2-3 years to prototype</a:t>
            </a:r>
          </a:p>
          <a:p>
            <a:r>
              <a:rPr lang="en-US" dirty="0"/>
              <a:t>1 Leverage STMD GCT high performance packaging</a:t>
            </a:r>
          </a:p>
          <a:p>
            <a:r>
              <a:rPr lang="en-US" dirty="0"/>
              <a:t>2 Leverage ESA, ENA, mini-NS, IR imagers already flight qualified or being flight qualified for other programs</a:t>
            </a:r>
          </a:p>
          <a:p>
            <a:r>
              <a:rPr lang="en-US" dirty="0"/>
              <a:t>3 Create  and qualify 'manufacturable' prototype package </a:t>
            </a:r>
          </a:p>
          <a:p>
            <a:r>
              <a:rPr lang="en-US" dirty="0"/>
              <a:t>4 Have partner produce multiple </a:t>
            </a:r>
            <a:r>
              <a:rPr lang="en-US" dirty="0" err="1"/>
              <a:t>protoype</a:t>
            </a:r>
            <a:r>
              <a:rPr lang="en-US" dirty="0"/>
              <a:t>-based packages</a:t>
            </a:r>
          </a:p>
          <a:p>
            <a:endParaRPr lang="en-US" dirty="0"/>
          </a:p>
          <a:p>
            <a:endParaRPr lang="en-US" dirty="0"/>
          </a:p>
          <a:p>
            <a:endParaRPr lang="en-US" dirty="0"/>
          </a:p>
        </p:txBody>
      </p:sp>
      <p:pic>
        <p:nvPicPr>
          <p:cNvPr id="29" name="Picture 28">
            <a:extLst>
              <a:ext uri="{FF2B5EF4-FFF2-40B4-BE49-F238E27FC236}">
                <a16:creationId xmlns:a16="http://schemas.microsoft.com/office/drawing/2014/main" id="{7474CE27-151C-5745-B5B9-74AA00C71B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8818" y="5582268"/>
            <a:ext cx="1277867" cy="812592"/>
          </a:xfrm>
          <a:prstGeom prst="rect">
            <a:avLst/>
          </a:prstGeom>
        </p:spPr>
      </p:pic>
      <p:pic>
        <p:nvPicPr>
          <p:cNvPr id="33" name="Picture 32">
            <a:extLst>
              <a:ext uri="{FF2B5EF4-FFF2-40B4-BE49-F238E27FC236}">
                <a16:creationId xmlns:a16="http://schemas.microsoft.com/office/drawing/2014/main" id="{9D1C35B5-F47C-6D49-8A91-286721D032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9995" y="5582268"/>
            <a:ext cx="1303647" cy="821784"/>
          </a:xfrm>
          <a:prstGeom prst="rect">
            <a:avLst/>
          </a:prstGeom>
        </p:spPr>
      </p:pic>
      <p:pic>
        <p:nvPicPr>
          <p:cNvPr id="34" name="Picture 33" descr="A picture containing sky, cable, indoor&#10;&#10;Description automatically generated">
            <a:extLst>
              <a:ext uri="{FF2B5EF4-FFF2-40B4-BE49-F238E27FC236}">
                <a16:creationId xmlns:a16="http://schemas.microsoft.com/office/drawing/2014/main" id="{42396306-ECFE-B043-9829-946A302E451E}"/>
              </a:ext>
            </a:extLst>
          </p:cNvPr>
          <p:cNvPicPr>
            <a:picLocks noChangeAspect="1"/>
          </p:cNvPicPr>
          <p:nvPr/>
        </p:nvPicPr>
        <p:blipFill>
          <a:blip r:embed="rId5"/>
          <a:stretch>
            <a:fillRect/>
          </a:stretch>
        </p:blipFill>
        <p:spPr>
          <a:xfrm>
            <a:off x="3794061" y="5563199"/>
            <a:ext cx="1281475" cy="840853"/>
          </a:xfrm>
          <a:prstGeom prst="rect">
            <a:avLst/>
          </a:prstGeom>
        </p:spPr>
      </p:pic>
      <p:sp>
        <p:nvSpPr>
          <p:cNvPr id="2" name="TextBox 1">
            <a:extLst>
              <a:ext uri="{FF2B5EF4-FFF2-40B4-BE49-F238E27FC236}">
                <a16:creationId xmlns:a16="http://schemas.microsoft.com/office/drawing/2014/main" id="{F689E025-9273-F042-93EB-FF5982C571DA}"/>
              </a:ext>
            </a:extLst>
          </p:cNvPr>
          <p:cNvSpPr txBox="1"/>
          <p:nvPr/>
        </p:nvSpPr>
        <p:spPr>
          <a:xfrm>
            <a:off x="1493428" y="6044376"/>
            <a:ext cx="744779" cy="246221"/>
          </a:xfrm>
          <a:prstGeom prst="rect">
            <a:avLst/>
          </a:prstGeom>
          <a:noFill/>
        </p:spPr>
        <p:txBody>
          <a:bodyPr wrap="square" rtlCol="0">
            <a:spAutoFit/>
          </a:bodyPr>
          <a:lstStyle/>
          <a:p>
            <a:r>
              <a:rPr lang="en-US" sz="1000">
                <a:solidFill>
                  <a:schemeClr val="bg1">
                    <a:lumMod val="95000"/>
                  </a:schemeClr>
                </a:solidFill>
              </a:rPr>
              <a:t>UCIS</a:t>
            </a:r>
          </a:p>
        </p:txBody>
      </p:sp>
      <p:sp>
        <p:nvSpPr>
          <p:cNvPr id="36" name="TextBox 35">
            <a:extLst>
              <a:ext uri="{FF2B5EF4-FFF2-40B4-BE49-F238E27FC236}">
                <a16:creationId xmlns:a16="http://schemas.microsoft.com/office/drawing/2014/main" id="{B71EF42F-1B20-F74C-9FD2-D2340BA9FBB3}"/>
              </a:ext>
            </a:extLst>
          </p:cNvPr>
          <p:cNvSpPr txBox="1"/>
          <p:nvPr/>
        </p:nvSpPr>
        <p:spPr>
          <a:xfrm>
            <a:off x="2882344" y="6011598"/>
            <a:ext cx="744779" cy="246221"/>
          </a:xfrm>
          <a:prstGeom prst="rect">
            <a:avLst/>
          </a:prstGeom>
          <a:noFill/>
        </p:spPr>
        <p:txBody>
          <a:bodyPr wrap="square" rtlCol="0">
            <a:spAutoFit/>
          </a:bodyPr>
          <a:lstStyle/>
          <a:p>
            <a:r>
              <a:rPr lang="en-US" sz="1000">
                <a:solidFill>
                  <a:schemeClr val="bg1">
                    <a:lumMod val="95000"/>
                  </a:schemeClr>
                </a:solidFill>
              </a:rPr>
              <a:t>ESA</a:t>
            </a:r>
          </a:p>
        </p:txBody>
      </p:sp>
      <p:sp>
        <p:nvSpPr>
          <p:cNvPr id="38" name="TextBox 37">
            <a:extLst>
              <a:ext uri="{FF2B5EF4-FFF2-40B4-BE49-F238E27FC236}">
                <a16:creationId xmlns:a16="http://schemas.microsoft.com/office/drawing/2014/main" id="{F5A1EEB5-473A-424A-971C-4535BDCC86C8}"/>
              </a:ext>
            </a:extLst>
          </p:cNvPr>
          <p:cNvSpPr txBox="1"/>
          <p:nvPr/>
        </p:nvSpPr>
        <p:spPr>
          <a:xfrm>
            <a:off x="4162162" y="5990315"/>
            <a:ext cx="744779" cy="246221"/>
          </a:xfrm>
          <a:prstGeom prst="rect">
            <a:avLst/>
          </a:prstGeom>
          <a:noFill/>
        </p:spPr>
        <p:txBody>
          <a:bodyPr wrap="square" rtlCol="0">
            <a:spAutoFit/>
          </a:bodyPr>
          <a:lstStyle/>
          <a:p>
            <a:r>
              <a:rPr lang="en-US" sz="1000">
                <a:solidFill>
                  <a:schemeClr val="bg1">
                    <a:lumMod val="95000"/>
                  </a:schemeClr>
                </a:solidFill>
              </a:rPr>
              <a:t>Mini-NAS</a:t>
            </a:r>
          </a:p>
        </p:txBody>
      </p:sp>
      <p:sp>
        <p:nvSpPr>
          <p:cNvPr id="3" name="Date Placeholder 2">
            <a:extLst>
              <a:ext uri="{FF2B5EF4-FFF2-40B4-BE49-F238E27FC236}">
                <a16:creationId xmlns:a16="http://schemas.microsoft.com/office/drawing/2014/main" id="{F96D3B56-2C3A-5A4F-96E8-4F594E94F954}"/>
              </a:ext>
            </a:extLst>
          </p:cNvPr>
          <p:cNvSpPr>
            <a:spLocks noGrp="1"/>
          </p:cNvSpPr>
          <p:nvPr>
            <p:ph type="dt" sz="half" idx="10"/>
          </p:nvPr>
        </p:nvSpPr>
        <p:spPr/>
        <p:txBody>
          <a:bodyPr/>
          <a:lstStyle/>
          <a:p>
            <a:r>
              <a:rPr lang="en-US"/>
              <a:t>5/12/20</a:t>
            </a:r>
          </a:p>
        </p:txBody>
      </p:sp>
      <p:sp>
        <p:nvSpPr>
          <p:cNvPr id="28" name="Footer Placeholder 27">
            <a:extLst>
              <a:ext uri="{FF2B5EF4-FFF2-40B4-BE49-F238E27FC236}">
                <a16:creationId xmlns:a16="http://schemas.microsoft.com/office/drawing/2014/main" id="{D7A294B9-D895-5A48-914A-E6E5C55BFD5E}"/>
              </a:ext>
            </a:extLst>
          </p:cNvPr>
          <p:cNvSpPr>
            <a:spLocks noGrp="1"/>
          </p:cNvSpPr>
          <p:nvPr>
            <p:ph type="ftr" sz="quarter" idx="11"/>
          </p:nvPr>
        </p:nvSpPr>
        <p:spPr/>
        <p:txBody>
          <a:bodyPr/>
          <a:lstStyle/>
          <a:p>
            <a:r>
              <a:rPr lang="en-US"/>
              <a:t>Clark ISSC 2020 Extremes</a:t>
            </a:r>
            <a:endParaRPr lang="en-US" dirty="0"/>
          </a:p>
        </p:txBody>
      </p:sp>
      <p:sp>
        <p:nvSpPr>
          <p:cNvPr id="30" name="Slide Number Placeholder 29">
            <a:extLst>
              <a:ext uri="{FF2B5EF4-FFF2-40B4-BE49-F238E27FC236}">
                <a16:creationId xmlns:a16="http://schemas.microsoft.com/office/drawing/2014/main" id="{F32CFA3C-3ED8-E042-966F-64394B09C3AB}"/>
              </a:ext>
            </a:extLst>
          </p:cNvPr>
          <p:cNvSpPr>
            <a:spLocks noGrp="1"/>
          </p:cNvSpPr>
          <p:nvPr>
            <p:ph type="sldNum" sz="quarter" idx="12"/>
          </p:nvPr>
        </p:nvSpPr>
        <p:spPr/>
        <p:txBody>
          <a:bodyPr/>
          <a:lstStyle/>
          <a:p>
            <a:fld id="{61B28BAF-ED4D-AE45-84BF-CEC2200B4020}" type="slidenum">
              <a:rPr lang="en-US" smtClean="0"/>
              <a:t>16</a:t>
            </a:fld>
            <a:endParaRPr lang="en-US"/>
          </a:p>
        </p:txBody>
      </p:sp>
      <p:sp>
        <p:nvSpPr>
          <p:cNvPr id="42" name="TextBox 41">
            <a:extLst>
              <a:ext uri="{FF2B5EF4-FFF2-40B4-BE49-F238E27FC236}">
                <a16:creationId xmlns:a16="http://schemas.microsoft.com/office/drawing/2014/main" id="{8D0297FF-7C38-9746-AE1A-A3906F058693}"/>
              </a:ext>
            </a:extLst>
          </p:cNvPr>
          <p:cNvSpPr txBox="1"/>
          <p:nvPr/>
        </p:nvSpPr>
        <p:spPr>
          <a:xfrm>
            <a:off x="6392445" y="5450992"/>
            <a:ext cx="5239265" cy="923330"/>
          </a:xfrm>
          <a:prstGeom prst="rect">
            <a:avLst/>
          </a:prstGeom>
          <a:noFill/>
        </p:spPr>
        <p:txBody>
          <a:bodyPr wrap="square" rtlCol="0">
            <a:spAutoFit/>
          </a:bodyPr>
          <a:lstStyle/>
          <a:p>
            <a:r>
              <a:rPr lang="en-US" dirty="0"/>
              <a:t>Team: PI Pamela Clark, </a:t>
            </a:r>
            <a:r>
              <a:rPr lang="en-US" dirty="0" err="1"/>
              <a:t>CoI’s</a:t>
            </a:r>
            <a:r>
              <a:rPr lang="en-US" dirty="0"/>
              <a:t> Bugby, Henegan, Fraeman, Collier (GSFC), Killen (GSFC), Farrell (GSFC), Hurley (APL), LI (U Hawaii)</a:t>
            </a:r>
          </a:p>
        </p:txBody>
      </p:sp>
      <p:sp>
        <p:nvSpPr>
          <p:cNvPr id="27" name="TextBox 26">
            <a:extLst>
              <a:ext uri="{FF2B5EF4-FFF2-40B4-BE49-F238E27FC236}">
                <a16:creationId xmlns:a16="http://schemas.microsoft.com/office/drawing/2014/main" id="{977B94BC-E75F-BA40-B40D-EAC7CBB65C82}"/>
              </a:ext>
            </a:extLst>
          </p:cNvPr>
          <p:cNvSpPr txBox="1"/>
          <p:nvPr/>
        </p:nvSpPr>
        <p:spPr>
          <a:xfrm>
            <a:off x="345687" y="567403"/>
            <a:ext cx="4237463" cy="369332"/>
          </a:xfrm>
          <a:prstGeom prst="rect">
            <a:avLst/>
          </a:prstGeom>
          <a:solidFill>
            <a:schemeClr val="bg1">
              <a:alpha val="50000"/>
            </a:schemeClr>
          </a:solidFill>
        </p:spPr>
        <p:txBody>
          <a:bodyPr wrap="square" rtlCol="0">
            <a:spAutoFit/>
          </a:bodyPr>
          <a:lstStyle/>
          <a:p>
            <a:r>
              <a:rPr lang="en-US" b="1" dirty="0"/>
              <a:t>Mini Water Cycle Monitor</a:t>
            </a:r>
          </a:p>
        </p:txBody>
      </p:sp>
    </p:spTree>
    <p:extLst>
      <p:ext uri="{BB962C8B-B14F-4D97-AF65-F5344CB8AC3E}">
        <p14:creationId xmlns:p14="http://schemas.microsoft.com/office/powerpoint/2010/main" val="35946240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5B7330-40FF-D347-A9D1-0BB217694E59}"/>
              </a:ext>
            </a:extLst>
          </p:cNvPr>
          <p:cNvSpPr txBox="1"/>
          <p:nvPr/>
        </p:nvSpPr>
        <p:spPr>
          <a:xfrm>
            <a:off x="518160" y="1115060"/>
            <a:ext cx="6852796" cy="5078313"/>
          </a:xfrm>
          <a:prstGeom prst="rect">
            <a:avLst/>
          </a:prstGeom>
          <a:solidFill>
            <a:schemeClr val="bg1">
              <a:alpha val="50000"/>
            </a:schemeClr>
          </a:solidFill>
        </p:spPr>
        <p:txBody>
          <a:bodyPr wrap="square" rtlCol="0">
            <a:spAutoFit/>
          </a:bodyPr>
          <a:lstStyle/>
          <a:p>
            <a:r>
              <a:rPr lang="en-US" b="1" dirty="0"/>
              <a:t>Generic yet Reconfigurable Packaging for Extreme Environments</a:t>
            </a:r>
            <a:r>
              <a:rPr lang="en-US" dirty="0"/>
              <a:t>: </a:t>
            </a:r>
          </a:p>
          <a:p>
            <a:endParaRPr lang="en-US" dirty="0"/>
          </a:p>
          <a:p>
            <a:r>
              <a:rPr lang="en-US" dirty="0"/>
              <a:t>A major challenge for small packages, particularly on the lunar surface, is thermal packaging to protect the payload from the lengthy temperature extremes without the need for active control systems requiring power and thus significantly increasing mass and volume needed for batteries during lunar night. </a:t>
            </a:r>
          </a:p>
          <a:p>
            <a:endParaRPr lang="en-US" dirty="0"/>
          </a:p>
          <a:p>
            <a:r>
              <a:rPr lang="en-US" dirty="0"/>
              <a:t>In addition, each type of instrument has challenges peculiar to that type, as indicated above.  Is it possible to develop generic yet reconfigurable approaches widely applicable by configuring the same high performance components?</a:t>
            </a:r>
          </a:p>
          <a:p>
            <a:endParaRPr lang="en-US" dirty="0"/>
          </a:p>
          <a:p>
            <a:r>
              <a:rPr lang="en-US" dirty="0"/>
              <a:t>High performance thermal component packaging based on passive thermal design that will allow operation on at least limited duty cycle during lunar night is now being developed and tested through the STMD-funded Planetary and Lunar Environment Thermal Toolbox Elements (PALETTE) project.</a:t>
            </a:r>
          </a:p>
        </p:txBody>
      </p:sp>
      <p:sp>
        <p:nvSpPr>
          <p:cNvPr id="3" name="TextBox 2">
            <a:extLst>
              <a:ext uri="{FF2B5EF4-FFF2-40B4-BE49-F238E27FC236}">
                <a16:creationId xmlns:a16="http://schemas.microsoft.com/office/drawing/2014/main" id="{EF6E689C-D9E0-624D-A44B-CBA69993E1E3}"/>
              </a:ext>
            </a:extLst>
          </p:cNvPr>
          <p:cNvSpPr txBox="1"/>
          <p:nvPr/>
        </p:nvSpPr>
        <p:spPr>
          <a:xfrm>
            <a:off x="518160" y="477520"/>
            <a:ext cx="7254240" cy="369332"/>
          </a:xfrm>
          <a:prstGeom prst="rect">
            <a:avLst/>
          </a:prstGeom>
          <a:solidFill>
            <a:schemeClr val="bg1">
              <a:alpha val="50000"/>
            </a:schemeClr>
          </a:solidFill>
        </p:spPr>
        <p:txBody>
          <a:bodyPr wrap="square" rtlCol="0">
            <a:spAutoFit/>
          </a:bodyPr>
          <a:lstStyle/>
          <a:p>
            <a:r>
              <a:rPr lang="en-US" b="1" dirty="0"/>
              <a:t>Types of Instrumentation and Challenges</a:t>
            </a:r>
          </a:p>
        </p:txBody>
      </p:sp>
      <p:pic>
        <p:nvPicPr>
          <p:cNvPr id="4" name="Picture 10">
            <a:extLst>
              <a:ext uri="{FF2B5EF4-FFF2-40B4-BE49-F238E27FC236}">
                <a16:creationId xmlns:a16="http://schemas.microsoft.com/office/drawing/2014/main" id="{A3F52C4B-DD00-6B41-8EFC-719421E3A6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42223" b="6480"/>
          <a:stretch>
            <a:fillRect/>
          </a:stretch>
        </p:blipFill>
        <p:spPr bwMode="auto">
          <a:xfrm>
            <a:off x="8108232" y="2024468"/>
            <a:ext cx="3263900" cy="9194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a:extLst>
              <a:ext uri="{FF2B5EF4-FFF2-40B4-BE49-F238E27FC236}">
                <a16:creationId xmlns:a16="http://schemas.microsoft.com/office/drawing/2014/main" id="{42A0AD2B-E43F-0943-B772-2F98D32423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0240"/>
          <a:stretch>
            <a:fillRect/>
          </a:stretch>
        </p:blipFill>
        <p:spPr bwMode="auto">
          <a:xfrm>
            <a:off x="8108232" y="3954868"/>
            <a:ext cx="3289300" cy="901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5C93ED7-EF12-6F41-9E77-21CF0B979F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0562"/>
          <a:stretch>
            <a:fillRect/>
          </a:stretch>
        </p:blipFill>
        <p:spPr bwMode="auto">
          <a:xfrm>
            <a:off x="8108232" y="3030316"/>
            <a:ext cx="3263900" cy="914400"/>
          </a:xfrm>
          <a:prstGeom prst="rect">
            <a:avLst/>
          </a:prstGeom>
          <a:noFill/>
          <a:extLst>
            <a:ext uri="{909E8E84-426E-40DD-AFC4-6F175D3DCCD1}">
              <a14:hiddenFill xmlns:a14="http://schemas.microsoft.com/office/drawing/2010/main">
                <a:solidFill>
                  <a:srgbClr val="FFFFFF"/>
                </a:solidFill>
              </a14:hiddenFill>
            </a:ext>
          </a:extLst>
        </p:spPr>
      </p:pic>
      <p:sp>
        <p:nvSpPr>
          <p:cNvPr id="7" name="Date Placeholder 6">
            <a:extLst>
              <a:ext uri="{FF2B5EF4-FFF2-40B4-BE49-F238E27FC236}">
                <a16:creationId xmlns:a16="http://schemas.microsoft.com/office/drawing/2014/main" id="{437BA68C-C692-4748-8C46-7E4D413879D3}"/>
              </a:ext>
            </a:extLst>
          </p:cNvPr>
          <p:cNvSpPr>
            <a:spLocks noGrp="1"/>
          </p:cNvSpPr>
          <p:nvPr>
            <p:ph type="dt" sz="half" idx="10"/>
          </p:nvPr>
        </p:nvSpPr>
        <p:spPr/>
        <p:txBody>
          <a:bodyPr/>
          <a:lstStyle/>
          <a:p>
            <a:r>
              <a:rPr lang="en-US"/>
              <a:t>5/12/20</a:t>
            </a:r>
          </a:p>
        </p:txBody>
      </p:sp>
      <p:sp>
        <p:nvSpPr>
          <p:cNvPr id="8" name="Footer Placeholder 7">
            <a:extLst>
              <a:ext uri="{FF2B5EF4-FFF2-40B4-BE49-F238E27FC236}">
                <a16:creationId xmlns:a16="http://schemas.microsoft.com/office/drawing/2014/main" id="{A3351658-7660-C847-8550-0DB051A2BAF2}"/>
              </a:ext>
            </a:extLst>
          </p:cNvPr>
          <p:cNvSpPr>
            <a:spLocks noGrp="1"/>
          </p:cNvSpPr>
          <p:nvPr>
            <p:ph type="ftr" sz="quarter" idx="11"/>
          </p:nvPr>
        </p:nvSpPr>
        <p:spPr/>
        <p:txBody>
          <a:bodyPr/>
          <a:lstStyle/>
          <a:p>
            <a:r>
              <a:rPr lang="en-US"/>
              <a:t>Clark ISSC 2020 Extremes</a:t>
            </a:r>
          </a:p>
        </p:txBody>
      </p:sp>
      <p:sp>
        <p:nvSpPr>
          <p:cNvPr id="9" name="Slide Number Placeholder 8">
            <a:extLst>
              <a:ext uri="{FF2B5EF4-FFF2-40B4-BE49-F238E27FC236}">
                <a16:creationId xmlns:a16="http://schemas.microsoft.com/office/drawing/2014/main" id="{F0E7EC14-E40C-3843-9E2E-FA2978BA276F}"/>
              </a:ext>
            </a:extLst>
          </p:cNvPr>
          <p:cNvSpPr>
            <a:spLocks noGrp="1"/>
          </p:cNvSpPr>
          <p:nvPr>
            <p:ph type="sldNum" sz="quarter" idx="12"/>
          </p:nvPr>
        </p:nvSpPr>
        <p:spPr/>
        <p:txBody>
          <a:bodyPr/>
          <a:lstStyle/>
          <a:p>
            <a:fld id="{35F2C3DE-A83A-434B-921C-624C5287746B}" type="slidenum">
              <a:rPr lang="en-US" smtClean="0"/>
              <a:t>17</a:t>
            </a:fld>
            <a:endParaRPr lang="en-US"/>
          </a:p>
        </p:txBody>
      </p:sp>
    </p:spTree>
    <p:extLst>
      <p:ext uri="{BB962C8B-B14F-4D97-AF65-F5344CB8AC3E}">
        <p14:creationId xmlns:p14="http://schemas.microsoft.com/office/powerpoint/2010/main" val="24744810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29DCF4-721E-1040-8F27-CEC8173BB66F}"/>
              </a:ext>
            </a:extLst>
          </p:cNvPr>
          <p:cNvPicPr>
            <a:picLocks noChangeAspect="1"/>
          </p:cNvPicPr>
          <p:nvPr/>
        </p:nvPicPr>
        <p:blipFill rotWithShape="1">
          <a:blip r:embed="rId2"/>
          <a:srcRect b="36070"/>
          <a:stretch/>
        </p:blipFill>
        <p:spPr>
          <a:xfrm>
            <a:off x="339036" y="3519927"/>
            <a:ext cx="5037996" cy="2656044"/>
          </a:xfrm>
          <a:prstGeom prst="rect">
            <a:avLst/>
          </a:prstGeom>
        </p:spPr>
      </p:pic>
      <p:pic>
        <p:nvPicPr>
          <p:cNvPr id="3" name="Picture 2">
            <a:extLst>
              <a:ext uri="{FF2B5EF4-FFF2-40B4-BE49-F238E27FC236}">
                <a16:creationId xmlns:a16="http://schemas.microsoft.com/office/drawing/2014/main" id="{C2A59B92-32F4-0647-8117-B84A64630A0C}"/>
              </a:ext>
            </a:extLst>
          </p:cNvPr>
          <p:cNvPicPr>
            <a:picLocks noChangeAspect="1"/>
          </p:cNvPicPr>
          <p:nvPr/>
        </p:nvPicPr>
        <p:blipFill>
          <a:blip r:embed="rId3"/>
          <a:stretch>
            <a:fillRect/>
          </a:stretch>
        </p:blipFill>
        <p:spPr>
          <a:xfrm>
            <a:off x="6477000" y="228814"/>
            <a:ext cx="4876800" cy="3145684"/>
          </a:xfrm>
          <a:prstGeom prst="rect">
            <a:avLst/>
          </a:prstGeom>
        </p:spPr>
      </p:pic>
      <p:pic>
        <p:nvPicPr>
          <p:cNvPr id="4" name="Picture 3">
            <a:extLst>
              <a:ext uri="{FF2B5EF4-FFF2-40B4-BE49-F238E27FC236}">
                <a16:creationId xmlns:a16="http://schemas.microsoft.com/office/drawing/2014/main" id="{808CB5D2-8DB1-DF42-B777-A9AC1EA6C6AA}"/>
              </a:ext>
            </a:extLst>
          </p:cNvPr>
          <p:cNvPicPr>
            <a:picLocks noChangeAspect="1"/>
          </p:cNvPicPr>
          <p:nvPr/>
        </p:nvPicPr>
        <p:blipFill>
          <a:blip r:embed="rId4"/>
          <a:stretch>
            <a:fillRect/>
          </a:stretch>
        </p:blipFill>
        <p:spPr>
          <a:xfrm>
            <a:off x="6784856" y="3234774"/>
            <a:ext cx="4959351" cy="3486702"/>
          </a:xfrm>
          <a:prstGeom prst="rect">
            <a:avLst/>
          </a:prstGeom>
        </p:spPr>
      </p:pic>
      <p:sp>
        <p:nvSpPr>
          <p:cNvPr id="6" name="TextBox 5">
            <a:extLst>
              <a:ext uri="{FF2B5EF4-FFF2-40B4-BE49-F238E27FC236}">
                <a16:creationId xmlns:a16="http://schemas.microsoft.com/office/drawing/2014/main" id="{EDEFECBA-63BA-704B-96C6-DA004376405D}"/>
              </a:ext>
            </a:extLst>
          </p:cNvPr>
          <p:cNvSpPr txBox="1"/>
          <p:nvPr/>
        </p:nvSpPr>
        <p:spPr>
          <a:xfrm>
            <a:off x="212036" y="1339991"/>
            <a:ext cx="5685182" cy="923330"/>
          </a:xfrm>
          <a:prstGeom prst="rect">
            <a:avLst/>
          </a:prstGeom>
          <a:solidFill>
            <a:schemeClr val="bg1">
              <a:alpha val="50000"/>
            </a:schemeClr>
          </a:solidFill>
        </p:spPr>
        <p:txBody>
          <a:bodyPr wrap="square" rtlCol="0">
            <a:spAutoFit/>
          </a:bodyPr>
          <a:lstStyle/>
          <a:p>
            <a:r>
              <a:rPr lang="en-US" dirty="0"/>
              <a:t>Description: Compact Stand Alone Autonomous Instrument Package utilizing Dual Magnetometer Requirements as Example (Program: Team X Study)</a:t>
            </a:r>
            <a:endParaRPr lang="en-US" sz="1600" dirty="0">
              <a:latin typeface="Helvetica Neue" charset="0"/>
              <a:ea typeface="Helvetica Neue" charset="0"/>
              <a:cs typeface="Helvetica Neue" charset="0"/>
            </a:endParaRPr>
          </a:p>
        </p:txBody>
      </p:sp>
      <p:sp>
        <p:nvSpPr>
          <p:cNvPr id="7" name="TextBox 6">
            <a:extLst>
              <a:ext uri="{FF2B5EF4-FFF2-40B4-BE49-F238E27FC236}">
                <a16:creationId xmlns:a16="http://schemas.microsoft.com/office/drawing/2014/main" id="{C496BE27-B582-494C-A331-18131E404B68}"/>
              </a:ext>
            </a:extLst>
          </p:cNvPr>
          <p:cNvSpPr txBox="1"/>
          <p:nvPr/>
        </p:nvSpPr>
        <p:spPr>
          <a:xfrm>
            <a:off x="915534" y="2588442"/>
            <a:ext cx="2588531" cy="646331"/>
          </a:xfrm>
          <a:prstGeom prst="rect">
            <a:avLst/>
          </a:prstGeom>
          <a:solidFill>
            <a:schemeClr val="bg1">
              <a:alpha val="50000"/>
            </a:schemeClr>
          </a:solidFill>
        </p:spPr>
        <p:txBody>
          <a:bodyPr wrap="square" rtlCol="0">
            <a:spAutoFit/>
          </a:bodyPr>
          <a:lstStyle/>
          <a:p>
            <a:r>
              <a:rPr lang="en-US" dirty="0"/>
              <a:t>Point Design: Team X</a:t>
            </a:r>
          </a:p>
          <a:p>
            <a:r>
              <a:rPr lang="en-US" dirty="0"/>
              <a:t>Lead: John Elliott</a:t>
            </a:r>
          </a:p>
        </p:txBody>
      </p:sp>
      <p:sp>
        <p:nvSpPr>
          <p:cNvPr id="5" name="Date Placeholder 4">
            <a:extLst>
              <a:ext uri="{FF2B5EF4-FFF2-40B4-BE49-F238E27FC236}">
                <a16:creationId xmlns:a16="http://schemas.microsoft.com/office/drawing/2014/main" id="{3FECF98F-CD99-A54F-852D-F081DA54D47B}"/>
              </a:ext>
            </a:extLst>
          </p:cNvPr>
          <p:cNvSpPr>
            <a:spLocks noGrp="1"/>
          </p:cNvSpPr>
          <p:nvPr>
            <p:ph type="dt" sz="half" idx="10"/>
          </p:nvPr>
        </p:nvSpPr>
        <p:spPr/>
        <p:txBody>
          <a:bodyPr/>
          <a:lstStyle/>
          <a:p>
            <a:r>
              <a:rPr lang="en-US"/>
              <a:t>5/12/20</a:t>
            </a:r>
          </a:p>
        </p:txBody>
      </p:sp>
      <p:sp>
        <p:nvSpPr>
          <p:cNvPr id="8" name="Footer Placeholder 7">
            <a:extLst>
              <a:ext uri="{FF2B5EF4-FFF2-40B4-BE49-F238E27FC236}">
                <a16:creationId xmlns:a16="http://schemas.microsoft.com/office/drawing/2014/main" id="{E1D60234-06E2-C441-88A2-4767033E5CC2}"/>
              </a:ext>
            </a:extLst>
          </p:cNvPr>
          <p:cNvSpPr>
            <a:spLocks noGrp="1"/>
          </p:cNvSpPr>
          <p:nvPr>
            <p:ph type="ftr" sz="quarter" idx="11"/>
          </p:nvPr>
        </p:nvSpPr>
        <p:spPr>
          <a:xfrm>
            <a:off x="3241103" y="6461125"/>
            <a:ext cx="5664200" cy="365125"/>
          </a:xfrm>
        </p:spPr>
        <p:txBody>
          <a:bodyPr/>
          <a:lstStyle/>
          <a:p>
            <a:r>
              <a:rPr lang="en-US"/>
              <a:t>Clark ISSC 2020 Extremes</a:t>
            </a:r>
            <a:endParaRPr lang="en-US" dirty="0"/>
          </a:p>
        </p:txBody>
      </p:sp>
      <p:sp>
        <p:nvSpPr>
          <p:cNvPr id="9" name="Slide Number Placeholder 8">
            <a:extLst>
              <a:ext uri="{FF2B5EF4-FFF2-40B4-BE49-F238E27FC236}">
                <a16:creationId xmlns:a16="http://schemas.microsoft.com/office/drawing/2014/main" id="{08EB8537-F613-554C-80F7-B894EB767D9D}"/>
              </a:ext>
            </a:extLst>
          </p:cNvPr>
          <p:cNvSpPr>
            <a:spLocks noGrp="1"/>
          </p:cNvSpPr>
          <p:nvPr>
            <p:ph type="sldNum" sz="quarter" idx="12"/>
          </p:nvPr>
        </p:nvSpPr>
        <p:spPr/>
        <p:txBody>
          <a:bodyPr/>
          <a:lstStyle/>
          <a:p>
            <a:fld id="{61B28BAF-ED4D-AE45-84BF-CEC2200B4020}" type="slidenum">
              <a:rPr lang="en-US" smtClean="0"/>
              <a:t>18</a:t>
            </a:fld>
            <a:endParaRPr lang="en-US"/>
          </a:p>
        </p:txBody>
      </p:sp>
    </p:spTree>
    <p:extLst>
      <p:ext uri="{BB962C8B-B14F-4D97-AF65-F5344CB8AC3E}">
        <p14:creationId xmlns:p14="http://schemas.microsoft.com/office/powerpoint/2010/main" val="2570910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49709" y="1245040"/>
            <a:ext cx="9867450" cy="4062651"/>
          </a:xfrm>
          <a:prstGeom prst="rect">
            <a:avLst/>
          </a:prstGeom>
          <a:solidFill>
            <a:schemeClr val="bg1">
              <a:alpha val="50000"/>
            </a:schemeClr>
          </a:solidFill>
        </p:spPr>
        <p:txBody>
          <a:bodyPr wrap="square" rtlCol="0">
            <a:spAutoFit/>
          </a:bodyPr>
          <a:lstStyle/>
          <a:p>
            <a:pPr algn="ctr"/>
            <a:r>
              <a:rPr lang="en-US" sz="2400" b="1" dirty="0"/>
              <a:t>Summary JPL Sensor and Supporting </a:t>
            </a:r>
            <a:r>
              <a:rPr lang="en-US" sz="2400" b="1" dirty="0" err="1"/>
              <a:t>Subsytem</a:t>
            </a:r>
            <a:r>
              <a:rPr lang="en-US" sz="2400" b="1" dirty="0"/>
              <a:t> Development</a:t>
            </a:r>
          </a:p>
          <a:p>
            <a:pPr algn="ctr"/>
            <a:endParaRPr lang="en-US" dirty="0"/>
          </a:p>
          <a:p>
            <a:pPr marL="285750" indent="-285750">
              <a:buFont typeface="Arial" panose="020B0604020202020204" pitchFamily="34" charset="0"/>
              <a:buChar char="•"/>
            </a:pPr>
            <a:r>
              <a:rPr lang="en-US" dirty="0"/>
              <a:t>JPL and others developing compact sensors and sensor suites tailored for lander decks and legs and requiring minimal sample handling.</a:t>
            </a:r>
          </a:p>
          <a:p>
            <a:pPr lvl="1"/>
            <a:r>
              <a:rPr lang="en-US" u="sng" dirty="0"/>
              <a:t>Examples</a:t>
            </a:r>
            <a:r>
              <a:rPr lang="en-US" dirty="0"/>
              <a:t>: UCIS-based Low-light imaging spectrometer, mini-QIT Mass spectrometer, INSPIRE/</a:t>
            </a:r>
            <a:r>
              <a:rPr lang="en-US" dirty="0" err="1"/>
              <a:t>CuSP</a:t>
            </a:r>
            <a:r>
              <a:rPr lang="en-US" dirty="0"/>
              <a:t>-derived magnetometer, SEIS INSIGHT-derived broadband spectrometer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JPL developing supporting subsystems (mechanical/thermal/power) package for a range of minimal-resource competitive instrument suites that can survive and operate multiple lunar days without radioisotopes.</a:t>
            </a:r>
          </a:p>
          <a:p>
            <a:pPr lvl="1"/>
            <a:r>
              <a:rPr lang="en-US" u="sng" dirty="0"/>
              <a:t>Example</a:t>
            </a:r>
            <a:r>
              <a:rPr lang="en-US" dirty="0"/>
              <a:t>:  PALETTE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Implicitly development of smart strategies to mitigate the downlink bandwidth bottleneck.</a:t>
            </a:r>
          </a:p>
          <a:p>
            <a:pPr lvl="1"/>
            <a:r>
              <a:rPr lang="en-US" u="sng" dirty="0"/>
              <a:t>Example</a:t>
            </a:r>
            <a:r>
              <a:rPr lang="en-US" dirty="0"/>
              <a:t>:  Operate in 'snapshot' or 'time lapse' modes.</a:t>
            </a:r>
          </a:p>
        </p:txBody>
      </p:sp>
      <p:sp>
        <p:nvSpPr>
          <p:cNvPr id="5" name="Date Placeholder 4">
            <a:extLst>
              <a:ext uri="{FF2B5EF4-FFF2-40B4-BE49-F238E27FC236}">
                <a16:creationId xmlns:a16="http://schemas.microsoft.com/office/drawing/2014/main" id="{8AEA7458-7EDD-4E46-B282-5382AE4EB53B}"/>
              </a:ext>
            </a:extLst>
          </p:cNvPr>
          <p:cNvSpPr>
            <a:spLocks noGrp="1"/>
          </p:cNvSpPr>
          <p:nvPr>
            <p:ph type="dt" sz="half" idx="10"/>
          </p:nvPr>
        </p:nvSpPr>
        <p:spPr/>
        <p:txBody>
          <a:bodyPr/>
          <a:lstStyle/>
          <a:p>
            <a:r>
              <a:rPr lang="en-US"/>
              <a:t>5/12/20</a:t>
            </a:r>
          </a:p>
        </p:txBody>
      </p:sp>
      <p:sp>
        <p:nvSpPr>
          <p:cNvPr id="3" name="Footer Placeholder 2"/>
          <p:cNvSpPr>
            <a:spLocks noGrp="1"/>
          </p:cNvSpPr>
          <p:nvPr>
            <p:ph type="ftr" sz="quarter" idx="11"/>
          </p:nvPr>
        </p:nvSpPr>
        <p:spPr/>
        <p:txBody>
          <a:bodyPr/>
          <a:lstStyle/>
          <a:p>
            <a:r>
              <a:rPr lang="en-US"/>
              <a:t>Clark ISSC 2020 Extremes</a:t>
            </a:r>
          </a:p>
        </p:txBody>
      </p:sp>
      <p:sp>
        <p:nvSpPr>
          <p:cNvPr id="4" name="Slide Number Placeholder 3"/>
          <p:cNvSpPr>
            <a:spLocks noGrp="1"/>
          </p:cNvSpPr>
          <p:nvPr>
            <p:ph type="sldNum" sz="quarter" idx="12"/>
          </p:nvPr>
        </p:nvSpPr>
        <p:spPr/>
        <p:txBody>
          <a:bodyPr/>
          <a:lstStyle/>
          <a:p>
            <a:fld id="{637D481F-9355-9F4F-8AF4-5AFD67987344}" type="slidenum">
              <a:t>19</a:t>
            </a:fld>
            <a:endParaRPr lang="en-US"/>
          </a:p>
        </p:txBody>
      </p:sp>
    </p:spTree>
    <p:extLst>
      <p:ext uri="{BB962C8B-B14F-4D97-AF65-F5344CB8AC3E}">
        <p14:creationId xmlns:p14="http://schemas.microsoft.com/office/powerpoint/2010/main" val="29093034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1415</TotalTime>
  <Words>3755</Words>
  <Application>Microsoft Macintosh PowerPoint</Application>
  <PresentationFormat>Widescreen</PresentationFormat>
  <Paragraphs>430</Paragraphs>
  <Slides>19</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Arial Narrow</vt:lpstr>
      <vt:lpstr>Calibri</vt:lpstr>
      <vt:lpstr>Comic Sans MS</vt:lpstr>
      <vt:lpstr>Helvetica</vt:lpstr>
      <vt:lpstr>Helvetica Neue</vt:lpstr>
      <vt:lpstr>Times</vt:lpstr>
      <vt:lpstr>Times New Roman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Multi-agent Autonomous Roving Ground-penetrating radar Explorer MARGE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20</cp:revision>
  <dcterms:created xsi:type="dcterms:W3CDTF">2020-04-21T19:59:31Z</dcterms:created>
  <dcterms:modified xsi:type="dcterms:W3CDTF">2020-04-22T22:21:33Z</dcterms:modified>
</cp:coreProperties>
</file>