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75" r:id="rId1"/>
    <p:sldMasterId id="2147485093" r:id="rId2"/>
  </p:sldMasterIdLst>
  <p:notesMasterIdLst>
    <p:notesMasterId r:id="rId25"/>
  </p:notesMasterIdLst>
  <p:handoutMasterIdLst>
    <p:handoutMasterId r:id="rId26"/>
  </p:handoutMasterIdLst>
  <p:sldIdLst>
    <p:sldId id="901" r:id="rId3"/>
    <p:sldId id="1335" r:id="rId4"/>
    <p:sldId id="1336" r:id="rId5"/>
    <p:sldId id="1338" r:id="rId6"/>
    <p:sldId id="1337" r:id="rId7"/>
    <p:sldId id="1323" r:id="rId8"/>
    <p:sldId id="1324" r:id="rId9"/>
    <p:sldId id="1325" r:id="rId10"/>
    <p:sldId id="1326" r:id="rId11"/>
    <p:sldId id="1327" r:id="rId12"/>
    <p:sldId id="1328" r:id="rId13"/>
    <p:sldId id="1332" r:id="rId14"/>
    <p:sldId id="1329" r:id="rId15"/>
    <p:sldId id="1330" r:id="rId16"/>
    <p:sldId id="1331" r:id="rId17"/>
    <p:sldId id="1333" r:id="rId18"/>
    <p:sldId id="1334" r:id="rId19"/>
    <p:sldId id="1341" r:id="rId20"/>
    <p:sldId id="1339" r:id="rId21"/>
    <p:sldId id="1340" r:id="rId22"/>
    <p:sldId id="296" r:id="rId23"/>
    <p:sldId id="1308" r:id="rId24"/>
  </p:sldIdLst>
  <p:sldSz cx="9144000" cy="6858000" type="screen4x3"/>
  <p:notesSz cx="6858000" cy="9144000"/>
  <p:custDataLst>
    <p:tags r:id="rId27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339966"/>
    <a:srgbClr val="0066CC"/>
    <a:srgbClr val="33CC33"/>
    <a:srgbClr val="FFFF00"/>
    <a:srgbClr val="CCFF33"/>
    <a:srgbClr val="CCFF66"/>
    <a:srgbClr val="FF9933"/>
    <a:srgbClr val="CC000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234" autoAdjust="0"/>
    <p:restoredTop sz="89407" autoAdjust="0"/>
  </p:normalViewPr>
  <p:slideViewPr>
    <p:cSldViewPr>
      <p:cViewPr varScale="1">
        <p:scale>
          <a:sx n="76" d="100"/>
          <a:sy n="76" d="100"/>
        </p:scale>
        <p:origin x="1291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9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1474EDB-ED51-445C-AE78-1AF30F3F9D92}" type="datetimeFigureOut">
              <a:rPr lang="en-US" altLang="en-US"/>
              <a:pPr>
                <a:defRPr/>
              </a:pPr>
              <a:t>5/5/2020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D3BB5AA-721D-44CC-AA76-B2A4102F1D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2940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fld id="{B6DD40B8-589C-4258-B768-CF4D4AB976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73726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fld id="{D0203155-1E9D-491E-9998-C2F2FB009243}" type="slidenum">
              <a:rPr lang="en-US" altLang="en-US" sz="1200" u="none" smtClean="0">
                <a:solidFill>
                  <a:srgbClr val="000000"/>
                </a:solidFill>
                <a:latin typeface="Arial" charset="0"/>
              </a:rPr>
              <a:pPr/>
              <a:t>1</a:t>
            </a:fld>
            <a:endParaRPr lang="en-US" altLang="en-US" sz="1200" u="none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RF </a:t>
            </a:r>
            <a:r>
              <a:rPr lang="es-ES" dirty="0" err="1"/>
              <a:t>localization</a:t>
            </a:r>
            <a:r>
              <a:rPr lang="es-ES" dirty="0"/>
              <a:t> </a:t>
            </a:r>
            <a:r>
              <a:rPr lang="es-ES" dirty="0" err="1"/>
              <a:t>between</a:t>
            </a:r>
            <a:r>
              <a:rPr lang="es-ES" dirty="0"/>
              <a:t> 2 and 20 </a:t>
            </a:r>
            <a:r>
              <a:rPr lang="es-ES" dirty="0" err="1"/>
              <a:t>meters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DD40B8-589C-4258-B768-CF4D4AB97694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5268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Tech</a:t>
            </a:r>
            <a:r>
              <a:rPr lang="es-ES" dirty="0"/>
              <a:t> </a:t>
            </a:r>
            <a:r>
              <a:rPr lang="es-ES" dirty="0" err="1"/>
              <a:t>limit</a:t>
            </a:r>
            <a:r>
              <a:rPr lang="es-ES" dirty="0"/>
              <a:t> </a:t>
            </a:r>
            <a:r>
              <a:rPr lang="es-ES" dirty="0" err="1"/>
              <a:t>explain</a:t>
            </a:r>
            <a:r>
              <a:rPr lang="es-ES" dirty="0"/>
              <a:t> that </a:t>
            </a:r>
            <a:r>
              <a:rPr lang="es-ES" dirty="0" err="1"/>
              <a:t>there</a:t>
            </a:r>
            <a:r>
              <a:rPr lang="es-ES" dirty="0"/>
              <a:t> are no </a:t>
            </a:r>
            <a:r>
              <a:rPr lang="es-ES" dirty="0" err="1"/>
              <a:t>current</a:t>
            </a:r>
            <a:r>
              <a:rPr lang="es-ES" dirty="0"/>
              <a:t> solar </a:t>
            </a:r>
            <a:r>
              <a:rPr lang="es-ES" dirty="0" err="1"/>
              <a:t>cells</a:t>
            </a:r>
            <a:r>
              <a:rPr lang="es-ES" dirty="0"/>
              <a:t> that </a:t>
            </a:r>
            <a:r>
              <a:rPr lang="es-ES" dirty="0" err="1"/>
              <a:t>provide</a:t>
            </a:r>
            <a:r>
              <a:rPr lang="es-ES" dirty="0"/>
              <a:t> the voltaje </a:t>
            </a:r>
            <a:r>
              <a:rPr lang="es-ES" dirty="0" err="1"/>
              <a:t>required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DD40B8-589C-4258-B768-CF4D4AB97694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37058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Then</a:t>
            </a:r>
            <a:r>
              <a:rPr lang="es-ES" dirty="0"/>
              <a:t> </a:t>
            </a:r>
            <a:r>
              <a:rPr lang="es-ES" dirty="0" err="1"/>
              <a:t>let’s</a:t>
            </a:r>
            <a:r>
              <a:rPr lang="es-ES" dirty="0"/>
              <a:t> </a:t>
            </a:r>
            <a:r>
              <a:rPr lang="es-ES" dirty="0" err="1"/>
              <a:t>move</a:t>
            </a:r>
            <a:r>
              <a:rPr lang="es-ES" dirty="0"/>
              <a:t> </a:t>
            </a:r>
            <a:r>
              <a:rPr lang="es-ES" dirty="0" err="1"/>
              <a:t>piece</a:t>
            </a:r>
            <a:r>
              <a:rPr lang="es-ES" dirty="0"/>
              <a:t> </a:t>
            </a:r>
            <a:r>
              <a:rPr lang="es-ES" dirty="0" err="1"/>
              <a:t>by</a:t>
            </a:r>
            <a:r>
              <a:rPr lang="es-ES" dirty="0"/>
              <a:t> </a:t>
            </a:r>
            <a:r>
              <a:rPr lang="es-ES" dirty="0" err="1"/>
              <a:t>piece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DD40B8-589C-4258-B768-CF4D4AB97694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80709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Let’s</a:t>
            </a:r>
            <a:r>
              <a:rPr lang="es-ES" dirty="0"/>
              <a:t> </a:t>
            </a:r>
            <a:r>
              <a:rPr lang="es-ES" dirty="0" err="1"/>
              <a:t>go</a:t>
            </a:r>
            <a:r>
              <a:rPr lang="es-ES" dirty="0"/>
              <a:t> </a:t>
            </a:r>
            <a:r>
              <a:rPr lang="es-ES" dirty="0" err="1"/>
              <a:t>part</a:t>
            </a:r>
            <a:r>
              <a:rPr lang="es-ES" dirty="0"/>
              <a:t> </a:t>
            </a:r>
            <a:r>
              <a:rPr lang="es-ES" dirty="0" err="1"/>
              <a:t>by</a:t>
            </a:r>
            <a:r>
              <a:rPr lang="es-ES" dirty="0"/>
              <a:t> </a:t>
            </a:r>
            <a:r>
              <a:rPr lang="es-ES" dirty="0" err="1"/>
              <a:t>part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DD40B8-589C-4258-B768-CF4D4AB97694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79137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Here </a:t>
            </a:r>
            <a:r>
              <a:rPr lang="es-ES" dirty="0" err="1"/>
              <a:t>explain</a:t>
            </a:r>
            <a:r>
              <a:rPr lang="es-ES" dirty="0"/>
              <a:t> that the </a:t>
            </a:r>
            <a:r>
              <a:rPr lang="es-ES" dirty="0" err="1"/>
              <a:t>best</a:t>
            </a:r>
            <a:r>
              <a:rPr lang="es-ES" dirty="0"/>
              <a:t> </a:t>
            </a:r>
            <a:r>
              <a:rPr lang="es-ES" dirty="0" err="1"/>
              <a:t>solution</a:t>
            </a:r>
            <a:r>
              <a:rPr lang="es-ES" dirty="0"/>
              <a:t> </a:t>
            </a:r>
            <a:r>
              <a:rPr lang="es-ES" dirty="0" err="1"/>
              <a:t>would</a:t>
            </a:r>
            <a:r>
              <a:rPr lang="es-ES" dirty="0"/>
              <a:t> be n1=1 and n2=2</a:t>
            </a:r>
          </a:p>
          <a:p>
            <a:r>
              <a:rPr lang="es-ES" dirty="0" err="1"/>
              <a:t>Insert</a:t>
            </a:r>
            <a:r>
              <a:rPr lang="es-ES" dirty="0"/>
              <a:t> the </a:t>
            </a:r>
            <a:r>
              <a:rPr lang="es-ES" dirty="0" err="1"/>
              <a:t>results</a:t>
            </a:r>
            <a:r>
              <a:rPr lang="es-ES" dirty="0"/>
              <a:t> for the conclusión at -98ºC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DD40B8-589C-4258-B768-CF4D4AB97694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1124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99C237-CCF2-453E-93E6-FC8E1773803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icrosoft YaHei" panose="020B0503020204020204" pitchFamily="34" charset="-122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icrosoft YaHei" panose="020B0503020204020204" pitchFamily="34" charset="-122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7819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6BEEEAF-0FFB-4DFA-A19E-A45DC167540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686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3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jpeg"/><Relationship Id="rId11" Type="http://schemas.openxmlformats.org/officeDocument/2006/relationships/image" Target="../media/image11.png"/><Relationship Id="rId5" Type="http://schemas.microsoft.com/office/2007/relationships/hdphoto" Target="../media/hdphoto1.wdp"/><Relationship Id="rId15" Type="http://schemas.openxmlformats.org/officeDocument/2006/relationships/image" Target="../media/image14.png"/><Relationship Id="rId10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openxmlformats.org/officeDocument/2006/relationships/image" Target="../media/image10.png"/><Relationship Id="rId14" Type="http://schemas.microsoft.com/office/2007/relationships/hdphoto" Target="../media/hdphoto4.wdp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1113"/>
            <a:ext cx="9156700" cy="697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-12700" y="-11113"/>
            <a:ext cx="9385300" cy="849313"/>
          </a:xfrm>
          <a:prstGeom prst="rect">
            <a:avLst/>
          </a:prstGeom>
          <a:solidFill>
            <a:schemeClr val="bg2">
              <a:alpha val="74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7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7625"/>
            <a:ext cx="6858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6350" y="838200"/>
            <a:ext cx="9144000" cy="6157913"/>
          </a:xfrm>
          <a:prstGeom prst="rect">
            <a:avLst/>
          </a:prstGeom>
          <a:solidFill>
            <a:schemeClr val="bg2">
              <a:alpha val="14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4DE60-353D-498E-842D-738ACD3D6B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24911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63"/>
            <a:ext cx="9144000" cy="104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2288" y="41275"/>
            <a:ext cx="947737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</p:spPr>
        <p:txBody>
          <a:bodyPr/>
          <a:lstStyle>
            <a:lvl1pPr>
              <a:defRPr>
                <a:solidFill>
                  <a:srgbClr val="000514"/>
                </a:solidFill>
              </a:defRPr>
            </a:lvl1pPr>
          </a:lstStyle>
          <a:p>
            <a:pPr>
              <a:defRPr/>
            </a:pPr>
            <a:fld id="{C547A257-F2A4-4FDB-A631-A186213120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828636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35CDE-651A-49E0-8E2D-3E0BD1DDB3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003198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C6E6E-8357-4DAF-9DAD-C07898E43B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67609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C92E1-4D50-4C66-A9BE-91B374D683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46485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A1687-FBC8-4C94-90DE-50B33DAE3B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89631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8A486-A671-416D-A591-D66BBD06A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54016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40B2D6-3317-4B2C-9D12-E3A439892E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376498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B60615-4902-4828-9330-3F0CE3312A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18115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25335F-F642-4900-9770-9C3A9C17D3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02952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6096D-26B3-4993-9776-7D02C7D04A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702056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48715-406C-46A5-AD86-98DC18270E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011992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087D9-4669-4C3B-9276-1DE8C0263A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80992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246270-A8AE-4268-891C-842C3FEF71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941083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40A56-F7AD-4277-B391-A86E346988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89456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F7BB42-9617-40A6-B505-3A8D139CB8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361277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31C18-6B9A-4CA8-9BF6-6C64B1E189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839634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0" y="1631950"/>
            <a:ext cx="9144000" cy="52260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6319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F8EB4D-4EA1-41F8-94A9-65B42F164AC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2712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-16538"/>
            <a:ext cx="9144000" cy="1055688"/>
          </a:xfrm>
          <a:prstGeom prst="rect">
            <a:avLst/>
          </a:prstGeom>
          <a:solidFill>
            <a:srgbClr val="000000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pic>
        <p:nvPicPr>
          <p:cNvPr id="28" name="Picture 3">
            <a:extLst>
              <a:ext uri="{FF2B5EF4-FFF2-40B4-BE49-F238E27FC236}">
                <a16:creationId xmlns:a16="http://schemas.microsoft.com/office/drawing/2014/main" id="{883E5C2A-FBE1-4206-8656-8FCA626A53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41"/>
          <a:stretch>
            <a:fillRect/>
          </a:stretch>
        </p:blipFill>
        <p:spPr bwMode="auto">
          <a:xfrm rot="10800000" flipV="1">
            <a:off x="0" y="461016"/>
            <a:ext cx="9144000" cy="58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45369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3200400" y="6381750"/>
            <a:ext cx="2438400" cy="4762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01198">
            <a:off x="4489782" y="362280"/>
            <a:ext cx="384243" cy="18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00" b="98265" l="4523" r="899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004" y="-46083"/>
            <a:ext cx="122137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7" r="48808" b="50429"/>
          <a:stretch/>
        </p:blipFill>
        <p:spPr>
          <a:xfrm rot="820518">
            <a:off x="3198032" y="294977"/>
            <a:ext cx="251270" cy="238159"/>
          </a:xfrm>
          <a:prstGeom prst="rect">
            <a:avLst/>
          </a:prstGeom>
        </p:spPr>
      </p:pic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82" b="91444" l="9664" r="89916">
                        <a14:foregroundMark x1="42017" y1="6417" x2="42017" y2="6417"/>
                        <a14:foregroundMark x1="39076" y1="91444" x2="39076" y2="91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574" y="22690"/>
            <a:ext cx="990600" cy="77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2"/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139" b="69792" l="33433" r="69851">
                        <a14:foregroundMark x1="61493" y1="22917" x2="61493" y2="22917"/>
                        <a14:foregroundMark x1="60896" y1="23264" x2="60896" y2="23264"/>
                        <a14:foregroundMark x1="62090" y1="28125" x2="62090" y2="28125"/>
                        <a14:foregroundMark x1="64478" y1="23264" x2="64478" y2="23264"/>
                        <a14:foregroundMark x1="53433" y1="24653" x2="53433" y2="24653"/>
                        <a14:foregroundMark x1="55522" y1="20139" x2="55522" y2="20139"/>
                        <a14:foregroundMark x1="58209" y1="22917" x2="58209" y2="22917"/>
                        <a14:foregroundMark x1="38507" y1="64583" x2="38507" y2="64583"/>
                        <a14:foregroundMark x1="33433" y1="63889" x2="33433" y2="63889"/>
                        <a14:foregroundMark x1="33731" y1="63889" x2="33731" y2="63889"/>
                        <a14:foregroundMark x1="53134" y1="69097" x2="53134" y2="69097"/>
                        <a14:foregroundMark x1="54328" y1="69792" x2="54328" y2="69792"/>
                        <a14:foregroundMark x1="68955" y1="69792" x2="68955" y2="69792"/>
                        <a14:foregroundMark x1="63881" y1="69097" x2="63881" y2="69097"/>
                        <a14:foregroundMark x1="64179" y1="68403" x2="64179" y2="68403"/>
                        <a14:foregroundMark x1="64179" y1="68403" x2="64179" y2="68403"/>
                        <a14:foregroundMark x1="65672" y1="67708" x2="65672" y2="67708"/>
                        <a14:foregroundMark x1="67761" y1="68403" x2="67761" y2="68403"/>
                        <a14:foregroundMark x1="59403" y1="69792" x2="59403" y2="69792"/>
                        <a14:foregroundMark x1="56716" y1="69792" x2="56716" y2="69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15556" r="25555" b="26666"/>
          <a:stretch>
            <a:fillRect/>
          </a:stretch>
        </p:blipFill>
        <p:spPr bwMode="auto">
          <a:xfrm>
            <a:off x="1092024" y="91236"/>
            <a:ext cx="6096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9E32EB90-5015-40D7-9FCB-23429E6F1BED}"/>
              </a:ext>
            </a:extLst>
          </p:cNvPr>
          <p:cNvGrpSpPr/>
          <p:nvPr userDrawn="1"/>
        </p:nvGrpSpPr>
        <p:grpSpPr>
          <a:xfrm>
            <a:off x="8229600" y="0"/>
            <a:ext cx="1447800" cy="1010663"/>
            <a:chOff x="8229600" y="59218"/>
            <a:chExt cx="1447800" cy="1010663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8006EFAA-71EC-4A0B-AEC6-41E91A9748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1198" y="59218"/>
              <a:ext cx="795964" cy="795964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4422EF6-1EFF-45C9-9C05-89D49E209459}"/>
                </a:ext>
              </a:extLst>
            </p:cNvPr>
            <p:cNvSpPr txBox="1"/>
            <p:nvPr userDrawn="1"/>
          </p:nvSpPr>
          <p:spPr>
            <a:xfrm>
              <a:off x="8229600" y="792882"/>
              <a:ext cx="1447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u="none" dirty="0">
                  <a:latin typeface="Impact" panose="020B0806030902050204" pitchFamily="34" charset="0"/>
                </a:rPr>
                <a:t>SpaceTREx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B057FE3D-6CDD-49C7-A7F2-7694B1C2DBAE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3908631" y="153279"/>
            <a:ext cx="329763" cy="3212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CDBF9F-D50E-4286-B247-35E3B274DDE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357" b="96970" l="2843" r="95652">
                        <a14:foregroundMark x1="74582" y1="17677" x2="74582" y2="17677"/>
                        <a14:foregroundMark x1="62709" y1="16498" x2="62709" y2="16498"/>
                        <a14:foregroundMark x1="71405" y1="16498" x2="71405" y2="16498"/>
                        <a14:foregroundMark x1="67057" y1="66835" x2="67057" y2="66835"/>
                        <a14:foregroundMark x1="52843" y1="75421" x2="52843" y2="75421"/>
                        <a14:foregroundMark x1="54013" y1="83165" x2="54013" y2="83165"/>
                        <a14:foregroundMark x1="54013" y1="81987" x2="54013" y2="81987"/>
                        <a14:foregroundMark x1="55017" y1="73401" x2="55017" y2="73401"/>
                        <a14:foregroundMark x1="58361" y1="64646" x2="58361" y2="64646"/>
                        <a14:foregroundMark x1="65886" y1="62458" x2="65886" y2="62458"/>
                        <a14:foregroundMark x1="73579" y1="67845" x2="73579" y2="67845"/>
                        <a14:foregroundMark x1="75753" y1="83165" x2="75753" y2="83165"/>
                        <a14:foregroundMark x1="38796" y1="89731" x2="38796" y2="89731"/>
                        <a14:foregroundMark x1="44314" y1="90741" x2="44314" y2="90741"/>
                        <a14:foregroundMark x1="47492" y1="91919" x2="47492" y2="91919"/>
                        <a14:foregroundMark x1="50836" y1="94108" x2="50836" y2="94108"/>
                        <a14:foregroundMark x1="51839" y1="96296" x2="51839" y2="96296"/>
                        <a14:foregroundMark x1="49666" y1="96296" x2="49666" y2="96296"/>
                        <a14:foregroundMark x1="50836" y1="97306" x2="50836" y2="97306"/>
                        <a14:foregroundMark x1="52843" y1="97306" x2="52843" y2="97306"/>
                        <a14:foregroundMark x1="3010" y1="60269" x2="3010" y2="60269"/>
                        <a14:foregroundMark x1="48662" y1="11111" x2="48662" y2="11111"/>
                        <a14:foregroundMark x1="58361" y1="7744" x2="58361" y2="7744"/>
                        <a14:foregroundMark x1="92977" y1="54714" x2="92977" y2="54714"/>
                        <a14:foregroundMark x1="45819" y1="2357" x2="45819" y2="2357"/>
                        <a14:foregroundMark x1="95652" y1="54714" x2="95652" y2="547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1714" y="261951"/>
            <a:ext cx="523596" cy="52009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0F939F0-8E18-4B0C-B899-78C58BB946D4}"/>
              </a:ext>
            </a:extLst>
          </p:cNvPr>
          <p:cNvPicPr/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188" y="83243"/>
            <a:ext cx="1001976" cy="798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70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6C23F-F35C-4663-BABB-98735E1AD59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37081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6752A6-1222-473E-9E60-90A7C82459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25804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836206-CFFE-4F6C-BC0D-7E41DE2B25C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16326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AD8B26-B701-4F35-896B-34937B06691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93349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33BB65-C0A7-4097-879F-BAB7843A516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76012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65E0BF-B2A2-4D11-AB65-57B03CB5B2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6524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314673-AB23-4B83-B436-07B061AEC44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84996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49A818-1385-4409-9B40-F6379BB5282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54874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48D16F-FDDC-4579-A24D-8E77228986F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65774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FE536-2844-4622-9620-0FB4C2A5F43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18557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8081E1-66BD-4A2A-A70B-C188D5E491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46229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F1D1BB-9335-48F6-B233-DCE699357E9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87401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3C1914-AE86-4F99-A2A9-E8FE24A57CC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11758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45510-26BF-496B-B37F-262ACC27E05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78225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027F6B-69B4-41A6-8B67-683FDA93BBE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977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42828F28-DB59-435E-8625-DC9F655877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583" r:id="rId1"/>
    <p:sldLayoutId id="2147484584" r:id="rId2"/>
    <p:sldLayoutId id="2147484585" r:id="rId3"/>
    <p:sldLayoutId id="2147484586" r:id="rId4"/>
    <p:sldLayoutId id="2147484587" r:id="rId5"/>
    <p:sldLayoutId id="2147484588" r:id="rId6"/>
    <p:sldLayoutId id="2147484555" r:id="rId7"/>
    <p:sldLayoutId id="2147484556" r:id="rId8"/>
    <p:sldLayoutId id="2147484557" r:id="rId9"/>
    <p:sldLayoutId id="2147484558" r:id="rId10"/>
    <p:sldLayoutId id="2147484559" r:id="rId11"/>
    <p:sldLayoutId id="2147484560" r:id="rId12"/>
    <p:sldLayoutId id="2147484561" r:id="rId13"/>
    <p:sldLayoutId id="2147484562" r:id="rId14"/>
    <p:sldLayoutId id="2147484563" r:id="rId15"/>
    <p:sldLayoutId id="2147484564" r:id="rId16"/>
    <p:sldLayoutId id="2147484565" r:id="rId17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-105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-105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-105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787111E-F970-4CB1-900D-E4CF544D68A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298078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5094" r:id="rId1"/>
    <p:sldLayoutId id="2147485095" r:id="rId2"/>
    <p:sldLayoutId id="2147485096" r:id="rId3"/>
    <p:sldLayoutId id="2147485097" r:id="rId4"/>
    <p:sldLayoutId id="2147485098" r:id="rId5"/>
    <p:sldLayoutId id="2147485099" r:id="rId6"/>
    <p:sldLayoutId id="2147485100" r:id="rId7"/>
    <p:sldLayoutId id="2147485101" r:id="rId8"/>
    <p:sldLayoutId id="2147485102" r:id="rId9"/>
    <p:sldLayoutId id="2147485103" r:id="rId10"/>
    <p:sldLayoutId id="2147485104" r:id="rId11"/>
    <p:sldLayoutId id="2147485105" r:id="rId12"/>
    <p:sldLayoutId id="2147485106" r:id="rId13"/>
    <p:sldLayoutId id="2147485107" r:id="rId14"/>
    <p:sldLayoutId id="2147485108" r:id="rId15"/>
    <p:sldLayoutId id="2147485109" r:id="rId16"/>
    <p:sldLayoutId id="2147485110" r:id="rId17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1.png"/><Relationship Id="rId9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8.jpg"/><Relationship Id="rId7" Type="http://schemas.openxmlformats.org/officeDocument/2006/relationships/image" Target="../media/image29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9.png"/><Relationship Id="rId11" Type="http://schemas.microsoft.com/office/2007/relationships/hdphoto" Target="../media/hdphoto6.wdp"/><Relationship Id="rId5" Type="http://schemas.microsoft.com/office/2007/relationships/hdphoto" Target="../media/hdphoto5.wdp"/><Relationship Id="rId10" Type="http://schemas.openxmlformats.org/officeDocument/2006/relationships/image" Target="../media/image31.png"/><Relationship Id="rId4" Type="http://schemas.openxmlformats.org/officeDocument/2006/relationships/image" Target="../media/image28.png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26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51.png"/><Relationship Id="rId5" Type="http://schemas.openxmlformats.org/officeDocument/2006/relationships/image" Target="../media/image34.png"/><Relationship Id="rId4" Type="http://schemas.openxmlformats.org/officeDocument/2006/relationships/image" Target="../media/image23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5" Type="http://schemas.microsoft.com/office/2007/relationships/hdphoto" Target="../media/hdphoto7.wdp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30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8.png"/><Relationship Id="rId5" Type="http://schemas.openxmlformats.org/officeDocument/2006/relationships/image" Target="../media/image370.png"/><Relationship Id="rId4" Type="http://schemas.openxmlformats.org/officeDocument/2006/relationships/image" Target="../media/image36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140.png"/><Relationship Id="rId18" Type="http://schemas.openxmlformats.org/officeDocument/2006/relationships/image" Target="../media/image190.png"/><Relationship Id="rId26" Type="http://schemas.openxmlformats.org/officeDocument/2006/relationships/image" Target="../media/image260.png"/><Relationship Id="rId3" Type="http://schemas.openxmlformats.org/officeDocument/2006/relationships/image" Target="../media/image410.png"/><Relationship Id="rId21" Type="http://schemas.openxmlformats.org/officeDocument/2006/relationships/image" Target="../media/image49.png"/><Relationship Id="rId7" Type="http://schemas.openxmlformats.org/officeDocument/2006/relationships/image" Target="../media/image8.png"/><Relationship Id="rId12" Type="http://schemas.openxmlformats.org/officeDocument/2006/relationships/image" Target="../media/image130.png"/><Relationship Id="rId17" Type="http://schemas.openxmlformats.org/officeDocument/2006/relationships/image" Target="../media/image18.png"/><Relationship Id="rId25" Type="http://schemas.openxmlformats.org/officeDocument/2006/relationships/image" Target="../media/image51.png"/><Relationship Id="rId2" Type="http://schemas.openxmlformats.org/officeDocument/2006/relationships/image" Target="../media/image45.png"/><Relationship Id="rId16" Type="http://schemas.openxmlformats.org/officeDocument/2006/relationships/image" Target="../media/image48.png"/><Relationship Id="rId20" Type="http://schemas.openxmlformats.org/officeDocument/2006/relationships/image" Target="../media/image210.png"/><Relationship Id="rId29" Type="http://schemas.openxmlformats.org/officeDocument/2006/relationships/image" Target="../media/image5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0.png"/><Relationship Id="rId11" Type="http://schemas.openxmlformats.org/officeDocument/2006/relationships/image" Target="../media/image120.png"/><Relationship Id="rId24" Type="http://schemas.openxmlformats.org/officeDocument/2006/relationships/image" Target="../media/image250.png"/><Relationship Id="rId5" Type="http://schemas.openxmlformats.org/officeDocument/2006/relationships/image" Target="../media/image60.png"/><Relationship Id="rId15" Type="http://schemas.openxmlformats.org/officeDocument/2006/relationships/image" Target="../media/image47.png"/><Relationship Id="rId23" Type="http://schemas.openxmlformats.org/officeDocument/2006/relationships/image" Target="../media/image240.png"/><Relationship Id="rId28" Type="http://schemas.openxmlformats.org/officeDocument/2006/relationships/image" Target="../media/image510.png"/><Relationship Id="rId10" Type="http://schemas.openxmlformats.org/officeDocument/2006/relationships/image" Target="../media/image110.png"/><Relationship Id="rId19" Type="http://schemas.openxmlformats.org/officeDocument/2006/relationships/image" Target="../media/image200.png"/><Relationship Id="rId4" Type="http://schemas.openxmlformats.org/officeDocument/2006/relationships/image" Target="../media/image440.png"/><Relationship Id="rId9" Type="http://schemas.openxmlformats.org/officeDocument/2006/relationships/image" Target="../media/image51.png"/><Relationship Id="rId14" Type="http://schemas.openxmlformats.org/officeDocument/2006/relationships/image" Target="../media/image46.png"/><Relationship Id="rId22" Type="http://schemas.openxmlformats.org/officeDocument/2006/relationships/image" Target="../media/image231.png"/><Relationship Id="rId27" Type="http://schemas.openxmlformats.org/officeDocument/2006/relationships/image" Target="../media/image500.png"/><Relationship Id="rId30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9.xml"/><Relationship Id="rId4" Type="http://schemas.microsoft.com/office/2007/relationships/hdphoto" Target="../media/hdphoto8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0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0" y="1050925"/>
            <a:ext cx="9144000" cy="5843588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031" y="4639092"/>
            <a:ext cx="90201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u="none" dirty="0">
                <a:solidFill>
                  <a:schemeClr val="lt1"/>
                </a:solidFill>
                <a:latin typeface="+mn-lt"/>
                <a:cs typeface="+mn-cs"/>
              </a:rPr>
              <a:t>NASA Big Idea 2020: Lunar Autonomous Scalable Emitter and Receiver (LASER) System –</a:t>
            </a:r>
            <a:r>
              <a:rPr lang="en-US" sz="2000" b="1" u="none" dirty="0" err="1">
                <a:solidFill>
                  <a:schemeClr val="lt1"/>
                </a:solidFill>
                <a:latin typeface="+mn-lt"/>
                <a:cs typeface="+mn-cs"/>
              </a:rPr>
              <a:t>FemtoSat</a:t>
            </a:r>
            <a:r>
              <a:rPr lang="en-US" sz="2000" b="1" u="none" dirty="0">
                <a:solidFill>
                  <a:schemeClr val="lt1"/>
                </a:solidFill>
                <a:latin typeface="+mn-lt"/>
                <a:cs typeface="+mn-cs"/>
              </a:rPr>
              <a:t> Design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96A208DE-7F02-4BB2-8724-485416C46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144463"/>
            <a:ext cx="1400175" cy="1100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0B0F783-A442-4F30-B0F0-BA5EB981C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747" y="63962"/>
            <a:ext cx="1020762" cy="1033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3">
            <a:extLst>
              <a:ext uri="{FF2B5EF4-FFF2-40B4-BE49-F238E27FC236}">
                <a16:creationId xmlns:a16="http://schemas.microsoft.com/office/drawing/2014/main" id="{2C169EF1-8428-440A-B5C4-CF5800AE9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2508" y="1038686"/>
            <a:ext cx="1600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000" u="none" dirty="0">
                <a:solidFill>
                  <a:srgbClr val="FFFFFF"/>
                </a:solidFill>
                <a:latin typeface="Impact" panose="020B0806030902050204" pitchFamily="34" charset="0"/>
              </a:rPr>
              <a:t>SpaceTREx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68387D2-AE72-413D-B34D-D2DC78678A34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098" y="128131"/>
            <a:ext cx="1400175" cy="11154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AB69AF-1413-4023-8ACD-5DD8B2FC824C}"/>
              </a:ext>
            </a:extLst>
          </p:cNvPr>
          <p:cNvSpPr txBox="1"/>
          <p:nvPr/>
        </p:nvSpPr>
        <p:spPr>
          <a:xfrm>
            <a:off x="256646" y="5563880"/>
            <a:ext cx="86307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s-ES" sz="1600" b="1" u="none" dirty="0"/>
              <a:t>Álvaro Díaz-Flores Caminero</a:t>
            </a:r>
            <a:r>
              <a:rPr lang="en-US" sz="1600" b="1" u="none" dirty="0"/>
              <a:t>, </a:t>
            </a:r>
            <a:r>
              <a:rPr lang="es-ES" sz="1600" b="1" u="none" dirty="0" err="1"/>
              <a:t>Jose</a:t>
            </a:r>
            <a:r>
              <a:rPr lang="es-ES" sz="1600" b="1" u="none"/>
              <a:t> María </a:t>
            </a:r>
            <a:r>
              <a:rPr lang="es-ES" sz="1600" b="1" u="none" dirty="0"/>
              <a:t>Fernández Moreno, Jekan Thangavelautham &amp;                             The LASER </a:t>
            </a:r>
            <a:r>
              <a:rPr lang="es-ES" sz="1600" b="1" u="none" dirty="0" err="1"/>
              <a:t>Team</a:t>
            </a:r>
            <a:endParaRPr lang="es-ES" sz="1600" b="1" u="none" dirty="0"/>
          </a:p>
          <a:p>
            <a:pPr algn="ctr"/>
            <a:r>
              <a:rPr lang="es-ES" sz="1600" u="none" dirty="0"/>
              <a:t>Space and </a:t>
            </a:r>
            <a:r>
              <a:rPr lang="es-ES" sz="1600" u="none" dirty="0" err="1"/>
              <a:t>Terrestrial</a:t>
            </a:r>
            <a:r>
              <a:rPr lang="es-ES" sz="1600" u="none" dirty="0"/>
              <a:t> </a:t>
            </a:r>
            <a:r>
              <a:rPr lang="es-ES" sz="1600" u="none" dirty="0" err="1"/>
              <a:t>Robotic</a:t>
            </a:r>
            <a:r>
              <a:rPr lang="es-ES" sz="1600" u="none" dirty="0"/>
              <a:t> </a:t>
            </a:r>
            <a:r>
              <a:rPr lang="es-ES" sz="1600" u="none" dirty="0" err="1"/>
              <a:t>Exploration</a:t>
            </a:r>
            <a:r>
              <a:rPr lang="es-ES" sz="1600" u="none" dirty="0"/>
              <a:t> (SpaceTREx) </a:t>
            </a:r>
            <a:r>
              <a:rPr lang="es-ES" sz="1600" u="none" dirty="0" err="1"/>
              <a:t>Laboratory</a:t>
            </a:r>
            <a:endParaRPr lang="es-ES" sz="1600" u="none" dirty="0"/>
          </a:p>
          <a:p>
            <a:pPr algn="ctr"/>
            <a:r>
              <a:rPr lang="es-ES" sz="1600" u="none" dirty="0" err="1"/>
              <a:t>Aerospace</a:t>
            </a:r>
            <a:r>
              <a:rPr lang="es-ES" sz="1600" u="none" dirty="0"/>
              <a:t> and </a:t>
            </a:r>
            <a:r>
              <a:rPr lang="es-ES" sz="1600" u="none" dirty="0" err="1"/>
              <a:t>Mechanical</a:t>
            </a:r>
            <a:r>
              <a:rPr lang="es-ES" sz="1600" u="none" dirty="0"/>
              <a:t> Engineering </a:t>
            </a:r>
            <a:r>
              <a:rPr lang="es-ES" sz="1600" u="none" dirty="0" err="1"/>
              <a:t>Department</a:t>
            </a:r>
            <a:endParaRPr lang="es-ES" sz="1600" u="none" dirty="0"/>
          </a:p>
          <a:p>
            <a:pPr algn="ctr"/>
            <a:r>
              <a:rPr lang="es-ES" sz="1600" u="none" dirty="0"/>
              <a:t>University of Arizona </a:t>
            </a:r>
            <a:endParaRPr lang="en-US" sz="1600" u="none" dirty="0"/>
          </a:p>
        </p:txBody>
      </p:sp>
      <p:pic>
        <p:nvPicPr>
          <p:cNvPr id="8" name="Picture 7" descr="A picture containing sitting, apple, colorful, holding&#10;&#10;Description automatically generated">
            <a:extLst>
              <a:ext uri="{FF2B5EF4-FFF2-40B4-BE49-F238E27FC236}">
                <a16:creationId xmlns:a16="http://schemas.microsoft.com/office/drawing/2014/main" id="{A2ED0730-5FC6-43A1-9294-58D850D4F5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" y="1962210"/>
            <a:ext cx="3886200" cy="233172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0A4F9A1-5398-4408-BB4F-AD739C42ADD5}"/>
              </a:ext>
            </a:extLst>
          </p:cNvPr>
          <p:cNvGrpSpPr/>
          <p:nvPr/>
        </p:nvGrpSpPr>
        <p:grpSpPr>
          <a:xfrm>
            <a:off x="3832606" y="1548012"/>
            <a:ext cx="5106436" cy="2991695"/>
            <a:chOff x="3832606" y="1548012"/>
            <a:chExt cx="5106436" cy="2991695"/>
          </a:xfrm>
        </p:grpSpPr>
        <p:pic>
          <p:nvPicPr>
            <p:cNvPr id="10" name="Picture 9" descr="A body of water&#10;&#10;Description automatically generated">
              <a:extLst>
                <a:ext uri="{FF2B5EF4-FFF2-40B4-BE49-F238E27FC236}">
                  <a16:creationId xmlns:a16="http://schemas.microsoft.com/office/drawing/2014/main" id="{CB596069-5DA1-4D1B-99D1-B49E71E052C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2606" y="1668165"/>
              <a:ext cx="5102903" cy="2871542"/>
            </a:xfrm>
            <a:prstGeom prst="rect">
              <a:avLst/>
            </a:prstGeom>
          </p:spPr>
        </p:pic>
        <p:pic>
          <p:nvPicPr>
            <p:cNvPr id="23" name="Picture 22" descr="A picture containing sitting, table, bicycle, yellow&#10;&#10;Description automatically generated">
              <a:extLst>
                <a:ext uri="{FF2B5EF4-FFF2-40B4-BE49-F238E27FC236}">
                  <a16:creationId xmlns:a16="http://schemas.microsoft.com/office/drawing/2014/main" id="{03280EC2-AB78-49C1-B7B2-B079897260F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877" y="1548012"/>
              <a:ext cx="2424165" cy="1765600"/>
            </a:xfrm>
            <a:prstGeom prst="rect">
              <a:avLst/>
            </a:prstGeom>
          </p:spPr>
        </p:pic>
        <p:pic>
          <p:nvPicPr>
            <p:cNvPr id="3" name="Picture 2" descr="A close up of a screen&#10;&#10;Description automatically generated">
              <a:extLst>
                <a:ext uri="{FF2B5EF4-FFF2-40B4-BE49-F238E27FC236}">
                  <a16:creationId xmlns:a16="http://schemas.microsoft.com/office/drawing/2014/main" id="{2AA6E971-8AF2-4116-BE38-E59252ADD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9327" y="3140386"/>
              <a:ext cx="528830" cy="718394"/>
            </a:xfrm>
            <a:prstGeom prst="rect">
              <a:avLst/>
            </a:prstGeom>
          </p:spPr>
        </p:pic>
        <p:pic>
          <p:nvPicPr>
            <p:cNvPr id="21" name="Picture 20" descr="A picture containing meter, train, black, red&#10;&#10;Description automatically generated">
              <a:extLst>
                <a:ext uri="{FF2B5EF4-FFF2-40B4-BE49-F238E27FC236}">
                  <a16:creationId xmlns:a16="http://schemas.microsoft.com/office/drawing/2014/main" id="{3F0433A6-EAEB-48DD-8C0E-48B0D6F81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65190">
              <a:off x="5135047" y="2179651"/>
              <a:ext cx="2709094" cy="1296537"/>
            </a:xfrm>
            <a:prstGeom prst="rect">
              <a:avLst/>
            </a:prstGeom>
          </p:spPr>
        </p:pic>
      </p:grp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0CF3EC7-8DF5-4C6C-83B3-D0C998D856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/>
              <a:t>We</a:t>
            </a:r>
            <a:r>
              <a:rPr lang="es-ES" dirty="0"/>
              <a:t> have </a:t>
            </a:r>
            <a:r>
              <a:rPr lang="es-ES" dirty="0" err="1"/>
              <a:t>been</a:t>
            </a:r>
            <a:r>
              <a:rPr lang="es-ES" dirty="0"/>
              <a:t> </a:t>
            </a:r>
            <a:r>
              <a:rPr lang="es-ES" dirty="0" err="1"/>
              <a:t>studying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surface</a:t>
            </a:r>
            <a:r>
              <a:rPr lang="es-ES" dirty="0"/>
              <a:t> of </a:t>
            </a:r>
            <a:r>
              <a:rPr lang="es-ES" dirty="0" err="1"/>
              <a:t>the</a:t>
            </a:r>
            <a:r>
              <a:rPr lang="es-ES" dirty="0"/>
              <a:t> Moon </a:t>
            </a:r>
            <a:r>
              <a:rPr lang="es-ES" dirty="0" err="1"/>
              <a:t>since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mid-1960s – “</a:t>
            </a:r>
            <a:r>
              <a:rPr lang="es-ES" dirty="0" err="1"/>
              <a:t>surface</a:t>
            </a:r>
            <a:r>
              <a:rPr lang="es-ES" dirty="0"/>
              <a:t> </a:t>
            </a:r>
            <a:r>
              <a:rPr lang="es-ES" dirty="0" err="1"/>
              <a:t>bone</a:t>
            </a:r>
            <a:r>
              <a:rPr lang="es-ES" dirty="0"/>
              <a:t> </a:t>
            </a:r>
            <a:r>
              <a:rPr lang="es-ES" dirty="0" err="1"/>
              <a:t>dry</a:t>
            </a:r>
            <a:r>
              <a:rPr lang="es-ES" dirty="0"/>
              <a:t>”.</a:t>
            </a:r>
          </a:p>
          <a:p>
            <a:r>
              <a:rPr lang="es-ES" dirty="0"/>
              <a:t>2009 </a:t>
            </a:r>
            <a:r>
              <a:rPr lang="es-ES" dirty="0" err="1"/>
              <a:t>NASA’s</a:t>
            </a:r>
            <a:r>
              <a:rPr lang="es-ES" dirty="0"/>
              <a:t> </a:t>
            </a:r>
            <a:r>
              <a:rPr lang="en-US" dirty="0"/>
              <a:t>M</a:t>
            </a:r>
            <a:r>
              <a:rPr lang="en-US" baseline="30000" dirty="0"/>
              <a:t>3</a:t>
            </a:r>
            <a:r>
              <a:rPr lang="en-US" dirty="0"/>
              <a:t> onboard the Chandrayaan-1 detected water and results were confirmed in 2018</a:t>
            </a:r>
          </a:p>
          <a:p>
            <a:r>
              <a:rPr lang="en-US" dirty="0"/>
              <a:t>New evidence for evolution of water on the Moon</a:t>
            </a:r>
          </a:p>
          <a:p>
            <a:pPr lvl="1"/>
            <a:r>
              <a:rPr lang="en-US" dirty="0"/>
              <a:t>Transport from mid-latitude to poles over eons.</a:t>
            </a:r>
          </a:p>
          <a:p>
            <a:r>
              <a:rPr lang="en-US" dirty="0"/>
              <a:t>Water on the Moon is a “make or break” moment in terms of space economics.</a:t>
            </a:r>
            <a:endParaRPr lang="es-E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4F8BF5E-F2AB-40F2-AE96-D96880C94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Introduction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13794C-B32A-4FEC-B718-88D8A7B596E9}"/>
              </a:ext>
            </a:extLst>
          </p:cNvPr>
          <p:cNvSpPr/>
          <p:nvPr/>
        </p:nvSpPr>
        <p:spPr bwMode="auto">
          <a:xfrm>
            <a:off x="0" y="6019800"/>
            <a:ext cx="9144000" cy="838200"/>
          </a:xfrm>
          <a:prstGeom prst="rect">
            <a:avLst/>
          </a:prstGeom>
          <a:solidFill>
            <a:schemeClr val="tx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rPr>
              <a:t>Renewed hope lunar</a:t>
            </a:r>
            <a:r>
              <a:rPr kumimoji="0" lang="en-US" sz="2600" b="1" i="0" u="none" strike="noStrike" kern="1200" cap="none" spc="0" normalizeH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rPr>
              <a:t> resources will kick-start the space economy.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4143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455D4A-CBBC-4363-A5F7-2A384AE814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/>
              <a:t>Burgeoning</a:t>
            </a:r>
            <a:r>
              <a:rPr lang="es-ES" dirty="0"/>
              <a:t> </a:t>
            </a:r>
            <a:r>
              <a:rPr lang="es-ES" dirty="0" err="1"/>
              <a:t>tendency</a:t>
            </a:r>
            <a:r>
              <a:rPr lang="es-ES" dirty="0"/>
              <a:t> to </a:t>
            </a:r>
            <a:r>
              <a:rPr lang="es-ES" dirty="0" err="1"/>
              <a:t>miniaturization</a:t>
            </a:r>
            <a:endParaRPr lang="es-ES" dirty="0"/>
          </a:p>
          <a:p>
            <a:pPr lvl="1"/>
            <a:r>
              <a:rPr lang="es-ES" dirty="0" err="1"/>
              <a:t>Reduced</a:t>
            </a:r>
            <a:r>
              <a:rPr lang="es-ES" dirty="0"/>
              <a:t> </a:t>
            </a:r>
            <a:r>
              <a:rPr lang="es-ES" dirty="0" err="1"/>
              <a:t>cost</a:t>
            </a:r>
            <a:r>
              <a:rPr lang="es-ES" dirty="0"/>
              <a:t> and </a:t>
            </a:r>
            <a:r>
              <a:rPr lang="es-ES" dirty="0" err="1"/>
              <a:t>weight</a:t>
            </a:r>
            <a:endParaRPr lang="es-ES" dirty="0"/>
          </a:p>
          <a:p>
            <a:r>
              <a:rPr lang="es-ES" dirty="0" err="1"/>
              <a:t>Secondary</a:t>
            </a:r>
            <a:r>
              <a:rPr lang="es-ES" dirty="0"/>
              <a:t> </a:t>
            </a:r>
            <a:r>
              <a:rPr lang="es-ES" dirty="0" err="1"/>
              <a:t>payloads</a:t>
            </a:r>
            <a:endParaRPr lang="es-ES" dirty="0"/>
          </a:p>
          <a:p>
            <a:pPr lvl="1"/>
            <a:r>
              <a:rPr lang="es-ES" dirty="0" err="1"/>
              <a:t>Advance</a:t>
            </a:r>
            <a:r>
              <a:rPr lang="es-ES" dirty="0"/>
              <a:t> </a:t>
            </a:r>
            <a:r>
              <a:rPr lang="es-ES" dirty="0" err="1"/>
              <a:t>science</a:t>
            </a:r>
            <a:r>
              <a:rPr lang="es-ES" dirty="0"/>
              <a:t> at </a:t>
            </a:r>
            <a:r>
              <a:rPr lang="es-ES" dirty="0" err="1"/>
              <a:t>reasonable</a:t>
            </a:r>
            <a:r>
              <a:rPr lang="es-ES" dirty="0"/>
              <a:t> </a:t>
            </a:r>
            <a:r>
              <a:rPr lang="es-ES" dirty="0" err="1"/>
              <a:t>cost</a:t>
            </a:r>
            <a:endParaRPr lang="es-ES" dirty="0"/>
          </a:p>
          <a:p>
            <a:r>
              <a:rPr lang="es-ES" dirty="0"/>
              <a:t>LASER </a:t>
            </a:r>
            <a:r>
              <a:rPr lang="es-ES" dirty="0" err="1"/>
              <a:t>aims</a:t>
            </a:r>
            <a:r>
              <a:rPr lang="es-ES" dirty="0"/>
              <a:t> to </a:t>
            </a:r>
            <a:r>
              <a:rPr lang="es-ES" dirty="0" err="1"/>
              <a:t>charge</a:t>
            </a:r>
            <a:r>
              <a:rPr lang="es-ES" dirty="0"/>
              <a:t> a Smart </a:t>
            </a:r>
            <a:r>
              <a:rPr lang="es-ES" dirty="0" err="1"/>
              <a:t>device</a:t>
            </a:r>
            <a:r>
              <a:rPr lang="es-ES" dirty="0"/>
              <a:t> </a:t>
            </a:r>
            <a:r>
              <a:rPr lang="es-ES" dirty="0" err="1"/>
              <a:t>positioned</a:t>
            </a:r>
            <a:r>
              <a:rPr lang="es-ES" dirty="0"/>
              <a:t> in </a:t>
            </a:r>
            <a:r>
              <a:rPr lang="es-ES" dirty="0" err="1"/>
              <a:t>the</a:t>
            </a:r>
            <a:r>
              <a:rPr lang="es-ES" dirty="0"/>
              <a:t> PSR </a:t>
            </a:r>
            <a:r>
              <a:rPr lang="es-ES" dirty="0" err="1"/>
              <a:t>using</a:t>
            </a:r>
            <a:r>
              <a:rPr lang="es-ES" dirty="0"/>
              <a:t> a laser </a:t>
            </a:r>
            <a:r>
              <a:rPr lang="es-ES" dirty="0" err="1"/>
              <a:t>beam</a:t>
            </a:r>
            <a:endParaRPr lang="es-ES" dirty="0"/>
          </a:p>
          <a:p>
            <a:pPr lvl="1"/>
            <a:r>
              <a:rPr lang="es-ES" dirty="0" err="1"/>
              <a:t>How</a:t>
            </a:r>
            <a:r>
              <a:rPr lang="es-ES" dirty="0"/>
              <a:t> to use </a:t>
            </a:r>
            <a:r>
              <a:rPr lang="es-ES" dirty="0" err="1"/>
              <a:t>something</a:t>
            </a:r>
            <a:r>
              <a:rPr lang="es-ES" dirty="0"/>
              <a:t> </a:t>
            </a:r>
            <a:r>
              <a:rPr lang="es-ES" dirty="0" err="1"/>
              <a:t>small</a:t>
            </a:r>
            <a:r>
              <a:rPr lang="es-ES" dirty="0"/>
              <a:t> and </a:t>
            </a:r>
            <a:r>
              <a:rPr lang="es-ES" dirty="0" err="1"/>
              <a:t>cheap</a:t>
            </a:r>
            <a:r>
              <a:rPr lang="es-ES" dirty="0"/>
              <a:t> for </a:t>
            </a:r>
            <a:r>
              <a:rPr lang="es-ES" dirty="0" err="1"/>
              <a:t>this</a:t>
            </a:r>
            <a:r>
              <a:rPr lang="es-ES" dirty="0"/>
              <a:t>? </a:t>
            </a:r>
            <a:r>
              <a:rPr lang="es-ES" dirty="0">
                <a:sym typeface="Wingdings" panose="05000000000000000000" pitchFamily="2" charset="2"/>
              </a:rPr>
              <a:t> </a:t>
            </a:r>
            <a:r>
              <a:rPr lang="es-ES" dirty="0" err="1">
                <a:sym typeface="Wingdings" panose="05000000000000000000" pitchFamily="2" charset="2"/>
              </a:rPr>
              <a:t>FemtoSats</a:t>
            </a:r>
            <a:endParaRPr lang="es-ES" dirty="0"/>
          </a:p>
          <a:p>
            <a:pPr marL="457200" lvl="1" indent="0">
              <a:buNone/>
            </a:pPr>
            <a:endParaRPr lang="es-ES" dirty="0"/>
          </a:p>
          <a:p>
            <a:endParaRPr lang="es-E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683C961-9829-481E-98AF-FC2C4F661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Motivation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7F1AA0-39A4-4EDB-B449-FA71215E1646}"/>
              </a:ext>
            </a:extLst>
          </p:cNvPr>
          <p:cNvSpPr/>
          <p:nvPr/>
        </p:nvSpPr>
        <p:spPr bwMode="auto">
          <a:xfrm>
            <a:off x="0" y="5879964"/>
            <a:ext cx="9144000" cy="609600"/>
          </a:xfrm>
          <a:prstGeom prst="rect">
            <a:avLst/>
          </a:prstGeom>
          <a:solidFill>
            <a:schemeClr val="tx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rPr>
              <a:t>Looking for new opportunities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10658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91A3DFF-55D7-47FA-B16A-B0B3BB81F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Design a 2F </a:t>
            </a:r>
            <a:r>
              <a:rPr lang="en-US" dirty="0" err="1"/>
              <a:t>FemtoSat</a:t>
            </a:r>
            <a:endParaRPr lang="en-US" dirty="0"/>
          </a:p>
          <a:p>
            <a:pPr lvl="1"/>
            <a:r>
              <a:rPr lang="en-US" dirty="0"/>
              <a:t>RF localization</a:t>
            </a:r>
          </a:p>
          <a:p>
            <a:pPr lvl="1"/>
            <a:r>
              <a:rPr lang="en-US" dirty="0"/>
              <a:t>Charge battery</a:t>
            </a:r>
          </a:p>
          <a:p>
            <a:pPr lvl="1"/>
            <a:r>
              <a:rPr lang="en-US" dirty="0"/>
              <a:t>Data transmission</a:t>
            </a:r>
          </a:p>
          <a:p>
            <a:pPr lvl="1"/>
            <a:r>
              <a:rPr lang="en-US" dirty="0"/>
              <a:t>Keeping it low-cost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72DE197-C530-4D64-A7A9-454E2CD1E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Objective</a:t>
            </a:r>
            <a:endParaRPr lang="en-US" dirty="0"/>
          </a:p>
        </p:txBody>
      </p:sp>
      <p:pic>
        <p:nvPicPr>
          <p:cNvPr id="4" name="Content Placeholder 3" descr="A close up of a screen&#10;&#10;Description automatically generated">
            <a:extLst>
              <a:ext uri="{FF2B5EF4-FFF2-40B4-BE49-F238E27FC236}">
                <a16:creationId xmlns:a16="http://schemas.microsoft.com/office/drawing/2014/main" id="{84204C39-CFE1-4963-AE2D-AB4893C47C6B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67400" y="2298440"/>
            <a:ext cx="2506375" cy="3757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7093065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4C601BE-2314-41BA-8C9D-9510C7127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Femto</a:t>
            </a:r>
            <a:r>
              <a:rPr lang="en-US" dirty="0"/>
              <a:t> concept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>
                <a:sym typeface="Wingdings" panose="05000000000000000000" pitchFamily="2" charset="2"/>
              </a:rPr>
              <a:t>SunCube</a:t>
            </a:r>
            <a:endParaRPr lang="en-US" dirty="0">
              <a:sym typeface="Wingdings" panose="05000000000000000000" pitchFamily="2" charset="2"/>
            </a:endParaRPr>
          </a:p>
          <a:p>
            <a:endParaRPr lang="en-US" dirty="0"/>
          </a:p>
          <a:p>
            <a:r>
              <a:rPr lang="en-US" dirty="0"/>
              <a:t>Solar panel miniaturization </a:t>
            </a:r>
            <a:r>
              <a:rPr lang="en-US" dirty="0">
                <a:sym typeface="Wingdings" panose="05000000000000000000" pitchFamily="2" charset="2"/>
              </a:rPr>
              <a:t> DHV technologies </a:t>
            </a:r>
          </a:p>
          <a:p>
            <a:endParaRPr lang="en-US" dirty="0"/>
          </a:p>
          <a:p>
            <a:r>
              <a:rPr lang="en-US" dirty="0"/>
              <a:t>Charge devices with laser </a:t>
            </a:r>
            <a:r>
              <a:rPr lang="en-US" dirty="0">
                <a:sym typeface="Wingdings" panose="05000000000000000000" pitchFamily="2" charset="2"/>
              </a:rPr>
              <a:t> ASU/Univ. of Arizona (2014),  Univ. of Washington (2018)</a:t>
            </a:r>
          </a:p>
          <a:p>
            <a:endParaRPr lang="en-US" dirty="0"/>
          </a:p>
          <a:p>
            <a:r>
              <a:rPr lang="en-US" dirty="0"/>
              <a:t>Arduino platform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FBE467-8E64-43B6-A7AA-C467CAF64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Related</a:t>
            </a:r>
            <a:r>
              <a:rPr lang="es-ES" dirty="0"/>
              <a:t> </a:t>
            </a:r>
            <a:r>
              <a:rPr lang="es-ES" dirty="0" err="1"/>
              <a:t>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906852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0BBA3-E903-468B-928F-B6F5684DE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Mission</a:t>
            </a:r>
            <a:r>
              <a:rPr lang="es-ES" dirty="0"/>
              <a:t> </a:t>
            </a:r>
            <a:r>
              <a:rPr lang="es-ES" dirty="0" err="1"/>
              <a:t>Requirements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006FC-1D68-4417-BB1D-FE12C08B5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Survive the extreme temperatures: [-153, 107] ºC</a:t>
            </a:r>
          </a:p>
          <a:p>
            <a:r>
              <a:rPr lang="en-US" dirty="0"/>
              <a:t>Charge a battery with a laser</a:t>
            </a:r>
          </a:p>
          <a:p>
            <a:r>
              <a:rPr lang="en-US" dirty="0"/>
              <a:t>RF localization</a:t>
            </a:r>
          </a:p>
          <a:p>
            <a:r>
              <a:rPr lang="en-US" dirty="0"/>
              <a:t>UHF data </a:t>
            </a:r>
            <a:r>
              <a:rPr lang="en-US" dirty="0" err="1"/>
              <a:t>transmision</a:t>
            </a:r>
            <a:endParaRPr lang="en-US" dirty="0"/>
          </a:p>
          <a:p>
            <a:r>
              <a:rPr lang="en-US" dirty="0"/>
              <a:t>Perform tasks for at least 12 hours</a:t>
            </a:r>
          </a:p>
          <a:p>
            <a:r>
              <a:rPr lang="es-ES" dirty="0"/>
              <a:t>Total </a:t>
            </a:r>
            <a:r>
              <a:rPr lang="es-ES" dirty="0" err="1"/>
              <a:t>mass</a:t>
            </a:r>
            <a:r>
              <a:rPr lang="es-ES" dirty="0"/>
              <a:t> per </a:t>
            </a:r>
            <a:r>
              <a:rPr lang="es-ES" dirty="0" err="1"/>
              <a:t>FemtoSat</a:t>
            </a:r>
            <a:r>
              <a:rPr lang="es-ES" dirty="0"/>
              <a:t> </a:t>
            </a:r>
            <a:r>
              <a:rPr lang="es-ES" dirty="0" err="1"/>
              <a:t>under</a:t>
            </a:r>
            <a:r>
              <a:rPr lang="es-ES" dirty="0"/>
              <a:t> 100g </a:t>
            </a:r>
          </a:p>
          <a:p>
            <a:r>
              <a:rPr lang="es-ES" dirty="0" err="1"/>
              <a:t>Cost</a:t>
            </a:r>
            <a:r>
              <a:rPr lang="es-ES" dirty="0"/>
              <a:t> </a:t>
            </a:r>
            <a:r>
              <a:rPr lang="es-ES" dirty="0" err="1"/>
              <a:t>under</a:t>
            </a:r>
            <a:r>
              <a:rPr lang="es-ES" dirty="0"/>
              <a:t> $350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7989F3-B59A-4F04-B00F-5090EA56325F}"/>
              </a:ext>
            </a:extLst>
          </p:cNvPr>
          <p:cNvSpPr/>
          <p:nvPr/>
        </p:nvSpPr>
        <p:spPr bwMode="auto">
          <a:xfrm>
            <a:off x="0" y="5879964"/>
            <a:ext cx="9144000" cy="609600"/>
          </a:xfrm>
          <a:prstGeom prst="rect">
            <a:avLst/>
          </a:prstGeom>
          <a:solidFill>
            <a:schemeClr val="tx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Garamond" pitchFamily="18" charset="0"/>
              </a:rPr>
              <a:t>Low cost approach to obtaining first look inside PSR region</a:t>
            </a:r>
            <a:r>
              <a:rPr kumimoji="0" lang="en-US" sz="26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Garamond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630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1B78B-03A8-4472-8E11-7A1CF7A3C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Challenges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0C56E-CB71-4B22-B62E-CD4270447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/>
              <a:t>Technology</a:t>
            </a:r>
            <a:r>
              <a:rPr lang="es-ES" dirty="0"/>
              <a:t> </a:t>
            </a:r>
            <a:r>
              <a:rPr lang="es-ES" dirty="0" err="1"/>
              <a:t>limitations</a:t>
            </a:r>
            <a:endParaRPr lang="es-ES" dirty="0"/>
          </a:p>
          <a:p>
            <a:endParaRPr lang="es-ES" dirty="0"/>
          </a:p>
          <a:p>
            <a:r>
              <a:rPr lang="es-ES" dirty="0" err="1"/>
              <a:t>Coupling</a:t>
            </a:r>
            <a:endParaRPr lang="es-ES" dirty="0"/>
          </a:p>
          <a:p>
            <a:pPr marL="0" indent="0">
              <a:buNone/>
            </a:pPr>
            <a:endParaRPr lang="es-ES" dirty="0"/>
          </a:p>
          <a:p>
            <a:r>
              <a:rPr lang="es-ES" dirty="0"/>
              <a:t>Extreme </a:t>
            </a:r>
            <a:r>
              <a:rPr lang="es-ES" dirty="0" err="1"/>
              <a:t>conditions</a:t>
            </a:r>
            <a:endParaRPr lang="en-US" dirty="0"/>
          </a:p>
        </p:txBody>
      </p:sp>
      <p:pic>
        <p:nvPicPr>
          <p:cNvPr id="1030" name="Picture 6" descr="Diabetes and Cold Weather - Snow and Winter's Affect on Diabetes">
            <a:extLst>
              <a:ext uri="{FF2B5EF4-FFF2-40B4-BE49-F238E27FC236}">
                <a16:creationId xmlns:a16="http://schemas.microsoft.com/office/drawing/2014/main" id="{CF75ACC7-5A55-4CDB-80CF-B16AD51A38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802" y="4026585"/>
            <a:ext cx="1497875" cy="998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ecomendaciones ante una alerta de calor">
            <a:extLst>
              <a:ext uri="{FF2B5EF4-FFF2-40B4-BE49-F238E27FC236}">
                <a16:creationId xmlns:a16="http://schemas.microsoft.com/office/drawing/2014/main" id="{F8E3C01B-945D-41F7-9A14-759B1D646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943" y="3787565"/>
            <a:ext cx="1492112" cy="1281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ow to create a cycle flow chart using four arrows in a circle ...">
            <a:extLst>
              <a:ext uri="{FF2B5EF4-FFF2-40B4-BE49-F238E27FC236}">
                <a16:creationId xmlns:a16="http://schemas.microsoft.com/office/drawing/2014/main" id="{8EE7BA8C-DF57-452D-BD00-C3A51B78A6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651" y="2684053"/>
            <a:ext cx="939554" cy="93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The Trap of Overthinking - Executive Secretary">
            <a:extLst>
              <a:ext uri="{FF2B5EF4-FFF2-40B4-BE49-F238E27FC236}">
                <a16:creationId xmlns:a16="http://schemas.microsoft.com/office/drawing/2014/main" id="{C2F22109-4AA4-4AA1-8205-CABC28A74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720" y="2504053"/>
            <a:ext cx="17145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EA65888-384C-4220-BC65-C4E07DAA4667}"/>
              </a:ext>
            </a:extLst>
          </p:cNvPr>
          <p:cNvSpPr/>
          <p:nvPr/>
        </p:nvSpPr>
        <p:spPr bwMode="auto">
          <a:xfrm>
            <a:off x="0" y="5867400"/>
            <a:ext cx="9144000" cy="609600"/>
          </a:xfrm>
          <a:prstGeom prst="rect">
            <a:avLst/>
          </a:prstGeom>
          <a:solidFill>
            <a:schemeClr val="tx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Garamond" pitchFamily="18" charset="0"/>
              </a:rPr>
              <a:t>It is never easy</a:t>
            </a:r>
            <a:endParaRPr kumimoji="0" lang="en-US" sz="26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91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8E4E6-7DF0-48E1-A79D-98F48E911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Concept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Operation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2BACFD-86E0-46D4-A1F0-9E2A7E783753}"/>
              </a:ext>
            </a:extLst>
          </p:cNvPr>
          <p:cNvSpPr/>
          <p:nvPr/>
        </p:nvSpPr>
        <p:spPr bwMode="auto">
          <a:xfrm>
            <a:off x="0" y="2133600"/>
            <a:ext cx="9144000" cy="4724400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s-ES" sz="1400" u="none" dirty="0"/>
          </a:p>
        </p:txBody>
      </p:sp>
      <p:pic>
        <p:nvPicPr>
          <p:cNvPr id="1026" name="Picture 2" descr="Medio siglo del lanzamiento del Apolo 11 hacia la Luna">
            <a:extLst>
              <a:ext uri="{FF2B5EF4-FFF2-40B4-BE49-F238E27FC236}">
                <a16:creationId xmlns:a16="http://schemas.microsoft.com/office/drawing/2014/main" id="{3D6D5444-AD84-49E7-B155-8CA1323FE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8" y="4495800"/>
            <a:ext cx="2414377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A body of water&#10;&#10;Description automatically generated">
            <a:extLst>
              <a:ext uri="{FF2B5EF4-FFF2-40B4-BE49-F238E27FC236}">
                <a16:creationId xmlns:a16="http://schemas.microsoft.com/office/drawing/2014/main" id="{24673667-1B55-4F0B-9624-6DE8552FF0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166" y="3051313"/>
            <a:ext cx="6764712" cy="3806687"/>
          </a:xfrm>
          <a:prstGeom prst="rect">
            <a:avLst/>
          </a:prstGeom>
        </p:spPr>
      </p:pic>
      <p:pic>
        <p:nvPicPr>
          <p:cNvPr id="1028" name="Picture 4" descr="Medio siglo del lanzamiento del Apolo 11 hacia la Luna">
            <a:extLst>
              <a:ext uri="{FF2B5EF4-FFF2-40B4-BE49-F238E27FC236}">
                <a16:creationId xmlns:a16="http://schemas.microsoft.com/office/drawing/2014/main" id="{0A358478-95B8-43C8-8230-89B715314C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749" b="89852" l="9859" r="89984">
                        <a14:foregroundMark x1="43036" y1="16421" x2="43349" y2="7749"/>
                        <a14:foregroundMark x1="42410" y1="33764" x2="42567" y2="23063"/>
                        <a14:foregroundMark x1="42254" y1="21771" x2="41784" y2="30074"/>
                        <a14:foregroundMark x1="43349" y1="31365" x2="43349" y2="57934"/>
                        <a14:foregroundMark x1="43662" y1="59779" x2="43662" y2="68450"/>
                        <a14:foregroundMark x1="45383" y1="60517" x2="45383" y2="58303"/>
                        <a14:foregroundMark x1="45227" y1="58672" x2="45853" y2="60148"/>
                        <a14:foregroundMark x1="45227" y1="58487" x2="46009" y2="58672"/>
                        <a14:foregroundMark x1="42410" y1="45941" x2="42410" y2="47232"/>
                        <a14:foregroundMark x1="41628" y1="27491" x2="41628" y2="46494"/>
                        <a14:foregroundMark x1="41628" y1="46494" x2="45383" y2="49262"/>
                        <a14:backgroundMark x1="15180" y1="87638" x2="16588" y2="60517"/>
                        <a14:backgroundMark x1="16588" y1="60517" x2="17840" y2="54982"/>
                        <a14:backgroundMark x1="26604" y1="91144" x2="26604" y2="38192"/>
                        <a14:backgroundMark x1="38341" y1="66974" x2="37246" y2="87454"/>
                        <a14:backgroundMark x1="37246" y1="87454" x2="37089" y2="87638"/>
                        <a14:backgroundMark x1="73396" y1="37638" x2="76682" y2="89114"/>
                        <a14:backgroundMark x1="58685" y1="69373" x2="56338" y2="86900"/>
                        <a14:backgroundMark x1="50235" y1="36531" x2="51643" y2="67897"/>
                        <a14:backgroundMark x1="51643" y1="67897" x2="51800" y2="38007"/>
                        <a14:backgroundMark x1="51800" y1="38007" x2="53678" y2="68635"/>
                        <a14:backgroundMark x1="33646" y1="40590" x2="31768" y2="63469"/>
                        <a14:backgroundMark x1="31768" y1="63469" x2="33020" y2="72878"/>
                        <a14:backgroundMark x1="33020" y1="72878" x2="34585" y2="40037"/>
                        <a14:backgroundMark x1="34585" y1="40037" x2="38185" y2="50738"/>
                        <a14:backgroundMark x1="38185" y1="50738" x2="38185" y2="64022"/>
                        <a14:backgroundMark x1="38185" y1="64022" x2="37872" y2="37085"/>
                        <a14:backgroundMark x1="47887" y1="38561" x2="47887" y2="48339"/>
                        <a14:backgroundMark x1="47665" y1="46430" x2="46792" y2="38930"/>
                        <a14:backgroundMark x1="47887" y1="48339" x2="47676" y2="46527"/>
                        <a14:backgroundMark x1="46792" y1="38930" x2="46948" y2="38745"/>
                        <a14:backgroundMark x1="46676" y1="55067" x2="47133" y2="55400"/>
                        <a14:backgroundMark x1="47574" y1="55720" x2="46769" y2="57934"/>
                        <a14:backgroundMark x1="46989" y1="65397" x2="52113" y2="66605"/>
                        <a14:backgroundMark x1="52113" y1="66605" x2="43818" y2="71771"/>
                        <a14:backgroundMark x1="43818" y1="71771" x2="48670" y2="79151"/>
                        <a14:backgroundMark x1="48670" y1="79151" x2="41158" y2="75646"/>
                        <a14:backgroundMark x1="41158" y1="75646" x2="42157" y2="684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898" r="47574" b="20664"/>
          <a:stretch/>
        </p:blipFill>
        <p:spPr bwMode="auto">
          <a:xfrm>
            <a:off x="838200" y="2590800"/>
            <a:ext cx="533400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E45B497-C163-4DA1-8177-2E257C6D63CA}"/>
              </a:ext>
            </a:extLst>
          </p:cNvPr>
          <p:cNvSpPr/>
          <p:nvPr/>
        </p:nvSpPr>
        <p:spPr bwMode="auto">
          <a:xfrm>
            <a:off x="1095992" y="2627768"/>
            <a:ext cx="2533650" cy="2109638"/>
          </a:xfrm>
          <a:custGeom>
            <a:avLst/>
            <a:gdLst>
              <a:gd name="connsiteX0" fmla="*/ 0 w 2247900"/>
              <a:gd name="connsiteY0" fmla="*/ 519758 h 2524355"/>
              <a:gd name="connsiteX1" fmla="*/ 190500 w 2247900"/>
              <a:gd name="connsiteY1" fmla="*/ 53033 h 2524355"/>
              <a:gd name="connsiteX2" fmla="*/ 1114425 w 2247900"/>
              <a:gd name="connsiteY2" fmla="*/ 33983 h 2524355"/>
              <a:gd name="connsiteX3" fmla="*/ 1800225 w 2247900"/>
              <a:gd name="connsiteY3" fmla="*/ 262583 h 2524355"/>
              <a:gd name="connsiteX4" fmla="*/ 2152650 w 2247900"/>
              <a:gd name="connsiteY4" fmla="*/ 929333 h 2524355"/>
              <a:gd name="connsiteX5" fmla="*/ 2228850 w 2247900"/>
              <a:gd name="connsiteY5" fmla="*/ 1900883 h 2524355"/>
              <a:gd name="connsiteX6" fmla="*/ 2238375 w 2247900"/>
              <a:gd name="connsiteY6" fmla="*/ 2472383 h 2524355"/>
              <a:gd name="connsiteX7" fmla="*/ 2247900 w 2247900"/>
              <a:gd name="connsiteY7" fmla="*/ 2462858 h 252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47900" h="2524355">
                <a:moveTo>
                  <a:pt x="0" y="519758"/>
                </a:moveTo>
                <a:cubicBezTo>
                  <a:pt x="2381" y="326877"/>
                  <a:pt x="4762" y="133996"/>
                  <a:pt x="190500" y="53033"/>
                </a:cubicBezTo>
                <a:cubicBezTo>
                  <a:pt x="376238" y="-27930"/>
                  <a:pt x="846137" y="-942"/>
                  <a:pt x="1114425" y="33983"/>
                </a:cubicBezTo>
                <a:cubicBezTo>
                  <a:pt x="1382713" y="68908"/>
                  <a:pt x="1627188" y="113358"/>
                  <a:pt x="1800225" y="262583"/>
                </a:cubicBezTo>
                <a:cubicBezTo>
                  <a:pt x="1973262" y="411808"/>
                  <a:pt x="2081213" y="656283"/>
                  <a:pt x="2152650" y="929333"/>
                </a:cubicBezTo>
                <a:cubicBezTo>
                  <a:pt x="2224087" y="1202383"/>
                  <a:pt x="2214563" y="1643708"/>
                  <a:pt x="2228850" y="1900883"/>
                </a:cubicBezTo>
                <a:cubicBezTo>
                  <a:pt x="2243137" y="2158058"/>
                  <a:pt x="2238375" y="2472383"/>
                  <a:pt x="2238375" y="2472383"/>
                </a:cubicBezTo>
                <a:cubicBezTo>
                  <a:pt x="2241550" y="2566045"/>
                  <a:pt x="2244725" y="2514451"/>
                  <a:pt x="2247900" y="2462858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pic>
        <p:nvPicPr>
          <p:cNvPr id="16" name="Picture 15" descr="A picture containing sitting, table, bicycle, yellow&#10;&#10;Description automatically generated">
            <a:extLst>
              <a:ext uri="{FF2B5EF4-FFF2-40B4-BE49-F238E27FC236}">
                <a16:creationId xmlns:a16="http://schemas.microsoft.com/office/drawing/2014/main" id="{F15784D8-631E-460A-B7E3-B3C89553575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378" y="3613000"/>
            <a:ext cx="2424165" cy="176560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09F301B-2A1D-4C56-9B13-83B428865B81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384484" y="2709535"/>
            <a:ext cx="14682" cy="414846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C12E982-E2FB-46CE-B70D-E548B0D6DCFD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735673" y="2508032"/>
            <a:ext cx="25998" cy="434996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4D9266F-AA5B-41A4-863A-E6E685B7780F}"/>
              </a:ext>
            </a:extLst>
          </p:cNvPr>
          <p:cNvCxnSpPr>
            <a:cxnSpLocks/>
            <a:endCxn id="39" idx="2"/>
          </p:cNvCxnSpPr>
          <p:nvPr/>
        </p:nvCxnSpPr>
        <p:spPr bwMode="auto">
          <a:xfrm flipH="1" flipV="1">
            <a:off x="6254413" y="2472154"/>
            <a:ext cx="19510" cy="43434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A852355-575D-4E32-AF4A-944B44B57CD2}"/>
              </a:ext>
            </a:extLst>
          </p:cNvPr>
          <p:cNvCxnSpPr>
            <a:cxnSpLocks/>
            <a:endCxn id="40" idx="2"/>
          </p:cNvCxnSpPr>
          <p:nvPr/>
        </p:nvCxnSpPr>
        <p:spPr bwMode="auto">
          <a:xfrm flipH="1" flipV="1">
            <a:off x="7772965" y="2472154"/>
            <a:ext cx="13204" cy="422581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1E0EADC-E54B-4375-88AD-BE7A73EB7F79}"/>
              </a:ext>
            </a:extLst>
          </p:cNvPr>
          <p:cNvSpPr/>
          <p:nvPr/>
        </p:nvSpPr>
        <p:spPr bwMode="auto">
          <a:xfrm>
            <a:off x="3914775" y="3683349"/>
            <a:ext cx="3207231" cy="2109638"/>
          </a:xfrm>
          <a:custGeom>
            <a:avLst/>
            <a:gdLst>
              <a:gd name="connsiteX0" fmla="*/ 0 w 3207231"/>
              <a:gd name="connsiteY0" fmla="*/ 783876 h 2109638"/>
              <a:gd name="connsiteX1" fmla="*/ 428625 w 3207231"/>
              <a:gd name="connsiteY1" fmla="*/ 107601 h 2109638"/>
              <a:gd name="connsiteX2" fmla="*/ 1028700 w 3207231"/>
              <a:gd name="connsiteY2" fmla="*/ 12351 h 2109638"/>
              <a:gd name="connsiteX3" fmla="*/ 1571625 w 3207231"/>
              <a:gd name="connsiteY3" fmla="*/ 221901 h 2109638"/>
              <a:gd name="connsiteX4" fmla="*/ 2600325 w 3207231"/>
              <a:gd name="connsiteY4" fmla="*/ 812451 h 2109638"/>
              <a:gd name="connsiteX5" fmla="*/ 2990850 w 3207231"/>
              <a:gd name="connsiteY5" fmla="*/ 1364901 h 2109638"/>
              <a:gd name="connsiteX6" fmla="*/ 3181350 w 3207231"/>
              <a:gd name="connsiteY6" fmla="*/ 2031651 h 2109638"/>
              <a:gd name="connsiteX7" fmla="*/ 3200400 w 3207231"/>
              <a:gd name="connsiteY7" fmla="*/ 2069751 h 2109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07231" h="2109638">
                <a:moveTo>
                  <a:pt x="0" y="783876"/>
                </a:moveTo>
                <a:cubicBezTo>
                  <a:pt x="128587" y="510032"/>
                  <a:pt x="257175" y="236189"/>
                  <a:pt x="428625" y="107601"/>
                </a:cubicBezTo>
                <a:cubicBezTo>
                  <a:pt x="600075" y="-20987"/>
                  <a:pt x="838200" y="-6699"/>
                  <a:pt x="1028700" y="12351"/>
                </a:cubicBezTo>
                <a:cubicBezTo>
                  <a:pt x="1219200" y="31401"/>
                  <a:pt x="1309688" y="88551"/>
                  <a:pt x="1571625" y="221901"/>
                </a:cubicBezTo>
                <a:cubicBezTo>
                  <a:pt x="1833563" y="355251"/>
                  <a:pt x="2363787" y="621951"/>
                  <a:pt x="2600325" y="812451"/>
                </a:cubicBezTo>
                <a:cubicBezTo>
                  <a:pt x="2836863" y="1002951"/>
                  <a:pt x="2894013" y="1161701"/>
                  <a:pt x="2990850" y="1364901"/>
                </a:cubicBezTo>
                <a:cubicBezTo>
                  <a:pt x="3087687" y="1568101"/>
                  <a:pt x="3146425" y="1914176"/>
                  <a:pt x="3181350" y="2031651"/>
                </a:cubicBezTo>
                <a:cubicBezTo>
                  <a:pt x="3216275" y="2149126"/>
                  <a:pt x="3208337" y="2109438"/>
                  <a:pt x="3200400" y="2069751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pic>
        <p:nvPicPr>
          <p:cNvPr id="24" name="Picture 23" descr="A close up of a screen&#10;&#10;Description automatically generated">
            <a:extLst>
              <a:ext uri="{FF2B5EF4-FFF2-40B4-BE49-F238E27FC236}">
                <a16:creationId xmlns:a16="http://schemas.microsoft.com/office/drawing/2014/main" id="{72E2E3CC-530B-4413-BE11-76EA70B8A7C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444383" flipH="1">
            <a:off x="5343841" y="3701735"/>
            <a:ext cx="318896" cy="404810"/>
          </a:xfrm>
          <a:prstGeom prst="rect">
            <a:avLst/>
          </a:prstGeom>
        </p:spPr>
      </p:pic>
      <p:pic>
        <p:nvPicPr>
          <p:cNvPr id="17" name="Picture 16" descr="A close up of a screen&#10;&#10;Description automatically generated">
            <a:extLst>
              <a:ext uri="{FF2B5EF4-FFF2-40B4-BE49-F238E27FC236}">
                <a16:creationId xmlns:a16="http://schemas.microsoft.com/office/drawing/2014/main" id="{BD70736C-F34B-4EAD-A56C-400E353F430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41212" y="5355803"/>
            <a:ext cx="565927" cy="718394"/>
          </a:xfrm>
          <a:prstGeom prst="rect">
            <a:avLst/>
          </a:prstGeom>
        </p:spPr>
      </p:pic>
      <p:pic>
        <p:nvPicPr>
          <p:cNvPr id="26" name="Picture 25" descr="A picture containing meter, train, black, red&#10;&#10;Description automatically generated">
            <a:extLst>
              <a:ext uri="{FF2B5EF4-FFF2-40B4-BE49-F238E27FC236}">
                <a16:creationId xmlns:a16="http://schemas.microsoft.com/office/drawing/2014/main" id="{102B804A-DA75-4896-A125-EDAC077E863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3965" flipH="1">
            <a:off x="6341801" y="5108931"/>
            <a:ext cx="686559" cy="770428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D796476D-4A17-4736-9B7B-6DF685D587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6759" y="5453378"/>
            <a:ext cx="605049" cy="76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AB85290D-9102-4F25-B9B9-1C535F0E1946}"/>
              </a:ext>
            </a:extLst>
          </p:cNvPr>
          <p:cNvSpPr/>
          <p:nvPr/>
        </p:nvSpPr>
        <p:spPr bwMode="auto">
          <a:xfrm>
            <a:off x="0" y="6324600"/>
            <a:ext cx="2399165" cy="533400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headEnd type="none" w="med" len="med"/>
            <a:tailEnd type="none" w="med" len="med"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u="none">
                <a:solidFill>
                  <a:schemeClr val="tx1"/>
                </a:solidFill>
                <a:latin typeface="Garamond" pitchFamily="18" charset="0"/>
              </a:rPr>
              <a:t>Launch</a:t>
            </a:r>
            <a:endParaRPr kumimoji="0" lang="en-US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37D9C65-37E4-46BF-8C4C-F6DD2D59744F}"/>
              </a:ext>
            </a:extLst>
          </p:cNvPr>
          <p:cNvSpPr/>
          <p:nvPr/>
        </p:nvSpPr>
        <p:spPr bwMode="auto">
          <a:xfrm>
            <a:off x="2408953" y="6324600"/>
            <a:ext cx="2352412" cy="533400"/>
          </a:xfrm>
          <a:prstGeom prst="rect">
            <a:avLst/>
          </a:prstGeom>
          <a:solidFill>
            <a:schemeClr val="bg2">
              <a:lumMod val="50000"/>
              <a:lumOff val="50000"/>
            </a:schemeClr>
          </a:solidFill>
          <a:ln>
            <a:headEnd type="none" w="med" len="med"/>
            <a:tailEnd type="none" w="med" len="med"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Landing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9EF4717-D7A9-48C9-A87C-566282825C2D}"/>
              </a:ext>
            </a:extLst>
          </p:cNvPr>
          <p:cNvSpPr/>
          <p:nvPr/>
        </p:nvSpPr>
        <p:spPr bwMode="auto">
          <a:xfrm>
            <a:off x="4771151" y="6324600"/>
            <a:ext cx="1497127" cy="533400"/>
          </a:xfrm>
          <a:prstGeom prst="rect">
            <a:avLst/>
          </a:prstGeom>
          <a:solidFill>
            <a:srgbClr val="339966"/>
          </a:solidFill>
          <a:ln>
            <a:solidFill>
              <a:schemeClr val="bg1">
                <a:lumMod val="60000"/>
                <a:lumOff val="40000"/>
              </a:schemeClr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Deployment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ABDAB46-CD50-4A9F-9F18-2442A002B8E5}"/>
              </a:ext>
            </a:extLst>
          </p:cNvPr>
          <p:cNvSpPr/>
          <p:nvPr/>
        </p:nvSpPr>
        <p:spPr bwMode="auto">
          <a:xfrm>
            <a:off x="6275838" y="6324600"/>
            <a:ext cx="1497127" cy="533400"/>
          </a:xfrm>
          <a:prstGeom prst="rect">
            <a:avLst/>
          </a:prstGeom>
          <a:solidFill>
            <a:srgbClr val="FFCC66"/>
          </a:solidFill>
          <a:ln>
            <a:headEnd type="none" w="med" len="med"/>
            <a:tailEnd type="none" w="med" len="med"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u="none">
                <a:solidFill>
                  <a:schemeClr val="tx1"/>
                </a:solidFill>
                <a:latin typeface="Garamond" pitchFamily="18" charset="0"/>
              </a:rPr>
              <a:t>Data recollection</a:t>
            </a:r>
            <a:endParaRPr kumimoji="0" lang="en-US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22F9B0B-E745-4DBB-99FD-7490E68BE0DE}"/>
              </a:ext>
            </a:extLst>
          </p:cNvPr>
          <p:cNvSpPr/>
          <p:nvPr/>
        </p:nvSpPr>
        <p:spPr bwMode="auto">
          <a:xfrm>
            <a:off x="7780526" y="6324600"/>
            <a:ext cx="1392831" cy="533400"/>
          </a:xfrm>
          <a:prstGeom prst="rect">
            <a:avLst/>
          </a:prstGeom>
          <a:solidFill>
            <a:srgbClr val="C00000"/>
          </a:solidFill>
          <a:ln>
            <a:headEnd type="none" w="med" len="med"/>
            <a:tailEnd type="none" w="med" len="med"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u="none">
                <a:solidFill>
                  <a:schemeClr val="tx1"/>
                </a:solidFill>
                <a:latin typeface="Garamond" pitchFamily="18" charset="0"/>
              </a:rPr>
              <a:t>Disposal</a:t>
            </a:r>
            <a:endParaRPr kumimoji="0" lang="en-US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0770E8C-1F37-42CE-B91C-0BF84C554CB9}"/>
              </a:ext>
            </a:extLst>
          </p:cNvPr>
          <p:cNvSpPr txBox="1"/>
          <p:nvPr/>
        </p:nvSpPr>
        <p:spPr>
          <a:xfrm>
            <a:off x="2154354" y="2166927"/>
            <a:ext cx="4602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u="none" dirty="0"/>
              <a:t>t=0</a:t>
            </a:r>
            <a:endParaRPr lang="en-US" sz="1400" u="none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FF43C95-4AEA-4D8D-8E09-513C8332F072}"/>
              </a:ext>
            </a:extLst>
          </p:cNvPr>
          <p:cNvSpPr txBox="1"/>
          <p:nvPr/>
        </p:nvSpPr>
        <p:spPr>
          <a:xfrm>
            <a:off x="4461828" y="2151539"/>
            <a:ext cx="9264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u="none" dirty="0"/>
              <a:t>t=3h</a:t>
            </a:r>
            <a:endParaRPr lang="en-US" sz="1600" u="none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4E2BEAC-CD6E-4C02-9C2B-8E1DF22A2EAB}"/>
              </a:ext>
            </a:extLst>
          </p:cNvPr>
          <p:cNvSpPr txBox="1"/>
          <p:nvPr/>
        </p:nvSpPr>
        <p:spPr>
          <a:xfrm>
            <a:off x="5791200" y="2133600"/>
            <a:ext cx="9264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u="none" dirty="0"/>
              <a:t>t=3.5h</a:t>
            </a:r>
            <a:endParaRPr lang="en-US" sz="1600" u="none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1D62838-7734-4C4A-BD90-2BA8A4114CCA}"/>
              </a:ext>
            </a:extLst>
          </p:cNvPr>
          <p:cNvSpPr txBox="1"/>
          <p:nvPr/>
        </p:nvSpPr>
        <p:spPr>
          <a:xfrm>
            <a:off x="7237898" y="2133600"/>
            <a:ext cx="10701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u="none" dirty="0"/>
              <a:t>t=12 </a:t>
            </a:r>
            <a:r>
              <a:rPr lang="es-ES" sz="1600" u="none" dirty="0" err="1"/>
              <a:t>days</a:t>
            </a:r>
            <a:endParaRPr lang="en-US" sz="1600" u="none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CE6E74A-F496-4456-B054-04301825C8AE}"/>
              </a:ext>
            </a:extLst>
          </p:cNvPr>
          <p:cNvSpPr txBox="1"/>
          <p:nvPr/>
        </p:nvSpPr>
        <p:spPr>
          <a:xfrm>
            <a:off x="715350" y="2185977"/>
            <a:ext cx="14097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u="none" dirty="0" err="1"/>
              <a:t>Launch</a:t>
            </a:r>
            <a:r>
              <a:rPr lang="es-ES" sz="1200" u="none" dirty="0"/>
              <a:t> + 5.5 </a:t>
            </a:r>
            <a:r>
              <a:rPr lang="es-ES" sz="1200" u="none" dirty="0" err="1"/>
              <a:t>days</a:t>
            </a:r>
            <a:endParaRPr lang="es-ES" sz="1200" u="none" dirty="0"/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63044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 up of a map&#10;&#10;Description automatically generated">
            <a:extLst>
              <a:ext uri="{FF2B5EF4-FFF2-40B4-BE49-F238E27FC236}">
                <a16:creationId xmlns:a16="http://schemas.microsoft.com/office/drawing/2014/main" id="{6DBC1EFF-1D31-4837-A3E6-61AC084A26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886" y="3989666"/>
            <a:ext cx="4437904" cy="286833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536C8D-0786-44BF-9855-0C210726E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Design</a:t>
            </a:r>
            <a:r>
              <a:rPr lang="es-ES" dirty="0"/>
              <a:t> </a:t>
            </a:r>
            <a:r>
              <a:rPr lang="es-ES" dirty="0" err="1"/>
              <a:t>Part</a:t>
            </a:r>
            <a:r>
              <a:rPr lang="es-ES" dirty="0"/>
              <a:t> I: </a:t>
            </a:r>
            <a:r>
              <a:rPr lang="es-ES" dirty="0" err="1"/>
              <a:t>launching</a:t>
            </a:r>
            <a:r>
              <a:rPr lang="es-ES" dirty="0"/>
              <a:t> </a:t>
            </a:r>
            <a:r>
              <a:rPr lang="es-ES" dirty="0" err="1"/>
              <a:t>survival</a:t>
            </a:r>
            <a:endParaRPr lang="en-US" dirty="0"/>
          </a:p>
        </p:txBody>
      </p:sp>
      <p:pic>
        <p:nvPicPr>
          <p:cNvPr id="4" name="Content Placeholder 3" descr="A picture containing dark, black, sitting, computer&#10;&#10;Description automatically generated">
            <a:extLst>
              <a:ext uri="{FF2B5EF4-FFF2-40B4-BE49-F238E27FC236}">
                <a16:creationId xmlns:a16="http://schemas.microsoft.com/office/drawing/2014/main" id="{F481F1EB-F703-420B-9C06-6B4F421849D3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887365"/>
            <a:ext cx="3733800" cy="222743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B3C6F17-5FC8-4296-8937-EAA7688C56DF}"/>
                  </a:ext>
                </a:extLst>
              </p:cNvPr>
              <p:cNvSpPr txBox="1"/>
              <p:nvPr/>
            </p:nvSpPr>
            <p:spPr>
              <a:xfrm>
                <a:off x="4418882" y="1908707"/>
                <a:ext cx="3984360" cy="6924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800" b="1" u="none" dirty="0">
                    <a:solidFill>
                      <a:schemeClr val="bg2"/>
                    </a:solidFill>
                    <a:latin typeface="Abadi" panose="020B0604020104020204" pitchFamily="34" charset="0"/>
                    <a:cs typeface="Calibri Light" panose="020F0302020204030204" pitchFamily="34" charset="0"/>
                  </a:rPr>
                  <a:t>Conservation of energy model</a:t>
                </a:r>
                <a:endParaRPr lang="en-US" sz="1600" b="1" u="none" dirty="0">
                  <a:solidFill>
                    <a:schemeClr val="bg2"/>
                  </a:solidFill>
                  <a:latin typeface="Abadi" panose="020B0604020104020204" pitchFamily="34" charset="0"/>
                  <a:cs typeface="Calibri Light" panose="020F0302020204030204" pitchFamily="34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i="1" u="none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18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8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</m:func>
                      <m:d>
                        <m:dPr>
                          <m:ctrlPr>
                            <a:rPr lang="en-US" sz="18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  <m:func>
                            <m:funcPr>
                              <m:ctrlPr>
                                <a:rPr lang="en-US" sz="18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US" sz="18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</m:func>
                          <m:r>
                            <a:rPr lang="en-US" sz="18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+1.9+20</m:t>
                          </m:r>
                          <m:func>
                            <m:funcPr>
                              <m:ctrlPr>
                                <a:rPr lang="en-US" sz="18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US" sz="18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</m:func>
                        </m:e>
                      </m:d>
                      <m:r>
                        <a:rPr lang="en-US" sz="18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=20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B3C6F17-5FC8-4296-8937-EAA7688C56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8882" y="1908707"/>
                <a:ext cx="3984360" cy="692497"/>
              </a:xfrm>
              <a:prstGeom prst="rect">
                <a:avLst/>
              </a:prstGeom>
              <a:blipFill>
                <a:blip r:embed="rId4"/>
                <a:stretch>
                  <a:fillRect l="-3675" t="-11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A close up of a map&#10;&#10;Description automatically generated">
            <a:extLst>
              <a:ext uri="{FF2B5EF4-FFF2-40B4-BE49-F238E27FC236}">
                <a16:creationId xmlns:a16="http://schemas.microsoft.com/office/drawing/2014/main" id="{1385B5C9-5923-4976-9CC4-72CCC35C0896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14" y="4114800"/>
            <a:ext cx="4163485" cy="2667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5342E73-F5AB-4DB8-957D-97135F81A45D}"/>
                  </a:ext>
                </a:extLst>
              </p:cNvPr>
              <p:cNvSpPr txBox="1"/>
              <p:nvPr/>
            </p:nvSpPr>
            <p:spPr>
              <a:xfrm>
                <a:off x="4324928" y="2648071"/>
                <a:ext cx="208491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800" b="1" u="none" dirty="0">
                    <a:solidFill>
                      <a:schemeClr val="bg2"/>
                    </a:solidFill>
                    <a:latin typeface="Abadi" panose="020B0604020104020204" pitchFamily="34" charset="0"/>
                    <a:cs typeface="Calibri Light" panose="020F0302020204030204" pitchFamily="34" charset="0"/>
                  </a:rPr>
                  <a:t>Results: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" sz="1800" i="1" u="none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800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s-ES" sz="1800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s-ES" sz="1800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=4.97</m:t>
                    </m:r>
                  </m:oMath>
                </a14:m>
                <a:r>
                  <a:rPr lang="es-ES" sz="1800" u="none" dirty="0">
                    <a:solidFill>
                      <a:schemeClr val="bg2"/>
                    </a:solidFill>
                    <a:latin typeface="Cambria Math" panose="02040503050406030204" pitchFamily="18" charset="0"/>
                  </a:rPr>
                  <a:t> m/s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800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1800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=36.45º</m:t>
                    </m:r>
                  </m:oMath>
                </a14:m>
                <a:endParaRPr lang="es-ES" sz="1800" u="none" dirty="0">
                  <a:solidFill>
                    <a:schemeClr val="bg2"/>
                  </a:solidFill>
                  <a:latin typeface="Cambria Math" panose="020405030504060302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1800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800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=4.25 </m:t>
                    </m:r>
                    <m:r>
                      <a:rPr lang="en-US" sz="1800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u="none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5342E73-F5AB-4DB8-957D-97135F81A4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928" y="2648071"/>
                <a:ext cx="2084914" cy="1200329"/>
              </a:xfrm>
              <a:prstGeom prst="rect">
                <a:avLst/>
              </a:prstGeom>
              <a:blipFill>
                <a:blip r:embed="rId6"/>
                <a:stretch>
                  <a:fillRect l="-2339" t="-2538" b="-50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F6DD703-C234-4673-90B3-ADC77CED8015}"/>
                  </a:ext>
                </a:extLst>
              </p:cNvPr>
              <p:cNvSpPr txBox="1"/>
              <p:nvPr/>
            </p:nvSpPr>
            <p:spPr>
              <a:xfrm>
                <a:off x="6400631" y="2648071"/>
                <a:ext cx="2734158" cy="12134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800" b="1" u="none" dirty="0" err="1">
                    <a:solidFill>
                      <a:schemeClr val="bg2"/>
                    </a:solidFill>
                    <a:latin typeface="Abadi" panose="020B0604020104020204" pitchFamily="34" charset="0"/>
                    <a:cs typeface="Calibri Light" panose="020F0302020204030204" pitchFamily="34" charset="0"/>
                  </a:rPr>
                  <a:t>Earth</a:t>
                </a:r>
                <a:r>
                  <a:rPr lang="es-ES" sz="1800" b="1" u="none" dirty="0">
                    <a:solidFill>
                      <a:schemeClr val="bg2"/>
                    </a:solidFill>
                    <a:latin typeface="Abadi" panose="020B060402010402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es-ES" sz="1800" b="1" u="none" dirty="0" err="1">
                    <a:solidFill>
                      <a:schemeClr val="bg2"/>
                    </a:solidFill>
                    <a:latin typeface="Abadi" panose="020B0604020104020204" pitchFamily="34" charset="0"/>
                    <a:cs typeface="Calibri Light" panose="020F0302020204030204" pitchFamily="34" charset="0"/>
                  </a:rPr>
                  <a:t>testing</a:t>
                </a:r>
                <a:r>
                  <a:rPr lang="es-ES" sz="1800" b="1" u="none" dirty="0">
                    <a:solidFill>
                      <a:schemeClr val="bg2"/>
                    </a:solidFill>
                    <a:latin typeface="Abadi" panose="020B0604020104020204" pitchFamily="34" charset="0"/>
                    <a:cs typeface="Calibri Light" panose="020F030202020403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1800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sz="1800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800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en-US" sz="1800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sz="18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1800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sub>
                          </m:sSub>
                        </m:den>
                      </m:f>
                      <m:r>
                        <a:rPr lang="en-US" sz="1800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n-US" sz="1800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𝑆𝑀</m:t>
                      </m:r>
                      <m:r>
                        <a:rPr lang="en-US" sz="1800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=2.18 </m:t>
                      </m:r>
                      <m:r>
                        <a:rPr lang="en-US" sz="1800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1800" u="none" dirty="0">
                  <a:solidFill>
                    <a:schemeClr val="bg2"/>
                  </a:solidFill>
                  <a:latin typeface="Cambria Math" panose="02040503050406030204" pitchFamily="18" charset="0"/>
                </a:endParaRPr>
              </a:p>
              <a:p>
                <a:endParaRPr lang="es-ES" sz="1800" u="none" dirty="0">
                  <a:solidFill>
                    <a:schemeClr val="bg2"/>
                  </a:solidFill>
                  <a:latin typeface="Abadi" panose="020B060402010402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F6DD703-C234-4673-90B3-ADC77CED80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631" y="2648071"/>
                <a:ext cx="2734158" cy="1213474"/>
              </a:xfrm>
              <a:prstGeom prst="rect">
                <a:avLst/>
              </a:prstGeom>
              <a:blipFill>
                <a:blip r:embed="rId7"/>
                <a:stretch>
                  <a:fillRect l="-2009" t="-25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3C705FD1-A579-4EDA-8425-74E269BEB60E}"/>
              </a:ext>
            </a:extLst>
          </p:cNvPr>
          <p:cNvSpPr/>
          <p:nvPr/>
        </p:nvSpPr>
        <p:spPr bwMode="auto">
          <a:xfrm>
            <a:off x="0" y="5879964"/>
            <a:ext cx="9144000" cy="609600"/>
          </a:xfrm>
          <a:prstGeom prst="rect">
            <a:avLst/>
          </a:prstGeom>
          <a:solidFill>
            <a:schemeClr val="tx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Garamond" pitchFamily="18" charset="0"/>
              </a:rPr>
              <a:t>Minimizing</a:t>
            </a:r>
            <a:r>
              <a:rPr kumimoji="0" lang="en-US" sz="2600" b="1" i="0" u="none" strike="noStrike" cap="none" normalizeH="0" dirty="0">
                <a:ln>
                  <a:noFill/>
                </a:ln>
                <a:solidFill>
                  <a:schemeClr val="bg2"/>
                </a:solidFill>
                <a:effectLst/>
                <a:latin typeface="Garamond" pitchFamily="18" charset="0"/>
              </a:rPr>
              <a:t> impact forces…</a:t>
            </a:r>
            <a:endParaRPr kumimoji="0" lang="en-US" sz="26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867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D441D-5938-4519-989E-61FDEFAE0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FemtoSat</a:t>
            </a:r>
            <a:r>
              <a:rPr lang="es-ES" dirty="0"/>
              <a:t> </a:t>
            </a:r>
            <a:r>
              <a:rPr lang="es-ES" dirty="0" err="1"/>
              <a:t>Architecture</a:t>
            </a:r>
            <a:endParaRPr lang="en-US" dirty="0"/>
          </a:p>
        </p:txBody>
      </p:sp>
      <p:pic>
        <p:nvPicPr>
          <p:cNvPr id="7" name="Picture 6" descr="A picture containing building, table, cage, window&#10;&#10;Description automatically generated">
            <a:extLst>
              <a:ext uri="{FF2B5EF4-FFF2-40B4-BE49-F238E27FC236}">
                <a16:creationId xmlns:a16="http://schemas.microsoft.com/office/drawing/2014/main" id="{4454C615-E56C-4159-9D0D-944E8F7938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566" y="2590800"/>
            <a:ext cx="2013234" cy="25818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90CFCA1-3F84-4B84-8879-75C85790A50C}"/>
              </a:ext>
            </a:extLst>
          </p:cNvPr>
          <p:cNvSpPr txBox="1"/>
          <p:nvPr/>
        </p:nvSpPr>
        <p:spPr>
          <a:xfrm>
            <a:off x="381000" y="1981200"/>
            <a:ext cx="5715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none" dirty="0" err="1">
                <a:solidFill>
                  <a:schemeClr val="bg2"/>
                </a:solidFill>
              </a:rPr>
              <a:t>Dimensions</a:t>
            </a:r>
            <a:r>
              <a:rPr lang="es-ES" u="none" dirty="0">
                <a:solidFill>
                  <a:schemeClr val="bg2"/>
                </a:solidFill>
              </a:rPr>
              <a:t>: 2F (60mm x 30mm x 30mm)</a:t>
            </a:r>
          </a:p>
          <a:p>
            <a:r>
              <a:rPr lang="es-ES" u="none" dirty="0" err="1">
                <a:solidFill>
                  <a:schemeClr val="bg2"/>
                </a:solidFill>
              </a:rPr>
              <a:t>Elements</a:t>
            </a:r>
            <a:r>
              <a:rPr lang="es-ES" u="none" dirty="0">
                <a:solidFill>
                  <a:schemeClr val="bg2"/>
                </a:solidFill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u="none" dirty="0">
                <a:solidFill>
                  <a:schemeClr val="bg2"/>
                </a:solidFill>
              </a:rPr>
              <a:t>Case (</a:t>
            </a:r>
            <a:r>
              <a:rPr lang="es-ES" u="none" dirty="0" err="1">
                <a:solidFill>
                  <a:schemeClr val="bg2"/>
                </a:solidFill>
              </a:rPr>
              <a:t>green</a:t>
            </a:r>
            <a:r>
              <a:rPr lang="es-ES" u="none" dirty="0">
                <a:solidFill>
                  <a:schemeClr val="bg2"/>
                </a:solidFill>
              </a:rPr>
              <a:t>)		[60,30,30]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u="none" dirty="0" err="1">
                <a:solidFill>
                  <a:schemeClr val="bg2"/>
                </a:solidFill>
              </a:rPr>
              <a:t>Gorilla</a:t>
            </a:r>
            <a:r>
              <a:rPr lang="es-ES" u="none" dirty="0">
                <a:solidFill>
                  <a:schemeClr val="bg2"/>
                </a:solidFill>
              </a:rPr>
              <a:t> </a:t>
            </a:r>
            <a:r>
              <a:rPr lang="es-ES" u="none" dirty="0" err="1">
                <a:solidFill>
                  <a:schemeClr val="bg2"/>
                </a:solidFill>
              </a:rPr>
              <a:t>glass</a:t>
            </a:r>
            <a:r>
              <a:rPr lang="es-ES" u="none" dirty="0">
                <a:solidFill>
                  <a:schemeClr val="bg2"/>
                </a:solidFill>
              </a:rPr>
              <a:t>		[54.8, 24.8, t: 0.4]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u="none" dirty="0">
                <a:solidFill>
                  <a:schemeClr val="bg2"/>
                </a:solidFill>
              </a:rPr>
              <a:t>Solar </a:t>
            </a:r>
            <a:r>
              <a:rPr lang="es-ES" u="none" dirty="0" err="1">
                <a:solidFill>
                  <a:schemeClr val="bg2"/>
                </a:solidFill>
              </a:rPr>
              <a:t>panels</a:t>
            </a:r>
            <a:r>
              <a:rPr lang="es-ES" u="none" dirty="0">
                <a:solidFill>
                  <a:schemeClr val="bg2"/>
                </a:solidFill>
              </a:rPr>
              <a:t>		[51, 21, t: 1.6]</a:t>
            </a:r>
            <a:endParaRPr lang="en-US" u="none" dirty="0">
              <a:solidFill>
                <a:schemeClr val="bg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u="none" dirty="0" err="1">
                <a:solidFill>
                  <a:schemeClr val="bg2"/>
                </a:solidFill>
              </a:rPr>
              <a:t>Aluminum</a:t>
            </a:r>
            <a:r>
              <a:rPr lang="es-ES" u="none" dirty="0">
                <a:solidFill>
                  <a:schemeClr val="bg2"/>
                </a:solidFill>
              </a:rPr>
              <a:t> box	[54.8, 23.8, 23.8, t: 0.5]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u="none" dirty="0" err="1">
                <a:solidFill>
                  <a:schemeClr val="bg2"/>
                </a:solidFill>
              </a:rPr>
              <a:t>Insulation</a:t>
            </a:r>
            <a:r>
              <a:rPr lang="es-ES" u="none" dirty="0">
                <a:solidFill>
                  <a:schemeClr val="bg2"/>
                </a:solidFill>
              </a:rPr>
              <a:t> (MLI)	[53.8, 23.8, 23.8, t: 2,3]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u="none" dirty="0">
                <a:solidFill>
                  <a:schemeClr val="bg2"/>
                </a:solidFill>
              </a:rPr>
              <a:t>Hardware		[20, 20, 30]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309978-2296-4811-AFAE-06BFF25CDA99}"/>
              </a:ext>
            </a:extLst>
          </p:cNvPr>
          <p:cNvSpPr txBox="1"/>
          <p:nvPr/>
        </p:nvSpPr>
        <p:spPr>
          <a:xfrm>
            <a:off x="457200" y="57150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none" dirty="0" err="1">
                <a:solidFill>
                  <a:schemeClr val="bg2"/>
                </a:solidFill>
              </a:rPr>
              <a:t>All</a:t>
            </a:r>
            <a:r>
              <a:rPr lang="es-ES" u="none" dirty="0">
                <a:solidFill>
                  <a:schemeClr val="bg2"/>
                </a:solidFill>
              </a:rPr>
              <a:t> </a:t>
            </a:r>
            <a:r>
              <a:rPr lang="es-ES" u="none" dirty="0" err="1">
                <a:solidFill>
                  <a:schemeClr val="bg2"/>
                </a:solidFill>
              </a:rPr>
              <a:t>dimensions</a:t>
            </a:r>
            <a:r>
              <a:rPr lang="es-ES" u="none" dirty="0">
                <a:solidFill>
                  <a:schemeClr val="bg2"/>
                </a:solidFill>
              </a:rPr>
              <a:t> are in mm</a:t>
            </a:r>
            <a:endParaRPr lang="en-US" u="none" dirty="0">
              <a:solidFill>
                <a:schemeClr val="bg2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A58C462-1C30-4633-BC76-3CD2D104B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45369"/>
            <a:ext cx="5867400" cy="4463414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125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F17D6-D8E4-4B36-A05A-DE2D1409A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FemtoSat</a:t>
            </a:r>
            <a:r>
              <a:rPr lang="es-ES" dirty="0"/>
              <a:t> </a:t>
            </a:r>
            <a:r>
              <a:rPr lang="es-ES" dirty="0" err="1"/>
              <a:t>Architecture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3329669-6BF1-46E9-98A5-EEFFCE3DFA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0919645"/>
              </p:ext>
            </p:extLst>
          </p:nvPr>
        </p:nvGraphicFramePr>
        <p:xfrm>
          <a:off x="152400" y="1883456"/>
          <a:ext cx="8763000" cy="4822138"/>
        </p:xfrm>
        <a:graphic>
          <a:graphicData uri="http://schemas.openxmlformats.org/drawingml/2006/table">
            <a:tbl>
              <a:tblPr firstRow="1" firstCol="1" lastRow="1" bandRow="1"/>
              <a:tblGrid>
                <a:gridCol w="2312910">
                  <a:extLst>
                    <a:ext uri="{9D8B030D-6E8A-4147-A177-3AD203B41FA5}">
                      <a16:colId xmlns:a16="http://schemas.microsoft.com/office/drawing/2014/main" val="4211583741"/>
                    </a:ext>
                  </a:extLst>
                </a:gridCol>
                <a:gridCol w="2312910">
                  <a:extLst>
                    <a:ext uri="{9D8B030D-6E8A-4147-A177-3AD203B41FA5}">
                      <a16:colId xmlns:a16="http://schemas.microsoft.com/office/drawing/2014/main" val="1027877475"/>
                    </a:ext>
                  </a:extLst>
                </a:gridCol>
                <a:gridCol w="2068590">
                  <a:extLst>
                    <a:ext uri="{9D8B030D-6E8A-4147-A177-3AD203B41FA5}">
                      <a16:colId xmlns:a16="http://schemas.microsoft.com/office/drawing/2014/main" val="2498196634"/>
                    </a:ext>
                  </a:extLst>
                </a:gridCol>
                <a:gridCol w="2068590">
                  <a:extLst>
                    <a:ext uri="{9D8B030D-6E8A-4147-A177-3AD203B41FA5}">
                      <a16:colId xmlns:a16="http://schemas.microsoft.com/office/drawing/2014/main" val="1312438489"/>
                    </a:ext>
                  </a:extLst>
                </a:gridCol>
              </a:tblGrid>
              <a:tr h="3005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Group</a:t>
                      </a:r>
                      <a:endParaRPr lang="en-US" sz="11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Element</a:t>
                      </a:r>
                      <a:endParaRPr lang="en-US" sz="11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Mass (g)</a:t>
                      </a:r>
                      <a:endParaRPr lang="en-US" sz="11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Volume (mm)</a:t>
                      </a:r>
                      <a:endParaRPr lang="en-US" sz="11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372809"/>
                  </a:ext>
                </a:extLst>
              </a:tr>
              <a:tr h="300514">
                <a:tc row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Hardware</a:t>
                      </a:r>
                      <a:endParaRPr lang="en-US" sz="11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Processor board (TinyZero)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1.4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20x20x2.9</a:t>
                      </a:r>
                      <a:endParaRPr lang="en-US" sz="1100" dirty="0">
                        <a:solidFill>
                          <a:schemeClr val="bg2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2592413"/>
                  </a:ext>
                </a:extLst>
              </a:tr>
              <a:tr h="3005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strike="sngStrike" dirty="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Processor board (</a:t>
                      </a:r>
                      <a:r>
                        <a:rPr lang="en-US" sz="1100" strike="sngStrike" dirty="0" err="1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TinyDuino</a:t>
                      </a:r>
                      <a:r>
                        <a:rPr lang="en-US" sz="1100" strike="sngStrike" dirty="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)</a:t>
                      </a:r>
                      <a:endParaRPr lang="en-US" sz="1100" dirty="0">
                        <a:solidFill>
                          <a:schemeClr val="bg2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strike="sngStrike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1.10</a:t>
                      </a:r>
                      <a:endParaRPr lang="en-US" sz="1100">
                        <a:solidFill>
                          <a:schemeClr val="bg2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strike="sngStrike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20x20x2.9</a:t>
                      </a:r>
                      <a:endParaRPr lang="en-US" sz="1100" dirty="0">
                        <a:solidFill>
                          <a:schemeClr val="bg2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0562055"/>
                  </a:ext>
                </a:extLst>
              </a:tr>
              <a:tr h="3005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IMU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20x20x5.11</a:t>
                      </a:r>
                      <a:endParaRPr lang="en-US" sz="1100" dirty="0">
                        <a:solidFill>
                          <a:schemeClr val="bg2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7907783"/>
                  </a:ext>
                </a:extLst>
              </a:tr>
              <a:tr h="3005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Radio + (antenna)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1.15+0.26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20x20x5.11 (+177)</a:t>
                      </a:r>
                      <a:endParaRPr lang="en-US" sz="1100" dirty="0">
                        <a:solidFill>
                          <a:schemeClr val="bg2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6406052"/>
                  </a:ext>
                </a:extLst>
              </a:tr>
              <a:tr h="3005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Battery (150 mA, 3.7V)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3.77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20x20x5</a:t>
                      </a:r>
                      <a:endParaRPr lang="en-US" sz="1100" dirty="0">
                        <a:solidFill>
                          <a:schemeClr val="bg2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549708"/>
                  </a:ext>
                </a:extLst>
              </a:tr>
              <a:tr h="3005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Proto Board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0.85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20x20x5.11</a:t>
                      </a:r>
                      <a:endParaRPr lang="en-US" sz="1100" dirty="0">
                        <a:solidFill>
                          <a:schemeClr val="bg2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7853967"/>
                  </a:ext>
                </a:extLst>
              </a:tr>
              <a:tr h="300514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Solar array</a:t>
                      </a:r>
                      <a:endParaRPr lang="en-US" sz="11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Charger controller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0.54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14x9x3.7</a:t>
                      </a:r>
                      <a:endParaRPr lang="en-US" sz="1100" dirty="0">
                        <a:solidFill>
                          <a:schemeClr val="bg2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630871"/>
                  </a:ext>
                </a:extLst>
              </a:tr>
              <a:tr h="3005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strike="sngStrike" dirty="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Short panels (Test) 2x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strike="sngStrike" dirty="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~5.6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strike="sngStrike" dirty="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21x21x2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3725200"/>
                  </a:ext>
                </a:extLst>
              </a:tr>
              <a:tr h="300514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Structure</a:t>
                      </a:r>
                      <a:endParaRPr lang="en-US" sz="11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Long panels (Test) 4x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~27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51x21x2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813376"/>
                  </a:ext>
                </a:extLst>
              </a:tr>
              <a:tr h="3005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TPU case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9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60x30x30</a:t>
                      </a:r>
                      <a:endParaRPr lang="en-US" sz="1100" dirty="0">
                        <a:solidFill>
                          <a:schemeClr val="bg2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8228859"/>
                  </a:ext>
                </a:extLst>
              </a:tr>
              <a:tr h="300514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Insulation</a:t>
                      </a:r>
                      <a:endParaRPr lang="en-US" sz="11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Box (aluminum)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54.8x24.8x24.8 (t=0.5)</a:t>
                      </a:r>
                      <a:endParaRPr lang="en-US" sz="1100" dirty="0">
                        <a:solidFill>
                          <a:schemeClr val="bg2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267788"/>
                  </a:ext>
                </a:extLst>
              </a:tr>
              <a:tr h="6149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MLI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53.8x23.8x2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23.8x23.8x2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0314834"/>
                  </a:ext>
                </a:extLst>
              </a:tr>
              <a:tr h="3005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Total</a:t>
                      </a:r>
                      <a:endParaRPr lang="en-US" sz="11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Aerogel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en-US" sz="1100" dirty="0">
                        <a:solidFill>
                          <a:schemeClr val="bg2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611902"/>
                  </a:ext>
                </a:extLst>
              </a:tr>
              <a:tr h="3005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53.97</a:t>
                      </a:r>
                      <a:endParaRPr lang="en-US" sz="11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60x30x30 (2F)</a:t>
                      </a:r>
                      <a:endParaRPr lang="en-US" sz="11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2041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8324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27CBF-F53B-40B3-809C-55BBB7B37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Circuit</a:t>
            </a:r>
            <a:r>
              <a:rPr lang="es-ES" dirty="0"/>
              <a:t> </a:t>
            </a:r>
            <a:r>
              <a:rPr lang="es-ES" dirty="0" err="1"/>
              <a:t>Design</a:t>
            </a:r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0041191-D80C-494C-86A7-68FCCC418603}"/>
              </a:ext>
            </a:extLst>
          </p:cNvPr>
          <p:cNvGrpSpPr/>
          <p:nvPr/>
        </p:nvGrpSpPr>
        <p:grpSpPr>
          <a:xfrm>
            <a:off x="363380" y="1905000"/>
            <a:ext cx="4298396" cy="3810000"/>
            <a:chOff x="2814684" y="462749"/>
            <a:chExt cx="6559305" cy="5546511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85678792-0FB6-435B-BE84-8C0E51B830D8}"/>
                </a:ext>
              </a:extLst>
            </p:cNvPr>
            <p:cNvGrpSpPr/>
            <p:nvPr/>
          </p:nvGrpSpPr>
          <p:grpSpPr>
            <a:xfrm>
              <a:off x="2814684" y="462749"/>
              <a:ext cx="6559305" cy="1467681"/>
              <a:chOff x="2814684" y="462749"/>
              <a:chExt cx="6559305" cy="1467681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CDF2B8C6-2F7E-41D9-B5FA-A6F131C9C39A}"/>
                  </a:ext>
                </a:extLst>
              </p:cNvPr>
              <p:cNvGrpSpPr/>
              <p:nvPr/>
            </p:nvGrpSpPr>
            <p:grpSpPr>
              <a:xfrm>
                <a:off x="2814684" y="462749"/>
                <a:ext cx="6559305" cy="781050"/>
                <a:chOff x="3320711" y="462749"/>
                <a:chExt cx="6559305" cy="781050"/>
              </a:xfrm>
            </p:grpSpPr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852E0C4F-2C7C-4861-8F45-BDC49BE0AC7C}"/>
                    </a:ext>
                  </a:extLst>
                </p:cNvPr>
                <p:cNvSpPr/>
                <p:nvPr/>
              </p:nvSpPr>
              <p:spPr>
                <a:xfrm>
                  <a:off x="3320711" y="462749"/>
                  <a:ext cx="1266825" cy="781050"/>
                </a:xfrm>
                <a:prstGeom prst="rect">
                  <a:avLst/>
                </a:prstGeom>
                <a:solidFill>
                  <a:srgbClr val="5B9BD5"/>
                </a:solidFill>
                <a:ln w="12700" cap="flat" cmpd="sng" algn="ctr">
                  <a:solidFill>
                    <a:srgbClr val="5B9BD5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s-E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Panel 1</a:t>
                  </a:r>
                  <a:endPara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038CE4A5-A6FD-4CAF-9EB3-463B316AECA8}"/>
                    </a:ext>
                  </a:extLst>
                </p:cNvPr>
                <p:cNvSpPr/>
                <p:nvPr/>
              </p:nvSpPr>
              <p:spPr>
                <a:xfrm>
                  <a:off x="8613191" y="462749"/>
                  <a:ext cx="1266825" cy="781050"/>
                </a:xfrm>
                <a:prstGeom prst="rect">
                  <a:avLst/>
                </a:prstGeom>
                <a:solidFill>
                  <a:srgbClr val="5B9BD5"/>
                </a:solidFill>
                <a:ln w="12700" cap="flat" cmpd="sng" algn="ctr">
                  <a:solidFill>
                    <a:srgbClr val="5B9BD5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s-E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Panel 4</a:t>
                  </a:r>
                  <a:endPara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E2C1B273-248E-4030-A481-B8992F14D571}"/>
                    </a:ext>
                  </a:extLst>
                </p:cNvPr>
                <p:cNvSpPr/>
                <p:nvPr/>
              </p:nvSpPr>
              <p:spPr>
                <a:xfrm>
                  <a:off x="6849031" y="462749"/>
                  <a:ext cx="1266825" cy="781050"/>
                </a:xfrm>
                <a:prstGeom prst="rect">
                  <a:avLst/>
                </a:prstGeom>
                <a:solidFill>
                  <a:srgbClr val="5B9BD5"/>
                </a:solidFill>
                <a:ln w="12700" cap="flat" cmpd="sng" algn="ctr">
                  <a:solidFill>
                    <a:srgbClr val="5B9BD5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s-E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Panel 3</a:t>
                  </a:r>
                  <a:endPara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D1E57B29-3814-4EFE-9D39-D53CBCE8BF9C}"/>
                    </a:ext>
                  </a:extLst>
                </p:cNvPr>
                <p:cNvSpPr/>
                <p:nvPr/>
              </p:nvSpPr>
              <p:spPr>
                <a:xfrm>
                  <a:off x="5084871" y="462749"/>
                  <a:ext cx="1266825" cy="781050"/>
                </a:xfrm>
                <a:prstGeom prst="rect">
                  <a:avLst/>
                </a:prstGeom>
                <a:solidFill>
                  <a:srgbClr val="5B9BD5"/>
                </a:solidFill>
                <a:ln w="12700" cap="flat" cmpd="sng" algn="ctr">
                  <a:solidFill>
                    <a:srgbClr val="5B9BD5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s-E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Panel 2</a:t>
                  </a:r>
                  <a:endPara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3A2D9DFA-BDE4-44F0-B382-7F538C961784}"/>
                  </a:ext>
                </a:extLst>
              </p:cNvPr>
              <p:cNvGrpSpPr/>
              <p:nvPr/>
            </p:nvGrpSpPr>
            <p:grpSpPr>
              <a:xfrm>
                <a:off x="3448096" y="1243799"/>
                <a:ext cx="5292481" cy="686631"/>
                <a:chOff x="3448096" y="1243799"/>
                <a:chExt cx="5292481" cy="540607"/>
              </a:xfrm>
            </p:grpSpPr>
            <p:cxnSp>
              <p:nvCxnSpPr>
                <p:cNvPr id="55" name="Connector: Elbow 54">
                  <a:extLst>
                    <a:ext uri="{FF2B5EF4-FFF2-40B4-BE49-F238E27FC236}">
                      <a16:creationId xmlns:a16="http://schemas.microsoft.com/office/drawing/2014/main" id="{0B907810-A920-435C-8E20-6E70595A60DE}"/>
                    </a:ext>
                  </a:extLst>
                </p:cNvPr>
                <p:cNvCxnSpPr>
                  <a:cxnSpLocks/>
                  <a:stCxn id="61" idx="2"/>
                </p:cNvCxnSpPr>
                <p:nvPr/>
              </p:nvCxnSpPr>
              <p:spPr>
                <a:xfrm rot="16200000" flipH="1">
                  <a:off x="4487689" y="204206"/>
                  <a:ext cx="540606" cy="2619791"/>
                </a:xfrm>
                <a:prstGeom prst="bentConnector3">
                  <a:avLst>
                    <a:gd name="adj1" fmla="val 50000"/>
                  </a:avLst>
                </a:prstGeom>
                <a:noFill/>
                <a:ln w="6350" cap="flat" cmpd="sng" algn="ctr">
                  <a:solidFill>
                    <a:srgbClr val="4472C4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56" name="Connector: Elbow 55">
                  <a:extLst>
                    <a:ext uri="{FF2B5EF4-FFF2-40B4-BE49-F238E27FC236}">
                      <a16:creationId xmlns:a16="http://schemas.microsoft.com/office/drawing/2014/main" id="{6B6DA23B-0A1A-48AC-BDF6-271F9075CC06}"/>
                    </a:ext>
                  </a:extLst>
                </p:cNvPr>
                <p:cNvCxnSpPr>
                  <a:cxnSpLocks/>
                  <a:stCxn id="65" idx="2"/>
                </p:cNvCxnSpPr>
                <p:nvPr/>
              </p:nvCxnSpPr>
              <p:spPr>
                <a:xfrm rot="16200000" flipH="1">
                  <a:off x="5369769" y="1086286"/>
                  <a:ext cx="540606" cy="855631"/>
                </a:xfrm>
                <a:prstGeom prst="bentConnector3">
                  <a:avLst/>
                </a:prstGeom>
                <a:noFill/>
                <a:ln w="6350" cap="flat" cmpd="sng" algn="ctr">
                  <a:solidFill>
                    <a:srgbClr val="4472C4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57" name="Connector: Elbow 56">
                  <a:extLst>
                    <a:ext uri="{FF2B5EF4-FFF2-40B4-BE49-F238E27FC236}">
                      <a16:creationId xmlns:a16="http://schemas.microsoft.com/office/drawing/2014/main" id="{50CD9648-9C42-4122-A07D-4B958DEEFDD6}"/>
                    </a:ext>
                  </a:extLst>
                </p:cNvPr>
                <p:cNvCxnSpPr>
                  <a:cxnSpLocks/>
                  <a:stCxn id="64" idx="2"/>
                </p:cNvCxnSpPr>
                <p:nvPr/>
              </p:nvCxnSpPr>
              <p:spPr>
                <a:xfrm rot="5400000">
                  <a:off x="6251850" y="1059838"/>
                  <a:ext cx="540606" cy="908529"/>
                </a:xfrm>
                <a:prstGeom prst="bentConnector3">
                  <a:avLst>
                    <a:gd name="adj1" fmla="val 50000"/>
                  </a:avLst>
                </a:prstGeom>
                <a:noFill/>
                <a:ln w="6350" cap="flat" cmpd="sng" algn="ctr">
                  <a:solidFill>
                    <a:srgbClr val="4472C4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58" name="Connector: Elbow 57">
                  <a:extLst>
                    <a:ext uri="{FF2B5EF4-FFF2-40B4-BE49-F238E27FC236}">
                      <a16:creationId xmlns:a16="http://schemas.microsoft.com/office/drawing/2014/main" id="{772D8A0C-9219-40AD-93E0-D0CFC2C29768}"/>
                    </a:ext>
                  </a:extLst>
                </p:cNvPr>
                <p:cNvCxnSpPr>
                  <a:cxnSpLocks/>
                  <a:stCxn id="63" idx="2"/>
                </p:cNvCxnSpPr>
                <p:nvPr/>
              </p:nvCxnSpPr>
              <p:spPr>
                <a:xfrm rot="5400000">
                  <a:off x="7133930" y="177758"/>
                  <a:ext cx="540606" cy="2672689"/>
                </a:xfrm>
                <a:prstGeom prst="bentConnector3">
                  <a:avLst>
                    <a:gd name="adj1" fmla="val 50000"/>
                  </a:avLst>
                </a:prstGeom>
                <a:noFill/>
                <a:ln w="6350" cap="flat" cmpd="sng" algn="ctr">
                  <a:solidFill>
                    <a:srgbClr val="4472C4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</p:grp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49FDB0A9-E497-4168-A429-639D0C8E6904}"/>
                </a:ext>
              </a:extLst>
            </p:cNvPr>
            <p:cNvGrpSpPr/>
            <p:nvPr/>
          </p:nvGrpSpPr>
          <p:grpSpPr>
            <a:xfrm>
              <a:off x="2946785" y="1830124"/>
              <a:ext cx="6117965" cy="4179136"/>
              <a:chOff x="2946785" y="1830124"/>
              <a:chExt cx="6117965" cy="4179136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49CE9283-0F12-4CF9-BB78-19D27616BAD5}"/>
                  </a:ext>
                </a:extLst>
              </p:cNvPr>
              <p:cNvSpPr/>
              <p:nvPr/>
            </p:nvSpPr>
            <p:spPr>
              <a:xfrm>
                <a:off x="2946785" y="2702787"/>
                <a:ext cx="1376640" cy="528682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Proto </a:t>
                </a:r>
                <a:r>
                  <a:rPr kumimoji="0" lang="es-ES" sz="14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board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5D1A43A0-D0F2-4D3F-A896-E1F606468FDF}"/>
                  </a:ext>
                </a:extLst>
              </p:cNvPr>
              <p:cNvSpPr/>
              <p:nvPr/>
            </p:nvSpPr>
            <p:spPr>
              <a:xfrm>
                <a:off x="7688110" y="2681353"/>
                <a:ext cx="1376640" cy="528682"/>
              </a:xfrm>
              <a:prstGeom prst="rect">
                <a:avLst/>
              </a:prstGeom>
              <a:solidFill>
                <a:srgbClr val="70AD47"/>
              </a:solidFill>
              <a:ln w="12700" cap="flat" cmpd="sng" algn="ctr">
                <a:solidFill>
                  <a:srgbClr val="70AD47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Charger</a:t>
                </a:r>
                <a:r>
                  <a:rPr kumimoji="0" lang="es-E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s-ES" sz="14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controller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41" name="Connector: Elbow 40">
                <a:extLst>
                  <a:ext uri="{FF2B5EF4-FFF2-40B4-BE49-F238E27FC236}">
                    <a16:creationId xmlns:a16="http://schemas.microsoft.com/office/drawing/2014/main" id="{67700BBE-7B9B-45DE-9410-2023078F0354}"/>
                  </a:ext>
                </a:extLst>
              </p:cNvPr>
              <p:cNvCxnSpPr>
                <a:cxnSpLocks/>
                <a:endCxn id="39" idx="0"/>
              </p:cNvCxnSpPr>
              <p:nvPr/>
            </p:nvCxnSpPr>
            <p:spPr>
              <a:xfrm rot="5400000">
                <a:off x="4415166" y="1050064"/>
                <a:ext cx="872663" cy="2432783"/>
              </a:xfrm>
              <a:prstGeom prst="bentConnector3">
                <a:avLst>
                  <a:gd name="adj1" fmla="val 19810"/>
                </a:avLst>
              </a:prstGeom>
              <a:noFill/>
              <a:ln w="6350" cap="flat" cmpd="sng" algn="ctr">
                <a:solidFill>
                  <a:srgbClr val="ED7D31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42" name="Connector: Elbow 41">
                <a:extLst>
                  <a:ext uri="{FF2B5EF4-FFF2-40B4-BE49-F238E27FC236}">
                    <a16:creationId xmlns:a16="http://schemas.microsoft.com/office/drawing/2014/main" id="{D9C7418B-F663-43CD-A70D-39304E9DCCC0}"/>
                  </a:ext>
                </a:extLst>
              </p:cNvPr>
              <p:cNvCxnSpPr>
                <a:cxnSpLocks/>
                <a:endCxn id="40" idx="0"/>
              </p:cNvCxnSpPr>
              <p:nvPr/>
            </p:nvCxnSpPr>
            <p:spPr>
              <a:xfrm>
                <a:off x="6067887" y="1995634"/>
                <a:ext cx="2308543" cy="685719"/>
              </a:xfrm>
              <a:prstGeom prst="bentConnector2">
                <a:avLst/>
              </a:prstGeom>
              <a:noFill/>
              <a:ln w="6350" cap="flat" cmpd="sng" algn="ctr">
                <a:solidFill>
                  <a:srgbClr val="4472C4"/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B4BC6687-3020-4D60-AA62-83DFE8E13F3C}"/>
                  </a:ext>
                </a:extLst>
              </p:cNvPr>
              <p:cNvSpPr/>
              <p:nvPr/>
            </p:nvSpPr>
            <p:spPr>
              <a:xfrm>
                <a:off x="7732798" y="3905741"/>
                <a:ext cx="1287263" cy="772357"/>
              </a:xfrm>
              <a:prstGeom prst="rect">
                <a:avLst/>
              </a:prstGeom>
              <a:solidFill>
                <a:srgbClr val="70AD47"/>
              </a:solidFill>
              <a:ln w="12700" cap="flat" cmpd="sng" algn="ctr">
                <a:solidFill>
                  <a:srgbClr val="70AD47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Battery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4E801ABA-D349-42C7-A144-6F08167C31A3}"/>
                  </a:ext>
                </a:extLst>
              </p:cNvPr>
              <p:cNvSpPr/>
              <p:nvPr/>
            </p:nvSpPr>
            <p:spPr>
              <a:xfrm>
                <a:off x="4547634" y="5236715"/>
                <a:ext cx="1287263" cy="772357"/>
              </a:xfrm>
              <a:prstGeom prst="rect">
                <a:avLst/>
              </a:prstGeom>
              <a:solidFill>
                <a:srgbClr val="4472C4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IMU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4DB6FE58-2698-4C49-AD18-AC2008F16129}"/>
                  </a:ext>
                </a:extLst>
              </p:cNvPr>
              <p:cNvSpPr/>
              <p:nvPr/>
            </p:nvSpPr>
            <p:spPr>
              <a:xfrm>
                <a:off x="6806030" y="5236903"/>
                <a:ext cx="1287263" cy="772357"/>
              </a:xfrm>
              <a:prstGeom prst="rect">
                <a:avLst/>
              </a:prstGeom>
              <a:solidFill>
                <a:srgbClr val="4472C4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Processor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EFAA1F00-034E-46D2-8E4C-6E6060BEA6D8}"/>
                  </a:ext>
                </a:extLst>
              </p:cNvPr>
              <p:cNvSpPr/>
              <p:nvPr/>
            </p:nvSpPr>
            <p:spPr>
              <a:xfrm>
                <a:off x="2991473" y="3882870"/>
                <a:ext cx="1287263" cy="772357"/>
              </a:xfrm>
              <a:prstGeom prst="rect">
                <a:avLst/>
              </a:prstGeom>
              <a:solidFill>
                <a:srgbClr val="4472C4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Radio 433MHz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9E855A7B-B21E-45DF-95EC-1D5172622750}"/>
                  </a:ext>
                </a:extLst>
              </p:cNvPr>
              <p:cNvCxnSpPr>
                <a:cxnSpLocks/>
                <a:stCxn id="43" idx="2"/>
                <a:endCxn id="45" idx="0"/>
              </p:cNvCxnSpPr>
              <p:nvPr/>
            </p:nvCxnSpPr>
            <p:spPr>
              <a:xfrm flipH="1">
                <a:off x="7449661" y="4678097"/>
                <a:ext cx="926768" cy="558806"/>
              </a:xfrm>
              <a:prstGeom prst="straightConnector1">
                <a:avLst/>
              </a:prstGeom>
              <a:noFill/>
              <a:ln w="6350" cap="flat" cmpd="sng" algn="ctr">
                <a:solidFill>
                  <a:srgbClr val="4472C4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1B7BAAB1-7C1D-4735-B5B2-B99AB3B23817}"/>
                  </a:ext>
                </a:extLst>
              </p:cNvPr>
              <p:cNvCxnSpPr>
                <a:cxnSpLocks/>
                <a:stCxn id="45" idx="1"/>
                <a:endCxn id="44" idx="3"/>
              </p:cNvCxnSpPr>
              <p:nvPr/>
            </p:nvCxnSpPr>
            <p:spPr>
              <a:xfrm flipH="1" flipV="1">
                <a:off x="5834897" y="5622894"/>
                <a:ext cx="971133" cy="188"/>
              </a:xfrm>
              <a:prstGeom prst="straightConnector1">
                <a:avLst/>
              </a:prstGeom>
              <a:noFill/>
              <a:ln w="6350" cap="flat" cmpd="sng" algn="ctr">
                <a:solidFill>
                  <a:srgbClr val="4472C4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86F390E0-3934-40A9-A879-A925CF4F0E17}"/>
                  </a:ext>
                </a:extLst>
              </p:cNvPr>
              <p:cNvCxnSpPr>
                <a:cxnSpLocks/>
                <a:stCxn id="44" idx="1"/>
                <a:endCxn id="46" idx="2"/>
              </p:cNvCxnSpPr>
              <p:nvPr/>
            </p:nvCxnSpPr>
            <p:spPr>
              <a:xfrm flipH="1" flipV="1">
                <a:off x="3635105" y="4655227"/>
                <a:ext cx="912529" cy="967667"/>
              </a:xfrm>
              <a:prstGeom prst="straightConnector1">
                <a:avLst/>
              </a:prstGeom>
              <a:noFill/>
              <a:ln w="6350" cap="flat" cmpd="sng" algn="ctr">
                <a:solidFill>
                  <a:srgbClr val="4472C4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49A76F03-4818-4A8D-9907-ABA07307E762}"/>
                  </a:ext>
                </a:extLst>
              </p:cNvPr>
              <p:cNvCxnSpPr>
                <a:cxnSpLocks/>
                <a:stCxn id="46" idx="0"/>
                <a:endCxn id="39" idx="2"/>
              </p:cNvCxnSpPr>
              <p:nvPr/>
            </p:nvCxnSpPr>
            <p:spPr>
              <a:xfrm flipV="1">
                <a:off x="3635105" y="3231469"/>
                <a:ext cx="0" cy="651401"/>
              </a:xfrm>
              <a:prstGeom prst="straightConnector1">
                <a:avLst/>
              </a:prstGeom>
              <a:noFill/>
              <a:ln w="6350" cap="flat" cmpd="sng" algn="ctr">
                <a:solidFill>
                  <a:srgbClr val="4472C4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6051BB25-7EFB-4A09-AA95-E67581EE056C}"/>
                  </a:ext>
                </a:extLst>
              </p:cNvPr>
              <p:cNvCxnSpPr>
                <a:cxnSpLocks/>
                <a:stCxn id="40" idx="2"/>
                <a:endCxn id="43" idx="0"/>
              </p:cNvCxnSpPr>
              <p:nvPr/>
            </p:nvCxnSpPr>
            <p:spPr>
              <a:xfrm>
                <a:off x="8376430" y="3210035"/>
                <a:ext cx="0" cy="695706"/>
              </a:xfrm>
              <a:prstGeom prst="straightConnector1">
                <a:avLst/>
              </a:prstGeom>
              <a:noFill/>
              <a:ln w="6350" cap="flat" cmpd="sng" algn="ctr">
                <a:solidFill>
                  <a:srgbClr val="4472C4"/>
                </a:solidFill>
                <a:prstDash val="solid"/>
                <a:miter lim="800000"/>
                <a:tailEnd type="triangle"/>
              </a:ln>
              <a:effectLst/>
            </p:spPr>
          </p:cxnSp>
        </p:grpSp>
      </p:grpSp>
      <p:pic>
        <p:nvPicPr>
          <p:cNvPr id="89" name="Picture 88" descr="A close up of a logo&#10;&#10;Description automatically generated">
            <a:extLst>
              <a:ext uri="{FF2B5EF4-FFF2-40B4-BE49-F238E27FC236}">
                <a16:creationId xmlns:a16="http://schemas.microsoft.com/office/drawing/2014/main" id="{1047CBD3-446E-4F6A-A46E-83653D28A8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326" y="2441516"/>
            <a:ext cx="4003294" cy="1626169"/>
          </a:xfrm>
          <a:prstGeom prst="rect">
            <a:avLst/>
          </a:prstGeom>
        </p:spPr>
      </p:pic>
      <p:pic>
        <p:nvPicPr>
          <p:cNvPr id="99" name="Picture 98" descr="A close up of a device&#10;&#10;Description automatically generated">
            <a:extLst>
              <a:ext uri="{FF2B5EF4-FFF2-40B4-BE49-F238E27FC236}">
                <a16:creationId xmlns:a16="http://schemas.microsoft.com/office/drawing/2014/main" id="{F97754E6-8D83-4FEB-941B-208C243FD791}"/>
              </a:ext>
            </a:extLst>
          </p:cNvPr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640" b="83764" l="20108" r="84413">
                        <a14:foregroundMark x1="82524" y1="48082" x2="84413" y2="74398"/>
                        <a14:backgroundMark x1="29622" y1="43354" x2="30702" y2="42373"/>
                        <a14:backgroundMark x1="26788" y1="44157" x2="28543" y2="43800"/>
                        <a14:backgroundMark x1="24291" y1="82516" x2="36167" y2="82694"/>
                        <a14:backgroundMark x1="36167" y1="82694" x2="48111" y2="81891"/>
                        <a14:backgroundMark x1="48111" y1="81891" x2="52497" y2="83051"/>
                        <a14:backgroundMark x1="47638" y1="80642" x2="52767" y2="80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208" t="16139" r="8163" b="8629"/>
          <a:stretch/>
        </p:blipFill>
        <p:spPr bwMode="auto">
          <a:xfrm>
            <a:off x="5433888" y="4295168"/>
            <a:ext cx="3230880" cy="23088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10706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0AA84-46C3-48B7-AF82-986339BA5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Solar </a:t>
            </a:r>
            <a:r>
              <a:rPr lang="es-ES" dirty="0" err="1"/>
              <a:t>panels</a:t>
            </a:r>
            <a:r>
              <a:rPr lang="es-ES" dirty="0"/>
              <a:t> </a:t>
            </a:r>
            <a:r>
              <a:rPr lang="es-ES" dirty="0" err="1"/>
              <a:t>design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506E4-D8B9-4BCA-8C38-02589342E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45369"/>
            <a:ext cx="3048000" cy="645431"/>
          </a:xfrm>
        </p:spPr>
        <p:txBody>
          <a:bodyPr/>
          <a:lstStyle/>
          <a:p>
            <a:r>
              <a:rPr lang="es-ES" dirty="0" err="1"/>
              <a:t>Requirements</a:t>
            </a:r>
            <a:r>
              <a:rPr lang="es-ES" dirty="0"/>
              <a:t>: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03D02658-110B-475A-9127-F5B893E4FCE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31718695"/>
                  </p:ext>
                </p:extLst>
              </p:nvPr>
            </p:nvGraphicFramePr>
            <p:xfrm>
              <a:off x="609600" y="2590800"/>
              <a:ext cx="3276600" cy="3731763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649970">
                      <a:extLst>
                        <a:ext uri="{9D8B030D-6E8A-4147-A177-3AD203B41FA5}">
                          <a16:colId xmlns:a16="http://schemas.microsoft.com/office/drawing/2014/main" val="2184893376"/>
                        </a:ext>
                      </a:extLst>
                    </a:gridCol>
                    <a:gridCol w="1626630">
                      <a:extLst>
                        <a:ext uri="{9D8B030D-6E8A-4147-A177-3AD203B41FA5}">
                          <a16:colId xmlns:a16="http://schemas.microsoft.com/office/drawing/2014/main" val="2478067130"/>
                        </a:ext>
                      </a:extLst>
                    </a:gridCol>
                  </a:tblGrid>
                  <a:tr h="211613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A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effectLst/>
                            </a:rPr>
                            <a:t>4.41</a:t>
                          </a:r>
                          <a:endParaRPr lang="en-US" sz="14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043584237"/>
                      </a:ext>
                    </a:extLst>
                  </a:tr>
                  <a:tr h="21161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effectLst/>
                            </a:rPr>
                            <a:t>10.71</a:t>
                          </a:r>
                          <a:endParaRPr lang="en-US" sz="14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528858536"/>
                      </a:ext>
                    </a:extLst>
                  </a:tr>
                  <a:tr h="22410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𝛷</m:t>
                                    </m:r>
                                  </m:e>
                                  <m:sub>
                                    <m:r>
                                      <a:rPr lang="en-US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  <m:sup>
                                    <m:r>
                                      <a:rPr lang="en-US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𝑆𝑇𝐷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effectLst/>
                            </a:rPr>
                            <a:t>1367</a:t>
                          </a:r>
                          <a:endParaRPr lang="en-US" sz="14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021604679"/>
                      </a:ext>
                    </a:extLst>
                  </a:tr>
                  <a:tr h="430751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𝛷</m:t>
                                    </m:r>
                                  </m:e>
                                  <m:sub>
                                    <m:r>
                                      <a:rPr lang="en-US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1322          (summer)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4137787574"/>
                      </a:ext>
                    </a:extLst>
                  </a:tr>
                  <a:tr h="43075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1414             (winter)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908502902"/>
                      </a:ext>
                    </a:extLst>
                  </a:tr>
                  <a:tr h="21913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𝛷</m:t>
                                    </m:r>
                                  </m:e>
                                  <m:sub>
                                    <m:r>
                                      <a:rPr lang="en-US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4444.44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1803241"/>
                      </a:ext>
                    </a:extLst>
                  </a:tr>
                  <a:tr h="430751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effectLst/>
                            </a:rPr>
                            <a:t>T</a:t>
                          </a:r>
                          <a:endParaRPr lang="en-US" sz="14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107  (sun </a:t>
                          </a:r>
                          <a:r>
                            <a:rPr lang="en-US" sz="1400" dirty="0" err="1">
                              <a:effectLst/>
                            </a:rPr>
                            <a:t>lluminated</a:t>
                          </a:r>
                          <a:r>
                            <a:rPr lang="en-US" sz="1400" dirty="0">
                              <a:effectLst/>
                            </a:rPr>
                            <a:t>)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54638557"/>
                      </a:ext>
                    </a:extLst>
                  </a:tr>
                  <a:tr h="43075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-153            (shadow)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768160745"/>
                      </a:ext>
                    </a:extLst>
                  </a:tr>
                  <a:tr h="21161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effectLst/>
                            </a:rPr>
                            <a:t>T</a:t>
                          </a:r>
                          <a:r>
                            <a:rPr lang="en-US" sz="1400" baseline="30000">
                              <a:effectLst/>
                            </a:rPr>
                            <a:t>STD</a:t>
                          </a:r>
                          <a:endParaRPr lang="en-US" sz="14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28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946273903"/>
                      </a:ext>
                    </a:extLst>
                  </a:tr>
                  <a:tr h="211613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𝑑𝑉</m:t>
                                    </m:r>
                                  </m:num>
                                  <m:den>
                                    <m:r>
                                      <a:rPr lang="en-US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𝑑𝑇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4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-5.6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487124930"/>
                      </a:ext>
                    </a:extLst>
                  </a:tr>
                  <a:tr h="21161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-13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354639970"/>
                      </a:ext>
                    </a:extLst>
                  </a:tr>
                  <a:tr h="44913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𝑑𝐽</m:t>
                                    </m:r>
                                  </m:num>
                                  <m:den>
                                    <m:r>
                                      <a:rPr lang="en-US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𝑑𝑇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4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9·10</a:t>
                          </a:r>
                          <a:r>
                            <a:rPr lang="en-US" sz="1400" baseline="30000" dirty="0">
                              <a:effectLst/>
                            </a:rPr>
                            <a:t>-3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60483161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03D02658-110B-475A-9127-F5B893E4FCE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31718695"/>
                  </p:ext>
                </p:extLst>
              </p:nvPr>
            </p:nvGraphicFramePr>
            <p:xfrm>
              <a:off x="609600" y="2590800"/>
              <a:ext cx="3276600" cy="3736145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649970">
                      <a:extLst>
                        <a:ext uri="{9D8B030D-6E8A-4147-A177-3AD203B41FA5}">
                          <a16:colId xmlns:a16="http://schemas.microsoft.com/office/drawing/2014/main" val="2184893376"/>
                        </a:ext>
                      </a:extLst>
                    </a:gridCol>
                    <a:gridCol w="1626630">
                      <a:extLst>
                        <a:ext uri="{9D8B030D-6E8A-4147-A177-3AD203B41FA5}">
                          <a16:colId xmlns:a16="http://schemas.microsoft.com/office/drawing/2014/main" val="2478067130"/>
                        </a:ext>
                      </a:extLst>
                    </a:gridCol>
                  </a:tblGrid>
                  <a:tr h="220472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A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effectLst/>
                            </a:rPr>
                            <a:t>4.41</a:t>
                          </a:r>
                          <a:endParaRPr lang="en-US" sz="14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043584237"/>
                      </a:ext>
                    </a:extLst>
                  </a:tr>
                  <a:tr h="22047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effectLst/>
                            </a:rPr>
                            <a:t>10.71</a:t>
                          </a:r>
                          <a:endParaRPr lang="en-US" sz="14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528858536"/>
                      </a:ext>
                    </a:extLst>
                  </a:tr>
                  <a:tr h="23336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738" t="-205128" r="-99262" b="-129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effectLst/>
                            </a:rPr>
                            <a:t>1367</a:t>
                          </a:r>
                          <a:endParaRPr lang="en-US" sz="14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021604679"/>
                      </a:ext>
                    </a:extLst>
                  </a:tr>
                  <a:tr h="430751"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738" t="-84397" r="-99262" b="-2574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1322          (summer)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4137787574"/>
                      </a:ext>
                    </a:extLst>
                  </a:tr>
                  <a:tr h="43075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1414             (winter)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908502902"/>
                      </a:ext>
                    </a:extLst>
                  </a:tr>
                  <a:tr h="2282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738" t="-702703" r="-99262" b="-8810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4444.44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1803241"/>
                      </a:ext>
                    </a:extLst>
                  </a:tr>
                  <a:tr h="430751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effectLst/>
                            </a:rPr>
                            <a:t>T</a:t>
                          </a:r>
                          <a:endParaRPr lang="en-US" sz="14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107  (sun </a:t>
                          </a:r>
                          <a:r>
                            <a:rPr lang="en-US" sz="1400" dirty="0" err="1">
                              <a:effectLst/>
                            </a:rPr>
                            <a:t>lluminated</a:t>
                          </a:r>
                          <a:r>
                            <a:rPr lang="en-US" sz="1400" dirty="0">
                              <a:effectLst/>
                            </a:rPr>
                            <a:t>)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54638557"/>
                      </a:ext>
                    </a:extLst>
                  </a:tr>
                  <a:tr h="43075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-153            (shadow)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768160745"/>
                      </a:ext>
                    </a:extLst>
                  </a:tr>
                  <a:tr h="22047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effectLst/>
                            </a:rPr>
                            <a:t>T</a:t>
                          </a:r>
                          <a:r>
                            <a:rPr lang="en-US" sz="1400" baseline="30000">
                              <a:effectLst/>
                            </a:rPr>
                            <a:t>STD</a:t>
                          </a:r>
                          <a:endParaRPr lang="en-US" sz="14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28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946273903"/>
                      </a:ext>
                    </a:extLst>
                  </a:tr>
                  <a:tr h="220472"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738" t="-659722" r="-99262" b="-10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-5.6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487124930"/>
                      </a:ext>
                    </a:extLst>
                  </a:tr>
                  <a:tr h="22047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-13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354639970"/>
                      </a:ext>
                    </a:extLst>
                  </a:tr>
                  <a:tr h="44913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738" t="-739189" r="-99262" b="-27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9·10</a:t>
                          </a:r>
                          <a:r>
                            <a:rPr lang="en-US" sz="1400" baseline="30000" dirty="0">
                              <a:effectLst/>
                            </a:rPr>
                            <a:t>-3</a:t>
                          </a:r>
                          <a:endParaRPr lang="en-US" sz="14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60483161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E07CE8AB-BF50-4FD7-9E35-2BACDE480C8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33891956"/>
                  </p:ext>
                </p:extLst>
              </p:nvPr>
            </p:nvGraphicFramePr>
            <p:xfrm>
              <a:off x="4237990" y="2590800"/>
              <a:ext cx="4410710" cy="14742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340610">
                      <a:extLst>
                        <a:ext uri="{9D8B030D-6E8A-4147-A177-3AD203B41FA5}">
                          <a16:colId xmlns:a16="http://schemas.microsoft.com/office/drawing/2014/main" val="3541617358"/>
                        </a:ext>
                      </a:extLst>
                    </a:gridCol>
                    <a:gridCol w="1396365">
                      <a:extLst>
                        <a:ext uri="{9D8B030D-6E8A-4147-A177-3AD203B41FA5}">
                          <a16:colId xmlns:a16="http://schemas.microsoft.com/office/drawing/2014/main" val="2978702692"/>
                        </a:ext>
                      </a:extLst>
                    </a:gridCol>
                    <a:gridCol w="673735">
                      <a:extLst>
                        <a:ext uri="{9D8B030D-6E8A-4147-A177-3AD203B41FA5}">
                          <a16:colId xmlns:a16="http://schemas.microsoft.com/office/drawing/2014/main" val="3643797445"/>
                        </a:ext>
                      </a:extLst>
                    </a:gridCol>
                  </a:tblGrid>
                  <a:tr h="0">
                    <a:tc rowSpan="4"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Battery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1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𝑀𝑃</m:t>
                                    </m:r>
                                  </m:sub>
                                  <m:sup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𝑚𝑖𝑛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30   mA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771169389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1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𝑀𝑃</m:t>
                                    </m:r>
                                  </m:sub>
                                  <m:sup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𝑚𝑎𝑥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150 mA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626291896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1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𝑀𝑃</m:t>
                                    </m:r>
                                  </m:sub>
                                  <m:sup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𝑚𝑖𝑛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4.2  V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533381961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1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𝑀𝑃</m:t>
                                    </m:r>
                                  </m:sub>
                                  <m:sup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𝑚𝑎𝑥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5     V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692694044"/>
                      </a:ext>
                    </a:extLst>
                  </a:tr>
                  <a:tr h="0">
                    <a:tc rowSpan="4"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Charger controller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1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𝑀𝑃</m:t>
                                    </m:r>
                                  </m:sub>
                                  <m:sup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𝑚𝑖𝑛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15   mA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564352670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1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𝑀𝑃</m:t>
                                    </m:r>
                                  </m:sub>
                                  <m:sup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𝑚𝑎𝑥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500 mA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246390745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1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𝑀𝑃</m:t>
                                    </m:r>
                                  </m:sub>
                                  <m:sup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𝑚𝑖𝑛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4.2  V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387103732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1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𝑀𝑃</m:t>
                                    </m:r>
                                  </m:sub>
                                  <m:sup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𝑚𝑎𝑥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6     V</a:t>
                          </a:r>
                          <a:endParaRPr lang="en-US" sz="11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48537958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E07CE8AB-BF50-4FD7-9E35-2BACDE480C8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33891956"/>
                  </p:ext>
                </p:extLst>
              </p:nvPr>
            </p:nvGraphicFramePr>
            <p:xfrm>
              <a:off x="4237990" y="2590800"/>
              <a:ext cx="4410710" cy="14742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340610">
                      <a:extLst>
                        <a:ext uri="{9D8B030D-6E8A-4147-A177-3AD203B41FA5}">
                          <a16:colId xmlns:a16="http://schemas.microsoft.com/office/drawing/2014/main" val="3541617358"/>
                        </a:ext>
                      </a:extLst>
                    </a:gridCol>
                    <a:gridCol w="1396365">
                      <a:extLst>
                        <a:ext uri="{9D8B030D-6E8A-4147-A177-3AD203B41FA5}">
                          <a16:colId xmlns:a16="http://schemas.microsoft.com/office/drawing/2014/main" val="2978702692"/>
                        </a:ext>
                      </a:extLst>
                    </a:gridCol>
                    <a:gridCol w="673735">
                      <a:extLst>
                        <a:ext uri="{9D8B030D-6E8A-4147-A177-3AD203B41FA5}">
                          <a16:colId xmlns:a16="http://schemas.microsoft.com/office/drawing/2014/main" val="3643797445"/>
                        </a:ext>
                      </a:extLst>
                    </a:gridCol>
                  </a:tblGrid>
                  <a:tr h="189167">
                    <a:tc rowSpan="4"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Battery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168122" t="-22581" r="-49345" b="-7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30   mA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771169389"/>
                      </a:ext>
                    </a:extLst>
                  </a:tr>
                  <a:tr h="179388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168122" t="-126667" r="-49345" b="-64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150 mA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626291896"/>
                      </a:ext>
                    </a:extLst>
                  </a:tr>
                  <a:tr h="18916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168122" t="-219355" r="-49345" b="-525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4.2  V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533381961"/>
                      </a:ext>
                    </a:extLst>
                  </a:tr>
                  <a:tr h="179388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168122" t="-341379" r="-49345" b="-4620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5     V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692694044"/>
                      </a:ext>
                    </a:extLst>
                  </a:tr>
                  <a:tr h="189167">
                    <a:tc rowSpan="4"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Charger controller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168122" t="-412903" r="-49345" b="-3322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15   mA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564352670"/>
                      </a:ext>
                    </a:extLst>
                  </a:tr>
                  <a:tr h="179388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168122" t="-530000" r="-49345" b="-24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500 mA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246390745"/>
                      </a:ext>
                    </a:extLst>
                  </a:tr>
                  <a:tr h="18916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168122" t="-609677" r="-49345" b="-1354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4.2  V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387103732"/>
                      </a:ext>
                    </a:extLst>
                  </a:tr>
                  <a:tr h="179388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168122" t="-758621" r="-49345" b="-448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6     V</a:t>
                          </a:r>
                          <a:endParaRPr lang="en-US" sz="11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48537958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531ABC0-E13A-4C8B-A0BE-E1539164372B}"/>
              </a:ext>
            </a:extLst>
          </p:cNvPr>
          <p:cNvSpPr txBox="1">
            <a:spLocks/>
          </p:cNvSpPr>
          <p:nvPr/>
        </p:nvSpPr>
        <p:spPr bwMode="auto">
          <a:xfrm>
            <a:off x="4114802" y="1945369"/>
            <a:ext cx="3048000" cy="645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s-ES" u="none" kern="0" dirty="0" err="1"/>
              <a:t>Boundaries</a:t>
            </a:r>
            <a:r>
              <a:rPr lang="es-ES" u="none" kern="0" dirty="0"/>
              <a:t>:</a:t>
            </a:r>
          </a:p>
          <a:p>
            <a:endParaRPr lang="en-US" u="none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DBCF8E0-FFF3-4EFB-B06F-3067599D4DD4}"/>
                  </a:ext>
                </a:extLst>
              </p:cNvPr>
              <p:cNvSpPr/>
              <p:nvPr/>
            </p:nvSpPr>
            <p:spPr>
              <a:xfrm>
                <a:off x="4267200" y="4915725"/>
                <a:ext cx="4572000" cy="157043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u="none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sSubPr>
                        <m:e>
                          <m:r>
                            <a:rPr lang="en-US" sz="16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𝐼</m:t>
                          </m:r>
                        </m:e>
                        <m:sub>
                          <m:r>
                            <a:rPr lang="en-US" sz="16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𝑀𝑃</m:t>
                          </m:r>
                        </m:sub>
                      </m:sSub>
                      <m:r>
                        <a:rPr lang="en-US" sz="16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sz="16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sSubPr>
                        <m:e>
                          <m:r>
                            <a:rPr lang="en-US" sz="16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𝑛</m:t>
                          </m:r>
                        </m:e>
                        <m:sub>
                          <m:r>
                            <a:rPr lang="en-US" sz="16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1</m:t>
                          </m:r>
                        </m:sub>
                      </m:sSub>
                      <m:r>
                        <a:rPr lang="en-US" sz="16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·</m:t>
                      </m:r>
                      <m:f>
                        <m:fPr>
                          <m:ctrlPr>
                            <a:rPr lang="en-US" sz="16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1600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Φ</m:t>
                          </m:r>
                        </m:num>
                        <m:den>
                          <m:sSup>
                            <m:sSupPr>
                              <m:ctrlP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1600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Φ</m:t>
                              </m:r>
                            </m:e>
                            <m:sup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𝑆𝑇𝐷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sz="16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𝑀𝑃</m:t>
                              </m:r>
                            </m:sub>
                            <m:sup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𝑆𝑇𝐷</m:t>
                              </m:r>
                            </m:sup>
                          </m:sSubSup>
                          <m:r>
                            <a:rPr lang="en-US" sz="16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𝛿</m:t>
                              </m:r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𝐽</m:t>
                              </m:r>
                            </m:num>
                            <m:den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𝛿</m:t>
                              </m:r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𝑇</m:t>
                              </m:r>
                            </m:den>
                          </m:f>
                          <m:d>
                            <m:dPr>
                              <m:ctrlP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𝑇</m:t>
                              </m:r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6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16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𝑆𝑇𝐷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6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sz="1600" u="none" dirty="0">
                  <a:solidFill>
                    <a:schemeClr val="bg2"/>
                  </a:solidFill>
                  <a:latin typeface="Calibri Light" panose="020F0302020204030204" pitchFamily="34" charset="0"/>
                  <a:ea typeface="Calibri" panose="020F0502020204030204" pitchFamily="34" charset="0"/>
                  <a:cs typeface="Calibri Light" panose="020F030202020403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sSubPr>
                        <m:e>
                          <m:r>
                            <a:rPr lang="en-US" sz="16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16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𝑀𝑃</m:t>
                          </m:r>
                        </m:sub>
                      </m:sSub>
                      <m:r>
                        <a:rPr lang="en-US" sz="16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sz="16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sSubPr>
                        <m:e>
                          <m:r>
                            <a:rPr lang="en-US" sz="16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𝑛</m:t>
                          </m:r>
                        </m:e>
                        <m:sub>
                          <m:r>
                            <a:rPr lang="en-US" sz="16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2</m:t>
                          </m:r>
                        </m:sub>
                      </m:sSub>
                      <m:r>
                        <a:rPr lang="en-US" sz="16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·</m:t>
                      </m:r>
                      <m:d>
                        <m:dPr>
                          <m:ctrlPr>
                            <a:rPr lang="en-US" sz="16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𝑀𝑃</m:t>
                              </m:r>
                            </m:sub>
                            <m:sup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𝑆𝑇𝐷</m:t>
                              </m:r>
                            </m:sup>
                          </m:sSubSup>
                          <m:r>
                            <a:rPr lang="en-US" sz="16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 Light" panose="020F030202020403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𝛿</m:t>
                              </m:r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𝑉</m:t>
                              </m:r>
                            </m:num>
                            <m:den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 Light" panose="020F0302020204030204" pitchFamily="34" charset="0"/>
                                </a:rPr>
                                <m:t>𝛿</m:t>
                              </m:r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 Light" panose="020F0302020204030204" pitchFamily="34" charset="0"/>
                                </a:rPr>
                                <m:t>𝑇</m:t>
                              </m:r>
                            </m:den>
                          </m:f>
                          <m:d>
                            <m:dPr>
                              <m:ctrlP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 Light" panose="020F03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 Light" panose="020F0302020204030204" pitchFamily="34" charset="0"/>
                                </a:rPr>
                                <m:t>𝑇</m:t>
                              </m:r>
                              <m:r>
                                <a:rPr lang="en-US" sz="16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 Light" panose="020F0302020204030204" pitchFamily="34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6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16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𝑆𝑇𝐷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US" sz="1600" u="none" dirty="0">
                  <a:solidFill>
                    <a:schemeClr val="bg2"/>
                  </a:solidFill>
                  <a:latin typeface="Calibri Light" panose="020F0302020204030204" pitchFamily="34" charset="0"/>
                  <a:ea typeface="Calibri" panose="020F05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DBCF8E0-FFF3-4EFB-B06F-3067599D4D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4915725"/>
                <a:ext cx="4572000" cy="15704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B39B0CA-6378-408C-8E56-2AEF167BD48B}"/>
              </a:ext>
            </a:extLst>
          </p:cNvPr>
          <p:cNvSpPr txBox="1">
            <a:spLocks/>
          </p:cNvSpPr>
          <p:nvPr/>
        </p:nvSpPr>
        <p:spPr bwMode="auto">
          <a:xfrm>
            <a:off x="4114802" y="4354513"/>
            <a:ext cx="3048000" cy="645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s-ES" u="none" kern="0" dirty="0" err="1"/>
              <a:t>Equations</a:t>
            </a:r>
            <a:r>
              <a:rPr lang="es-ES" u="none" kern="0" dirty="0"/>
              <a:t>:</a:t>
            </a:r>
          </a:p>
          <a:p>
            <a:endParaRPr lang="en-US" u="none" kern="0" dirty="0"/>
          </a:p>
        </p:txBody>
      </p:sp>
    </p:spTree>
    <p:extLst>
      <p:ext uri="{BB962C8B-B14F-4D97-AF65-F5344CB8AC3E}">
        <p14:creationId xmlns:p14="http://schemas.microsoft.com/office/powerpoint/2010/main" val="29185755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6D847-1327-416B-B632-263C28F93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1058705"/>
            <a:ext cx="8382000" cy="715057"/>
          </a:xfrm>
        </p:spPr>
        <p:txBody>
          <a:bodyPr/>
          <a:lstStyle/>
          <a:p>
            <a:r>
              <a:rPr lang="es-ES" dirty="0"/>
              <a:t>Solar </a:t>
            </a:r>
            <a:r>
              <a:rPr lang="es-ES" dirty="0" err="1"/>
              <a:t>panels</a:t>
            </a:r>
            <a:r>
              <a:rPr lang="es-ES" dirty="0"/>
              <a:t> </a:t>
            </a:r>
            <a:r>
              <a:rPr lang="es-ES" dirty="0" err="1"/>
              <a:t>design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6EB24A-75BF-4742-A795-35236427AA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637" y="1572469"/>
            <a:ext cx="3657600" cy="645431"/>
          </a:xfrm>
        </p:spPr>
        <p:txBody>
          <a:bodyPr/>
          <a:lstStyle/>
          <a:p>
            <a:r>
              <a:rPr lang="es-ES" dirty="0" err="1"/>
              <a:t>One</a:t>
            </a:r>
            <a:r>
              <a:rPr lang="es-ES" dirty="0"/>
              <a:t> </a:t>
            </a:r>
            <a:r>
              <a:rPr lang="es-ES" dirty="0" err="1"/>
              <a:t>cell</a:t>
            </a:r>
            <a:r>
              <a:rPr lang="es-ES" dirty="0"/>
              <a:t> </a:t>
            </a:r>
            <a:r>
              <a:rPr lang="en-US" dirty="0"/>
              <a:t>(n</a:t>
            </a:r>
            <a:r>
              <a:rPr lang="en-US" baseline="-25000" dirty="0"/>
              <a:t>1</a:t>
            </a:r>
            <a:r>
              <a:rPr lang="en-US" dirty="0"/>
              <a:t>=1, n</a:t>
            </a:r>
            <a:r>
              <a:rPr lang="en-US" baseline="-25000" dirty="0"/>
              <a:t>2</a:t>
            </a:r>
            <a:r>
              <a:rPr lang="en-US" dirty="0"/>
              <a:t>=1) </a:t>
            </a:r>
          </a:p>
          <a:p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F6B0E31-5143-4EA2-9569-7D8EB66EB33A}"/>
              </a:ext>
            </a:extLst>
          </p:cNvPr>
          <p:cNvSpPr txBox="1">
            <a:spLocks/>
          </p:cNvSpPr>
          <p:nvPr/>
        </p:nvSpPr>
        <p:spPr bwMode="auto">
          <a:xfrm>
            <a:off x="180975" y="4130822"/>
            <a:ext cx="3933825" cy="645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s-ES" u="none" kern="0" dirty="0" err="1"/>
              <a:t>Four</a:t>
            </a:r>
            <a:r>
              <a:rPr lang="es-ES" u="none" kern="0" dirty="0"/>
              <a:t> </a:t>
            </a:r>
            <a:r>
              <a:rPr lang="es-ES" u="none" kern="0" dirty="0" err="1"/>
              <a:t>cells</a:t>
            </a:r>
            <a:r>
              <a:rPr lang="es-ES" u="none" kern="0" dirty="0"/>
              <a:t> </a:t>
            </a:r>
            <a:r>
              <a:rPr lang="en-US" u="none" kern="0" dirty="0"/>
              <a:t>(n</a:t>
            </a:r>
            <a:r>
              <a:rPr lang="en-US" u="none" kern="0" baseline="-25000" dirty="0"/>
              <a:t>1</a:t>
            </a:r>
            <a:r>
              <a:rPr lang="en-US" u="none" kern="0" dirty="0"/>
              <a:t>=2, n</a:t>
            </a:r>
            <a:r>
              <a:rPr lang="en-US" u="none" kern="0" baseline="-25000" dirty="0"/>
              <a:t>2</a:t>
            </a:r>
            <a:r>
              <a:rPr lang="en-US" u="none" kern="0" dirty="0"/>
              <a:t>=2) </a:t>
            </a:r>
          </a:p>
          <a:p>
            <a:endParaRPr lang="en-US" u="none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E28614D3-0AB8-43AB-BDC0-AD3240290AE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04300528"/>
                  </p:ext>
                </p:extLst>
              </p:nvPr>
            </p:nvGraphicFramePr>
            <p:xfrm>
              <a:off x="7289799" y="2688794"/>
              <a:ext cx="1555750" cy="42291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777875">
                      <a:extLst>
                        <a:ext uri="{9D8B030D-6E8A-4147-A177-3AD203B41FA5}">
                          <a16:colId xmlns:a16="http://schemas.microsoft.com/office/drawing/2014/main" val="3427641753"/>
                        </a:ext>
                      </a:extLst>
                    </a:gridCol>
                    <a:gridCol w="777875">
                      <a:extLst>
                        <a:ext uri="{9D8B030D-6E8A-4147-A177-3AD203B41FA5}">
                          <a16:colId xmlns:a16="http://schemas.microsoft.com/office/drawing/2014/main" val="280699117"/>
                        </a:ext>
                      </a:extLst>
                    </a:gridCol>
                  </a:tblGrid>
                  <a:tr h="21145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1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𝑰</m:t>
                                    </m:r>
                                  </m:e>
                                  <m:sub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𝑴𝑷</m:t>
                                    </m:r>
                                  </m:sub>
                                  <m:sup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𝑺𝑻𝑫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28 mA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077409783"/>
                      </a:ext>
                    </a:extLst>
                  </a:tr>
                  <a:tr h="21145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1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𝑽</m:t>
                                    </m:r>
                                  </m:e>
                                  <m:sub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𝑴𝑷</m:t>
                                    </m:r>
                                  </m:sub>
                                  <m:sup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𝑺𝑻𝑫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4.64 V</a:t>
                          </a:r>
                          <a:endParaRPr lang="en-US" sz="11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55098392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E28614D3-0AB8-43AB-BDC0-AD3240290AE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04300528"/>
                  </p:ext>
                </p:extLst>
              </p:nvPr>
            </p:nvGraphicFramePr>
            <p:xfrm>
              <a:off x="7289799" y="2688794"/>
              <a:ext cx="1555750" cy="42291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777875">
                      <a:extLst>
                        <a:ext uri="{9D8B030D-6E8A-4147-A177-3AD203B41FA5}">
                          <a16:colId xmlns:a16="http://schemas.microsoft.com/office/drawing/2014/main" val="3427641753"/>
                        </a:ext>
                      </a:extLst>
                    </a:gridCol>
                    <a:gridCol w="777875">
                      <a:extLst>
                        <a:ext uri="{9D8B030D-6E8A-4147-A177-3AD203B41FA5}">
                          <a16:colId xmlns:a16="http://schemas.microsoft.com/office/drawing/2014/main" val="280699117"/>
                        </a:ext>
                      </a:extLst>
                    </a:gridCol>
                  </a:tblGrid>
                  <a:tr h="21145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4"/>
                          <a:stretch>
                            <a:fillRect l="-775" t="-20000" r="-100775" b="-1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28 mA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077409783"/>
                      </a:ext>
                    </a:extLst>
                  </a:tr>
                  <a:tr h="21145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4"/>
                          <a:stretch>
                            <a:fillRect l="-775" t="-120000" r="-100775" b="-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4.64 V</a:t>
                          </a:r>
                          <a:endParaRPr lang="en-US" sz="11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550983927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F64A531-5256-484E-8B2C-A0ABAE4D8B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708560"/>
              </p:ext>
            </p:extLst>
          </p:nvPr>
        </p:nvGraphicFramePr>
        <p:xfrm>
          <a:off x="350837" y="2119580"/>
          <a:ext cx="6735762" cy="1984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2373">
                  <a:extLst>
                    <a:ext uri="{9D8B030D-6E8A-4147-A177-3AD203B41FA5}">
                      <a16:colId xmlns:a16="http://schemas.microsoft.com/office/drawing/2014/main" val="2020420887"/>
                    </a:ext>
                  </a:extLst>
                </a:gridCol>
                <a:gridCol w="1122373">
                  <a:extLst>
                    <a:ext uri="{9D8B030D-6E8A-4147-A177-3AD203B41FA5}">
                      <a16:colId xmlns:a16="http://schemas.microsoft.com/office/drawing/2014/main" val="702197639"/>
                    </a:ext>
                  </a:extLst>
                </a:gridCol>
                <a:gridCol w="1122373">
                  <a:extLst>
                    <a:ext uri="{9D8B030D-6E8A-4147-A177-3AD203B41FA5}">
                      <a16:colId xmlns:a16="http://schemas.microsoft.com/office/drawing/2014/main" val="1575678975"/>
                    </a:ext>
                  </a:extLst>
                </a:gridCol>
                <a:gridCol w="1122373">
                  <a:extLst>
                    <a:ext uri="{9D8B030D-6E8A-4147-A177-3AD203B41FA5}">
                      <a16:colId xmlns:a16="http://schemas.microsoft.com/office/drawing/2014/main" val="4285712543"/>
                    </a:ext>
                  </a:extLst>
                </a:gridCol>
                <a:gridCol w="1123135">
                  <a:extLst>
                    <a:ext uri="{9D8B030D-6E8A-4147-A177-3AD203B41FA5}">
                      <a16:colId xmlns:a16="http://schemas.microsoft.com/office/drawing/2014/main" val="1084936511"/>
                    </a:ext>
                  </a:extLst>
                </a:gridCol>
                <a:gridCol w="1123135">
                  <a:extLst>
                    <a:ext uri="{9D8B030D-6E8A-4147-A177-3AD203B41FA5}">
                      <a16:colId xmlns:a16="http://schemas.microsoft.com/office/drawing/2014/main" val="3736268193"/>
                    </a:ext>
                  </a:extLst>
                </a:gridCol>
              </a:tblGrid>
              <a:tr h="1921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Area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Phi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dV/dT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Imp 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Vmp 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22958247"/>
                  </a:ext>
                </a:extLst>
              </a:tr>
              <a:tr h="1921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4,41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1322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-5.6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107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30,11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4,2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3049481"/>
                  </a:ext>
                </a:extLst>
              </a:tr>
              <a:tr h="1921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4,41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4444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-5.6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107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101.23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4.2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99071"/>
                  </a:ext>
                </a:extLst>
              </a:tr>
              <a:tr h="1921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4,41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4444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-5.6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-153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67,68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5.65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9014896"/>
                  </a:ext>
                </a:extLst>
              </a:tr>
              <a:tr h="1921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4.41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1414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-5.6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107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32.21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4.2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5716858"/>
                  </a:ext>
                </a:extLst>
              </a:tr>
              <a:tr h="1921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10,71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1322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-5.6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107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34.44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4,2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2500692"/>
                  </a:ext>
                </a:extLst>
              </a:tr>
              <a:tr h="1921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10,71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4444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-5.6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107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115.79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4.2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35387709"/>
                  </a:ext>
                </a:extLst>
              </a:tr>
              <a:tr h="1921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10,71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4444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-5.6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-153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34.31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5.65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75197617"/>
                  </a:ext>
                </a:extLst>
              </a:tr>
              <a:tr h="1921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10,71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1414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-5.6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107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36.84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4.2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92371239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18E26E0-36ED-47C3-A80A-64CADC38A5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5902298"/>
              </p:ext>
            </p:extLst>
          </p:nvPr>
        </p:nvGraphicFramePr>
        <p:xfrm>
          <a:off x="350836" y="4622364"/>
          <a:ext cx="6735760" cy="21594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2372">
                  <a:extLst>
                    <a:ext uri="{9D8B030D-6E8A-4147-A177-3AD203B41FA5}">
                      <a16:colId xmlns:a16="http://schemas.microsoft.com/office/drawing/2014/main" val="2195848106"/>
                    </a:ext>
                  </a:extLst>
                </a:gridCol>
                <a:gridCol w="1122372">
                  <a:extLst>
                    <a:ext uri="{9D8B030D-6E8A-4147-A177-3AD203B41FA5}">
                      <a16:colId xmlns:a16="http://schemas.microsoft.com/office/drawing/2014/main" val="1762131964"/>
                    </a:ext>
                  </a:extLst>
                </a:gridCol>
                <a:gridCol w="1122372">
                  <a:extLst>
                    <a:ext uri="{9D8B030D-6E8A-4147-A177-3AD203B41FA5}">
                      <a16:colId xmlns:a16="http://schemas.microsoft.com/office/drawing/2014/main" val="3970348145"/>
                    </a:ext>
                  </a:extLst>
                </a:gridCol>
                <a:gridCol w="1122372">
                  <a:extLst>
                    <a:ext uri="{9D8B030D-6E8A-4147-A177-3AD203B41FA5}">
                      <a16:colId xmlns:a16="http://schemas.microsoft.com/office/drawing/2014/main" val="3141203710"/>
                    </a:ext>
                  </a:extLst>
                </a:gridCol>
                <a:gridCol w="1123136">
                  <a:extLst>
                    <a:ext uri="{9D8B030D-6E8A-4147-A177-3AD203B41FA5}">
                      <a16:colId xmlns:a16="http://schemas.microsoft.com/office/drawing/2014/main" val="1298341843"/>
                    </a:ext>
                  </a:extLst>
                </a:gridCol>
                <a:gridCol w="1123136">
                  <a:extLst>
                    <a:ext uri="{9D8B030D-6E8A-4147-A177-3AD203B41FA5}">
                      <a16:colId xmlns:a16="http://schemas.microsoft.com/office/drawing/2014/main" val="4200331000"/>
                    </a:ext>
                  </a:extLst>
                </a:gridCol>
              </a:tblGrid>
              <a:tr h="2399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Area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Phi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dV/dT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Imp 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Vmp 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9022298"/>
                  </a:ext>
                </a:extLst>
              </a:tr>
              <a:tr h="2399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4,41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1322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-5.6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107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64.09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3.1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36190665"/>
                  </a:ext>
                </a:extLst>
              </a:tr>
              <a:tr h="2399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4,41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4444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-5.6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107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215.46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3.1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2158382"/>
                  </a:ext>
                </a:extLst>
              </a:tr>
              <a:tr h="2399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4,41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4444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-5.6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-153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148.36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6.01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95169843"/>
                  </a:ext>
                </a:extLst>
              </a:tr>
              <a:tr h="2399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4.41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1414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-5.6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107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68.55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3.1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70082085"/>
                  </a:ext>
                </a:extLst>
              </a:tr>
              <a:tr h="2399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10,71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1322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-5.6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107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72.75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3.1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73242744"/>
                  </a:ext>
                </a:extLst>
              </a:tr>
              <a:tr h="2399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10,71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4444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-5.6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107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244.59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3.1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01905344"/>
                  </a:ext>
                </a:extLst>
              </a:tr>
              <a:tr h="2399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10,71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4444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-5.6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-153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81.63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6.01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68010379"/>
                  </a:ext>
                </a:extLst>
              </a:tr>
              <a:tr h="2399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10,71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1414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-5.6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107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77.82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3.1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52927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id="{1D1E75AD-28FB-4618-81EE-17F395B7EA6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9975262"/>
                  </p:ext>
                </p:extLst>
              </p:nvPr>
            </p:nvGraphicFramePr>
            <p:xfrm>
              <a:off x="7289799" y="5181600"/>
              <a:ext cx="1555750" cy="42291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777875">
                      <a:extLst>
                        <a:ext uri="{9D8B030D-6E8A-4147-A177-3AD203B41FA5}">
                          <a16:colId xmlns:a16="http://schemas.microsoft.com/office/drawing/2014/main" val="3427641753"/>
                        </a:ext>
                      </a:extLst>
                    </a:gridCol>
                    <a:gridCol w="777875">
                      <a:extLst>
                        <a:ext uri="{9D8B030D-6E8A-4147-A177-3AD203B41FA5}">
                          <a16:colId xmlns:a16="http://schemas.microsoft.com/office/drawing/2014/main" val="280699117"/>
                        </a:ext>
                      </a:extLst>
                    </a:gridCol>
                  </a:tblGrid>
                  <a:tr h="21145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1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𝑰</m:t>
                                    </m:r>
                                  </m:e>
                                  <m:sub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𝑴𝑷</m:t>
                                    </m:r>
                                  </m:sub>
                                  <m:sup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𝑺𝑻𝑫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28 mA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077409783"/>
                      </a:ext>
                    </a:extLst>
                  </a:tr>
                  <a:tr h="21145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1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𝑽</m:t>
                                    </m:r>
                                  </m:e>
                                  <m:sub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𝑴𝑷</m:t>
                                    </m:r>
                                  </m:sub>
                                  <m:sup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𝑺𝑻𝑫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1.99 V</a:t>
                          </a:r>
                          <a:endParaRPr lang="en-US" sz="11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55098392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id="{1D1E75AD-28FB-4618-81EE-17F395B7EA6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9975262"/>
                  </p:ext>
                </p:extLst>
              </p:nvPr>
            </p:nvGraphicFramePr>
            <p:xfrm>
              <a:off x="7289799" y="5181600"/>
              <a:ext cx="1555750" cy="42291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777875">
                      <a:extLst>
                        <a:ext uri="{9D8B030D-6E8A-4147-A177-3AD203B41FA5}">
                          <a16:colId xmlns:a16="http://schemas.microsoft.com/office/drawing/2014/main" val="3427641753"/>
                        </a:ext>
                      </a:extLst>
                    </a:gridCol>
                    <a:gridCol w="777875">
                      <a:extLst>
                        <a:ext uri="{9D8B030D-6E8A-4147-A177-3AD203B41FA5}">
                          <a16:colId xmlns:a16="http://schemas.microsoft.com/office/drawing/2014/main" val="280699117"/>
                        </a:ext>
                      </a:extLst>
                    </a:gridCol>
                  </a:tblGrid>
                  <a:tr h="21145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775" t="-20000" r="-100775" b="-1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28 mA</a:t>
                          </a:r>
                          <a:endParaRPr lang="en-US" sz="110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077409783"/>
                      </a:ext>
                    </a:extLst>
                  </a:tr>
                  <a:tr h="21145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775" t="-120000" r="-100775" b="-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1.99 V</a:t>
                          </a:r>
                          <a:endParaRPr lang="en-US" sz="1100" dirty="0">
                            <a:effectLst/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550983927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3073" name="Picture 1">
            <a:extLst>
              <a:ext uri="{FF2B5EF4-FFF2-40B4-BE49-F238E27FC236}">
                <a16:creationId xmlns:a16="http://schemas.microsoft.com/office/drawing/2014/main" id="{F5B83198-0F59-4292-9DC5-BCA9A5987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6670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E20FC8A7-3292-4551-AC26-C155E1062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5275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>
            <a:extLst>
              <a:ext uri="{FF2B5EF4-FFF2-40B4-BE49-F238E27FC236}">
                <a16:creationId xmlns:a16="http://schemas.microsoft.com/office/drawing/2014/main" id="{0E26E39B-864B-4930-8108-6ABEDBDE56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6670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67FAAF4B-F352-4A06-8E27-CB78B9F1A7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5275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>
            <a:extLst>
              <a:ext uri="{FF2B5EF4-FFF2-40B4-BE49-F238E27FC236}">
                <a16:creationId xmlns:a16="http://schemas.microsoft.com/office/drawing/2014/main" id="{77A375EE-2F59-49EB-81D1-066278A90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6670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F9243B75-E967-4CBF-8CE3-0816320C5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5275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>
            <a:extLst>
              <a:ext uri="{FF2B5EF4-FFF2-40B4-BE49-F238E27FC236}">
                <a16:creationId xmlns:a16="http://schemas.microsoft.com/office/drawing/2014/main" id="{8B3EA347-2067-4A36-805B-39D5421FF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6670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8B8F2FD3-B47B-422D-BC15-89073C242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5275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915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85BB4-4700-4AC4-B4A4-EF4C5FD10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Solar </a:t>
            </a:r>
            <a:r>
              <a:rPr lang="es-ES" dirty="0" err="1"/>
              <a:t>panels</a:t>
            </a:r>
            <a:r>
              <a:rPr lang="es-ES" dirty="0"/>
              <a:t>: </a:t>
            </a:r>
            <a:r>
              <a:rPr lang="es-ES" dirty="0" err="1"/>
              <a:t>market</a:t>
            </a:r>
            <a:r>
              <a:rPr lang="es-ES" dirty="0"/>
              <a:t> </a:t>
            </a:r>
            <a:r>
              <a:rPr lang="es-ES" dirty="0" err="1"/>
              <a:t>analysis</a:t>
            </a:r>
            <a:r>
              <a:rPr lang="es-ES" dirty="0"/>
              <a:t> (DHV </a:t>
            </a:r>
            <a:r>
              <a:rPr lang="es-ES" dirty="0" err="1"/>
              <a:t>technologies</a:t>
            </a:r>
            <a:r>
              <a:rPr lang="es-ES" dirty="0"/>
              <a:t>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289F07-AF7D-45B5-A462-0293024107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86" y="1981200"/>
            <a:ext cx="1905000" cy="35935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0AE132-4EDD-439A-B144-08EB43B25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3096" y="1906736"/>
            <a:ext cx="3590925" cy="2247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9D7209-1B4A-45A1-91A0-CB5B2D53E7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2086" y="2445239"/>
            <a:ext cx="3219450" cy="16478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34BB589-E000-490B-AFEB-C690B2A60F5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23" t="1" b="5102"/>
          <a:stretch/>
        </p:blipFill>
        <p:spPr>
          <a:xfrm>
            <a:off x="5290191" y="4145275"/>
            <a:ext cx="3680328" cy="11962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CBC8755-B833-45C7-8EBF-86EEB91C5C1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13" r="1410"/>
          <a:stretch/>
        </p:blipFill>
        <p:spPr>
          <a:xfrm>
            <a:off x="1956939" y="4154636"/>
            <a:ext cx="3273647" cy="125556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A87CB83-F013-478D-9F33-C68D87A81E47}"/>
              </a:ext>
            </a:extLst>
          </p:cNvPr>
          <p:cNvSpPr/>
          <p:nvPr/>
        </p:nvSpPr>
        <p:spPr bwMode="auto">
          <a:xfrm>
            <a:off x="0" y="5770682"/>
            <a:ext cx="9144000" cy="609600"/>
          </a:xfrm>
          <a:prstGeom prst="rect">
            <a:avLst/>
          </a:prstGeom>
          <a:solidFill>
            <a:schemeClr val="tx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2600" b="1" u="none" dirty="0">
                <a:solidFill>
                  <a:schemeClr val="bg2"/>
                </a:solidFill>
              </a:rPr>
              <a:t>DHV </a:t>
            </a:r>
            <a:r>
              <a:rPr lang="en-US" sz="2600" b="1" u="none" dirty="0">
                <a:solidFill>
                  <a:schemeClr val="bg2"/>
                </a:solidFill>
              </a:rPr>
              <a:t>technologies a viable option for Deep Space Exploration</a:t>
            </a:r>
            <a:r>
              <a:rPr lang="es-ES" sz="2600" b="1" u="none" dirty="0">
                <a:solidFill>
                  <a:schemeClr val="bg2"/>
                </a:solidFill>
              </a:rPr>
              <a:t> </a:t>
            </a:r>
            <a:endParaRPr kumimoji="0" lang="en-US" sz="26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Garamond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9BD676-3F26-4887-B586-B7A5C98C03E3}"/>
              </a:ext>
            </a:extLst>
          </p:cNvPr>
          <p:cNvSpPr txBox="1"/>
          <p:nvPr/>
        </p:nvSpPr>
        <p:spPr>
          <a:xfrm>
            <a:off x="152400" y="65532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u="none" dirty="0">
                <a:solidFill>
                  <a:schemeClr val="bg2"/>
                </a:solidFill>
              </a:rPr>
              <a:t>Data </a:t>
            </a:r>
            <a:r>
              <a:rPr lang="es-ES" sz="1400" u="none" dirty="0" err="1">
                <a:solidFill>
                  <a:schemeClr val="bg2"/>
                </a:solidFill>
              </a:rPr>
              <a:t>from</a:t>
            </a:r>
            <a:r>
              <a:rPr lang="es-ES" sz="1400" u="none" dirty="0">
                <a:solidFill>
                  <a:schemeClr val="bg2"/>
                </a:solidFill>
              </a:rPr>
              <a:t> DHV </a:t>
            </a:r>
            <a:r>
              <a:rPr lang="es-ES" sz="1400" u="none" dirty="0" err="1">
                <a:solidFill>
                  <a:schemeClr val="bg2"/>
                </a:solidFill>
              </a:rPr>
              <a:t>technologies</a:t>
            </a:r>
            <a:endParaRPr lang="en-US" sz="1400" u="none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074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244E8-B823-4832-9FC8-69E95F525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Thermal</a:t>
            </a:r>
            <a:r>
              <a:rPr lang="es-ES" dirty="0"/>
              <a:t> </a:t>
            </a:r>
            <a:r>
              <a:rPr lang="es-ES" dirty="0" err="1"/>
              <a:t>Analysis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762CA61-0A73-4470-9AC5-4D114D33B182}"/>
              </a:ext>
            </a:extLst>
          </p:cNvPr>
          <p:cNvGrpSpPr/>
          <p:nvPr/>
        </p:nvGrpSpPr>
        <p:grpSpPr>
          <a:xfrm>
            <a:off x="4901125" y="1858057"/>
            <a:ext cx="4113306" cy="4010581"/>
            <a:chOff x="2977819" y="659287"/>
            <a:chExt cx="4951506" cy="502333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DF49538-1150-4390-9EA2-A70F7ACBF337}"/>
                </a:ext>
              </a:extLst>
            </p:cNvPr>
            <p:cNvGrpSpPr/>
            <p:nvPr/>
          </p:nvGrpSpPr>
          <p:grpSpPr>
            <a:xfrm>
              <a:off x="2977819" y="659287"/>
              <a:ext cx="4951506" cy="5023330"/>
              <a:chOff x="2977819" y="659287"/>
              <a:chExt cx="4951506" cy="502333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7EB6900A-B1E0-4300-B067-7827E6A2B843}"/>
                  </a:ext>
                </a:extLst>
              </p:cNvPr>
              <p:cNvGrpSpPr/>
              <p:nvPr/>
            </p:nvGrpSpPr>
            <p:grpSpPr>
              <a:xfrm>
                <a:off x="2977819" y="659287"/>
                <a:ext cx="4951506" cy="5023330"/>
                <a:chOff x="2240973" y="1165314"/>
                <a:chExt cx="4951506" cy="502333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AF5BD501-ADD8-47B0-A292-B5EA22451C69}"/>
                    </a:ext>
                  </a:extLst>
                </p:cNvPr>
                <p:cNvGrpSpPr/>
                <p:nvPr/>
              </p:nvGrpSpPr>
              <p:grpSpPr>
                <a:xfrm>
                  <a:off x="2240973" y="1165314"/>
                  <a:ext cx="4942129" cy="5023330"/>
                  <a:chOff x="2240973" y="1165314"/>
                  <a:chExt cx="4942129" cy="502333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F91EB6AC-4F65-40C7-922C-FE9731D9F9B5}"/>
                      </a:ext>
                    </a:extLst>
                  </p:cNvPr>
                  <p:cNvGrpSpPr/>
                  <p:nvPr/>
                </p:nvGrpSpPr>
                <p:grpSpPr>
                  <a:xfrm>
                    <a:off x="4074861" y="1509194"/>
                    <a:ext cx="2462488" cy="3680404"/>
                    <a:chOff x="1251762" y="1118576"/>
                    <a:chExt cx="2462488" cy="3680404"/>
                  </a:xfrm>
                </p:grpSpPr>
                <p:grpSp>
                  <p:nvGrpSpPr>
                    <p:cNvPr id="44" name="Group 43">
                      <a:extLst>
                        <a:ext uri="{FF2B5EF4-FFF2-40B4-BE49-F238E27FC236}">
                          <a16:creationId xmlns:a16="http://schemas.microsoft.com/office/drawing/2014/main" id="{55EEA2F5-C3E5-4A08-ACDF-2CC736E565E2}"/>
                        </a:ext>
                      </a:extLst>
                    </p:cNvPr>
                    <p:cNvGrpSpPr/>
                    <p:nvPr/>
                  </p:nvGrpSpPr>
                  <p:grpSpPr>
                    <a:xfrm rot="2783757">
                      <a:off x="745725" y="1624613"/>
                      <a:ext cx="1191082" cy="179007"/>
                      <a:chOff x="719092" y="2334826"/>
                      <a:chExt cx="1191082" cy="179007"/>
                    </a:xfrm>
                  </p:grpSpPr>
                  <p:sp>
                    <p:nvSpPr>
                      <p:cNvPr id="66" name="Oval 65">
                        <a:extLst>
                          <a:ext uri="{FF2B5EF4-FFF2-40B4-BE49-F238E27FC236}">
                            <a16:creationId xmlns:a16="http://schemas.microsoft.com/office/drawing/2014/main" id="{8FA7696A-B240-4186-BD3D-0A7CCCA2357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9092" y="2334826"/>
                        <a:ext cx="159798" cy="159798"/>
                      </a:xfrm>
                      <a:prstGeom prst="ellipse">
                        <a:avLst/>
                      </a:prstGeom>
                      <a:solidFill>
                        <a:srgbClr val="4472C4"/>
                      </a:solidFill>
                      <a:ln w="12700" cap="flat" cmpd="sng" algn="ctr">
                        <a:solidFill>
                          <a:srgbClr val="4472C4">
                            <a:shade val="50000"/>
                          </a:srgbClr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grpSp>
                    <p:nvGrpSpPr>
                      <p:cNvPr id="67" name="Group 66">
                        <a:extLst>
                          <a:ext uri="{FF2B5EF4-FFF2-40B4-BE49-F238E27FC236}">
                            <a16:creationId xmlns:a16="http://schemas.microsoft.com/office/drawing/2014/main" id="{6501C24B-1079-4F26-BE91-A959E3563D3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878890" y="2334826"/>
                        <a:ext cx="1031284" cy="179007"/>
                        <a:chOff x="2512381" y="2032986"/>
                        <a:chExt cx="1031284" cy="179007"/>
                      </a:xfrm>
                    </p:grpSpPr>
                    <p:sp>
                      <p:nvSpPr>
                        <p:cNvPr id="68" name="Oval 67">
                          <a:extLst>
                            <a:ext uri="{FF2B5EF4-FFF2-40B4-BE49-F238E27FC236}">
                              <a16:creationId xmlns:a16="http://schemas.microsoft.com/office/drawing/2014/main" id="{9224510B-A788-4FE2-AF19-B06D4EB5CA9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383867" y="2032986"/>
                          <a:ext cx="159798" cy="159798"/>
                        </a:xfrm>
                        <a:prstGeom prst="ellipse">
                          <a:avLst/>
                        </a:prstGeom>
                        <a:solidFill>
                          <a:srgbClr val="4472C4"/>
                        </a:solidFill>
                        <a:ln w="12700" cap="flat" cmpd="sng" algn="ctr">
                          <a:solidFill>
                            <a:srgbClr val="4472C4">
                              <a:shade val="50000"/>
                            </a:srgbClr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pic>
                      <p:nvPicPr>
                        <p:cNvPr id="69" name="Picture 68" descr="A close up of a logo&#10;&#10;Description automatically generated">
                          <a:extLst>
                            <a:ext uri="{FF2B5EF4-FFF2-40B4-BE49-F238E27FC236}">
                              <a16:creationId xmlns:a16="http://schemas.microsoft.com/office/drawing/2014/main" id="{C8AD46B6-8387-47ED-B102-0F8F5AC2161C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512381" y="2032986"/>
                          <a:ext cx="889476" cy="179007"/>
                        </a:xfrm>
                        <a:prstGeom prst="rect">
                          <a:avLst/>
                        </a:prstGeom>
                      </p:spPr>
                    </p:pic>
                  </p:grpSp>
                </p:grpSp>
                <p:grpSp>
                  <p:nvGrpSpPr>
                    <p:cNvPr id="45" name="Group 44">
                      <a:extLst>
                        <a:ext uri="{FF2B5EF4-FFF2-40B4-BE49-F238E27FC236}">
                          <a16:creationId xmlns:a16="http://schemas.microsoft.com/office/drawing/2014/main" id="{73B39FF3-8109-49E7-850C-A17D8CB13E5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763395" y="1997079"/>
                      <a:ext cx="1031284" cy="179007"/>
                      <a:chOff x="2512381" y="2032986"/>
                      <a:chExt cx="1031284" cy="179007"/>
                    </a:xfrm>
                  </p:grpSpPr>
                  <p:sp>
                    <p:nvSpPr>
                      <p:cNvPr id="64" name="Oval 63">
                        <a:extLst>
                          <a:ext uri="{FF2B5EF4-FFF2-40B4-BE49-F238E27FC236}">
                            <a16:creationId xmlns:a16="http://schemas.microsoft.com/office/drawing/2014/main" id="{B60B63E7-BA96-4EE6-A0BE-3004276C8A8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83867" y="2032986"/>
                        <a:ext cx="159798" cy="159798"/>
                      </a:xfrm>
                      <a:prstGeom prst="ellipse">
                        <a:avLst/>
                      </a:prstGeom>
                      <a:solidFill>
                        <a:srgbClr val="4472C4"/>
                      </a:solidFill>
                      <a:ln w="12700" cap="flat" cmpd="sng" algn="ctr">
                        <a:solidFill>
                          <a:srgbClr val="4472C4">
                            <a:shade val="50000"/>
                          </a:srgbClr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pic>
                    <p:nvPicPr>
                      <p:cNvPr id="65" name="Picture 64" descr="A close up of a logo&#10;&#10;Description automatically generated">
                        <a:extLst>
                          <a:ext uri="{FF2B5EF4-FFF2-40B4-BE49-F238E27FC236}">
                            <a16:creationId xmlns:a16="http://schemas.microsoft.com/office/drawing/2014/main" id="{EBF88F01-CEAF-421B-849B-6DD9B5C1C147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512381" y="2032986"/>
                        <a:ext cx="889476" cy="179007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46" name="Group 45">
                      <a:extLst>
                        <a:ext uri="{FF2B5EF4-FFF2-40B4-BE49-F238E27FC236}">
                          <a16:creationId xmlns:a16="http://schemas.microsoft.com/office/drawing/2014/main" id="{6D716666-5D9D-4333-878D-D25164EBD8FB}"/>
                        </a:ext>
                      </a:extLst>
                    </p:cNvPr>
                    <p:cNvGrpSpPr/>
                    <p:nvPr/>
                  </p:nvGrpSpPr>
                  <p:grpSpPr>
                    <a:xfrm rot="19361497">
                      <a:off x="2682966" y="1640055"/>
                      <a:ext cx="1031284" cy="179007"/>
                      <a:chOff x="2512381" y="2032986"/>
                      <a:chExt cx="1031284" cy="179007"/>
                    </a:xfrm>
                  </p:grpSpPr>
                  <p:sp>
                    <p:nvSpPr>
                      <p:cNvPr id="62" name="Oval 61">
                        <a:extLst>
                          <a:ext uri="{FF2B5EF4-FFF2-40B4-BE49-F238E27FC236}">
                            <a16:creationId xmlns:a16="http://schemas.microsoft.com/office/drawing/2014/main" id="{2AE5F6DA-C713-4C48-9C61-77D19A8ECBF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83867" y="2032986"/>
                        <a:ext cx="159798" cy="159798"/>
                      </a:xfrm>
                      <a:prstGeom prst="ellipse">
                        <a:avLst/>
                      </a:prstGeom>
                      <a:solidFill>
                        <a:srgbClr val="4472C4"/>
                      </a:solidFill>
                      <a:ln w="12700" cap="flat" cmpd="sng" algn="ctr">
                        <a:solidFill>
                          <a:srgbClr val="4472C4">
                            <a:shade val="50000"/>
                          </a:srgbClr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pic>
                    <p:nvPicPr>
                      <p:cNvPr id="63" name="Picture 62" descr="A close up of a logo&#10;&#10;Description automatically generated">
                        <a:extLst>
                          <a:ext uri="{FF2B5EF4-FFF2-40B4-BE49-F238E27FC236}">
                            <a16:creationId xmlns:a16="http://schemas.microsoft.com/office/drawing/2014/main" id="{97CDA375-7309-4D31-8EA1-AACE81ADF9A2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512381" y="2032986"/>
                        <a:ext cx="889476" cy="179007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47" name="Group 46">
                      <a:extLst>
                        <a:ext uri="{FF2B5EF4-FFF2-40B4-BE49-F238E27FC236}">
                          <a16:creationId xmlns:a16="http://schemas.microsoft.com/office/drawing/2014/main" id="{13D33E02-CF17-4F94-9EBA-468F73B724C8}"/>
                        </a:ext>
                      </a:extLst>
                    </p:cNvPr>
                    <p:cNvGrpSpPr/>
                    <p:nvPr/>
                  </p:nvGrpSpPr>
                  <p:grpSpPr>
                    <a:xfrm rot="5400000">
                      <a:off x="3026407" y="1943803"/>
                      <a:ext cx="1031284" cy="179007"/>
                      <a:chOff x="2512381" y="2032986"/>
                      <a:chExt cx="1031284" cy="179007"/>
                    </a:xfrm>
                  </p:grpSpPr>
                  <p:sp>
                    <p:nvSpPr>
                      <p:cNvPr id="60" name="Oval 59">
                        <a:extLst>
                          <a:ext uri="{FF2B5EF4-FFF2-40B4-BE49-F238E27FC236}">
                            <a16:creationId xmlns:a16="http://schemas.microsoft.com/office/drawing/2014/main" id="{2037FF48-E704-4DD0-8D55-FF3B6C43C3B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83867" y="2032986"/>
                        <a:ext cx="159798" cy="159798"/>
                      </a:xfrm>
                      <a:prstGeom prst="ellipse">
                        <a:avLst/>
                      </a:prstGeom>
                      <a:solidFill>
                        <a:srgbClr val="4472C4"/>
                      </a:solidFill>
                      <a:ln w="12700" cap="flat" cmpd="sng" algn="ctr">
                        <a:solidFill>
                          <a:srgbClr val="4472C4">
                            <a:shade val="50000"/>
                          </a:srgbClr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pic>
                    <p:nvPicPr>
                      <p:cNvPr id="61" name="Picture 60" descr="A close up of a logo&#10;&#10;Description automatically generated">
                        <a:extLst>
                          <a:ext uri="{FF2B5EF4-FFF2-40B4-BE49-F238E27FC236}">
                            <a16:creationId xmlns:a16="http://schemas.microsoft.com/office/drawing/2014/main" id="{20D5AE0E-A0C5-4968-AEBC-88944699C744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512381" y="2032986"/>
                        <a:ext cx="889476" cy="179007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48" name="Group 47">
                      <a:extLst>
                        <a:ext uri="{FF2B5EF4-FFF2-40B4-BE49-F238E27FC236}">
                          <a16:creationId xmlns:a16="http://schemas.microsoft.com/office/drawing/2014/main" id="{B03B3E48-B2CC-4B59-89D3-98C6BB25F99F}"/>
                        </a:ext>
                      </a:extLst>
                    </p:cNvPr>
                    <p:cNvGrpSpPr/>
                    <p:nvPr/>
                  </p:nvGrpSpPr>
                  <p:grpSpPr>
                    <a:xfrm rot="12249620">
                      <a:off x="2472107" y="4414081"/>
                      <a:ext cx="1007250" cy="375369"/>
                      <a:chOff x="2470046" y="1649065"/>
                      <a:chExt cx="1007250" cy="375369"/>
                    </a:xfrm>
                  </p:grpSpPr>
                  <p:sp>
                    <p:nvSpPr>
                      <p:cNvPr id="58" name="Oval 57">
                        <a:extLst>
                          <a:ext uri="{FF2B5EF4-FFF2-40B4-BE49-F238E27FC236}">
                            <a16:creationId xmlns:a16="http://schemas.microsoft.com/office/drawing/2014/main" id="{611D37DF-161F-4490-8B62-EBCBE2CEEBDE}"/>
                          </a:ext>
                        </a:extLst>
                      </p:cNvPr>
                      <p:cNvSpPr/>
                      <p:nvPr/>
                    </p:nvSpPr>
                    <p:spPr>
                      <a:xfrm rot="20150380">
                        <a:off x="3317498" y="1649065"/>
                        <a:ext cx="159798" cy="159798"/>
                      </a:xfrm>
                      <a:prstGeom prst="ellipse">
                        <a:avLst/>
                      </a:prstGeom>
                      <a:solidFill>
                        <a:srgbClr val="4472C4"/>
                      </a:solidFill>
                      <a:ln w="12700" cap="flat" cmpd="sng" algn="ctr">
                        <a:solidFill>
                          <a:srgbClr val="4472C4">
                            <a:shade val="50000"/>
                          </a:srgbClr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pic>
                    <p:nvPicPr>
                      <p:cNvPr id="59" name="Picture 58" descr="A close up of a logo&#10;&#10;Description automatically generated">
                        <a:extLst>
                          <a:ext uri="{FF2B5EF4-FFF2-40B4-BE49-F238E27FC236}">
                            <a16:creationId xmlns:a16="http://schemas.microsoft.com/office/drawing/2014/main" id="{C98FC828-7931-4740-98D0-702C09D5EBE6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 rot="20150380">
                        <a:off x="2470046" y="1845427"/>
                        <a:ext cx="889476" cy="179007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49" name="Group 48">
                      <a:extLst>
                        <a:ext uri="{FF2B5EF4-FFF2-40B4-BE49-F238E27FC236}">
                          <a16:creationId xmlns:a16="http://schemas.microsoft.com/office/drawing/2014/main" id="{C4DDFC6D-3C3C-4421-AAEB-21DDBBFFE947}"/>
                        </a:ext>
                      </a:extLst>
                    </p:cNvPr>
                    <p:cNvGrpSpPr/>
                    <p:nvPr/>
                  </p:nvGrpSpPr>
                  <p:grpSpPr>
                    <a:xfrm rot="12365480">
                      <a:off x="1453703" y="4413077"/>
                      <a:ext cx="982035" cy="385903"/>
                      <a:chOff x="2395544" y="1198639"/>
                      <a:chExt cx="982035" cy="385903"/>
                    </a:xfrm>
                  </p:grpSpPr>
                  <p:sp>
                    <p:nvSpPr>
                      <p:cNvPr id="56" name="Oval 55">
                        <a:extLst>
                          <a:ext uri="{FF2B5EF4-FFF2-40B4-BE49-F238E27FC236}">
                            <a16:creationId xmlns:a16="http://schemas.microsoft.com/office/drawing/2014/main" id="{857E9C63-3A06-4CE2-888E-1840E83DE94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217781" y="1198639"/>
                        <a:ext cx="159798" cy="159798"/>
                      </a:xfrm>
                      <a:prstGeom prst="ellipse">
                        <a:avLst/>
                      </a:prstGeom>
                      <a:solidFill>
                        <a:srgbClr val="4472C4"/>
                      </a:solidFill>
                      <a:ln w="12700" cap="flat" cmpd="sng" algn="ctr">
                        <a:solidFill>
                          <a:srgbClr val="4472C4">
                            <a:shade val="50000"/>
                          </a:srgbClr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pic>
                    <p:nvPicPr>
                      <p:cNvPr id="57" name="Picture 56" descr="A close up of a logo&#10;&#10;Description automatically generated">
                        <a:extLst>
                          <a:ext uri="{FF2B5EF4-FFF2-40B4-BE49-F238E27FC236}">
                            <a16:creationId xmlns:a16="http://schemas.microsoft.com/office/drawing/2014/main" id="{550A4445-B248-46E7-95AB-10A5537836DC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 rot="20034520">
                        <a:off x="2395544" y="1405535"/>
                        <a:ext cx="889476" cy="179007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50" name="Group 49">
                      <a:extLst>
                        <a:ext uri="{FF2B5EF4-FFF2-40B4-BE49-F238E27FC236}">
                          <a16:creationId xmlns:a16="http://schemas.microsoft.com/office/drawing/2014/main" id="{7D6898B6-0751-42C8-93EB-32E0A7A7E620}"/>
                        </a:ext>
                      </a:extLst>
                    </p:cNvPr>
                    <p:cNvGrpSpPr/>
                    <p:nvPr/>
                  </p:nvGrpSpPr>
                  <p:grpSpPr>
                    <a:xfrm rot="5400000">
                      <a:off x="3034556" y="2975088"/>
                      <a:ext cx="1031284" cy="179007"/>
                      <a:chOff x="2512381" y="2032986"/>
                      <a:chExt cx="1031284" cy="179007"/>
                    </a:xfrm>
                  </p:grpSpPr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159EB293-3514-4DA8-A1DA-AF440D5E75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83867" y="2032986"/>
                        <a:ext cx="159798" cy="159798"/>
                      </a:xfrm>
                      <a:prstGeom prst="ellipse">
                        <a:avLst/>
                      </a:prstGeom>
                      <a:solidFill>
                        <a:srgbClr val="4472C4"/>
                      </a:solidFill>
                      <a:ln w="12700" cap="flat" cmpd="sng" algn="ctr">
                        <a:solidFill>
                          <a:srgbClr val="4472C4">
                            <a:shade val="50000"/>
                          </a:srgbClr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pic>
                    <p:nvPicPr>
                      <p:cNvPr id="55" name="Picture 54" descr="A close up of a logo&#10;&#10;Description automatically generated">
                        <a:extLst>
                          <a:ext uri="{FF2B5EF4-FFF2-40B4-BE49-F238E27FC236}">
                            <a16:creationId xmlns:a16="http://schemas.microsoft.com/office/drawing/2014/main" id="{C722C8E6-603E-47D4-933E-77A6957F4E03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512381" y="2032986"/>
                        <a:ext cx="889476" cy="179007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297E897F-9A32-475C-9032-5D1ACFA14E47}"/>
                        </a:ext>
                      </a:extLst>
                    </p:cNvPr>
                    <p:cNvGrpSpPr/>
                    <p:nvPr/>
                  </p:nvGrpSpPr>
                  <p:grpSpPr>
                    <a:xfrm rot="5400000">
                      <a:off x="3053765" y="4006373"/>
                      <a:ext cx="1031284" cy="179007"/>
                      <a:chOff x="2512381" y="2032986"/>
                      <a:chExt cx="1031284" cy="179007"/>
                    </a:xfrm>
                  </p:grpSpPr>
                  <p:sp>
                    <p:nvSpPr>
                      <p:cNvPr id="52" name="Oval 51">
                        <a:extLst>
                          <a:ext uri="{FF2B5EF4-FFF2-40B4-BE49-F238E27FC236}">
                            <a16:creationId xmlns:a16="http://schemas.microsoft.com/office/drawing/2014/main" id="{E35F0B22-9A93-44C0-B6BB-E613FA48215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83867" y="2032986"/>
                        <a:ext cx="159798" cy="159798"/>
                      </a:xfrm>
                      <a:prstGeom prst="ellipse">
                        <a:avLst/>
                      </a:prstGeom>
                      <a:solidFill>
                        <a:srgbClr val="4472C4"/>
                      </a:solidFill>
                      <a:ln w="12700" cap="flat" cmpd="sng" algn="ctr">
                        <a:solidFill>
                          <a:srgbClr val="4472C4">
                            <a:shade val="50000"/>
                          </a:srgbClr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pic>
                    <p:nvPicPr>
                      <p:cNvPr id="53" name="Picture 52" descr="A close up of a logo&#10;&#10;Description automatically generated">
                        <a:extLst>
                          <a:ext uri="{FF2B5EF4-FFF2-40B4-BE49-F238E27FC236}">
                            <a16:creationId xmlns:a16="http://schemas.microsoft.com/office/drawing/2014/main" id="{A7241E74-F8CE-4E40-9053-43B8E0399AB8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512381" y="2032986"/>
                        <a:ext cx="889476" cy="179007"/>
                      </a:xfrm>
                      <a:prstGeom prst="rect">
                        <a:avLst/>
                      </a:prstGeom>
                    </p:spPr>
                  </p:pic>
                </p:grpSp>
              </p:grpSp>
              <p:pic>
                <p:nvPicPr>
                  <p:cNvPr id="32" name="Picture 31" descr="A close up of a logo&#10;&#10;Description automatically generated">
                    <a:extLst>
                      <a:ext uri="{FF2B5EF4-FFF2-40B4-BE49-F238E27FC236}">
                        <a16:creationId xmlns:a16="http://schemas.microsoft.com/office/drawing/2014/main" id="{F4CEAC66-6FD1-4104-A052-FC41D8849AC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>
                    <a:off x="4916724" y="5352435"/>
                    <a:ext cx="889476" cy="179007"/>
                  </a:xfrm>
                  <a:prstGeom prst="rect">
                    <a:avLst/>
                  </a:prstGeom>
                </p:spPr>
              </p:pic>
              <p:pic>
                <p:nvPicPr>
                  <p:cNvPr id="33" name="Picture 32" descr="A close up of a logo&#10;&#10;Description automatically generated">
                    <a:extLst>
                      <a:ext uri="{FF2B5EF4-FFF2-40B4-BE49-F238E27FC236}">
                        <a16:creationId xmlns:a16="http://schemas.microsoft.com/office/drawing/2014/main" id="{DFF9A33C-C872-4CA6-A475-5D6249BC679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3385234" y="4834525"/>
                    <a:ext cx="889476" cy="179007"/>
                  </a:xfrm>
                  <a:prstGeom prst="rect">
                    <a:avLst/>
                  </a:prstGeom>
                </p:spPr>
              </p:pic>
              <p:sp>
                <p:nvSpPr>
                  <p:cNvPr id="34" name="Oval 33">
                    <a:extLst>
                      <a:ext uri="{FF2B5EF4-FFF2-40B4-BE49-F238E27FC236}">
                        <a16:creationId xmlns:a16="http://schemas.microsoft.com/office/drawing/2014/main" id="{564AEA86-AC60-478F-856E-291887E9F278}"/>
                      </a:ext>
                    </a:extLst>
                  </p:cNvPr>
                  <p:cNvSpPr/>
                  <p:nvPr/>
                </p:nvSpPr>
                <p:spPr>
                  <a:xfrm rot="12365480">
                    <a:off x="3223865" y="4837468"/>
                    <a:ext cx="159798" cy="159798"/>
                  </a:xfrm>
                  <a:prstGeom prst="ellipse">
                    <a:avLst/>
                  </a:prstGeom>
                  <a:solidFill>
                    <a:srgbClr val="4472C4"/>
                  </a:solidFill>
                  <a:ln w="12700" cap="flat" cmpd="sng" algn="ctr">
                    <a:solidFill>
                      <a:srgbClr val="4472C4">
                        <a:shade val="50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" name="Oval 34">
                    <a:extLst>
                      <a:ext uri="{FF2B5EF4-FFF2-40B4-BE49-F238E27FC236}">
                        <a16:creationId xmlns:a16="http://schemas.microsoft.com/office/drawing/2014/main" id="{13874273-E115-4A71-8034-6FFEB4409BEA}"/>
                      </a:ext>
                    </a:extLst>
                  </p:cNvPr>
                  <p:cNvSpPr/>
                  <p:nvPr/>
                </p:nvSpPr>
                <p:spPr>
                  <a:xfrm rot="6965480">
                    <a:off x="5281562" y="5848936"/>
                    <a:ext cx="159798" cy="159798"/>
                  </a:xfrm>
                  <a:prstGeom prst="ellipse">
                    <a:avLst/>
                  </a:prstGeom>
                  <a:solidFill>
                    <a:srgbClr val="4472C4"/>
                  </a:solidFill>
                  <a:ln w="12700" cap="flat" cmpd="sng" algn="ctr">
                    <a:solidFill>
                      <a:srgbClr val="4472C4">
                        <a:shade val="50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36" name="Straight Arrow Connector 35">
                    <a:extLst>
                      <a:ext uri="{FF2B5EF4-FFF2-40B4-BE49-F238E27FC236}">
                        <a16:creationId xmlns:a16="http://schemas.microsoft.com/office/drawing/2014/main" id="{DEC1188C-82DD-4927-8C09-083BF933D7D0}"/>
                      </a:ext>
                    </a:extLst>
                  </p:cNvPr>
                  <p:cNvCxnSpPr>
                    <a:cxnSpLocks/>
                    <a:endCxn id="66" idx="3"/>
                  </p:cNvCxnSpPr>
                  <p:nvPr/>
                </p:nvCxnSpPr>
                <p:spPr>
                  <a:xfrm flipV="1">
                    <a:off x="3087028" y="1722776"/>
                    <a:ext cx="648794" cy="99627"/>
                  </a:xfrm>
                  <a:prstGeom prst="straightConnector1">
                    <a:avLst/>
                  </a:prstGeom>
                  <a:noFill/>
                  <a:ln w="6350" cap="flat" cmpd="sng" algn="ctr">
                    <a:solidFill>
                      <a:srgbClr val="FF0000"/>
                    </a:solidFill>
                    <a:prstDash val="solid"/>
                    <a:miter lim="800000"/>
                    <a:tailEnd type="triangle"/>
                  </a:ln>
                  <a:effectLst/>
                </p:spPr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37" name="TextBox 36">
                        <a:extLst>
                          <a:ext uri="{FF2B5EF4-FFF2-40B4-BE49-F238E27FC236}">
                            <a16:creationId xmlns:a16="http://schemas.microsoft.com/office/drawing/2014/main" id="{F9E064DC-542B-4930-939F-4090F880B83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418346" y="1591077"/>
                        <a:ext cx="857360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𝑑𝑖𝑠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cs typeface="+mn-cs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64" name="TextBox 63">
                        <a:extLst>
                          <a:ext uri="{FF2B5EF4-FFF2-40B4-BE49-F238E27FC236}">
                            <a16:creationId xmlns:a16="http://schemas.microsoft.com/office/drawing/2014/main" id="{74FC9A8A-F621-4196-875C-B27C9A27CD8B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418346" y="1591077"/>
                        <a:ext cx="857360" cy="369332"/>
                      </a:xfrm>
                      <a:prstGeom prst="rect">
                        <a:avLst/>
                      </a:prstGeom>
                      <a:blipFill>
                        <a:blip r:embed="rId3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38" name="TextBox 37">
                        <a:extLst>
                          <a:ext uri="{FF2B5EF4-FFF2-40B4-BE49-F238E27FC236}">
                            <a16:creationId xmlns:a16="http://schemas.microsoft.com/office/drawing/2014/main" id="{ECE7DE09-7A9E-4193-8E77-8C2E733D3F4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415987" y="1165314"/>
                        <a:ext cx="857359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𝑏h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cs typeface="+mn-cs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38" name="TextBox 37">
                        <a:extLst>
                          <a:ext uri="{FF2B5EF4-FFF2-40B4-BE49-F238E27FC236}">
                            <a16:creationId xmlns:a16="http://schemas.microsoft.com/office/drawing/2014/main" id="{ECE7DE09-7A9E-4193-8E77-8C2E733D3F47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415987" y="1165314"/>
                        <a:ext cx="857359" cy="369332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 b="-25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39" name="TextBox 38">
                        <a:extLst>
                          <a:ext uri="{FF2B5EF4-FFF2-40B4-BE49-F238E27FC236}">
                            <a16:creationId xmlns:a16="http://schemas.microsoft.com/office/drawing/2014/main" id="{E8B15417-2510-4B17-93ED-E09272EF24F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954222" y="1327011"/>
                        <a:ext cx="857360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𝑏𝑀𝐿𝐼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cs typeface="+mn-cs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66" name="TextBox 65">
                        <a:extLst>
                          <a:ext uri="{FF2B5EF4-FFF2-40B4-BE49-F238E27FC236}">
                            <a16:creationId xmlns:a16="http://schemas.microsoft.com/office/drawing/2014/main" id="{A2FDEBEA-AC46-40F1-847E-5ED426D26D93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954222" y="1327011"/>
                        <a:ext cx="857360" cy="369332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0" name="TextBox 39">
                        <a:extLst>
                          <a:ext uri="{FF2B5EF4-FFF2-40B4-BE49-F238E27FC236}">
                            <a16:creationId xmlns:a16="http://schemas.microsoft.com/office/drawing/2014/main" id="{44812402-8D29-44D5-85F5-F3E169242C4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320080" y="2624459"/>
                        <a:ext cx="857360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𝑏𝐴𝑙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cs typeface="+mn-cs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67" name="TextBox 66">
                        <a:extLst>
                          <a:ext uri="{FF2B5EF4-FFF2-40B4-BE49-F238E27FC236}">
                            <a16:creationId xmlns:a16="http://schemas.microsoft.com/office/drawing/2014/main" id="{6EF2F56C-1DF8-411F-BDAE-04ABCCCA57B4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320080" y="2624459"/>
                        <a:ext cx="857360" cy="369332"/>
                      </a:xfrm>
                      <a:prstGeom prst="rect">
                        <a:avLst/>
                      </a:prstGeom>
                      <a:blipFill>
                        <a:blip r:embed="rId6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1" name="TextBox 40">
                        <a:extLst>
                          <a:ext uri="{FF2B5EF4-FFF2-40B4-BE49-F238E27FC236}">
                            <a16:creationId xmlns:a16="http://schemas.microsoft.com/office/drawing/2014/main" id="{D9414CB8-6E76-4F1F-8BAB-2BB7249BD31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325742" y="3675674"/>
                        <a:ext cx="857360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𝑏𝑆𝑃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cs typeface="+mn-cs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68" name="TextBox 67">
                        <a:extLst>
                          <a:ext uri="{FF2B5EF4-FFF2-40B4-BE49-F238E27FC236}">
                            <a16:creationId xmlns:a16="http://schemas.microsoft.com/office/drawing/2014/main" id="{B166816A-B3E6-4FC4-B459-DFEE14D96391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325742" y="3675674"/>
                        <a:ext cx="857360" cy="369332"/>
                      </a:xfrm>
                      <a:prstGeom prst="rect">
                        <a:avLst/>
                      </a:prstGeom>
                      <a:blipFill>
                        <a:blip r:embed="rId7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2" name="TextBox 41">
                        <a:extLst>
                          <a:ext uri="{FF2B5EF4-FFF2-40B4-BE49-F238E27FC236}">
                            <a16:creationId xmlns:a16="http://schemas.microsoft.com/office/drawing/2014/main" id="{E3C66882-E1A9-4F14-A2B5-07408E708F6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240973" y="4554697"/>
                        <a:ext cx="857360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𝑏𝑠𝑜𝑖𝑙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cs typeface="+mn-cs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69" name="TextBox 68">
                        <a:extLst>
                          <a:ext uri="{FF2B5EF4-FFF2-40B4-BE49-F238E27FC236}">
                            <a16:creationId xmlns:a16="http://schemas.microsoft.com/office/drawing/2014/main" id="{0E6CAB7A-C3C7-487F-BB60-BCE20B65817E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240973" y="4554697"/>
                        <a:ext cx="857360" cy="369332"/>
                      </a:xfrm>
                      <a:prstGeom prst="rect">
                        <a:avLst/>
                      </a:prstGeom>
                      <a:blipFill>
                        <a:blip r:embed="rId8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3" name="TextBox 42">
                        <a:extLst>
                          <a:ext uri="{FF2B5EF4-FFF2-40B4-BE49-F238E27FC236}">
                            <a16:creationId xmlns:a16="http://schemas.microsoft.com/office/drawing/2014/main" id="{7CA925F8-41A6-45BD-B4BD-8B8DB0AF619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101365" y="5726049"/>
                        <a:ext cx="1211770" cy="46259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𝑏</m:t>
                                  </m:r>
                                  <m: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kumimoji="0" lang="es-ES" sz="18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cs typeface="+mn-cs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43" name="TextBox 42">
                        <a:extLst>
                          <a:ext uri="{FF2B5EF4-FFF2-40B4-BE49-F238E27FC236}">
                            <a16:creationId xmlns:a16="http://schemas.microsoft.com/office/drawing/2014/main" id="{7CA925F8-41A6-45BD-B4BD-8B8DB0AF6197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101365" y="5726049"/>
                        <a:ext cx="1211770" cy="462595"/>
                      </a:xfrm>
                      <a:prstGeom prst="rect">
                        <a:avLst/>
                      </a:prstGeom>
                      <a:blipFill>
                        <a:blip r:embed="rId9"/>
                        <a:stretch>
                          <a:fillRect b="-9836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6" name="TextBox 25">
                      <a:extLst>
                        <a:ext uri="{FF2B5EF4-FFF2-40B4-BE49-F238E27FC236}">
                          <a16:creationId xmlns:a16="http://schemas.microsoft.com/office/drawing/2014/main" id="{8D714A98-E3F8-4ABC-B977-6D52A825819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985302" y="2549507"/>
                      <a:ext cx="85736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kumimoji="0" lang="es-ES" sz="18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s-ES" sz="18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  <m:t>𝐽</m:t>
                                </m:r>
                              </m:e>
                              <m:sub>
                                <m:r>
                                  <a:rPr kumimoji="0" lang="es-ES" sz="18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  <m:t>h</m:t>
                                </m:r>
                              </m:sub>
                            </m:sSub>
                          </m:oMath>
                        </m:oMathPara>
                      </a14:m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cs typeface="+mn-cs"/>
                      </a:endParaRPr>
                    </a:p>
                  </p:txBody>
                </p:sp>
              </mc:Choice>
              <mc:Fallback xmlns="">
                <p:sp>
                  <p:nvSpPr>
                    <p:cNvPr id="72" name="TextBox 71">
                      <a:extLst>
                        <a:ext uri="{FF2B5EF4-FFF2-40B4-BE49-F238E27FC236}">
                          <a16:creationId xmlns:a16="http://schemas.microsoft.com/office/drawing/2014/main" id="{EB4FE27E-3AFE-4838-8297-CEF1EB76354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985302" y="2549507"/>
                      <a:ext cx="857360" cy="369332"/>
                    </a:xfrm>
                    <a:prstGeom prst="rect">
                      <a:avLst/>
                    </a:prstGeom>
                    <a:blipFill>
                      <a:blip r:embed="rId10"/>
                      <a:stretch>
                        <a:fillRect b="-983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7" name="TextBox 26">
                      <a:extLst>
                        <a:ext uri="{FF2B5EF4-FFF2-40B4-BE49-F238E27FC236}">
                          <a16:creationId xmlns:a16="http://schemas.microsoft.com/office/drawing/2014/main" id="{370B10C3-D26A-4449-8AC6-0CE5B6579A3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140474" y="2557099"/>
                      <a:ext cx="85736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kumimoji="0" lang="es-ES" sz="18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s-ES" sz="18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  <m:t>𝐽</m:t>
                                </m:r>
                              </m:e>
                              <m:sub>
                                <m:r>
                                  <a:rPr kumimoji="0" lang="es-ES" sz="18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  <m:t>𝑀𝐿𝐼</m:t>
                                </m:r>
                              </m:sub>
                            </m:sSub>
                          </m:oMath>
                        </m:oMathPara>
                      </a14:m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cs typeface="+mn-cs"/>
                      </a:endParaRPr>
                    </a:p>
                  </p:txBody>
                </p:sp>
              </mc:Choice>
              <mc:Fallback xmlns="">
                <p:sp>
                  <p:nvSpPr>
                    <p:cNvPr id="73" name="TextBox 72">
                      <a:extLst>
                        <a:ext uri="{FF2B5EF4-FFF2-40B4-BE49-F238E27FC236}">
                          <a16:creationId xmlns:a16="http://schemas.microsoft.com/office/drawing/2014/main" id="{A634555F-FE84-4AA8-935D-36FA8656F2B6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140474" y="2557099"/>
                      <a:ext cx="857360" cy="369332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 b="-983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8" name="TextBox 27">
                      <a:extLst>
                        <a:ext uri="{FF2B5EF4-FFF2-40B4-BE49-F238E27FC236}">
                          <a16:creationId xmlns:a16="http://schemas.microsoft.com/office/drawing/2014/main" id="{329E28DF-8044-43D1-9836-04BC9C8EC72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35119" y="4731827"/>
                      <a:ext cx="85736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kumimoji="0" lang="es-ES" sz="18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s-ES" sz="18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  <m:t>𝐽</m:t>
                                </m:r>
                              </m:e>
                              <m:sub>
                                <m:r>
                                  <a:rPr kumimoji="0" lang="es-ES" sz="18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  <m:t>𝑆𝑃</m:t>
                                </m:r>
                              </m:sub>
                            </m:sSub>
                          </m:oMath>
                        </m:oMathPara>
                      </a14:m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cs typeface="+mn-cs"/>
                      </a:endParaRPr>
                    </a:p>
                  </p:txBody>
                </p:sp>
              </mc:Choice>
              <mc:Fallback xmlns="">
                <p:sp>
                  <p:nvSpPr>
                    <p:cNvPr id="74" name="TextBox 73">
                      <a:extLst>
                        <a:ext uri="{FF2B5EF4-FFF2-40B4-BE49-F238E27FC236}">
                          <a16:creationId xmlns:a16="http://schemas.microsoft.com/office/drawing/2014/main" id="{27B421D9-5BF0-4B04-ADC1-13B300E607A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335119" y="4731827"/>
                      <a:ext cx="857360" cy="369332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 b="-983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9" name="TextBox 28">
                      <a:extLst>
                        <a:ext uri="{FF2B5EF4-FFF2-40B4-BE49-F238E27FC236}">
                          <a16:creationId xmlns:a16="http://schemas.microsoft.com/office/drawing/2014/main" id="{58F0C1AC-67F9-40C7-95ED-20B2D934597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089732" y="4437575"/>
                      <a:ext cx="857360" cy="39190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kumimoji="0" lang="es-ES" sz="18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s-ES" sz="18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  <m:t>𝐽</m:t>
                                </m:r>
                              </m:e>
                              <m:sub>
                                <m:r>
                                  <a:rPr kumimoji="0" lang="es-ES" sz="18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  <m:t>𝑔</m:t>
                                </m:r>
                              </m:sub>
                            </m:sSub>
                          </m:oMath>
                        </m:oMathPara>
                      </a14:m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cs typeface="+mn-cs"/>
                      </a:endParaRPr>
                    </a:p>
                  </p:txBody>
                </p:sp>
              </mc:Choice>
              <mc:Fallback xmlns="">
                <p:sp>
                  <p:nvSpPr>
                    <p:cNvPr id="75" name="TextBox 74">
                      <a:extLst>
                        <a:ext uri="{FF2B5EF4-FFF2-40B4-BE49-F238E27FC236}">
                          <a16:creationId xmlns:a16="http://schemas.microsoft.com/office/drawing/2014/main" id="{7F745960-9291-4C41-895D-1E693C2F7B0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089732" y="4437575"/>
                      <a:ext cx="857360" cy="391902"/>
                    </a:xfrm>
                    <a:prstGeom prst="rect">
                      <a:avLst/>
                    </a:prstGeom>
                    <a:blipFill>
                      <a:blip r:embed="rId13"/>
                      <a:stretch>
                        <a:fillRect b="-625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0" name="TextBox 29">
                      <a:extLst>
                        <a:ext uri="{FF2B5EF4-FFF2-40B4-BE49-F238E27FC236}">
                          <a16:creationId xmlns:a16="http://schemas.microsoft.com/office/drawing/2014/main" id="{9E8FEA91-61EC-476B-A498-EB1B576F476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903632" y="4397905"/>
                      <a:ext cx="857361" cy="39190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kumimoji="0" lang="es-ES" sz="18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s-ES" sz="18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kumimoji="0" lang="es-ES" sz="18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  <m:t>𝑏𝑔</m:t>
                                </m:r>
                              </m:sub>
                            </m:sSub>
                          </m:oMath>
                        </m:oMathPara>
                      </a14:m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cs typeface="+mn-cs"/>
                      </a:endParaRPr>
                    </a:p>
                  </p:txBody>
                </p:sp>
              </mc:Choice>
              <mc:Fallback xmlns="">
                <p:sp>
                  <p:nvSpPr>
                    <p:cNvPr id="30" name="TextBox 29">
                      <a:extLst>
                        <a:ext uri="{FF2B5EF4-FFF2-40B4-BE49-F238E27FC236}">
                          <a16:creationId xmlns:a16="http://schemas.microsoft.com/office/drawing/2014/main" id="{9E8FEA91-61EC-476B-A498-EB1B576F4769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903632" y="4397905"/>
                      <a:ext cx="857361" cy="391902"/>
                    </a:xfrm>
                    <a:prstGeom prst="rect">
                      <a:avLst/>
                    </a:prstGeom>
                    <a:blipFill>
                      <a:blip r:embed="rId14"/>
                      <a:stretch>
                        <a:fillRect b="-3921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2796BB8D-586A-478C-A177-4F8B485D0708}"/>
                      </a:ext>
                    </a:extLst>
                  </p:cNvPr>
                  <p:cNvSpPr txBox="1"/>
                  <p:nvPr/>
                </p:nvSpPr>
                <p:spPr>
                  <a:xfrm>
                    <a:off x="4688839" y="1124061"/>
                    <a:ext cx="85736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𝑅</m:t>
                              </m:r>
                            </m:e>
                            <m:sub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2796BB8D-586A-478C-A177-4F8B485D070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88839" y="1124061"/>
                    <a:ext cx="857361" cy="369332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b="-25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6A90BEA2-FC68-4173-8B3A-BFC32D1E0C5E}"/>
                      </a:ext>
                    </a:extLst>
                  </p:cNvPr>
                  <p:cNvSpPr txBox="1"/>
                  <p:nvPr/>
                </p:nvSpPr>
                <p:spPr>
                  <a:xfrm>
                    <a:off x="5347844" y="1505829"/>
                    <a:ext cx="85736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𝑅</m:t>
                              </m:r>
                            </m:e>
                            <m:sub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6A90BEA2-FC68-4173-8B3A-BFC32D1E0C5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47844" y="1505829"/>
                    <a:ext cx="857361" cy="369332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b="-25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F9397AD4-A87E-4B6E-B59B-4578C0633944}"/>
                      </a:ext>
                    </a:extLst>
                  </p:cNvPr>
                  <p:cNvSpPr txBox="1"/>
                  <p:nvPr/>
                </p:nvSpPr>
                <p:spPr>
                  <a:xfrm>
                    <a:off x="6096000" y="1224729"/>
                    <a:ext cx="85736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𝑅</m:t>
                              </m:r>
                            </m:e>
                            <m:sub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80" name="TextBox 79">
                    <a:extLst>
                      <a:ext uri="{FF2B5EF4-FFF2-40B4-BE49-F238E27FC236}">
                        <a16:creationId xmlns:a16="http://schemas.microsoft.com/office/drawing/2014/main" id="{0E86E4D3-D09C-43E8-8E7C-B7F42A5F929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96000" y="1224729"/>
                    <a:ext cx="857360" cy="369332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49110C3E-42C5-402F-8048-B29FCB621CBA}"/>
                      </a:ext>
                    </a:extLst>
                  </p:cNvPr>
                  <p:cNvSpPr txBox="1"/>
                  <p:nvPr/>
                </p:nvSpPr>
                <p:spPr>
                  <a:xfrm>
                    <a:off x="6987337" y="1607472"/>
                    <a:ext cx="85736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𝑅</m:t>
                              </m:r>
                            </m:e>
                            <m:sub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DE455295-BBA0-4E75-A264-6A592F1D391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87337" y="1607472"/>
                    <a:ext cx="857360" cy="369332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9F1D1354-9D2F-49C3-93B4-D37E17B1DB89}"/>
                      </a:ext>
                    </a:extLst>
                  </p:cNvPr>
                  <p:cNvSpPr txBox="1"/>
                  <p:nvPr/>
                </p:nvSpPr>
                <p:spPr>
                  <a:xfrm>
                    <a:off x="7024873" y="2682834"/>
                    <a:ext cx="85736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𝑅</m:t>
                              </m:r>
                            </m:e>
                            <m:sub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4977C102-C1E1-4B8F-B2F7-757F2DF18E2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024873" y="2682834"/>
                    <a:ext cx="857360" cy="369332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24A36C0D-9462-46C0-8F65-285657BCFD4A}"/>
                      </a:ext>
                    </a:extLst>
                  </p:cNvPr>
                  <p:cNvSpPr txBox="1"/>
                  <p:nvPr/>
                </p:nvSpPr>
                <p:spPr>
                  <a:xfrm>
                    <a:off x="7063317" y="3722120"/>
                    <a:ext cx="85736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𝑅</m:t>
                              </m:r>
                            </m:e>
                            <m:sub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5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83" name="TextBox 82">
                    <a:extLst>
                      <a:ext uri="{FF2B5EF4-FFF2-40B4-BE49-F238E27FC236}">
                        <a16:creationId xmlns:a16="http://schemas.microsoft.com/office/drawing/2014/main" id="{042323C2-F522-4E00-9072-68FD40454CC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063317" y="3722120"/>
                    <a:ext cx="857360" cy="369332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16068B6D-82F7-4A41-813E-5490B738D566}"/>
                      </a:ext>
                    </a:extLst>
                  </p:cNvPr>
                  <p:cNvSpPr txBox="1"/>
                  <p:nvPr/>
                </p:nvSpPr>
                <p:spPr>
                  <a:xfrm>
                    <a:off x="6221404" y="3891878"/>
                    <a:ext cx="85736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𝑅</m:t>
                              </m:r>
                            </m:e>
                            <m:sub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6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16068B6D-82F7-4A41-813E-5490B738D56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221404" y="3891878"/>
                    <a:ext cx="857361" cy="369332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 b="-2244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B614977D-950F-49DD-933A-89A90B14B803}"/>
                      </a:ext>
                    </a:extLst>
                  </p:cNvPr>
                  <p:cNvSpPr txBox="1"/>
                  <p:nvPr/>
                </p:nvSpPr>
                <p:spPr>
                  <a:xfrm>
                    <a:off x="5990393" y="4735275"/>
                    <a:ext cx="85736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𝑅</m:t>
                              </m:r>
                            </m:e>
                            <m:sub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7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85" name="TextBox 84">
                    <a:extLst>
                      <a:ext uri="{FF2B5EF4-FFF2-40B4-BE49-F238E27FC236}">
                        <a16:creationId xmlns:a16="http://schemas.microsoft.com/office/drawing/2014/main" id="{B67BAA9A-1561-43D9-979D-6F2D0D06D23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90393" y="4735275"/>
                    <a:ext cx="857360" cy="369332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A4797F5C-3EE8-4197-916F-10B732F1EC7A}"/>
                      </a:ext>
                    </a:extLst>
                  </p:cNvPr>
                  <p:cNvSpPr txBox="1"/>
                  <p:nvPr/>
                </p:nvSpPr>
                <p:spPr>
                  <a:xfrm>
                    <a:off x="5192619" y="4531400"/>
                    <a:ext cx="85736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𝑅</m:t>
                              </m:r>
                            </m:e>
                            <m:sub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8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86" name="TextBox 85">
                    <a:extLst>
                      <a:ext uri="{FF2B5EF4-FFF2-40B4-BE49-F238E27FC236}">
                        <a16:creationId xmlns:a16="http://schemas.microsoft.com/office/drawing/2014/main" id="{C04BE0CB-110B-4BC5-9A1C-FBE43246533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92619" y="4531400"/>
                    <a:ext cx="857360" cy="369332"/>
                  </a:xfrm>
                  <a:prstGeom prst="rect">
                    <a:avLst/>
                  </a:prstGeom>
                  <a:blipFill>
                    <a:blip r:embed="rId2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1B526EFF-B030-4058-AE81-4B18666A7A45}"/>
                      </a:ext>
                    </a:extLst>
                  </p:cNvPr>
                  <p:cNvSpPr txBox="1"/>
                  <p:nvPr/>
                </p:nvSpPr>
                <p:spPr>
                  <a:xfrm>
                    <a:off x="4162892" y="4473161"/>
                    <a:ext cx="85736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𝑅</m:t>
                              </m:r>
                            </m:e>
                            <m:sub>
                              <m:r>
                                <a:rPr kumimoji="0" lang="es-E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9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87" name="TextBox 86">
                    <a:extLst>
                      <a:ext uri="{FF2B5EF4-FFF2-40B4-BE49-F238E27FC236}">
                        <a16:creationId xmlns:a16="http://schemas.microsoft.com/office/drawing/2014/main" id="{EA6D342C-EEFA-4251-9545-56BEA4E2AF7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162892" y="4473161"/>
                    <a:ext cx="857360" cy="369332"/>
                  </a:xfrm>
                  <a:prstGeom prst="rect">
                    <a:avLst/>
                  </a:prstGeom>
                  <a:blipFill>
                    <a:blip r:embed="rId2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ADA00434-7334-4C80-A7CF-58A3E3D9D7DC}"/>
                  </a:ext>
                </a:extLst>
              </p:cNvPr>
              <p:cNvCxnSpPr>
                <a:stCxn id="58" idx="4"/>
              </p:cNvCxnSpPr>
              <p:nvPr/>
            </p:nvCxnSpPr>
            <p:spPr>
              <a:xfrm flipH="1" flipV="1">
                <a:off x="6096000" y="3524435"/>
                <a:ext cx="8952" cy="806939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pic>
            <p:nvPicPr>
              <p:cNvPr id="21" name="Picture 20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300CD891-A063-4595-AC29-3BF2BABC7D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5121530" y="3433760"/>
                <a:ext cx="983348" cy="197898"/>
              </a:xfrm>
              <a:prstGeom prst="rect">
                <a:avLst/>
              </a:prstGeom>
            </p:spPr>
          </p:pic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7A78B2C5-BD2B-4786-9D23-C49CF8D1AB0D}"/>
                  </a:ext>
                </a:extLst>
              </p:cNvPr>
              <p:cNvCxnSpPr>
                <a:cxnSpLocks/>
                <a:stCxn id="34" idx="5"/>
                <a:endCxn id="24" idx="3"/>
              </p:cNvCxnSpPr>
              <p:nvPr/>
            </p:nvCxnSpPr>
            <p:spPr>
              <a:xfrm flipH="1" flipV="1">
                <a:off x="4008739" y="3538329"/>
                <a:ext cx="5979" cy="797424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F4E42CAA-D932-44BE-ACBF-A0B71FD83807}"/>
                  </a:ext>
                </a:extLst>
              </p:cNvPr>
              <p:cNvSpPr/>
              <p:nvPr/>
            </p:nvSpPr>
            <p:spPr>
              <a:xfrm rot="6965480">
                <a:off x="4979511" y="3450482"/>
                <a:ext cx="159798" cy="159798"/>
              </a:xfrm>
              <a:prstGeom prst="ellipse">
                <a:avLst/>
              </a:prstGeom>
              <a:solidFill>
                <a:srgbClr val="4472C4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4" name="Picture 23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0FA66AA9-0DDF-44D9-B5B8-D9B0705C4E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4008739" y="3440878"/>
                <a:ext cx="968459" cy="194902"/>
              </a:xfrm>
              <a:prstGeom prst="rect">
                <a:avLst/>
              </a:prstGeom>
            </p:spPr>
          </p:pic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1E2E7421-DA88-438C-A67F-1E4B14A99AFC}"/>
                    </a:ext>
                  </a:extLst>
                </p:cNvPr>
                <p:cNvSpPr txBox="1"/>
                <p:nvPr/>
              </p:nvSpPr>
              <p:spPr>
                <a:xfrm>
                  <a:off x="4630730" y="3013753"/>
                  <a:ext cx="85736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s-E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s-E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𝐽</m:t>
                            </m:r>
                          </m:e>
                          <m:sub>
                            <m:r>
                              <a:rPr kumimoji="0" lang="es-E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𝐿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1AD988E4-6E5C-4CF9-9AD7-1BC33871EB1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30730" y="3013753"/>
                  <a:ext cx="857360" cy="369332"/>
                </a:xfrm>
                <a:prstGeom prst="rect">
                  <a:avLst/>
                </a:prstGeom>
                <a:blipFill>
                  <a:blip r:embed="rId26"/>
                  <a:stretch>
                    <a:fillRect b="-98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AE560D88-CEFF-4A04-9D3C-CD044370D165}"/>
                    </a:ext>
                  </a:extLst>
                </p:cNvPr>
                <p:cNvSpPr txBox="1"/>
                <p:nvPr/>
              </p:nvSpPr>
              <p:spPr>
                <a:xfrm>
                  <a:off x="5141340" y="3032900"/>
                  <a:ext cx="85736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s-E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s-E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𝑅</m:t>
                            </m:r>
                          </m:e>
                          <m:sub>
                            <m:r>
                              <a:rPr kumimoji="0" lang="es-E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10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AE560D88-CEFF-4A04-9D3C-CD044370D1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41340" y="3032900"/>
                  <a:ext cx="857361" cy="369332"/>
                </a:xfrm>
                <a:prstGeom prst="rect">
                  <a:avLst/>
                </a:prstGeom>
                <a:blipFill>
                  <a:blip r:embed="rId27"/>
                  <a:stretch>
                    <a:fillRect b="-2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35E11063-DF67-4300-8E8C-27D8962CB58B}"/>
                    </a:ext>
                  </a:extLst>
                </p:cNvPr>
                <p:cNvSpPr txBox="1"/>
                <p:nvPr/>
              </p:nvSpPr>
              <p:spPr>
                <a:xfrm>
                  <a:off x="4111613" y="3032900"/>
                  <a:ext cx="85736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s-E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s-E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𝑅</m:t>
                            </m:r>
                          </m:e>
                          <m:sub>
                            <m:r>
                              <a:rPr kumimoji="0" lang="es-E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11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35E11063-DF67-4300-8E8C-27D8962CB58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11613" y="3032900"/>
                  <a:ext cx="857361" cy="369332"/>
                </a:xfrm>
                <a:prstGeom prst="rect">
                  <a:avLst/>
                </a:prstGeom>
                <a:blipFill>
                  <a:blip r:embed="rId28"/>
                  <a:stretch>
                    <a:fillRect b="-2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4F43FB2E-5DD7-46EC-B2F7-C3773395AB48}"/>
                  </a:ext>
                </a:extLst>
              </p:cNvPr>
              <p:cNvSpPr/>
              <p:nvPr/>
            </p:nvSpPr>
            <p:spPr>
              <a:xfrm>
                <a:off x="104169" y="1998802"/>
                <a:ext cx="5557948" cy="18171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u="none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𝑏𝑀𝐿𝐼</m:t>
                              </m:r>
                            </m:sub>
                          </m:sSub>
                          <m: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𝑏h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1200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200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i</m:t>
                              </m:r>
                              <m:r>
                                <a:rPr lang="en-US" sz="1200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2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12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+</m:t>
                      </m:r>
                      <m:sSub>
                        <m:sSubPr>
                          <m:ctrlP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sSubPr>
                        <m:e>
                          <m: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𝑃</m:t>
                          </m:r>
                        </m:e>
                        <m:sub>
                          <m: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𝑑𝑖𝑠</m:t>
                          </m:r>
                        </m:sub>
                      </m:sSub>
                      <m:r>
                        <a:rPr lang="en-US" sz="12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=0      (</m:t>
                      </m:r>
                      <m:r>
                        <a:rPr lang="en-US" sz="12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𝐼</m:t>
                      </m:r>
                      <m:r>
                        <a:rPr lang="en-US" sz="12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)</m:t>
                      </m:r>
                    </m:oMath>
                  </m:oMathPara>
                </a14:m>
                <a:endParaRPr lang="en-US" sz="1200" u="none" dirty="0">
                  <a:solidFill>
                    <a:schemeClr val="bg2"/>
                  </a:solidFill>
                  <a:latin typeface="Calibri Light" panose="020F0302020204030204" pitchFamily="34" charset="0"/>
                  <a:ea typeface="Calibri" panose="020F0502020204030204" pitchFamily="34" charset="0"/>
                  <a:cs typeface="Calibri Light" panose="020F030202020403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sSubPr>
                        <m:e>
                          <m: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𝑃</m:t>
                          </m:r>
                        </m:e>
                        <m:sub>
                          <m: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𝑑𝑖𝑠</m:t>
                          </m:r>
                        </m:sub>
                      </m:sSub>
                      <m:r>
                        <a:rPr lang="en-US" sz="12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𝑏𝑀𝐿𝐼</m:t>
                              </m:r>
                            </m:sub>
                          </m:sSub>
                          <m: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𝑏𝑆𝑃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  <m:r>
                        <a:rPr lang="en-US" sz="12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𝑀𝐿𝐼</m:t>
                              </m:r>
                            </m:sub>
                          </m:sSub>
                          <m: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𝑆𝑃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ctrlP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 Light" panose="020F0302020204030204" pitchFamily="34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 Light" panose="020F03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 Light" panose="020F0302020204030204" pitchFamily="34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 Light" panose="020F0302020204030204" pitchFamily="34" charset="0"/>
                                    </a:rPr>
                                    <m:t>𝑀𝐿𝐼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 Light" panose="020F03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 Light" panose="020F0302020204030204" pitchFamily="34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 Light" panose="020F0302020204030204" pitchFamily="34" charset="0"/>
                                    </a:rPr>
                                    <m:t>𝑀𝐿𝐼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 Light" panose="020F03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 Light" panose="020F0302020204030204" pitchFamily="34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 Light" panose="020F0302020204030204" pitchFamily="34" charset="0"/>
                                    </a:rPr>
                                    <m:t>𝑀𝐿𝐼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Calibri Light" panose="020F0302020204030204" pitchFamily="34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 Light" panose="020F0302020204030204" pitchFamily="34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 Light" panose="020F03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 Light" panose="020F0302020204030204" pitchFamily="34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 Light" panose="020F0302020204030204" pitchFamily="34" charset="0"/>
                                    </a:rPr>
                                    <m:t>𝐴𝑙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 Light" panose="020F03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 Light" panose="020F0302020204030204" pitchFamily="34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 Light" panose="020F0302020204030204" pitchFamily="34" charset="0"/>
                                    </a:rPr>
                                    <m:t>𝐴𝑙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 Light" panose="020F03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 Light" panose="020F0302020204030204" pitchFamily="34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 Light" panose="020F0302020204030204" pitchFamily="34" charset="0"/>
                                    </a:rPr>
                                    <m:t>𝐴𝑙</m:t>
                                  </m:r>
                                </m:sub>
                              </m:sSub>
                            </m:den>
                          </m:f>
                        </m:den>
                      </m:f>
                      <m:r>
                        <a:rPr lang="en-US" sz="12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    (</m:t>
                      </m:r>
                      <m:r>
                        <a:rPr lang="en-US" sz="12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𝐼𝐼</m:t>
                      </m:r>
                      <m:r>
                        <a:rPr lang="en-US" sz="12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)</m:t>
                      </m:r>
                    </m:oMath>
                  </m:oMathPara>
                </a14:m>
                <a:endParaRPr lang="en-US" sz="1200" u="none" dirty="0">
                  <a:solidFill>
                    <a:schemeClr val="bg2"/>
                  </a:solidFill>
                  <a:latin typeface="Calibri Light" panose="020F0302020204030204" pitchFamily="34" charset="0"/>
                  <a:ea typeface="Calibri" panose="020F0502020204030204" pitchFamily="34" charset="0"/>
                  <a:cs typeface="Calibri Light" panose="020F030202020403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sSubPr>
                        <m:e>
                          <m: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𝐸</m:t>
                          </m:r>
                        </m:e>
                        <m:sub>
                          <m: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𝑏𝑆𝑃</m:t>
                          </m:r>
                        </m:sub>
                      </m:sSub>
                      <m:d>
                        <m:dPr>
                          <m:ctrlP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𝑅</m:t>
                                  </m:r>
                                </m:e>
                                <m:sup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7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12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=</m:t>
                      </m:r>
                      <m:d>
                        <m:dPr>
                          <m:ctrlP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𝑏𝑠𝑜𝑖𝑙</m:t>
                                  </m:r>
                                </m:sub>
                              </m:sSub>
                            </m:num>
                            <m:den>
                              <m:sSup>
                                <m:sSupPr>
                                  <m:ctrlP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𝑅</m:t>
                                  </m:r>
                                </m:e>
                                <m:sup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𝑏</m:t>
                                  </m:r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7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12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+</m:t>
                      </m:r>
                      <m:sSub>
                        <m:sSubPr>
                          <m:ctrlP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sSubPr>
                        <m:e>
                          <m: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𝑃</m:t>
                          </m:r>
                        </m:e>
                        <m:sub>
                          <m: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𝑑𝑖𝑠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dPr>
                        <m:e>
                          <m:r>
                            <a:rPr lang="en-US" sz="1200" i="1" u="none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1+</m:t>
                          </m:r>
                          <m:d>
                            <m:dPr>
                              <m:ctrlP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5</m:t>
                                  </m:r>
                                </m:sub>
                              </m:sSub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6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ctrlP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200" i="1" u="none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Calibri Light" panose="020F03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 u="none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Calibri Light" panose="020F0302020204030204" pitchFamily="34" charset="0"/>
                                        </a:rPr>
                                        <m:t>𝑅</m:t>
                                      </m:r>
                                    </m:e>
                                    <m:sup>
                                      <m:r>
                                        <a:rPr lang="en-US" sz="1200" i="1" u="none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Calibri Light" panose="020F0302020204030204" pitchFamily="34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US" sz="1200" i="1" u="none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 u="none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1200" i="1" u="none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Calibri Light" panose="020F03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200" i="1" u="none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Calibri Light" panose="020F0302020204030204" pitchFamily="34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sz="1200" i="1" u="none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Calibri Light" panose="020F0302020204030204" pitchFamily="34" charset="0"/>
                                        </a:rPr>
                                        <m:t>7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d>
                      <m:r>
                        <a:rPr lang="en-US" sz="12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    (</m:t>
                      </m:r>
                      <m:r>
                        <a:rPr lang="en-US" sz="12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𝐼𝐼𝐼</m:t>
                      </m:r>
                      <m:r>
                        <a:rPr lang="en-US" sz="1200" i="1" u="none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)</m:t>
                      </m:r>
                    </m:oMath>
                  </m:oMathPara>
                </a14:m>
                <a:endParaRPr lang="en-US" sz="1200" u="none" dirty="0">
                  <a:solidFill>
                    <a:schemeClr val="bg2"/>
                  </a:solidFill>
                  <a:latin typeface="Calibri Light" panose="020F0302020204030204" pitchFamily="34" charset="0"/>
                  <a:ea typeface="Calibri" panose="020F05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4F43FB2E-5DD7-46EC-B2F7-C3773395AB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69" y="1998802"/>
                <a:ext cx="5557948" cy="1817164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826DD42C-8B8F-42FE-89D9-5710360833CE}"/>
                  </a:ext>
                </a:extLst>
              </p:cNvPr>
              <p:cNvSpPr txBox="1"/>
              <p:nvPr/>
            </p:nvSpPr>
            <p:spPr>
              <a:xfrm>
                <a:off x="355298" y="3744882"/>
                <a:ext cx="4170835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u="none" dirty="0">
                    <a:solidFill>
                      <a:schemeClr val="bg2"/>
                    </a:solidFill>
                  </a:rPr>
                  <a:t>Results: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" sz="1200" b="0" i="1" u="none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200" b="0" i="1" u="none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s-ES" sz="1200" b="0" i="1" u="none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𝑑𝑖𝑠</m:t>
                        </m:r>
                      </m:sub>
                    </m:sSub>
                    <m:r>
                      <a:rPr lang="es-ES" sz="12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=10.99 </m:t>
                    </m:r>
                    <m:r>
                      <a:rPr lang="es-ES" sz="12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𝑚𝑊</m:t>
                    </m:r>
                    <m:r>
                      <a:rPr lang="es-ES" sz="12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s-ES" sz="1200" b="0" i="1" u="none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s-ES" sz="1200" i="1" u="none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s-ES" sz="1200" u="none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k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s-ES" sz="1200" u="none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MLI</m:t>
                            </m:r>
                          </m:sub>
                        </m:sSub>
                        <m:r>
                          <a:rPr lang="es-ES" sz="1200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s-ES" sz="1200" b="0" i="1" u="none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∞</m:t>
                        </m:r>
                      </m:e>
                    </m:d>
                  </m:oMath>
                </a14:m>
                <a:endParaRPr lang="es-ES" sz="1200" b="0" u="none" dirty="0">
                  <a:solidFill>
                    <a:schemeClr val="bg2"/>
                  </a:solidFill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" sz="1200" b="0" i="1" u="none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200" b="0" i="1" u="none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s-ES" sz="1200" b="0" i="1" u="none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𝑆𝑃</m:t>
                        </m:r>
                      </m:sub>
                    </m:sSub>
                    <m:r>
                      <a:rPr lang="es-ES" sz="12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=−145 º</m:t>
                    </m:r>
                    <m:r>
                      <a:rPr lang="es-ES" sz="12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s-ES" sz="1200" b="0" u="none" dirty="0">
                  <a:solidFill>
                    <a:schemeClr val="bg2"/>
                  </a:solidFill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𝑆𝑃</m:t>
                        </m:r>
                      </m:sub>
                    </m:sSub>
                    <m:r>
                      <a:rPr lang="es-ES" sz="1200" i="1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=−1</m:t>
                    </m:r>
                    <m:r>
                      <a:rPr lang="es-ES" sz="12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34</m:t>
                    </m:r>
                    <m:r>
                      <a:rPr lang="es-ES" sz="1200" i="1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 º</m:t>
                    </m:r>
                    <m:r>
                      <a:rPr lang="es-ES" sz="1200" i="1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s-ES" sz="1200" u="none" dirty="0">
                  <a:solidFill>
                    <a:schemeClr val="bg2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" sz="1200" b="0" i="1" u="none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200" b="0" i="1" u="none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s-ES" sz="1200" b="0" i="1" u="none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𝑑𝑖𝑠</m:t>
                        </m:r>
                      </m:sub>
                    </m:sSub>
                    <m:r>
                      <a:rPr lang="es-ES" sz="12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=290 </m:t>
                    </m:r>
                    <m:r>
                      <a:rPr lang="es-ES" sz="12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𝑚𝑊</m:t>
                    </m:r>
                    <m:r>
                      <a:rPr lang="es-ES" sz="1200" b="0" i="0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s-ES" sz="1200" b="0" i="1" u="none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s-ES" sz="1200" b="0" i="1" u="none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s-ES" sz="1200" b="0" i="0" u="none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k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s-ES" sz="1200" b="0" i="0" u="none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MLI</m:t>
                            </m:r>
                          </m:sub>
                        </m:sSub>
                        <m:r>
                          <a:rPr lang="es-ES" sz="1200" b="0" i="0" u="none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=0,01</m:t>
                        </m:r>
                      </m:e>
                    </m:d>
                  </m:oMath>
                </a14:m>
                <a:endParaRPr lang="es-ES" sz="1200" b="0" u="none" dirty="0">
                  <a:solidFill>
                    <a:schemeClr val="bg2"/>
                  </a:solidFill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𝑆𝑃</m:t>
                        </m:r>
                      </m:sub>
                    </m:sSub>
                    <m:r>
                      <a:rPr lang="es-ES" sz="1200" i="1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s-ES" sz="12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67</m:t>
                    </m:r>
                    <m:r>
                      <a:rPr lang="es-ES" sz="1200" i="1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º</m:t>
                    </m:r>
                    <m:r>
                      <a:rPr lang="es-ES" sz="1200" i="1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s-ES" sz="1200" u="none" dirty="0">
                  <a:solidFill>
                    <a:schemeClr val="bg2"/>
                  </a:solidFill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𝑆𝑃</m:t>
                        </m:r>
                      </m:sub>
                    </m:sSub>
                    <m:r>
                      <a:rPr lang="es-ES" sz="1200" i="1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s-ES" sz="12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19</m:t>
                    </m:r>
                    <m:r>
                      <a:rPr lang="es-ES" sz="1200" i="1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 º</m:t>
                    </m:r>
                    <m:r>
                      <a:rPr lang="es-ES" sz="1200" i="1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s-ES" sz="1200" u="none" dirty="0">
                  <a:solidFill>
                    <a:schemeClr val="bg2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𝑑𝑖𝑠</m:t>
                        </m:r>
                      </m:sub>
                    </m:sSub>
                    <m:r>
                      <a:rPr lang="es-ES" sz="1200" i="1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sz="12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155</m:t>
                    </m:r>
                    <m:r>
                      <a:rPr lang="es-ES" sz="1200" i="1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sz="1200" i="1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𝑚𝑊</m:t>
                    </m:r>
                    <m:r>
                      <a:rPr lang="es-ES" sz="1200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s-ES" sz="1200" i="1" u="none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s-ES" sz="1200" u="none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k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s-ES" sz="1200" u="none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MLI</m:t>
                            </m:r>
                          </m:sub>
                        </m:sSub>
                        <m:r>
                          <a:rPr lang="es-ES" sz="1200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=0,0</m:t>
                        </m:r>
                        <m:r>
                          <a:rPr lang="es-ES" sz="1200" b="0" i="0" u="none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s-ES" sz="1200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s-ES" sz="1200" u="none" dirty="0">
                  <a:solidFill>
                    <a:schemeClr val="bg2"/>
                  </a:solidFill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𝑆𝑃</m:t>
                        </m:r>
                      </m:sub>
                    </m:sSub>
                    <m:r>
                      <a:rPr lang="es-ES" sz="1200" i="1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s-ES" sz="12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93</m:t>
                    </m:r>
                    <m:r>
                      <a:rPr lang="es-ES" sz="1200" i="1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 º</m:t>
                    </m:r>
                    <m:r>
                      <a:rPr lang="es-ES" sz="1200" i="1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s-ES" sz="1200" u="none" dirty="0">
                  <a:solidFill>
                    <a:schemeClr val="bg2"/>
                  </a:solidFill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s-ES" sz="1200" i="1" u="none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𝑆𝑃</m:t>
                        </m:r>
                      </m:sub>
                    </m:sSub>
                    <m:r>
                      <a:rPr lang="es-ES" sz="1200" i="1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s-ES" sz="12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18</m:t>
                    </m:r>
                    <m:r>
                      <a:rPr lang="es-ES" sz="1200" i="1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 º</m:t>
                    </m:r>
                    <m:r>
                      <a:rPr lang="es-ES" sz="1200" i="1" u="none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s-ES" sz="1200" u="none" dirty="0">
                  <a:solidFill>
                    <a:schemeClr val="bg2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1400" u="none" dirty="0">
                  <a:solidFill>
                    <a:schemeClr val="bg2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1400" u="none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826DD42C-8B8F-42FE-89D9-5710360833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298" y="3744882"/>
                <a:ext cx="4170835" cy="2554545"/>
              </a:xfrm>
              <a:prstGeom prst="rect">
                <a:avLst/>
              </a:prstGeom>
              <a:blipFill>
                <a:blip r:embed="rId30"/>
                <a:stretch>
                  <a:fillRect l="-2193" t="-1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Rectangle 71">
            <a:extLst>
              <a:ext uri="{FF2B5EF4-FFF2-40B4-BE49-F238E27FC236}">
                <a16:creationId xmlns:a16="http://schemas.microsoft.com/office/drawing/2014/main" id="{98F783D2-FBB8-44FF-A2A2-DCE7A9565077}"/>
              </a:ext>
            </a:extLst>
          </p:cNvPr>
          <p:cNvSpPr/>
          <p:nvPr/>
        </p:nvSpPr>
        <p:spPr bwMode="auto">
          <a:xfrm>
            <a:off x="0" y="6083744"/>
            <a:ext cx="9144000" cy="609600"/>
          </a:xfrm>
          <a:prstGeom prst="rect">
            <a:avLst/>
          </a:prstGeom>
          <a:solidFill>
            <a:schemeClr val="tx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Garamond" pitchFamily="18" charset="0"/>
              </a:rPr>
              <a:t>Simplyfied</a:t>
            </a:r>
            <a:r>
              <a:rPr kumimoji="0" lang="en-US" sz="2600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Garamond" pitchFamily="18" charset="0"/>
              </a:rPr>
              <a:t> model for thermal </a:t>
            </a:r>
            <a:r>
              <a:rPr kumimoji="0" lang="en-US" sz="2600" b="1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Garamond" pitchFamily="18" charset="0"/>
              </a:rPr>
              <a:t>anlysis</a:t>
            </a:r>
            <a:endParaRPr kumimoji="0" lang="en-US" sz="26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390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383CD-C342-4C7B-82DE-8358E9249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Radio frequency localization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9F0A0-E8A0-4FB6-8EFA-1CABD74461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Clock transmission and triangulation: too much error.  Need new method for localization</a:t>
            </a:r>
          </a:p>
          <a:p>
            <a:r>
              <a:rPr lang="en-US" dirty="0" err="1"/>
              <a:t>Decawave</a:t>
            </a:r>
            <a:r>
              <a:rPr lang="en-US" dirty="0"/>
              <a:t>: DWM1000 – UWB Localization </a:t>
            </a:r>
            <a:r>
              <a:rPr lang="en-US" dirty="0">
                <a:sym typeface="Wingdings" panose="05000000000000000000" pitchFamily="2" charset="2"/>
              </a:rPr>
              <a:t> However, antenna too big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Foldable?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BF5CB3-6BE7-42E9-B416-EE41AA56D09B}"/>
              </a:ext>
            </a:extLst>
          </p:cNvPr>
          <p:cNvSpPr/>
          <p:nvPr/>
        </p:nvSpPr>
        <p:spPr bwMode="auto">
          <a:xfrm>
            <a:off x="0" y="5879964"/>
            <a:ext cx="9144000" cy="609600"/>
          </a:xfrm>
          <a:prstGeom prst="rect">
            <a:avLst/>
          </a:prstGeom>
          <a:solidFill>
            <a:schemeClr val="tx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Garamond" pitchFamily="18" charset="0"/>
              </a:rPr>
              <a:t>Option</a:t>
            </a:r>
            <a:r>
              <a:rPr kumimoji="0" lang="en-US" sz="2600" b="1" i="0" u="none" strike="noStrike" cap="none" normalizeH="0" dirty="0">
                <a:ln>
                  <a:noFill/>
                </a:ln>
                <a:solidFill>
                  <a:schemeClr val="bg2"/>
                </a:solidFill>
                <a:effectLst/>
                <a:latin typeface="Garamond" pitchFamily="18" charset="0"/>
              </a:rPr>
              <a:t> for new development</a:t>
            </a:r>
            <a:endParaRPr kumimoji="0" lang="en-US" sz="26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Garamond" pitchFamily="18" charset="0"/>
            </a:endParaRPr>
          </a:p>
        </p:txBody>
      </p:sp>
      <p:pic>
        <p:nvPicPr>
          <p:cNvPr id="6" name="Content Placeholder 3" descr="A close up of a screen&#10;&#10;Description automatically generated">
            <a:extLst>
              <a:ext uri="{FF2B5EF4-FFF2-40B4-BE49-F238E27FC236}">
                <a16:creationId xmlns:a16="http://schemas.microsoft.com/office/drawing/2014/main" id="{6AAA1041-2D23-494B-8062-30B0AEA55CB3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400" y="4333874"/>
            <a:ext cx="838200" cy="1131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Content Placeholder 3" descr="A close up of a screen&#10;&#10;Description automatically generated">
            <a:extLst>
              <a:ext uri="{FF2B5EF4-FFF2-40B4-BE49-F238E27FC236}">
                <a16:creationId xmlns:a16="http://schemas.microsoft.com/office/drawing/2014/main" id="{6989C14B-9ABD-4EC3-9E16-8046E44070A3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62600" y="4333875"/>
            <a:ext cx="838200" cy="1131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omputer Icons Signal, radio PNG clipart | free cliparts | UIHere">
            <a:extLst>
              <a:ext uri="{FF2B5EF4-FFF2-40B4-BE49-F238E27FC236}">
                <a16:creationId xmlns:a16="http://schemas.microsoft.com/office/drawing/2014/main" id="{3F21F1E8-18D7-4E21-A0EA-33F50F09BD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8225" y1="39258" x2="26236" y2="45508"/>
                        <a14:foregroundMark x1="28785" y1="37500" x2="28225" y2="39258"/>
                        <a14:foregroundMark x1="28910" y1="37109" x2="28785" y2="37500"/>
                        <a14:foregroundMark x1="29345" y1="35742" x2="28910" y2="37109"/>
                        <a14:foregroundMark x1="32143" y1="26953" x2="29345" y2="35742"/>
                        <a14:foregroundMark x1="28078" y1="60352" x2="28709" y2="65430"/>
                        <a14:foregroundMark x1="28054" y1="60156" x2="28078" y2="60352"/>
                        <a14:foregroundMark x1="27981" y1="59570" x2="28054" y2="60156"/>
                        <a14:foregroundMark x1="27933" y1="59180" x2="27981" y2="59570"/>
                        <a14:foregroundMark x1="27860" y1="58594" x2="27909" y2="58984"/>
                        <a14:foregroundMark x1="27836" y1="58398" x2="27860" y2="58594"/>
                        <a14:foregroundMark x1="27787" y1="58008" x2="27836" y2="58398"/>
                        <a14:foregroundMark x1="27690" y1="57227" x2="27739" y2="57617"/>
                        <a14:foregroundMark x1="27666" y1="57031" x2="27690" y2="57227"/>
                        <a14:foregroundMark x1="27594" y1="56445" x2="27618" y2="56641"/>
                        <a14:foregroundMark x1="27545" y1="56055" x2="27594" y2="56445"/>
                        <a14:foregroundMark x1="27400" y1="54883" x2="27473" y2="55469"/>
                        <a14:foregroundMark x1="27376" y1="54688" x2="27400" y2="54883"/>
                        <a14:foregroundMark x1="27351" y1="54492" x2="27376" y2="54688"/>
                        <a14:foregroundMark x1="27303" y1="54102" x2="27351" y2="54492"/>
                        <a14:foregroundMark x1="27279" y1="53906" x2="27303" y2="54102"/>
                        <a14:foregroundMark x1="27255" y1="53711" x2="27279" y2="53906"/>
                        <a14:foregroundMark x1="27133" y1="52734" x2="27182" y2="53125"/>
                        <a14:foregroundMark x1="27085" y1="52344" x2="27133" y2="52734"/>
                        <a14:foregroundMark x1="26939" y1="51172" x2="27085" y2="52344"/>
                        <a14:foregroundMark x1="26890" y1="50781" x2="26939" y2="51172"/>
                        <a14:foregroundMark x1="26236" y1="45508" x2="26890" y2="50781"/>
                        <a14:foregroundMark x1="28709" y1="65430" x2="33104" y2="74609"/>
                        <a14:foregroundMark x1="39698" y1="36523" x2="36538" y2="45508"/>
                        <a14:foregroundMark x1="36538" y1="45508" x2="36401" y2="55469"/>
                        <a14:foregroundMark x1="36401" y1="55469" x2="39835" y2="63281"/>
                        <a14:foregroundMark x1="50802" y1="52930" x2="51099" y2="54688"/>
                        <a14:foregroundMark x1="50769" y1="52734" x2="50802" y2="52930"/>
                        <a14:foregroundMark x1="50736" y1="52539" x2="50769" y2="52734"/>
                        <a14:foregroundMark x1="50703" y1="52344" x2="50736" y2="52539"/>
                        <a14:foregroundMark x1="49946" y1="47852" x2="49978" y2="48044"/>
                        <a14:foregroundMark x1="49913" y1="47656" x2="49946" y2="47852"/>
                        <a14:foregroundMark x1="49880" y1="47461" x2="49913" y2="47656"/>
                        <a14:foregroundMark x1="49847" y1="47266" x2="49880" y2="47461"/>
                        <a14:foregroundMark x1="49814" y1="47070" x2="49847" y2="47266"/>
                        <a14:foregroundMark x1="49451" y1="44922" x2="49814" y2="47070"/>
                        <a14:foregroundMark x1="50560" y1="47020" x2="50412" y2="44922"/>
                        <a14:foregroundMark x1="50949" y1="52539" x2="50935" y2="52344"/>
                        <a14:foregroundMark x1="50962" y1="52734" x2="50949" y2="52539"/>
                        <a14:foregroundMark x1="50976" y1="52930" x2="50962" y2="52734"/>
                        <a14:foregroundMark x1="51099" y1="54688" x2="50976" y2="52930"/>
                        <a14:backgroundMark x1="49451" y1="48633" x2="50000" y2="49414"/>
                        <a14:backgroundMark x1="49725" y1="48438" x2="50000" y2="51758"/>
                        <a14:backgroundMark x1="51099" y1="51758" x2="51099" y2="47656"/>
                        <a14:backgroundMark x1="49863" y1="47656" x2="49863" y2="47656"/>
                        <a14:backgroundMark x1="50137" y1="48242" x2="50137" y2="48242"/>
                        <a14:backgroundMark x1="50000" y1="48047" x2="50000" y2="48047"/>
                        <a14:backgroundMark x1="49863" y1="48242" x2="49863" y2="48242"/>
                        <a14:backgroundMark x1="49863" y1="48242" x2="49863" y2="48242"/>
                        <a14:backgroundMark x1="49863" y1="47852" x2="49863" y2="47852"/>
                        <a14:backgroundMark x1="49863" y1="47461" x2="49863" y2="47461"/>
                        <a14:backgroundMark x1="49863" y1="47461" x2="49863" y2="47461"/>
                        <a14:backgroundMark x1="50137" y1="47656" x2="50137" y2="47656"/>
                        <a14:backgroundMark x1="50275" y1="47656" x2="50549" y2="47656"/>
                        <a14:backgroundMark x1="50962" y1="47656" x2="50962" y2="47656"/>
                        <a14:backgroundMark x1="50275" y1="47266" x2="50275" y2="47266"/>
                        <a14:backgroundMark x1="50137" y1="47266" x2="50137" y2="47266"/>
                        <a14:backgroundMark x1="50000" y1="47266" x2="50000" y2="47266"/>
                        <a14:backgroundMark x1="49863" y1="47266" x2="49863" y2="47266"/>
                        <a14:backgroundMark x1="49863" y1="47266" x2="49863" y2="47266"/>
                        <a14:backgroundMark x1="49863" y1="47266" x2="49863" y2="47266"/>
                        <a14:backgroundMark x1="49725" y1="47266" x2="49725" y2="47266"/>
                        <a14:backgroundMark x1="49588" y1="47266" x2="49588" y2="47266"/>
                        <a14:backgroundMark x1="49725" y1="47070" x2="49725" y2="47070"/>
                        <a14:backgroundMark x1="49863" y1="47070" x2="49863" y2="47070"/>
                        <a14:backgroundMark x1="50137" y1="47070" x2="50137" y2="47070"/>
                        <a14:backgroundMark x1="50824" y1="47070" x2="50824" y2="47070"/>
                        <a14:backgroundMark x1="50275" y1="47070" x2="50275" y2="47070"/>
                        <a14:backgroundMark x1="50549" y1="52148" x2="50549" y2="52148"/>
                        <a14:backgroundMark x1="50549" y1="52344" x2="50549" y2="52344"/>
                        <a14:backgroundMark x1="50549" y1="52930" x2="50549" y2="52930"/>
                        <a14:backgroundMark x1="51236" y1="52930" x2="51236" y2="52930"/>
                        <a14:backgroundMark x1="51099" y1="52930" x2="51099" y2="52930"/>
                        <a14:backgroundMark x1="50962" y1="52734" x2="50962" y2="52734"/>
                        <a14:backgroundMark x1="50687" y1="52344" x2="50687" y2="52344"/>
                        <a14:backgroundMark x1="50687" y1="52148" x2="50687" y2="52148"/>
                        <a14:backgroundMark x1="50687" y1="52148" x2="50687" y2="52148"/>
                        <a14:backgroundMark x1="50687" y1="52148" x2="50687" y2="52148"/>
                        <a14:backgroundMark x1="50549" y1="51758" x2="50549" y2="51758"/>
                        <a14:backgroundMark x1="50549" y1="51563" x2="50549" y2="51563"/>
                        <a14:backgroundMark x1="50687" y1="52148" x2="50687" y2="52148"/>
                        <a14:backgroundMark x1="51236" y1="51758" x2="51236" y2="51758"/>
                        <a14:backgroundMark x1="51374" y1="51758" x2="51374" y2="51758"/>
                        <a14:backgroundMark x1="51236" y1="51758" x2="50824" y2="51563"/>
                        <a14:backgroundMark x1="50687" y1="51367" x2="50687" y2="51367"/>
                        <a14:backgroundMark x1="50687" y1="51367" x2="50687" y2="51367"/>
                        <a14:backgroundMark x1="50687" y1="51758" x2="50962" y2="52148"/>
                        <a14:backgroundMark x1="51099" y1="52539" x2="51099" y2="52539"/>
                        <a14:backgroundMark x1="50687" y1="52930" x2="50687" y2="52930"/>
                        <a14:backgroundMark x1="28022" y1="54492" x2="28022" y2="54492"/>
                        <a14:backgroundMark x1="28159" y1="57813" x2="28159" y2="57813"/>
                        <a14:backgroundMark x1="28159" y1="57813" x2="28159" y2="57813"/>
                        <a14:backgroundMark x1="28159" y1="59180" x2="28159" y2="59180"/>
                        <a14:backgroundMark x1="28159" y1="57617" x2="28159" y2="57617"/>
                        <a14:backgroundMark x1="28159" y1="57031" x2="28159" y2="57031"/>
                        <a14:backgroundMark x1="28159" y1="56641" x2="28159" y2="56641"/>
                        <a14:backgroundMark x1="28022" y1="56055" x2="28022" y2="55273"/>
                        <a14:backgroundMark x1="28022" y1="54883" x2="28022" y2="54883"/>
                        <a14:backgroundMark x1="27885" y1="54688" x2="27885" y2="54688"/>
                        <a14:backgroundMark x1="27885" y1="54492" x2="27885" y2="54492"/>
                        <a14:backgroundMark x1="27747" y1="54492" x2="27747" y2="54492"/>
                        <a14:backgroundMark x1="27473" y1="54102" x2="27473" y2="54102"/>
                        <a14:backgroundMark x1="27198" y1="53320" x2="27198" y2="53320"/>
                        <a14:backgroundMark x1="27198" y1="52734" x2="27198" y2="52734"/>
                        <a14:backgroundMark x1="27198" y1="53125" x2="27198" y2="53711"/>
                        <a14:backgroundMark x1="27198" y1="53906" x2="27198" y2="53906"/>
                        <a14:backgroundMark x1="27473" y1="54688" x2="27473" y2="54688"/>
                        <a14:backgroundMark x1="27610" y1="55469" x2="27610" y2="56055"/>
                        <a14:backgroundMark x1="27610" y1="56445" x2="27610" y2="56445"/>
                        <a14:backgroundMark x1="27610" y1="56641" x2="27610" y2="57031"/>
                        <a14:backgroundMark x1="27610" y1="57227" x2="27610" y2="57227"/>
                        <a14:backgroundMark x1="27885" y1="57617" x2="27885" y2="58008"/>
                        <a14:backgroundMark x1="27885" y1="58398" x2="27885" y2="58398"/>
                        <a14:backgroundMark x1="27885" y1="58594" x2="27885" y2="58594"/>
                        <a14:backgroundMark x1="28022" y1="58984" x2="28022" y2="59180"/>
                        <a14:backgroundMark x1="28022" y1="59180" x2="28022" y2="59180"/>
                        <a14:backgroundMark x1="28022" y1="59570" x2="28022" y2="59570"/>
                        <a14:backgroundMark x1="28159" y1="60156" x2="28159" y2="60156"/>
                        <a14:backgroundMark x1="28159" y1="60352" x2="28159" y2="60352"/>
                        <a14:backgroundMark x1="27198" y1="52734" x2="27198" y2="52734"/>
                        <a14:backgroundMark x1="27198" y1="52344" x2="27198" y2="52344"/>
                        <a14:backgroundMark x1="27198" y1="52344" x2="27198" y2="52344"/>
                        <a14:backgroundMark x1="27198" y1="51172" x2="27198" y2="51172"/>
                        <a14:backgroundMark x1="27198" y1="50781" x2="27198" y2="50781"/>
                        <a14:backgroundMark x1="28846" y1="37500" x2="28846" y2="37500"/>
                        <a14:backgroundMark x1="29670" y1="35742" x2="29670" y2="35742"/>
                        <a14:backgroundMark x1="29670" y1="35742" x2="29670" y2="35742"/>
                        <a14:backgroundMark x1="28984" y1="37109" x2="28984" y2="37109"/>
                        <a14:backgroundMark x1="28571" y1="39258" x2="28571" y2="392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85" r="41370"/>
          <a:stretch/>
        </p:blipFill>
        <p:spPr bwMode="auto">
          <a:xfrm flipH="1">
            <a:off x="3186953" y="3990974"/>
            <a:ext cx="484095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omputer Icons Signal, radio PNG clipart | free cliparts | UIHere">
            <a:extLst>
              <a:ext uri="{FF2B5EF4-FFF2-40B4-BE49-F238E27FC236}">
                <a16:creationId xmlns:a16="http://schemas.microsoft.com/office/drawing/2014/main" id="{2E65FB63-9405-4E58-BACA-15E42FEC50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8225" y1="39258" x2="26236" y2="45508"/>
                        <a14:foregroundMark x1="28785" y1="37500" x2="28225" y2="39258"/>
                        <a14:foregroundMark x1="28910" y1="37109" x2="28785" y2="37500"/>
                        <a14:foregroundMark x1="29345" y1="35742" x2="28910" y2="37109"/>
                        <a14:foregroundMark x1="32143" y1="26953" x2="29345" y2="35742"/>
                        <a14:foregroundMark x1="28078" y1="60352" x2="28709" y2="65430"/>
                        <a14:foregroundMark x1="28054" y1="60156" x2="28078" y2="60352"/>
                        <a14:foregroundMark x1="27981" y1="59570" x2="28054" y2="60156"/>
                        <a14:foregroundMark x1="27933" y1="59180" x2="27981" y2="59570"/>
                        <a14:foregroundMark x1="27860" y1="58594" x2="27909" y2="58984"/>
                        <a14:foregroundMark x1="27836" y1="58398" x2="27860" y2="58594"/>
                        <a14:foregroundMark x1="27787" y1="58008" x2="27836" y2="58398"/>
                        <a14:foregroundMark x1="27690" y1="57227" x2="27739" y2="57617"/>
                        <a14:foregroundMark x1="27666" y1="57031" x2="27690" y2="57227"/>
                        <a14:foregroundMark x1="27594" y1="56445" x2="27618" y2="56641"/>
                        <a14:foregroundMark x1="27545" y1="56055" x2="27594" y2="56445"/>
                        <a14:foregroundMark x1="27400" y1="54883" x2="27473" y2="55469"/>
                        <a14:foregroundMark x1="27376" y1="54688" x2="27400" y2="54883"/>
                        <a14:foregroundMark x1="27351" y1="54492" x2="27376" y2="54688"/>
                        <a14:foregroundMark x1="27303" y1="54102" x2="27351" y2="54492"/>
                        <a14:foregroundMark x1="27279" y1="53906" x2="27303" y2="54102"/>
                        <a14:foregroundMark x1="27255" y1="53711" x2="27279" y2="53906"/>
                        <a14:foregroundMark x1="27133" y1="52734" x2="27182" y2="53125"/>
                        <a14:foregroundMark x1="27085" y1="52344" x2="27133" y2="52734"/>
                        <a14:foregroundMark x1="26939" y1="51172" x2="27085" y2="52344"/>
                        <a14:foregroundMark x1="26890" y1="50781" x2="26939" y2="51172"/>
                        <a14:foregroundMark x1="26236" y1="45508" x2="26890" y2="50781"/>
                        <a14:foregroundMark x1="28709" y1="65430" x2="33104" y2="74609"/>
                        <a14:foregroundMark x1="39698" y1="36523" x2="36538" y2="45508"/>
                        <a14:foregroundMark x1="36538" y1="45508" x2="36401" y2="55469"/>
                        <a14:foregroundMark x1="36401" y1="55469" x2="39835" y2="63281"/>
                        <a14:foregroundMark x1="50802" y1="52930" x2="51099" y2="54688"/>
                        <a14:foregroundMark x1="50769" y1="52734" x2="50802" y2="52930"/>
                        <a14:foregroundMark x1="50736" y1="52539" x2="50769" y2="52734"/>
                        <a14:foregroundMark x1="50703" y1="52344" x2="50736" y2="52539"/>
                        <a14:foregroundMark x1="49946" y1="47852" x2="49978" y2="48044"/>
                        <a14:foregroundMark x1="49913" y1="47656" x2="49946" y2="47852"/>
                        <a14:foregroundMark x1="49880" y1="47461" x2="49913" y2="47656"/>
                        <a14:foregroundMark x1="49847" y1="47266" x2="49880" y2="47461"/>
                        <a14:foregroundMark x1="49814" y1="47070" x2="49847" y2="47266"/>
                        <a14:foregroundMark x1="49451" y1="44922" x2="49814" y2="47070"/>
                        <a14:foregroundMark x1="50560" y1="47020" x2="50412" y2="44922"/>
                        <a14:foregroundMark x1="50949" y1="52539" x2="50935" y2="52344"/>
                        <a14:foregroundMark x1="50962" y1="52734" x2="50949" y2="52539"/>
                        <a14:foregroundMark x1="50976" y1="52930" x2="50962" y2="52734"/>
                        <a14:foregroundMark x1="51099" y1="54688" x2="50976" y2="52930"/>
                        <a14:backgroundMark x1="49451" y1="48633" x2="50000" y2="49414"/>
                        <a14:backgroundMark x1="49725" y1="48438" x2="50000" y2="51758"/>
                        <a14:backgroundMark x1="51099" y1="51758" x2="51099" y2="47656"/>
                        <a14:backgroundMark x1="49863" y1="47656" x2="49863" y2="47656"/>
                        <a14:backgroundMark x1="50137" y1="48242" x2="50137" y2="48242"/>
                        <a14:backgroundMark x1="50000" y1="48047" x2="50000" y2="48047"/>
                        <a14:backgroundMark x1="49863" y1="48242" x2="49863" y2="48242"/>
                        <a14:backgroundMark x1="49863" y1="48242" x2="49863" y2="48242"/>
                        <a14:backgroundMark x1="49863" y1="47852" x2="49863" y2="47852"/>
                        <a14:backgroundMark x1="49863" y1="47461" x2="49863" y2="47461"/>
                        <a14:backgroundMark x1="49863" y1="47461" x2="49863" y2="47461"/>
                        <a14:backgroundMark x1="50137" y1="47656" x2="50137" y2="47656"/>
                        <a14:backgroundMark x1="50275" y1="47656" x2="50549" y2="47656"/>
                        <a14:backgroundMark x1="50962" y1="47656" x2="50962" y2="47656"/>
                        <a14:backgroundMark x1="50275" y1="47266" x2="50275" y2="47266"/>
                        <a14:backgroundMark x1="50137" y1="47266" x2="50137" y2="47266"/>
                        <a14:backgroundMark x1="50000" y1="47266" x2="50000" y2="47266"/>
                        <a14:backgroundMark x1="49863" y1="47266" x2="49863" y2="47266"/>
                        <a14:backgroundMark x1="49863" y1="47266" x2="49863" y2="47266"/>
                        <a14:backgroundMark x1="49863" y1="47266" x2="49863" y2="47266"/>
                        <a14:backgroundMark x1="49725" y1="47266" x2="49725" y2="47266"/>
                        <a14:backgroundMark x1="49588" y1="47266" x2="49588" y2="47266"/>
                        <a14:backgroundMark x1="49725" y1="47070" x2="49725" y2="47070"/>
                        <a14:backgroundMark x1="49863" y1="47070" x2="49863" y2="47070"/>
                        <a14:backgroundMark x1="50137" y1="47070" x2="50137" y2="47070"/>
                        <a14:backgroundMark x1="50824" y1="47070" x2="50824" y2="47070"/>
                        <a14:backgroundMark x1="50275" y1="47070" x2="50275" y2="47070"/>
                        <a14:backgroundMark x1="50549" y1="52148" x2="50549" y2="52148"/>
                        <a14:backgroundMark x1="50549" y1="52344" x2="50549" y2="52344"/>
                        <a14:backgroundMark x1="50549" y1="52930" x2="50549" y2="52930"/>
                        <a14:backgroundMark x1="51236" y1="52930" x2="51236" y2="52930"/>
                        <a14:backgroundMark x1="51099" y1="52930" x2="51099" y2="52930"/>
                        <a14:backgroundMark x1="50962" y1="52734" x2="50962" y2="52734"/>
                        <a14:backgroundMark x1="50687" y1="52344" x2="50687" y2="52344"/>
                        <a14:backgroundMark x1="50687" y1="52148" x2="50687" y2="52148"/>
                        <a14:backgroundMark x1="50687" y1="52148" x2="50687" y2="52148"/>
                        <a14:backgroundMark x1="50687" y1="52148" x2="50687" y2="52148"/>
                        <a14:backgroundMark x1="50549" y1="51758" x2="50549" y2="51758"/>
                        <a14:backgroundMark x1="50549" y1="51563" x2="50549" y2="51563"/>
                        <a14:backgroundMark x1="50687" y1="52148" x2="50687" y2="52148"/>
                        <a14:backgroundMark x1="51236" y1="51758" x2="51236" y2="51758"/>
                        <a14:backgroundMark x1="51374" y1="51758" x2="51374" y2="51758"/>
                        <a14:backgroundMark x1="51236" y1="51758" x2="50824" y2="51563"/>
                        <a14:backgroundMark x1="50687" y1="51367" x2="50687" y2="51367"/>
                        <a14:backgroundMark x1="50687" y1="51367" x2="50687" y2="51367"/>
                        <a14:backgroundMark x1="50687" y1="51758" x2="50962" y2="52148"/>
                        <a14:backgroundMark x1="51099" y1="52539" x2="51099" y2="52539"/>
                        <a14:backgroundMark x1="50687" y1="52930" x2="50687" y2="52930"/>
                        <a14:backgroundMark x1="28022" y1="54492" x2="28022" y2="54492"/>
                        <a14:backgroundMark x1="28159" y1="57813" x2="28159" y2="57813"/>
                        <a14:backgroundMark x1="28159" y1="57813" x2="28159" y2="57813"/>
                        <a14:backgroundMark x1="28159" y1="59180" x2="28159" y2="59180"/>
                        <a14:backgroundMark x1="28159" y1="57617" x2="28159" y2="57617"/>
                        <a14:backgroundMark x1="28159" y1="57031" x2="28159" y2="57031"/>
                        <a14:backgroundMark x1="28159" y1="56641" x2="28159" y2="56641"/>
                        <a14:backgroundMark x1="28022" y1="56055" x2="28022" y2="55273"/>
                        <a14:backgroundMark x1="28022" y1="54883" x2="28022" y2="54883"/>
                        <a14:backgroundMark x1="27885" y1="54688" x2="27885" y2="54688"/>
                        <a14:backgroundMark x1="27885" y1="54492" x2="27885" y2="54492"/>
                        <a14:backgroundMark x1="27747" y1="54492" x2="27747" y2="54492"/>
                        <a14:backgroundMark x1="27473" y1="54102" x2="27473" y2="54102"/>
                        <a14:backgroundMark x1="27198" y1="53320" x2="27198" y2="53320"/>
                        <a14:backgroundMark x1="27198" y1="52734" x2="27198" y2="52734"/>
                        <a14:backgroundMark x1="27198" y1="53125" x2="27198" y2="53711"/>
                        <a14:backgroundMark x1="27198" y1="53906" x2="27198" y2="53906"/>
                        <a14:backgroundMark x1="27473" y1="54688" x2="27473" y2="54688"/>
                        <a14:backgroundMark x1="27610" y1="55469" x2="27610" y2="56055"/>
                        <a14:backgroundMark x1="27610" y1="56445" x2="27610" y2="56445"/>
                        <a14:backgroundMark x1="27610" y1="56641" x2="27610" y2="57031"/>
                        <a14:backgroundMark x1="27610" y1="57227" x2="27610" y2="57227"/>
                        <a14:backgroundMark x1="27885" y1="57617" x2="27885" y2="58008"/>
                        <a14:backgroundMark x1="27885" y1="58398" x2="27885" y2="58398"/>
                        <a14:backgroundMark x1="27885" y1="58594" x2="27885" y2="58594"/>
                        <a14:backgroundMark x1="28022" y1="58984" x2="28022" y2="59180"/>
                        <a14:backgroundMark x1="28022" y1="59180" x2="28022" y2="59180"/>
                        <a14:backgroundMark x1="28022" y1="59570" x2="28022" y2="59570"/>
                        <a14:backgroundMark x1="28159" y1="60156" x2="28159" y2="60156"/>
                        <a14:backgroundMark x1="28159" y1="60352" x2="28159" y2="60352"/>
                        <a14:backgroundMark x1="27198" y1="52734" x2="27198" y2="52734"/>
                        <a14:backgroundMark x1="27198" y1="52344" x2="27198" y2="52344"/>
                        <a14:backgroundMark x1="27198" y1="52344" x2="27198" y2="52344"/>
                        <a14:backgroundMark x1="27198" y1="51172" x2="27198" y2="51172"/>
                        <a14:backgroundMark x1="27198" y1="50781" x2="27198" y2="50781"/>
                        <a14:backgroundMark x1="28846" y1="37500" x2="28846" y2="37500"/>
                        <a14:backgroundMark x1="29670" y1="35742" x2="29670" y2="35742"/>
                        <a14:backgroundMark x1="29670" y1="35742" x2="29670" y2="35742"/>
                        <a14:backgroundMark x1="28984" y1="37109" x2="28984" y2="37109"/>
                        <a14:backgroundMark x1="28571" y1="39258" x2="28571" y2="392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85" r="41370"/>
          <a:stretch/>
        </p:blipFill>
        <p:spPr bwMode="auto">
          <a:xfrm>
            <a:off x="5257799" y="3990974"/>
            <a:ext cx="484093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4729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6E51B-9973-4EC0-A042-BA54E0E42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Arduino platform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760D24-6380-422D-BBB3-98C6D4E0BA33}"/>
              </a:ext>
            </a:extLst>
          </p:cNvPr>
          <p:cNvSpPr/>
          <p:nvPr/>
        </p:nvSpPr>
        <p:spPr bwMode="auto">
          <a:xfrm>
            <a:off x="533400" y="2209800"/>
            <a:ext cx="1066800" cy="45719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RX on 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E77FB74-6F6D-43BF-94E9-45EC18C7F34D}"/>
              </a:ext>
            </a:extLst>
          </p:cNvPr>
          <p:cNvCxnSpPr>
            <a:cxnSpLocks/>
            <a:stCxn id="4" idx="3"/>
            <a:endCxn id="7" idx="1"/>
          </p:cNvCxnSpPr>
          <p:nvPr/>
        </p:nvCxnSpPr>
        <p:spPr bwMode="auto">
          <a:xfrm>
            <a:off x="1600200" y="2438399"/>
            <a:ext cx="1066800" cy="0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C71D7CB1-F2B0-4DE0-B763-20D9ABF1CF4F}"/>
              </a:ext>
            </a:extLst>
          </p:cNvPr>
          <p:cNvSpPr/>
          <p:nvPr/>
        </p:nvSpPr>
        <p:spPr bwMode="auto">
          <a:xfrm>
            <a:off x="2667000" y="2209800"/>
            <a:ext cx="1752600" cy="45719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u="none"/>
              <a:t>Temperature</a:t>
            </a: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BDB52E-BAE5-440B-9C7D-48174D92AA84}"/>
              </a:ext>
            </a:extLst>
          </p:cNvPr>
          <p:cNvSpPr/>
          <p:nvPr/>
        </p:nvSpPr>
        <p:spPr bwMode="auto">
          <a:xfrm>
            <a:off x="5493727" y="2209831"/>
            <a:ext cx="914400" cy="457167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u="none"/>
              <a:t>Laser</a:t>
            </a: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205CCD-1D4D-4BBC-A511-9A8AA91B032D}"/>
              </a:ext>
            </a:extLst>
          </p:cNvPr>
          <p:cNvSpPr/>
          <p:nvPr/>
        </p:nvSpPr>
        <p:spPr bwMode="auto">
          <a:xfrm>
            <a:off x="7334459" y="2209770"/>
            <a:ext cx="983064" cy="45719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TX 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D1E97DE-BA90-4AD8-8620-D7A1E0EA6742}"/>
              </a:ext>
            </a:extLst>
          </p:cNvPr>
          <p:cNvSpPr/>
          <p:nvPr/>
        </p:nvSpPr>
        <p:spPr bwMode="auto">
          <a:xfrm>
            <a:off x="7170336" y="3485421"/>
            <a:ext cx="1343965" cy="456417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Send data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8340C89-053F-4DDC-BFC7-EA5D22906AB3}"/>
              </a:ext>
            </a:extLst>
          </p:cNvPr>
          <p:cNvSpPr/>
          <p:nvPr/>
        </p:nvSpPr>
        <p:spPr bwMode="auto">
          <a:xfrm>
            <a:off x="4662023" y="3373731"/>
            <a:ext cx="1752601" cy="715041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u="none"/>
              <a:t>TX and RX off</a:t>
            </a: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BD1910-F8A1-4FC9-8961-888EC30D7BE9}"/>
              </a:ext>
            </a:extLst>
          </p:cNvPr>
          <p:cNvSpPr/>
          <p:nvPr/>
        </p:nvSpPr>
        <p:spPr bwMode="auto">
          <a:xfrm>
            <a:off x="1680164" y="3352800"/>
            <a:ext cx="1752600" cy="76199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Time/ Low battery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A1F0BB8-5D93-4E52-A2C6-D70BED3E97C9}"/>
              </a:ext>
            </a:extLst>
          </p:cNvPr>
          <p:cNvSpPr/>
          <p:nvPr/>
        </p:nvSpPr>
        <p:spPr bwMode="auto">
          <a:xfrm>
            <a:off x="327821" y="4953000"/>
            <a:ext cx="1309223" cy="715057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u="none"/>
              <a:t>TX send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RX on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BD2216C-1204-4D01-9CE2-85333E3A3D55}"/>
              </a:ext>
            </a:extLst>
          </p:cNvPr>
          <p:cNvCxnSpPr>
            <a:cxnSpLocks/>
            <a:stCxn id="7" idx="3"/>
            <a:endCxn id="11" idx="1"/>
          </p:cNvCxnSpPr>
          <p:nvPr/>
        </p:nvCxnSpPr>
        <p:spPr bwMode="auto">
          <a:xfrm>
            <a:off x="4419600" y="2438399"/>
            <a:ext cx="1074127" cy="16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EB63791-539A-43F0-8606-C628EDB9A56F}"/>
              </a:ext>
            </a:extLst>
          </p:cNvPr>
          <p:cNvCxnSpPr>
            <a:cxnSpLocks/>
            <a:stCxn id="11" idx="3"/>
            <a:endCxn id="12" idx="1"/>
          </p:cNvCxnSpPr>
          <p:nvPr/>
        </p:nvCxnSpPr>
        <p:spPr bwMode="auto">
          <a:xfrm flipV="1">
            <a:off x="6408127" y="2438369"/>
            <a:ext cx="926332" cy="46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D187797-0EA2-4CDD-9C36-1D6512101732}"/>
              </a:ext>
            </a:extLst>
          </p:cNvPr>
          <p:cNvCxnSpPr>
            <a:cxnSpLocks/>
            <a:stCxn id="12" idx="2"/>
            <a:endCxn id="13" idx="0"/>
          </p:cNvCxnSpPr>
          <p:nvPr/>
        </p:nvCxnSpPr>
        <p:spPr bwMode="auto">
          <a:xfrm>
            <a:off x="7825991" y="2666968"/>
            <a:ext cx="16328" cy="818453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1280899-0083-4629-9C48-74E588813C16}"/>
              </a:ext>
            </a:extLst>
          </p:cNvPr>
          <p:cNvCxnSpPr>
            <a:cxnSpLocks/>
            <a:stCxn id="13" idx="1"/>
            <a:endCxn id="14" idx="3"/>
          </p:cNvCxnSpPr>
          <p:nvPr/>
        </p:nvCxnSpPr>
        <p:spPr bwMode="auto">
          <a:xfrm flipH="1">
            <a:off x="6414624" y="3713630"/>
            <a:ext cx="755712" cy="17622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E13D7B2-FF15-46A3-AB1B-FEEE05A1EF4B}"/>
              </a:ext>
            </a:extLst>
          </p:cNvPr>
          <p:cNvCxnSpPr>
            <a:cxnSpLocks/>
            <a:stCxn id="14" idx="1"/>
            <a:endCxn id="15" idx="3"/>
          </p:cNvCxnSpPr>
          <p:nvPr/>
        </p:nvCxnSpPr>
        <p:spPr bwMode="auto">
          <a:xfrm flipH="1">
            <a:off x="3432764" y="3731252"/>
            <a:ext cx="1229259" cy="2547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Connector: Elbow 75">
            <a:extLst>
              <a:ext uri="{FF2B5EF4-FFF2-40B4-BE49-F238E27FC236}">
                <a16:creationId xmlns:a16="http://schemas.microsoft.com/office/drawing/2014/main" id="{1265A73B-A8F8-4BFE-895D-BA06F56BC908}"/>
              </a:ext>
            </a:extLst>
          </p:cNvPr>
          <p:cNvCxnSpPr>
            <a:stCxn id="15" idx="1"/>
            <a:endCxn id="16" idx="0"/>
          </p:cNvCxnSpPr>
          <p:nvPr/>
        </p:nvCxnSpPr>
        <p:spPr bwMode="auto">
          <a:xfrm rot="10800000" flipV="1">
            <a:off x="982434" y="3733798"/>
            <a:ext cx="697731" cy="1219201"/>
          </a:xfrm>
          <a:prstGeom prst="bentConnector2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59072985-5F58-4E85-A1DE-8F558853628E}"/>
                  </a:ext>
                </a:extLst>
              </p:cNvPr>
              <p:cNvSpPr txBox="1"/>
              <p:nvPr/>
            </p:nvSpPr>
            <p:spPr>
              <a:xfrm>
                <a:off x="6640396" y="2086266"/>
                <a:ext cx="46179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u="none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u="none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u="none"/>
              </a:p>
            </p:txBody>
          </p:sp>
        </mc:Choice>
        <mc:Fallback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59072985-5F58-4E85-A1DE-8F55885362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0396" y="2086266"/>
                <a:ext cx="461793" cy="369332"/>
              </a:xfrm>
              <a:prstGeom prst="rect">
                <a:avLst/>
              </a:prstGeom>
              <a:blipFill>
                <a:blip r:embed="rId2"/>
                <a:stretch>
                  <a:fillRect l="-13158" r="-13158"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Rectangle 78">
            <a:extLst>
              <a:ext uri="{FF2B5EF4-FFF2-40B4-BE49-F238E27FC236}">
                <a16:creationId xmlns:a16="http://schemas.microsoft.com/office/drawing/2014/main" id="{9499B606-2734-441F-BA1E-CD5C622EB5E2}"/>
              </a:ext>
            </a:extLst>
          </p:cNvPr>
          <p:cNvSpPr/>
          <p:nvPr/>
        </p:nvSpPr>
        <p:spPr bwMode="auto">
          <a:xfrm>
            <a:off x="6640396" y="4572000"/>
            <a:ext cx="2275004" cy="1811178"/>
          </a:xfrm>
          <a:prstGeom prst="rect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u="none" dirty="0"/>
              <a:t>Data:</a:t>
            </a:r>
          </a:p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800" u="none" dirty="0"/>
              <a:t>Address</a:t>
            </a:r>
          </a:p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800" u="none" dirty="0"/>
              <a:t>Working panel</a:t>
            </a:r>
          </a:p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Input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Volatage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800" u="none" dirty="0"/>
              <a:t>IMU</a:t>
            </a:r>
          </a:p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Battery percentage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32F66F3D-BDEE-4FF3-B4E0-31D10D89DD88}"/>
              </a:ext>
            </a:extLst>
          </p:cNvPr>
          <p:cNvCxnSpPr>
            <a:stCxn id="13" idx="2"/>
            <a:endCxn id="79" idx="0"/>
          </p:cNvCxnSpPr>
          <p:nvPr/>
        </p:nvCxnSpPr>
        <p:spPr bwMode="auto">
          <a:xfrm flipH="1">
            <a:off x="7777898" y="3941838"/>
            <a:ext cx="64421" cy="630162"/>
          </a:xfrm>
          <a:prstGeom prst="straightConnector1">
            <a:avLst/>
          </a:prstGeom>
          <a:ln w="19050" cap="flat" cmpd="sng" algn="ctr">
            <a:solidFill>
              <a:srgbClr val="92D050"/>
            </a:solidFill>
            <a:prstDash val="solid"/>
            <a:round/>
            <a:headEnd type="none" w="med" len="med"/>
            <a:tailEnd type="arrow" w="med" len="med"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23977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FDFC1-04F8-409C-B254-22A6D01C6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090F1-6B2E-4E9F-B531-26287C3E8A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Future work:</a:t>
            </a:r>
          </a:p>
          <a:p>
            <a:pPr lvl="1"/>
            <a:r>
              <a:rPr lang="en-US" dirty="0"/>
              <a:t>Close future: build a model for laser testing</a:t>
            </a:r>
          </a:p>
          <a:p>
            <a:pPr lvl="1"/>
            <a:r>
              <a:rPr lang="en-US" dirty="0"/>
              <a:t>Iterate on the thermal design to minimize power consumption</a:t>
            </a:r>
          </a:p>
          <a:p>
            <a:pPr lvl="1"/>
            <a:r>
              <a:rPr lang="en-US" dirty="0"/>
              <a:t>Upgrade the </a:t>
            </a:r>
            <a:r>
              <a:rPr lang="en-US" dirty="0" err="1"/>
              <a:t>FemtoSat</a:t>
            </a:r>
            <a:r>
              <a:rPr lang="en-US" dirty="0"/>
              <a:t> equipment to perform more complex mission.</a:t>
            </a:r>
          </a:p>
          <a:p>
            <a:pPr lvl="1"/>
            <a:r>
              <a:rPr lang="en-US" dirty="0"/>
              <a:t>Locate the </a:t>
            </a:r>
            <a:r>
              <a:rPr lang="en-US"/>
              <a:t>FemtoSat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5176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FF1A0-40F7-4648-B1AC-2C9C3B964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113E4-2D0E-4CEA-A279-C3F3AB57D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055" y="2407949"/>
            <a:ext cx="7848600" cy="2626631"/>
          </a:xfrm>
        </p:spPr>
        <p:txBody>
          <a:bodyPr/>
          <a:lstStyle/>
          <a:p>
            <a:r>
              <a:rPr lang="en-US" dirty="0"/>
              <a:t>Improvement in technology gets us closer to </a:t>
            </a:r>
            <a:r>
              <a:rPr lang="en-US" dirty="0" err="1"/>
              <a:t>FemtoSat</a:t>
            </a:r>
            <a:r>
              <a:rPr lang="en-US" dirty="0"/>
              <a:t> design 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Highly coupled systems but feasible design</a:t>
            </a:r>
          </a:p>
          <a:p>
            <a:r>
              <a:rPr lang="en-US" dirty="0">
                <a:sym typeface="Wingdings" panose="05000000000000000000" pitchFamily="2" charset="2"/>
              </a:rPr>
              <a:t>Attempt to extend solar panel miniaturization</a:t>
            </a:r>
          </a:p>
          <a:p>
            <a:r>
              <a:rPr lang="en-US" dirty="0">
                <a:sym typeface="Wingdings" panose="05000000000000000000" pitchFamily="2" charset="2"/>
              </a:rPr>
              <a:t>Limited working temperatures range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5079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0" y="1050925"/>
            <a:ext cx="9144000" cy="5843588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Microsoft YaHei" panose="020B0503020204020204" pitchFamily="34" charset="-122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Microsoft YaHei" panose="020B0503020204020204" pitchFamily="34" charset="-122"/>
              <a:cs typeface="Arial" charset="0"/>
            </a:endParaRPr>
          </a:p>
        </p:txBody>
      </p:sp>
      <p:sp>
        <p:nvSpPr>
          <p:cNvPr id="30" name="Rectangle 2" descr=" 8"/>
          <p:cNvSpPr txBox="1">
            <a:spLocks noRot="1" noChangeArrowheads="1"/>
          </p:cNvSpPr>
          <p:nvPr/>
        </p:nvSpPr>
        <p:spPr bwMode="auto">
          <a:xfrm>
            <a:off x="492125" y="2819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aramond"/>
              <a:ea typeface="+mj-ea"/>
              <a:cs typeface="+mj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FE228C-EF8A-44B1-9E16-7D967CE8B249}"/>
              </a:ext>
            </a:extLst>
          </p:cNvPr>
          <p:cNvSpPr/>
          <p:nvPr/>
        </p:nvSpPr>
        <p:spPr bwMode="auto">
          <a:xfrm>
            <a:off x="127000" y="-12700"/>
            <a:ext cx="8991600" cy="6818313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Microsoft YaHei" panose="020B0503020204020204" pitchFamily="34" charset="-122"/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548348-1E1E-4FD7-AE27-064C8B0F7015}"/>
              </a:ext>
            </a:extLst>
          </p:cNvPr>
          <p:cNvSpPr txBox="1"/>
          <p:nvPr/>
        </p:nvSpPr>
        <p:spPr>
          <a:xfrm>
            <a:off x="213518" y="5959147"/>
            <a:ext cx="871696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/>
                <a:ea typeface="Microsoft YaHei" panose="020B0503020204020204" pitchFamily="34" charset="-122"/>
                <a:cs typeface="Arial" charset="0"/>
              </a:rPr>
              <a:t>Space and Terrestrial Robotic Exploration (SpaceTREx) Laboratory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14D41B-2D24-4E09-A588-A166907419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741" y="91746"/>
            <a:ext cx="4953000" cy="577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12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7"/>
          <p:cNvSpPr>
            <a:spLocks noChangeArrowheads="1"/>
          </p:cNvSpPr>
          <p:nvPr/>
        </p:nvSpPr>
        <p:spPr bwMode="auto">
          <a:xfrm>
            <a:off x="0" y="0"/>
            <a:ext cx="9144000" cy="689451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748" name="Rectangle 1"/>
          <p:cNvSpPr>
            <a:spLocks noChangeArrowheads="1"/>
          </p:cNvSpPr>
          <p:nvPr/>
        </p:nvSpPr>
        <p:spPr bwMode="auto">
          <a:xfrm>
            <a:off x="6162675" y="2112963"/>
            <a:ext cx="2981325" cy="24257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ADADFD2-82FC-46F7-A740-095D67C8CE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50A663-72D6-4098-9AB1-8BD37063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135778"/>
            <a:ext cx="8522677" cy="5461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14318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AMBLE" val="\documentclass{article}&#10;\pagestyle{empty}&#10;\usepackage{xspace,amssymb,amsfonts,amsmath}&#10;\usepackage{color}&#10;\usepackage{TeX4PPT}&#10;"/>
  <p:tag name="MAGPC" val="200"/>
  <p:tag name="FONTSIZE" val="10"/>
  <p:tag name="MMPROD_NEXTUNIQUEID" val="10009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dec52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1&quot;/&gt;&lt;property id=&quot;20182&quot; value=&quot;0&quot;/&gt;&lt;property id=&quot;20183&quot; value=&quot;1&quot;/&gt;&lt;property id=&quot;20184&quot; value=&quot;7&quot;/&gt;&lt;property id=&quot;20224&quot; value=&quot;C:\Documents and Settings\Jekan\Desktop&quot;/&gt;&lt;property id=&quot;20250&quot; value=&quot;0&quot;/&gt;&lt;property id=&quot;20251&quot; value=&quot;0&quot;/&gt;&lt;property id=&quot;20259&quot; value=&quot;0&quot;/&gt;&lt;object type=&quot;10&quot; unique_id=&quot;10002&quot;&gt;&lt;object type=&quot;11&quot; unique_id=&quot;10003&quot;&gt;&lt;property id=&quot;20180&quot; value=&quot;0&quot;/&gt;&lt;property id=&quot;20181&quot; value=&quot;1&quot;/&gt;&lt;property id=&quot;20182&quot; value=&quot;0&quot;/&gt;&lt;property id=&quot;20183&quot; value=&quot;1&quot;/&gt;&lt;/object&gt;&lt;object type=&quot;12&quot; unique_id=&quot;10145&quot;&gt;&lt;/object&gt;&lt;/object&gt;&lt;object type=&quot;4&quot; unique_id=&quot;10004&quot;&gt;&lt;/object&gt;&lt;object type=&quot;2&quot; unique_id=&quot;10005&quot;&gt;&lt;object type=&quot;3&quot; unique_id=&quot;10006&quot;&gt;&lt;property id=&quot;20148&quot; value=&quot;5&quot;/&gt;&lt;property id=&quot;20300&quot; value=&quot;Slide 1 - &amp;quot;A Regulatory Theory &amp;#x0D;&amp;#x0A;of Cortical Organization &amp;#x0D;&amp;#x0A;and its Applications to Robotics&amp;quot;&quot;/&gt;&lt;property id=&quot;20307&quot; value=&quot;256&quot;/&gt;&lt;property id=&quot;20309&quot; value=&quot;-1&quot;/&gt;&lt;/object&gt;&lt;object type=&quot;3&quot; unique_id=&quot;10007&quot;&gt;&lt;property id=&quot;20148&quot; value=&quot;5&quot;/&gt;&lt;property id=&quot;20300&quot; value=&quot;Slide 2 - &amp;quot;Outline&amp;quot;&quot;/&gt;&lt;property id=&quot;20307&quot; value=&quot;257&quot;/&gt;&lt;property id=&quot;20309&quot; value=&quot;-1&quot;/&gt;&lt;/object&gt;&lt;object type=&quot;3&quot; unique_id=&quot;10008&quot;&gt;&lt;property id=&quot;20148&quot; value=&quot;5&quot;/&gt;&lt;property id=&quot;20300&quot; value=&quot;Slide 3 - &amp;quot;Motivation&amp;quot;&quot;/&gt;&lt;property id=&quot;20307&quot; value=&quot;258&quot;/&gt;&lt;property id=&quot;20309&quot; value=&quot;-1&quot;/&gt;&lt;/object&gt;&lt;object type=&quot;3&quot; unique_id=&quot;10009&quot;&gt;&lt;property id=&quot;20148&quot; value=&quot;5&quot;/&gt;&lt;property id=&quot;20300&quot; value=&quot;Slide 4 - &amp;quot;Motivation&amp;quot;&quot;/&gt;&lt;property id=&quot;20307&quot; value=&quot;276&quot;/&gt;&lt;property id=&quot;20309&quot; value=&quot;-1&quot;/&gt;&lt;/object&gt;&lt;object type=&quot;3&quot; unique_id=&quot;10010&quot;&gt;&lt;property id=&quot;20148&quot; value=&quot;5&quot;/&gt;&lt;property id=&quot;20300&quot; value=&quot;Slide 5 - &amp;quot;Motivation&amp;quot;&quot;/&gt;&lt;property id=&quot;20307&quot; value=&quot;277&quot;/&gt;&lt;property id=&quot;20309&quot; value=&quot;-1&quot;/&gt;&lt;/object&gt;&lt;object type=&quot;3&quot; unique_id=&quot;10016&quot;&gt;&lt;property id=&quot;20148&quot; value=&quot;5&quot;/&gt;&lt;property id=&quot;20300&quot; value=&quot;Slide 10 - &amp;quot;Nature’s Control System: Regulation&amp;quot;&quot;/&gt;&lt;property id=&quot;20307&quot; value=&quot;278&quot;/&gt;&lt;property id=&quot;20309&quot; value=&quot;-1&quot;/&gt;&lt;/object&gt;&lt;object type=&quot;3&quot; unique_id=&quot;10017&quot;&gt;&lt;property id=&quot;20148&quot; value=&quot;5&quot;/&gt;&lt;property id=&quot;20300&quot; value=&quot;Slide 11 - &amp;quot;Objective&amp;quot;&quot;/&gt;&lt;property id=&quot;20307&quot; value=&quot;267&quot;/&gt;&lt;property id=&quot;20309&quot; value=&quot;-1&quot;/&gt;&lt;/object&gt;&lt;object type=&quot;3&quot; unique_id=&quot;10018&quot;&gt;&lt;property id=&quot;20148&quot; value=&quot;5&quot;/&gt;&lt;property id=&quot;20300&quot; value=&quot;Slide 130 - &amp;quot;Evolutionary Algorithms&amp;quot;&quot;/&gt;&lt;property id=&quot;20307&quot; value=&quot;299&quot;/&gt;&lt;property id=&quot;20309&quot; value=&quot;-1&quot;/&gt;&lt;/object&gt;&lt;object type=&quot;3&quot; unique_id=&quot;10019&quot;&gt;&lt;property id=&quot;20148&quot; value=&quot;5&quot;/&gt;&lt;property id=&quot;20300&quot; value=&quot;Slide 131 - &amp;quot;Background: Artificial Neural Networks&amp;quot;&quot;/&gt;&lt;property id=&quot;20307&quot; value=&quot;298&quot;/&gt;&lt;property id=&quot;20309&quot; value=&quot;-1&quot;/&gt;&lt;/object&gt;&lt;object type=&quot;3&quot; unique_id=&quot;10020&quot;&gt;&lt;property id=&quot;20148&quot; value=&quot;5&quot;/&gt;&lt;property id=&quot;20300&quot; value=&quot;Slide 132 - &amp;quot;Background: Artificial Neural Networks&amp;quot;&quot;/&gt;&lt;property id=&quot;20307&quot; value=&quot;324&quot;/&gt;&lt;property id=&quot;20309&quot; value=&quot;-1&quot;/&gt;&lt;/object&gt;&lt;object type=&quot;3&quot; unique_id=&quot;10021&quot;&gt;&lt;property id=&quot;20148&quot; value=&quot;5&quot;/&gt;&lt;property id=&quot;20300&quot; value=&quot;Slide 12 - &amp;quot;Artificial Neural Tissue&amp;#x0D;&amp;#x0A;[Thangavelautham &amp;amp; D’Eleuterio, 2005]&amp;#x0D;&amp;#x0A;&amp;quot;&quot;/&gt;&lt;property id=&quot;20307&quot; value=&quot;268&quot;/&gt;&lt;property id=&quot;20309&quot; value=&quot;-1&quot;/&gt;&lt;/object&gt;&lt;object type=&quot;3&quot; unique_id=&quot;10022&quot;&gt;&lt;property id=&quot;20148&quot; value=&quot;5&quot;/&gt;&lt;property id=&quot;20300&quot; value=&quot;Slide 13&quot;/&gt;&lt;property id=&quot;20307&quot; value=&quot;259&quot;/&gt;&lt;property id=&quot;20309&quot; value=&quot;-1&quot;/&gt;&lt;/object&gt;&lt;object type=&quot;3&quot; unique_id=&quot;10023&quot;&gt;&lt;property id=&quot;20148&quot; value=&quot;5&quot;/&gt;&lt;property id=&quot;20300&quot; value=&quot;Slide 14&quot;/&gt;&lt;property id=&quot;20307&quot; value=&quot;272&quot;/&gt;&lt;property id=&quot;20309&quot; value=&quot;-1&quot;/&gt;&lt;/object&gt;&lt;object type=&quot;3&quot; unique_id=&quot;10024&quot;&gt;&lt;property id=&quot;20148&quot; value=&quot;5&quot;/&gt;&lt;property id=&quot;20300&quot; value=&quot;Slide 15 - &amp;quot;ANT Topology&amp;quot;&quot;/&gt;&lt;property id=&quot;20307&quot; value=&quot;297&quot;/&gt;&lt;property id=&quot;20309&quot; value=&quot;-1&quot;/&gt;&lt;/object&gt;&lt;object type=&quot;3&quot; unique_id=&quot;10025&quot;&gt;&lt;property id=&quot;20148&quot; value=&quot;5&quot;/&gt;&lt;property id=&quot;20300&quot; value=&quot;Slide 16 - &amp;quot;Neural Regulation in ANT&amp;quot;&quot;/&gt;&lt;property id=&quot;20307&quot; value=&quot;296&quot;/&gt;&lt;property id=&quot;20309&quot; value=&quot;-1&quot;/&gt;&lt;/object&gt;&lt;object type=&quot;3&quot; unique_id=&quot;10034&quot;&gt;&lt;property id=&quot;20148&quot; value=&quot;5&quot;/&gt;&lt;property id=&quot;20300&quot; value=&quot;Slide 18 - &amp;quot;ANT Mapping Scheme&amp;quot;&quot;/&gt;&lt;property id=&quot;20307&quot; value=&quot;316&quot;/&gt;&lt;property id=&quot;20309&quot; value=&quot;-1&quot;/&gt;&lt;/object&gt;&lt;object type=&quot;3&quot; unique_id=&quot;10036&quot;&gt;&lt;property id=&quot;20148&quot; value=&quot;5&quot;/&gt;&lt;property id=&quot;20300&quot; value=&quot;Slide 20 - &amp;quot;Neural Regulation: Advantages&amp;quot;&quot;/&gt;&lt;property id=&quot;20307&quot; value=&quot;287&quot;/&gt;&lt;property id=&quot;20309&quot; value=&quot;-1&quot;/&gt;&lt;/object&gt;&lt;object type=&quot;3&quot; unique_id=&quot;10037&quot;&gt;&lt;property id=&quot;20148&quot; value=&quot;5&quot;/&gt;&lt;property id=&quot;20300&quot; value=&quot;Slide 21 - &amp;quot;Tasks&amp;quot;&quot;/&gt;&lt;property id=&quot;20307&quot; value=&quot;286&quot;/&gt;&lt;property id=&quot;20309&quot; value=&quot;-1&quot;/&gt;&lt;/object&gt;&lt;object type=&quot;3&quot; unique_id=&quot;10038&quot;&gt;&lt;property id=&quot;20148&quot; value=&quot;5&quot;/&gt;&lt;property id=&quot;20300&quot; value=&quot;Slide 22 - &amp;quot;Double-Pole Balancing without Velocity Info.&amp;quot;&quot;/&gt;&lt;property id=&quot;20307&quot; value=&quot;306&quot;/&gt;&lt;property id=&quot;20309&quot; value=&quot;-1&quot;/&gt;&lt;/object&gt;&lt;object type=&quot;3&quot; unique_id=&quot;10039&quot;&gt;&lt;property id=&quot;20148&quot; value=&quot;5&quot;/&gt;&lt;property id=&quot;20300&quot; value=&quot;Slide 23 - &amp;quot;Fitness Function &amp;amp; Evaluation&amp;quot;&quot;/&gt;&lt;property id=&quot;20307&quot; value=&quot;307&quot;/&gt;&lt;property id=&quot;20309&quot; value=&quot;-1&quot;/&gt;&lt;/object&gt;&lt;object type=&quot;3&quot; unique_id=&quot;10040&quot;&gt;&lt;property id=&quot;20148&quot; value=&quot;5&quot;/&gt;&lt;property id=&quot;20300&quot; value=&quot;Slide 24 - &amp;quot;Double-Pole Balancing without Velocity Info&amp;quot;&quot;/&gt;&lt;property id=&quot;20307&quot; value=&quot;305&quot;/&gt;&lt;property id=&quot;20309&quot; value=&quot;-1&quot;/&gt;&lt;/object&gt;&lt;object type=&quot;3&quot; unique_id=&quot;10041&quot;&gt;&lt;property id=&quot;20148&quot; value=&quot;5&quot;/&gt;&lt;property id=&quot;20300&quot; value=&quot;Slide 25 - &amp;quot;Double-Pole Balancing without Velocity Info&amp;quot;&quot;/&gt;&lt;property id=&quot;20307&quot; value=&quot;321&quot;/&gt;&lt;property id=&quot;20309&quot; value=&quot;-1&quot;/&gt;&lt;/object&gt;&lt;object type=&quot;3&quot; unique_id=&quot;10042&quot;&gt;&lt;property id=&quot;20148&quot; value=&quot;5&quot;/&gt;&lt;property id=&quot;20300&quot; value=&quot;Slide 27 - &amp;quot;Task Allocation&amp;quot;&quot;/&gt;&lt;property id=&quot;20307&quot; value=&quot;365&quot;/&gt;&lt;property id=&quot;20309&quot; value=&quot;-1&quot;/&gt;&lt;/object&gt;&lt;object type=&quot;3&quot; unique_id=&quot;10043&quot;&gt;&lt;property id=&quot;20148&quot; value=&quot;5&quot;/&gt;&lt;property id=&quot;20300&quot; value=&quot;Slide 26 - &amp;quot;Evolving for Creativity&amp;quot;&quot;/&gt;&lt;property id=&quot;20307&quot; value=&quot;366&quot;/&gt;&lt;property id=&quot;20309&quot; value=&quot;-1&quot;/&gt;&lt;/object&gt;&lt;object type=&quot;3&quot; unique_id=&quot;10044&quot;&gt;&lt;property id=&quot;20148&quot; value=&quot;5&quot;/&gt;&lt;property id=&quot;20300&quot; value=&quot;Slide 28 - &amp;quot;Neural Regulation and Intractability&amp;quot;&quot;/&gt;&lt;property id=&quot;20307&quot; value=&quot;285&quot;/&gt;&lt;property id=&quot;20309&quot; value=&quot;-1&quot;/&gt;&lt;/object&gt;&lt;object type=&quot;3&quot; unique_id=&quot;10048&quot;&gt;&lt;property id=&quot;20148&quot; value=&quot;5&quot;/&gt;&lt;property id=&quot;20300&quot; value=&quot;Slide 29 - &amp;quot;Theory vs. Data&amp;quot;&quot;/&gt;&lt;property id=&quot;20307&quot; value=&quot;333&quot;/&gt;&lt;property id=&quot;20309&quot; value=&quot;-1&quot;/&gt;&lt;/object&gt;&lt;object type=&quot;3&quot; unique_id=&quot;10049&quot;&gt;&lt;property id=&quot;20148&quot; value=&quot;5&quot;/&gt;&lt;property id=&quot;20300&quot; value=&quot;Slide 30 - &amp;quot;Phenotypic Neutrality&amp;quot;&quot;/&gt;&lt;property id=&quot;20307&quot; value=&quot;282&quot;/&gt;&lt;property id=&quot;20309&quot; value=&quot;-1&quot;/&gt;&lt;/object&gt;&lt;object type=&quot;3&quot; unique_id=&quot;10050&quot;&gt;&lt;property id=&quot;20148&quot; value=&quot;5&quot;/&gt;&lt;property id=&quot;20300&quot; value=&quot;Slide 31 - &amp;quot;More Supervision vs. Regulation&amp;quot;&quot;/&gt;&lt;property id=&quot;20307&quot; value=&quot;293&quot;/&gt;&lt;property id=&quot;20309&quot; value=&quot;-1&quot;/&gt;&lt;/object&gt;&lt;object type=&quot;3&quot; unique_id=&quot;10052&quot;&gt;&lt;property id=&quot;20148&quot; value=&quot;5&quot;/&gt;&lt;property id=&quot;20300&quot; value=&quot;Slide 35 - &amp;quot;Multirobot Interactions &amp;quot;&quot;/&gt;&lt;property id=&quot;20307&quot; value=&quot;362&quot;/&gt;&lt;property id=&quot;20309&quot; value=&quot;-1&quot;/&gt;&lt;/object&gt;&lt;object type=&quot;3&quot; unique_id=&quot;10053&quot;&gt;&lt;property id=&quot;20148&quot; value=&quot;5&quot;/&gt;&lt;property id=&quot;20300&quot; value=&quot;Slide 36 - &amp;quot;Multirobot Tasks&amp;quot;&quot;/&gt;&lt;property id=&quot;20307&quot; value=&quot;308&quot;/&gt;&lt;property id=&quot;20309&quot; value=&quot;-1&quot;/&gt;&lt;/object&gt;&lt;object type=&quot;3&quot; unique_id=&quot;10055&quot;&gt;&lt;property id=&quot;20148&quot; value=&quot;5&quot;/&gt;&lt;property id=&quot;20300&quot; value=&quot;Slide 37 - &amp;quot;Novel Coordination Behaviour&amp;quot;&quot;/&gt;&lt;property id=&quot;20307&quot; value=&quot;313&quot;/&gt;&lt;property id=&quot;20309&quot; value=&quot;-1&quot;/&gt;&lt;/object&gt;&lt;object type=&quot;3&quot; unique_id=&quot;10056&quot;&gt;&lt;property id=&quot;20148&quot; value=&quot;5&quot;/&gt;&lt;property id=&quot;20300&quot; value=&quot;Slide 38&quot;/&gt;&lt;property id=&quot;20307&quot; value=&quot;309&quot;/&gt;&lt;property id=&quot;20309&quot; value=&quot;-1&quot;/&gt;&lt;/object&gt;&lt;object type=&quot;3&quot; unique_id=&quot;10057&quot;&gt;&lt;property id=&quot;20148&quot; value=&quot;5&quot;/&gt;&lt;property id=&quot;20300&quot; value=&quot;Slide 39 - &amp;quot;Areas of Specialization&amp;quot;&quot;/&gt;&lt;property id=&quot;20307&quot; value=&quot;310&quot;/&gt;&lt;property id=&quot;20309&quot; value=&quot;-1&quot;/&gt;&lt;/object&gt;&lt;object type=&quot;3&quot; unique_id=&quot;10058&quot;&gt;&lt;property id=&quot;20148&quot; value=&quot;5&quot;/&gt;&lt;property id=&quot;20300&quot; value=&quot;Slide 40 - &amp;quot;Novel Coordination Behaviour&amp;quot;&quot;/&gt;&lt;property id=&quot;20307&quot; value=&quot;314&quot;/&gt;&lt;property id=&quot;20309&quot; value=&quot;-1&quot;/&gt;&lt;/object&gt;&lt;object type=&quot;3&quot; unique_id=&quot;10059&quot;&gt;&lt;property id=&quot;20148&quot; value=&quot;5&quot;/&gt;&lt;property id=&quot;20300&quot; value=&quot;Slide 156 - &amp;quot;Excavation&amp;quot;&quot;/&gt;&lt;property id=&quot;20307&quot; value=&quot;339&quot;/&gt;&lt;property id=&quot;20309&quot; value=&quot;-1&quot;/&gt;&lt;/object&gt;&lt;object type=&quot;3&quot; unique_id=&quot;10061&quot;&gt;&lt;property id=&quot;20148&quot; value=&quot;5&quot;/&gt;&lt;property id=&quot;20300&quot; value=&quot;Slide 41 - &amp;quot;Conclusions&amp;quot;&quot;/&gt;&lt;property id=&quot;20307&quot; value=&quot;320&quot;/&gt;&lt;property id=&quot;20309&quot; value=&quot;-1&quot;/&gt;&lt;/object&gt;&lt;object type=&quot;3&quot; unique_id=&quot;10062&quot;&gt;&lt;property id=&quot;20148&quot; value=&quot;5&quot;/&gt;&lt;property id=&quot;20300&quot; value=&quot;Slide 42 - &amp;quot;Conclusions&amp;quot;&quot;/&gt;&lt;property id=&quot;20307&quot; value=&quot;372&quot;/&gt;&lt;property id=&quot;20309&quot; value=&quot;-1&quot;/&gt;&lt;/object&gt;&lt;object type=&quot;3&quot; unique_id=&quot;10063&quot;&gt;&lt;property id=&quot;20148&quot; value=&quot;5&quot;/&gt;&lt;property id=&quot;20300&quot; value=&quot;Slide 43 - &amp;quot;Conclusions&amp;quot;&quot;/&gt;&lt;property id=&quot;20307&quot; value=&quot;369&quot;/&gt;&lt;property id=&quot;20309&quot; value=&quot;-1&quot;/&gt;&lt;/object&gt;&lt;object type=&quot;3&quot; unique_id=&quot;10064&quot;&gt;&lt;property id=&quot;20148&quot; value=&quot;5&quot;/&gt;&lt;property id=&quot;20300&quot; value=&quot;Slide 51 - &amp;quot;Conclusions&amp;quot;&quot;/&gt;&lt;property id=&quot;20307&quot; value=&quot;370&quot;/&gt;&lt;property id=&quot;20309&quot; value=&quot;-1&quot;/&gt;&lt;/object&gt;&lt;object type=&quot;3&quot; unique_id=&quot;10065&quot;&gt;&lt;property id=&quot;20148&quot; value=&quot;5&quot;/&gt;&lt;property id=&quot;20300&quot; value=&quot;Slide 52 - &amp;quot;Publications&amp;quot;&quot;/&gt;&lt;property id=&quot;20307&quot; value=&quot;279&quot;/&gt;&lt;property id=&quot;20309&quot; value=&quot;-1&quot;/&gt;&lt;/object&gt;&lt;object type=&quot;3&quot; unique_id=&quot;10066&quot;&gt;&lt;property id=&quot;20148&quot; value=&quot;5&quot;/&gt;&lt;property id=&quot;20300&quot; value=&quot;Slide 53 - &amp;quot;Publications&amp;quot;&quot;/&gt;&lt;property id=&quot;20307&quot; value=&quot;374&quot;/&gt;&lt;property id=&quot;20309&quot; value=&quot;-1&quot;/&gt;&lt;/object&gt;&lt;object type=&quot;3&quot; unique_id=&quot;10067&quot;&gt;&lt;property id=&quot;20148&quot; value=&quot;5&quot;/&gt;&lt;property id=&quot;20300&quot; value=&quot;Slide 44 - &amp;quot;Contributions&amp;quot;&quot;/&gt;&lt;property id=&quot;20307&quot; value=&quot;263&quot;/&gt;&lt;property id=&quot;20309&quot; value=&quot;-1&quot;/&gt;&lt;/object&gt;&lt;object type=&quot;3&quot; unique_id=&quot;10068&quot;&gt;&lt;property id=&quot;20148&quot; value=&quot;5&quot;/&gt;&lt;property id=&quot;20300&quot; value=&quot;Slide 45 - &amp;quot;Contributions&amp;quot;&quot;/&gt;&lt;property id=&quot;20307&quot; value=&quot;264&quot;/&gt;&lt;property id=&quot;20309&quot; value=&quot;-1&quot;/&gt;&lt;/object&gt;&lt;object type=&quot;3&quot; unique_id=&quot;10069&quot;&gt;&lt;property id=&quot;20148&quot; value=&quot;5&quot;/&gt;&lt;property id=&quot;20300&quot; value=&quot;Slide 46 - &amp;quot;Contributions&amp;quot;&quot;/&gt;&lt;property id=&quot;20307&quot; value=&quot;266&quot;/&gt;&lt;property id=&quot;20309&quot; value=&quot;-1&quot;/&gt;&lt;/object&gt;&lt;object type=&quot;3&quot; unique_id=&quot;10070&quot;&gt;&lt;property id=&quot;20148&quot; value=&quot;5&quot;/&gt;&lt;property id=&quot;20300&quot; value=&quot;Slide 54 - &amp;quot;Acknowledgements&amp;quot;&quot;/&gt;&lt;property id=&quot;20307&quot; value=&quot;340&quot;/&gt;&lt;property id=&quot;20309&quot; value=&quot;-1&quot;/&gt;&lt;/object&gt;&lt;object type=&quot;3&quot; unique_id=&quot;10071&quot;&gt;&lt;property id=&quot;20148&quot; value=&quot;5&quot;/&gt;&lt;property id=&quot;20300&quot; value=&quot;Slide 56 - &amp;quot;Questions&amp;quot;&quot;/&gt;&lt;property id=&quot;20307&quot; value=&quot;300&quot;/&gt;&lt;property id=&quot;20309&quot; value=&quot;-1&quot;/&gt;&lt;/object&gt;&lt;object type=&quot;3&quot; unique_id=&quot;10072&quot;&gt;&lt;property id=&quot;20148&quot; value=&quot;5&quot;/&gt;&lt;property id=&quot;20300&quot; value=&quot;Slide 57 - &amp;quot;Questions&amp;quot;&quot;/&gt;&lt;property id=&quot;20307&quot; value=&quot;415&quot;/&gt;&lt;property id=&quot;20309&quot; value=&quot;-1&quot;/&gt;&lt;/object&gt;&lt;object type=&quot;3&quot; unique_id=&quot;10073&quot;&gt;&lt;property id=&quot;20148&quot; value=&quot;5&quot;/&gt;&lt;property id=&quot;20300&quot; value=&quot;Slide 58 - &amp;quot;Evolving Neural Nets.: Theory&amp;quot;&quot;/&gt;&lt;property id=&quot;20307&quot; value=&quot;347&quot;/&gt;&lt;property id=&quot;20309&quot; value=&quot;-1&quot;/&gt;&lt;/object&gt;&lt;object type=&quot;3&quot; unique_id=&quot;10074&quot;&gt;&lt;property id=&quot;20148&quot; value=&quot;5&quot;/&gt;&lt;property id=&quot;20300&quot; value=&quot;Slide 61 - &amp;quot;One, Two and Three Features&amp;quot;&quot;/&gt;&lt;property id=&quot;20307&quot; value=&quot;348&quot;/&gt;&lt;property id=&quot;20309&quot; value=&quot;-1&quot;/&gt;&lt;/object&gt;&lt;object type=&quot;3&quot; unique_id=&quot;10075&quot;&gt;&lt;property id=&quot;20148&quot; value=&quot;5&quot;/&gt;&lt;property id=&quot;20300&quot; value=&quot;Slide 62 - &amp;quot;m Features&amp;quot;&quot;/&gt;&lt;property id=&quot;20307&quot; value=&quot;349&quot;/&gt;&lt;property id=&quot;20309&quot; value=&quot;-1&quot;/&gt;&lt;/object&gt;&lt;object type=&quot;3&quot; unique_id=&quot;10076&quot;&gt;&lt;property id=&quot;20148&quot; value=&quot;5&quot;/&gt;&lt;property id=&quot;20300&quot; value=&quot;Slide 63 - &amp;quot;Theory vs. Data&amp;quot;&quot;/&gt;&lt;property id=&quot;20307&quot; value=&quot;354&quot;/&gt;&lt;property id=&quot;20309&quot; value=&quot;-1&quot;/&gt;&lt;/object&gt;&lt;object type=&quot;3&quot; unique_id=&quot;10077&quot;&gt;&lt;property id=&quot;20148&quot; value=&quot;5&quot;/&gt;&lt;property id=&quot;20300&quot; value=&quot;Slide 64 - &amp;quot;Theory vs. Data&amp;quot;&quot;/&gt;&lt;property id=&quot;20307&quot; value=&quot;355&quot;/&gt;&lt;property id=&quot;20309&quot; value=&quot;-1&quot;/&gt;&lt;/object&gt;&lt;object type=&quot;3&quot; unique_id=&quot;10078&quot;&gt;&lt;property id=&quot;20148&quot; value=&quot;5&quot;/&gt;&lt;property id=&quot;20300&quot; value=&quot;Slide 65 - &amp;quot;Theory vs. Data&amp;quot;&quot;/&gt;&lt;property id=&quot;20307&quot; value=&quot;356&quot;/&gt;&lt;property id=&quot;20309&quot; value=&quot;-1&quot;/&gt;&lt;/object&gt;&lt;object type=&quot;3&quot; unique_id=&quot;10079&quot;&gt;&lt;property id=&quot;20148&quot; value=&quot;5&quot;/&gt;&lt;property id=&quot;20300&quot; value=&quot;Slide 66 - &amp;quot;Theory vs. Data&amp;quot;&quot;/&gt;&lt;property id=&quot;20307&quot; value=&quot;357&quot;/&gt;&lt;property id=&quot;20309&quot; value=&quot;-1&quot;/&gt;&lt;/object&gt;&lt;object type=&quot;3&quot; unique_id=&quot;10080&quot;&gt;&lt;property id=&quot;20148&quot; value=&quot;5&quot;/&gt;&lt;property id=&quot;20300&quot; value=&quot;Slide 67 - &amp;quot;Theory vs. Data&amp;quot;&quot;/&gt;&lt;property id=&quot;20307&quot; value=&quot;358&quot;/&gt;&lt;property id=&quot;20309&quot; value=&quot;-1&quot;/&gt;&lt;/object&gt;&lt;object type=&quot;3&quot; unique_id=&quot;10081&quot;&gt;&lt;property id=&quot;20148&quot; value=&quot;5&quot;/&gt;&lt;property id=&quot;20300&quot; value=&quot;Slide 68 - &amp;quot;Phenotypic Neutrality&amp;quot;&quot;/&gt;&lt;property id=&quot;20307&quot; value=&quot;350&quot;/&gt;&lt;property id=&quot;20309&quot; value=&quot;-1&quot;/&gt;&lt;/object&gt;&lt;object type=&quot;3&quot; unique_id=&quot;10082&quot;&gt;&lt;property id=&quot;20148&quot; value=&quot;5&quot;/&gt;&lt;property id=&quot;20300&quot; value=&quot;Slide 69 - &amp;quot;Phenotypic Neutrality&amp;quot;&quot;/&gt;&lt;property id=&quot;20307&quot; value=&quot;351&quot;/&gt;&lt;property id=&quot;20309&quot; value=&quot;-1&quot;/&gt;&lt;/object&gt;&lt;object type=&quot;3&quot; unique_id=&quot;10083&quot;&gt;&lt;property id=&quot;20148&quot; value=&quot;5&quot;/&gt;&lt;property id=&quot;20300&quot; value=&quot;Slide 70 - &amp;quot;Alternative: More Supervision&amp;quot;&quot;/&gt;&lt;property id=&quot;20307&quot; value=&quot;352&quot;/&gt;&lt;property id=&quot;20309&quot; value=&quot;-1&quot;/&gt;&lt;/object&gt;&lt;object type=&quot;3&quot; unique_id=&quot;10084&quot;&gt;&lt;property id=&quot;20148&quot; value=&quot;5&quot;/&gt;&lt;property id=&quot;20300&quot; value=&quot;Slide 71 - &amp;quot;More Supervision vs. Regulation&amp;quot;&quot;/&gt;&lt;property id=&quot;20307&quot; value=&quot;353&quot;/&gt;&lt;property id=&quot;20309&quot; value=&quot;-1&quot;/&gt;&lt;/object&gt;&lt;object type=&quot;3&quot; unique_id=&quot;10085&quot;&gt;&lt;property id=&quot;20148&quot; value=&quot;5&quot;/&gt;&lt;property id=&quot;20300&quot; value=&quot;Slide 72 - &amp;quot;Phenotypic Neutrality&amp;quot;&quot;/&gt;&lt;property id=&quot;20307&quot; value=&quot;304&quot;/&gt;&lt;property id=&quot;20309&quot; value=&quot;-1&quot;/&gt;&lt;/object&gt;&lt;object type=&quot;3&quot; unique_id=&quot;10086&quot;&gt;&lt;property id=&quot;20148&quot; value=&quot;5&quot;/&gt;&lt;property id=&quot;20300&quot; value=&quot;Slide 73 - &amp;quot;Phenotypic Neutrality&amp;quot;&quot;/&gt;&lt;property id=&quot;20307&quot; value=&quot;283&quot;/&gt;&lt;property id=&quot;20309&quot; value=&quot;-1&quot;/&gt;&lt;/object&gt;&lt;object type=&quot;3&quot; unique_id=&quot;10087&quot;&gt;&lt;property id=&quot;20148&quot; value=&quot;5&quot;/&gt;&lt;property id=&quot;20300&quot; value=&quot;Slide 74 - &amp;quot;Alternative: More Supervision&amp;quot;&quot;/&gt;&lt;property id=&quot;20307&quot; value=&quot;284&quot;/&gt;&lt;property id=&quot;20309&quot; value=&quot;-1&quot;/&gt;&lt;/object&gt;&lt;object type=&quot;3&quot; unique_id=&quot;10088&quot;&gt;&lt;property id=&quot;20148&quot; value=&quot;5&quot;/&gt;&lt;property id=&quot;20300&quot; value=&quot;Slide 75&quot;/&gt;&lt;property id=&quot;20307&quot; value=&quot;301&quot;/&gt;&lt;property id=&quot;20309&quot; value=&quot;-1&quot;/&gt;&lt;/object&gt;&lt;object type=&quot;3&quot; unique_id=&quot;10089&quot;&gt;&lt;property id=&quot;20148&quot; value=&quot;5&quot;/&gt;&lt;property id=&quot;20300&quot; value=&quot;Slide 76 - &amp;quot;Coarse Coding Selection&amp;quot;&quot;/&gt;&lt;property id=&quot;20307&quot; value=&quot;295&quot;/&gt;&lt;property id=&quot;20309&quot; value=&quot;-1&quot;/&gt;&lt;/object&gt;&lt;object type=&quot;3&quot; unique_id=&quot;10090&quot;&gt;&lt;property id=&quot;20148&quot; value=&quot;5&quot;/&gt;&lt;property id=&quot;20300&quot; value=&quot;Slide 77 - &amp;quot;Contributions&amp;quot;&quot;/&gt;&lt;property id=&quot;20307&quot; value=&quot;322&quot;/&gt;&lt;property id=&quot;20309&quot; value=&quot;-1&quot;/&gt;&lt;/object&gt;&lt;object type=&quot;3&quot; unique_id=&quot;10091&quot;&gt;&lt;property id=&quot;20148&quot; value=&quot;5&quot;/&gt;&lt;property id=&quot;20300&quot; value=&quot;Slide 78 - &amp;quot;Phenotypic Neutrality&amp;quot;&quot;/&gt;&lt;property id=&quot;20307&quot; value=&quot;330&quot;/&gt;&lt;property id=&quot;20309&quot; value=&quot;-1&quot;/&gt;&lt;/object&gt;&lt;object type=&quot;3&quot; unique_id=&quot;10092&quot;&gt;&lt;property id=&quot;20148&quot; value=&quot;5&quot;/&gt;&lt;property id=&quot;20300&quot; value=&quot;Slide 79 - &amp;quot;Neuron Activation Functions&amp;quot;&quot;/&gt;&lt;property id=&quot;20307&quot; value=&quot;323&quot;/&gt;&lt;property id=&quot;20309&quot; value=&quot;-1&quot;/&gt;&lt;/object&gt;&lt;object type=&quot;3&quot; unique_id=&quot;10093&quot;&gt;&lt;property id=&quot;20148&quot; value=&quot;5&quot;/&gt;&lt;property id=&quot;20300&quot; value=&quot;Slide 80 - &amp;quot;ANT Crossover Operator&amp;quot;&quot;/&gt;&lt;property id=&quot;20307&quot; value=&quot;327&quot;/&gt;&lt;property id=&quot;20309&quot; value=&quot;-1&quot;/&gt;&lt;/object&gt;&lt;object type=&quot;3&quot; unique_id=&quot;10094&quot;&gt;&lt;property id=&quot;20148&quot; value=&quot;5&quot;/&gt;&lt;property id=&quot;20300&quot; value=&quot;Slide 81 - &amp;quot;Cellular Encoding [Gruau, 1994]&amp;quot;&quot;/&gt;&lt;property id=&quot;20307&quot; value=&quot;336&quot;/&gt;&lt;property id=&quot;20309&quot; value=&quot;-1&quot;/&gt;&lt;/object&gt;&lt;object type=&quot;3&quot; unique_id=&quot;10095&quot;&gt;&lt;property id=&quot;20148&quot; value=&quot;5&quot;/&gt;&lt;property id=&quot;20300&quot; value=&quot;Slide 82 - &amp;quot;Resource Gathering Task&amp;quot;&quot;/&gt;&lt;property id=&quot;20307&quot; value=&quot;341&quot;/&gt;&lt;property id=&quot;20309&quot; value=&quot;-1&quot;/&gt;&lt;/object&gt;&lt;object type=&quot;3&quot; unique_id=&quot;10096&quot;&gt;&lt;property id=&quot;20148&quot; value=&quot;5&quot;/&gt;&lt;property id=&quot;20300&quot; value=&quot;Slide 83 - &amp;quot;Sign Following Task - ANT&amp;quot;&quot;/&gt;&lt;property id=&quot;20307&quot; value=&quot;342&quot;/&gt;&lt;property id=&quot;20309&quot; value=&quot;-1&quot;/&gt;&lt;/object&gt;&lt;object type=&quot;3&quot; unique_id=&quot;10097&quot;&gt;&lt;property id=&quot;20148&quot; value=&quot;5&quot;/&gt;&lt;property id=&quot;20300&quot; value=&quot;Slide 84 - &amp;quot;Basis Behaviors – Sign Following Task&amp;quot;&quot;/&gt;&lt;property id=&quot;20307&quot; value=&quot;343&quot;/&gt;&lt;property id=&quot;20309&quot; value=&quot;-1&quot;/&gt;&lt;/object&gt;&lt;object type=&quot;3&quot; unique_id=&quot;10098&quot;&gt;&lt;property id=&quot;20148&quot; value=&quot;5&quot;/&gt;&lt;property id=&quot;20300&quot; value=&quot;Slide 85 - &amp;quot;Coupled Motor Primitives Coupled Motor Primitives – Sign Following Task&amp;quot;&quot;/&gt;&lt;property id=&quot;20307&quot; value=&quot;344&quot;/&gt;&lt;property id=&quot;20309&quot; value=&quot;-1&quot;/&gt;&lt;/object&gt;&lt;object type=&quot;3&quot; unique_id=&quot;10099&quot;&gt;&lt;property id=&quot;20148&quot; value=&quot;5&quot;/&gt;&lt;property id=&quot;20300&quot; value=&quot;Slide 86 - &amp;quot;Coupled Motor Primitives – Sign Following Task&amp;quot;&quot;/&gt;&lt;property id=&quot;20307&quot; value=&quot;345&quot;/&gt;&lt;property id=&quot;20309&quot; value=&quot;-1&quot;/&gt;&lt;/object&gt;&lt;object type=&quot;3&quot; unique_id=&quot;10100&quot;&gt;&lt;property id=&quot;20148&quot; value=&quot;5&quot;/&gt;&lt;property id=&quot;20300&quot; value=&quot;Slide 87 - &amp;quot;Motor Primitives – Sign Following Task&amp;quot;&quot;/&gt;&lt;property id=&quot;20307&quot; value=&quot;346&quot;/&gt;&lt;property id=&quot;20309&quot; value=&quot;-1&quot;/&gt;&lt;/object&gt;&lt;object type=&quot;3&quot; unique_id=&quot;10101&quot;&gt;&lt;property id=&quot;20148&quot; value=&quot;5&quot;/&gt;&lt;property id=&quot;20300&quot; value=&quot;Slide 88 - &amp;quot;Coarse Coding&amp;quot;&quot;/&gt;&lt;property id=&quot;20307&quot; value=&quot;271&quot;/&gt;&lt;property id=&quot;20309&quot; value=&quot;-1&quot;/&gt;&lt;/object&gt;&lt;object type=&quot;3&quot; unique_id=&quot;10102&quot;&gt;&lt;property id=&quot;20148&quot; value=&quot;5&quot;/&gt;&lt;property id=&quot;20300&quot; value=&quot;Slide 89 - &amp;quot;Coarse Coding Regulation&amp;quot;&quot;/&gt;&lt;property id=&quot;20307&quot; value=&quot;273&quot;/&gt;&lt;property id=&quot;20309&quot; value=&quot;-1&quot;/&gt;&lt;/object&gt;&lt;object type=&quot;3&quot; unique_id=&quot;10103&quot;&gt;&lt;property id=&quot;20148&quot; value=&quot;5&quot;/&gt;&lt;property id=&quot;20300&quot; value=&quot;Slide 90 - &amp;quot;Phenotypic Neutrality&amp;quot;&quot;/&gt;&lt;property id=&quot;20307&quot; value=&quot;303&quot;/&gt;&lt;property id=&quot;20309&quot; value=&quot;-1&quot;/&gt;&lt;/object&gt;&lt;object type=&quot;3&quot; unique_id=&quot;10104&quot;&gt;&lt;property id=&quot;20148&quot; value=&quot;5&quot;/&gt;&lt;property id=&quot;20300&quot; value=&quot;Slide 167 - &amp;quot;ANT Development&amp;quot;&quot;/&gt;&lt;property id=&quot;20307&quot; value=&quot;363&quot;/&gt;&lt;property id=&quot;20309&quot; value=&quot;-1&quot;/&gt;&lt;/object&gt;&lt;object type=&quot;3&quot; unique_id=&quot;10105&quot;&gt;&lt;property id=&quot;20148&quot; value=&quot;5&quot;/&gt;&lt;property id=&quot;20300&quot; value=&quot;Slide 91 - &amp;quot;Neuron Activity&amp;quot;&quot;/&gt;&lt;property id=&quot;20307&quot; value=&quot;312&quot;/&gt;&lt;property id=&quot;20309&quot; value=&quot;-1&quot;/&gt;&lt;/object&gt;&lt;object type=&quot;3&quot; unique_id=&quot;10106&quot;&gt;&lt;property id=&quot;20148&quot; value=&quot;5&quot;/&gt;&lt;property id=&quot;20300&quot; value=&quot;Slide 92 - &amp;quot;OCR Example: What are Features ?&amp;quot;&quot;/&gt;&lt;property id=&quot;20307&quot; value=&quot;373&quot;/&gt;&lt;property id=&quot;20309&quot; value=&quot;-1&quot;/&gt;&lt;/object&gt;&lt;object type=&quot;3&quot; unique_id=&quot;10107&quot;&gt;&lt;property id=&quot;20148&quot; value=&quot;5&quot;/&gt;&lt;property id=&quot;20300&quot; value=&quot;Slide 159 - &amp;quot;Excavation&amp;quot;&quot;/&gt;&lt;property id=&quot;20307&quot; value=&quot;376&quot;/&gt;&lt;property id=&quot;20309&quot; value=&quot;-1&quot;/&gt;&lt;/object&gt;&lt;object type=&quot;3&quot; unique_id=&quot;10108&quot;&gt;&lt;property id=&quot;20148&quot; value=&quot;5&quot;/&gt;&lt;property id=&quot;20300&quot; value=&quot;Slide 160 - &amp;quot;Excavation&amp;quot;&quot;/&gt;&lt;property id=&quot;20307&quot; value=&quot;387&quot;/&gt;&lt;property id=&quot;20309&quot; value=&quot;-1&quot;/&gt;&lt;/object&gt;&lt;object type=&quot;3&quot; unique_id=&quot;10109&quot;&gt;&lt;property id=&quot;20148&quot; value=&quot;5&quot;/&gt;&lt;property id=&quot;20300&quot; value=&quot;Slide 93 - &amp;quot;Coarse-Coding Cell Model&amp;quot;&quot;/&gt;&lt;property id=&quot;20307&quot; value=&quot;392&quot;/&gt;&lt;property id=&quot;20309&quot; value=&quot;-1&quot;/&gt;&lt;/object&gt;&lt;object type=&quot;3&quot; unique_id=&quot;10110&quot;&gt;&lt;property id=&quot;20148&quot; value=&quot;5&quot;/&gt;&lt;property id=&quot;20300&quot; value=&quot;Slide 94 - &amp;quot;Coarse-Coding Cell Model&amp;quot;&quot;/&gt;&lt;property id=&quot;20307&quot; value=&quot;393&quot;/&gt;&lt;property id=&quot;20309&quot; value=&quot;-1&quot;/&gt;&lt;/object&gt;&lt;object type=&quot;3&quot; unique_id=&quot;10112&quot;&gt;&lt;property id=&quot;20148&quot; value=&quot;5&quot;/&gt;&lt;property id=&quot;20300&quot; value=&quot;Slide 96 - &amp;quot;Coarse-coding Cell Model&amp;#x0D;&amp;#x0A;&amp;quot;&quot;/&gt;&lt;property id=&quot;20307&quot; value=&quot;395&quot;/&gt;&lt;property id=&quot;20309&quot; value=&quot;-1&quot;/&gt;&lt;/object&gt;&lt;object type=&quot;3&quot; unique_id=&quot;10113&quot;&gt;&lt;property id=&quot;20148&quot; value=&quot;5&quot;/&gt;&lt;property id=&quot;20300&quot; value=&quot;Slide 97 - &amp;quot;Multistate Neuron Models&amp;quot;&quot;/&gt;&lt;property id=&quot;20307&quot; value=&quot;396&quot;/&gt;&lt;property id=&quot;20309&quot; value=&quot;-1&quot;/&gt;&lt;/object&gt;&lt;object type=&quot;3&quot; unique_id=&quot;10114&quot;&gt;&lt;property id=&quot;20148&quot; value=&quot;5&quot;/&gt;&lt;property id=&quot;20300&quot; value=&quot;Slide 98 - &amp;quot;Sign Following Task&amp;quot;&quot;/&gt;&lt;property id=&quot;20307&quot; value=&quot;397&quot;/&gt;&lt;property id=&quot;20309&quot; value=&quot;-1&quot;/&gt;&lt;/object&gt;&lt;object type=&quot;3&quot; unique_id=&quot;10115&quot;&gt;&lt;property id=&quot;20148&quot; value=&quot;5&quot;/&gt;&lt;property id=&quot;20300&quot; value=&quot;Slide 99&quot;/&gt;&lt;property id=&quot;20307&quot; value=&quot;389&quot;/&gt;&lt;property id=&quot;20309&quot; value=&quot;-1&quot;/&gt;&lt;/object&gt;&lt;object type=&quot;3&quot; unique_id=&quot;10116&quot;&gt;&lt;property id=&quot;20148&quot; value=&quot;5&quot;/&gt;&lt;property id=&quot;20300&quot; value=&quot;Slide 100 - &amp;quot;Grid World Sensor Layout&amp;quot;&quot;/&gt;&lt;property id=&quot;20307&quot; value=&quot;401&quot;/&gt;&lt;property id=&quot;20309&quot; value=&quot;-1&quot;/&gt;&lt;/object&gt;&lt;object type=&quot;3&quot; unique_id=&quot;10117&quot;&gt;&lt;property id=&quot;20148&quot; value=&quot;5&quot;/&gt;&lt;property id=&quot;20300&quot; value=&quot;Slide 101 - &amp;quot;Basis Behaviours&amp;quot;&quot;/&gt;&lt;property id=&quot;20307&quot; value=&quot;402&quot;/&gt;&lt;property id=&quot;20309&quot; value=&quot;-1&quot;/&gt;&lt;/object&gt;&lt;object type=&quot;3&quot; unique_id=&quot;10118&quot;&gt;&lt;property id=&quot;20148&quot; value=&quot;5&quot;/&gt;&lt;property id=&quot;20300&quot; value=&quot;Slide 102 - &amp;quot;Fitness Function&amp;quot;&quot;/&gt;&lt;property id=&quot;20307&quot; value=&quot;403&quot;/&gt;&lt;property id=&quot;20309&quot; value=&quot;-1&quot;/&gt;&lt;/object&gt;&lt;object type=&quot;3&quot; unique_id=&quot;10119&quot;&gt;&lt;property id=&quot;20148&quot; value=&quot;5&quot;/&gt;&lt;property id=&quot;20300&quot; value=&quot;Slide 103 - &amp;quot;Gene Map&amp;quot;&quot;/&gt;&lt;property id=&quot;20307&quot; value=&quot;390&quot;/&gt;&lt;property id=&quot;20309&quot; value=&quot;-1&quot;/&gt;&lt;/object&gt;&lt;object type=&quot;3&quot; unique_id=&quot;10120&quot;&gt;&lt;property id=&quot;20148&quot; value=&quot;5&quot;/&gt;&lt;property id=&quot;20300&quot; value=&quot;Slide 104&quot;/&gt;&lt;property id=&quot;20307&quot; value=&quot;391&quot;/&gt;&lt;property id=&quot;20309&quot; value=&quot;-1&quot;/&gt;&lt;/object&gt;&lt;object type=&quot;3&quot; unique_id=&quot;10121&quot;&gt;&lt;property id=&quot;20148&quot; value=&quot;5&quot;/&gt;&lt;property id=&quot;20300&quot; value=&quot;Slide 105&quot;/&gt;&lt;property id=&quot;20307&quot; value=&quot;398&quot;/&gt;&lt;property id=&quot;20309&quot; value=&quot;-1&quot;/&gt;&lt;/object&gt;&lt;object type=&quot;3&quot; unique_id=&quot;10122&quot;&gt;&lt;property id=&quot;20148&quot; value=&quot;5&quot;/&gt;&lt;property id=&quot;20300&quot; value=&quot;Slide 106&quot;/&gt;&lt;property id=&quot;20307&quot; value=&quot;399&quot;/&gt;&lt;property id=&quot;20309&quot; value=&quot;-1&quot;/&gt;&lt;/object&gt;&lt;object type=&quot;3&quot; unique_id=&quot;10123&quot;&gt;&lt;property id=&quot;20148&quot; value=&quot;5&quot;/&gt;&lt;property id=&quot;20300&quot; value=&quot;Slide 107&quot;/&gt;&lt;property id=&quot;20307&quot; value=&quot;400&quot;/&gt;&lt;property id=&quot;20309&quot; value=&quot;-1&quot;/&gt;&lt;/object&gt;&lt;object type=&quot;3&quot; unique_id=&quot;10124&quot;&gt;&lt;property id=&quot;20148&quot; value=&quot;5&quot;/&gt;&lt;property id=&quot;20300&quot; value=&quot;Slide 108 - &amp;quot;Resource Gathering&amp;quot;&quot;/&gt;&lt;property id=&quot;20307&quot; value=&quot;383&quot;/&gt;&lt;property id=&quot;20309&quot; value=&quot;-1&quot;/&gt;&lt;/object&gt;&lt;object type=&quot;3&quot; unique_id=&quot;10125&quot;&gt;&lt;property id=&quot;20148&quot; value=&quot;5&quot;/&gt;&lt;property id=&quot;20300&quot; value=&quot;Slide 109 - &amp;quot;Resource Gathering&amp;quot;&quot;/&gt;&lt;property id=&quot;20307&quot; value=&quot;384&quot;/&gt;&lt;property id=&quot;20309&quot; value=&quot;-1&quot;/&gt;&lt;/object&gt;&lt;object type=&quot;3&quot; unique_id=&quot;10126&quot;&gt;&lt;property id=&quot;20148&quot; value=&quot;5&quot;/&gt;&lt;property id=&quot;20300&quot; value=&quot;Slide 110 - &amp;quot;Resource Gathering&amp;quot;&quot;/&gt;&lt;property id=&quot;20307&quot; value=&quot;385&quot;/&gt;&lt;property id=&quot;20309&quot; value=&quot;-1&quot;/&gt;&lt;/object&gt;&lt;object type=&quot;3&quot; unique_id=&quot;10127&quot;&gt;&lt;property id=&quot;20148&quot; value=&quot;5&quot;/&gt;&lt;property id=&quot;20300&quot; value=&quot;Slide 111 - &amp;quot;Resource Gathering&amp;quot;&quot;/&gt;&lt;property id=&quot;20307&quot; value=&quot;386&quot;/&gt;&lt;property id=&quot;20309&quot; value=&quot;-1&quot;/&gt;&lt;/object&gt;&lt;object type=&quot;3&quot; unique_id=&quot;10128&quot;&gt;&lt;property id=&quot;20148&quot; value=&quot;5&quot;/&gt;&lt;property id=&quot;20300&quot; value=&quot;Slide 113 - &amp;quot;Resource Gathering Task&amp;quot;&quot;/&gt;&lt;property id=&quot;20307&quot; value=&quot;377&quot;/&gt;&lt;property id=&quot;20309&quot; value=&quot;-1&quot;/&gt;&lt;/object&gt;&lt;object type=&quot;3&quot; unique_id=&quot;10129&quot;&gt;&lt;property id=&quot;20148&quot; value=&quot;5&quot;/&gt;&lt;property id=&quot;20300&quot; value=&quot;Slide 114&quot;/&gt;&lt;property id=&quot;20307&quot; value=&quot;378&quot;/&gt;&lt;property id=&quot;20309&quot; value=&quot;-1&quot;/&gt;&lt;/object&gt;&lt;object type=&quot;3&quot; unique_id=&quot;10130&quot;&gt;&lt;property id=&quot;20148&quot; value=&quot;5&quot;/&gt;&lt;property id=&quot;20300&quot; value=&quot;Slide 115&quot;/&gt;&lt;property id=&quot;20307&quot; value=&quot;381&quot;/&gt;&lt;property id=&quot;20309&quot; value=&quot;-1&quot;/&gt;&lt;/object&gt;&lt;object type=&quot;3&quot; unique_id=&quot;10131&quot;&gt;&lt;property id=&quot;20148&quot; value=&quot;5&quot;/&gt;&lt;property id=&quot;20300&quot; value=&quot;Slide 116&quot;/&gt;&lt;property id=&quot;20307&quot; value=&quot;382&quot;/&gt;&lt;property id=&quot;20309&quot; value=&quot;-1&quot;/&gt;&lt;/object&gt;&lt;object type=&quot;3&quot; unique_id=&quot;10132&quot;&gt;&lt;property id=&quot;20148&quot; value=&quot;5&quot;/&gt;&lt;property id=&quot;20300&quot; value=&quot;Slide 117&quot;/&gt;&lt;property id=&quot;20307&quot; value=&quot;379&quot;/&gt;&lt;property id=&quot;20309&quot; value=&quot;-1&quot;/&gt;&lt;/object&gt;&lt;object type=&quot;3&quot; unique_id=&quot;10133&quot;&gt;&lt;property id=&quot;20148&quot; value=&quot;5&quot;/&gt;&lt;property id=&quot;20300&quot; value=&quot;Slide 118&quot;/&gt;&lt;property id=&quot;20307&quot; value=&quot;380&quot;/&gt;&lt;property id=&quot;20309&quot; value=&quot;-1&quot;/&gt;&lt;/object&gt;&lt;object type=&quot;3&quot; unique_id=&quot;10134&quot;&gt;&lt;property id=&quot;20148&quot; value=&quot;5&quot;/&gt;&lt;property id=&quot;20300&quot; value=&quot;Slide 120 - &amp;quot;Demo: Tiling Formation Task&amp;quot;&quot;/&gt;&lt;property id=&quot;20307&quot; value=&quot;404&quot;/&gt;&lt;property id=&quot;20309&quot; value=&quot;-1&quot;/&gt;&lt;/object&gt;&lt;object type=&quot;3&quot; unique_id=&quot;10135&quot;&gt;&lt;property id=&quot;20148&quot; value=&quot;5&quot;/&gt;&lt;property id=&quot;20300&quot; value=&quot;Slide 121 - &amp;quot;Biological Modeling&amp;quot;&quot;/&gt;&lt;property id=&quot;20307&quot; value=&quot;405&quot;/&gt;&lt;property id=&quot;20309&quot; value=&quot;-1&quot;/&gt;&lt;/object&gt;&lt;object type=&quot;3&quot; unique_id=&quot;10136&quot;&gt;&lt;property id=&quot;20148&quot; value=&quot;5&quot;/&gt;&lt;property id=&quot;20300&quot; value=&quot;Slide 122 - &amp;quot;Solid &amp;amp; Hollow Sphere&amp;quot;&quot;/&gt;&lt;property id=&quot;20307&quot; value=&quot;408&quot;/&gt;&lt;property id=&quot;20309&quot; value=&quot;-1&quot;/&gt;&lt;/object&gt;&lt;object type=&quot;3&quot; unique_id=&quot;10137&quot;&gt;&lt;property id=&quot;20148&quot; value=&quot;5&quot;/&gt;&lt;property id=&quot;20300&quot; value=&quot;Slide 123 - &amp;quot;Steady State Configs.&amp;quot;&quot;/&gt;&lt;property id=&quot;20307&quot; value=&quot;409&quot;/&gt;&lt;property id=&quot;20309&quot; value=&quot;-1&quot;/&gt;&lt;/object&gt;&lt;object type=&quot;3&quot; unique_id=&quot;10138&quot;&gt;&lt;property id=&quot;20148&quot; value=&quot;5&quot;/&gt;&lt;property id=&quot;20300&quot; value=&quot;Slide 124 - &amp;quot;Burst Characteristics&amp;quot;&quot;/&gt;&lt;property id=&quot;20307&quot; value=&quot;410&quot;/&gt;&lt;property id=&quot;20309&quot; value=&quot;-1&quot;/&gt;&lt;/object&gt;&lt;object type=&quot;3&quot; unique_id=&quot;10139&quot;&gt;&lt;property id=&quot;20148&quot; value=&quot;5&quot;/&gt;&lt;property id=&quot;20300&quot; value=&quot;Slide 125 - &amp;quot;GasNet Model [Husbands et al., 1998]&amp;quot;&quot;/&gt;&lt;property id=&quot;20307&quot; value=&quot;406&quot;/&gt;&lt;property id=&quot;20309&quot; value=&quot;-1&quot;/&gt;&lt;/object&gt;&lt;object type=&quot;3&quot; unique_id=&quot;10140&quot;&gt;&lt;property id=&quot;20148&quot; value=&quot;5&quot;/&gt;&lt;property id=&quot;20300&quot; value=&quot;Slide 126 - &amp;quot;Parallel Fibers (Phillipides et al., 2005)&amp;quot;&quot;/&gt;&lt;property id=&quot;20307&quot; value=&quot;407&quot;/&gt;&lt;property id=&quot;20309&quot; value=&quot;-1&quot;/&gt;&lt;/object&gt;&lt;object type=&quot;3&quot; unique_id=&quot;10141&quot;&gt;&lt;property id=&quot;20148&quot; value=&quot;5&quot;/&gt;&lt;property id=&quot;20300&quot; value=&quot;Slide 127 - &amp;quot;Shannon’s Entropy&amp;quot;&quot;/&gt;&lt;property id=&quot;20307&quot; value=&quot;411&quot;/&gt;&lt;property id=&quot;20309&quot; value=&quot;-1&quot;/&gt;&lt;/object&gt;&lt;object type=&quot;3&quot; unique_id=&quot;10142&quot;&gt;&lt;property id=&quot;20148&quot; value=&quot;5&quot;/&gt;&lt;property id=&quot;20300&quot; value=&quot;Slide 128 - &amp;quot;Mutual Information&amp;quot;&quot;/&gt;&lt;property id=&quot;20307&quot; value=&quot;412&quot;/&gt;&lt;property id=&quot;20309&quot; value=&quot;-1&quot;/&gt;&lt;/object&gt;&lt;object type=&quot;3&quot; unique_id=&quot;10143&quot;&gt;&lt;property id=&quot;20148&quot; value=&quot;5&quot;/&gt;&lt;property id=&quot;20300&quot; value=&quot;Slide 129 - &amp;quot;Mutual Information&amp;quot;&quot;/&gt;&lt;property id=&quot;20307&quot; value=&quot;414&quot;/&gt;&lt;property id=&quot;20309&quot; value=&quot;-1&quot;/&gt;&lt;/object&gt;&lt;object type=&quot;3&quot; unique_id=&quot;13887&quot;&gt;&lt;property id=&quot;20148&quot; value=&quot;5&quot;/&gt;&lt;property id=&quot;20300&quot; value=&quot;Slide 133 - &amp;quot;Biophysical Plausibility&amp;quot;&quot;/&gt;&lt;property id=&quot;20307&quot; value=&quot;416&quot;/&gt;&lt;/object&gt;&lt;object type=&quot;3&quot; unique_id=&quot;13888&quot;&gt;&lt;property id=&quot;20148&quot; value=&quot;5&quot;/&gt;&lt;property id=&quot;20300&quot; value=&quot;Slide 134 - &amp;quot;Related Work&amp;quot;&quot;/&gt;&lt;property id=&quot;20307&quot; value=&quot;417&quot;/&gt;&lt;/object&gt;&lt;object type=&quot;3&quot; unique_id=&quot;13889&quot;&gt;&lt;property id=&quot;20148&quot; value=&quot;5&quot;/&gt;&lt;property id=&quot;20300&quot; value=&quot;Slide 135 - &amp;quot;Related Work&amp;quot;&quot;/&gt;&lt;property id=&quot;20307&quot; value=&quot;418&quot;/&gt;&lt;/object&gt;&lt;object type=&quot;3&quot; unique_id=&quot;13890&quot;&gt;&lt;property id=&quot;20148&quot; value=&quot;5&quot;/&gt;&lt;property id=&quot;20300&quot; value=&quot;Slide 136 - &amp;quot;Limitations with Fixed Topologies&amp;quot;&quot;/&gt;&lt;property id=&quot;20307&quot; value=&quot;419&quot;/&gt;&lt;/object&gt;&lt;object type=&quot;3&quot; unique_id=&quot;13891&quot;&gt;&lt;property id=&quot;20148&quot; value=&quot;5&quot;/&gt;&lt;property id=&quot;20300&quot; value=&quot;Slide 137 - &amp;quot;Related Work&amp;quot;&quot;/&gt;&lt;property id=&quot;20307&quot; value=&quot;420&quot;/&gt;&lt;/object&gt;&lt;object type=&quot;3&quot; unique_id=&quot;13892&quot;&gt;&lt;property id=&quot;20148&quot; value=&quot;5&quot;/&gt;&lt;property id=&quot;20300&quot; value=&quot;Slide 138 - &amp;quot;Crossover &amp;amp; the Bloating Problem&amp;quot;&quot;/&gt;&lt;property id=&quot;20307&quot; value=&quot;421&quot;/&gt;&lt;/object&gt;&lt;object type=&quot;3&quot; unique_id=&quot;13893&quot;&gt;&lt;property id=&quot;20148&quot; value=&quot;5&quot;/&gt;&lt;property id=&quot;20300&quot; value=&quot;Slide 139 - &amp;quot;Related Work&amp;quot;&quot;/&gt;&lt;property id=&quot;20307&quot; value=&quot;422&quot;/&gt;&lt;/object&gt;&lt;object type=&quot;3&quot; unique_id=&quot;13894&quot;&gt;&lt;property id=&quot;20148&quot; value=&quot;5&quot;/&gt;&lt;property id=&quot;20300&quot; value=&quot;Slide 140 - &amp;quot;Related Work&amp;quot;&quot;/&gt;&lt;property id=&quot;20307&quot; value=&quot;423&quot;/&gt;&lt;/object&gt;&lt;object type=&quot;3&quot; unique_id=&quot;13895&quot;&gt;&lt;property id=&quot;20148&quot; value=&quot;5&quot;/&gt;&lt;property id=&quot;20300&quot; value=&quot;Slide 141 - &amp;quot;Applications in Space Robotics&amp;quot;&quot;/&gt;&lt;property id=&quot;20307&quot; value=&quot;424&quot;/&gt;&lt;/object&gt;&lt;object type=&quot;3&quot; unique_id=&quot;13896&quot;&gt;&lt;property id=&quot;20148&quot; value=&quot;5&quot;/&gt;&lt;property id=&quot;20300&quot; value=&quot;Slide 142 - &amp;quot;Significance&amp;quot;&quot;/&gt;&lt;property id=&quot;20307&quot; value=&quot;425&quot;/&gt;&lt;/object&gt;&lt;object type=&quot;3&quot; unique_id=&quot;13897&quot;&gt;&lt;property id=&quot;20148&quot; value=&quot;5&quot;/&gt;&lt;property id=&quot;20300&quot; value=&quot;Slide 143&quot;/&gt;&lt;property id=&quot;20307&quot; value=&quot;426&quot;/&gt;&lt;/object&gt;&lt;object type=&quot;3&quot; unique_id=&quot;13898&quot;&gt;&lt;property id=&quot;20148&quot; value=&quot;5&quot;/&gt;&lt;property id=&quot;20300&quot; value=&quot;Slide 144&quot;/&gt;&lt;property id=&quot;20307&quot; value=&quot;427&quot;/&gt;&lt;/object&gt;&lt;object type=&quot;3&quot; unique_id=&quot;13899&quot;&gt;&lt;property id=&quot;20148&quot; value=&quot;5&quot;/&gt;&lt;property id=&quot;20300&quot; value=&quot;Slide 145 - &amp;quot;Significance&amp;quot;&quot;/&gt;&lt;property id=&quot;20307&quot; value=&quot;428&quot;/&gt;&lt;/object&gt;&lt;object type=&quot;3&quot; unique_id=&quot;13900&quot;&gt;&lt;property id=&quot;20148&quot; value=&quot;5&quot;/&gt;&lt;property id=&quot;20300&quot; value=&quot;Slide 146 - &amp;quot;Applications in Space Robotics&amp;quot;&quot;/&gt;&lt;property id=&quot;20307&quot; value=&quot;429&quot;/&gt;&lt;/object&gt;&lt;object type=&quot;3&quot; unique_id=&quot;13901&quot;&gt;&lt;property id=&quot;20148&quot; value=&quot;5&quot;/&gt;&lt;property id=&quot;20300&quot; value=&quot;Slide 147 - &amp;quot;Significance&amp;quot;&quot;/&gt;&lt;property id=&quot;20307&quot; value=&quot;430&quot;/&gt;&lt;/object&gt;&lt;object type=&quot;3&quot; unique_id=&quot;13902&quot;&gt;&lt;property id=&quot;20148&quot; value=&quot;5&quot;/&gt;&lt;property id=&quot;20300&quot; value=&quot;Slide 148&quot;/&gt;&lt;property id=&quot;20307&quot; value=&quot;431&quot;/&gt;&lt;/object&gt;&lt;object type=&quot;3&quot; unique_id=&quot;13903&quot;&gt;&lt;property id=&quot;20148&quot; value=&quot;5&quot;/&gt;&lt;property id=&quot;20300&quot; value=&quot;Slide 149&quot;/&gt;&lt;property id=&quot;20307&quot; value=&quot;432&quot;/&gt;&lt;/object&gt;&lt;object type=&quot;3&quot; unique_id=&quot;13904&quot;&gt;&lt;property id=&quot;20148&quot; value=&quot;5&quot;/&gt;&lt;property id=&quot;20300&quot; value=&quot;Slide 150 - &amp;quot;Significance&amp;quot;&quot;/&gt;&lt;property id=&quot;20307&quot; value=&quot;433&quot;/&gt;&lt;/object&gt;&lt;object type=&quot;3&quot; unique_id=&quot;13905&quot;&gt;&lt;property id=&quot;20148&quot; value=&quot;5&quot;/&gt;&lt;property id=&quot;20300&quot; value=&quot;Slide 166 - &amp;quot;ANT Crossover Operator&amp;quot;&quot;/&gt;&lt;property id=&quot;20307&quot; value=&quot;434&quot;/&gt;&lt;/object&gt;&lt;object type=&quot;3&quot; unique_id=&quot;14354&quot;&gt;&lt;property id=&quot;20148&quot; value=&quot;5&quot;/&gt;&lt;property id=&quot;20300&quot; value=&quot;Slide 151 - &amp;quot;Chapter Overview&amp;quot;&quot;/&gt;&lt;property id=&quot;20307&quot; value=&quot;435&quot;/&gt;&lt;/object&gt;&lt;object type=&quot;3&quot; unique_id=&quot;14355&quot;&gt;&lt;property id=&quot;20148&quot; value=&quot;5&quot;/&gt;&lt;property id=&quot;20300&quot; value=&quot;Slide 152 - &amp;quot;Evolvability&amp;quot;&quot;/&gt;&lt;property id=&quot;20307&quot; value=&quot;436&quot;/&gt;&lt;/object&gt;&lt;object type=&quot;3&quot; unique_id=&quot;14356&quot;&gt;&lt;property id=&quot;20148&quot; value=&quot;5&quot;/&gt;&lt;property id=&quot;20300&quot; value=&quot;Slide 153 - &amp;quot;Changing Task, Changing Model ?&amp;quot;&quot;/&gt;&lt;property id=&quot;20307&quot; value=&quot;437&quot;/&gt;&lt;/object&gt;&lt;object type=&quot;3&quot; unique_id=&quot;16334&quot;&gt;&lt;property id=&quot;20148&quot; value=&quot;5&quot;/&gt;&lt;property id=&quot;20300&quot; value=&quot;Slide 47 - &amp;quot;Feature Detectors&amp;quot;&quot;/&gt;&lt;property id=&quot;20307&quot; value=&quot;442&quot;/&gt;&lt;/object&gt;&lt;object type=&quot;3&quot; unique_id=&quot;16335&quot;&gt;&lt;property id=&quot;20148&quot; value=&quot;5&quot;/&gt;&lt;property id=&quot;20300&quot; value=&quot;Slide 48 - &amp;quot;Task Allocation&amp;quot;&quot;/&gt;&lt;property id=&quot;20307&quot; value=&quot;443&quot;/&gt;&lt;/object&gt;&lt;object type=&quot;3&quot; unique_id=&quot;16336&quot;&gt;&lt;property id=&quot;20148&quot; value=&quot;5&quot;/&gt;&lt;property id=&quot;20300&quot; value=&quot;Slide 155 - &amp;quot;Excavation&amp;quot;&quot;/&gt;&lt;property id=&quot;20307&quot; value=&quot;441&quot;/&gt;&lt;/object&gt;&lt;object type=&quot;3&quot; unique_id=&quot;16338&quot;&gt;&lt;property id=&quot;20148&quot; value=&quot;5&quot;/&gt;&lt;property id=&quot;20300&quot; value=&quot;Slide 49 - &amp;quot;Evolving Neural Networks&amp;quot;&quot;/&gt;&lt;property id=&quot;20307&quot; value=&quot;438&quot;/&gt;&lt;/object&gt;&lt;object type=&quot;3&quot; unique_id=&quot;16339&quot;&gt;&lt;property id=&quot;20148&quot; value=&quot;5&quot;/&gt;&lt;property id=&quot;20300&quot; value=&quot;Slide 50 - &amp;quot;Feature Detectors and Noisy Neurons&amp;quot;&quot;/&gt;&lt;property id=&quot;20307&quot; value=&quot;439&quot;/&gt;&lt;/object&gt;&lt;object type=&quot;3&quot; unique_id=&quot;17106&quot;&gt;&lt;property id=&quot;20148&quot; value=&quot;5&quot;/&gt;&lt;property id=&quot;20300&quot; value=&quot;Slide 19 - &amp;quot;Limitations with Fixed Topologies&amp;quot;&quot;/&gt;&lt;property id=&quot;20307&quot; value=&quot;444&quot;/&gt;&lt;/object&gt;&lt;object type=&quot;3&quot; unique_id=&quot;19250&quot;&gt;&lt;property id=&quot;20148&quot; value=&quot;5&quot;/&gt;&lt;property id=&quot;20300&quot; value=&quot;Slide 7&quot;/&gt;&lt;property id=&quot;20307&quot; value=&quot;449&quot;/&gt;&lt;/object&gt;&lt;object type=&quot;3&quot; unique_id=&quot;19251&quot;&gt;&lt;property id=&quot;20148&quot; value=&quot;5&quot;/&gt;&lt;property id=&quot;20300&quot; value=&quot;Slide 8&quot;/&gt;&lt;property id=&quot;20307&quot; value=&quot;450&quot;/&gt;&lt;/object&gt;&lt;object type=&quot;3&quot; unique_id=&quot;19252&quot;&gt;&lt;property id=&quot;20148&quot; value=&quot;5&quot;/&gt;&lt;property id=&quot;20300&quot; value=&quot;Slide 17 - &amp;quot;Biophysical Plausibility&amp;quot;&quot;/&gt;&lt;property id=&quot;20307&quot; value=&quot;445&quot;/&gt;&lt;/object&gt;&lt;object type=&quot;3&quot; unique_id=&quot;19253&quot;&gt;&lt;property id=&quot;20148&quot; value=&quot;5&quot;/&gt;&lt;property id=&quot;20300&quot; value=&quot;Slide 32 - &amp;quot;Coarse-Coding Cell Model&amp;quot;&quot;/&gt;&lt;property id=&quot;20307&quot; value=&quot;447&quot;/&gt;&lt;/object&gt;&lt;object type=&quot;3&quot; unique_id=&quot;19254&quot;&gt;&lt;property id=&quot;20148&quot; value=&quot;5&quot;/&gt;&lt;property id=&quot;20300&quot; value=&quot;Slide 33 - &amp;quot;Coarse-Coding Cell Model&amp;quot;&quot;/&gt;&lt;property id=&quot;20307&quot; value=&quot;448&quot;/&gt;&lt;/object&gt;&lt;object type=&quot;3&quot; unique_id=&quot;19255&quot;&gt;&lt;property id=&quot;20148&quot; value=&quot;5&quot;/&gt;&lt;property id=&quot;20300&quot; value=&quot;Slide 34&quot;/&gt;&lt;property id=&quot;20307&quot; value=&quot;446&quot;/&gt;&lt;/object&gt;&lt;object type=&quot;3&quot; unique_id=&quot;19257&quot;&gt;&lt;property id=&quot;20148&quot; value=&quot;5&quot;/&gt;&lt;property id=&quot;20300&quot; value=&quot;Slide 6 - &amp;quot;Significance&amp;quot;&quot;/&gt;&lt;property id=&quot;20307&quot; value=&quot;452&quot;/&gt;&lt;/object&gt;&lt;object type=&quot;3&quot; unique_id=&quot;19258&quot;&gt;&lt;property id=&quot;20148&quot; value=&quot;5&quot;/&gt;&lt;property id=&quot;20300&quot; value=&quot;Slide 9 - &amp;quot;Significance&amp;quot;&quot;/&gt;&lt;property id=&quot;20307&quot; value=&quot;453&quot;/&gt;&lt;/object&gt;&lt;object type=&quot;3&quot; unique_id=&quot;20388&quot;&gt;&lt;property id=&quot;20148&quot; value=&quot;5&quot;/&gt;&lt;property id=&quot;20300&quot; value=&quot;Slide 154 - &amp;quot;Tiling Formation Task&amp;quot;&quot;/&gt;&lt;property id=&quot;20307&quot; value=&quot;454&quot;/&gt;&lt;/object&gt;&lt;object type=&quot;3&quot; unique_id=&quot;22830&quot;&gt;&lt;property id=&quot;20148&quot; value=&quot;5&quot;/&gt;&lt;property id=&quot;20300&quot; value=&quot;Slide 157&quot;/&gt;&lt;property id=&quot;20307&quot; value=&quot;462&quot;/&gt;&lt;/object&gt;&lt;object type=&quot;3&quot; unique_id=&quot;22831&quot;&gt;&lt;property id=&quot;20148&quot; value=&quot;5&quot;/&gt;&lt;property id=&quot;20300&quot; value=&quot;Slide 158&quot;/&gt;&lt;property id=&quot;20307&quot; value=&quot;461&quot;/&gt;&lt;/object&gt;&lt;object type=&quot;3&quot; unique_id=&quot;22832&quot;&gt;&lt;property id=&quot;20148&quot; value=&quot;5&quot;/&gt;&lt;property id=&quot;20300&quot; value=&quot;Slide 161 - &amp;quot;Excavation – Optimal Conditions &amp;#x0D;&amp;#x0A;(Thangavelautham et al. submission to ICRA’09)&amp;quot;&quot;/&gt;&lt;property id=&quot;20307&quot; value=&quot;456&quot;/&gt;&lt;/object&gt;&lt;object type=&quot;3&quot; unique_id=&quot;22833&quot;&gt;&lt;property id=&quot;20148&quot; value=&quot;5&quot;/&gt;&lt;property id=&quot;20300&quot; value=&quot;Slide 162 - &amp;quot;Excavation – Optimal Conditions &amp;#x0D;&amp;#x0A;(Thangavelautham et al. submission to ICRA’09)&amp;quot;&quot;/&gt;&lt;property id=&quot;20307&quot; value=&quot;457&quot;/&gt;&lt;/object&gt;&lt;object type=&quot;3&quot; unique_id=&quot;22834&quot;&gt;&lt;property id=&quot;20148&quot; value=&quot;5&quot;/&gt;&lt;property id=&quot;20300&quot; value=&quot;Slide 163 - &amp;quot;Excavation – Optimal Conditions &amp;#x0D;&amp;#x0A;(Thangavelautham et al. submission to ICRA’09)&amp;quot;&quot;/&gt;&lt;property id=&quot;20307&quot; value=&quot;458&quot;/&gt;&lt;/object&gt;&lt;object type=&quot;3&quot; unique_id=&quot;22835&quot;&gt;&lt;property id=&quot;20148&quot; value=&quot;5&quot;/&gt;&lt;property id=&quot;20300&quot; value=&quot;Slide 165 - &amp;quot;Potential Benefits – Lunar Construction&amp;quot;&quot;/&gt;&lt;property id=&quot;20307&quot; value=&quot;459&quot;/&gt;&lt;/object&gt;&lt;object type=&quot;3&quot; unique_id=&quot;23850&quot;&gt;&lt;property id=&quot;20148&quot; value=&quot;5&quot;/&gt;&lt;property id=&quot;20300&quot; value=&quot;Slide 164 - &amp;quot;Excavation – Optimal Conditions &amp;#x0D;&amp;#x0A;(Thangavelautham et al. submission to ICRA’09)&amp;quot;&quot;/&gt;&lt;property id=&quot;20307&quot; value=&quot;463&quot;/&gt;&lt;/object&gt;&lt;object type=&quot;3&quot; unique_id=&quot;24872&quot;&gt;&lt;property id=&quot;20148&quot; value=&quot;5&quot;/&gt;&lt;property id=&quot;20300&quot; value=&quot;Slide 119&quot;/&gt;&lt;property id=&quot;20307&quot; value=&quot;464&quot;/&gt;&lt;/object&gt;&lt;object type=&quot;3&quot; unique_id=&quot;25044&quot;&gt;&lt;property id=&quot;20148&quot; value=&quot;5&quot;/&gt;&lt;property id=&quot;20300&quot; value=&quot;Slide 112&quot;/&gt;&lt;property id=&quot;20307&quot; value=&quot;465&quot;/&gt;&lt;/object&gt;&lt;object type=&quot;3&quot; unique_id=&quot;25216&quot;&gt;&lt;property id=&quot;20148&quot; value=&quot;5&quot;/&gt;&lt;property id=&quot;20300&quot; value=&quot;Slide 95 - &amp;quot;Coarse-Coding Cell Model&amp;quot;&quot;/&gt;&lt;property id=&quot;20307&quot; value=&quot;466&quot;/&gt;&lt;/object&gt;&lt;object type=&quot;3&quot; unique_id=&quot;25728&quot;&gt;&lt;property id=&quot;20148&quot; value=&quot;5&quot;/&gt;&lt;property id=&quot;20300&quot; value=&quot;Slide 55 - &amp;quot;Thank You!&amp;quot;&quot;/&gt;&lt;property id=&quot;20307&quot; value=&quot;467&quot;/&gt;&lt;/object&gt;&lt;object type=&quot;3&quot; unique_id=&quot;25729&quot;&gt;&lt;property id=&quot;20148&quot; value=&quot;5&quot;/&gt;&lt;property id=&quot;20300&quot; value=&quot;Slide 59 - &amp;quot;Feature Detectors&amp;quot;&quot;/&gt;&lt;property id=&quot;20307&quot; value=&quot;469&quot;/&gt;&lt;/object&gt;&lt;object type=&quot;3&quot; unique_id=&quot;25730&quot;&gt;&lt;property id=&quot;20148&quot; value=&quot;5&quot;/&gt;&lt;property id=&quot;20300&quot; value=&quot;Slide 60 - &amp;quot;Feature Detectors and Noisy Neurons&amp;quot;&quot;/&gt;&lt;property id=&quot;20307&quot; value=&quot;468&quot;/&gt;&lt;/object&gt;&lt;/object&gt;&lt;object type=&quot;8&quot; unique_id=&quot;10144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1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85477</TotalTime>
  <Words>1158</Words>
  <Application>Microsoft Office PowerPoint</Application>
  <PresentationFormat>On-screen Show (4:3)</PresentationFormat>
  <Paragraphs>402</Paragraphs>
  <Slides>22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Abadi</vt:lpstr>
      <vt:lpstr>Arial</vt:lpstr>
      <vt:lpstr>Calibri</vt:lpstr>
      <vt:lpstr>Calibri Light</vt:lpstr>
      <vt:lpstr>Cambria Math</vt:lpstr>
      <vt:lpstr>Garamond</vt:lpstr>
      <vt:lpstr>Impact</vt:lpstr>
      <vt:lpstr>Times New Roman</vt:lpstr>
      <vt:lpstr>Wingdings</vt:lpstr>
      <vt:lpstr>1_Stream</vt:lpstr>
      <vt:lpstr>2_Stream</vt:lpstr>
      <vt:lpstr>PowerPoint Presentation</vt:lpstr>
      <vt:lpstr>Introduction</vt:lpstr>
      <vt:lpstr>Motivation</vt:lpstr>
      <vt:lpstr>Objective</vt:lpstr>
      <vt:lpstr>Related work</vt:lpstr>
      <vt:lpstr>Mission Requirements</vt:lpstr>
      <vt:lpstr>Challenges</vt:lpstr>
      <vt:lpstr>Concept of Operation</vt:lpstr>
      <vt:lpstr>Design Part I: launching survival</vt:lpstr>
      <vt:lpstr>FemtoSat Architecture</vt:lpstr>
      <vt:lpstr>FemtoSat Architecture</vt:lpstr>
      <vt:lpstr>Circuit Design</vt:lpstr>
      <vt:lpstr>Solar panels design</vt:lpstr>
      <vt:lpstr>Solar panels design</vt:lpstr>
      <vt:lpstr>Solar panels: market analysis (DHV technologies)</vt:lpstr>
      <vt:lpstr>Thermal Analysis</vt:lpstr>
      <vt:lpstr>Radio frequency localization</vt:lpstr>
      <vt:lpstr>Arduino platform</vt:lpstr>
      <vt:lpstr>Discussion</vt:lpstr>
      <vt:lpstr>Conclusions</vt:lpstr>
      <vt:lpstr>PowerPoint Presentation</vt:lpstr>
      <vt:lpstr>PowerPoint Presentation</vt:lpstr>
    </vt:vector>
  </TitlesOfParts>
  <Company>JL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Jekan</dc:creator>
  <cp:lastModifiedBy>Alvaro Diaz-Flores</cp:lastModifiedBy>
  <cp:revision>937</cp:revision>
  <dcterms:created xsi:type="dcterms:W3CDTF">2008-05-21T01:02:12Z</dcterms:created>
  <dcterms:modified xsi:type="dcterms:W3CDTF">2020-05-06T03:44:12Z</dcterms:modified>
</cp:coreProperties>
</file>