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375" r:id="rId1"/>
    <p:sldMasterId id="2147485093" r:id="rId2"/>
  </p:sldMasterIdLst>
  <p:notesMasterIdLst>
    <p:notesMasterId r:id="rId26"/>
  </p:notesMasterIdLst>
  <p:handoutMasterIdLst>
    <p:handoutMasterId r:id="rId27"/>
  </p:handoutMasterIdLst>
  <p:sldIdLst>
    <p:sldId id="901" r:id="rId3"/>
    <p:sldId id="1335" r:id="rId4"/>
    <p:sldId id="1336" r:id="rId5"/>
    <p:sldId id="1338" r:id="rId6"/>
    <p:sldId id="1337" r:id="rId7"/>
    <p:sldId id="1323" r:id="rId8"/>
    <p:sldId id="1324" r:id="rId9"/>
    <p:sldId id="1325" r:id="rId10"/>
    <p:sldId id="1326" r:id="rId11"/>
    <p:sldId id="1327" r:id="rId12"/>
    <p:sldId id="1328" r:id="rId13"/>
    <p:sldId id="1332" r:id="rId14"/>
    <p:sldId id="1342" r:id="rId15"/>
    <p:sldId id="1329" r:id="rId16"/>
    <p:sldId id="1330" r:id="rId17"/>
    <p:sldId id="1331" r:id="rId18"/>
    <p:sldId id="1333" r:id="rId19"/>
    <p:sldId id="1334" r:id="rId20"/>
    <p:sldId id="1341" r:id="rId21"/>
    <p:sldId id="1339" r:id="rId22"/>
    <p:sldId id="1340" r:id="rId23"/>
    <p:sldId id="296" r:id="rId24"/>
    <p:sldId id="1308" r:id="rId25"/>
  </p:sldIdLst>
  <p:sldSz cx="9144000" cy="6858000" type="screen4x3"/>
  <p:notesSz cx="6858000" cy="9144000"/>
  <p:custDataLst>
    <p:tags r:id="rId28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5pPr>
    <a:lvl6pPr marL="2286000" algn="l" defTabSz="914400" rtl="0" eaLnBrk="1" latinLnBrk="0" hangingPunct="1"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6pPr>
    <a:lvl7pPr marL="2743200" algn="l" defTabSz="914400" rtl="0" eaLnBrk="1" latinLnBrk="0" hangingPunct="1"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7pPr>
    <a:lvl8pPr marL="3200400" algn="l" defTabSz="914400" rtl="0" eaLnBrk="1" latinLnBrk="0" hangingPunct="1"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8pPr>
    <a:lvl9pPr marL="3657600" algn="l" defTabSz="914400" rtl="0" eaLnBrk="1" latinLnBrk="0" hangingPunct="1"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EFF6"/>
    <a:srgbClr val="CBDEEC"/>
    <a:srgbClr val="FFCC66"/>
    <a:srgbClr val="339966"/>
    <a:srgbClr val="0066CC"/>
    <a:srgbClr val="33CC33"/>
    <a:srgbClr val="FFFF00"/>
    <a:srgbClr val="CCFF33"/>
    <a:srgbClr val="CCFF66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234" autoAdjust="0"/>
    <p:restoredTop sz="89407" autoAdjust="0"/>
  </p:normalViewPr>
  <p:slideViewPr>
    <p:cSldViewPr>
      <p:cViewPr varScale="1">
        <p:scale>
          <a:sx n="76" d="100"/>
          <a:sy n="76" d="100"/>
        </p:scale>
        <p:origin x="1291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191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gs" Target="tags/tag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01474EDB-ED51-445C-AE78-1AF30F3F9D92}" type="datetimeFigureOut">
              <a:rPr lang="en-US" altLang="en-US"/>
              <a:pPr>
                <a:defRPr/>
              </a:pPr>
              <a:t>5/7/2020</a:t>
            </a:fld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4D3BB5AA-721D-44CC-AA76-B2A4102F1D9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629407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u="none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u="none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u="none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u="none">
                <a:latin typeface="Arial" charset="0"/>
              </a:defRPr>
            </a:lvl1pPr>
          </a:lstStyle>
          <a:p>
            <a:pPr>
              <a:defRPr/>
            </a:pPr>
            <a:fld id="{B6DD40B8-589C-4258-B768-CF4D4AB9769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737260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Arial" charset="0"/>
            </a:endParaRPr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fld id="{D0203155-1E9D-491E-9998-C2F2FB009243}" type="slidenum">
              <a:rPr lang="en-US" altLang="en-US" sz="1200" u="none" smtClean="0">
                <a:solidFill>
                  <a:srgbClr val="000000"/>
                </a:solidFill>
                <a:latin typeface="Arial" charset="0"/>
              </a:rPr>
              <a:pPr/>
              <a:t>1</a:t>
            </a:fld>
            <a:endParaRPr lang="en-US" altLang="en-US" sz="1200" u="none">
              <a:solidFill>
                <a:srgbClr val="000000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RF </a:t>
            </a:r>
            <a:r>
              <a:rPr lang="es-ES" dirty="0" err="1"/>
              <a:t>localization</a:t>
            </a:r>
            <a:r>
              <a:rPr lang="es-ES" dirty="0"/>
              <a:t> </a:t>
            </a:r>
            <a:r>
              <a:rPr lang="es-ES" dirty="0" err="1"/>
              <a:t>between</a:t>
            </a:r>
            <a:r>
              <a:rPr lang="es-ES" dirty="0"/>
              <a:t> 2 and 20 </a:t>
            </a:r>
            <a:r>
              <a:rPr lang="es-ES" dirty="0" err="1"/>
              <a:t>meters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6DD40B8-589C-4258-B768-CF4D4AB97694}" type="slidenum">
              <a:rPr lang="en-US" altLang="en-US" smtClean="0"/>
              <a:pPr>
                <a:defRPr/>
              </a:pPr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152684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Tech</a:t>
            </a:r>
            <a:r>
              <a:rPr lang="es-ES" dirty="0"/>
              <a:t> </a:t>
            </a:r>
            <a:r>
              <a:rPr lang="es-ES" dirty="0" err="1"/>
              <a:t>limit</a:t>
            </a:r>
            <a:r>
              <a:rPr lang="es-ES" dirty="0"/>
              <a:t> </a:t>
            </a:r>
            <a:r>
              <a:rPr lang="es-ES" dirty="0" err="1"/>
              <a:t>explain</a:t>
            </a:r>
            <a:r>
              <a:rPr lang="es-ES" dirty="0"/>
              <a:t> that </a:t>
            </a:r>
            <a:r>
              <a:rPr lang="es-ES" dirty="0" err="1"/>
              <a:t>there</a:t>
            </a:r>
            <a:r>
              <a:rPr lang="es-ES" dirty="0"/>
              <a:t> are no </a:t>
            </a:r>
            <a:r>
              <a:rPr lang="es-ES" dirty="0" err="1"/>
              <a:t>current</a:t>
            </a:r>
            <a:r>
              <a:rPr lang="es-ES" dirty="0"/>
              <a:t> solar </a:t>
            </a:r>
            <a:r>
              <a:rPr lang="es-ES" dirty="0" err="1"/>
              <a:t>cells</a:t>
            </a:r>
            <a:r>
              <a:rPr lang="es-ES" dirty="0"/>
              <a:t> that </a:t>
            </a:r>
            <a:r>
              <a:rPr lang="es-ES" dirty="0" err="1"/>
              <a:t>provide</a:t>
            </a:r>
            <a:r>
              <a:rPr lang="es-ES" dirty="0"/>
              <a:t> the voltaje </a:t>
            </a:r>
            <a:r>
              <a:rPr lang="es-ES" dirty="0" err="1"/>
              <a:t>required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6DD40B8-589C-4258-B768-CF4D4AB97694}" type="slidenum">
              <a:rPr lang="en-US" altLang="en-US" smtClean="0"/>
              <a:pPr>
                <a:defRPr/>
              </a:pPr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137058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Then</a:t>
            </a:r>
            <a:r>
              <a:rPr lang="es-ES" dirty="0"/>
              <a:t> </a:t>
            </a:r>
            <a:r>
              <a:rPr lang="es-ES" dirty="0" err="1"/>
              <a:t>let’s</a:t>
            </a:r>
            <a:r>
              <a:rPr lang="es-ES" dirty="0"/>
              <a:t> </a:t>
            </a:r>
            <a:r>
              <a:rPr lang="es-ES" dirty="0" err="1"/>
              <a:t>move</a:t>
            </a:r>
            <a:r>
              <a:rPr lang="es-ES" dirty="0"/>
              <a:t> </a:t>
            </a:r>
            <a:r>
              <a:rPr lang="es-ES" dirty="0" err="1"/>
              <a:t>piece</a:t>
            </a:r>
            <a:r>
              <a:rPr lang="es-ES" dirty="0"/>
              <a:t> </a:t>
            </a:r>
            <a:r>
              <a:rPr lang="es-ES" dirty="0" err="1"/>
              <a:t>by</a:t>
            </a:r>
            <a:r>
              <a:rPr lang="es-ES" dirty="0"/>
              <a:t> </a:t>
            </a:r>
            <a:r>
              <a:rPr lang="es-ES" dirty="0" err="1"/>
              <a:t>piece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6DD40B8-589C-4258-B768-CF4D4AB97694}" type="slidenum">
              <a:rPr lang="en-US" altLang="en-US" smtClean="0"/>
              <a:pPr>
                <a:defRPr/>
              </a:pPr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980709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Let’s</a:t>
            </a:r>
            <a:r>
              <a:rPr lang="es-ES" dirty="0"/>
              <a:t> </a:t>
            </a:r>
            <a:r>
              <a:rPr lang="es-ES" dirty="0" err="1"/>
              <a:t>go</a:t>
            </a:r>
            <a:r>
              <a:rPr lang="es-ES" dirty="0"/>
              <a:t> </a:t>
            </a:r>
            <a:r>
              <a:rPr lang="es-ES" dirty="0" err="1"/>
              <a:t>part</a:t>
            </a:r>
            <a:r>
              <a:rPr lang="es-ES" dirty="0"/>
              <a:t> </a:t>
            </a:r>
            <a:r>
              <a:rPr lang="es-ES" dirty="0" err="1"/>
              <a:t>by</a:t>
            </a:r>
            <a:r>
              <a:rPr lang="es-ES" dirty="0"/>
              <a:t> </a:t>
            </a:r>
            <a:r>
              <a:rPr lang="es-ES" dirty="0" err="1"/>
              <a:t>part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6DD40B8-589C-4258-B768-CF4D4AB97694}" type="slidenum">
              <a:rPr lang="en-US" altLang="en-US" smtClean="0"/>
              <a:pPr>
                <a:defRPr/>
              </a:pPr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879137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Here </a:t>
            </a:r>
            <a:r>
              <a:rPr lang="es-ES" dirty="0" err="1"/>
              <a:t>explain</a:t>
            </a:r>
            <a:r>
              <a:rPr lang="es-ES" dirty="0"/>
              <a:t> that the </a:t>
            </a:r>
            <a:r>
              <a:rPr lang="es-ES" dirty="0" err="1"/>
              <a:t>best</a:t>
            </a:r>
            <a:r>
              <a:rPr lang="es-ES" dirty="0"/>
              <a:t> </a:t>
            </a:r>
            <a:r>
              <a:rPr lang="es-ES" dirty="0" err="1"/>
              <a:t>solution</a:t>
            </a:r>
            <a:r>
              <a:rPr lang="es-ES" dirty="0"/>
              <a:t> </a:t>
            </a:r>
            <a:r>
              <a:rPr lang="es-ES" dirty="0" err="1"/>
              <a:t>would</a:t>
            </a:r>
            <a:r>
              <a:rPr lang="es-ES" dirty="0"/>
              <a:t> be n1=1 and n2=2</a:t>
            </a:r>
          </a:p>
          <a:p>
            <a:r>
              <a:rPr lang="es-ES" dirty="0" err="1"/>
              <a:t>Insert</a:t>
            </a:r>
            <a:r>
              <a:rPr lang="es-ES" dirty="0"/>
              <a:t> the </a:t>
            </a:r>
            <a:r>
              <a:rPr lang="es-ES" dirty="0" err="1"/>
              <a:t>results</a:t>
            </a:r>
            <a:r>
              <a:rPr lang="es-ES" dirty="0"/>
              <a:t> for the conclusión at -98ºC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6DD40B8-589C-4258-B768-CF4D4AB97694}" type="slidenum">
              <a:rPr lang="en-US" altLang="en-US" smtClean="0"/>
              <a:pPr>
                <a:defRPr/>
              </a:pPr>
              <a:t>15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311247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99C237-CCF2-453E-93E6-FC8E1773803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icrosoft YaHei" panose="020B0503020204020204" pitchFamily="34" charset="-122"/>
                <a:cs typeface="Arial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icrosoft YaHei" panose="020B0503020204020204" pitchFamily="34" charset="-122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77819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6BEEEAF-0FFB-4DFA-A19E-A45DC1675405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76865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13.png"/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12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jpeg"/><Relationship Id="rId11" Type="http://schemas.openxmlformats.org/officeDocument/2006/relationships/image" Target="../media/image11.png"/><Relationship Id="rId5" Type="http://schemas.microsoft.com/office/2007/relationships/hdphoto" Target="../media/hdphoto1.wdp"/><Relationship Id="rId15" Type="http://schemas.openxmlformats.org/officeDocument/2006/relationships/image" Target="../media/image14.png"/><Relationship Id="rId10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openxmlformats.org/officeDocument/2006/relationships/image" Target="../media/image10.png"/><Relationship Id="rId14" Type="http://schemas.microsoft.com/office/2007/relationships/hdphoto" Target="../media/hdphoto4.wdp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-11113"/>
            <a:ext cx="9156700" cy="697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-12700" y="-11113"/>
            <a:ext cx="9385300" cy="849313"/>
          </a:xfrm>
          <a:prstGeom prst="rect">
            <a:avLst/>
          </a:prstGeom>
          <a:solidFill>
            <a:schemeClr val="bg2">
              <a:alpha val="74000"/>
            </a:schemeClr>
          </a:solidFill>
          <a:ln>
            <a:noFill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pic>
        <p:nvPicPr>
          <p:cNvPr id="7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800" y="47625"/>
            <a:ext cx="685800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-6350" y="838200"/>
            <a:ext cx="9144000" cy="6157913"/>
          </a:xfrm>
          <a:prstGeom prst="rect">
            <a:avLst/>
          </a:prstGeom>
          <a:solidFill>
            <a:schemeClr val="bg2">
              <a:alpha val="14000"/>
            </a:schemeClr>
          </a:solidFill>
          <a:ln>
            <a:noFill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25611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736725"/>
            <a:ext cx="8458200" cy="1920875"/>
          </a:xfrm>
        </p:spPr>
        <p:txBody>
          <a:bodyPr/>
          <a:lstStyle>
            <a:lvl1pPr>
              <a:defRPr sz="6000"/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  <p:sp>
        <p:nvSpPr>
          <p:cNvPr id="25612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457200" y="3886200"/>
            <a:ext cx="83820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9" name="Rectangle 13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rgbClr val="FFFFFF"/>
                </a:solidFill>
                <a:latin typeface="Garamond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Rectangle 1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056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74DE60-353D-498E-842D-738ACD3D6B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24911"/>
      </p:ext>
    </p:extLst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 userDrawn="1"/>
        </p:nvSpPr>
        <p:spPr bwMode="auto">
          <a:xfrm>
            <a:off x="0" y="0"/>
            <a:ext cx="9144000" cy="1055688"/>
          </a:xfrm>
          <a:prstGeom prst="rect">
            <a:avLst/>
          </a:prstGeom>
          <a:solidFill>
            <a:schemeClr val="bg2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463"/>
            <a:ext cx="9144000" cy="1049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2288" y="41275"/>
            <a:ext cx="947737" cy="97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7386"/>
            <a:ext cx="8382000" cy="4463414"/>
          </a:xfrm>
        </p:spPr>
        <p:txBody>
          <a:bodyPr/>
          <a:lstStyle>
            <a:lvl1pPr>
              <a:defRPr sz="2800">
                <a:solidFill>
                  <a:schemeClr val="bg2"/>
                </a:solidFill>
                <a:effectLst/>
              </a:defRPr>
            </a:lvl1pPr>
            <a:lvl2pPr>
              <a:buClr>
                <a:schemeClr val="bg2"/>
              </a:buClr>
              <a:defRPr>
                <a:solidFill>
                  <a:schemeClr val="bg2"/>
                </a:solidFill>
                <a:effectLst/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  <a:effectLst/>
              </a:defRPr>
            </a:lvl3pPr>
            <a:lvl4pPr>
              <a:defRPr>
                <a:solidFill>
                  <a:schemeClr val="bg2"/>
                </a:solidFill>
                <a:effectLst/>
              </a:defRPr>
            </a:lvl4pPr>
            <a:lvl5pPr>
              <a:defRPr>
                <a:solidFill>
                  <a:schemeClr val="bg2"/>
                </a:solidFill>
                <a:effectLst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382000" cy="715057"/>
          </a:xfrm>
        </p:spPr>
        <p:txBody>
          <a:bodyPr/>
          <a:lstStyle>
            <a:lvl1pPr>
              <a:defRPr sz="3200">
                <a:solidFill>
                  <a:schemeClr val="bg2"/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0"/>
          </p:nvPr>
        </p:nvSpPr>
        <p:spPr>
          <a:xfrm>
            <a:off x="3886200" y="6381750"/>
            <a:ext cx="2438400" cy="476250"/>
          </a:xfrm>
        </p:spPr>
        <p:txBody>
          <a:bodyPr/>
          <a:lstStyle>
            <a:lvl1pPr>
              <a:defRPr>
                <a:solidFill>
                  <a:srgbClr val="000514"/>
                </a:solidFill>
              </a:defRPr>
            </a:lvl1pPr>
          </a:lstStyle>
          <a:p>
            <a:pPr>
              <a:defRPr/>
            </a:pPr>
            <a:fld id="{C547A257-F2A4-4FDB-A631-A186213120F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3828636"/>
      </p:ext>
    </p:extLst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rgbClr val="FFFFFF"/>
                </a:solidFill>
                <a:latin typeface="Garamond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435CDE-651A-49E0-8E2D-3E0BD1DDB3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003198"/>
      </p:ext>
    </p:extLst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rgbClr val="FFFFFF"/>
                </a:solidFill>
                <a:latin typeface="Garamond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BC6E6E-8357-4DAF-9DAD-C07898E43B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067609"/>
      </p:ext>
    </p:extLst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rgbClr val="FFFFFF"/>
                </a:solidFill>
                <a:latin typeface="Garamond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BC92E1-4D50-4C66-A9BE-91B374D683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46485"/>
      </p:ext>
    </p:extLst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rgbClr val="FFFFFF"/>
                </a:solidFill>
                <a:latin typeface="Garamond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EA1687-FBC8-4C94-90DE-50B33DAE3B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789631"/>
      </p:ext>
    </p:extLst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78A486-A671-416D-A591-D66BBD06A9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754016"/>
      </p:ext>
    </p:extLst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40B2D6-3317-4B2C-9D12-E3A439892E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376498"/>
      </p:ext>
    </p:extLst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B60615-4902-4828-9330-3F0CE3312A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18115"/>
      </p:ext>
    </p:extLst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25335F-F642-4900-9770-9C3A9C17D3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02952"/>
      </p:ext>
    </p:extLst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6600" y="0"/>
            <a:ext cx="1828800" cy="61563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00200" y="0"/>
            <a:ext cx="5334000" cy="61563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66096D-26B3-4993-9776-7D02C7D04A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702056"/>
      </p:ext>
    </p:extLst>
  </p:cSld>
  <p:clrMapOvr>
    <a:masterClrMapping/>
  </p:clrMapOvr>
  <p:transition spd="slow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648715-406C-46A5-AD86-98DC18270E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011992"/>
      </p:ext>
    </p:extLst>
  </p:cSld>
  <p:clrMapOvr>
    <a:masterClrMapping/>
  </p:clrMapOvr>
  <p:transition spd="slow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600200" y="1371600"/>
            <a:ext cx="35814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334000" y="1371600"/>
            <a:ext cx="35814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1600200" y="3840163"/>
            <a:ext cx="35814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4000" y="3840163"/>
            <a:ext cx="35814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0087D9-4669-4C3B-9276-1DE8C0263A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280992"/>
      </p:ext>
    </p:extLst>
  </p:cSld>
  <p:clrMapOvr>
    <a:masterClrMapping/>
  </p:clrMapOvr>
  <p:transition spd="slow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600200" y="1371600"/>
            <a:ext cx="7315200" cy="478472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246270-A8AE-4268-891C-842C3FEF71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941083"/>
      </p:ext>
    </p:extLst>
  </p:cSld>
  <p:clrMapOvr>
    <a:masterClrMapping/>
  </p:clrMapOvr>
  <p:transition spd="slow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Title, Text and Media Cl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Media Placeholder 3"/>
          <p:cNvSpPr>
            <a:spLocks noGrp="1"/>
          </p:cNvSpPr>
          <p:nvPr>
            <p:ph type="media"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B40A56-F7AD-4277-B391-A86E346988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689456"/>
      </p:ext>
    </p:extLst>
  </p:cSld>
  <p:clrMapOvr>
    <a:masterClrMapping/>
  </p:clrMapOvr>
  <p:transition spd="slow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1600200" y="0"/>
            <a:ext cx="7315200" cy="6156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F7BB42-9617-40A6-B505-3A8D139CB8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361277"/>
      </p:ext>
    </p:extLst>
  </p:cSld>
  <p:clrMapOvr>
    <a:masterClrMapping/>
  </p:clrMapOvr>
  <p:transition spd="slow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334000" y="1371600"/>
            <a:ext cx="35814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334000" y="3840163"/>
            <a:ext cx="35814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731C18-6B9A-4CA8-9BF6-6C64B1E189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839634"/>
      </p:ext>
    </p:extLst>
  </p:cSld>
  <p:clrMapOvr>
    <a:masterClrMapping/>
  </p:clrMapOvr>
  <p:transition spd="slow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ChangeArrowheads="1"/>
          </p:cNvSpPr>
          <p:nvPr userDrawn="1"/>
        </p:nvSpPr>
        <p:spPr bwMode="auto">
          <a:xfrm>
            <a:off x="0" y="1631950"/>
            <a:ext cx="9144000" cy="5226050"/>
          </a:xfrm>
          <a:prstGeom prst="rect">
            <a:avLst/>
          </a:prstGeom>
          <a:solidFill>
            <a:schemeClr val="bg2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sng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 pitchFamily="18" charset="0"/>
              <a:ea typeface="+mn-ea"/>
              <a:cs typeface="Arial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0" y="0"/>
            <a:ext cx="9144000" cy="1631950"/>
          </a:xfrm>
          <a:prstGeom prst="rect">
            <a:avLst/>
          </a:prstGeom>
          <a:solidFill>
            <a:schemeClr val="bg2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sng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 pitchFamily="18" charset="0"/>
              <a:ea typeface="+mn-ea"/>
              <a:cs typeface="Arial" charset="0"/>
            </a:endParaRPr>
          </a:p>
        </p:txBody>
      </p:sp>
      <p:sp>
        <p:nvSpPr>
          <p:cNvPr id="25611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736725"/>
            <a:ext cx="8458200" cy="1920875"/>
          </a:xfrm>
        </p:spPr>
        <p:txBody>
          <a:bodyPr/>
          <a:lstStyle>
            <a:lvl1pPr>
              <a:defRPr sz="6000"/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  <p:sp>
        <p:nvSpPr>
          <p:cNvPr id="25612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457200" y="3886200"/>
            <a:ext cx="83820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sng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8" name="Rectangle 1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056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F8EB4D-4EA1-41F8-94A9-65B42F164AC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271291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ChangeArrowheads="1"/>
          </p:cNvSpPr>
          <p:nvPr userDrawn="1"/>
        </p:nvSpPr>
        <p:spPr bwMode="auto">
          <a:xfrm>
            <a:off x="0" y="-16538"/>
            <a:ext cx="9144000" cy="1055688"/>
          </a:xfrm>
          <a:prstGeom prst="rect">
            <a:avLst/>
          </a:prstGeom>
          <a:solidFill>
            <a:srgbClr val="000000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 pitchFamily="18" charset="0"/>
              <a:ea typeface="+mn-ea"/>
              <a:cs typeface="Arial" charset="0"/>
            </a:endParaRPr>
          </a:p>
        </p:txBody>
      </p:sp>
      <p:pic>
        <p:nvPicPr>
          <p:cNvPr id="28" name="Picture 3">
            <a:extLst>
              <a:ext uri="{FF2B5EF4-FFF2-40B4-BE49-F238E27FC236}">
                <a16:creationId xmlns:a16="http://schemas.microsoft.com/office/drawing/2014/main" id="{883E5C2A-FBE1-4206-8656-8FCA626A534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941"/>
          <a:stretch>
            <a:fillRect/>
          </a:stretch>
        </p:blipFill>
        <p:spPr bwMode="auto">
          <a:xfrm rot="10800000" flipV="1">
            <a:off x="0" y="461016"/>
            <a:ext cx="9144000" cy="584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382000" cy="715057"/>
          </a:xfrm>
        </p:spPr>
        <p:txBody>
          <a:bodyPr/>
          <a:lstStyle>
            <a:lvl1pPr>
              <a:defRPr sz="3200">
                <a:solidFill>
                  <a:schemeClr val="bg2"/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45369"/>
            <a:ext cx="8382000" cy="4463414"/>
          </a:xfrm>
        </p:spPr>
        <p:txBody>
          <a:bodyPr/>
          <a:lstStyle>
            <a:lvl1pPr>
              <a:defRPr sz="2800">
                <a:solidFill>
                  <a:schemeClr val="bg2"/>
                </a:solidFill>
                <a:effectLst/>
              </a:defRPr>
            </a:lvl1pPr>
            <a:lvl2pPr>
              <a:buClr>
                <a:schemeClr val="bg2"/>
              </a:buClr>
              <a:defRPr>
                <a:solidFill>
                  <a:schemeClr val="bg2"/>
                </a:solidFill>
                <a:effectLst/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  <a:effectLst/>
              </a:defRPr>
            </a:lvl3pPr>
            <a:lvl4pPr>
              <a:defRPr>
                <a:solidFill>
                  <a:schemeClr val="bg2"/>
                </a:solidFill>
                <a:effectLst/>
              </a:defRPr>
            </a:lvl4pPr>
            <a:lvl5pPr>
              <a:defRPr>
                <a:solidFill>
                  <a:schemeClr val="bg2"/>
                </a:solidFill>
                <a:effectLst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>
            <a:spLocks noGrp="1" noChangeArrowheads="1"/>
          </p:cNvSpPr>
          <p:nvPr>
            <p:ph type="ftr" sz="quarter" idx="10"/>
          </p:nvPr>
        </p:nvSpPr>
        <p:spPr>
          <a:xfrm>
            <a:off x="3200400" y="6381750"/>
            <a:ext cx="2438400" cy="47625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514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pic>
        <p:nvPicPr>
          <p:cNvPr id="15" name="Picture 3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01198">
            <a:off x="4489782" y="362280"/>
            <a:ext cx="384243" cy="182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700" b="98265" l="4523" r="899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5004" y="-46083"/>
            <a:ext cx="1221372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90" t="20817" r="48808" b="50429"/>
          <a:stretch/>
        </p:blipFill>
        <p:spPr>
          <a:xfrm rot="820518">
            <a:off x="3198032" y="294977"/>
            <a:ext cx="251270" cy="238159"/>
          </a:xfrm>
          <a:prstGeom prst="rect">
            <a:avLst/>
          </a:prstGeom>
        </p:spPr>
      </p:pic>
      <p:pic>
        <p:nvPicPr>
          <p:cNvPr id="18" name="Picture 2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882" b="91444" l="9664" r="89916">
                        <a14:foregroundMark x1="42017" y1="6417" x2="42017" y2="6417"/>
                        <a14:foregroundMark x1="39076" y1="91444" x2="39076" y2="914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7574" y="22690"/>
            <a:ext cx="990600" cy="778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2"/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20139" b="69792" l="33433" r="69851">
                        <a14:foregroundMark x1="61493" y1="22917" x2="61493" y2="22917"/>
                        <a14:foregroundMark x1="60896" y1="23264" x2="60896" y2="23264"/>
                        <a14:foregroundMark x1="62090" y1="28125" x2="62090" y2="28125"/>
                        <a14:foregroundMark x1="64478" y1="23264" x2="64478" y2="23264"/>
                        <a14:foregroundMark x1="53433" y1="24653" x2="53433" y2="24653"/>
                        <a14:foregroundMark x1="55522" y1="20139" x2="55522" y2="20139"/>
                        <a14:foregroundMark x1="58209" y1="22917" x2="58209" y2="22917"/>
                        <a14:foregroundMark x1="38507" y1="64583" x2="38507" y2="64583"/>
                        <a14:foregroundMark x1="33433" y1="63889" x2="33433" y2="63889"/>
                        <a14:foregroundMark x1="33731" y1="63889" x2="33731" y2="63889"/>
                        <a14:foregroundMark x1="53134" y1="69097" x2="53134" y2="69097"/>
                        <a14:foregroundMark x1="54328" y1="69792" x2="54328" y2="69792"/>
                        <a14:foregroundMark x1="68955" y1="69792" x2="68955" y2="69792"/>
                        <a14:foregroundMark x1="63881" y1="69097" x2="63881" y2="69097"/>
                        <a14:foregroundMark x1="64179" y1="68403" x2="64179" y2="68403"/>
                        <a14:foregroundMark x1="64179" y1="68403" x2="64179" y2="68403"/>
                        <a14:foregroundMark x1="65672" y1="67708" x2="65672" y2="67708"/>
                        <a14:foregroundMark x1="67761" y1="68403" x2="67761" y2="68403"/>
                        <a14:foregroundMark x1="59403" y1="69792" x2="59403" y2="69792"/>
                        <a14:foregroundMark x1="56716" y1="69792" x2="56716" y2="697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222" t="15556" r="25555" b="26666"/>
          <a:stretch>
            <a:fillRect/>
          </a:stretch>
        </p:blipFill>
        <p:spPr bwMode="auto">
          <a:xfrm>
            <a:off x="1092024" y="91236"/>
            <a:ext cx="609600" cy="71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9E32EB90-5015-40D7-9FCB-23429E6F1BED}"/>
              </a:ext>
            </a:extLst>
          </p:cNvPr>
          <p:cNvGrpSpPr/>
          <p:nvPr userDrawn="1"/>
        </p:nvGrpSpPr>
        <p:grpSpPr>
          <a:xfrm>
            <a:off x="8229600" y="0"/>
            <a:ext cx="1447800" cy="1010663"/>
            <a:chOff x="8229600" y="59218"/>
            <a:chExt cx="1447800" cy="1010663"/>
          </a:xfrm>
        </p:grpSpPr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8006EFAA-71EC-4A0B-AEC6-41E91A97486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1198" y="59218"/>
              <a:ext cx="795964" cy="795964"/>
            </a:xfrm>
            <a:prstGeom prst="rect">
              <a:avLst/>
            </a:prstGeom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44422EF6-1EFF-45C9-9C05-89D49E209459}"/>
                </a:ext>
              </a:extLst>
            </p:cNvPr>
            <p:cNvSpPr txBox="1"/>
            <p:nvPr userDrawn="1"/>
          </p:nvSpPr>
          <p:spPr>
            <a:xfrm>
              <a:off x="8229600" y="792882"/>
              <a:ext cx="14478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u="none" dirty="0">
                  <a:latin typeface="Impact" panose="020B0806030902050204" pitchFamily="34" charset="0"/>
                </a:rPr>
                <a:t>SpaceTREx</a:t>
              </a:r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B057FE3D-6CDD-49C7-A7F2-7694B1C2DBAE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3908631" y="153279"/>
            <a:ext cx="329763" cy="32122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FCDBF9F-D50E-4286-B247-35E3B274DDE5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2357" b="96970" l="2843" r="95652">
                        <a14:foregroundMark x1="74582" y1="17677" x2="74582" y2="17677"/>
                        <a14:foregroundMark x1="62709" y1="16498" x2="62709" y2="16498"/>
                        <a14:foregroundMark x1="71405" y1="16498" x2="71405" y2="16498"/>
                        <a14:foregroundMark x1="67057" y1="66835" x2="67057" y2="66835"/>
                        <a14:foregroundMark x1="52843" y1="75421" x2="52843" y2="75421"/>
                        <a14:foregroundMark x1="54013" y1="83165" x2="54013" y2="83165"/>
                        <a14:foregroundMark x1="54013" y1="81987" x2="54013" y2="81987"/>
                        <a14:foregroundMark x1="55017" y1="73401" x2="55017" y2="73401"/>
                        <a14:foregroundMark x1="58361" y1="64646" x2="58361" y2="64646"/>
                        <a14:foregroundMark x1="65886" y1="62458" x2="65886" y2="62458"/>
                        <a14:foregroundMark x1="73579" y1="67845" x2="73579" y2="67845"/>
                        <a14:foregroundMark x1="75753" y1="83165" x2="75753" y2="83165"/>
                        <a14:foregroundMark x1="38796" y1="89731" x2="38796" y2="89731"/>
                        <a14:foregroundMark x1="44314" y1="90741" x2="44314" y2="90741"/>
                        <a14:foregroundMark x1="47492" y1="91919" x2="47492" y2="91919"/>
                        <a14:foregroundMark x1="50836" y1="94108" x2="50836" y2="94108"/>
                        <a14:foregroundMark x1="51839" y1="96296" x2="51839" y2="96296"/>
                        <a14:foregroundMark x1="49666" y1="96296" x2="49666" y2="96296"/>
                        <a14:foregroundMark x1="50836" y1="97306" x2="50836" y2="97306"/>
                        <a14:foregroundMark x1="52843" y1="97306" x2="52843" y2="97306"/>
                        <a14:foregroundMark x1="3010" y1="60269" x2="3010" y2="60269"/>
                        <a14:foregroundMark x1="48662" y1="11111" x2="48662" y2="11111"/>
                        <a14:foregroundMark x1="58361" y1="7744" x2="58361" y2="7744"/>
                        <a14:foregroundMark x1="92977" y1="54714" x2="92977" y2="54714"/>
                        <a14:foregroundMark x1="45819" y1="2357" x2="45819" y2="2357"/>
                        <a14:foregroundMark x1="95652" y1="54714" x2="95652" y2="5471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11714" y="261951"/>
            <a:ext cx="523596" cy="52009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0F939F0-8E18-4B0C-B899-78C58BB946D4}"/>
              </a:ext>
            </a:extLst>
          </p:cNvPr>
          <p:cNvPicPr/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0188" y="83243"/>
            <a:ext cx="1001976" cy="798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704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sng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76C23F-F35C-4663-BABB-98735E1AD593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370818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sng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6752A6-1222-473E-9E60-90A7C8245948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25804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sng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A836206-CFFE-4F6C-BC0D-7E41DE2B25C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9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163263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sng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1AD8B26-B701-4F35-896B-34937B06691A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933490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33BB65-C0A7-4097-879F-BAB7843A516D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3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760124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65E0BF-B2A2-4D11-AB65-57B03CB5B2B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765248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314673-AB23-4B83-B436-07B061AEC44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849966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C49A818-1385-4409-9B40-F6379BB5282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548748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6600" y="0"/>
            <a:ext cx="1828800" cy="61563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00200" y="0"/>
            <a:ext cx="5334000" cy="61563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48D16F-FDDC-4579-A24D-8E77228986F5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657748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6FE536-2844-4622-9620-0FB4C2A5F43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185570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600200" y="1371600"/>
            <a:ext cx="35814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334000" y="1371600"/>
            <a:ext cx="35814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1600200" y="3840163"/>
            <a:ext cx="35814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4000" y="3840163"/>
            <a:ext cx="35814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B8081E1-66BD-4A2A-A70B-C188D5E4918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8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462297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600200" y="1371600"/>
            <a:ext cx="7315200" cy="478472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F1D1BB-9335-48F6-B233-DCE699357E9E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874018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Title, Text and Media Cl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Media Placeholder 3"/>
          <p:cNvSpPr>
            <a:spLocks noGrp="1"/>
          </p:cNvSpPr>
          <p:nvPr>
            <p:ph type="media"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3C1914-AE86-4F99-A2A9-E8FE24A57CCA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117586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1600200" y="0"/>
            <a:ext cx="7315200" cy="6156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45510-26BF-496B-B37F-262ACC27E05A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782258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334000" y="1371600"/>
            <a:ext cx="35814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334000" y="3840163"/>
            <a:ext cx="35814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027F6B-69B4-41A6-8B67-683FDA93BBEF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89772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u="none">
                <a:solidFill>
                  <a:srgbClr val="FFFFFF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42828F28-DB59-435E-8625-DC9F655877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4589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1600200" y="0"/>
            <a:ext cx="73152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4590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 u="none">
                <a:solidFill>
                  <a:srgbClr val="FFFFFF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591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00200" y="1371600"/>
            <a:ext cx="7315200" cy="478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583" r:id="rId1"/>
    <p:sldLayoutId id="2147484584" r:id="rId2"/>
    <p:sldLayoutId id="2147484585" r:id="rId3"/>
    <p:sldLayoutId id="2147484586" r:id="rId4"/>
    <p:sldLayoutId id="2147484587" r:id="rId5"/>
    <p:sldLayoutId id="2147484588" r:id="rId6"/>
    <p:sldLayoutId id="2147484555" r:id="rId7"/>
    <p:sldLayoutId id="2147484556" r:id="rId8"/>
    <p:sldLayoutId id="2147484557" r:id="rId9"/>
    <p:sldLayoutId id="2147484558" r:id="rId10"/>
    <p:sldLayoutId id="2147484559" r:id="rId11"/>
    <p:sldLayoutId id="2147484560" r:id="rId12"/>
    <p:sldLayoutId id="2147484561" r:id="rId13"/>
    <p:sldLayoutId id="2147484562" r:id="rId14"/>
    <p:sldLayoutId id="2147484563" r:id="rId15"/>
    <p:sldLayoutId id="2147484564" r:id="rId16"/>
    <p:sldLayoutId id="2147484565" r:id="rId17"/>
  </p:sldLayoutIdLst>
  <p:transition spd="slow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-105" charset="2"/>
        <a:buChar char="l"/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Font typeface="Wingdings" pitchFamily="-105" charset="2"/>
        <a:buChar char="n"/>
        <a:defRPr sz="28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45000"/>
        <a:buFont typeface="Wingdings" pitchFamily="-105" charset="2"/>
        <a:buChar char="n"/>
        <a:defRPr sz="2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-105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-105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u="none">
                <a:latin typeface="Arial" pitchFamily="34" charset="0"/>
                <a:cs typeface="+mn-cs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787111E-F970-4CB1-900D-E4CF544D68A2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24589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1600200" y="0"/>
            <a:ext cx="73152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4590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 u="none">
                <a:latin typeface="Arial" pitchFamily="34" charset="0"/>
                <a:cs typeface="+mn-cs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24591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00200" y="1371600"/>
            <a:ext cx="7315200" cy="478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32980789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5094" r:id="rId1"/>
    <p:sldLayoutId id="2147485095" r:id="rId2"/>
    <p:sldLayoutId id="2147485096" r:id="rId3"/>
    <p:sldLayoutId id="2147485097" r:id="rId4"/>
    <p:sldLayoutId id="2147485098" r:id="rId5"/>
    <p:sldLayoutId id="2147485099" r:id="rId6"/>
    <p:sldLayoutId id="2147485100" r:id="rId7"/>
    <p:sldLayoutId id="2147485101" r:id="rId8"/>
    <p:sldLayoutId id="2147485102" r:id="rId9"/>
    <p:sldLayoutId id="2147485103" r:id="rId10"/>
    <p:sldLayoutId id="2147485104" r:id="rId11"/>
    <p:sldLayoutId id="2147485105" r:id="rId12"/>
    <p:sldLayoutId id="2147485106" r:id="rId13"/>
    <p:sldLayoutId id="2147485107" r:id="rId14"/>
    <p:sldLayoutId id="2147485108" r:id="rId15"/>
    <p:sldLayoutId id="2147485109" r:id="rId16"/>
    <p:sldLayoutId id="2147485110" r:id="rId17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l"/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Font typeface="Wingdings" pitchFamily="2" charset="2"/>
        <a:buChar char="n"/>
        <a:defRPr sz="28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45000"/>
        <a:buFont typeface="Wingdings" pitchFamily="2" charset="2"/>
        <a:buChar char="n"/>
        <a:defRPr sz="2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5.png"/><Relationship Id="rId7" Type="http://schemas.openxmlformats.org/officeDocument/2006/relationships/image" Target="../media/image1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1.png"/><Relationship Id="rId9" Type="http://schemas.openxmlformats.org/officeDocument/2006/relationships/image" Target="../media/image20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6.jpeg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8.jpg"/><Relationship Id="rId7" Type="http://schemas.openxmlformats.org/officeDocument/2006/relationships/image" Target="../media/image29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9.png"/><Relationship Id="rId11" Type="http://schemas.microsoft.com/office/2007/relationships/hdphoto" Target="../media/hdphoto6.wdp"/><Relationship Id="rId5" Type="http://schemas.microsoft.com/office/2007/relationships/hdphoto" Target="../media/hdphoto5.wdp"/><Relationship Id="rId10" Type="http://schemas.openxmlformats.org/officeDocument/2006/relationships/image" Target="../media/image31.png"/><Relationship Id="rId4" Type="http://schemas.openxmlformats.org/officeDocument/2006/relationships/image" Target="../media/image28.png"/><Relationship Id="rId9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261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51.png"/><Relationship Id="rId5" Type="http://schemas.openxmlformats.org/officeDocument/2006/relationships/image" Target="../media/image34.png"/><Relationship Id="rId4" Type="http://schemas.openxmlformats.org/officeDocument/2006/relationships/image" Target="../media/image23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Relationship Id="rId5" Type="http://schemas.microsoft.com/office/2007/relationships/hdphoto" Target="../media/hdphoto7.wdp"/><Relationship Id="rId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0.png"/><Relationship Id="rId2" Type="http://schemas.openxmlformats.org/officeDocument/2006/relationships/image" Target="../media/image310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30.png"/></Relationships>
</file>

<file path=ppt/slides/_rels/slide15.xml.rels><?xml version="1.0" encoding="UTF-8" standalone="yes"?>
<Relationships xmlns="http://schemas.openxmlformats.org/package/2006/relationships"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38.png"/><Relationship Id="rId5" Type="http://schemas.openxmlformats.org/officeDocument/2006/relationships/image" Target="../media/image370.png"/><Relationship Id="rId4" Type="http://schemas.openxmlformats.org/officeDocument/2006/relationships/image" Target="../media/image36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4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13" Type="http://schemas.openxmlformats.org/officeDocument/2006/relationships/image" Target="../media/image140.png"/><Relationship Id="rId18" Type="http://schemas.openxmlformats.org/officeDocument/2006/relationships/image" Target="../media/image190.png"/><Relationship Id="rId26" Type="http://schemas.openxmlformats.org/officeDocument/2006/relationships/image" Target="../media/image260.png"/><Relationship Id="rId3" Type="http://schemas.openxmlformats.org/officeDocument/2006/relationships/image" Target="../media/image410.png"/><Relationship Id="rId21" Type="http://schemas.openxmlformats.org/officeDocument/2006/relationships/image" Target="../media/image49.png"/><Relationship Id="rId7" Type="http://schemas.openxmlformats.org/officeDocument/2006/relationships/image" Target="../media/image8.png"/><Relationship Id="rId12" Type="http://schemas.openxmlformats.org/officeDocument/2006/relationships/image" Target="../media/image130.png"/><Relationship Id="rId17" Type="http://schemas.openxmlformats.org/officeDocument/2006/relationships/image" Target="../media/image18.png"/><Relationship Id="rId25" Type="http://schemas.openxmlformats.org/officeDocument/2006/relationships/image" Target="../media/image45.png"/><Relationship Id="rId2" Type="http://schemas.openxmlformats.org/officeDocument/2006/relationships/image" Target="../media/image43.png"/><Relationship Id="rId16" Type="http://schemas.openxmlformats.org/officeDocument/2006/relationships/image" Target="../media/image48.png"/><Relationship Id="rId20" Type="http://schemas.openxmlformats.org/officeDocument/2006/relationships/image" Target="../media/image210.png"/><Relationship Id="rId29" Type="http://schemas.openxmlformats.org/officeDocument/2006/relationships/image" Target="../media/image52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70.png"/><Relationship Id="rId11" Type="http://schemas.openxmlformats.org/officeDocument/2006/relationships/image" Target="../media/image120.png"/><Relationship Id="rId24" Type="http://schemas.openxmlformats.org/officeDocument/2006/relationships/image" Target="../media/image250.png"/><Relationship Id="rId5" Type="http://schemas.openxmlformats.org/officeDocument/2006/relationships/image" Target="../media/image60.png"/><Relationship Id="rId15" Type="http://schemas.openxmlformats.org/officeDocument/2006/relationships/image" Target="../media/image47.png"/><Relationship Id="rId23" Type="http://schemas.openxmlformats.org/officeDocument/2006/relationships/image" Target="../media/image240.png"/><Relationship Id="rId28" Type="http://schemas.openxmlformats.org/officeDocument/2006/relationships/image" Target="../media/image510.png"/><Relationship Id="rId10" Type="http://schemas.openxmlformats.org/officeDocument/2006/relationships/image" Target="../media/image110.png"/><Relationship Id="rId19" Type="http://schemas.openxmlformats.org/officeDocument/2006/relationships/image" Target="../media/image200.png"/><Relationship Id="rId4" Type="http://schemas.openxmlformats.org/officeDocument/2006/relationships/image" Target="../media/image440.png"/><Relationship Id="rId9" Type="http://schemas.openxmlformats.org/officeDocument/2006/relationships/image" Target="../media/image45.png"/><Relationship Id="rId14" Type="http://schemas.openxmlformats.org/officeDocument/2006/relationships/image" Target="../media/image46.png"/><Relationship Id="rId22" Type="http://schemas.openxmlformats.org/officeDocument/2006/relationships/image" Target="../media/image231.png"/><Relationship Id="rId27" Type="http://schemas.openxmlformats.org/officeDocument/2006/relationships/image" Target="../media/image500.png"/><Relationship Id="rId30" Type="http://schemas.openxmlformats.org/officeDocument/2006/relationships/image" Target="../media/image5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9.xml"/><Relationship Id="rId4" Type="http://schemas.microsoft.com/office/2007/relationships/hdphoto" Target="../media/hdphoto8.wdp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0.png"/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 bwMode="auto">
          <a:xfrm>
            <a:off x="0" y="1050925"/>
            <a:ext cx="9144000" cy="5843588"/>
          </a:xfrm>
          <a:prstGeom prst="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1447800" y="0"/>
            <a:ext cx="6629400" cy="6858000"/>
          </a:xfrm>
          <a:prstGeom prst="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4031" y="4639092"/>
            <a:ext cx="902017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u="none" dirty="0">
                <a:solidFill>
                  <a:schemeClr val="lt1"/>
                </a:solidFill>
                <a:latin typeface="+mn-lt"/>
                <a:cs typeface="+mn-cs"/>
              </a:rPr>
              <a:t>NASA Big Idea 2020: Lunar Autonomous Scalable Emitter and Receiver (LASER) System –</a:t>
            </a:r>
            <a:r>
              <a:rPr lang="en-US" sz="2000" b="1" u="none" dirty="0" err="1">
                <a:solidFill>
                  <a:schemeClr val="lt1"/>
                </a:solidFill>
                <a:latin typeface="+mn-lt"/>
                <a:cs typeface="+mn-cs"/>
              </a:rPr>
              <a:t>FemtoSat</a:t>
            </a:r>
            <a:r>
              <a:rPr lang="en-US" sz="2000" b="1" u="none" dirty="0">
                <a:solidFill>
                  <a:schemeClr val="lt1"/>
                </a:solidFill>
                <a:latin typeface="+mn-lt"/>
                <a:cs typeface="+mn-cs"/>
              </a:rPr>
              <a:t> Design</a:t>
            </a: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96A208DE-7F02-4BB2-8724-485416C462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5" y="144463"/>
            <a:ext cx="1400175" cy="1100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0B0F783-A442-4F30-B0F0-BA5EB981C2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4747" y="63962"/>
            <a:ext cx="1020762" cy="10338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3">
            <a:extLst>
              <a:ext uri="{FF2B5EF4-FFF2-40B4-BE49-F238E27FC236}">
                <a16:creationId xmlns:a16="http://schemas.microsoft.com/office/drawing/2014/main" id="{2C169EF1-8428-440A-B5C4-CF5800AE93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92508" y="1038686"/>
            <a:ext cx="16002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000" u="none" dirty="0">
                <a:solidFill>
                  <a:srgbClr val="FFFFFF"/>
                </a:solidFill>
                <a:latin typeface="Impact" panose="020B0806030902050204" pitchFamily="34" charset="0"/>
              </a:rPr>
              <a:t>SpaceTREx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468387D2-AE72-413D-B34D-D2DC78678A34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1098" y="128131"/>
            <a:ext cx="1400175" cy="111541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5AB69AF-1413-4023-8ACD-5DD8B2FC824C}"/>
              </a:ext>
            </a:extLst>
          </p:cNvPr>
          <p:cNvSpPr txBox="1"/>
          <p:nvPr/>
        </p:nvSpPr>
        <p:spPr>
          <a:xfrm>
            <a:off x="256646" y="5563880"/>
            <a:ext cx="863070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s-ES" sz="1600" b="1" u="none" dirty="0"/>
              <a:t>Álvaro Díaz-Flores Caminero</a:t>
            </a:r>
            <a:r>
              <a:rPr lang="en-US" sz="1600" b="1" u="none" dirty="0"/>
              <a:t>, </a:t>
            </a:r>
            <a:r>
              <a:rPr lang="es-ES" sz="1600" b="1" u="none" dirty="0" err="1"/>
              <a:t>Jose</a:t>
            </a:r>
            <a:r>
              <a:rPr lang="es-ES" sz="1600" b="1" u="none"/>
              <a:t> María </a:t>
            </a:r>
            <a:r>
              <a:rPr lang="es-ES" sz="1600" b="1" u="none" dirty="0"/>
              <a:t>Fernández Moreno, Jekan Thangavelautham &amp;                             The LASER </a:t>
            </a:r>
            <a:r>
              <a:rPr lang="es-ES" sz="1600" b="1" u="none" dirty="0" err="1"/>
              <a:t>Team</a:t>
            </a:r>
            <a:endParaRPr lang="es-ES" sz="1600" b="1" u="none" dirty="0"/>
          </a:p>
          <a:p>
            <a:pPr algn="ctr"/>
            <a:r>
              <a:rPr lang="es-ES" sz="1600" u="none" dirty="0"/>
              <a:t>Space and </a:t>
            </a:r>
            <a:r>
              <a:rPr lang="es-ES" sz="1600" u="none" dirty="0" err="1"/>
              <a:t>Terrestrial</a:t>
            </a:r>
            <a:r>
              <a:rPr lang="es-ES" sz="1600" u="none" dirty="0"/>
              <a:t> </a:t>
            </a:r>
            <a:r>
              <a:rPr lang="es-ES" sz="1600" u="none" dirty="0" err="1"/>
              <a:t>Robotic</a:t>
            </a:r>
            <a:r>
              <a:rPr lang="es-ES" sz="1600" u="none" dirty="0"/>
              <a:t> </a:t>
            </a:r>
            <a:r>
              <a:rPr lang="es-ES" sz="1600" u="none" dirty="0" err="1"/>
              <a:t>Exploration</a:t>
            </a:r>
            <a:r>
              <a:rPr lang="es-ES" sz="1600" u="none" dirty="0"/>
              <a:t> (SpaceTREx) </a:t>
            </a:r>
            <a:r>
              <a:rPr lang="es-ES" sz="1600" u="none" dirty="0" err="1"/>
              <a:t>Laboratory</a:t>
            </a:r>
            <a:endParaRPr lang="es-ES" sz="1600" u="none" dirty="0"/>
          </a:p>
          <a:p>
            <a:pPr algn="ctr"/>
            <a:r>
              <a:rPr lang="es-ES" sz="1600" u="none" dirty="0" err="1"/>
              <a:t>Aerospace</a:t>
            </a:r>
            <a:r>
              <a:rPr lang="es-ES" sz="1600" u="none" dirty="0"/>
              <a:t> and </a:t>
            </a:r>
            <a:r>
              <a:rPr lang="es-ES" sz="1600" u="none" dirty="0" err="1"/>
              <a:t>Mechanical</a:t>
            </a:r>
            <a:r>
              <a:rPr lang="es-ES" sz="1600" u="none" dirty="0"/>
              <a:t> Engineering </a:t>
            </a:r>
            <a:r>
              <a:rPr lang="es-ES" sz="1600" u="none" dirty="0" err="1"/>
              <a:t>Department</a:t>
            </a:r>
            <a:endParaRPr lang="es-ES" sz="1600" u="none" dirty="0"/>
          </a:p>
          <a:p>
            <a:pPr algn="ctr"/>
            <a:r>
              <a:rPr lang="es-ES" sz="1600" u="none" dirty="0"/>
              <a:t>University of Arizona </a:t>
            </a:r>
            <a:endParaRPr lang="en-US" sz="1600" u="none" dirty="0"/>
          </a:p>
        </p:txBody>
      </p:sp>
      <p:pic>
        <p:nvPicPr>
          <p:cNvPr id="8" name="Picture 7" descr="A picture containing sitting, apple, colorful, holding&#10;&#10;Description automatically generated">
            <a:extLst>
              <a:ext uri="{FF2B5EF4-FFF2-40B4-BE49-F238E27FC236}">
                <a16:creationId xmlns:a16="http://schemas.microsoft.com/office/drawing/2014/main" id="{A2ED0730-5FC6-43A1-9294-58D850D4F51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25" y="1962210"/>
            <a:ext cx="3886200" cy="233172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40A4F9A1-5398-4408-BB4F-AD739C42ADD5}"/>
              </a:ext>
            </a:extLst>
          </p:cNvPr>
          <p:cNvGrpSpPr/>
          <p:nvPr/>
        </p:nvGrpSpPr>
        <p:grpSpPr>
          <a:xfrm>
            <a:off x="3832606" y="1548012"/>
            <a:ext cx="5106436" cy="2991695"/>
            <a:chOff x="3832606" y="1548012"/>
            <a:chExt cx="5106436" cy="2991695"/>
          </a:xfrm>
        </p:grpSpPr>
        <p:pic>
          <p:nvPicPr>
            <p:cNvPr id="10" name="Picture 9" descr="A body of water&#10;&#10;Description automatically generated">
              <a:extLst>
                <a:ext uri="{FF2B5EF4-FFF2-40B4-BE49-F238E27FC236}">
                  <a16:creationId xmlns:a16="http://schemas.microsoft.com/office/drawing/2014/main" id="{CB596069-5DA1-4D1B-99D1-B49E71E052C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32606" y="1668165"/>
              <a:ext cx="5102903" cy="2871542"/>
            </a:xfrm>
            <a:prstGeom prst="rect">
              <a:avLst/>
            </a:prstGeom>
          </p:spPr>
        </p:pic>
        <p:pic>
          <p:nvPicPr>
            <p:cNvPr id="23" name="Picture 22" descr="A picture containing sitting, table, bicycle, yellow&#10;&#10;Description automatically generated">
              <a:extLst>
                <a:ext uri="{FF2B5EF4-FFF2-40B4-BE49-F238E27FC236}">
                  <a16:creationId xmlns:a16="http://schemas.microsoft.com/office/drawing/2014/main" id="{03280EC2-AB78-49C1-B7B2-B079897260F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4877" y="1548012"/>
              <a:ext cx="2424165" cy="1765600"/>
            </a:xfrm>
            <a:prstGeom prst="rect">
              <a:avLst/>
            </a:prstGeom>
          </p:spPr>
        </p:pic>
        <p:pic>
          <p:nvPicPr>
            <p:cNvPr id="3" name="Picture 2" descr="A close up of a screen&#10;&#10;Description automatically generated">
              <a:extLst>
                <a:ext uri="{FF2B5EF4-FFF2-40B4-BE49-F238E27FC236}">
                  <a16:creationId xmlns:a16="http://schemas.microsoft.com/office/drawing/2014/main" id="{2AA6E971-8AF2-4116-BE38-E59252ADDD1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09327" y="3140386"/>
              <a:ext cx="528830" cy="718394"/>
            </a:xfrm>
            <a:prstGeom prst="rect">
              <a:avLst/>
            </a:prstGeom>
          </p:spPr>
        </p:pic>
        <p:pic>
          <p:nvPicPr>
            <p:cNvPr id="21" name="Picture 20" descr="A picture containing meter, train, black, red&#10;&#10;Description automatically generated">
              <a:extLst>
                <a:ext uri="{FF2B5EF4-FFF2-40B4-BE49-F238E27FC236}">
                  <a16:creationId xmlns:a16="http://schemas.microsoft.com/office/drawing/2014/main" id="{3F0433A6-EAEB-48DD-8C0E-48B0D6F8123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165190">
              <a:off x="5135047" y="2179651"/>
              <a:ext cx="2709094" cy="1296537"/>
            </a:xfrm>
            <a:prstGeom prst="rect">
              <a:avLst/>
            </a:prstGeom>
          </p:spPr>
        </p:pic>
      </p:grp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0CF3EC7-8DF5-4C6C-83B3-D0C998D856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err="1"/>
              <a:t>We</a:t>
            </a:r>
            <a:r>
              <a:rPr lang="es-ES" dirty="0"/>
              <a:t> have </a:t>
            </a:r>
            <a:r>
              <a:rPr lang="es-ES" dirty="0" err="1"/>
              <a:t>been</a:t>
            </a:r>
            <a:r>
              <a:rPr lang="es-ES" dirty="0"/>
              <a:t> </a:t>
            </a:r>
            <a:r>
              <a:rPr lang="es-ES" dirty="0" err="1"/>
              <a:t>studying</a:t>
            </a:r>
            <a:r>
              <a:rPr lang="es-ES" dirty="0"/>
              <a:t>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surface</a:t>
            </a:r>
            <a:r>
              <a:rPr lang="es-ES" dirty="0"/>
              <a:t> of </a:t>
            </a:r>
            <a:r>
              <a:rPr lang="es-ES" dirty="0" err="1"/>
              <a:t>the</a:t>
            </a:r>
            <a:r>
              <a:rPr lang="es-ES" dirty="0"/>
              <a:t> Moon </a:t>
            </a:r>
            <a:r>
              <a:rPr lang="es-ES" dirty="0" err="1"/>
              <a:t>since</a:t>
            </a:r>
            <a:r>
              <a:rPr lang="es-ES" dirty="0"/>
              <a:t> </a:t>
            </a:r>
            <a:r>
              <a:rPr lang="es-ES" dirty="0" err="1"/>
              <a:t>the</a:t>
            </a:r>
            <a:r>
              <a:rPr lang="es-ES" dirty="0"/>
              <a:t> mid-1960s – “</a:t>
            </a:r>
            <a:r>
              <a:rPr lang="es-ES" dirty="0" err="1"/>
              <a:t>surface</a:t>
            </a:r>
            <a:r>
              <a:rPr lang="es-ES" dirty="0"/>
              <a:t> </a:t>
            </a:r>
            <a:r>
              <a:rPr lang="es-ES" dirty="0" err="1"/>
              <a:t>bone</a:t>
            </a:r>
            <a:r>
              <a:rPr lang="es-ES" dirty="0"/>
              <a:t> </a:t>
            </a:r>
            <a:r>
              <a:rPr lang="es-ES" dirty="0" err="1"/>
              <a:t>dry</a:t>
            </a:r>
            <a:r>
              <a:rPr lang="es-ES" dirty="0"/>
              <a:t>”.</a:t>
            </a:r>
          </a:p>
          <a:p>
            <a:r>
              <a:rPr lang="es-ES" dirty="0"/>
              <a:t>2009 </a:t>
            </a:r>
            <a:r>
              <a:rPr lang="es-ES" dirty="0" err="1"/>
              <a:t>NASA’s</a:t>
            </a:r>
            <a:r>
              <a:rPr lang="es-ES" dirty="0"/>
              <a:t> </a:t>
            </a:r>
            <a:r>
              <a:rPr lang="en-US" dirty="0"/>
              <a:t>M</a:t>
            </a:r>
            <a:r>
              <a:rPr lang="en-US" baseline="30000" dirty="0"/>
              <a:t>3</a:t>
            </a:r>
            <a:r>
              <a:rPr lang="en-US" dirty="0"/>
              <a:t> onboard the Chandrayaan-1 detected water and results were confirmed in 2018</a:t>
            </a:r>
          </a:p>
          <a:p>
            <a:r>
              <a:rPr lang="en-US" dirty="0"/>
              <a:t>New evidence for evolution of water on the Moon</a:t>
            </a:r>
          </a:p>
          <a:p>
            <a:pPr lvl="1"/>
            <a:r>
              <a:rPr lang="en-US" dirty="0"/>
              <a:t>Transport from mid-latitude to poles over eons.</a:t>
            </a:r>
          </a:p>
          <a:p>
            <a:r>
              <a:rPr lang="en-US" dirty="0"/>
              <a:t>Water on the Moon is a “make or break” moment in terms of space economics.</a:t>
            </a:r>
            <a:endParaRPr lang="es-E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4F8BF5E-F2AB-40F2-AE96-D96880C94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Introduction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B13794C-B32A-4FEC-B718-88D8A7B596E9}"/>
              </a:ext>
            </a:extLst>
          </p:cNvPr>
          <p:cNvSpPr/>
          <p:nvPr/>
        </p:nvSpPr>
        <p:spPr bwMode="auto">
          <a:xfrm>
            <a:off x="0" y="6019800"/>
            <a:ext cx="9144000" cy="838200"/>
          </a:xfrm>
          <a:prstGeom prst="rect">
            <a:avLst/>
          </a:prstGeom>
          <a:solidFill>
            <a:schemeClr val="tx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Garamond" pitchFamily="18" charset="0"/>
                <a:ea typeface="+mn-ea"/>
                <a:cs typeface="Arial" charset="0"/>
              </a:rPr>
              <a:t>Renewed hope lunar</a:t>
            </a:r>
            <a:r>
              <a:rPr kumimoji="0" lang="en-US" sz="2600" b="1" i="0" u="none" strike="noStrike" kern="1200" cap="none" spc="0" normalizeH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Garamond" pitchFamily="18" charset="0"/>
                <a:ea typeface="+mn-ea"/>
                <a:cs typeface="Arial" charset="0"/>
              </a:rPr>
              <a:t> resources will kick-start the space economy.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rgbClr val="000514"/>
              </a:solidFill>
              <a:effectLst/>
              <a:uLnTx/>
              <a:uFillTx/>
              <a:latin typeface="Garamond" pitchFamily="18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44143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C455D4A-CBBC-4363-A5F7-2A384AE814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err="1"/>
              <a:t>Burgeoning</a:t>
            </a:r>
            <a:r>
              <a:rPr lang="es-ES" dirty="0"/>
              <a:t> </a:t>
            </a:r>
            <a:r>
              <a:rPr lang="es-ES" dirty="0" err="1"/>
              <a:t>tendency</a:t>
            </a:r>
            <a:r>
              <a:rPr lang="es-ES" dirty="0"/>
              <a:t> to </a:t>
            </a:r>
            <a:r>
              <a:rPr lang="es-ES" dirty="0" err="1"/>
              <a:t>miniaturization</a:t>
            </a:r>
            <a:endParaRPr lang="es-ES" dirty="0"/>
          </a:p>
          <a:p>
            <a:pPr lvl="1"/>
            <a:r>
              <a:rPr lang="es-ES" dirty="0" err="1"/>
              <a:t>Reduced</a:t>
            </a:r>
            <a:r>
              <a:rPr lang="es-ES" dirty="0"/>
              <a:t> </a:t>
            </a:r>
            <a:r>
              <a:rPr lang="es-ES" dirty="0" err="1"/>
              <a:t>cost</a:t>
            </a:r>
            <a:r>
              <a:rPr lang="es-ES" dirty="0"/>
              <a:t> and </a:t>
            </a:r>
            <a:r>
              <a:rPr lang="es-ES" dirty="0" err="1"/>
              <a:t>weight</a:t>
            </a:r>
            <a:endParaRPr lang="es-ES" dirty="0"/>
          </a:p>
          <a:p>
            <a:r>
              <a:rPr lang="es-ES" dirty="0" err="1"/>
              <a:t>Secondary</a:t>
            </a:r>
            <a:r>
              <a:rPr lang="es-ES" dirty="0"/>
              <a:t> </a:t>
            </a:r>
            <a:r>
              <a:rPr lang="es-ES" dirty="0" err="1"/>
              <a:t>payloads</a:t>
            </a:r>
            <a:endParaRPr lang="es-ES" dirty="0"/>
          </a:p>
          <a:p>
            <a:pPr lvl="1"/>
            <a:r>
              <a:rPr lang="es-ES" dirty="0" err="1"/>
              <a:t>Advance</a:t>
            </a:r>
            <a:r>
              <a:rPr lang="es-ES" dirty="0"/>
              <a:t> </a:t>
            </a:r>
            <a:r>
              <a:rPr lang="es-ES" dirty="0" err="1"/>
              <a:t>science</a:t>
            </a:r>
            <a:r>
              <a:rPr lang="es-ES" dirty="0"/>
              <a:t> at </a:t>
            </a:r>
            <a:r>
              <a:rPr lang="es-ES" dirty="0" err="1"/>
              <a:t>reasonable</a:t>
            </a:r>
            <a:r>
              <a:rPr lang="es-ES" dirty="0"/>
              <a:t> </a:t>
            </a:r>
            <a:r>
              <a:rPr lang="es-ES" dirty="0" err="1"/>
              <a:t>cost</a:t>
            </a:r>
            <a:endParaRPr lang="es-ES" dirty="0"/>
          </a:p>
          <a:p>
            <a:r>
              <a:rPr lang="es-ES" dirty="0"/>
              <a:t>LASER </a:t>
            </a:r>
            <a:r>
              <a:rPr lang="es-ES" dirty="0" err="1"/>
              <a:t>aims</a:t>
            </a:r>
            <a:r>
              <a:rPr lang="es-ES" dirty="0"/>
              <a:t> to </a:t>
            </a:r>
            <a:r>
              <a:rPr lang="es-ES" dirty="0" err="1"/>
              <a:t>charge</a:t>
            </a:r>
            <a:r>
              <a:rPr lang="es-ES" dirty="0"/>
              <a:t> a Smart </a:t>
            </a:r>
            <a:r>
              <a:rPr lang="es-ES" dirty="0" err="1"/>
              <a:t>device</a:t>
            </a:r>
            <a:r>
              <a:rPr lang="es-ES" dirty="0"/>
              <a:t> </a:t>
            </a:r>
            <a:r>
              <a:rPr lang="es-ES" dirty="0" err="1"/>
              <a:t>positioned</a:t>
            </a:r>
            <a:r>
              <a:rPr lang="es-ES" dirty="0"/>
              <a:t> in </a:t>
            </a:r>
            <a:r>
              <a:rPr lang="es-ES" dirty="0" err="1"/>
              <a:t>the</a:t>
            </a:r>
            <a:r>
              <a:rPr lang="es-ES" dirty="0"/>
              <a:t> PSR </a:t>
            </a:r>
            <a:r>
              <a:rPr lang="es-ES" dirty="0" err="1"/>
              <a:t>using</a:t>
            </a:r>
            <a:r>
              <a:rPr lang="es-ES" dirty="0"/>
              <a:t> a laser </a:t>
            </a:r>
            <a:r>
              <a:rPr lang="es-ES" dirty="0" err="1"/>
              <a:t>beam</a:t>
            </a:r>
            <a:endParaRPr lang="es-ES" dirty="0"/>
          </a:p>
          <a:p>
            <a:pPr lvl="1"/>
            <a:r>
              <a:rPr lang="es-ES" dirty="0" err="1"/>
              <a:t>How</a:t>
            </a:r>
            <a:r>
              <a:rPr lang="es-ES" dirty="0"/>
              <a:t> to use </a:t>
            </a:r>
            <a:r>
              <a:rPr lang="es-ES" dirty="0" err="1"/>
              <a:t>something</a:t>
            </a:r>
            <a:r>
              <a:rPr lang="es-ES" dirty="0"/>
              <a:t> </a:t>
            </a:r>
            <a:r>
              <a:rPr lang="es-ES" dirty="0" err="1"/>
              <a:t>small</a:t>
            </a:r>
            <a:r>
              <a:rPr lang="es-ES" dirty="0"/>
              <a:t> and </a:t>
            </a:r>
            <a:r>
              <a:rPr lang="es-ES" dirty="0" err="1"/>
              <a:t>cheap</a:t>
            </a:r>
            <a:r>
              <a:rPr lang="es-ES" dirty="0"/>
              <a:t> for </a:t>
            </a:r>
            <a:r>
              <a:rPr lang="es-ES" dirty="0" err="1"/>
              <a:t>this</a:t>
            </a:r>
            <a:r>
              <a:rPr lang="es-ES" dirty="0"/>
              <a:t>? </a:t>
            </a:r>
            <a:r>
              <a:rPr lang="es-ES" dirty="0">
                <a:sym typeface="Wingdings" panose="05000000000000000000" pitchFamily="2" charset="2"/>
              </a:rPr>
              <a:t> </a:t>
            </a:r>
            <a:r>
              <a:rPr lang="es-ES" dirty="0" err="1">
                <a:sym typeface="Wingdings" panose="05000000000000000000" pitchFamily="2" charset="2"/>
              </a:rPr>
              <a:t>FemtoSats</a:t>
            </a:r>
            <a:endParaRPr lang="es-ES" dirty="0"/>
          </a:p>
          <a:p>
            <a:pPr marL="457200" lvl="1" indent="0">
              <a:buNone/>
            </a:pPr>
            <a:endParaRPr lang="es-ES" dirty="0"/>
          </a:p>
          <a:p>
            <a:endParaRPr lang="es-E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683C961-9829-481E-98AF-FC2C4F661B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Motivation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37F1AA0-39A4-4EDB-B449-FA71215E1646}"/>
              </a:ext>
            </a:extLst>
          </p:cNvPr>
          <p:cNvSpPr/>
          <p:nvPr/>
        </p:nvSpPr>
        <p:spPr bwMode="auto">
          <a:xfrm>
            <a:off x="0" y="5879964"/>
            <a:ext cx="9144000" cy="609600"/>
          </a:xfrm>
          <a:prstGeom prst="rect">
            <a:avLst/>
          </a:prstGeom>
          <a:solidFill>
            <a:schemeClr val="tx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Garamond" pitchFamily="18" charset="0"/>
                <a:ea typeface="+mn-ea"/>
                <a:cs typeface="Arial" charset="0"/>
              </a:rPr>
              <a:t>Looking for new opportunities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rgbClr val="000514"/>
              </a:solidFill>
              <a:effectLst/>
              <a:uLnTx/>
              <a:uFillTx/>
              <a:latin typeface="Garamond" pitchFamily="18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410658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91A3DFF-55D7-47FA-B16A-B0B3BB81F0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Design a 2F </a:t>
            </a:r>
            <a:r>
              <a:rPr lang="en-US" dirty="0" err="1"/>
              <a:t>FemtoSat</a:t>
            </a:r>
            <a:endParaRPr lang="en-US" dirty="0"/>
          </a:p>
          <a:p>
            <a:pPr lvl="1"/>
            <a:r>
              <a:rPr lang="en-US" dirty="0"/>
              <a:t>RF localization</a:t>
            </a:r>
          </a:p>
          <a:p>
            <a:pPr lvl="1"/>
            <a:r>
              <a:rPr lang="en-US" dirty="0"/>
              <a:t>Charge battery</a:t>
            </a:r>
          </a:p>
          <a:p>
            <a:pPr lvl="1"/>
            <a:r>
              <a:rPr lang="en-US" dirty="0"/>
              <a:t>Data transmission</a:t>
            </a:r>
          </a:p>
          <a:p>
            <a:pPr lvl="1"/>
            <a:r>
              <a:rPr lang="en-US" dirty="0"/>
              <a:t>Keeping it low-cost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72DE197-C530-4D64-A7A9-454E2CD1EA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Objective</a:t>
            </a:r>
            <a:endParaRPr lang="en-US" dirty="0"/>
          </a:p>
        </p:txBody>
      </p:sp>
      <p:pic>
        <p:nvPicPr>
          <p:cNvPr id="4" name="Content Placeholder 3" descr="A close up of a screen&#10;&#10;Description automatically generated">
            <a:extLst>
              <a:ext uri="{FF2B5EF4-FFF2-40B4-BE49-F238E27FC236}">
                <a16:creationId xmlns:a16="http://schemas.microsoft.com/office/drawing/2014/main" id="{84204C39-CFE1-4963-AE2D-AB4893C47C6B}"/>
              </a:ext>
            </a:extLst>
          </p:cNvPr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67400" y="2298440"/>
            <a:ext cx="2506375" cy="3757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47093065"/>
      </p:ext>
    </p:extLst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4C601BE-2314-41BA-8C9D-9510C71278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Femto</a:t>
            </a:r>
            <a:r>
              <a:rPr lang="en-US" dirty="0"/>
              <a:t> concept 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dirty="0" err="1">
                <a:sym typeface="Wingdings" panose="05000000000000000000" pitchFamily="2" charset="2"/>
              </a:rPr>
              <a:t>SunCube</a:t>
            </a:r>
            <a:endParaRPr lang="en-US" dirty="0">
              <a:sym typeface="Wingdings" panose="05000000000000000000" pitchFamily="2" charset="2"/>
            </a:endParaRPr>
          </a:p>
          <a:p>
            <a:endParaRPr lang="en-US" dirty="0"/>
          </a:p>
          <a:p>
            <a:r>
              <a:rPr lang="en-US" dirty="0"/>
              <a:t>Solar panel miniaturization </a:t>
            </a:r>
            <a:r>
              <a:rPr lang="en-US" dirty="0">
                <a:sym typeface="Wingdings" panose="05000000000000000000" pitchFamily="2" charset="2"/>
              </a:rPr>
              <a:t> DHV technologies </a:t>
            </a:r>
          </a:p>
          <a:p>
            <a:endParaRPr lang="en-US" dirty="0"/>
          </a:p>
          <a:p>
            <a:r>
              <a:rPr lang="en-US" dirty="0"/>
              <a:t>Charge devices with laser </a:t>
            </a:r>
            <a:r>
              <a:rPr lang="en-US" dirty="0">
                <a:sym typeface="Wingdings" panose="05000000000000000000" pitchFamily="2" charset="2"/>
              </a:rPr>
              <a:t> ASU/Univ. of Arizona (2014),  Univ. of Washington (2018)</a:t>
            </a:r>
          </a:p>
          <a:p>
            <a:endParaRPr lang="en-US" dirty="0"/>
          </a:p>
          <a:p>
            <a:r>
              <a:rPr lang="en-US" dirty="0"/>
              <a:t>Arduino platform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1FBE467-8E64-43B6-A7AA-C467CAF64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Related</a:t>
            </a:r>
            <a:r>
              <a:rPr lang="es-ES" dirty="0"/>
              <a:t> </a:t>
            </a:r>
            <a:r>
              <a:rPr lang="es-ES" dirty="0" err="1"/>
              <a:t>work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4906852"/>
      </p:ext>
    </p:extLst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00BBA3-E903-468B-928F-B6F5684DE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Mission</a:t>
            </a:r>
            <a:r>
              <a:rPr lang="es-ES" dirty="0"/>
              <a:t> </a:t>
            </a:r>
            <a:r>
              <a:rPr lang="es-ES" dirty="0" err="1"/>
              <a:t>Requirements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1006FC-1D68-4417-BB1D-FE12C08B5C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Survive the extreme temperatures: [-153, 107] ºC</a:t>
            </a:r>
          </a:p>
          <a:p>
            <a:r>
              <a:rPr lang="en-US" dirty="0"/>
              <a:t>Charge a battery with a laser</a:t>
            </a:r>
          </a:p>
          <a:p>
            <a:r>
              <a:rPr lang="en-US" dirty="0"/>
              <a:t>RF localization</a:t>
            </a:r>
          </a:p>
          <a:p>
            <a:r>
              <a:rPr lang="en-US" dirty="0"/>
              <a:t>UHF data </a:t>
            </a:r>
            <a:r>
              <a:rPr lang="en-US" dirty="0" err="1"/>
              <a:t>transmision</a:t>
            </a:r>
            <a:endParaRPr lang="en-US" dirty="0"/>
          </a:p>
          <a:p>
            <a:r>
              <a:rPr lang="en-US" dirty="0"/>
              <a:t>Perform tasks for at least 12 hours</a:t>
            </a:r>
          </a:p>
          <a:p>
            <a:r>
              <a:rPr lang="es-ES" dirty="0"/>
              <a:t>Total </a:t>
            </a:r>
            <a:r>
              <a:rPr lang="es-ES" dirty="0" err="1"/>
              <a:t>mass</a:t>
            </a:r>
            <a:r>
              <a:rPr lang="es-ES" dirty="0"/>
              <a:t> per </a:t>
            </a:r>
            <a:r>
              <a:rPr lang="es-ES" dirty="0" err="1"/>
              <a:t>FemtoSat</a:t>
            </a:r>
            <a:r>
              <a:rPr lang="es-ES" dirty="0"/>
              <a:t> </a:t>
            </a:r>
            <a:r>
              <a:rPr lang="es-ES" dirty="0" err="1"/>
              <a:t>under</a:t>
            </a:r>
            <a:r>
              <a:rPr lang="es-ES" dirty="0"/>
              <a:t> 100g </a:t>
            </a:r>
          </a:p>
          <a:p>
            <a:r>
              <a:rPr lang="es-ES" dirty="0" err="1"/>
              <a:t>Cost</a:t>
            </a:r>
            <a:r>
              <a:rPr lang="es-ES" dirty="0"/>
              <a:t> </a:t>
            </a:r>
            <a:r>
              <a:rPr lang="es-ES" dirty="0" err="1"/>
              <a:t>under</a:t>
            </a:r>
            <a:r>
              <a:rPr lang="es-ES" dirty="0"/>
              <a:t> $350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87989F3-B59A-4F04-B00F-5090EA56325F}"/>
              </a:ext>
            </a:extLst>
          </p:cNvPr>
          <p:cNvSpPr/>
          <p:nvPr/>
        </p:nvSpPr>
        <p:spPr bwMode="auto">
          <a:xfrm>
            <a:off x="0" y="5879964"/>
            <a:ext cx="9144000" cy="609600"/>
          </a:xfrm>
          <a:prstGeom prst="rect">
            <a:avLst/>
          </a:prstGeom>
          <a:solidFill>
            <a:schemeClr val="tx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600" b="1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Garamond" pitchFamily="18" charset="0"/>
              </a:rPr>
              <a:t>Low cost approach to obtaining first look inside PSR region</a:t>
            </a:r>
            <a:r>
              <a:rPr kumimoji="0" lang="en-US" sz="2600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Garamond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9630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81B78B-03A8-4472-8E11-7A1CF7A3C4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Challenges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60C56E-CB71-4B22-B62E-CD4270447E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err="1"/>
              <a:t>Technology</a:t>
            </a:r>
            <a:r>
              <a:rPr lang="es-ES" dirty="0"/>
              <a:t> </a:t>
            </a:r>
            <a:r>
              <a:rPr lang="es-ES" dirty="0" err="1"/>
              <a:t>limitations</a:t>
            </a:r>
            <a:endParaRPr lang="es-ES" dirty="0"/>
          </a:p>
          <a:p>
            <a:endParaRPr lang="es-ES" dirty="0"/>
          </a:p>
          <a:p>
            <a:r>
              <a:rPr lang="es-ES" dirty="0" err="1"/>
              <a:t>Coupling</a:t>
            </a:r>
            <a:endParaRPr lang="es-ES" dirty="0"/>
          </a:p>
          <a:p>
            <a:pPr marL="0" indent="0">
              <a:buNone/>
            </a:pPr>
            <a:endParaRPr lang="es-ES" dirty="0"/>
          </a:p>
          <a:p>
            <a:r>
              <a:rPr lang="es-ES" dirty="0"/>
              <a:t>Extreme </a:t>
            </a:r>
            <a:r>
              <a:rPr lang="es-ES" dirty="0" err="1"/>
              <a:t>conditions</a:t>
            </a:r>
            <a:endParaRPr lang="en-US" dirty="0"/>
          </a:p>
        </p:txBody>
      </p:sp>
      <p:pic>
        <p:nvPicPr>
          <p:cNvPr id="1030" name="Picture 6" descr="Diabetes and Cold Weather - Snow and Winter's Affect on Diabetes">
            <a:extLst>
              <a:ext uri="{FF2B5EF4-FFF2-40B4-BE49-F238E27FC236}">
                <a16:creationId xmlns:a16="http://schemas.microsoft.com/office/drawing/2014/main" id="{CF75ACC7-5A55-4CDB-80CF-B16AD51A38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9802" y="4026585"/>
            <a:ext cx="1497875" cy="998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Recomendaciones ante una alerta de calor">
            <a:extLst>
              <a:ext uri="{FF2B5EF4-FFF2-40B4-BE49-F238E27FC236}">
                <a16:creationId xmlns:a16="http://schemas.microsoft.com/office/drawing/2014/main" id="{F8E3C01B-945D-41F7-9A14-759B1D6460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3943" y="3787565"/>
            <a:ext cx="1492112" cy="1281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ow to create a cycle flow chart using four arrows in a circle ...">
            <a:extLst>
              <a:ext uri="{FF2B5EF4-FFF2-40B4-BE49-F238E27FC236}">
                <a16:creationId xmlns:a16="http://schemas.microsoft.com/office/drawing/2014/main" id="{8EE7BA8C-DF57-452D-BD00-C3A51B78A6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651" y="2684053"/>
            <a:ext cx="939554" cy="939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The Trap of Overthinking - Executive Secretary">
            <a:extLst>
              <a:ext uri="{FF2B5EF4-FFF2-40B4-BE49-F238E27FC236}">
                <a16:creationId xmlns:a16="http://schemas.microsoft.com/office/drawing/2014/main" id="{C2F22109-4AA4-4AA1-8205-CABC28A744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6720" y="2504053"/>
            <a:ext cx="17145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EA65888-384C-4220-BC65-C4E07DAA4667}"/>
              </a:ext>
            </a:extLst>
          </p:cNvPr>
          <p:cNvSpPr/>
          <p:nvPr/>
        </p:nvSpPr>
        <p:spPr bwMode="auto">
          <a:xfrm>
            <a:off x="0" y="5867400"/>
            <a:ext cx="9144000" cy="609600"/>
          </a:xfrm>
          <a:prstGeom prst="rect">
            <a:avLst/>
          </a:prstGeom>
          <a:solidFill>
            <a:schemeClr val="tx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600" b="1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Garamond" pitchFamily="18" charset="0"/>
              </a:rPr>
              <a:t>It is never easy</a:t>
            </a:r>
            <a:endParaRPr kumimoji="0" lang="en-US" sz="2600" b="0" i="0" u="none" strike="noStrike" cap="none" normalizeH="0" baseline="0" dirty="0">
              <a:ln>
                <a:noFill/>
              </a:ln>
              <a:solidFill>
                <a:schemeClr val="bg2"/>
              </a:solidFill>
              <a:effectLst/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2916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A8E4E6-7DF0-48E1-A79D-98F48E911B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Concept </a:t>
            </a:r>
            <a:r>
              <a:rPr lang="es-ES" dirty="0" err="1"/>
              <a:t>of</a:t>
            </a:r>
            <a:r>
              <a:rPr lang="es-ES" dirty="0"/>
              <a:t> </a:t>
            </a:r>
            <a:r>
              <a:rPr lang="es-ES" dirty="0" err="1"/>
              <a:t>Operation</a:t>
            </a: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02BACFD-86E0-46D4-A1F0-9E2A7E783753}"/>
              </a:ext>
            </a:extLst>
          </p:cNvPr>
          <p:cNvSpPr/>
          <p:nvPr/>
        </p:nvSpPr>
        <p:spPr bwMode="auto">
          <a:xfrm>
            <a:off x="0" y="2133600"/>
            <a:ext cx="9144000" cy="4724400"/>
          </a:xfrm>
          <a:prstGeom prst="rect">
            <a:avLst/>
          </a:prstGeom>
          <a:solidFill>
            <a:schemeClr val="bg2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s-ES" sz="1400" u="none" dirty="0"/>
          </a:p>
        </p:txBody>
      </p:sp>
      <p:pic>
        <p:nvPicPr>
          <p:cNvPr id="1026" name="Picture 2" descr="Medio siglo del lanzamiento del Apolo 11 hacia la Luna">
            <a:extLst>
              <a:ext uri="{FF2B5EF4-FFF2-40B4-BE49-F238E27FC236}">
                <a16:creationId xmlns:a16="http://schemas.microsoft.com/office/drawing/2014/main" id="{3D6D5444-AD84-49E7-B155-8CA1323FE8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78" y="4495800"/>
            <a:ext cx="2414377" cy="2047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A body of water&#10;&#10;Description automatically generated">
            <a:extLst>
              <a:ext uri="{FF2B5EF4-FFF2-40B4-BE49-F238E27FC236}">
                <a16:creationId xmlns:a16="http://schemas.microsoft.com/office/drawing/2014/main" id="{24673667-1B55-4F0B-9624-6DE8552FF0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9166" y="3051313"/>
            <a:ext cx="6764712" cy="3806687"/>
          </a:xfrm>
          <a:prstGeom prst="rect">
            <a:avLst/>
          </a:prstGeom>
        </p:spPr>
      </p:pic>
      <p:pic>
        <p:nvPicPr>
          <p:cNvPr id="1028" name="Picture 4" descr="Medio siglo del lanzamiento del Apolo 11 hacia la Luna">
            <a:extLst>
              <a:ext uri="{FF2B5EF4-FFF2-40B4-BE49-F238E27FC236}">
                <a16:creationId xmlns:a16="http://schemas.microsoft.com/office/drawing/2014/main" id="{0A358478-95B8-43C8-8230-89B715314C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749" b="89852" l="9859" r="89984">
                        <a14:foregroundMark x1="43036" y1="16421" x2="43349" y2="7749"/>
                        <a14:foregroundMark x1="42410" y1="33764" x2="42567" y2="23063"/>
                        <a14:foregroundMark x1="42254" y1="21771" x2="41784" y2="30074"/>
                        <a14:foregroundMark x1="43349" y1="31365" x2="43349" y2="57934"/>
                        <a14:foregroundMark x1="43662" y1="59779" x2="43662" y2="68450"/>
                        <a14:foregroundMark x1="45383" y1="60517" x2="45383" y2="58303"/>
                        <a14:foregroundMark x1="45227" y1="58672" x2="45853" y2="60148"/>
                        <a14:foregroundMark x1="45227" y1="58487" x2="46009" y2="58672"/>
                        <a14:foregroundMark x1="42410" y1="45941" x2="42410" y2="47232"/>
                        <a14:foregroundMark x1="41628" y1="27491" x2="41628" y2="46494"/>
                        <a14:foregroundMark x1="41628" y1="46494" x2="45383" y2="49262"/>
                        <a14:backgroundMark x1="15180" y1="87638" x2="16588" y2="60517"/>
                        <a14:backgroundMark x1="16588" y1="60517" x2="17840" y2="54982"/>
                        <a14:backgroundMark x1="26604" y1="91144" x2="26604" y2="38192"/>
                        <a14:backgroundMark x1="38341" y1="66974" x2="37246" y2="87454"/>
                        <a14:backgroundMark x1="37246" y1="87454" x2="37089" y2="87638"/>
                        <a14:backgroundMark x1="73396" y1="37638" x2="76682" y2="89114"/>
                        <a14:backgroundMark x1="58685" y1="69373" x2="56338" y2="86900"/>
                        <a14:backgroundMark x1="50235" y1="36531" x2="51643" y2="67897"/>
                        <a14:backgroundMark x1="51643" y1="67897" x2="51800" y2="38007"/>
                        <a14:backgroundMark x1="51800" y1="38007" x2="53678" y2="68635"/>
                        <a14:backgroundMark x1="33646" y1="40590" x2="31768" y2="63469"/>
                        <a14:backgroundMark x1="31768" y1="63469" x2="33020" y2="72878"/>
                        <a14:backgroundMark x1="33020" y1="72878" x2="34585" y2="40037"/>
                        <a14:backgroundMark x1="34585" y1="40037" x2="38185" y2="50738"/>
                        <a14:backgroundMark x1="38185" y1="50738" x2="38185" y2="64022"/>
                        <a14:backgroundMark x1="38185" y1="64022" x2="37872" y2="37085"/>
                        <a14:backgroundMark x1="47887" y1="38561" x2="47887" y2="48339"/>
                        <a14:backgroundMark x1="47665" y1="46430" x2="46792" y2="38930"/>
                        <a14:backgroundMark x1="47887" y1="48339" x2="47676" y2="46527"/>
                        <a14:backgroundMark x1="46792" y1="38930" x2="46948" y2="38745"/>
                        <a14:backgroundMark x1="46676" y1="55067" x2="47133" y2="55400"/>
                        <a14:backgroundMark x1="47574" y1="55720" x2="46769" y2="57934"/>
                        <a14:backgroundMark x1="46989" y1="65397" x2="52113" y2="66605"/>
                        <a14:backgroundMark x1="52113" y1="66605" x2="43818" y2="71771"/>
                        <a14:backgroundMark x1="43818" y1="71771" x2="48670" y2="79151"/>
                        <a14:backgroundMark x1="48670" y1="79151" x2="41158" y2="75646"/>
                        <a14:backgroundMark x1="41158" y1="75646" x2="42157" y2="684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898" r="47574" b="20664"/>
          <a:stretch/>
        </p:blipFill>
        <p:spPr bwMode="auto">
          <a:xfrm>
            <a:off x="838200" y="2590800"/>
            <a:ext cx="533400" cy="2047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BE45B497-C163-4DA1-8177-2E257C6D63CA}"/>
              </a:ext>
            </a:extLst>
          </p:cNvPr>
          <p:cNvSpPr/>
          <p:nvPr/>
        </p:nvSpPr>
        <p:spPr bwMode="auto">
          <a:xfrm>
            <a:off x="1095992" y="2627768"/>
            <a:ext cx="2533650" cy="2109638"/>
          </a:xfrm>
          <a:custGeom>
            <a:avLst/>
            <a:gdLst>
              <a:gd name="connsiteX0" fmla="*/ 0 w 2247900"/>
              <a:gd name="connsiteY0" fmla="*/ 519758 h 2524355"/>
              <a:gd name="connsiteX1" fmla="*/ 190500 w 2247900"/>
              <a:gd name="connsiteY1" fmla="*/ 53033 h 2524355"/>
              <a:gd name="connsiteX2" fmla="*/ 1114425 w 2247900"/>
              <a:gd name="connsiteY2" fmla="*/ 33983 h 2524355"/>
              <a:gd name="connsiteX3" fmla="*/ 1800225 w 2247900"/>
              <a:gd name="connsiteY3" fmla="*/ 262583 h 2524355"/>
              <a:gd name="connsiteX4" fmla="*/ 2152650 w 2247900"/>
              <a:gd name="connsiteY4" fmla="*/ 929333 h 2524355"/>
              <a:gd name="connsiteX5" fmla="*/ 2228850 w 2247900"/>
              <a:gd name="connsiteY5" fmla="*/ 1900883 h 2524355"/>
              <a:gd name="connsiteX6" fmla="*/ 2238375 w 2247900"/>
              <a:gd name="connsiteY6" fmla="*/ 2472383 h 2524355"/>
              <a:gd name="connsiteX7" fmla="*/ 2247900 w 2247900"/>
              <a:gd name="connsiteY7" fmla="*/ 2462858 h 2524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47900" h="2524355">
                <a:moveTo>
                  <a:pt x="0" y="519758"/>
                </a:moveTo>
                <a:cubicBezTo>
                  <a:pt x="2381" y="326877"/>
                  <a:pt x="4762" y="133996"/>
                  <a:pt x="190500" y="53033"/>
                </a:cubicBezTo>
                <a:cubicBezTo>
                  <a:pt x="376238" y="-27930"/>
                  <a:pt x="846137" y="-942"/>
                  <a:pt x="1114425" y="33983"/>
                </a:cubicBezTo>
                <a:cubicBezTo>
                  <a:pt x="1382713" y="68908"/>
                  <a:pt x="1627188" y="113358"/>
                  <a:pt x="1800225" y="262583"/>
                </a:cubicBezTo>
                <a:cubicBezTo>
                  <a:pt x="1973262" y="411808"/>
                  <a:pt x="2081213" y="656283"/>
                  <a:pt x="2152650" y="929333"/>
                </a:cubicBezTo>
                <a:cubicBezTo>
                  <a:pt x="2224087" y="1202383"/>
                  <a:pt x="2214563" y="1643708"/>
                  <a:pt x="2228850" y="1900883"/>
                </a:cubicBezTo>
                <a:cubicBezTo>
                  <a:pt x="2243137" y="2158058"/>
                  <a:pt x="2238375" y="2472383"/>
                  <a:pt x="2238375" y="2472383"/>
                </a:cubicBezTo>
                <a:cubicBezTo>
                  <a:pt x="2241550" y="2566045"/>
                  <a:pt x="2244725" y="2514451"/>
                  <a:pt x="2247900" y="2462858"/>
                </a:cubicBezTo>
              </a:path>
            </a:pathLst>
          </a:custGeom>
          <a:noFill/>
          <a:ln w="2857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pic>
        <p:nvPicPr>
          <p:cNvPr id="16" name="Picture 15" descr="A picture containing sitting, table, bicycle, yellow&#10;&#10;Description automatically generated">
            <a:extLst>
              <a:ext uri="{FF2B5EF4-FFF2-40B4-BE49-F238E27FC236}">
                <a16:creationId xmlns:a16="http://schemas.microsoft.com/office/drawing/2014/main" id="{F15784D8-631E-460A-B7E3-B3C89553575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9378" y="3613000"/>
            <a:ext cx="2424165" cy="1765600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09F301B-2A1D-4C56-9B13-83B428865B81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2384484" y="2709535"/>
            <a:ext cx="14682" cy="414846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C12E982-E2FB-46CE-B70D-E548B0D6DCFD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4735673" y="2508032"/>
            <a:ext cx="25998" cy="434996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F4D9266F-AA5B-41A4-863A-E6E685B7780F}"/>
              </a:ext>
            </a:extLst>
          </p:cNvPr>
          <p:cNvCxnSpPr>
            <a:cxnSpLocks/>
            <a:endCxn id="39" idx="2"/>
          </p:cNvCxnSpPr>
          <p:nvPr/>
        </p:nvCxnSpPr>
        <p:spPr bwMode="auto">
          <a:xfrm flipH="1" flipV="1">
            <a:off x="6254413" y="2472154"/>
            <a:ext cx="19510" cy="43434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A852355-575D-4E32-AF4A-944B44B57CD2}"/>
              </a:ext>
            </a:extLst>
          </p:cNvPr>
          <p:cNvCxnSpPr>
            <a:cxnSpLocks/>
            <a:endCxn id="40" idx="2"/>
          </p:cNvCxnSpPr>
          <p:nvPr/>
        </p:nvCxnSpPr>
        <p:spPr bwMode="auto">
          <a:xfrm flipH="1" flipV="1">
            <a:off x="7772965" y="2472154"/>
            <a:ext cx="13204" cy="422581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A1E0EADC-E54B-4375-88AD-BE7A73EB7F79}"/>
              </a:ext>
            </a:extLst>
          </p:cNvPr>
          <p:cNvSpPr/>
          <p:nvPr/>
        </p:nvSpPr>
        <p:spPr bwMode="auto">
          <a:xfrm>
            <a:off x="3914775" y="3683349"/>
            <a:ext cx="3207231" cy="2109638"/>
          </a:xfrm>
          <a:custGeom>
            <a:avLst/>
            <a:gdLst>
              <a:gd name="connsiteX0" fmla="*/ 0 w 3207231"/>
              <a:gd name="connsiteY0" fmla="*/ 783876 h 2109638"/>
              <a:gd name="connsiteX1" fmla="*/ 428625 w 3207231"/>
              <a:gd name="connsiteY1" fmla="*/ 107601 h 2109638"/>
              <a:gd name="connsiteX2" fmla="*/ 1028700 w 3207231"/>
              <a:gd name="connsiteY2" fmla="*/ 12351 h 2109638"/>
              <a:gd name="connsiteX3" fmla="*/ 1571625 w 3207231"/>
              <a:gd name="connsiteY3" fmla="*/ 221901 h 2109638"/>
              <a:gd name="connsiteX4" fmla="*/ 2600325 w 3207231"/>
              <a:gd name="connsiteY4" fmla="*/ 812451 h 2109638"/>
              <a:gd name="connsiteX5" fmla="*/ 2990850 w 3207231"/>
              <a:gd name="connsiteY5" fmla="*/ 1364901 h 2109638"/>
              <a:gd name="connsiteX6" fmla="*/ 3181350 w 3207231"/>
              <a:gd name="connsiteY6" fmla="*/ 2031651 h 2109638"/>
              <a:gd name="connsiteX7" fmla="*/ 3200400 w 3207231"/>
              <a:gd name="connsiteY7" fmla="*/ 2069751 h 2109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07231" h="2109638">
                <a:moveTo>
                  <a:pt x="0" y="783876"/>
                </a:moveTo>
                <a:cubicBezTo>
                  <a:pt x="128587" y="510032"/>
                  <a:pt x="257175" y="236189"/>
                  <a:pt x="428625" y="107601"/>
                </a:cubicBezTo>
                <a:cubicBezTo>
                  <a:pt x="600075" y="-20987"/>
                  <a:pt x="838200" y="-6699"/>
                  <a:pt x="1028700" y="12351"/>
                </a:cubicBezTo>
                <a:cubicBezTo>
                  <a:pt x="1219200" y="31401"/>
                  <a:pt x="1309688" y="88551"/>
                  <a:pt x="1571625" y="221901"/>
                </a:cubicBezTo>
                <a:cubicBezTo>
                  <a:pt x="1833563" y="355251"/>
                  <a:pt x="2363787" y="621951"/>
                  <a:pt x="2600325" y="812451"/>
                </a:cubicBezTo>
                <a:cubicBezTo>
                  <a:pt x="2836863" y="1002951"/>
                  <a:pt x="2894013" y="1161701"/>
                  <a:pt x="2990850" y="1364901"/>
                </a:cubicBezTo>
                <a:cubicBezTo>
                  <a:pt x="3087687" y="1568101"/>
                  <a:pt x="3146425" y="1914176"/>
                  <a:pt x="3181350" y="2031651"/>
                </a:cubicBezTo>
                <a:cubicBezTo>
                  <a:pt x="3216275" y="2149126"/>
                  <a:pt x="3208337" y="2109438"/>
                  <a:pt x="3200400" y="2069751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pic>
        <p:nvPicPr>
          <p:cNvPr id="24" name="Picture 23" descr="A close up of a screen&#10;&#10;Description automatically generated">
            <a:extLst>
              <a:ext uri="{FF2B5EF4-FFF2-40B4-BE49-F238E27FC236}">
                <a16:creationId xmlns:a16="http://schemas.microsoft.com/office/drawing/2014/main" id="{72E2E3CC-530B-4413-BE11-76EA70B8A7C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444383" flipH="1">
            <a:off x="5343841" y="3701735"/>
            <a:ext cx="318896" cy="404810"/>
          </a:xfrm>
          <a:prstGeom prst="rect">
            <a:avLst/>
          </a:prstGeom>
        </p:spPr>
      </p:pic>
      <p:pic>
        <p:nvPicPr>
          <p:cNvPr id="17" name="Picture 16" descr="A close up of a screen&#10;&#10;Description automatically generated">
            <a:extLst>
              <a:ext uri="{FF2B5EF4-FFF2-40B4-BE49-F238E27FC236}">
                <a16:creationId xmlns:a16="http://schemas.microsoft.com/office/drawing/2014/main" id="{BD70736C-F34B-4EAD-A56C-400E353F430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841212" y="5355803"/>
            <a:ext cx="565927" cy="718394"/>
          </a:xfrm>
          <a:prstGeom prst="rect">
            <a:avLst/>
          </a:prstGeom>
        </p:spPr>
      </p:pic>
      <p:pic>
        <p:nvPicPr>
          <p:cNvPr id="26" name="Picture 25" descr="A picture containing meter, train, black, red&#10;&#10;Description automatically generated">
            <a:extLst>
              <a:ext uri="{FF2B5EF4-FFF2-40B4-BE49-F238E27FC236}">
                <a16:creationId xmlns:a16="http://schemas.microsoft.com/office/drawing/2014/main" id="{102B804A-DA75-4896-A125-EDAC077E863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93965" flipH="1">
            <a:off x="6341801" y="5108931"/>
            <a:ext cx="686559" cy="770428"/>
          </a:xfrm>
          <a:prstGeom prst="rect">
            <a:avLst/>
          </a:prstGeom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D796476D-4A17-4736-9B7B-6DF685D587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6759" y="5453378"/>
            <a:ext cx="605049" cy="761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AB85290D-9102-4F25-B9B9-1C535F0E1946}"/>
              </a:ext>
            </a:extLst>
          </p:cNvPr>
          <p:cNvSpPr/>
          <p:nvPr/>
        </p:nvSpPr>
        <p:spPr bwMode="auto">
          <a:xfrm>
            <a:off x="0" y="6324600"/>
            <a:ext cx="2399165" cy="533400"/>
          </a:xfrm>
          <a:prstGeom prst="rect">
            <a:avLst/>
          </a:prstGeom>
          <a:solidFill>
            <a:schemeClr val="tx2">
              <a:lumMod val="25000"/>
            </a:schemeClr>
          </a:solidFill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b="1" u="none">
                <a:solidFill>
                  <a:schemeClr val="tx1"/>
                </a:solidFill>
                <a:latin typeface="Garamond" pitchFamily="18" charset="0"/>
              </a:rPr>
              <a:t>Launch</a:t>
            </a:r>
            <a:endParaRPr kumimoji="0" lang="en-US" sz="16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37D9C65-37E4-46BF-8C4C-F6DD2D59744F}"/>
              </a:ext>
            </a:extLst>
          </p:cNvPr>
          <p:cNvSpPr/>
          <p:nvPr/>
        </p:nvSpPr>
        <p:spPr bwMode="auto">
          <a:xfrm>
            <a:off x="2408953" y="6324600"/>
            <a:ext cx="2352412" cy="533400"/>
          </a:xfrm>
          <a:prstGeom prst="rect">
            <a:avLst/>
          </a:prstGeom>
          <a:solidFill>
            <a:schemeClr val="bg2">
              <a:lumMod val="50000"/>
              <a:lumOff val="50000"/>
            </a:schemeClr>
          </a:solidFill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</a:rPr>
              <a:t>Landing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9EF4717-D7A9-48C9-A87C-566282825C2D}"/>
              </a:ext>
            </a:extLst>
          </p:cNvPr>
          <p:cNvSpPr/>
          <p:nvPr/>
        </p:nvSpPr>
        <p:spPr bwMode="auto">
          <a:xfrm>
            <a:off x="4771151" y="6324600"/>
            <a:ext cx="1497127" cy="533400"/>
          </a:xfrm>
          <a:prstGeom prst="rect">
            <a:avLst/>
          </a:prstGeom>
          <a:solidFill>
            <a:srgbClr val="339966"/>
          </a:solidFill>
          <a:ln>
            <a:solidFill>
              <a:schemeClr val="bg1">
                <a:lumMod val="60000"/>
                <a:lumOff val="40000"/>
              </a:schemeClr>
            </a:solidFill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</a:rPr>
              <a:t>Deployment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ABDAB46-CD50-4A9F-9F18-2442A002B8E5}"/>
              </a:ext>
            </a:extLst>
          </p:cNvPr>
          <p:cNvSpPr/>
          <p:nvPr/>
        </p:nvSpPr>
        <p:spPr bwMode="auto">
          <a:xfrm>
            <a:off x="6275838" y="6324600"/>
            <a:ext cx="1497127" cy="533400"/>
          </a:xfrm>
          <a:prstGeom prst="rect">
            <a:avLst/>
          </a:prstGeom>
          <a:solidFill>
            <a:srgbClr val="FFCC66"/>
          </a:solidFill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b="1" u="none">
                <a:solidFill>
                  <a:schemeClr val="tx1"/>
                </a:solidFill>
                <a:latin typeface="Garamond" pitchFamily="18" charset="0"/>
              </a:rPr>
              <a:t>Data recollection</a:t>
            </a:r>
            <a:endParaRPr kumimoji="0" lang="en-US" sz="16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22F9B0B-E745-4DBB-99FD-7490E68BE0DE}"/>
              </a:ext>
            </a:extLst>
          </p:cNvPr>
          <p:cNvSpPr/>
          <p:nvPr/>
        </p:nvSpPr>
        <p:spPr bwMode="auto">
          <a:xfrm>
            <a:off x="7780526" y="6324600"/>
            <a:ext cx="1392831" cy="533400"/>
          </a:xfrm>
          <a:prstGeom prst="rect">
            <a:avLst/>
          </a:prstGeom>
          <a:solidFill>
            <a:srgbClr val="C00000"/>
          </a:solidFill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b="1" u="none">
                <a:solidFill>
                  <a:schemeClr val="tx1"/>
                </a:solidFill>
                <a:latin typeface="Garamond" pitchFamily="18" charset="0"/>
              </a:rPr>
              <a:t>Disposal</a:t>
            </a:r>
            <a:endParaRPr kumimoji="0" lang="en-US" sz="16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0770E8C-1F37-42CE-B91C-0BF84C554CB9}"/>
              </a:ext>
            </a:extLst>
          </p:cNvPr>
          <p:cNvSpPr txBox="1"/>
          <p:nvPr/>
        </p:nvSpPr>
        <p:spPr>
          <a:xfrm>
            <a:off x="2154354" y="2166927"/>
            <a:ext cx="4602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u="none" dirty="0"/>
              <a:t>t=0</a:t>
            </a:r>
            <a:endParaRPr lang="en-US" sz="1400" u="none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FF43C95-4AEA-4D8D-8E09-513C8332F072}"/>
              </a:ext>
            </a:extLst>
          </p:cNvPr>
          <p:cNvSpPr txBox="1"/>
          <p:nvPr/>
        </p:nvSpPr>
        <p:spPr>
          <a:xfrm>
            <a:off x="4461828" y="2151539"/>
            <a:ext cx="9264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u="none" dirty="0"/>
              <a:t>t=3h</a:t>
            </a:r>
            <a:endParaRPr lang="en-US" sz="1600" u="none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4E2BEAC-CD6E-4C02-9C2B-8E1DF22A2EAB}"/>
              </a:ext>
            </a:extLst>
          </p:cNvPr>
          <p:cNvSpPr txBox="1"/>
          <p:nvPr/>
        </p:nvSpPr>
        <p:spPr>
          <a:xfrm>
            <a:off x="5791200" y="2133600"/>
            <a:ext cx="9264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u="none" dirty="0"/>
              <a:t>t=3.5h</a:t>
            </a:r>
            <a:endParaRPr lang="en-US" sz="1600" u="none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A1D62838-7734-4C4A-BD90-2BA8A4114CCA}"/>
              </a:ext>
            </a:extLst>
          </p:cNvPr>
          <p:cNvSpPr txBox="1"/>
          <p:nvPr/>
        </p:nvSpPr>
        <p:spPr>
          <a:xfrm>
            <a:off x="7237898" y="2133600"/>
            <a:ext cx="10701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u="none" dirty="0"/>
              <a:t>t=12 </a:t>
            </a:r>
            <a:r>
              <a:rPr lang="es-ES" sz="1600" u="none" dirty="0" err="1"/>
              <a:t>days</a:t>
            </a:r>
            <a:endParaRPr lang="en-US" sz="1600" u="none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ECE6E74A-F496-4456-B054-04301825C8AE}"/>
              </a:ext>
            </a:extLst>
          </p:cNvPr>
          <p:cNvSpPr txBox="1"/>
          <p:nvPr/>
        </p:nvSpPr>
        <p:spPr>
          <a:xfrm>
            <a:off x="715350" y="2185977"/>
            <a:ext cx="14097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u="none" dirty="0" err="1"/>
              <a:t>Launch</a:t>
            </a:r>
            <a:r>
              <a:rPr lang="es-ES" sz="1200" u="none" dirty="0"/>
              <a:t> + 5.5 </a:t>
            </a:r>
            <a:r>
              <a:rPr lang="es-ES" sz="1200" u="none" dirty="0" err="1"/>
              <a:t>days</a:t>
            </a:r>
            <a:endParaRPr lang="es-ES" sz="1200" u="none" dirty="0"/>
          </a:p>
          <a:p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8630446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close up of a map&#10;&#10;Description automatically generated">
            <a:extLst>
              <a:ext uri="{FF2B5EF4-FFF2-40B4-BE49-F238E27FC236}">
                <a16:creationId xmlns:a16="http://schemas.microsoft.com/office/drawing/2014/main" id="{6DBC1EFF-1D31-4837-A3E6-61AC084A26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6886" y="3989666"/>
            <a:ext cx="4437904" cy="286833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7536C8D-0786-44BF-9855-0C210726E2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Design</a:t>
            </a:r>
            <a:r>
              <a:rPr lang="es-ES" dirty="0"/>
              <a:t> </a:t>
            </a:r>
            <a:r>
              <a:rPr lang="es-ES" dirty="0" err="1"/>
              <a:t>Part</a:t>
            </a:r>
            <a:r>
              <a:rPr lang="es-ES" dirty="0"/>
              <a:t> I: </a:t>
            </a:r>
            <a:r>
              <a:rPr lang="es-ES" dirty="0" err="1"/>
              <a:t>launching</a:t>
            </a:r>
            <a:r>
              <a:rPr lang="es-ES" dirty="0"/>
              <a:t> </a:t>
            </a:r>
            <a:r>
              <a:rPr lang="es-ES" dirty="0" err="1"/>
              <a:t>survival</a:t>
            </a:r>
            <a:endParaRPr lang="en-US" dirty="0"/>
          </a:p>
        </p:txBody>
      </p:sp>
      <p:pic>
        <p:nvPicPr>
          <p:cNvPr id="4" name="Content Placeholder 3" descr="A picture containing dark, black, sitting, computer&#10;&#10;Description automatically generated">
            <a:extLst>
              <a:ext uri="{FF2B5EF4-FFF2-40B4-BE49-F238E27FC236}">
                <a16:creationId xmlns:a16="http://schemas.microsoft.com/office/drawing/2014/main" id="{F481F1EB-F703-420B-9C06-6B4F421849D3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887365"/>
            <a:ext cx="3733800" cy="222743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B3C6F17-5FC8-4296-8937-EAA7688C56DF}"/>
                  </a:ext>
                </a:extLst>
              </p:cNvPr>
              <p:cNvSpPr txBox="1"/>
              <p:nvPr/>
            </p:nvSpPr>
            <p:spPr>
              <a:xfrm>
                <a:off x="4418882" y="1908707"/>
                <a:ext cx="3984360" cy="69249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800" b="1" u="none" dirty="0">
                    <a:solidFill>
                      <a:schemeClr val="bg2"/>
                    </a:solidFill>
                    <a:latin typeface="Abadi" panose="020B0604020104020204" pitchFamily="34" charset="0"/>
                    <a:cs typeface="Calibri Light" panose="020F0302020204030204" pitchFamily="34" charset="0"/>
                  </a:rPr>
                  <a:t>Conservation of energy model</a:t>
                </a:r>
                <a:endParaRPr lang="en-US" sz="1600" b="1" u="none" dirty="0">
                  <a:solidFill>
                    <a:schemeClr val="bg2"/>
                  </a:solidFill>
                  <a:latin typeface="Abadi" panose="020B0604020104020204" pitchFamily="34" charset="0"/>
                  <a:cs typeface="Calibri Light" panose="020F0302020204030204" pitchFamily="34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800" i="1" u="none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800" u="none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sz="1800" i="1" u="none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800" i="1" u="none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𝛿</m:t>
                          </m:r>
                        </m:e>
                      </m:func>
                      <m:d>
                        <m:dPr>
                          <m:ctrlPr>
                            <a:rPr lang="en-US" sz="1800" i="1" u="none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i="1" u="none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20</m:t>
                          </m:r>
                          <m:func>
                            <m:funcPr>
                              <m:ctrlPr>
                                <a:rPr lang="en-US" sz="18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800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</a:rPr>
                                <m:t>tan</m:t>
                              </m:r>
                            </m:fName>
                            <m:e>
                              <m:r>
                                <a:rPr lang="en-US" sz="18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</m:func>
                          <m:r>
                            <a:rPr lang="en-US" sz="1800" i="1" u="none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+1.9+20</m:t>
                          </m:r>
                          <m:func>
                            <m:funcPr>
                              <m:ctrlPr>
                                <a:rPr lang="en-US" sz="18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800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</a:rPr>
                                <m:t>tan</m:t>
                              </m:r>
                            </m:fName>
                            <m:e>
                              <m:r>
                                <a:rPr lang="en-US" sz="18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</m:e>
                          </m:func>
                        </m:e>
                      </m:d>
                      <m:r>
                        <a:rPr lang="en-US" sz="1800" i="1" u="none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</a:rPr>
                        <m:t>=20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B3C6F17-5FC8-4296-8937-EAA7688C56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8882" y="1908707"/>
                <a:ext cx="3984360" cy="692497"/>
              </a:xfrm>
              <a:prstGeom prst="rect">
                <a:avLst/>
              </a:prstGeom>
              <a:blipFill>
                <a:blip r:embed="rId4"/>
                <a:stretch>
                  <a:fillRect l="-3675" t="-114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 descr="A close up of a map&#10;&#10;Description automatically generated">
            <a:extLst>
              <a:ext uri="{FF2B5EF4-FFF2-40B4-BE49-F238E27FC236}">
                <a16:creationId xmlns:a16="http://schemas.microsoft.com/office/drawing/2014/main" id="{1385B5C9-5923-4976-9CC4-72CCC35C0896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514" y="4114800"/>
            <a:ext cx="4163485" cy="2667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5342E73-F5AB-4DB8-957D-97135F81A45D}"/>
                  </a:ext>
                </a:extLst>
              </p:cNvPr>
              <p:cNvSpPr txBox="1"/>
              <p:nvPr/>
            </p:nvSpPr>
            <p:spPr>
              <a:xfrm>
                <a:off x="4324928" y="2648071"/>
                <a:ext cx="2084914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1800" b="1" u="none" dirty="0">
                    <a:solidFill>
                      <a:schemeClr val="bg2"/>
                    </a:solidFill>
                    <a:latin typeface="Abadi" panose="020B0604020104020204" pitchFamily="34" charset="0"/>
                    <a:cs typeface="Calibri Light" panose="020F0302020204030204" pitchFamily="34" charset="0"/>
                  </a:rPr>
                  <a:t>Results: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s-ES" sz="1800" i="1" u="none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sz="1800" u="none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s-ES" sz="1800" u="none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s-ES" sz="1800" u="none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=4.97</m:t>
                    </m:r>
                  </m:oMath>
                </a14:m>
                <a:r>
                  <a:rPr lang="es-ES" sz="1800" u="none" dirty="0">
                    <a:solidFill>
                      <a:schemeClr val="bg2"/>
                    </a:solidFill>
                    <a:latin typeface="Cambria Math" panose="02040503050406030204" pitchFamily="18" charset="0"/>
                  </a:rPr>
                  <a:t> m/s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1800" u="none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sz="1800" u="none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=36.45º</m:t>
                    </m:r>
                  </m:oMath>
                </a14:m>
                <a:endParaRPr lang="es-ES" sz="1800" u="none" dirty="0">
                  <a:solidFill>
                    <a:schemeClr val="bg2"/>
                  </a:solidFill>
                  <a:latin typeface="Cambria Math" panose="02040503050406030204" pitchFamily="18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u="none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u="none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sz="1800" u="none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1800" u="none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=4.25 </m:t>
                    </m:r>
                    <m:r>
                      <a:rPr lang="en-US" sz="1800" u="none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endParaRPr lang="en-US" u="none" dirty="0">
                  <a:solidFill>
                    <a:schemeClr val="bg2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5342E73-F5AB-4DB8-957D-97135F81A4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4928" y="2648071"/>
                <a:ext cx="2084914" cy="1200329"/>
              </a:xfrm>
              <a:prstGeom prst="rect">
                <a:avLst/>
              </a:prstGeom>
              <a:blipFill>
                <a:blip r:embed="rId6"/>
                <a:stretch>
                  <a:fillRect l="-2339" t="-2538" b="-50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F6DD703-C234-4673-90B3-ADC77CED8015}"/>
                  </a:ext>
                </a:extLst>
              </p:cNvPr>
              <p:cNvSpPr txBox="1"/>
              <p:nvPr/>
            </p:nvSpPr>
            <p:spPr>
              <a:xfrm>
                <a:off x="6400631" y="2648071"/>
                <a:ext cx="2734158" cy="12134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1800" b="1" u="none" dirty="0" err="1">
                    <a:solidFill>
                      <a:schemeClr val="bg2"/>
                    </a:solidFill>
                    <a:latin typeface="Abadi" panose="020B0604020104020204" pitchFamily="34" charset="0"/>
                    <a:cs typeface="Calibri Light" panose="020F0302020204030204" pitchFamily="34" charset="0"/>
                  </a:rPr>
                  <a:t>Earth</a:t>
                </a:r>
                <a:r>
                  <a:rPr lang="es-ES" sz="1800" b="1" u="none" dirty="0">
                    <a:solidFill>
                      <a:schemeClr val="bg2"/>
                    </a:solidFill>
                    <a:latin typeface="Abadi" panose="020B0604020104020204" pitchFamily="34" charset="0"/>
                    <a:cs typeface="Calibri Light" panose="020F0302020204030204" pitchFamily="34" charset="0"/>
                  </a:rPr>
                  <a:t> </a:t>
                </a:r>
                <a:r>
                  <a:rPr lang="es-ES" sz="1800" b="1" u="none" dirty="0" err="1">
                    <a:solidFill>
                      <a:schemeClr val="bg2"/>
                    </a:solidFill>
                    <a:latin typeface="Abadi" panose="020B0604020104020204" pitchFamily="34" charset="0"/>
                    <a:cs typeface="Calibri Light" panose="020F0302020204030204" pitchFamily="34" charset="0"/>
                  </a:rPr>
                  <a:t>testing</a:t>
                </a:r>
                <a:r>
                  <a:rPr lang="es-ES" sz="1800" b="1" u="none" dirty="0">
                    <a:solidFill>
                      <a:schemeClr val="bg2"/>
                    </a:solidFill>
                    <a:latin typeface="Abadi" panose="020B0604020104020204" pitchFamily="34" charset="0"/>
                    <a:cs typeface="Calibri Light" panose="020F0302020204030204" pitchFamily="34" charset="0"/>
                  </a:rPr>
                  <a:t>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u="none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u="none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US" sz="1800" u="none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sub>
                      </m:sSub>
                      <m:r>
                        <a:rPr lang="en-US" sz="1800" u="none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i="1" u="none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8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sz="1800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num>
                        <m:den>
                          <m:r>
                            <a:rPr lang="en-US" sz="1800" u="none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  <m:sSub>
                            <m:sSubPr>
                              <m:ctrlPr>
                                <a:rPr lang="en-US" sz="18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en-US" sz="1800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sub>
                          </m:sSub>
                        </m:den>
                      </m:f>
                      <m:r>
                        <a:rPr lang="en-US" sz="1800" u="none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</a:rPr>
                        <m:t>·</m:t>
                      </m:r>
                      <m:r>
                        <a:rPr lang="en-US" sz="1800" u="none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</a:rPr>
                        <m:t>𝑆𝑀</m:t>
                      </m:r>
                      <m:r>
                        <a:rPr lang="en-US" sz="1800" u="none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</a:rPr>
                        <m:t>=2.18 </m:t>
                      </m:r>
                      <m:r>
                        <a:rPr lang="en-US" sz="1800" u="none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US" sz="1800" u="none" dirty="0">
                  <a:solidFill>
                    <a:schemeClr val="bg2"/>
                  </a:solidFill>
                  <a:latin typeface="Cambria Math" panose="02040503050406030204" pitchFamily="18" charset="0"/>
                </a:endParaRPr>
              </a:p>
              <a:p>
                <a:endParaRPr lang="es-ES" sz="1800" u="none" dirty="0">
                  <a:solidFill>
                    <a:schemeClr val="bg2"/>
                  </a:solidFill>
                  <a:latin typeface="Abadi" panose="020B0604020104020204" pitchFamily="34" charset="0"/>
                  <a:cs typeface="Calibri Light" panose="020F0302020204030204" pitchFamily="34" charset="0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F6DD703-C234-4673-90B3-ADC77CED80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0631" y="2648071"/>
                <a:ext cx="2734158" cy="1213474"/>
              </a:xfrm>
              <a:prstGeom prst="rect">
                <a:avLst/>
              </a:prstGeom>
              <a:blipFill>
                <a:blip r:embed="rId7"/>
                <a:stretch>
                  <a:fillRect l="-2009" t="-25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>
            <a:extLst>
              <a:ext uri="{FF2B5EF4-FFF2-40B4-BE49-F238E27FC236}">
                <a16:creationId xmlns:a16="http://schemas.microsoft.com/office/drawing/2014/main" id="{3C705FD1-A579-4EDA-8425-74E269BEB60E}"/>
              </a:ext>
            </a:extLst>
          </p:cNvPr>
          <p:cNvSpPr/>
          <p:nvPr/>
        </p:nvSpPr>
        <p:spPr bwMode="auto">
          <a:xfrm>
            <a:off x="0" y="5879964"/>
            <a:ext cx="9144000" cy="609600"/>
          </a:xfrm>
          <a:prstGeom prst="rect">
            <a:avLst/>
          </a:prstGeom>
          <a:solidFill>
            <a:schemeClr val="tx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600" b="1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Garamond" pitchFamily="18" charset="0"/>
              </a:rPr>
              <a:t>Minimizing</a:t>
            </a:r>
            <a:r>
              <a:rPr kumimoji="0" lang="en-US" sz="2600" b="1" i="0" u="none" strike="noStrike" cap="none" normalizeH="0" dirty="0">
                <a:ln>
                  <a:noFill/>
                </a:ln>
                <a:solidFill>
                  <a:schemeClr val="bg2"/>
                </a:solidFill>
                <a:effectLst/>
                <a:latin typeface="Garamond" pitchFamily="18" charset="0"/>
              </a:rPr>
              <a:t> impact forces…</a:t>
            </a:r>
            <a:endParaRPr kumimoji="0" lang="en-US" sz="2600" b="0" i="0" u="none" strike="noStrike" cap="none" normalizeH="0" baseline="0" dirty="0">
              <a:ln>
                <a:noFill/>
              </a:ln>
              <a:solidFill>
                <a:schemeClr val="bg2"/>
              </a:solidFill>
              <a:effectLst/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3867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6D441D-5938-4519-989E-61FDEFAE0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FemtoSat</a:t>
            </a:r>
            <a:r>
              <a:rPr lang="es-ES" dirty="0"/>
              <a:t> </a:t>
            </a:r>
            <a:r>
              <a:rPr lang="es-ES" dirty="0" err="1"/>
              <a:t>Architecture</a:t>
            </a:r>
            <a:endParaRPr lang="en-US" dirty="0"/>
          </a:p>
        </p:txBody>
      </p:sp>
      <p:pic>
        <p:nvPicPr>
          <p:cNvPr id="7" name="Picture 6" descr="A picture containing building, table, cage, window&#10;&#10;Description automatically generated">
            <a:extLst>
              <a:ext uri="{FF2B5EF4-FFF2-40B4-BE49-F238E27FC236}">
                <a16:creationId xmlns:a16="http://schemas.microsoft.com/office/drawing/2014/main" id="{4454C615-E56C-4159-9D0D-944E8F7938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3566" y="2590800"/>
            <a:ext cx="2013234" cy="258185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90CFCA1-3F84-4B84-8879-75C85790A50C}"/>
              </a:ext>
            </a:extLst>
          </p:cNvPr>
          <p:cNvSpPr txBox="1"/>
          <p:nvPr/>
        </p:nvSpPr>
        <p:spPr>
          <a:xfrm>
            <a:off x="381000" y="1981200"/>
            <a:ext cx="57150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u="none" dirty="0" err="1">
                <a:solidFill>
                  <a:schemeClr val="bg2"/>
                </a:solidFill>
              </a:rPr>
              <a:t>Dimensions</a:t>
            </a:r>
            <a:r>
              <a:rPr lang="es-ES" u="none" dirty="0">
                <a:solidFill>
                  <a:schemeClr val="bg2"/>
                </a:solidFill>
              </a:rPr>
              <a:t>: 2F (60mm x 30mm x 30mm)</a:t>
            </a:r>
          </a:p>
          <a:p>
            <a:r>
              <a:rPr lang="es-ES" u="none" dirty="0" err="1">
                <a:solidFill>
                  <a:schemeClr val="bg2"/>
                </a:solidFill>
              </a:rPr>
              <a:t>Elements</a:t>
            </a:r>
            <a:r>
              <a:rPr lang="es-ES" u="none" dirty="0">
                <a:solidFill>
                  <a:schemeClr val="bg2"/>
                </a:solidFill>
              </a:rPr>
              <a:t>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u="none" dirty="0">
                <a:solidFill>
                  <a:schemeClr val="bg2"/>
                </a:solidFill>
              </a:rPr>
              <a:t>Case (</a:t>
            </a:r>
            <a:r>
              <a:rPr lang="es-ES" u="none" dirty="0" err="1">
                <a:solidFill>
                  <a:schemeClr val="bg2"/>
                </a:solidFill>
              </a:rPr>
              <a:t>green</a:t>
            </a:r>
            <a:r>
              <a:rPr lang="es-ES" u="none" dirty="0">
                <a:solidFill>
                  <a:schemeClr val="bg2"/>
                </a:solidFill>
              </a:rPr>
              <a:t>)		[60,30,30]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u="none" dirty="0" err="1">
                <a:solidFill>
                  <a:schemeClr val="bg2"/>
                </a:solidFill>
              </a:rPr>
              <a:t>Gorilla</a:t>
            </a:r>
            <a:r>
              <a:rPr lang="es-ES" u="none" dirty="0">
                <a:solidFill>
                  <a:schemeClr val="bg2"/>
                </a:solidFill>
              </a:rPr>
              <a:t> </a:t>
            </a:r>
            <a:r>
              <a:rPr lang="es-ES" u="none" dirty="0" err="1">
                <a:solidFill>
                  <a:schemeClr val="bg2"/>
                </a:solidFill>
              </a:rPr>
              <a:t>glass</a:t>
            </a:r>
            <a:r>
              <a:rPr lang="es-ES" u="none" dirty="0">
                <a:solidFill>
                  <a:schemeClr val="bg2"/>
                </a:solidFill>
              </a:rPr>
              <a:t>		[54.8, 24.8, t: 0.4]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u="none" dirty="0">
                <a:solidFill>
                  <a:schemeClr val="bg2"/>
                </a:solidFill>
              </a:rPr>
              <a:t>Solar </a:t>
            </a:r>
            <a:r>
              <a:rPr lang="es-ES" u="none" dirty="0" err="1">
                <a:solidFill>
                  <a:schemeClr val="bg2"/>
                </a:solidFill>
              </a:rPr>
              <a:t>panels</a:t>
            </a:r>
            <a:r>
              <a:rPr lang="es-ES" u="none" dirty="0">
                <a:solidFill>
                  <a:schemeClr val="bg2"/>
                </a:solidFill>
              </a:rPr>
              <a:t>		[51, 21, t: 1.6]</a:t>
            </a:r>
            <a:endParaRPr lang="en-US" u="none" dirty="0">
              <a:solidFill>
                <a:schemeClr val="bg2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u="none" dirty="0" err="1">
                <a:solidFill>
                  <a:schemeClr val="bg2"/>
                </a:solidFill>
              </a:rPr>
              <a:t>Aluminum</a:t>
            </a:r>
            <a:r>
              <a:rPr lang="es-ES" u="none" dirty="0">
                <a:solidFill>
                  <a:schemeClr val="bg2"/>
                </a:solidFill>
              </a:rPr>
              <a:t> box	[54.8, 23.8, 23.8, t: 0.5]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u="none" dirty="0" err="1">
                <a:solidFill>
                  <a:schemeClr val="bg2"/>
                </a:solidFill>
              </a:rPr>
              <a:t>Insulation</a:t>
            </a:r>
            <a:r>
              <a:rPr lang="es-ES" u="none" dirty="0">
                <a:solidFill>
                  <a:schemeClr val="bg2"/>
                </a:solidFill>
              </a:rPr>
              <a:t> (MLI)	[53.8, 23.8, 23.8, t: 2,3]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u="none" dirty="0">
                <a:solidFill>
                  <a:schemeClr val="bg2"/>
                </a:solidFill>
              </a:rPr>
              <a:t>Hardware		[20, 20, 30]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3309978-2296-4811-AFAE-06BFF25CDA99}"/>
              </a:ext>
            </a:extLst>
          </p:cNvPr>
          <p:cNvSpPr txBox="1"/>
          <p:nvPr/>
        </p:nvSpPr>
        <p:spPr>
          <a:xfrm>
            <a:off x="457200" y="5715000"/>
            <a:ext cx="365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u="none" dirty="0" err="1">
                <a:solidFill>
                  <a:schemeClr val="bg2"/>
                </a:solidFill>
              </a:rPr>
              <a:t>All</a:t>
            </a:r>
            <a:r>
              <a:rPr lang="es-ES" u="none" dirty="0">
                <a:solidFill>
                  <a:schemeClr val="bg2"/>
                </a:solidFill>
              </a:rPr>
              <a:t> </a:t>
            </a:r>
            <a:r>
              <a:rPr lang="es-ES" u="none" dirty="0" err="1">
                <a:solidFill>
                  <a:schemeClr val="bg2"/>
                </a:solidFill>
              </a:rPr>
              <a:t>dimensions</a:t>
            </a:r>
            <a:r>
              <a:rPr lang="es-ES" u="none" dirty="0">
                <a:solidFill>
                  <a:schemeClr val="bg2"/>
                </a:solidFill>
              </a:rPr>
              <a:t> are in mm</a:t>
            </a:r>
            <a:endParaRPr lang="en-US" u="none" dirty="0">
              <a:solidFill>
                <a:schemeClr val="bg2"/>
              </a:solidFill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A58C462-1C30-4633-BC76-3CD2D104BC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45369"/>
            <a:ext cx="5867400" cy="4463414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81257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7F17D6-D8E4-4B36-A05A-DE2D1409A2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FemtoSat</a:t>
            </a:r>
            <a:r>
              <a:rPr lang="es-ES" dirty="0"/>
              <a:t> </a:t>
            </a:r>
            <a:r>
              <a:rPr lang="es-ES" dirty="0" err="1"/>
              <a:t>Power</a:t>
            </a:r>
            <a:r>
              <a:rPr lang="es-ES" dirty="0"/>
              <a:t> Budget</a:t>
            </a:r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3329669-6BF1-46E9-98A5-EEFFCE3DFA3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04304517"/>
              </p:ext>
            </p:extLst>
          </p:nvPr>
        </p:nvGraphicFramePr>
        <p:xfrm>
          <a:off x="0" y="1883456"/>
          <a:ext cx="9144000" cy="4974546"/>
        </p:xfrm>
        <a:graphic>
          <a:graphicData uri="http://schemas.openxmlformats.org/drawingml/2006/table">
            <a:tbl>
              <a:tblPr firstRow="1" firstCol="1" lastRow="1" bandRow="1"/>
              <a:tblGrid>
                <a:gridCol w="2413472">
                  <a:extLst>
                    <a:ext uri="{9D8B030D-6E8A-4147-A177-3AD203B41FA5}">
                      <a16:colId xmlns:a16="http://schemas.microsoft.com/office/drawing/2014/main" val="4211583741"/>
                    </a:ext>
                  </a:extLst>
                </a:gridCol>
                <a:gridCol w="2413472">
                  <a:extLst>
                    <a:ext uri="{9D8B030D-6E8A-4147-A177-3AD203B41FA5}">
                      <a16:colId xmlns:a16="http://schemas.microsoft.com/office/drawing/2014/main" val="1027877475"/>
                    </a:ext>
                  </a:extLst>
                </a:gridCol>
                <a:gridCol w="2158528">
                  <a:extLst>
                    <a:ext uri="{9D8B030D-6E8A-4147-A177-3AD203B41FA5}">
                      <a16:colId xmlns:a16="http://schemas.microsoft.com/office/drawing/2014/main" val="2498196634"/>
                    </a:ext>
                  </a:extLst>
                </a:gridCol>
                <a:gridCol w="2158528">
                  <a:extLst>
                    <a:ext uri="{9D8B030D-6E8A-4147-A177-3AD203B41FA5}">
                      <a16:colId xmlns:a16="http://schemas.microsoft.com/office/drawing/2014/main" val="1312438489"/>
                    </a:ext>
                  </a:extLst>
                </a:gridCol>
              </a:tblGrid>
              <a:tr h="31001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+mn-lt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Group</a:t>
                      </a:r>
                      <a:endParaRPr lang="en-US" sz="1600" dirty="0">
                        <a:effectLst/>
                        <a:latin typeface="+mn-lt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 Light" panose="020F0302020204030204" pitchFamily="34" charset="0"/>
                        </a:rPr>
                        <a:t>Element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Mass (g)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Volume (mm)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5372809"/>
                  </a:ext>
                </a:extLst>
              </a:tr>
              <a:tr h="310012">
                <a:tc rowSpan="6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Hardware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2"/>
                          </a:solidFill>
                          <a:effectLst/>
                          <a:latin typeface="+mn-lt"/>
                          <a:ea typeface="+mn-ea"/>
                          <a:cs typeface="Calibri Light" panose="020F0302020204030204" pitchFamily="34" charset="0"/>
                        </a:rPr>
                        <a:t>Processor board (</a:t>
                      </a:r>
                      <a:r>
                        <a:rPr lang="en-US" sz="1400" dirty="0" err="1">
                          <a:solidFill>
                            <a:schemeClr val="bg2"/>
                          </a:solidFill>
                          <a:effectLst/>
                          <a:latin typeface="+mn-lt"/>
                          <a:ea typeface="+mn-ea"/>
                          <a:cs typeface="Calibri Light" panose="020F0302020204030204" pitchFamily="34" charset="0"/>
                        </a:rPr>
                        <a:t>TinyZero</a:t>
                      </a:r>
                      <a:r>
                        <a:rPr lang="en-US" sz="1400" dirty="0">
                          <a:solidFill>
                            <a:schemeClr val="bg2"/>
                          </a:solidFill>
                          <a:effectLst/>
                          <a:latin typeface="+mn-lt"/>
                          <a:ea typeface="+mn-ea"/>
                          <a:cs typeface="Calibri Light" panose="020F0302020204030204" pitchFamily="34" charset="0"/>
                        </a:rPr>
                        <a:t>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DEE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1.4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DEE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20x20x2.9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DE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2592413"/>
                  </a:ext>
                </a:extLst>
              </a:tr>
              <a:tr h="31001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strike="sngStrike" dirty="0">
                          <a:solidFill>
                            <a:schemeClr val="bg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Processor board (</a:t>
                      </a:r>
                      <a:r>
                        <a:rPr lang="en-US" sz="1400" strike="sngStrike" dirty="0" err="1">
                          <a:solidFill>
                            <a:schemeClr val="bg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TinyDuino</a:t>
                      </a:r>
                      <a:r>
                        <a:rPr lang="en-US" sz="1400" strike="sngStrike" dirty="0">
                          <a:solidFill>
                            <a:schemeClr val="bg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)</a:t>
                      </a:r>
                      <a:endParaRPr lang="en-US" sz="1400" dirty="0">
                        <a:solidFill>
                          <a:schemeClr val="bg2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F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strike="sngStrike" dirty="0">
                          <a:solidFill>
                            <a:schemeClr val="bg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1.10</a:t>
                      </a:r>
                      <a:endParaRPr lang="en-US" sz="1400" dirty="0">
                        <a:solidFill>
                          <a:schemeClr val="bg2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F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strike="sngStrike" dirty="0">
                          <a:solidFill>
                            <a:schemeClr val="bg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20x20x2.9</a:t>
                      </a:r>
                      <a:endParaRPr lang="en-US" sz="1400" dirty="0">
                        <a:solidFill>
                          <a:schemeClr val="bg2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F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0562055"/>
                  </a:ext>
                </a:extLst>
              </a:tr>
              <a:tr h="31001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IMU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DEE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DEE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20x20x5.11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DE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7907783"/>
                  </a:ext>
                </a:extLst>
              </a:tr>
              <a:tr h="31001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Radio + (antenna)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F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1.15+0.26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F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20x20x5.11 (+177)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F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6406052"/>
                  </a:ext>
                </a:extLst>
              </a:tr>
              <a:tr h="31001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Battery (150 mA, 3.7V)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DEE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3.77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DEE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20x20x5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DE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8549708"/>
                  </a:ext>
                </a:extLst>
              </a:tr>
              <a:tr h="31001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Proto Board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F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0.85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F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20x20x5.11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F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7853967"/>
                  </a:ext>
                </a:extLst>
              </a:tr>
              <a:tr h="310012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Solar array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Charger controller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DEE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0.54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DEE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14x9x3.7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DE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0630871"/>
                  </a:ext>
                </a:extLst>
              </a:tr>
              <a:tr h="31001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strike="sngStrike" dirty="0">
                          <a:solidFill>
                            <a:schemeClr val="bg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Short panels (Test) 2x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F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strike="sngStrike" dirty="0">
                          <a:solidFill>
                            <a:schemeClr val="bg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~5.6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F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strike="sngStrike" dirty="0">
                          <a:solidFill>
                            <a:schemeClr val="bg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21x21x2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F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3725200"/>
                  </a:ext>
                </a:extLst>
              </a:tr>
              <a:tr h="310012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Structure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Long panels (Test) 4x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DEE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~27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DEE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51x21x2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DE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4813376"/>
                  </a:ext>
                </a:extLst>
              </a:tr>
              <a:tr h="31001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TPU case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F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9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F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60x30x30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F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8228859"/>
                  </a:ext>
                </a:extLst>
              </a:tr>
              <a:tr h="310012"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Insulation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Box (aluminum)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DEE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DEE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54.8x24.8x24.8 (t=0.5)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DE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6267788"/>
                  </a:ext>
                </a:extLst>
              </a:tr>
              <a:tr h="63437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MLI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F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F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53.8x23.8x2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23.8x23.8x2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F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0314834"/>
                  </a:ext>
                </a:extLst>
              </a:tr>
              <a:tr h="310012">
                <a:tc v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Aerogel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DEE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DEE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DE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1611902"/>
                  </a:ext>
                </a:extLst>
              </a:tr>
              <a:tr h="31001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 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Total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+mn-lt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 </a:t>
                      </a: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7EF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53.97</a:t>
                      </a: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7EF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60x30x30 (2F)</a:t>
                      </a: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7EF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72041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83244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127CBF-F53B-40B3-809C-55BBB7B371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Circuit</a:t>
            </a:r>
            <a:r>
              <a:rPr lang="es-ES" dirty="0"/>
              <a:t> </a:t>
            </a:r>
            <a:r>
              <a:rPr lang="es-ES" dirty="0" err="1"/>
              <a:t>Design</a:t>
            </a:r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90041191-D80C-494C-86A7-68FCCC418603}"/>
              </a:ext>
            </a:extLst>
          </p:cNvPr>
          <p:cNvGrpSpPr/>
          <p:nvPr/>
        </p:nvGrpSpPr>
        <p:grpSpPr>
          <a:xfrm>
            <a:off x="363380" y="1905000"/>
            <a:ext cx="4298396" cy="3810000"/>
            <a:chOff x="2814684" y="462749"/>
            <a:chExt cx="6559305" cy="5546511"/>
          </a:xfrm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85678792-0FB6-435B-BE84-8C0E51B830D8}"/>
                </a:ext>
              </a:extLst>
            </p:cNvPr>
            <p:cNvGrpSpPr/>
            <p:nvPr/>
          </p:nvGrpSpPr>
          <p:grpSpPr>
            <a:xfrm>
              <a:off x="2814684" y="462749"/>
              <a:ext cx="6559305" cy="1467681"/>
              <a:chOff x="2814684" y="462749"/>
              <a:chExt cx="6559305" cy="1467681"/>
            </a:xfrm>
          </p:grpSpPr>
          <p:grpSp>
            <p:nvGrpSpPr>
              <p:cNvPr id="52" name="Group 51">
                <a:extLst>
                  <a:ext uri="{FF2B5EF4-FFF2-40B4-BE49-F238E27FC236}">
                    <a16:creationId xmlns:a16="http://schemas.microsoft.com/office/drawing/2014/main" id="{CDF2B8C6-2F7E-41D9-B5FA-A6F131C9C39A}"/>
                  </a:ext>
                </a:extLst>
              </p:cNvPr>
              <p:cNvGrpSpPr/>
              <p:nvPr/>
            </p:nvGrpSpPr>
            <p:grpSpPr>
              <a:xfrm>
                <a:off x="2814684" y="462749"/>
                <a:ext cx="6559305" cy="781050"/>
                <a:chOff x="3320711" y="462749"/>
                <a:chExt cx="6559305" cy="781050"/>
              </a:xfrm>
            </p:grpSpPr>
            <p:sp>
              <p:nvSpPr>
                <p:cNvPr id="61" name="Rectangle 60">
                  <a:extLst>
                    <a:ext uri="{FF2B5EF4-FFF2-40B4-BE49-F238E27FC236}">
                      <a16:creationId xmlns:a16="http://schemas.microsoft.com/office/drawing/2014/main" id="{852E0C4F-2C7C-4861-8F45-BDC49BE0AC7C}"/>
                    </a:ext>
                  </a:extLst>
                </p:cNvPr>
                <p:cNvSpPr/>
                <p:nvPr/>
              </p:nvSpPr>
              <p:spPr>
                <a:xfrm>
                  <a:off x="3320711" y="462749"/>
                  <a:ext cx="1266825" cy="781050"/>
                </a:xfrm>
                <a:prstGeom prst="rect">
                  <a:avLst/>
                </a:prstGeom>
                <a:solidFill>
                  <a:srgbClr val="5B9BD5"/>
                </a:solidFill>
                <a:ln w="12700" cap="flat" cmpd="sng" algn="ctr">
                  <a:solidFill>
                    <a:srgbClr val="5B9BD5">
                      <a:shade val="50000"/>
                    </a:srgb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s-ES" sz="1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Panel 1</a:t>
                  </a:r>
                  <a:endParaRPr kumimoji="0" lang="en-US" sz="1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3" name="Rectangle 62">
                  <a:extLst>
                    <a:ext uri="{FF2B5EF4-FFF2-40B4-BE49-F238E27FC236}">
                      <a16:creationId xmlns:a16="http://schemas.microsoft.com/office/drawing/2014/main" id="{038CE4A5-A6FD-4CAF-9EB3-463B316AECA8}"/>
                    </a:ext>
                  </a:extLst>
                </p:cNvPr>
                <p:cNvSpPr/>
                <p:nvPr/>
              </p:nvSpPr>
              <p:spPr>
                <a:xfrm>
                  <a:off x="8613191" y="462749"/>
                  <a:ext cx="1266825" cy="781050"/>
                </a:xfrm>
                <a:prstGeom prst="rect">
                  <a:avLst/>
                </a:prstGeom>
                <a:solidFill>
                  <a:srgbClr val="5B9BD5"/>
                </a:solidFill>
                <a:ln w="12700" cap="flat" cmpd="sng" algn="ctr">
                  <a:solidFill>
                    <a:srgbClr val="5B9BD5">
                      <a:shade val="50000"/>
                    </a:srgb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s-ES" sz="1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Panel 4</a:t>
                  </a:r>
                  <a:endParaRPr kumimoji="0" lang="en-US" sz="1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4" name="Rectangle 63">
                  <a:extLst>
                    <a:ext uri="{FF2B5EF4-FFF2-40B4-BE49-F238E27FC236}">
                      <a16:creationId xmlns:a16="http://schemas.microsoft.com/office/drawing/2014/main" id="{E2C1B273-248E-4030-A481-B8992F14D571}"/>
                    </a:ext>
                  </a:extLst>
                </p:cNvPr>
                <p:cNvSpPr/>
                <p:nvPr/>
              </p:nvSpPr>
              <p:spPr>
                <a:xfrm>
                  <a:off x="6849031" y="462749"/>
                  <a:ext cx="1266825" cy="781050"/>
                </a:xfrm>
                <a:prstGeom prst="rect">
                  <a:avLst/>
                </a:prstGeom>
                <a:solidFill>
                  <a:srgbClr val="5B9BD5"/>
                </a:solidFill>
                <a:ln w="12700" cap="flat" cmpd="sng" algn="ctr">
                  <a:solidFill>
                    <a:srgbClr val="5B9BD5">
                      <a:shade val="50000"/>
                    </a:srgb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s-ES" sz="1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Panel 3</a:t>
                  </a:r>
                  <a:endParaRPr kumimoji="0" lang="en-US" sz="1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5" name="Rectangle 64">
                  <a:extLst>
                    <a:ext uri="{FF2B5EF4-FFF2-40B4-BE49-F238E27FC236}">
                      <a16:creationId xmlns:a16="http://schemas.microsoft.com/office/drawing/2014/main" id="{D1E57B29-3814-4EFE-9D39-D53CBCE8BF9C}"/>
                    </a:ext>
                  </a:extLst>
                </p:cNvPr>
                <p:cNvSpPr/>
                <p:nvPr/>
              </p:nvSpPr>
              <p:spPr>
                <a:xfrm>
                  <a:off x="5084871" y="462749"/>
                  <a:ext cx="1266825" cy="781050"/>
                </a:xfrm>
                <a:prstGeom prst="rect">
                  <a:avLst/>
                </a:prstGeom>
                <a:solidFill>
                  <a:srgbClr val="5B9BD5"/>
                </a:solidFill>
                <a:ln w="12700" cap="flat" cmpd="sng" algn="ctr">
                  <a:solidFill>
                    <a:srgbClr val="5B9BD5">
                      <a:shade val="50000"/>
                    </a:srgb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s-ES" sz="1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Panel 2</a:t>
                  </a:r>
                  <a:endParaRPr kumimoji="0" lang="en-US" sz="1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53" name="Group 52">
                <a:extLst>
                  <a:ext uri="{FF2B5EF4-FFF2-40B4-BE49-F238E27FC236}">
                    <a16:creationId xmlns:a16="http://schemas.microsoft.com/office/drawing/2014/main" id="{3A2D9DFA-BDE4-44F0-B382-7F538C961784}"/>
                  </a:ext>
                </a:extLst>
              </p:cNvPr>
              <p:cNvGrpSpPr/>
              <p:nvPr/>
            </p:nvGrpSpPr>
            <p:grpSpPr>
              <a:xfrm>
                <a:off x="3448096" y="1243799"/>
                <a:ext cx="5292481" cy="686631"/>
                <a:chOff x="3448096" y="1243799"/>
                <a:chExt cx="5292481" cy="540607"/>
              </a:xfrm>
            </p:grpSpPr>
            <p:cxnSp>
              <p:nvCxnSpPr>
                <p:cNvPr id="55" name="Connector: Elbow 54">
                  <a:extLst>
                    <a:ext uri="{FF2B5EF4-FFF2-40B4-BE49-F238E27FC236}">
                      <a16:creationId xmlns:a16="http://schemas.microsoft.com/office/drawing/2014/main" id="{0B907810-A920-435C-8E20-6E70595A60DE}"/>
                    </a:ext>
                  </a:extLst>
                </p:cNvPr>
                <p:cNvCxnSpPr>
                  <a:cxnSpLocks/>
                  <a:stCxn id="61" idx="2"/>
                </p:cNvCxnSpPr>
                <p:nvPr/>
              </p:nvCxnSpPr>
              <p:spPr>
                <a:xfrm rot="16200000" flipH="1">
                  <a:off x="4487689" y="204206"/>
                  <a:ext cx="540606" cy="2619791"/>
                </a:xfrm>
                <a:prstGeom prst="bentConnector3">
                  <a:avLst>
                    <a:gd name="adj1" fmla="val 50000"/>
                  </a:avLst>
                </a:prstGeom>
                <a:noFill/>
                <a:ln w="6350" cap="flat" cmpd="sng" algn="ctr">
                  <a:solidFill>
                    <a:srgbClr val="4472C4"/>
                  </a:solidFill>
                  <a:prstDash val="solid"/>
                  <a:miter lim="800000"/>
                  <a:tailEnd type="triangle"/>
                </a:ln>
                <a:effectLst/>
              </p:spPr>
            </p:cxnSp>
            <p:cxnSp>
              <p:nvCxnSpPr>
                <p:cNvPr id="56" name="Connector: Elbow 55">
                  <a:extLst>
                    <a:ext uri="{FF2B5EF4-FFF2-40B4-BE49-F238E27FC236}">
                      <a16:creationId xmlns:a16="http://schemas.microsoft.com/office/drawing/2014/main" id="{6B6DA23B-0A1A-48AC-BDF6-271F9075CC06}"/>
                    </a:ext>
                  </a:extLst>
                </p:cNvPr>
                <p:cNvCxnSpPr>
                  <a:cxnSpLocks/>
                  <a:stCxn id="65" idx="2"/>
                </p:cNvCxnSpPr>
                <p:nvPr/>
              </p:nvCxnSpPr>
              <p:spPr>
                <a:xfrm rot="16200000" flipH="1">
                  <a:off x="5369769" y="1086286"/>
                  <a:ext cx="540606" cy="855631"/>
                </a:xfrm>
                <a:prstGeom prst="bentConnector3">
                  <a:avLst/>
                </a:prstGeom>
                <a:noFill/>
                <a:ln w="6350" cap="flat" cmpd="sng" algn="ctr">
                  <a:solidFill>
                    <a:srgbClr val="4472C4"/>
                  </a:solidFill>
                  <a:prstDash val="solid"/>
                  <a:miter lim="800000"/>
                  <a:tailEnd type="triangle"/>
                </a:ln>
                <a:effectLst/>
              </p:spPr>
            </p:cxnSp>
            <p:cxnSp>
              <p:nvCxnSpPr>
                <p:cNvPr id="57" name="Connector: Elbow 56">
                  <a:extLst>
                    <a:ext uri="{FF2B5EF4-FFF2-40B4-BE49-F238E27FC236}">
                      <a16:creationId xmlns:a16="http://schemas.microsoft.com/office/drawing/2014/main" id="{50CD9648-9C42-4122-A07D-4B958DEEFDD6}"/>
                    </a:ext>
                  </a:extLst>
                </p:cNvPr>
                <p:cNvCxnSpPr>
                  <a:cxnSpLocks/>
                  <a:stCxn id="64" idx="2"/>
                </p:cNvCxnSpPr>
                <p:nvPr/>
              </p:nvCxnSpPr>
              <p:spPr>
                <a:xfrm rot="5400000">
                  <a:off x="6251850" y="1059838"/>
                  <a:ext cx="540606" cy="908529"/>
                </a:xfrm>
                <a:prstGeom prst="bentConnector3">
                  <a:avLst>
                    <a:gd name="adj1" fmla="val 50000"/>
                  </a:avLst>
                </a:prstGeom>
                <a:noFill/>
                <a:ln w="6350" cap="flat" cmpd="sng" algn="ctr">
                  <a:solidFill>
                    <a:srgbClr val="4472C4"/>
                  </a:solidFill>
                  <a:prstDash val="solid"/>
                  <a:miter lim="800000"/>
                  <a:tailEnd type="triangle"/>
                </a:ln>
                <a:effectLst/>
              </p:spPr>
            </p:cxnSp>
            <p:cxnSp>
              <p:nvCxnSpPr>
                <p:cNvPr id="58" name="Connector: Elbow 57">
                  <a:extLst>
                    <a:ext uri="{FF2B5EF4-FFF2-40B4-BE49-F238E27FC236}">
                      <a16:creationId xmlns:a16="http://schemas.microsoft.com/office/drawing/2014/main" id="{772D8A0C-9219-40AD-93E0-D0CFC2C29768}"/>
                    </a:ext>
                  </a:extLst>
                </p:cNvPr>
                <p:cNvCxnSpPr>
                  <a:cxnSpLocks/>
                  <a:stCxn id="63" idx="2"/>
                </p:cNvCxnSpPr>
                <p:nvPr/>
              </p:nvCxnSpPr>
              <p:spPr>
                <a:xfrm rot="5400000">
                  <a:off x="7133930" y="177758"/>
                  <a:ext cx="540606" cy="2672689"/>
                </a:xfrm>
                <a:prstGeom prst="bentConnector3">
                  <a:avLst>
                    <a:gd name="adj1" fmla="val 50000"/>
                  </a:avLst>
                </a:prstGeom>
                <a:noFill/>
                <a:ln w="6350" cap="flat" cmpd="sng" algn="ctr">
                  <a:solidFill>
                    <a:srgbClr val="4472C4"/>
                  </a:solidFill>
                  <a:prstDash val="solid"/>
                  <a:miter lim="800000"/>
                  <a:tailEnd type="triangle"/>
                </a:ln>
                <a:effectLst/>
              </p:spPr>
            </p:cxnSp>
          </p:grp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49FDB0A9-E497-4168-A429-639D0C8E6904}"/>
                </a:ext>
              </a:extLst>
            </p:cNvPr>
            <p:cNvGrpSpPr/>
            <p:nvPr/>
          </p:nvGrpSpPr>
          <p:grpSpPr>
            <a:xfrm>
              <a:off x="2946785" y="1830124"/>
              <a:ext cx="6117965" cy="4179136"/>
              <a:chOff x="2946785" y="1830124"/>
              <a:chExt cx="6117965" cy="4179136"/>
            </a:xfrm>
          </p:grpSpPr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49CE9283-0F12-4CF9-BB78-19D27616BAD5}"/>
                  </a:ext>
                </a:extLst>
              </p:cNvPr>
              <p:cNvSpPr/>
              <p:nvPr/>
            </p:nvSpPr>
            <p:spPr>
              <a:xfrm>
                <a:off x="2946785" y="2702787"/>
                <a:ext cx="1376640" cy="528682"/>
              </a:xfrm>
              <a:prstGeom prst="rect">
                <a:avLst/>
              </a:prstGeom>
              <a:solidFill>
                <a:srgbClr val="FFC000"/>
              </a:solidFill>
              <a:ln w="12700" cap="flat" cmpd="sng" algn="ctr">
                <a:solidFill>
                  <a:srgbClr val="FFC000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Proto </a:t>
                </a:r>
                <a:r>
                  <a:rPr kumimoji="0" lang="es-ES" sz="1400" b="0" i="0" u="none" strike="noStrike" kern="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board</a:t>
                </a:r>
                <a:endPara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5D1A43A0-D0F2-4D3F-A896-E1F606468FDF}"/>
                  </a:ext>
                </a:extLst>
              </p:cNvPr>
              <p:cNvSpPr/>
              <p:nvPr/>
            </p:nvSpPr>
            <p:spPr>
              <a:xfrm>
                <a:off x="7688110" y="2681353"/>
                <a:ext cx="1376640" cy="528682"/>
              </a:xfrm>
              <a:prstGeom prst="rect">
                <a:avLst/>
              </a:prstGeom>
              <a:solidFill>
                <a:srgbClr val="70AD47"/>
              </a:solidFill>
              <a:ln w="12700" cap="flat" cmpd="sng" algn="ctr">
                <a:solidFill>
                  <a:srgbClr val="70AD47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400" b="0" i="0" u="none" strike="noStrike" kern="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Charger</a:t>
                </a:r>
                <a:r>
                  <a:rPr kumimoji="0" lang="es-ES" sz="1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:r>
                  <a:rPr kumimoji="0" lang="es-ES" sz="1400" b="0" i="0" u="none" strike="noStrike" kern="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controller</a:t>
                </a:r>
                <a:endPara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cxnSp>
            <p:nvCxnSpPr>
              <p:cNvPr id="41" name="Connector: Elbow 40">
                <a:extLst>
                  <a:ext uri="{FF2B5EF4-FFF2-40B4-BE49-F238E27FC236}">
                    <a16:creationId xmlns:a16="http://schemas.microsoft.com/office/drawing/2014/main" id="{67700BBE-7B9B-45DE-9410-2023078F0354}"/>
                  </a:ext>
                </a:extLst>
              </p:cNvPr>
              <p:cNvCxnSpPr>
                <a:cxnSpLocks/>
                <a:endCxn id="39" idx="0"/>
              </p:cNvCxnSpPr>
              <p:nvPr/>
            </p:nvCxnSpPr>
            <p:spPr>
              <a:xfrm rot="5400000">
                <a:off x="4415166" y="1050064"/>
                <a:ext cx="872663" cy="2432783"/>
              </a:xfrm>
              <a:prstGeom prst="bentConnector3">
                <a:avLst>
                  <a:gd name="adj1" fmla="val 19810"/>
                </a:avLst>
              </a:prstGeom>
              <a:noFill/>
              <a:ln w="6350" cap="flat" cmpd="sng" algn="ctr">
                <a:solidFill>
                  <a:srgbClr val="ED7D31"/>
                </a:solidFill>
                <a:prstDash val="solid"/>
                <a:miter lim="800000"/>
                <a:tailEnd type="triangle"/>
              </a:ln>
              <a:effectLst/>
            </p:spPr>
          </p:cxnSp>
          <p:cxnSp>
            <p:nvCxnSpPr>
              <p:cNvPr id="42" name="Connector: Elbow 41">
                <a:extLst>
                  <a:ext uri="{FF2B5EF4-FFF2-40B4-BE49-F238E27FC236}">
                    <a16:creationId xmlns:a16="http://schemas.microsoft.com/office/drawing/2014/main" id="{D9C7418B-F663-43CD-A70D-39304E9DCCC0}"/>
                  </a:ext>
                </a:extLst>
              </p:cNvPr>
              <p:cNvCxnSpPr>
                <a:cxnSpLocks/>
                <a:endCxn id="40" idx="0"/>
              </p:cNvCxnSpPr>
              <p:nvPr/>
            </p:nvCxnSpPr>
            <p:spPr>
              <a:xfrm>
                <a:off x="6067887" y="1995634"/>
                <a:ext cx="2308543" cy="685719"/>
              </a:xfrm>
              <a:prstGeom prst="bentConnector2">
                <a:avLst/>
              </a:prstGeom>
              <a:noFill/>
              <a:ln w="6350" cap="flat" cmpd="sng" algn="ctr">
                <a:solidFill>
                  <a:srgbClr val="4472C4"/>
                </a:solidFill>
                <a:prstDash val="solid"/>
                <a:miter lim="800000"/>
                <a:tailEnd type="triangle"/>
              </a:ln>
              <a:effectLst/>
            </p:spPr>
          </p:cxn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B4BC6687-3020-4D60-AA62-83DFE8E13F3C}"/>
                  </a:ext>
                </a:extLst>
              </p:cNvPr>
              <p:cNvSpPr/>
              <p:nvPr/>
            </p:nvSpPr>
            <p:spPr>
              <a:xfrm>
                <a:off x="7732798" y="3905741"/>
                <a:ext cx="1287263" cy="772357"/>
              </a:xfrm>
              <a:prstGeom prst="rect">
                <a:avLst/>
              </a:prstGeom>
              <a:solidFill>
                <a:srgbClr val="70AD47"/>
              </a:solidFill>
              <a:ln w="12700" cap="flat" cmpd="sng" algn="ctr">
                <a:solidFill>
                  <a:srgbClr val="70AD47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400" b="0" i="0" u="none" strike="noStrike" kern="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Battery</a:t>
                </a:r>
                <a:endPara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4E801ABA-D349-42C7-A144-6F08167C31A3}"/>
                  </a:ext>
                </a:extLst>
              </p:cNvPr>
              <p:cNvSpPr/>
              <p:nvPr/>
            </p:nvSpPr>
            <p:spPr>
              <a:xfrm>
                <a:off x="4547634" y="5236715"/>
                <a:ext cx="1287263" cy="772357"/>
              </a:xfrm>
              <a:prstGeom prst="rect">
                <a:avLst/>
              </a:prstGeom>
              <a:solidFill>
                <a:srgbClr val="4472C4"/>
              </a:solidFill>
              <a:ln w="12700" cap="flat" cmpd="sng" algn="ctr">
                <a:solidFill>
                  <a:srgbClr val="4472C4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IMU</a:t>
                </a:r>
                <a:endPara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4DB6FE58-2698-4C49-AD18-AC2008F16129}"/>
                  </a:ext>
                </a:extLst>
              </p:cNvPr>
              <p:cNvSpPr/>
              <p:nvPr/>
            </p:nvSpPr>
            <p:spPr>
              <a:xfrm>
                <a:off x="6806030" y="5236903"/>
                <a:ext cx="1287263" cy="772357"/>
              </a:xfrm>
              <a:prstGeom prst="rect">
                <a:avLst/>
              </a:prstGeom>
              <a:solidFill>
                <a:srgbClr val="4472C4"/>
              </a:solidFill>
              <a:ln w="12700" cap="flat" cmpd="sng" algn="ctr">
                <a:solidFill>
                  <a:srgbClr val="4472C4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400" b="0" i="0" u="none" strike="noStrike" kern="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Processor</a:t>
                </a:r>
                <a:endPara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EFAA1F00-034E-46D2-8E4C-6E6060BEA6D8}"/>
                  </a:ext>
                </a:extLst>
              </p:cNvPr>
              <p:cNvSpPr/>
              <p:nvPr/>
            </p:nvSpPr>
            <p:spPr>
              <a:xfrm>
                <a:off x="2991473" y="3882870"/>
                <a:ext cx="1287263" cy="772357"/>
              </a:xfrm>
              <a:prstGeom prst="rect">
                <a:avLst/>
              </a:prstGeom>
              <a:solidFill>
                <a:srgbClr val="4472C4"/>
              </a:solidFill>
              <a:ln w="12700" cap="flat" cmpd="sng" algn="ctr">
                <a:solidFill>
                  <a:srgbClr val="4472C4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Radio 433MHz</a:t>
                </a:r>
                <a:endPara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cxnSp>
            <p:nvCxnSpPr>
              <p:cNvPr id="47" name="Straight Arrow Connector 46">
                <a:extLst>
                  <a:ext uri="{FF2B5EF4-FFF2-40B4-BE49-F238E27FC236}">
                    <a16:creationId xmlns:a16="http://schemas.microsoft.com/office/drawing/2014/main" id="{9E855A7B-B21E-45DF-95EC-1D5172622750}"/>
                  </a:ext>
                </a:extLst>
              </p:cNvPr>
              <p:cNvCxnSpPr>
                <a:cxnSpLocks/>
                <a:stCxn id="43" idx="2"/>
                <a:endCxn id="45" idx="0"/>
              </p:cNvCxnSpPr>
              <p:nvPr/>
            </p:nvCxnSpPr>
            <p:spPr>
              <a:xfrm flipH="1">
                <a:off x="7449661" y="4678097"/>
                <a:ext cx="926768" cy="558806"/>
              </a:xfrm>
              <a:prstGeom prst="straightConnector1">
                <a:avLst/>
              </a:prstGeom>
              <a:noFill/>
              <a:ln w="6350" cap="flat" cmpd="sng" algn="ctr">
                <a:solidFill>
                  <a:srgbClr val="4472C4"/>
                </a:solidFill>
                <a:prstDash val="solid"/>
                <a:miter lim="800000"/>
                <a:tailEnd type="triangle"/>
              </a:ln>
              <a:effectLst/>
            </p:spPr>
          </p:cxnSp>
          <p:cxnSp>
            <p:nvCxnSpPr>
              <p:cNvPr id="48" name="Straight Arrow Connector 47">
                <a:extLst>
                  <a:ext uri="{FF2B5EF4-FFF2-40B4-BE49-F238E27FC236}">
                    <a16:creationId xmlns:a16="http://schemas.microsoft.com/office/drawing/2014/main" id="{1B7BAAB1-7C1D-4735-B5B2-B99AB3B23817}"/>
                  </a:ext>
                </a:extLst>
              </p:cNvPr>
              <p:cNvCxnSpPr>
                <a:cxnSpLocks/>
                <a:stCxn id="45" idx="1"/>
                <a:endCxn id="44" idx="3"/>
              </p:cNvCxnSpPr>
              <p:nvPr/>
            </p:nvCxnSpPr>
            <p:spPr>
              <a:xfrm flipH="1" flipV="1">
                <a:off x="5834897" y="5622894"/>
                <a:ext cx="971133" cy="188"/>
              </a:xfrm>
              <a:prstGeom prst="straightConnector1">
                <a:avLst/>
              </a:prstGeom>
              <a:noFill/>
              <a:ln w="6350" cap="flat" cmpd="sng" algn="ctr">
                <a:solidFill>
                  <a:srgbClr val="4472C4"/>
                </a:solidFill>
                <a:prstDash val="solid"/>
                <a:miter lim="800000"/>
                <a:tailEnd type="triangle"/>
              </a:ln>
              <a:effectLst/>
            </p:spPr>
          </p:cxnSp>
          <p:cxnSp>
            <p:nvCxnSpPr>
              <p:cNvPr id="49" name="Straight Arrow Connector 48">
                <a:extLst>
                  <a:ext uri="{FF2B5EF4-FFF2-40B4-BE49-F238E27FC236}">
                    <a16:creationId xmlns:a16="http://schemas.microsoft.com/office/drawing/2014/main" id="{86F390E0-3934-40A9-A879-A925CF4F0E17}"/>
                  </a:ext>
                </a:extLst>
              </p:cNvPr>
              <p:cNvCxnSpPr>
                <a:cxnSpLocks/>
                <a:stCxn id="44" idx="1"/>
                <a:endCxn id="46" idx="2"/>
              </p:cNvCxnSpPr>
              <p:nvPr/>
            </p:nvCxnSpPr>
            <p:spPr>
              <a:xfrm flipH="1" flipV="1">
                <a:off x="3635105" y="4655227"/>
                <a:ext cx="912529" cy="967667"/>
              </a:xfrm>
              <a:prstGeom prst="straightConnector1">
                <a:avLst/>
              </a:prstGeom>
              <a:noFill/>
              <a:ln w="6350" cap="flat" cmpd="sng" algn="ctr">
                <a:solidFill>
                  <a:srgbClr val="4472C4"/>
                </a:solidFill>
                <a:prstDash val="solid"/>
                <a:miter lim="800000"/>
                <a:tailEnd type="triangle"/>
              </a:ln>
              <a:effectLst/>
            </p:spPr>
          </p:cxnSp>
          <p:cxnSp>
            <p:nvCxnSpPr>
              <p:cNvPr id="50" name="Straight Arrow Connector 49">
                <a:extLst>
                  <a:ext uri="{FF2B5EF4-FFF2-40B4-BE49-F238E27FC236}">
                    <a16:creationId xmlns:a16="http://schemas.microsoft.com/office/drawing/2014/main" id="{49A76F03-4818-4A8D-9907-ABA07307E762}"/>
                  </a:ext>
                </a:extLst>
              </p:cNvPr>
              <p:cNvCxnSpPr>
                <a:cxnSpLocks/>
                <a:stCxn id="46" idx="0"/>
                <a:endCxn id="39" idx="2"/>
              </p:cNvCxnSpPr>
              <p:nvPr/>
            </p:nvCxnSpPr>
            <p:spPr>
              <a:xfrm flipV="1">
                <a:off x="3635105" y="3231469"/>
                <a:ext cx="0" cy="651401"/>
              </a:xfrm>
              <a:prstGeom prst="straightConnector1">
                <a:avLst/>
              </a:prstGeom>
              <a:noFill/>
              <a:ln w="6350" cap="flat" cmpd="sng" algn="ctr">
                <a:solidFill>
                  <a:srgbClr val="4472C4"/>
                </a:solidFill>
                <a:prstDash val="solid"/>
                <a:miter lim="800000"/>
                <a:tailEnd type="triangle"/>
              </a:ln>
              <a:effectLst/>
            </p:spPr>
          </p:cxnSp>
          <p:cxnSp>
            <p:nvCxnSpPr>
              <p:cNvPr id="51" name="Straight Arrow Connector 50">
                <a:extLst>
                  <a:ext uri="{FF2B5EF4-FFF2-40B4-BE49-F238E27FC236}">
                    <a16:creationId xmlns:a16="http://schemas.microsoft.com/office/drawing/2014/main" id="{6051BB25-7EFB-4A09-AA95-E67581EE056C}"/>
                  </a:ext>
                </a:extLst>
              </p:cNvPr>
              <p:cNvCxnSpPr>
                <a:cxnSpLocks/>
                <a:stCxn id="40" idx="2"/>
                <a:endCxn id="43" idx="0"/>
              </p:cNvCxnSpPr>
              <p:nvPr/>
            </p:nvCxnSpPr>
            <p:spPr>
              <a:xfrm>
                <a:off x="8376430" y="3210035"/>
                <a:ext cx="0" cy="695706"/>
              </a:xfrm>
              <a:prstGeom prst="straightConnector1">
                <a:avLst/>
              </a:prstGeom>
              <a:noFill/>
              <a:ln w="6350" cap="flat" cmpd="sng" algn="ctr">
                <a:solidFill>
                  <a:srgbClr val="4472C4"/>
                </a:solidFill>
                <a:prstDash val="solid"/>
                <a:miter lim="800000"/>
                <a:tailEnd type="triangle"/>
              </a:ln>
              <a:effectLst/>
            </p:spPr>
          </p:cxnSp>
        </p:grpSp>
      </p:grpSp>
      <p:pic>
        <p:nvPicPr>
          <p:cNvPr id="89" name="Picture 88" descr="A close up of a logo&#10;&#10;Description automatically generated">
            <a:extLst>
              <a:ext uri="{FF2B5EF4-FFF2-40B4-BE49-F238E27FC236}">
                <a16:creationId xmlns:a16="http://schemas.microsoft.com/office/drawing/2014/main" id="{1047CBD3-446E-4F6A-A46E-83653D28A8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7326" y="2441516"/>
            <a:ext cx="4003294" cy="1626169"/>
          </a:xfrm>
          <a:prstGeom prst="rect">
            <a:avLst/>
          </a:prstGeom>
        </p:spPr>
      </p:pic>
      <p:pic>
        <p:nvPicPr>
          <p:cNvPr id="99" name="Picture 98" descr="A close up of a device&#10;&#10;Description automatically generated">
            <a:extLst>
              <a:ext uri="{FF2B5EF4-FFF2-40B4-BE49-F238E27FC236}">
                <a16:creationId xmlns:a16="http://schemas.microsoft.com/office/drawing/2014/main" id="{F97754E6-8D83-4FEB-941B-208C243FD791}"/>
              </a:ext>
            </a:extLst>
          </p:cNvPr>
          <p:cNvPicPr/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3640" b="83764" l="20108" r="84413">
                        <a14:foregroundMark x1="82524" y1="48082" x2="84413" y2="74398"/>
                        <a14:backgroundMark x1="29622" y1="43354" x2="30702" y2="42373"/>
                        <a14:backgroundMark x1="26788" y1="44157" x2="28543" y2="43800"/>
                        <a14:backgroundMark x1="24291" y1="82516" x2="36167" y2="82694"/>
                        <a14:backgroundMark x1="36167" y1="82694" x2="48111" y2="81891"/>
                        <a14:backgroundMark x1="48111" y1="81891" x2="52497" y2="83051"/>
                        <a14:backgroundMark x1="47638" y1="80642" x2="52767" y2="803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208" t="16139" r="8163" b="8629"/>
          <a:stretch/>
        </p:blipFill>
        <p:spPr bwMode="auto">
          <a:xfrm>
            <a:off x="5433888" y="4295168"/>
            <a:ext cx="3230880" cy="23088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1107063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5AD2E5-3CF0-42DB-A67C-D85B9B2B5C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066800"/>
            <a:ext cx="8382000" cy="715057"/>
          </a:xfrm>
        </p:spPr>
        <p:txBody>
          <a:bodyPr/>
          <a:lstStyle/>
          <a:p>
            <a:r>
              <a:rPr lang="es-ES" dirty="0" err="1"/>
              <a:t>Power</a:t>
            </a:r>
            <a:r>
              <a:rPr lang="es-ES" dirty="0"/>
              <a:t> </a:t>
            </a:r>
            <a:r>
              <a:rPr lang="es-ES" dirty="0" err="1"/>
              <a:t>budget</a:t>
            </a:r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A51B703-8EA2-4709-93F7-B2DF89C661C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86447324"/>
              </p:ext>
            </p:extLst>
          </p:nvPr>
        </p:nvGraphicFramePr>
        <p:xfrm>
          <a:off x="-10048" y="1676400"/>
          <a:ext cx="9143999" cy="527266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42200">
                  <a:extLst>
                    <a:ext uri="{9D8B030D-6E8A-4147-A177-3AD203B41FA5}">
                      <a16:colId xmlns:a16="http://schemas.microsoft.com/office/drawing/2014/main" val="1966785793"/>
                    </a:ext>
                  </a:extLst>
                </a:gridCol>
                <a:gridCol w="1942200">
                  <a:extLst>
                    <a:ext uri="{9D8B030D-6E8A-4147-A177-3AD203B41FA5}">
                      <a16:colId xmlns:a16="http://schemas.microsoft.com/office/drawing/2014/main" val="3130706971"/>
                    </a:ext>
                  </a:extLst>
                </a:gridCol>
                <a:gridCol w="1868286">
                  <a:extLst>
                    <a:ext uri="{9D8B030D-6E8A-4147-A177-3AD203B41FA5}">
                      <a16:colId xmlns:a16="http://schemas.microsoft.com/office/drawing/2014/main" val="473207779"/>
                    </a:ext>
                  </a:extLst>
                </a:gridCol>
                <a:gridCol w="1868286">
                  <a:extLst>
                    <a:ext uri="{9D8B030D-6E8A-4147-A177-3AD203B41FA5}">
                      <a16:colId xmlns:a16="http://schemas.microsoft.com/office/drawing/2014/main" val="1143853087"/>
                    </a:ext>
                  </a:extLst>
                </a:gridCol>
                <a:gridCol w="1523027">
                  <a:extLst>
                    <a:ext uri="{9D8B030D-6E8A-4147-A177-3AD203B41FA5}">
                      <a16:colId xmlns:a16="http://schemas.microsoft.com/office/drawing/2014/main" val="211674890"/>
                    </a:ext>
                  </a:extLst>
                </a:gridCol>
              </a:tblGrid>
              <a:tr h="43777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Group</a:t>
                      </a:r>
                      <a:endParaRPr lang="en-US" sz="1800" dirty="0">
                        <a:solidFill>
                          <a:srgbClr val="2F5496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Element</a:t>
                      </a:r>
                      <a:endParaRPr lang="en-US" sz="1800" dirty="0">
                        <a:solidFill>
                          <a:srgbClr val="2F5496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Temperature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Range (ºC)</a:t>
                      </a:r>
                      <a:endParaRPr lang="en-US" sz="1800" dirty="0">
                        <a:solidFill>
                          <a:srgbClr val="2F5496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Current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(mA)</a:t>
                      </a:r>
                      <a:endParaRPr lang="en-US" sz="1800" dirty="0">
                        <a:solidFill>
                          <a:srgbClr val="2F5496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Voltage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(V)</a:t>
                      </a:r>
                      <a:endParaRPr lang="en-US" sz="1800" dirty="0">
                        <a:solidFill>
                          <a:srgbClr val="2F5496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3730678"/>
                  </a:ext>
                </a:extLst>
              </a:tr>
              <a:tr h="437770">
                <a:tc rowSpan="8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</a:rPr>
                        <a:t>Tinyduino</a:t>
                      </a:r>
                      <a:endParaRPr lang="en-US" sz="1800" dirty="0">
                        <a:solidFill>
                          <a:srgbClr val="2F5496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Processor board (</a:t>
                      </a:r>
                      <a:r>
                        <a:rPr lang="en-US" sz="1400" dirty="0" err="1">
                          <a:effectLst/>
                        </a:rPr>
                        <a:t>Tinyzero</a:t>
                      </a:r>
                      <a:r>
                        <a:rPr lang="en-US" sz="1400" dirty="0">
                          <a:effectLst/>
                        </a:rPr>
                        <a:t>)</a:t>
                      </a:r>
                      <a:endParaRPr lang="en-US" sz="1400" dirty="0">
                        <a:solidFill>
                          <a:srgbClr val="2F5496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CBDEE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[-40,85]</a:t>
                      </a:r>
                      <a:endParaRPr lang="en-US" sz="1400" dirty="0">
                        <a:solidFill>
                          <a:srgbClr val="2F5496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4 </a:t>
                      </a:r>
                      <a:endParaRPr lang="en-US" sz="1400" dirty="0">
                        <a:solidFill>
                          <a:srgbClr val="2F5496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2.7-5.5</a:t>
                      </a:r>
                      <a:endParaRPr lang="en-US" sz="1400">
                        <a:solidFill>
                          <a:srgbClr val="2F5496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934589146"/>
                  </a:ext>
                </a:extLst>
              </a:tr>
              <a:tr h="43777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strike="sngStrike" dirty="0">
                          <a:effectLst/>
                        </a:rPr>
                        <a:t>Processor board (</a:t>
                      </a:r>
                      <a:r>
                        <a:rPr lang="en-US" sz="1400" strike="sngStrike" dirty="0" err="1">
                          <a:effectLst/>
                        </a:rPr>
                        <a:t>Tinyduino</a:t>
                      </a:r>
                      <a:r>
                        <a:rPr lang="en-US" sz="1400" strike="sngStrike" dirty="0">
                          <a:effectLst/>
                        </a:rPr>
                        <a:t>)</a:t>
                      </a:r>
                      <a:endParaRPr lang="en-US" sz="1400" dirty="0">
                        <a:solidFill>
                          <a:srgbClr val="2F5496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E7EF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strike="sngStrike">
                          <a:effectLst/>
                        </a:rPr>
                        <a:t>[-40,85]</a:t>
                      </a:r>
                      <a:endParaRPr lang="en-US" sz="1400">
                        <a:solidFill>
                          <a:srgbClr val="2F5496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strike="sngStrike">
                          <a:effectLst/>
                        </a:rPr>
                        <a:t>1.2</a:t>
                      </a:r>
                      <a:endParaRPr lang="en-US" sz="1400">
                        <a:solidFill>
                          <a:srgbClr val="2F5496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strike="sngStrike">
                          <a:effectLst/>
                        </a:rPr>
                        <a:t>3</a:t>
                      </a:r>
                      <a:endParaRPr lang="en-US" sz="1400">
                        <a:solidFill>
                          <a:srgbClr val="2F5496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585576683"/>
                  </a:ext>
                </a:extLst>
              </a:tr>
              <a:tr h="2150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IMU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Radio + (antenna)</a:t>
                      </a:r>
                      <a:endParaRPr lang="en-US" sz="1400" dirty="0">
                        <a:solidFill>
                          <a:srgbClr val="2F5496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[-40,85]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[-40,85]</a:t>
                      </a:r>
                      <a:endParaRPr lang="en-US" sz="1400" dirty="0">
                        <a:solidFill>
                          <a:srgbClr val="2F5496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4.6</a:t>
                      </a:r>
                      <a:endParaRPr lang="en-US" sz="1400">
                        <a:solidFill>
                          <a:srgbClr val="2F5496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3-5.5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3-5.5</a:t>
                      </a:r>
                      <a:endParaRPr lang="en-US" sz="1400">
                        <a:solidFill>
                          <a:srgbClr val="2F5496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43981900"/>
                  </a:ext>
                </a:extLst>
              </a:tr>
              <a:tr h="2150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18.5 (RX)</a:t>
                      </a:r>
                      <a:endParaRPr lang="en-US" sz="1400">
                        <a:solidFill>
                          <a:srgbClr val="2F5496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8853238"/>
                  </a:ext>
                </a:extLst>
              </a:tr>
              <a:tr h="2150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30 (TX 13dBm)</a:t>
                      </a:r>
                      <a:endParaRPr lang="en-US" sz="1400">
                        <a:solidFill>
                          <a:srgbClr val="2F5496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3635228"/>
                  </a:ext>
                </a:extLst>
              </a:tr>
              <a:tr h="43777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Battery (150 mAh, 3.7V)</a:t>
                      </a:r>
                      <a:endParaRPr lang="en-US" sz="1400">
                        <a:solidFill>
                          <a:srgbClr val="2F5496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[-20,130]</a:t>
                      </a:r>
                      <a:endParaRPr lang="en-US" sz="1400" dirty="0">
                        <a:solidFill>
                          <a:srgbClr val="2F5496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85 (TX 20 dBm)</a:t>
                      </a:r>
                      <a:endParaRPr lang="en-US" sz="1400">
                        <a:solidFill>
                          <a:srgbClr val="2F5496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4.2</a:t>
                      </a:r>
                      <a:endParaRPr lang="en-US" sz="1400">
                        <a:solidFill>
                          <a:srgbClr val="2F5496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567908533"/>
                  </a:ext>
                </a:extLst>
              </a:tr>
              <a:tr h="43777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Battery (150 mAh, 3.7V)</a:t>
                      </a:r>
                      <a:endParaRPr lang="en-US" sz="1400">
                        <a:solidFill>
                          <a:srgbClr val="2F5496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[-20,130]</a:t>
                      </a:r>
                      <a:endParaRPr lang="en-US" sz="1400" dirty="0">
                        <a:solidFill>
                          <a:srgbClr val="2F5496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30-150</a:t>
                      </a:r>
                      <a:endParaRPr lang="en-US" sz="1400" dirty="0">
                        <a:solidFill>
                          <a:srgbClr val="2F5496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4.2</a:t>
                      </a:r>
                      <a:endParaRPr lang="en-US" sz="1400">
                        <a:solidFill>
                          <a:srgbClr val="2F5496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24951990"/>
                  </a:ext>
                </a:extLst>
              </a:tr>
              <a:tr h="2150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Proto Board</a:t>
                      </a:r>
                      <a:endParaRPr lang="en-US" sz="1400">
                        <a:solidFill>
                          <a:srgbClr val="2F5496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400" dirty="0">
                        <a:solidFill>
                          <a:srgbClr val="2F5496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400" dirty="0">
                        <a:solidFill>
                          <a:srgbClr val="2F5496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solidFill>
                          <a:srgbClr val="2F5496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659549684"/>
                  </a:ext>
                </a:extLst>
              </a:tr>
              <a:tr h="215062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Solar array</a:t>
                      </a:r>
                      <a:endParaRPr lang="en-US" sz="1800" dirty="0">
                        <a:solidFill>
                          <a:srgbClr val="2F5496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Charger controller</a:t>
                      </a:r>
                      <a:endParaRPr lang="en-US" sz="1400">
                        <a:solidFill>
                          <a:srgbClr val="2F5496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[-40,85]</a:t>
                      </a:r>
                      <a:endParaRPr lang="en-US" sz="1400">
                        <a:solidFill>
                          <a:srgbClr val="2F5496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15-500</a:t>
                      </a:r>
                      <a:endParaRPr lang="en-US" sz="1400" dirty="0">
                        <a:solidFill>
                          <a:srgbClr val="2F5496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3.7-6</a:t>
                      </a:r>
                      <a:endParaRPr lang="en-US" sz="1400">
                        <a:solidFill>
                          <a:srgbClr val="2F5496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76920703"/>
                  </a:ext>
                </a:extLst>
              </a:tr>
              <a:tr h="43777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Short panels (Test) 2x</a:t>
                      </a:r>
                      <a:endParaRPr lang="en-US" sz="1400">
                        <a:solidFill>
                          <a:srgbClr val="2F5496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[-153,107]</a:t>
                      </a:r>
                      <a:endParaRPr lang="en-US" sz="1400">
                        <a:solidFill>
                          <a:srgbClr val="2F5496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30</a:t>
                      </a:r>
                      <a:endParaRPr lang="en-US" sz="1400" dirty="0">
                        <a:solidFill>
                          <a:srgbClr val="2F5496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4.2</a:t>
                      </a:r>
                      <a:endParaRPr lang="en-US" sz="1400" dirty="0">
                        <a:solidFill>
                          <a:srgbClr val="2F5496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60050016"/>
                  </a:ext>
                </a:extLst>
              </a:tr>
              <a:tr h="437770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Structure</a:t>
                      </a:r>
                      <a:endParaRPr lang="en-US" sz="1800" dirty="0">
                        <a:solidFill>
                          <a:srgbClr val="2F5496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Long panels (Test) 4x</a:t>
                      </a:r>
                      <a:endParaRPr lang="en-US" sz="1400">
                        <a:solidFill>
                          <a:srgbClr val="2F5496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[-153,107]</a:t>
                      </a:r>
                      <a:endParaRPr lang="en-US" sz="1400">
                        <a:solidFill>
                          <a:srgbClr val="2F5496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30</a:t>
                      </a:r>
                      <a:endParaRPr lang="en-US" sz="1400" dirty="0">
                        <a:solidFill>
                          <a:srgbClr val="2F5496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4.2</a:t>
                      </a:r>
                      <a:endParaRPr lang="en-US" sz="1400" dirty="0">
                        <a:solidFill>
                          <a:srgbClr val="2F5496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98885111"/>
                  </a:ext>
                </a:extLst>
              </a:tr>
              <a:tr h="2150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TPU case</a:t>
                      </a:r>
                      <a:endParaRPr lang="en-US" sz="1400">
                        <a:solidFill>
                          <a:srgbClr val="2F5496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solidFill>
                          <a:srgbClr val="2F5496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Not applicable</a:t>
                      </a:r>
                      <a:endParaRPr lang="en-US" sz="1400" dirty="0">
                        <a:solidFill>
                          <a:srgbClr val="2F5496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Not applicable</a:t>
                      </a:r>
                      <a:endParaRPr lang="en-US" sz="1400" dirty="0">
                        <a:solidFill>
                          <a:srgbClr val="2F5496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47913089"/>
                  </a:ext>
                </a:extLst>
              </a:tr>
              <a:tr h="215062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Insulation</a:t>
                      </a:r>
                      <a:endParaRPr lang="en-US" sz="1800" dirty="0">
                        <a:solidFill>
                          <a:srgbClr val="2F5496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Box (aluminum)</a:t>
                      </a:r>
                      <a:endParaRPr lang="en-US" sz="1400">
                        <a:solidFill>
                          <a:srgbClr val="2F5496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Not applicable</a:t>
                      </a:r>
                      <a:endParaRPr lang="en-US" sz="1400">
                        <a:solidFill>
                          <a:srgbClr val="2F5496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Not applicable</a:t>
                      </a:r>
                      <a:endParaRPr lang="en-US" sz="1400" dirty="0">
                        <a:solidFill>
                          <a:srgbClr val="2F5496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Not applicable</a:t>
                      </a:r>
                      <a:endParaRPr lang="en-US" sz="1400" dirty="0">
                        <a:solidFill>
                          <a:srgbClr val="2F5496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02697138"/>
                  </a:ext>
                </a:extLst>
              </a:tr>
              <a:tr h="2150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MLI</a:t>
                      </a:r>
                      <a:endParaRPr lang="en-US" sz="1400">
                        <a:solidFill>
                          <a:srgbClr val="2F5496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solidFill>
                          <a:srgbClr val="2F5496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Not applicable</a:t>
                      </a:r>
                      <a:endParaRPr lang="en-US" sz="1400" dirty="0">
                        <a:solidFill>
                          <a:srgbClr val="2F5496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Not applicable</a:t>
                      </a:r>
                      <a:endParaRPr lang="en-US" sz="1400" dirty="0">
                        <a:solidFill>
                          <a:srgbClr val="2F5496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42471120"/>
                  </a:ext>
                </a:extLst>
              </a:tr>
              <a:tr h="21506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  <a:endParaRPr lang="en-US" sz="1800" dirty="0">
                        <a:solidFill>
                          <a:srgbClr val="2F5496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Aerogel</a:t>
                      </a:r>
                      <a:endParaRPr lang="en-US" sz="1400">
                        <a:solidFill>
                          <a:srgbClr val="2F5496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solidFill>
                          <a:srgbClr val="2F5496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Not applicable</a:t>
                      </a:r>
                      <a:endParaRPr lang="en-US" sz="1400">
                        <a:solidFill>
                          <a:srgbClr val="2F5496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Not applicable</a:t>
                      </a:r>
                      <a:endParaRPr lang="en-US" sz="1400" dirty="0">
                        <a:solidFill>
                          <a:srgbClr val="2F5496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614998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539661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D0AA84-46C3-48B7-AF82-986339BA56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Solar </a:t>
            </a:r>
            <a:r>
              <a:rPr lang="es-ES" dirty="0" err="1"/>
              <a:t>panels</a:t>
            </a:r>
            <a:r>
              <a:rPr lang="es-ES" dirty="0"/>
              <a:t> </a:t>
            </a:r>
            <a:r>
              <a:rPr lang="es-ES" dirty="0" err="1"/>
              <a:t>design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506E4-D8B9-4BCA-8C38-02589342EF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45369"/>
            <a:ext cx="3048000" cy="645431"/>
          </a:xfrm>
        </p:spPr>
        <p:txBody>
          <a:bodyPr/>
          <a:lstStyle/>
          <a:p>
            <a:r>
              <a:rPr lang="es-ES" dirty="0" err="1"/>
              <a:t>Requirements</a:t>
            </a:r>
            <a:r>
              <a:rPr lang="es-ES" dirty="0"/>
              <a:t>:</a:t>
            </a:r>
          </a:p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03D02658-110B-475A-9127-F5B893E4FCE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31718695"/>
                  </p:ext>
                </p:extLst>
              </p:nvPr>
            </p:nvGraphicFramePr>
            <p:xfrm>
              <a:off x="609600" y="2590800"/>
              <a:ext cx="3276600" cy="3731763"/>
            </p:xfrm>
            <a:graphic>
              <a:graphicData uri="http://schemas.openxmlformats.org/drawingml/2006/table">
                <a:tbl>
                  <a:tblPr firstCol="1" bandRow="1">
                    <a:tableStyleId>{5C22544A-7EE6-4342-B048-85BDC9FD1C3A}</a:tableStyleId>
                  </a:tblPr>
                  <a:tblGrid>
                    <a:gridCol w="1649970">
                      <a:extLst>
                        <a:ext uri="{9D8B030D-6E8A-4147-A177-3AD203B41FA5}">
                          <a16:colId xmlns:a16="http://schemas.microsoft.com/office/drawing/2014/main" val="2184893376"/>
                        </a:ext>
                      </a:extLst>
                    </a:gridCol>
                    <a:gridCol w="1626630">
                      <a:extLst>
                        <a:ext uri="{9D8B030D-6E8A-4147-A177-3AD203B41FA5}">
                          <a16:colId xmlns:a16="http://schemas.microsoft.com/office/drawing/2014/main" val="2478067130"/>
                        </a:ext>
                      </a:extLst>
                    </a:gridCol>
                  </a:tblGrid>
                  <a:tr h="211613">
                    <a:tc rowSpan="2"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400" dirty="0">
                              <a:effectLst/>
                            </a:rPr>
                            <a:t>A</a:t>
                          </a:r>
                          <a:endParaRPr lang="en-US" sz="1400" dirty="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400">
                              <a:effectLst/>
                            </a:rPr>
                            <a:t>4.41</a:t>
                          </a:r>
                          <a:endParaRPr lang="en-US" sz="140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2043584237"/>
                      </a:ext>
                    </a:extLst>
                  </a:tr>
                  <a:tr h="211613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400">
                              <a:effectLst/>
                            </a:rPr>
                            <a:t>10.71</a:t>
                          </a:r>
                          <a:endParaRPr lang="en-US" sz="140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528858536"/>
                      </a:ext>
                    </a:extLst>
                  </a:tr>
                  <a:tr h="224102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en-US" sz="14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14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𝛷</m:t>
                                    </m:r>
                                  </m:e>
                                  <m:sub>
                                    <m:r>
                                      <a:rPr lang="en-US" sz="14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sub>
                                  <m:sup>
                                    <m:r>
                                      <a:rPr lang="en-US" sz="14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𝑆𝑇𝐷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en-US" sz="1400" dirty="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400">
                              <a:effectLst/>
                            </a:rPr>
                            <a:t>1367</a:t>
                          </a:r>
                          <a:endParaRPr lang="en-US" sz="140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3021604679"/>
                      </a:ext>
                    </a:extLst>
                  </a:tr>
                  <a:tr h="430751">
                    <a:tc rowSpan="2"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4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𝛷</m:t>
                                    </m:r>
                                  </m:e>
                                  <m:sub>
                                    <m:r>
                                      <a:rPr lang="en-US" sz="14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40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400" dirty="0">
                              <a:effectLst/>
                            </a:rPr>
                            <a:t>1322          (summer)</a:t>
                          </a:r>
                          <a:endParaRPr lang="en-US" sz="1400" dirty="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4137787574"/>
                      </a:ext>
                    </a:extLst>
                  </a:tr>
                  <a:tr h="430751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400" dirty="0">
                              <a:effectLst/>
                            </a:rPr>
                            <a:t>1414             (winter)</a:t>
                          </a:r>
                          <a:endParaRPr lang="en-US" sz="1400" dirty="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3908502902"/>
                      </a:ext>
                    </a:extLst>
                  </a:tr>
                  <a:tr h="219138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4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𝛷</m:t>
                                    </m:r>
                                  </m:e>
                                  <m:sub>
                                    <m:r>
                                      <a:rPr lang="en-US" sz="14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40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400" dirty="0">
                              <a:effectLst/>
                            </a:rPr>
                            <a:t>4444.44</a:t>
                          </a:r>
                          <a:endParaRPr lang="en-US" sz="1400" dirty="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001803241"/>
                      </a:ext>
                    </a:extLst>
                  </a:tr>
                  <a:tr h="430751">
                    <a:tc rowSpan="2"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400">
                              <a:effectLst/>
                            </a:rPr>
                            <a:t>T</a:t>
                          </a:r>
                          <a:endParaRPr lang="en-US" sz="140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400" dirty="0">
                              <a:effectLst/>
                            </a:rPr>
                            <a:t>107  (sun </a:t>
                          </a:r>
                          <a:r>
                            <a:rPr lang="en-US" sz="1400" dirty="0" err="1">
                              <a:effectLst/>
                            </a:rPr>
                            <a:t>lluminated</a:t>
                          </a:r>
                          <a:r>
                            <a:rPr lang="en-US" sz="1400" dirty="0">
                              <a:effectLst/>
                            </a:rPr>
                            <a:t>)</a:t>
                          </a:r>
                          <a:endParaRPr lang="en-US" sz="1400" dirty="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54638557"/>
                      </a:ext>
                    </a:extLst>
                  </a:tr>
                  <a:tr h="430751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400" dirty="0">
                              <a:effectLst/>
                            </a:rPr>
                            <a:t>-153            (shadow)</a:t>
                          </a:r>
                          <a:endParaRPr lang="en-US" sz="1400" dirty="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768160745"/>
                      </a:ext>
                    </a:extLst>
                  </a:tr>
                  <a:tr h="211613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400">
                              <a:effectLst/>
                            </a:rPr>
                            <a:t>T</a:t>
                          </a:r>
                          <a:r>
                            <a:rPr lang="en-US" sz="1400" baseline="30000">
                              <a:effectLst/>
                            </a:rPr>
                            <a:t>STD</a:t>
                          </a:r>
                          <a:endParaRPr lang="en-US" sz="140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400" dirty="0">
                              <a:effectLst/>
                            </a:rPr>
                            <a:t>28</a:t>
                          </a:r>
                          <a:endParaRPr lang="en-US" sz="1400" dirty="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946273903"/>
                      </a:ext>
                    </a:extLst>
                  </a:tr>
                  <a:tr h="211613">
                    <a:tc rowSpan="2"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4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4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𝑑𝑉</m:t>
                                    </m:r>
                                  </m:num>
                                  <m:den>
                                    <m:r>
                                      <a:rPr lang="en-US" sz="14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𝑑𝑇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40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400" dirty="0">
                              <a:effectLst/>
                            </a:rPr>
                            <a:t>-5.6</a:t>
                          </a:r>
                          <a:endParaRPr lang="en-US" sz="1400" dirty="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487124930"/>
                      </a:ext>
                    </a:extLst>
                  </a:tr>
                  <a:tr h="211613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400" dirty="0">
                              <a:effectLst/>
                            </a:rPr>
                            <a:t>-13</a:t>
                          </a:r>
                          <a:endParaRPr lang="en-US" sz="1400" dirty="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2354639970"/>
                      </a:ext>
                    </a:extLst>
                  </a:tr>
                  <a:tr h="449135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4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4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𝑑𝐽</m:t>
                                    </m:r>
                                  </m:num>
                                  <m:den>
                                    <m:r>
                                      <a:rPr lang="en-US" sz="14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𝑑𝑇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40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400" dirty="0">
                              <a:effectLst/>
                            </a:rPr>
                            <a:t>9·10</a:t>
                          </a:r>
                          <a:r>
                            <a:rPr lang="en-US" sz="1400" baseline="30000" dirty="0">
                              <a:effectLst/>
                            </a:rPr>
                            <a:t>-3</a:t>
                          </a:r>
                          <a:endParaRPr lang="en-US" sz="1400" dirty="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60483161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03D02658-110B-475A-9127-F5B893E4FCE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31718695"/>
                  </p:ext>
                </p:extLst>
              </p:nvPr>
            </p:nvGraphicFramePr>
            <p:xfrm>
              <a:off x="609600" y="2590800"/>
              <a:ext cx="3276600" cy="3736145"/>
            </p:xfrm>
            <a:graphic>
              <a:graphicData uri="http://schemas.openxmlformats.org/drawingml/2006/table">
                <a:tbl>
                  <a:tblPr firstCol="1" bandRow="1">
                    <a:tableStyleId>{5C22544A-7EE6-4342-B048-85BDC9FD1C3A}</a:tableStyleId>
                  </a:tblPr>
                  <a:tblGrid>
                    <a:gridCol w="1649970">
                      <a:extLst>
                        <a:ext uri="{9D8B030D-6E8A-4147-A177-3AD203B41FA5}">
                          <a16:colId xmlns:a16="http://schemas.microsoft.com/office/drawing/2014/main" val="2184893376"/>
                        </a:ext>
                      </a:extLst>
                    </a:gridCol>
                    <a:gridCol w="1626630">
                      <a:extLst>
                        <a:ext uri="{9D8B030D-6E8A-4147-A177-3AD203B41FA5}">
                          <a16:colId xmlns:a16="http://schemas.microsoft.com/office/drawing/2014/main" val="2478067130"/>
                        </a:ext>
                      </a:extLst>
                    </a:gridCol>
                  </a:tblGrid>
                  <a:tr h="220472">
                    <a:tc rowSpan="2"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400" dirty="0">
                              <a:effectLst/>
                            </a:rPr>
                            <a:t>A</a:t>
                          </a:r>
                          <a:endParaRPr lang="en-US" sz="1400" dirty="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400">
                              <a:effectLst/>
                            </a:rPr>
                            <a:t>4.41</a:t>
                          </a:r>
                          <a:endParaRPr lang="en-US" sz="140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2043584237"/>
                      </a:ext>
                    </a:extLst>
                  </a:tr>
                  <a:tr h="220472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400">
                              <a:effectLst/>
                            </a:rPr>
                            <a:t>10.71</a:t>
                          </a:r>
                          <a:endParaRPr lang="en-US" sz="140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528858536"/>
                      </a:ext>
                    </a:extLst>
                  </a:tr>
                  <a:tr h="23336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blipFill>
                          <a:blip r:embed="rId2"/>
                          <a:stretch>
                            <a:fillRect l="-738" t="-205128" r="-99262" b="-129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400">
                              <a:effectLst/>
                            </a:rPr>
                            <a:t>1367</a:t>
                          </a:r>
                          <a:endParaRPr lang="en-US" sz="140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3021604679"/>
                      </a:ext>
                    </a:extLst>
                  </a:tr>
                  <a:tr h="430751">
                    <a:tc row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blipFill>
                          <a:blip r:embed="rId2"/>
                          <a:stretch>
                            <a:fillRect l="-738" t="-84397" r="-99262" b="-25744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400" dirty="0">
                              <a:effectLst/>
                            </a:rPr>
                            <a:t>1322          (summer)</a:t>
                          </a:r>
                          <a:endParaRPr lang="en-US" sz="1400" dirty="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4137787574"/>
                      </a:ext>
                    </a:extLst>
                  </a:tr>
                  <a:tr h="430751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400" dirty="0">
                              <a:effectLst/>
                            </a:rPr>
                            <a:t>1414             (winter)</a:t>
                          </a:r>
                          <a:endParaRPr lang="en-US" sz="1400" dirty="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3908502902"/>
                      </a:ext>
                    </a:extLst>
                  </a:tr>
                  <a:tr h="22828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blipFill>
                          <a:blip r:embed="rId2"/>
                          <a:stretch>
                            <a:fillRect l="-738" t="-702703" r="-99262" b="-8810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400" dirty="0">
                              <a:effectLst/>
                            </a:rPr>
                            <a:t>4444.44</a:t>
                          </a:r>
                          <a:endParaRPr lang="en-US" sz="1400" dirty="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001803241"/>
                      </a:ext>
                    </a:extLst>
                  </a:tr>
                  <a:tr h="430751">
                    <a:tc rowSpan="2"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400">
                              <a:effectLst/>
                            </a:rPr>
                            <a:t>T</a:t>
                          </a:r>
                          <a:endParaRPr lang="en-US" sz="140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400" dirty="0">
                              <a:effectLst/>
                            </a:rPr>
                            <a:t>107  (sun </a:t>
                          </a:r>
                          <a:r>
                            <a:rPr lang="en-US" sz="1400" dirty="0" err="1">
                              <a:effectLst/>
                            </a:rPr>
                            <a:t>lluminated</a:t>
                          </a:r>
                          <a:r>
                            <a:rPr lang="en-US" sz="1400" dirty="0">
                              <a:effectLst/>
                            </a:rPr>
                            <a:t>)</a:t>
                          </a:r>
                          <a:endParaRPr lang="en-US" sz="1400" dirty="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54638557"/>
                      </a:ext>
                    </a:extLst>
                  </a:tr>
                  <a:tr h="430751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400" dirty="0">
                              <a:effectLst/>
                            </a:rPr>
                            <a:t>-153            (shadow)</a:t>
                          </a:r>
                          <a:endParaRPr lang="en-US" sz="1400" dirty="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768160745"/>
                      </a:ext>
                    </a:extLst>
                  </a:tr>
                  <a:tr h="220472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400">
                              <a:effectLst/>
                            </a:rPr>
                            <a:t>T</a:t>
                          </a:r>
                          <a:r>
                            <a:rPr lang="en-US" sz="1400" baseline="30000">
                              <a:effectLst/>
                            </a:rPr>
                            <a:t>STD</a:t>
                          </a:r>
                          <a:endParaRPr lang="en-US" sz="140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400" dirty="0">
                              <a:effectLst/>
                            </a:rPr>
                            <a:t>28</a:t>
                          </a:r>
                          <a:endParaRPr lang="en-US" sz="1400" dirty="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946273903"/>
                      </a:ext>
                    </a:extLst>
                  </a:tr>
                  <a:tr h="220472">
                    <a:tc row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blipFill>
                          <a:blip r:embed="rId2"/>
                          <a:stretch>
                            <a:fillRect l="-738" t="-659722" r="-99262" b="-10555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400" dirty="0">
                              <a:effectLst/>
                            </a:rPr>
                            <a:t>-5.6</a:t>
                          </a:r>
                          <a:endParaRPr lang="en-US" sz="1400" dirty="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487124930"/>
                      </a:ext>
                    </a:extLst>
                  </a:tr>
                  <a:tr h="220472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400" dirty="0">
                              <a:effectLst/>
                            </a:rPr>
                            <a:t>-13</a:t>
                          </a:r>
                          <a:endParaRPr lang="en-US" sz="1400" dirty="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2354639970"/>
                      </a:ext>
                    </a:extLst>
                  </a:tr>
                  <a:tr h="44913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blipFill>
                          <a:blip r:embed="rId2"/>
                          <a:stretch>
                            <a:fillRect l="-738" t="-739189" r="-99262" b="-270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400" dirty="0">
                              <a:effectLst/>
                            </a:rPr>
                            <a:t>9·10</a:t>
                          </a:r>
                          <a:r>
                            <a:rPr lang="en-US" sz="1400" baseline="30000" dirty="0">
                              <a:effectLst/>
                            </a:rPr>
                            <a:t>-3</a:t>
                          </a:r>
                          <a:endParaRPr lang="en-US" sz="1400" dirty="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60483161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E07CE8AB-BF50-4FD7-9E35-2BACDE480C8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33891956"/>
                  </p:ext>
                </p:extLst>
              </p:nvPr>
            </p:nvGraphicFramePr>
            <p:xfrm>
              <a:off x="4237990" y="2590800"/>
              <a:ext cx="4410710" cy="1474220"/>
            </p:xfrm>
            <a:graphic>
              <a:graphicData uri="http://schemas.openxmlformats.org/drawingml/2006/table">
                <a:tbl>
                  <a:tblPr firstCol="1" bandRow="1">
                    <a:tableStyleId>{5C22544A-7EE6-4342-B048-85BDC9FD1C3A}</a:tableStyleId>
                  </a:tblPr>
                  <a:tblGrid>
                    <a:gridCol w="2340610">
                      <a:extLst>
                        <a:ext uri="{9D8B030D-6E8A-4147-A177-3AD203B41FA5}">
                          <a16:colId xmlns:a16="http://schemas.microsoft.com/office/drawing/2014/main" val="3541617358"/>
                        </a:ext>
                      </a:extLst>
                    </a:gridCol>
                    <a:gridCol w="1396365">
                      <a:extLst>
                        <a:ext uri="{9D8B030D-6E8A-4147-A177-3AD203B41FA5}">
                          <a16:colId xmlns:a16="http://schemas.microsoft.com/office/drawing/2014/main" val="2978702692"/>
                        </a:ext>
                      </a:extLst>
                    </a:gridCol>
                    <a:gridCol w="673735">
                      <a:extLst>
                        <a:ext uri="{9D8B030D-6E8A-4147-A177-3AD203B41FA5}">
                          <a16:colId xmlns:a16="http://schemas.microsoft.com/office/drawing/2014/main" val="3643797445"/>
                        </a:ext>
                      </a:extLst>
                    </a:gridCol>
                  </a:tblGrid>
                  <a:tr h="0">
                    <a:tc rowSpan="4"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Battery</a:t>
                          </a:r>
                          <a:endParaRPr lang="en-US" sz="110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en-US" sz="11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11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en-US" sz="11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𝑀𝑃</m:t>
                                    </m:r>
                                  </m:sub>
                                  <m:sup>
                                    <m:r>
                                      <a:rPr lang="en-US" sz="11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𝑚𝑖𝑛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en-US" sz="110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30   mA</a:t>
                          </a:r>
                          <a:endParaRPr lang="en-US" sz="110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2771169389"/>
                      </a:ext>
                    </a:extLst>
                  </a:tr>
                  <a:tr h="0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en-US" sz="11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11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en-US" sz="11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𝑀𝑃</m:t>
                                    </m:r>
                                  </m:sub>
                                  <m:sup>
                                    <m:r>
                                      <a:rPr lang="en-US" sz="11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𝑚𝑎𝑥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en-US" sz="110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150 mA</a:t>
                          </a:r>
                          <a:endParaRPr lang="en-US" sz="110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3626291896"/>
                      </a:ext>
                    </a:extLst>
                  </a:tr>
                  <a:tr h="0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en-US" sz="11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11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𝑉</m:t>
                                    </m:r>
                                  </m:e>
                                  <m:sub>
                                    <m:r>
                                      <a:rPr lang="en-US" sz="11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𝑀𝑃</m:t>
                                    </m:r>
                                  </m:sub>
                                  <m:sup>
                                    <m:r>
                                      <a:rPr lang="en-US" sz="11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𝑚𝑖𝑛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en-US" sz="110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4.2  V</a:t>
                          </a:r>
                          <a:endParaRPr lang="en-US" sz="110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533381961"/>
                      </a:ext>
                    </a:extLst>
                  </a:tr>
                  <a:tr h="0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en-US" sz="11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11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𝑉</m:t>
                                    </m:r>
                                  </m:e>
                                  <m:sub>
                                    <m:r>
                                      <a:rPr lang="en-US" sz="11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𝑀𝑃</m:t>
                                    </m:r>
                                  </m:sub>
                                  <m:sup>
                                    <m:r>
                                      <a:rPr lang="en-US" sz="11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𝑚𝑎𝑥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en-US" sz="110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5     V</a:t>
                          </a:r>
                          <a:endParaRPr lang="en-US" sz="110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2692694044"/>
                      </a:ext>
                    </a:extLst>
                  </a:tr>
                  <a:tr h="0">
                    <a:tc rowSpan="4"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Charger controller</a:t>
                          </a:r>
                          <a:endParaRPr lang="en-US" sz="110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en-US" sz="11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11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en-US" sz="11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𝑀𝑃</m:t>
                                    </m:r>
                                  </m:sub>
                                  <m:sup>
                                    <m:r>
                                      <a:rPr lang="en-US" sz="11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𝑚𝑖𝑛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en-US" sz="110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15   mA</a:t>
                          </a:r>
                          <a:endParaRPr lang="en-US" sz="110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564352670"/>
                      </a:ext>
                    </a:extLst>
                  </a:tr>
                  <a:tr h="0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en-US" sz="11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11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en-US" sz="11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𝑀𝑃</m:t>
                                    </m:r>
                                  </m:sub>
                                  <m:sup>
                                    <m:r>
                                      <a:rPr lang="en-US" sz="11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𝑚𝑎𝑥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en-US" sz="110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500 mA</a:t>
                          </a:r>
                          <a:endParaRPr lang="en-US" sz="110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2246390745"/>
                      </a:ext>
                    </a:extLst>
                  </a:tr>
                  <a:tr h="0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en-US" sz="11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11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𝑉</m:t>
                                    </m:r>
                                  </m:e>
                                  <m:sub>
                                    <m:r>
                                      <a:rPr lang="en-US" sz="11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𝑀𝑃</m:t>
                                    </m:r>
                                  </m:sub>
                                  <m:sup>
                                    <m:r>
                                      <a:rPr lang="en-US" sz="11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𝑚𝑖𝑛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en-US" sz="110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4.2  V</a:t>
                          </a:r>
                          <a:endParaRPr lang="en-US" sz="110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3387103732"/>
                      </a:ext>
                    </a:extLst>
                  </a:tr>
                  <a:tr h="0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en-US" sz="11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11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𝑉</m:t>
                                    </m:r>
                                  </m:e>
                                  <m:sub>
                                    <m:r>
                                      <a:rPr lang="en-US" sz="11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𝑀𝑃</m:t>
                                    </m:r>
                                  </m:sub>
                                  <m:sup>
                                    <m:r>
                                      <a:rPr lang="en-US" sz="11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𝑚𝑎𝑥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en-US" sz="110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>
                              <a:effectLst/>
                            </a:rPr>
                            <a:t>6     V</a:t>
                          </a:r>
                          <a:endParaRPr lang="en-US" sz="1100" dirty="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348537958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E07CE8AB-BF50-4FD7-9E35-2BACDE480C8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33891956"/>
                  </p:ext>
                </p:extLst>
              </p:nvPr>
            </p:nvGraphicFramePr>
            <p:xfrm>
              <a:off x="4237990" y="2590800"/>
              <a:ext cx="4410710" cy="1474220"/>
            </p:xfrm>
            <a:graphic>
              <a:graphicData uri="http://schemas.openxmlformats.org/drawingml/2006/table">
                <a:tbl>
                  <a:tblPr firstCol="1" bandRow="1">
                    <a:tableStyleId>{5C22544A-7EE6-4342-B048-85BDC9FD1C3A}</a:tableStyleId>
                  </a:tblPr>
                  <a:tblGrid>
                    <a:gridCol w="2340610">
                      <a:extLst>
                        <a:ext uri="{9D8B030D-6E8A-4147-A177-3AD203B41FA5}">
                          <a16:colId xmlns:a16="http://schemas.microsoft.com/office/drawing/2014/main" val="3541617358"/>
                        </a:ext>
                      </a:extLst>
                    </a:gridCol>
                    <a:gridCol w="1396365">
                      <a:extLst>
                        <a:ext uri="{9D8B030D-6E8A-4147-A177-3AD203B41FA5}">
                          <a16:colId xmlns:a16="http://schemas.microsoft.com/office/drawing/2014/main" val="2978702692"/>
                        </a:ext>
                      </a:extLst>
                    </a:gridCol>
                    <a:gridCol w="673735">
                      <a:extLst>
                        <a:ext uri="{9D8B030D-6E8A-4147-A177-3AD203B41FA5}">
                          <a16:colId xmlns:a16="http://schemas.microsoft.com/office/drawing/2014/main" val="3643797445"/>
                        </a:ext>
                      </a:extLst>
                    </a:gridCol>
                  </a:tblGrid>
                  <a:tr h="189167">
                    <a:tc rowSpan="4"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Battery</a:t>
                          </a:r>
                          <a:endParaRPr lang="en-US" sz="110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>
                          <a:blip r:embed="rId3"/>
                          <a:stretch>
                            <a:fillRect l="-168122" t="-22581" r="-49345" b="-7225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30   mA</a:t>
                          </a:r>
                          <a:endParaRPr lang="en-US" sz="110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2771169389"/>
                      </a:ext>
                    </a:extLst>
                  </a:tr>
                  <a:tr h="179388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>
                          <a:blip r:embed="rId3"/>
                          <a:stretch>
                            <a:fillRect l="-168122" t="-126667" r="-49345" b="-64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150 mA</a:t>
                          </a:r>
                          <a:endParaRPr lang="en-US" sz="110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3626291896"/>
                      </a:ext>
                    </a:extLst>
                  </a:tr>
                  <a:tr h="189167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>
                          <a:blip r:embed="rId3"/>
                          <a:stretch>
                            <a:fillRect l="-168122" t="-219355" r="-49345" b="-52580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4.2  V</a:t>
                          </a:r>
                          <a:endParaRPr lang="en-US" sz="110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533381961"/>
                      </a:ext>
                    </a:extLst>
                  </a:tr>
                  <a:tr h="179388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>
                          <a:blip r:embed="rId3"/>
                          <a:stretch>
                            <a:fillRect l="-168122" t="-341379" r="-49345" b="-46206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5     V</a:t>
                          </a:r>
                          <a:endParaRPr lang="en-US" sz="110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2692694044"/>
                      </a:ext>
                    </a:extLst>
                  </a:tr>
                  <a:tr h="189167">
                    <a:tc rowSpan="4"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Charger controller</a:t>
                          </a:r>
                          <a:endParaRPr lang="en-US" sz="110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>
                          <a:blip r:embed="rId3"/>
                          <a:stretch>
                            <a:fillRect l="-168122" t="-412903" r="-49345" b="-33225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15   mA</a:t>
                          </a:r>
                          <a:endParaRPr lang="en-US" sz="110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564352670"/>
                      </a:ext>
                    </a:extLst>
                  </a:tr>
                  <a:tr h="179388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>
                          <a:blip r:embed="rId3"/>
                          <a:stretch>
                            <a:fillRect l="-168122" t="-530000" r="-49345" b="-24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500 mA</a:t>
                          </a:r>
                          <a:endParaRPr lang="en-US" sz="110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2246390745"/>
                      </a:ext>
                    </a:extLst>
                  </a:tr>
                  <a:tr h="189167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>
                          <a:blip r:embed="rId3"/>
                          <a:stretch>
                            <a:fillRect l="-168122" t="-609677" r="-49345" b="-13548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4.2  V</a:t>
                          </a:r>
                          <a:endParaRPr lang="en-US" sz="110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3387103732"/>
                      </a:ext>
                    </a:extLst>
                  </a:tr>
                  <a:tr h="179388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>
                          <a:blip r:embed="rId3"/>
                          <a:stretch>
                            <a:fillRect l="-168122" t="-758621" r="-49345" b="-4482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>
                              <a:effectLst/>
                            </a:rPr>
                            <a:t>6     V</a:t>
                          </a:r>
                          <a:endParaRPr lang="en-US" sz="1100" dirty="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3485379588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531ABC0-E13A-4C8B-A0BE-E1539164372B}"/>
              </a:ext>
            </a:extLst>
          </p:cNvPr>
          <p:cNvSpPr txBox="1">
            <a:spLocks/>
          </p:cNvSpPr>
          <p:nvPr/>
        </p:nvSpPr>
        <p:spPr bwMode="auto">
          <a:xfrm>
            <a:off x="4114802" y="1945369"/>
            <a:ext cx="3048000" cy="645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800" b="1">
                <a:solidFill>
                  <a:schemeClr val="bg2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50000"/>
              <a:buFont typeface="Wingdings" pitchFamily="2" charset="2"/>
              <a:buChar char="n"/>
              <a:defRPr sz="2800" b="1">
                <a:solidFill>
                  <a:schemeClr val="bg2"/>
                </a:solidFill>
                <a:effectLst/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45000"/>
              <a:buFont typeface="Wingdings" pitchFamily="2" charset="2"/>
              <a:buChar char="n"/>
              <a:defRPr sz="2400" b="1">
                <a:solidFill>
                  <a:schemeClr val="bg2"/>
                </a:solidFill>
                <a:effectLst/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r>
              <a:rPr lang="es-ES" u="none" kern="0" dirty="0" err="1"/>
              <a:t>Boundaries</a:t>
            </a:r>
            <a:r>
              <a:rPr lang="es-ES" u="none" kern="0" dirty="0"/>
              <a:t>:</a:t>
            </a:r>
          </a:p>
          <a:p>
            <a:endParaRPr lang="en-US" u="none" kern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6DBCF8E0-FFF3-4EFB-B06F-3067599D4DD4}"/>
                  </a:ext>
                </a:extLst>
              </p:cNvPr>
              <p:cNvSpPr/>
              <p:nvPr/>
            </p:nvSpPr>
            <p:spPr>
              <a:xfrm>
                <a:off x="4267200" y="4915725"/>
                <a:ext cx="4572000" cy="1570430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 u="none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</m:ctrlPr>
                        </m:sSubPr>
                        <m:e>
                          <m:r>
                            <a:rPr lang="en-US" sz="1600" i="1" u="none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  <m:t>𝐼</m:t>
                          </m:r>
                        </m:e>
                        <m:sub>
                          <m:r>
                            <a:rPr lang="en-US" sz="1600" i="1" u="none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  <m:t>𝑀𝑃</m:t>
                          </m:r>
                        </m:sub>
                      </m:sSub>
                      <m:r>
                        <a:rPr lang="en-US" sz="1600" i="1" u="none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m:t>=</m:t>
                      </m:r>
                      <m:sSub>
                        <m:sSubPr>
                          <m:ctrlPr>
                            <a:rPr lang="en-US" sz="1600" i="1" u="none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</m:ctrlPr>
                        </m:sSubPr>
                        <m:e>
                          <m:r>
                            <a:rPr lang="en-US" sz="1600" i="1" u="none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  <m:t>𝑛</m:t>
                          </m:r>
                        </m:e>
                        <m:sub>
                          <m:r>
                            <a:rPr lang="en-US" sz="1600" i="1" u="none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  <m:t>1</m:t>
                          </m:r>
                        </m:sub>
                      </m:sSub>
                      <m:r>
                        <a:rPr lang="en-US" sz="1600" i="1" u="none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m:t>·</m:t>
                      </m:r>
                      <m:f>
                        <m:fPr>
                          <m:ctrlPr>
                            <a:rPr lang="en-US" sz="1600" i="1" u="none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sz="1600" u="none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  <m:t>Φ</m:t>
                          </m:r>
                        </m:num>
                        <m:den>
                          <m:sSup>
                            <m:sSupPr>
                              <m:ctrlPr>
                                <a:rPr lang="en-US" sz="16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sz="1600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  <m:t>Φ</m:t>
                              </m:r>
                            </m:e>
                            <m:sup>
                              <m:r>
                                <a:rPr lang="en-US" sz="16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  <m:t>𝑆𝑇𝐷</m:t>
                              </m:r>
                            </m:sup>
                          </m:sSup>
                        </m:den>
                      </m:f>
                      <m:d>
                        <m:dPr>
                          <m:ctrlPr>
                            <a:rPr lang="en-US" sz="1600" i="1" u="none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sz="16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</m:ctrlPr>
                            </m:sSubSupPr>
                            <m:e>
                              <m:r>
                                <a:rPr lang="en-US" sz="16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sz="16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  <m:t>𝑀𝑃</m:t>
                              </m:r>
                            </m:sub>
                            <m:sup>
                              <m:r>
                                <a:rPr lang="en-US" sz="16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  <m:t>𝑆𝑇𝐷</m:t>
                              </m:r>
                            </m:sup>
                          </m:sSubSup>
                          <m:r>
                            <a:rPr lang="en-US" sz="1600" i="1" u="none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16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</m:ctrlPr>
                            </m:fPr>
                            <m:num>
                              <m:r>
                                <a:rPr lang="en-US" sz="16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  <m:t>𝛿</m:t>
                              </m:r>
                              <m:r>
                                <a:rPr lang="en-US" sz="16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  <m:t>𝐽</m:t>
                              </m:r>
                            </m:num>
                            <m:den>
                              <m:r>
                                <a:rPr lang="en-US" sz="16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  <m:t>𝛿</m:t>
                              </m:r>
                              <m:r>
                                <a:rPr lang="en-US" sz="16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  <m:t>𝑇</m:t>
                              </m:r>
                            </m:den>
                          </m:f>
                          <m:d>
                            <m:dPr>
                              <m:ctrlPr>
                                <a:rPr lang="en-US" sz="16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</m:ctrlPr>
                            </m:dPr>
                            <m:e>
                              <m:r>
                                <a:rPr lang="en-US" sz="16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  <m:t>𝑇</m:t>
                              </m:r>
                              <m:r>
                                <a:rPr lang="en-US" sz="16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1600" i="1" u="none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Calibri Light" panose="020F03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i="1" u="none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Calibri Light" panose="020F0302020204030204" pitchFamily="34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sz="1600" i="1" u="none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Calibri Light" panose="020F0302020204030204" pitchFamily="34" charset="0"/>
                                    </a:rPr>
                                    <m:t>𝑆𝑇𝐷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1600" i="1" u="none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  <m:t>𝐴</m:t>
                          </m:r>
                        </m:e>
                      </m:d>
                    </m:oMath>
                  </m:oMathPara>
                </a14:m>
                <a:endParaRPr lang="en-US" sz="1600" u="none" dirty="0">
                  <a:solidFill>
                    <a:schemeClr val="bg2"/>
                  </a:solidFill>
                  <a:latin typeface="Calibri Light" panose="020F0302020204030204" pitchFamily="34" charset="0"/>
                  <a:ea typeface="Calibri" panose="020F0502020204030204" pitchFamily="34" charset="0"/>
                  <a:cs typeface="Calibri Light" panose="020F030202020403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 u="none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</m:ctrlPr>
                        </m:sSubPr>
                        <m:e>
                          <m:r>
                            <a:rPr lang="en-US" sz="1600" i="1" u="none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  <m:t>𝑉</m:t>
                          </m:r>
                        </m:e>
                        <m:sub>
                          <m:r>
                            <a:rPr lang="en-US" sz="1600" i="1" u="none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  <m:t>𝑀𝑃</m:t>
                          </m:r>
                        </m:sub>
                      </m:sSub>
                      <m:r>
                        <a:rPr lang="en-US" sz="1600" i="1" u="none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m:t>=</m:t>
                      </m:r>
                      <m:sSub>
                        <m:sSubPr>
                          <m:ctrlPr>
                            <a:rPr lang="en-US" sz="1600" i="1" u="none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</m:ctrlPr>
                        </m:sSubPr>
                        <m:e>
                          <m:r>
                            <a:rPr lang="en-US" sz="1600" i="1" u="none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  <m:t>𝑛</m:t>
                          </m:r>
                        </m:e>
                        <m:sub>
                          <m:r>
                            <a:rPr lang="en-US" sz="1600" i="1" u="none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  <m:t>2</m:t>
                          </m:r>
                        </m:sub>
                      </m:sSub>
                      <m:r>
                        <a:rPr lang="en-US" sz="1600" i="1" u="none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m:t>·</m:t>
                      </m:r>
                      <m:d>
                        <m:dPr>
                          <m:ctrlPr>
                            <a:rPr lang="en-US" sz="1600" i="1" u="none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sz="16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</m:ctrlPr>
                            </m:sSubSupPr>
                            <m:e>
                              <m:r>
                                <a:rPr lang="en-US" sz="16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16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  <m:t>𝑀𝑃</m:t>
                              </m:r>
                            </m:sub>
                            <m:sup>
                              <m:r>
                                <a:rPr lang="en-US" sz="16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  <m:t>𝑆𝑇𝐷</m:t>
                              </m:r>
                            </m:sup>
                          </m:sSubSup>
                          <m:r>
                            <a:rPr lang="en-US" sz="1600" i="1" u="none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16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Calibri Light" panose="020F0302020204030204" pitchFamily="34" charset="0"/>
                                </a:rPr>
                              </m:ctrlPr>
                            </m:fPr>
                            <m:num>
                              <m:r>
                                <a:rPr lang="en-US" sz="16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  <m:t>𝛿</m:t>
                              </m:r>
                              <m:r>
                                <a:rPr lang="en-US" sz="16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  <m:t>𝑉</m:t>
                              </m:r>
                            </m:num>
                            <m:den>
                              <m:r>
                                <a:rPr lang="en-US" sz="16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Calibri Light" panose="020F0302020204030204" pitchFamily="34" charset="0"/>
                                </a:rPr>
                                <m:t>𝛿</m:t>
                              </m:r>
                              <m:r>
                                <a:rPr lang="en-US" sz="16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Calibri Light" panose="020F0302020204030204" pitchFamily="34" charset="0"/>
                                </a:rPr>
                                <m:t>𝑇</m:t>
                              </m:r>
                            </m:den>
                          </m:f>
                          <m:d>
                            <m:dPr>
                              <m:ctrlPr>
                                <a:rPr lang="en-US" sz="16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Calibri Light" panose="020F0302020204030204" pitchFamily="34" charset="0"/>
                                </a:rPr>
                              </m:ctrlPr>
                            </m:dPr>
                            <m:e>
                              <m:r>
                                <a:rPr lang="en-US" sz="16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Calibri Light" panose="020F0302020204030204" pitchFamily="34" charset="0"/>
                                </a:rPr>
                                <m:t>𝑇</m:t>
                              </m:r>
                              <m:r>
                                <a:rPr lang="en-US" sz="16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Calibri Light" panose="020F0302020204030204" pitchFamily="34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1600" i="1" u="none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Calibri Light" panose="020F03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i="1" u="none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Calibri Light" panose="020F0302020204030204" pitchFamily="34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sz="1600" i="1" u="none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Calibri Light" panose="020F0302020204030204" pitchFamily="34" charset="0"/>
                                    </a:rPr>
                                    <m:t>𝑆𝑇𝐷</m:t>
                                  </m:r>
                                </m:sub>
                              </m:sSub>
                            </m:e>
                          </m:d>
                        </m:e>
                      </m:d>
                    </m:oMath>
                  </m:oMathPara>
                </a14:m>
                <a:endParaRPr lang="en-US" sz="1600" u="none" dirty="0">
                  <a:solidFill>
                    <a:schemeClr val="bg2"/>
                  </a:solidFill>
                  <a:latin typeface="Calibri Light" panose="020F0302020204030204" pitchFamily="34" charset="0"/>
                  <a:ea typeface="Calibri" panose="020F0502020204030204" pitchFamily="34" charset="0"/>
                  <a:cs typeface="Calibri Light" panose="020F0302020204030204" pitchFamily="34" charset="0"/>
                </a:endParaRPr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6DBCF8E0-FFF3-4EFB-B06F-3067599D4DD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7200" y="4915725"/>
                <a:ext cx="4572000" cy="157043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B39B0CA-6378-408C-8E56-2AEF167BD48B}"/>
              </a:ext>
            </a:extLst>
          </p:cNvPr>
          <p:cNvSpPr txBox="1">
            <a:spLocks/>
          </p:cNvSpPr>
          <p:nvPr/>
        </p:nvSpPr>
        <p:spPr bwMode="auto">
          <a:xfrm>
            <a:off x="4114802" y="4354513"/>
            <a:ext cx="3048000" cy="645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800" b="1">
                <a:solidFill>
                  <a:schemeClr val="bg2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50000"/>
              <a:buFont typeface="Wingdings" pitchFamily="2" charset="2"/>
              <a:buChar char="n"/>
              <a:defRPr sz="2800" b="1">
                <a:solidFill>
                  <a:schemeClr val="bg2"/>
                </a:solidFill>
                <a:effectLst/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45000"/>
              <a:buFont typeface="Wingdings" pitchFamily="2" charset="2"/>
              <a:buChar char="n"/>
              <a:defRPr sz="2400" b="1">
                <a:solidFill>
                  <a:schemeClr val="bg2"/>
                </a:solidFill>
                <a:effectLst/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r>
              <a:rPr lang="es-ES" u="none" kern="0" dirty="0" err="1"/>
              <a:t>Equations</a:t>
            </a:r>
            <a:r>
              <a:rPr lang="es-ES" u="none" kern="0" dirty="0"/>
              <a:t>:</a:t>
            </a:r>
          </a:p>
          <a:p>
            <a:endParaRPr lang="en-US" u="none" kern="0" dirty="0"/>
          </a:p>
        </p:txBody>
      </p:sp>
    </p:spTree>
    <p:extLst>
      <p:ext uri="{BB962C8B-B14F-4D97-AF65-F5344CB8AC3E}">
        <p14:creationId xmlns:p14="http://schemas.microsoft.com/office/powerpoint/2010/main" val="29185755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6D847-1327-416B-B632-263C28F932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00" y="1058705"/>
            <a:ext cx="8382000" cy="715057"/>
          </a:xfrm>
        </p:spPr>
        <p:txBody>
          <a:bodyPr/>
          <a:lstStyle/>
          <a:p>
            <a:r>
              <a:rPr lang="es-ES" dirty="0"/>
              <a:t>Solar </a:t>
            </a:r>
            <a:r>
              <a:rPr lang="es-ES" dirty="0" err="1"/>
              <a:t>panels</a:t>
            </a:r>
            <a:r>
              <a:rPr lang="es-ES" dirty="0"/>
              <a:t> </a:t>
            </a:r>
            <a:r>
              <a:rPr lang="es-ES" dirty="0" err="1"/>
              <a:t>design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6EB24A-75BF-4742-A795-35236427AA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7637" y="1572469"/>
            <a:ext cx="3657600" cy="645431"/>
          </a:xfrm>
        </p:spPr>
        <p:txBody>
          <a:bodyPr/>
          <a:lstStyle/>
          <a:p>
            <a:r>
              <a:rPr lang="es-ES" dirty="0" err="1"/>
              <a:t>One</a:t>
            </a:r>
            <a:r>
              <a:rPr lang="es-ES" dirty="0"/>
              <a:t> </a:t>
            </a:r>
            <a:r>
              <a:rPr lang="es-ES" dirty="0" err="1"/>
              <a:t>cell</a:t>
            </a:r>
            <a:r>
              <a:rPr lang="es-ES" dirty="0"/>
              <a:t> </a:t>
            </a:r>
            <a:r>
              <a:rPr lang="en-US" dirty="0"/>
              <a:t>(n</a:t>
            </a:r>
            <a:r>
              <a:rPr lang="en-US" baseline="-25000" dirty="0"/>
              <a:t>1</a:t>
            </a:r>
            <a:r>
              <a:rPr lang="en-US" dirty="0"/>
              <a:t>=1, n</a:t>
            </a:r>
            <a:r>
              <a:rPr lang="en-US" baseline="-25000" dirty="0"/>
              <a:t>2</a:t>
            </a:r>
            <a:r>
              <a:rPr lang="en-US" dirty="0"/>
              <a:t>=1) </a:t>
            </a:r>
          </a:p>
          <a:p>
            <a:endParaRPr lang="en-US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2F6B0E31-5143-4EA2-9569-7D8EB66EB33A}"/>
              </a:ext>
            </a:extLst>
          </p:cNvPr>
          <p:cNvSpPr txBox="1">
            <a:spLocks/>
          </p:cNvSpPr>
          <p:nvPr/>
        </p:nvSpPr>
        <p:spPr bwMode="auto">
          <a:xfrm>
            <a:off x="180975" y="4130822"/>
            <a:ext cx="3933825" cy="645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800" b="1">
                <a:solidFill>
                  <a:schemeClr val="bg2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50000"/>
              <a:buFont typeface="Wingdings" pitchFamily="2" charset="2"/>
              <a:buChar char="n"/>
              <a:defRPr sz="2800" b="1">
                <a:solidFill>
                  <a:schemeClr val="bg2"/>
                </a:solidFill>
                <a:effectLst/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45000"/>
              <a:buFont typeface="Wingdings" pitchFamily="2" charset="2"/>
              <a:buChar char="n"/>
              <a:defRPr sz="2400" b="1">
                <a:solidFill>
                  <a:schemeClr val="bg2"/>
                </a:solidFill>
                <a:effectLst/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r>
              <a:rPr lang="es-ES" u="none" kern="0" dirty="0" err="1"/>
              <a:t>Four</a:t>
            </a:r>
            <a:r>
              <a:rPr lang="es-ES" u="none" kern="0" dirty="0"/>
              <a:t> </a:t>
            </a:r>
            <a:r>
              <a:rPr lang="es-ES" u="none" kern="0" dirty="0" err="1"/>
              <a:t>cells</a:t>
            </a:r>
            <a:r>
              <a:rPr lang="es-ES" u="none" kern="0" dirty="0"/>
              <a:t> </a:t>
            </a:r>
            <a:r>
              <a:rPr lang="en-US" u="none" kern="0" dirty="0"/>
              <a:t>(n</a:t>
            </a:r>
            <a:r>
              <a:rPr lang="en-US" u="none" kern="0" baseline="-25000" dirty="0"/>
              <a:t>1</a:t>
            </a:r>
            <a:r>
              <a:rPr lang="en-US" u="none" kern="0" dirty="0"/>
              <a:t>=2, n</a:t>
            </a:r>
            <a:r>
              <a:rPr lang="en-US" u="none" kern="0" baseline="-25000" dirty="0"/>
              <a:t>2</a:t>
            </a:r>
            <a:r>
              <a:rPr lang="en-US" u="none" kern="0" dirty="0"/>
              <a:t>=2) </a:t>
            </a:r>
          </a:p>
          <a:p>
            <a:endParaRPr lang="en-US" u="none" kern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E28614D3-0AB8-43AB-BDC0-AD3240290AE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04300528"/>
                  </p:ext>
                </p:extLst>
              </p:nvPr>
            </p:nvGraphicFramePr>
            <p:xfrm>
              <a:off x="7289799" y="2688794"/>
              <a:ext cx="1555750" cy="422910"/>
            </p:xfrm>
            <a:graphic>
              <a:graphicData uri="http://schemas.openxmlformats.org/drawingml/2006/table">
                <a:tbl>
                  <a:tblPr firstCol="1" bandRow="1">
                    <a:tableStyleId>{5C22544A-7EE6-4342-B048-85BDC9FD1C3A}</a:tableStyleId>
                  </a:tblPr>
                  <a:tblGrid>
                    <a:gridCol w="777875">
                      <a:extLst>
                        <a:ext uri="{9D8B030D-6E8A-4147-A177-3AD203B41FA5}">
                          <a16:colId xmlns:a16="http://schemas.microsoft.com/office/drawing/2014/main" val="3427641753"/>
                        </a:ext>
                      </a:extLst>
                    </a:gridCol>
                    <a:gridCol w="777875">
                      <a:extLst>
                        <a:ext uri="{9D8B030D-6E8A-4147-A177-3AD203B41FA5}">
                          <a16:colId xmlns:a16="http://schemas.microsoft.com/office/drawing/2014/main" val="280699117"/>
                        </a:ext>
                      </a:extLst>
                    </a:gridCol>
                  </a:tblGrid>
                  <a:tr h="211455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en-US" sz="11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11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𝑰</m:t>
                                    </m:r>
                                  </m:e>
                                  <m:sub>
                                    <m:r>
                                      <a:rPr lang="en-US" sz="11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𝑴𝑷</m:t>
                                    </m:r>
                                  </m:sub>
                                  <m:sup>
                                    <m:r>
                                      <a:rPr lang="en-US" sz="11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𝑺𝑻𝑫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en-US" sz="110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28 mA</a:t>
                          </a:r>
                          <a:endParaRPr lang="en-US" sz="110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2077409783"/>
                      </a:ext>
                    </a:extLst>
                  </a:tr>
                  <a:tr h="211455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en-US" sz="11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11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𝑽</m:t>
                                    </m:r>
                                  </m:e>
                                  <m:sub>
                                    <m:r>
                                      <a:rPr lang="en-US" sz="11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𝑴𝑷</m:t>
                                    </m:r>
                                  </m:sub>
                                  <m:sup>
                                    <m:r>
                                      <a:rPr lang="en-US" sz="11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𝑺𝑻𝑫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en-US" sz="110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>
                              <a:effectLst/>
                            </a:rPr>
                            <a:t>4.64 V</a:t>
                          </a:r>
                          <a:endParaRPr lang="en-US" sz="1100" dirty="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55098392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E28614D3-0AB8-43AB-BDC0-AD3240290AE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04300528"/>
                  </p:ext>
                </p:extLst>
              </p:nvPr>
            </p:nvGraphicFramePr>
            <p:xfrm>
              <a:off x="7289799" y="2688794"/>
              <a:ext cx="1555750" cy="422910"/>
            </p:xfrm>
            <a:graphic>
              <a:graphicData uri="http://schemas.openxmlformats.org/drawingml/2006/table">
                <a:tbl>
                  <a:tblPr firstCol="1" bandRow="1">
                    <a:tableStyleId>{5C22544A-7EE6-4342-B048-85BDC9FD1C3A}</a:tableStyleId>
                  </a:tblPr>
                  <a:tblGrid>
                    <a:gridCol w="777875">
                      <a:extLst>
                        <a:ext uri="{9D8B030D-6E8A-4147-A177-3AD203B41FA5}">
                          <a16:colId xmlns:a16="http://schemas.microsoft.com/office/drawing/2014/main" val="3427641753"/>
                        </a:ext>
                      </a:extLst>
                    </a:gridCol>
                    <a:gridCol w="777875">
                      <a:extLst>
                        <a:ext uri="{9D8B030D-6E8A-4147-A177-3AD203B41FA5}">
                          <a16:colId xmlns:a16="http://schemas.microsoft.com/office/drawing/2014/main" val="280699117"/>
                        </a:ext>
                      </a:extLst>
                    </a:gridCol>
                  </a:tblGrid>
                  <a:tr h="21145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>
                          <a:blip r:embed="rId4"/>
                          <a:stretch>
                            <a:fillRect l="-775" t="-20000" r="-100775" b="-12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28 mA</a:t>
                          </a:r>
                          <a:endParaRPr lang="en-US" sz="110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2077409783"/>
                      </a:ext>
                    </a:extLst>
                  </a:tr>
                  <a:tr h="21145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>
                          <a:blip r:embed="rId4"/>
                          <a:stretch>
                            <a:fillRect l="-775" t="-120000" r="-100775" b="-2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>
                              <a:effectLst/>
                            </a:rPr>
                            <a:t>4.64 V</a:t>
                          </a:r>
                          <a:endParaRPr lang="en-US" sz="1100" dirty="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550983927"/>
                      </a:ext>
                    </a:extLst>
                  </a:tr>
                </a:tbl>
              </a:graphicData>
            </a:graphic>
          </p:graphicFrame>
        </mc:Fallback>
      </mc:AlternateContent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AF64A531-5256-484E-8B2C-A0ABAE4D8B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2708560"/>
              </p:ext>
            </p:extLst>
          </p:nvPr>
        </p:nvGraphicFramePr>
        <p:xfrm>
          <a:off x="350837" y="2119580"/>
          <a:ext cx="6735762" cy="19842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2373">
                  <a:extLst>
                    <a:ext uri="{9D8B030D-6E8A-4147-A177-3AD203B41FA5}">
                      <a16:colId xmlns:a16="http://schemas.microsoft.com/office/drawing/2014/main" val="2020420887"/>
                    </a:ext>
                  </a:extLst>
                </a:gridCol>
                <a:gridCol w="1122373">
                  <a:extLst>
                    <a:ext uri="{9D8B030D-6E8A-4147-A177-3AD203B41FA5}">
                      <a16:colId xmlns:a16="http://schemas.microsoft.com/office/drawing/2014/main" val="702197639"/>
                    </a:ext>
                  </a:extLst>
                </a:gridCol>
                <a:gridCol w="1122373">
                  <a:extLst>
                    <a:ext uri="{9D8B030D-6E8A-4147-A177-3AD203B41FA5}">
                      <a16:colId xmlns:a16="http://schemas.microsoft.com/office/drawing/2014/main" val="1575678975"/>
                    </a:ext>
                  </a:extLst>
                </a:gridCol>
                <a:gridCol w="1122373">
                  <a:extLst>
                    <a:ext uri="{9D8B030D-6E8A-4147-A177-3AD203B41FA5}">
                      <a16:colId xmlns:a16="http://schemas.microsoft.com/office/drawing/2014/main" val="4285712543"/>
                    </a:ext>
                  </a:extLst>
                </a:gridCol>
                <a:gridCol w="1123135">
                  <a:extLst>
                    <a:ext uri="{9D8B030D-6E8A-4147-A177-3AD203B41FA5}">
                      <a16:colId xmlns:a16="http://schemas.microsoft.com/office/drawing/2014/main" val="1084936511"/>
                    </a:ext>
                  </a:extLst>
                </a:gridCol>
                <a:gridCol w="1123135">
                  <a:extLst>
                    <a:ext uri="{9D8B030D-6E8A-4147-A177-3AD203B41FA5}">
                      <a16:colId xmlns:a16="http://schemas.microsoft.com/office/drawing/2014/main" val="3736268193"/>
                    </a:ext>
                  </a:extLst>
                </a:gridCol>
              </a:tblGrid>
              <a:tr h="19211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Area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Phi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dV/dT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T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Imp 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Vmp 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22958247"/>
                  </a:ext>
                </a:extLst>
              </a:tr>
              <a:tr h="19211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4,41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1322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-5.6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107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30,11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4,2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3049481"/>
                  </a:ext>
                </a:extLst>
              </a:tr>
              <a:tr h="19211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4,41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4444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-5.6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107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101.23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4.2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199071"/>
                  </a:ext>
                </a:extLst>
              </a:tr>
              <a:tr h="19211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4,41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4444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-5.6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-153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67,68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5.65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09014896"/>
                  </a:ext>
                </a:extLst>
              </a:tr>
              <a:tr h="19211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4.41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1414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-5.6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107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32.21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4.2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45716858"/>
                  </a:ext>
                </a:extLst>
              </a:tr>
              <a:tr h="19211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10,71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1322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-5.6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107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34.44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4,2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32500692"/>
                  </a:ext>
                </a:extLst>
              </a:tr>
              <a:tr h="19211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10,71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4444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-5.6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107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115.79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4.2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35387709"/>
                  </a:ext>
                </a:extLst>
              </a:tr>
              <a:tr h="19211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10,71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4444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-5.6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-153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34.31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5.65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75197617"/>
                  </a:ext>
                </a:extLst>
              </a:tr>
              <a:tr h="19211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10,71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1414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-5.6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107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36.84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4.2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92371239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618E26E0-36ED-47C3-A80A-64CADC38A5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5902298"/>
              </p:ext>
            </p:extLst>
          </p:nvPr>
        </p:nvGraphicFramePr>
        <p:xfrm>
          <a:off x="350836" y="4622364"/>
          <a:ext cx="6735760" cy="21594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2372">
                  <a:extLst>
                    <a:ext uri="{9D8B030D-6E8A-4147-A177-3AD203B41FA5}">
                      <a16:colId xmlns:a16="http://schemas.microsoft.com/office/drawing/2014/main" val="2195848106"/>
                    </a:ext>
                  </a:extLst>
                </a:gridCol>
                <a:gridCol w="1122372">
                  <a:extLst>
                    <a:ext uri="{9D8B030D-6E8A-4147-A177-3AD203B41FA5}">
                      <a16:colId xmlns:a16="http://schemas.microsoft.com/office/drawing/2014/main" val="1762131964"/>
                    </a:ext>
                  </a:extLst>
                </a:gridCol>
                <a:gridCol w="1122372">
                  <a:extLst>
                    <a:ext uri="{9D8B030D-6E8A-4147-A177-3AD203B41FA5}">
                      <a16:colId xmlns:a16="http://schemas.microsoft.com/office/drawing/2014/main" val="3970348145"/>
                    </a:ext>
                  </a:extLst>
                </a:gridCol>
                <a:gridCol w="1122372">
                  <a:extLst>
                    <a:ext uri="{9D8B030D-6E8A-4147-A177-3AD203B41FA5}">
                      <a16:colId xmlns:a16="http://schemas.microsoft.com/office/drawing/2014/main" val="3141203710"/>
                    </a:ext>
                  </a:extLst>
                </a:gridCol>
                <a:gridCol w="1123136">
                  <a:extLst>
                    <a:ext uri="{9D8B030D-6E8A-4147-A177-3AD203B41FA5}">
                      <a16:colId xmlns:a16="http://schemas.microsoft.com/office/drawing/2014/main" val="1298341843"/>
                    </a:ext>
                  </a:extLst>
                </a:gridCol>
                <a:gridCol w="1123136">
                  <a:extLst>
                    <a:ext uri="{9D8B030D-6E8A-4147-A177-3AD203B41FA5}">
                      <a16:colId xmlns:a16="http://schemas.microsoft.com/office/drawing/2014/main" val="4200331000"/>
                    </a:ext>
                  </a:extLst>
                </a:gridCol>
              </a:tblGrid>
              <a:tr h="23993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Area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Phi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dV/dT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T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Imp 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Vmp 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59022298"/>
                  </a:ext>
                </a:extLst>
              </a:tr>
              <a:tr h="23993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4,41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1322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-5.6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107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64.09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3.1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36190665"/>
                  </a:ext>
                </a:extLst>
              </a:tr>
              <a:tr h="23993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4,41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4444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-5.6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107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215.46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3.1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92158382"/>
                  </a:ext>
                </a:extLst>
              </a:tr>
              <a:tr h="23993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4,41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4444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-5.6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-153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148.36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6.01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95169843"/>
                  </a:ext>
                </a:extLst>
              </a:tr>
              <a:tr h="23993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4.41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1414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-5.6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107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68.55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3.1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70082085"/>
                  </a:ext>
                </a:extLst>
              </a:tr>
              <a:tr h="23993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10,71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1322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-5.6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107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72.75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3.1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73242744"/>
                  </a:ext>
                </a:extLst>
              </a:tr>
              <a:tr h="23993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10,71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4444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-5.6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107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244.59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3.1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01905344"/>
                  </a:ext>
                </a:extLst>
              </a:tr>
              <a:tr h="23993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10,71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4444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-5.6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-153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81.63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6.01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68010379"/>
                  </a:ext>
                </a:extLst>
              </a:tr>
              <a:tr h="23993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10,71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1414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-5.6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107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77.82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3.1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552927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9" name="Table 18">
                <a:extLst>
                  <a:ext uri="{FF2B5EF4-FFF2-40B4-BE49-F238E27FC236}">
                    <a16:creationId xmlns:a16="http://schemas.microsoft.com/office/drawing/2014/main" id="{1D1E75AD-28FB-4618-81EE-17F395B7EA6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9975262"/>
                  </p:ext>
                </p:extLst>
              </p:nvPr>
            </p:nvGraphicFramePr>
            <p:xfrm>
              <a:off x="7289799" y="5181600"/>
              <a:ext cx="1555750" cy="422910"/>
            </p:xfrm>
            <a:graphic>
              <a:graphicData uri="http://schemas.openxmlformats.org/drawingml/2006/table">
                <a:tbl>
                  <a:tblPr firstCol="1" bandRow="1">
                    <a:tableStyleId>{5C22544A-7EE6-4342-B048-85BDC9FD1C3A}</a:tableStyleId>
                  </a:tblPr>
                  <a:tblGrid>
                    <a:gridCol w="777875">
                      <a:extLst>
                        <a:ext uri="{9D8B030D-6E8A-4147-A177-3AD203B41FA5}">
                          <a16:colId xmlns:a16="http://schemas.microsoft.com/office/drawing/2014/main" val="3427641753"/>
                        </a:ext>
                      </a:extLst>
                    </a:gridCol>
                    <a:gridCol w="777875">
                      <a:extLst>
                        <a:ext uri="{9D8B030D-6E8A-4147-A177-3AD203B41FA5}">
                          <a16:colId xmlns:a16="http://schemas.microsoft.com/office/drawing/2014/main" val="280699117"/>
                        </a:ext>
                      </a:extLst>
                    </a:gridCol>
                  </a:tblGrid>
                  <a:tr h="211455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en-US" sz="11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11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𝑰</m:t>
                                    </m:r>
                                  </m:e>
                                  <m:sub>
                                    <m:r>
                                      <a:rPr lang="en-US" sz="11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𝑴𝑷</m:t>
                                    </m:r>
                                  </m:sub>
                                  <m:sup>
                                    <m:r>
                                      <a:rPr lang="en-US" sz="11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𝑺𝑻𝑫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en-US" sz="110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28 mA</a:t>
                          </a:r>
                          <a:endParaRPr lang="en-US" sz="110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2077409783"/>
                      </a:ext>
                    </a:extLst>
                  </a:tr>
                  <a:tr h="211455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en-US" sz="11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11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𝑽</m:t>
                                    </m:r>
                                  </m:e>
                                  <m:sub>
                                    <m:r>
                                      <a:rPr lang="en-US" sz="11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𝑴𝑷</m:t>
                                    </m:r>
                                  </m:sub>
                                  <m:sup>
                                    <m:r>
                                      <a:rPr lang="en-US" sz="11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𝑺𝑻𝑫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en-US" sz="110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>
                              <a:effectLst/>
                            </a:rPr>
                            <a:t>1.99 V</a:t>
                          </a:r>
                          <a:endParaRPr lang="en-US" sz="1100" dirty="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55098392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9" name="Table 18">
                <a:extLst>
                  <a:ext uri="{FF2B5EF4-FFF2-40B4-BE49-F238E27FC236}">
                    <a16:creationId xmlns:a16="http://schemas.microsoft.com/office/drawing/2014/main" id="{1D1E75AD-28FB-4618-81EE-17F395B7EA6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9975262"/>
                  </p:ext>
                </p:extLst>
              </p:nvPr>
            </p:nvGraphicFramePr>
            <p:xfrm>
              <a:off x="7289799" y="5181600"/>
              <a:ext cx="1555750" cy="422910"/>
            </p:xfrm>
            <a:graphic>
              <a:graphicData uri="http://schemas.openxmlformats.org/drawingml/2006/table">
                <a:tbl>
                  <a:tblPr firstCol="1" bandRow="1">
                    <a:tableStyleId>{5C22544A-7EE6-4342-B048-85BDC9FD1C3A}</a:tableStyleId>
                  </a:tblPr>
                  <a:tblGrid>
                    <a:gridCol w="777875">
                      <a:extLst>
                        <a:ext uri="{9D8B030D-6E8A-4147-A177-3AD203B41FA5}">
                          <a16:colId xmlns:a16="http://schemas.microsoft.com/office/drawing/2014/main" val="3427641753"/>
                        </a:ext>
                      </a:extLst>
                    </a:gridCol>
                    <a:gridCol w="777875">
                      <a:extLst>
                        <a:ext uri="{9D8B030D-6E8A-4147-A177-3AD203B41FA5}">
                          <a16:colId xmlns:a16="http://schemas.microsoft.com/office/drawing/2014/main" val="280699117"/>
                        </a:ext>
                      </a:extLst>
                    </a:gridCol>
                  </a:tblGrid>
                  <a:tr h="21145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>
                          <a:blip r:embed="rId5"/>
                          <a:stretch>
                            <a:fillRect l="-775" t="-20000" r="-100775" b="-12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28 mA</a:t>
                          </a:r>
                          <a:endParaRPr lang="en-US" sz="110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2077409783"/>
                      </a:ext>
                    </a:extLst>
                  </a:tr>
                  <a:tr h="21145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>
                          <a:blip r:embed="rId5"/>
                          <a:stretch>
                            <a:fillRect l="-775" t="-120000" r="-100775" b="-2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>
                              <a:effectLst/>
                            </a:rPr>
                            <a:t>1.99 V</a:t>
                          </a:r>
                          <a:endParaRPr lang="en-US" sz="1100" dirty="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550983927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3073" name="Picture 1">
            <a:extLst>
              <a:ext uri="{FF2B5EF4-FFF2-40B4-BE49-F238E27FC236}">
                <a16:creationId xmlns:a16="http://schemas.microsoft.com/office/drawing/2014/main" id="{F5B83198-0F59-4292-9DC5-BCA9A59876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66700" cy="190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E20FC8A7-3292-4551-AC26-C155E10621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95275" cy="190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>
            <a:extLst>
              <a:ext uri="{FF2B5EF4-FFF2-40B4-BE49-F238E27FC236}">
                <a16:creationId xmlns:a16="http://schemas.microsoft.com/office/drawing/2014/main" id="{0E26E39B-864B-4930-8108-6ABEDBDE56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66700" cy="190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67FAAF4B-F352-4A06-8E27-CB78B9F1A7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95275" cy="190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>
            <a:extLst>
              <a:ext uri="{FF2B5EF4-FFF2-40B4-BE49-F238E27FC236}">
                <a16:creationId xmlns:a16="http://schemas.microsoft.com/office/drawing/2014/main" id="{77A375EE-2F59-49EB-81D1-066278A906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66700" cy="190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>
            <a:extLst>
              <a:ext uri="{FF2B5EF4-FFF2-40B4-BE49-F238E27FC236}">
                <a16:creationId xmlns:a16="http://schemas.microsoft.com/office/drawing/2014/main" id="{F9243B75-E967-4CBF-8CE3-0816320C51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95275" cy="190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>
            <a:extLst>
              <a:ext uri="{FF2B5EF4-FFF2-40B4-BE49-F238E27FC236}">
                <a16:creationId xmlns:a16="http://schemas.microsoft.com/office/drawing/2014/main" id="{8B3EA347-2067-4A36-805B-39D5421FF2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66700" cy="190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>
            <a:extLst>
              <a:ext uri="{FF2B5EF4-FFF2-40B4-BE49-F238E27FC236}">
                <a16:creationId xmlns:a16="http://schemas.microsoft.com/office/drawing/2014/main" id="{8B8F2FD3-B47B-422D-BC15-89073C2425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95275" cy="190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9152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D289F07-AF7D-45B5-A462-0293024107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086" y="1981200"/>
            <a:ext cx="1905000" cy="359352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C0AE132-4EDD-439A-B144-08EB43B257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3096" y="2628900"/>
            <a:ext cx="3590925" cy="22479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E9D7209-1B4A-45A1-91A0-CB5B2D53E7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2086" y="3228975"/>
            <a:ext cx="3219450" cy="1647825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8A87CB83-F013-478D-9F33-C68D87A81E47}"/>
              </a:ext>
            </a:extLst>
          </p:cNvPr>
          <p:cNvSpPr/>
          <p:nvPr/>
        </p:nvSpPr>
        <p:spPr bwMode="auto">
          <a:xfrm>
            <a:off x="0" y="5770682"/>
            <a:ext cx="9144000" cy="609600"/>
          </a:xfrm>
          <a:prstGeom prst="rect">
            <a:avLst/>
          </a:prstGeom>
          <a:solidFill>
            <a:schemeClr val="tx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ES" sz="2600" b="1" u="none" dirty="0">
                <a:solidFill>
                  <a:schemeClr val="bg2"/>
                </a:solidFill>
              </a:rPr>
              <a:t>DHV </a:t>
            </a:r>
            <a:r>
              <a:rPr lang="en-US" sz="2600" b="1" u="none" dirty="0">
                <a:solidFill>
                  <a:schemeClr val="bg2"/>
                </a:solidFill>
              </a:rPr>
              <a:t>technology a viable option for Deep Space Exploration</a:t>
            </a:r>
            <a:r>
              <a:rPr lang="es-ES" sz="2600" b="1" u="none" dirty="0">
                <a:solidFill>
                  <a:schemeClr val="bg2"/>
                </a:solidFill>
              </a:rPr>
              <a:t> </a:t>
            </a:r>
            <a:endParaRPr kumimoji="0" lang="en-US" sz="2600" b="0" i="0" u="none" strike="noStrike" cap="none" normalizeH="0" baseline="0" dirty="0">
              <a:ln>
                <a:noFill/>
              </a:ln>
              <a:solidFill>
                <a:schemeClr val="bg2"/>
              </a:solidFill>
              <a:effectLst/>
              <a:latin typeface="Garamond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C9BD676-3F26-4887-B586-B7A5C98C03E3}"/>
              </a:ext>
            </a:extLst>
          </p:cNvPr>
          <p:cNvSpPr txBox="1"/>
          <p:nvPr/>
        </p:nvSpPr>
        <p:spPr>
          <a:xfrm>
            <a:off x="152400" y="6553200"/>
            <a:ext cx="3733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u="none" dirty="0">
                <a:solidFill>
                  <a:schemeClr val="bg2"/>
                </a:solidFill>
              </a:rPr>
              <a:t>Data from DHV technology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E85BB4-4700-4AC4-B4A4-EF4C5FD10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021" y="1104823"/>
            <a:ext cx="8382000" cy="873087"/>
          </a:xfrm>
        </p:spPr>
        <p:txBody>
          <a:bodyPr/>
          <a:lstStyle/>
          <a:p>
            <a:r>
              <a:rPr lang="en-US" dirty="0"/>
              <a:t>Solar panels: market analysis (DHV technology)</a:t>
            </a:r>
          </a:p>
        </p:txBody>
      </p:sp>
    </p:spTree>
    <p:extLst>
      <p:ext uri="{BB962C8B-B14F-4D97-AF65-F5344CB8AC3E}">
        <p14:creationId xmlns:p14="http://schemas.microsoft.com/office/powerpoint/2010/main" val="1225074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9244E8-B823-4832-9FC8-69E95F525A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Thermal</a:t>
            </a:r>
            <a:r>
              <a:rPr lang="es-ES" dirty="0"/>
              <a:t> </a:t>
            </a:r>
            <a:r>
              <a:rPr lang="es-ES" dirty="0" err="1"/>
              <a:t>Analysis</a:t>
            </a:r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762CA61-0A73-4470-9AC5-4D114D33B182}"/>
              </a:ext>
            </a:extLst>
          </p:cNvPr>
          <p:cNvGrpSpPr/>
          <p:nvPr/>
        </p:nvGrpSpPr>
        <p:grpSpPr>
          <a:xfrm>
            <a:off x="4901125" y="1858057"/>
            <a:ext cx="4113306" cy="4010581"/>
            <a:chOff x="2977819" y="659287"/>
            <a:chExt cx="4951506" cy="5023330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ADF49538-1150-4390-9EA2-A70F7ACBF337}"/>
                </a:ext>
              </a:extLst>
            </p:cNvPr>
            <p:cNvGrpSpPr/>
            <p:nvPr/>
          </p:nvGrpSpPr>
          <p:grpSpPr>
            <a:xfrm>
              <a:off x="2977819" y="659287"/>
              <a:ext cx="4951506" cy="5023330"/>
              <a:chOff x="2977819" y="659287"/>
              <a:chExt cx="4951506" cy="5023330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7EB6900A-B1E0-4300-B067-7827E6A2B843}"/>
                  </a:ext>
                </a:extLst>
              </p:cNvPr>
              <p:cNvGrpSpPr/>
              <p:nvPr/>
            </p:nvGrpSpPr>
            <p:grpSpPr>
              <a:xfrm>
                <a:off x="2977819" y="659287"/>
                <a:ext cx="4951506" cy="5023330"/>
                <a:chOff x="2240973" y="1165314"/>
                <a:chExt cx="4951506" cy="5023330"/>
              </a:xfrm>
            </p:grpSpPr>
            <p:grpSp>
              <p:nvGrpSpPr>
                <p:cNvPr id="25" name="Group 24">
                  <a:extLst>
                    <a:ext uri="{FF2B5EF4-FFF2-40B4-BE49-F238E27FC236}">
                      <a16:creationId xmlns:a16="http://schemas.microsoft.com/office/drawing/2014/main" id="{AF5BD501-ADD8-47B0-A292-B5EA22451C69}"/>
                    </a:ext>
                  </a:extLst>
                </p:cNvPr>
                <p:cNvGrpSpPr/>
                <p:nvPr/>
              </p:nvGrpSpPr>
              <p:grpSpPr>
                <a:xfrm>
                  <a:off x="2240973" y="1165314"/>
                  <a:ext cx="4942129" cy="5023330"/>
                  <a:chOff x="2240973" y="1165314"/>
                  <a:chExt cx="4942129" cy="5023330"/>
                </a:xfrm>
              </p:grpSpPr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F91EB6AC-4F65-40C7-922C-FE9731D9F9B5}"/>
                      </a:ext>
                    </a:extLst>
                  </p:cNvPr>
                  <p:cNvGrpSpPr/>
                  <p:nvPr/>
                </p:nvGrpSpPr>
                <p:grpSpPr>
                  <a:xfrm>
                    <a:off x="4074861" y="1509194"/>
                    <a:ext cx="2462488" cy="3680404"/>
                    <a:chOff x="1251762" y="1118576"/>
                    <a:chExt cx="2462488" cy="3680404"/>
                  </a:xfrm>
                </p:grpSpPr>
                <p:grpSp>
                  <p:nvGrpSpPr>
                    <p:cNvPr id="44" name="Group 43">
                      <a:extLst>
                        <a:ext uri="{FF2B5EF4-FFF2-40B4-BE49-F238E27FC236}">
                          <a16:creationId xmlns:a16="http://schemas.microsoft.com/office/drawing/2014/main" id="{55EEA2F5-C3E5-4A08-ACDF-2CC736E565E2}"/>
                        </a:ext>
                      </a:extLst>
                    </p:cNvPr>
                    <p:cNvGrpSpPr/>
                    <p:nvPr/>
                  </p:nvGrpSpPr>
                  <p:grpSpPr>
                    <a:xfrm rot="2783757">
                      <a:off x="745725" y="1624613"/>
                      <a:ext cx="1191082" cy="179007"/>
                      <a:chOff x="719092" y="2334826"/>
                      <a:chExt cx="1191082" cy="179007"/>
                    </a:xfrm>
                  </p:grpSpPr>
                  <p:sp>
                    <p:nvSpPr>
                      <p:cNvPr id="66" name="Oval 65">
                        <a:extLst>
                          <a:ext uri="{FF2B5EF4-FFF2-40B4-BE49-F238E27FC236}">
                            <a16:creationId xmlns:a16="http://schemas.microsoft.com/office/drawing/2014/main" id="{8FA7696A-B240-4186-BD3D-0A7CCCA2357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19092" y="2334826"/>
                        <a:ext cx="159798" cy="159798"/>
                      </a:xfrm>
                      <a:prstGeom prst="ellipse">
                        <a:avLst/>
                      </a:prstGeom>
                      <a:solidFill>
                        <a:srgbClr val="4472C4"/>
                      </a:solidFill>
                      <a:ln w="12700" cap="flat" cmpd="sng" algn="ctr">
                        <a:solidFill>
                          <a:srgbClr val="4472C4">
                            <a:shade val="50000"/>
                          </a:srgbClr>
                        </a:solidFill>
                        <a:prstDash val="solid"/>
                        <a:miter lim="800000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grpSp>
                    <p:nvGrpSpPr>
                      <p:cNvPr id="67" name="Group 66">
                        <a:extLst>
                          <a:ext uri="{FF2B5EF4-FFF2-40B4-BE49-F238E27FC236}">
                            <a16:creationId xmlns:a16="http://schemas.microsoft.com/office/drawing/2014/main" id="{6501C24B-1079-4F26-BE91-A959E3563D35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878890" y="2334826"/>
                        <a:ext cx="1031284" cy="179007"/>
                        <a:chOff x="2512381" y="2032986"/>
                        <a:chExt cx="1031284" cy="179007"/>
                      </a:xfrm>
                    </p:grpSpPr>
                    <p:sp>
                      <p:nvSpPr>
                        <p:cNvPr id="68" name="Oval 67">
                          <a:extLst>
                            <a:ext uri="{FF2B5EF4-FFF2-40B4-BE49-F238E27FC236}">
                              <a16:creationId xmlns:a16="http://schemas.microsoft.com/office/drawing/2014/main" id="{9224510B-A788-4FE2-AF19-B06D4EB5CA9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383867" y="2032986"/>
                          <a:ext cx="159798" cy="159798"/>
                        </a:xfrm>
                        <a:prstGeom prst="ellipse">
                          <a:avLst/>
                        </a:prstGeom>
                        <a:solidFill>
                          <a:srgbClr val="4472C4"/>
                        </a:solidFill>
                        <a:ln w="12700" cap="flat" cmpd="sng" algn="ctr">
                          <a:solidFill>
                            <a:srgbClr val="4472C4">
                              <a:shade val="50000"/>
                            </a:srgbClr>
                          </a:solidFill>
                          <a:prstDash val="solid"/>
                          <a:miter lim="800000"/>
                        </a:ln>
                        <a:effectLst/>
                      </p:spPr>
                      <p:txBody>
                        <a:bodyPr rtlCol="0" anchor="ctr"/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p:txBody>
                    </p:sp>
                    <p:pic>
                      <p:nvPicPr>
                        <p:cNvPr id="69" name="Picture 68" descr="A close up of a logo&#10;&#10;Description automatically generated">
                          <a:extLst>
                            <a:ext uri="{FF2B5EF4-FFF2-40B4-BE49-F238E27FC236}">
                              <a16:creationId xmlns:a16="http://schemas.microsoft.com/office/drawing/2014/main" id="{C8AD46B6-8387-47ED-B102-0F8F5AC2161C}"/>
                            </a:ext>
                          </a:extLst>
                        </p:cNvPr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2" cstate="print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512381" y="2032986"/>
                          <a:ext cx="889476" cy="179007"/>
                        </a:xfrm>
                        <a:prstGeom prst="rect">
                          <a:avLst/>
                        </a:prstGeom>
                      </p:spPr>
                    </p:pic>
                  </p:grpSp>
                </p:grpSp>
                <p:grpSp>
                  <p:nvGrpSpPr>
                    <p:cNvPr id="45" name="Group 44">
                      <a:extLst>
                        <a:ext uri="{FF2B5EF4-FFF2-40B4-BE49-F238E27FC236}">
                          <a16:creationId xmlns:a16="http://schemas.microsoft.com/office/drawing/2014/main" id="{73B39FF3-8109-49E7-850C-A17D8CB13E59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763395" y="1997079"/>
                      <a:ext cx="1031284" cy="179007"/>
                      <a:chOff x="2512381" y="2032986"/>
                      <a:chExt cx="1031284" cy="179007"/>
                    </a:xfrm>
                  </p:grpSpPr>
                  <p:sp>
                    <p:nvSpPr>
                      <p:cNvPr id="64" name="Oval 63">
                        <a:extLst>
                          <a:ext uri="{FF2B5EF4-FFF2-40B4-BE49-F238E27FC236}">
                            <a16:creationId xmlns:a16="http://schemas.microsoft.com/office/drawing/2014/main" id="{B60B63E7-BA96-4EE6-A0BE-3004276C8A8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383867" y="2032986"/>
                        <a:ext cx="159798" cy="159798"/>
                      </a:xfrm>
                      <a:prstGeom prst="ellipse">
                        <a:avLst/>
                      </a:prstGeom>
                      <a:solidFill>
                        <a:srgbClr val="4472C4"/>
                      </a:solidFill>
                      <a:ln w="12700" cap="flat" cmpd="sng" algn="ctr">
                        <a:solidFill>
                          <a:srgbClr val="4472C4">
                            <a:shade val="50000"/>
                          </a:srgbClr>
                        </a:solidFill>
                        <a:prstDash val="solid"/>
                        <a:miter lim="800000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pic>
                    <p:nvPicPr>
                      <p:cNvPr id="65" name="Picture 64" descr="A close up of a logo&#10;&#10;Description automatically generated">
                        <a:extLst>
                          <a:ext uri="{FF2B5EF4-FFF2-40B4-BE49-F238E27FC236}">
                            <a16:creationId xmlns:a16="http://schemas.microsoft.com/office/drawing/2014/main" id="{EBF88F01-CEAF-421B-849B-6DD9B5C1C147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2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2512381" y="2032986"/>
                        <a:ext cx="889476" cy="179007"/>
                      </a:xfrm>
                      <a:prstGeom prst="rect">
                        <a:avLst/>
                      </a:prstGeom>
                    </p:spPr>
                  </p:pic>
                </p:grpSp>
                <p:grpSp>
                  <p:nvGrpSpPr>
                    <p:cNvPr id="46" name="Group 45">
                      <a:extLst>
                        <a:ext uri="{FF2B5EF4-FFF2-40B4-BE49-F238E27FC236}">
                          <a16:creationId xmlns:a16="http://schemas.microsoft.com/office/drawing/2014/main" id="{6D716666-5D9D-4333-878D-D25164EBD8FB}"/>
                        </a:ext>
                      </a:extLst>
                    </p:cNvPr>
                    <p:cNvGrpSpPr/>
                    <p:nvPr/>
                  </p:nvGrpSpPr>
                  <p:grpSpPr>
                    <a:xfrm rot="19361497">
                      <a:off x="2682966" y="1640055"/>
                      <a:ext cx="1031284" cy="179007"/>
                      <a:chOff x="2512381" y="2032986"/>
                      <a:chExt cx="1031284" cy="179007"/>
                    </a:xfrm>
                  </p:grpSpPr>
                  <p:sp>
                    <p:nvSpPr>
                      <p:cNvPr id="62" name="Oval 61">
                        <a:extLst>
                          <a:ext uri="{FF2B5EF4-FFF2-40B4-BE49-F238E27FC236}">
                            <a16:creationId xmlns:a16="http://schemas.microsoft.com/office/drawing/2014/main" id="{2AE5F6DA-C713-4C48-9C61-77D19A8ECBF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383867" y="2032986"/>
                        <a:ext cx="159798" cy="159798"/>
                      </a:xfrm>
                      <a:prstGeom prst="ellipse">
                        <a:avLst/>
                      </a:prstGeom>
                      <a:solidFill>
                        <a:srgbClr val="4472C4"/>
                      </a:solidFill>
                      <a:ln w="12700" cap="flat" cmpd="sng" algn="ctr">
                        <a:solidFill>
                          <a:srgbClr val="4472C4">
                            <a:shade val="50000"/>
                          </a:srgbClr>
                        </a:solidFill>
                        <a:prstDash val="solid"/>
                        <a:miter lim="800000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pic>
                    <p:nvPicPr>
                      <p:cNvPr id="63" name="Picture 62" descr="A close up of a logo&#10;&#10;Description automatically generated">
                        <a:extLst>
                          <a:ext uri="{FF2B5EF4-FFF2-40B4-BE49-F238E27FC236}">
                            <a16:creationId xmlns:a16="http://schemas.microsoft.com/office/drawing/2014/main" id="{97CDA375-7309-4D31-8EA1-AACE81ADF9A2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2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2512381" y="2032986"/>
                        <a:ext cx="889476" cy="179007"/>
                      </a:xfrm>
                      <a:prstGeom prst="rect">
                        <a:avLst/>
                      </a:prstGeom>
                    </p:spPr>
                  </p:pic>
                </p:grpSp>
                <p:grpSp>
                  <p:nvGrpSpPr>
                    <p:cNvPr id="47" name="Group 46">
                      <a:extLst>
                        <a:ext uri="{FF2B5EF4-FFF2-40B4-BE49-F238E27FC236}">
                          <a16:creationId xmlns:a16="http://schemas.microsoft.com/office/drawing/2014/main" id="{13D33E02-CF17-4F94-9EBA-468F73B724C8}"/>
                        </a:ext>
                      </a:extLst>
                    </p:cNvPr>
                    <p:cNvGrpSpPr/>
                    <p:nvPr/>
                  </p:nvGrpSpPr>
                  <p:grpSpPr>
                    <a:xfrm rot="5400000">
                      <a:off x="3026407" y="1943803"/>
                      <a:ext cx="1031284" cy="179007"/>
                      <a:chOff x="2512381" y="2032986"/>
                      <a:chExt cx="1031284" cy="179007"/>
                    </a:xfrm>
                  </p:grpSpPr>
                  <p:sp>
                    <p:nvSpPr>
                      <p:cNvPr id="60" name="Oval 59">
                        <a:extLst>
                          <a:ext uri="{FF2B5EF4-FFF2-40B4-BE49-F238E27FC236}">
                            <a16:creationId xmlns:a16="http://schemas.microsoft.com/office/drawing/2014/main" id="{2037FF48-E704-4DD0-8D55-FF3B6C43C3B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383867" y="2032986"/>
                        <a:ext cx="159798" cy="159798"/>
                      </a:xfrm>
                      <a:prstGeom prst="ellipse">
                        <a:avLst/>
                      </a:prstGeom>
                      <a:solidFill>
                        <a:srgbClr val="4472C4"/>
                      </a:solidFill>
                      <a:ln w="12700" cap="flat" cmpd="sng" algn="ctr">
                        <a:solidFill>
                          <a:srgbClr val="4472C4">
                            <a:shade val="50000"/>
                          </a:srgbClr>
                        </a:solidFill>
                        <a:prstDash val="solid"/>
                        <a:miter lim="800000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pic>
                    <p:nvPicPr>
                      <p:cNvPr id="61" name="Picture 60" descr="A close up of a logo&#10;&#10;Description automatically generated">
                        <a:extLst>
                          <a:ext uri="{FF2B5EF4-FFF2-40B4-BE49-F238E27FC236}">
                            <a16:creationId xmlns:a16="http://schemas.microsoft.com/office/drawing/2014/main" id="{20D5AE0E-A0C5-4968-AEBC-88944699C744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2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2512381" y="2032986"/>
                        <a:ext cx="889476" cy="179007"/>
                      </a:xfrm>
                      <a:prstGeom prst="rect">
                        <a:avLst/>
                      </a:prstGeom>
                    </p:spPr>
                  </p:pic>
                </p:grpSp>
                <p:grpSp>
                  <p:nvGrpSpPr>
                    <p:cNvPr id="48" name="Group 47">
                      <a:extLst>
                        <a:ext uri="{FF2B5EF4-FFF2-40B4-BE49-F238E27FC236}">
                          <a16:creationId xmlns:a16="http://schemas.microsoft.com/office/drawing/2014/main" id="{B03B3E48-B2CC-4B59-89D3-98C6BB25F99F}"/>
                        </a:ext>
                      </a:extLst>
                    </p:cNvPr>
                    <p:cNvGrpSpPr/>
                    <p:nvPr/>
                  </p:nvGrpSpPr>
                  <p:grpSpPr>
                    <a:xfrm rot="12249620">
                      <a:off x="2472107" y="4414081"/>
                      <a:ext cx="1007250" cy="375369"/>
                      <a:chOff x="2470046" y="1649065"/>
                      <a:chExt cx="1007250" cy="375369"/>
                    </a:xfrm>
                  </p:grpSpPr>
                  <p:sp>
                    <p:nvSpPr>
                      <p:cNvPr id="58" name="Oval 57">
                        <a:extLst>
                          <a:ext uri="{FF2B5EF4-FFF2-40B4-BE49-F238E27FC236}">
                            <a16:creationId xmlns:a16="http://schemas.microsoft.com/office/drawing/2014/main" id="{611D37DF-161F-4490-8B62-EBCBE2CEEBDE}"/>
                          </a:ext>
                        </a:extLst>
                      </p:cNvPr>
                      <p:cNvSpPr/>
                      <p:nvPr/>
                    </p:nvSpPr>
                    <p:spPr>
                      <a:xfrm rot="20150380">
                        <a:off x="3317498" y="1649065"/>
                        <a:ext cx="159798" cy="159798"/>
                      </a:xfrm>
                      <a:prstGeom prst="ellipse">
                        <a:avLst/>
                      </a:prstGeom>
                      <a:solidFill>
                        <a:srgbClr val="4472C4"/>
                      </a:solidFill>
                      <a:ln w="12700" cap="flat" cmpd="sng" algn="ctr">
                        <a:solidFill>
                          <a:srgbClr val="4472C4">
                            <a:shade val="50000"/>
                          </a:srgbClr>
                        </a:solidFill>
                        <a:prstDash val="solid"/>
                        <a:miter lim="800000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pic>
                    <p:nvPicPr>
                      <p:cNvPr id="59" name="Picture 58" descr="A close up of a logo&#10;&#10;Description automatically generated">
                        <a:extLst>
                          <a:ext uri="{FF2B5EF4-FFF2-40B4-BE49-F238E27FC236}">
                            <a16:creationId xmlns:a16="http://schemas.microsoft.com/office/drawing/2014/main" id="{C98FC828-7931-4740-98D0-702C09D5EBE6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2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 rot="20150380">
                        <a:off x="2470046" y="1845427"/>
                        <a:ext cx="889476" cy="179007"/>
                      </a:xfrm>
                      <a:prstGeom prst="rect">
                        <a:avLst/>
                      </a:prstGeom>
                    </p:spPr>
                  </p:pic>
                </p:grpSp>
                <p:grpSp>
                  <p:nvGrpSpPr>
                    <p:cNvPr id="49" name="Group 48">
                      <a:extLst>
                        <a:ext uri="{FF2B5EF4-FFF2-40B4-BE49-F238E27FC236}">
                          <a16:creationId xmlns:a16="http://schemas.microsoft.com/office/drawing/2014/main" id="{C4DDFC6D-3C3C-4421-AAEB-21DDBBFFE947}"/>
                        </a:ext>
                      </a:extLst>
                    </p:cNvPr>
                    <p:cNvGrpSpPr/>
                    <p:nvPr/>
                  </p:nvGrpSpPr>
                  <p:grpSpPr>
                    <a:xfrm rot="12365480">
                      <a:off x="1453703" y="4413077"/>
                      <a:ext cx="982035" cy="385903"/>
                      <a:chOff x="2395544" y="1198639"/>
                      <a:chExt cx="982035" cy="385903"/>
                    </a:xfrm>
                  </p:grpSpPr>
                  <p:sp>
                    <p:nvSpPr>
                      <p:cNvPr id="56" name="Oval 55">
                        <a:extLst>
                          <a:ext uri="{FF2B5EF4-FFF2-40B4-BE49-F238E27FC236}">
                            <a16:creationId xmlns:a16="http://schemas.microsoft.com/office/drawing/2014/main" id="{857E9C63-3A06-4CE2-888E-1840E83DE94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217781" y="1198639"/>
                        <a:ext cx="159798" cy="159798"/>
                      </a:xfrm>
                      <a:prstGeom prst="ellipse">
                        <a:avLst/>
                      </a:prstGeom>
                      <a:solidFill>
                        <a:srgbClr val="4472C4"/>
                      </a:solidFill>
                      <a:ln w="12700" cap="flat" cmpd="sng" algn="ctr">
                        <a:solidFill>
                          <a:srgbClr val="4472C4">
                            <a:shade val="50000"/>
                          </a:srgbClr>
                        </a:solidFill>
                        <a:prstDash val="solid"/>
                        <a:miter lim="800000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pic>
                    <p:nvPicPr>
                      <p:cNvPr id="57" name="Picture 56" descr="A close up of a logo&#10;&#10;Description automatically generated">
                        <a:extLst>
                          <a:ext uri="{FF2B5EF4-FFF2-40B4-BE49-F238E27FC236}">
                            <a16:creationId xmlns:a16="http://schemas.microsoft.com/office/drawing/2014/main" id="{550A4445-B248-46E7-95AB-10A5537836DC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2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 rot="20034520">
                        <a:off x="2395544" y="1405535"/>
                        <a:ext cx="889476" cy="179007"/>
                      </a:xfrm>
                      <a:prstGeom prst="rect">
                        <a:avLst/>
                      </a:prstGeom>
                    </p:spPr>
                  </p:pic>
                </p:grpSp>
                <p:grpSp>
                  <p:nvGrpSpPr>
                    <p:cNvPr id="50" name="Group 49">
                      <a:extLst>
                        <a:ext uri="{FF2B5EF4-FFF2-40B4-BE49-F238E27FC236}">
                          <a16:creationId xmlns:a16="http://schemas.microsoft.com/office/drawing/2014/main" id="{7D6898B6-0751-42C8-93EB-32E0A7A7E620}"/>
                        </a:ext>
                      </a:extLst>
                    </p:cNvPr>
                    <p:cNvGrpSpPr/>
                    <p:nvPr/>
                  </p:nvGrpSpPr>
                  <p:grpSpPr>
                    <a:xfrm rot="5400000">
                      <a:off x="3034556" y="2975088"/>
                      <a:ext cx="1031284" cy="179007"/>
                      <a:chOff x="2512381" y="2032986"/>
                      <a:chExt cx="1031284" cy="179007"/>
                    </a:xfrm>
                  </p:grpSpPr>
                  <p:sp>
                    <p:nvSpPr>
                      <p:cNvPr id="54" name="Oval 53">
                        <a:extLst>
                          <a:ext uri="{FF2B5EF4-FFF2-40B4-BE49-F238E27FC236}">
                            <a16:creationId xmlns:a16="http://schemas.microsoft.com/office/drawing/2014/main" id="{159EB293-3514-4DA8-A1DA-AF440D5E750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383867" y="2032986"/>
                        <a:ext cx="159798" cy="159798"/>
                      </a:xfrm>
                      <a:prstGeom prst="ellipse">
                        <a:avLst/>
                      </a:prstGeom>
                      <a:solidFill>
                        <a:srgbClr val="4472C4"/>
                      </a:solidFill>
                      <a:ln w="12700" cap="flat" cmpd="sng" algn="ctr">
                        <a:solidFill>
                          <a:srgbClr val="4472C4">
                            <a:shade val="50000"/>
                          </a:srgbClr>
                        </a:solidFill>
                        <a:prstDash val="solid"/>
                        <a:miter lim="800000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pic>
                    <p:nvPicPr>
                      <p:cNvPr id="55" name="Picture 54" descr="A close up of a logo&#10;&#10;Description automatically generated">
                        <a:extLst>
                          <a:ext uri="{FF2B5EF4-FFF2-40B4-BE49-F238E27FC236}">
                            <a16:creationId xmlns:a16="http://schemas.microsoft.com/office/drawing/2014/main" id="{C722C8E6-603E-47D4-933E-77A6957F4E03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2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2512381" y="2032986"/>
                        <a:ext cx="889476" cy="179007"/>
                      </a:xfrm>
                      <a:prstGeom prst="rect">
                        <a:avLst/>
                      </a:prstGeom>
                    </p:spPr>
                  </p:pic>
                </p:grpSp>
                <p:grpSp>
                  <p:nvGrpSpPr>
                    <p:cNvPr id="51" name="Group 50">
                      <a:extLst>
                        <a:ext uri="{FF2B5EF4-FFF2-40B4-BE49-F238E27FC236}">
                          <a16:creationId xmlns:a16="http://schemas.microsoft.com/office/drawing/2014/main" id="{297E897F-9A32-475C-9032-5D1ACFA14E47}"/>
                        </a:ext>
                      </a:extLst>
                    </p:cNvPr>
                    <p:cNvGrpSpPr/>
                    <p:nvPr/>
                  </p:nvGrpSpPr>
                  <p:grpSpPr>
                    <a:xfrm rot="5400000">
                      <a:off x="3053765" y="4006373"/>
                      <a:ext cx="1031284" cy="179007"/>
                      <a:chOff x="2512381" y="2032986"/>
                      <a:chExt cx="1031284" cy="179007"/>
                    </a:xfrm>
                  </p:grpSpPr>
                  <p:sp>
                    <p:nvSpPr>
                      <p:cNvPr id="52" name="Oval 51">
                        <a:extLst>
                          <a:ext uri="{FF2B5EF4-FFF2-40B4-BE49-F238E27FC236}">
                            <a16:creationId xmlns:a16="http://schemas.microsoft.com/office/drawing/2014/main" id="{E35F0B22-9A93-44C0-B6BB-E613FA48215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383867" y="2032986"/>
                        <a:ext cx="159798" cy="159798"/>
                      </a:xfrm>
                      <a:prstGeom prst="ellipse">
                        <a:avLst/>
                      </a:prstGeom>
                      <a:solidFill>
                        <a:srgbClr val="4472C4"/>
                      </a:solidFill>
                      <a:ln w="12700" cap="flat" cmpd="sng" algn="ctr">
                        <a:solidFill>
                          <a:srgbClr val="4472C4">
                            <a:shade val="50000"/>
                          </a:srgbClr>
                        </a:solidFill>
                        <a:prstDash val="solid"/>
                        <a:miter lim="800000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pic>
                    <p:nvPicPr>
                      <p:cNvPr id="53" name="Picture 52" descr="A close up of a logo&#10;&#10;Description automatically generated">
                        <a:extLst>
                          <a:ext uri="{FF2B5EF4-FFF2-40B4-BE49-F238E27FC236}">
                            <a16:creationId xmlns:a16="http://schemas.microsoft.com/office/drawing/2014/main" id="{A7241E74-F8CE-4E40-9053-43B8E0399AB8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2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2512381" y="2032986"/>
                        <a:ext cx="889476" cy="179007"/>
                      </a:xfrm>
                      <a:prstGeom prst="rect">
                        <a:avLst/>
                      </a:prstGeom>
                    </p:spPr>
                  </p:pic>
                </p:grpSp>
              </p:grpSp>
              <p:pic>
                <p:nvPicPr>
                  <p:cNvPr id="32" name="Picture 31" descr="A close up of a logo&#10;&#10;Description automatically generated">
                    <a:extLst>
                      <a:ext uri="{FF2B5EF4-FFF2-40B4-BE49-F238E27FC236}">
                        <a16:creationId xmlns:a16="http://schemas.microsoft.com/office/drawing/2014/main" id="{F4CEAC66-6FD1-4104-A052-FC41D8849AC5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rot="5400000">
                    <a:off x="4916724" y="5352435"/>
                    <a:ext cx="889476" cy="179007"/>
                  </a:xfrm>
                  <a:prstGeom prst="rect">
                    <a:avLst/>
                  </a:prstGeom>
                </p:spPr>
              </p:pic>
              <p:pic>
                <p:nvPicPr>
                  <p:cNvPr id="33" name="Picture 32" descr="A close up of a logo&#10;&#10;Description automatically generated">
                    <a:extLst>
                      <a:ext uri="{FF2B5EF4-FFF2-40B4-BE49-F238E27FC236}">
                        <a16:creationId xmlns:a16="http://schemas.microsoft.com/office/drawing/2014/main" id="{DFF9A33C-C872-4CA6-A475-5D6249BC679B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rot="10800000">
                    <a:off x="3385234" y="4834525"/>
                    <a:ext cx="889476" cy="179007"/>
                  </a:xfrm>
                  <a:prstGeom prst="rect">
                    <a:avLst/>
                  </a:prstGeom>
                </p:spPr>
              </p:pic>
              <p:sp>
                <p:nvSpPr>
                  <p:cNvPr id="34" name="Oval 33">
                    <a:extLst>
                      <a:ext uri="{FF2B5EF4-FFF2-40B4-BE49-F238E27FC236}">
                        <a16:creationId xmlns:a16="http://schemas.microsoft.com/office/drawing/2014/main" id="{564AEA86-AC60-478F-856E-291887E9F278}"/>
                      </a:ext>
                    </a:extLst>
                  </p:cNvPr>
                  <p:cNvSpPr/>
                  <p:nvPr/>
                </p:nvSpPr>
                <p:spPr>
                  <a:xfrm rot="12365480">
                    <a:off x="3223865" y="4837468"/>
                    <a:ext cx="159798" cy="159798"/>
                  </a:xfrm>
                  <a:prstGeom prst="ellipse">
                    <a:avLst/>
                  </a:prstGeom>
                  <a:solidFill>
                    <a:srgbClr val="4472C4"/>
                  </a:solidFill>
                  <a:ln w="12700" cap="flat" cmpd="sng" algn="ctr">
                    <a:solidFill>
                      <a:srgbClr val="4472C4">
                        <a:shade val="50000"/>
                      </a:srgbClr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5" name="Oval 34">
                    <a:extLst>
                      <a:ext uri="{FF2B5EF4-FFF2-40B4-BE49-F238E27FC236}">
                        <a16:creationId xmlns:a16="http://schemas.microsoft.com/office/drawing/2014/main" id="{13874273-E115-4A71-8034-6FFEB4409BEA}"/>
                      </a:ext>
                    </a:extLst>
                  </p:cNvPr>
                  <p:cNvSpPr/>
                  <p:nvPr/>
                </p:nvSpPr>
                <p:spPr>
                  <a:xfrm rot="6965480">
                    <a:off x="5281562" y="5848936"/>
                    <a:ext cx="159798" cy="159798"/>
                  </a:xfrm>
                  <a:prstGeom prst="ellipse">
                    <a:avLst/>
                  </a:prstGeom>
                  <a:solidFill>
                    <a:srgbClr val="4472C4"/>
                  </a:solidFill>
                  <a:ln w="12700" cap="flat" cmpd="sng" algn="ctr">
                    <a:solidFill>
                      <a:srgbClr val="4472C4">
                        <a:shade val="50000"/>
                      </a:srgbClr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36" name="Straight Arrow Connector 35">
                    <a:extLst>
                      <a:ext uri="{FF2B5EF4-FFF2-40B4-BE49-F238E27FC236}">
                        <a16:creationId xmlns:a16="http://schemas.microsoft.com/office/drawing/2014/main" id="{DEC1188C-82DD-4927-8C09-083BF933D7D0}"/>
                      </a:ext>
                    </a:extLst>
                  </p:cNvPr>
                  <p:cNvCxnSpPr>
                    <a:cxnSpLocks/>
                    <a:endCxn id="66" idx="3"/>
                  </p:cNvCxnSpPr>
                  <p:nvPr/>
                </p:nvCxnSpPr>
                <p:spPr>
                  <a:xfrm flipV="1">
                    <a:off x="3087028" y="1722776"/>
                    <a:ext cx="648794" cy="99627"/>
                  </a:xfrm>
                  <a:prstGeom prst="straightConnector1">
                    <a:avLst/>
                  </a:prstGeom>
                  <a:noFill/>
                  <a:ln w="6350" cap="flat" cmpd="sng" algn="ctr">
                    <a:solidFill>
                      <a:srgbClr val="FF0000"/>
                    </a:solidFill>
                    <a:prstDash val="solid"/>
                    <a:miter lim="800000"/>
                    <a:tailEnd type="triangle"/>
                  </a:ln>
                  <a:effectLst/>
                </p:spPr>
              </p:cxn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37" name="TextBox 36">
                        <a:extLst>
                          <a:ext uri="{FF2B5EF4-FFF2-40B4-BE49-F238E27FC236}">
                            <a16:creationId xmlns:a16="http://schemas.microsoft.com/office/drawing/2014/main" id="{F9E064DC-542B-4930-939F-4090F880B830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2418346" y="1591077"/>
                        <a:ext cx="857360" cy="369332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b>
                                <m:sSubPr>
                                  <m:ctrlPr>
                                    <a:rPr kumimoji="0" lang="es-ES" sz="1800" b="0" i="1" u="none" strike="noStrike" kern="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s-ES" sz="1800" b="0" i="1" u="none" strike="noStrike" kern="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𝑃</m:t>
                                  </m:r>
                                </m:e>
                                <m:sub>
                                  <m:r>
                                    <a:rPr kumimoji="0" lang="es-ES" sz="1800" b="0" i="1" u="none" strike="noStrike" kern="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𝑑𝑖𝑠</m:t>
                                  </m:r>
                                </m:sub>
                              </m:sSub>
                            </m:oMath>
                          </m:oMathPara>
                        </a14:m>
                        <a:endPara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cs typeface="+mn-cs"/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64" name="TextBox 63">
                        <a:extLst>
                          <a:ext uri="{FF2B5EF4-FFF2-40B4-BE49-F238E27FC236}">
                            <a16:creationId xmlns:a16="http://schemas.microsoft.com/office/drawing/2014/main" id="{74FC9A8A-F621-4196-875C-B27C9A27CD8B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2418346" y="1591077"/>
                        <a:ext cx="857360" cy="369332"/>
                      </a:xfrm>
                      <a:prstGeom prst="rect">
                        <a:avLst/>
                      </a:prstGeom>
                      <a:blipFill>
                        <a:blip r:embed="rId3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38" name="TextBox 37">
                        <a:extLst>
                          <a:ext uri="{FF2B5EF4-FFF2-40B4-BE49-F238E27FC236}">
                            <a16:creationId xmlns:a16="http://schemas.microsoft.com/office/drawing/2014/main" id="{ECE7DE09-7A9E-4193-8E77-8C2E733D3F47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3415987" y="1165314"/>
                        <a:ext cx="857359" cy="369332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b>
                                <m:sSubPr>
                                  <m:ctrlPr>
                                    <a:rPr kumimoji="0" lang="es-ES" sz="1800" b="0" i="1" u="none" strike="noStrike" kern="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s-ES" sz="1800" b="0" i="1" u="none" strike="noStrike" kern="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kumimoji="0" lang="es-ES" sz="1800" b="0" i="1" u="none" strike="noStrike" kern="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𝑏h</m:t>
                                  </m:r>
                                </m:sub>
                              </m:sSub>
                            </m:oMath>
                          </m:oMathPara>
                        </a14:m>
                        <a:endPara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cs typeface="+mn-cs"/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38" name="TextBox 37">
                        <a:extLst>
                          <a:ext uri="{FF2B5EF4-FFF2-40B4-BE49-F238E27FC236}">
                            <a16:creationId xmlns:a16="http://schemas.microsoft.com/office/drawing/2014/main" id="{ECE7DE09-7A9E-4193-8E77-8C2E733D3F47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3415987" y="1165314"/>
                        <a:ext cx="857359" cy="369332"/>
                      </a:xfrm>
                      <a:prstGeom prst="rect">
                        <a:avLst/>
                      </a:prstGeom>
                      <a:blipFill>
                        <a:blip r:embed="rId4"/>
                        <a:stretch>
                          <a:fillRect b="-25000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39" name="TextBox 38">
                        <a:extLst>
                          <a:ext uri="{FF2B5EF4-FFF2-40B4-BE49-F238E27FC236}">
                            <a16:creationId xmlns:a16="http://schemas.microsoft.com/office/drawing/2014/main" id="{E8B15417-2510-4B17-93ED-E09272EF24FB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5954222" y="1327011"/>
                        <a:ext cx="857360" cy="369332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b>
                                <m:sSubPr>
                                  <m:ctrlPr>
                                    <a:rPr kumimoji="0" lang="es-ES" sz="1800" b="0" i="1" u="none" strike="noStrike" kern="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s-ES" sz="1800" b="0" i="1" u="none" strike="noStrike" kern="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kumimoji="0" lang="es-ES" sz="1800" b="0" i="1" u="none" strike="noStrike" kern="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𝑏𝑀𝐿𝐼</m:t>
                                  </m:r>
                                </m:sub>
                              </m:sSub>
                            </m:oMath>
                          </m:oMathPara>
                        </a14:m>
                        <a:endPara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cs typeface="+mn-cs"/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66" name="TextBox 65">
                        <a:extLst>
                          <a:ext uri="{FF2B5EF4-FFF2-40B4-BE49-F238E27FC236}">
                            <a16:creationId xmlns:a16="http://schemas.microsoft.com/office/drawing/2014/main" id="{A2FDEBEA-AC46-40F1-847E-5ED426D26D93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5954222" y="1327011"/>
                        <a:ext cx="857360" cy="369332"/>
                      </a:xfrm>
                      <a:prstGeom prst="rect">
                        <a:avLst/>
                      </a:prstGeom>
                      <a:blipFill>
                        <a:blip r:embed="rId5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40" name="TextBox 39">
                        <a:extLst>
                          <a:ext uri="{FF2B5EF4-FFF2-40B4-BE49-F238E27FC236}">
                            <a16:creationId xmlns:a16="http://schemas.microsoft.com/office/drawing/2014/main" id="{44812402-8D29-44D5-85F5-F3E169242C4E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6320080" y="2624459"/>
                        <a:ext cx="857360" cy="369332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b>
                                <m:sSubPr>
                                  <m:ctrlPr>
                                    <a:rPr kumimoji="0" lang="es-ES" sz="1800" b="0" i="1" u="none" strike="noStrike" kern="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s-ES" sz="1800" b="0" i="1" u="none" strike="noStrike" kern="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kumimoji="0" lang="es-ES" sz="1800" b="0" i="1" u="none" strike="noStrike" kern="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𝑏𝐴𝑙</m:t>
                                  </m:r>
                                </m:sub>
                              </m:sSub>
                            </m:oMath>
                          </m:oMathPara>
                        </a14:m>
                        <a:endPara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cs typeface="+mn-cs"/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67" name="TextBox 66">
                        <a:extLst>
                          <a:ext uri="{FF2B5EF4-FFF2-40B4-BE49-F238E27FC236}">
                            <a16:creationId xmlns:a16="http://schemas.microsoft.com/office/drawing/2014/main" id="{6EF2F56C-1DF8-411F-BDAE-04ABCCCA57B4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6320080" y="2624459"/>
                        <a:ext cx="857360" cy="369332"/>
                      </a:xfrm>
                      <a:prstGeom prst="rect">
                        <a:avLst/>
                      </a:prstGeom>
                      <a:blipFill>
                        <a:blip r:embed="rId6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41" name="TextBox 40">
                        <a:extLst>
                          <a:ext uri="{FF2B5EF4-FFF2-40B4-BE49-F238E27FC236}">
                            <a16:creationId xmlns:a16="http://schemas.microsoft.com/office/drawing/2014/main" id="{D9414CB8-6E76-4F1F-8BAB-2BB7249BD313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6325742" y="3675674"/>
                        <a:ext cx="857360" cy="369332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b>
                                <m:sSubPr>
                                  <m:ctrlPr>
                                    <a:rPr kumimoji="0" lang="es-ES" sz="1800" b="0" i="1" u="none" strike="noStrike" kern="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s-ES" sz="1800" b="0" i="1" u="none" strike="noStrike" kern="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kumimoji="0" lang="es-ES" sz="1800" b="0" i="1" u="none" strike="noStrike" kern="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𝑏𝑆𝑃</m:t>
                                  </m:r>
                                </m:sub>
                              </m:sSub>
                            </m:oMath>
                          </m:oMathPara>
                        </a14:m>
                        <a:endPara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cs typeface="+mn-cs"/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68" name="TextBox 67">
                        <a:extLst>
                          <a:ext uri="{FF2B5EF4-FFF2-40B4-BE49-F238E27FC236}">
                            <a16:creationId xmlns:a16="http://schemas.microsoft.com/office/drawing/2014/main" id="{B166816A-B3E6-4FC4-B459-DFEE14D96391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6325742" y="3675674"/>
                        <a:ext cx="857360" cy="369332"/>
                      </a:xfrm>
                      <a:prstGeom prst="rect">
                        <a:avLst/>
                      </a:prstGeom>
                      <a:blipFill>
                        <a:blip r:embed="rId7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42" name="TextBox 41">
                        <a:extLst>
                          <a:ext uri="{FF2B5EF4-FFF2-40B4-BE49-F238E27FC236}">
                            <a16:creationId xmlns:a16="http://schemas.microsoft.com/office/drawing/2014/main" id="{E3C66882-E1A9-4F14-A2B5-07408E708F6B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2240973" y="4554697"/>
                        <a:ext cx="857360" cy="369332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b>
                                <m:sSubPr>
                                  <m:ctrlPr>
                                    <a:rPr kumimoji="0" lang="es-ES" sz="1800" b="0" i="1" u="none" strike="noStrike" kern="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s-ES" sz="1800" b="0" i="1" u="none" strike="noStrike" kern="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kumimoji="0" lang="es-ES" sz="1800" b="0" i="1" u="none" strike="noStrike" kern="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𝑏𝑠𝑜𝑖𝑙</m:t>
                                  </m:r>
                                </m:sub>
                              </m:sSub>
                            </m:oMath>
                          </m:oMathPara>
                        </a14:m>
                        <a:endPara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cs typeface="+mn-cs"/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69" name="TextBox 68">
                        <a:extLst>
                          <a:ext uri="{FF2B5EF4-FFF2-40B4-BE49-F238E27FC236}">
                            <a16:creationId xmlns:a16="http://schemas.microsoft.com/office/drawing/2014/main" id="{0E6CAB7A-C3C7-487F-BB60-BCE20B65817E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2240973" y="4554697"/>
                        <a:ext cx="857360" cy="369332"/>
                      </a:xfrm>
                      <a:prstGeom prst="rect">
                        <a:avLst/>
                      </a:prstGeom>
                      <a:blipFill>
                        <a:blip r:embed="rId8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43" name="TextBox 42">
                        <a:extLst>
                          <a:ext uri="{FF2B5EF4-FFF2-40B4-BE49-F238E27FC236}">
                            <a16:creationId xmlns:a16="http://schemas.microsoft.com/office/drawing/2014/main" id="{7CA925F8-41A6-45BD-B4BD-8B8DB0AF6197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4101365" y="5726049"/>
                        <a:ext cx="1211770" cy="462595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b>
                                <m:sSubPr>
                                  <m:ctrlPr>
                                    <a:rPr kumimoji="0" lang="es-ES" sz="1800" b="0" i="1" u="none" strike="noStrike" kern="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s-ES" sz="1800" b="0" i="1" u="none" strike="noStrike" kern="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kumimoji="0" lang="es-ES" sz="1800" b="0" i="1" u="none" strike="noStrike" kern="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𝑏</m:t>
                                  </m:r>
                                  <m:r>
                                    <a:rPr kumimoji="0" lang="es-ES" sz="1800" b="0" i="1" u="none" strike="noStrike" kern="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kumimoji="0" lang="es-ES" sz="18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kumimoji="0" lang="es-ES" sz="1800" b="0" i="1" u="none" strike="noStrike" kern="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s-ES" sz="1800" b="0" i="1" u="none" strike="noStrike" kern="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𝐽</m:t>
                                  </m:r>
                                </m:e>
                                <m:sub>
                                  <m:r>
                                    <a:rPr kumimoji="0" lang="es-ES" sz="1800" b="0" i="1" u="none" strike="noStrike" kern="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2</m:t>
                                  </m:r>
                                </m:sub>
                              </m:sSub>
                            </m:oMath>
                          </m:oMathPara>
                        </a14:m>
                        <a:endPara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cs typeface="+mn-cs"/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43" name="TextBox 42">
                        <a:extLst>
                          <a:ext uri="{FF2B5EF4-FFF2-40B4-BE49-F238E27FC236}">
                            <a16:creationId xmlns:a16="http://schemas.microsoft.com/office/drawing/2014/main" id="{7CA925F8-41A6-45BD-B4BD-8B8DB0AF6197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4101365" y="5726049"/>
                        <a:ext cx="1211770" cy="462595"/>
                      </a:xfrm>
                      <a:prstGeom prst="rect">
                        <a:avLst/>
                      </a:prstGeom>
                      <a:blipFill>
                        <a:blip r:embed="rId9"/>
                        <a:stretch>
                          <a:fillRect b="-9836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</p:grp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6" name="TextBox 25">
                      <a:extLst>
                        <a:ext uri="{FF2B5EF4-FFF2-40B4-BE49-F238E27FC236}">
                          <a16:creationId xmlns:a16="http://schemas.microsoft.com/office/drawing/2014/main" id="{8D714A98-E3F8-4ABC-B977-6D52A825819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985302" y="2549507"/>
                      <a:ext cx="857360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kumimoji="0" lang="es-ES" sz="1800" b="0" i="1" u="none" strike="noStrike" kern="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es-ES" sz="1800" b="0" i="1" u="none" strike="noStrike" kern="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cs typeface="+mn-cs"/>
                                  </a:rPr>
                                  <m:t>𝐽</m:t>
                                </m:r>
                              </m:e>
                              <m:sub>
                                <m:r>
                                  <a:rPr kumimoji="0" lang="es-ES" sz="1800" b="0" i="1" u="none" strike="noStrike" kern="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cs typeface="+mn-cs"/>
                                  </a:rPr>
                                  <m:t>h</m:t>
                                </m:r>
                              </m:sub>
                            </m:sSub>
                          </m:oMath>
                        </m:oMathPara>
                      </a14:m>
                      <a:endParaRPr kumimoji="0" lang="en-US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cs typeface="+mn-cs"/>
                      </a:endParaRPr>
                    </a:p>
                  </p:txBody>
                </p:sp>
              </mc:Choice>
              <mc:Fallback xmlns="">
                <p:sp>
                  <p:nvSpPr>
                    <p:cNvPr id="72" name="TextBox 71">
                      <a:extLst>
                        <a:ext uri="{FF2B5EF4-FFF2-40B4-BE49-F238E27FC236}">
                          <a16:creationId xmlns:a16="http://schemas.microsoft.com/office/drawing/2014/main" id="{EB4FE27E-3AFE-4838-8297-CEF1EB763542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985302" y="2549507"/>
                      <a:ext cx="857360" cy="369332"/>
                    </a:xfrm>
                    <a:prstGeom prst="rect">
                      <a:avLst/>
                    </a:prstGeom>
                    <a:blipFill>
                      <a:blip r:embed="rId10"/>
                      <a:stretch>
                        <a:fillRect b="-9836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7" name="TextBox 26">
                      <a:extLst>
                        <a:ext uri="{FF2B5EF4-FFF2-40B4-BE49-F238E27FC236}">
                          <a16:creationId xmlns:a16="http://schemas.microsoft.com/office/drawing/2014/main" id="{370B10C3-D26A-4449-8AC6-0CE5B6579A3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140474" y="2557099"/>
                      <a:ext cx="857360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kumimoji="0" lang="es-ES" sz="1800" b="0" i="1" u="none" strike="noStrike" kern="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es-ES" sz="1800" b="0" i="1" u="none" strike="noStrike" kern="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cs typeface="+mn-cs"/>
                                  </a:rPr>
                                  <m:t>𝐽</m:t>
                                </m:r>
                              </m:e>
                              <m:sub>
                                <m:r>
                                  <a:rPr kumimoji="0" lang="es-ES" sz="1800" b="0" i="1" u="none" strike="noStrike" kern="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cs typeface="+mn-cs"/>
                                  </a:rPr>
                                  <m:t>𝑀𝐿𝐼</m:t>
                                </m:r>
                              </m:sub>
                            </m:sSub>
                          </m:oMath>
                        </m:oMathPara>
                      </a14:m>
                      <a:endParaRPr kumimoji="0" lang="en-US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cs typeface="+mn-cs"/>
                      </a:endParaRPr>
                    </a:p>
                  </p:txBody>
                </p:sp>
              </mc:Choice>
              <mc:Fallback xmlns="">
                <p:sp>
                  <p:nvSpPr>
                    <p:cNvPr id="73" name="TextBox 72">
                      <a:extLst>
                        <a:ext uri="{FF2B5EF4-FFF2-40B4-BE49-F238E27FC236}">
                          <a16:creationId xmlns:a16="http://schemas.microsoft.com/office/drawing/2014/main" id="{A634555F-FE84-4AA8-935D-36FA8656F2B6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5140474" y="2557099"/>
                      <a:ext cx="857360" cy="369332"/>
                    </a:xfrm>
                    <a:prstGeom prst="rect">
                      <a:avLst/>
                    </a:prstGeom>
                    <a:blipFill>
                      <a:blip r:embed="rId11"/>
                      <a:stretch>
                        <a:fillRect b="-9836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8" name="TextBox 27">
                      <a:extLst>
                        <a:ext uri="{FF2B5EF4-FFF2-40B4-BE49-F238E27FC236}">
                          <a16:creationId xmlns:a16="http://schemas.microsoft.com/office/drawing/2014/main" id="{329E28DF-8044-43D1-9836-04BC9C8EC72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335119" y="4731827"/>
                      <a:ext cx="857360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kumimoji="0" lang="es-ES" sz="1800" b="0" i="1" u="none" strike="noStrike" kern="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es-ES" sz="1800" b="0" i="1" u="none" strike="noStrike" kern="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cs typeface="+mn-cs"/>
                                  </a:rPr>
                                  <m:t>𝐽</m:t>
                                </m:r>
                              </m:e>
                              <m:sub>
                                <m:r>
                                  <a:rPr kumimoji="0" lang="es-ES" sz="1800" b="0" i="1" u="none" strike="noStrike" kern="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cs typeface="+mn-cs"/>
                                  </a:rPr>
                                  <m:t>𝑆𝑃</m:t>
                                </m:r>
                              </m:sub>
                            </m:sSub>
                          </m:oMath>
                        </m:oMathPara>
                      </a14:m>
                      <a:endParaRPr kumimoji="0" lang="en-US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cs typeface="+mn-cs"/>
                      </a:endParaRPr>
                    </a:p>
                  </p:txBody>
                </p:sp>
              </mc:Choice>
              <mc:Fallback xmlns="">
                <p:sp>
                  <p:nvSpPr>
                    <p:cNvPr id="74" name="TextBox 73">
                      <a:extLst>
                        <a:ext uri="{FF2B5EF4-FFF2-40B4-BE49-F238E27FC236}">
                          <a16:creationId xmlns:a16="http://schemas.microsoft.com/office/drawing/2014/main" id="{27B421D9-5BF0-4B04-ADC1-13B300E607A4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335119" y="4731827"/>
                      <a:ext cx="857360" cy="369332"/>
                    </a:xfrm>
                    <a:prstGeom prst="rect">
                      <a:avLst/>
                    </a:prstGeom>
                    <a:blipFill>
                      <a:blip r:embed="rId12"/>
                      <a:stretch>
                        <a:fillRect b="-9836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9" name="TextBox 28">
                      <a:extLst>
                        <a:ext uri="{FF2B5EF4-FFF2-40B4-BE49-F238E27FC236}">
                          <a16:creationId xmlns:a16="http://schemas.microsoft.com/office/drawing/2014/main" id="{58F0C1AC-67F9-40C7-95ED-20B2D934597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089732" y="4437575"/>
                      <a:ext cx="857360" cy="39190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kumimoji="0" lang="es-ES" sz="1800" b="0" i="1" u="none" strike="noStrike" kern="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es-ES" sz="1800" b="0" i="1" u="none" strike="noStrike" kern="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cs typeface="+mn-cs"/>
                                  </a:rPr>
                                  <m:t>𝐽</m:t>
                                </m:r>
                              </m:e>
                              <m:sub>
                                <m:r>
                                  <a:rPr kumimoji="0" lang="es-ES" sz="1800" b="0" i="1" u="none" strike="noStrike" kern="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cs typeface="+mn-cs"/>
                                  </a:rPr>
                                  <m:t>𝑔</m:t>
                                </m:r>
                              </m:sub>
                            </m:sSub>
                          </m:oMath>
                        </m:oMathPara>
                      </a14:m>
                      <a:endParaRPr kumimoji="0" lang="en-US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cs typeface="+mn-cs"/>
                      </a:endParaRPr>
                    </a:p>
                  </p:txBody>
                </p:sp>
              </mc:Choice>
              <mc:Fallback xmlns="">
                <p:sp>
                  <p:nvSpPr>
                    <p:cNvPr id="75" name="TextBox 74">
                      <a:extLst>
                        <a:ext uri="{FF2B5EF4-FFF2-40B4-BE49-F238E27FC236}">
                          <a16:creationId xmlns:a16="http://schemas.microsoft.com/office/drawing/2014/main" id="{7F745960-9291-4C41-895D-1E693C2F7B02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5089732" y="4437575"/>
                      <a:ext cx="857360" cy="391902"/>
                    </a:xfrm>
                    <a:prstGeom prst="rect">
                      <a:avLst/>
                    </a:prstGeom>
                    <a:blipFill>
                      <a:blip r:embed="rId13"/>
                      <a:stretch>
                        <a:fillRect b="-6250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0" name="TextBox 29">
                      <a:extLst>
                        <a:ext uri="{FF2B5EF4-FFF2-40B4-BE49-F238E27FC236}">
                          <a16:creationId xmlns:a16="http://schemas.microsoft.com/office/drawing/2014/main" id="{9E8FEA91-61EC-476B-A498-EB1B576F476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903632" y="4397905"/>
                      <a:ext cx="857361" cy="39190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kumimoji="0" lang="es-ES" sz="1800" b="0" i="1" u="none" strike="noStrike" kern="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es-ES" sz="1800" b="0" i="1" u="none" strike="noStrike" kern="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cs typeface="+mn-cs"/>
                                  </a:rPr>
                                  <m:t>𝐸</m:t>
                                </m:r>
                              </m:e>
                              <m:sub>
                                <m:r>
                                  <a:rPr kumimoji="0" lang="es-ES" sz="1800" b="0" i="1" u="none" strike="noStrike" kern="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cs typeface="+mn-cs"/>
                                  </a:rPr>
                                  <m:t>𝑏𝑔</m:t>
                                </m:r>
                              </m:sub>
                            </m:sSub>
                          </m:oMath>
                        </m:oMathPara>
                      </a14:m>
                      <a:endParaRPr kumimoji="0" lang="en-US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cs typeface="+mn-cs"/>
                      </a:endParaRPr>
                    </a:p>
                  </p:txBody>
                </p:sp>
              </mc:Choice>
              <mc:Fallback xmlns="">
                <p:sp>
                  <p:nvSpPr>
                    <p:cNvPr id="30" name="TextBox 29">
                      <a:extLst>
                        <a:ext uri="{FF2B5EF4-FFF2-40B4-BE49-F238E27FC236}">
                          <a16:creationId xmlns:a16="http://schemas.microsoft.com/office/drawing/2014/main" id="{9E8FEA91-61EC-476B-A498-EB1B576F4769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903632" y="4397905"/>
                      <a:ext cx="857361" cy="391902"/>
                    </a:xfrm>
                    <a:prstGeom prst="rect">
                      <a:avLst/>
                    </a:prstGeom>
                    <a:blipFill>
                      <a:blip r:embed="rId14"/>
                      <a:stretch>
                        <a:fillRect b="-39216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" name="TextBox 9">
                    <a:extLst>
                      <a:ext uri="{FF2B5EF4-FFF2-40B4-BE49-F238E27FC236}">
                        <a16:creationId xmlns:a16="http://schemas.microsoft.com/office/drawing/2014/main" id="{2796BB8D-586A-478C-A177-4F8B485D0708}"/>
                      </a:ext>
                    </a:extLst>
                  </p:cNvPr>
                  <p:cNvSpPr txBox="1"/>
                  <p:nvPr/>
                </p:nvSpPr>
                <p:spPr>
                  <a:xfrm>
                    <a:off x="4688839" y="1124061"/>
                    <a:ext cx="857361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kumimoji="0" lang="es-ES" sz="18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s-ES" sz="18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𝑅</m:t>
                              </m:r>
                            </m:e>
                            <m:sub>
                              <m:r>
                                <a:rPr kumimoji="0" lang="es-ES" sz="18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0</m:t>
                              </m:r>
                            </m:sub>
                          </m:sSub>
                        </m:oMath>
                      </m:oMathPara>
                    </a14:m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cs typeface="+mn-cs"/>
                    </a:endParaRPr>
                  </a:p>
                </p:txBody>
              </p:sp>
            </mc:Choice>
            <mc:Fallback xmlns="">
              <p:sp>
                <p:nvSpPr>
                  <p:cNvPr id="10" name="TextBox 9">
                    <a:extLst>
                      <a:ext uri="{FF2B5EF4-FFF2-40B4-BE49-F238E27FC236}">
                        <a16:creationId xmlns:a16="http://schemas.microsoft.com/office/drawing/2014/main" id="{2796BB8D-586A-478C-A177-4F8B485D070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688839" y="1124061"/>
                    <a:ext cx="857361" cy="369332"/>
                  </a:xfrm>
                  <a:prstGeom prst="rect">
                    <a:avLst/>
                  </a:prstGeom>
                  <a:blipFill>
                    <a:blip r:embed="rId15"/>
                    <a:stretch>
                      <a:fillRect b="-25000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" name="TextBox 10">
                    <a:extLst>
                      <a:ext uri="{FF2B5EF4-FFF2-40B4-BE49-F238E27FC236}">
                        <a16:creationId xmlns:a16="http://schemas.microsoft.com/office/drawing/2014/main" id="{6A90BEA2-FC68-4173-8B3A-BFC32D1E0C5E}"/>
                      </a:ext>
                    </a:extLst>
                  </p:cNvPr>
                  <p:cNvSpPr txBox="1"/>
                  <p:nvPr/>
                </p:nvSpPr>
                <p:spPr>
                  <a:xfrm>
                    <a:off x="5347844" y="1505829"/>
                    <a:ext cx="857361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kumimoji="0" lang="es-ES" sz="18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s-ES" sz="18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𝑅</m:t>
                              </m:r>
                            </m:e>
                            <m:sub>
                              <m:r>
                                <a:rPr kumimoji="0" lang="es-ES" sz="18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cs typeface="+mn-cs"/>
                    </a:endParaRPr>
                  </a:p>
                </p:txBody>
              </p:sp>
            </mc:Choice>
            <mc:Fallback xmlns="">
              <p:sp>
                <p:nvSpPr>
                  <p:cNvPr id="11" name="TextBox 10">
                    <a:extLst>
                      <a:ext uri="{FF2B5EF4-FFF2-40B4-BE49-F238E27FC236}">
                        <a16:creationId xmlns:a16="http://schemas.microsoft.com/office/drawing/2014/main" id="{6A90BEA2-FC68-4173-8B3A-BFC32D1E0C5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347844" y="1505829"/>
                    <a:ext cx="857361" cy="369332"/>
                  </a:xfrm>
                  <a:prstGeom prst="rect">
                    <a:avLst/>
                  </a:prstGeom>
                  <a:blipFill>
                    <a:blip r:embed="rId16"/>
                    <a:stretch>
                      <a:fillRect b="-25000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" name="TextBox 11">
                    <a:extLst>
                      <a:ext uri="{FF2B5EF4-FFF2-40B4-BE49-F238E27FC236}">
                        <a16:creationId xmlns:a16="http://schemas.microsoft.com/office/drawing/2014/main" id="{F9397AD4-A87E-4B6E-B59B-4578C0633944}"/>
                      </a:ext>
                    </a:extLst>
                  </p:cNvPr>
                  <p:cNvSpPr txBox="1"/>
                  <p:nvPr/>
                </p:nvSpPr>
                <p:spPr>
                  <a:xfrm>
                    <a:off x="6096000" y="1224729"/>
                    <a:ext cx="857360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kumimoji="0" lang="es-ES" sz="18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s-ES" sz="18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𝑅</m:t>
                              </m:r>
                            </m:e>
                            <m:sub>
                              <m:r>
                                <a:rPr kumimoji="0" lang="es-ES" sz="18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cs typeface="+mn-cs"/>
                    </a:endParaRPr>
                  </a:p>
                </p:txBody>
              </p:sp>
            </mc:Choice>
            <mc:Fallback xmlns="">
              <p:sp>
                <p:nvSpPr>
                  <p:cNvPr id="80" name="TextBox 79">
                    <a:extLst>
                      <a:ext uri="{FF2B5EF4-FFF2-40B4-BE49-F238E27FC236}">
                        <a16:creationId xmlns:a16="http://schemas.microsoft.com/office/drawing/2014/main" id="{0E86E4D3-D09C-43E8-8E7C-B7F42A5F9296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096000" y="1224729"/>
                    <a:ext cx="857360" cy="369332"/>
                  </a:xfrm>
                  <a:prstGeom prst="rect">
                    <a:avLst/>
                  </a:prstGeom>
                  <a:blipFill>
                    <a:blip r:embed="rId1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" name="TextBox 12">
                    <a:extLst>
                      <a:ext uri="{FF2B5EF4-FFF2-40B4-BE49-F238E27FC236}">
                        <a16:creationId xmlns:a16="http://schemas.microsoft.com/office/drawing/2014/main" id="{49110C3E-42C5-402F-8048-B29FCB621CBA}"/>
                      </a:ext>
                    </a:extLst>
                  </p:cNvPr>
                  <p:cNvSpPr txBox="1"/>
                  <p:nvPr/>
                </p:nvSpPr>
                <p:spPr>
                  <a:xfrm>
                    <a:off x="6987337" y="1607472"/>
                    <a:ext cx="857360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kumimoji="0" lang="es-ES" sz="18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s-ES" sz="18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𝑅</m:t>
                              </m:r>
                            </m:e>
                            <m:sub>
                              <m:r>
                                <a:rPr kumimoji="0" lang="es-ES" sz="18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cs typeface="+mn-cs"/>
                    </a:endParaRPr>
                  </a:p>
                </p:txBody>
              </p:sp>
            </mc:Choice>
            <mc:Fallback xmlns="">
              <p:sp>
                <p:nvSpPr>
                  <p:cNvPr id="81" name="TextBox 80">
                    <a:extLst>
                      <a:ext uri="{FF2B5EF4-FFF2-40B4-BE49-F238E27FC236}">
                        <a16:creationId xmlns:a16="http://schemas.microsoft.com/office/drawing/2014/main" id="{DE455295-BBA0-4E75-A264-6A592F1D3917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987337" y="1607472"/>
                    <a:ext cx="857360" cy="369332"/>
                  </a:xfrm>
                  <a:prstGeom prst="rect">
                    <a:avLst/>
                  </a:prstGeom>
                  <a:blipFill>
                    <a:blip r:embed="rId1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4" name="TextBox 13">
                    <a:extLst>
                      <a:ext uri="{FF2B5EF4-FFF2-40B4-BE49-F238E27FC236}">
                        <a16:creationId xmlns:a16="http://schemas.microsoft.com/office/drawing/2014/main" id="{9F1D1354-9D2F-49C3-93B4-D37E17B1DB89}"/>
                      </a:ext>
                    </a:extLst>
                  </p:cNvPr>
                  <p:cNvSpPr txBox="1"/>
                  <p:nvPr/>
                </p:nvSpPr>
                <p:spPr>
                  <a:xfrm>
                    <a:off x="7024873" y="2682834"/>
                    <a:ext cx="857360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kumimoji="0" lang="es-ES" sz="18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s-ES" sz="18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𝑅</m:t>
                              </m:r>
                            </m:e>
                            <m:sub>
                              <m:r>
                                <a:rPr kumimoji="0" lang="es-ES" sz="18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4</m:t>
                              </m:r>
                            </m:sub>
                          </m:sSub>
                        </m:oMath>
                      </m:oMathPara>
                    </a14:m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cs typeface="+mn-cs"/>
                    </a:endParaRPr>
                  </a:p>
                </p:txBody>
              </p:sp>
            </mc:Choice>
            <mc:Fallback xmlns="">
              <p:sp>
                <p:nvSpPr>
                  <p:cNvPr id="82" name="TextBox 81">
                    <a:extLst>
                      <a:ext uri="{FF2B5EF4-FFF2-40B4-BE49-F238E27FC236}">
                        <a16:creationId xmlns:a16="http://schemas.microsoft.com/office/drawing/2014/main" id="{4977C102-C1E1-4B8F-B2F7-757F2DF18E21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024873" y="2682834"/>
                    <a:ext cx="857360" cy="369332"/>
                  </a:xfrm>
                  <a:prstGeom prst="rect">
                    <a:avLst/>
                  </a:prstGeom>
                  <a:blipFill>
                    <a:blip r:embed="rId19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5" name="TextBox 14">
                    <a:extLst>
                      <a:ext uri="{FF2B5EF4-FFF2-40B4-BE49-F238E27FC236}">
                        <a16:creationId xmlns:a16="http://schemas.microsoft.com/office/drawing/2014/main" id="{24A36C0D-9462-46C0-8F65-285657BCFD4A}"/>
                      </a:ext>
                    </a:extLst>
                  </p:cNvPr>
                  <p:cNvSpPr txBox="1"/>
                  <p:nvPr/>
                </p:nvSpPr>
                <p:spPr>
                  <a:xfrm>
                    <a:off x="7063317" y="3722120"/>
                    <a:ext cx="857360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kumimoji="0" lang="es-ES" sz="18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s-ES" sz="18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𝑅</m:t>
                              </m:r>
                            </m:e>
                            <m:sub>
                              <m:r>
                                <a:rPr kumimoji="0" lang="es-ES" sz="18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5</m:t>
                              </m:r>
                            </m:sub>
                          </m:sSub>
                        </m:oMath>
                      </m:oMathPara>
                    </a14:m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cs typeface="+mn-cs"/>
                    </a:endParaRPr>
                  </a:p>
                </p:txBody>
              </p:sp>
            </mc:Choice>
            <mc:Fallback xmlns="">
              <p:sp>
                <p:nvSpPr>
                  <p:cNvPr id="83" name="TextBox 82">
                    <a:extLst>
                      <a:ext uri="{FF2B5EF4-FFF2-40B4-BE49-F238E27FC236}">
                        <a16:creationId xmlns:a16="http://schemas.microsoft.com/office/drawing/2014/main" id="{042323C2-F522-4E00-9072-68FD40454CC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063317" y="3722120"/>
                    <a:ext cx="857360" cy="369332"/>
                  </a:xfrm>
                  <a:prstGeom prst="rect">
                    <a:avLst/>
                  </a:prstGeom>
                  <a:blipFill>
                    <a:blip r:embed="rId20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6" name="TextBox 15">
                    <a:extLst>
                      <a:ext uri="{FF2B5EF4-FFF2-40B4-BE49-F238E27FC236}">
                        <a16:creationId xmlns:a16="http://schemas.microsoft.com/office/drawing/2014/main" id="{16068B6D-82F7-4A41-813E-5490B738D566}"/>
                      </a:ext>
                    </a:extLst>
                  </p:cNvPr>
                  <p:cNvSpPr txBox="1"/>
                  <p:nvPr/>
                </p:nvSpPr>
                <p:spPr>
                  <a:xfrm>
                    <a:off x="6221404" y="3891878"/>
                    <a:ext cx="857361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kumimoji="0" lang="es-ES" sz="18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s-ES" sz="18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𝑅</m:t>
                              </m:r>
                            </m:e>
                            <m:sub>
                              <m:r>
                                <a:rPr kumimoji="0" lang="es-ES" sz="18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6</m:t>
                              </m:r>
                            </m:sub>
                          </m:sSub>
                        </m:oMath>
                      </m:oMathPara>
                    </a14:m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cs typeface="+mn-cs"/>
                    </a:endParaRPr>
                  </a:p>
                </p:txBody>
              </p:sp>
            </mc:Choice>
            <mc:Fallback xmlns="">
              <p:sp>
                <p:nvSpPr>
                  <p:cNvPr id="16" name="TextBox 15">
                    <a:extLst>
                      <a:ext uri="{FF2B5EF4-FFF2-40B4-BE49-F238E27FC236}">
                        <a16:creationId xmlns:a16="http://schemas.microsoft.com/office/drawing/2014/main" id="{16068B6D-82F7-4A41-813E-5490B738D566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221404" y="3891878"/>
                    <a:ext cx="857361" cy="369332"/>
                  </a:xfrm>
                  <a:prstGeom prst="rect">
                    <a:avLst/>
                  </a:prstGeom>
                  <a:blipFill>
                    <a:blip r:embed="rId21"/>
                    <a:stretch>
                      <a:fillRect b="-22449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7" name="TextBox 16">
                    <a:extLst>
                      <a:ext uri="{FF2B5EF4-FFF2-40B4-BE49-F238E27FC236}">
                        <a16:creationId xmlns:a16="http://schemas.microsoft.com/office/drawing/2014/main" id="{B614977D-950F-49DD-933A-89A90B14B803}"/>
                      </a:ext>
                    </a:extLst>
                  </p:cNvPr>
                  <p:cNvSpPr txBox="1"/>
                  <p:nvPr/>
                </p:nvSpPr>
                <p:spPr>
                  <a:xfrm>
                    <a:off x="5990393" y="4735275"/>
                    <a:ext cx="857360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kumimoji="0" lang="es-ES" sz="18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s-ES" sz="18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𝑅</m:t>
                              </m:r>
                            </m:e>
                            <m:sub>
                              <m:r>
                                <a:rPr kumimoji="0" lang="es-ES" sz="18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7</m:t>
                              </m:r>
                            </m:sub>
                          </m:sSub>
                        </m:oMath>
                      </m:oMathPara>
                    </a14:m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cs typeface="+mn-cs"/>
                    </a:endParaRPr>
                  </a:p>
                </p:txBody>
              </p:sp>
            </mc:Choice>
            <mc:Fallback xmlns="">
              <p:sp>
                <p:nvSpPr>
                  <p:cNvPr id="85" name="TextBox 84">
                    <a:extLst>
                      <a:ext uri="{FF2B5EF4-FFF2-40B4-BE49-F238E27FC236}">
                        <a16:creationId xmlns:a16="http://schemas.microsoft.com/office/drawing/2014/main" id="{B67BAA9A-1561-43D9-979D-6F2D0D06D23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990393" y="4735275"/>
                    <a:ext cx="857360" cy="369332"/>
                  </a:xfrm>
                  <a:prstGeom prst="rect">
                    <a:avLst/>
                  </a:prstGeom>
                  <a:blipFill>
                    <a:blip r:embed="rId22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8" name="TextBox 17">
                    <a:extLst>
                      <a:ext uri="{FF2B5EF4-FFF2-40B4-BE49-F238E27FC236}">
                        <a16:creationId xmlns:a16="http://schemas.microsoft.com/office/drawing/2014/main" id="{A4797F5C-3EE8-4197-916F-10B732F1EC7A}"/>
                      </a:ext>
                    </a:extLst>
                  </p:cNvPr>
                  <p:cNvSpPr txBox="1"/>
                  <p:nvPr/>
                </p:nvSpPr>
                <p:spPr>
                  <a:xfrm>
                    <a:off x="5192619" y="4531400"/>
                    <a:ext cx="857360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kumimoji="0" lang="es-ES" sz="18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s-ES" sz="18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𝑅</m:t>
                              </m:r>
                            </m:e>
                            <m:sub>
                              <m:r>
                                <a:rPr kumimoji="0" lang="es-ES" sz="18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8</m:t>
                              </m:r>
                            </m:sub>
                          </m:sSub>
                        </m:oMath>
                      </m:oMathPara>
                    </a14:m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cs typeface="+mn-cs"/>
                    </a:endParaRPr>
                  </a:p>
                </p:txBody>
              </p:sp>
            </mc:Choice>
            <mc:Fallback xmlns="">
              <p:sp>
                <p:nvSpPr>
                  <p:cNvPr id="86" name="TextBox 85">
                    <a:extLst>
                      <a:ext uri="{FF2B5EF4-FFF2-40B4-BE49-F238E27FC236}">
                        <a16:creationId xmlns:a16="http://schemas.microsoft.com/office/drawing/2014/main" id="{C04BE0CB-110B-4BC5-9A1C-FBE43246533A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192619" y="4531400"/>
                    <a:ext cx="857360" cy="369332"/>
                  </a:xfrm>
                  <a:prstGeom prst="rect">
                    <a:avLst/>
                  </a:prstGeom>
                  <a:blipFill>
                    <a:blip r:embed="rId2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9" name="TextBox 18">
                    <a:extLst>
                      <a:ext uri="{FF2B5EF4-FFF2-40B4-BE49-F238E27FC236}">
                        <a16:creationId xmlns:a16="http://schemas.microsoft.com/office/drawing/2014/main" id="{1B526EFF-B030-4058-AE81-4B18666A7A45}"/>
                      </a:ext>
                    </a:extLst>
                  </p:cNvPr>
                  <p:cNvSpPr txBox="1"/>
                  <p:nvPr/>
                </p:nvSpPr>
                <p:spPr>
                  <a:xfrm>
                    <a:off x="4162892" y="4473161"/>
                    <a:ext cx="857360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kumimoji="0" lang="es-ES" sz="18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s-ES" sz="18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𝑅</m:t>
                              </m:r>
                            </m:e>
                            <m:sub>
                              <m:r>
                                <a:rPr kumimoji="0" lang="es-ES" sz="18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9</m:t>
                              </m:r>
                            </m:sub>
                          </m:sSub>
                        </m:oMath>
                      </m:oMathPara>
                    </a14:m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cs typeface="+mn-cs"/>
                    </a:endParaRPr>
                  </a:p>
                </p:txBody>
              </p:sp>
            </mc:Choice>
            <mc:Fallback xmlns="">
              <p:sp>
                <p:nvSpPr>
                  <p:cNvPr id="87" name="TextBox 86">
                    <a:extLst>
                      <a:ext uri="{FF2B5EF4-FFF2-40B4-BE49-F238E27FC236}">
                        <a16:creationId xmlns:a16="http://schemas.microsoft.com/office/drawing/2014/main" id="{EA6D342C-EEFA-4251-9545-56BEA4E2AF7D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162892" y="4473161"/>
                    <a:ext cx="857360" cy="369332"/>
                  </a:xfrm>
                  <a:prstGeom prst="rect">
                    <a:avLst/>
                  </a:prstGeom>
                  <a:blipFill>
                    <a:blip r:embed="rId2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ADA00434-7334-4C80-A7CF-58A3E3D9D7DC}"/>
                  </a:ext>
                </a:extLst>
              </p:cNvPr>
              <p:cNvCxnSpPr>
                <a:stCxn id="58" idx="4"/>
              </p:cNvCxnSpPr>
              <p:nvPr/>
            </p:nvCxnSpPr>
            <p:spPr>
              <a:xfrm flipH="1" flipV="1">
                <a:off x="6096000" y="3524435"/>
                <a:ext cx="8952" cy="806939"/>
              </a:xfrm>
              <a:prstGeom prst="line">
                <a:avLst/>
              </a:prstGeom>
              <a:noFill/>
              <a:ln w="190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</p:cxnSp>
          <p:pic>
            <p:nvPicPr>
              <p:cNvPr id="21" name="Picture 20" descr="A close up of a logo&#10;&#10;Description automatically generated">
                <a:extLst>
                  <a:ext uri="{FF2B5EF4-FFF2-40B4-BE49-F238E27FC236}">
                    <a16:creationId xmlns:a16="http://schemas.microsoft.com/office/drawing/2014/main" id="{300CD891-A063-4595-AC29-3BF2BABC7D0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>
                <a:off x="5121530" y="3433760"/>
                <a:ext cx="983348" cy="197898"/>
              </a:xfrm>
              <a:prstGeom prst="rect">
                <a:avLst/>
              </a:prstGeom>
            </p:spPr>
          </p:pic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7A78B2C5-BD2B-4786-9D23-C49CF8D1AB0D}"/>
                  </a:ext>
                </a:extLst>
              </p:cNvPr>
              <p:cNvCxnSpPr>
                <a:cxnSpLocks/>
                <a:stCxn id="34" idx="5"/>
                <a:endCxn id="24" idx="3"/>
              </p:cNvCxnSpPr>
              <p:nvPr/>
            </p:nvCxnSpPr>
            <p:spPr>
              <a:xfrm flipH="1" flipV="1">
                <a:off x="4008739" y="3538329"/>
                <a:ext cx="5979" cy="797424"/>
              </a:xfrm>
              <a:prstGeom prst="line">
                <a:avLst/>
              </a:prstGeom>
              <a:noFill/>
              <a:ln w="190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</p:cxnSp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F4E42CAA-D932-44BE-ACBF-A0B71FD83807}"/>
                  </a:ext>
                </a:extLst>
              </p:cNvPr>
              <p:cNvSpPr/>
              <p:nvPr/>
            </p:nvSpPr>
            <p:spPr>
              <a:xfrm rot="6965480">
                <a:off x="4979511" y="3450482"/>
                <a:ext cx="159798" cy="159798"/>
              </a:xfrm>
              <a:prstGeom prst="ellipse">
                <a:avLst/>
              </a:prstGeom>
              <a:solidFill>
                <a:srgbClr val="4472C4"/>
              </a:solidFill>
              <a:ln w="12700" cap="flat" cmpd="sng" algn="ctr">
                <a:solidFill>
                  <a:srgbClr val="4472C4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24" name="Picture 23" descr="A close up of a logo&#10;&#10;Description automatically generated">
                <a:extLst>
                  <a:ext uri="{FF2B5EF4-FFF2-40B4-BE49-F238E27FC236}">
                    <a16:creationId xmlns:a16="http://schemas.microsoft.com/office/drawing/2014/main" id="{0FA66AA9-0DDF-44D9-B5B8-D9B0705C4ED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>
                <a:off x="4008739" y="3440878"/>
                <a:ext cx="968459" cy="194902"/>
              </a:xfrm>
              <a:prstGeom prst="rect">
                <a:avLst/>
              </a:prstGeom>
            </p:spPr>
          </p:pic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1E2E7421-DA88-438C-A67F-1E4B14A99AFC}"/>
                    </a:ext>
                  </a:extLst>
                </p:cNvPr>
                <p:cNvSpPr txBox="1"/>
                <p:nvPr/>
              </p:nvSpPr>
              <p:spPr>
                <a:xfrm>
                  <a:off x="4630730" y="3013753"/>
                  <a:ext cx="85736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s-ES" sz="18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s-ES" sz="18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  <m:t>𝐽</m:t>
                            </m:r>
                          </m:e>
                          <m:sub>
                            <m:r>
                              <a:rPr kumimoji="0" lang="es-ES" sz="18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  <m:t>𝐿</m:t>
                            </m:r>
                          </m:sub>
                        </m:sSub>
                      </m:oMath>
                    </m:oMathPara>
                  </a14:m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107" name="TextBox 106">
                  <a:extLst>
                    <a:ext uri="{FF2B5EF4-FFF2-40B4-BE49-F238E27FC236}">
                      <a16:creationId xmlns:a16="http://schemas.microsoft.com/office/drawing/2014/main" id="{1AD988E4-6E5C-4CF9-9AD7-1BC33871EB1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30730" y="3013753"/>
                  <a:ext cx="857360" cy="369332"/>
                </a:xfrm>
                <a:prstGeom prst="rect">
                  <a:avLst/>
                </a:prstGeom>
                <a:blipFill>
                  <a:blip r:embed="rId26"/>
                  <a:stretch>
                    <a:fillRect b="-983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AE560D88-CEFF-4A04-9D3C-CD044370D165}"/>
                    </a:ext>
                  </a:extLst>
                </p:cNvPr>
                <p:cNvSpPr txBox="1"/>
                <p:nvPr/>
              </p:nvSpPr>
              <p:spPr>
                <a:xfrm>
                  <a:off x="5141340" y="3032900"/>
                  <a:ext cx="857361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s-ES" sz="18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s-ES" sz="18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  <m:t>𝑅</m:t>
                            </m:r>
                          </m:e>
                          <m:sub>
                            <m:r>
                              <a:rPr kumimoji="0" lang="es-ES" sz="18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  <m:t>10</m:t>
                            </m:r>
                          </m:sub>
                        </m:sSub>
                      </m:oMath>
                    </m:oMathPara>
                  </a14:m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AE560D88-CEFF-4A04-9D3C-CD044370D16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41340" y="3032900"/>
                  <a:ext cx="857361" cy="369332"/>
                </a:xfrm>
                <a:prstGeom prst="rect">
                  <a:avLst/>
                </a:prstGeom>
                <a:blipFill>
                  <a:blip r:embed="rId27"/>
                  <a:stretch>
                    <a:fillRect b="-25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35E11063-DF67-4300-8E8C-27D8962CB58B}"/>
                    </a:ext>
                  </a:extLst>
                </p:cNvPr>
                <p:cNvSpPr txBox="1"/>
                <p:nvPr/>
              </p:nvSpPr>
              <p:spPr>
                <a:xfrm>
                  <a:off x="4111613" y="3032900"/>
                  <a:ext cx="857361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s-ES" sz="18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s-ES" sz="18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  <m:t>𝑅</m:t>
                            </m:r>
                          </m:e>
                          <m:sub>
                            <m:r>
                              <a:rPr kumimoji="0" lang="es-ES" sz="18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  <m:t>11</m:t>
                            </m:r>
                          </m:sub>
                        </m:sSub>
                      </m:oMath>
                    </m:oMathPara>
                  </a14:m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35E11063-DF67-4300-8E8C-27D8962CB58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11613" y="3032900"/>
                  <a:ext cx="857361" cy="369332"/>
                </a:xfrm>
                <a:prstGeom prst="rect">
                  <a:avLst/>
                </a:prstGeom>
                <a:blipFill>
                  <a:blip r:embed="rId28"/>
                  <a:stretch>
                    <a:fillRect b="-25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4F43FB2E-5DD7-46EC-B2F7-C3773395AB48}"/>
                  </a:ext>
                </a:extLst>
              </p:cNvPr>
              <p:cNvSpPr/>
              <p:nvPr/>
            </p:nvSpPr>
            <p:spPr>
              <a:xfrm>
                <a:off x="104169" y="1998802"/>
                <a:ext cx="5557948" cy="181716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200" i="1" u="none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2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sz="12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sz="12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  <m:t>𝑏𝑀𝐿𝐼</m:t>
                              </m:r>
                            </m:sub>
                          </m:sSub>
                          <m:r>
                            <a:rPr lang="en-US" sz="1200" i="1" u="none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12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sz="12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sz="12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  <m:t>𝑏h</m:t>
                              </m:r>
                            </m:sub>
                          </m:sSub>
                        </m:num>
                        <m:den>
                          <m:sSubSup>
                            <m:sSubSupPr>
                              <m:ctrlPr>
                                <a:rPr lang="en-US" sz="12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n-US" sz="1200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  <m:t>Σ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1200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  <m:t>i</m:t>
                              </m:r>
                              <m:r>
                                <a:rPr lang="en-US" sz="1200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  <m:t>=0</m:t>
                              </m:r>
                            </m:sub>
                            <m:sup>
                              <m:r>
                                <a:rPr lang="en-US" sz="12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  <m:t>2</m:t>
                              </m:r>
                            </m:sup>
                          </m:sSubSup>
                          <m:sSub>
                            <m:sSubPr>
                              <m:ctrlPr>
                                <a:rPr lang="en-US" sz="12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sz="12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12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sz="1200" i="1" u="none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m:t>+</m:t>
                      </m:r>
                      <m:sSub>
                        <m:sSubPr>
                          <m:ctrlPr>
                            <a:rPr lang="en-US" sz="1200" i="1" u="none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</m:ctrlPr>
                        </m:sSubPr>
                        <m:e>
                          <m:r>
                            <a:rPr lang="en-US" sz="1200" i="1" u="none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  <m:t>𝑃</m:t>
                          </m:r>
                        </m:e>
                        <m:sub>
                          <m:r>
                            <a:rPr lang="en-US" sz="1200" i="1" u="none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  <m:t>𝑑𝑖𝑠</m:t>
                          </m:r>
                        </m:sub>
                      </m:sSub>
                      <m:r>
                        <a:rPr lang="en-US" sz="1200" i="1" u="none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m:t>=0      (</m:t>
                      </m:r>
                      <m:r>
                        <a:rPr lang="en-US" sz="1200" i="1" u="none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m:t>𝐼</m:t>
                      </m:r>
                      <m:r>
                        <a:rPr lang="en-US" sz="1200" i="1" u="none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m:t>)</m:t>
                      </m:r>
                    </m:oMath>
                  </m:oMathPara>
                </a14:m>
                <a:endParaRPr lang="en-US" sz="1200" u="none" dirty="0">
                  <a:solidFill>
                    <a:schemeClr val="bg2"/>
                  </a:solidFill>
                  <a:latin typeface="Calibri Light" panose="020F0302020204030204" pitchFamily="34" charset="0"/>
                  <a:ea typeface="Calibri" panose="020F0502020204030204" pitchFamily="34" charset="0"/>
                  <a:cs typeface="Calibri Light" panose="020F030202020403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200" i="1" u="none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</m:ctrlPr>
                        </m:sSubPr>
                        <m:e>
                          <m:r>
                            <a:rPr lang="en-US" sz="1200" i="1" u="none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  <m:t>𝑃</m:t>
                          </m:r>
                        </m:e>
                        <m:sub>
                          <m:r>
                            <a:rPr lang="en-US" sz="1200" i="1" u="none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  <m:t>𝑑𝑖𝑠</m:t>
                          </m:r>
                        </m:sub>
                      </m:sSub>
                      <m:r>
                        <a:rPr lang="en-US" sz="1200" i="1" u="none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1200" i="1" u="none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2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sz="12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sz="12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  <m:t>𝑏𝑀𝐿𝐼</m:t>
                              </m:r>
                            </m:sub>
                          </m:sSub>
                          <m:r>
                            <a:rPr lang="en-US" sz="1200" i="1" u="none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12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sz="12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sz="12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  <m:t>𝑏𝑆𝑃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2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sz="12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12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en-US" sz="1200" i="1" u="none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12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sz="12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12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  <m:t>4</m:t>
                              </m:r>
                            </m:sub>
                          </m:sSub>
                        </m:den>
                      </m:f>
                      <m:r>
                        <a:rPr lang="en-US" sz="1200" i="1" u="none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1200" i="1" u="none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2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sz="12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12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  <m:t>𝑀𝐿𝐼</m:t>
                              </m:r>
                            </m:sub>
                          </m:sSub>
                          <m:r>
                            <a:rPr lang="en-US" sz="1200" i="1" u="none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12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sz="12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12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  <m:t>𝑆𝑃</m:t>
                              </m:r>
                            </m:sub>
                          </m:sSub>
                        </m:num>
                        <m:den>
                          <m:f>
                            <m:fPr>
                              <m:ctrlPr>
                                <a:rPr lang="en-US" sz="12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Calibri Light" panose="020F0302020204030204" pitchFamily="34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1200" i="1" u="none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 Light" panose="020F03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i="1" u="none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 Light" panose="020F0302020204030204" pitchFamily="34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sz="1200" i="1" u="none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 Light" panose="020F0302020204030204" pitchFamily="34" charset="0"/>
                                    </a:rPr>
                                    <m:t>𝑀𝐿𝐼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sz="1200" i="1" u="none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 Light" panose="020F03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i="1" u="none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 Light" panose="020F0302020204030204" pitchFamily="34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sz="1200" i="1" u="none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 Light" panose="020F0302020204030204" pitchFamily="34" charset="0"/>
                                    </a:rPr>
                                    <m:t>𝑀𝐿𝐼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1200" i="1" u="none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 Light" panose="020F03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i="1" u="none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 Light" panose="020F0302020204030204" pitchFamily="34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sz="1200" i="1" u="none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 Light" panose="020F0302020204030204" pitchFamily="34" charset="0"/>
                                    </a:rPr>
                                    <m:t>𝑀𝐿𝐼</m:t>
                                  </m:r>
                                </m:sub>
                              </m:sSub>
                            </m:den>
                          </m:f>
                          <m:r>
                            <a:rPr lang="en-US" sz="1200" i="1" u="none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Calibri Light" panose="020F0302020204030204" pitchFamily="34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12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Calibri Light" panose="020F0302020204030204" pitchFamily="34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1200" i="1" u="none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 Light" panose="020F03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i="1" u="none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 Light" panose="020F0302020204030204" pitchFamily="34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sz="1200" i="1" u="none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 Light" panose="020F0302020204030204" pitchFamily="34" charset="0"/>
                                    </a:rPr>
                                    <m:t>𝐴𝑙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sz="1200" i="1" u="none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 Light" panose="020F03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i="1" u="none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 Light" panose="020F0302020204030204" pitchFamily="34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sz="1200" i="1" u="none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 Light" panose="020F0302020204030204" pitchFamily="34" charset="0"/>
                                    </a:rPr>
                                    <m:t>𝐴𝑙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1200" i="1" u="none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 Light" panose="020F03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i="1" u="none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 Light" panose="020F0302020204030204" pitchFamily="34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sz="1200" i="1" u="none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 Light" panose="020F0302020204030204" pitchFamily="34" charset="0"/>
                                    </a:rPr>
                                    <m:t>𝐴𝑙</m:t>
                                  </m:r>
                                </m:sub>
                              </m:sSub>
                            </m:den>
                          </m:f>
                        </m:den>
                      </m:f>
                      <m:r>
                        <a:rPr lang="en-US" sz="1200" i="1" u="none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m:t>    (</m:t>
                      </m:r>
                      <m:r>
                        <a:rPr lang="en-US" sz="1200" i="1" u="none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m:t>𝐼𝐼</m:t>
                      </m:r>
                      <m:r>
                        <a:rPr lang="en-US" sz="1200" i="1" u="none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m:t>)</m:t>
                      </m:r>
                    </m:oMath>
                  </m:oMathPara>
                </a14:m>
                <a:endParaRPr lang="en-US" sz="1200" u="none" dirty="0">
                  <a:solidFill>
                    <a:schemeClr val="bg2"/>
                  </a:solidFill>
                  <a:latin typeface="Calibri Light" panose="020F0302020204030204" pitchFamily="34" charset="0"/>
                  <a:ea typeface="Calibri" panose="020F0502020204030204" pitchFamily="34" charset="0"/>
                  <a:cs typeface="Calibri Light" panose="020F030202020403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200" i="1" u="none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</m:ctrlPr>
                        </m:sSubPr>
                        <m:e>
                          <m:r>
                            <a:rPr lang="en-US" sz="1200" i="1" u="none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  <m:t>𝐸</m:t>
                          </m:r>
                        </m:e>
                        <m:sub>
                          <m:r>
                            <a:rPr lang="en-US" sz="1200" i="1" u="none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  <m:t>𝑏𝑆𝑃</m:t>
                          </m:r>
                        </m:sub>
                      </m:sSub>
                      <m:d>
                        <m:dPr>
                          <m:ctrlPr>
                            <a:rPr lang="en-US" sz="1200" i="1" u="none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2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</m:ctrlPr>
                            </m:fPr>
                            <m:num>
                              <m:r>
                                <a:rPr lang="en-US" sz="12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  <m:t>1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US" sz="1200" i="1" u="none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Calibri Light" panose="020F03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 u="none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Calibri Light" panose="020F0302020204030204" pitchFamily="34" charset="0"/>
                                    </a:rPr>
                                    <m:t>𝑅</m:t>
                                  </m:r>
                                </m:e>
                                <m:sup>
                                  <m:r>
                                    <a:rPr lang="en-US" sz="1200" i="1" u="none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Calibri Light" panose="020F0302020204030204" pitchFamily="34" charset="0"/>
                                    </a:rPr>
                                    <m:t>∗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1200" i="1" u="none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12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</m:ctrlPr>
                            </m:fPr>
                            <m:num>
                              <m:r>
                                <a:rPr lang="en-US" sz="12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  <m:t>1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sz="1200" i="1" u="none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Calibri Light" panose="020F03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i="1" u="none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Calibri Light" panose="020F0302020204030204" pitchFamily="34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US" sz="1200" i="1" u="none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Calibri Light" panose="020F0302020204030204" pitchFamily="34" charset="0"/>
                                    </a:rPr>
                                    <m:t>7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r>
                        <a:rPr lang="en-US" sz="1200" i="1" u="none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m:t>=</m:t>
                      </m:r>
                      <m:d>
                        <m:dPr>
                          <m:ctrlPr>
                            <a:rPr lang="en-US" sz="1200" i="1" u="none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2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1200" i="1" u="none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Calibri Light" panose="020F03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i="1" u="none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Calibri Light" panose="020F0302020204030204" pitchFamily="34" charset="0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en-US" sz="1200" i="1" u="none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Calibri Light" panose="020F0302020204030204" pitchFamily="34" charset="0"/>
                                    </a:rPr>
                                    <m:t>𝑏𝑠𝑜𝑖𝑙</m:t>
                                  </m:r>
                                </m:sub>
                              </m:sSub>
                            </m:num>
                            <m:den>
                              <m:sSup>
                                <m:sSupPr>
                                  <m:ctrlPr>
                                    <a:rPr lang="en-US" sz="1200" i="1" u="none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Calibri Light" panose="020F03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 u="none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Calibri Light" panose="020F0302020204030204" pitchFamily="34" charset="0"/>
                                    </a:rPr>
                                    <m:t>𝑅</m:t>
                                  </m:r>
                                </m:e>
                                <m:sup>
                                  <m:r>
                                    <a:rPr lang="en-US" sz="1200" i="1" u="none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Calibri Light" panose="020F0302020204030204" pitchFamily="34" charset="0"/>
                                    </a:rPr>
                                    <m:t>∗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1200" i="1" u="none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12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1200" i="1" u="none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Calibri Light" panose="020F03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i="1" u="none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Calibri Light" panose="020F0302020204030204" pitchFamily="34" charset="0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en-US" sz="1200" i="1" u="none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Calibri Light" panose="020F0302020204030204" pitchFamily="34" charset="0"/>
                                    </a:rPr>
                                    <m:t>𝑏</m:t>
                                  </m:r>
                                  <m:r>
                                    <a:rPr lang="en-US" sz="1200" i="1" u="none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Calibri Light" panose="020F0302020204030204" pitchFamily="34" charset="0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sz="1200" i="1" u="none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Calibri Light" panose="020F03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i="1" u="none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Calibri Light" panose="020F0302020204030204" pitchFamily="34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US" sz="1200" i="1" u="none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Calibri Light" panose="020F0302020204030204" pitchFamily="34" charset="0"/>
                                    </a:rPr>
                                    <m:t>7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r>
                        <a:rPr lang="en-US" sz="1200" i="1" u="none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m:t>+</m:t>
                      </m:r>
                      <m:sSub>
                        <m:sSubPr>
                          <m:ctrlPr>
                            <a:rPr lang="en-US" sz="1200" i="1" u="none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</m:ctrlPr>
                        </m:sSubPr>
                        <m:e>
                          <m:r>
                            <a:rPr lang="en-US" sz="1200" i="1" u="none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  <m:t>𝑃</m:t>
                          </m:r>
                        </m:e>
                        <m:sub>
                          <m:r>
                            <a:rPr lang="en-US" sz="1200" i="1" u="none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  <m:t>𝑑𝑖𝑠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sz="1200" i="1" u="none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</m:ctrlPr>
                        </m:dPr>
                        <m:e>
                          <m:r>
                            <a:rPr lang="en-US" sz="1200" i="1" u="none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  <m:t>1+</m:t>
                          </m:r>
                          <m:d>
                            <m:dPr>
                              <m:ctrlPr>
                                <a:rPr lang="en-US" sz="12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200" i="1" u="none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Calibri Light" panose="020F03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i="1" u="none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Calibri Light" panose="020F0302020204030204" pitchFamily="34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US" sz="1200" i="1" u="none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Calibri Light" panose="020F0302020204030204" pitchFamily="34" charset="0"/>
                                    </a:rPr>
                                    <m:t>5</m:t>
                                  </m:r>
                                </m:sub>
                              </m:sSub>
                              <m:r>
                                <a:rPr lang="en-US" sz="12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1200" i="1" u="none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Calibri Light" panose="020F03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i="1" u="none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Calibri Light" panose="020F0302020204030204" pitchFamily="34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US" sz="1200" i="1" u="none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Calibri Light" panose="020F0302020204030204" pitchFamily="34" charset="0"/>
                                    </a:rPr>
                                    <m:t>6</m:t>
                                  </m:r>
                                </m:sub>
                              </m:sSub>
                            </m:e>
                          </m:d>
                          <m:d>
                            <m:dPr>
                              <m:ctrlPr>
                                <a:rPr lang="en-US" sz="12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200" i="1" u="none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Calibri Light" panose="020F0302020204030204" pitchFamily="34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200" i="1" u="none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Calibri Light" panose="020F0302020204030204" pitchFamily="34" charset="0"/>
                                    </a:rPr>
                                    <m:t>1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sz="1200" i="1" u="none">
                                          <a:solidFill>
                                            <a:schemeClr val="bg2"/>
                                          </a:solidFill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Calibri Light" panose="020F03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i="1" u="none">
                                          <a:solidFill>
                                            <a:schemeClr val="bg2"/>
                                          </a:solidFill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Calibri Light" panose="020F0302020204030204" pitchFamily="34" charset="0"/>
                                        </a:rPr>
                                        <m:t>𝑅</m:t>
                                      </m:r>
                                    </m:e>
                                    <m:sup>
                                      <m:r>
                                        <a:rPr lang="en-US" sz="1200" i="1" u="none">
                                          <a:solidFill>
                                            <a:schemeClr val="bg2"/>
                                          </a:solidFill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Calibri Light" panose="020F0302020204030204" pitchFamily="34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</m:den>
                              </m:f>
                              <m:r>
                                <a:rPr lang="en-US" sz="12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US" sz="1200" i="1" u="none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Calibri Light" panose="020F0302020204030204" pitchFamily="34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200" i="1" u="none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Calibri Light" panose="020F0302020204030204" pitchFamily="34" charset="0"/>
                                    </a:rPr>
                                    <m:t>1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sz="1200" i="1" u="none">
                                          <a:solidFill>
                                            <a:schemeClr val="bg2"/>
                                          </a:solidFill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Calibri Light" panose="020F0302020204030204" pitchFamily="3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200" i="1" u="none">
                                          <a:solidFill>
                                            <a:schemeClr val="bg2"/>
                                          </a:solidFill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Calibri Light" panose="020F0302020204030204" pitchFamily="34" charset="0"/>
                                        </a:rPr>
                                        <m:t>𝑅</m:t>
                                      </m:r>
                                    </m:e>
                                    <m:sub>
                                      <m:r>
                                        <a:rPr lang="en-US" sz="1200" i="1" u="none">
                                          <a:solidFill>
                                            <a:schemeClr val="bg2"/>
                                          </a:solidFill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Calibri Light" panose="020F0302020204030204" pitchFamily="34" charset="0"/>
                                        </a:rPr>
                                        <m:t>7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</m:d>
                      <m:r>
                        <a:rPr lang="en-US" sz="1200" i="1" u="none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m:t>    (</m:t>
                      </m:r>
                      <m:r>
                        <a:rPr lang="en-US" sz="1200" i="1" u="none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m:t>𝐼𝐼𝐼</m:t>
                      </m:r>
                      <m:r>
                        <a:rPr lang="en-US" sz="1200" i="1" u="none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m:t>)</m:t>
                      </m:r>
                    </m:oMath>
                  </m:oMathPara>
                </a14:m>
                <a:endParaRPr lang="en-US" sz="1200" u="none" dirty="0">
                  <a:solidFill>
                    <a:schemeClr val="bg2"/>
                  </a:solidFill>
                  <a:latin typeface="Calibri Light" panose="020F0302020204030204" pitchFamily="34" charset="0"/>
                  <a:ea typeface="Calibri" panose="020F0502020204030204" pitchFamily="34" charset="0"/>
                  <a:cs typeface="Calibri Light" panose="020F0302020204030204" pitchFamily="34" charset="0"/>
                </a:endParaRPr>
              </a:p>
            </p:txBody>
          </p:sp>
        </mc:Choice>
        <mc:Fallback xmlns=""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4F43FB2E-5DD7-46EC-B2F7-C3773395AB4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169" y="1998802"/>
                <a:ext cx="5557948" cy="1817164"/>
              </a:xfrm>
              <a:prstGeom prst="rect">
                <a:avLst/>
              </a:prstGeom>
              <a:blipFill>
                <a:blip r:embed="rId2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826DD42C-8B8F-42FE-89D9-5710360833CE}"/>
                  </a:ext>
                </a:extLst>
              </p:cNvPr>
              <p:cNvSpPr txBox="1"/>
              <p:nvPr/>
            </p:nvSpPr>
            <p:spPr>
              <a:xfrm>
                <a:off x="355298" y="3744882"/>
                <a:ext cx="4170835" cy="25545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u="none" dirty="0">
                    <a:solidFill>
                      <a:schemeClr val="bg2"/>
                    </a:solidFill>
                  </a:rPr>
                  <a:t>Results: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s-ES" sz="1200" b="0" i="1" u="none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sz="1200" b="0" i="1" u="none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s-ES" sz="1200" b="0" i="1" u="none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𝑑𝑖𝑠</m:t>
                        </m:r>
                      </m:sub>
                    </m:sSub>
                    <m:r>
                      <a:rPr lang="es-ES" sz="1200" b="0" i="1" u="none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=10.99 </m:t>
                    </m:r>
                    <m:r>
                      <a:rPr lang="es-ES" sz="1200" b="0" i="1" u="none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𝑚𝑊</m:t>
                    </m:r>
                    <m:r>
                      <a:rPr lang="es-ES" sz="1200" b="0" i="1" u="none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s-ES" sz="1200" b="0" i="1" u="none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s-ES" sz="1200" i="1" u="none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s-ES" sz="1200" u="none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</a:rPr>
                              <m:t>k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s-ES" sz="1200" u="none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</a:rPr>
                              <m:t>MLI</m:t>
                            </m:r>
                          </m:sub>
                        </m:sSub>
                        <m:r>
                          <a:rPr lang="es-ES" sz="1200" u="none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s-ES" sz="1200" b="0" i="1" u="none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∞</m:t>
                        </m:r>
                      </m:e>
                    </m:d>
                  </m:oMath>
                </a14:m>
                <a:endParaRPr lang="es-ES" sz="1200" b="0" u="none" dirty="0">
                  <a:solidFill>
                    <a:schemeClr val="bg2"/>
                  </a:solidFill>
                </a:endParaRP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s-ES" sz="1200" b="0" i="1" u="none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sz="1200" b="0" i="1" u="none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s-ES" sz="1200" b="0" i="1" u="none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𝑆𝑃</m:t>
                        </m:r>
                      </m:sub>
                    </m:sSub>
                    <m:r>
                      <a:rPr lang="es-ES" sz="1200" b="0" i="1" u="none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=−145 º</m:t>
                    </m:r>
                    <m:r>
                      <a:rPr lang="es-ES" sz="1200" b="0" i="1" u="none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endParaRPr lang="es-ES" sz="1200" b="0" u="none" dirty="0">
                  <a:solidFill>
                    <a:schemeClr val="bg2"/>
                  </a:solidFill>
                </a:endParaRP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s-ES" sz="1200" i="1" u="none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sz="1200" i="1" u="none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s-ES" sz="1200" i="1" u="none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𝑆𝑃</m:t>
                        </m:r>
                      </m:sub>
                    </m:sSub>
                    <m:r>
                      <a:rPr lang="es-ES" sz="1200" i="1" u="none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=−1</m:t>
                    </m:r>
                    <m:r>
                      <a:rPr lang="es-ES" sz="1200" b="0" i="1" u="none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34</m:t>
                    </m:r>
                    <m:r>
                      <a:rPr lang="es-ES" sz="1200" i="1" u="none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 º</m:t>
                    </m:r>
                    <m:r>
                      <a:rPr lang="es-ES" sz="1200" i="1" u="none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endParaRPr lang="es-ES" sz="1200" u="none" dirty="0">
                  <a:solidFill>
                    <a:schemeClr val="bg2"/>
                  </a:solidFill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s-ES" sz="1200" b="0" i="1" u="none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sz="1200" b="0" i="1" u="none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s-ES" sz="1200" b="0" i="1" u="none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𝑑𝑖𝑠</m:t>
                        </m:r>
                      </m:sub>
                    </m:sSub>
                    <m:r>
                      <a:rPr lang="es-ES" sz="1200" b="0" i="1" u="none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=290 </m:t>
                    </m:r>
                    <m:r>
                      <a:rPr lang="es-ES" sz="1200" b="0" i="1" u="none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𝑚𝑊</m:t>
                    </m:r>
                    <m:r>
                      <a:rPr lang="es-ES" sz="1200" b="0" i="0" u="none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s-ES" sz="1200" b="0" i="1" u="none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s-ES" sz="1200" b="0" i="1" u="none" smtClean="0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s-ES" sz="1200" b="0" i="0" u="none" smtClean="0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</a:rPr>
                              <m:t>k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s-ES" sz="1200" b="0" i="0" u="none" smtClean="0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</a:rPr>
                              <m:t>MLI</m:t>
                            </m:r>
                          </m:sub>
                        </m:sSub>
                        <m:r>
                          <a:rPr lang="es-ES" sz="1200" b="0" i="0" u="none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=0,01</m:t>
                        </m:r>
                      </m:e>
                    </m:d>
                  </m:oMath>
                </a14:m>
                <a:endParaRPr lang="es-ES" sz="1200" b="0" u="none" dirty="0">
                  <a:solidFill>
                    <a:schemeClr val="bg2"/>
                  </a:solidFill>
                </a:endParaRP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s-ES" sz="1200" i="1" u="none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sz="1200" i="1" u="none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s-ES" sz="1200" i="1" u="none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𝑆𝑃</m:t>
                        </m:r>
                      </m:sub>
                    </m:sSub>
                    <m:r>
                      <a:rPr lang="es-ES" sz="1200" i="1" u="none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=−</m:t>
                    </m:r>
                    <m:r>
                      <a:rPr lang="es-ES" sz="1200" b="0" i="1" u="none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67</m:t>
                    </m:r>
                    <m:r>
                      <a:rPr lang="es-ES" sz="1200" i="1" u="none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º</m:t>
                    </m:r>
                    <m:r>
                      <a:rPr lang="es-ES" sz="1200" i="1" u="none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endParaRPr lang="es-ES" sz="1200" u="none" dirty="0">
                  <a:solidFill>
                    <a:schemeClr val="bg2"/>
                  </a:solidFill>
                </a:endParaRP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s-ES" sz="1200" i="1" u="none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sz="1200" i="1" u="none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s-ES" sz="1200" i="1" u="none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𝑆𝑃</m:t>
                        </m:r>
                      </m:sub>
                    </m:sSub>
                    <m:r>
                      <a:rPr lang="es-ES" sz="1200" i="1" u="none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=−</m:t>
                    </m:r>
                    <m:r>
                      <a:rPr lang="es-ES" sz="1200" b="0" i="1" u="none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19</m:t>
                    </m:r>
                    <m:r>
                      <a:rPr lang="es-ES" sz="1200" i="1" u="none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 º</m:t>
                    </m:r>
                    <m:r>
                      <a:rPr lang="es-ES" sz="1200" i="1" u="none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endParaRPr lang="es-ES" sz="1200" u="none" dirty="0">
                  <a:solidFill>
                    <a:schemeClr val="bg2"/>
                  </a:solidFill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s-ES" sz="1200" i="1" u="none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sz="1200" i="1" u="none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s-ES" sz="1200" i="1" u="none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𝑑𝑖𝑠</m:t>
                        </m:r>
                      </m:sub>
                    </m:sSub>
                    <m:r>
                      <a:rPr lang="es-ES" sz="1200" i="1" u="none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s-ES" sz="1200" b="0" i="1" u="none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155</m:t>
                    </m:r>
                    <m:r>
                      <a:rPr lang="es-ES" sz="1200" i="1" u="none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s-ES" sz="1200" i="1" u="none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𝑚𝑊</m:t>
                    </m:r>
                    <m:r>
                      <a:rPr lang="es-ES" sz="1200" u="none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s-ES" sz="1200" i="1" u="none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s-ES" sz="1200" i="1" u="none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s-ES" sz="1200" u="none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</a:rPr>
                              <m:t>k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s-ES" sz="1200" u="none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</a:rPr>
                              <m:t>MLI</m:t>
                            </m:r>
                          </m:sub>
                        </m:sSub>
                        <m:r>
                          <a:rPr lang="es-ES" sz="1200" u="none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=0,0</m:t>
                        </m:r>
                        <m:r>
                          <a:rPr lang="es-ES" sz="1200" b="0" i="0" u="none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s-ES" sz="1200" u="none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</m:oMath>
                </a14:m>
                <a:endParaRPr lang="es-ES" sz="1200" u="none" dirty="0">
                  <a:solidFill>
                    <a:schemeClr val="bg2"/>
                  </a:solidFill>
                </a:endParaRP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s-ES" sz="1200" i="1" u="none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sz="1200" i="1" u="none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s-ES" sz="1200" i="1" u="none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𝑆𝑃</m:t>
                        </m:r>
                      </m:sub>
                    </m:sSub>
                    <m:r>
                      <a:rPr lang="es-ES" sz="1200" i="1" u="none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=−</m:t>
                    </m:r>
                    <m:r>
                      <a:rPr lang="es-ES" sz="1200" b="0" i="1" u="none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93</m:t>
                    </m:r>
                    <m:r>
                      <a:rPr lang="es-ES" sz="1200" i="1" u="none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 º</m:t>
                    </m:r>
                    <m:r>
                      <a:rPr lang="es-ES" sz="1200" i="1" u="none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endParaRPr lang="es-ES" sz="1200" u="none" dirty="0">
                  <a:solidFill>
                    <a:schemeClr val="bg2"/>
                  </a:solidFill>
                </a:endParaRP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s-ES" sz="1200" i="1" u="none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sz="1200" i="1" u="none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s-ES" sz="1200" i="1" u="none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𝑆𝑃</m:t>
                        </m:r>
                      </m:sub>
                    </m:sSub>
                    <m:r>
                      <a:rPr lang="es-ES" sz="1200" i="1" u="none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=−</m:t>
                    </m:r>
                    <m:r>
                      <a:rPr lang="es-ES" sz="1200" b="0" i="1" u="none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18</m:t>
                    </m:r>
                    <m:r>
                      <a:rPr lang="es-ES" sz="1200" i="1" u="none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 º</m:t>
                    </m:r>
                    <m:r>
                      <a:rPr lang="es-ES" sz="1200" i="1" u="none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endParaRPr lang="es-ES" sz="1200" u="none" dirty="0">
                  <a:solidFill>
                    <a:schemeClr val="bg2"/>
                  </a:solidFill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sz="1400" u="none" dirty="0">
                  <a:solidFill>
                    <a:schemeClr val="bg2"/>
                  </a:solidFill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sz="1400" u="none" dirty="0">
                  <a:solidFill>
                    <a:schemeClr val="bg2"/>
                  </a:solidFill>
                </a:endParaRPr>
              </a:p>
            </p:txBody>
          </p:sp>
        </mc:Choice>
        <mc:Fallback xmlns=""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826DD42C-8B8F-42FE-89D9-5710360833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298" y="3744882"/>
                <a:ext cx="4170835" cy="2554545"/>
              </a:xfrm>
              <a:prstGeom prst="rect">
                <a:avLst/>
              </a:prstGeom>
              <a:blipFill>
                <a:blip r:embed="rId30"/>
                <a:stretch>
                  <a:fillRect l="-2193" t="-1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2" name="Rectangle 71">
            <a:extLst>
              <a:ext uri="{FF2B5EF4-FFF2-40B4-BE49-F238E27FC236}">
                <a16:creationId xmlns:a16="http://schemas.microsoft.com/office/drawing/2014/main" id="{98F783D2-FBB8-44FF-A2A2-DCE7A9565077}"/>
              </a:ext>
            </a:extLst>
          </p:cNvPr>
          <p:cNvSpPr/>
          <p:nvPr/>
        </p:nvSpPr>
        <p:spPr bwMode="auto">
          <a:xfrm>
            <a:off x="0" y="6083744"/>
            <a:ext cx="9144000" cy="609600"/>
          </a:xfrm>
          <a:prstGeom prst="rect">
            <a:avLst/>
          </a:prstGeom>
          <a:solidFill>
            <a:schemeClr val="tx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600" b="1" i="0" u="none" strike="noStrike" cap="none" normalizeH="0" baseline="0" dirty="0" err="1">
                <a:ln>
                  <a:noFill/>
                </a:ln>
                <a:solidFill>
                  <a:schemeClr val="bg2"/>
                </a:solidFill>
                <a:effectLst/>
                <a:latin typeface="Garamond" pitchFamily="18" charset="0"/>
              </a:rPr>
              <a:t>Simplyfied</a:t>
            </a:r>
            <a:r>
              <a:rPr kumimoji="0" lang="en-US" sz="2600" b="1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Garamond" pitchFamily="18" charset="0"/>
              </a:rPr>
              <a:t> model for thermal </a:t>
            </a:r>
            <a:r>
              <a:rPr kumimoji="0" lang="en-US" sz="2600" b="1" i="0" u="none" strike="noStrike" cap="none" normalizeH="0" baseline="0" dirty="0" err="1">
                <a:ln>
                  <a:noFill/>
                </a:ln>
                <a:solidFill>
                  <a:schemeClr val="bg2"/>
                </a:solidFill>
                <a:effectLst/>
                <a:latin typeface="Garamond" pitchFamily="18" charset="0"/>
              </a:rPr>
              <a:t>anlysis</a:t>
            </a:r>
            <a:endParaRPr kumimoji="0" lang="en-US" sz="2600" b="0" i="0" u="none" strike="noStrike" cap="none" normalizeH="0" baseline="0" dirty="0">
              <a:ln>
                <a:noFill/>
              </a:ln>
              <a:solidFill>
                <a:schemeClr val="bg2"/>
              </a:solidFill>
              <a:effectLst/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1390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B383CD-C342-4C7B-82DE-8358E9249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Radio frequency localization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49F0A0-E8A0-4FB6-8EFA-1CABD74461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Clock transmission and triangulation: too much error.  Need new method for localization</a:t>
            </a:r>
          </a:p>
          <a:p>
            <a:r>
              <a:rPr lang="en-US" dirty="0" err="1"/>
              <a:t>Decawave</a:t>
            </a:r>
            <a:r>
              <a:rPr lang="en-US" dirty="0"/>
              <a:t>: DWM1000 – UWB Localization </a:t>
            </a:r>
            <a:r>
              <a:rPr lang="en-US" dirty="0">
                <a:sym typeface="Wingdings" panose="05000000000000000000" pitchFamily="2" charset="2"/>
              </a:rPr>
              <a:t> However, antenna too big 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Foldable?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DBF5CB3-6BE7-42E9-B416-EE41AA56D09B}"/>
              </a:ext>
            </a:extLst>
          </p:cNvPr>
          <p:cNvSpPr/>
          <p:nvPr/>
        </p:nvSpPr>
        <p:spPr bwMode="auto">
          <a:xfrm>
            <a:off x="0" y="5879964"/>
            <a:ext cx="9144000" cy="609600"/>
          </a:xfrm>
          <a:prstGeom prst="rect">
            <a:avLst/>
          </a:prstGeom>
          <a:solidFill>
            <a:schemeClr val="tx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600" b="1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Garamond" pitchFamily="18" charset="0"/>
              </a:rPr>
              <a:t>Option</a:t>
            </a:r>
            <a:r>
              <a:rPr kumimoji="0" lang="en-US" sz="2600" b="1" i="0" u="none" strike="noStrike" cap="none" normalizeH="0" dirty="0">
                <a:ln>
                  <a:noFill/>
                </a:ln>
                <a:solidFill>
                  <a:schemeClr val="bg2"/>
                </a:solidFill>
                <a:effectLst/>
                <a:latin typeface="Garamond" pitchFamily="18" charset="0"/>
              </a:rPr>
              <a:t> for new development</a:t>
            </a:r>
            <a:endParaRPr kumimoji="0" lang="en-US" sz="2600" b="0" i="0" u="none" strike="noStrike" cap="none" normalizeH="0" baseline="0" dirty="0">
              <a:ln>
                <a:noFill/>
              </a:ln>
              <a:solidFill>
                <a:schemeClr val="bg2"/>
              </a:solidFill>
              <a:effectLst/>
              <a:latin typeface="Garamond" pitchFamily="18" charset="0"/>
            </a:endParaRPr>
          </a:p>
        </p:txBody>
      </p:sp>
      <p:pic>
        <p:nvPicPr>
          <p:cNvPr id="6" name="Content Placeholder 3" descr="A close up of a screen&#10;&#10;Description automatically generated">
            <a:extLst>
              <a:ext uri="{FF2B5EF4-FFF2-40B4-BE49-F238E27FC236}">
                <a16:creationId xmlns:a16="http://schemas.microsoft.com/office/drawing/2014/main" id="{6AAA1041-2D23-494B-8062-30B0AEA55CB3}"/>
              </a:ext>
            </a:extLst>
          </p:cNvPr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38400" y="4333874"/>
            <a:ext cx="838200" cy="11319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Content Placeholder 3" descr="A close up of a screen&#10;&#10;Description automatically generated">
            <a:extLst>
              <a:ext uri="{FF2B5EF4-FFF2-40B4-BE49-F238E27FC236}">
                <a16:creationId xmlns:a16="http://schemas.microsoft.com/office/drawing/2014/main" id="{6989C14B-9ABD-4EC3-9E16-8046E44070A3}"/>
              </a:ext>
            </a:extLst>
          </p:cNvPr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62600" y="4333875"/>
            <a:ext cx="838200" cy="11319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 descr="Computer Icons Signal, radio PNG clipart | free cliparts | UIHere">
            <a:extLst>
              <a:ext uri="{FF2B5EF4-FFF2-40B4-BE49-F238E27FC236}">
                <a16:creationId xmlns:a16="http://schemas.microsoft.com/office/drawing/2014/main" id="{3F21F1E8-18D7-4E21-A0EA-33F50F09BDC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28225" y1="39258" x2="26236" y2="45508"/>
                        <a14:foregroundMark x1="28785" y1="37500" x2="28225" y2="39258"/>
                        <a14:foregroundMark x1="28910" y1="37109" x2="28785" y2="37500"/>
                        <a14:foregroundMark x1="29345" y1="35742" x2="28910" y2="37109"/>
                        <a14:foregroundMark x1="32143" y1="26953" x2="29345" y2="35742"/>
                        <a14:foregroundMark x1="28078" y1="60352" x2="28709" y2="65430"/>
                        <a14:foregroundMark x1="28054" y1="60156" x2="28078" y2="60352"/>
                        <a14:foregroundMark x1="27981" y1="59570" x2="28054" y2="60156"/>
                        <a14:foregroundMark x1="27933" y1="59180" x2="27981" y2="59570"/>
                        <a14:foregroundMark x1="27860" y1="58594" x2="27909" y2="58984"/>
                        <a14:foregroundMark x1="27836" y1="58398" x2="27860" y2="58594"/>
                        <a14:foregroundMark x1="27787" y1="58008" x2="27836" y2="58398"/>
                        <a14:foregroundMark x1="27690" y1="57227" x2="27739" y2="57617"/>
                        <a14:foregroundMark x1="27666" y1="57031" x2="27690" y2="57227"/>
                        <a14:foregroundMark x1="27594" y1="56445" x2="27618" y2="56641"/>
                        <a14:foregroundMark x1="27545" y1="56055" x2="27594" y2="56445"/>
                        <a14:foregroundMark x1="27400" y1="54883" x2="27473" y2="55469"/>
                        <a14:foregroundMark x1="27376" y1="54688" x2="27400" y2="54883"/>
                        <a14:foregroundMark x1="27351" y1="54492" x2="27376" y2="54688"/>
                        <a14:foregroundMark x1="27303" y1="54102" x2="27351" y2="54492"/>
                        <a14:foregroundMark x1="27279" y1="53906" x2="27303" y2="54102"/>
                        <a14:foregroundMark x1="27255" y1="53711" x2="27279" y2="53906"/>
                        <a14:foregroundMark x1="27133" y1="52734" x2="27182" y2="53125"/>
                        <a14:foregroundMark x1="27085" y1="52344" x2="27133" y2="52734"/>
                        <a14:foregroundMark x1="26939" y1="51172" x2="27085" y2="52344"/>
                        <a14:foregroundMark x1="26890" y1="50781" x2="26939" y2="51172"/>
                        <a14:foregroundMark x1="26236" y1="45508" x2="26890" y2="50781"/>
                        <a14:foregroundMark x1="28709" y1="65430" x2="33104" y2="74609"/>
                        <a14:foregroundMark x1="39698" y1="36523" x2="36538" y2="45508"/>
                        <a14:foregroundMark x1="36538" y1="45508" x2="36401" y2="55469"/>
                        <a14:foregroundMark x1="36401" y1="55469" x2="39835" y2="63281"/>
                        <a14:foregroundMark x1="50802" y1="52930" x2="51099" y2="54688"/>
                        <a14:foregroundMark x1="50769" y1="52734" x2="50802" y2="52930"/>
                        <a14:foregroundMark x1="50736" y1="52539" x2="50769" y2="52734"/>
                        <a14:foregroundMark x1="50703" y1="52344" x2="50736" y2="52539"/>
                        <a14:foregroundMark x1="49946" y1="47852" x2="49978" y2="48044"/>
                        <a14:foregroundMark x1="49913" y1="47656" x2="49946" y2="47852"/>
                        <a14:foregroundMark x1="49880" y1="47461" x2="49913" y2="47656"/>
                        <a14:foregroundMark x1="49847" y1="47266" x2="49880" y2="47461"/>
                        <a14:foregroundMark x1="49814" y1="47070" x2="49847" y2="47266"/>
                        <a14:foregroundMark x1="49451" y1="44922" x2="49814" y2="47070"/>
                        <a14:foregroundMark x1="50560" y1="47020" x2="50412" y2="44922"/>
                        <a14:foregroundMark x1="50949" y1="52539" x2="50935" y2="52344"/>
                        <a14:foregroundMark x1="50962" y1="52734" x2="50949" y2="52539"/>
                        <a14:foregroundMark x1="50976" y1="52930" x2="50962" y2="52734"/>
                        <a14:foregroundMark x1="51099" y1="54688" x2="50976" y2="52930"/>
                        <a14:backgroundMark x1="49451" y1="48633" x2="50000" y2="49414"/>
                        <a14:backgroundMark x1="49725" y1="48438" x2="50000" y2="51758"/>
                        <a14:backgroundMark x1="51099" y1="51758" x2="51099" y2="47656"/>
                        <a14:backgroundMark x1="49863" y1="47656" x2="49863" y2="47656"/>
                        <a14:backgroundMark x1="50137" y1="48242" x2="50137" y2="48242"/>
                        <a14:backgroundMark x1="50000" y1="48047" x2="50000" y2="48047"/>
                        <a14:backgroundMark x1="49863" y1="48242" x2="49863" y2="48242"/>
                        <a14:backgroundMark x1="49863" y1="48242" x2="49863" y2="48242"/>
                        <a14:backgroundMark x1="49863" y1="47852" x2="49863" y2="47852"/>
                        <a14:backgroundMark x1="49863" y1="47461" x2="49863" y2="47461"/>
                        <a14:backgroundMark x1="49863" y1="47461" x2="49863" y2="47461"/>
                        <a14:backgroundMark x1="50137" y1="47656" x2="50137" y2="47656"/>
                        <a14:backgroundMark x1="50275" y1="47656" x2="50549" y2="47656"/>
                        <a14:backgroundMark x1="50962" y1="47656" x2="50962" y2="47656"/>
                        <a14:backgroundMark x1="50275" y1="47266" x2="50275" y2="47266"/>
                        <a14:backgroundMark x1="50137" y1="47266" x2="50137" y2="47266"/>
                        <a14:backgroundMark x1="50000" y1="47266" x2="50000" y2="47266"/>
                        <a14:backgroundMark x1="49863" y1="47266" x2="49863" y2="47266"/>
                        <a14:backgroundMark x1="49863" y1="47266" x2="49863" y2="47266"/>
                        <a14:backgroundMark x1="49863" y1="47266" x2="49863" y2="47266"/>
                        <a14:backgroundMark x1="49725" y1="47266" x2="49725" y2="47266"/>
                        <a14:backgroundMark x1="49588" y1="47266" x2="49588" y2="47266"/>
                        <a14:backgroundMark x1="49725" y1="47070" x2="49725" y2="47070"/>
                        <a14:backgroundMark x1="49863" y1="47070" x2="49863" y2="47070"/>
                        <a14:backgroundMark x1="50137" y1="47070" x2="50137" y2="47070"/>
                        <a14:backgroundMark x1="50824" y1="47070" x2="50824" y2="47070"/>
                        <a14:backgroundMark x1="50275" y1="47070" x2="50275" y2="47070"/>
                        <a14:backgroundMark x1="50549" y1="52148" x2="50549" y2="52148"/>
                        <a14:backgroundMark x1="50549" y1="52344" x2="50549" y2="52344"/>
                        <a14:backgroundMark x1="50549" y1="52930" x2="50549" y2="52930"/>
                        <a14:backgroundMark x1="51236" y1="52930" x2="51236" y2="52930"/>
                        <a14:backgroundMark x1="51099" y1="52930" x2="51099" y2="52930"/>
                        <a14:backgroundMark x1="50962" y1="52734" x2="50962" y2="52734"/>
                        <a14:backgroundMark x1="50687" y1="52344" x2="50687" y2="52344"/>
                        <a14:backgroundMark x1="50687" y1="52148" x2="50687" y2="52148"/>
                        <a14:backgroundMark x1="50687" y1="52148" x2="50687" y2="52148"/>
                        <a14:backgroundMark x1="50687" y1="52148" x2="50687" y2="52148"/>
                        <a14:backgroundMark x1="50549" y1="51758" x2="50549" y2="51758"/>
                        <a14:backgroundMark x1="50549" y1="51563" x2="50549" y2="51563"/>
                        <a14:backgroundMark x1="50687" y1="52148" x2="50687" y2="52148"/>
                        <a14:backgroundMark x1="51236" y1="51758" x2="51236" y2="51758"/>
                        <a14:backgroundMark x1="51374" y1="51758" x2="51374" y2="51758"/>
                        <a14:backgroundMark x1="51236" y1="51758" x2="50824" y2="51563"/>
                        <a14:backgroundMark x1="50687" y1="51367" x2="50687" y2="51367"/>
                        <a14:backgroundMark x1="50687" y1="51367" x2="50687" y2="51367"/>
                        <a14:backgroundMark x1="50687" y1="51758" x2="50962" y2="52148"/>
                        <a14:backgroundMark x1="51099" y1="52539" x2="51099" y2="52539"/>
                        <a14:backgroundMark x1="50687" y1="52930" x2="50687" y2="52930"/>
                        <a14:backgroundMark x1="28022" y1="54492" x2="28022" y2="54492"/>
                        <a14:backgroundMark x1="28159" y1="57813" x2="28159" y2="57813"/>
                        <a14:backgroundMark x1="28159" y1="57813" x2="28159" y2="57813"/>
                        <a14:backgroundMark x1="28159" y1="59180" x2="28159" y2="59180"/>
                        <a14:backgroundMark x1="28159" y1="57617" x2="28159" y2="57617"/>
                        <a14:backgroundMark x1="28159" y1="57031" x2="28159" y2="57031"/>
                        <a14:backgroundMark x1="28159" y1="56641" x2="28159" y2="56641"/>
                        <a14:backgroundMark x1="28022" y1="56055" x2="28022" y2="55273"/>
                        <a14:backgroundMark x1="28022" y1="54883" x2="28022" y2="54883"/>
                        <a14:backgroundMark x1="27885" y1="54688" x2="27885" y2="54688"/>
                        <a14:backgroundMark x1="27885" y1="54492" x2="27885" y2="54492"/>
                        <a14:backgroundMark x1="27747" y1="54492" x2="27747" y2="54492"/>
                        <a14:backgroundMark x1="27473" y1="54102" x2="27473" y2="54102"/>
                        <a14:backgroundMark x1="27198" y1="53320" x2="27198" y2="53320"/>
                        <a14:backgroundMark x1="27198" y1="52734" x2="27198" y2="52734"/>
                        <a14:backgroundMark x1="27198" y1="53125" x2="27198" y2="53711"/>
                        <a14:backgroundMark x1="27198" y1="53906" x2="27198" y2="53906"/>
                        <a14:backgroundMark x1="27473" y1="54688" x2="27473" y2="54688"/>
                        <a14:backgroundMark x1="27610" y1="55469" x2="27610" y2="56055"/>
                        <a14:backgroundMark x1="27610" y1="56445" x2="27610" y2="56445"/>
                        <a14:backgroundMark x1="27610" y1="56641" x2="27610" y2="57031"/>
                        <a14:backgroundMark x1="27610" y1="57227" x2="27610" y2="57227"/>
                        <a14:backgroundMark x1="27885" y1="57617" x2="27885" y2="58008"/>
                        <a14:backgroundMark x1="27885" y1="58398" x2="27885" y2="58398"/>
                        <a14:backgroundMark x1="27885" y1="58594" x2="27885" y2="58594"/>
                        <a14:backgroundMark x1="28022" y1="58984" x2="28022" y2="59180"/>
                        <a14:backgroundMark x1="28022" y1="59180" x2="28022" y2="59180"/>
                        <a14:backgroundMark x1="28022" y1="59570" x2="28022" y2="59570"/>
                        <a14:backgroundMark x1="28159" y1="60156" x2="28159" y2="60156"/>
                        <a14:backgroundMark x1="28159" y1="60352" x2="28159" y2="60352"/>
                        <a14:backgroundMark x1="27198" y1="52734" x2="27198" y2="52734"/>
                        <a14:backgroundMark x1="27198" y1="52344" x2="27198" y2="52344"/>
                        <a14:backgroundMark x1="27198" y1="52344" x2="27198" y2="52344"/>
                        <a14:backgroundMark x1="27198" y1="51172" x2="27198" y2="51172"/>
                        <a14:backgroundMark x1="27198" y1="50781" x2="27198" y2="50781"/>
                        <a14:backgroundMark x1="28846" y1="37500" x2="28846" y2="37500"/>
                        <a14:backgroundMark x1="29670" y1="35742" x2="29670" y2="35742"/>
                        <a14:backgroundMark x1="29670" y1="35742" x2="29670" y2="35742"/>
                        <a14:backgroundMark x1="28984" y1="37109" x2="28984" y2="37109"/>
                        <a14:backgroundMark x1="28571" y1="39258" x2="28571" y2="3925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985" r="41370"/>
          <a:stretch/>
        </p:blipFill>
        <p:spPr bwMode="auto">
          <a:xfrm flipH="1">
            <a:off x="3186953" y="3990974"/>
            <a:ext cx="484095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omputer Icons Signal, radio PNG clipart | free cliparts | UIHere">
            <a:extLst>
              <a:ext uri="{FF2B5EF4-FFF2-40B4-BE49-F238E27FC236}">
                <a16:creationId xmlns:a16="http://schemas.microsoft.com/office/drawing/2014/main" id="{2E65FB63-9405-4E58-BACA-15E42FEC50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28225" y1="39258" x2="26236" y2="45508"/>
                        <a14:foregroundMark x1="28785" y1="37500" x2="28225" y2="39258"/>
                        <a14:foregroundMark x1="28910" y1="37109" x2="28785" y2="37500"/>
                        <a14:foregroundMark x1="29345" y1="35742" x2="28910" y2="37109"/>
                        <a14:foregroundMark x1="32143" y1="26953" x2="29345" y2="35742"/>
                        <a14:foregroundMark x1="28078" y1="60352" x2="28709" y2="65430"/>
                        <a14:foregroundMark x1="28054" y1="60156" x2="28078" y2="60352"/>
                        <a14:foregroundMark x1="27981" y1="59570" x2="28054" y2="60156"/>
                        <a14:foregroundMark x1="27933" y1="59180" x2="27981" y2="59570"/>
                        <a14:foregroundMark x1="27860" y1="58594" x2="27909" y2="58984"/>
                        <a14:foregroundMark x1="27836" y1="58398" x2="27860" y2="58594"/>
                        <a14:foregroundMark x1="27787" y1="58008" x2="27836" y2="58398"/>
                        <a14:foregroundMark x1="27690" y1="57227" x2="27739" y2="57617"/>
                        <a14:foregroundMark x1="27666" y1="57031" x2="27690" y2="57227"/>
                        <a14:foregroundMark x1="27594" y1="56445" x2="27618" y2="56641"/>
                        <a14:foregroundMark x1="27545" y1="56055" x2="27594" y2="56445"/>
                        <a14:foregroundMark x1="27400" y1="54883" x2="27473" y2="55469"/>
                        <a14:foregroundMark x1="27376" y1="54688" x2="27400" y2="54883"/>
                        <a14:foregroundMark x1="27351" y1="54492" x2="27376" y2="54688"/>
                        <a14:foregroundMark x1="27303" y1="54102" x2="27351" y2="54492"/>
                        <a14:foregroundMark x1="27279" y1="53906" x2="27303" y2="54102"/>
                        <a14:foregroundMark x1="27255" y1="53711" x2="27279" y2="53906"/>
                        <a14:foregroundMark x1="27133" y1="52734" x2="27182" y2="53125"/>
                        <a14:foregroundMark x1="27085" y1="52344" x2="27133" y2="52734"/>
                        <a14:foregroundMark x1="26939" y1="51172" x2="27085" y2="52344"/>
                        <a14:foregroundMark x1="26890" y1="50781" x2="26939" y2="51172"/>
                        <a14:foregroundMark x1="26236" y1="45508" x2="26890" y2="50781"/>
                        <a14:foregroundMark x1="28709" y1="65430" x2="33104" y2="74609"/>
                        <a14:foregroundMark x1="39698" y1="36523" x2="36538" y2="45508"/>
                        <a14:foregroundMark x1="36538" y1="45508" x2="36401" y2="55469"/>
                        <a14:foregroundMark x1="36401" y1="55469" x2="39835" y2="63281"/>
                        <a14:foregroundMark x1="50802" y1="52930" x2="51099" y2="54688"/>
                        <a14:foregroundMark x1="50769" y1="52734" x2="50802" y2="52930"/>
                        <a14:foregroundMark x1="50736" y1="52539" x2="50769" y2="52734"/>
                        <a14:foregroundMark x1="50703" y1="52344" x2="50736" y2="52539"/>
                        <a14:foregroundMark x1="49946" y1="47852" x2="49978" y2="48044"/>
                        <a14:foregroundMark x1="49913" y1="47656" x2="49946" y2="47852"/>
                        <a14:foregroundMark x1="49880" y1="47461" x2="49913" y2="47656"/>
                        <a14:foregroundMark x1="49847" y1="47266" x2="49880" y2="47461"/>
                        <a14:foregroundMark x1="49814" y1="47070" x2="49847" y2="47266"/>
                        <a14:foregroundMark x1="49451" y1="44922" x2="49814" y2="47070"/>
                        <a14:foregroundMark x1="50560" y1="47020" x2="50412" y2="44922"/>
                        <a14:foregroundMark x1="50949" y1="52539" x2="50935" y2="52344"/>
                        <a14:foregroundMark x1="50962" y1="52734" x2="50949" y2="52539"/>
                        <a14:foregroundMark x1="50976" y1="52930" x2="50962" y2="52734"/>
                        <a14:foregroundMark x1="51099" y1="54688" x2="50976" y2="52930"/>
                        <a14:backgroundMark x1="49451" y1="48633" x2="50000" y2="49414"/>
                        <a14:backgroundMark x1="49725" y1="48438" x2="50000" y2="51758"/>
                        <a14:backgroundMark x1="51099" y1="51758" x2="51099" y2="47656"/>
                        <a14:backgroundMark x1="49863" y1="47656" x2="49863" y2="47656"/>
                        <a14:backgroundMark x1="50137" y1="48242" x2="50137" y2="48242"/>
                        <a14:backgroundMark x1="50000" y1="48047" x2="50000" y2="48047"/>
                        <a14:backgroundMark x1="49863" y1="48242" x2="49863" y2="48242"/>
                        <a14:backgroundMark x1="49863" y1="48242" x2="49863" y2="48242"/>
                        <a14:backgroundMark x1="49863" y1="47852" x2="49863" y2="47852"/>
                        <a14:backgroundMark x1="49863" y1="47461" x2="49863" y2="47461"/>
                        <a14:backgroundMark x1="49863" y1="47461" x2="49863" y2="47461"/>
                        <a14:backgroundMark x1="50137" y1="47656" x2="50137" y2="47656"/>
                        <a14:backgroundMark x1="50275" y1="47656" x2="50549" y2="47656"/>
                        <a14:backgroundMark x1="50962" y1="47656" x2="50962" y2="47656"/>
                        <a14:backgroundMark x1="50275" y1="47266" x2="50275" y2="47266"/>
                        <a14:backgroundMark x1="50137" y1="47266" x2="50137" y2="47266"/>
                        <a14:backgroundMark x1="50000" y1="47266" x2="50000" y2="47266"/>
                        <a14:backgroundMark x1="49863" y1="47266" x2="49863" y2="47266"/>
                        <a14:backgroundMark x1="49863" y1="47266" x2="49863" y2="47266"/>
                        <a14:backgroundMark x1="49863" y1="47266" x2="49863" y2="47266"/>
                        <a14:backgroundMark x1="49725" y1="47266" x2="49725" y2="47266"/>
                        <a14:backgroundMark x1="49588" y1="47266" x2="49588" y2="47266"/>
                        <a14:backgroundMark x1="49725" y1="47070" x2="49725" y2="47070"/>
                        <a14:backgroundMark x1="49863" y1="47070" x2="49863" y2="47070"/>
                        <a14:backgroundMark x1="50137" y1="47070" x2="50137" y2="47070"/>
                        <a14:backgroundMark x1="50824" y1="47070" x2="50824" y2="47070"/>
                        <a14:backgroundMark x1="50275" y1="47070" x2="50275" y2="47070"/>
                        <a14:backgroundMark x1="50549" y1="52148" x2="50549" y2="52148"/>
                        <a14:backgroundMark x1="50549" y1="52344" x2="50549" y2="52344"/>
                        <a14:backgroundMark x1="50549" y1="52930" x2="50549" y2="52930"/>
                        <a14:backgroundMark x1="51236" y1="52930" x2="51236" y2="52930"/>
                        <a14:backgroundMark x1="51099" y1="52930" x2="51099" y2="52930"/>
                        <a14:backgroundMark x1="50962" y1="52734" x2="50962" y2="52734"/>
                        <a14:backgroundMark x1="50687" y1="52344" x2="50687" y2="52344"/>
                        <a14:backgroundMark x1="50687" y1="52148" x2="50687" y2="52148"/>
                        <a14:backgroundMark x1="50687" y1="52148" x2="50687" y2="52148"/>
                        <a14:backgroundMark x1="50687" y1="52148" x2="50687" y2="52148"/>
                        <a14:backgroundMark x1="50549" y1="51758" x2="50549" y2="51758"/>
                        <a14:backgroundMark x1="50549" y1="51563" x2="50549" y2="51563"/>
                        <a14:backgroundMark x1="50687" y1="52148" x2="50687" y2="52148"/>
                        <a14:backgroundMark x1="51236" y1="51758" x2="51236" y2="51758"/>
                        <a14:backgroundMark x1="51374" y1="51758" x2="51374" y2="51758"/>
                        <a14:backgroundMark x1="51236" y1="51758" x2="50824" y2="51563"/>
                        <a14:backgroundMark x1="50687" y1="51367" x2="50687" y2="51367"/>
                        <a14:backgroundMark x1="50687" y1="51367" x2="50687" y2="51367"/>
                        <a14:backgroundMark x1="50687" y1="51758" x2="50962" y2="52148"/>
                        <a14:backgroundMark x1="51099" y1="52539" x2="51099" y2="52539"/>
                        <a14:backgroundMark x1="50687" y1="52930" x2="50687" y2="52930"/>
                        <a14:backgroundMark x1="28022" y1="54492" x2="28022" y2="54492"/>
                        <a14:backgroundMark x1="28159" y1="57813" x2="28159" y2="57813"/>
                        <a14:backgroundMark x1="28159" y1="57813" x2="28159" y2="57813"/>
                        <a14:backgroundMark x1="28159" y1="59180" x2="28159" y2="59180"/>
                        <a14:backgroundMark x1="28159" y1="57617" x2="28159" y2="57617"/>
                        <a14:backgroundMark x1="28159" y1="57031" x2="28159" y2="57031"/>
                        <a14:backgroundMark x1="28159" y1="56641" x2="28159" y2="56641"/>
                        <a14:backgroundMark x1="28022" y1="56055" x2="28022" y2="55273"/>
                        <a14:backgroundMark x1="28022" y1="54883" x2="28022" y2="54883"/>
                        <a14:backgroundMark x1="27885" y1="54688" x2="27885" y2="54688"/>
                        <a14:backgroundMark x1="27885" y1="54492" x2="27885" y2="54492"/>
                        <a14:backgroundMark x1="27747" y1="54492" x2="27747" y2="54492"/>
                        <a14:backgroundMark x1="27473" y1="54102" x2="27473" y2="54102"/>
                        <a14:backgroundMark x1="27198" y1="53320" x2="27198" y2="53320"/>
                        <a14:backgroundMark x1="27198" y1="52734" x2="27198" y2="52734"/>
                        <a14:backgroundMark x1="27198" y1="53125" x2="27198" y2="53711"/>
                        <a14:backgroundMark x1="27198" y1="53906" x2="27198" y2="53906"/>
                        <a14:backgroundMark x1="27473" y1="54688" x2="27473" y2="54688"/>
                        <a14:backgroundMark x1="27610" y1="55469" x2="27610" y2="56055"/>
                        <a14:backgroundMark x1="27610" y1="56445" x2="27610" y2="56445"/>
                        <a14:backgroundMark x1="27610" y1="56641" x2="27610" y2="57031"/>
                        <a14:backgroundMark x1="27610" y1="57227" x2="27610" y2="57227"/>
                        <a14:backgroundMark x1="27885" y1="57617" x2="27885" y2="58008"/>
                        <a14:backgroundMark x1="27885" y1="58398" x2="27885" y2="58398"/>
                        <a14:backgroundMark x1="27885" y1="58594" x2="27885" y2="58594"/>
                        <a14:backgroundMark x1="28022" y1="58984" x2="28022" y2="59180"/>
                        <a14:backgroundMark x1="28022" y1="59180" x2="28022" y2="59180"/>
                        <a14:backgroundMark x1="28022" y1="59570" x2="28022" y2="59570"/>
                        <a14:backgroundMark x1="28159" y1="60156" x2="28159" y2="60156"/>
                        <a14:backgroundMark x1="28159" y1="60352" x2="28159" y2="60352"/>
                        <a14:backgroundMark x1="27198" y1="52734" x2="27198" y2="52734"/>
                        <a14:backgroundMark x1="27198" y1="52344" x2="27198" y2="52344"/>
                        <a14:backgroundMark x1="27198" y1="52344" x2="27198" y2="52344"/>
                        <a14:backgroundMark x1="27198" y1="51172" x2="27198" y2="51172"/>
                        <a14:backgroundMark x1="27198" y1="50781" x2="27198" y2="50781"/>
                        <a14:backgroundMark x1="28846" y1="37500" x2="28846" y2="37500"/>
                        <a14:backgroundMark x1="29670" y1="35742" x2="29670" y2="35742"/>
                        <a14:backgroundMark x1="29670" y1="35742" x2="29670" y2="35742"/>
                        <a14:backgroundMark x1="28984" y1="37109" x2="28984" y2="37109"/>
                        <a14:backgroundMark x1="28571" y1="39258" x2="28571" y2="3925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985" r="41370"/>
          <a:stretch/>
        </p:blipFill>
        <p:spPr bwMode="auto">
          <a:xfrm>
            <a:off x="5257799" y="3990974"/>
            <a:ext cx="484093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4729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B6E51B-9973-4EC0-A042-BA54E0E42D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Arduino platform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1760D24-6380-422D-BBB3-98C6D4E0BA33}"/>
              </a:ext>
            </a:extLst>
          </p:cNvPr>
          <p:cNvSpPr/>
          <p:nvPr/>
        </p:nvSpPr>
        <p:spPr bwMode="auto">
          <a:xfrm>
            <a:off x="533400" y="2209800"/>
            <a:ext cx="1066800" cy="457198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</a:rPr>
              <a:t>RX on 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0E77FB74-6F6D-43BF-94E9-45EC18C7F34D}"/>
              </a:ext>
            </a:extLst>
          </p:cNvPr>
          <p:cNvCxnSpPr>
            <a:cxnSpLocks/>
            <a:stCxn id="4" idx="3"/>
            <a:endCxn id="7" idx="1"/>
          </p:cNvCxnSpPr>
          <p:nvPr/>
        </p:nvCxnSpPr>
        <p:spPr bwMode="auto">
          <a:xfrm>
            <a:off x="1600200" y="2438399"/>
            <a:ext cx="1066800" cy="0"/>
          </a:xfrm>
          <a:prstGeom prst="straightConnector1">
            <a:avLst/>
          </a:prstGeom>
          <a:ln>
            <a:headEnd type="none" w="med" len="med"/>
            <a:tailEnd type="triangle"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C71D7CB1-F2B0-4DE0-B763-20D9ABF1CF4F}"/>
              </a:ext>
            </a:extLst>
          </p:cNvPr>
          <p:cNvSpPr/>
          <p:nvPr/>
        </p:nvSpPr>
        <p:spPr bwMode="auto">
          <a:xfrm>
            <a:off x="2667000" y="2209800"/>
            <a:ext cx="1752600" cy="457198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u="none"/>
              <a:t>Temperature</a:t>
            </a: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7BDB52E-BAE5-440B-9C7D-48174D92AA84}"/>
              </a:ext>
            </a:extLst>
          </p:cNvPr>
          <p:cNvSpPr/>
          <p:nvPr/>
        </p:nvSpPr>
        <p:spPr bwMode="auto">
          <a:xfrm>
            <a:off x="5493727" y="2209831"/>
            <a:ext cx="914400" cy="457167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u="none"/>
              <a:t>Laser</a:t>
            </a: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0205CCD-1D4D-4BBC-A511-9A8AA91B032D}"/>
              </a:ext>
            </a:extLst>
          </p:cNvPr>
          <p:cNvSpPr/>
          <p:nvPr/>
        </p:nvSpPr>
        <p:spPr bwMode="auto">
          <a:xfrm>
            <a:off x="7334459" y="2209770"/>
            <a:ext cx="983064" cy="457198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</a:rPr>
              <a:t>TX 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D1E97DE-BA90-4AD8-8620-D7A1E0EA6742}"/>
              </a:ext>
            </a:extLst>
          </p:cNvPr>
          <p:cNvSpPr/>
          <p:nvPr/>
        </p:nvSpPr>
        <p:spPr bwMode="auto">
          <a:xfrm>
            <a:off x="7170336" y="3485421"/>
            <a:ext cx="1343965" cy="456417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</a:rPr>
              <a:t>Send data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8340C89-053F-4DDC-BFC7-EA5D22906AB3}"/>
              </a:ext>
            </a:extLst>
          </p:cNvPr>
          <p:cNvSpPr/>
          <p:nvPr/>
        </p:nvSpPr>
        <p:spPr bwMode="auto">
          <a:xfrm>
            <a:off x="4662023" y="3373731"/>
            <a:ext cx="1752601" cy="715041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u="none"/>
              <a:t>TX and RX off</a:t>
            </a: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9BD1910-F8A1-4FC9-8961-888EC30D7BE9}"/>
              </a:ext>
            </a:extLst>
          </p:cNvPr>
          <p:cNvSpPr/>
          <p:nvPr/>
        </p:nvSpPr>
        <p:spPr bwMode="auto">
          <a:xfrm>
            <a:off x="1680164" y="3352800"/>
            <a:ext cx="1752600" cy="761998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</a:rPr>
              <a:t>Time/ Low battery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A1F0BB8-5D93-4E52-A2C6-D70BED3E97C9}"/>
              </a:ext>
            </a:extLst>
          </p:cNvPr>
          <p:cNvSpPr/>
          <p:nvPr/>
        </p:nvSpPr>
        <p:spPr bwMode="auto">
          <a:xfrm>
            <a:off x="327821" y="4953000"/>
            <a:ext cx="1309223" cy="715057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u="none"/>
              <a:t>TX send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</a:rPr>
              <a:t>RX on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8BD2216C-1204-4D01-9CE2-85333E3A3D55}"/>
              </a:ext>
            </a:extLst>
          </p:cNvPr>
          <p:cNvCxnSpPr>
            <a:cxnSpLocks/>
            <a:stCxn id="7" idx="3"/>
            <a:endCxn id="11" idx="1"/>
          </p:cNvCxnSpPr>
          <p:nvPr/>
        </p:nvCxnSpPr>
        <p:spPr bwMode="auto">
          <a:xfrm>
            <a:off x="4419600" y="2438399"/>
            <a:ext cx="1074127" cy="16"/>
          </a:xfrm>
          <a:prstGeom prst="straightConnector1">
            <a:avLst/>
          </a:prstGeom>
          <a:ln>
            <a:headEnd type="none" w="med" len="med"/>
            <a:tailEnd type="triangle"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FEB63791-539A-43F0-8606-C628EDB9A56F}"/>
              </a:ext>
            </a:extLst>
          </p:cNvPr>
          <p:cNvCxnSpPr>
            <a:cxnSpLocks/>
            <a:stCxn id="11" idx="3"/>
            <a:endCxn id="12" idx="1"/>
          </p:cNvCxnSpPr>
          <p:nvPr/>
        </p:nvCxnSpPr>
        <p:spPr bwMode="auto">
          <a:xfrm flipV="1">
            <a:off x="6408127" y="2438369"/>
            <a:ext cx="926332" cy="46"/>
          </a:xfrm>
          <a:prstGeom prst="straightConnector1">
            <a:avLst/>
          </a:prstGeom>
          <a:ln>
            <a:headEnd type="none" w="med" len="med"/>
            <a:tailEnd type="triangle"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5D187797-0EA2-4CDD-9C36-1D6512101732}"/>
              </a:ext>
            </a:extLst>
          </p:cNvPr>
          <p:cNvCxnSpPr>
            <a:cxnSpLocks/>
            <a:stCxn id="12" idx="2"/>
            <a:endCxn id="13" idx="0"/>
          </p:cNvCxnSpPr>
          <p:nvPr/>
        </p:nvCxnSpPr>
        <p:spPr bwMode="auto">
          <a:xfrm>
            <a:off x="7825991" y="2666968"/>
            <a:ext cx="16328" cy="818453"/>
          </a:xfrm>
          <a:prstGeom prst="straightConnector1">
            <a:avLst/>
          </a:prstGeom>
          <a:ln>
            <a:headEnd type="none" w="med" len="med"/>
            <a:tailEnd type="triangle"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61280899-0083-4629-9C48-74E588813C16}"/>
              </a:ext>
            </a:extLst>
          </p:cNvPr>
          <p:cNvCxnSpPr>
            <a:cxnSpLocks/>
            <a:stCxn id="13" idx="1"/>
            <a:endCxn id="14" idx="3"/>
          </p:cNvCxnSpPr>
          <p:nvPr/>
        </p:nvCxnSpPr>
        <p:spPr bwMode="auto">
          <a:xfrm flipH="1">
            <a:off x="6414624" y="3713630"/>
            <a:ext cx="755712" cy="17622"/>
          </a:xfrm>
          <a:prstGeom prst="straightConnector1">
            <a:avLst/>
          </a:prstGeom>
          <a:ln>
            <a:headEnd type="none" w="med" len="med"/>
            <a:tailEnd type="triangle"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1E13D7B2-FF15-46A3-AB1B-FEEE05A1EF4B}"/>
              </a:ext>
            </a:extLst>
          </p:cNvPr>
          <p:cNvCxnSpPr>
            <a:cxnSpLocks/>
            <a:stCxn id="14" idx="1"/>
            <a:endCxn id="15" idx="3"/>
          </p:cNvCxnSpPr>
          <p:nvPr/>
        </p:nvCxnSpPr>
        <p:spPr bwMode="auto">
          <a:xfrm flipH="1">
            <a:off x="3432764" y="3731252"/>
            <a:ext cx="1229259" cy="2547"/>
          </a:xfrm>
          <a:prstGeom prst="straightConnector1">
            <a:avLst/>
          </a:prstGeom>
          <a:ln>
            <a:headEnd type="none" w="med" len="med"/>
            <a:tailEnd type="triangle"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6" name="Connector: Elbow 75">
            <a:extLst>
              <a:ext uri="{FF2B5EF4-FFF2-40B4-BE49-F238E27FC236}">
                <a16:creationId xmlns:a16="http://schemas.microsoft.com/office/drawing/2014/main" id="{1265A73B-A8F8-4BFE-895D-BA06F56BC908}"/>
              </a:ext>
            </a:extLst>
          </p:cNvPr>
          <p:cNvCxnSpPr>
            <a:stCxn id="15" idx="1"/>
            <a:endCxn id="16" idx="0"/>
          </p:cNvCxnSpPr>
          <p:nvPr/>
        </p:nvCxnSpPr>
        <p:spPr bwMode="auto">
          <a:xfrm rot="10800000" flipV="1">
            <a:off x="982434" y="3733798"/>
            <a:ext cx="697731" cy="1219201"/>
          </a:xfrm>
          <a:prstGeom prst="bentConnector2">
            <a:avLst/>
          </a:prstGeom>
          <a:ln>
            <a:headEnd type="none" w="med" len="med"/>
            <a:tailEnd type="triangle"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59072985-5F58-4E85-A1DE-8F558853628E}"/>
                  </a:ext>
                </a:extLst>
              </p:cNvPr>
              <p:cNvSpPr txBox="1"/>
              <p:nvPr/>
            </p:nvSpPr>
            <p:spPr>
              <a:xfrm>
                <a:off x="6640396" y="2086266"/>
                <a:ext cx="46179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u="none" smtClean="0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b="0" i="1" u="none" smtClean="0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u="none"/>
              </a:p>
            </p:txBody>
          </p:sp>
        </mc:Choice>
        <mc:Fallback xmlns=""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59072985-5F58-4E85-A1DE-8F55885362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40396" y="2086266"/>
                <a:ext cx="461793" cy="369332"/>
              </a:xfrm>
              <a:prstGeom prst="rect">
                <a:avLst/>
              </a:prstGeom>
              <a:blipFill>
                <a:blip r:embed="rId2"/>
                <a:stretch>
                  <a:fillRect l="-13158" r="-13158" b="-49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9" name="Rectangle 78">
            <a:extLst>
              <a:ext uri="{FF2B5EF4-FFF2-40B4-BE49-F238E27FC236}">
                <a16:creationId xmlns:a16="http://schemas.microsoft.com/office/drawing/2014/main" id="{9499B606-2734-441F-BA1E-CD5C622EB5E2}"/>
              </a:ext>
            </a:extLst>
          </p:cNvPr>
          <p:cNvSpPr/>
          <p:nvPr/>
        </p:nvSpPr>
        <p:spPr bwMode="auto">
          <a:xfrm>
            <a:off x="6640396" y="4572000"/>
            <a:ext cx="2275004" cy="1811178"/>
          </a:xfrm>
          <a:prstGeom prst="rect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800" u="none" dirty="0"/>
              <a:t>Data:</a:t>
            </a:r>
          </a:p>
          <a:p>
            <a: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1800" u="none" dirty="0"/>
              <a:t>Address</a:t>
            </a:r>
          </a:p>
          <a:p>
            <a: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1800" u="none" dirty="0"/>
              <a:t>Working panel</a:t>
            </a:r>
          </a:p>
          <a:p>
            <a: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</a:rPr>
              <a:t>Input </a:t>
            </a:r>
            <a:r>
              <a:rPr kumimoji="0" 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</a:rPr>
              <a:t>Volatage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  <a:p>
            <a: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1800" u="none" dirty="0"/>
              <a:t>IMU</a:t>
            </a:r>
          </a:p>
          <a:p>
            <a: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</a:rPr>
              <a:t>Battery percentage</a:t>
            </a:r>
          </a:p>
        </p:txBody>
      </p: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32F66F3D-BDEE-4FF3-B4E0-31D10D89DD88}"/>
              </a:ext>
            </a:extLst>
          </p:cNvPr>
          <p:cNvCxnSpPr>
            <a:stCxn id="13" idx="2"/>
            <a:endCxn id="79" idx="0"/>
          </p:cNvCxnSpPr>
          <p:nvPr/>
        </p:nvCxnSpPr>
        <p:spPr bwMode="auto">
          <a:xfrm flipH="1">
            <a:off x="7777898" y="3941838"/>
            <a:ext cx="64421" cy="630162"/>
          </a:xfrm>
          <a:prstGeom prst="straightConnector1">
            <a:avLst/>
          </a:prstGeom>
          <a:ln w="19050" cap="flat" cmpd="sng" algn="ctr">
            <a:solidFill>
              <a:srgbClr val="92D050"/>
            </a:solidFill>
            <a:prstDash val="solid"/>
            <a:round/>
            <a:headEnd type="none" w="med" len="med"/>
            <a:tailEnd type="arrow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23977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5FDFC1-04F8-409C-B254-22A6D01C63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D090F1-6B2E-4E9F-B531-26287C3E8A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Future work:</a:t>
            </a:r>
          </a:p>
          <a:p>
            <a:pPr lvl="1"/>
            <a:r>
              <a:rPr lang="en-US" dirty="0"/>
              <a:t>Close future: build a model for laser testing</a:t>
            </a:r>
          </a:p>
          <a:p>
            <a:pPr lvl="1"/>
            <a:r>
              <a:rPr lang="en-US" dirty="0"/>
              <a:t>Iterate on the thermal design to minimize power consumption</a:t>
            </a:r>
          </a:p>
          <a:p>
            <a:pPr lvl="1"/>
            <a:r>
              <a:rPr lang="en-US" dirty="0"/>
              <a:t>Upgrade the </a:t>
            </a:r>
            <a:r>
              <a:rPr lang="en-US" dirty="0" err="1"/>
              <a:t>FemtoSat</a:t>
            </a:r>
            <a:r>
              <a:rPr lang="en-US" dirty="0"/>
              <a:t> equipment to perform more complex mission.</a:t>
            </a:r>
          </a:p>
          <a:p>
            <a:pPr lvl="1"/>
            <a:r>
              <a:rPr lang="en-US" dirty="0"/>
              <a:t>Locate the </a:t>
            </a:r>
            <a:r>
              <a:rPr lang="en-US"/>
              <a:t>FemtoSat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05176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FF1A0-40F7-4648-B1AC-2C9C3B9649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5113E4-2D0E-4CEA-A279-C3F3AB57D1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055" y="2407949"/>
            <a:ext cx="7848600" cy="2626631"/>
          </a:xfrm>
        </p:spPr>
        <p:txBody>
          <a:bodyPr/>
          <a:lstStyle/>
          <a:p>
            <a:r>
              <a:rPr lang="en-US" dirty="0"/>
              <a:t>Improvement in technology gets us closer to </a:t>
            </a:r>
            <a:r>
              <a:rPr lang="en-US" dirty="0" err="1"/>
              <a:t>FemtoSat</a:t>
            </a:r>
            <a:r>
              <a:rPr lang="en-US" dirty="0"/>
              <a:t> design </a:t>
            </a:r>
            <a:endParaRPr lang="en-US" dirty="0">
              <a:sym typeface="Wingdings" panose="05000000000000000000" pitchFamily="2" charset="2"/>
            </a:endParaRPr>
          </a:p>
          <a:p>
            <a:r>
              <a:rPr lang="en-US" dirty="0">
                <a:sym typeface="Wingdings" panose="05000000000000000000" pitchFamily="2" charset="2"/>
              </a:rPr>
              <a:t>Highly coupled systems but feasible design</a:t>
            </a:r>
          </a:p>
          <a:p>
            <a:r>
              <a:rPr lang="en-US" dirty="0">
                <a:sym typeface="Wingdings" panose="05000000000000000000" pitchFamily="2" charset="2"/>
              </a:rPr>
              <a:t>Attempt to extend solar panel miniaturization</a:t>
            </a:r>
          </a:p>
          <a:p>
            <a:r>
              <a:rPr lang="en-US" dirty="0">
                <a:sym typeface="Wingdings" panose="05000000000000000000" pitchFamily="2" charset="2"/>
              </a:rPr>
              <a:t>Limited working temperatures range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45079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 bwMode="auto">
          <a:xfrm>
            <a:off x="0" y="1050925"/>
            <a:ext cx="9144000" cy="5843588"/>
          </a:xfrm>
          <a:prstGeom prst="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/>
              <a:ea typeface="Microsoft YaHei" panose="020B0503020204020204" pitchFamily="34" charset="-122"/>
              <a:cs typeface="Arial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1447800" y="0"/>
            <a:ext cx="6629400" cy="6858000"/>
          </a:xfrm>
          <a:prstGeom prst="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/>
              <a:ea typeface="Microsoft YaHei" panose="020B0503020204020204" pitchFamily="34" charset="-122"/>
              <a:cs typeface="Arial" charset="0"/>
            </a:endParaRPr>
          </a:p>
        </p:txBody>
      </p:sp>
      <p:sp>
        <p:nvSpPr>
          <p:cNvPr id="30" name="Rectangle 2" descr=" 8"/>
          <p:cNvSpPr txBox="1">
            <a:spLocks noRot="1" noChangeArrowheads="1"/>
          </p:cNvSpPr>
          <p:nvPr/>
        </p:nvSpPr>
        <p:spPr bwMode="auto">
          <a:xfrm>
            <a:off x="492125" y="28194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aramond"/>
              <a:ea typeface="+mj-ea"/>
              <a:cs typeface="+mj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2FE228C-EF8A-44B1-9E16-7D967CE8B249}"/>
              </a:ext>
            </a:extLst>
          </p:cNvPr>
          <p:cNvSpPr/>
          <p:nvPr/>
        </p:nvSpPr>
        <p:spPr bwMode="auto">
          <a:xfrm>
            <a:off x="127000" y="-12700"/>
            <a:ext cx="8991600" cy="6818313"/>
          </a:xfrm>
          <a:prstGeom prst="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 pitchFamily="18" charset="0"/>
              <a:ea typeface="Microsoft YaHei" panose="020B0503020204020204" pitchFamily="34" charset="-122"/>
              <a:cs typeface="Arial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3548348-1E1E-4FD7-AE27-064C8B0F7015}"/>
              </a:ext>
            </a:extLst>
          </p:cNvPr>
          <p:cNvSpPr txBox="1"/>
          <p:nvPr/>
        </p:nvSpPr>
        <p:spPr>
          <a:xfrm>
            <a:off x="213518" y="5959147"/>
            <a:ext cx="8716963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aramond"/>
                <a:ea typeface="Microsoft YaHei" panose="020B0503020204020204" pitchFamily="34" charset="-122"/>
                <a:cs typeface="Arial" charset="0"/>
              </a:rPr>
              <a:t>Space and Terrestrial Robotic Exploration (SpaceTREx) Laboratory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714D41B-2D24-4E09-A588-A166907419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5741" y="91746"/>
            <a:ext cx="4953000" cy="5778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124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7"/>
          <p:cNvSpPr>
            <a:spLocks noChangeArrowheads="1"/>
          </p:cNvSpPr>
          <p:nvPr/>
        </p:nvSpPr>
        <p:spPr bwMode="auto">
          <a:xfrm>
            <a:off x="0" y="0"/>
            <a:ext cx="9144000" cy="6894513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 panose="02020404030301010803" pitchFamily="18" charset="0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1447800" y="0"/>
            <a:ext cx="6629400" cy="685800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 panose="02020404030301010803" pitchFamily="18" charset="0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1748" name="Rectangle 1"/>
          <p:cNvSpPr>
            <a:spLocks noChangeArrowheads="1"/>
          </p:cNvSpPr>
          <p:nvPr/>
        </p:nvSpPr>
        <p:spPr bwMode="auto">
          <a:xfrm>
            <a:off x="6162675" y="2112963"/>
            <a:ext cx="2981325" cy="242570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sng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 panose="02020404030301010803" pitchFamily="18" charset="0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ADADFD2-82FC-46F7-A740-095D67C8CE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550A663-72D6-4098-9AB1-8BD3706366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1135778"/>
            <a:ext cx="8522677" cy="5461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14318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AMBLE" val="\documentclass{article}&#10;\pagestyle{empty}&#10;\usepackage{xspace,amssymb,amsfonts,amsmath}&#10;\usepackage{color}&#10;\usepackage{TeX4PPT}&#10;"/>
  <p:tag name="MAGPC" val="200"/>
  <p:tag name="FONTSIZE" val="10"/>
  <p:tag name="MMPROD_NEXTUNIQUEID" val="10009"/>
  <p:tag name="MMPROD_THEME_BG_IMAGE" val=""/>
  <p:tag name="MMPROD_TAG_VCONFIG" val="PD94bWwgdmVyc2lvbj0iMS4wIiBlbmNvZGluZz0iVVRGLTgiPz4NCjxjb25maWd1cmF0aW9uPg0KCTxicmFuZGluZz4NCgkJPHVpZm9udCBuYW1lPSJGT05UX05PVEVTX1RFWFQiIHZhbHVlPSJWZXJkYW5hLDksZmFsc2UsZmFsc2UsZmFsc2UiLz4NCgk8L2JyYW5kaW5nPg0KCTxjb2xvcnM+DQoJCTx1aWNvbG9yIG5hbWU9InByaW1hcnkiIHZhbHVlPSIweDZGODQ4OCIvPg0KCQk8dWljb2xvciBuYW1lPSJnbG93IiB2YWx1ZT0iMHgzNUQzMzQiLz4NCgkJPHVpY29sb3IgbmFtZT0idGV4dCIgdmFsdWU9IjB4RkZGRkZGIi8+DQoJCTx1aWNvbG9yIG5hbWU9ImxpZ2h0IiB2YWx1ZT0iMHg0RTVENjAiLz4NCgkJPHVpY29sb3IgbmFtZT0ic2hhZG93IiB2YWx1ZT0iMHgwMDAwMDAiLz4NCgkJPHVpY29sb3IgbmFtZT0iYmFja2dyb3VuZCIgdmFsdWU9IjB4NzI3OTcxIi8+DQoJPC9jb2xvcnM+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dHJ1ZSIvPg0KCQk8dWlzaG93IG5hbWU9Im91dGxpbmUiIHZhbHVlPSJ0cnVlIi8+DQoJCTx1aXNob3cgbmFtZT0idGh1bWJuYWlsIiB2YWx1ZT0idHJ1ZSIvPg0KCQk8dWlzaG93IG5hbWU9Im5vdGVzIiB2YWx1ZT0idHJ1ZSIvPg0KCQk8dWlzaG93IG5hbWU9InNlYXJjaCIgdmFsdWU9InRydWUiLz4NCgkJPHVpc2hvdyBuYW1lPSJxdWl6IiB2YWx1ZT0idHJ1ZSIvPg0KCQk8dWlzaG93IG5hbWU9ImF0dGFjaG1lbnRzIiB2YWx1ZT0idHJ1ZSIvPg0KCQk8dWlzaG93IG5hbWU9InV0aWxzIiB2YWx1ZT0idHJ1ZSIvPg0KCQk8dWlzaG93IG5hbWU9InZvbHVtZSIgdmFsdWU9InRydWUiLz4NCgkJPHVpc2hvdyBuYW1lPSJwbGF5YmFyIiB2YWx1ZT0idHJ1ZSIvPg0KCQk8dWlzaG93IG5hbWU9InRhbGtpbmdoZWFkIiB2YWx1ZT0idHJ1ZSIvPg0KCQk8dWlzaG93IG5hbWU9InNpZGViYXJvbnJpZ2h0IiB2YWx1ZT0idHJ1ZSIvPg0KCQk8dWlzaG93IG5hbWU9InZpZXdjaGFuZ2UiIHZhbHVlPSJ0cnVlIi8+DQoJCTx1aXNob3cgbmFtZT0iYWx3YXlzU2NydW5jaCIgdmFsdWU9ImZhbHNlIi8+DQoJCTx1aXNob3cgbmFtZT0iaW5pdGlhbGRpc3BsYXltb2RlaXNub3JtYWwiIHZhbHVlPSJ0cnVlIi8+DQoJCTx1aXJlcGxhY2UgbmFtZT0ibG9nbyIgdmFsdWU9IiIvPg0KCQk8dWlyZXBsYWNlIG5hbWU9ImJnaW1hZ2UiIHZhbHVlPSIiLz4NCgkJPHVpcmVwbGFjZSBuYW1lPSJpbml0aWFsdGFiIiB2YWx1ZT0ib3V0bGluZSIvPg0KCTwvbGF5b3V0Pg0KCTxsYW5ndWFnZSBpZD0iZW4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+DQoJCTx1aXRleHQgbmFtZT0iU0NSVUJCQVJTVEFUVVNfTk9BVURJTyIgdmFsdWU9Ik5vIEF1ZGlvIi8+DQoJCTx1aXRleHQgbmFtZT0iU0NSVUJCQVJTVEFUVVNfVklEUExBWUlORyIgdmFsdWU9IlZpZGVvIFBsYXlpbmciLz4NCgkJPHVpdGV4dCBuYW1lPSJTQ1JVQkJBUlNUQVRVU19MT0FESU5HIiB2YWx1ZT0iTG9hZGluZyIvPg0KCQk8dWl0ZXh0IG5hbWU9IlNDUlVCQkFSU1RBVFVTX0JVRkZFUklORyIgdmFsdWU9IkJ1ZmZlcmluZyIvPg0KCQk8dWl0ZXh0IG5hbWU9IlNDUlVCQkFSU1RBVFVTX1FVRVNUSU9OIiB2YWx1ZT0iQW5zd2VyIFF1ZXN0aW9uIi8+DQoJCTx1aXRleHQgbmFtZT0iU0NSVUJCQVJTVEFUVVNfUkVWSUVXUVVJWiIgdmFsdWU9IlJldmlld2luZyBRdWl6Ii8+DQoJCTwhLS0gc3Vic3RpdHV0aW9uOiAlbSA9PSBtaW51dGVzIHJlbWFpbmluZyAtLT4NCgkJPCEtLSBzdWJzdGl0dXRpb246ICVzID09IHNlY29uZHMgcmVtYWluaW5nIC0tPg0KCQk8dWl0ZXh0IG5hbWU9IkVMQVBTRUQiIHZhbHVlPSIlbSBNaW51dGVzICVzIFNlY29uZHMgUmVtYWluaW5nIi8+DQoJCTx1aXRleHQgbmFtZT0iTk9URk9VTkQiIHZhbHVlPSJOb3RoaW5nIEZvdW5kIi8+DQoJCTx1aXRleHQgbmFtZT0iQVRUQUNITUVOVFMiIHZhbHVlPSJBdHRhY2htZW50cyIvPg0KCQk8IS0tIHN1YnN0aXR1dGlvbjogJXAgPT0gY3VycmVudCBzcGVha2VyJ3MgdGl0bGUgLS0+DQoJCTx1aXRleHQgbmFtZT0iQklPV0lOX1RJVExFIiB2YWx1ZT0iQmlvOiAlcCIvPg0KCQk8dWl0ZXh0IG5hbWU9IkJJT0JUTl9USVRMRSIgdmFsdWU9IkJpbyIvPg0KCQk8dWl0ZXh0IG5hbWU9IkRJVklERVJCVE5fVElUTEUiIHZhbHVlPSJ8Ii8+DQoJCTx1aXRleHQgbmFtZT0iQ09OVEFDVEJUTl9USVRMRSIgdmFsdWU9IkNvbnRhY3QiLz4NCgkJPHVpdGV4dCBuYW1lPSJUQUJfUVVJWiIgdmFsdWU9IlF1aXoiLz4NCgkJPHVpdGV4dCBuYW1lPSJUQUJfT1VUTElORSIgdmFsdWU9Ik91dGxpbmUiLz4NCgkJPHVpdGV4dCBuYW1lPSJUQUJfVEhVTUIiIHZhbHVlPSJUaHVtYiIvPg0KCQk8dWl0ZXh0IG5hbWU9IlRBQl9OT1RFUyIgdmFsdWU9Ik5vdGVzIi8+DQoJCTx1aXRleHQgbmFtZT0iVEFCX1NFQVJDSCIgdmFsdWU9IlNlYXJjaCIvPg0KCQk8dWl0ZXh0IG5hbWU9IlNMSURFX0hFQURJTkciIHZhbHVlPSJTbGlkZSBUaXRsZSIvPg0KCQk8dWl0ZXh0IG5hbWU9IkRVUkFUSU9OX0hFQURJTkciIHZhbHVlPSJEdXJhdGlvbiIvPg0KCQk8dWl0ZXh0IG5hbWU9IlNFQVJDSF9IRUFESU5HIiB2YWx1ZT0iU2VhcmNoIGZvciB0ZXh0OiIvPg0KCQk8dWl0ZXh0IG5hbWU9IlRIVU1CX0hFQURJTkciIHZhbHVlPSJTbGlkZSIvPg0KCQk8dWl0ZXh0IG5hbWU9IlRIVU1CX0lORk8iIHZhbHVlPSJTbGlkZSBUaXRsZS9EdXJhdGlvbiIvPg0KCQk8dWl0ZXh0IG5hbWU9IkFUVEFDSE5BTUVfSEVBRElORyIgdmFsdWU9IkZpbGUgTmFtZSIvPg0KCQk8dWl0ZXh0IG5hbWU9IkFUVEFDSFNJWkVfSEVBRElORyIgdmFsdWU9IlNpemUiLz4NCgkJPHVpdGV4dCBuYW1lPSJTTElERV9OT1RFUyIgdmFsdWU9IlNsaWRlIE5vdGVzIi8+DQoJCTwhLS1xdWl6IHBvZCBhbmQgbWVzc2FnZSBib3ggdGV4dHMtLT4NCgkJPHVpdGV4dCBuYW1lPSJRVUlaUE9EX1FVSVpfQVRURU1QVCIgdmFsdWU9IlF1aXogQXR0ZW1wdDoiLz4NCgkJPHVpdGV4dCBuYW1lPSJRVUlaUE9EX1FVSVpfQVRURU1QVF9WQUxVRSIgdmFsdWU9IiVuIG9mICV0Ii8+DQoJCTx1aXRleHQgbmFtZT0iUVVJWlBPRF9RVUlaX1NDT1JFIiB2YWx1ZT0iU2NvcmVkOiIvPg0KCQk8dWl0ZXh0IG5hbWU9IlFVSVpQT0RfUVVJWl9QQVNTU0NPUkUiIHZhbHVlPSJQYXNzaW5nIFNjb3JlOiIvPg0KCQk8dWl0ZXh0IG5hbWU9IlFVSVpQT0RfUVVJWl9NQVhTQ09SRSIgdmFsdWU9Ik1heCBTY29yZToiLz4NCgkJPHVpdGV4dCBuYW1lPSJRVUlaUE9EX1FVRVNBVE1QVF9TVFIiIHZhbHVlPSJBdHRlbXB0OiAlbiBvZiAldCIvPg0KCQk8dWl0ZXh0IG5hbWU9IlFVSVpQT0RfUVVFU1RZUEVfU1RSIiB2YWx1ZT0iVHlwZTogJXMiLz4NCgkJPHVpdGV4dCBuYW1lPSJRVUlaUE9EX1FVRVNUWVBFX0dSRCIgdmFsdWU9IkdyYWRlZCIvPg0KCQk8dWl0ZXh0IG5hbWU9IlFVSVpQT0RfUVVFU1RZUEVfU1ZZIiB2YWx1ZT0iU3VydmV5Ii8+DQoJCTx1aXRleHQgbmFtZT0iUVVJWlBPRF9RVUlaQVRNUFRfSU5GIiB2YWx1ZT0iSW5maW5pdGUiLz4NCgkJPHVpdGV4dCBuYW1lPSJRVUlaUE9EX1FVRVNBVE1QVF9JTkYiIHZhbHVlPSJJbmZpbml0ZSIvPg0KCQk8dWl0ZXh0IG5hbWU9IldBUk5JTkdNU0dfWUVTU1RSSU5HIiB2YWx1ZT0iWWVzIi8+DQoJCTx1aXRleHQgbmFtZT0iV0FSTklOR01TR19OT1NUUklORyIgdmFsdWU9Ik5vIi8+DQoJCTx1aXRleHQgbmFtZT0iV0FSTklOR01TR19USVRMRVNUUklORyIgdmFsdWU9IlF1aXogTmF2aWdhdGlvbiBXYXJuaW5nIi8+DQoJCTx1aXRleHQgbmFtZT0iV0FSTklOR01TR19NU0dTVFJJTkciIHZhbHVlPSJUaGVyZSBhcmUgdW4tYXR0ZW1wdGVkIHF1ZXN0aW9ucyBpbiB0aGlzIFF1aXouJiN4QTsmI3hBO0NsaWNraW5nIFllcyB3aWxsIHRha2UgeW91IG91dCBvZiB0aGUgUXVpei4gQ2xpY2sgTm8gdG8gY29udGludWUgdGhlIFF1aXouIi8+DQoJCTx1aXRleHQgbmFtZT0iSU5GT1JNQVRJT05fSDI2NF9GTEFTSFBMQVlFUiIgdmFsdWU9IlRoZSBjdXJyZW50IHZlcnNpb24gb2YgRmxhc2ggUGxheWVyIGluc3RhbGxlZCBvbiB5b3VyIG1hY2hpbmUgZG9lcyBub3Qgc3VwcG9ydCB0aGlzIHZpZGVvLiBDbGljayBvbiB0aGUgdmlkZW8gYXJlYSB0byBkb3dubG9hZCB0aGUgbGF0ZXN0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U2hvdyBzaWRlYmFyIHRvIHBhcnRpY2lwYW50cyIvPg0KCQk8dWl0ZXh0IG5hbWU9Ik1VVEUiIHZhbHVlPSJNdXRlIi8+DQoJCTx1aXRleHQgbmFtZT0iRE9DV1JBUF9USVRMRSIgdmFsdWU9IlByZXNlbnRlciBGaWxlIEF0dGFjaG1lbnQiLz4NCgkJPHVpdGV4dCBuYW1lPSJET0NXUkFQX01TRyIgdmFsdWU9IlNhdmUgdG8gTXkgQ29tcHV0ZXIiLz4NCgkJPHVpdGV4dCBuYW1lPSJET0NXUkFQX1BST01QVCIgdmFsdWU9IkNsaWNrIHRvIERvd25sb2FkIi8+DQoJPC9sYW5ndWFnZT4NCgk8bGFuZ3VhZ2UgaWQ9ImRl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ZvbGllICVuIi8+DQoJCTwhLS0gc3Vic3RpdHV0aW9uOiAlbiA9PSBzbGlkZSBudW1iZXIgLS0+DQoJCTwhLS0gc3Vic3RpdHV0aW9uOiAldCA9PSB0b3RhbCBzbGlkZSBjb3VudCAtLT4NCgkJPHVpdGV4dCBuYW1lPSJTQ1JVQkJBUlNUQVRVU19TTElERUlORk8iIHZhbHVlPSJGb2xpZSAlbiAvICV0IHwgIi8+DQoJCTx1aXRleHQgbmFtZT0iU0NSVUJCQVJTVEFUVVNfU1RPUFBFRCIgdmFsdWU9IkJlZW5kZXQiLz4NCgkJPHVpdGV4dCBuYW1lPSJTQ1JVQkJBUlNUQVRVU19QTEFZSU5HIiB2YWx1ZT0iV2llZGVyZ2FiZSIvPg0KCQk8dWl0ZXh0IG5hbWU9IlNDUlVCQkFSU1RBVFVTX05PQVVESU8iIHZhbHVlPSJLZWluIEF1ZGlvIi8+DQoJCTx1aXRleHQgbmFtZT0iU0NSVUJCQVJTVEFUVVNfVklEUExBWUlORyIgdmFsdWU9IlZpZGVvIHdpcmQgYWJnZXNwaWVsdCIvPg0KCQk8dWl0ZXh0IG5hbWU9IlNDUlVCQkFSU1RBVFVTX0xPQURJTkciIHZhbHVlPSJMYWRlbiIvPg0KCQk8dWl0ZXh0IG5hbWU9IlNDUlVCQkFSU1RBVFVTX0JVRkZFUklORyIgdmFsdWU9IlB1ZmZlcm4iLz4NCgkJPHVpdGV4dCBuYW1lPSJTQ1JVQkJBUlNUQVRVU19RVUVTVElPTiIgdmFsdWU9IkZyYWdlIGJlYW50d29ydGVuIi8+DQoJCTx1aXRleHQgbmFtZT0iU0NSVUJCQVJTVEFUVVNfUkVWSUVXUVVJWiIgdmFsdWU9Ik5vY2htYWxzIGR1cmNoc2VoZW4iLz4NCgkJPCEtLSBzdWJzdGl0dXRpb246ICVtID09IG1pbnV0ZXMgcmVtYWluaW5nIC0tPg0KCQk8IS0tIHN1YnN0aXR1dGlvbjogJXMgPT0gc2Vjb25kcyByZW1haW5pbmcgLS0+DQoJCTx1aXRleHQgbmFtZT0iRUxBUFNFRCIgdmFsdWU9IlJlc3RkYXVlcjogJW0gTWludXRlbiAlcyBTZWt1bmRlbiIvPg0KCQk8dWl0ZXh0IG5hbWU9Ik5PVEZPVU5EIiB2YWx1ZT0iTmljaHRzIGdlZnVuZGVuIi8+DQoJCTx1aXRleHQgbmFtZT0iQVRUQUNITUVOVFMiIHZhbHVlPSJBbmxhZ2VuIi8+DQoJCTwhLS0gc3Vic3RpdHV0aW9uOiAlcCA9PSBjdXJyZW50IHNwZWFrZXIncyB0aXRsZSAtLT4NCgkJPHVpdGV4dCBuYW1lPSJCSU9XSU5fVElUTEUiIHZhbHVlPSJTcHJlY2hlcjogJXAiLz4NCgkJPHVpdGV4dCBuYW1lPSJCSU9CVE5fVElUTEUiIHZhbHVlPSJTcHJlY2hlciIvPg0KCQk8dWl0ZXh0IG5hbWU9IkRJVklERVJCVE5fVElUTEUiIHZhbHVlPSJ8Ii8+DQoJCTx1aXRleHQgbmFtZT0iQ09OVEFDVEJUTl9USVRMRSIgdmFsdWU9IktvbnRha3QiLz4NCgkJPHVpdGV4dCBuYW1lPSJUQUJfUVVJWiIgdmFsdWU9IlF1aXoiLz4NCgkJPHVpdGV4dCBuYW1lPSJUQUJfT1VUTElORSIgdmFsdWU9IlN0cnVrdHVyIi8+DQoJCTx1aXRleHQgbmFtZT0iVEFCX1RIVU1CIiB2YWx1ZT0iTWluaWF0dXIiLz4NCgkJPHVpdGV4dCBuYW1lPSJUQUJfTk9URVMiIHZhbHVlPSJOb3RpemVuIi8+DQoJCTx1aXRleHQgbmFtZT0iVEFCX1NFQVJDSCIgdmFsdWU9IlN1Y2hlbiIvPg0KCQk8dWl0ZXh0IG5hbWU9IlNMSURFX0hFQURJTkciIHZhbHVlPSJGb2xpZW50aXRlbCIvPg0KCQk8dWl0ZXh0IG5hbWU9IkRVUkFUSU9OX0hFQURJTkciIHZhbHVlPSJEYXVlciIvPg0KCQk8dWl0ZXh0IG5hbWU9IlNFQVJDSF9IRUFESU5HIiB2YWx1ZT0iVGV4dCBzdWNoZW46Ii8+DQoJCTx1aXRleHQgbmFtZT0iVEhVTUJfSEVBRElORyIgdmFsdWU9IkZvbGllIi8+DQoJCTx1aXRleHQgbmFtZT0iVEhVTUJfSU5GTyIgdmFsdWU9IkZvbGllbnRpdGVsL0RhdWVyIi8+DQoJCTx1aXRleHQgbmFtZT0iQVRUQUNITkFNRV9IRUFESU5HIiB2YWx1ZT0iRGF0ZWluYW1lIi8+DQoJCTx1aXRleHQgbmFtZT0iQVRUQUNIU0laRV9IRUFESU5HIiB2YWx1ZT0iR3LDtsOfZSIvPg0KCQk8dWl0ZXh0IG5hbWU9IlNMSURFX05PVEVTIiB2YWx1ZT0iRm9saWVubm90aXplbiIvPg0KCQk8IS0tcXVpeiBwb2QgYW5kIG1lc3NhZ2UgYm94IHRleHRzLS0+DQoJCTx1aXRleHQgbmFtZT0iUVVJWlBPRF9RVUlaX0FUVEVNUFQiIHZhbHVlPSJRdWl6dmVyc3VjaDoiLz4NCgkJPHVpdGV4dCBuYW1lPSJRVUlaUE9EX1FVSVpfQVRURU1QVF9WQUxVRSIgdmFsdWU9IiVuIHZvbiAldCIvPg0KCQk8dWl0ZXh0IG5hbWU9IlFVSVpQT0RfUVVJWl9TQ09SRSIgdmFsdWU9IkVycmVpY2h0OiIvPg0KCQk8dWl0ZXh0IG5hbWU9IlFVSVpQT0RfUVVJWl9QQVNTU0NPUkUiIHZhbHVlPSJNaW5kZXN0cHVua3R6YWhsOiIvPg0KCQk8dWl0ZXh0IG5hbWU9IlFVSVpQT0RfUVVJWl9NQVhTQ09SRSIgdmFsdWU9Ik1heGltYWxlIFB1bmt0emFobDoiLz4NCgkJPHVpdGV4dCBuYW1lPSJRVUlaUE9EX1FVRVNBVE1QVF9TVFIiIHZhbHVlPSJWZXJzdWNoOiAlbiB2b24gJXQiLz4NCgkJPHVpdGV4dCBuYW1lPSJRVUlaUE9EX1FVRVNUWVBFX1NUUiIgdmFsdWU9IlR5cDogJXMiLz4NCgkJPHVpdGV4dCBuYW1lPSJRVUlaUE9EX1FVRVNUWVBFX0dSRCIgdmFsdWU9IkJld2VydGV0Ii8+DQoJCTx1aXRleHQgbmFtZT0iUVVJWlBPRF9RVUVTVFlQRV9TVlkiIHZhbHVlPSJVbWZyYWdlIi8+DQoJCTx1aXRleHQgbmFtZT0iUVVJWlBPRF9RVUlaQVRNUFRfSU5GIiB2YWx1ZT0iVW5lbmRsaWNoIi8+DQoJCTx1aXRleHQgbmFtZT0iUVVJWlBPRF9RVUVTQVRNUFRfSU5GIiB2YWx1ZT0iVW5lbmRsaWNoIi8+DQoJCTx1aXRleHQgbmFtZT0iV0FSTklOR01TR19ZRVNTVFJJTkciIHZhbHVlPSJKYSIvPg0KCQk8dWl0ZXh0IG5hbWU9IldBUk5JTkdNU0dfTk9TVFJJTkciIHZhbHVlPSJOZWluIi8+DQoJCTx1aXRleHQgbmFtZT0iV0FSTklOR01TR19USVRMRVNUUklORyIgdmFsdWU9IlF1aXpuYXZpZ2F0aW9uc3dhcm51bmciLz4NCgkJPHVpdGV4dCBuYW1lPSJXQVJOSU5HTVNHX01TR1NUUklORyIgdmFsdWU9IkluIGRpZXNlbSBRdWl6IGdpYnQgZXMgdW5iZWFudHdvcnRldGUgRnJhZ2VuLiYjeEE7JiN4QTtXZW5uIFNpZSBhdWYgJnF1b3Q7SmEmcXVvdDsga2xpY2tlbiwgd2lyZCBkYXMgUXVpeiBiZWVuZGV0LiBLbGlja2VuIFNpZSBhdWYgJnF1b3Q7TmVpbiZxdW90OywgdW0gbWl0IGRlbSBRdWl6IGZvcnR6dWZhaHJlbi4iLz4NCgkJPHVpdGV4dCBuYW1lPSJJTkZPUk1BVElPTl9IMjY0X0ZMQVNIUExBWUVSIiB2YWx1ZT0iRGFzIFZpZGVvIHdpcmQgdm9uIGRlciBtb21lbnRhbiBhdWYgZGllc2VtIENvbXB1dGVyIGluc3RhbGxpZXJ0ZW4gVmVyc2lvbiB2b24gRmxhc2ggUGxheWVyIG5pY2h0IHVudGVyc3TDvHR6dC4gS2xpY2tlbiBTaWUgYXVmIGRlbiBWaWRlb2JlcmVpY2gsIHVtIGRpZSBha3R1ZWxsZSBWZXJzaW9uIHZvbiBGbGFzaCBQbGF5ZXIgaGVydW50ZXJ6dWxhZGVuL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EZW4gVGVpbG5laG1lcm4gZGllIFNlaXRlbmxlaXN0ZSBhbnplaWdlbiIvPg0KCQk8dWl0ZXh0IG5hbWU9Ik1VVEUiIHZhbHVlPSJUb24gYXVzIi8+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+DQoJPGxhbmd1YWdlIGlkPSJmci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JEaWFwb3NpdGl2ZSAlbiIvPg0KCQk8IS0tIHN1YnN0aXR1dGlvbjogJW4gPT0gc2xpZGUgbnVtYmVyIC0tPg0KCQk8IS0tIHN1YnN0aXR1dGlvbjogJXQgPT0gdG90YWwgc2xpZGUgY291bnQgLS0+DQoJCTx1aXRleHQgbmFtZT0iU0NSVUJCQVJTVEFUVVNfU0xJREVJTkZPIiB2YWx1ZT0iRGlhcG9zaXRpdmUgJW4gLyAldCB8ICIvPg0KCQk8dWl0ZXh0IG5hbWU9IlNDUlVCQkFSU1RBVFVTX1NUT1BQRUQiIHZhbHVlPSJBcnLDqnTDqWUiLz4NCgkJPHVpdGV4dCBuYW1lPSJTQ1JVQkJBUlNUQVRVU19QTEFZSU5HIiB2YWx1ZT0iTGVjdHVyZSIvPg0KCQk8dWl0ZXh0IG5hbWU9IlNDUlVCQkFSU1RBVFVTX05PQVVESU8iIHZhbHVlPSJQYXMgZGUgc29uIi8+DQoJCTx1aXRleHQgbmFtZT0iU0NSVUJCQVJTVEFUVVNfVklEUExBWUlORyIgdmFsdWU9IkxlY3R1cmUgdmlkw6lvIGVuIGNvdXJzIi8+DQoJCTx1aXRleHQgbmFtZT0iU0NSVUJCQVJTVEFUVVNfTE9BRElORyIgdmFsdWU9IkNoYXJnZW1lbnQgZW4gY291cnMiLz4NCgkJPHVpdGV4dCBuYW1lPSJTQ1JVQkJBUlNUQVRVU19CVUZGRVJJTkciIHZhbHVlPSJNaXNlIGVuIG3DqW1vaXJlIi8+DQoJCTx1aXRleHQgbmFtZT0iU0NSVUJCQVJTVEFUVVNfUVVFU1RJT04iIHZhbHVlPSJSw6lwb25kcmUgw6AgbGEgcXVlc3Rpb24iLz4NCgkJPHVpdGV4dCBuYW1lPSJTQ1JVQkJBUlNUQVRVU19SRVZJRVdRVUlaIiB2YWx1ZT0iUsOpdmlzaW9uIGR1IHF1ZXN0aW9ubmFpcmUiLz4NCgkJPCEtLSBzdWJzdGl0dXRpb246ICVtID09IG1pbnV0ZXMgcmVtYWluaW5nIC0tPg0KCQk8IS0tIHN1YnN0aXR1dGlvbjogJXMgPT0gc2Vjb25kcyByZW1haW5pbmcgLS0+DQoJCTx1aXRleHQgbmFtZT0iRUxBUFNFRCIgdmFsdWU9IiVtIG1pbnV0ZXMgJXMgc2Vjb25kZXMgcmVzdGFudGVzIi8+DQoJCTx1aXRleHQgbmFtZT0iTk9URk9VTkQiIHZhbHVlPSJSaWVuIHRyb3V2w6kiLz4NCgkJPHVpdGV4dCBuYW1lPSJBVFRBQ0hNRU5UUyIgdmFsdWU9IlBpw6hjZXMgam9pbnRlcyIvPg0KCQk8IS0tIHN1YnN0aXR1dGlvbjogJXAgPT0gY3VycmVudCBzcGVha2VyJ3MgdGl0bGUgLS0+DQoJCTx1aXRleHQgbmFtZT0iQklPV0lOX1RJVExFIiB2YWx1ZT0iQmlvIDogJXAiLz4NCgkJPHVpdGV4dCBuYW1lPSJCSU9CVE5fVElUTEUiIHZhbHVlPSJCaW8gOiIvPg0KCQk8dWl0ZXh0IG5hbWU9IkRJVklERVJCVE5fVElUTEUiIHZhbHVlPSJ8Ii8+DQoJCTx1aXRleHQgbmFtZT0iQ09OVEFDVEJUTl9USVRMRSIgdmFsdWU9IkNvbnRhY3QiLz4NCgkJPHVpdGV4dCBuYW1lPSJUQUJfUVVJWiIgdmFsdWU9IlF1aXoiLz4NCgkJPHVpdGV4dCBuYW1lPSJUQUJfT1VUTElORSIgdmFsdWU9IlBsYW4iLz4NCgkJPHVpdGV4dCBuYW1lPSJUQUJfVEhVTUIiIHZhbHVlPSJEaWFwb3MiLz4NCgkJPHVpdGV4dCBuYW1lPSJUQUJfTk9URVMiIHZhbHVlPSJOb3RlcyIvPg0KCQk8dWl0ZXh0IG5hbWU9IlRBQl9TRUFSQ0giIHZhbHVlPSJSZWNoZXJjaGUiLz4NCgkJPHVpdGV4dCBuYW1lPSJTTElERV9IRUFESU5HIiB2YWx1ZT0iVGl0cmUgZGUgbGEgZGlhcG9zaXRpdmUiLz4NCgkJPHVpdGV4dCBuYW1lPSJEVVJBVElPTl9IRUFESU5HIiB2YWx1ZT0iRHVyw6llIi8+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Q29tbWVudGFpcmVzIGRlcyBkaWFwb3NpdGl2ZXMiLz4NCgkJPCEtLXF1aXogcG9kIGFuZCBtZXNzYWdlIGJveCB0ZXh0cy0tPg0KCQk8dWl0ZXh0IG5hbWU9IlFVSVpQT0RfUVVJWl9BVFRFTVBUIiB2YWx1ZT0iVGVudGF0aXZlIGRlIHF1ZXN0aW9ubmFpcmUgOiIvPg0KCQk8dWl0ZXh0IG5hbWU9IlFVSVpQT0RfUVVJWl9BVFRFTVBUX1ZBTFVFIiB2YWx1ZT0iJW4gc3VyICV0Ii8+DQoJCTx1aXRleHQgbmFtZT0iUVVJWlBPRF9RVUlaX1NDT1JFIiB2YWx1ZT0iTm90ZSBvYnRlbnVlIDoiLz4NCgkJPHVpdGV4dCBuYW1lPSJRVUlaUE9EX1FVSVpfUEFTU1NDT1JFIiB2YWx1ZT0iTm90ZSBkJ2FkbWlzc2liaWxpdMOpwqA6Ii8+DQoJCTx1aXRleHQgbmFtZT0iUVVJWlBPRF9RVUlaX01BWFNDT1JFIiB2YWx1ZT0iTm90ZSBtYXhpbWFsZSA6Ii8+DQoJCTx1aXRleHQgbmFtZT0iUVVJWlBPRF9RVUVTQVRNUFRfU1RSIiB2YWx1ZT0iVGVudGF0aXZlIDogJW4gc3VyICV0Ii8+DQoJCTx1aXRleHQgbmFtZT0iUVVJWlBPRF9RVUVTVFlQRV9TVFIiIHZhbHVlPSJUeXBlOiAlcyIvPg0KCQk8dWl0ZXh0IG5hbWU9IlFVSVpQT0RfUVVFU1RZUEVfR1JEIiB2YWx1ZT0iTm90w6kiLz4NCgkJPHVpdGV4dCBuYW1lPSJRVUlaUE9EX1FVRVNUWVBFX1NWWSIgdmFsdWU9IkVucXXDqnRlIi8+DQoJCTx1aXRleHQgbmFtZT0iUVVJWlBPRF9RVUlaQVRNUFRfSU5GIiB2YWx1ZT0iSWxsaW1pdMOpIi8+DQoJCTx1aXRleHQgbmFtZT0iUVVJWlBPRF9RVUVTQVRNUFRfSU5GIiB2YWx1ZT0iSWxsaW1pdMOpIi8+DQoJCTx1aXRleHQgbmFtZT0iV0FSTklOR01TR19ZRVNTVFJJTkciIHZhbHVlPSJPdWkiLz4NCgkJPHVpdGV4dCBuYW1lPSJXQVJOSU5HTVNHX05PU1RSSU5HIiB2YWx1ZT0iTm9uIi8+DQoJCTx1aXRleHQgbmFtZT0iV0FSTklOR01TR19USVRMRVNUUklORyIgdmFsdWU9IkF2ZXJ0aXNzZW1lbnQgZGUgbmF2aWdhdGlvbiBkdSBxdWVzdGlvbm5haXJlIi8+DQoJCTx1aXRleHQgbmFtZT0iV0FSTklOR01TR19NU0dTVFJJTkciIHZhbHVlPSJWb3VzIG4nYXZleiBwYXMgcsOpcG9uZHUgw6AgY2VydGFpbmVzIHF1ZXN0aW9ucyBkZSBjZSBxdWVzdGlvbm5haXJlLiYjeEE7JiN4QTtTaSB2b3VzIGNsaXF1ZXogc3VyIE91aSwgdm91cyBxdWl0dGVyZXogbGUgcXVlc3Rpb25uYWlyZS4gQ2xpcXVleiBzdXIgTm9uIHBvdXIgY29udGludWVyIGxlIHF1ZXN0aW9ubmFpcmUuIi8+DQoJCTx1aXRleHQgbmFtZT0iSU5GT1JNQVRJT05fSDI2NF9GTEFTSFBMQVlFUiIgdmFsdWU9IkxhIHZlcnNpb24gZGUgRmxhc2ggUGxheWVyIGFjdHVlbGxlbWVudCBpbnN0YWxsw6llIHN1ciB2b3RyZSBtYWNoaW5lIG5lIHByZW5kIHBhcyBlbiBjaGFyZ2UgY2UgdHlwZSBkZSB2aWTDqW8uIENsaXF1ZXogc3VyIGxhIHpvbmUgdmlkw6lvIHBvdXIgdMOpbMOpY2hhcmdlciBsYSBkZXJuacOocmUgdmVyc2lvbiBkZ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bnRyZXIgbCdlbmNhZHLDqSBhdXggcGFydGljaXBhbnRzIi8+DQoJCTx1aXRleHQgbmFtZT0iTVVURSIgdmFsdWU9Ik11ZXQiLz4NCgkJPHVpdGV4dCBuYW1lPSJET0NXUkFQX1RJVExFIiB2YWx1ZT0iUGnDqGNlIGpvaW50ZSBQcmVzZW50ZXIiLz4NCgkJPHVpdGV4dCBuYW1lPSJET0NXUkFQX01TRyIgdmFsdWU9IkVucmVnaXN0cmVyIHN1ciBtb24gb3JkaW5hdGV1ciIvPg0KCQk8dWl0ZXh0IG5hbWU9IkRPQ1dSQVBfUFJPTVBUIiB2YWx1ZT0iQ2xpcXVlciBwb3VyIHTDqWzDqWNoYXJnZXIiLz4NCgk8L2xhbmd1YWdlPg0KCTxsYW5ndWFnZSBpZD0iamEiPg0KCQk8IS0tIGZvcm1hdCBmb3IgdWlmb250IHZhbHVlIGlzICJmb250LHNpemUsaXNib2xkLGlzaXRhbGljLGlzc2hhZG93ZWQiIC0tPg0KCQk8dWlmb250IG5hbWU9IkZPTlRfUVVJWlpJTkciIHZhbHVlPSJWZXJkYW5hLDksZmFsc2UsZmFsc2UsZmFsc2UiLz4NCgkJPHVpZm9udCBuYW1lPSJGT05UX1NDUlVCU1RBVFVTIiB2YWx1ZT0iVmVyZGFuYSwxMSxmYWxzZSxmYWxzZSx0cnVlIi8+DQoJCTx1aWZvbnQgbmFtZT0iRk9OVF9TQ1JVQlRJTUUiIHZhbHVlPSJWZXJkYW5hLDksZmFsc2UsZmFsc2UsdHJ1ZSIvPg0KCQk8dWlmb250IG5hbWU9IkZPTlRfRUxBUFNFRFRJTUUiIHZhbHVlPSJWZXJkYW5hLDExLHRydWUsZmFsc2UsZmFsc2UiLz4NCgkJPHVpZm9udCBuYW1lPSJGT05UX1VUSUxTTUVOVSIgdmFsdWU9IlZlcmRhbmEsOSx0cnVlLGZhbHNlLGZhbHNlIi8+DQoJCTx1aWZvbnQgbmFtZT0iRk9OVF9UQUJTIiB2YWx1ZT0iVmVyZGFuYSwxMCxmYWxzZSxmYWxzZSxmYWxzZSIvPg0KCQk8dWlmb250IG5hbWU9IkZPTlRfUFJFU0VOVEFUSU9OTkFNRSIgdmFsdWU9IlZlcmRhbmEsMTUsZmFsc2UsZmFsc2UsdHJ1ZSIvPg0KCQk8dWlmb250IG5hbWU9IkZPTlRfUFJFU0VOVEVSTkFNRSIgdmFsdWU9IlZlcmRhbmEsMTUsdHJ1ZSxmYWxzZSx0cnVlIi8+DQoJCTx1aWZvbnQgbmFtZT0iRk9OVF9QUkVTRU5URVJUSVRMRSIgdmFsdWU9IlZlcmRhbmEsMTE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ExLGZhbHNlLGZhbHNlLHRydWUiLz4NCgkJPHVpZm9udCBuYW1lPSJGT05UX0JJT1dJTiIgdmFsdWU9IlZlcmRhbmEsMTEsZmFsc2UsZmFsc2UsZmFsc2UiLz4NCgkJPHVpZm9udCBuYW1lPSJGT05UX0xJU1RIRUFESU5HIiB2YWx1ZT0iVmVyZGFuYSwxMSxmYWxzZSxmYWxzZSxmYWxzZSIvPg0KCQk8dWlmb250IG5hbWU9IkZPTlRfV0lOVElUTEUiIHZhbHVlPSJWZXJkYW5hLDEx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uOCueODqeOCpOODiSA6ICVuIi8+DQoJCTwhLS0gc3Vic3RpdHV0aW9uOiAlbiA9PSBzbGlkZSBudW1iZXIgLS0+DQoJCTwhLS0gc3Vic3RpdHV0aW9uOiAldCA9PSB0b3RhbCBzbGlkZSBjb3VudCAtLT4NCgkJPHVpdGV4dCBuYW1lPSJTQ1JVQkJBUlNUQVRVU19TTElERUlORk8iIHZhbHVlPSLjgrnjg6njgqTjg4kgOiAlbiAvICV0IHwgIi8+DQoJCTx1aXRleHQgbmFtZT0iU0NSVUJCQVJTVEFUVVNfU1RPUFBFRCIgdmFsdWU9IuWBnOatoiIvPg0KCQk8dWl0ZXh0IG5hbWU9IlNDUlVCQkFSU1RBVFVTX1BMQVlJTkciIHZhbHVlPSLlho3nlJ/kuK0iLz4NCgkJPHVpdGV4dCBuYW1lPSJTQ1JVQkJBUlNUQVRVU19OT0FVRElPIiB2YWx1ZT0i6Z+z5aOw44Gq44GXIi8+DQoJCTx1aXRleHQgbmFtZT0iU0NSVUJCQVJTVEFUVVNfVklEUExBWUlORyIgdmFsdWU9IuODk+ODh+OCquWGjeeUn+S4rSIvPg0KCQk8dWl0ZXh0IG5hbWU9IlNDUlVCQkFSU1RBVFVTX0xPQURJTkciIHZhbHVlPSLjg63jg7zjg4nkuK0iLz4NCgkJPHVpdGV4dCBuYW1lPSJTQ1JVQkJBUlNUQVRVU19CVUZGRVJJTkciIHZhbHVlPSLjg5Djg4Pjg5XjgqHkuK0iLz4NCgkJPHVpdGV4dCBuYW1lPSJTQ1JVQkJBUlNUQVRVU19RVUVTVElPTiIgdmFsdWU9IuizquWVj+OBq+etlOOBiOOBpuS4i+OBleOBhCIvPg0KCQk8dWl0ZXh0IG5hbWU9IlNDUlVCQkFSU1RBVFVTX1JFVklFV1FVSVoiIHZhbHVlPSLjgq/jgqTjgrrjgpLjg6zjg5Pjg6Xjg7zjgZfjgabjgYTjgb7jgZkiLz4NCgkJPCEtLSBzdWJzdGl0dXRpb246ICVtID09IG1pbnV0ZXMgcmVtYWluaW5nIC0tPg0KCQk8IS0tIHN1YnN0aXR1dGlvbjogJXMgPT0gc2Vjb25kcyByZW1haW5pbmcgLS0+DQoJCTx1aXRleHQgbmFtZT0iRUxBUFNFRCIgdmFsdWU9Iuaui+OCiiA6ICVtIOWIhiAlcyDnp5IiLz4NCgkJPHVpdGV4dCBuYW1lPSJOT1RGT1VORCIgdmFsdWU9IuS9leOCguimi+OBpOOBi+OCiuOBvuOBm+OCkyIvPg0KCQk8dWl0ZXh0IG5hbWU9IkFUVEFDSE1FTlRTIiB2YWx1ZT0i5re75LuYIi8+DQoJCTwhLS0gc3Vic3RpdHV0aW9uOiAlcCA9PSBjdXJyZW50IHNwZWFrZXIncyB0aXRsZSAtLT4NCgkJPHVpdGV4dCBuYW1lPSJCSU9XSU5fVElUTEUiIHZhbHVlPSLntYzmrbQgOiAlcCIvPg0KCQk8dWl0ZXh0IG5hbWU9IkJJT0JUTl9USVRMRSIgdmFsdWU9Iue1jOattCIvPg0KCQk8dWl0ZXh0IG5hbWU9IkRJVklERVJCVE5fVElUTEUiIHZhbHVlPSJ8Ii8+DQoJCTx1aXRleHQgbmFtZT0iQ09OVEFDVEJUTl9USVRMRSIgdmFsdWU9IuOBiuWVj+OBhOWQiOOCj+OBmyIvPg0KCQk8dWl0ZXh0IG5hbWU9IlRBQl9RVUlaIiB2YWx1ZT0i44Kv44Kk44K6Ii8+DQoJCTx1aXRleHQgbmFtZT0iVEFCX09VVExJTkUiIHZhbHVlPSLjgqLjgqbjg4jjg6njgqTjg7MiLz4NCgkJPHVpdGV4dCBuYW1lPSJUQUJfVEhVTUIiIHZhbHVlPSLjgrXjg6Djg43jg7zjg6siLz4NCgkJPHVpdGV4dCBuYW1lPSJUQUJfTk9URVMiIHZhbHVlPSLjg47jg7zjg4giLz4NCgkJPHVpdGV4dCBuYW1lPSJUQUJfU0VBUkNIIiB2YWx1ZT0i5qSc57SiIi8+DQoJCTx1aXRleHQgbmFtZT0iU0xJREVfSEVBRElORyIgdmFsdWU9IuOCueODqeOCpOODieOCv+OCpOODiOODqyIvPg0KCQk8dWl0ZXh0IG5hbWU9IkRVUkFUSU9OX0hFQURJTkciIHZhbHVlPSLplbfjgZUiLz4NCgkJPHVpdGV4dCBuYW1lPSJTRUFSQ0hfSEVBRElORyIgdmFsdWU9IuaknOe0ouOBmeOCi+ODhuOCreOCueODiCA6ICIvPg0KCQk8dWl0ZXh0IG5hbWU9IlRIVU1CX0hFQURJTkciIHZhbHVlPSLjgrnjg6njgqTjg4kiLz4NCgkJPHVpdGV4dCBuYW1lPSJUSFVNQl9JTkZPIiB2YWx1ZT0i44K544Op44Kk44OJ44K/44Kk44OI44OrIC8g6ZW344GVIi8+DQoJCTx1aXRleHQgbmFtZT0iQVRUQUNITkFNRV9IRUFESU5HIiB2YWx1ZT0i44OV44Kh44Kk44Or5ZCNIi8+DQoJCTx1aXRleHQgbmFtZT0iQVRUQUNIU0laRV9IRUFESU5HIiB2YWx1ZT0i44K144Kk44K6Ii8+DQoJCTx1aXRleHQgbmFtZT0iU0xJREVfTk9URVMiIHZhbHVlPSLjgrnjg6njgqTjg4njg47jg7zjg4giLz4NCgkJPCEtLXF1aXogcG9kIGFuZCBtZXNzYWdlIGJveCB0ZXh0cy0tPg0KCQk8dWl0ZXh0IG5hbWU9IlFVSVpQT0RfUVVJWl9BVFRFTVBUIiB2YWx1ZT0i44Kv44Kk44K66Kmm6KGM5Zue5pWwIDogIi8+DQoJCTx1aXRleHQgbmFtZT0iUVVJWlBPRF9RVUlaX0FUVEVNUFRfVkFMVUUiIHZhbHVlPSIlbiAvICV0Ii8+DQoJCTx1aXRleHQgbmFtZT0iUVVJWlBPRF9RVUlaX1NDT1JFIiB2YWx1ZT0i44K544Kz44KiIDogIi8+DQoJCTx1aXRleHQgbmFtZT0iUVVJWlBPRF9RVUlaX1BBU1NTQ09SRSIgdmFsdWU9IuWQiOagvOeCuSA6Ii8+DQoJCTx1aXRleHQgbmFtZT0iUVVJWlBPRF9RVUlaX01BWFNDT1JFIiB2YWx1ZT0i5pyA6auY5b6X54K5IDogIi8+DQoJCTx1aXRleHQgbmFtZT0iUVVJWlBPRF9RVUVTQVRNUFRfU1RSIiB2YWx1ZT0i6Kmm6KGM5Zue5pWwIDogJW4gLyAldCIvPg0KCQk8dWl0ZXh0IG5hbWU9IlFVSVpQT0RfUVVFU1RZUEVfU1RSIiB2YWx1ZT0i44K/44Kk44OXIDogJXMiLz4NCgkJPHVpdGV4dCBuYW1lPSJRVUlaUE9EX1FVRVNUWVBFX0dSRCIgdmFsdWU9IuipleS+oSIvPg0KCQk8dWl0ZXh0IG5hbWU9IlFVSVpQT0RfUVVFU1RZUEVfU1ZZIiB2YWx1ZT0i44Ki44Oz44Kx44O844OIIi8+DQoJCTx1aXRleHQgbmFtZT0iUVVJWlBPRF9RVUlaQVRNUFRfSU5GIiB2YWx1ZT0i54Sh5Yi26ZmQIi8+DQoJCTx1aXRleHQgbmFtZT0iUVVJWlBPRF9RVUVTQVRNUFRfSU5GIiB2YWx1ZT0i54Sh5Yi26ZmQIi8+DQoJCTx1aXRleHQgbmFtZT0iV0FSTklOR01TR19ZRVNTVFJJTkciIHZhbHVlPSLjga/jgYQiLz4NCgkJPHVpdGV4dCBuYW1lPSJXQVJOSU5HTVNHX05PU1RSSU5HIiB2YWx1ZT0i44GE44GE44GIIi8+DQoJCTx1aXRleHQgbmFtZT0iV0FSTklOR01TR19USVRMRVNUUklORyIgdmFsdWU9IuOCr+OCpOOCuuOBruODiuODk+OCsuODvOOCt+ODp+ODs+OBq+mWouOBmeOCi+itpuWRiiIvPg0KCQk8dWl0ZXh0IG5hbWU9IldBUk5JTkdNU0dfTVNHU1RSSU5HIiB2YWx1ZT0i44GT44Gu44Kv44Kk44K644Gr44Gv44CB44G+44Gg6Kej562U44GX44Gm44GE44Gq44GE6LOq5ZWP44GM44GC44KK44G+44GZ44CCJiN4QTsmI3hBOyDjgq/jgqTjgrrjgpLntYLkuobjgZnjgovjgavjga/jgIHjgIzjga/jgYTjgI3jgpLjgq/jg6rjg4Pjgq/jgZfjgb7jgZnjgILjgq/jgqTjgrrjgpLntprooYzjgZnjgovjgavjga/jgIHjgIzjgYTjgYTjgYjjgI3jgpLjgq/jg6rjg4Pjgq/jgZfjgb7jgZnjgIIiLz4NCgkJPHVpdGV4dCBuYW1lPSJJTkZPUk1BVElPTl9IMjY0X0ZMQVNIUExBWUVSIiB2YWx1ZT0i44GK5L2/44GE44Gu44Kz44Oz44OU44Ol44O844K/44Gr54++5Zyo44Kk44Oz44K544OI44O844Or44GV44KM44Gm44GE44KLIEZsYXNoIFBsYXllciDjga7jg5Djg7zjgrjjg6fjg7Pjga/jgIHjgZPjga7jg5Pjg4fjgqrjgpLjgrXjg53jg7zjg4jjgZfjgabjgYTjgb7jgZvjgpPjgILmnIDmlrDjga4gRmxhc2ggUGxheWVyIOOCkuODgOOCpuODs+ODreODvOODieOBmeOCi+OBq+OBr+OAgeODk+ODh+OCqumgmOWfn+OCkuOCr+ODquODg+OCr+OBl+OBpuOBj+OBoOOBleOBhOOAg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LjgrXjgqTjg4njg5Djg7zjgpLlj4LliqDogIXjgavopovjgZvjgosiLz4NCgkJPHVpdGV4dCBuYW1lPSJNVVRFIiB2YWx1ZT0i44Of44Ol44O844OIIi8+DQoJCTx1aXRleHQgbmFtZT0iRE9DV1JBUF9USVRMRSIgdmFsdWU9IlByZXNlbnRlciDmt7vku5jjg5XjgqHjgqTjg6siLz4NCgkJPHVpdGV4dCBuYW1lPSJET0NXUkFQX01TRyIgdmFsdWU9IuODnuOCpOOCs+ODs+ODlOODpeODvOOCv+OBq+S/neWtmCIvPg0KCQk8dWl0ZXh0IG5hbWU9IkRPQ1dSQVBfUFJPTVBUIiB2YWx1ZT0i44Kv44Oq44OD44Kv44GX44Gm44OA44Km44Oz44Ot44O844OJIi8+DQoJPC9sYW5ndWFnZT4NCgk8bGFuZ3VhZ2UgaWQ9ImtvIj4NCgkJPCEtLSBmb3JtYXQgZm9yIHVpZm9udCB2YWx1ZSBpcyAiZm9udCxzaXplLGlzYm9sZCxpc2l0YWxpYyxpc3NoYWRvd2VkIiAtLT4NCgkJPHVpZm9udCBuYW1lPSJGT05UX1FVSVpaSU5HIiB2YWx1ZT0iVmVyZGFuYSw5LGZhbHNlLGZhbHNlLGZhbHNlIi8+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+DQoJCTx1aWZvbnQgbmFtZT0iRk9OVF9VVElMU01FTlUiIHZhbHVlPSJWZXJkYW5hLDksdHJ1ZSxmYWxzZSxmYWxzZSIvPg0KCQk8dWlmb250IG5hbWU9IkZPTlRfVEFCUyIgdmFsdWU9IlZlcmRhbmEsMTE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E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xMSxmYWxzZSxmYWxzZSx0cnVlIi8+DQoJCTx1aWZvbnQgbmFtZT0iRk9OVF9CSU9XSU4iIHZhbHVlPSJWZXJkYW5hLDExLGZhbHNlLGZhbHNlLGZhbHNlIi8+DQoJCTx1aWZvbnQgbmFtZT0iRk9OVF9MSVNUSEVBRElORyIgdmFsdWU9IlZlcmRhbmEsMTEsZmFsc2UsZmFsc2UsZmFsc2UiLz4NCgkJPHVpZm9udCBuYW1lPSJGT05UX1dJTlRJVExFIiB2YWx1ZT0iVmVyZGFuYSwxM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+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1ZJRFBMQVlJTkciIHZhbHVlPSLruYTrlJTsmKQg7J6s7IOdIOykkS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+DQoJCTwhLS0gc3Vic3RpdHV0aW9uOiAlcyA9PSBzZWNvbmRzIHJlbWFpbmluZyAtLT4NCgkJPHVpdGV4dCBuYW1lPSJFTEFQU0VEIiB2YWx1ZT0iJW3rtoQgJXPstIgg64Ko7J2MIi8+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+DQoJCTx1aXRleHQgbmFtZT0iQklPQlROX1RJVExFIiB2YWx1ZT0i6rK966ClIOyGjOqwnCIvPg0KCQk8dWl0ZXh0IG5hbWU9IkRJVklERVJCVE5fVElUTEUiIHZhbHVlPSJ8Ii8+DQoJCTx1aXRleHQgbmFtZT0iQ09OVEFDVEJUTl9USVRMRSIgdmFsdWU9IuyXsOudveyymCIvPg0KCQk8dWl0ZXh0IG5hbWU9IlRBQl9RVUlaIiB2YWx1ZT0i7YC07KaIIi8+DQoJCTx1aXRleHQgbmFtZT0iVEFCX09VVExJTkUiIHZhbHVlPSLqsJzsmpQiLz4NCgkJPHVpdGV4dCBuYW1lPSJUQUJfVEhVTUIiIHZhbHVlPSLstpXshoztjJAiLz4NCgkJPHVpdGV4dCBuYW1lPSJUQUJfTk9URVMiIHZhbHVlPSLrhbjtirgiLz4NCgkJPHVpdGV4dCBuYW1lPSJUQUJfU0VBUkNIIiB2YWx1ZT0i6rKA7IOJIi8+DQoJCTx1aXRleHQgbmFtZT0iU0xJREVfSEVBRElORyIgdmFsdWU9IuyKrOudvOydtOuTnCDsoJzrqqkiLz4NCgkJPHVpdGV4dCBuYW1lPSJEVVJBVElPTl9IRUFESU5HIiB2YWx1ZT0i7J6s7IOd7Iuc6rCEIi8+DQoJCTx1aXRleHQgbmFtZT0iU0VBUkNIX0hFQURJTkciIHZhbHVlPSLthY3siqTtirgg6rKA7IOJOiIvPg0KCQk8dWl0ZXh0IG5hbWU9IlRIVU1CX0hFQURJTkciIHZhbHVlPSLsiqzrnbzsnbTrk5wiLz4NCgkJPHVpdGV4dCBuYW1lPSJUSFVNQl9JTkZPIiB2YWx1ZT0i7KCc66qpL+yerOyDneyLnOqwhCIvPg0KCQk8dWl0ZXh0IG5hbWU9IkFUVEFDSE5BTUVfSEVBRElORyIgdmFsdWU9Iu2MjOydvCDsnbTrpoQiLz4NCgkJPHVpdGV4dCBuYW1lPSJBVFRBQ0hTSVpFX0hFQURJTkciIHZhbHVlPSLtgazquLAiLz4NCgkJPHVpdGV4dCBuYW1lPSJTTElERV9OT1RFUyIgdmFsdWU9IuyKrOudvOydtOuTnCDrhbjtirgiLz4NCgkJPCEtLXF1aXogcG9kIGFuZCBtZXNzYWdlIGJveCB0ZXh0cy0tPg0KCQk8dWl0ZXh0IG5hbWU9IlFVSVpQT0RfUVVJWl9BVFRFTVBUIiB2YWx1ZT0i7YC07KaIIOyLnOuPhCDtmp/siJg6Ii8+DQoJCTx1aXRleHQgbmFtZT0iUVVJWlBPRF9RVUlaX0FUVEVNUFRfVkFMVUUiIHZhbHVlPSIlbi8ldCIvPg0KCQk8dWl0ZXh0IG5hbWU9IlFVSVpQT0RfUVVJWl9TQ09SRSIgdmFsdWU9IuuTneygkDoiLz4NCgkJPHVpdGV4dCBuYW1lPSJRVUlaUE9EX1FVSVpfUEFTU1NDT1JFIiB2YWx1ZT0i7Ya16rO8IOygkOyImDoiLz4NCgkJPHVpdGV4dCBuYW1lPSJRVUlaUE9EX1FVSVpfTUFYU0NPUkUiIHZhbHVlPSLstZzqs6Ag7KCQ7IiYOiIvPg0KCQk8dWl0ZXh0IG5hbWU9IlFVSVpQT0RfUVVFU0FUTVBUX1NUUiIgdmFsdWU9IuyLnOuPhCDtmp/siJg6ICVuLyV0Ii8+DQoJCTx1aXRleHQgbmFtZT0iUVVJWlBPRF9RVUVTVFlQRV9TVFIiIHZhbHVlPSLsnKDtmJU6ICVzIi8+DQoJCTx1aXRleHQgbmFtZT0iUVVJWlBPRF9RVUVTVFlQRV9HUkQiIHZhbHVlPSLsoJDsiJgg66ek6riw6riwIOyZhOujjCIvPg0KCQk8dWl0ZXh0IG5hbWU9IlFVSVpQT0RfUVVFU1RZUEVfU1ZZIiB2YWx1ZT0i7ISk66y4IOyhsOyCrCIvPg0KCQk8dWl0ZXh0IG5hbWU9IlFVSVpQT0RfUVVJWkFUTVBUX0lORiIgdmFsdWU9IuustO2VnCIvPg0KCQk8dWl0ZXh0IG5hbWU9IlFVSVpQT0RfUVVFU0FUTVBUX0lORiIgdmFsdWU9IuustO2VnCIvPg0KCQk8dWl0ZXh0IG5hbWU9IldBUk5JTkdNU0dfWUVTU1RSSU5HIiB2YWx1ZT0i7JiIIi8+DQoJCTx1aXRleHQgbmFtZT0iV0FSTklOR01TR19OT1NUUklORyIgdmFsdWU9IuyVhOuLiOyYpCIvPg0KCQk8dWl0ZXh0IG5hbWU9IldBUk5JTkdNU0dfVElUTEVTVFJJTkciIHZhbHVlPSLtgLTspogg64K067mE6rKM7J207IWYIOqyveqzoCIvPg0KCQk8dWl0ZXh0IG5hbWU9IldBUk5JTkdNU0dfTVNHU1RSSU5HIiB2YWx1ZT0i7J20IO2AtOymiOyXkOyEnCDsi5zrj4TtlZjsp4Ag7JWK7J2AIOyniOusuOydtCDsnojsirXri4jri6QuJiN4QTsmI3hBO+2AtOymiOulvCDsooXro4ztlZjroKTrqbQgW+yYiF3rpbwg7YG066at7ZWY6rOgLCDtgLTspojrpbwg6rOE7IaN7ZWY66Ck66m0IFvslYTri4jsmKRd66W8IO2BtOumre2VmOyLreyLnOyYpC4iLz4NCgkJPHVpdGV4dCBuYW1lPSJJTkZPUk1BVElPTl9IMjY0X0ZMQVNIUExBWUVSIiB2YWx1ZT0i7Iuc7Iqk7YWc7JeQIOyEpOy5mOuQmOyWtCDsnojripQg7ZiE7J6sIOuyhOyghOydmCBGbGFzaCBQbGF5ZXLripQg7J20IOu5hOuUlOyYpOulvCDsp4Dsm5DtlZjsp4Ag7JWK7Iq164uI64ukLiDstZzsi6AgRmxhc2ggUGxheWVy66W8IOuLpOyatOuhnOuTnO2VmOugpOuptCDruYTrlJTsmKQg7JiB7Jet7J2EIO2BtOumre2VmOyLreyLnOyYpC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7LC47Jes7J6Q7JeQ6rKMIOyEuOuhnCDrp4nrjIAg67O07J206riwIi8+DQoJCTx1aXRleHQgbmFtZT0iTVVURSIgdmFsdWU9IuydjOyGjOqxsCIvPg0KCQk8dWl0ZXh0IG5hbWU9IkRPQ1dSQVBfVElUTEUiIHZhbHVlPSJQcmVzZW50ZXIg7YyM7J28IOyyqOu2gCIvPg0KCQk8dWl0ZXh0IG5hbWU9IkRPQ1dSQVBfTVNHIiB2YWx1ZT0i64K0IOy7tO2TqO2EsOyXkCDsoIDsnqUiLz4NCgkJPHVpdGV4dCBuYW1lPSJET0NXUkFQX1BST01QVCIgdmFsdWU9Iu2BtOumre2VmOyXrCDri6TsmrTroZzrk5wiLz4NCgk8L2xhbmd1YWdlPg0KCTxsYW5ndWFnZSBpZD0iZXM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RGlhcG9zaXRpdmEgJW4iLz4NCgkJPCEtLSBzdWJzdGl0dXRpb246ICVuID09IHNsaWRlIG51bWJlciAtLT4NCgkJPCEtLSBzdWJzdGl0dXRpb246ICV0ID09IHRvdGFsIHNsaWRlIGNvdW50IC0tPg0KCQk8dWl0ZXh0IG5hbWU9IlNDUlVCQkFSU1RBVFVTX1NMSURFSU5GTyIgdmFsdWU9IkRpYXBvc2l0aXZhICVuIC8gJXQgfCAiLz4NCgkJPHVpdGV4dCBuYW1lPSJTQ1JVQkJBUlNUQVRVU19TVE9QUEVEIiB2YWx1ZT0iRGV0ZW5pZGEiLz4NCgkJPHVpdGV4dCBuYW1lPSJTQ1JVQkJBUlNUQVRVU19QTEFZSU5HIiB2YWx1ZT0iUmVwcm9kdWNpZW5kbyIvPg0KCQk8dWl0ZXh0IG5hbWU9IlNDUlVCQkFSU1RBVFVTX05PQVVESU8iIHZhbHVlPSJTaW4gc29uaWRvIi8+DQoJCTx1aXRleHQgbmFtZT0iU0NSVUJCQVJTVEFUVVNfVklEUExBWUlORyIgdmFsdWU9IlbDrWRlbyBlbiByZXByb2QuIi8+DQoJCTx1aXRleHQgbmFtZT0iU0NSVUJCQVJTVEFUVVNfTE9BRElORyIgdmFsdWU9IkNhcmdhbmRvIi8+DQoJCTx1aXRleHQgbmFtZT0iU0NSVUJCQVJTVEFUVVNfQlVGRkVSSU5HIiB2YWx1ZT0iQWxtYWNlbmFuZG8gZW4gYsO6ZmVyIi8+DQoJCTx1aXRleHQgbmFtZT0iU0NSVUJCQVJTVEFUVVNfUVVFU1RJT04iIHZhbHVlPSJDb250ZXN0YXIgcHJlZ3VudGEiLz4NCgkJPHVpdGV4dCBuYW1lPSJTQ1JVQkJBUlNUQVRVU19SRVZJRVdRVUlaIiB2YWx1ZT0iUmV2aXNhbmRvIHBydWViYSIvPg0KCQk8IS0tIHN1YnN0aXR1dGlvbjogJW0gPT0gbWludXRlcyByZW1haW5pbmcgLS0+DQoJCTwhLS0gc3Vic3RpdHV0aW9uOiAlcyA9PSBzZWNvbmRzIHJlbWFpbmluZyAtLT4NCgkJPHVpdGV4dCBuYW1lPSJFTEFQU0VEIiB2YWx1ZT0iJW0gbWludXRvcyAlcyBzZWd1bmRvcyByZXN0YW50ZXMiLz4NCgkJPHVpdGV4dCBuYW1lPSJOT1RGT1VORCIgdmFsdWU9Ik5vIHNlIGhhIGVuY29udHJhZG8gbmFkYSIvPg0KCQk8dWl0ZXh0IG5hbWU9IkFUVEFDSE1FTlRTIiB2YWx1ZT0iQXJjaGl2b3MgYWRqdW50b3MiLz4NCgkJPCEtLSBzdWJzdGl0dXRpb246ICVwID09IGN1cnJlbnQgc3BlYWtlcidzIHRpdGxlIC0tPg0KCQk8dWl0ZXh0IG5hbWU9IkJJT1dJTl9USVRMRSIgdmFsdWU9IkJpb2dyYWbDrWE6ICVwIi8+DQoJCTx1aXRleHQgbmFtZT0iQklPQlROX1RJVExFIiB2YWx1ZT0iQmlvZ3JhZsOtYSIvPg0KCQk8dWl0ZXh0IG5hbWU9IkRJVklERVJCVE5fVElUTEUiIHZhbHVlPSJ8Ii8+DQoJCTx1aXRleHQgbmFtZT0iQ09OVEFDVEJUTl9USVRMRSIgdmFsdWU9IkNvbnRhY3RvIi8+DQoJCTx1aXRleHQgbmFtZT0iVEFCX1FVSVoiIHZhbHVlPSJQcnVlYmEiLz4NCgkJPHVpdGV4dCBuYW1lPSJUQUJfT1VUTElORSIgdmFsdWU9IkNvbnRvcm5vIi8+DQoJCTx1aXRleHQgbmFtZT0iVEFCX1RIVU1CIiB2YWx1ZT0iTWluaWF0LiIvPg0KCQk8dWl0ZXh0IG5hbWU9IlRBQl9OT1RFUyIgdmFsdWU9Ik5vdGFzIi8+DQoJCTx1aXRleHQgbmFtZT0iVEFCX1NFQVJDSCIgdmFsdWU9IkJ1c2NhciIvPg0KCQk8dWl0ZXh0IG5hbWU9IlNMSURFX0hFQURJTkciIHZhbHVlPSJUw610dWxvIGRlIGRpYXBvc2l0aXZhIi8+DQoJCTx1aXRleHQgbmFtZT0iRFVSQVRJT05fSEVBRElORyIgdmFsdWU9IkR1cmFjLiIvPg0KCQk8dWl0ZXh0IG5hbWU9IlNFQVJDSF9IRUFESU5HIiB2YWx1ZT0iQnVzY2FyIHRleHRvOiIvPg0KCQk8dWl0ZXh0IG5hbWU9IlRIVU1CX0hFQURJTkciIHZhbHVlPSJEaWFwb3NpdGl2YSIvPg0KCQk8dWl0ZXh0IG5hbWU9IlRIVU1CX0lORk8iIHZhbHVlPSJEdXIuL1TDrXQuIGRpYXAuIi8+DQoJCTx1aXRleHQgbmFtZT0iQVRUQUNITkFNRV9IRUFESU5HIiB2YWx1ZT0iTm9tYnJlIGRlIGFyY2hpdm8iLz4NCgkJPHVpdGV4dCBuYW1lPSJBVFRBQ0hTSVpFX0hFQURJTkciIHZhbHVlPSJUYW1hw7FvIi8+DQoJCTx1aXRleHQgbmFtZT0iU0xJREVfTk9URVMiIHZhbHVlPSJOb3RhcyBkZSBkaWFwb3NpdGl2YSIvPg0KCQk8IS0tcXVpeiBwb2QgYW5kIG1lc3NhZ2UgYm94IHRleHRzLS0+DQoJCTx1aXRleHQgbmFtZT0iUVVJWlBPRF9RVUlaX0FUVEVNUFQiIHZhbHVlPSJJbnRlbnRvIGRlIHBydWViYToiLz4NCgkJPHVpdGV4dCBuYW1lPSJRVUlaUE9EX1FVSVpfQVRURU1QVF9WQUxVRSIgdmFsdWU9IiVuIGRlICV0Ii8+DQoJCTx1aXRleHQgbmFtZT0iUVVJWlBPRF9RVUlaX1NDT1JFIiB2YWx1ZT0iUHVudHVhY2nDs246Ii8+DQoJCTx1aXRleHQgbmFtZT0iUVVJWlBPRF9RVUlaX1BBU1NTQ09SRSIgdmFsdWU9IlB1bnR1YWNpw7NuIHBhcmEgYXByb2JhcjoiLz4NCgkJPHVpdGV4dCBuYW1lPSJRVUlaUE9EX1FVSVpfTUFYU0NPUkUiIHZhbHVlPSJQdW50dWFjacOzbiBtw6F4aW1hOiIvPg0KCQk8dWl0ZXh0IG5hbWU9IlFVSVpQT0RfUVVFU0FUTVBUX1NUUiIgdmFsdWU9IkludGVudG9zOiAlbiBkZSAldCIvPg0KCQk8dWl0ZXh0IG5hbWU9IlFVSVpQT0RfUVVFU1RZUEVfU1RSIiB2YWx1ZT0iVGlwbzogJXMiLz4NCgkJPHVpdGV4dCBuYW1lPSJRVUlaUE9EX1FVRVNUWVBFX0dSRCIgdmFsdWU9IkNvbiBwdW50dWFjacOzbiIvPg0KCQk8dWl0ZXh0IG5hbWU9IlFVSVpQT0RfUVVFU1RZUEVfU1ZZIiB2YWx1ZT0iRW5jdWVzdGEiLz4NCgkJPHVpdGV4dCBuYW1lPSJRVUlaUE9EX1FVSVpBVE1QVF9JTkYiIHZhbHVlPSJJbmZpbml0byIvPg0KCQk8dWl0ZXh0IG5hbWU9IlFVSVpQT0RfUVVFU0FUTVBUX0lORiIgdmFsdWU9IkluZmluaXRvIi8+DQoJCTx1aXRleHQgbmFtZT0iV0FSTklOR01TR19ZRVNTVFJJTkciIHZhbHVlPSJTw60iLz4NCgkJPHVpdGV4dCBuYW1lPSJXQVJOSU5HTVNHX05PU1RSSU5HIiB2YWx1ZT0iTm8iLz4NCgkJPHVpdGV4dCBuYW1lPSJXQVJOSU5HTVNHX1RJVExFU1RSSU5HIiB2YWx1ZT0iQXZpc28gZGUgbmF2ZWdhY2nDs24gZGUgcHJ1ZWJhIi8+DQoJCTx1aXRleHQgbmFtZT0iV0FSTklOR01TR19NU0dTVFJJTkciIHZhbHVlPSJIYXkgcHJlZ3VudGFzIHNpbiBpbnRlbnRvcyBlbiBlc3RhIHBydWViYS4mI3hBOyYjeEE7UGFyYSBzYWxpciBkZSBsYSBwcnVlYmEsIGhhZ2EgY2xpYyBlbiBTw60uIFBhcmEgY29udGludWFyLCBoYWdhIGNsaWMgZW4gTm8uIi8+DQoJCTx1aXRleHQgbmFtZT0iSU5GT1JNQVRJT05fSDI2NF9GTEFTSFBMQVlFUiIgdmFsdWU9IkxhIHZlcnNpw7NuIGFjdHVhbCBkZSBGbGFzaCBQbGF5ZXIgaW5zdGFsYWRhIGVuIGVsIG9yZGVuYWRvciBubyBlcyBjb21wYXRpYmxlIGNvbiBlc3RlIHbDrWRlby4gSGFnYSBjbGljIGVuIGVsIMOhcmVhIGRlIHbDrWRlbyBwYXJhIGRlc2NhcmdhciBsYSDDumx0aW1hIHZlcnNpw7NuIGRlIEZsYXNoIFBsYXllci4iLz4NCgkJPCEtLSBzdWJzdGl0dXRpb246ICVwID09IHByZXNlbnRhdGlvbiB0aXRsZSAtLT4NCgkJPCEtLSBzdWJzdGl0dXRpb246ICVzID09IHNsaWRlIHRpdGxlIC0tPg0KCQk8IS0tIHN1YnN0aXR1dGlvbjogJW4gPT0gc2xpZGUgbnVtYmVyIC0tPg0KCQk8dWl0ZXh0IG5hbWU9IkJPT0tNQVJLIiB2YWx1ZT0iQWRvYmUgUHJlc2VudGVyOiAlcCIvPg0KCQk8IS0tIHN1YnN0aXR1dGlvbjogJXAgPT0gcHJlc2VudGF0aW9uIHRpdGxlIC0tPg0KCQk8IS0tIHN1YnN0aXR1dGlvbjogJXMgPT0gc2xpZGUgdGl0bGUgLS0+DQoJCTwhLS0gc3Vic3RpdHV0aW9uOiAlbiA9PSBzbGlkZSBudW1iZXIgLS0+DQoJCTx1aXRleHQgbmFtZT0iQk9PS01BUktTTElERSIgdmFsdWU9IkFkb2JlIFByZXNlbnRlcjogJXAgJXMiLz4NCgkJPHVpdGV4dCBuYW1lPSJTSE9XU0lERUJBUiIgdmFsdWU9Ik1vc3RyYXIgYmFycmEgbGF0ZXJhbCBhIGxvcyBwYXJ0aWNpcGFudGVzIi8+DQoJCTx1aXRleHQgbmFtZT0iTVVURSIgdmFsdWU9IlNpbGVuY2lhciIvPg0KCQk8dWl0ZXh0IG5hbWU9IkRPQ1dSQVBfVElUTEUiIHZhbHVlPSJBcmNoaXZvIGFkanVudG8gZGUgUHJlc2VudGVyIi8+DQoJCTx1aXRleHQgbmFtZT0iRE9DV1JBUF9NU0ciIHZhbHVlPSJHdWFyZGFyIGVuIE1pIFBDIi8+DQoJCTx1aXRleHQgbmFtZT0iRE9DV1JBUF9QUk9NUFQiIHZhbHVlPSJIYWdhIGNsaWMgZW4gRGVzY2FyZ2FyIi8+DQoJPC9sYW5ndWFnZT4NCgk8bGFuZ3VhZ2UgaWQ9InB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lNsaWRlICVuIi8+DQoJCTwhLS0gc3Vic3RpdHV0aW9uOiAlbiA9PSBzbGlkZSBudW1iZXIgLS0+DQoJCTwhLS0gc3Vic3RpdHV0aW9uOiAldCA9PSB0b3RhbCBzbGlkZSBjb3VudCAtLT4NCgkJPHVpdGV4dCBuYW1lPSJTQ1JVQkJBUlNUQVRVU19TTElERUlORk8iIHZhbHVlPSJTbGlkZSAlbiAvICV0IHwgIi8+DQoJCTx1aXRleHQgbmFtZT0iU0NSVUJCQVJTVEFUVVNfU1RPUFBFRCIgdmFsdWU9IlBhcmFkbyIvPg0KCQk8dWl0ZXh0IG5hbWU9IlNDUlVCQkFSU1RBVFVTX1BMQVlJTkciIHZhbHVlPSJSZXByb2R1emluZG8iLz4NCgkJPHVpdGV4dCBuYW1lPSJTQ1JVQkJBUlNUQVRVU19OT0FVRElPIiB2YWx1ZT0iU2VtIMOhdWRpbyIvPg0KCQk8dWl0ZXh0IG5hbWU9IlNDUlVCQkFSU1RBVFVTX1ZJRFBMQVlJTkciIHZhbHVlPSJWw61kZW8gZW0gcmVwcm9kdcOnw6NvIi8+DQoJCTx1aXRleHQgbmFtZT0iU0NSVUJCQVJTVEFUVVNfTE9BRElORyIgdmFsdWU9IkNhcnJlZ2FuZG8iLz4NCgkJPHVpdGV4dCBuYW1lPSJTQ1JVQkJBUlNUQVRVU19CVUZGRVJJTkciIHZhbHVlPSJBcm1hemVuYW5kbyBlbSBidWZmZXIiLz4NCgkJPHVpdGV4dCBuYW1lPSJTQ1JVQkJBUlNUQVRVU19RVUVTVElPTiIgdmFsdWU9IlJlc3BvbmRlciBwZXJndW50YSIvPg0KCQk8dWl0ZXh0IG5hbWU9IlNDUlVCQkFSU1RBVFVTX1JFVklFV1FVSVoiIHZhbHVlPSJSZXZpc2FuZG8gcXVlc3Rpb27DoXJpbyIvPg0KCQk8IS0tIHN1YnN0aXR1dGlvbjogJW0gPT0gbWludXRlcyByZW1haW5pbmcgLS0+DQoJCTwhLS0gc3Vic3RpdHV0aW9uOiAlcyA9PSBzZWNvbmRzIHJlbWFpbmluZyAtLT4NCgkJPHVpdGV4dCBuYW1lPSJFTEFQU0VEIiB2YWx1ZT0iJW0gbWludXRvcyAlcyBzZWd1bmRvcyByZXN0YW50ZXMiLz4NCgkJPHVpdGV4dCBuYW1lPSJOT1RGT1VORCIgdmFsdWU9Ik5hZGEgZW5jb250cmFkbyIvPg0KCQk8dWl0ZXh0IG5hbWU9IkFUVEFDSE1FTlRTIiB2YWx1ZT0iQW5leG9z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GF0byIvPg0KCQk8dWl0ZXh0IG5hbWU9IlRBQl9RVUlaIiB2YWx1ZT0iUXVlc3QuIi8+DQoJCTx1aXRleHQgbmFtZT0iVEFCX09VVExJTkUiIHZhbHVlPSJFc3F1ZW1hIi8+DQoJCTx1aXRleHQgbmFtZT0iVEFCX1RIVU1CIiB2YWx1ZT0iTWluaSIvPg0KCQk8dWl0ZXh0IG5hbWU9IlRBQl9OT1RFUyIgdmFsdWU9Ik5vdGFzIi8+DQoJCTx1aXRleHQgbmFtZT0iVEFCX1NFQVJDSCIgdmFsdWU9IkJ1c2NhIi8+DQoJCTx1aXRleHQgbmFtZT0iU0xJREVfSEVBRElORyIgdmFsdWU9IlTDrXR1bG8gZG8gc2xpZGUiLz4NCgkJPHVpdGV4dCBuYW1lPSJEVVJBVElPTl9IRUFESU5HIiB2YWx1ZT0iRHVyYcOnw6NvIi8+DQoJCTx1aXRleHQgbmFtZT0iU0VBUkNIX0hFQURJTkciIHZhbHVlPSJQcm9jdXJhciB0ZXh0bzoiLz4NCgkJPHVpdGV4dCBuYW1lPSJUSFVNQl9IRUFESU5HIiB2YWx1ZT0iU2xpZGUiLz4NCgkJPHVpdGV4dCBuYW1lPSJUSFVNQl9JTkZPIiB2YWx1ZT0iVMOtdHVsby9EdXJhw6fDo28gZG8gc2xpZGUiLz4NCgkJPHVpdGV4dCBuYW1lPSJBVFRBQ0hOQU1FX0hFQURJTkciIHZhbHVlPSJOb21lIGRvIGFycXVpdm8iLz4NCgkJPHVpdGV4dCBuYW1lPSJBVFRBQ0hTSVpFX0hFQURJTkciIHZhbHVlPSJUYW1hbmhvIi8+DQoJCTx1aXRleHQgbmFtZT0iU0xJREVfTk9URVMiIHZhbHVlPSJBbm90YcOnw7VlcyBkbyBzbGlkZSIvPg0KCQk8IS0tcXVpeiBwb2QgYW5kIG1lc3NhZ2UgYm94IHRleHRzLS0+DQoJCTx1aXRleHQgbmFtZT0iUVVJWlBPRF9RVUlaX0FUVEVNUFQiIHZhbHVlPSJUZW50YXRpdmEgbm8gcXVlc3Rpb27DoXJpbzoiLz4NCgkJPHVpdGV4dCBuYW1lPSJRVUlaUE9EX1FVSVpfQVRURU1QVF9WQUxVRSIgdmFsdWU9IiVuIGRlICV0Ii8+DQoJCTx1aXRleHQgbmFtZT0iUVVJWlBPRF9RVUlaX1NDT1JFIiB2YWx1ZT0iUG9udHVhw6fDo286Ii8+DQoJCTx1aXRleHQgbmFtZT0iUVVJWlBPRF9RVUlaX1BBU1NTQ09SRSIgdmFsdWU9IlBvbnR1YcOnw6NvIGRlIGFwcm92YcOnw6NvOiIvPg0KCQk8dWl0ZXh0IG5hbWU9IlFVSVpQT0RfUVVJWl9NQVhTQ09SRSIgdmFsdWU9IlBvbnR1YcOnw6NvIG3DoXhpbWE6Ii8+DQoJCTx1aXRleHQgbmFtZT0iUVVJWlBPRF9RVUVTQVRNUFRfU1RSIiB2YWx1ZT0iVGVudGF0aXZhOiAlbiBkZSAldCIvPg0KCQk8dWl0ZXh0IG5hbWU9IlFVSVpQT0RfUVVFU1RZUEVfU1RSIiB2YWx1ZT0iVGlwbzogJXMiLz4NCgkJPHVpdGV4dCBuYW1lPSJRVUlaUE9EX1FVRVNUWVBFX0dSRCIgdmFsdWU9IkNsYXNzaWZpY2F0w7NyaWEiLz4NCgkJPHVpdGV4dCBuYW1lPSJRVUlaUE9EX1FVRVNUWVBFX1NWWSIgdmFsdWU9IlBlc3F1aXNhIi8+DQoJCTx1aXRleHQgbmFtZT0iUVVJWlBPRF9RVUlaQVRNUFRfSU5GIiB2YWx1ZT0iSW5maW5pdG8iLz4NCgkJPHVpdGV4dCBuYW1lPSJRVUlaUE9EX1FVRVNBVE1QVF9JTkYiIHZhbHVlPSJJbmZpbml0byIvPg0KCQk8dWl0ZXh0IG5hbWU9IldBUk5JTkdNU0dfWUVTU1RSSU5HIiB2YWx1ZT0iU2ltIi8+DQoJCTx1aXRleHQgbmFtZT0iV0FSTklOR01TR19OT1NUUklORyIgdmFsdWU9Ik7Do28iLz4NCgkJPHVpdGV4dCBuYW1lPSJXQVJOSU5HTVNHX1RJVExFU1RSSU5HIiB2YWx1ZT0iQWxlcnRhIGRlIG5hdmVnYcOnw6NvIGRvIHF1ZXN0aW9uw6FyaW8iLz4NCgkJPHVpdGV4dCBuYW1lPSJXQVJOSU5HTVNHX01TR1NUUklORyIgdmFsdWU9IkV4aXN0ZW0gcGVyZ3VudGFzIHF1ZSBuw6NvIGZvcmFtIHJlc3BvbmRpZGFzIG5lc3RlIHF1ZXN0aW9uw6FyaW8uJiN4QTsmI3hBO0NsaXF1ZSBlbSBTaW0gcGFyYSBzYWlyIGRvIHF1ZXN0aW9uw6FyaW8gb3UgZW0gTsOjbyBzZSBxdWlzZXIgY29udGludWFyLiIvPg0KCQk8dWl0ZXh0IG5hbWU9IklORk9STUFUSU9OX0gyNjRfRkxBU0hQTEFZRVIiIHZhbHVlPSJBIHZlcnPDo28gYXR1YWwgZG8gRmxhc2ggUGxheWVyIGluc3RhbGFkYSBubyBjb21wdXRhZG9yIG7Do28gb2ZlcmVjZSBzdXBvcnRlIGEgZXNzZSB2w61kZW8uIENsaXF1ZSBuYSDDoXJlYSBkbyB2w61kZW8gcGFyYSBiYWl4YXIgYSB2ZXJzw6NvIG1haXMgcmVjZW50ZSBkby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XIgYmFycmEgbGF0ZXJhbCBhbyBwYXJ0aWNpcGFudGVzIi8+DQoJCTx1aXRleHQgbmFtZT0iTVVURSIgdmFsdWU9Ik11ZG8iLz4NCgkJPHVpdGV4dCBuYW1lPSJET0NXUkFQX1RJVExFIiB2YWx1ZT0iQW5leG8gZGUgYXJxdWl2byBkbyBQcmVzZW50ZXIiLz4NCgkJPHVpdGV4dCBuYW1lPSJET0NXUkFQX01TRyIgdmFsdWU9IlNhbHZhciBlbSBNZXUgY29tcHV0YWRvciIvPg0KCQk8dWl0ZXh0IG5hbWU9IkRPQ1dSQVBfUFJPTVBUIiB2YWx1ZT0iQ2xpcXVlIHBhcmEgYmFpeGFyIi8+DQoJPC9sYW5ndWFnZT4NCgk8bGFuZ3VhZ2UgaWQ9Iml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XBvc2l0aXZhICVuIi8+DQoJCTwhLS0gc3Vic3RpdHV0aW9uOiAlbiA9PSBzbGlkZSBudW1iZXIgLS0+DQoJCTwhLS0gc3Vic3RpdHV0aW9uOiAldCA9PSB0b3RhbCBzbGlkZSBjb3VudCAtLT4NCgkJPHVpdGV4dCBuYW1lPSJTQ1JVQkJBUlNUQVRVU19TTElERUlORk8iIHZhbHVlPSJEaWFwb3NpdGl2YSAlbiAvICV0IHwgIi8+DQoJCTx1aXRleHQgbmFtZT0iU0NSVUJCQVJTVEFUVVNfU1RPUFBFRCIgdmFsdWU9IkludGVycm90dG8iLz4NCgkJPHVpdGV4dCBuYW1lPSJTQ1JVQkJBUlNUQVRVU19QTEFZSU5HIiB2YWx1ZT0iUmlwcm9kdXppb25lIi8+DQoJCTx1aXRleHQgbmFtZT0iU0NSVUJCQVJTVEFUVVNfTk9BVURJTyIgdmFsdWU9IkF1ZGlvIGluYXR0LiIvPg0KCQk8dWl0ZXh0IG5hbWU9IlNDUlVCQkFSU1RBVFVTX1ZJRFBMQVlJTkciIHZhbHVlPSJWaWRlbyBpbiByaXByb2R1emlvbmUiLz4NCgkJPHVpdGV4dCBuYW1lPSJTQ1JVQkJBUlNUQVRVU19MT0FESU5HIiB2YWx1ZT0iQ2FyaWNhbWVudG8iLz4NCgkJPHVpdGV4dCBuYW1lPSJTQ1JVQkJBUlNUQVRVU19CVUZGRVJJTkciIHZhbHVlPSJCdWZmZXJpbmciLz4NCgkJPHVpdGV4dCBuYW1lPSJTQ1JVQkJBUlNUQVRVU19RVUVTVElPTiIgdmFsdWU9IlJpc3BvbmRpIGEgZG9tYW5kYSIvPg0KCQk8dWl0ZXh0IG5hbWU9IlNDUlVCQkFSU1RBVFVTX1JFVklFV1FVSVoiIHZhbHVlPSJSZXZpc2lvbmUgZGVsIHF1aXoiLz4NCgkJPCEtLSBzdWJzdGl0dXRpb246ICVtID09IG1pbnV0ZXMgcmVtYWluaW5nIC0tPg0KCQk8IS0tIHN1YnN0aXR1dGlvbjogJXMgPT0gc2Vjb25kcyByZW1haW5pbmcgLS0+DQoJCTx1aXRleHQgbmFtZT0iRUxBUFNFRCIgdmFsdWU9IiVtIE1pbnV0aSAlcyBTZWNvbmRpIHJpbWFuZW50aSIvPg0KCQk8dWl0ZXh0IG5hbWU9Ik5PVEZPVU5EIiB2YWx1ZT0iTmVzc3VuIGVsZW1lbnRvIHRyb3ZhdG8iLz4NCgkJPHVpdGV4dCBuYW1lPSJBVFRBQ0hNRU5UUyIgdmFsdWU9IkFsbGVnYXRp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C4iLz4NCgkJPHVpdGV4dCBuYW1lPSJUQUJfUVVJWiIgdmFsdWU9IlF1aXoiLz4NCgkJPHVpdGV4dCBuYW1lPSJUQUJfT1VUTElORSIgdmFsdWU9IlN0cnV0dHVyYSIvPg0KCQk8dWl0ZXh0IG5hbWU9IlRBQl9USFVNQiIgdmFsdWU9Ik1pbmlhdHVyZSIvPg0KCQk8dWl0ZXh0IG5hbWU9IlRBQl9OT1RFUyIgdmFsdWU9Ik5vdGUiLz4NCgkJPHVpdGV4dCBuYW1lPSJUQUJfU0VBUkNIIiB2YWx1ZT0iQ2VyY2EiLz4NCgkJPHVpdGV4dCBuYW1lPSJTTElERV9IRUFESU5HIiB2YWx1ZT0iVGl0b2xvIGRpYXBvc2l0aXZhIi8+DQoJCTx1aXRleHQgbmFtZT0iRFVSQVRJT05fSEVBRElORyIgdmFsdWU9IkR1cmF0YSIvPg0KCQk8dWl0ZXh0IG5hbWU9IlNFQVJDSF9IRUFESU5HIiB2YWx1ZT0iQ2VyY2EgdGVzdG86Ii8+DQoJCTx1aXRleHQgbmFtZT0iVEhVTUJfSEVBRElORyIgdmFsdWU9IkRpYXBvc2l0aXZhIi8+DQoJCTx1aXRleHQgbmFtZT0iVEhVTUJfSU5GTyIgdmFsdWU9IlRpdG9sby9UZW1wbyIvPg0KCQk8dWl0ZXh0IG5hbWU9IkFUVEFDSE5BTUVfSEVBRElORyIgdmFsdWU9Ik5vbWUgZmlsZSIvPg0KCQk8dWl0ZXh0IG5hbWU9IkFUVEFDSFNJWkVfSEVBRElORyIgdmFsdWU9IkRpbWVuc2lvbmUiLz4NCgkJPHVpdGV4dCBuYW1lPSJTTElERV9OT1RFUyIgdmFsdWU9Ik5vdGUgZGlhcG9zaXRpdmEiLz4NCgkJPCEtLXF1aXogcG9kIGFuZCBtZXNzYWdlIGJveCB0ZXh0cy0tPg0KCQk8dWl0ZXh0IG5hbWU9IlFVSVpQT0RfUVVJWl9BVFRFTVBUIiB2YWx1ZT0iVGVudGF0aXZvIHF1aXo6Ii8+DQoJCTx1aXRleHQgbmFtZT0iUVVJWlBPRF9RVUlaX0FUVEVNUFRfVkFMVUUiIHZhbHVlPSIlbiBkaSAldCIvPg0KCQk8dWl0ZXh0IG5hbWU9IlFVSVpQT0RfUVVJWl9TQ09SRSIgdmFsdWU9IlB1bnRlZ2dpbzoiLz4NCgkJPHVpdGV4dCBuYW1lPSJRVUlaUE9EX1FVSVpfUEFTU1NDT1JFIiB2YWx1ZT0iUHVudGVnZ2lvIG1pbmltbzoiLz4NCgkJPHVpdGV4dCBuYW1lPSJRVUlaUE9EX1FVSVpfTUFYU0NPUkUiIHZhbHVlPSJQdW50ZWdnaW8gbWFzc2ltbzoiLz4NCgkJPHVpdGV4dCBuYW1lPSJRVUlaUE9EX1FVRVNBVE1QVF9TVFIiIHZhbHVlPSJUZW50YXRpdm86ICVuIGRpICV0Ii8+DQoJCTx1aXRleHQgbmFtZT0iUVVJWlBPRF9RVUVTVFlQRV9TVFIiIHZhbHVlPSJUaXBvOiAlcyIvPg0KCQk8dWl0ZXh0IG5hbWU9IlFVSVpQT0RfUVVFU1RZUEVfR1JEIiB2YWx1ZT0iQ29uIHZhbHV0YXppb25lIi8+DQoJCTx1aXRleHQgbmFtZT0iUVVJWlBPRF9RVUVTVFlQRV9TVlkiIHZhbHVlPSJJbmRhZ2luZSIvPg0KCQk8dWl0ZXh0IG5hbWU9IlFVSVpQT0RfUVVJWkFUTVBUX0lORiIgdmFsdWU9IkluZmluaXRpIi8+DQoJCTx1aXRleHQgbmFtZT0iUVVJWlBPRF9RVUVTQVRNUFRfSU5GIiB2YWx1ZT0iSW5maW5pdGkiLz4NCgkJPHVpdGV4dCBuYW1lPSJXQVJOSU5HTVNHX1lFU1NUUklORyIgdmFsdWU9IlPDrCIvPg0KCQk8dWl0ZXh0IG5hbWU9IldBUk5JTkdNU0dfTk9TVFJJTkciIHZhbHVlPSJObyIvPg0KCQk8dWl0ZXh0IG5hbWU9IldBUk5JTkdNU0dfVElUTEVTVFJJTkciIHZhbHVlPSJBdnZlcnRlbnphIG5hdmlnYXppb25lIHF1aXoiLz4NCgkJPHVpdGV4dCBuYW1lPSJXQVJOSU5HTVNHX01TR1NUUklORyIgdmFsdWU9Ik9jY29ycmUgYW5jb3JhIHJpc3BvbmRlcmUgYWQgYWxjdW5lIGRvbWFuZGUgZGVsIHF1aXouJiN4QTsmI3hBO1NlIGZhdGUgY2xpYyBzdSBTw6wsIHVzY2lyZXRlIGRhbCBxdWl6LiBGYXRlIGNsaWMgc3UgTm8gcGVyIGNvbnRpbnVhcmUgaWwgcXVpei4iLz4NCgkJPHVpdGV4dCBuYW1lPSJJTkZPUk1BVElPTl9IMjY0X0ZMQVNIUExBWUVSIiB2YWx1ZT0iTGEgdmVyc2lvbmUgZGkgRmxhc2ggUGxheWVyIGF0dHVhbG1lbnRlIGluc3RhbGxhdGEgbm9uIHN1cHBvcnRhIHF1ZXN0byB2aWRlby4gRmF0ZSBjbGljIHN1bGwnYXJlYSBkZWwgdmlkZW8gcGVyIHNjYXJpY2FyZSBsJ3VsdGltYSB2ZXJzaW9uZSBka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SBiYXJyYSBsYXRlcmFsZSBhaSBwYXJ0ZWNpcGFudGkiLz4NCgkJPHVpdGV4dCBuYW1lPSJNVVRFIiB2YWx1ZT0iRGlzYXR0aXZhIGF1ZGlvIi8+DQoJCTx1aXRleHQgbmFtZT0iRE9DV1JBUF9USVRMRSIgdmFsdWU9IkFsbGVnYXRvIGZpbGUgUHJlc2VudGVyIi8+DQoJCTx1aXRleHQgbmFtZT0iRE9DV1JBUF9NU0ciIHZhbHVlPSJTYWx2YSBpbiBSaXNvcnNlIGRlbCBjb21wdXRlciIvPg0KCQk8dWl0ZXh0IG5hbWU9IkRPQ1dSQVBfUFJPTVBUIiB2YWx1ZT0iQ2xpYyBwZXIgc2NhcmljYXJlIi8+DQoJPC9sYW5ndWFnZT4NCgk8bGFuZ3VhZ2UgaWQ9Im5s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SAlbiIvPg0KCQk8IS0tIHN1YnN0aXR1dGlvbjogJW4gPT0gc2xpZGUgbnVtYmVyIC0tPg0KCQk8IS0tIHN1YnN0aXR1dGlvbjogJXQgPT0gdG90YWwgc2xpZGUgY291bnQgLS0+DQoJCTx1aXRleHQgbmFtZT0iU0NSVUJCQVJTVEFUVVNfU0xJREVJTkZPIiB2YWx1ZT0iRGlhICVuIC8gJXQgfCAiLz4NCgkJPHVpdGV4dCBuYW1lPSJTQ1JVQkJBUlNUQVRVU19TVE9QUEVEIiB2YWx1ZT0iR2VzdG9wdCIvPg0KCQk8dWl0ZXh0IG5hbWU9IlNDUlVCQkFSU1RBVFVTX1BMQVlJTkciIHZhbHVlPSJBZnNwZWxlbiIvPg0KCQk8dWl0ZXh0IG5hbWU9IlNDUlVCQkFSU1RBVFVTX05PQVVESU8iIHZhbHVlPSJHZWVuIGF1ZGlvIi8+DQoJCTx1aXRleHQgbmFtZT0iU0NSVUJCQVJTVEFUVVNfVklEUExBWUlORyIgdmFsdWU9IlZpZGVvIGFmc3BlbGVuIi8+DQoJCTx1aXRleHQgbmFtZT0iU0NSVUJCQVJTVEFUVVNfTE9BRElORyIgdmFsdWU9IkxhZGVuIi8+DQoJCTx1aXRleHQgbmFtZT0iU0NSVUJCQVJTVEFUVVNfQlVGRkVSSU5HIiB2YWx1ZT0iQnVmZmVyZW4iLz4NCgkJPHVpdGV4dCBuYW1lPSJTQ1JVQkJBUlNUQVRVU19RVUVTVElPTiIgdmFsdWU9IlZyYWFnIG1ldCBhbnR3b29yZCIvPg0KCQk8dWl0ZXh0IG5hbWU9IlNDUlVCQkFSU1RBVFVTX1JFVklFV1FVSVoiIHZhbHVlPSJRdWl6IGNvbnRyb2xlcmVuIi8+DQoJCTwhLS0gc3Vic3RpdHV0aW9uOiAlbSA9PSBtaW51dGVzIHJlbWFpbmluZyAtLT4NCgkJPCEtLSBzdWJzdGl0dXRpb246ICVzID09IHNlY29uZHMgcmVtYWluaW5nIC0tPg0KCQk8dWl0ZXh0IG5hbWU9IkVMQVBTRUQiIHZhbHVlPSJFciByZXN0ZXJlbiAlbSBtaW51dGVuICVzIHNlY29uZGVuIi8+DQoJCTx1aXRleHQgbmFtZT0iTk9URk9VTkQiIHZhbHVlPSJOaWV0cyBnZXZvbmRlbiIvPg0KCQk8dWl0ZXh0IG5hbWU9IkFUVEFDSE1FTlRTIiB2YWx1ZT0iQmlqbGFnZW4iLz4NCgkJPCEtLSBzdWJzdGl0dXRpb246ICVwID09IGN1cnJlbnQgc3BlYWtlcidzIHRpdGxlIC0tPg0KCQk8dWl0ZXh0IG5hbWU9IkJJT1dJTl9USVRMRSIgdmFsdWU9IkJpb2dyYWZpZTogJXAiLz4NCgkJPHVpdGV4dCBuYW1lPSJCSU9CVE5fVElUTEUiIHZhbHVlPSJCaW9ncmFmaWUiLz4NCgkJPHVpdGV4dCBuYW1lPSJESVZJREVSQlROX1RJVExFIiB2YWx1ZT0ifCIvPg0KCQk8dWl0ZXh0IG5hbWU9IkNPTlRBQ1RCVE5fVElUTEUiIHZhbHVlPSJDb250YWN0Ii8+DQoJCTx1aXRleHQgbmFtZT0iVEFCX1FVSVoiIHZhbHVlPSJRdWl6Ii8+DQoJCTx1aXRleHQgbmFtZT0iVEFCX09VVExJTkUiIHZhbHVlPSJPdmVyemljaHQiLz4NCgkJPHVpdGV4dCBuYW1lPSJUQUJfVEhVTUIiIHZhbHVlPSJNaW5pYXR1dXIiLz4NCgkJPHVpdGV4dCBuYW1lPSJUQUJfTk9URVMiIHZhbHVlPSJOb3RpdGllcyIvPg0KCQk8dWl0ZXh0IG5hbWU9IlRBQl9TRUFSQ0giIHZhbHVlPSJab2VrZW4iLz4NCgkJPHVpdGV4dCBuYW1lPSJTTElERV9IRUFESU5HIiB2YWx1ZT0iVGl0ZWwgdmFuIGRpYSIvPg0KCQk8dWl0ZXh0IG5hbWU9IkRVUkFUSU9OX0hFQURJTkciIHZhbHVlPSJEdXVyIi8+DQoJCTx1aXRleHQgbmFtZT0iU0VBUkNIX0hFQURJTkciIHZhbHVlPSJab2VrZW4gbmFhciB0ZWtzdDoiLz4NCgkJPHVpdGV4dCBuYW1lPSJUSFVNQl9IRUFESU5HIiB2YWx1ZT0iRGlhIi8+DQoJCTx1aXRleHQgbmFtZT0iVEhVTUJfSU5GTyIgdmFsdWU9IlRpdGVsL2R1dXIgdmFuIGRpYSIvPg0KCQk8dWl0ZXh0IG5hbWU9IkFUVEFDSE5BTUVfSEVBRElORyIgdmFsdWU9IkJlc3RhbmRzbmFhbSIvPg0KCQk8dWl0ZXh0IG5hbWU9IkFUVEFDSFNJWkVfSEVBRElORyIgdmFsdWU9Ikdyb290dGUiLz4NCgkJPHVpdGV4dCBuYW1lPSJTTElERV9OT1RFUyIgdmFsdWU9IkRpYW5vdGl0aWVzIi8+DQoJCTwhLS1xdWl6IHBvZCBhbmQgbWVzc2FnZSBib3ggdGV4dHMtLT4NCgkJPHVpdGV4dCBuYW1lPSJRVUlaUE9EX1FVSVpfQVRURU1QVCIgdmFsdWU9IlF1aXpwb2dpbmc6Ii8+DQoJCTx1aXRleHQgbmFtZT0iUVVJWlBPRF9RVUlaX0FUVEVNUFRfVkFMVUUiIHZhbHVlPSIlbiB2YW4gJXQiLz4NCgkJPHVpdGV4dCBuYW1lPSJRVUlaUE9EX1FVSVpfU0NPUkUiIHZhbHVlPSJCZWhhYWxkZSBzY29yZToiLz4NCgkJPHVpdGV4dCBuYW1lPSJRVUlaUE9EX1FVSVpfUEFTU1NDT1JFIiB2YWx1ZT0iVm9sZG9lbmRlIHNjb3JlOiIvPg0KCQk8dWl0ZXh0IG5hbWU9IlFVSVpQT0RfUVVJWl9NQVhTQ09SRSIgdmFsdWU9Ik1heGltYWFsIGhhYWxiYXJlIHNjb3JlOiIvPg0KCQk8dWl0ZXh0IG5hbWU9IlFVSVpQT0RfUVVFU0FUTVBUX1NUUiIgdmFsdWU9IlBvZ2luZzogJW4gdmFuICV0Ii8+DQoJCTx1aXRleHQgbmFtZT0iUVVJWlBPRF9RVUVTVFlQRV9TVFIiIHZhbHVlPSJUeXBlOiAlcyIvPg0KCQk8dWl0ZXh0IG5hbWU9IlFVSVpQT0RfUVVFU1RZUEVfR1JEIiB2YWx1ZT0iVGVsdCB2b29yIHNjb3JlIi8+DQoJCTx1aXRleHQgbmFtZT0iUVVJWlBPRF9RVUVTVFlQRV9TVlkiIHZhbHVlPSJFbnF1w6p0ZSIvPg0KCQk8dWl0ZXh0IG5hbWU9IlFVSVpQT0RfUVVJWkFUTVBUX0lORiIgdmFsdWU9Ik9uYmVwZXJrdCIvPg0KCQk8dWl0ZXh0IG5hbWU9IlFVSVpQT0RfUVVFU0FUTVBUX0lORiIgdmFsdWU9Ik9uYmVwZXJrdCIvPg0KCQk8dWl0ZXh0IG5hbWU9IldBUk5JTkdNU0dfWUVTU1RSSU5HIiB2YWx1ZT0iSmEiLz4NCgkJPHVpdGV4dCBuYW1lPSJXQVJOSU5HTVNHX05PU1RSSU5HIiB2YWx1ZT0iTmVlIi8+DQoJCTx1aXRleHQgbmFtZT0iV0FSTklOR01TR19USVRMRVNUUklORyIgdmFsdWU9IldhYXJzY2h1d2luZyBtZXQgYmV0cmVra2luZyB0b3QgcXVpem5hdmlnYXRpZSIvPg0KCQk8dWl0ZXh0IG5hbWU9IldBUk5JTkdNU0dfTVNHU1RSSU5HIiB2YWx1ZT0iVSBoZWJ0IG5pZXQgYWxsZSB2cmFnZW4gaW4gZGV6ZSBxdWl6IGJlYW50d29vcmQuJiN4QTsmI3hBO0tsaWsgb3AgSmEgb20gZGUgcXVpeiBhZiB0ZSBzbHVpdGVuLiBLbGlrIG9wIE5lZSBvbSBkZSBxdWl6IHZvb3J0IHRlIHpldHRlbi4iLz4NCgkJPHVpdGV4dCBuYW1lPSJJTkZPUk1BVElPTl9IMjY0X0ZMQVNIUExBWUVSIiB2YWx1ZT0iRGV6ZSB2aWRlbyB3b3JkdCBuaWV0IG9uZGVyc3RldW5kIGRvb3IgZGUgdmVyc2llIHZhbiBGbGFzaCBQbGF5ZXIgZGllIG1vbWVudGVlbCBvcCB1dyBjb21wdXRlciBpcyBnZcOvbnN0YWxsZWVyZC4gS2xpayBpbiBkZSB2aWRlbyBvbSBkZSBuaWV1d3N0ZSBGbGFzaCBQbGF5ZXIgdGUgZG93bmxvYWRlb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WmlqcGFuZWVsIGFhbiBkZWVsbmVtZXJzIHdlZXJnZXZlbiIvPg0KCQk8dWl0ZXh0IG5hbWU9Ik1VVEUiIHZhbHVlPSJEZW1wZW4iLz4NCgkJPHVpdGV4dCBuYW1lPSJET0NXUkFQX1RJVExFIiB2YWx1ZT0iUHJlc2VudGVyLWJlc3RhbmRzYmlqbGFnZSIvPg0KCQk8dWl0ZXh0IG5hbWU9IkRPQ1dSQVBfTVNHIiB2YWx1ZT0iT3BzbGFhbiBpbiBEZXplIGNvbXB1dGVyIi8+DQoJCTx1aXRleHQgbmFtZT0iRE9DV1JBUF9QUk9NUFQiIHZhbHVlPSJLbGlrIG9tIHRlIGRvd25sb2FkZW4iLz4NCgk8L2xhbmd1YWdlPg0KCTxsYW5ndWFnZSBpZD0iY24iPg0KCQk8IS0tIGZvcm1hdCBmb3IgdWlmb250IHZhbHVlIGlzICJmb250LHNpemUsaXNib2xkLGlzaXRhbGljLGlzc2hhZG93ZWQiIC0tPg0KCQk8dWlmb250IG5hbWU9IkZPTlRfUVVJWlpJTkciIHZhbHVlPSLlrovkvZMtMTgwMzAsMTAsZmFsc2UsZmFsc2UsZmFsc2UiLz4NCgkJPHVpZm9udCBuYW1lPSJGT05UX1NDUlVCU1RBVFVTIiB2YWx1ZT0i5a6L5L2TLTE4MDMwLDEwLHRydWUsZmFsc2UsdHJ1ZSIvPg0KCQk8dWlmb250IG5hbWU9IkZPTlRfU0NSVUJUSU1FIiB2YWx1ZT0i5a6L5L2TLTE4MDMwLDEwLGZhbHNlLGZhbHNlLHRydWUiLz4NCgkJPHVpZm9udCBuYW1lPSJGT05UX0VMQVBTRURUSU1FIiB2YWx1ZT0i5a6L5L2TLTE4MDMwLDEwLHRydWUsZmFsc2UsdHJ1ZSIvPg0KCQk8dWlmb250IG5hbWU9IkZPTlRfVVRJTFNNRU5VIiB2YWx1ZT0i5a6L5L2TLTE4MDMwLDEwLHRydWUsZmFsc2UsZmFsc2UiLz4NCgkJPHVpZm9udCBuYW1lPSJGT05UX1RBQlMiIHZhbHVlPSLlrovkvZMtMTgwMzAsMTQsdHJ1ZSxmYWxzZSx0cnVlIi8+DQoJCTx1aWZvbnQgbmFtZT0iRk9OVF9QUkVTRU5UQVRJT05OQU1FIiB2YWx1ZT0i5a6L5L2TLTE4MDMwLDE0LGZhbHNlLGZhbHNlLHRydWUiLz4NCgkJPHVpZm9udCBuYW1lPSJGT05UX1BSRVNFTlRFUk5BTUUiIHZhbHVlPSLlrovkvZMtMTgwMzAsMTQsdHJ1ZSxmYWxzZSx0cnVlIi8+DQoJCTx1aWZvbnQgbmFtZT0iRk9OVF9QUkVTRU5URVJUSVRMRSIgdmFsdWU9IuWui+S9ky0xODAzMCwxMyxmYWxzZSxmYWxzZSx0cnVlIi8+DQoJCTx1aWZvbnQgbmFtZT0iRk9OVF9CSU9CVE4iIHZhbHVlPSLlrovkvZMtMTgwMzAsMTAsZmFsc2UsZmFsc2UsdHJ1ZSIvPg0KCQk8dWlmb250IG5hbWU9IkZPTlRfTk9URVMiIHZhbHVlPSLlrovkvZMtMTgwMzAsMTIsZmFsc2UsZmFsc2UsZmFsc2UiLz4NCgkJPHVpZm9udCBuYW1lPSJGT05UX09VVExJTkUiIHZhbHVlPSLlrovkvZMtMTgwMzAsMTIsZmFsc2UsZmFsc2UsdHJ1ZSIvPg0KCQk8dWlmb250IG5hbWU9IkZPTlRfU0VBUkNIIiB2YWx1ZT0i5a6L5L2TLTE4MDMwLDEyLGZhbHNlLGZhbHNlLHRydWUiLz4NCgkJPHVpZm9udCBuYW1lPSJGT05UX1RIVU1CIiB2YWx1ZT0i5a6L5L2TLTE4MDMwLDEwLGZhbHNlLGZhbHNlLHRydWUiLz4NCgkJPHVpZm9udCBuYW1lPSJGT05UX0JJT1dJTiIgdmFsdWU9IuWui+S9ky0xODAzMCwxMixmYWxzZSxmYWxzZSxmYWxzZSIvPg0KCQk8dWlmb250IG5hbWU9IkZPTlRfTElTVEhFQURJTkciIHZhbHVlPSLlrovkvZMtMTgwMzAsMTAsZmFsc2UsZmFsc2UsZmFsc2UiLz4NCgkJPHVpZm9udCBuYW1lPSJGT05UX1dJTlRJVExFIiB2YWx1ZT0i5a6L5L2TLTE4MDMwLDEwLGZhbHNlLGZhbHNlLHRydWUiLz4NCgkJPHVpZm9udCBuYW1lPSJGT05UX0FUVEFDSE1FTlRTIiB2YWx1ZT0i5a6L5L2TLTE4MDMwLDEyLGZhbHNlLGZhbHNlLHRydWUiLz4NCgkJPCEtLXF1aXogcG9kIGFuZCBtZXNzYWdlIGJveCB0ZXh0IGZvbnRzLS0+DQoJCTx1aWZvbnQgbmFtZT0iRk9OVF9NU0dCT1hfV0lOVElUTEUiIHZhbHVlPSLlrovkvZMtMTgwMzAsMTIsdHJ1ZSxmYWxzZSx0cnVlIi8+DQoJCTx1aWZvbnQgbmFtZT0iRk9OVF9NU0dCT1hfTVNHIiB2YWx1ZT0i5a6L5L2TLTE4MDMwLDEyLGZhbHNlLGZhbHNlLHRydWUiLz4NCgkJPHVpZm9udCBuYW1lPSJGT05UX01TR0JPWF9PUFRJT05TIiB2YWx1ZT0i5a6L5L2TLTE4MDMwLDEwLHRydWUsZmFsc2UsdHJ1ZSIvPg0KCQk8dWlmb250IG5hbWU9IkZPTlRfUVVJWlBPRF9RVUlaX1RJVExFIiB2YWx1ZT0i5a6L5L2TLTE4MDMwLDEyLHRydWUsZmFsc2UsdHJ1ZSIvPg0KCQk8dWlmb250IG5hbWU9IkZPTlRfUVVJWlBPRF9RVUlaX0FUVEVNUFQiIHZhbHVlPSLlrovkvZMtMTgwMzAsMTAsZmFsc2UsZmFsc2UsdHJ1ZSIvPg0KCQk8dWlmb250IG5hbWU9IkZPTlRfUVVJWlBPRF9RVUlaX0FUVEVNUFRfVkFMVUUiIHZhbHVlPSLlrovkvZMtMTgwMzAsMTAsdHJ1ZSxmYWxzZSx0cnVlIi8+DQoJCTx1aWZvbnQgbmFtZT0iRk9OVF9RVUlaUE9EX1FVRVNUSU9OX1NDT1JFIiB2YWx1ZT0i5a6L5L2TLTE4MDMwLDEwLGZhbHNlLGZhbHNlLHRydWUiLz4NCgkJPHVpZm9udCBuYW1lPSJGT05UX1FVSVpQT0RfUVVFU1RJT05fU0NPUkVfVkFMVUUiIHZhbHVlPSLlrovkvZMtMTgwMzAsMTAsdHJ1ZSxmYWxzZSx0cnVlIi8+DQoJCTx1aWZvbnQgbmFtZT0iRk9OVF9RVUlaUE9EX1FVRVNUSU9OX0FUVEVNUFQiIHZhbHVlPSLlrovkvZMtMTgwMzAsMTAsZmFsc2UsZmFsc2UsdHJ1ZSIvPg0KCQk8dWlmb250IG5hbWU9IkZPTlRfUVVJWlBPRF9RVUVTVElPTl9BVFRFTVBUX1ZBTFVFIiB2YWx1ZT0i5a6L5L2TLTE4MDMwLDEwLHRydWUsZmFsc2UsdHJ1ZSIvPg0KCQk8dWlmb250IG5hbWU9IkZPTlRfUVVJWlBPRF9RVUVTVElPTl9UQUciIHZhbHVlPSLlrovkvZMtMTgwMzAsMTIsdHJ1ZSxmYWxzZSx0cnVlIi8+DQoJCTx1aWZvbnQgbmFtZT0iRk9OVF9RVUlaUE9EX1FVSVpfUVVFU1RJT05fQ09VTlQiIHZhbHVlPSLlrovkvZMtMTgwMzAsMTAsZmFsc2UsZmFsc2UsdHJ1ZSIvPg0KCQk8dWlmb250IG5hbWU9IkZPTlRfUVVJWlBPRF9RVUlaX1FVRVNUSU9OX0NPVU5UX1ZBTFVFIiB2YWx1ZT0i5a6L5L2TLTE4MDMwLDEwLHRydWUsZmFsc2UsdHJ1ZSIvPg0KCQk8dWlmb250IG5hbWU9IkZPTlRfUVVJWlBPRF9RVUlaX1FVRVNUSU9OX0FUVEVNUFRFRCIgdmFsdWU9IuWui+S9ky0xODAzMCwxMCxmYWxzZSxmYWxzZSx0cnVlIi8+DQoJCTx1aWZvbnQgbmFtZT0iRk9OVF9RVUlaUE9EX1FVSVpfUVVFU1RJT05fQVRURU1QVEVEX1ZBTFVFIiB2YWx1ZT0i5a6L5L2TLTE4MDMwLDEwLHRydWUsZmFsc2UsdHJ1ZSIvPg0KCQk8dWlmb250IG5hbWU9IkZPTlRfUVVJWlBPRF9RVUlaX1NDT1JFX1RBRyIgdmFsdWU9IuWui+S9ky0xODAzMCwxMix0cnVlLGZhbHNlLHRydWUiLz4NCgkJPHVpZm9udCBuYW1lPSJGT05UX1FVSVpQT0RfUVVJWl9TQ09SRSIgdmFsdWU9IuWui+S9ky0xODAzMCwxMCxmYWxzZSxmYWxzZSx0cnVlIi8+DQoJCTx1aWZvbnQgbmFtZT0iRk9OVF9RVUlaUE9EX1FVSVpfU0NPUkVfVkFMVUUiIHZhbHVlPSLlrovkvZMtMTgwMzAsMTAsdHJ1ZSxmYWxzZSx0cnVlIi8+DQoJCTx1aWZvbnQgbmFtZT0iRk9OVF9RVUlaUE9EX1FVSVpfTUFYU0NPUkUiIHZhbHVlPSLlrovkvZMtMTgwMzAsMTAsZmFsc2UsZmFsc2UsdHJ1ZSIvPg0KCQk8dWlmb250IG5hbWU9IkZPTlRfUVVJWlBPRF9RVUlaX01BWFNDT1JFX1ZBTFVFIiB2YWx1ZT0i5a6L5L2TLTE4MDMwLDEwLHRydWUsZmFsc2UsdHJ1ZSIvPg0KCQk8dWlmb250IG5hbWU9IkZPTlRfUVVJWlBPRF9RVUlaX1BBU1NTQ09SRSIgdmFsdWU9IuWui+S9ky0xODAzMCwxMCxmYWxzZSxmYWxzZSx0cnVlIi8+DQoJCTx1aWZvbnQgbmFtZT0iRk9OVF9RVUlaUE9EX1FVSVpfUEFTU1NDT1JFX1ZBTFVFIiB2YWx1ZT0i5a6L5L2TLTE4MDMwLDEwLHRydWUsZmFsc2UsdHJ1ZSIvPg0KCQk8IS0tIHVpdGV4dCAtLT4NCgkJPCEtLSBzdWJzdGl0dXRpb246ICVuID09IHNsaWRlIG51bWJlciAtLT4NCgkJPHVpdGV4dCBuYW1lPSJVTk5BTUVEU0xJREVUSVRMRSIgdmFsdWU9IuW5u+eBr+eJhyAlbiIvPg0KCQk8IS0tIHN1YnN0aXR1dGlvbjogJW4gPT0gc2xpZGUgbnVtYmVyIC0tPg0KCQk8IS0tIHN1YnN0aXR1dGlvbjogJXQgPT0gdG90YWwgc2xpZGUgY291bnQgLS0+DQoJCTx1aXRleHQgbmFtZT0iU0NSVUJCQVJTVEFUVVNfU0xJREVJTkZPIiB2YWx1ZT0i5bm754Gv54mHICVuIC8gJXQgfCAiLz4NCgkJPHVpdGV4dCBuYW1lPSJTQ1JVQkJBUlNUQVRVU19TVE9QUEVEIiB2YWx1ZT0i5bey5YGc5q2iIi8+DQoJCTx1aXRleHQgbmFtZT0iU0NSVUJCQVJTVEFUVVNfUExBWUlORyIgdmFsdWU9Iuato+WcqOaSreaUviIvPg0KCQk8dWl0ZXh0IG5hbWU9IlNDUlVCQkFSU1RBVFVTX05PQVVESU8iIHZhbHVlPSLml6Dpn7PpopEiLz4NCgkJPHVpdGV4dCBuYW1lPSJTQ1JVQkJBUlNUQVRVU19WSURQTEFZSU5HIiB2YWx1ZT0i6KeG6aKR5pKt5pS+Ii8+DQoJCTx1aXRleHQgbmFtZT0iU0NSVUJCQVJTVEFUVVNfTE9BRElORyIgdmFsdWU9Iuato+WcqOi9veWFpSIvPg0KCQk8dWl0ZXh0IG5hbWU9IlNDUlVCQkFSU1RBVFVTX0JVRkZFUklORyIgdmFsdWU9Iuato+WcqOi/m+ihjOe8k+WGsuWkhOeQhiIvPg0KCQk8dWl0ZXh0IG5hbWU9IlNDUlVCQkFSU1RBVFVTX1FVRVNUSU9OIiB2YWx1ZT0i5Zue562U6Zeu6aKYIi8+DQoJCTx1aXRleHQgbmFtZT0iU0NSVUJCQVJTVEFUVVNfUkVWSUVXUVVJWiIgdmFsdWU9Iuato+WcqOWuoemYhea1i+mqjCIvPg0KCQk8IS0tIHN1YnN0aXR1dGlvbjogJW0gPT0gbWludXRlcyByZW1haW5pbmcgLS0+DQoJCTwhLS0gc3Vic3RpdHV0aW9uOiAlcyA9PSBzZWNvbmRzIHJlbWFpbmluZyAtLT4NCgkJPHVpdGV4dCBuYW1lPSJFTEFQU0VEIiB2YWx1ZT0i5Ymp5L2ZICVtIOWIhumSnyAlcyDnp5IiLz4NCgkJPHVpdGV4dCBuYW1lPSJOT1RGT1VORCIgdmFsdWU9IuacquaJvuWIsOS7u+S9leWGheWuuSIvPg0KCQk8dWl0ZXh0IG5hbWU9IkFUVEFDSE1FTlRTIiB2YWx1ZT0i6ZmE5Lu2Ii8+DQoJCTwhLS0gc3Vic3RpdHV0aW9uOiAlcCA9PSBjdXJyZW50IHNwZWFrZXIncyB0aXRsZSAtLT4NCgkJPHVpdGV4dCBuYW1lPSJCSU9XSU5fVElUTEUiIHZhbHVlPSLkuKrkurrnroDku4s6ICVwIi8+DQoJCTx1aXRleHQgbmFtZT0iQklPQlROX1RJVExFIiB2YWx1ZT0i5Liq5Lq6566A5LuLIi8+DQoJCTx1aXRleHQgbmFtZT0iRElWSURFUkJUTl9USVRMRSIgdmFsdWU9InwiLz4NCgkJPHVpdGV4dCBuYW1lPSJDT05UQUNUQlROX1RJVExFIiB2YWx1ZT0i6IGU57O75pa55byPIi8+DQoJCTx1aXRleHQgbmFtZT0iVEFCX1FVSVoiIHZhbHVlPSLmtYvpqowiLz4NCgkJPHVpdGV4dCBuYW1lPSJUQUJfT1VUTElORSIgdmFsdWU9IuWkp+e6siIvPg0KCQk8dWl0ZXh0IG5hbWU9IlRBQl9USFVNQiIgdmFsdWU9Iue8qeeVpeWbviIvPg0KCQk8dWl0ZXh0IG5hbWU9IlRBQl9OT1RFUyIgdmFsdWU9IuWkh+azqCIvPg0KCQk8dWl0ZXh0IG5hbWU9IlRBQl9TRUFSQ0giIHZhbHVlPSLmkJzntKIiLz4NCgkJPHVpdGV4dCBuYW1lPSJTTElERV9IRUFESU5HIiB2YWx1ZT0i5bm754Gv54mH5qCH6aKYIi8+DQoJCTx1aXRleHQgbmFtZT0iRFVSQVRJT05fSEVBRElORyIgdmFsdWU9IuaMgee7reaXtumXtCIvPg0KCQk8dWl0ZXh0IG5hbWU9IlNFQVJDSF9IRUFESU5HIiB2YWx1ZT0i5pCc57Si5paH5pysOiIvPg0KCQk8dWl0ZXh0IG5hbWU9IlRIVU1CX0hFQURJTkciIHZhbHVlPSLlubvnga/niYciLz4NCgkJPHVpdGV4dCBuYW1lPSJUSFVNQl9JTkZPIiB2YWx1ZT0i5bm754Gv54mH5qCH6aKYL+aMgee7reaXtumXtCIvPg0KCQk8dWl0ZXh0IG5hbWU9IkFUVEFDSE5BTUVfSEVBRElORyIgdmFsdWU9IuaWh+S7tuWQjSIvPg0KCQk8dWl0ZXh0IG5hbWU9IkFUVEFDSFNJWkVfSEVBRElORyIgdmFsdWU9IuWkp+WwjyIvPg0KCQk8dWl0ZXh0IG5hbWU9IlNMSURFX05PVEVTIiB2YWx1ZT0i5bm754Gv54mH5aSH5rOoIi8+DQoJCTwhLS1xdWl6IHBvZCBhbmQgbWVzc2FnZSBib3ggdGV4dHMtLT4NCgkJPHVpdGV4dCBuYW1lPSJRVUlaUE9EX1FVSVpfQVRURU1QVCIgdmFsdWU9Iua1i+mqjOWwneivleasoeaVsDoiLz4NCgkJPHVpdGV4dCBuYW1lPSJRVUlaUE9EX1FVSVpfQVRURU1QVF9WQUxVRSIgdmFsdWU9IuesrCAlbiDmrKHvvIzlhbEgJXQg5qyhIi8+DQoJCTx1aXRleHQgbmFtZT0iUVVJWlBPRF9RVUlaX1NDT1JFIiB2YWx1ZT0i5b6X5YiGOiIvPg0KCQk8dWl0ZXh0IG5hbWU9IlFVSVpQT0RfUVVJWl9QQVNTU0NPUkUiIHZhbHVlPSLlj4rmoLzliIbmlbA6Ii8+DQoJCTx1aXRleHQgbmFtZT0iUVVJWlBPRF9RVUlaX01BWFNDT1JFIiB2YWx1ZT0i5pyA6auY5YiG5pWwOiIvPg0KCQk8dWl0ZXh0IG5hbWU9IlFVSVpQT0RfUVVFU0FUTVBUX1NUUiIgdmFsdWU9IuWwneivleasoeaVsDog56ysICVuIOasoe+8jOWFsSAldCDmrKEiLz4NCgkJPHVpdGV4dCBuYW1lPSJRVUlaUE9EX1FVRVNUWVBFX1NUUiIgdmFsdWU9Iuexu+WeizogJXMiLz4NCgkJPHVpdGV4dCBuYW1lPSJRVUlaUE9EX1FVRVNUWVBFX0dSRCIgdmFsdWU9IuivhOe6pyIvPg0KCQk8dWl0ZXh0IG5hbWU9IlFVSVpQT0RfUVVFU1RZUEVfU1ZZIiB2YWx1ZT0i6LCD5p+lIi8+DQoJCTx1aXRleHQgbmFtZT0iUVVJWlBPRF9RVUlaQVRNUFRfSU5GIiB2YWx1ZT0i5peg6ZmQIi8+DQoJCTx1aXRleHQgbmFtZT0iUVVJWlBPRF9RVUVTQVRNUFRfSU5GIiB2YWx1ZT0i5peg6ZmQIi8+DQoJCTx1aXRleHQgbmFtZT0iV0FSTklOR01TR19ZRVNTVFJJTkciIHZhbHVlPSLmmK8iLz4NCgkJPHVpdGV4dCBuYW1lPSJXQVJOSU5HTVNHX05PU1RSSU5HIiB2YWx1ZT0i5ZCmIi8+DQoJCTx1aXRleHQgbmFtZT0iV0FSTklOR01TR19USVRMRVNUUklORyIgdmFsdWU9Iua1i+mqjOWvvOiIquitpuWRiiIvPg0KCQk8dWl0ZXh0IG5hbWU9IldBUk5JTkdNU0dfTVNHU1RSSU5HIiB2YWx1ZT0i5q2k5rWL6aqM5Lit5pyJ5pyq5bCd6K+V5L2c562U55qE6Zeu6aKY44CCJiN4QTsmI3hBO+WNleWHu+KAnOaYr+KAnemAgOWHuuatpOa1i+mqjOOAguWNleWHu+KAnOWQpuKAnee7p+e7rea1i+mqjOOAgiIvPg0KCQk8dWl0ZXh0IG5hbWU9IklORk9STUFUSU9OX0gyNjRfRkxBU0hQTEFZRVIiIHZhbHVlPSLlvZPliY3lronoo4XlnKjmgqjnmoTorqHnrpfmnLrkuIrnmoQgRmxhc2ggUGxheWVyIOeJiOacrOS4jeaUr+aMgeivpeinhumikeOAguWNleWHu+inhumikeWMuuWfn+S4i+i9veacgOaWsOeJiOacrOeahCBGbGFzaCBQbGF5ZXLjgII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5ZCR5Y+C5Yqg6ICF5pi+56S65o+Q6KaB5qCPIi8+DQoJCTx1aXRleHQgbmFtZT0iTVVURSIgdmFsdWU9IumdmemfsyIvPg0KCQk8dWl0ZXh0IG5hbWU9IkRPQ1dSQVBfVElUTEUiIHZhbHVlPSJQcmVzZW50ZXIg5paH5Lu26ZmE5Lu2Ii8+DQoJCTx1aXRleHQgbmFtZT0iRE9DV1JBUF9NU0ciIHZhbHVlPSLkv53lrZjliLDmiJHnmoTorqHnrpfmnLoiLz4NCgkJPHVpdGV4dCBuYW1lPSJET0NXUkFQX1BST01QVCIgdmFsdWU9IuWNleWHu+S7peS4i+i9vSIvPg0KCTwvbGFuZ3VhZ2U+DQo8L2NvbmZpZ3VyYXRpb24+DQo="/>
  <p:tag name="MMPROD_UIDATA" val="&lt;database version=&quot;7.0&quot;&gt;&lt;object type=&quot;1&quot; unique_id=&quot;10001&quot;&gt;&lt;property id=&quot;20141&quot; value=&quot;dec52&quot;/&gt;&lt;property id=&quot;20144&quot; value=&quot;1&quot;/&gt;&lt;property id=&quot;20146&quot; value=&quot;0&quot;/&gt;&lt;property id=&quot;20147&quot; value=&quot;0&quot;/&gt;&lt;property id=&quot;20148&quot; value=&quot;5&quot;/&gt;&lt;property id=&quot;20180&quot; value=&quot;0&quot;/&gt;&lt;property id=&quot;20181&quot; value=&quot;1&quot;/&gt;&lt;property id=&quot;20182&quot; value=&quot;0&quot;/&gt;&lt;property id=&quot;20183&quot; value=&quot;1&quot;/&gt;&lt;property id=&quot;20184&quot; value=&quot;7&quot;/&gt;&lt;property id=&quot;20224&quot; value=&quot;C:\Documents and Settings\Jekan\Desktop&quot;/&gt;&lt;property id=&quot;20250&quot; value=&quot;0&quot;/&gt;&lt;property id=&quot;20251&quot; value=&quot;0&quot;/&gt;&lt;property id=&quot;20259&quot; value=&quot;0&quot;/&gt;&lt;object type=&quot;10&quot; unique_id=&quot;10002&quot;&gt;&lt;object type=&quot;11&quot; unique_id=&quot;10003&quot;&gt;&lt;property id=&quot;20180&quot; value=&quot;0&quot;/&gt;&lt;property id=&quot;20181&quot; value=&quot;1&quot;/&gt;&lt;property id=&quot;20182&quot; value=&quot;0&quot;/&gt;&lt;property id=&quot;20183&quot; value=&quot;1&quot;/&gt;&lt;/object&gt;&lt;object type=&quot;12&quot; unique_id=&quot;10145&quot;&gt;&lt;/object&gt;&lt;/object&gt;&lt;object type=&quot;4&quot; unique_id=&quot;10004&quot;&gt;&lt;/object&gt;&lt;object type=&quot;2&quot; unique_id=&quot;10005&quot;&gt;&lt;object type=&quot;3&quot; unique_id=&quot;10006&quot;&gt;&lt;property id=&quot;20148&quot; value=&quot;5&quot;/&gt;&lt;property id=&quot;20300&quot; value=&quot;Slide 1 - &amp;quot;A Regulatory Theory &amp;#x0D;&amp;#x0A;of Cortical Organization &amp;#x0D;&amp;#x0A;and its Applications to Robotics&amp;quot;&quot;/&gt;&lt;property id=&quot;20307&quot; value=&quot;256&quot;/&gt;&lt;property id=&quot;20309&quot; value=&quot;-1&quot;/&gt;&lt;/object&gt;&lt;object type=&quot;3&quot; unique_id=&quot;10007&quot;&gt;&lt;property id=&quot;20148&quot; value=&quot;5&quot;/&gt;&lt;property id=&quot;20300&quot; value=&quot;Slide 2 - &amp;quot;Outline&amp;quot;&quot;/&gt;&lt;property id=&quot;20307&quot; value=&quot;257&quot;/&gt;&lt;property id=&quot;20309&quot; value=&quot;-1&quot;/&gt;&lt;/object&gt;&lt;object type=&quot;3&quot; unique_id=&quot;10008&quot;&gt;&lt;property id=&quot;20148&quot; value=&quot;5&quot;/&gt;&lt;property id=&quot;20300&quot; value=&quot;Slide 3 - &amp;quot;Motivation&amp;quot;&quot;/&gt;&lt;property id=&quot;20307&quot; value=&quot;258&quot;/&gt;&lt;property id=&quot;20309&quot; value=&quot;-1&quot;/&gt;&lt;/object&gt;&lt;object type=&quot;3&quot; unique_id=&quot;10009&quot;&gt;&lt;property id=&quot;20148&quot; value=&quot;5&quot;/&gt;&lt;property id=&quot;20300&quot; value=&quot;Slide 4 - &amp;quot;Motivation&amp;quot;&quot;/&gt;&lt;property id=&quot;20307&quot; value=&quot;276&quot;/&gt;&lt;property id=&quot;20309&quot; value=&quot;-1&quot;/&gt;&lt;/object&gt;&lt;object type=&quot;3&quot; unique_id=&quot;10010&quot;&gt;&lt;property id=&quot;20148&quot; value=&quot;5&quot;/&gt;&lt;property id=&quot;20300&quot; value=&quot;Slide 5 - &amp;quot;Motivation&amp;quot;&quot;/&gt;&lt;property id=&quot;20307&quot; value=&quot;277&quot;/&gt;&lt;property id=&quot;20309&quot; value=&quot;-1&quot;/&gt;&lt;/object&gt;&lt;object type=&quot;3&quot; unique_id=&quot;10016&quot;&gt;&lt;property id=&quot;20148&quot; value=&quot;5&quot;/&gt;&lt;property id=&quot;20300&quot; value=&quot;Slide 10 - &amp;quot;Nature’s Control System: Regulation&amp;quot;&quot;/&gt;&lt;property id=&quot;20307&quot; value=&quot;278&quot;/&gt;&lt;property id=&quot;20309&quot; value=&quot;-1&quot;/&gt;&lt;/object&gt;&lt;object type=&quot;3&quot; unique_id=&quot;10017&quot;&gt;&lt;property id=&quot;20148&quot; value=&quot;5&quot;/&gt;&lt;property id=&quot;20300&quot; value=&quot;Slide 11 - &amp;quot;Objective&amp;quot;&quot;/&gt;&lt;property id=&quot;20307&quot; value=&quot;267&quot;/&gt;&lt;property id=&quot;20309&quot; value=&quot;-1&quot;/&gt;&lt;/object&gt;&lt;object type=&quot;3&quot; unique_id=&quot;10018&quot;&gt;&lt;property id=&quot;20148&quot; value=&quot;5&quot;/&gt;&lt;property id=&quot;20300&quot; value=&quot;Slide 130 - &amp;quot;Evolutionary Algorithms&amp;quot;&quot;/&gt;&lt;property id=&quot;20307&quot; value=&quot;299&quot;/&gt;&lt;property id=&quot;20309&quot; value=&quot;-1&quot;/&gt;&lt;/object&gt;&lt;object type=&quot;3&quot; unique_id=&quot;10019&quot;&gt;&lt;property id=&quot;20148&quot; value=&quot;5&quot;/&gt;&lt;property id=&quot;20300&quot; value=&quot;Slide 131 - &amp;quot;Background: Artificial Neural Networks&amp;quot;&quot;/&gt;&lt;property id=&quot;20307&quot; value=&quot;298&quot;/&gt;&lt;property id=&quot;20309&quot; value=&quot;-1&quot;/&gt;&lt;/object&gt;&lt;object type=&quot;3&quot; unique_id=&quot;10020&quot;&gt;&lt;property id=&quot;20148&quot; value=&quot;5&quot;/&gt;&lt;property id=&quot;20300&quot; value=&quot;Slide 132 - &amp;quot;Background: Artificial Neural Networks&amp;quot;&quot;/&gt;&lt;property id=&quot;20307&quot; value=&quot;324&quot;/&gt;&lt;property id=&quot;20309&quot; value=&quot;-1&quot;/&gt;&lt;/object&gt;&lt;object type=&quot;3&quot; unique_id=&quot;10021&quot;&gt;&lt;property id=&quot;20148&quot; value=&quot;5&quot;/&gt;&lt;property id=&quot;20300&quot; value=&quot;Slide 12 - &amp;quot;Artificial Neural Tissue&amp;#x0D;&amp;#x0A;[Thangavelautham &amp;amp; D’Eleuterio, 2005]&amp;#x0D;&amp;#x0A;&amp;quot;&quot;/&gt;&lt;property id=&quot;20307&quot; value=&quot;268&quot;/&gt;&lt;property id=&quot;20309&quot; value=&quot;-1&quot;/&gt;&lt;/object&gt;&lt;object type=&quot;3&quot; unique_id=&quot;10022&quot;&gt;&lt;property id=&quot;20148&quot; value=&quot;5&quot;/&gt;&lt;property id=&quot;20300&quot; value=&quot;Slide 13&quot;/&gt;&lt;property id=&quot;20307&quot; value=&quot;259&quot;/&gt;&lt;property id=&quot;20309&quot; value=&quot;-1&quot;/&gt;&lt;/object&gt;&lt;object type=&quot;3&quot; unique_id=&quot;10023&quot;&gt;&lt;property id=&quot;20148&quot; value=&quot;5&quot;/&gt;&lt;property id=&quot;20300&quot; value=&quot;Slide 14&quot;/&gt;&lt;property id=&quot;20307&quot; value=&quot;272&quot;/&gt;&lt;property id=&quot;20309&quot; value=&quot;-1&quot;/&gt;&lt;/object&gt;&lt;object type=&quot;3&quot; unique_id=&quot;10024&quot;&gt;&lt;property id=&quot;20148&quot; value=&quot;5&quot;/&gt;&lt;property id=&quot;20300&quot; value=&quot;Slide 15 - &amp;quot;ANT Topology&amp;quot;&quot;/&gt;&lt;property id=&quot;20307&quot; value=&quot;297&quot;/&gt;&lt;property id=&quot;20309&quot; value=&quot;-1&quot;/&gt;&lt;/object&gt;&lt;object type=&quot;3&quot; unique_id=&quot;10025&quot;&gt;&lt;property id=&quot;20148&quot; value=&quot;5&quot;/&gt;&lt;property id=&quot;20300&quot; value=&quot;Slide 16 - &amp;quot;Neural Regulation in ANT&amp;quot;&quot;/&gt;&lt;property id=&quot;20307&quot; value=&quot;296&quot;/&gt;&lt;property id=&quot;20309&quot; value=&quot;-1&quot;/&gt;&lt;/object&gt;&lt;object type=&quot;3&quot; unique_id=&quot;10034&quot;&gt;&lt;property id=&quot;20148&quot; value=&quot;5&quot;/&gt;&lt;property id=&quot;20300&quot; value=&quot;Slide 18 - &amp;quot;ANT Mapping Scheme&amp;quot;&quot;/&gt;&lt;property id=&quot;20307&quot; value=&quot;316&quot;/&gt;&lt;property id=&quot;20309&quot; value=&quot;-1&quot;/&gt;&lt;/object&gt;&lt;object type=&quot;3&quot; unique_id=&quot;10036&quot;&gt;&lt;property id=&quot;20148&quot; value=&quot;5&quot;/&gt;&lt;property id=&quot;20300&quot; value=&quot;Slide 20 - &amp;quot;Neural Regulation: Advantages&amp;quot;&quot;/&gt;&lt;property id=&quot;20307&quot; value=&quot;287&quot;/&gt;&lt;property id=&quot;20309&quot; value=&quot;-1&quot;/&gt;&lt;/object&gt;&lt;object type=&quot;3&quot; unique_id=&quot;10037&quot;&gt;&lt;property id=&quot;20148&quot; value=&quot;5&quot;/&gt;&lt;property id=&quot;20300&quot; value=&quot;Slide 21 - &amp;quot;Tasks&amp;quot;&quot;/&gt;&lt;property id=&quot;20307&quot; value=&quot;286&quot;/&gt;&lt;property id=&quot;20309&quot; value=&quot;-1&quot;/&gt;&lt;/object&gt;&lt;object type=&quot;3&quot; unique_id=&quot;10038&quot;&gt;&lt;property id=&quot;20148&quot; value=&quot;5&quot;/&gt;&lt;property id=&quot;20300&quot; value=&quot;Slide 22 - &amp;quot;Double-Pole Balancing without Velocity Info.&amp;quot;&quot;/&gt;&lt;property id=&quot;20307&quot; value=&quot;306&quot;/&gt;&lt;property id=&quot;20309&quot; value=&quot;-1&quot;/&gt;&lt;/object&gt;&lt;object type=&quot;3&quot; unique_id=&quot;10039&quot;&gt;&lt;property id=&quot;20148&quot; value=&quot;5&quot;/&gt;&lt;property id=&quot;20300&quot; value=&quot;Slide 23 - &amp;quot;Fitness Function &amp;amp; Evaluation&amp;quot;&quot;/&gt;&lt;property id=&quot;20307&quot; value=&quot;307&quot;/&gt;&lt;property id=&quot;20309&quot; value=&quot;-1&quot;/&gt;&lt;/object&gt;&lt;object type=&quot;3&quot; unique_id=&quot;10040&quot;&gt;&lt;property id=&quot;20148&quot; value=&quot;5&quot;/&gt;&lt;property id=&quot;20300&quot; value=&quot;Slide 24 - &amp;quot;Double-Pole Balancing without Velocity Info&amp;quot;&quot;/&gt;&lt;property id=&quot;20307&quot; value=&quot;305&quot;/&gt;&lt;property id=&quot;20309&quot; value=&quot;-1&quot;/&gt;&lt;/object&gt;&lt;object type=&quot;3&quot; unique_id=&quot;10041&quot;&gt;&lt;property id=&quot;20148&quot; value=&quot;5&quot;/&gt;&lt;property id=&quot;20300&quot; value=&quot;Slide 25 - &amp;quot;Double-Pole Balancing without Velocity Info&amp;quot;&quot;/&gt;&lt;property id=&quot;20307&quot; value=&quot;321&quot;/&gt;&lt;property id=&quot;20309&quot; value=&quot;-1&quot;/&gt;&lt;/object&gt;&lt;object type=&quot;3&quot; unique_id=&quot;10042&quot;&gt;&lt;property id=&quot;20148&quot; value=&quot;5&quot;/&gt;&lt;property id=&quot;20300&quot; value=&quot;Slide 27 - &amp;quot;Task Allocation&amp;quot;&quot;/&gt;&lt;property id=&quot;20307&quot; value=&quot;365&quot;/&gt;&lt;property id=&quot;20309&quot; value=&quot;-1&quot;/&gt;&lt;/object&gt;&lt;object type=&quot;3&quot; unique_id=&quot;10043&quot;&gt;&lt;property id=&quot;20148&quot; value=&quot;5&quot;/&gt;&lt;property id=&quot;20300&quot; value=&quot;Slide 26 - &amp;quot;Evolving for Creativity&amp;quot;&quot;/&gt;&lt;property id=&quot;20307&quot; value=&quot;366&quot;/&gt;&lt;property id=&quot;20309&quot; value=&quot;-1&quot;/&gt;&lt;/object&gt;&lt;object type=&quot;3&quot; unique_id=&quot;10044&quot;&gt;&lt;property id=&quot;20148&quot; value=&quot;5&quot;/&gt;&lt;property id=&quot;20300&quot; value=&quot;Slide 28 - &amp;quot;Neural Regulation and Intractability&amp;quot;&quot;/&gt;&lt;property id=&quot;20307&quot; value=&quot;285&quot;/&gt;&lt;property id=&quot;20309&quot; value=&quot;-1&quot;/&gt;&lt;/object&gt;&lt;object type=&quot;3&quot; unique_id=&quot;10048&quot;&gt;&lt;property id=&quot;20148&quot; value=&quot;5&quot;/&gt;&lt;property id=&quot;20300&quot; value=&quot;Slide 29 - &amp;quot;Theory vs. Data&amp;quot;&quot;/&gt;&lt;property id=&quot;20307&quot; value=&quot;333&quot;/&gt;&lt;property id=&quot;20309&quot; value=&quot;-1&quot;/&gt;&lt;/object&gt;&lt;object type=&quot;3&quot; unique_id=&quot;10049&quot;&gt;&lt;property id=&quot;20148&quot; value=&quot;5&quot;/&gt;&lt;property id=&quot;20300&quot; value=&quot;Slide 30 - &amp;quot;Phenotypic Neutrality&amp;quot;&quot;/&gt;&lt;property id=&quot;20307&quot; value=&quot;282&quot;/&gt;&lt;property id=&quot;20309&quot; value=&quot;-1&quot;/&gt;&lt;/object&gt;&lt;object type=&quot;3&quot; unique_id=&quot;10050&quot;&gt;&lt;property id=&quot;20148&quot; value=&quot;5&quot;/&gt;&lt;property id=&quot;20300&quot; value=&quot;Slide 31 - &amp;quot;More Supervision vs. Regulation&amp;quot;&quot;/&gt;&lt;property id=&quot;20307&quot; value=&quot;293&quot;/&gt;&lt;property id=&quot;20309&quot; value=&quot;-1&quot;/&gt;&lt;/object&gt;&lt;object type=&quot;3&quot; unique_id=&quot;10052&quot;&gt;&lt;property id=&quot;20148&quot; value=&quot;5&quot;/&gt;&lt;property id=&quot;20300&quot; value=&quot;Slide 35 - &amp;quot;Multirobot Interactions &amp;quot;&quot;/&gt;&lt;property id=&quot;20307&quot; value=&quot;362&quot;/&gt;&lt;property id=&quot;20309&quot; value=&quot;-1&quot;/&gt;&lt;/object&gt;&lt;object type=&quot;3&quot; unique_id=&quot;10053&quot;&gt;&lt;property id=&quot;20148&quot; value=&quot;5&quot;/&gt;&lt;property id=&quot;20300&quot; value=&quot;Slide 36 - &amp;quot;Multirobot Tasks&amp;quot;&quot;/&gt;&lt;property id=&quot;20307&quot; value=&quot;308&quot;/&gt;&lt;property id=&quot;20309&quot; value=&quot;-1&quot;/&gt;&lt;/object&gt;&lt;object type=&quot;3&quot; unique_id=&quot;10055&quot;&gt;&lt;property id=&quot;20148&quot; value=&quot;5&quot;/&gt;&lt;property id=&quot;20300&quot; value=&quot;Slide 37 - &amp;quot;Novel Coordination Behaviour&amp;quot;&quot;/&gt;&lt;property id=&quot;20307&quot; value=&quot;313&quot;/&gt;&lt;property id=&quot;20309&quot; value=&quot;-1&quot;/&gt;&lt;/object&gt;&lt;object type=&quot;3&quot; unique_id=&quot;10056&quot;&gt;&lt;property id=&quot;20148&quot; value=&quot;5&quot;/&gt;&lt;property id=&quot;20300&quot; value=&quot;Slide 38&quot;/&gt;&lt;property id=&quot;20307&quot; value=&quot;309&quot;/&gt;&lt;property id=&quot;20309&quot; value=&quot;-1&quot;/&gt;&lt;/object&gt;&lt;object type=&quot;3&quot; unique_id=&quot;10057&quot;&gt;&lt;property id=&quot;20148&quot; value=&quot;5&quot;/&gt;&lt;property id=&quot;20300&quot; value=&quot;Slide 39 - &amp;quot;Areas of Specialization&amp;quot;&quot;/&gt;&lt;property id=&quot;20307&quot; value=&quot;310&quot;/&gt;&lt;property id=&quot;20309&quot; value=&quot;-1&quot;/&gt;&lt;/object&gt;&lt;object type=&quot;3&quot; unique_id=&quot;10058&quot;&gt;&lt;property id=&quot;20148&quot; value=&quot;5&quot;/&gt;&lt;property id=&quot;20300&quot; value=&quot;Slide 40 - &amp;quot;Novel Coordination Behaviour&amp;quot;&quot;/&gt;&lt;property id=&quot;20307&quot; value=&quot;314&quot;/&gt;&lt;property id=&quot;20309&quot; value=&quot;-1&quot;/&gt;&lt;/object&gt;&lt;object type=&quot;3&quot; unique_id=&quot;10059&quot;&gt;&lt;property id=&quot;20148&quot; value=&quot;5&quot;/&gt;&lt;property id=&quot;20300&quot; value=&quot;Slide 156 - &amp;quot;Excavation&amp;quot;&quot;/&gt;&lt;property id=&quot;20307&quot; value=&quot;339&quot;/&gt;&lt;property id=&quot;20309&quot; value=&quot;-1&quot;/&gt;&lt;/object&gt;&lt;object type=&quot;3&quot; unique_id=&quot;10061&quot;&gt;&lt;property id=&quot;20148&quot; value=&quot;5&quot;/&gt;&lt;property id=&quot;20300&quot; value=&quot;Slide 41 - &amp;quot;Conclusions&amp;quot;&quot;/&gt;&lt;property id=&quot;20307&quot; value=&quot;320&quot;/&gt;&lt;property id=&quot;20309&quot; value=&quot;-1&quot;/&gt;&lt;/object&gt;&lt;object type=&quot;3&quot; unique_id=&quot;10062&quot;&gt;&lt;property id=&quot;20148&quot; value=&quot;5&quot;/&gt;&lt;property id=&quot;20300&quot; value=&quot;Slide 42 - &amp;quot;Conclusions&amp;quot;&quot;/&gt;&lt;property id=&quot;20307&quot; value=&quot;372&quot;/&gt;&lt;property id=&quot;20309&quot; value=&quot;-1&quot;/&gt;&lt;/object&gt;&lt;object type=&quot;3&quot; unique_id=&quot;10063&quot;&gt;&lt;property id=&quot;20148&quot; value=&quot;5&quot;/&gt;&lt;property id=&quot;20300&quot; value=&quot;Slide 43 - &amp;quot;Conclusions&amp;quot;&quot;/&gt;&lt;property id=&quot;20307&quot; value=&quot;369&quot;/&gt;&lt;property id=&quot;20309&quot; value=&quot;-1&quot;/&gt;&lt;/object&gt;&lt;object type=&quot;3&quot; unique_id=&quot;10064&quot;&gt;&lt;property id=&quot;20148&quot; value=&quot;5&quot;/&gt;&lt;property id=&quot;20300&quot; value=&quot;Slide 51 - &amp;quot;Conclusions&amp;quot;&quot;/&gt;&lt;property id=&quot;20307&quot; value=&quot;370&quot;/&gt;&lt;property id=&quot;20309&quot; value=&quot;-1&quot;/&gt;&lt;/object&gt;&lt;object type=&quot;3&quot; unique_id=&quot;10065&quot;&gt;&lt;property id=&quot;20148&quot; value=&quot;5&quot;/&gt;&lt;property id=&quot;20300&quot; value=&quot;Slide 52 - &amp;quot;Publications&amp;quot;&quot;/&gt;&lt;property id=&quot;20307&quot; value=&quot;279&quot;/&gt;&lt;property id=&quot;20309&quot; value=&quot;-1&quot;/&gt;&lt;/object&gt;&lt;object type=&quot;3&quot; unique_id=&quot;10066&quot;&gt;&lt;property id=&quot;20148&quot; value=&quot;5&quot;/&gt;&lt;property id=&quot;20300&quot; value=&quot;Slide 53 - &amp;quot;Publications&amp;quot;&quot;/&gt;&lt;property id=&quot;20307&quot; value=&quot;374&quot;/&gt;&lt;property id=&quot;20309&quot; value=&quot;-1&quot;/&gt;&lt;/object&gt;&lt;object type=&quot;3&quot; unique_id=&quot;10067&quot;&gt;&lt;property id=&quot;20148&quot; value=&quot;5&quot;/&gt;&lt;property id=&quot;20300&quot; value=&quot;Slide 44 - &amp;quot;Contributions&amp;quot;&quot;/&gt;&lt;property id=&quot;20307&quot; value=&quot;263&quot;/&gt;&lt;property id=&quot;20309&quot; value=&quot;-1&quot;/&gt;&lt;/object&gt;&lt;object type=&quot;3&quot; unique_id=&quot;10068&quot;&gt;&lt;property id=&quot;20148&quot; value=&quot;5&quot;/&gt;&lt;property id=&quot;20300&quot; value=&quot;Slide 45 - &amp;quot;Contributions&amp;quot;&quot;/&gt;&lt;property id=&quot;20307&quot; value=&quot;264&quot;/&gt;&lt;property id=&quot;20309&quot; value=&quot;-1&quot;/&gt;&lt;/object&gt;&lt;object type=&quot;3&quot; unique_id=&quot;10069&quot;&gt;&lt;property id=&quot;20148&quot; value=&quot;5&quot;/&gt;&lt;property id=&quot;20300&quot; value=&quot;Slide 46 - &amp;quot;Contributions&amp;quot;&quot;/&gt;&lt;property id=&quot;20307&quot; value=&quot;266&quot;/&gt;&lt;property id=&quot;20309&quot; value=&quot;-1&quot;/&gt;&lt;/object&gt;&lt;object type=&quot;3&quot; unique_id=&quot;10070&quot;&gt;&lt;property id=&quot;20148&quot; value=&quot;5&quot;/&gt;&lt;property id=&quot;20300&quot; value=&quot;Slide 54 - &amp;quot;Acknowledgements&amp;quot;&quot;/&gt;&lt;property id=&quot;20307&quot; value=&quot;340&quot;/&gt;&lt;property id=&quot;20309&quot; value=&quot;-1&quot;/&gt;&lt;/object&gt;&lt;object type=&quot;3&quot; unique_id=&quot;10071&quot;&gt;&lt;property id=&quot;20148&quot; value=&quot;5&quot;/&gt;&lt;property id=&quot;20300&quot; value=&quot;Slide 56 - &amp;quot;Questions&amp;quot;&quot;/&gt;&lt;property id=&quot;20307&quot; value=&quot;300&quot;/&gt;&lt;property id=&quot;20309&quot; value=&quot;-1&quot;/&gt;&lt;/object&gt;&lt;object type=&quot;3&quot; unique_id=&quot;10072&quot;&gt;&lt;property id=&quot;20148&quot; value=&quot;5&quot;/&gt;&lt;property id=&quot;20300&quot; value=&quot;Slide 57 - &amp;quot;Questions&amp;quot;&quot;/&gt;&lt;property id=&quot;20307&quot; value=&quot;415&quot;/&gt;&lt;property id=&quot;20309&quot; value=&quot;-1&quot;/&gt;&lt;/object&gt;&lt;object type=&quot;3&quot; unique_id=&quot;10073&quot;&gt;&lt;property id=&quot;20148&quot; value=&quot;5&quot;/&gt;&lt;property id=&quot;20300&quot; value=&quot;Slide 58 - &amp;quot;Evolving Neural Nets.: Theory&amp;quot;&quot;/&gt;&lt;property id=&quot;20307&quot; value=&quot;347&quot;/&gt;&lt;property id=&quot;20309&quot; value=&quot;-1&quot;/&gt;&lt;/object&gt;&lt;object type=&quot;3&quot; unique_id=&quot;10074&quot;&gt;&lt;property id=&quot;20148&quot; value=&quot;5&quot;/&gt;&lt;property id=&quot;20300&quot; value=&quot;Slide 61 - &amp;quot;One, Two and Three Features&amp;quot;&quot;/&gt;&lt;property id=&quot;20307&quot; value=&quot;348&quot;/&gt;&lt;property id=&quot;20309&quot; value=&quot;-1&quot;/&gt;&lt;/object&gt;&lt;object type=&quot;3&quot; unique_id=&quot;10075&quot;&gt;&lt;property id=&quot;20148&quot; value=&quot;5&quot;/&gt;&lt;property id=&quot;20300&quot; value=&quot;Slide 62 - &amp;quot;m Features&amp;quot;&quot;/&gt;&lt;property id=&quot;20307&quot; value=&quot;349&quot;/&gt;&lt;property id=&quot;20309&quot; value=&quot;-1&quot;/&gt;&lt;/object&gt;&lt;object type=&quot;3&quot; unique_id=&quot;10076&quot;&gt;&lt;property id=&quot;20148&quot; value=&quot;5&quot;/&gt;&lt;property id=&quot;20300&quot; value=&quot;Slide 63 - &amp;quot;Theory vs. Data&amp;quot;&quot;/&gt;&lt;property id=&quot;20307&quot; value=&quot;354&quot;/&gt;&lt;property id=&quot;20309&quot; value=&quot;-1&quot;/&gt;&lt;/object&gt;&lt;object type=&quot;3&quot; unique_id=&quot;10077&quot;&gt;&lt;property id=&quot;20148&quot; value=&quot;5&quot;/&gt;&lt;property id=&quot;20300&quot; value=&quot;Slide 64 - &amp;quot;Theory vs. Data&amp;quot;&quot;/&gt;&lt;property id=&quot;20307&quot; value=&quot;355&quot;/&gt;&lt;property id=&quot;20309&quot; value=&quot;-1&quot;/&gt;&lt;/object&gt;&lt;object type=&quot;3&quot; unique_id=&quot;10078&quot;&gt;&lt;property id=&quot;20148&quot; value=&quot;5&quot;/&gt;&lt;property id=&quot;20300&quot; value=&quot;Slide 65 - &amp;quot;Theory vs. Data&amp;quot;&quot;/&gt;&lt;property id=&quot;20307&quot; value=&quot;356&quot;/&gt;&lt;property id=&quot;20309&quot; value=&quot;-1&quot;/&gt;&lt;/object&gt;&lt;object type=&quot;3&quot; unique_id=&quot;10079&quot;&gt;&lt;property id=&quot;20148&quot; value=&quot;5&quot;/&gt;&lt;property id=&quot;20300&quot; value=&quot;Slide 66 - &amp;quot;Theory vs. Data&amp;quot;&quot;/&gt;&lt;property id=&quot;20307&quot; value=&quot;357&quot;/&gt;&lt;property id=&quot;20309&quot; value=&quot;-1&quot;/&gt;&lt;/object&gt;&lt;object type=&quot;3&quot; unique_id=&quot;10080&quot;&gt;&lt;property id=&quot;20148&quot; value=&quot;5&quot;/&gt;&lt;property id=&quot;20300&quot; value=&quot;Slide 67 - &amp;quot;Theory vs. Data&amp;quot;&quot;/&gt;&lt;property id=&quot;20307&quot; value=&quot;358&quot;/&gt;&lt;property id=&quot;20309&quot; value=&quot;-1&quot;/&gt;&lt;/object&gt;&lt;object type=&quot;3&quot; unique_id=&quot;10081&quot;&gt;&lt;property id=&quot;20148&quot; value=&quot;5&quot;/&gt;&lt;property id=&quot;20300&quot; value=&quot;Slide 68 - &amp;quot;Phenotypic Neutrality&amp;quot;&quot;/&gt;&lt;property id=&quot;20307&quot; value=&quot;350&quot;/&gt;&lt;property id=&quot;20309&quot; value=&quot;-1&quot;/&gt;&lt;/object&gt;&lt;object type=&quot;3&quot; unique_id=&quot;10082&quot;&gt;&lt;property id=&quot;20148&quot; value=&quot;5&quot;/&gt;&lt;property id=&quot;20300&quot; value=&quot;Slide 69 - &amp;quot;Phenotypic Neutrality&amp;quot;&quot;/&gt;&lt;property id=&quot;20307&quot; value=&quot;351&quot;/&gt;&lt;property id=&quot;20309&quot; value=&quot;-1&quot;/&gt;&lt;/object&gt;&lt;object type=&quot;3&quot; unique_id=&quot;10083&quot;&gt;&lt;property id=&quot;20148&quot; value=&quot;5&quot;/&gt;&lt;property id=&quot;20300&quot; value=&quot;Slide 70 - &amp;quot;Alternative: More Supervision&amp;quot;&quot;/&gt;&lt;property id=&quot;20307&quot; value=&quot;352&quot;/&gt;&lt;property id=&quot;20309&quot; value=&quot;-1&quot;/&gt;&lt;/object&gt;&lt;object type=&quot;3&quot; unique_id=&quot;10084&quot;&gt;&lt;property id=&quot;20148&quot; value=&quot;5&quot;/&gt;&lt;property id=&quot;20300&quot; value=&quot;Slide 71 - &amp;quot;More Supervision vs. Regulation&amp;quot;&quot;/&gt;&lt;property id=&quot;20307&quot; value=&quot;353&quot;/&gt;&lt;property id=&quot;20309&quot; value=&quot;-1&quot;/&gt;&lt;/object&gt;&lt;object type=&quot;3&quot; unique_id=&quot;10085&quot;&gt;&lt;property id=&quot;20148&quot; value=&quot;5&quot;/&gt;&lt;property id=&quot;20300&quot; value=&quot;Slide 72 - &amp;quot;Phenotypic Neutrality&amp;quot;&quot;/&gt;&lt;property id=&quot;20307&quot; value=&quot;304&quot;/&gt;&lt;property id=&quot;20309&quot; value=&quot;-1&quot;/&gt;&lt;/object&gt;&lt;object type=&quot;3&quot; unique_id=&quot;10086&quot;&gt;&lt;property id=&quot;20148&quot; value=&quot;5&quot;/&gt;&lt;property id=&quot;20300&quot; value=&quot;Slide 73 - &amp;quot;Phenotypic Neutrality&amp;quot;&quot;/&gt;&lt;property id=&quot;20307&quot; value=&quot;283&quot;/&gt;&lt;property id=&quot;20309&quot; value=&quot;-1&quot;/&gt;&lt;/object&gt;&lt;object type=&quot;3&quot; unique_id=&quot;10087&quot;&gt;&lt;property id=&quot;20148&quot; value=&quot;5&quot;/&gt;&lt;property id=&quot;20300&quot; value=&quot;Slide 74 - &amp;quot;Alternative: More Supervision&amp;quot;&quot;/&gt;&lt;property id=&quot;20307&quot; value=&quot;284&quot;/&gt;&lt;property id=&quot;20309&quot; value=&quot;-1&quot;/&gt;&lt;/object&gt;&lt;object type=&quot;3&quot; unique_id=&quot;10088&quot;&gt;&lt;property id=&quot;20148&quot; value=&quot;5&quot;/&gt;&lt;property id=&quot;20300&quot; value=&quot;Slide 75&quot;/&gt;&lt;property id=&quot;20307&quot; value=&quot;301&quot;/&gt;&lt;property id=&quot;20309&quot; value=&quot;-1&quot;/&gt;&lt;/object&gt;&lt;object type=&quot;3&quot; unique_id=&quot;10089&quot;&gt;&lt;property id=&quot;20148&quot; value=&quot;5&quot;/&gt;&lt;property id=&quot;20300&quot; value=&quot;Slide 76 - &amp;quot;Coarse Coding Selection&amp;quot;&quot;/&gt;&lt;property id=&quot;20307&quot; value=&quot;295&quot;/&gt;&lt;property id=&quot;20309&quot; value=&quot;-1&quot;/&gt;&lt;/object&gt;&lt;object type=&quot;3&quot; unique_id=&quot;10090&quot;&gt;&lt;property id=&quot;20148&quot; value=&quot;5&quot;/&gt;&lt;property id=&quot;20300&quot; value=&quot;Slide 77 - &amp;quot;Contributions&amp;quot;&quot;/&gt;&lt;property id=&quot;20307&quot; value=&quot;322&quot;/&gt;&lt;property id=&quot;20309&quot; value=&quot;-1&quot;/&gt;&lt;/object&gt;&lt;object type=&quot;3&quot; unique_id=&quot;10091&quot;&gt;&lt;property id=&quot;20148&quot; value=&quot;5&quot;/&gt;&lt;property id=&quot;20300&quot; value=&quot;Slide 78 - &amp;quot;Phenotypic Neutrality&amp;quot;&quot;/&gt;&lt;property id=&quot;20307&quot; value=&quot;330&quot;/&gt;&lt;property id=&quot;20309&quot; value=&quot;-1&quot;/&gt;&lt;/object&gt;&lt;object type=&quot;3&quot; unique_id=&quot;10092&quot;&gt;&lt;property id=&quot;20148&quot; value=&quot;5&quot;/&gt;&lt;property id=&quot;20300&quot; value=&quot;Slide 79 - &amp;quot;Neuron Activation Functions&amp;quot;&quot;/&gt;&lt;property id=&quot;20307&quot; value=&quot;323&quot;/&gt;&lt;property id=&quot;20309&quot; value=&quot;-1&quot;/&gt;&lt;/object&gt;&lt;object type=&quot;3&quot; unique_id=&quot;10093&quot;&gt;&lt;property id=&quot;20148&quot; value=&quot;5&quot;/&gt;&lt;property id=&quot;20300&quot; value=&quot;Slide 80 - &amp;quot;ANT Crossover Operator&amp;quot;&quot;/&gt;&lt;property id=&quot;20307&quot; value=&quot;327&quot;/&gt;&lt;property id=&quot;20309&quot; value=&quot;-1&quot;/&gt;&lt;/object&gt;&lt;object type=&quot;3&quot; unique_id=&quot;10094&quot;&gt;&lt;property id=&quot;20148&quot; value=&quot;5&quot;/&gt;&lt;property id=&quot;20300&quot; value=&quot;Slide 81 - &amp;quot;Cellular Encoding [Gruau, 1994]&amp;quot;&quot;/&gt;&lt;property id=&quot;20307&quot; value=&quot;336&quot;/&gt;&lt;property id=&quot;20309&quot; value=&quot;-1&quot;/&gt;&lt;/object&gt;&lt;object type=&quot;3&quot; unique_id=&quot;10095&quot;&gt;&lt;property id=&quot;20148&quot; value=&quot;5&quot;/&gt;&lt;property id=&quot;20300&quot; value=&quot;Slide 82 - &amp;quot;Resource Gathering Task&amp;quot;&quot;/&gt;&lt;property id=&quot;20307&quot; value=&quot;341&quot;/&gt;&lt;property id=&quot;20309&quot; value=&quot;-1&quot;/&gt;&lt;/object&gt;&lt;object type=&quot;3&quot; unique_id=&quot;10096&quot;&gt;&lt;property id=&quot;20148&quot; value=&quot;5&quot;/&gt;&lt;property id=&quot;20300&quot; value=&quot;Slide 83 - &amp;quot;Sign Following Task - ANT&amp;quot;&quot;/&gt;&lt;property id=&quot;20307&quot; value=&quot;342&quot;/&gt;&lt;property id=&quot;20309&quot; value=&quot;-1&quot;/&gt;&lt;/object&gt;&lt;object type=&quot;3&quot; unique_id=&quot;10097&quot;&gt;&lt;property id=&quot;20148&quot; value=&quot;5&quot;/&gt;&lt;property id=&quot;20300&quot; value=&quot;Slide 84 - &amp;quot;Basis Behaviors – Sign Following Task&amp;quot;&quot;/&gt;&lt;property id=&quot;20307&quot; value=&quot;343&quot;/&gt;&lt;property id=&quot;20309&quot; value=&quot;-1&quot;/&gt;&lt;/object&gt;&lt;object type=&quot;3&quot; unique_id=&quot;10098&quot;&gt;&lt;property id=&quot;20148&quot; value=&quot;5&quot;/&gt;&lt;property id=&quot;20300&quot; value=&quot;Slide 85 - &amp;quot;Coupled Motor Primitives Coupled Motor Primitives – Sign Following Task&amp;quot;&quot;/&gt;&lt;property id=&quot;20307&quot; value=&quot;344&quot;/&gt;&lt;property id=&quot;20309&quot; value=&quot;-1&quot;/&gt;&lt;/object&gt;&lt;object type=&quot;3&quot; unique_id=&quot;10099&quot;&gt;&lt;property id=&quot;20148&quot; value=&quot;5&quot;/&gt;&lt;property id=&quot;20300&quot; value=&quot;Slide 86 - &amp;quot;Coupled Motor Primitives – Sign Following Task&amp;quot;&quot;/&gt;&lt;property id=&quot;20307&quot; value=&quot;345&quot;/&gt;&lt;property id=&quot;20309&quot; value=&quot;-1&quot;/&gt;&lt;/object&gt;&lt;object type=&quot;3&quot; unique_id=&quot;10100&quot;&gt;&lt;property id=&quot;20148&quot; value=&quot;5&quot;/&gt;&lt;property id=&quot;20300&quot; value=&quot;Slide 87 - &amp;quot;Motor Primitives – Sign Following Task&amp;quot;&quot;/&gt;&lt;property id=&quot;20307&quot; value=&quot;346&quot;/&gt;&lt;property id=&quot;20309&quot; value=&quot;-1&quot;/&gt;&lt;/object&gt;&lt;object type=&quot;3&quot; unique_id=&quot;10101&quot;&gt;&lt;property id=&quot;20148&quot; value=&quot;5&quot;/&gt;&lt;property id=&quot;20300&quot; value=&quot;Slide 88 - &amp;quot;Coarse Coding&amp;quot;&quot;/&gt;&lt;property id=&quot;20307&quot; value=&quot;271&quot;/&gt;&lt;property id=&quot;20309&quot; value=&quot;-1&quot;/&gt;&lt;/object&gt;&lt;object type=&quot;3&quot; unique_id=&quot;10102&quot;&gt;&lt;property id=&quot;20148&quot; value=&quot;5&quot;/&gt;&lt;property id=&quot;20300&quot; value=&quot;Slide 89 - &amp;quot;Coarse Coding Regulation&amp;quot;&quot;/&gt;&lt;property id=&quot;20307&quot; value=&quot;273&quot;/&gt;&lt;property id=&quot;20309&quot; value=&quot;-1&quot;/&gt;&lt;/object&gt;&lt;object type=&quot;3&quot; unique_id=&quot;10103&quot;&gt;&lt;property id=&quot;20148&quot; value=&quot;5&quot;/&gt;&lt;property id=&quot;20300&quot; value=&quot;Slide 90 - &amp;quot;Phenotypic Neutrality&amp;quot;&quot;/&gt;&lt;property id=&quot;20307&quot; value=&quot;303&quot;/&gt;&lt;property id=&quot;20309&quot; value=&quot;-1&quot;/&gt;&lt;/object&gt;&lt;object type=&quot;3&quot; unique_id=&quot;10104&quot;&gt;&lt;property id=&quot;20148&quot; value=&quot;5&quot;/&gt;&lt;property id=&quot;20300&quot; value=&quot;Slide 167 - &amp;quot;ANT Development&amp;quot;&quot;/&gt;&lt;property id=&quot;20307&quot; value=&quot;363&quot;/&gt;&lt;property id=&quot;20309&quot; value=&quot;-1&quot;/&gt;&lt;/object&gt;&lt;object type=&quot;3&quot; unique_id=&quot;10105&quot;&gt;&lt;property id=&quot;20148&quot; value=&quot;5&quot;/&gt;&lt;property id=&quot;20300&quot; value=&quot;Slide 91 - &amp;quot;Neuron Activity&amp;quot;&quot;/&gt;&lt;property id=&quot;20307&quot; value=&quot;312&quot;/&gt;&lt;property id=&quot;20309&quot; value=&quot;-1&quot;/&gt;&lt;/object&gt;&lt;object type=&quot;3&quot; unique_id=&quot;10106&quot;&gt;&lt;property id=&quot;20148&quot; value=&quot;5&quot;/&gt;&lt;property id=&quot;20300&quot; value=&quot;Slide 92 - &amp;quot;OCR Example: What are Features ?&amp;quot;&quot;/&gt;&lt;property id=&quot;20307&quot; value=&quot;373&quot;/&gt;&lt;property id=&quot;20309&quot; value=&quot;-1&quot;/&gt;&lt;/object&gt;&lt;object type=&quot;3&quot; unique_id=&quot;10107&quot;&gt;&lt;property id=&quot;20148&quot; value=&quot;5&quot;/&gt;&lt;property id=&quot;20300&quot; value=&quot;Slide 159 - &amp;quot;Excavation&amp;quot;&quot;/&gt;&lt;property id=&quot;20307&quot; value=&quot;376&quot;/&gt;&lt;property id=&quot;20309&quot; value=&quot;-1&quot;/&gt;&lt;/object&gt;&lt;object type=&quot;3&quot; unique_id=&quot;10108&quot;&gt;&lt;property id=&quot;20148&quot; value=&quot;5&quot;/&gt;&lt;property id=&quot;20300&quot; value=&quot;Slide 160 - &amp;quot;Excavation&amp;quot;&quot;/&gt;&lt;property id=&quot;20307&quot; value=&quot;387&quot;/&gt;&lt;property id=&quot;20309&quot; value=&quot;-1&quot;/&gt;&lt;/object&gt;&lt;object type=&quot;3&quot; unique_id=&quot;10109&quot;&gt;&lt;property id=&quot;20148&quot; value=&quot;5&quot;/&gt;&lt;property id=&quot;20300&quot; value=&quot;Slide 93 - &amp;quot;Coarse-Coding Cell Model&amp;quot;&quot;/&gt;&lt;property id=&quot;20307&quot; value=&quot;392&quot;/&gt;&lt;property id=&quot;20309&quot; value=&quot;-1&quot;/&gt;&lt;/object&gt;&lt;object type=&quot;3&quot; unique_id=&quot;10110&quot;&gt;&lt;property id=&quot;20148&quot; value=&quot;5&quot;/&gt;&lt;property id=&quot;20300&quot; value=&quot;Slide 94 - &amp;quot;Coarse-Coding Cell Model&amp;quot;&quot;/&gt;&lt;property id=&quot;20307&quot; value=&quot;393&quot;/&gt;&lt;property id=&quot;20309&quot; value=&quot;-1&quot;/&gt;&lt;/object&gt;&lt;object type=&quot;3&quot; unique_id=&quot;10112&quot;&gt;&lt;property id=&quot;20148&quot; value=&quot;5&quot;/&gt;&lt;property id=&quot;20300&quot; value=&quot;Slide 96 - &amp;quot;Coarse-coding Cell Model&amp;#x0D;&amp;#x0A;&amp;quot;&quot;/&gt;&lt;property id=&quot;20307&quot; value=&quot;395&quot;/&gt;&lt;property id=&quot;20309&quot; value=&quot;-1&quot;/&gt;&lt;/object&gt;&lt;object type=&quot;3&quot; unique_id=&quot;10113&quot;&gt;&lt;property id=&quot;20148&quot; value=&quot;5&quot;/&gt;&lt;property id=&quot;20300&quot; value=&quot;Slide 97 - &amp;quot;Multistate Neuron Models&amp;quot;&quot;/&gt;&lt;property id=&quot;20307&quot; value=&quot;396&quot;/&gt;&lt;property id=&quot;20309&quot; value=&quot;-1&quot;/&gt;&lt;/object&gt;&lt;object type=&quot;3&quot; unique_id=&quot;10114&quot;&gt;&lt;property id=&quot;20148&quot; value=&quot;5&quot;/&gt;&lt;property id=&quot;20300&quot; value=&quot;Slide 98 - &amp;quot;Sign Following Task&amp;quot;&quot;/&gt;&lt;property id=&quot;20307&quot; value=&quot;397&quot;/&gt;&lt;property id=&quot;20309&quot; value=&quot;-1&quot;/&gt;&lt;/object&gt;&lt;object type=&quot;3&quot; unique_id=&quot;10115&quot;&gt;&lt;property id=&quot;20148&quot; value=&quot;5&quot;/&gt;&lt;property id=&quot;20300&quot; value=&quot;Slide 99&quot;/&gt;&lt;property id=&quot;20307&quot; value=&quot;389&quot;/&gt;&lt;property id=&quot;20309&quot; value=&quot;-1&quot;/&gt;&lt;/object&gt;&lt;object type=&quot;3&quot; unique_id=&quot;10116&quot;&gt;&lt;property id=&quot;20148&quot; value=&quot;5&quot;/&gt;&lt;property id=&quot;20300&quot; value=&quot;Slide 100 - &amp;quot;Grid World Sensor Layout&amp;quot;&quot;/&gt;&lt;property id=&quot;20307&quot; value=&quot;401&quot;/&gt;&lt;property id=&quot;20309&quot; value=&quot;-1&quot;/&gt;&lt;/object&gt;&lt;object type=&quot;3&quot; unique_id=&quot;10117&quot;&gt;&lt;property id=&quot;20148&quot; value=&quot;5&quot;/&gt;&lt;property id=&quot;20300&quot; value=&quot;Slide 101 - &amp;quot;Basis Behaviours&amp;quot;&quot;/&gt;&lt;property id=&quot;20307&quot; value=&quot;402&quot;/&gt;&lt;property id=&quot;20309&quot; value=&quot;-1&quot;/&gt;&lt;/object&gt;&lt;object type=&quot;3&quot; unique_id=&quot;10118&quot;&gt;&lt;property id=&quot;20148&quot; value=&quot;5&quot;/&gt;&lt;property id=&quot;20300&quot; value=&quot;Slide 102 - &amp;quot;Fitness Function&amp;quot;&quot;/&gt;&lt;property id=&quot;20307&quot; value=&quot;403&quot;/&gt;&lt;property id=&quot;20309&quot; value=&quot;-1&quot;/&gt;&lt;/object&gt;&lt;object type=&quot;3&quot; unique_id=&quot;10119&quot;&gt;&lt;property id=&quot;20148&quot; value=&quot;5&quot;/&gt;&lt;property id=&quot;20300&quot; value=&quot;Slide 103 - &amp;quot;Gene Map&amp;quot;&quot;/&gt;&lt;property id=&quot;20307&quot; value=&quot;390&quot;/&gt;&lt;property id=&quot;20309&quot; value=&quot;-1&quot;/&gt;&lt;/object&gt;&lt;object type=&quot;3&quot; unique_id=&quot;10120&quot;&gt;&lt;property id=&quot;20148&quot; value=&quot;5&quot;/&gt;&lt;property id=&quot;20300&quot; value=&quot;Slide 104&quot;/&gt;&lt;property id=&quot;20307&quot; value=&quot;391&quot;/&gt;&lt;property id=&quot;20309&quot; value=&quot;-1&quot;/&gt;&lt;/object&gt;&lt;object type=&quot;3&quot; unique_id=&quot;10121&quot;&gt;&lt;property id=&quot;20148&quot; value=&quot;5&quot;/&gt;&lt;property id=&quot;20300&quot; value=&quot;Slide 105&quot;/&gt;&lt;property id=&quot;20307&quot; value=&quot;398&quot;/&gt;&lt;property id=&quot;20309&quot; value=&quot;-1&quot;/&gt;&lt;/object&gt;&lt;object type=&quot;3&quot; unique_id=&quot;10122&quot;&gt;&lt;property id=&quot;20148&quot; value=&quot;5&quot;/&gt;&lt;property id=&quot;20300&quot; value=&quot;Slide 106&quot;/&gt;&lt;property id=&quot;20307&quot; value=&quot;399&quot;/&gt;&lt;property id=&quot;20309&quot; value=&quot;-1&quot;/&gt;&lt;/object&gt;&lt;object type=&quot;3&quot; unique_id=&quot;10123&quot;&gt;&lt;property id=&quot;20148&quot; value=&quot;5&quot;/&gt;&lt;property id=&quot;20300&quot; value=&quot;Slide 107&quot;/&gt;&lt;property id=&quot;20307&quot; value=&quot;400&quot;/&gt;&lt;property id=&quot;20309&quot; value=&quot;-1&quot;/&gt;&lt;/object&gt;&lt;object type=&quot;3&quot; unique_id=&quot;10124&quot;&gt;&lt;property id=&quot;20148&quot; value=&quot;5&quot;/&gt;&lt;property id=&quot;20300&quot; value=&quot;Slide 108 - &amp;quot;Resource Gathering&amp;quot;&quot;/&gt;&lt;property id=&quot;20307&quot; value=&quot;383&quot;/&gt;&lt;property id=&quot;20309&quot; value=&quot;-1&quot;/&gt;&lt;/object&gt;&lt;object type=&quot;3&quot; unique_id=&quot;10125&quot;&gt;&lt;property id=&quot;20148&quot; value=&quot;5&quot;/&gt;&lt;property id=&quot;20300&quot; value=&quot;Slide 109 - &amp;quot;Resource Gathering&amp;quot;&quot;/&gt;&lt;property id=&quot;20307&quot; value=&quot;384&quot;/&gt;&lt;property id=&quot;20309&quot; value=&quot;-1&quot;/&gt;&lt;/object&gt;&lt;object type=&quot;3&quot; unique_id=&quot;10126&quot;&gt;&lt;property id=&quot;20148&quot; value=&quot;5&quot;/&gt;&lt;property id=&quot;20300&quot; value=&quot;Slide 110 - &amp;quot;Resource Gathering&amp;quot;&quot;/&gt;&lt;property id=&quot;20307&quot; value=&quot;385&quot;/&gt;&lt;property id=&quot;20309&quot; value=&quot;-1&quot;/&gt;&lt;/object&gt;&lt;object type=&quot;3&quot; unique_id=&quot;10127&quot;&gt;&lt;property id=&quot;20148&quot; value=&quot;5&quot;/&gt;&lt;property id=&quot;20300&quot; value=&quot;Slide 111 - &amp;quot;Resource Gathering&amp;quot;&quot;/&gt;&lt;property id=&quot;20307&quot; value=&quot;386&quot;/&gt;&lt;property id=&quot;20309&quot; value=&quot;-1&quot;/&gt;&lt;/object&gt;&lt;object type=&quot;3&quot; unique_id=&quot;10128&quot;&gt;&lt;property id=&quot;20148&quot; value=&quot;5&quot;/&gt;&lt;property id=&quot;20300&quot; value=&quot;Slide 113 - &amp;quot;Resource Gathering Task&amp;quot;&quot;/&gt;&lt;property id=&quot;20307&quot; value=&quot;377&quot;/&gt;&lt;property id=&quot;20309&quot; value=&quot;-1&quot;/&gt;&lt;/object&gt;&lt;object type=&quot;3&quot; unique_id=&quot;10129&quot;&gt;&lt;property id=&quot;20148&quot; value=&quot;5&quot;/&gt;&lt;property id=&quot;20300&quot; value=&quot;Slide 114&quot;/&gt;&lt;property id=&quot;20307&quot; value=&quot;378&quot;/&gt;&lt;property id=&quot;20309&quot; value=&quot;-1&quot;/&gt;&lt;/object&gt;&lt;object type=&quot;3&quot; unique_id=&quot;10130&quot;&gt;&lt;property id=&quot;20148&quot; value=&quot;5&quot;/&gt;&lt;property id=&quot;20300&quot; value=&quot;Slide 115&quot;/&gt;&lt;property id=&quot;20307&quot; value=&quot;381&quot;/&gt;&lt;property id=&quot;20309&quot; value=&quot;-1&quot;/&gt;&lt;/object&gt;&lt;object type=&quot;3&quot; unique_id=&quot;10131&quot;&gt;&lt;property id=&quot;20148&quot; value=&quot;5&quot;/&gt;&lt;property id=&quot;20300&quot; value=&quot;Slide 116&quot;/&gt;&lt;property id=&quot;20307&quot; value=&quot;382&quot;/&gt;&lt;property id=&quot;20309&quot; value=&quot;-1&quot;/&gt;&lt;/object&gt;&lt;object type=&quot;3&quot; unique_id=&quot;10132&quot;&gt;&lt;property id=&quot;20148&quot; value=&quot;5&quot;/&gt;&lt;property id=&quot;20300&quot; value=&quot;Slide 117&quot;/&gt;&lt;property id=&quot;20307&quot; value=&quot;379&quot;/&gt;&lt;property id=&quot;20309&quot; value=&quot;-1&quot;/&gt;&lt;/object&gt;&lt;object type=&quot;3&quot; unique_id=&quot;10133&quot;&gt;&lt;property id=&quot;20148&quot; value=&quot;5&quot;/&gt;&lt;property id=&quot;20300&quot; value=&quot;Slide 118&quot;/&gt;&lt;property id=&quot;20307&quot; value=&quot;380&quot;/&gt;&lt;property id=&quot;20309&quot; value=&quot;-1&quot;/&gt;&lt;/object&gt;&lt;object type=&quot;3&quot; unique_id=&quot;10134&quot;&gt;&lt;property id=&quot;20148&quot; value=&quot;5&quot;/&gt;&lt;property id=&quot;20300&quot; value=&quot;Slide 120 - &amp;quot;Demo: Tiling Formation Task&amp;quot;&quot;/&gt;&lt;property id=&quot;20307&quot; value=&quot;404&quot;/&gt;&lt;property id=&quot;20309&quot; value=&quot;-1&quot;/&gt;&lt;/object&gt;&lt;object type=&quot;3&quot; unique_id=&quot;10135&quot;&gt;&lt;property id=&quot;20148&quot; value=&quot;5&quot;/&gt;&lt;property id=&quot;20300&quot; value=&quot;Slide 121 - &amp;quot;Biological Modeling&amp;quot;&quot;/&gt;&lt;property id=&quot;20307&quot; value=&quot;405&quot;/&gt;&lt;property id=&quot;20309&quot; value=&quot;-1&quot;/&gt;&lt;/object&gt;&lt;object type=&quot;3&quot; unique_id=&quot;10136&quot;&gt;&lt;property id=&quot;20148&quot; value=&quot;5&quot;/&gt;&lt;property id=&quot;20300&quot; value=&quot;Slide 122 - &amp;quot;Solid &amp;amp; Hollow Sphere&amp;quot;&quot;/&gt;&lt;property id=&quot;20307&quot; value=&quot;408&quot;/&gt;&lt;property id=&quot;20309&quot; value=&quot;-1&quot;/&gt;&lt;/object&gt;&lt;object type=&quot;3&quot; unique_id=&quot;10137&quot;&gt;&lt;property id=&quot;20148&quot; value=&quot;5&quot;/&gt;&lt;property id=&quot;20300&quot; value=&quot;Slide 123 - &amp;quot;Steady State Configs.&amp;quot;&quot;/&gt;&lt;property id=&quot;20307&quot; value=&quot;409&quot;/&gt;&lt;property id=&quot;20309&quot; value=&quot;-1&quot;/&gt;&lt;/object&gt;&lt;object type=&quot;3&quot; unique_id=&quot;10138&quot;&gt;&lt;property id=&quot;20148&quot; value=&quot;5&quot;/&gt;&lt;property id=&quot;20300&quot; value=&quot;Slide 124 - &amp;quot;Burst Characteristics&amp;quot;&quot;/&gt;&lt;property id=&quot;20307&quot; value=&quot;410&quot;/&gt;&lt;property id=&quot;20309&quot; value=&quot;-1&quot;/&gt;&lt;/object&gt;&lt;object type=&quot;3&quot; unique_id=&quot;10139&quot;&gt;&lt;property id=&quot;20148&quot; value=&quot;5&quot;/&gt;&lt;property id=&quot;20300&quot; value=&quot;Slide 125 - &amp;quot;GasNet Model [Husbands et al., 1998]&amp;quot;&quot;/&gt;&lt;property id=&quot;20307&quot; value=&quot;406&quot;/&gt;&lt;property id=&quot;20309&quot; value=&quot;-1&quot;/&gt;&lt;/object&gt;&lt;object type=&quot;3&quot; unique_id=&quot;10140&quot;&gt;&lt;property id=&quot;20148&quot; value=&quot;5&quot;/&gt;&lt;property id=&quot;20300&quot; value=&quot;Slide 126 - &amp;quot;Parallel Fibers (Phillipides et al., 2005)&amp;quot;&quot;/&gt;&lt;property id=&quot;20307&quot; value=&quot;407&quot;/&gt;&lt;property id=&quot;20309&quot; value=&quot;-1&quot;/&gt;&lt;/object&gt;&lt;object type=&quot;3&quot; unique_id=&quot;10141&quot;&gt;&lt;property id=&quot;20148&quot; value=&quot;5&quot;/&gt;&lt;property id=&quot;20300&quot; value=&quot;Slide 127 - &amp;quot;Shannon’s Entropy&amp;quot;&quot;/&gt;&lt;property id=&quot;20307&quot; value=&quot;411&quot;/&gt;&lt;property id=&quot;20309&quot; value=&quot;-1&quot;/&gt;&lt;/object&gt;&lt;object type=&quot;3&quot; unique_id=&quot;10142&quot;&gt;&lt;property id=&quot;20148&quot; value=&quot;5&quot;/&gt;&lt;property id=&quot;20300&quot; value=&quot;Slide 128 - &amp;quot;Mutual Information&amp;quot;&quot;/&gt;&lt;property id=&quot;20307&quot; value=&quot;412&quot;/&gt;&lt;property id=&quot;20309&quot; value=&quot;-1&quot;/&gt;&lt;/object&gt;&lt;object type=&quot;3&quot; unique_id=&quot;10143&quot;&gt;&lt;property id=&quot;20148&quot; value=&quot;5&quot;/&gt;&lt;property id=&quot;20300&quot; value=&quot;Slide 129 - &amp;quot;Mutual Information&amp;quot;&quot;/&gt;&lt;property id=&quot;20307&quot; value=&quot;414&quot;/&gt;&lt;property id=&quot;20309&quot; value=&quot;-1&quot;/&gt;&lt;/object&gt;&lt;object type=&quot;3&quot; unique_id=&quot;13887&quot;&gt;&lt;property id=&quot;20148&quot; value=&quot;5&quot;/&gt;&lt;property id=&quot;20300&quot; value=&quot;Slide 133 - &amp;quot;Biophysical Plausibility&amp;quot;&quot;/&gt;&lt;property id=&quot;20307&quot; value=&quot;416&quot;/&gt;&lt;/object&gt;&lt;object type=&quot;3&quot; unique_id=&quot;13888&quot;&gt;&lt;property id=&quot;20148&quot; value=&quot;5&quot;/&gt;&lt;property id=&quot;20300&quot; value=&quot;Slide 134 - &amp;quot;Related Work&amp;quot;&quot;/&gt;&lt;property id=&quot;20307&quot; value=&quot;417&quot;/&gt;&lt;/object&gt;&lt;object type=&quot;3&quot; unique_id=&quot;13889&quot;&gt;&lt;property id=&quot;20148&quot; value=&quot;5&quot;/&gt;&lt;property id=&quot;20300&quot; value=&quot;Slide 135 - &amp;quot;Related Work&amp;quot;&quot;/&gt;&lt;property id=&quot;20307&quot; value=&quot;418&quot;/&gt;&lt;/object&gt;&lt;object type=&quot;3&quot; unique_id=&quot;13890&quot;&gt;&lt;property id=&quot;20148&quot; value=&quot;5&quot;/&gt;&lt;property id=&quot;20300&quot; value=&quot;Slide 136 - &amp;quot;Limitations with Fixed Topologies&amp;quot;&quot;/&gt;&lt;property id=&quot;20307&quot; value=&quot;419&quot;/&gt;&lt;/object&gt;&lt;object type=&quot;3&quot; unique_id=&quot;13891&quot;&gt;&lt;property id=&quot;20148&quot; value=&quot;5&quot;/&gt;&lt;property id=&quot;20300&quot; value=&quot;Slide 137 - &amp;quot;Related Work&amp;quot;&quot;/&gt;&lt;property id=&quot;20307&quot; value=&quot;420&quot;/&gt;&lt;/object&gt;&lt;object type=&quot;3&quot; unique_id=&quot;13892&quot;&gt;&lt;property id=&quot;20148&quot; value=&quot;5&quot;/&gt;&lt;property id=&quot;20300&quot; value=&quot;Slide 138 - &amp;quot;Crossover &amp;amp; the Bloating Problem&amp;quot;&quot;/&gt;&lt;property id=&quot;20307&quot; value=&quot;421&quot;/&gt;&lt;/object&gt;&lt;object type=&quot;3&quot; unique_id=&quot;13893&quot;&gt;&lt;property id=&quot;20148&quot; value=&quot;5&quot;/&gt;&lt;property id=&quot;20300&quot; value=&quot;Slide 139 - &amp;quot;Related Work&amp;quot;&quot;/&gt;&lt;property id=&quot;20307&quot; value=&quot;422&quot;/&gt;&lt;/object&gt;&lt;object type=&quot;3&quot; unique_id=&quot;13894&quot;&gt;&lt;property id=&quot;20148&quot; value=&quot;5&quot;/&gt;&lt;property id=&quot;20300&quot; value=&quot;Slide 140 - &amp;quot;Related Work&amp;quot;&quot;/&gt;&lt;property id=&quot;20307&quot; value=&quot;423&quot;/&gt;&lt;/object&gt;&lt;object type=&quot;3&quot; unique_id=&quot;13895&quot;&gt;&lt;property id=&quot;20148&quot; value=&quot;5&quot;/&gt;&lt;property id=&quot;20300&quot; value=&quot;Slide 141 - &amp;quot;Applications in Space Robotics&amp;quot;&quot;/&gt;&lt;property id=&quot;20307&quot; value=&quot;424&quot;/&gt;&lt;/object&gt;&lt;object type=&quot;3&quot; unique_id=&quot;13896&quot;&gt;&lt;property id=&quot;20148&quot; value=&quot;5&quot;/&gt;&lt;property id=&quot;20300&quot; value=&quot;Slide 142 - &amp;quot;Significance&amp;quot;&quot;/&gt;&lt;property id=&quot;20307&quot; value=&quot;425&quot;/&gt;&lt;/object&gt;&lt;object type=&quot;3&quot; unique_id=&quot;13897&quot;&gt;&lt;property id=&quot;20148&quot; value=&quot;5&quot;/&gt;&lt;property id=&quot;20300&quot; value=&quot;Slide 143&quot;/&gt;&lt;property id=&quot;20307&quot; value=&quot;426&quot;/&gt;&lt;/object&gt;&lt;object type=&quot;3&quot; unique_id=&quot;13898&quot;&gt;&lt;property id=&quot;20148&quot; value=&quot;5&quot;/&gt;&lt;property id=&quot;20300&quot; value=&quot;Slide 144&quot;/&gt;&lt;property id=&quot;20307&quot; value=&quot;427&quot;/&gt;&lt;/object&gt;&lt;object type=&quot;3&quot; unique_id=&quot;13899&quot;&gt;&lt;property id=&quot;20148&quot; value=&quot;5&quot;/&gt;&lt;property id=&quot;20300&quot; value=&quot;Slide 145 - &amp;quot;Significance&amp;quot;&quot;/&gt;&lt;property id=&quot;20307&quot; value=&quot;428&quot;/&gt;&lt;/object&gt;&lt;object type=&quot;3&quot; unique_id=&quot;13900&quot;&gt;&lt;property id=&quot;20148&quot; value=&quot;5&quot;/&gt;&lt;property id=&quot;20300&quot; value=&quot;Slide 146 - &amp;quot;Applications in Space Robotics&amp;quot;&quot;/&gt;&lt;property id=&quot;20307&quot; value=&quot;429&quot;/&gt;&lt;/object&gt;&lt;object type=&quot;3&quot; unique_id=&quot;13901&quot;&gt;&lt;property id=&quot;20148&quot; value=&quot;5&quot;/&gt;&lt;property id=&quot;20300&quot; value=&quot;Slide 147 - &amp;quot;Significance&amp;quot;&quot;/&gt;&lt;property id=&quot;20307&quot; value=&quot;430&quot;/&gt;&lt;/object&gt;&lt;object type=&quot;3&quot; unique_id=&quot;13902&quot;&gt;&lt;property id=&quot;20148&quot; value=&quot;5&quot;/&gt;&lt;property id=&quot;20300&quot; value=&quot;Slide 148&quot;/&gt;&lt;property id=&quot;20307&quot; value=&quot;431&quot;/&gt;&lt;/object&gt;&lt;object type=&quot;3&quot; unique_id=&quot;13903&quot;&gt;&lt;property id=&quot;20148&quot; value=&quot;5&quot;/&gt;&lt;property id=&quot;20300&quot; value=&quot;Slide 149&quot;/&gt;&lt;property id=&quot;20307&quot; value=&quot;432&quot;/&gt;&lt;/object&gt;&lt;object type=&quot;3&quot; unique_id=&quot;13904&quot;&gt;&lt;property id=&quot;20148&quot; value=&quot;5&quot;/&gt;&lt;property id=&quot;20300&quot; value=&quot;Slide 150 - &amp;quot;Significance&amp;quot;&quot;/&gt;&lt;property id=&quot;20307&quot; value=&quot;433&quot;/&gt;&lt;/object&gt;&lt;object type=&quot;3&quot; unique_id=&quot;13905&quot;&gt;&lt;property id=&quot;20148&quot; value=&quot;5&quot;/&gt;&lt;property id=&quot;20300&quot; value=&quot;Slide 166 - &amp;quot;ANT Crossover Operator&amp;quot;&quot;/&gt;&lt;property id=&quot;20307&quot; value=&quot;434&quot;/&gt;&lt;/object&gt;&lt;object type=&quot;3&quot; unique_id=&quot;14354&quot;&gt;&lt;property id=&quot;20148&quot; value=&quot;5&quot;/&gt;&lt;property id=&quot;20300&quot; value=&quot;Slide 151 - &amp;quot;Chapter Overview&amp;quot;&quot;/&gt;&lt;property id=&quot;20307&quot; value=&quot;435&quot;/&gt;&lt;/object&gt;&lt;object type=&quot;3&quot; unique_id=&quot;14355&quot;&gt;&lt;property id=&quot;20148&quot; value=&quot;5&quot;/&gt;&lt;property id=&quot;20300&quot; value=&quot;Slide 152 - &amp;quot;Evolvability&amp;quot;&quot;/&gt;&lt;property id=&quot;20307&quot; value=&quot;436&quot;/&gt;&lt;/object&gt;&lt;object type=&quot;3&quot; unique_id=&quot;14356&quot;&gt;&lt;property id=&quot;20148&quot; value=&quot;5&quot;/&gt;&lt;property id=&quot;20300&quot; value=&quot;Slide 153 - &amp;quot;Changing Task, Changing Model ?&amp;quot;&quot;/&gt;&lt;property id=&quot;20307&quot; value=&quot;437&quot;/&gt;&lt;/object&gt;&lt;object type=&quot;3&quot; unique_id=&quot;16334&quot;&gt;&lt;property id=&quot;20148&quot; value=&quot;5&quot;/&gt;&lt;property id=&quot;20300&quot; value=&quot;Slide 47 - &amp;quot;Feature Detectors&amp;quot;&quot;/&gt;&lt;property id=&quot;20307&quot; value=&quot;442&quot;/&gt;&lt;/object&gt;&lt;object type=&quot;3&quot; unique_id=&quot;16335&quot;&gt;&lt;property id=&quot;20148&quot; value=&quot;5&quot;/&gt;&lt;property id=&quot;20300&quot; value=&quot;Slide 48 - &amp;quot;Task Allocation&amp;quot;&quot;/&gt;&lt;property id=&quot;20307&quot; value=&quot;443&quot;/&gt;&lt;/object&gt;&lt;object type=&quot;3&quot; unique_id=&quot;16336&quot;&gt;&lt;property id=&quot;20148&quot; value=&quot;5&quot;/&gt;&lt;property id=&quot;20300&quot; value=&quot;Slide 155 - &amp;quot;Excavation&amp;quot;&quot;/&gt;&lt;property id=&quot;20307&quot; value=&quot;441&quot;/&gt;&lt;/object&gt;&lt;object type=&quot;3&quot; unique_id=&quot;16338&quot;&gt;&lt;property id=&quot;20148&quot; value=&quot;5&quot;/&gt;&lt;property id=&quot;20300&quot; value=&quot;Slide 49 - &amp;quot;Evolving Neural Networks&amp;quot;&quot;/&gt;&lt;property id=&quot;20307&quot; value=&quot;438&quot;/&gt;&lt;/object&gt;&lt;object type=&quot;3&quot; unique_id=&quot;16339&quot;&gt;&lt;property id=&quot;20148&quot; value=&quot;5&quot;/&gt;&lt;property id=&quot;20300&quot; value=&quot;Slide 50 - &amp;quot;Feature Detectors and Noisy Neurons&amp;quot;&quot;/&gt;&lt;property id=&quot;20307&quot; value=&quot;439&quot;/&gt;&lt;/object&gt;&lt;object type=&quot;3&quot; unique_id=&quot;17106&quot;&gt;&lt;property id=&quot;20148&quot; value=&quot;5&quot;/&gt;&lt;property id=&quot;20300&quot; value=&quot;Slide 19 - &amp;quot;Limitations with Fixed Topologies&amp;quot;&quot;/&gt;&lt;property id=&quot;20307&quot; value=&quot;444&quot;/&gt;&lt;/object&gt;&lt;object type=&quot;3&quot; unique_id=&quot;19250&quot;&gt;&lt;property id=&quot;20148&quot; value=&quot;5&quot;/&gt;&lt;property id=&quot;20300&quot; value=&quot;Slide 7&quot;/&gt;&lt;property id=&quot;20307&quot; value=&quot;449&quot;/&gt;&lt;/object&gt;&lt;object type=&quot;3&quot; unique_id=&quot;19251&quot;&gt;&lt;property id=&quot;20148&quot; value=&quot;5&quot;/&gt;&lt;property id=&quot;20300&quot; value=&quot;Slide 8&quot;/&gt;&lt;property id=&quot;20307&quot; value=&quot;450&quot;/&gt;&lt;/object&gt;&lt;object type=&quot;3&quot; unique_id=&quot;19252&quot;&gt;&lt;property id=&quot;20148&quot; value=&quot;5&quot;/&gt;&lt;property id=&quot;20300&quot; value=&quot;Slide 17 - &amp;quot;Biophysical Plausibility&amp;quot;&quot;/&gt;&lt;property id=&quot;20307&quot; value=&quot;445&quot;/&gt;&lt;/object&gt;&lt;object type=&quot;3&quot; unique_id=&quot;19253&quot;&gt;&lt;property id=&quot;20148&quot; value=&quot;5&quot;/&gt;&lt;property id=&quot;20300&quot; value=&quot;Slide 32 - &amp;quot;Coarse-Coding Cell Model&amp;quot;&quot;/&gt;&lt;property id=&quot;20307&quot; value=&quot;447&quot;/&gt;&lt;/object&gt;&lt;object type=&quot;3&quot; unique_id=&quot;19254&quot;&gt;&lt;property id=&quot;20148&quot; value=&quot;5&quot;/&gt;&lt;property id=&quot;20300&quot; value=&quot;Slide 33 - &amp;quot;Coarse-Coding Cell Model&amp;quot;&quot;/&gt;&lt;property id=&quot;20307&quot; value=&quot;448&quot;/&gt;&lt;/object&gt;&lt;object type=&quot;3&quot; unique_id=&quot;19255&quot;&gt;&lt;property id=&quot;20148&quot; value=&quot;5&quot;/&gt;&lt;property id=&quot;20300&quot; value=&quot;Slide 34&quot;/&gt;&lt;property id=&quot;20307&quot; value=&quot;446&quot;/&gt;&lt;/object&gt;&lt;object type=&quot;3&quot; unique_id=&quot;19257&quot;&gt;&lt;property id=&quot;20148&quot; value=&quot;5&quot;/&gt;&lt;property id=&quot;20300&quot; value=&quot;Slide 6 - &amp;quot;Significance&amp;quot;&quot;/&gt;&lt;property id=&quot;20307&quot; value=&quot;452&quot;/&gt;&lt;/object&gt;&lt;object type=&quot;3&quot; unique_id=&quot;19258&quot;&gt;&lt;property id=&quot;20148&quot; value=&quot;5&quot;/&gt;&lt;property id=&quot;20300&quot; value=&quot;Slide 9 - &amp;quot;Significance&amp;quot;&quot;/&gt;&lt;property id=&quot;20307&quot; value=&quot;453&quot;/&gt;&lt;/object&gt;&lt;object type=&quot;3&quot; unique_id=&quot;20388&quot;&gt;&lt;property id=&quot;20148&quot; value=&quot;5&quot;/&gt;&lt;property id=&quot;20300&quot; value=&quot;Slide 154 - &amp;quot;Tiling Formation Task&amp;quot;&quot;/&gt;&lt;property id=&quot;20307&quot; value=&quot;454&quot;/&gt;&lt;/object&gt;&lt;object type=&quot;3&quot; unique_id=&quot;22830&quot;&gt;&lt;property id=&quot;20148&quot; value=&quot;5&quot;/&gt;&lt;property id=&quot;20300&quot; value=&quot;Slide 157&quot;/&gt;&lt;property id=&quot;20307&quot; value=&quot;462&quot;/&gt;&lt;/object&gt;&lt;object type=&quot;3&quot; unique_id=&quot;22831&quot;&gt;&lt;property id=&quot;20148&quot; value=&quot;5&quot;/&gt;&lt;property id=&quot;20300&quot; value=&quot;Slide 158&quot;/&gt;&lt;property id=&quot;20307&quot; value=&quot;461&quot;/&gt;&lt;/object&gt;&lt;object type=&quot;3&quot; unique_id=&quot;22832&quot;&gt;&lt;property id=&quot;20148&quot; value=&quot;5&quot;/&gt;&lt;property id=&quot;20300&quot; value=&quot;Slide 161 - &amp;quot;Excavation – Optimal Conditions &amp;#x0D;&amp;#x0A;(Thangavelautham et al. submission to ICRA’09)&amp;quot;&quot;/&gt;&lt;property id=&quot;20307&quot; value=&quot;456&quot;/&gt;&lt;/object&gt;&lt;object type=&quot;3&quot; unique_id=&quot;22833&quot;&gt;&lt;property id=&quot;20148&quot; value=&quot;5&quot;/&gt;&lt;property id=&quot;20300&quot; value=&quot;Slide 162 - &amp;quot;Excavation – Optimal Conditions &amp;#x0D;&amp;#x0A;(Thangavelautham et al. submission to ICRA’09)&amp;quot;&quot;/&gt;&lt;property id=&quot;20307&quot; value=&quot;457&quot;/&gt;&lt;/object&gt;&lt;object type=&quot;3&quot; unique_id=&quot;22834&quot;&gt;&lt;property id=&quot;20148&quot; value=&quot;5&quot;/&gt;&lt;property id=&quot;20300&quot; value=&quot;Slide 163 - &amp;quot;Excavation – Optimal Conditions &amp;#x0D;&amp;#x0A;(Thangavelautham et al. submission to ICRA’09)&amp;quot;&quot;/&gt;&lt;property id=&quot;20307&quot; value=&quot;458&quot;/&gt;&lt;/object&gt;&lt;object type=&quot;3&quot; unique_id=&quot;22835&quot;&gt;&lt;property id=&quot;20148&quot; value=&quot;5&quot;/&gt;&lt;property id=&quot;20300&quot; value=&quot;Slide 165 - &amp;quot;Potential Benefits – Lunar Construction&amp;quot;&quot;/&gt;&lt;property id=&quot;20307&quot; value=&quot;459&quot;/&gt;&lt;/object&gt;&lt;object type=&quot;3&quot; unique_id=&quot;23850&quot;&gt;&lt;property id=&quot;20148&quot; value=&quot;5&quot;/&gt;&lt;property id=&quot;20300&quot; value=&quot;Slide 164 - &amp;quot;Excavation – Optimal Conditions &amp;#x0D;&amp;#x0A;(Thangavelautham et al. submission to ICRA’09)&amp;quot;&quot;/&gt;&lt;property id=&quot;20307&quot; value=&quot;463&quot;/&gt;&lt;/object&gt;&lt;object type=&quot;3&quot; unique_id=&quot;24872&quot;&gt;&lt;property id=&quot;20148&quot; value=&quot;5&quot;/&gt;&lt;property id=&quot;20300&quot; value=&quot;Slide 119&quot;/&gt;&lt;property id=&quot;20307&quot; value=&quot;464&quot;/&gt;&lt;/object&gt;&lt;object type=&quot;3&quot; unique_id=&quot;25044&quot;&gt;&lt;property id=&quot;20148&quot; value=&quot;5&quot;/&gt;&lt;property id=&quot;20300&quot; value=&quot;Slide 112&quot;/&gt;&lt;property id=&quot;20307&quot; value=&quot;465&quot;/&gt;&lt;/object&gt;&lt;object type=&quot;3&quot; unique_id=&quot;25216&quot;&gt;&lt;property id=&quot;20148&quot; value=&quot;5&quot;/&gt;&lt;property id=&quot;20300&quot; value=&quot;Slide 95 - &amp;quot;Coarse-Coding Cell Model&amp;quot;&quot;/&gt;&lt;property id=&quot;20307&quot; value=&quot;466&quot;/&gt;&lt;/object&gt;&lt;object type=&quot;3&quot; unique_id=&quot;25728&quot;&gt;&lt;property id=&quot;20148&quot; value=&quot;5&quot;/&gt;&lt;property id=&quot;20300&quot; value=&quot;Slide 55 - &amp;quot;Thank You!&amp;quot;&quot;/&gt;&lt;property id=&quot;20307&quot; value=&quot;467&quot;/&gt;&lt;/object&gt;&lt;object type=&quot;3&quot; unique_id=&quot;25729&quot;&gt;&lt;property id=&quot;20148&quot; value=&quot;5&quot;/&gt;&lt;property id=&quot;20300&quot; value=&quot;Slide 59 - &amp;quot;Feature Detectors&amp;quot;&quot;/&gt;&lt;property id=&quot;20307&quot; value=&quot;469&quot;/&gt;&lt;/object&gt;&lt;object type=&quot;3&quot; unique_id=&quot;25730&quot;&gt;&lt;property id=&quot;20148&quot; value=&quot;5&quot;/&gt;&lt;property id=&quot;20300&quot; value=&quot;Slide 60 - &amp;quot;Feature Detectors and Noisy Neurons&amp;quot;&quot;/&gt;&lt;property id=&quot;20307&quot; value=&quot;468&quot;/&gt;&lt;/object&gt;&lt;/object&gt;&lt;object type=&quot;8&quot; unique_id=&quot;10144&quot;&gt;&lt;/object&gt;&lt;/object&gt;&lt;/database&gt;"/>
  <p:tag name="SECTOMILLISECCONVERTED" val="1"/>
</p:tagLst>
</file>

<file path=ppt/theme/theme1.xml><?xml version="1.0" encoding="utf-8"?>
<a:theme xmlns:a="http://schemas.openxmlformats.org/drawingml/2006/main" name="1_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Stream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lnDef>
  </a:objectDefaults>
  <a:extraClrSchemeLst>
    <a:extraClrScheme>
      <a:clrScheme name="Stream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eam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Stream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lnDef>
  </a:objectDefaults>
  <a:extraClrSchemeLst>
    <a:extraClrScheme>
      <a:clrScheme name="Stream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eam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Stream</Template>
  <TotalTime>85511</TotalTime>
  <Words>1318</Words>
  <Application>Microsoft Office PowerPoint</Application>
  <PresentationFormat>On-screen Show (4:3)</PresentationFormat>
  <Paragraphs>472</Paragraphs>
  <Slides>23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34" baseType="lpstr">
      <vt:lpstr>Abadi</vt:lpstr>
      <vt:lpstr>Arial</vt:lpstr>
      <vt:lpstr>Calibri</vt:lpstr>
      <vt:lpstr>Calibri Light</vt:lpstr>
      <vt:lpstr>Cambria Math</vt:lpstr>
      <vt:lpstr>Garamond</vt:lpstr>
      <vt:lpstr>Impact</vt:lpstr>
      <vt:lpstr>Times New Roman</vt:lpstr>
      <vt:lpstr>Wingdings</vt:lpstr>
      <vt:lpstr>1_Stream</vt:lpstr>
      <vt:lpstr>2_Stream</vt:lpstr>
      <vt:lpstr>PowerPoint Presentation</vt:lpstr>
      <vt:lpstr>Introduction</vt:lpstr>
      <vt:lpstr>Motivation</vt:lpstr>
      <vt:lpstr>Objective</vt:lpstr>
      <vt:lpstr>Related work</vt:lpstr>
      <vt:lpstr>Mission Requirements</vt:lpstr>
      <vt:lpstr>Challenges</vt:lpstr>
      <vt:lpstr>Concept of Operation</vt:lpstr>
      <vt:lpstr>Design Part I: launching survival</vt:lpstr>
      <vt:lpstr>FemtoSat Architecture</vt:lpstr>
      <vt:lpstr>FemtoSat Power Budget</vt:lpstr>
      <vt:lpstr>Circuit Design</vt:lpstr>
      <vt:lpstr>Power budget</vt:lpstr>
      <vt:lpstr>Solar panels design</vt:lpstr>
      <vt:lpstr>Solar panels design</vt:lpstr>
      <vt:lpstr>Solar panels: market analysis (DHV technology)</vt:lpstr>
      <vt:lpstr>Thermal Analysis</vt:lpstr>
      <vt:lpstr>Radio frequency localization</vt:lpstr>
      <vt:lpstr>Arduino platform</vt:lpstr>
      <vt:lpstr>Discussion</vt:lpstr>
      <vt:lpstr>Conclusions</vt:lpstr>
      <vt:lpstr>PowerPoint Presentation</vt:lpstr>
      <vt:lpstr>PowerPoint Presentation</vt:lpstr>
    </vt:vector>
  </TitlesOfParts>
  <Company>JL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Jekan</dc:creator>
  <cp:lastModifiedBy>Alvaro Diaz-Flores</cp:lastModifiedBy>
  <cp:revision>946</cp:revision>
  <dcterms:created xsi:type="dcterms:W3CDTF">2008-05-21T01:02:12Z</dcterms:created>
  <dcterms:modified xsi:type="dcterms:W3CDTF">2020-05-08T00:16:21Z</dcterms:modified>
</cp:coreProperties>
</file>