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  <p:sldMasterId id="2147485093" r:id="rId2"/>
  </p:sldMasterIdLst>
  <p:notesMasterIdLst>
    <p:notesMasterId r:id="rId26"/>
  </p:notesMasterIdLst>
  <p:handoutMasterIdLst>
    <p:handoutMasterId r:id="rId27"/>
  </p:handoutMasterIdLst>
  <p:sldIdLst>
    <p:sldId id="1403" r:id="rId3"/>
    <p:sldId id="1323" r:id="rId4"/>
    <p:sldId id="1324" r:id="rId5"/>
    <p:sldId id="1325" r:id="rId6"/>
    <p:sldId id="1326" r:id="rId7"/>
    <p:sldId id="1199" r:id="rId8"/>
    <p:sldId id="1328" r:id="rId9"/>
    <p:sldId id="1330" r:id="rId10"/>
    <p:sldId id="1331" r:id="rId11"/>
    <p:sldId id="298" r:id="rId12"/>
    <p:sldId id="1404" r:id="rId13"/>
    <p:sldId id="1405" r:id="rId14"/>
    <p:sldId id="1406" r:id="rId15"/>
    <p:sldId id="1407" r:id="rId16"/>
    <p:sldId id="1408" r:id="rId17"/>
    <p:sldId id="1411" r:id="rId18"/>
    <p:sldId id="1409" r:id="rId19"/>
    <p:sldId id="1410" r:id="rId20"/>
    <p:sldId id="1412" r:id="rId21"/>
    <p:sldId id="1414" r:id="rId22"/>
    <p:sldId id="311" r:id="rId23"/>
    <p:sldId id="960" r:id="rId24"/>
    <p:sldId id="961" r:id="rId25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0808"/>
    <a:srgbClr val="008000"/>
    <a:srgbClr val="CC6600"/>
    <a:srgbClr val="0000FF"/>
    <a:srgbClr val="CC9900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08" autoAdjust="0"/>
    <p:restoredTop sz="50000" autoAdjust="0"/>
  </p:normalViewPr>
  <p:slideViewPr>
    <p:cSldViewPr>
      <p:cViewPr>
        <p:scale>
          <a:sx n="105" d="100"/>
          <a:sy n="105" d="100"/>
        </p:scale>
        <p:origin x="1608" y="-2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5/10/20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07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microsoft.com/office/2007/relationships/hdphoto" Target="../media/hdphoto4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E32EB90-5015-40D7-9FCB-23429E6F1BED}"/>
              </a:ext>
            </a:extLst>
          </p:cNvPr>
          <p:cNvGrpSpPr/>
          <p:nvPr userDrawn="1"/>
        </p:nvGrpSpPr>
        <p:grpSpPr>
          <a:xfrm>
            <a:off x="8229600" y="0"/>
            <a:ext cx="1447800" cy="1010663"/>
            <a:chOff x="8229600" y="59218"/>
            <a:chExt cx="1447800" cy="101066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006EFAA-71EC-4A0B-AEC6-41E91A9748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1198" y="59218"/>
              <a:ext cx="795964" cy="79596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422EF6-1EFF-45C9-9C05-89D49E209459}"/>
                </a:ext>
              </a:extLst>
            </p:cNvPr>
            <p:cNvSpPr txBox="1"/>
            <p:nvPr userDrawn="1"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none" dirty="0">
                  <a:latin typeface="Impact" panose="020B0806030902050204" pitchFamily="34" charset="0"/>
                </a:rPr>
                <a:t>SpaceTREx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88" y="83243"/>
            <a:ext cx="1001976" cy="79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5.png"/><Relationship Id="rId5" Type="http://schemas.openxmlformats.org/officeDocument/2006/relationships/image" Target="../media/image89.png"/><Relationship Id="rId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8192" y="5686492"/>
            <a:ext cx="8716962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Himangshu Kalita and Jekan Thangavelautham</a:t>
            </a:r>
            <a:endParaRPr lang="en-US" sz="16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SpaceTREx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 Department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825" y="4796135"/>
            <a:ext cx="90201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none" dirty="0"/>
              <a:t>End to End Strategies for Exploring Lunar/Martian Caves</a:t>
            </a:r>
            <a:endParaRPr lang="en-US" sz="2200" b="1" u="none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B0F783-A442-4F30-B0F0-BA5EB981C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747" y="63962"/>
            <a:ext cx="1020762" cy="103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3">
            <a:extLst>
              <a:ext uri="{FF2B5EF4-FFF2-40B4-BE49-F238E27FC236}">
                <a16:creationId xmlns:a16="http://schemas.microsoft.com/office/drawing/2014/main" id="{2C169EF1-8428-440A-B5C4-CF5800AE9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2508" y="1038686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SpaceTREx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98" y="128131"/>
            <a:ext cx="1400175" cy="11154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203616-92D4-4291-A638-5236D9C2DDC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15"/>
          <a:stretch/>
        </p:blipFill>
        <p:spPr>
          <a:xfrm>
            <a:off x="6657163" y="88473"/>
            <a:ext cx="1067369" cy="1018442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47A51139-7AB4-496E-95A2-35E803FB5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239" y="1054434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ASTEROID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61C066AF-96E2-EE40-B851-91BCBEEAC1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32"/>
          <a:stretch>
            <a:fillRect/>
          </a:stretch>
        </p:blipFill>
        <p:spPr bwMode="auto">
          <a:xfrm>
            <a:off x="327074" y="1828800"/>
            <a:ext cx="17831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http://space.asu.edu/img/research/SphereX-760x394.jpg">
            <a:extLst>
              <a:ext uri="{FF2B5EF4-FFF2-40B4-BE49-F238E27FC236}">
                <a16:creationId xmlns:a16="http://schemas.microsoft.com/office/drawing/2014/main" id="{FF3A2539-8618-4F40-B7A8-3E358136CA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6" r="22408"/>
          <a:stretch/>
        </p:blipFill>
        <p:spPr bwMode="auto">
          <a:xfrm>
            <a:off x="2085606" y="1828442"/>
            <a:ext cx="2969669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514C0CB-6D7A-864D-9958-EB4FB5D854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677" y="1828621"/>
            <a:ext cx="3779169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5636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Introduction</a:t>
            </a:r>
          </a:p>
          <a:p>
            <a:r>
              <a:rPr lang="en-US" altLang="en-US" dirty="0"/>
              <a:t>Motivation</a:t>
            </a:r>
          </a:p>
          <a:p>
            <a:r>
              <a:rPr lang="en-US" altLang="en-US" dirty="0"/>
              <a:t>SphereX Bot</a:t>
            </a:r>
          </a:p>
          <a:p>
            <a:r>
              <a:rPr lang="en-US" altLang="en-US" dirty="0"/>
              <a:t>Mapping and Navigation</a:t>
            </a:r>
          </a:p>
          <a:p>
            <a:r>
              <a:rPr lang="en-US" altLang="en-US" dirty="0"/>
              <a:t>Sensor Placement Strategies</a:t>
            </a:r>
          </a:p>
          <a:p>
            <a:r>
              <a:rPr lang="en-US" altLang="en-US" dirty="0"/>
              <a:t>Communication Strategies</a:t>
            </a:r>
          </a:p>
          <a:p>
            <a:r>
              <a:rPr lang="en-US" altLang="en-US" dirty="0"/>
              <a:t>Power Transfer Strategies</a:t>
            </a:r>
          </a:p>
          <a:p>
            <a:r>
              <a:rPr lang="en-US" alt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AC66D-3770-F346-AE94-70D7DB4D6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4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BCBE8DB3-8998-734C-86E4-E65BA06AD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19075"/>
            <a:ext cx="5531344" cy="3931920"/>
          </a:xfr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DD92C1-C820-BF44-893E-8350484CA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2635" y="1831899"/>
            <a:ext cx="3541365" cy="3870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defRPr/>
            </a:pPr>
            <a:r>
              <a:rPr lang="en-US" altLang="en-US" sz="2000" u="none" kern="0" dirty="0"/>
              <a:t>Science goals identified by Outer Planets Assessment Group (OPAG) with Planetary Decadal Study </a:t>
            </a:r>
            <a:r>
              <a:rPr lang="en-US" altLang="en-US" sz="2000" b="0" u="none" kern="0" dirty="0"/>
              <a:t>[1],[2]</a:t>
            </a:r>
            <a:r>
              <a:rPr lang="en-US" altLang="en-US" sz="2000" u="none" kern="0" dirty="0"/>
              <a:t>.</a:t>
            </a:r>
          </a:p>
          <a:p>
            <a:pPr>
              <a:defRPr/>
            </a:pPr>
            <a:r>
              <a:rPr lang="en-US" altLang="en-US" sz="2000" u="none" kern="0" dirty="0"/>
              <a:t>Extreme Environments:</a:t>
            </a:r>
            <a:r>
              <a:rPr lang="en-US" altLang="en-US" sz="1800" u="none" kern="0" dirty="0"/>
              <a:t> </a:t>
            </a:r>
            <a:r>
              <a:rPr lang="en-US" altLang="en-US" sz="1800" b="0" u="none" kern="0" dirty="0"/>
              <a:t>Ascertain the range of conditions that can support life.</a:t>
            </a:r>
          </a:p>
          <a:p>
            <a:pPr>
              <a:defRPr/>
            </a:pPr>
            <a:r>
              <a:rPr lang="en-US" altLang="en-US" sz="2000" u="none" kern="0" dirty="0"/>
              <a:t>Extreme Environments:</a:t>
            </a:r>
            <a:r>
              <a:rPr lang="en-US" altLang="en-US" sz="1800" u="none" kern="0" dirty="0"/>
              <a:t> </a:t>
            </a:r>
            <a:r>
              <a:rPr lang="en-US" altLang="en-US" sz="1800" b="0" u="none" kern="0" dirty="0"/>
              <a:t>Identify planetary processes that are responsible for generating and sustaining habitable worlds.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65D2D7-5158-F84B-BD9B-8039E3AD74CB}"/>
              </a:ext>
            </a:extLst>
          </p:cNvPr>
          <p:cNvSpPr txBox="1"/>
          <p:nvPr/>
        </p:nvSpPr>
        <p:spPr>
          <a:xfrm>
            <a:off x="381000" y="60198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[1] National Academies of Sciences, Engineering and Medicine (2011)</a:t>
            </a:r>
          </a:p>
          <a:p>
            <a:r>
              <a:rPr lang="en-US" sz="1400" u="none" dirty="0">
                <a:solidFill>
                  <a:schemeClr val="bg2"/>
                </a:solidFill>
              </a:rPr>
              <a:t>[2] Scientific Goals and Pathways for Exploration of the Outer Solar System (2006) </a:t>
            </a:r>
          </a:p>
        </p:txBody>
      </p:sp>
    </p:spTree>
    <p:extLst>
      <p:ext uri="{BB962C8B-B14F-4D97-AF65-F5344CB8AC3E}">
        <p14:creationId xmlns:p14="http://schemas.microsoft.com/office/powerpoint/2010/main" val="37924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E9F6D-80AA-5549-8D6F-200A7E4A2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Extreme Environments on the Moon and Mars</a:t>
            </a:r>
          </a:p>
        </p:txBody>
      </p:sp>
      <p:pic>
        <p:nvPicPr>
          <p:cNvPr id="4" name="Content Placeholder 4" descr="A picture containing photo, nature, showing&#10;&#10;Description automatically generated">
            <a:extLst>
              <a:ext uri="{FF2B5EF4-FFF2-40B4-BE49-F238E27FC236}">
                <a16:creationId xmlns:a16="http://schemas.microsoft.com/office/drawing/2014/main" id="{BD268F6C-12B9-8D4A-BE0E-E49C88D503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126" y="2346960"/>
            <a:ext cx="5178474" cy="283464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218F32-1324-EB48-90CD-5240B3CBECE6}"/>
              </a:ext>
            </a:extLst>
          </p:cNvPr>
          <p:cNvSpPr txBox="1"/>
          <p:nvPr/>
        </p:nvSpPr>
        <p:spPr>
          <a:xfrm>
            <a:off x="3660112" y="5231023"/>
            <a:ext cx="5636288" cy="9541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[1] High Cliffs Surrounding </a:t>
            </a:r>
            <a:r>
              <a:rPr lang="en-US" sz="1400" u="none" dirty="0" err="1">
                <a:solidFill>
                  <a:schemeClr val="bg2"/>
                </a:solidFill>
              </a:rPr>
              <a:t>Echus</a:t>
            </a:r>
            <a:r>
              <a:rPr lang="en-US" sz="1400" u="none" dirty="0">
                <a:solidFill>
                  <a:schemeClr val="bg2"/>
                </a:solidFill>
              </a:rPr>
              <a:t> </a:t>
            </a:r>
            <a:r>
              <a:rPr lang="en-US" sz="1400" u="none" dirty="0" err="1">
                <a:solidFill>
                  <a:schemeClr val="bg2"/>
                </a:solidFill>
              </a:rPr>
              <a:t>Chasma</a:t>
            </a:r>
            <a:r>
              <a:rPr lang="en-US" sz="1400" u="none" dirty="0">
                <a:solidFill>
                  <a:schemeClr val="bg2"/>
                </a:solidFill>
              </a:rPr>
              <a:t> on Mars (</a:t>
            </a:r>
            <a:r>
              <a:rPr lang="en-US" sz="1400" u="none" dirty="0" err="1">
                <a:solidFill>
                  <a:schemeClr val="bg2"/>
                </a:solidFill>
              </a:rPr>
              <a:t>nasa.gov</a:t>
            </a:r>
            <a:r>
              <a:rPr lang="en-US" sz="1400" u="none" dirty="0">
                <a:solidFill>
                  <a:schemeClr val="bg2"/>
                </a:solidFill>
              </a:rPr>
              <a:t>)</a:t>
            </a:r>
          </a:p>
          <a:p>
            <a:r>
              <a:rPr lang="en-US" sz="1400" u="none" dirty="0">
                <a:solidFill>
                  <a:schemeClr val="bg2"/>
                </a:solidFill>
              </a:rPr>
              <a:t>[2] Tycho Crater on Moon (NASA/Goddard/Arizona State University)</a:t>
            </a:r>
          </a:p>
          <a:p>
            <a:r>
              <a:rPr lang="en-US" sz="1400" u="none" dirty="0">
                <a:solidFill>
                  <a:schemeClr val="bg2"/>
                </a:solidFill>
              </a:rPr>
              <a:t>[3] Lava Tubes on </a:t>
            </a:r>
            <a:r>
              <a:rPr lang="en-US" sz="1400" u="none" dirty="0" err="1">
                <a:solidFill>
                  <a:schemeClr val="bg2"/>
                </a:solidFill>
              </a:rPr>
              <a:t>Pavonis</a:t>
            </a:r>
            <a:r>
              <a:rPr lang="en-US" sz="1400" u="none" dirty="0">
                <a:solidFill>
                  <a:schemeClr val="bg2"/>
                </a:solidFill>
              </a:rPr>
              <a:t> Mons on Mars (ESA)</a:t>
            </a:r>
          </a:p>
          <a:p>
            <a:r>
              <a:rPr lang="en-US" sz="1400" u="none" dirty="0">
                <a:solidFill>
                  <a:schemeClr val="bg2"/>
                </a:solidFill>
              </a:rPr>
              <a:t>[4] Mare </a:t>
            </a:r>
            <a:r>
              <a:rPr lang="en-US" sz="1400" u="none" dirty="0" err="1">
                <a:solidFill>
                  <a:schemeClr val="bg2"/>
                </a:solidFill>
              </a:rPr>
              <a:t>Tranquilitatis</a:t>
            </a:r>
            <a:r>
              <a:rPr lang="en-US" sz="1400" u="none" dirty="0">
                <a:solidFill>
                  <a:schemeClr val="bg2"/>
                </a:solidFill>
              </a:rPr>
              <a:t> pit on Moon (NASA/GSFC/Arizona State University)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49C0B-1CBE-1C4B-A389-2B4EF4A27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8" y="2586959"/>
            <a:ext cx="3804027" cy="3356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defRPr/>
            </a:pPr>
            <a:r>
              <a:rPr lang="en-US" altLang="en-US" sz="2000" u="none" kern="0" dirty="0"/>
              <a:t>Extreme Environments of Moon and Mars: </a:t>
            </a:r>
            <a:r>
              <a:rPr lang="en-US" altLang="en-US" sz="2000" b="0" u="none" kern="0" dirty="0"/>
              <a:t>Cliffs, craters, lava tubes, pits, caves.</a:t>
            </a:r>
          </a:p>
          <a:p>
            <a:pPr>
              <a:defRPr/>
            </a:pPr>
            <a:r>
              <a:rPr lang="en-US" altLang="en-US" sz="2000" u="none" dirty="0"/>
              <a:t>These environments are rich targets of origin studies.</a:t>
            </a:r>
          </a:p>
          <a:p>
            <a:pPr>
              <a:defRPr/>
            </a:pPr>
            <a:r>
              <a:rPr lang="en-US" altLang="en-US" sz="2000" u="none" dirty="0"/>
              <a:t>Caves, pits and lava tubes offer natural shelter from radiation and insulated from varying high and low external temperatures.</a:t>
            </a:r>
          </a:p>
          <a:p>
            <a:pPr marL="0" indent="0">
              <a:buNone/>
              <a:defRPr/>
            </a:pPr>
            <a:endParaRPr lang="en-US" altLang="en-US" sz="1800" u="none" dirty="0"/>
          </a:p>
          <a:p>
            <a:pPr>
              <a:defRPr/>
            </a:pPr>
            <a:endParaRPr lang="en-US" altLang="en-US" sz="1800" u="none" kern="0" dirty="0"/>
          </a:p>
        </p:txBody>
      </p:sp>
    </p:spTree>
    <p:extLst>
      <p:ext uri="{BB962C8B-B14F-4D97-AF65-F5344CB8AC3E}">
        <p14:creationId xmlns:p14="http://schemas.microsoft.com/office/powerpoint/2010/main" val="407023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EBD1B-FB44-2D44-BB63-06CD15F3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72850"/>
            <a:ext cx="8595360" cy="715057"/>
          </a:xfrm>
        </p:spPr>
        <p:txBody>
          <a:bodyPr/>
          <a:lstStyle/>
          <a:p>
            <a:r>
              <a:rPr lang="en-US" dirty="0"/>
              <a:t>Problem with exploring Extreme Environments?</a:t>
            </a:r>
          </a:p>
        </p:txBody>
      </p:sp>
      <p:pic>
        <p:nvPicPr>
          <p:cNvPr id="4" name="Content Placeholder 4" descr="A picture containing photo, different, showing&#10;&#10;Description automatically generated">
            <a:extLst>
              <a:ext uri="{FF2B5EF4-FFF2-40B4-BE49-F238E27FC236}">
                <a16:creationId xmlns:a16="http://schemas.microsoft.com/office/drawing/2014/main" id="{F3BD4527-0912-984D-93FD-3DE4ED011A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257" y="2026920"/>
            <a:ext cx="5362743" cy="292608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1A31CE-16D4-D840-B497-448EF4475A23}"/>
              </a:ext>
            </a:extLst>
          </p:cNvPr>
          <p:cNvSpPr txBox="1"/>
          <p:nvPr/>
        </p:nvSpPr>
        <p:spPr>
          <a:xfrm>
            <a:off x="4689888" y="5092012"/>
            <a:ext cx="3545480" cy="9541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[1] Yutu-2 on Moon (</a:t>
            </a:r>
            <a:r>
              <a:rPr lang="en-US" sz="1400" u="none" dirty="0" err="1">
                <a:solidFill>
                  <a:schemeClr val="bg2"/>
                </a:solidFill>
              </a:rPr>
              <a:t>space.com</a:t>
            </a:r>
            <a:r>
              <a:rPr lang="en-US" sz="1400" u="none" dirty="0">
                <a:solidFill>
                  <a:schemeClr val="bg2"/>
                </a:solidFill>
              </a:rPr>
              <a:t>)</a:t>
            </a:r>
          </a:p>
          <a:p>
            <a:r>
              <a:rPr lang="en-US" sz="1400" u="none" dirty="0">
                <a:solidFill>
                  <a:schemeClr val="bg2"/>
                </a:solidFill>
              </a:rPr>
              <a:t>[2] Curiosity Rover on Mars ( </a:t>
            </a:r>
            <a:r>
              <a:rPr lang="en-US" sz="1400" u="none" dirty="0" err="1">
                <a:solidFill>
                  <a:schemeClr val="bg2"/>
                </a:solidFill>
              </a:rPr>
              <a:t>nasa.gov</a:t>
            </a:r>
            <a:r>
              <a:rPr lang="en-US" sz="1400" u="none" dirty="0">
                <a:solidFill>
                  <a:schemeClr val="bg2"/>
                </a:solidFill>
              </a:rPr>
              <a:t>)</a:t>
            </a:r>
          </a:p>
          <a:p>
            <a:r>
              <a:rPr lang="en-US" sz="1400" u="none" dirty="0">
                <a:solidFill>
                  <a:schemeClr val="bg2"/>
                </a:solidFill>
              </a:rPr>
              <a:t>[3] Opportunity Rover on Mars (</a:t>
            </a:r>
            <a:r>
              <a:rPr lang="en-US" sz="1400" u="none" dirty="0" err="1">
                <a:solidFill>
                  <a:schemeClr val="bg2"/>
                </a:solidFill>
              </a:rPr>
              <a:t>nasa.gov</a:t>
            </a:r>
            <a:r>
              <a:rPr lang="en-US" sz="1400" u="none" dirty="0">
                <a:solidFill>
                  <a:schemeClr val="bg2"/>
                </a:solidFill>
              </a:rPr>
              <a:t>)</a:t>
            </a:r>
          </a:p>
          <a:p>
            <a:r>
              <a:rPr lang="en-US" sz="1400" u="none" dirty="0">
                <a:solidFill>
                  <a:schemeClr val="bg2"/>
                </a:solidFill>
              </a:rPr>
              <a:t>[4] </a:t>
            </a:r>
            <a:r>
              <a:rPr lang="en-US" sz="1400" u="none" dirty="0" err="1">
                <a:solidFill>
                  <a:schemeClr val="bg2"/>
                </a:solidFill>
              </a:rPr>
              <a:t>InSight</a:t>
            </a:r>
            <a:r>
              <a:rPr lang="en-US" sz="1400" u="none" dirty="0">
                <a:solidFill>
                  <a:schemeClr val="bg2"/>
                </a:solidFill>
              </a:rPr>
              <a:t> Lander on Mars (</a:t>
            </a:r>
            <a:r>
              <a:rPr lang="en-US" sz="1400" u="none" dirty="0" err="1">
                <a:solidFill>
                  <a:schemeClr val="bg2"/>
                </a:solidFill>
              </a:rPr>
              <a:t>spacenews.com</a:t>
            </a:r>
            <a:r>
              <a:rPr lang="en-US" sz="1400" u="none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80CA4E3-AEAE-114C-9F69-E0C4DC6FA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586960"/>
            <a:ext cx="3545480" cy="3098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000" u="none" dirty="0"/>
              <a:t>Current landers and rovers are unable to access these areas of high interest</a:t>
            </a:r>
          </a:p>
          <a:p>
            <a:pPr lvl="1"/>
            <a:r>
              <a:rPr lang="en-US" sz="1800" b="0" u="none" dirty="0"/>
              <a:t>Limitations in precision landing</a:t>
            </a:r>
          </a:p>
          <a:p>
            <a:pPr lvl="1"/>
            <a:r>
              <a:rPr lang="en-US" sz="1800" b="0" u="none" dirty="0"/>
              <a:t>Inability to traverse rugged environments</a:t>
            </a:r>
          </a:p>
          <a:p>
            <a:pPr lvl="1"/>
            <a:r>
              <a:rPr lang="en-US" sz="1800" b="0" u="none" dirty="0"/>
              <a:t>Operations culture where risks are minimized at all costs</a:t>
            </a:r>
          </a:p>
          <a:p>
            <a:pPr>
              <a:defRPr/>
            </a:pPr>
            <a:endParaRPr lang="en-US" altLang="en-US" sz="1800" u="none" dirty="0"/>
          </a:p>
          <a:p>
            <a:pPr>
              <a:defRPr/>
            </a:pPr>
            <a:endParaRPr lang="en-US" altLang="en-US" sz="1800" u="none" kern="0" dirty="0"/>
          </a:p>
        </p:txBody>
      </p:sp>
    </p:spTree>
    <p:extLst>
      <p:ext uri="{BB962C8B-B14F-4D97-AF65-F5344CB8AC3E}">
        <p14:creationId xmlns:p14="http://schemas.microsoft.com/office/powerpoint/2010/main" val="3064491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327C-F623-524B-9981-F8697D7B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- 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C530FC-227B-A042-8958-D6ED3859EB2A}"/>
              </a:ext>
            </a:extLst>
          </p:cNvPr>
          <p:cNvSpPr txBox="1"/>
          <p:nvPr/>
        </p:nvSpPr>
        <p:spPr>
          <a:xfrm>
            <a:off x="334370" y="5937181"/>
            <a:ext cx="4847230" cy="6306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Inset: Artist’s rendering of NASA’s twin Mars Cube One (MarCO) spacecraft flying over Mars with Earth in the distance</a:t>
            </a:r>
          </a:p>
        </p:txBody>
      </p:sp>
      <p:pic>
        <p:nvPicPr>
          <p:cNvPr id="4" name="Picture 3" descr="A picture containing table, different, group, people&#10;&#10;Description automatically generated">
            <a:extLst>
              <a:ext uri="{FF2B5EF4-FFF2-40B4-BE49-F238E27FC236}">
                <a16:creationId xmlns:a16="http://schemas.microsoft.com/office/drawing/2014/main" id="{48D8FA6B-92DF-8741-A2E1-ABD24DB08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439737"/>
            <a:ext cx="5146078" cy="283464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525030-0092-5C46-BABC-47EF71B878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7800" y="2209800"/>
            <a:ext cx="3756430" cy="384048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B6A6B2-4D85-4D48-9738-5069D4AC2773}"/>
              </a:ext>
            </a:extLst>
          </p:cNvPr>
          <p:cNvSpPr txBox="1"/>
          <p:nvPr/>
        </p:nvSpPr>
        <p:spPr>
          <a:xfrm>
            <a:off x="407443" y="5274377"/>
            <a:ext cx="4595315" cy="5816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400" u="none" dirty="0">
                <a:solidFill>
                  <a:schemeClr val="bg2"/>
                </a:solidFill>
              </a:rPr>
              <a:t>Mass of all satellites under 200 kg launched from 1957 to 2016 [B. Lal et al (2017)]</a:t>
            </a:r>
          </a:p>
        </p:txBody>
      </p:sp>
      <p:pic>
        <p:nvPicPr>
          <p:cNvPr id="8" name="Picture 7" descr="A picture containing outdoor, sky, dark&#10;&#10;Description automatically generated">
            <a:extLst>
              <a:ext uri="{FF2B5EF4-FFF2-40B4-BE49-F238E27FC236}">
                <a16:creationId xmlns:a16="http://schemas.microsoft.com/office/drawing/2014/main" id="{E0FA1A5D-ECBE-B942-8EAF-FA4A9B7768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238" y="4866681"/>
            <a:ext cx="1635619" cy="138584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0D33934-814F-BA4E-8611-478F6D0F5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090" y="1776933"/>
            <a:ext cx="8714509" cy="43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000" u="none" dirty="0"/>
              <a:t>Commercially-Off-The-Shelf (COTS) components</a:t>
            </a:r>
            <a:endParaRPr lang="en-US" altLang="en-US" sz="1800" u="none" dirty="0"/>
          </a:p>
          <a:p>
            <a:pPr>
              <a:defRPr/>
            </a:pPr>
            <a:endParaRPr lang="en-US" altLang="en-US" sz="1800" u="none" kern="0" dirty="0"/>
          </a:p>
        </p:txBody>
      </p:sp>
    </p:spTree>
    <p:extLst>
      <p:ext uri="{BB962C8B-B14F-4D97-AF65-F5344CB8AC3E}">
        <p14:creationId xmlns:p14="http://schemas.microsoft.com/office/powerpoint/2010/main" val="927701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DDDD-96B0-3543-8CBE-A389E7E1A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Solution: SphereX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0C797E-01D9-F04C-8C17-5960A7F0A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0" y="2751914"/>
            <a:ext cx="4480560" cy="2836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000" u="none" dirty="0"/>
              <a:t>Small low-cost, modular spherical robot (SphereX) </a:t>
            </a:r>
          </a:p>
          <a:p>
            <a:pPr lvl="1"/>
            <a:r>
              <a:rPr lang="en-US" sz="1600" b="0" u="none" dirty="0"/>
              <a:t>Mobility system for exploration</a:t>
            </a:r>
          </a:p>
          <a:p>
            <a:pPr lvl="1"/>
            <a:r>
              <a:rPr lang="en-US" sz="1600" b="0" u="none" dirty="0"/>
              <a:t>Space-grade electronics</a:t>
            </a:r>
          </a:p>
          <a:p>
            <a:pPr lvl="1"/>
            <a:r>
              <a:rPr lang="en-US" sz="1600" b="0" u="none" dirty="0"/>
              <a:t>Power system for power generation</a:t>
            </a:r>
          </a:p>
          <a:p>
            <a:pPr lvl="1"/>
            <a:r>
              <a:rPr lang="en-US" sz="1600" b="0" u="none" dirty="0"/>
              <a:t>UHF/S-band antennas for communication</a:t>
            </a:r>
          </a:p>
          <a:p>
            <a:pPr lvl="1"/>
            <a:r>
              <a:rPr lang="en-US" sz="1600" b="0" u="none" dirty="0"/>
              <a:t>Thermal and Shielding system for survival</a:t>
            </a:r>
          </a:p>
          <a:p>
            <a:pPr lvl="1"/>
            <a:r>
              <a:rPr lang="en-US" sz="1600" b="0" u="none" dirty="0"/>
              <a:t>Outer shell for structural robustness</a:t>
            </a:r>
          </a:p>
          <a:p>
            <a:pPr lvl="1"/>
            <a:r>
              <a:rPr lang="en-US" sz="1600" b="0" u="none" dirty="0"/>
              <a:t>Payload capacity for science instruments</a:t>
            </a:r>
          </a:p>
          <a:p>
            <a:endParaRPr lang="en-US" altLang="en-US" sz="1800" b="0" u="none" dirty="0"/>
          </a:p>
        </p:txBody>
      </p:sp>
      <p:pic>
        <p:nvPicPr>
          <p:cNvPr id="6" name="Picture 5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D6DB789B-003B-C04A-B34A-C6DE7D3AC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851" y="4358640"/>
            <a:ext cx="4416468" cy="2194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0BC3A0-0077-EE46-9E56-338B19B6E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593" y="1932568"/>
            <a:ext cx="3432984" cy="21945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44EFE7-4B26-9F4C-99EA-9CE16723FB39}"/>
              </a:ext>
            </a:extLst>
          </p:cNvPr>
          <p:cNvSpPr txBox="1"/>
          <p:nvPr/>
        </p:nvSpPr>
        <p:spPr>
          <a:xfrm>
            <a:off x="7467389" y="4005590"/>
            <a:ext cx="1371600" cy="26161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u="none" dirty="0">
                <a:solidFill>
                  <a:schemeClr val="bg2"/>
                </a:solidFill>
              </a:rPr>
              <a:t>Credit: Rachel Moses</a:t>
            </a:r>
          </a:p>
        </p:txBody>
      </p:sp>
    </p:spTree>
    <p:extLst>
      <p:ext uri="{BB962C8B-B14F-4D97-AF65-F5344CB8AC3E}">
        <p14:creationId xmlns:p14="http://schemas.microsoft.com/office/powerpoint/2010/main" val="93120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7818D-C8B7-AA45-9BBB-F28F9654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of Pits, Lava Tubes and Craters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8DFEAAFB-176E-7747-A915-C782277C2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"/>
          <a:stretch/>
        </p:blipFill>
        <p:spPr>
          <a:xfrm>
            <a:off x="574516" y="1904999"/>
            <a:ext cx="4024780" cy="2604817"/>
          </a:xfrm>
        </p:spPr>
      </p:pic>
      <p:pic>
        <p:nvPicPr>
          <p:cNvPr id="7" name="Picture 6" descr="A necklace with a piece of paper&#10;&#10;Description automatically generated">
            <a:extLst>
              <a:ext uri="{FF2B5EF4-FFF2-40B4-BE49-F238E27FC236}">
                <a16:creationId xmlns:a16="http://schemas.microsoft.com/office/drawing/2014/main" id="{81633350-3549-394F-8C7E-5A312FCCE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951" y="4624003"/>
            <a:ext cx="6433911" cy="2011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600086-B740-E147-A68A-FF0AFC3080B8}"/>
              </a:ext>
            </a:extLst>
          </p:cNvPr>
          <p:cNvSpPr txBox="1"/>
          <p:nvPr/>
        </p:nvSpPr>
        <p:spPr>
          <a:xfrm>
            <a:off x="4800600" y="2481591"/>
            <a:ext cx="3404943" cy="5486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Concept of Operations for exploring planetary pits/lava tubes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88D84B-99EA-AA40-B16D-8CA8AB080FC1}"/>
              </a:ext>
            </a:extLst>
          </p:cNvPr>
          <p:cNvSpPr txBox="1"/>
          <p:nvPr/>
        </p:nvSpPr>
        <p:spPr>
          <a:xfrm>
            <a:off x="5166816" y="4009881"/>
            <a:ext cx="3404943" cy="5486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Concept of Operations for exploring planetary craters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57311426-E2B4-3E42-B6BF-BB914574C915}"/>
              </a:ext>
            </a:extLst>
          </p:cNvPr>
          <p:cNvSpPr/>
          <p:nvPr/>
        </p:nvSpPr>
        <p:spPr bwMode="auto">
          <a:xfrm>
            <a:off x="6324600" y="4509816"/>
            <a:ext cx="274320" cy="51938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2" name="Left Arrow 11">
            <a:extLst>
              <a:ext uri="{FF2B5EF4-FFF2-40B4-BE49-F238E27FC236}">
                <a16:creationId xmlns:a16="http://schemas.microsoft.com/office/drawing/2014/main" id="{00490056-B223-1445-BA44-F998B6039D44}"/>
              </a:ext>
            </a:extLst>
          </p:cNvPr>
          <p:cNvSpPr/>
          <p:nvPr/>
        </p:nvSpPr>
        <p:spPr bwMode="auto">
          <a:xfrm>
            <a:off x="4191000" y="2590800"/>
            <a:ext cx="533400" cy="274320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221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04025-D677-544B-8214-E4011C944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Mobility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F748B-CFC8-454F-951B-66E450AFB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945369"/>
            <a:ext cx="5076926" cy="2787056"/>
          </a:xfrm>
        </p:spPr>
        <p:txBody>
          <a:bodyPr/>
          <a:lstStyle/>
          <a:p>
            <a:r>
              <a:rPr lang="en-US" sz="2000" dirty="0"/>
              <a:t>Mode of Mobility: Hopping</a:t>
            </a:r>
          </a:p>
          <a:p>
            <a:r>
              <a:rPr lang="en-US" sz="2000" dirty="0"/>
              <a:t>Hopping achieved through: </a:t>
            </a:r>
          </a:p>
          <a:p>
            <a:pPr lvl="1"/>
            <a:r>
              <a:rPr lang="en-US" sz="2000" b="0" dirty="0"/>
              <a:t>Miniaturized propulsion system</a:t>
            </a:r>
          </a:p>
          <a:p>
            <a:pPr lvl="1"/>
            <a:r>
              <a:rPr lang="en-US" sz="2000" b="0" dirty="0"/>
              <a:t>3-axis reaction wheel system</a:t>
            </a:r>
          </a:p>
          <a:p>
            <a:r>
              <a:rPr lang="en-US" sz="2000" dirty="0"/>
              <a:t>2 modes of Hopping Mobility</a:t>
            </a:r>
          </a:p>
          <a:p>
            <a:pPr lvl="1"/>
            <a:r>
              <a:rPr lang="en-US" sz="2000" b="0" dirty="0"/>
              <a:t>Hard-landing mode</a:t>
            </a:r>
          </a:p>
          <a:p>
            <a:pPr lvl="1"/>
            <a:r>
              <a:rPr lang="en-US" sz="2000" b="0" dirty="0"/>
              <a:t>Soft-landing mode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F6B7576-93B6-8240-88DD-E16448523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326" y="2119706"/>
            <a:ext cx="3749040" cy="1217106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40DDB69C-6883-8A4E-B112-26CCA91DDE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326" y="3424124"/>
            <a:ext cx="3749040" cy="1384501"/>
          </a:xfrm>
          <a:prstGeom prst="rect">
            <a:avLst/>
          </a:prstGeom>
        </p:spPr>
      </p:pic>
      <p:pic>
        <p:nvPicPr>
          <p:cNvPr id="9" name="Picture 8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572C3CFC-B654-BE40-AD67-0ADC3E961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791" y="4861560"/>
            <a:ext cx="5321809" cy="19202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2D2149-54A3-F04C-9FD0-D212A4BA4E55}"/>
              </a:ext>
            </a:extLst>
          </p:cNvPr>
          <p:cNvSpPr txBox="1"/>
          <p:nvPr/>
        </p:nvSpPr>
        <p:spPr>
          <a:xfrm>
            <a:off x="6326606" y="1760703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Time Diagram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FE02E3-54F5-E243-B4A2-132D45ABA935}"/>
              </a:ext>
            </a:extLst>
          </p:cNvPr>
          <p:cNvSpPr txBox="1"/>
          <p:nvPr/>
        </p:nvSpPr>
        <p:spPr>
          <a:xfrm>
            <a:off x="1447800" y="5498514"/>
            <a:ext cx="1554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Control System Architecture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21FEC6BB-C154-1941-98A4-894029761F80}"/>
              </a:ext>
            </a:extLst>
          </p:cNvPr>
          <p:cNvSpPr/>
          <p:nvPr/>
        </p:nvSpPr>
        <p:spPr bwMode="auto">
          <a:xfrm>
            <a:off x="3008376" y="5660096"/>
            <a:ext cx="350520" cy="32316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016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48126826-FD66-1544-813A-F567D23B8F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Lunar Pits</a:t>
            </a:r>
          </a:p>
        </p:txBody>
      </p:sp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B220A758-CB27-2947-973C-2FC867B941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5867400" cy="2863850"/>
          </a:xfrm>
        </p:spPr>
        <p:txBody>
          <a:bodyPr/>
          <a:lstStyle/>
          <a:p>
            <a:r>
              <a:rPr lang="en-US" altLang="en-US" sz="2000" b="0" dirty="0"/>
              <a:t>Recently discovered lunar mare “pits” are key science and exploration targets.</a:t>
            </a:r>
          </a:p>
          <a:p>
            <a:r>
              <a:rPr lang="en-US" altLang="en-US" sz="2000" b="0" dirty="0"/>
              <a:t>Ready made shelter for future lunar explorers, benign T (-25</a:t>
            </a:r>
            <a:r>
              <a:rPr lang="en-US" altLang="en-US" sz="2000" b="0" baseline="30000" dirty="0"/>
              <a:t>o</a:t>
            </a:r>
            <a:r>
              <a:rPr lang="en-US" altLang="en-US" sz="2000" b="0" dirty="0"/>
              <a:t> C)</a:t>
            </a:r>
          </a:p>
          <a:p>
            <a:r>
              <a:rPr lang="en-US" altLang="en-US" sz="2000" b="0" dirty="0"/>
              <a:t>Pristine preservation</a:t>
            </a:r>
          </a:p>
          <a:p>
            <a:pPr lvl="1"/>
            <a:r>
              <a:rPr lang="en-US" altLang="en-US" sz="2000" b="0" dirty="0"/>
              <a:t>Flow features</a:t>
            </a:r>
          </a:p>
          <a:p>
            <a:pPr lvl="1"/>
            <a:r>
              <a:rPr lang="en-US" altLang="en-US" sz="2000" b="0" dirty="0"/>
              <a:t>Sublimate minerals</a:t>
            </a:r>
          </a:p>
          <a:p>
            <a:pPr lvl="1"/>
            <a:r>
              <a:rPr lang="en-US" altLang="en-US" sz="2000" b="0" dirty="0"/>
              <a:t>Regolith? Water?</a:t>
            </a:r>
          </a:p>
        </p:txBody>
      </p:sp>
      <p:pic>
        <p:nvPicPr>
          <p:cNvPr id="34820" name="Picture 8" descr="A picture containing nature, crater, wall, photo&#13;&#10;&#13;&#10;Description automatically generated">
            <a:extLst>
              <a:ext uri="{FF2B5EF4-FFF2-40B4-BE49-F238E27FC236}">
                <a16:creationId xmlns:a16="http://schemas.microsoft.com/office/drawing/2014/main" id="{0562496F-3FDD-404F-AE82-F37125377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23334" r="21111" b="27094"/>
          <a:stretch>
            <a:fillRect/>
          </a:stretch>
        </p:blipFill>
        <p:spPr bwMode="auto">
          <a:xfrm>
            <a:off x="6791890" y="2194560"/>
            <a:ext cx="2261765" cy="210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10" descr="A picture containing nature, photo, black&#13;&#10;&#13;&#10;Description automatically generated">
            <a:extLst>
              <a:ext uri="{FF2B5EF4-FFF2-40B4-BE49-F238E27FC236}">
                <a16:creationId xmlns:a16="http://schemas.microsoft.com/office/drawing/2014/main" id="{5DCDF4C9-5385-3147-A2A1-65B7F32CF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1" t="31999" r="30499" b="28438"/>
          <a:stretch>
            <a:fillRect/>
          </a:stretch>
        </p:blipFill>
        <p:spPr bwMode="auto">
          <a:xfrm>
            <a:off x="5736802" y="4297680"/>
            <a:ext cx="1560114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2" descr="A close up of a hole in the ground&#13;&#10;&#13;&#10;Description automatically generated">
            <a:extLst>
              <a:ext uri="{FF2B5EF4-FFF2-40B4-BE49-F238E27FC236}">
                <a16:creationId xmlns:a16="http://schemas.microsoft.com/office/drawing/2014/main" id="{34C5BBF6-12F3-D349-8C56-E70399081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 t="4839" r="21001" b="6657"/>
          <a:stretch>
            <a:fillRect/>
          </a:stretch>
        </p:blipFill>
        <p:spPr bwMode="auto">
          <a:xfrm>
            <a:off x="7253145" y="4297680"/>
            <a:ext cx="180051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Box 13">
            <a:extLst>
              <a:ext uri="{FF2B5EF4-FFF2-40B4-BE49-F238E27FC236}">
                <a16:creationId xmlns:a16="http://schemas.microsoft.com/office/drawing/2014/main" id="{0AB239BE-E887-DD44-B3C3-4D7986DAB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8372" y="3910704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400" u="none" dirty="0"/>
              <a:t>Mare Ingenni</a:t>
            </a:r>
          </a:p>
        </p:txBody>
      </p:sp>
      <p:sp>
        <p:nvSpPr>
          <p:cNvPr id="34824" name="TextBox 14">
            <a:extLst>
              <a:ext uri="{FF2B5EF4-FFF2-40B4-BE49-F238E27FC236}">
                <a16:creationId xmlns:a16="http://schemas.microsoft.com/office/drawing/2014/main" id="{0A7D23B8-D247-7A45-AEC6-CCC9F117D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7217" y="5597782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400" u="none" dirty="0"/>
              <a:t>Mare Tranquilitatis</a:t>
            </a:r>
          </a:p>
        </p:txBody>
      </p:sp>
      <p:sp>
        <p:nvSpPr>
          <p:cNvPr id="34825" name="TextBox 15">
            <a:extLst>
              <a:ext uri="{FF2B5EF4-FFF2-40B4-BE49-F238E27FC236}">
                <a16:creationId xmlns:a16="http://schemas.microsoft.com/office/drawing/2014/main" id="{5F09E158-A263-7B46-A42B-D57ED07FE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597783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400" u="none" dirty="0"/>
              <a:t>Marius Hills</a:t>
            </a:r>
          </a:p>
        </p:txBody>
      </p:sp>
      <p:pic>
        <p:nvPicPr>
          <p:cNvPr id="11" name="Picture 10" descr="A picture containing man, cat, laying&#10;&#10;Description automatically generated">
            <a:extLst>
              <a:ext uri="{FF2B5EF4-FFF2-40B4-BE49-F238E27FC236}">
                <a16:creationId xmlns:a16="http://schemas.microsoft.com/office/drawing/2014/main" id="{294C7315-0BE6-F142-9221-D123095B5F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4" y="4446585"/>
            <a:ext cx="5573867" cy="1828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E61DFF2-01C2-1843-9EE3-E5429A8B4BAB}"/>
              </a:ext>
            </a:extLst>
          </p:cNvPr>
          <p:cNvSpPr txBox="1"/>
          <p:nvPr/>
        </p:nvSpPr>
        <p:spPr>
          <a:xfrm>
            <a:off x="1139885" y="6001065"/>
            <a:ext cx="3404943" cy="5486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400" u="none" dirty="0">
                <a:solidFill>
                  <a:schemeClr val="bg2"/>
                </a:solidFill>
              </a:rPr>
              <a:t>Test Model: modelled in Blender</a:t>
            </a:r>
          </a:p>
        </p:txBody>
      </p:sp>
    </p:spTree>
    <p:extLst>
      <p:ext uri="{BB962C8B-B14F-4D97-AF65-F5344CB8AC3E}">
        <p14:creationId xmlns:p14="http://schemas.microsoft.com/office/powerpoint/2010/main" val="1268754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742E3-C2DD-1742-81E0-DCC55C27F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Pit Entrance Survey</a:t>
            </a:r>
          </a:p>
        </p:txBody>
      </p:sp>
      <p:pic>
        <p:nvPicPr>
          <p:cNvPr id="13" name="Content Placeholder 12" descr="A picture containing umbrella, hat&#10;&#10;Description automatically generated">
            <a:extLst>
              <a:ext uri="{FF2B5EF4-FFF2-40B4-BE49-F238E27FC236}">
                <a16:creationId xmlns:a16="http://schemas.microsoft.com/office/drawing/2014/main" id="{A64CA67F-4EB1-3E45-AC05-FD977191B6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3" t="10242" r="15505" b="16359"/>
          <a:stretch/>
        </p:blipFill>
        <p:spPr>
          <a:xfrm>
            <a:off x="650054" y="1828800"/>
            <a:ext cx="3036659" cy="2560320"/>
          </a:xfrm>
        </p:spPr>
      </p:pic>
      <p:pic>
        <p:nvPicPr>
          <p:cNvPr id="15" name="Picture 1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B9368A8B-58D8-DB47-BFCB-EE7A96A32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686" y="2249487"/>
            <a:ext cx="2438400" cy="1828800"/>
          </a:xfrm>
          <a:prstGeom prst="rect">
            <a:avLst/>
          </a:prstGeom>
        </p:spPr>
      </p:pic>
      <p:pic>
        <p:nvPicPr>
          <p:cNvPr id="17" name="Picture 16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B9AC0273-E074-574F-95C7-A140DA25C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086" y="2249487"/>
            <a:ext cx="2438400" cy="1828800"/>
          </a:xfrm>
          <a:prstGeom prst="rect">
            <a:avLst/>
          </a:prstGeom>
        </p:spPr>
      </p:pic>
      <p:pic>
        <p:nvPicPr>
          <p:cNvPr id="19" name="Picture 18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08DF9C55-9229-F843-8965-C91660CA47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686" y="4490499"/>
            <a:ext cx="2438400" cy="1828800"/>
          </a:xfrm>
          <a:prstGeom prst="rect">
            <a:avLst/>
          </a:prstGeom>
        </p:spPr>
      </p:pic>
      <p:pic>
        <p:nvPicPr>
          <p:cNvPr id="21" name="Picture 20" descr="A picture containing text&#10;&#10;Description automatically generated">
            <a:extLst>
              <a:ext uri="{FF2B5EF4-FFF2-40B4-BE49-F238E27FC236}">
                <a16:creationId xmlns:a16="http://schemas.microsoft.com/office/drawing/2014/main" id="{140D0AAC-FA58-9949-9525-ECD2DC2B7A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086" y="4495800"/>
            <a:ext cx="2438400" cy="1828800"/>
          </a:xfrm>
          <a:prstGeom prst="rect">
            <a:avLst/>
          </a:prstGeom>
        </p:spPr>
      </p:pic>
      <p:pic>
        <p:nvPicPr>
          <p:cNvPr id="23" name="Picture 22" descr="A picture containing table, water, man, white&#10;&#10;Description automatically generated">
            <a:extLst>
              <a:ext uri="{FF2B5EF4-FFF2-40B4-BE49-F238E27FC236}">
                <a16:creationId xmlns:a16="http://schemas.microsoft.com/office/drawing/2014/main" id="{FBF0CEC2-9314-004B-A643-6BC6F28A45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389120"/>
            <a:ext cx="3048000" cy="228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D5F233-1F8F-F44C-9328-847ADF38CDB6}"/>
              </a:ext>
            </a:extLst>
          </p:cNvPr>
          <p:cNvSpPr txBox="1"/>
          <p:nvPr/>
        </p:nvSpPr>
        <p:spPr>
          <a:xfrm>
            <a:off x="4440646" y="1869106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Hop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234009-3992-2B47-8053-7F3E9C33870D}"/>
              </a:ext>
            </a:extLst>
          </p:cNvPr>
          <p:cNvSpPr txBox="1"/>
          <p:nvPr/>
        </p:nvSpPr>
        <p:spPr>
          <a:xfrm>
            <a:off x="6879046" y="1858057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Hop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A16332-0760-4E4B-AF79-673AECF40660}"/>
              </a:ext>
            </a:extLst>
          </p:cNvPr>
          <p:cNvSpPr txBox="1"/>
          <p:nvPr/>
        </p:nvSpPr>
        <p:spPr>
          <a:xfrm>
            <a:off x="4440646" y="4115866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Hop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7EAEAB-DD7E-E14C-AB2E-1A484B856286}"/>
              </a:ext>
            </a:extLst>
          </p:cNvPr>
          <p:cNvSpPr txBox="1"/>
          <p:nvPr/>
        </p:nvSpPr>
        <p:spPr>
          <a:xfrm>
            <a:off x="6879046" y="4113710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Hop 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CBBAFD-42B6-8C48-B8CD-488689CA410F}"/>
              </a:ext>
            </a:extLst>
          </p:cNvPr>
          <p:cNvSpPr txBox="1"/>
          <p:nvPr/>
        </p:nvSpPr>
        <p:spPr>
          <a:xfrm>
            <a:off x="1295400" y="64886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Combined Map</a:t>
            </a:r>
          </a:p>
        </p:txBody>
      </p:sp>
    </p:spTree>
    <p:extLst>
      <p:ext uri="{BB962C8B-B14F-4D97-AF65-F5344CB8AC3E}">
        <p14:creationId xmlns:p14="http://schemas.microsoft.com/office/powerpoint/2010/main" val="2719454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B89DE-15E9-4F49-B5D3-236559F91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Pit Entrance</a:t>
            </a:r>
          </a:p>
        </p:txBody>
      </p:sp>
      <p:pic>
        <p:nvPicPr>
          <p:cNvPr id="5" name="Content Placeholder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47F02654-11ED-5A41-9C81-FF506299F3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2" t="8008" r="10384" b="15833"/>
          <a:stretch/>
        </p:blipFill>
        <p:spPr>
          <a:xfrm>
            <a:off x="578475" y="1691640"/>
            <a:ext cx="3566107" cy="2651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0E4DFF-D871-4649-BB42-9FB57B83E0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1" b="12601"/>
          <a:stretch/>
        </p:blipFill>
        <p:spPr>
          <a:xfrm>
            <a:off x="4327567" y="1889760"/>
            <a:ext cx="4237958" cy="2377440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33F20F7F-9D25-DA49-8DB9-3CA8707D3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54" y="4454933"/>
            <a:ext cx="3048000" cy="2286000"/>
          </a:xfrm>
          <a:prstGeom prst="rect">
            <a:avLst/>
          </a:prstGeom>
        </p:spPr>
      </p:pic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83B2449A-3608-F947-9155-80D04F0D4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546" y="4454933"/>
            <a:ext cx="3048000" cy="2286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5755C74-FB6D-D444-A4E6-037E1B4C223A}"/>
              </a:ext>
            </a:extLst>
          </p:cNvPr>
          <p:cNvSpPr txBox="1"/>
          <p:nvPr/>
        </p:nvSpPr>
        <p:spPr>
          <a:xfrm>
            <a:off x="5608346" y="170509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Map Generated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1310-8C6F-1C48-B4CF-03981104B3AA}"/>
              </a:ext>
            </a:extLst>
          </p:cNvPr>
          <p:cNvSpPr txBox="1"/>
          <p:nvPr/>
        </p:nvSpPr>
        <p:spPr>
          <a:xfrm>
            <a:off x="1761999" y="4268453"/>
            <a:ext cx="1873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Position Estimate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A8EE5A-7D77-9446-85E3-3D110A6C2B1E}"/>
              </a:ext>
            </a:extLst>
          </p:cNvPr>
          <p:cNvSpPr txBox="1"/>
          <p:nvPr/>
        </p:nvSpPr>
        <p:spPr>
          <a:xfrm>
            <a:off x="5390879" y="4271194"/>
            <a:ext cx="2111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Orientation Estimate</a:t>
            </a:r>
          </a:p>
        </p:txBody>
      </p:sp>
    </p:spTree>
    <p:extLst>
      <p:ext uri="{BB962C8B-B14F-4D97-AF65-F5344CB8AC3E}">
        <p14:creationId xmlns:p14="http://schemas.microsoft.com/office/powerpoint/2010/main" val="871962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2BFC8-3C21-6049-B7B0-B1BC775F0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Line-of-sight Analysis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6DA7726E-8F38-8F4D-9440-E577CDBAE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95" y="1828800"/>
            <a:ext cx="6531610" cy="446405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F90548-5A74-DA4A-AF24-641796B65B94}"/>
              </a:ext>
            </a:extLst>
          </p:cNvPr>
          <p:cNvSpPr txBox="1"/>
          <p:nvPr/>
        </p:nvSpPr>
        <p:spPr>
          <a:xfrm>
            <a:off x="2470764" y="6292850"/>
            <a:ext cx="420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Line-of-sight from pit surface to pit floor</a:t>
            </a:r>
          </a:p>
        </p:txBody>
      </p:sp>
    </p:spTree>
    <p:extLst>
      <p:ext uri="{BB962C8B-B14F-4D97-AF65-F5344CB8AC3E}">
        <p14:creationId xmlns:p14="http://schemas.microsoft.com/office/powerpoint/2010/main" val="2243371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7DDEA-8FFF-5044-AF21-378A32A18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Line-of-sight Analysis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DBFEC9C-A79B-F345-999B-1DD0F557CB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29" y="2082800"/>
            <a:ext cx="2438400" cy="1828800"/>
          </a:xfrm>
        </p:spPr>
      </p:pic>
      <p:pic>
        <p:nvPicPr>
          <p:cNvPr id="7" name="Picture 6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09A4CE1F-9B9A-AD4C-9CEE-131D46E9B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29" y="4419600"/>
            <a:ext cx="2438400" cy="1828800"/>
          </a:xfrm>
          <a:prstGeom prst="rect">
            <a:avLst/>
          </a:prstGeom>
        </p:spPr>
      </p:pic>
      <p:pic>
        <p:nvPicPr>
          <p:cNvPr id="9" name="Picture 8" descr="A picture containing screenshot, drawing&#10;&#10;Description automatically generated">
            <a:extLst>
              <a:ext uri="{FF2B5EF4-FFF2-40B4-BE49-F238E27FC236}">
                <a16:creationId xmlns:a16="http://schemas.microsoft.com/office/drawing/2014/main" id="{16E5A395-E327-264F-B133-315942252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086429"/>
            <a:ext cx="2438400" cy="1828800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0FBF5787-6229-3F45-BEC9-655F5E3020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419600"/>
            <a:ext cx="2438400" cy="1828800"/>
          </a:xfrm>
          <a:prstGeom prst="rect">
            <a:avLst/>
          </a:prstGeom>
        </p:spPr>
      </p:pic>
      <p:pic>
        <p:nvPicPr>
          <p:cNvPr id="13" name="Picture 1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7EBC586E-4665-5D40-9A12-812B6F5E5B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614" y="2082800"/>
            <a:ext cx="2438400" cy="1828800"/>
          </a:xfrm>
          <a:prstGeom prst="rect">
            <a:avLst/>
          </a:prstGeom>
        </p:spPr>
      </p:pic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75865F6-8ECD-6340-8AB8-D0AF2BBBC3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614" y="4419600"/>
            <a:ext cx="2438400" cy="18288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0B8F614-BA27-E044-A6A3-A9CF9CB75E80}"/>
                  </a:ext>
                </a:extLst>
              </p:cNvPr>
              <p:cNvSpPr txBox="1"/>
              <p:nvPr/>
            </p:nvSpPr>
            <p:spPr>
              <a:xfrm>
                <a:off x="3625354" y="1785763"/>
                <a:ext cx="18733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US" sz="1800" b="1" u="none" dirty="0">
                    <a:solidFill>
                      <a:schemeClr val="bg2"/>
                    </a:solidFill>
                  </a:rPr>
                  <a:t>m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0B8F614-BA27-E044-A6A3-A9CF9CB75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354" y="1785763"/>
                <a:ext cx="1873334" cy="369332"/>
              </a:xfrm>
              <a:prstGeom prst="rect">
                <a:avLst/>
              </a:prstGeom>
              <a:blipFill>
                <a:blip r:embed="rId8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673BA-57DF-2448-90DD-84B74FAA87DE}"/>
                  </a:ext>
                </a:extLst>
              </p:cNvPr>
              <p:cNvSpPr txBox="1"/>
              <p:nvPr/>
            </p:nvSpPr>
            <p:spPr>
              <a:xfrm>
                <a:off x="3625354" y="4160539"/>
                <a:ext cx="18733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US" sz="1800" b="1" u="none" dirty="0">
                    <a:solidFill>
                      <a:schemeClr val="bg2"/>
                    </a:solidFill>
                  </a:rPr>
                  <a:t>m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673BA-57DF-2448-90DD-84B74FAA8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354" y="4160539"/>
                <a:ext cx="1873334" cy="369332"/>
              </a:xfrm>
              <a:prstGeom prst="rect">
                <a:avLst/>
              </a:prstGeom>
              <a:blipFill>
                <a:blip r:embed="rId9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A81766F-059F-3047-8A9D-6435427E19FF}"/>
                  </a:ext>
                </a:extLst>
              </p:cNvPr>
              <p:cNvSpPr txBox="1"/>
              <p:nvPr/>
            </p:nvSpPr>
            <p:spPr>
              <a:xfrm>
                <a:off x="1069685" y="3878544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0" u="none" dirty="0">
                    <a:solidFill>
                      <a:schemeClr val="bg2"/>
                    </a:solidFill>
                  </a:rPr>
                  <a:t>BW</a:t>
                </a:r>
                <a14:m>
                  <m:oMath xmlns:m="http://schemas.openxmlformats.org/officeDocument/2006/math"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=30</m:t>
                    </m:r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A81766F-059F-3047-8A9D-6435427E19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685" y="3878544"/>
                <a:ext cx="1873334" cy="307777"/>
              </a:xfrm>
              <a:prstGeom prst="rect">
                <a:avLst/>
              </a:prstGeom>
              <a:blipFill>
                <a:blip r:embed="rId10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215F59-0230-814C-9C65-580AA1938D68}"/>
                  </a:ext>
                </a:extLst>
              </p:cNvPr>
              <p:cNvSpPr txBox="1"/>
              <p:nvPr/>
            </p:nvSpPr>
            <p:spPr>
              <a:xfrm>
                <a:off x="3635333" y="3878544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0" u="none" dirty="0">
                    <a:solidFill>
                      <a:schemeClr val="bg2"/>
                    </a:solidFill>
                  </a:rPr>
                  <a:t>BW</a:t>
                </a:r>
                <a14:m>
                  <m:oMath xmlns:m="http://schemas.openxmlformats.org/officeDocument/2006/math"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=60</m:t>
                    </m:r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215F59-0230-814C-9C65-580AA1938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333" y="3878544"/>
                <a:ext cx="1873334" cy="307777"/>
              </a:xfrm>
              <a:prstGeom prst="rect">
                <a:avLst/>
              </a:prstGeom>
              <a:blipFill>
                <a:blip r:embed="rId11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0F478A2C-E8CB-FA46-B05F-EB544C6944DF}"/>
              </a:ext>
            </a:extLst>
          </p:cNvPr>
          <p:cNvSpPr txBox="1"/>
          <p:nvPr/>
        </p:nvSpPr>
        <p:spPr>
          <a:xfrm>
            <a:off x="6181023" y="3883223"/>
            <a:ext cx="1873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u="none" dirty="0">
                <a:solidFill>
                  <a:schemeClr val="bg2"/>
                </a:solidFill>
              </a:rPr>
              <a:t>Laser</a:t>
            </a:r>
            <a:endParaRPr lang="en-US" sz="1400" u="none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E71AD18-63C9-CD45-BDC3-30054AF393EE}"/>
                  </a:ext>
                </a:extLst>
              </p:cNvPr>
              <p:cNvSpPr txBox="1"/>
              <p:nvPr/>
            </p:nvSpPr>
            <p:spPr>
              <a:xfrm>
                <a:off x="1069685" y="6195005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0" u="none" dirty="0">
                    <a:solidFill>
                      <a:schemeClr val="bg2"/>
                    </a:solidFill>
                  </a:rPr>
                  <a:t>BW</a:t>
                </a:r>
                <a14:m>
                  <m:oMath xmlns:m="http://schemas.openxmlformats.org/officeDocument/2006/math"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=30</m:t>
                    </m:r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E71AD18-63C9-CD45-BDC3-30054AF39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685" y="6195005"/>
                <a:ext cx="1873334" cy="307777"/>
              </a:xfrm>
              <a:prstGeom prst="rect">
                <a:avLst/>
              </a:prstGeom>
              <a:blipFill>
                <a:blip r:embed="rId12"/>
                <a:stretch>
                  <a:fillRect t="-400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E186254-A4B7-CE47-AD5C-A7D9606B0C54}"/>
                  </a:ext>
                </a:extLst>
              </p:cNvPr>
              <p:cNvSpPr txBox="1"/>
              <p:nvPr/>
            </p:nvSpPr>
            <p:spPr>
              <a:xfrm>
                <a:off x="3635333" y="6195005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0" u="none" dirty="0">
                    <a:solidFill>
                      <a:schemeClr val="bg2"/>
                    </a:solidFill>
                  </a:rPr>
                  <a:t>BW</a:t>
                </a:r>
                <a14:m>
                  <m:oMath xmlns:m="http://schemas.openxmlformats.org/officeDocument/2006/math"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=60</m:t>
                    </m:r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E186254-A4B7-CE47-AD5C-A7D9606B0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333" y="6195005"/>
                <a:ext cx="1873334" cy="307777"/>
              </a:xfrm>
              <a:prstGeom prst="rect">
                <a:avLst/>
              </a:prstGeom>
              <a:blipFill>
                <a:blip r:embed="rId13"/>
                <a:stretch>
                  <a:fillRect t="-400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36DB8B9A-8049-A14C-BB0E-A9FA946306D4}"/>
              </a:ext>
            </a:extLst>
          </p:cNvPr>
          <p:cNvSpPr txBox="1"/>
          <p:nvPr/>
        </p:nvSpPr>
        <p:spPr>
          <a:xfrm>
            <a:off x="6181023" y="6199684"/>
            <a:ext cx="1873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u="none" dirty="0">
                <a:solidFill>
                  <a:schemeClr val="bg2"/>
                </a:solidFill>
              </a:rPr>
              <a:t>Laser</a:t>
            </a:r>
            <a:endParaRPr lang="en-US" sz="1400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396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96FE1-0B37-5442-83C0-17442B8E1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 Placement</a:t>
            </a:r>
          </a:p>
        </p:txBody>
      </p:sp>
      <p:pic>
        <p:nvPicPr>
          <p:cNvPr id="5" name="Content Placeholder 4" descr="A picture containing red, kite, man, holding&#10;&#10;Description automatically generated">
            <a:extLst>
              <a:ext uri="{FF2B5EF4-FFF2-40B4-BE49-F238E27FC236}">
                <a16:creationId xmlns:a16="http://schemas.microsoft.com/office/drawing/2014/main" id="{0C263603-8090-A14E-A96C-20575B7658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4051406" cy="4464050"/>
          </a:xfr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1DDDCF3-C911-294E-9AB3-7AC51D2696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6" t="10560" r="61429" b="14886"/>
          <a:stretch/>
        </p:blipFill>
        <p:spPr>
          <a:xfrm>
            <a:off x="5939969" y="1858057"/>
            <a:ext cx="710052" cy="228600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001EE68-DBBD-064A-A291-1792A845BF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57" t="10560" r="18000" b="16412"/>
          <a:stretch/>
        </p:blipFill>
        <p:spPr>
          <a:xfrm>
            <a:off x="6934200" y="1858057"/>
            <a:ext cx="716863" cy="2286000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1004A31E-6326-4B49-B578-19CD3A0802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153" y="4616450"/>
            <a:ext cx="2443053" cy="1828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1410AB-A0D7-934C-8225-B2B4959E9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206" y="4616450"/>
            <a:ext cx="2443053" cy="1828800"/>
          </a:xfrm>
          <a:prstGeom prst="rect">
            <a:avLst/>
          </a:prstGeom>
        </p:spPr>
      </p:pic>
      <p:pic>
        <p:nvPicPr>
          <p:cNvPr id="15" name="Picture 14" descr="A close up of a map&#10;&#10;Description automatically generated">
            <a:extLst>
              <a:ext uri="{FF2B5EF4-FFF2-40B4-BE49-F238E27FC236}">
                <a16:creationId xmlns:a16="http://schemas.microsoft.com/office/drawing/2014/main" id="{968C1844-56C8-9842-BE9A-B88C83B202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021" y="4616450"/>
            <a:ext cx="2443053" cy="18288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BBFAF9-9E10-F045-B801-65CEB53648F2}"/>
                  </a:ext>
                </a:extLst>
              </p:cNvPr>
              <p:cNvSpPr txBox="1"/>
              <p:nvPr/>
            </p:nvSpPr>
            <p:spPr>
              <a:xfrm>
                <a:off x="5358328" y="4144057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ℙ</m:t>
                          </m:r>
                        </m:e>
                        <m:sub>
                          <m:r>
                            <a:rPr lang="en-US" sz="1400" b="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𝑐𝑎𝑣𝑒</m:t>
                          </m:r>
                        </m:sub>
                      </m:sSub>
                    </m:oMath>
                  </m:oMathPara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BBFAF9-9E10-F045-B801-65CEB5364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328" y="4144057"/>
                <a:ext cx="1873334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3280E4-92DE-7E4D-8DCA-DBC46E93D731}"/>
                  </a:ext>
                </a:extLst>
              </p:cNvPr>
              <p:cNvSpPr txBox="1"/>
              <p:nvPr/>
            </p:nvSpPr>
            <p:spPr>
              <a:xfrm>
                <a:off x="6355964" y="4144057"/>
                <a:ext cx="1873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ℙ</m:t>
                          </m:r>
                        </m:e>
                        <m:sub>
                          <m:r>
                            <a:rPr lang="en-US" sz="1400" b="0" i="1" u="none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</m:oMath>
                  </m:oMathPara>
                </a14:m>
                <a:endParaRPr lang="en-US" sz="14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3280E4-92DE-7E4D-8DCA-DBC46E93D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964" y="4144057"/>
                <a:ext cx="1873334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764857A5-9E7D-2D4E-990A-DE7C0EC122B3}"/>
              </a:ext>
            </a:extLst>
          </p:cNvPr>
          <p:cNvSpPr txBox="1"/>
          <p:nvPr/>
        </p:nvSpPr>
        <p:spPr>
          <a:xfrm>
            <a:off x="4072734" y="6445250"/>
            <a:ext cx="3009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u="none" dirty="0">
                <a:solidFill>
                  <a:schemeClr val="bg2"/>
                </a:solidFill>
              </a:rPr>
              <a:t>Optimal Sensor Placement using RRT*</a:t>
            </a:r>
            <a:endParaRPr lang="en-US" sz="1400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554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079FE-1D40-B24A-8C58-06CD66A5C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 Placement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FCBA0A61-AAE3-694E-8D4D-2DF9B76AA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1200"/>
            <a:ext cx="8382000" cy="4086225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AD2C59-1E06-E846-AEA5-00677876E982}"/>
                  </a:ext>
                </a:extLst>
              </p:cNvPr>
              <p:cNvSpPr txBox="1"/>
              <p:nvPr/>
            </p:nvSpPr>
            <p:spPr>
              <a:xfrm>
                <a:off x="1724000" y="6067425"/>
                <a:ext cx="5695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0" u="none" dirty="0">
                    <a:solidFill>
                      <a:schemeClr val="bg2"/>
                    </a:solidFill>
                  </a:rPr>
                  <a:t>Optimal Sensor Placement using RRT* in an unknown cave through 5 successive Explore</a:t>
                </a:r>
                <a14:m>
                  <m:oMath xmlns:m="http://schemas.openxmlformats.org/officeDocument/2006/math">
                    <m:r>
                      <a:rPr lang="en-US" sz="1400" b="0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1400" u="none" dirty="0">
                    <a:solidFill>
                      <a:schemeClr val="bg2"/>
                    </a:solidFill>
                  </a:rPr>
                  <a:t>Place sensor cycles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AD2C59-1E06-E846-AEA5-00677876E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4000" y="6067425"/>
                <a:ext cx="5695999" cy="523220"/>
              </a:xfrm>
              <a:prstGeom prst="rect">
                <a:avLst/>
              </a:prstGeom>
              <a:blipFill>
                <a:blip r:embed="rId3"/>
                <a:stretch>
                  <a:fillRect t="-238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8626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D09B5-BA3C-AB49-875C-4833AAEE8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6116D82-ED6B-D24C-B128-DE0F9C719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dirty="0"/>
              <a:t>Two types of sensors modeled</a:t>
            </a:r>
          </a:p>
          <a:p>
            <a:pPr lvl="1"/>
            <a:r>
              <a:rPr lang="en-US" sz="2000" b="0" dirty="0"/>
              <a:t>Reflectors (Inactive)</a:t>
            </a:r>
          </a:p>
          <a:p>
            <a:pPr lvl="1"/>
            <a:r>
              <a:rPr lang="en-US" sz="2000" b="0" dirty="0"/>
              <a:t>Amplifiers (Active)</a:t>
            </a:r>
          </a:p>
        </p:txBody>
      </p:sp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F23D9D17-C973-C441-85FE-71FAA7CFB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57" y="3356883"/>
            <a:ext cx="4687978" cy="2743200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F0D4FD0A-E28B-EB49-85D4-D06FED708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182" y="2256744"/>
            <a:ext cx="3657600" cy="27432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285153-4228-DD42-A118-CBF0A127B1B1}"/>
                  </a:ext>
                </a:extLst>
              </p:cNvPr>
              <p:cNvSpPr txBox="1"/>
              <p:nvPr/>
            </p:nvSpPr>
            <p:spPr>
              <a:xfrm>
                <a:off x="724885" y="5883568"/>
                <a:ext cx="416712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u="none" dirty="0">
                    <a:solidFill>
                      <a:schemeClr val="bg2"/>
                    </a:solidFill>
                  </a:rPr>
                  <a:t>Variation of data 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0" i="1" u="none">
                            <a:solidFill>
                              <a:schemeClr val="bg2"/>
                            </a:solidFill>
                          </a:rPr>
                        </m:ctrlPr>
                      </m:sSubPr>
                      <m:e>
                        <m:r>
                          <a:rPr lang="en-US" sz="1100" i="1" u="none">
                            <a:solidFill>
                              <a:schemeClr val="bg2"/>
                            </a:solidFill>
                          </a:rPr>
                          <m:t>𝐵</m:t>
                        </m:r>
                      </m:e>
                      <m:sub>
                        <m:r>
                          <a:rPr lang="en-US" sz="1100" i="1" u="none">
                            <a:solidFill>
                              <a:schemeClr val="bg2"/>
                            </a:solidFill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1100" u="none" dirty="0">
                    <a:solidFill>
                      <a:schemeClr val="bg2"/>
                    </a:solidFill>
                  </a:rPr>
                  <a:t> in bps over distance for 10 hops. The simulation is performed with RF communication (</a:t>
                </a:r>
                <a14:m>
                  <m:oMath xmlns:m="http://schemas.openxmlformats.org/officeDocument/2006/math">
                    <m:r>
                      <a:rPr lang="en-US" sz="1100" u="none">
                        <a:solidFill>
                          <a:schemeClr val="bg2"/>
                        </a:solidFill>
                      </a:rPr>
                      <m:t>500</m:t>
                    </m:r>
                    <m:r>
                      <m:rPr>
                        <m:sty m:val="p"/>
                      </m:rPr>
                      <a:rPr lang="en-US" sz="1100" u="none">
                        <a:solidFill>
                          <a:schemeClr val="bg2"/>
                        </a:solidFill>
                      </a:rPr>
                      <m:t>MHz</m:t>
                    </m:r>
                    <m:r>
                      <a:rPr lang="en-US" sz="1100" u="none">
                        <a:solidFill>
                          <a:schemeClr val="bg2"/>
                        </a:solidFill>
                      </a:rPr>
                      <m:t> </m:t>
                    </m:r>
                    <m:r>
                      <m:rPr>
                        <m:sty m:val="p"/>
                      </m:rPr>
                      <a:rPr lang="en-US" sz="1100" u="none">
                        <a:solidFill>
                          <a:schemeClr val="bg2"/>
                        </a:solidFill>
                      </a:rPr>
                      <m:t>and</m:t>
                    </m:r>
                    <m:r>
                      <a:rPr lang="en-US" sz="1100" u="none">
                        <a:solidFill>
                          <a:schemeClr val="bg2"/>
                        </a:solidFill>
                      </a:rPr>
                      <m:t> 2</m:t>
                    </m:r>
                    <m:r>
                      <m:rPr>
                        <m:sty m:val="p"/>
                      </m:rPr>
                      <a:rPr lang="en-US" sz="1100" u="none">
                        <a:solidFill>
                          <a:schemeClr val="bg2"/>
                        </a:solidFill>
                      </a:rPr>
                      <m:t>GHz</m:t>
                    </m:r>
                  </m:oMath>
                </a14:m>
                <a:r>
                  <a:rPr lang="en-US" sz="1100" u="none" dirty="0">
                    <a:solidFill>
                      <a:schemeClr val="bg2"/>
                    </a:solidFill>
                  </a:rPr>
                  <a:t>) with (</a:t>
                </a:r>
                <a14:m>
                  <m:oMath xmlns:m="http://schemas.openxmlformats.org/officeDocument/2006/math">
                    <m:r>
                      <a:rPr lang="en-US" sz="1100" u="none">
                        <a:solidFill>
                          <a:schemeClr val="bg2"/>
                        </a:solidFill>
                      </a:rPr>
                      <m:t>10% </m:t>
                    </m:r>
                    <m:r>
                      <m:rPr>
                        <m:sty m:val="p"/>
                      </m:rPr>
                      <a:rPr lang="en-US" sz="1100" u="none">
                        <a:solidFill>
                          <a:schemeClr val="bg2"/>
                        </a:solidFill>
                      </a:rPr>
                      <m:t>and</m:t>
                    </m:r>
                    <m:r>
                      <a:rPr lang="en-US" sz="1100" u="none">
                        <a:solidFill>
                          <a:schemeClr val="bg2"/>
                        </a:solidFill>
                      </a:rPr>
                      <m:t> 25%</m:t>
                    </m:r>
                  </m:oMath>
                </a14:m>
                <a:r>
                  <a:rPr lang="en-US" sz="1100" u="none" dirty="0">
                    <a:solidFill>
                      <a:schemeClr val="bg2"/>
                    </a:solidFill>
                  </a:rPr>
                  <a:t>) bandwidth and optical communication (</a:t>
                </a:r>
                <a14:m>
                  <m:oMath xmlns:m="http://schemas.openxmlformats.org/officeDocument/2006/math">
                    <m:r>
                      <a:rPr lang="en-US" sz="1100" u="none">
                        <a:solidFill>
                          <a:schemeClr val="bg2"/>
                        </a:solidFill>
                      </a:rPr>
                      <m:t>200</m:t>
                    </m:r>
                    <m:r>
                      <m:rPr>
                        <m:sty m:val="p"/>
                      </m:rPr>
                      <a:rPr lang="en-US" sz="1100" u="none">
                        <a:solidFill>
                          <a:schemeClr val="bg2"/>
                        </a:solidFill>
                      </a:rPr>
                      <m:t>THz</m:t>
                    </m:r>
                  </m:oMath>
                </a14:m>
                <a:r>
                  <a:rPr lang="en-US" sz="1100" u="none" dirty="0">
                    <a:solidFill>
                      <a:schemeClr val="bg2"/>
                    </a:solidFill>
                  </a:rPr>
                  <a:t>) with (</a:t>
                </a:r>
                <a14:m>
                  <m:oMath xmlns:m="http://schemas.openxmlformats.org/officeDocument/2006/math">
                    <m:r>
                      <a:rPr lang="en-US" sz="1100" u="none">
                        <a:solidFill>
                          <a:schemeClr val="bg2"/>
                        </a:solidFill>
                      </a:rPr>
                      <m:t>1%</m:t>
                    </m:r>
                  </m:oMath>
                </a14:m>
                <a:r>
                  <a:rPr lang="en-US" sz="1100" u="none" dirty="0">
                    <a:solidFill>
                      <a:schemeClr val="bg2"/>
                    </a:solidFill>
                  </a:rPr>
                  <a:t>) bandwidth assuming a) Reflectors, and b) Amplifiers.</a:t>
                </a:r>
                <a:r>
                  <a:rPr lang="en-US" sz="1100" u="none" dirty="0">
                    <a:solidFill>
                      <a:schemeClr val="bg2"/>
                    </a:solidFill>
                    <a:effectLst/>
                  </a:rPr>
                  <a:t> </a:t>
                </a:r>
                <a:endParaRPr lang="en-US" sz="11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285153-4228-DD42-A118-CBF0A127B1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885" y="5883568"/>
                <a:ext cx="4167122" cy="769441"/>
              </a:xfrm>
              <a:prstGeom prst="rect">
                <a:avLst/>
              </a:prstGeom>
              <a:blipFill>
                <a:blip r:embed="rId4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9813AA-7089-DE4E-B4D5-3065CD671CA6}"/>
                  </a:ext>
                </a:extLst>
              </p:cNvPr>
              <p:cNvSpPr txBox="1"/>
              <p:nvPr/>
            </p:nvSpPr>
            <p:spPr>
              <a:xfrm>
                <a:off x="5196182" y="4886236"/>
                <a:ext cx="3657600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u="none" dirty="0">
                    <a:solidFill>
                      <a:schemeClr val="bg2"/>
                    </a:solidFill>
                  </a:rPr>
                  <a:t>Variation of BER over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1100" i="1" u="none">
                            <a:solidFill>
                              <a:schemeClr val="bg2"/>
                            </a:solidFill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100" i="1" u="none">
                                <a:solidFill>
                                  <a:schemeClr val="bg2"/>
                                </a:solidFill>
                              </a:rPr>
                            </m:ctrlPr>
                          </m:sSubPr>
                          <m:e>
                            <m:r>
                              <a:rPr lang="en-US" sz="1100" i="1" u="none">
                                <a:solidFill>
                                  <a:schemeClr val="bg2"/>
                                </a:solidFill>
                              </a:rPr>
                              <m:t>𝐸</m:t>
                            </m:r>
                          </m:e>
                          <m:sub>
                            <m:r>
                              <a:rPr lang="en-US" sz="1100" i="1" u="none">
                                <a:solidFill>
                                  <a:schemeClr val="bg2"/>
                                </a:solidFill>
                              </a:rPr>
                              <m:t>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100" i="1" u="none">
                                <a:solidFill>
                                  <a:schemeClr val="bg2"/>
                                </a:solidFill>
                              </a:rPr>
                            </m:ctrlPr>
                          </m:sSubPr>
                          <m:e>
                            <m:r>
                              <a:rPr lang="en-US" sz="1100" i="1" u="none">
                                <a:solidFill>
                                  <a:schemeClr val="bg2"/>
                                </a:solidFill>
                              </a:rPr>
                              <m:t>𝑁</m:t>
                            </m:r>
                          </m:e>
                          <m:sub>
                            <m:r>
                              <a:rPr lang="en-US" sz="1100" i="1" u="none">
                                <a:solidFill>
                                  <a:schemeClr val="bg2"/>
                                </a:solidFill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100" u="none" dirty="0">
                    <a:solidFill>
                      <a:schemeClr val="bg2"/>
                    </a:solidFill>
                  </a:rPr>
                  <a:t> for different number of hops. The simulation is performed assuming two sensor configurations a) Reflectors, and b) Amplifiers</a:t>
                </a:r>
                <a:r>
                  <a:rPr lang="en-US" sz="1100" u="none" dirty="0">
                    <a:solidFill>
                      <a:schemeClr val="bg2"/>
                    </a:solidFill>
                    <a:effectLst/>
                  </a:rPr>
                  <a:t> </a:t>
                </a:r>
                <a:endParaRPr lang="en-US" sz="11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9813AA-7089-DE4E-B4D5-3065CD671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182" y="4886236"/>
                <a:ext cx="3657600" cy="600164"/>
              </a:xfrm>
              <a:prstGeom prst="rect">
                <a:avLst/>
              </a:prstGeom>
              <a:blipFill>
                <a:blip r:embed="rId5"/>
                <a:stretch>
                  <a:fillRect t="-41667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1603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1B77C-84D6-9848-BAD2-50CC21E84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CD9B3-3F02-434F-913A-FA68893F3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dirty="0"/>
              <a:t>Wireless power transfer through Lasers</a:t>
            </a:r>
          </a:p>
          <a:p>
            <a:pPr lvl="1"/>
            <a:r>
              <a:rPr lang="en-US" sz="2000" b="0" dirty="0"/>
              <a:t>Electricity to Laser Conversion</a:t>
            </a:r>
          </a:p>
          <a:p>
            <a:pPr lvl="1"/>
            <a:r>
              <a:rPr lang="en-US" sz="2000" b="0" dirty="0"/>
              <a:t>Laser Transmission</a:t>
            </a:r>
          </a:p>
          <a:p>
            <a:pPr lvl="1"/>
            <a:r>
              <a:rPr lang="en-US" sz="2000" b="0" dirty="0"/>
              <a:t>Laser to Electricity Conversion (P-V cells)</a:t>
            </a:r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506634D5-6BE3-2A45-965D-8DB08C0DE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733800"/>
            <a:ext cx="2804160" cy="210312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466B4CB2-A1E4-E345-ADDC-9A7EA9B08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571" y="3766457"/>
            <a:ext cx="2804160" cy="2103120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5E009AE1-2CF0-074B-8765-DD5CC67C4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48135"/>
            <a:ext cx="2804160" cy="2103120"/>
          </a:xfrm>
          <a:prstGeom prst="rect">
            <a:avLst/>
          </a:prstGeom>
        </p:spPr>
      </p:pic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A9D18DFB-2637-494C-A608-999BD60F2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32748"/>
            <a:ext cx="2804160" cy="21031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D4105B-FDF6-6047-9E67-060C8CF64F2D}"/>
                  </a:ext>
                </a:extLst>
              </p:cNvPr>
              <p:cNvSpPr txBox="1"/>
              <p:nvPr/>
            </p:nvSpPr>
            <p:spPr>
              <a:xfrm>
                <a:off x="227874" y="5786387"/>
                <a:ext cx="26532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none" dirty="0">
                    <a:solidFill>
                      <a:schemeClr val="bg2"/>
                    </a:solidFill>
                  </a:rPr>
                  <a:t>Variation of electricity to laser efficiency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u="none">
                            <a:solidFill>
                              <a:schemeClr val="bg2"/>
                            </a:solidFill>
                          </a:rPr>
                        </m:ctrlPr>
                      </m:sSubPr>
                      <m:e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𝜂</m:t>
                        </m:r>
                      </m:e>
                      <m:sub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𝐸</m:t>
                        </m:r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−</m:t>
                        </m:r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200" u="none" dirty="0">
                    <a:solidFill>
                      <a:schemeClr val="bg2"/>
                    </a:solidFill>
                  </a:rPr>
                  <a:t> over supplied power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u="none">
                            <a:solidFill>
                              <a:schemeClr val="bg2"/>
                            </a:solidFill>
                          </a:rPr>
                        </m:ctrlPr>
                      </m:sSubPr>
                      <m:e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𝑃</m:t>
                        </m:r>
                      </m:e>
                      <m:sub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</a:t>
                </a:r>
                <a:endParaRPr lang="en-US" sz="12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D4105B-FDF6-6047-9E67-060C8CF64F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74" y="5786387"/>
                <a:ext cx="2653211" cy="461665"/>
              </a:xfrm>
              <a:prstGeom prst="rect">
                <a:avLst/>
              </a:prstGeom>
              <a:blipFill>
                <a:blip r:embed="rId6"/>
                <a:stretch>
                  <a:fillRect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64E6D5-1B40-E74D-A331-DCF17DB06E34}"/>
                  </a:ext>
                </a:extLst>
              </p:cNvPr>
              <p:cNvSpPr txBox="1"/>
              <p:nvPr/>
            </p:nvSpPr>
            <p:spPr>
              <a:xfrm>
                <a:off x="2940440" y="5785238"/>
                <a:ext cx="26532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none" dirty="0">
                    <a:solidFill>
                      <a:schemeClr val="bg2"/>
                    </a:solidFill>
                  </a:rPr>
                  <a:t>Variation of laser transmission efficiency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u="none">
                            <a:solidFill>
                              <a:schemeClr val="bg2"/>
                            </a:solidFill>
                          </a:rPr>
                        </m:ctrlPr>
                      </m:sSubPr>
                      <m:e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𝜂</m:t>
                        </m:r>
                      </m:e>
                      <m:sub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1200" u="none" dirty="0">
                    <a:solidFill>
                      <a:schemeClr val="bg2"/>
                    </a:solidFill>
                  </a:rPr>
                  <a:t> over distance </a:t>
                </a:r>
                <a14:m>
                  <m:oMath xmlns:m="http://schemas.openxmlformats.org/officeDocument/2006/math">
                    <m:r>
                      <a:rPr lang="en-US" sz="1200" i="1" u="none">
                        <a:solidFill>
                          <a:schemeClr val="bg2"/>
                        </a:solidFill>
                      </a:rPr>
                      <m:t>𝑑</m:t>
                    </m:r>
                  </m:oMath>
                </a14:m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</a:t>
                </a:r>
                <a:endParaRPr lang="en-US" sz="12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64E6D5-1B40-E74D-A331-DCF17DB06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0440" y="5785238"/>
                <a:ext cx="2653211" cy="461665"/>
              </a:xfrm>
              <a:prstGeom prst="rect">
                <a:avLst/>
              </a:prstGeom>
              <a:blipFill>
                <a:blip r:embed="rId7"/>
                <a:stretch>
                  <a:fillRect t="-2778" r="-4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75C911-E6B1-C846-A682-49F793BEFF59}"/>
                  </a:ext>
                </a:extLst>
              </p:cNvPr>
              <p:cNvSpPr txBox="1"/>
              <p:nvPr/>
            </p:nvSpPr>
            <p:spPr>
              <a:xfrm>
                <a:off x="6054633" y="3805535"/>
                <a:ext cx="28868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none" dirty="0">
                    <a:solidFill>
                      <a:schemeClr val="bg2"/>
                    </a:solidFill>
                  </a:rPr>
                  <a:t>Variation of laser to electricity conversion efficiency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u="none">
                            <a:solidFill>
                              <a:schemeClr val="bg2"/>
                            </a:solidFill>
                          </a:rPr>
                        </m:ctrlPr>
                      </m:sSubPr>
                      <m:e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𝜂</m:t>
                        </m:r>
                      </m:e>
                      <m:sub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𝐿</m:t>
                        </m:r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−</m:t>
                        </m:r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𝐸</m:t>
                        </m:r>
                      </m:sub>
                    </m:sSub>
                  </m:oMath>
                </a14:m>
                <a:r>
                  <a:rPr lang="en-US" sz="1200" u="none" dirty="0">
                    <a:solidFill>
                      <a:schemeClr val="bg2"/>
                    </a:solidFill>
                  </a:rPr>
                  <a:t> of a solar cell over voltage</a:t>
                </a:r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</a:t>
                </a:r>
                <a:endParaRPr lang="en-US" sz="12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75C911-E6B1-C846-A682-49F793BEF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633" y="3805535"/>
                <a:ext cx="2886892" cy="461665"/>
              </a:xfrm>
              <a:prstGeom prst="rect">
                <a:avLst/>
              </a:prstGeom>
              <a:blipFill>
                <a:blip r:embed="rId8"/>
                <a:stretch>
                  <a:fillRect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7479B1-C0DD-7644-BF89-044AB6DB5FC5}"/>
                  </a:ext>
                </a:extLst>
              </p:cNvPr>
              <p:cNvSpPr txBox="1"/>
              <p:nvPr/>
            </p:nvSpPr>
            <p:spPr>
              <a:xfrm>
                <a:off x="5828937" y="6320135"/>
                <a:ext cx="33382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none" dirty="0">
                    <a:solidFill>
                      <a:schemeClr val="bg2"/>
                    </a:solidFill>
                  </a:rPr>
                  <a:t>Variation of laser to electricity conversion efficiency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u="none">
                            <a:solidFill>
                              <a:schemeClr val="bg2"/>
                            </a:solidFill>
                          </a:rPr>
                        </m:ctrlPr>
                      </m:sSubPr>
                      <m:e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𝜂</m:t>
                        </m:r>
                      </m:e>
                      <m:sub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𝐿</m:t>
                        </m:r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−</m:t>
                        </m:r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𝐸</m:t>
                        </m:r>
                      </m:sub>
                    </m:sSub>
                  </m:oMath>
                </a14:m>
                <a:r>
                  <a:rPr lang="en-US" sz="1200" u="none" dirty="0">
                    <a:solidFill>
                      <a:schemeClr val="bg2"/>
                    </a:solidFill>
                  </a:rPr>
                  <a:t> of a solar panel over incident power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u="none">
                            <a:solidFill>
                              <a:schemeClr val="bg2"/>
                            </a:solidFill>
                          </a:rPr>
                        </m:ctrlPr>
                      </m:sSubPr>
                      <m:e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𝑃</m:t>
                        </m:r>
                      </m:e>
                      <m:sub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</a:t>
                </a:r>
                <a:endParaRPr lang="en-US" sz="12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7479B1-C0DD-7644-BF89-044AB6DB5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37" y="6320135"/>
                <a:ext cx="3338285" cy="461665"/>
              </a:xfrm>
              <a:prstGeom prst="rect">
                <a:avLst/>
              </a:prstGeom>
              <a:blipFill>
                <a:blip r:embed="rId9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3035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BD025-2AEE-5342-9D92-CFE5370D2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9416C-C63D-394E-A136-570E76191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dirty="0"/>
              <a:t>Two types of sensors modeled</a:t>
            </a:r>
          </a:p>
          <a:p>
            <a:pPr lvl="1"/>
            <a:r>
              <a:rPr lang="en-US" sz="2000" b="0" dirty="0"/>
              <a:t>Reflectors</a:t>
            </a:r>
          </a:p>
          <a:p>
            <a:pPr lvl="1"/>
            <a:r>
              <a:rPr lang="en-US" sz="2000" b="0" dirty="0"/>
              <a:t>Converters</a:t>
            </a:r>
          </a:p>
        </p:txBody>
      </p:sp>
      <p:pic>
        <p:nvPicPr>
          <p:cNvPr id="5" name="Picture 4" descr="A large map&#10;&#10;Description automatically generated">
            <a:extLst>
              <a:ext uri="{FF2B5EF4-FFF2-40B4-BE49-F238E27FC236}">
                <a16:creationId xmlns:a16="http://schemas.microsoft.com/office/drawing/2014/main" id="{EFCA2AFE-0C32-5A41-8556-FDA943792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05200"/>
            <a:ext cx="3657600" cy="2743200"/>
          </a:xfrm>
          <a:prstGeom prst="rect">
            <a:avLst/>
          </a:prstGeom>
        </p:spPr>
      </p:pic>
      <p:pic>
        <p:nvPicPr>
          <p:cNvPr id="7" name="Picture 6" descr="A large map&#10;&#10;Description automatically generated">
            <a:extLst>
              <a:ext uri="{FF2B5EF4-FFF2-40B4-BE49-F238E27FC236}">
                <a16:creationId xmlns:a16="http://schemas.microsoft.com/office/drawing/2014/main" id="{872A2D73-C298-394A-B068-2DABD6D6A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3497943"/>
            <a:ext cx="3657600" cy="27432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E578601C-A3C9-2244-89FD-026EEB0A4A9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58828"/>
                  </p:ext>
                </p:extLst>
              </p:nvPr>
            </p:nvGraphicFramePr>
            <p:xfrm>
              <a:off x="6248400" y="1920240"/>
              <a:ext cx="2743200" cy="219456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97668929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4163280769"/>
                        </a:ext>
                      </a:extLst>
                    </a:gridCol>
                  </a:tblGrid>
                  <a:tr h="233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LineSpec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Property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4488911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Color – ‘red’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smtClean="0"/>
                                    </m:ctrlPr>
                                  </m:sSubPr>
                                  <m:e>
                                    <m:r>
                                      <a:rPr lang="en-US" sz="1000" smtClean="0"/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000" smtClean="0"/>
                                      <m:t>𝑠</m:t>
                                    </m:r>
                                  </m:sub>
                                </m:sSub>
                                <m:r>
                                  <a:rPr lang="en-US" sz="1000" smtClean="0"/>
                                  <m:t>=100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W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15072863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Color – ‘blue’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smtClean="0"/>
                                    </m:ctrlPr>
                                  </m:sSubPr>
                                  <m:e>
                                    <m:r>
                                      <a:rPr lang="en-US" sz="1000" smtClean="0"/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000" smtClean="0"/>
                                      <m:t>𝑠</m:t>
                                    </m:r>
                                  </m:sub>
                                </m:sSub>
                                <m:r>
                                  <a:rPr lang="en-US" sz="1000" smtClean="0"/>
                                  <m:t>=250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W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84245498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Color – ‘black’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smtClean="0"/>
                                    </m:ctrlPr>
                                  </m:sSubPr>
                                  <m:e>
                                    <m:r>
                                      <a:rPr lang="en-US" sz="1000" smtClean="0"/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000" smtClean="0"/>
                                      <m:t>𝑠</m:t>
                                    </m:r>
                                  </m:sub>
                                </m:sSub>
                                <m:r>
                                  <a:rPr lang="en-US" sz="1000" smtClean="0"/>
                                  <m:t>=500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W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45937218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LineStyle – ‘Solid’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smtClean="0"/>
                                  <m:t>𝑑</m:t>
                                </m:r>
                                <m:r>
                                  <a:rPr lang="en-US" sz="1000" smtClean="0"/>
                                  <m:t>=50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m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27496884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LineStyle – ‘Dashed’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smtClean="0"/>
                                  <m:t>𝑑</m:t>
                                </m:r>
                                <m:r>
                                  <a:rPr lang="en-US" sz="1000" smtClean="0"/>
                                  <m:t>=100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m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73068258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LineStyle – ‘Dash-dot’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smtClean="0"/>
                                  <m:t>𝑑</m:t>
                                </m:r>
                                <m:r>
                                  <a:rPr lang="en-US" sz="1000" smtClean="0"/>
                                  <m:t>=250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m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78458350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Marker – ‘Square’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Converters</a:t>
                          </a:r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9103824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Marker – ‘Asterisk’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Reflectors</a:t>
                          </a:r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8491077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E578601C-A3C9-2244-89FD-026EEB0A4A9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58828"/>
                  </p:ext>
                </p:extLst>
              </p:nvPr>
            </p:nvGraphicFramePr>
            <p:xfrm>
              <a:off x="6248400" y="1920240"/>
              <a:ext cx="2743200" cy="219456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97668929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4163280769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LineSpec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Property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4488911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Color – ‘red’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105263" r="-1852" b="-7210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15072863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Color – ‘blue’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195000" r="-1852" b="-58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4245498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Color – ‘black’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310526" r="-1852" b="-5157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5937218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LineStyle – ‘Solid’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410526" r="-1852" b="-4157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7496884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LineStyle – ‘Dashed’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510526" r="-1852" b="-3157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73068258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LineStyle – ‘Dash-dot’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580000" r="-1852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8458350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Marker – ‘Square’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Converters</a:t>
                          </a:r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9103824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Marker – ‘Asterisk’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Reflectors</a:t>
                          </a:r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8491077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20064C-6EA5-2643-8FE8-3BFFD958F903}"/>
                  </a:ext>
                </a:extLst>
              </p:cNvPr>
              <p:cNvSpPr txBox="1"/>
              <p:nvPr/>
            </p:nvSpPr>
            <p:spPr>
              <a:xfrm>
                <a:off x="1340394" y="6177950"/>
                <a:ext cx="26532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none" dirty="0">
                    <a:solidFill>
                      <a:schemeClr val="bg2"/>
                    </a:solidFill>
                  </a:rPr>
                  <a:t>Variation of transmitted power over distance</a:t>
                </a:r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u="none">
                            <a:solidFill>
                              <a:schemeClr val="bg2"/>
                            </a:solidFill>
                          </a:rPr>
                        </m:ctrlPr>
                      </m:sSubPr>
                      <m:e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𝑃</m:t>
                        </m:r>
                      </m:e>
                      <m:sub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𝑠𝑒𝑛𝑠𝑜𝑟</m:t>
                        </m:r>
                      </m:sub>
                    </m:sSub>
                    <m:r>
                      <a:rPr lang="en-US" sz="1200" i="1" u="none">
                        <a:solidFill>
                          <a:schemeClr val="bg2"/>
                        </a:solidFill>
                      </a:rPr>
                      <m:t>=5 </m:t>
                    </m:r>
                    <m:r>
                      <a:rPr lang="en-US" sz="1200" i="1" u="none">
                        <a:solidFill>
                          <a:schemeClr val="bg2"/>
                        </a:solidFill>
                      </a:rPr>
                      <m:t>𝑊</m:t>
                    </m:r>
                  </m:oMath>
                </a14:m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</a:t>
                </a:r>
                <a:endParaRPr lang="en-US" sz="12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20064C-6EA5-2643-8FE8-3BFFD958F9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394" y="6177950"/>
                <a:ext cx="265321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F69165-BA0D-3D4D-A5F3-ED01D646273B}"/>
                  </a:ext>
                </a:extLst>
              </p:cNvPr>
              <p:cNvSpPr txBox="1"/>
              <p:nvPr/>
            </p:nvSpPr>
            <p:spPr>
              <a:xfrm>
                <a:off x="5417094" y="6177949"/>
                <a:ext cx="26532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none" dirty="0">
                    <a:solidFill>
                      <a:schemeClr val="bg2"/>
                    </a:solidFill>
                  </a:rPr>
                  <a:t>Variation of transmitted power over distance</a:t>
                </a:r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u="none">
                            <a:solidFill>
                              <a:schemeClr val="bg2"/>
                            </a:solidFill>
                          </a:rPr>
                        </m:ctrlPr>
                      </m:sSubPr>
                      <m:e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𝑃</m:t>
                        </m:r>
                      </m:e>
                      <m:sub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𝑠𝑒𝑛𝑠𝑜𝑟</m:t>
                        </m:r>
                      </m:sub>
                    </m:sSub>
                    <m:r>
                      <a:rPr lang="en-US" sz="1200" i="1" u="none">
                        <a:solidFill>
                          <a:schemeClr val="bg2"/>
                        </a:solidFill>
                      </a:rPr>
                      <m:t>=5 </m:t>
                    </m:r>
                    <m:r>
                      <a:rPr lang="en-US" sz="1200" i="1" u="none">
                        <a:solidFill>
                          <a:schemeClr val="bg2"/>
                        </a:solidFill>
                      </a:rPr>
                      <m:t>𝑊</m:t>
                    </m:r>
                  </m:oMath>
                </a14:m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</a:t>
                </a:r>
                <a:endParaRPr lang="en-US" sz="12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F69165-BA0D-3D4D-A5F3-ED01D64627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094" y="6177949"/>
                <a:ext cx="265321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5259A9-502C-BD4E-825B-B5FFAB1D59EA}"/>
                  </a:ext>
                </a:extLst>
              </p:cNvPr>
              <p:cNvSpPr txBox="1"/>
              <p:nvPr/>
            </p:nvSpPr>
            <p:spPr>
              <a:xfrm>
                <a:off x="2895601" y="3243441"/>
                <a:ext cx="26532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u="none" dirty="0">
                    <a:solidFill>
                      <a:schemeClr val="bg2"/>
                    </a:solidFill>
                  </a:rPr>
                  <a:t>Laser wavelength </a:t>
                </a:r>
                <a14:m>
                  <m:oMath xmlns:m="http://schemas.openxmlformats.org/officeDocument/2006/math">
                    <m:r>
                      <a:rPr lang="el-GR" sz="12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  <m:r>
                      <a:rPr lang="en-US" sz="1200" b="1" i="1" u="none">
                        <a:solidFill>
                          <a:schemeClr val="bg2"/>
                        </a:solidFill>
                      </a:rPr>
                      <m:t>=</m:t>
                    </m:r>
                    <m:r>
                      <a:rPr lang="en-US" sz="12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𝟖𝟏𝟎</m:t>
                    </m:r>
                  </m:oMath>
                </a14:m>
                <a:r>
                  <a:rPr lang="en-US" sz="1200" b="1" u="none" dirty="0">
                    <a:solidFill>
                      <a:schemeClr val="bg2"/>
                    </a:solidFill>
                    <a:effectLst/>
                  </a:rPr>
                  <a:t> nm </a:t>
                </a:r>
                <a:endParaRPr lang="en-US" sz="1200" b="1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5259A9-502C-BD4E-825B-B5FFAB1D5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1" y="3243441"/>
                <a:ext cx="2653211" cy="276999"/>
              </a:xfrm>
              <a:prstGeom prst="rect">
                <a:avLst/>
              </a:prstGeom>
              <a:blipFill>
                <a:blip r:embed="rId6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9528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BD025-2AEE-5342-9D92-CFE5370D2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9416C-C63D-394E-A136-570E76191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dirty="0"/>
              <a:t>Two types of sensors modeled</a:t>
            </a:r>
          </a:p>
          <a:p>
            <a:pPr lvl="1"/>
            <a:r>
              <a:rPr lang="en-US" sz="2000" b="0" dirty="0"/>
              <a:t>Reflectors</a:t>
            </a:r>
          </a:p>
          <a:p>
            <a:pPr lvl="1"/>
            <a:r>
              <a:rPr lang="en-US" sz="2000" b="0" dirty="0"/>
              <a:t>Converters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CA2AFE-0C32-5A41-8556-FDA943792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3505200"/>
            <a:ext cx="3657600" cy="2743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2A2D73-C298-394A-B068-2DABD6D6A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14900" y="3497943"/>
            <a:ext cx="3657600" cy="27432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E578601C-A3C9-2244-89FD-026EEB0A4A9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248400" y="1920240"/>
              <a:ext cx="2743200" cy="219456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97668929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4163280769"/>
                        </a:ext>
                      </a:extLst>
                    </a:gridCol>
                  </a:tblGrid>
                  <a:tr h="233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LineSpec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Property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4488911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Color – ‘red’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smtClean="0"/>
                                    </m:ctrlPr>
                                  </m:sSubPr>
                                  <m:e>
                                    <m:r>
                                      <a:rPr lang="en-US" sz="1000" smtClean="0"/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000" smtClean="0"/>
                                      <m:t>𝑠</m:t>
                                    </m:r>
                                  </m:sub>
                                </m:sSub>
                                <m:r>
                                  <a:rPr lang="en-US" sz="1000" smtClean="0"/>
                                  <m:t>=100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W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15072863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Color – ‘blue’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smtClean="0"/>
                                    </m:ctrlPr>
                                  </m:sSubPr>
                                  <m:e>
                                    <m:r>
                                      <a:rPr lang="en-US" sz="1000" smtClean="0"/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000" smtClean="0"/>
                                      <m:t>𝑠</m:t>
                                    </m:r>
                                  </m:sub>
                                </m:sSub>
                                <m:r>
                                  <a:rPr lang="en-US" sz="1000" smtClean="0"/>
                                  <m:t>=250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W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84245498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Color – ‘black’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smtClean="0"/>
                                    </m:ctrlPr>
                                  </m:sSubPr>
                                  <m:e>
                                    <m:r>
                                      <a:rPr lang="en-US" sz="1000" smtClean="0"/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000" smtClean="0"/>
                                      <m:t>𝑠</m:t>
                                    </m:r>
                                  </m:sub>
                                </m:sSub>
                                <m:r>
                                  <a:rPr lang="en-US" sz="1000" smtClean="0"/>
                                  <m:t>=500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W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45937218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LineStyle – ‘Solid’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smtClean="0"/>
                                  <m:t>𝑑</m:t>
                                </m:r>
                                <m:r>
                                  <a:rPr lang="en-US" sz="1000" smtClean="0"/>
                                  <m:t>=50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m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27496884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LineStyle – ‘Dashed’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smtClean="0"/>
                                  <m:t>𝑑</m:t>
                                </m:r>
                                <m:r>
                                  <a:rPr lang="en-US" sz="1000" smtClean="0"/>
                                  <m:t>=100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m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73068258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LineStyle – ‘Dash-dot’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smtClean="0"/>
                                  <m:t>𝑑</m:t>
                                </m:r>
                                <m:r>
                                  <a:rPr lang="en-US" sz="1000" smtClean="0"/>
                                  <m:t>=250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000" smtClean="0"/>
                                  <m:t>m</m:t>
                                </m:r>
                              </m:oMath>
                            </m:oMathPara>
                          </a14:m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78458350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Marker – ‘Square’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Converters</a:t>
                          </a:r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9103824"/>
                      </a:ext>
                    </a:extLst>
                  </a:tr>
                  <a:tr h="233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Marker – ‘Asterisk’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Reflectors</a:t>
                          </a:r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8491077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E578601C-A3C9-2244-89FD-026EEB0A4A9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248400" y="1920240"/>
              <a:ext cx="2743200" cy="219456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97668929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4163280769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LineSpec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Property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4488911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Color – ‘red’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105263" r="-1852" b="-7210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15072863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Color – ‘blue’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195000" r="-1852" b="-58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4245498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Color – ‘black’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310526" r="-1852" b="-5157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5937218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LineStyle – ‘Solid’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410526" r="-1852" b="-4157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7496884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LineStyle – ‘Dashed’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510526" r="-1852" b="-3157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73068258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LineStyle – ‘Dash-dot’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926" t="-580000" r="-1852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8458350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Marker – ‘Square’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Converters</a:t>
                          </a:r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9103824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Marker – ‘Asterisk’</a:t>
                          </a:r>
                          <a:endParaRPr lang="en-US" sz="100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Reflectors</a:t>
                          </a:r>
                          <a:endParaRPr lang="en-US" sz="1000" i="0" dirty="0">
                            <a:solidFill>
                              <a:schemeClr val="bg2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8491077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48A8E5-923F-B541-9E5E-5C789F6B97C8}"/>
                  </a:ext>
                </a:extLst>
              </p:cNvPr>
              <p:cNvSpPr txBox="1"/>
              <p:nvPr/>
            </p:nvSpPr>
            <p:spPr>
              <a:xfrm>
                <a:off x="2895601" y="3243441"/>
                <a:ext cx="26532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u="none" dirty="0">
                    <a:solidFill>
                      <a:schemeClr val="bg2"/>
                    </a:solidFill>
                  </a:rPr>
                  <a:t>Laser wavelength </a:t>
                </a:r>
                <a14:m>
                  <m:oMath xmlns:m="http://schemas.openxmlformats.org/officeDocument/2006/math">
                    <m:r>
                      <a:rPr lang="el-GR" sz="12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  <m:r>
                      <a:rPr lang="en-US" sz="1200" b="1" i="1" u="none">
                        <a:solidFill>
                          <a:schemeClr val="bg2"/>
                        </a:solidFill>
                      </a:rPr>
                      <m:t>=</m:t>
                    </m:r>
                    <m:r>
                      <a:rPr lang="en-US" sz="12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𝟏𝟓𝟓𝟎</m:t>
                    </m:r>
                  </m:oMath>
                </a14:m>
                <a:r>
                  <a:rPr lang="en-US" sz="1200" b="1" u="none" dirty="0">
                    <a:solidFill>
                      <a:schemeClr val="bg2"/>
                    </a:solidFill>
                    <a:effectLst/>
                  </a:rPr>
                  <a:t> nm </a:t>
                </a:r>
                <a:endParaRPr lang="en-US" sz="1200" b="1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48A8E5-923F-B541-9E5E-5C789F6B9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1" y="3243441"/>
                <a:ext cx="2653211" cy="276999"/>
              </a:xfrm>
              <a:prstGeom prst="rect">
                <a:avLst/>
              </a:prstGeom>
              <a:blipFill>
                <a:blip r:embed="rId5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30DFF6-4270-964B-BD3A-45E4C95675AC}"/>
                  </a:ext>
                </a:extLst>
              </p:cNvPr>
              <p:cNvSpPr txBox="1"/>
              <p:nvPr/>
            </p:nvSpPr>
            <p:spPr>
              <a:xfrm>
                <a:off x="1340394" y="6177950"/>
                <a:ext cx="26532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none" dirty="0">
                    <a:solidFill>
                      <a:schemeClr val="bg2"/>
                    </a:solidFill>
                  </a:rPr>
                  <a:t>Variation of transmitted power over distance</a:t>
                </a:r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u="none">
                            <a:solidFill>
                              <a:schemeClr val="bg2"/>
                            </a:solidFill>
                          </a:rPr>
                        </m:ctrlPr>
                      </m:sSubPr>
                      <m:e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𝑃</m:t>
                        </m:r>
                      </m:e>
                      <m:sub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𝑠𝑒𝑛𝑠𝑜𝑟</m:t>
                        </m:r>
                      </m:sub>
                    </m:sSub>
                    <m:r>
                      <a:rPr lang="en-US" sz="1200" i="1" u="none">
                        <a:solidFill>
                          <a:schemeClr val="bg2"/>
                        </a:solidFill>
                      </a:rPr>
                      <m:t>=5 </m:t>
                    </m:r>
                    <m:r>
                      <a:rPr lang="en-US" sz="1200" i="1" u="none">
                        <a:solidFill>
                          <a:schemeClr val="bg2"/>
                        </a:solidFill>
                      </a:rPr>
                      <m:t>𝑊</m:t>
                    </m:r>
                  </m:oMath>
                </a14:m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</a:t>
                </a:r>
                <a:endParaRPr lang="en-US" sz="12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30DFF6-4270-964B-BD3A-45E4C9567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394" y="6177950"/>
                <a:ext cx="2653211" cy="461665"/>
              </a:xfrm>
              <a:prstGeom prst="rect">
                <a:avLst/>
              </a:prstGeom>
              <a:blipFill>
                <a:blip r:embed="rId6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127BE2-6CBD-BB43-BCD9-91E3BACAD0D3}"/>
                  </a:ext>
                </a:extLst>
              </p:cNvPr>
              <p:cNvSpPr txBox="1"/>
              <p:nvPr/>
            </p:nvSpPr>
            <p:spPr>
              <a:xfrm>
                <a:off x="5417094" y="6177949"/>
                <a:ext cx="26532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none" dirty="0">
                    <a:solidFill>
                      <a:schemeClr val="bg2"/>
                    </a:solidFill>
                  </a:rPr>
                  <a:t>Variation of transmitted power over distance</a:t>
                </a:r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u="none">
                            <a:solidFill>
                              <a:schemeClr val="bg2"/>
                            </a:solidFill>
                          </a:rPr>
                        </m:ctrlPr>
                      </m:sSubPr>
                      <m:e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𝑃</m:t>
                        </m:r>
                      </m:e>
                      <m:sub>
                        <m:r>
                          <a:rPr lang="en-US" sz="1200" i="1" u="none">
                            <a:solidFill>
                              <a:schemeClr val="bg2"/>
                            </a:solidFill>
                          </a:rPr>
                          <m:t>𝑠𝑒𝑛𝑠𝑜𝑟</m:t>
                        </m:r>
                      </m:sub>
                    </m:sSub>
                    <m:r>
                      <a:rPr lang="en-US" sz="1200" i="1" u="none">
                        <a:solidFill>
                          <a:schemeClr val="bg2"/>
                        </a:solidFill>
                      </a:rPr>
                      <m:t>=5 </m:t>
                    </m:r>
                    <m:r>
                      <a:rPr lang="en-US" sz="1200" i="1" u="none">
                        <a:solidFill>
                          <a:schemeClr val="bg2"/>
                        </a:solidFill>
                      </a:rPr>
                      <m:t>𝑊</m:t>
                    </m:r>
                  </m:oMath>
                </a14:m>
                <a:r>
                  <a:rPr lang="en-US" sz="1200" u="none" dirty="0">
                    <a:solidFill>
                      <a:schemeClr val="bg2"/>
                    </a:solidFill>
                    <a:effectLst/>
                  </a:rPr>
                  <a:t> </a:t>
                </a:r>
                <a:endParaRPr lang="en-US" sz="1200" u="none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127BE2-6CBD-BB43-BCD9-91E3BACAD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094" y="6177949"/>
                <a:ext cx="2653211" cy="461665"/>
              </a:xfrm>
              <a:prstGeom prst="rect">
                <a:avLst/>
              </a:prstGeom>
              <a:blipFill>
                <a:blip r:embed="rId6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4218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D92D5795-D3F5-F342-BA64-1D60EC5BBD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Conclusion</a:t>
            </a:r>
          </a:p>
        </p:txBody>
      </p:sp>
      <p:sp>
        <p:nvSpPr>
          <p:cNvPr id="46082" name="Content Placeholder 2">
            <a:extLst>
              <a:ext uri="{FF2B5EF4-FFF2-40B4-BE49-F238E27FC236}">
                <a16:creationId xmlns:a16="http://schemas.microsoft.com/office/drawing/2014/main" id="{7E0B20EA-A37E-BA49-A60F-21B5BAD725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84350"/>
            <a:ext cx="8382000" cy="4464050"/>
          </a:xfrm>
        </p:spPr>
        <p:txBody>
          <a:bodyPr/>
          <a:lstStyle/>
          <a:p>
            <a:r>
              <a:rPr lang="en-US" altLang="en-US" sz="2600" dirty="0"/>
              <a:t>Presented Strategies for exploring Lunar/Martian caves that includes</a:t>
            </a:r>
          </a:p>
          <a:p>
            <a:pPr lvl="1"/>
            <a:r>
              <a:rPr lang="en-US" altLang="en-US" sz="2400" b="0" dirty="0"/>
              <a:t>Mobility</a:t>
            </a:r>
          </a:p>
          <a:p>
            <a:pPr lvl="1"/>
            <a:r>
              <a:rPr lang="en-US" altLang="en-US" sz="2400" b="0" dirty="0"/>
              <a:t>Mapping and Navigation</a:t>
            </a:r>
          </a:p>
          <a:p>
            <a:pPr lvl="1"/>
            <a:r>
              <a:rPr lang="en-US" altLang="en-US" sz="2400" b="0" dirty="0"/>
              <a:t>Communication</a:t>
            </a:r>
          </a:p>
          <a:p>
            <a:pPr lvl="1"/>
            <a:r>
              <a:rPr lang="en-US" altLang="en-US" sz="2400" b="0" dirty="0"/>
              <a:t>Power Transfer</a:t>
            </a:r>
          </a:p>
          <a:p>
            <a:r>
              <a:rPr lang="en-US" altLang="en-US" dirty="0"/>
              <a:t>Use of multiple sensors to maintain a direct line-of-sight connection link for both wireless communication and power transfer</a:t>
            </a:r>
          </a:p>
          <a:p>
            <a:r>
              <a:rPr lang="en-US" altLang="en-US" dirty="0"/>
              <a:t>Use of Lasers for both communication and power transfer has an advantage</a:t>
            </a:r>
          </a:p>
        </p:txBody>
      </p:sp>
    </p:spTree>
    <p:extLst>
      <p:ext uri="{BB962C8B-B14F-4D97-AF65-F5344CB8AC3E}">
        <p14:creationId xmlns:p14="http://schemas.microsoft.com/office/powerpoint/2010/main" val="409479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73152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0" y="0"/>
            <a:ext cx="9144000" cy="11017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Arial" charset="0"/>
            </a:endParaRPr>
          </a:p>
        </p:txBody>
      </p:sp>
      <p:sp>
        <p:nvSpPr>
          <p:cNvPr id="5" name="Rectangular Callout 8"/>
          <p:cNvSpPr>
            <a:spLocks noChangeArrowheads="1"/>
          </p:cNvSpPr>
          <p:nvPr/>
        </p:nvSpPr>
        <p:spPr bwMode="auto">
          <a:xfrm>
            <a:off x="3168650" y="242888"/>
            <a:ext cx="3810000" cy="1546225"/>
          </a:xfrm>
          <a:prstGeom prst="wedgeRectCallout">
            <a:avLst>
              <a:gd name="adj1" fmla="val -20398"/>
              <a:gd name="adj2" fmla="val 94755"/>
            </a:avLst>
          </a:prstGeom>
          <a:solidFill>
            <a:srgbClr val="DDDDDD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405188" y="639763"/>
            <a:ext cx="3276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840161618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73152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0" y="0"/>
            <a:ext cx="9144000" cy="11017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Arial" charset="0"/>
            </a:endParaRPr>
          </a:p>
        </p:txBody>
      </p:sp>
      <p:sp>
        <p:nvSpPr>
          <p:cNvPr id="5" name="Rectangular Callout 8"/>
          <p:cNvSpPr>
            <a:spLocks noChangeArrowheads="1"/>
          </p:cNvSpPr>
          <p:nvPr/>
        </p:nvSpPr>
        <p:spPr bwMode="auto">
          <a:xfrm>
            <a:off x="3168650" y="242888"/>
            <a:ext cx="3810000" cy="1546225"/>
          </a:xfrm>
          <a:prstGeom prst="wedgeRectCallout">
            <a:avLst>
              <a:gd name="adj1" fmla="val -20398"/>
              <a:gd name="adj2" fmla="val 94755"/>
            </a:avLst>
          </a:prstGeom>
          <a:solidFill>
            <a:srgbClr val="DDDDDD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405188" y="639763"/>
            <a:ext cx="35734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96671147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94542</TotalTime>
  <Words>1059</Words>
  <Application>Microsoft Macintosh PowerPoint</Application>
  <PresentationFormat>On-screen Show (4:3)</PresentationFormat>
  <Paragraphs>180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Cambria Math</vt:lpstr>
      <vt:lpstr>Garamond</vt:lpstr>
      <vt:lpstr>Impact</vt:lpstr>
      <vt:lpstr>Times New Roman</vt:lpstr>
      <vt:lpstr>Wingdings</vt:lpstr>
      <vt:lpstr>1_Stream</vt:lpstr>
      <vt:lpstr>2_Stream</vt:lpstr>
      <vt:lpstr>PowerPoint Presentation</vt:lpstr>
      <vt:lpstr>Outline</vt:lpstr>
      <vt:lpstr>Introduction</vt:lpstr>
      <vt:lpstr>Extreme Environments on the Moon and Mars</vt:lpstr>
      <vt:lpstr>Problem with exploring Extreme Environments?</vt:lpstr>
      <vt:lpstr>Motivation - I</vt:lpstr>
      <vt:lpstr>Proposed Solution: SphereX</vt:lpstr>
      <vt:lpstr>Exploration of Pits, Lava Tubes and Craters</vt:lpstr>
      <vt:lpstr>Mobility System</vt:lpstr>
      <vt:lpstr>Lunar Pits</vt:lpstr>
      <vt:lpstr>Pit Entrance Survey</vt:lpstr>
      <vt:lpstr>Pit Entrance</vt:lpstr>
      <vt:lpstr>Line-of-sight Analysis</vt:lpstr>
      <vt:lpstr>Line-of-sight Analysis</vt:lpstr>
      <vt:lpstr>Sensor Placement</vt:lpstr>
      <vt:lpstr>Sensor Placement</vt:lpstr>
      <vt:lpstr>Communication</vt:lpstr>
      <vt:lpstr>Power Transfer</vt:lpstr>
      <vt:lpstr>Power Transfer</vt:lpstr>
      <vt:lpstr>Power Transfer</vt:lpstr>
      <vt:lpstr>Conclusion</vt:lpstr>
      <vt:lpstr>PowerPoint Presentation</vt:lpstr>
      <vt:lpstr>PowerPoint Presentation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Kalita, Himangshu - (hkalita)</cp:lastModifiedBy>
  <cp:revision>1021</cp:revision>
  <dcterms:created xsi:type="dcterms:W3CDTF">2008-05-21T01:02:12Z</dcterms:created>
  <dcterms:modified xsi:type="dcterms:W3CDTF">2020-05-10T13:51:54Z</dcterms:modified>
</cp:coreProperties>
</file>