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6" r:id="rId1"/>
    <p:sldMasterId id="2147483817" r:id="rId2"/>
    <p:sldMasterId id="2147483805" r:id="rId3"/>
    <p:sldMasterId id="2147483793" r:id="rId4"/>
  </p:sldMasterIdLst>
  <p:notesMasterIdLst>
    <p:notesMasterId r:id="rId30"/>
  </p:notesMasterIdLst>
  <p:sldIdLst>
    <p:sldId id="366" r:id="rId5"/>
    <p:sldId id="448" r:id="rId6"/>
    <p:sldId id="440" r:id="rId7"/>
    <p:sldId id="449" r:id="rId8"/>
    <p:sldId id="429" r:id="rId9"/>
    <p:sldId id="430" r:id="rId10"/>
    <p:sldId id="425" r:id="rId11"/>
    <p:sldId id="438" r:id="rId12"/>
    <p:sldId id="450" r:id="rId13"/>
    <p:sldId id="433" r:id="rId14"/>
    <p:sldId id="431" r:id="rId15"/>
    <p:sldId id="434" r:id="rId16"/>
    <p:sldId id="432" r:id="rId17"/>
    <p:sldId id="447" r:id="rId18"/>
    <p:sldId id="435" r:id="rId19"/>
    <p:sldId id="437" r:id="rId20"/>
    <p:sldId id="420" r:id="rId21"/>
    <p:sldId id="409" r:id="rId22"/>
    <p:sldId id="443" r:id="rId23"/>
    <p:sldId id="442" r:id="rId24"/>
    <p:sldId id="428" r:id="rId25"/>
    <p:sldId id="418" r:id="rId26"/>
    <p:sldId id="427" r:id="rId27"/>
    <p:sldId id="413" r:id="rId28"/>
    <p:sldId id="446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BC"/>
    <a:srgbClr val="FF3300"/>
    <a:srgbClr val="009BD2"/>
    <a:srgbClr val="00ADEA"/>
    <a:srgbClr val="1586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39" autoAdjust="0"/>
    <p:restoredTop sz="94660"/>
  </p:normalViewPr>
  <p:slideViewPr>
    <p:cSldViewPr snapToGrid="0">
      <p:cViewPr varScale="1">
        <p:scale>
          <a:sx n="65" d="100"/>
          <a:sy n="65" d="100"/>
        </p:scale>
        <p:origin x="20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58A91F-3011-4E1A-8343-29A1C35CC81D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468BDD-8DEB-4D72-A470-1893AB190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537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/>
              <a:t>Play the slide show for this presentation to listen</a:t>
            </a:r>
            <a:r>
              <a:rPr lang="en-US" b="1" baseline="0" dirty="0" smtClean="0"/>
              <a:t> to the audio commentary by Peter Walsh and view slide timings. Or,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the sound icon on a slide for controls that you can use to hear the audio at your own pace.</a:t>
            </a:r>
            <a:endParaRPr lang="en-US" b="1" dirty="0" smtClean="0"/>
          </a:p>
          <a:p>
            <a:endParaRPr lang="en-US" dirty="0" smtClean="0"/>
          </a:p>
          <a:p>
            <a:r>
              <a:rPr lang="en-US" dirty="0" smtClean="0"/>
              <a:t>A little organization will go a long way to enhancing your PowerPoint presentation. </a:t>
            </a:r>
          </a:p>
          <a:p>
            <a:r>
              <a:rPr lang="en-US" dirty="0" smtClean="0"/>
              <a:t>Your title slide should be </a:t>
            </a:r>
            <a:r>
              <a:rPr lang="en-US" u="sng" dirty="0" smtClean="0"/>
              <a:t>catching and relevant</a:t>
            </a:r>
            <a:r>
              <a:rPr lang="en-US" dirty="0" smtClean="0"/>
              <a:t> to your audience – offer something in the title that your audience wants.   </a:t>
            </a:r>
          </a:p>
          <a:p>
            <a:r>
              <a:rPr lang="en-US" dirty="0" smtClean="0"/>
              <a:t>Keep some basic principles in mind:</a:t>
            </a:r>
          </a:p>
          <a:p>
            <a:pPr lvl="1">
              <a:buFontTx/>
              <a:buChar char="•"/>
            </a:pPr>
            <a:r>
              <a:rPr lang="en-US" dirty="0" smtClean="0"/>
              <a:t>Your slides should </a:t>
            </a:r>
            <a:r>
              <a:rPr lang="en-US" b="1" dirty="0" smtClean="0"/>
              <a:t>complement</a:t>
            </a:r>
            <a:r>
              <a:rPr lang="en-US" dirty="0" smtClean="0"/>
              <a:t> what you have to say,  not say it for you.  </a:t>
            </a:r>
          </a:p>
          <a:p>
            <a:pPr lvl="1">
              <a:buFontTx/>
              <a:buChar char="•"/>
            </a:pPr>
            <a:r>
              <a:rPr lang="en-US" dirty="0" smtClean="0"/>
              <a:t>Keep slides </a:t>
            </a:r>
            <a:r>
              <a:rPr lang="en-US" b="1" dirty="0" smtClean="0"/>
              <a:t>direct and to the point</a:t>
            </a:r>
            <a:r>
              <a:rPr lang="en-US" dirty="0" smtClean="0"/>
              <a:t> - less is more!</a:t>
            </a:r>
          </a:p>
          <a:p>
            <a:pPr lvl="1">
              <a:buFontTx/>
              <a:buChar char="•"/>
            </a:pPr>
            <a:r>
              <a:rPr lang="en-US" dirty="0" smtClean="0"/>
              <a:t>Choose a background color or design that enhances and complements your presentation rather than competes with it. </a:t>
            </a:r>
          </a:p>
          <a:p>
            <a:pPr lvl="1">
              <a:buFontTx/>
              <a:buChar char="•"/>
            </a:pPr>
            <a:r>
              <a:rPr lang="en-US" dirty="0" smtClean="0"/>
              <a:t>Don’t get too fancy - a simple font, elegant color scheme and clear message is more important than lots of information (clutter!) on the slide.</a:t>
            </a:r>
            <a:endParaRPr lang="en-US" b="1" dirty="0" smtClean="0"/>
          </a:p>
          <a:p>
            <a:r>
              <a:rPr lang="en-US" b="1" dirty="0" smtClean="0"/>
              <a:t>Keep it simple!</a:t>
            </a:r>
            <a:r>
              <a:rPr lang="en-US" dirty="0" smtClean="0"/>
              <a:t>  The purpose of the PowerPoint slide is to keep the mind of your audience focused – fewer words are better.  </a:t>
            </a:r>
          </a:p>
          <a:p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b="1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You understand that Microsoft does not endorse or control the content provided in the following presentation.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623E2-143C-47CF-ACFE-2D7CFB3760A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660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39540" y="6059625"/>
            <a:ext cx="911939" cy="365125"/>
          </a:xfrm>
        </p:spPr>
        <p:txBody>
          <a:bodyPr/>
          <a:lstStyle/>
          <a:p>
            <a:fld id="{F141A710-D2B7-4DB6-B116-38612F1D9426}" type="datetime1">
              <a:rPr lang="en-US" smtClean="0"/>
              <a:t>5/3/2020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08939" y="6036487"/>
            <a:ext cx="6297612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err="1" smtClean="0"/>
              <a:t>CurrentRF</a:t>
            </a:r>
            <a:r>
              <a:rPr lang="en-US" dirty="0" smtClean="0"/>
              <a:t> Confidential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87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23D35-433F-4AA2-B5C5-16A921E9A9E5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EDC1-7D0E-451F-A651-C24B46100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68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2CA14-5F1C-4C0A-8B0F-8E1EECE226DC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EDC1-7D0E-451F-A651-C24B46100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36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5D08F-B85D-4CE9-A65A-3F7A36C42F41}" type="datetime1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EDC1-7D0E-451F-A651-C24B46100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17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80D89-8F94-4139-8821-7E0A81231EAD}" type="datetime1">
              <a:rPr lang="en-US" smtClean="0"/>
              <a:t>5/3/2020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EDC1-7D0E-451F-A651-C24B46100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22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C5CE-E4CE-4B55-B67B-B996BF447931}" type="datetime1">
              <a:rPr lang="en-US" smtClean="0"/>
              <a:t>5/3/2020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EDC1-7D0E-451F-A651-C24B46100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56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5486F-2ED3-4360-9256-D4BAA6738C30}" type="datetime1">
              <a:rPr lang="en-US" smtClean="0"/>
              <a:t>5/3/2020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EDC1-7D0E-451F-A651-C24B46100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28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0BD5-048F-49FB-B12F-6DC26257FF7B}" type="datetime1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EDC1-7D0E-451F-A651-C24B46100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95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EDC1-7D0E-451F-A651-C24B461007B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A4ECB-4871-4D5A-A047-E5B63B87D005}" type="datetime1">
              <a:rPr lang="en-US" smtClean="0"/>
              <a:t>5/3/2020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113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A9CF-7CE2-4794-9BF6-4581F71DB883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EDC1-7D0E-451F-A651-C24B46100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21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B6672-6426-48A1-9A54-292613CC2E0F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EDC1-7D0E-451F-A651-C24B461007B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25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D118-D55D-4738-A71A-CDE73719A9A7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EDC1-7D0E-451F-A651-C24B46100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17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43D46-1CD6-4C4E-ACF8-FCF4A10E078E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EDC1-7D0E-451F-A651-C24B461007B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242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C0B7-3C95-4BB4-BBF6-685728E9B216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EDC1-7D0E-451F-A651-C24B46100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0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E622-B12C-4ECA-B468-7623E8293980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EDC1-7D0E-451F-A651-C24B46100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3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A2286-B3E2-4FDD-A845-05F4734C6444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EDC1-7D0E-451F-A651-C24B46100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76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43001"/>
            <a:ext cx="10058400" cy="990727"/>
          </a:xfrm>
        </p:spPr>
        <p:txBody>
          <a:bodyPr bIns="0"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615680" cy="762000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6A15E-35A2-4910-AD3A-6CEFBBD42ABF}" type="datetime1">
              <a:rPr lang="en-US" smtClean="0"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8957-5754-4C19-A51A-9C104D1A0E0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914401" y="2133600"/>
            <a:ext cx="10058400" cy="990600"/>
          </a:xfrm>
        </p:spPr>
        <p:txBody>
          <a:bodyPr tIns="0">
            <a:noAutofit/>
          </a:bodyPr>
          <a:lstStyle>
            <a:lvl1pPr marL="0" indent="0" algn="l">
              <a:buNone/>
              <a:defRPr sz="3600" spc="-100" baseline="0">
                <a:solidFill>
                  <a:schemeClr val="tx2"/>
                </a:solidFill>
                <a:latin typeface="+mj-lt"/>
              </a:defRPr>
            </a:lvl1pPr>
            <a:lvl2pPr marL="411480" indent="0">
              <a:buNone/>
              <a:defRPr/>
            </a:lvl2pPr>
            <a:lvl3pPr marL="777240" indent="0">
              <a:buNone/>
              <a:defRPr/>
            </a:lvl3pPr>
            <a:lvl4pPr marL="1051560" indent="0">
              <a:buNone/>
              <a:defRPr/>
            </a:lvl4pPr>
            <a:lvl5pPr marL="132588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1828800" y="5715000"/>
            <a:ext cx="8636000" cy="762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8E8D8C"/>
                </a:solidFill>
              </a:defRPr>
            </a:lvl1pPr>
            <a:lvl2pPr marL="411480" indent="0">
              <a:buNone/>
              <a:defRPr>
                <a:solidFill>
                  <a:srgbClr val="8E8D8C"/>
                </a:solidFill>
              </a:defRPr>
            </a:lvl2pPr>
            <a:lvl3pPr marL="777240" indent="0">
              <a:buNone/>
              <a:defRPr>
                <a:solidFill>
                  <a:srgbClr val="8E8D8C"/>
                </a:solidFill>
              </a:defRPr>
            </a:lvl3pPr>
            <a:lvl4pPr marL="1051560" indent="0">
              <a:buNone/>
              <a:defRPr>
                <a:solidFill>
                  <a:srgbClr val="8E8D8C"/>
                </a:solidFill>
              </a:defRPr>
            </a:lvl4pPr>
            <a:lvl5pPr marL="1325880" indent="0">
              <a:buNone/>
              <a:defRPr>
                <a:solidFill>
                  <a:srgbClr val="8E8D8C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4415367" y="4721225"/>
            <a:ext cx="3373967" cy="8763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algn="ctr">
              <a:defRPr lang="en-US" sz="1600" baseline="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>
              <a:spcBef>
                <a:spcPts val="0"/>
              </a:spcBef>
            </a:pPr>
            <a:r>
              <a:rPr lang="en-US" dirty="0" smtClean="0"/>
              <a:t>Insert logo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021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3A10-6A6F-4AF9-A6BF-1AC79E19FA97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8668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E0FC-CD16-4253-951C-9044BB41F417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716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B04D4-C883-47C9-B1B9-99BFACF1F2ED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172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3D52C-7FDA-4107-8B8B-315F79735E5A}" type="datetime1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7507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659B5-FEE9-4DFB-8870-9DCFB4B22AA0}" type="datetime1">
              <a:rPr lang="en-US" smtClean="0"/>
              <a:t>5/3/2020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1107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A28B-8A51-4375-9682-92D8B693B07B}" type="datetime1">
              <a:rPr lang="en-US" smtClean="0"/>
              <a:t>5/3/2020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4519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47634-0A53-441A-8013-A4EA528E2CE3}" type="datetime1">
              <a:rPr lang="en-US" smtClean="0"/>
              <a:t>5/3/2020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100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12757-6B75-41DA-BBBA-8EF4613931BD}" type="datetime1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2852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A14BF-ABC3-44DF-8166-050EAC70C996}" type="datetime1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3473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6372D-EAF5-486C-944B-E0DAFF16E829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9624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355ED-F1A7-4B3C-8056-61CB8661BAA5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919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CD4F3-2951-43C1-96D7-1D9604206137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12182-6A07-4955-8453-F4A1D9ED5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3022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F097-6773-4A0A-AC5F-078EC7461E47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12182-6A07-4955-8453-F4A1D9ED5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1628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4E03B-AB65-4F5F-8C38-D93B737BAD50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12182-6A07-4955-8453-F4A1D9ED5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2401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E0AAC-A56C-4C35-855A-B0313AEA691A}" type="datetime1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12182-6A07-4955-8453-F4A1D9ED5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4180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83116-BD0F-486F-A4C9-7028A19ABD61}" type="datetime1">
              <a:rPr lang="en-US" smtClean="0"/>
              <a:t>5/3/2020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12182-6A07-4955-8453-F4A1D9ED5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7518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46315-8135-4339-8192-CB6B428037F5}" type="datetime1">
              <a:rPr lang="en-US" smtClean="0"/>
              <a:t>5/3/2020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12182-6A07-4955-8453-F4A1D9ED5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8471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CADA1-A8AB-4B6F-A945-8D82C62B787C}" type="datetime1">
              <a:rPr lang="en-US" smtClean="0"/>
              <a:t>5/3/2020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12182-6A07-4955-8453-F4A1D9ED5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6157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77474-8390-465D-BB82-CF61265C1F46}" type="datetime1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12182-6A07-4955-8453-F4A1D9ED5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8353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734B1-8C94-4D1D-916E-84F0A8BFFECA}" type="datetime1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12182-6A07-4955-8453-F4A1D9ED5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5536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9E6A6-8934-4F58-A409-6614C24F17BF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12182-6A07-4955-8453-F4A1D9ED5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525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257F-2921-4AC8-9256-F730BC8E7049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12182-6A07-4955-8453-F4A1D9ED5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207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5D4F6-D239-4BAB-8975-F065FCD091FC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7B512-D4ED-446F-A969-2EF48C8A3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710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7BA12-3F85-4EEC-94E1-41EECAF40F43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7B512-D4ED-446F-A969-2EF48C8A3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2945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B31DE-719A-465B-8AFC-77E6CA8BF0E5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7B512-D4ED-446F-A969-2EF48C8A3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0272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5FA27-D80B-496A-932D-EFAF27B2B013}" type="datetime1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7B512-D4ED-446F-A969-2EF48C8A3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18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CF2C7-A5F4-4006-89AA-BEA240F7CB65}" type="datetime1">
              <a:rPr lang="en-US" smtClean="0"/>
              <a:t>5/3/2020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7B512-D4ED-446F-A969-2EF48C8A3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6828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2CB3-A2C7-41FB-9544-A95CEEC4FE9C}" type="datetime1">
              <a:rPr lang="en-US" smtClean="0"/>
              <a:t>5/3/2020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7B512-D4ED-446F-A969-2EF48C8A3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1964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CC910-4945-4455-B5A2-D8D66FD53F92}" type="datetime1">
              <a:rPr lang="en-US" smtClean="0"/>
              <a:t>5/3/2020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7B512-D4ED-446F-A969-2EF48C8A3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9711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CEDBF-1BF5-4752-891A-FB6EBD7A3ACB}" type="datetime1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7B512-D4ED-446F-A969-2EF48C8A3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9999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C9F96-8AA8-44B2-987A-D56D7E3CA046}" type="datetime1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7B512-D4ED-446F-A969-2EF48C8A3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53543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46080-E5ED-4CB8-835B-045B333EDC42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7B512-D4ED-446F-A969-2EF48C8A3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3697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BC01-B902-4F56-A811-50A0CA1F8937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7B512-D4ED-446F-A969-2EF48C8A3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947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42040-D7A4-4592-8EB6-EB6F16FEA3F7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4BAEDC1-7D0E-451F-A651-C24B46100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41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830" r:id="rId17"/>
  </p:sldLayoutIdLst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  <p:hf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992BE-CDB8-450D-8E45-2651742B0914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58FAE-8AF1-498F-8318-138844704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377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32429-5670-433B-A46B-98B3F228A236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12182-6A07-4955-8453-F4A1D9ED5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598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4D4C0-166C-4627-931D-EFDE9939658F}" type="datetime1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7B512-D4ED-446F-A969-2EF48C8A3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487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"/><Relationship Id="rId2" Type="http://schemas.openxmlformats.org/officeDocument/2006/relationships/image" Target="../media/image23.tif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Michael.Hopkins@CurrentRF.com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6000" b="1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CurrentRF</a:t>
            </a:r>
            <a:endParaRPr lang="en-US" sz="6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635760" y="4775317"/>
            <a:ext cx="8615680" cy="762000"/>
          </a:xfrm>
        </p:spPr>
        <p:txBody>
          <a:bodyPr/>
          <a:lstStyle/>
          <a:p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Michael Hopkins</a:t>
            </a:r>
          </a:p>
          <a:p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Founder and CEO</a:t>
            </a: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88415" y="2216171"/>
            <a:ext cx="11510369" cy="990600"/>
          </a:xfrm>
        </p:spPr>
        <p:txBody>
          <a:bodyPr/>
          <a:lstStyle/>
          <a:p>
            <a:r>
              <a:rPr lang="en-US" dirty="0" smtClean="0"/>
              <a:t>     Dynamic Power, </a:t>
            </a:r>
            <a:r>
              <a:rPr lang="en-US" dirty="0" err="1" smtClean="0"/>
              <a:t>SWaP</a:t>
            </a:r>
            <a:r>
              <a:rPr lang="en-US" smtClean="0"/>
              <a:t> Reduction, </a:t>
            </a:r>
            <a:r>
              <a:rPr lang="en-US" dirty="0" smtClean="0"/>
              <a:t>and Transceiver Sensitivity Enhancement in Interplanetary Small Satellites </a:t>
            </a:r>
          </a:p>
          <a:p>
            <a:pPr algn="ctr"/>
            <a:r>
              <a:rPr lang="en-US" i="1" dirty="0" smtClean="0"/>
              <a:t>(The Noise Activated, CC_100 Power Optimizer/Silicon Super Capacitor)</a:t>
            </a:r>
            <a:endParaRPr lang="en-US" i="1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0" y="4648200"/>
            <a:ext cx="3124200" cy="1960796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12758" y="6426433"/>
            <a:ext cx="6297612" cy="365125"/>
          </a:xfrm>
        </p:spPr>
        <p:txBody>
          <a:bodyPr/>
          <a:lstStyle/>
          <a:p>
            <a:r>
              <a:rPr lang="en-US" smtClean="0"/>
              <a:t>CurrentRF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8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6000">
        <p:fade/>
      </p:transition>
    </mc:Choice>
    <mc:Fallback xmlns="">
      <p:transition spd="med" advTm="8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-240152" y="-19700"/>
            <a:ext cx="117294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     </a:t>
            </a:r>
            <a:endParaRPr lang="en-US" sz="5400" b="1" dirty="0" smtClean="0"/>
          </a:p>
          <a:p>
            <a:r>
              <a:rPr lang="en-US" sz="4000" b="1" dirty="0" smtClean="0"/>
              <a:t>             </a:t>
            </a:r>
            <a:endParaRPr lang="en-US" sz="3200" b="1" dirty="0" smtClean="0"/>
          </a:p>
          <a:p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6309"/>
            <a:ext cx="1147782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</a:t>
            </a:r>
            <a:r>
              <a:rPr lang="en-US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Problem:</a:t>
            </a:r>
          </a:p>
          <a:p>
            <a:r>
              <a:rPr lang="en-U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ISS CubeSat Embedded DSP Increases System Dynamic Power</a:t>
            </a:r>
          </a:p>
          <a:p>
            <a:r>
              <a:rPr lang="en-U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Dissipation and Injects High Frequency Noise into Sensitive </a:t>
            </a:r>
          </a:p>
          <a:p>
            <a:r>
              <a:rPr lang="en-U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Analog and RF Systems, Decreasing System Sensitivity</a:t>
            </a:r>
          </a:p>
          <a:p>
            <a:r>
              <a:rPr lang="en-U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</a:t>
            </a:r>
          </a:p>
        </p:txBody>
      </p:sp>
      <p:sp>
        <p:nvSpPr>
          <p:cNvPr id="3" name="Rectangle 2"/>
          <p:cNvSpPr/>
          <p:nvPr/>
        </p:nvSpPr>
        <p:spPr>
          <a:xfrm>
            <a:off x="1822466" y="5876817"/>
            <a:ext cx="8160328" cy="12330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2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EAA0-B179-4D4B-ACDF-3A3F0E147690}" type="datetime1">
              <a:rPr lang="en-US" smtClean="0"/>
              <a:t>5/3/2020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326" y="2143832"/>
            <a:ext cx="8020625" cy="420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514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E2E5FD0-2EFB-473F-BB90-D5A6F63C656B}" type="datetime1">
              <a:rPr lang="en-US"/>
              <a:pPr>
                <a:defRPr/>
              </a:pPr>
              <a:t>5/3/2020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CurrentRF Confidential</a:t>
            </a:r>
          </a:p>
        </p:txBody>
      </p:sp>
      <p:sp>
        <p:nvSpPr>
          <p:cNvPr id="3379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15C9D42-DEE4-4697-8F59-A4C94F9DC99E}" type="slidenum">
              <a:rPr lang="en-US" altLang="en-US" sz="1000">
                <a:latin typeface="Arial" panose="020B0604020202020204" pitchFamily="34" charset="0"/>
              </a:rPr>
              <a:pPr/>
              <a:t>3</a:t>
            </a:fld>
            <a:endParaRPr lang="en-US" altLang="en-US" sz="1000">
              <a:latin typeface="Arial" panose="020B060402020202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85795" y="0"/>
            <a:ext cx="11184988" cy="1652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</a:t>
            </a:r>
            <a:r>
              <a:rPr lang="en-US" altLang="en-US" sz="49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Dynamic Power Dissipation– </a:t>
            </a:r>
          </a:p>
          <a:p>
            <a:r>
              <a:rPr lang="en-US" altLang="en-US" sz="37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          What is It and Why is It Important?</a:t>
            </a:r>
            <a:br>
              <a:rPr lang="en-US" altLang="en-US" sz="37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</a:t>
            </a:r>
            <a:r>
              <a:rPr lang="en-US" altLang="en-US" sz="27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</a:t>
            </a:r>
            <a:endParaRPr lang="en-US" altLang="en-US" sz="27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239" y="2330786"/>
            <a:ext cx="4998378" cy="4025564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1294228"/>
            <a:ext cx="4736122" cy="4951827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3699803" y="2827607"/>
            <a:ext cx="5880295" cy="11254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294228" y="5950634"/>
            <a:ext cx="9270609" cy="4057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197868" y="1183933"/>
            <a:ext cx="50038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CMOS Inverter Based Overlap Current</a:t>
            </a:r>
          </a:p>
          <a:p>
            <a:r>
              <a:rPr lang="en-US" sz="2400" b="1" dirty="0" smtClean="0"/>
              <a:t>  The Primary Source of Digital Power</a:t>
            </a:r>
          </a:p>
          <a:p>
            <a:r>
              <a:rPr lang="en-US" sz="2400" b="1" dirty="0" smtClean="0"/>
              <a:t>                       Dissipation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1662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4438"/>
            <a:ext cx="3097989" cy="3277772"/>
          </a:xfrm>
          <a:prstGeom prst="rect">
            <a:avLst/>
          </a:prstGeom>
        </p:spPr>
      </p:pic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E2E5FD0-2EFB-473F-BB90-D5A6F63C656B}" type="datetime1">
              <a:rPr lang="en-US"/>
              <a:pPr>
                <a:defRPr/>
              </a:pPr>
              <a:t>5/3/2020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CurrentRF</a:t>
            </a:r>
            <a:r>
              <a:rPr lang="en-US" dirty="0"/>
              <a:t> Confidential</a:t>
            </a:r>
          </a:p>
        </p:txBody>
      </p:sp>
      <p:sp>
        <p:nvSpPr>
          <p:cNvPr id="3379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3002144" y="375453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15C9D42-DEE4-4697-8F59-A4C94F9DC99E}" type="slidenum">
              <a:rPr lang="en-US" altLang="en-US" sz="1000">
                <a:latin typeface="Arial" panose="020B0604020202020204" pitchFamily="34" charset="0"/>
              </a:rPr>
              <a:pPr/>
              <a:t>4</a:t>
            </a:fld>
            <a:endParaRPr lang="en-US" altLang="en-US" sz="1000">
              <a:latin typeface="Arial" panose="020B060402020202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23536" y="55390"/>
            <a:ext cx="12009368" cy="1652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5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Our Solution: </a:t>
            </a:r>
            <a:r>
              <a:rPr lang="en-US" altLang="en-US" sz="49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Reduction in Dynamic Power- </a:t>
            </a:r>
          </a:p>
          <a:p>
            <a:r>
              <a:rPr lang="en-US" altLang="en-US" sz="37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Dynamic Power-The Source of Processor Power Dissipation</a:t>
            </a:r>
            <a:br>
              <a:rPr lang="en-US" altLang="en-US" sz="37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</a:t>
            </a:r>
            <a:r>
              <a:rPr lang="en-US" altLang="en-US" sz="27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</a:t>
            </a:r>
            <a:endParaRPr lang="en-US" altLang="en-US" sz="27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126609" y="3953023"/>
            <a:ext cx="2336409" cy="7296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126609" y="1143548"/>
            <a:ext cx="619226" cy="31604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-126609" y="1190602"/>
            <a:ext cx="2336409" cy="36876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65735" y="3770433"/>
            <a:ext cx="118654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Supply</a:t>
            </a:r>
          </a:p>
          <a:p>
            <a:r>
              <a:rPr lang="en-US" sz="2400" b="1" dirty="0" smtClean="0"/>
              <a:t>Line</a:t>
            </a:r>
          </a:p>
          <a:p>
            <a:r>
              <a:rPr lang="en-US" sz="2400" b="1" dirty="0" smtClean="0"/>
              <a:t>Time</a:t>
            </a:r>
          </a:p>
          <a:p>
            <a:r>
              <a:rPr lang="en-US" sz="2400" b="1" dirty="0" smtClean="0"/>
              <a:t>Domain</a:t>
            </a:r>
          </a:p>
          <a:p>
            <a:r>
              <a:rPr lang="en-US" sz="2400" b="1" dirty="0" smtClean="0"/>
              <a:t>Plots</a:t>
            </a:r>
            <a:endParaRPr lang="en-US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396" y="1149761"/>
            <a:ext cx="9885282" cy="478263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089532" y="635635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1236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-240152" y="-19700"/>
            <a:ext cx="117294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     </a:t>
            </a:r>
            <a:endParaRPr lang="en-US" sz="5400" b="1" dirty="0" smtClean="0"/>
          </a:p>
          <a:p>
            <a:r>
              <a:rPr lang="en-US" sz="4000" b="1" dirty="0" smtClean="0"/>
              <a:t>             </a:t>
            </a:r>
            <a:endParaRPr lang="en-US" sz="3200" b="1" dirty="0" smtClean="0"/>
          </a:p>
          <a:p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78296" y="0"/>
            <a:ext cx="1139686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Our Solution:</a:t>
            </a:r>
          </a:p>
          <a:p>
            <a:r>
              <a:rPr lang="en-U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Embedded DSP Dynamic Power Dissipation is Decreased with </a:t>
            </a:r>
          </a:p>
          <a:p>
            <a:r>
              <a:rPr lang="en-U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CC_100 PO/SSC IC (36% </a:t>
            </a:r>
            <a:r>
              <a:rPr lang="en-US" sz="28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SWaP</a:t>
            </a:r>
            <a:r>
              <a:rPr lang="en-U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Reduction), Resulting in</a:t>
            </a:r>
          </a:p>
          <a:p>
            <a:r>
              <a:rPr lang="en-U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Cleaner, More Sensitive ISS CubeSat Sensors and Transceivers</a:t>
            </a:r>
          </a:p>
          <a:p>
            <a:r>
              <a:rPr lang="en-U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</a:t>
            </a:r>
          </a:p>
        </p:txBody>
      </p:sp>
      <p:sp>
        <p:nvSpPr>
          <p:cNvPr id="3" name="Rectangle 2"/>
          <p:cNvSpPr/>
          <p:nvPr/>
        </p:nvSpPr>
        <p:spPr>
          <a:xfrm>
            <a:off x="1822466" y="5876817"/>
            <a:ext cx="8160328" cy="12330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5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EAA0-B179-4D4B-ACDF-3A3F0E147690}" type="datetime1">
              <a:rPr lang="en-US" smtClean="0"/>
              <a:t>5/3/2020</a:t>
            </a:fld>
            <a:endParaRPr lang="en-US"/>
          </a:p>
        </p:txBody>
      </p:sp>
      <p:pic>
        <p:nvPicPr>
          <p:cNvPr id="10" name="Picture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82" y="2386687"/>
            <a:ext cx="10297550" cy="358126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626626" y="5536431"/>
            <a:ext cx="37271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Patented Technology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03373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-240152" y="-19700"/>
            <a:ext cx="117294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     </a:t>
            </a:r>
            <a:endParaRPr lang="en-US" sz="5400" b="1" dirty="0" smtClean="0"/>
          </a:p>
          <a:p>
            <a:r>
              <a:rPr lang="en-US" sz="4000" b="1" dirty="0" smtClean="0"/>
              <a:t>             </a:t>
            </a:r>
            <a:endParaRPr lang="en-US" sz="3200" b="1" dirty="0" smtClean="0"/>
          </a:p>
          <a:p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170" y="9880"/>
            <a:ext cx="1206291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Advantages of the CC_100 PO/SSC IC in ISS </a:t>
            </a:r>
            <a:r>
              <a:rPr lang="en-US" sz="34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CubeSats</a:t>
            </a:r>
            <a:endParaRPr lang="en-US" sz="3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</a:t>
            </a:r>
          </a:p>
        </p:txBody>
      </p:sp>
      <p:sp>
        <p:nvSpPr>
          <p:cNvPr id="3" name="Rectangle 2"/>
          <p:cNvSpPr/>
          <p:nvPr/>
        </p:nvSpPr>
        <p:spPr>
          <a:xfrm>
            <a:off x="1822466" y="5876817"/>
            <a:ext cx="8160328" cy="12330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6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EAA0-B179-4D4B-ACDF-3A3F0E147690}" type="datetime1">
              <a:rPr lang="en-US" smtClean="0"/>
              <a:t>5/3/2020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606" y="1129644"/>
            <a:ext cx="7071815" cy="52647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9858" y="3599870"/>
            <a:ext cx="213680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20% to 36%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Reduction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In Size, Weight,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a</a:t>
            </a:r>
            <a:r>
              <a:rPr lang="en-US" sz="2400" b="1" dirty="0" smtClean="0">
                <a:solidFill>
                  <a:srgbClr val="FF0000"/>
                </a:solidFill>
              </a:rPr>
              <a:t>nd Power 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(</a:t>
            </a:r>
            <a:r>
              <a:rPr lang="en-US" sz="2400" b="1" dirty="0" err="1" smtClean="0">
                <a:solidFill>
                  <a:srgbClr val="FF0000"/>
                </a:solidFill>
              </a:rPr>
              <a:t>SWaP</a:t>
            </a:r>
            <a:r>
              <a:rPr lang="en-US" sz="2400" b="1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(Batteries,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Solar Panels)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9219" y="1617807"/>
            <a:ext cx="194636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Increased RF 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and Analog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Sensor Signal 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Sensitivity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822466" y="2138930"/>
            <a:ext cx="2074285" cy="77262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2054632" y="3302725"/>
            <a:ext cx="3023805" cy="163597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821" y="2333228"/>
            <a:ext cx="2810267" cy="2876951"/>
          </a:xfrm>
          <a:prstGeom prst="rect">
            <a:avLst/>
          </a:prstGeom>
        </p:spPr>
      </p:pic>
      <p:cxnSp>
        <p:nvCxnSpPr>
          <p:cNvPr id="20" name="Straight Arrow Connector 19"/>
          <p:cNvCxnSpPr/>
          <p:nvPr/>
        </p:nvCxnSpPr>
        <p:spPr>
          <a:xfrm>
            <a:off x="1896233" y="2138930"/>
            <a:ext cx="2349492" cy="125713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604184" y="5270073"/>
            <a:ext cx="2725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20% to 36%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Reduction In </a:t>
            </a:r>
            <a:r>
              <a:rPr lang="en-US" sz="2400" b="1" dirty="0" err="1" smtClean="0">
                <a:solidFill>
                  <a:srgbClr val="FF0000"/>
                </a:solidFill>
              </a:rPr>
              <a:t>SWaP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r>
              <a:rPr lang="en-US" sz="2400" b="1" dirty="0" smtClean="0">
                <a:solidFill>
                  <a:srgbClr val="FF0000"/>
                </a:solidFill>
              </a:rPr>
              <a:t>(Solar Panels)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10213145" y="4305780"/>
            <a:ext cx="267286" cy="109749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10480431" y="4009292"/>
            <a:ext cx="873369" cy="136456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86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96460" y="321462"/>
            <a:ext cx="11105295" cy="1320800"/>
          </a:xfrm>
        </p:spPr>
        <p:txBody>
          <a:bodyPr>
            <a:noAutofit/>
          </a:bodyPr>
          <a:lstStyle/>
          <a:p>
            <a:r>
              <a:rPr lang="en-US" sz="4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Additional Advantages of</a:t>
            </a:r>
            <a:r>
              <a:rPr lang="en-US" sz="4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Using the CC_100</a:t>
            </a:r>
            <a:r>
              <a:rPr lang="en-US" sz="4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PO/SSC IC &amp; IP in ISS CubeSat</a:t>
            </a:r>
            <a:br>
              <a:rPr lang="en-US" sz="4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Systems </a:t>
            </a:r>
            <a:endParaRPr lang="en-US" sz="42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53793" y="1871003"/>
            <a:ext cx="11431882" cy="4027865"/>
          </a:xfrm>
        </p:spPr>
        <p:txBody>
          <a:bodyPr>
            <a:normAutofit fontScale="62500" lnSpcReduction="20000"/>
          </a:bodyPr>
          <a:lstStyle/>
          <a:p>
            <a:r>
              <a:rPr lang="en-U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Internal Energy Harvesting (Up to a 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lang="en-U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 Reduction in Dynamic Current and Power)</a:t>
            </a:r>
          </a:p>
          <a:p>
            <a:r>
              <a:rPr lang="en-U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RF Emissions Reduction(Up to a 36% Reduction over Standard DCAPs)</a:t>
            </a:r>
          </a:p>
          <a:p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 Integrity Enhancement</a:t>
            </a:r>
            <a:endParaRPr lang="en-US" sz="2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EMI Reduction-EMC Improvement</a:t>
            </a:r>
          </a:p>
          <a:p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2X 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Small Signal Effective 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Capacitance increase over Standard 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Capacitors</a:t>
            </a:r>
          </a:p>
          <a:p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600X Large Signal Reservoir 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Capacitance 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Increase over Standard Capacitors </a:t>
            </a:r>
            <a:endParaRPr lang="en-US" sz="2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25% reduction in Effective Series Inductance (ESL)</a:t>
            </a:r>
          </a:p>
          <a:p>
            <a:r>
              <a:rPr lang="en-U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Enhanced System PSRR(Cleaner System Spectral Outputs)</a:t>
            </a:r>
          </a:p>
          <a:p>
            <a:r>
              <a:rPr lang="en-U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Draws No Operational DC Power</a:t>
            </a:r>
          </a:p>
          <a:p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CC_100 IC and IP can be sha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 into any form factor</a:t>
            </a:r>
          </a:p>
          <a:p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CC_100 IC and IP used as a standard Capacitor</a:t>
            </a:r>
          </a:p>
          <a:p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Customizable Design</a:t>
            </a:r>
          </a:p>
          <a:p>
            <a:endParaRPr lang="en-US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7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8E6C-7450-46BE-B108-2A87616F6626}" type="datetime1">
              <a:rPr lang="en-US" smtClean="0"/>
              <a:t>5/3/2020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20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0" y="4846639"/>
            <a:ext cx="6446838" cy="54292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en-US" sz="2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8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A5BEB-7C3F-443D-9B09-37DF9728FA7A}" type="datetime1">
              <a:rPr lang="en-US" smtClean="0"/>
              <a:t>5/3/2020</a:t>
            </a:fld>
            <a:endParaRPr lang="en-US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158"/>
            <a:ext cx="9195582" cy="603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529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7372"/>
            <a:ext cx="3097989" cy="3277772"/>
          </a:xfrm>
          <a:prstGeom prst="rect">
            <a:avLst/>
          </a:prstGeom>
        </p:spPr>
      </p:pic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E2E5FD0-2EFB-473F-BB90-D5A6F63C656B}" type="datetime1">
              <a:rPr lang="en-US"/>
              <a:pPr>
                <a:defRPr/>
              </a:pPr>
              <a:t>5/3/2020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CurrentRF Confidential</a:t>
            </a:r>
          </a:p>
        </p:txBody>
      </p:sp>
      <p:sp>
        <p:nvSpPr>
          <p:cNvPr id="3379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973112" y="6266829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15C9D42-DEE4-4697-8F59-A4C94F9DC99E}" type="slidenum">
              <a:rPr lang="en-US" altLang="en-US" sz="1000">
                <a:latin typeface="Arial" panose="020B0604020202020204" pitchFamily="34" charset="0"/>
              </a:rPr>
              <a:pPr/>
              <a:t>9</a:t>
            </a:fld>
            <a:endParaRPr lang="en-US" altLang="en-US" sz="1000">
              <a:latin typeface="Arial" panose="020B060402020202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55213" y="27644"/>
            <a:ext cx="12009368" cy="1652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Performance</a:t>
            </a:r>
            <a:r>
              <a:rPr lang="en-US" altLang="en-US" sz="36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-Time Domain Dynamic Power Reduction</a:t>
            </a:r>
          </a:p>
          <a:p>
            <a:r>
              <a:rPr lang="en-US" altLang="en-US" sz="36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                (</a:t>
            </a:r>
            <a:r>
              <a:rPr lang="en-US" altLang="en-US" sz="3600" b="1" dirty="0" err="1">
                <a:latin typeface="Tahoma" panose="020B0604030504040204" pitchFamily="34" charset="0"/>
                <a:cs typeface="Tahoma" panose="020B0604030504040204" pitchFamily="34" charset="0"/>
              </a:rPr>
              <a:t>SWaP</a:t>
            </a:r>
            <a:r>
              <a:rPr lang="en-US" altLang="en-US" sz="36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b="1" dirty="0">
                <a:latin typeface="Tahoma" panose="020B0604030504040204" pitchFamily="34" charset="0"/>
                <a:cs typeface="Tahoma" panose="020B0604030504040204" pitchFamily="34" charset="0"/>
              </a:rPr>
              <a:t>Reduction </a:t>
            </a:r>
            <a:r>
              <a:rPr lang="en-US" altLang="en-US" sz="36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in ISS </a:t>
            </a:r>
            <a:r>
              <a:rPr lang="en-US" altLang="en-US" sz="3600" b="1" dirty="0" err="1">
                <a:latin typeface="Tahoma" panose="020B0604030504040204" pitchFamily="34" charset="0"/>
                <a:cs typeface="Tahoma" panose="020B0604030504040204" pitchFamily="34" charset="0"/>
              </a:rPr>
              <a:t>CubeSats</a:t>
            </a:r>
            <a:r>
              <a:rPr lang="en-US" altLang="en-US" sz="3600" b="1" dirty="0">
                <a:latin typeface="Tahoma" panose="020B0604030504040204" pitchFamily="34" charset="0"/>
                <a:cs typeface="Tahoma" panose="020B0604030504040204" pitchFamily="34" charset="0"/>
              </a:rPr>
              <a:t>)</a:t>
            </a:r>
            <a:br>
              <a:rPr lang="en-US" altLang="en-US" sz="36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3600" b="1" dirty="0" smtClean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</a:t>
            </a:r>
            <a:r>
              <a:rPr lang="en-US" altLang="en-US" sz="27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</a:t>
            </a:r>
            <a:endParaRPr lang="en-US" altLang="en-US" sz="27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126609" y="3953023"/>
            <a:ext cx="2336409" cy="7296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26609" y="1143548"/>
            <a:ext cx="619226" cy="31604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-126609" y="1190602"/>
            <a:ext cx="2336409" cy="36876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577608" y="584430"/>
            <a:ext cx="12364577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24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                           Power Op/Silicon Super Capacitor IC</a:t>
            </a:r>
            <a:br>
              <a:rPr lang="en-US" altLang="en-US" sz="24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              Equals </a:t>
            </a:r>
            <a:r>
              <a:rPr lang="en-US" altLang="en-US" sz="2400" b="1" dirty="0" err="1" smtClean="0">
                <a:latin typeface="Tahoma" panose="020B0604030504040204" pitchFamily="34" charset="0"/>
                <a:cs typeface="Tahoma" panose="020B0604030504040204" pitchFamily="34" charset="0"/>
              </a:rPr>
              <a:t>PowerStic</a:t>
            </a:r>
            <a:r>
              <a:rPr lang="en-US" altLang="en-US" sz="24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/Exodus—Just Different Packaging   </a:t>
            </a:r>
            <a:endParaRPr lang="en-US" altLang="en-US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5735" y="3953023"/>
            <a:ext cx="118654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Supply</a:t>
            </a:r>
          </a:p>
          <a:p>
            <a:r>
              <a:rPr lang="en-US" sz="2400" b="1" dirty="0" smtClean="0"/>
              <a:t>Line</a:t>
            </a:r>
          </a:p>
          <a:p>
            <a:r>
              <a:rPr lang="en-US" sz="2400" b="1" dirty="0" smtClean="0"/>
              <a:t>Time</a:t>
            </a:r>
          </a:p>
          <a:p>
            <a:r>
              <a:rPr lang="en-US" sz="2400" b="1" dirty="0" smtClean="0"/>
              <a:t>Domain</a:t>
            </a:r>
          </a:p>
          <a:p>
            <a:r>
              <a:rPr lang="en-US" sz="2400" b="1" dirty="0" smtClean="0"/>
              <a:t>Plots</a:t>
            </a:r>
            <a:endParaRPr lang="en-US" sz="2400" b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396" y="1388823"/>
            <a:ext cx="9970274" cy="478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53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62708" y="325603"/>
            <a:ext cx="12364577" cy="990600"/>
          </a:xfrm>
        </p:spPr>
        <p:txBody>
          <a:bodyPr>
            <a:normAutofit fontScale="90000"/>
          </a:bodyPr>
          <a:lstStyle/>
          <a:p>
            <a:r>
              <a:rPr lang="en-US" altLang="en-US" sz="33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Performance</a:t>
            </a:r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-Dynamic Spectral and DC Power Reduction</a:t>
            </a:r>
            <a:b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33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               (</a:t>
            </a:r>
            <a:r>
              <a:rPr lang="en-US" altLang="en-US" sz="3300" b="1" dirty="0" err="1" smtClean="0">
                <a:latin typeface="Tahoma" panose="020B0604030504040204" pitchFamily="34" charset="0"/>
                <a:cs typeface="Tahoma" panose="020B0604030504040204" pitchFamily="34" charset="0"/>
              </a:rPr>
              <a:t>SWaP</a:t>
            </a:r>
            <a:r>
              <a:rPr lang="en-US" altLang="en-US" sz="33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Reduction in ISS </a:t>
            </a:r>
            <a:r>
              <a:rPr lang="en-US" altLang="en-US" sz="3300" b="1" dirty="0" err="1" smtClean="0">
                <a:latin typeface="Tahoma" panose="020B0604030504040204" pitchFamily="34" charset="0"/>
                <a:cs typeface="Tahoma" panose="020B0604030504040204" pitchFamily="34" charset="0"/>
              </a:rPr>
              <a:t>CubeSats</a:t>
            </a:r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)</a:t>
            </a:r>
            <a:b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                </a:t>
            </a:r>
            <a:r>
              <a:rPr lang="en-US" altLang="en-US" sz="27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Power </a:t>
            </a:r>
            <a:r>
              <a:rPr lang="en-US" altLang="en-US" sz="2700" b="1" dirty="0">
                <a:latin typeface="Tahoma" panose="020B0604030504040204" pitchFamily="34" charset="0"/>
                <a:cs typeface="Tahoma" panose="020B0604030504040204" pitchFamily="34" charset="0"/>
              </a:rPr>
              <a:t>Op/Silicon Super Capacitor IC</a:t>
            </a:r>
            <a:br>
              <a:rPr lang="en-US" altLang="en-US" sz="27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700" b="1" dirty="0">
                <a:latin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altLang="en-US" sz="27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Equals </a:t>
            </a:r>
            <a:r>
              <a:rPr lang="en-US" altLang="en-US" sz="2700" b="1" dirty="0" err="1" smtClean="0">
                <a:latin typeface="Tahoma" panose="020B0604030504040204" pitchFamily="34" charset="0"/>
                <a:cs typeface="Tahoma" panose="020B0604030504040204" pitchFamily="34" charset="0"/>
              </a:rPr>
              <a:t>PowerStic</a:t>
            </a:r>
            <a:r>
              <a:rPr lang="en-US" altLang="en-US" sz="27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/Exodus—Just Different Packaging   </a:t>
            </a:r>
            <a:endParaRPr lang="en-US" altLang="en-US" sz="27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0" y="4846639"/>
            <a:ext cx="6446838" cy="54292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en-US" sz="2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10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A5BEB-7C3F-443D-9B09-37DF9728FA7A}" type="datetime1">
              <a:rPr lang="en-US" smtClean="0"/>
              <a:t>5/3/2020</a:t>
            </a:fld>
            <a:endParaRPr lang="en-US"/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044" y="1582854"/>
            <a:ext cx="8325912" cy="47734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53836" y="3184772"/>
            <a:ext cx="121668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Supply</a:t>
            </a:r>
          </a:p>
          <a:p>
            <a:r>
              <a:rPr lang="en-US" sz="2400" b="1" dirty="0" smtClean="0"/>
              <a:t>Line</a:t>
            </a:r>
          </a:p>
          <a:p>
            <a:r>
              <a:rPr lang="en-US" sz="2400" b="1" dirty="0" smtClean="0"/>
              <a:t>Spectral</a:t>
            </a:r>
          </a:p>
          <a:p>
            <a:r>
              <a:rPr lang="en-US" sz="2400" b="1" dirty="0" smtClean="0"/>
              <a:t>Plots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4144343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26608" y="189593"/>
            <a:ext cx="12182620" cy="990600"/>
          </a:xfrm>
        </p:spPr>
        <p:txBody>
          <a:bodyPr>
            <a:normAutofit fontScale="90000"/>
          </a:bodyPr>
          <a:lstStyle/>
          <a:p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altLang="en-US" sz="33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Performance</a:t>
            </a:r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-System RF and Analog Sensitivity Enhancement</a:t>
            </a:r>
            <a:b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                   </a:t>
            </a:r>
            <a:r>
              <a:rPr lang="en-US" altLang="en-US" sz="27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Power </a:t>
            </a:r>
            <a:r>
              <a:rPr lang="en-US" altLang="en-US" sz="2700" b="1" dirty="0">
                <a:latin typeface="Tahoma" panose="020B0604030504040204" pitchFamily="34" charset="0"/>
                <a:cs typeface="Tahoma" panose="020B0604030504040204" pitchFamily="34" charset="0"/>
              </a:rPr>
              <a:t>Op/Silicon Super Capacitor IC</a:t>
            </a:r>
            <a:br>
              <a:rPr lang="en-US" altLang="en-US" sz="27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700" b="1" dirty="0">
                <a:latin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altLang="en-US" sz="27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  Equals </a:t>
            </a:r>
            <a:r>
              <a:rPr lang="en-US" altLang="en-US" sz="2700" b="1" dirty="0" err="1" smtClean="0">
                <a:latin typeface="Tahoma" panose="020B0604030504040204" pitchFamily="34" charset="0"/>
                <a:cs typeface="Tahoma" panose="020B0604030504040204" pitchFamily="34" charset="0"/>
              </a:rPr>
              <a:t>PowerStic</a:t>
            </a:r>
            <a:r>
              <a:rPr lang="en-US" altLang="en-US" sz="27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/Exodus—Just Different Packaging</a:t>
            </a:r>
            <a:endParaRPr lang="en-US" altLang="en-US" sz="27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0" y="4846639"/>
            <a:ext cx="6446838" cy="54292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en-US" sz="2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11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A5BEB-7C3F-443D-9B09-37DF9728FA7A}" type="datetime1">
              <a:rPr lang="en-US" smtClean="0"/>
              <a:t>5/3/2020</a:t>
            </a:fld>
            <a:endParaRPr lang="en-US"/>
          </a:p>
        </p:txBody>
      </p:sp>
      <p:pic>
        <p:nvPicPr>
          <p:cNvPr id="12" name="Picture 1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82" y="1474724"/>
            <a:ext cx="9692640" cy="48816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63303" y="3054387"/>
            <a:ext cx="121668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Supply</a:t>
            </a:r>
          </a:p>
          <a:p>
            <a:r>
              <a:rPr lang="en-US" sz="2400" b="1" dirty="0" smtClean="0"/>
              <a:t>Line</a:t>
            </a:r>
          </a:p>
          <a:p>
            <a:r>
              <a:rPr lang="en-US" sz="2400" b="1" dirty="0" smtClean="0"/>
              <a:t>Spectral</a:t>
            </a:r>
          </a:p>
          <a:p>
            <a:r>
              <a:rPr lang="en-US" sz="2400" b="1" dirty="0" smtClean="0"/>
              <a:t>Plots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1538371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" y="251534"/>
            <a:ext cx="12295163" cy="990600"/>
          </a:xfrm>
        </p:spPr>
        <p:txBody>
          <a:bodyPr>
            <a:normAutofit fontScale="90000"/>
          </a:bodyPr>
          <a:lstStyle/>
          <a:p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altLang="en-US" sz="33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Performance</a:t>
            </a:r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-System RF and Analog Sensitivity Enhancement</a:t>
            </a:r>
            <a:b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    </a:t>
            </a:r>
            <a:r>
              <a:rPr lang="en-US" altLang="en-US" sz="27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     Power </a:t>
            </a:r>
            <a:r>
              <a:rPr lang="en-US" altLang="en-US" sz="2700" b="1" dirty="0">
                <a:latin typeface="Tahoma" panose="020B0604030504040204" pitchFamily="34" charset="0"/>
                <a:cs typeface="Tahoma" panose="020B0604030504040204" pitchFamily="34" charset="0"/>
              </a:rPr>
              <a:t>Op/Silicon Super Capacitor </a:t>
            </a:r>
            <a:r>
              <a:rPr lang="en-US" altLang="en-US" sz="27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Design</a:t>
            </a:r>
            <a:r>
              <a:rPr lang="en-US" altLang="en-US" sz="2700" b="1" dirty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en-US" sz="27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700" b="1" dirty="0">
                <a:latin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altLang="en-US" sz="27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                Increases RF Amplifier Sensitivity</a:t>
            </a:r>
            <a:endParaRPr lang="en-US" altLang="en-US" sz="27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0" y="4846639"/>
            <a:ext cx="6446838" cy="54292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en-US" sz="2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12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A5BEB-7C3F-443D-9B09-37DF9728FA7A}" type="datetime1">
              <a:rPr lang="en-US" smtClean="0"/>
              <a:t>5/3/2020</a:t>
            </a:fld>
            <a:endParaRPr lang="en-US"/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434514"/>
            <a:ext cx="6865034" cy="464273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8200" y="3189463"/>
            <a:ext cx="118654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ADC</a:t>
            </a:r>
          </a:p>
          <a:p>
            <a:r>
              <a:rPr lang="en-US" sz="2400" b="1" dirty="0" smtClean="0"/>
              <a:t>Time</a:t>
            </a:r>
          </a:p>
          <a:p>
            <a:r>
              <a:rPr lang="en-US" sz="2400" b="1" dirty="0" smtClean="0"/>
              <a:t>Domain</a:t>
            </a:r>
          </a:p>
          <a:p>
            <a:r>
              <a:rPr lang="en-US" sz="2400" b="1" dirty="0" smtClean="0"/>
              <a:t>Plots</a:t>
            </a:r>
            <a:endParaRPr lang="en-US" sz="24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604" y="4357992"/>
            <a:ext cx="3024230" cy="185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8254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70449" y="380370"/>
            <a:ext cx="11451102" cy="990600"/>
          </a:xfrm>
        </p:spPr>
        <p:txBody>
          <a:bodyPr>
            <a:normAutofit fontScale="90000"/>
          </a:bodyPr>
          <a:lstStyle/>
          <a:p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  </a:t>
            </a:r>
            <a:r>
              <a:rPr lang="en-US" altLang="en-US" sz="36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Integration into Existing ISS CubeSat Designs</a:t>
            </a:r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The CC_100 PO/SSC IC and Reference Design Module</a:t>
            </a:r>
            <a:b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      </a:t>
            </a:r>
            <a:r>
              <a:rPr lang="en-US" altLang="en-US" sz="27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2 Connections- Power (</a:t>
            </a:r>
            <a:r>
              <a:rPr lang="en-US" altLang="en-US" sz="2700" b="1" dirty="0" err="1" smtClean="0">
                <a:latin typeface="Tahoma" panose="020B0604030504040204" pitchFamily="34" charset="0"/>
                <a:cs typeface="Tahoma" panose="020B0604030504040204" pitchFamily="34" charset="0"/>
              </a:rPr>
              <a:t>Vplus</a:t>
            </a:r>
            <a:r>
              <a:rPr lang="en-US" altLang="en-US" sz="27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Shorting Bar) and Ground </a:t>
            </a:r>
            <a:br>
              <a:rPr lang="en-US" altLang="en-US" sz="27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7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7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               (Board Bottom onto an existing Ground Plane) </a:t>
            </a:r>
            <a:endParaRPr lang="en-US" altLang="en-US" sz="27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0" y="4846639"/>
            <a:ext cx="6446838" cy="54292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en-US" sz="2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13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A5BEB-7C3F-443D-9B09-37DF9728FA7A}" type="datetime1">
              <a:rPr lang="en-US" smtClean="0"/>
              <a:t>5/3/2020</a:t>
            </a:fld>
            <a:endParaRPr lang="en-US"/>
          </a:p>
        </p:txBody>
      </p:sp>
      <p:pic>
        <p:nvPicPr>
          <p:cNvPr id="15" name="Picture 1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18" y="1688123"/>
            <a:ext cx="9813387" cy="477167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92369" y="6039197"/>
            <a:ext cx="10677379" cy="4205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8240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48268" y="171408"/>
            <a:ext cx="11844996" cy="990600"/>
          </a:xfrm>
        </p:spPr>
        <p:txBody>
          <a:bodyPr>
            <a:normAutofit/>
          </a:bodyPr>
          <a:lstStyle/>
          <a:p>
            <a:r>
              <a:rPr lang="en-US" altLang="en-US" sz="31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Easy to Integrate into Existing ISS CubeSat Designs</a:t>
            </a:r>
            <a:br>
              <a:rPr lang="en-US" altLang="en-US" sz="31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31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2 Connections- Power and Ground anywhere in the System </a:t>
            </a:r>
            <a:endParaRPr lang="en-US" altLang="en-US" sz="31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0" y="4846639"/>
            <a:ext cx="6446838" cy="54292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en-US" sz="2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14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A5BEB-7C3F-443D-9B09-37DF9728FA7A}" type="datetime1">
              <a:rPr lang="en-US" smtClean="0"/>
              <a:t>5/3/2020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68" y="1648705"/>
            <a:ext cx="11895464" cy="408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0059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94077"/>
            <a:ext cx="12710727" cy="990600"/>
          </a:xfrm>
        </p:spPr>
        <p:txBody>
          <a:bodyPr>
            <a:normAutofit fontScale="90000"/>
          </a:bodyPr>
          <a:lstStyle/>
          <a:p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       </a:t>
            </a:r>
            <a:b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ISS CubeSat Probing &amp; Post Processing Capabilities for CC_100</a:t>
            </a:r>
            <a:b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33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PO/SSC IC Integration into Existing ISS CubeSat Design &amp; </a:t>
            </a:r>
            <a:b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                        Placement Optimization  </a:t>
            </a:r>
            <a:endParaRPr lang="en-US" altLang="en-US" sz="33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0" y="4846639"/>
            <a:ext cx="6446838" cy="54292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en-US" sz="2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15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A5BEB-7C3F-443D-9B09-37DF9728FA7A}" type="datetime1">
              <a:rPr lang="en-US" smtClean="0"/>
              <a:t>5/3/2020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75621"/>
            <a:ext cx="10147713" cy="20090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441104"/>
            <a:ext cx="9796974" cy="285974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91676" y="5305384"/>
            <a:ext cx="5530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System Power Delta  Plot, CC_100 Inserted Vs. Extracted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375052" y="5674716"/>
            <a:ext cx="1139484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539911" y="3053977"/>
            <a:ext cx="2539675" cy="140625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6128344" y="4021545"/>
            <a:ext cx="399069" cy="46866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19476" y="5143697"/>
            <a:ext cx="14284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Post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Processing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Delta (Power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Sensitivity)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5573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5335" y="126525"/>
            <a:ext cx="11783464" cy="990600"/>
          </a:xfrm>
        </p:spPr>
        <p:txBody>
          <a:bodyPr>
            <a:normAutofit fontScale="90000"/>
          </a:bodyPr>
          <a:lstStyle/>
          <a:p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        </a:t>
            </a:r>
            <a:b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ISS CubeSat Probing &amp; Post Processing Capabilities for</a:t>
            </a:r>
            <a:b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33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CC_100 PO/SSC IC and </a:t>
            </a:r>
            <a:r>
              <a:rPr lang="en-US" altLang="en-US" sz="3300" b="1" dirty="0" err="1" smtClean="0">
                <a:latin typeface="Tahoma" panose="020B0604030504040204" pitchFamily="34" charset="0"/>
                <a:cs typeface="Tahoma" panose="020B0604030504040204" pitchFamily="34" charset="0"/>
              </a:rPr>
              <a:t>PowerStic</a:t>
            </a:r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Integration into </a:t>
            </a:r>
            <a:b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33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3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 Existing ISS CubeSat Design &amp; Optimization </a:t>
            </a:r>
            <a:endParaRPr lang="en-US" altLang="en-US" sz="33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0" y="4846639"/>
            <a:ext cx="6446838" cy="54292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en-US" sz="2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16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A5BEB-7C3F-443D-9B09-37DF9728FA7A}" type="datetime1">
              <a:rPr lang="en-US" smtClean="0"/>
              <a:t>5/3/2020</a:t>
            </a:fld>
            <a:endParaRPr lang="en-US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92" y="1633526"/>
            <a:ext cx="9575410" cy="4598462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91323"/>
            <a:ext cx="9575410" cy="459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738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-240152" y="-19700"/>
            <a:ext cx="117294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     </a:t>
            </a:r>
            <a:endParaRPr lang="en-US" sz="5400" b="1" dirty="0" smtClean="0"/>
          </a:p>
          <a:p>
            <a:r>
              <a:rPr lang="en-US" sz="4000" b="1" dirty="0" smtClean="0"/>
              <a:t>             </a:t>
            </a:r>
            <a:endParaRPr lang="en-US" sz="3200" b="1" dirty="0" smtClean="0"/>
          </a:p>
          <a:p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07396" y="478373"/>
            <a:ext cx="1169743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CC_100 PO/SSC IC Flash Memory Power and Emissions</a:t>
            </a:r>
          </a:p>
          <a:p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Reduction </a:t>
            </a:r>
            <a:endParaRPr lang="en-U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38" y="1555591"/>
            <a:ext cx="10875748" cy="483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CurrentRF</a:t>
            </a:r>
            <a:r>
              <a:rPr lang="en-US" dirty="0" smtClean="0"/>
              <a:t> Confidential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17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FB77-1CF5-40D2-9E02-164F14814E1A}" type="datetime1">
              <a:rPr lang="en-US" smtClean="0"/>
              <a:t>5/3/2020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7396" y="-42147"/>
            <a:ext cx="1068914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             </a:t>
            </a:r>
            <a:r>
              <a:rPr lang="en-US" sz="3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Integration into New System Desig</a:t>
            </a:r>
            <a:r>
              <a:rPr lang="en-US" sz="35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ns </a:t>
            </a:r>
            <a:endParaRPr lang="en-US" sz="35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918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742198" y="114352"/>
            <a:ext cx="124321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     </a:t>
            </a:r>
            <a:endParaRPr lang="en-US" sz="5400" b="1" dirty="0" smtClean="0"/>
          </a:p>
          <a:p>
            <a:r>
              <a:rPr lang="en-US" sz="4000" b="1" dirty="0" smtClean="0"/>
              <a:t>             </a:t>
            </a:r>
            <a:endParaRPr lang="en-US" sz="3200" b="1" dirty="0" smtClean="0"/>
          </a:p>
          <a:p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91744"/>
            <a:ext cx="13507976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en-US" sz="29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CC_100 PO/SSC IC Behavioral Model and </a:t>
            </a:r>
            <a:r>
              <a:rPr lang="en-US" sz="29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Testbench</a:t>
            </a:r>
            <a:r>
              <a:rPr lang="en-US" sz="29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</a:t>
            </a:r>
          </a:p>
          <a:p>
            <a:r>
              <a:rPr lang="en-US" sz="29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ISS CubeSat Simulation--Saving up to 36% in Dynamic Power &amp;    Enhancing ISS CubeSat Sensitivity with the CC_100 PO/SSC IC   </a:t>
            </a:r>
            <a:endParaRPr lang="en-US" sz="29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73236" y="5658430"/>
            <a:ext cx="8160328" cy="12330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18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EAA0-B179-4D4B-ACDF-3A3F0E147690}" type="datetime1">
              <a:rPr lang="en-US" smtClean="0"/>
              <a:t>5/3/2020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68576" y="-63226"/>
            <a:ext cx="11241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Integration into New ISS CubeSat Designs</a:t>
            </a:r>
            <a:endParaRPr lang="en-US" sz="4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76" y="2001333"/>
            <a:ext cx="5650992" cy="410870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568" y="2566598"/>
            <a:ext cx="5847910" cy="363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89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742198" y="114352"/>
            <a:ext cx="124321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     </a:t>
            </a:r>
            <a:endParaRPr lang="en-US" sz="5400" b="1" dirty="0" smtClean="0"/>
          </a:p>
          <a:p>
            <a:r>
              <a:rPr lang="en-US" sz="4000" b="1" dirty="0" smtClean="0"/>
              <a:t>             </a:t>
            </a:r>
            <a:endParaRPr lang="en-US" sz="3200" b="1" dirty="0" smtClean="0"/>
          </a:p>
          <a:p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-170908" y="483893"/>
            <a:ext cx="135079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sz="3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CC_100 PO/SSC IC Behavioral Model for System Simulation</a:t>
            </a:r>
          </a:p>
          <a:p>
            <a:r>
              <a:rPr lang="en-US" sz="3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Saving up to 36% in Dynamic Power and</a:t>
            </a:r>
          </a:p>
          <a:p>
            <a:r>
              <a:rPr lang="en-US" sz="3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Enhancing ISS CubeSat Sensitivity with the CC_100 PO/SSC IC   </a:t>
            </a:r>
            <a:endParaRPr lang="en-US" sz="3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73236" y="5658430"/>
            <a:ext cx="8160328" cy="12330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19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EAA0-B179-4D4B-ACDF-3A3F0E147690}" type="datetime1">
              <a:rPr lang="en-US" smtClean="0"/>
              <a:t>5/3/2020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75325" y="-55658"/>
            <a:ext cx="11241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ym typeface="Wingdings" panose="05000000000000000000" pitchFamily="2" charset="2"/>
              </a:rPr>
              <a:t> </a:t>
            </a:r>
            <a:r>
              <a:rPr lang="en-US" sz="4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Integration into New ISS CubeSat Designs</a:t>
            </a:r>
            <a:endParaRPr lang="en-US" sz="4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553" y="2431383"/>
            <a:ext cx="7161966" cy="35760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1221"/>
            <a:ext cx="5650992" cy="410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0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72" y="2214159"/>
            <a:ext cx="9943859" cy="358126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742198" y="114352"/>
            <a:ext cx="124321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     </a:t>
            </a:r>
            <a:endParaRPr lang="en-US" sz="5400" b="1" dirty="0" smtClean="0"/>
          </a:p>
          <a:p>
            <a:r>
              <a:rPr lang="en-US" sz="4000" b="1" dirty="0" smtClean="0"/>
              <a:t>             </a:t>
            </a:r>
            <a:endParaRPr lang="en-US" sz="3200" b="1" dirty="0" smtClean="0"/>
          </a:p>
          <a:p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-112542" y="508287"/>
            <a:ext cx="135079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CC_100 PO/SSC IC Behavioral Model for ISS CubeSat </a:t>
            </a:r>
          </a:p>
          <a:p>
            <a:r>
              <a:rPr lang="en-US" sz="3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Simulation Saving up to 36% in Dynamic Power and</a:t>
            </a:r>
          </a:p>
          <a:p>
            <a:r>
              <a:rPr lang="en-US" sz="3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Enhancing ISS CubeSat Sensitivity with the CC_100 PO/SSC IC   </a:t>
            </a:r>
            <a:endParaRPr lang="en-US" sz="3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73236" y="5658430"/>
            <a:ext cx="8160328" cy="12330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319098" y="5410641"/>
            <a:ext cx="38201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Patented Technology </a:t>
            </a:r>
            <a:endParaRPr lang="en-US" sz="32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20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EAA0-B179-4D4B-ACDF-3A3F0E147690}" type="datetime1">
              <a:rPr lang="en-US" smtClean="0"/>
              <a:t>5/3/2020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34572" y="-44058"/>
            <a:ext cx="11241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ym typeface="Wingdings" panose="05000000000000000000" pitchFamily="2" charset="2"/>
              </a:rPr>
              <a:t> </a:t>
            </a:r>
            <a:r>
              <a:rPr lang="en-US" sz="4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Integration into New ISS CubeSat Designs</a:t>
            </a:r>
            <a:endParaRPr lang="en-US" sz="4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439" y="2415165"/>
            <a:ext cx="3249984" cy="2362987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flipH="1" flipV="1">
            <a:off x="7076816" y="3010908"/>
            <a:ext cx="2152356" cy="29542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7076816" y="3306329"/>
            <a:ext cx="2152356" cy="163023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256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07978" y="185018"/>
            <a:ext cx="1017604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b="1" dirty="0" smtClean="0">
                <a:solidFill>
                  <a:schemeClr val="accent5">
                    <a:lumMod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Integration into New ISS CubeSat Designs</a:t>
            </a:r>
            <a:endParaRPr lang="en-US" sz="3600" b="1" dirty="0">
              <a:solidFill>
                <a:schemeClr val="accent5">
                  <a:lumMod val="1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r>
              <a:rPr lang="en-U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System Capacitor-&gt;Silicon Super Capacitor </a:t>
            </a:r>
            <a:endParaRPr lang="en-U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r>
              <a:rPr lang="en-U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Replacement (Same </a:t>
            </a:r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 Factor/Size) 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21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A1422-68F3-49C8-9AFF-4006F39DAB4E}" type="datetime1">
              <a:rPr lang="en-US" smtClean="0"/>
              <a:t>5/3/2020</a:t>
            </a:fld>
            <a:endParaRPr lang="en-US"/>
          </a:p>
        </p:txBody>
      </p:sp>
      <p:pic>
        <p:nvPicPr>
          <p:cNvPr id="12" name="Picture 1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26" y="1942011"/>
            <a:ext cx="8375073" cy="441433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660526" y="5844209"/>
            <a:ext cx="8305109" cy="5121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747013" y="4839011"/>
            <a:ext cx="37271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Patented Technology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3753447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38200" y="0"/>
            <a:ext cx="1018619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b="1" dirty="0" smtClean="0">
                <a:solidFill>
                  <a:schemeClr val="accent5">
                    <a:lumMod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Integration into New ISS CubeSat Designs </a:t>
            </a:r>
            <a:endParaRPr lang="en-US" sz="3600" b="1" dirty="0">
              <a:solidFill>
                <a:schemeClr val="accent5">
                  <a:lumMod val="1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r>
              <a:rPr lang="en-U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     Silicon Super Capacitor-&gt;On-Chip DCAP</a:t>
            </a:r>
            <a:endParaRPr lang="en-U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r>
              <a:rPr lang="en-U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Replacement (Same </a:t>
            </a:r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 Factor/Size)  </a:t>
            </a:r>
          </a:p>
        </p:txBody>
      </p:sp>
      <p:pic>
        <p:nvPicPr>
          <p:cNvPr id="22531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722" y="1987096"/>
            <a:ext cx="7096125" cy="4164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>
            <a:stCxn id="7" idx="2"/>
          </p:cNvCxnSpPr>
          <p:nvPr/>
        </p:nvCxnSpPr>
        <p:spPr>
          <a:xfrm flipH="1">
            <a:off x="3194852" y="1631216"/>
            <a:ext cx="2736446" cy="277925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stCxn id="7" idx="2"/>
          </p:cNvCxnSpPr>
          <p:nvPr/>
        </p:nvCxnSpPr>
        <p:spPr>
          <a:xfrm flipH="1">
            <a:off x="4920462" y="1631216"/>
            <a:ext cx="1010836" cy="163195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7" idx="2"/>
          </p:cNvCxnSpPr>
          <p:nvPr/>
        </p:nvCxnSpPr>
        <p:spPr>
          <a:xfrm>
            <a:off x="5931298" y="1631216"/>
            <a:ext cx="65489" cy="151765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2"/>
          </p:cNvCxnSpPr>
          <p:nvPr/>
        </p:nvCxnSpPr>
        <p:spPr>
          <a:xfrm>
            <a:off x="5931298" y="1631216"/>
            <a:ext cx="951310" cy="127476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7" idx="2"/>
          </p:cNvCxnSpPr>
          <p:nvPr/>
        </p:nvCxnSpPr>
        <p:spPr>
          <a:xfrm>
            <a:off x="5931298" y="1631216"/>
            <a:ext cx="3240837" cy="125340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22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A1422-68F3-49C8-9AFF-4006F39DAB4E}" type="datetime1">
              <a:rPr lang="en-US" smtClean="0"/>
              <a:t>5/3/2020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01216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87569" y="-51555"/>
            <a:ext cx="11816862" cy="1320800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Commercialization Expertise &amp; Strategy</a:t>
            </a:r>
            <a:endParaRPr lang="en-US" sz="44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37624" y="1269245"/>
            <a:ext cx="5458575" cy="472198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Using a Design Services and IP Strategy </a:t>
            </a:r>
            <a:r>
              <a:rPr lang="en-US" sz="3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US" sz="3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argeted at </a:t>
            </a:r>
            <a:r>
              <a:rPr lang="en-US" sz="3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3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oth Military and Commercial Entities:</a:t>
            </a:r>
          </a:p>
          <a:p>
            <a:r>
              <a:rPr lang="en-US" sz="3400" b="1" dirty="0" smtClean="0"/>
              <a:t>Promote the use of the CC-100 PO/SSC IC in Power Saving and Sensitivity Enhancement Applications.</a:t>
            </a:r>
          </a:p>
          <a:p>
            <a:r>
              <a:rPr lang="en-US" sz="3400" b="1" dirty="0" smtClean="0"/>
              <a:t>Present the CC_100 PO/SSC IC Power Saving and Sensitivity Enhancement Applications at Trade Shows and Conferences. </a:t>
            </a:r>
          </a:p>
          <a:p>
            <a:r>
              <a:rPr lang="en-US" sz="3400" b="1" dirty="0" smtClean="0"/>
              <a:t>Promote and Design the CC_100 PO/SSC IC Devices into PCB efforts at the System Level (</a:t>
            </a:r>
            <a:r>
              <a:rPr lang="en-US" sz="3400" b="1" dirty="0" err="1" smtClean="0"/>
              <a:t>CubeSats</a:t>
            </a:r>
            <a:r>
              <a:rPr lang="en-US" sz="3400" b="1" dirty="0" smtClean="0"/>
              <a:t>, etc.).</a:t>
            </a:r>
          </a:p>
          <a:p>
            <a:r>
              <a:rPr lang="en-US" sz="3400" b="1" dirty="0" smtClean="0"/>
              <a:t>Promote and Design </a:t>
            </a:r>
            <a:r>
              <a:rPr lang="en-US" sz="3400" b="1" dirty="0"/>
              <a:t>the </a:t>
            </a:r>
            <a:r>
              <a:rPr lang="en-US" sz="3400" b="1" dirty="0" smtClean="0"/>
              <a:t>CC_100 PO/SSC IC and IP </a:t>
            </a:r>
            <a:r>
              <a:rPr lang="en-US" sz="3400" b="1" dirty="0"/>
              <a:t>Devices into </a:t>
            </a:r>
            <a:r>
              <a:rPr lang="en-US" sz="3400" b="1" dirty="0" smtClean="0"/>
              <a:t>IC </a:t>
            </a:r>
            <a:r>
              <a:rPr lang="en-US" sz="3400" b="1" dirty="0"/>
              <a:t>efforts at the </a:t>
            </a:r>
            <a:r>
              <a:rPr lang="en-US" sz="3400" b="1" dirty="0" smtClean="0"/>
              <a:t>Integrated Circuit Level.</a:t>
            </a:r>
            <a:endParaRPr lang="en-US" sz="3400" b="1" dirty="0"/>
          </a:p>
          <a:p>
            <a:endParaRPr lang="en-US" b="1" dirty="0" smtClean="0"/>
          </a:p>
          <a:p>
            <a:endParaRPr lang="en-U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CurrentRF</a:t>
            </a:r>
            <a:r>
              <a:rPr lang="en-US" dirty="0" smtClean="0"/>
              <a:t> Confidential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23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8CE9-61E9-4314-BFF9-7268DB78B01A}" type="datetime1">
              <a:rPr lang="en-US" smtClean="0"/>
              <a:t>5/3/2020</a:t>
            </a:fld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200" y="1087464"/>
            <a:ext cx="5628800" cy="52688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85399" y="3076237"/>
            <a:ext cx="2642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FFFF00"/>
                </a:solidFill>
              </a:rPr>
              <a:t>CurrentRF</a:t>
            </a:r>
            <a:r>
              <a:rPr lang="en-US" b="1" dirty="0" smtClean="0">
                <a:solidFill>
                  <a:srgbClr val="FFFF00"/>
                </a:solidFill>
              </a:rPr>
              <a:t> at Trade Shows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54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474809" y="264812"/>
            <a:ext cx="6630553" cy="13208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CurrentRF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Logistics</a:t>
            </a:r>
            <a:endParaRPr lang="en-US" sz="44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0923" y="1352282"/>
            <a:ext cx="9871277" cy="2912052"/>
          </a:xfrm>
        </p:spPr>
        <p:txBody>
          <a:bodyPr>
            <a:noAutofit/>
          </a:bodyPr>
          <a:lstStyle/>
          <a:p>
            <a:r>
              <a:rPr lang="en-US" sz="1800" b="1" dirty="0" smtClean="0">
                <a:ea typeface="Tahoma" panose="020B0604030504040204" pitchFamily="34" charset="0"/>
                <a:cs typeface="Tahoma" panose="020B0604030504040204" pitchFamily="34" charset="0"/>
              </a:rPr>
              <a:t>Key Personnel:</a:t>
            </a:r>
          </a:p>
          <a:p>
            <a:r>
              <a:rPr lang="en-US" sz="1800" b="1" dirty="0" smtClean="0"/>
              <a:t>Mr. Michael </a:t>
            </a:r>
            <a:r>
              <a:rPr lang="en-US" sz="1800" b="1" dirty="0"/>
              <a:t>Hopkins: </a:t>
            </a:r>
            <a:r>
              <a:rPr lang="en-US" sz="1800" b="1" dirty="0" smtClean="0"/>
              <a:t> PI and </a:t>
            </a:r>
            <a:r>
              <a:rPr lang="en-US" sz="1800" b="1" dirty="0" err="1" smtClean="0"/>
              <a:t>CurrentRF</a:t>
            </a:r>
            <a:r>
              <a:rPr lang="en-US" sz="1800" b="1" dirty="0" smtClean="0"/>
              <a:t> CEO                     </a:t>
            </a:r>
            <a:endParaRPr lang="en-US" sz="18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800" b="1" dirty="0" smtClean="0">
                <a:ea typeface="Tahoma" panose="020B0604030504040204" pitchFamily="34" charset="0"/>
                <a:cs typeface="Tahoma" panose="020B0604030504040204" pitchFamily="34" charset="0"/>
              </a:rPr>
              <a:t>Ms. Tami Hopkins: </a:t>
            </a:r>
            <a:r>
              <a:rPr lang="en-US" sz="1800" b="1" dirty="0" err="1" smtClean="0">
                <a:ea typeface="Tahoma" panose="020B0604030504040204" pitchFamily="34" charset="0"/>
                <a:cs typeface="Tahoma" panose="020B0604030504040204" pitchFamily="34" charset="0"/>
              </a:rPr>
              <a:t>CurrentRF</a:t>
            </a:r>
            <a:r>
              <a:rPr lang="en-US" sz="1800" b="1" dirty="0" smtClean="0">
                <a:ea typeface="Tahoma" panose="020B0604030504040204" pitchFamily="34" charset="0"/>
                <a:cs typeface="Tahoma" panose="020B0604030504040204" pitchFamily="34" charset="0"/>
              </a:rPr>
              <a:t> CFO </a:t>
            </a:r>
          </a:p>
          <a:p>
            <a:r>
              <a:rPr lang="en-US" sz="1800" b="1" dirty="0" smtClean="0"/>
              <a:t>Dr. </a:t>
            </a:r>
            <a:r>
              <a:rPr lang="en-US" sz="1800" b="1" dirty="0"/>
              <a:t>Peter </a:t>
            </a:r>
            <a:r>
              <a:rPr lang="en-US" sz="1800" b="1" dirty="0" err="1" smtClean="0"/>
              <a:t>Gize</a:t>
            </a:r>
            <a:r>
              <a:rPr lang="en-US" sz="1800" b="1" dirty="0"/>
              <a:t>: </a:t>
            </a:r>
            <a:r>
              <a:rPr lang="en-US" sz="1800" b="1" dirty="0" smtClean="0"/>
              <a:t>PhD </a:t>
            </a:r>
            <a:r>
              <a:rPr lang="en-US" sz="1800" b="1" dirty="0"/>
              <a:t>Advisor and Sales/Marketing</a:t>
            </a:r>
          </a:p>
          <a:p>
            <a:r>
              <a:rPr lang="en-US" sz="1800" b="1" dirty="0" smtClean="0"/>
              <a:t>Mr. </a:t>
            </a:r>
            <a:r>
              <a:rPr lang="en-US" sz="1800" b="1" dirty="0"/>
              <a:t>Jonathan Hopkins: </a:t>
            </a:r>
            <a:r>
              <a:rPr lang="en-US" sz="1800" b="1" dirty="0" smtClean="0"/>
              <a:t>IT Manager– </a:t>
            </a:r>
            <a:r>
              <a:rPr lang="en-US" sz="1800" b="1" dirty="0" err="1" smtClean="0"/>
              <a:t>CurrentRF</a:t>
            </a:r>
            <a:endParaRPr lang="en-US" sz="1800" b="1" dirty="0" smtClean="0"/>
          </a:p>
          <a:p>
            <a:r>
              <a:rPr lang="en-US" sz="1800" b="1" dirty="0" smtClean="0"/>
              <a:t>Ms. Savannah Ford:  Media Specialist—</a:t>
            </a:r>
            <a:r>
              <a:rPr lang="en-US" sz="1800" b="1" dirty="0" err="1" smtClean="0"/>
              <a:t>CurrentRF</a:t>
            </a:r>
            <a:endParaRPr lang="en-US" sz="1800" b="1" dirty="0" smtClean="0"/>
          </a:p>
          <a:p>
            <a:r>
              <a:rPr lang="en-US" sz="1800" b="1" dirty="0" err="1" smtClean="0"/>
              <a:t>MidStreet</a:t>
            </a:r>
            <a:r>
              <a:rPr lang="en-US" sz="1800" b="1" dirty="0" smtClean="0"/>
              <a:t> Marketing: Sales and Marketing </a:t>
            </a:r>
            <a:endParaRPr lang="en-US" sz="1800" b="1" dirty="0"/>
          </a:p>
          <a:p>
            <a:r>
              <a:rPr lang="en-US" sz="1800" b="1" dirty="0" smtClean="0">
                <a:ea typeface="Tahoma" panose="020B0604030504040204" pitchFamily="34" charset="0"/>
                <a:cs typeface="Tahoma" panose="020B0604030504040204" pitchFamily="34" charset="0"/>
              </a:rPr>
              <a:t>No Foreign Citizens</a:t>
            </a:r>
          </a:p>
          <a:p>
            <a:r>
              <a:rPr lang="en-US" sz="2000" b="1" dirty="0" smtClean="0">
                <a:ea typeface="Tahoma" panose="020B0604030504040204" pitchFamily="34" charset="0"/>
                <a:cs typeface="Tahoma" panose="020B0604030504040204" pitchFamily="34" charset="0"/>
              </a:rPr>
              <a:t>No Sub-Contractors/Consultants</a:t>
            </a:r>
          </a:p>
          <a:p>
            <a:r>
              <a:rPr lang="en-US" sz="2000" b="1" dirty="0" smtClean="0">
                <a:ea typeface="Tahoma" panose="020B0604030504040204" pitchFamily="34" charset="0"/>
                <a:cs typeface="Tahoma" panose="020B0604030504040204" pitchFamily="34" charset="0"/>
              </a:rPr>
              <a:t>No Prior, Present, </a:t>
            </a:r>
            <a:r>
              <a:rPr lang="en-US" sz="2000" b="1" dirty="0"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n-US" sz="2000" b="1" dirty="0" smtClean="0">
                <a:ea typeface="Tahoma" panose="020B0604030504040204" pitchFamily="34" charset="0"/>
                <a:cs typeface="Tahoma" panose="020B0604030504040204" pitchFamily="34" charset="0"/>
              </a:rPr>
              <a:t>r Pending Support</a:t>
            </a:r>
          </a:p>
          <a:p>
            <a:r>
              <a:rPr lang="en-US" sz="2000" b="1" dirty="0" smtClean="0">
                <a:ea typeface="Tahoma" panose="020B0604030504040204" pitchFamily="34" charset="0"/>
                <a:cs typeface="Tahoma" panose="020B0604030504040204" pitchFamily="34" charset="0"/>
              </a:rPr>
              <a:t>Facilities: Office, Development, and Testing</a:t>
            </a:r>
          </a:p>
          <a:p>
            <a:pPr marL="0" indent="0">
              <a:buNone/>
            </a:pPr>
            <a:r>
              <a:rPr lang="en-US" sz="2000" b="1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smtClean="0">
                <a:ea typeface="Tahoma" panose="020B0604030504040204" pitchFamily="34" charset="0"/>
                <a:cs typeface="Tahoma" panose="020B0604030504040204" pitchFamily="34" charset="0"/>
              </a:rPr>
              <a:t>                 Facilities—Huntington Beach, Ca.  </a:t>
            </a:r>
          </a:p>
          <a:p>
            <a:pPr marL="0" indent="0">
              <a:buNone/>
            </a:pPr>
            <a:endParaRPr lang="en-US" sz="1600" b="1" dirty="0" smtClean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24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8CE9-61E9-4314-BFF9-7268DB78B01A}" type="datetime1">
              <a:rPr lang="en-US" smtClean="0"/>
              <a:t>5/3/2020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622" y="1352282"/>
            <a:ext cx="3600451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25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CurrentRF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8FAE-8AF1-498F-8318-1388447041B0}" type="slidenum">
              <a:rPr lang="en-US" smtClean="0"/>
              <a:t>25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8CE9-61E9-4314-BFF9-7268DB78B01A}" type="datetime1">
              <a:rPr lang="en-US" smtClean="0"/>
              <a:t>5/3/2020</a:t>
            </a:fld>
            <a:endParaRPr lang="en-US"/>
          </a:p>
        </p:txBody>
      </p:sp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688751"/>
            <a:ext cx="5078437" cy="233235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301181" y="3166772"/>
            <a:ext cx="6096000" cy="2544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</a:t>
            </a:r>
            <a:r>
              <a:rPr lang="en-US" sz="28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8656 </a:t>
            </a:r>
            <a:r>
              <a:rPr lang="en-US" sz="2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Fresno Circle</a:t>
            </a:r>
            <a:endParaRPr lang="en-US" sz="2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Huntington </a:t>
            </a:r>
            <a:r>
              <a:rPr lang="en-US" sz="2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Beach, Ca. 92646 </a:t>
            </a:r>
            <a:endParaRPr lang="en-US" sz="2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en-US" sz="2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en-US" sz="28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http</a:t>
            </a:r>
            <a:r>
              <a:rPr lang="en-US" sz="2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//:www.CurrentRF.com</a:t>
            </a:r>
            <a:endParaRPr lang="en-US" sz="2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</a:t>
            </a:r>
            <a:r>
              <a:rPr lang="en-US" sz="28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</a:t>
            </a:r>
            <a:r>
              <a:rPr lang="en-US" sz="2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(209)-</a:t>
            </a:r>
            <a:r>
              <a:rPr lang="en-US" sz="28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914-2305</a:t>
            </a:r>
            <a:endParaRPr lang="en-US" sz="28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b="1" u="sng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Michael.Hopkins@CurrentRF.com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78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17431</TotalTime>
  <Words>1089</Words>
  <Application>Microsoft Office PowerPoint</Application>
  <PresentationFormat>Widescreen</PresentationFormat>
  <Paragraphs>243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25</vt:i4>
      </vt:variant>
    </vt:vector>
  </HeadingPairs>
  <TitlesOfParts>
    <vt:vector size="37" baseType="lpstr">
      <vt:lpstr>Arial</vt:lpstr>
      <vt:lpstr>Calibri</vt:lpstr>
      <vt:lpstr>Calibri Light</vt:lpstr>
      <vt:lpstr>Tahoma</vt:lpstr>
      <vt:lpstr>Times New Roman</vt:lpstr>
      <vt:lpstr>Trebuchet MS</vt:lpstr>
      <vt:lpstr>Wingdings</vt:lpstr>
      <vt:lpstr>Wingdings 3</vt:lpstr>
      <vt:lpstr>Facet</vt:lpstr>
      <vt:lpstr>2_Custom Design</vt:lpstr>
      <vt:lpstr>1_Custom Design</vt:lpstr>
      <vt:lpstr>Custom Design</vt:lpstr>
      <vt:lpstr>   CurrentRF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Additional Advantages of Using the CC_100 PO/SSC IC &amp; IP in ISS CubeSat                             Systems </vt:lpstr>
      <vt:lpstr>PowerPoint Presentation</vt:lpstr>
      <vt:lpstr>PowerPoint Presentation</vt:lpstr>
      <vt:lpstr>Performance-Dynamic Spectral and DC Power Reduction                        (SWaP Reduction in ISS CubeSats)                        Power Op/Silicon Super Capacitor IC                 Equals PowerStic/Exodus—Just Different Packaging   </vt:lpstr>
      <vt:lpstr>  Performance-System RF and Analog Sensitivity Enhancement                           Power Op/Silicon Super Capacitor IC                    Equals PowerStic/Exodus—Just Different Packaging</vt:lpstr>
      <vt:lpstr>  Performance-System RF and Analog Sensitivity Enhancement                        Power Op/Silicon Super Capacitor Design                                  Increases RF Amplifier Sensitivity</vt:lpstr>
      <vt:lpstr>         Integration into Existing ISS CubeSat Designs     The CC_100 PO/SSC IC and Reference Design Module              2 Connections- Power (Vplus Shorting Bar) and Ground                         (Board Bottom onto an existing Ground Plane) </vt:lpstr>
      <vt:lpstr>       Easy to Integrate into Existing ISS CubeSat Designs 2 Connections- Power and Ground anywhere in the System </vt:lpstr>
      <vt:lpstr>               ISS CubeSat Probing &amp; Post Processing Capabilities for CC_100     PO/SSC IC Integration into Existing ISS CubeSat Design &amp;                                 Placement Optimization  </vt:lpstr>
      <vt:lpstr>                ISS CubeSat Probing &amp; Post Processing Capabilities for    CC_100 PO/SSC IC and PowerStic Integration into           Existing ISS CubeSat Design &amp; Optimization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Commercialization Expertise &amp; Strategy</vt:lpstr>
      <vt:lpstr>CurrentRF Logistics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Hopkins</dc:creator>
  <cp:lastModifiedBy>michael hopkins</cp:lastModifiedBy>
  <cp:revision>874</cp:revision>
  <dcterms:created xsi:type="dcterms:W3CDTF">2015-05-23T20:32:46Z</dcterms:created>
  <dcterms:modified xsi:type="dcterms:W3CDTF">2020-05-03T18:33:54Z</dcterms:modified>
</cp:coreProperties>
</file>