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5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Garamond" panose="02020404030301010803" pitchFamily="18" charset="0"/>
      <p:regular r:id="rId25"/>
      <p:bold r:id="rId26"/>
      <p:italic r:id="rId27"/>
      <p:boldItalic r:id="rId28"/>
    </p:embeddedFont>
    <p:embeddedFont>
      <p:font typeface="Impact" panose="020B0806030902050204" pitchFamily="3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EF53E9-A73E-4C3D-823C-56D1C0567517}">
  <a:tblStyle styleId="{76EF53E9-A73E-4C3D-823C-56D1C05675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5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23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BD5903-B432-42A0-8969-16F1C416C4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4B66B1-86D5-4872-A15C-8E0512B7DB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813DD-2712-4752-90F5-99C579A64CA8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436C9-6CA8-467A-8B96-CAED33EC01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60FD6-DD11-4EF5-A470-7449D6BABC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90BAC-4D0F-4703-B9D8-ECDDA9C67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537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f56ee6753_2_48:notes"/>
          <p:cNvSpPr txBox="1"/>
          <p:nvPr/>
        </p:nvSpPr>
        <p:spPr>
          <a:xfrm>
            <a:off x="4398962" y="9555162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/>
          </a:p>
        </p:txBody>
      </p:sp>
      <p:sp>
        <p:nvSpPr>
          <p:cNvPr id="124" name="Google Shape;124;g6f56ee6753_2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5" name="Google Shape;125;g6f56ee6753_2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6f56ee6753_2_4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fld id="{00000000-1234-1234-1234-123412341234}" type="slidenum">
              <a:rPr lang="en" sz="18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4ac0adcd3_2_3:notes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00" cy="45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84ac0adcd3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0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e506dbf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6e506dbf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e506dbf1b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e506dbf1b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f56ee6753_0_31:notes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00" cy="45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6f56ee675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0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f56ee6753_0_4:notes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00" cy="45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6f56ee675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0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f56ee6753_0_26:notes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00" cy="45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6f56ee675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0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3d4190e2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3d4190e2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6f5fdc79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6f5fdc79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6f5fdc79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6f5fdc79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6e506dbf1b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6e506dbf1b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6e506dbf1b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6e506dbf1b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6e506dbf1b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6e506dbf1b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e506dbf1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e506dbf1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84ac0adcd3_2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84ac0adcd3_2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6e506dbf1b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6e506dbf1b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7d2b5b83b7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7d2b5b83b7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-12403"/>
            <a:ext cx="9144000" cy="7917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20941"/>
          <a:stretch/>
        </p:blipFill>
        <p:spPr>
          <a:xfrm flipH="1">
            <a:off x="0" y="345762"/>
            <a:ext cx="9144000" cy="4380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200400" y="4786313"/>
            <a:ext cx="24384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2">
            <a:off x="4485358" y="271710"/>
            <a:ext cx="288182" cy="13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5004" y="-34562"/>
            <a:ext cx="916029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l="32690" t="20817" r="48808" b="50428"/>
          <a:stretch/>
        </p:blipFill>
        <p:spPr>
          <a:xfrm rot="620519">
            <a:off x="3199578" y="219312"/>
            <a:ext cx="248178" cy="18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7574" y="17018"/>
            <a:ext cx="742950" cy="58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7">
            <a:alphaModFix/>
          </a:blip>
          <a:srcRect l="32222" t="15556" r="25555" b="26666"/>
          <a:stretch/>
        </p:blipFill>
        <p:spPr>
          <a:xfrm>
            <a:off x="1092024" y="68427"/>
            <a:ext cx="609600" cy="5369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1;p2"/>
          <p:cNvGrpSpPr/>
          <p:nvPr/>
        </p:nvGrpSpPr>
        <p:grpSpPr>
          <a:xfrm>
            <a:off x="8229600" y="0"/>
            <a:ext cx="1447800" cy="757923"/>
            <a:chOff x="8229600" y="59218"/>
            <a:chExt cx="1447800" cy="1010564"/>
          </a:xfrm>
        </p:grpSpPr>
        <p:pic>
          <p:nvPicPr>
            <p:cNvPr id="22" name="Google Shape;22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3;p2"/>
            <p:cNvSpPr txBox="1"/>
            <p:nvPr/>
          </p:nvSpPr>
          <p:spPr>
            <a:xfrm>
              <a:off x="8229600" y="792882"/>
              <a:ext cx="14478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u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/>
            </a:p>
          </p:txBody>
        </p:sp>
      </p:grpSp>
      <p:pic>
        <p:nvPicPr>
          <p:cNvPr id="24" name="Google Shape;24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08631" y="114959"/>
            <a:ext cx="247323" cy="24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11714" y="196463"/>
            <a:ext cx="392698" cy="39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00188" y="62432"/>
            <a:ext cx="751482" cy="59864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1757C829-F81B-44A4-9EAF-C9EF6B0D8AB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010400" y="4796520"/>
            <a:ext cx="2133600" cy="357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/>
          <p:nvPr/>
        </p:nvSpPr>
        <p:spPr>
          <a:xfrm>
            <a:off x="0" y="1223963"/>
            <a:ext cx="9144000" cy="3919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0" y="0"/>
            <a:ext cx="9144000" cy="1224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457200" y="1302544"/>
            <a:ext cx="8458200" cy="14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457200" y="2914650"/>
            <a:ext cx="83820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5560E6-F11E-4C78-86C1-6CEB9F498A1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899E6-C4C9-4AE4-9D5E-0C23A2277D0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3CD42F-C671-4F95-B13A-E005B3AE2E9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CF28DF-AB9F-4F80-8585-6068621E4EB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6BF0E1-A726-4D85-8D16-550ADFE1C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56" name="Google Shape;56;p6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61" name="Google Shape;61;p7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None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76" name="Google Shape;76;p10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 rot="5400000">
            <a:off x="3463500" y="-834600"/>
            <a:ext cx="358860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 rot="5400000">
            <a:off x="5692350" y="1394250"/>
            <a:ext cx="46173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 rot="5400000">
            <a:off x="1958550" y="-358350"/>
            <a:ext cx="46173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92" name="Google Shape;92;p13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3"/>
          </p:nvPr>
        </p:nvSpPr>
        <p:spPr>
          <a:xfrm>
            <a:off x="16002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4"/>
          </p:nvPr>
        </p:nvSpPr>
        <p:spPr>
          <a:xfrm>
            <a:off x="53340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00" name="Google Shape;100;p14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04" name="Google Shape;104;p15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>
            <a:spLocks noGrp="1"/>
          </p:cNvSpPr>
          <p:nvPr>
            <p:ph type="media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10" name="Google Shape;110;p16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1600200" y="0"/>
            <a:ext cx="7315200" cy="46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14" name="Google Shape;114;p17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 dirty="0"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3"/>
          </p:nvPr>
        </p:nvSpPr>
        <p:spPr>
          <a:xfrm>
            <a:off x="53340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21" name="Google Shape;121;p18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tx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73152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5.png"/><Relationship Id="rId5" Type="http://schemas.openxmlformats.org/officeDocument/2006/relationships/image" Target="../media/image44.gif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/>
        </p:nvSpPr>
        <p:spPr>
          <a:xfrm>
            <a:off x="0" y="788194"/>
            <a:ext cx="9144000" cy="438269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-4480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0" y="4171950"/>
            <a:ext cx="90993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aramond"/>
              <a:buNone/>
            </a:pPr>
            <a:r>
              <a:rPr lang="en" sz="1600" b="1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Tristan Schuler, Kairav Kukkala, Virupakshan Vilvanathan, Sergey Shkarayev, Jekan Thangavelautham</a:t>
            </a:r>
            <a:endParaRPr sz="1600" b="1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aramond"/>
              <a:buNone/>
            </a:pPr>
            <a:r>
              <a:rPr lang="en" sz="1600" b="1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 sz="1600" b="1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aramond"/>
              <a:buNone/>
            </a:pPr>
            <a:r>
              <a:rPr lang="en" sz="1600" b="1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ISSC  - May 12, 2020</a:t>
            </a:r>
            <a:endParaRPr sz="1600" b="1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296862" y="3600450"/>
            <a:ext cx="8534400" cy="32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" sz="2200" b="1">
                <a:solidFill>
                  <a:srgbClr val="FFFFFF"/>
                </a:solidFill>
              </a:rPr>
              <a:t>Mars Exploratory Balloon (MEB) CubeSats</a:t>
            </a:r>
            <a:endParaRPr/>
          </a:p>
        </p:txBody>
      </p:sp>
      <p:pic>
        <p:nvPicPr>
          <p:cNvPr id="132" name="Google Shape;13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0956"/>
            <a:ext cx="1196578" cy="940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2237" y="47625"/>
            <a:ext cx="928687" cy="94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7732712" y="998113"/>
            <a:ext cx="10986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Impact"/>
              <a:buNone/>
            </a:pPr>
            <a:r>
              <a:rPr lang="en" sz="1600" b="0" i="0" u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SpaceTREx</a:t>
            </a:r>
            <a:endParaRPr/>
          </a:p>
        </p:txBody>
      </p:sp>
      <p:pic>
        <p:nvPicPr>
          <p:cNvPr id="135" name="Google Shape;13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" y="1413863"/>
            <a:ext cx="3603826" cy="202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6912" y="1422525"/>
            <a:ext cx="3217090" cy="2010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39988" y="1413875"/>
            <a:ext cx="3248132" cy="20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2886" y="138124"/>
            <a:ext cx="1253025" cy="10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Mission Objective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44" name="Google Shape;144;p20" descr="Map of all Mars landing sites, failed and successful | Th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00" y="2036200"/>
            <a:ext cx="4025424" cy="193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 descr="What's Seeping on Mars? Recurring Slope Lineae | The Planetary Societ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5375" y="1814175"/>
            <a:ext cx="2268625" cy="232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 descr="https://www.nasa.gov/images/content/189884main_cave2-unannot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6325" y="2056150"/>
            <a:ext cx="2829050" cy="189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/>
          <p:nvPr/>
        </p:nvSpPr>
        <p:spPr>
          <a:xfrm>
            <a:off x="154374" y="4535200"/>
            <a:ext cx="8475275" cy="53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0"/>
          <p:cNvSpPr txBox="1"/>
          <p:nvPr/>
        </p:nvSpPr>
        <p:spPr>
          <a:xfrm>
            <a:off x="154375" y="4511200"/>
            <a:ext cx="8475275" cy="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aramond"/>
                <a:ea typeface="Garamond"/>
                <a:cs typeface="Garamond"/>
                <a:sym typeface="Garamond"/>
              </a:rPr>
              <a:t>Less than 1% of Mars has been explored. Aerial vehicles provide a method to explore rugged terrain, cliff/canyon walls, RSL, and skylights</a:t>
            </a:r>
            <a:endParaRPr sz="16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D4ADA-047A-412A-AC63-E3B800F9C765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528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" b="0"/>
              <a:t>Overview</a:t>
            </a:r>
            <a:endParaRPr b="0"/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b="0"/>
              <a:t>Concept of Operations</a:t>
            </a:r>
            <a:endParaRPr b="0"/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b="0"/>
              <a:t>CubeSat System Design</a:t>
            </a:r>
            <a:endParaRPr b="0"/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b="0"/>
              <a:t>Altitude Control Model</a:t>
            </a:r>
            <a:endParaRPr b="0"/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b="0"/>
              <a:t>Discussion</a:t>
            </a:r>
            <a:endParaRPr b="0"/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b="0"/>
              <a:t>Future Goals</a:t>
            </a:r>
            <a:endParaRPr b="0"/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b="0"/>
              <a:t>Conclusion</a:t>
            </a:r>
            <a:endParaRPr b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CF188D-E468-46EC-AFF7-C137A574CC8E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Related Research</a:t>
            </a:r>
            <a:endParaRPr/>
          </a:p>
        </p:txBody>
      </p:sp>
      <p:sp>
        <p:nvSpPr>
          <p:cNvPr id="160" name="Google Shape;160;p22"/>
          <p:cNvSpPr txBox="1">
            <a:spLocks noGrp="1"/>
          </p:cNvSpPr>
          <p:nvPr>
            <p:ph type="body" idx="1"/>
          </p:nvPr>
        </p:nvSpPr>
        <p:spPr>
          <a:xfrm>
            <a:off x="457200" y="1459025"/>
            <a:ext cx="62373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Hall, Jeffery, et al. "Flight test results for aerially deployed Mars balloons." </a:t>
            </a:r>
            <a:r>
              <a:rPr lang="en" sz="1400" b="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AIAA Balloon Systems Conference</a:t>
            </a:r>
            <a:r>
              <a:rPr lang="en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2007.</a:t>
            </a: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Jones, Jack A. "Inflatable robotics for planetary applications." (2001).</a:t>
            </a: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Jones, Jack, and Jiunn Wu. "Solar montgolfiere balloons for Mars." </a:t>
            </a:r>
            <a:r>
              <a:rPr lang="en" sz="1400" b="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International Balloon Technology Conference</a:t>
            </a:r>
            <a:r>
              <a:rPr lang="en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1999.</a:t>
            </a: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Farley, Rodger. "Balloon Ascent: 3-D simulation tool for the ascent and float of high-altitude balloons." </a:t>
            </a:r>
            <a:r>
              <a:rPr lang="en" sz="1400" b="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AIAA 5th ATIO and16th Lighter-Than-Air Sys Tech. and Balloon Systems Conferences</a:t>
            </a:r>
            <a:r>
              <a:rPr lang="en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2005.</a:t>
            </a: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0849" y="857249"/>
            <a:ext cx="1861550" cy="164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8275" y="2181825"/>
            <a:ext cx="1336775" cy="178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0838" y="3935318"/>
            <a:ext cx="2035875" cy="1197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253163-BD8B-459E-BEA4-89D62E583807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Atmospher</a:t>
            </a:r>
            <a:r>
              <a:rPr lang="en-US" dirty="0" err="1"/>
              <a:t>ic</a:t>
            </a:r>
            <a:r>
              <a:rPr lang="en" dirty="0"/>
              <a:t> Comparison</a:t>
            </a:r>
            <a:endParaRPr sz="3200" dirty="0">
              <a:solidFill>
                <a:schemeClr val="dk1"/>
              </a:solidFill>
            </a:endParaRPr>
          </a:p>
        </p:txBody>
      </p:sp>
      <p:graphicFrame>
        <p:nvGraphicFramePr>
          <p:cNvPr id="169" name="Google Shape;169;p23"/>
          <p:cNvGraphicFramePr/>
          <p:nvPr>
            <p:extLst>
              <p:ext uri="{D42A27DB-BD31-4B8C-83A1-F6EECF244321}">
                <p14:modId xmlns:p14="http://schemas.microsoft.com/office/powerpoint/2010/main" val="2817737475"/>
              </p:ext>
            </p:extLst>
          </p:nvPr>
        </p:nvGraphicFramePr>
        <p:xfrm>
          <a:off x="718330" y="2330210"/>
          <a:ext cx="7239000" cy="2163210"/>
        </p:xfrm>
        <a:graphic>
          <a:graphicData uri="http://schemas.openxmlformats.org/drawingml/2006/table">
            <a:tbl>
              <a:tblPr>
                <a:noFill/>
                <a:tableStyleId>{76EF53E9-A73E-4C3D-823C-56D1C0567517}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5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MARS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EARTH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5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Atmospheric Pressure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/>
                        <a:t>636 Pa</a:t>
                      </a:r>
                      <a:endParaRPr sz="11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101325 Pa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5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Surface Level Temperature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210 K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288.15 K 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5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Air Composition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95% CO2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/>
                        <a:t>78% Nitrogen</a:t>
                      </a:r>
                      <a:endParaRPr sz="11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5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/>
                        <a:t>Distance from Sun</a:t>
                      </a:r>
                      <a:endParaRPr sz="11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1.524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AU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5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/>
                        <a:t>Gravity</a:t>
                      </a:r>
                      <a:endParaRPr sz="11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3.711 m/s²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/>
                        <a:t>9.81 m/s²</a:t>
                      </a:r>
                      <a:endParaRPr sz="11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6556" y="1263086"/>
            <a:ext cx="1067124" cy="106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5654" y="1263086"/>
            <a:ext cx="1184353" cy="118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7;p20">
            <a:extLst>
              <a:ext uri="{FF2B5EF4-FFF2-40B4-BE49-F238E27FC236}">
                <a16:creationId xmlns:a16="http://schemas.microsoft.com/office/drawing/2014/main" id="{619D4F40-0DC9-4ED8-B1D7-C161E682E9BB}"/>
              </a:ext>
            </a:extLst>
          </p:cNvPr>
          <p:cNvSpPr/>
          <p:nvPr/>
        </p:nvSpPr>
        <p:spPr>
          <a:xfrm>
            <a:off x="114478" y="4559200"/>
            <a:ext cx="8475275" cy="53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48;p20">
            <a:extLst>
              <a:ext uri="{FF2B5EF4-FFF2-40B4-BE49-F238E27FC236}">
                <a16:creationId xmlns:a16="http://schemas.microsoft.com/office/drawing/2014/main" id="{408E64D7-EBE6-4BE9-B053-560A5C8019EB}"/>
              </a:ext>
            </a:extLst>
          </p:cNvPr>
          <p:cNvSpPr txBox="1"/>
          <p:nvPr/>
        </p:nvSpPr>
        <p:spPr>
          <a:xfrm>
            <a:off x="114478" y="4493420"/>
            <a:ext cx="8236743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Garamond"/>
                <a:ea typeface="Garamond"/>
                <a:cs typeface="Garamond"/>
                <a:sym typeface="Garamond"/>
              </a:rPr>
              <a:t>The atmospheric pressure on Mars is less than 1% of Earth’s, resulting in difficult flying conditions for LTA vehicles.  However, flight is feasible.</a:t>
            </a:r>
            <a:endParaRPr sz="1600" dirty="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B5A65-4896-45F4-9A9E-77CB2FC848E2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Balloons 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77" name="Google Shape;177;p24"/>
          <p:cNvSpPr txBox="1">
            <a:spLocks noGrp="1"/>
          </p:cNvSpPr>
          <p:nvPr>
            <p:ph type="body" idx="1"/>
          </p:nvPr>
        </p:nvSpPr>
        <p:spPr>
          <a:xfrm>
            <a:off x="457200" y="1458515"/>
            <a:ext cx="8382000" cy="3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Char char="●"/>
            </a:pPr>
            <a:r>
              <a:rPr lang="en" sz="3200" b="0">
                <a:solidFill>
                  <a:srgbClr val="000000"/>
                </a:solidFill>
              </a:rPr>
              <a:t>Super Pressure Balloon</a:t>
            </a:r>
            <a:endParaRPr sz="3200" b="0">
              <a:solidFill>
                <a:srgbClr val="000000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0">
              <a:solidFill>
                <a:srgbClr val="000000"/>
              </a:solidFill>
            </a:endParaRPr>
          </a:p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Char char="●"/>
            </a:pPr>
            <a:r>
              <a:rPr lang="en" sz="3200" b="0">
                <a:solidFill>
                  <a:srgbClr val="000000"/>
                </a:solidFill>
              </a:rPr>
              <a:t>Zero Pressure Balloon</a:t>
            </a:r>
            <a:endParaRPr sz="3200" b="0">
              <a:solidFill>
                <a:srgbClr val="000000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0">
              <a:solidFill>
                <a:srgbClr val="000000"/>
              </a:solidFill>
            </a:endParaRPr>
          </a:p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Char char="●"/>
            </a:pPr>
            <a:r>
              <a:rPr lang="en" sz="3200" b="0">
                <a:solidFill>
                  <a:srgbClr val="000000"/>
                </a:solidFill>
              </a:rPr>
              <a:t>Vacuum Airship</a:t>
            </a:r>
            <a:endParaRPr sz="3200" b="0">
              <a:solidFill>
                <a:srgbClr val="000000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0">
              <a:solidFill>
                <a:srgbClr val="000000"/>
              </a:solidFill>
            </a:endParaRPr>
          </a:p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Char char="●"/>
            </a:pPr>
            <a:r>
              <a:rPr lang="en" sz="3200">
                <a:solidFill>
                  <a:srgbClr val="000000"/>
                </a:solidFill>
              </a:rPr>
              <a:t>Solar Montgolfiere</a:t>
            </a:r>
            <a:r>
              <a:rPr lang="en" sz="3200" b="0">
                <a:solidFill>
                  <a:srgbClr val="000000"/>
                </a:solidFill>
              </a:rPr>
              <a:t> </a:t>
            </a:r>
            <a:endParaRPr sz="3200" b="0">
              <a:solidFill>
                <a:srgbClr val="000000"/>
              </a:solidFill>
            </a:endParaRPr>
          </a:p>
        </p:txBody>
      </p:sp>
      <p:pic>
        <p:nvPicPr>
          <p:cNvPr id="178" name="Google Shape;178;p24"/>
          <p:cNvPicPr preferRelativeResize="0"/>
          <p:nvPr/>
        </p:nvPicPr>
        <p:blipFill rotWithShape="1">
          <a:blip r:embed="rId3">
            <a:alphaModFix/>
          </a:blip>
          <a:srcRect b="22203"/>
          <a:stretch/>
        </p:blipFill>
        <p:spPr>
          <a:xfrm>
            <a:off x="7093125" y="897225"/>
            <a:ext cx="1232575" cy="143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9671" y="2335525"/>
            <a:ext cx="1323700" cy="133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4"/>
          <p:cNvPicPr preferRelativeResize="0"/>
          <p:nvPr/>
        </p:nvPicPr>
        <p:blipFill rotWithShape="1">
          <a:blip r:embed="rId5">
            <a:alphaModFix/>
          </a:blip>
          <a:srcRect l="14377" r="25188"/>
          <a:stretch/>
        </p:blipFill>
        <p:spPr>
          <a:xfrm>
            <a:off x="7673375" y="2335525"/>
            <a:ext cx="1470625" cy="137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4"/>
          <p:cNvPicPr preferRelativeResize="0"/>
          <p:nvPr/>
        </p:nvPicPr>
        <p:blipFill rotWithShape="1">
          <a:blip r:embed="rId6">
            <a:alphaModFix/>
          </a:blip>
          <a:srcRect r="37398"/>
          <a:stretch/>
        </p:blipFill>
        <p:spPr>
          <a:xfrm>
            <a:off x="7033408" y="3621625"/>
            <a:ext cx="1429115" cy="15218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3664E5-D67C-4B05-B2B8-D27E9C2B3C65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Lift Capacity - Various Gasses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87" name="Google Shape;18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25" y="1393050"/>
            <a:ext cx="5014125" cy="376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5"/>
          <p:cNvSpPr txBox="1"/>
          <p:nvPr/>
        </p:nvSpPr>
        <p:spPr>
          <a:xfrm>
            <a:off x="5240550" y="1851400"/>
            <a:ext cx="3717600" cy="24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aramond"/>
                <a:ea typeface="Garamond"/>
                <a:cs typeface="Garamond"/>
                <a:sym typeface="Garamond"/>
              </a:rPr>
              <a:t>Helium and Hydrogen balloons can lift a 10kg payload at approximately 12m diameter. Solar balloons can lift the same payload at ~17m diameter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207BB7-46F4-4E99-8283-3F1AC559C665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of Operations</a:t>
            </a:r>
            <a:endParaRPr/>
          </a:p>
        </p:txBody>
      </p:sp>
      <p:pic>
        <p:nvPicPr>
          <p:cNvPr id="194" name="Google Shape;1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25" y="1393650"/>
            <a:ext cx="8839199" cy="337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/>
          <p:nvPr/>
        </p:nvSpPr>
        <p:spPr>
          <a:xfrm>
            <a:off x="183725" y="4667633"/>
            <a:ext cx="8553856" cy="418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6"/>
          <p:cNvSpPr txBox="1"/>
          <p:nvPr/>
        </p:nvSpPr>
        <p:spPr>
          <a:xfrm>
            <a:off x="121075" y="4700425"/>
            <a:ext cx="8839200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aramond"/>
                <a:ea typeface="Garamond"/>
                <a:cs typeface="Garamond"/>
                <a:sym typeface="Garamond"/>
              </a:rPr>
              <a:t>With a light enough payload, and pre-heating of the envelope, the MEB can achieve buoyancy during EDL.</a:t>
            </a:r>
            <a:endParaRPr sz="16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14A82D-0F82-48F4-AED5-E84B3EB073BD}"/>
              </a:ext>
            </a:extLst>
          </p:cNvPr>
          <p:cNvSpPr/>
          <p:nvPr/>
        </p:nvSpPr>
        <p:spPr>
          <a:xfrm>
            <a:off x="4329112" y="1883024"/>
            <a:ext cx="1157288" cy="707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1EAB73-244D-4A2A-A5DE-E360561FCD39}"/>
              </a:ext>
            </a:extLst>
          </p:cNvPr>
          <p:cNvSpPr/>
          <p:nvPr/>
        </p:nvSpPr>
        <p:spPr>
          <a:xfrm>
            <a:off x="5657850" y="1864518"/>
            <a:ext cx="435769" cy="1328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DA2A5E-BE6D-4458-9F56-F6A2A56BF9BA}"/>
              </a:ext>
            </a:extLst>
          </p:cNvPr>
          <p:cNvSpPr/>
          <p:nvPr/>
        </p:nvSpPr>
        <p:spPr>
          <a:xfrm>
            <a:off x="6047184" y="1896018"/>
            <a:ext cx="435769" cy="596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2CBC8D-6CE0-459A-8B92-D141ED42B5EA}"/>
              </a:ext>
            </a:extLst>
          </p:cNvPr>
          <p:cNvSpPr/>
          <p:nvPr/>
        </p:nvSpPr>
        <p:spPr>
          <a:xfrm>
            <a:off x="6265069" y="2771776"/>
            <a:ext cx="1134665" cy="1258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1040C7-DAAE-4CFE-81E9-D2811030AE7C}"/>
              </a:ext>
            </a:extLst>
          </p:cNvPr>
          <p:cNvSpPr/>
          <p:nvPr/>
        </p:nvSpPr>
        <p:spPr>
          <a:xfrm>
            <a:off x="7704535" y="1393650"/>
            <a:ext cx="1134665" cy="2357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56C52E-43C7-4C22-91ED-AD41A89AAAE6}"/>
              </a:ext>
            </a:extLst>
          </p:cNvPr>
          <p:cNvSpPr/>
          <p:nvPr/>
        </p:nvSpPr>
        <p:spPr>
          <a:xfrm>
            <a:off x="3471773" y="2131542"/>
            <a:ext cx="1616775" cy="2357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8AE8A4F-A578-4DA3-A523-844C873E953E}"/>
              </a:ext>
            </a:extLst>
          </p:cNvPr>
          <p:cNvCxnSpPr/>
          <p:nvPr/>
        </p:nvCxnSpPr>
        <p:spPr>
          <a:xfrm flipV="1">
            <a:off x="3364706" y="2421731"/>
            <a:ext cx="915454" cy="255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FBCD902-C036-4190-934B-83CC1BA81B72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MEB CubeSat System Design</a:t>
            </a:r>
            <a:endParaRPr/>
          </a:p>
        </p:txBody>
      </p:sp>
      <p:pic>
        <p:nvPicPr>
          <p:cNvPr id="202" name="Google Shape;202;p27"/>
          <p:cNvPicPr preferRelativeResize="0"/>
          <p:nvPr/>
        </p:nvPicPr>
        <p:blipFill rotWithShape="1">
          <a:blip r:embed="rId3">
            <a:alphaModFix/>
          </a:blip>
          <a:srcRect l="8634"/>
          <a:stretch/>
        </p:blipFill>
        <p:spPr>
          <a:xfrm>
            <a:off x="67925" y="2109663"/>
            <a:ext cx="3696626" cy="259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5051" y="1393650"/>
            <a:ext cx="4905947" cy="331397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7"/>
          <p:cNvSpPr txBox="1"/>
          <p:nvPr/>
        </p:nvSpPr>
        <p:spPr>
          <a:xfrm>
            <a:off x="407550" y="4641800"/>
            <a:ext cx="2519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Garamond"/>
                <a:ea typeface="Garamond"/>
                <a:cs typeface="Garamond"/>
                <a:sym typeface="Garamond"/>
              </a:rPr>
              <a:t>MEB Stowed 12U Configuration</a:t>
            </a:r>
            <a:endParaRPr sz="1300" b="1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4678450" y="4707625"/>
            <a:ext cx="34536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Garamond"/>
                <a:ea typeface="Garamond"/>
                <a:cs typeface="Garamond"/>
                <a:sym typeface="Garamond"/>
              </a:rPr>
              <a:t>MEB Deployed Primary &amp; Vent Gondolas</a:t>
            </a:r>
            <a:endParaRPr sz="1300" b="1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AB114-D82C-4843-9396-B7712AA1FF0C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Mars</a:t>
            </a:r>
            <a:endParaRPr/>
          </a:p>
        </p:txBody>
      </p:sp>
      <p:pic>
        <p:nvPicPr>
          <p:cNvPr id="211" name="Google Shape;2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13" y="1393649"/>
            <a:ext cx="3628177" cy="287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 rotWithShape="1">
          <a:blip r:embed="rId4">
            <a:alphaModFix/>
          </a:blip>
          <a:srcRect l="8916" r="4518"/>
          <a:stretch/>
        </p:blipFill>
        <p:spPr>
          <a:xfrm>
            <a:off x="4718162" y="1407400"/>
            <a:ext cx="3935325" cy="285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 txBox="1"/>
          <p:nvPr/>
        </p:nvSpPr>
        <p:spPr>
          <a:xfrm>
            <a:off x="432250" y="4271325"/>
            <a:ext cx="38997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Garamond"/>
                <a:ea typeface="Garamond"/>
                <a:cs typeface="Garamond"/>
                <a:sym typeface="Garamond"/>
              </a:rPr>
              <a:t>MEB collecting science data on an exposed  Martian cliff wall:  high res-imagery, stratigraphy, core sampling, LIDAR</a:t>
            </a:r>
            <a:endParaRPr sz="1300" b="1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>
            <a:off x="4735963" y="4346975"/>
            <a:ext cx="3899700" cy="3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Garamond"/>
                <a:ea typeface="Garamond"/>
                <a:cs typeface="Garamond"/>
                <a:sym typeface="Garamond"/>
              </a:rPr>
              <a:t>Anchored MEB, collecting extended atmospheric data and imagery, 1 km above the surface </a:t>
            </a:r>
            <a:endParaRPr sz="1200" b="1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EBC217-467C-49BF-A9CF-938EF14B02DB}"/>
              </a:ext>
            </a:extLst>
          </p:cNvPr>
          <p:cNvSpPr/>
          <p:nvPr/>
        </p:nvSpPr>
        <p:spPr>
          <a:xfrm>
            <a:off x="8767212" y="4746609"/>
            <a:ext cx="28029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063" y="1255200"/>
            <a:ext cx="3009950" cy="62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3925" y="849225"/>
            <a:ext cx="220089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9"/>
          <p:cNvSpPr txBox="1">
            <a:spLocks noGrp="1"/>
          </p:cNvSpPr>
          <p:nvPr>
            <p:ph type="title"/>
          </p:nvPr>
        </p:nvSpPr>
        <p:spPr>
          <a:xfrm>
            <a:off x="1300163" y="849225"/>
            <a:ext cx="4961537" cy="448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Envelope Radiation Model</a:t>
            </a:r>
            <a:endParaRPr dirty="0"/>
          </a:p>
        </p:txBody>
      </p:sp>
      <p:pic>
        <p:nvPicPr>
          <p:cNvPr id="222" name="Google Shape;22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50" y="1667975"/>
            <a:ext cx="4101300" cy="320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9"/>
          <p:cNvPicPr preferRelativeResize="0"/>
          <p:nvPr/>
        </p:nvPicPr>
        <p:blipFill rotWithShape="1">
          <a:blip r:embed="rId6">
            <a:alphaModFix/>
          </a:blip>
          <a:srcRect r="22642"/>
          <a:stretch/>
        </p:blipFill>
        <p:spPr>
          <a:xfrm>
            <a:off x="4054275" y="2136644"/>
            <a:ext cx="4803974" cy="27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3925" y="1803750"/>
            <a:ext cx="2930083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4FBE40-D577-4B94-978A-399F0FED9AF6}"/>
              </a:ext>
            </a:extLst>
          </p:cNvPr>
          <p:cNvSpPr/>
          <p:nvPr/>
        </p:nvSpPr>
        <p:spPr>
          <a:xfrm>
            <a:off x="8661528" y="4746609"/>
            <a:ext cx="385978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Energy Balance Equations</a:t>
            </a:r>
            <a:endParaRPr/>
          </a:p>
        </p:txBody>
      </p:sp>
      <p:pic>
        <p:nvPicPr>
          <p:cNvPr id="230" name="Google Shape;230;p30"/>
          <p:cNvPicPr preferRelativeResize="0"/>
          <p:nvPr/>
        </p:nvPicPr>
        <p:blipFill rotWithShape="1">
          <a:blip r:embed="rId3">
            <a:alphaModFix/>
          </a:blip>
          <a:srcRect r="44084"/>
          <a:stretch/>
        </p:blipFill>
        <p:spPr>
          <a:xfrm>
            <a:off x="2173813" y="2078463"/>
            <a:ext cx="4708226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 txBox="1"/>
          <p:nvPr/>
        </p:nvSpPr>
        <p:spPr>
          <a:xfrm>
            <a:off x="738550" y="2192250"/>
            <a:ext cx="18756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Envelope Temperature</a:t>
            </a:r>
            <a:endParaRPr sz="20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738550" y="3249475"/>
            <a:ext cx="16566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Internal Temperature</a:t>
            </a:r>
            <a:endParaRPr sz="20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4" name="Google Shape;23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1700" y="1459938"/>
            <a:ext cx="297180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0"/>
          <p:cNvSpPr txBox="1"/>
          <p:nvPr/>
        </p:nvSpPr>
        <p:spPr>
          <a:xfrm>
            <a:off x="738550" y="1393650"/>
            <a:ext cx="20535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Venting for Altitude Control</a:t>
            </a:r>
            <a:endParaRPr sz="20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" name="Google Shape;240;p31">
            <a:extLst>
              <a:ext uri="{FF2B5EF4-FFF2-40B4-BE49-F238E27FC236}">
                <a16:creationId xmlns:a16="http://schemas.microsoft.com/office/drawing/2014/main" id="{A07764C2-6F2B-4FBC-AB49-26029DBD6536}"/>
              </a:ext>
            </a:extLst>
          </p:cNvPr>
          <p:cNvSpPr/>
          <p:nvPr/>
        </p:nvSpPr>
        <p:spPr>
          <a:xfrm>
            <a:off x="89101" y="4687776"/>
            <a:ext cx="8440538" cy="418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45;p31">
            <a:extLst>
              <a:ext uri="{FF2B5EF4-FFF2-40B4-BE49-F238E27FC236}">
                <a16:creationId xmlns:a16="http://schemas.microsoft.com/office/drawing/2014/main" id="{4A0E9E3B-0AA6-4F8F-A382-A127A382D994}"/>
              </a:ext>
            </a:extLst>
          </p:cNvPr>
          <p:cNvSpPr txBox="1"/>
          <p:nvPr/>
        </p:nvSpPr>
        <p:spPr>
          <a:xfrm>
            <a:off x="140681" y="4699263"/>
            <a:ext cx="7767450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Garamond"/>
                <a:ea typeface="Garamond"/>
                <a:cs typeface="Garamond"/>
                <a:sym typeface="Garamond"/>
              </a:rPr>
              <a:t>These equations provide the dynamic temperature response as a function of time.</a:t>
            </a:r>
            <a:endParaRPr sz="1600" dirty="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DA4404-7DF6-43B0-A1BE-6EF8AF23560C}"/>
              </a:ext>
            </a:extLst>
          </p:cNvPr>
          <p:cNvSpPr/>
          <p:nvPr/>
        </p:nvSpPr>
        <p:spPr>
          <a:xfrm>
            <a:off x="8652338" y="4746609"/>
            <a:ext cx="395168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42BD1A5-6B61-4C60-8287-3CC0AE1754DA}"/>
              </a:ext>
            </a:extLst>
          </p:cNvPr>
          <p:cNvSpPr/>
          <p:nvPr/>
        </p:nvSpPr>
        <p:spPr>
          <a:xfrm>
            <a:off x="8753427" y="4746609"/>
            <a:ext cx="390573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40" name="Google Shape;240;p31"/>
          <p:cNvSpPr/>
          <p:nvPr/>
        </p:nvSpPr>
        <p:spPr>
          <a:xfrm>
            <a:off x="38555" y="4660219"/>
            <a:ext cx="8806820" cy="418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1" name="Google Shape;241;p31"/>
          <p:cNvPicPr preferRelativeResize="0"/>
          <p:nvPr/>
        </p:nvPicPr>
        <p:blipFill rotWithShape="1">
          <a:blip r:embed="rId3">
            <a:alphaModFix/>
          </a:blip>
          <a:srcRect b="2742"/>
          <a:stretch/>
        </p:blipFill>
        <p:spPr>
          <a:xfrm>
            <a:off x="4620375" y="1317275"/>
            <a:ext cx="4523625" cy="332292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1"/>
          <p:cNvSpPr txBox="1">
            <a:spLocks noGrp="1"/>
          </p:cNvSpPr>
          <p:nvPr>
            <p:ph type="title"/>
          </p:nvPr>
        </p:nvSpPr>
        <p:spPr>
          <a:xfrm>
            <a:off x="463375" y="8124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Trajectory for Baseline Balloon Model</a:t>
            </a:r>
            <a:endParaRPr/>
          </a:p>
        </p:txBody>
      </p:sp>
      <p:sp>
        <p:nvSpPr>
          <p:cNvPr id="243" name="Google Shape;243;p31"/>
          <p:cNvSpPr txBox="1"/>
          <p:nvPr/>
        </p:nvSpPr>
        <p:spPr>
          <a:xfrm>
            <a:off x="1817625" y="1317275"/>
            <a:ext cx="1374600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Garamond"/>
                <a:ea typeface="Garamond"/>
                <a:cs typeface="Garamond"/>
                <a:sym typeface="Garamond"/>
              </a:rPr>
              <a:t>Temperature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44" name="Google Shape;244;p31"/>
          <p:cNvSpPr txBox="1"/>
          <p:nvPr/>
        </p:nvSpPr>
        <p:spPr>
          <a:xfrm>
            <a:off x="6557875" y="1348850"/>
            <a:ext cx="1806600" cy="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Garamond"/>
                <a:ea typeface="Garamond"/>
                <a:cs typeface="Garamond"/>
                <a:sym typeface="Garamond"/>
              </a:rPr>
              <a:t>Elevation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-1" y="4713619"/>
            <a:ext cx="9008269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Garamond"/>
                <a:ea typeface="Garamond"/>
                <a:cs typeface="Garamond"/>
                <a:sym typeface="Garamond"/>
              </a:rPr>
              <a:t>A smaller envelope-to-payload ratio results in longer flight times as well as higher maximum achievable altitude.</a:t>
            </a:r>
            <a:endParaRPr sz="1600" dirty="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46" name="Google Shape;24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075" y="1627738"/>
            <a:ext cx="3685100" cy="291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770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Altitude Position Control for Baseline Model - With Venting</a:t>
            </a:r>
            <a:endParaRPr/>
          </a:p>
        </p:txBody>
      </p:sp>
      <p:sp>
        <p:nvSpPr>
          <p:cNvPr id="252" name="Google Shape;252;p32"/>
          <p:cNvSpPr txBox="1"/>
          <p:nvPr/>
        </p:nvSpPr>
        <p:spPr>
          <a:xfrm>
            <a:off x="6752375" y="2092025"/>
            <a:ext cx="2348100" cy="24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Garamond"/>
                <a:ea typeface="Garamond"/>
                <a:cs typeface="Garamond"/>
                <a:sym typeface="Garamond"/>
              </a:rPr>
              <a:t>A smaller vent</a:t>
            </a: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 results in smaller limit cycle, but more vent openings.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As vent size increases, “deadzone” for altitude control increases as well.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53" name="Google Shape;253;p32"/>
          <p:cNvPicPr preferRelativeResize="0"/>
          <p:nvPr/>
        </p:nvPicPr>
        <p:blipFill rotWithShape="1">
          <a:blip r:embed="rId3">
            <a:alphaModFix/>
          </a:blip>
          <a:srcRect l="4974" t="9720" r="8654" b="1995"/>
          <a:stretch/>
        </p:blipFill>
        <p:spPr>
          <a:xfrm>
            <a:off x="457200" y="1770461"/>
            <a:ext cx="6295173" cy="33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465DDA-165B-4595-96EF-AD343863354F}"/>
              </a:ext>
            </a:extLst>
          </p:cNvPr>
          <p:cNvSpPr/>
          <p:nvPr/>
        </p:nvSpPr>
        <p:spPr>
          <a:xfrm>
            <a:off x="8753427" y="4746609"/>
            <a:ext cx="390574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A0858A-B444-4551-9B81-7A82424068EB}"/>
              </a:ext>
            </a:extLst>
          </p:cNvPr>
          <p:cNvSpPr/>
          <p:nvPr/>
        </p:nvSpPr>
        <p:spPr>
          <a:xfrm>
            <a:off x="8661529" y="4746609"/>
            <a:ext cx="482472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258" name="Google Shape;258;p33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770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  <p:pic>
        <p:nvPicPr>
          <p:cNvPr id="259" name="Google Shape;259;p33" descr="10 Things: Massive Dust Storm on Mars – NASA Solar System Exploratio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2384" y="857250"/>
            <a:ext cx="2425476" cy="21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3"/>
          <p:cNvSpPr txBox="1">
            <a:spLocks noGrp="1"/>
          </p:cNvSpPr>
          <p:nvPr>
            <p:ph type="body" idx="1"/>
          </p:nvPr>
        </p:nvSpPr>
        <p:spPr>
          <a:xfrm>
            <a:off x="125244" y="1437594"/>
            <a:ext cx="57858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8930" algn="l" rtl="0">
              <a:spcBef>
                <a:spcPts val="560"/>
              </a:spcBef>
              <a:spcAft>
                <a:spcPts val="0"/>
              </a:spcAft>
              <a:buSzPts val="1580"/>
              <a:buChar char="●"/>
            </a:pPr>
            <a:r>
              <a:rPr lang="en" sz="2700" b="0" dirty="0"/>
              <a:t>Extended sunlight from exploring poles in summer/winter results in longer flights without anchoring</a:t>
            </a:r>
            <a:endParaRPr sz="2700" b="0" dirty="0"/>
          </a:p>
          <a:p>
            <a:pPr marL="457200" lvl="0" indent="-328930" algn="l" rtl="0">
              <a:spcBef>
                <a:spcPts val="0"/>
              </a:spcBef>
              <a:spcAft>
                <a:spcPts val="0"/>
              </a:spcAft>
              <a:buSzPts val="1580"/>
              <a:buChar char="●"/>
            </a:pPr>
            <a:r>
              <a:rPr lang="en" sz="2700" b="0" dirty="0"/>
              <a:t>Mars is a breathing planet, seasonal climate change and winds</a:t>
            </a:r>
            <a:endParaRPr sz="2700" b="0" dirty="0"/>
          </a:p>
          <a:p>
            <a:pPr marL="457200" lvl="0" indent="-328930" algn="l" rtl="0">
              <a:spcBef>
                <a:spcPts val="0"/>
              </a:spcBef>
              <a:spcAft>
                <a:spcPts val="0"/>
              </a:spcAft>
              <a:buSzPts val="1580"/>
              <a:buChar char="●"/>
            </a:pPr>
            <a:r>
              <a:rPr lang="en" sz="2700" b="0" dirty="0"/>
              <a:t>Can compliment other surface vehicles</a:t>
            </a:r>
            <a:endParaRPr sz="2700" b="0" dirty="0"/>
          </a:p>
          <a:p>
            <a:pPr marL="457200" lvl="0" indent="-328930" algn="l" rtl="0">
              <a:spcBef>
                <a:spcPts val="0"/>
              </a:spcBef>
              <a:spcAft>
                <a:spcPts val="0"/>
              </a:spcAft>
              <a:buSzPts val="1580"/>
              <a:buChar char="●"/>
            </a:pPr>
            <a:r>
              <a:rPr lang="en" sz="2700" dirty="0"/>
              <a:t>Biggest Challenge</a:t>
            </a:r>
            <a:r>
              <a:rPr lang="en" sz="2700" b="0" dirty="0"/>
              <a:t>: Multi-day flights</a:t>
            </a:r>
            <a:endParaRPr sz="2700" b="0" dirty="0"/>
          </a:p>
        </p:txBody>
      </p:sp>
      <p:pic>
        <p:nvPicPr>
          <p:cNvPr id="6" name="mars_wind">
            <a:hlinkClick r:id="" action="ppaction://media"/>
            <a:extLst>
              <a:ext uri="{FF2B5EF4-FFF2-40B4-BE49-F238E27FC236}">
                <a16:creationId xmlns:a16="http://schemas.microsoft.com/office/drawing/2014/main" id="{79AFDE30-AE2A-499A-9059-D5233630E3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1489" y="3045390"/>
            <a:ext cx="3107711" cy="2098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267" name="Google Shape;267;p34"/>
          <p:cNvSpPr txBox="1">
            <a:spLocks noGrp="1"/>
          </p:cNvSpPr>
          <p:nvPr>
            <p:ph type="body" idx="1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en" sz="2400" b="0"/>
              <a:t>Flying solar balloons on Mars is challenging but this model shows feasibility of the platform.</a:t>
            </a:r>
            <a:endParaRPr sz="2400" b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b="0"/>
              <a:t>Highly customizable and can be designed for specific missions.</a:t>
            </a:r>
            <a:endParaRPr sz="2400" b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b="0"/>
              <a:t>Future work:</a:t>
            </a:r>
            <a:endParaRPr sz="2400" b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" sz="2400" b="0"/>
              <a:t>3D control model</a:t>
            </a:r>
            <a:endParaRPr sz="2400" b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" sz="2400" b="0"/>
              <a:t>Terrestrial experiments</a:t>
            </a:r>
            <a:endParaRPr sz="2400" b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" sz="2400" b="0"/>
              <a:t>Swarm and Multi-Agent Systems</a:t>
            </a:r>
            <a:endParaRPr sz="2400" b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2C1D3-D74F-40A6-910B-307B0E94D1CC}"/>
              </a:ext>
            </a:extLst>
          </p:cNvPr>
          <p:cNvSpPr/>
          <p:nvPr/>
        </p:nvSpPr>
        <p:spPr>
          <a:xfrm>
            <a:off x="8753427" y="4746609"/>
            <a:ext cx="390573" cy="252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543</Words>
  <Application>Microsoft Office PowerPoint</Application>
  <PresentationFormat>On-screen Show (16:9)</PresentationFormat>
  <Paragraphs>103</Paragraphs>
  <Slides>17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Impact</vt:lpstr>
      <vt:lpstr>Garamond</vt:lpstr>
      <vt:lpstr>Arial</vt:lpstr>
      <vt:lpstr>Calibri</vt:lpstr>
      <vt:lpstr>Noto Sans Symbols</vt:lpstr>
      <vt:lpstr>2_Stream</vt:lpstr>
      <vt:lpstr>PowerPoint Presentation</vt:lpstr>
      <vt:lpstr>Mission Objective</vt:lpstr>
      <vt:lpstr>Outline</vt:lpstr>
      <vt:lpstr>Related Research</vt:lpstr>
      <vt:lpstr>Atmospheric Comparison</vt:lpstr>
      <vt:lpstr>Types of Balloons </vt:lpstr>
      <vt:lpstr>Lift Capacity - Various Gasses</vt:lpstr>
      <vt:lpstr>Concept of Operations</vt:lpstr>
      <vt:lpstr>MEB CubeSat System Design</vt:lpstr>
      <vt:lpstr>Exploring Mars</vt:lpstr>
      <vt:lpstr>Envelope Radiation Model</vt:lpstr>
      <vt:lpstr>Energy Balance Equations</vt:lpstr>
      <vt:lpstr>Trajectory for Baseline Balloon Model</vt:lpstr>
      <vt:lpstr>Altitude Position Control for Baseline Model - With Venting</vt:lpstr>
      <vt:lpstr>Discussion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Tristan Schuler</dc:creator>
  <cp:lastModifiedBy>Tristan Schuler</cp:lastModifiedBy>
  <cp:revision>9</cp:revision>
  <dcterms:modified xsi:type="dcterms:W3CDTF">2020-05-05T18:44:42Z</dcterms:modified>
</cp:coreProperties>
</file>