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47" r:id="rId1"/>
    <p:sldMasterId id="2147484535" r:id="rId2"/>
  </p:sldMasterIdLst>
  <p:notesMasterIdLst>
    <p:notesMasterId r:id="rId49"/>
  </p:notesMasterIdLst>
  <p:sldIdLst>
    <p:sldId id="901" r:id="rId3"/>
    <p:sldId id="1242" r:id="rId4"/>
    <p:sldId id="1243" r:id="rId5"/>
    <p:sldId id="899" r:id="rId6"/>
    <p:sldId id="1244" r:id="rId7"/>
    <p:sldId id="1191" r:id="rId8"/>
    <p:sldId id="1245" r:id="rId9"/>
    <p:sldId id="1246" r:id="rId10"/>
    <p:sldId id="1247" r:id="rId11"/>
    <p:sldId id="1294" r:id="rId12"/>
    <p:sldId id="1273" r:id="rId13"/>
    <p:sldId id="1250" r:id="rId14"/>
    <p:sldId id="1280" r:id="rId15"/>
    <p:sldId id="1281" r:id="rId16"/>
    <p:sldId id="1248" r:id="rId17"/>
    <p:sldId id="1303" r:id="rId18"/>
    <p:sldId id="1302" r:id="rId19"/>
    <p:sldId id="1274" r:id="rId20"/>
    <p:sldId id="1300" r:id="rId21"/>
    <p:sldId id="1301" r:id="rId22"/>
    <p:sldId id="1249" r:id="rId23"/>
    <p:sldId id="1307" r:id="rId24"/>
    <p:sldId id="1308" r:id="rId25"/>
    <p:sldId id="1295" r:id="rId26"/>
    <p:sldId id="1309" r:id="rId27"/>
    <p:sldId id="1298" r:id="rId28"/>
    <p:sldId id="1277" r:id="rId29"/>
    <p:sldId id="1297" r:id="rId30"/>
    <p:sldId id="1279" r:id="rId31"/>
    <p:sldId id="1310" r:id="rId32"/>
    <p:sldId id="955" r:id="rId33"/>
    <p:sldId id="1283" r:id="rId34"/>
    <p:sldId id="1284" r:id="rId35"/>
    <p:sldId id="952" r:id="rId36"/>
    <p:sldId id="953" r:id="rId37"/>
    <p:sldId id="1288" r:id="rId38"/>
    <p:sldId id="1289" r:id="rId39"/>
    <p:sldId id="1290" r:id="rId40"/>
    <p:sldId id="1291" r:id="rId41"/>
    <p:sldId id="1282" r:id="rId42"/>
    <p:sldId id="1299" r:id="rId43"/>
    <p:sldId id="1286" r:id="rId44"/>
    <p:sldId id="1287" r:id="rId45"/>
    <p:sldId id="1306" r:id="rId46"/>
    <p:sldId id="1237" r:id="rId47"/>
    <p:sldId id="1220" r:id="rId48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341" y="4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9108AB88-2997-45E6-A281-E230056BAA3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7FADD9D-B38B-4048-A0F5-E83EF32CDE96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84064B1-82F6-4A81-9270-03903DA4C33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68F2157-4E22-459E-BE5D-693371BE643E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E71CBF01-68A1-4E2F-9FD9-B72A3A3D3FC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pPr>
              <a:defRPr/>
            </a:pPr>
            <a:fld id="{E58634AE-472E-42CA-AFB7-1D35AF1A73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982B2C-39DE-4D3C-B818-A38BE1872C38}" type="slidenum">
              <a:rPr lang="en-U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789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E58634AE-472E-42CA-AFB7-1D35AF1A73F3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6936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2B35BD-EBE0-44BC-A6CE-2703748A810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18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2B35BD-EBE0-44BC-A6CE-2703748A810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19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2B35BD-EBE0-44BC-A6CE-2703748A8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210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2B35BD-EBE0-44BC-A6CE-2703748A8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6744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2B35BD-EBE0-44BC-A6CE-2703748A8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387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2B35BD-EBE0-44BC-A6CE-2703748A8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25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BEEEAF-0FFB-4DFA-A19E-A45DC16754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BEEEAF-0FFB-4DFA-A19E-A45DC16754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664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430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6C718-7943-4E6C-9654-58FC99F12E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348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41275"/>
            <a:ext cx="1198562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9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70129AE-D063-44CD-9B39-BEF3F7390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003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F8A54-EF69-4F12-AEB3-1D6393B11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79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83153-78BC-416C-B537-8B9447946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70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CB4EA-69D3-4749-968C-8BD73DAD42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92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20C39-D054-4DD5-B248-2565A32C1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81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43C62-7B15-41AB-8B68-A8832A9016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52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0413B-8748-4039-94C6-91867539D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32CC8-074B-4A86-B419-12490DC23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82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5AEBA-6CB0-4FD6-A7D0-4E2C734FBC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27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21266-2543-4925-95A6-BA32A68BB8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51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33735-3446-4A49-8A19-293F1B719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46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CDE23-7D2D-4351-A496-BA45E5BC5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65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3C07B-8BB3-439D-8E9C-F4A4E333A5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197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604A3-070A-42FD-85DF-DEB0032AE9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71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AB218-5E03-44A7-B1DD-A8023F4BB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06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39075-2424-4A59-96E3-25DA466A7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335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76DD6BD7-9407-4DB3-ADCD-1F71CB12445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21F888-80F9-4A9C-82AD-EE6ADDF9AA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defTabSz="914400">
              <a:defRPr/>
            </a:pPr>
            <a:endParaRPr lang="en-US" alt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87CF3516-E0FF-4793-95B1-A157F8FF61F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3F402352-2A04-466F-94A4-B940F62199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750E6FBC-DFFE-47D2-B2BE-1FFD9A5D20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10135F5-8001-49D7-B148-9E2F40DD57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548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20BAD52-3698-4C71-A315-04F8327F6B9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15875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defTabSz="914400">
              <a:defRPr/>
            </a:pPr>
            <a:endParaRPr lang="en-US" altLang="en-US" dirty="0">
              <a:solidFill>
                <a:srgbClr val="FFFFFF"/>
              </a:solidFill>
              <a:ea typeface="+mn-ea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84B83318-4269-4613-91C4-0F4B2EDF04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>
            <a:off x="0" y="460375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07A4D032-7797-454D-9E1B-6A4F64C0DD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450" y="361950"/>
            <a:ext cx="3841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C31842E4-D95A-4BA0-ABDB-2575CF04C4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88" y="-46038"/>
            <a:ext cx="1220787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22170942-3522-4904-AEB2-23274AB335A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3198813" y="295275"/>
            <a:ext cx="2508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20D2B013-B7C7-4B7C-A517-F94B23A649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88" y="22225"/>
            <a:ext cx="990601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B76E41A0-CFD4-479C-AF31-A4985EBDA1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200" y="90488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2">
            <a:extLst>
              <a:ext uri="{FF2B5EF4-FFF2-40B4-BE49-F238E27FC236}">
                <a16:creationId xmlns:a16="http://schemas.microsoft.com/office/drawing/2014/main" id="{0CCC624D-9688-42AE-BF75-912903DF65E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229600" y="0"/>
            <a:ext cx="1447800" cy="1011238"/>
            <a:chOff x="8229600" y="59218"/>
            <a:chExt cx="1447800" cy="1010663"/>
          </a:xfrm>
        </p:grpSpPr>
        <p:pic>
          <p:nvPicPr>
            <p:cNvPr id="12" name="Picture 13">
              <a:extLst>
                <a:ext uri="{FF2B5EF4-FFF2-40B4-BE49-F238E27FC236}">
                  <a16:creationId xmlns:a16="http://schemas.microsoft.com/office/drawing/2014/main" id="{619F0F32-536E-414D-BA34-A19D8621C7C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1198" y="59218"/>
              <a:ext cx="795964" cy="795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4">
              <a:extLst>
                <a:ext uri="{FF2B5EF4-FFF2-40B4-BE49-F238E27FC236}">
                  <a16:creationId xmlns:a16="http://schemas.microsoft.com/office/drawing/2014/main" id="{FC8141A6-FA09-4BB4-8C44-CA8E69F769CE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8229600" y="792882"/>
              <a:ext cx="1447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1200">
                  <a:latin typeface="Impact" panose="020B0806030902050204" pitchFamily="34" charset="0"/>
                </a:rPr>
                <a:t>SpaceTREx</a:t>
              </a:r>
            </a:p>
          </p:txBody>
        </p:sp>
      </p:grpSp>
      <p:pic>
        <p:nvPicPr>
          <p:cNvPr id="14" name="Picture 15">
            <a:extLst>
              <a:ext uri="{FF2B5EF4-FFF2-40B4-BE49-F238E27FC236}">
                <a16:creationId xmlns:a16="http://schemas.microsoft.com/office/drawing/2014/main" id="{1326DFF1-7013-439C-BBBD-8E5B32AB87F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425" y="153988"/>
            <a:ext cx="3302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609116D-1FC4-4D17-8C49-92A241F22D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61938"/>
            <a:ext cx="52387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Footer Placeholder 17">
            <a:extLst>
              <a:ext uri="{FF2B5EF4-FFF2-40B4-BE49-F238E27FC236}">
                <a16:creationId xmlns:a16="http://schemas.microsoft.com/office/drawing/2014/main" id="{D9F5E4EA-9D06-4C84-AAB7-D4597C097B8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4658D40-15C1-4723-BF48-0306315B91C2}"/>
              </a:ext>
            </a:extLst>
          </p:cNvPr>
          <p:cNvPicPr/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188" y="83243"/>
            <a:ext cx="1001976" cy="79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578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3BF041F-C447-4608-BE8C-ADBAAAF77C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5CEBAC1-1D99-4756-9832-3B3A56AF056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83C9713-0A64-4FD8-BA65-72DE6861A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05C1CE4A-A078-49EE-9F7D-E8C20F8AFEC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115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77A0511-EE49-4850-A0A5-4CAB659FB0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C885F27-4131-4663-BBA0-060594FAEDE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93A27A3-0555-4053-A5E0-BCEA9B56B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9773A77D-0675-4E38-AD13-2342708D986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12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6C594F3-9C9D-4A9E-BCE8-5A08722913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2BEC691-93A3-442B-AB02-1DC5A57ED65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7627882-8B73-4B22-B0B1-177F4C020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CAD94ABA-5C8A-4915-A2C8-E790AB40334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221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21A397-B928-4BA1-AB97-2C75E99E00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defTabSz="914400" eaLnBrk="0" hangingPunct="0">
              <a:defRPr sz="2400" u="sng">
                <a:solidFill>
                  <a:srgbClr val="FFFFFF"/>
                </a:solidFill>
                <a:latin typeface="Garamond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FF8FFDA-263B-4A17-B1CD-A13E13F2B0E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5152B6B-F0AC-4250-9C42-2AA81E064E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3834D044-FFEE-433E-A093-09F804AC6C5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16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B50FEF51-E76D-4D9E-9609-FE061BDC728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1FE1398-DCD6-4AB2-97AD-98AAA918E8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7AC24587-9E0C-4093-A1BC-B33ECEA682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474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E508E75-BD5D-4FD5-AD51-060E98131FF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3D8C9-6C8B-4E9F-9379-EC7E5D2C7D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87536F81-BC67-4CE4-AEF3-FF0D73A75D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4169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93D2D2F-0124-4601-9BE3-9C07625DA4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9C42A07-3C2C-4CBF-B8AB-E2B281F9A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4422C4D0-0C8D-497B-8668-D7DB4704D6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881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023ABF0-56B3-4F8B-A5CB-E40323B479E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2F463AC-2C54-4D18-88E1-0828AB0618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FFEB0E80-746A-4591-B54C-61C1522488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76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A87ADA5-98F6-4E29-B10A-F9C6EB58E39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A90B097-585C-4571-888A-F365D11C3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F46E7898-A219-4479-95B9-5E09E6E48C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7750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B4C738B-EA2A-4656-B4C2-2D36468A2DA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03CEC94-611E-472D-8B6D-BD5376F228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CA15F661-436D-43A1-A74E-C323664E72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132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DC6FAEF-85E1-408B-B249-2E3A78ECF76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E986B0F-2E2B-4CA9-BC3A-C8ED5317D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66BE3B01-5534-415E-BC95-3BB7CE1EBA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815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66A0243-0C1A-4B93-AA93-251DD80A131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A2796A9-F843-456B-BB13-3875812A9D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FBA8F039-264D-48B6-B98E-BB4F139924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237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B15333A-37F3-47DB-8529-AF00D96852A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3A7682A-4707-443B-AC4B-9A06638440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37A7EAAE-9D2A-4FAF-9BBE-3EC3DA3BE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424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7378094-415C-429C-BA01-21A320AB024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2B58457-13F0-4255-AFC7-1B55BAFC7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4BB30F50-7B9C-40CE-8DAD-3577FA3A56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54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0BB5F58-141C-4ED4-93EA-B3BC881B8A1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41230CE-A1F4-4E5A-A9F1-6F0005BE4D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4DBF9068-BA67-4889-9600-317BF7C7B1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2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sz="1200" u="none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0FE4D39-F340-493E-97ED-E9D8F19BF7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200" u="none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088" r:id="rId7"/>
    <p:sldLayoutId id="2147484089" r:id="rId8"/>
    <p:sldLayoutId id="2147484090" r:id="rId9"/>
    <p:sldLayoutId id="2147484091" r:id="rId10"/>
    <p:sldLayoutId id="2147484092" r:id="rId11"/>
    <p:sldLayoutId id="2147484093" r:id="rId12"/>
    <p:sldLayoutId id="2147484094" r:id="rId13"/>
    <p:sldLayoutId id="2147484095" r:id="rId14"/>
    <p:sldLayoutId id="2147484096" r:id="rId15"/>
    <p:sldLayoutId id="2147484097" r:id="rId16"/>
    <p:sldLayoutId id="2147484098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anose="05000000000000000000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FC0CB37C-CC40-4067-85B6-E952C509DD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sz="1200" u="none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B213D0F-54D1-4637-817C-803D7AA115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>
            <a:extLst>
              <a:ext uri="{FF2B5EF4-FFF2-40B4-BE49-F238E27FC236}">
                <a16:creationId xmlns:a16="http://schemas.microsoft.com/office/drawing/2014/main" id="{648ECD38-4362-4C52-8BC1-2F830875B93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>
            <a:extLst>
              <a:ext uri="{FF2B5EF4-FFF2-40B4-BE49-F238E27FC236}">
                <a16:creationId xmlns:a16="http://schemas.microsoft.com/office/drawing/2014/main" id="{B690AB1F-F28D-43E0-AE3B-34768B37D89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200" u="none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>
            <a:extLst>
              <a:ext uri="{FF2B5EF4-FFF2-40B4-BE49-F238E27FC236}">
                <a16:creationId xmlns:a16="http://schemas.microsoft.com/office/drawing/2014/main" id="{525727FF-BE24-46F6-A2F6-6A5A61212D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103583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536" r:id="rId1"/>
    <p:sldLayoutId id="2147484537" r:id="rId2"/>
    <p:sldLayoutId id="2147484538" r:id="rId3"/>
    <p:sldLayoutId id="2147484539" r:id="rId4"/>
    <p:sldLayoutId id="2147484540" r:id="rId5"/>
    <p:sldLayoutId id="2147484541" r:id="rId6"/>
    <p:sldLayoutId id="2147484542" r:id="rId7"/>
    <p:sldLayoutId id="2147484543" r:id="rId8"/>
    <p:sldLayoutId id="2147484544" r:id="rId9"/>
    <p:sldLayoutId id="2147484545" r:id="rId10"/>
    <p:sldLayoutId id="2147484546" r:id="rId11"/>
    <p:sldLayoutId id="2147484547" r:id="rId12"/>
    <p:sldLayoutId id="2147484548" r:id="rId13"/>
    <p:sldLayoutId id="2147484549" r:id="rId14"/>
    <p:sldLayoutId id="2147484550" r:id="rId15"/>
    <p:sldLayoutId id="2147484551" r:id="rId16"/>
    <p:sldLayoutId id="2147484552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anose="05000000000000000000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2.png"/><Relationship Id="rId5" Type="http://schemas.microsoft.com/office/2007/relationships/hdphoto" Target="../media/hdphoto1.wdp"/><Relationship Id="rId10" Type="http://schemas.openxmlformats.org/officeDocument/2006/relationships/image" Target="../media/image13.png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3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7.png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microsoft.com/office/2007/relationships/media" Target="../media/media2.wmv"/><Relationship Id="rId7" Type="http://schemas.openxmlformats.org/officeDocument/2006/relationships/image" Target="../media/image6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6.gif"/><Relationship Id="rId5" Type="http://schemas.openxmlformats.org/officeDocument/2006/relationships/slideLayout" Target="../slideLayouts/slideLayout19.xml"/><Relationship Id="rId4" Type="http://schemas.openxmlformats.org/officeDocument/2006/relationships/video" Target="../media/media2.wm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9.xml"/><Relationship Id="rId1" Type="http://schemas.openxmlformats.org/officeDocument/2006/relationships/video" Target="file:///C:\faculty_talk\excavationa.wmv" TargetMode="External"/><Relationship Id="rId5" Type="http://schemas.openxmlformats.org/officeDocument/2006/relationships/image" Target="../media/image75.png"/><Relationship Id="rId4" Type="http://schemas.openxmlformats.org/officeDocument/2006/relationships/image" Target="../media/image7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8192" y="5686492"/>
            <a:ext cx="8716962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Jekan Thangavelautham</a:t>
            </a:r>
            <a:endParaRPr lang="en-US" sz="1600" b="1" u="none" baseline="30000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Space and Terrestrial Robotic Exploration (SpaceTREx) Laboratory, ASTEROID Center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Aerospace and Mechanical Engineering Department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654693"/>
            <a:ext cx="85344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+mj-lt"/>
              </a:rPr>
              <a:t>Lunar Mining and Base Construction </a:t>
            </a:r>
            <a:r>
              <a:rPr lang="en-US" sz="2800" b="1">
                <a:latin typeface="+mj-lt"/>
              </a:rPr>
              <a:t>and Operations </a:t>
            </a:r>
            <a:r>
              <a:rPr lang="en-US" sz="2800" b="1" dirty="0">
                <a:latin typeface="+mj-lt"/>
              </a:rPr>
              <a:t>Using Teams of Small Robots</a:t>
            </a:r>
            <a:endParaRPr lang="en-US" sz="2800" b="1" u="none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9" r="11223"/>
          <a:stretch/>
        </p:blipFill>
        <p:spPr bwMode="auto">
          <a:xfrm>
            <a:off x="114546" y="47626"/>
            <a:ext cx="1219200" cy="1254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70AE10-4F4A-4AB4-9717-AA4BA85E49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0012" r="39381"/>
          <a:stretch/>
        </p:blipFill>
        <p:spPr>
          <a:xfrm>
            <a:off x="2145555" y="3039963"/>
            <a:ext cx="4730043" cy="131530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69C545-0746-4511-8670-68E9900E59BC}"/>
              </a:ext>
            </a:extLst>
          </p:cNvPr>
          <p:cNvCxnSpPr/>
          <p:nvPr/>
        </p:nvCxnSpPr>
        <p:spPr bwMode="auto">
          <a:xfrm>
            <a:off x="2145555" y="3001117"/>
            <a:ext cx="4730044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5B539079-7FDF-4D09-9150-BEAB5CD26D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6868" y="1536020"/>
            <a:ext cx="1914732" cy="9987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16763E-C76C-4E4A-9CCC-AAEF4F88F52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88"/>
          <a:stretch/>
        </p:blipFill>
        <p:spPr>
          <a:xfrm>
            <a:off x="2145555" y="1347542"/>
            <a:ext cx="4730043" cy="1614730"/>
          </a:xfrm>
          <a:prstGeom prst="rect">
            <a:avLst/>
          </a:prstGeom>
        </p:spPr>
      </p:pic>
      <p:pic>
        <p:nvPicPr>
          <p:cNvPr id="20" name="Picture 2" descr="http://d1jqu7g1y74ds1.cloudfront.net/wp-content/uploads/2013/04/Moon-09.04.04.jpg">
            <a:extLst>
              <a:ext uri="{FF2B5EF4-FFF2-40B4-BE49-F238E27FC236}">
                <a16:creationId xmlns:a16="http://schemas.microsoft.com/office/drawing/2014/main" id="{A0B4EBFA-A764-444F-ABC1-82E21ED67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17" b="9825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395" y="778643"/>
            <a:ext cx="2134083" cy="160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EFE8051-94A6-4B74-A7E1-4224CB9CD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747" y="63962"/>
            <a:ext cx="1020762" cy="103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13">
            <a:extLst>
              <a:ext uri="{FF2B5EF4-FFF2-40B4-BE49-F238E27FC236}">
                <a16:creationId xmlns:a16="http://schemas.microsoft.com/office/drawing/2014/main" id="{77E97BD7-777D-44CD-B595-63C40A194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2508" y="1038686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u="none" dirty="0">
                <a:solidFill>
                  <a:srgbClr val="FFFFFF"/>
                </a:solidFill>
                <a:latin typeface="Impact" panose="020B0806030902050204" pitchFamily="34" charset="0"/>
              </a:rPr>
              <a:t>SpaceTREx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2F7DC13-B632-406B-932D-275FA1460DD4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098" y="128131"/>
            <a:ext cx="1400175" cy="111541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2F6F499-5705-416D-B05F-854F8DDEAF4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15"/>
          <a:stretch/>
        </p:blipFill>
        <p:spPr>
          <a:xfrm>
            <a:off x="6657163" y="88473"/>
            <a:ext cx="1067369" cy="1018442"/>
          </a:xfrm>
          <a:prstGeom prst="rect">
            <a:avLst/>
          </a:prstGeom>
        </p:spPr>
      </p:pic>
      <p:sp>
        <p:nvSpPr>
          <p:cNvPr id="25" name="TextBox 13">
            <a:extLst>
              <a:ext uri="{FF2B5EF4-FFF2-40B4-BE49-F238E27FC236}">
                <a16:creationId xmlns:a16="http://schemas.microsoft.com/office/drawing/2014/main" id="{1AB484BF-7774-4BFD-B390-473C78473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239" y="1054434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u="none" dirty="0">
                <a:solidFill>
                  <a:srgbClr val="FFFFFF"/>
                </a:solidFill>
                <a:latin typeface="Impact" panose="020B0806030902050204" pitchFamily="34" charset="0"/>
              </a:rPr>
              <a:t>ASTEROID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73C77-A52B-4004-B714-9DF4CA940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287F8-6F9C-47D5-93B6-6DAE4C7EA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dirty="0"/>
              <a:t>Challenges</a:t>
            </a:r>
          </a:p>
          <a:p>
            <a:r>
              <a:rPr lang="en-US" dirty="0"/>
              <a:t>Objectives</a:t>
            </a:r>
          </a:p>
          <a:p>
            <a:r>
              <a:rPr lang="en-US" dirty="0"/>
              <a:t>Approach</a:t>
            </a:r>
          </a:p>
          <a:p>
            <a:r>
              <a:rPr lang="en-US" dirty="0"/>
              <a:t>Simulation Results </a:t>
            </a:r>
          </a:p>
          <a:p>
            <a:r>
              <a:rPr lang="en-US" dirty="0"/>
              <a:t>Experiments</a:t>
            </a:r>
          </a:p>
          <a:p>
            <a:r>
              <a:rPr lang="en-US" dirty="0"/>
              <a:t>Discussion</a:t>
            </a:r>
          </a:p>
          <a:p>
            <a:r>
              <a:rPr lang="en-US" dirty="0"/>
              <a:t>Conclusions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A48AF6-8927-415E-B112-4B47FC39C3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244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17679-1461-4330-8F69-C38DA1882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444F9-6A0E-453B-9594-B59E80BF4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F6F6E5-462F-415B-B5B3-298B29E523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5" name="Picture 2" descr="Image result for cis lunar economy">
            <a:extLst>
              <a:ext uri="{FF2B5EF4-FFF2-40B4-BE49-F238E27FC236}">
                <a16:creationId xmlns:a16="http://schemas.microsoft.com/office/drawing/2014/main" id="{26B02D05-D384-43D3-BF9D-E789144F8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66160"/>
            <a:ext cx="6400800" cy="460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75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457200" y="1047490"/>
            <a:ext cx="8382000" cy="714375"/>
          </a:xfrm>
        </p:spPr>
        <p:txBody>
          <a:bodyPr/>
          <a:lstStyle/>
          <a:p>
            <a:r>
              <a:rPr lang="en-US" altLang="en-US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pPr marL="342865" indent="-342865">
              <a:defRPr/>
            </a:pP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>
          <a:xfrm>
            <a:off x="533400" y="6381750"/>
            <a:ext cx="8610600" cy="323850"/>
          </a:xfrm>
        </p:spPr>
        <p:txBody>
          <a:bodyPr/>
          <a:lstStyle/>
          <a:p>
            <a:pPr>
              <a:defRPr/>
            </a:pPr>
            <a:fld id="{8B656808-D1B0-4411-8FE4-765D5B1AB5DD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63842" name="Picture 2" descr="moon 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86" y="1934029"/>
            <a:ext cx="3962400" cy="264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44" name="Picture 4" descr="http://science.nasa.gov/media/medialibrary/1998/04/24/msad28apr98_1a_resources/mo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86" y="4114800"/>
            <a:ext cx="3291114" cy="263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46" name="Picture 6" descr="goldenspike_lun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359683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419600" y="1605085"/>
            <a:ext cx="4553857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343" indent="-228576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496" indent="-228576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8650" indent="-228576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5802" indent="-228576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342865" indent="-342865">
              <a:defRPr/>
            </a:pPr>
            <a:r>
              <a:rPr lang="en-US" sz="2400" u="none" kern="0" dirty="0"/>
              <a:t>Refueling base at various locations in cis Lunar space</a:t>
            </a:r>
          </a:p>
          <a:p>
            <a:pPr marL="342865" indent="-342865">
              <a:defRPr/>
            </a:pPr>
            <a:r>
              <a:rPr lang="en-US" sz="2400" kern="0" dirty="0"/>
              <a:t>W</a:t>
            </a:r>
            <a:r>
              <a:rPr lang="en-US" sz="2400" u="none" kern="0" dirty="0"/>
              <a:t>ater electrolyzed to produce H</a:t>
            </a:r>
            <a:r>
              <a:rPr lang="en-US" sz="2400" u="none" kern="0" baseline="-25000" dirty="0"/>
              <a:t>2</a:t>
            </a:r>
            <a:r>
              <a:rPr lang="en-US" sz="2400" u="none" kern="0" dirty="0"/>
              <a:t> and O</a:t>
            </a:r>
            <a:r>
              <a:rPr lang="en-US" sz="2400" u="none" kern="0" baseline="-25000" dirty="0"/>
              <a:t>2</a:t>
            </a:r>
          </a:p>
          <a:p>
            <a:pPr marL="342865" indent="-342865">
              <a:defRPr/>
            </a:pPr>
            <a:r>
              <a:rPr lang="en-US" sz="2400" kern="0" dirty="0"/>
              <a:t>F</a:t>
            </a:r>
            <a:r>
              <a:rPr lang="en-US" sz="2400" u="none" kern="0" dirty="0"/>
              <a:t>uel and raw material for transport, construction and manufacturing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86" y="3571729"/>
            <a:ext cx="2507612" cy="1761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68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1437-EC85-4A6D-9080-9B91E3993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Export Economies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D901C-5BFC-47AE-9E8F-146188476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72000"/>
            <a:ext cx="8382000" cy="1828800"/>
          </a:xfrm>
        </p:spPr>
        <p:txBody>
          <a:bodyPr/>
          <a:lstStyle/>
          <a:p>
            <a:r>
              <a:rPr lang="en-US" dirty="0"/>
              <a:t>Low gravity of the Moon, asteroids and Mars facilitates rise of export economies.</a:t>
            </a:r>
          </a:p>
          <a:p>
            <a:r>
              <a:rPr lang="en-US" dirty="0"/>
              <a:t>Substantial reserves of water found</a:t>
            </a:r>
          </a:p>
          <a:p>
            <a:r>
              <a:rPr lang="en-US" dirty="0"/>
              <a:t>Matter of extraction and processing.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951ACA-8E90-411F-A601-3BF5439F8A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026" name="Picture 2" descr="Image result for mars">
            <a:extLst>
              <a:ext uri="{FF2B5EF4-FFF2-40B4-BE49-F238E27FC236}">
                <a16:creationId xmlns:a16="http://schemas.microsoft.com/office/drawing/2014/main" id="{33293762-4B10-4F72-8ECF-98E5B090F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37386"/>
            <a:ext cx="2482214" cy="248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moon">
            <a:extLst>
              <a:ext uri="{FF2B5EF4-FFF2-40B4-BE49-F238E27FC236}">
                <a16:creationId xmlns:a16="http://schemas.microsoft.com/office/drawing/2014/main" id="{B9285F53-6880-4985-AFBE-513799DBAD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1" r="10148"/>
          <a:stretch/>
        </p:blipFill>
        <p:spPr bwMode="auto">
          <a:xfrm>
            <a:off x="924292" y="1937386"/>
            <a:ext cx="2673823" cy="248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near earth asteroids">
            <a:extLst>
              <a:ext uri="{FF2B5EF4-FFF2-40B4-BE49-F238E27FC236}">
                <a16:creationId xmlns:a16="http://schemas.microsoft.com/office/drawing/2014/main" id="{5E153741-A9B6-4A48-8E75-534CEC9FF5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0" r="23333" b="13196"/>
          <a:stretch/>
        </p:blipFill>
        <p:spPr bwMode="auto">
          <a:xfrm>
            <a:off x="3667492" y="1937386"/>
            <a:ext cx="1957483" cy="2475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874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F836C-9D0B-45B6-AD3D-36671F147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066800"/>
            <a:ext cx="8669482" cy="715057"/>
          </a:xfrm>
        </p:spPr>
        <p:txBody>
          <a:bodyPr/>
          <a:lstStyle/>
          <a:p>
            <a:r>
              <a:rPr lang="en-US" dirty="0"/>
              <a:t>Performance Comparison of Water (Propellant)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BB6DE-35C6-48A9-8999-9A78420A7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52600"/>
            <a:ext cx="8669482" cy="577214"/>
          </a:xfrm>
        </p:spPr>
        <p:txBody>
          <a:bodyPr/>
          <a:lstStyle/>
          <a:p>
            <a:pPr>
              <a:buClr>
                <a:schemeClr val="bg1"/>
              </a:buClr>
            </a:pPr>
            <a:r>
              <a:rPr lang="en-US" dirty="0"/>
              <a:t>Delta-v</a:t>
            </a:r>
          </a:p>
          <a:p>
            <a:pPr marL="0" indent="0">
              <a:buClr>
                <a:schemeClr val="bg1">
                  <a:lumMod val="40000"/>
                  <a:lumOff val="60000"/>
                </a:schemeClr>
              </a:buClr>
              <a:buNone/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3BCF6A-056E-4755-8212-2D73BC120D78}"/>
              </a:ext>
            </a:extLst>
          </p:cNvPr>
          <p:cNvSpPr txBox="1"/>
          <p:nvPr/>
        </p:nvSpPr>
        <p:spPr>
          <a:xfrm>
            <a:off x="215991" y="2492229"/>
            <a:ext cx="43560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200" b="1" u="none" dirty="0">
                <a:solidFill>
                  <a:schemeClr val="bg2"/>
                </a:solidFill>
              </a:rPr>
              <a:t>Tsiolkovsky rocket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A5E8477-B079-40C7-A5BB-4EEC8C3A85EC}"/>
                  </a:ext>
                </a:extLst>
              </p:cNvPr>
              <p:cNvSpPr/>
              <p:nvPr/>
            </p:nvSpPr>
            <p:spPr>
              <a:xfrm>
                <a:off x="236773" y="2984212"/>
                <a:ext cx="4335227" cy="5870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u="none" smtClean="0">
                          <a:solidFill>
                            <a:srgbClr val="080808"/>
                          </a:solidFill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1600" i="1" u="none" smtClean="0">
                          <a:solidFill>
                            <a:srgbClr val="080808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600" i="1" u="none" smtClean="0">
                          <a:solidFill>
                            <a:srgbClr val="080808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 u="none">
                              <a:solidFill>
                                <a:srgbClr val="0808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u="none">
                              <a:solidFill>
                                <a:srgbClr val="080808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 i="1" u="none">
                              <a:solidFill>
                                <a:srgbClr val="080808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func>
                        <m:funcPr>
                          <m:ctrlPr>
                            <a:rPr lang="en-US" sz="1600" i="1" u="none">
                              <a:solidFill>
                                <a:srgbClr val="080808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600" u="none">
                              <a:solidFill>
                                <a:srgbClr val="080808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US" sz="1600" i="1" u="none">
                                  <a:solidFill>
                                    <a:srgbClr val="0808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i="1" u="none">
                                      <a:solidFill>
                                        <a:srgbClr val="0808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 u="none">
                                      <a:solidFill>
                                        <a:srgbClr val="080808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600" i="1" u="none">
                                      <a:solidFill>
                                        <a:srgbClr val="080808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600" i="1" u="none">
                                      <a:solidFill>
                                        <a:srgbClr val="0808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 u="none">
                                      <a:solidFill>
                                        <a:srgbClr val="080808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600" i="1" u="none">
                                      <a:solidFill>
                                        <a:srgbClr val="080808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sz="1600" u="none" dirty="0">
                  <a:solidFill>
                    <a:srgbClr val="080808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A5E8477-B079-40C7-A5BB-4EEC8C3A85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773" y="2984212"/>
                <a:ext cx="4335227" cy="587020"/>
              </a:xfrm>
              <a:prstGeom prst="rect">
                <a:avLst/>
              </a:prstGeom>
              <a:blipFill>
                <a:blip r:embed="rId2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65E2A7A-455A-46DF-A1B0-18A832D0C405}"/>
                  </a:ext>
                </a:extLst>
              </p:cNvPr>
              <p:cNvSpPr txBox="1"/>
              <p:nvPr/>
            </p:nvSpPr>
            <p:spPr>
              <a:xfrm>
                <a:off x="244912" y="3632328"/>
                <a:ext cx="43270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bg1"/>
                  </a:buClr>
                  <a:buFont typeface="Wingdings" panose="05000000000000000000" pitchFamily="2" charset="2"/>
                  <a:buChar char="§"/>
                </a:pPr>
                <a:r>
                  <a:rPr lang="en-US" sz="2000" b="1" u="none" dirty="0">
                    <a:solidFill>
                      <a:schemeClr val="bg2"/>
                    </a:solidFill>
                  </a:rPr>
                  <a:t>Maximum </a:t>
                </a:r>
                <a14:m>
                  <m:oMath xmlns:m="http://schemas.openxmlformats.org/officeDocument/2006/math">
                    <m:r>
                      <a:rPr lang="en-US" sz="20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000" b="1" i="1" u="none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en-US" sz="2000" b="1" u="none" dirty="0">
                    <a:solidFill>
                      <a:schemeClr val="bg2"/>
                    </a:solidFill>
                  </a:rPr>
                  <a:t> of 3.8 km/s at a 0.3 dry mass ratio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65E2A7A-455A-46DF-A1B0-18A832D0C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12" y="3632328"/>
                <a:ext cx="4327088" cy="707886"/>
              </a:xfrm>
              <a:prstGeom prst="rect">
                <a:avLst/>
              </a:prstGeom>
              <a:blipFill>
                <a:blip r:embed="rId3"/>
                <a:stretch>
                  <a:fillRect l="-1268" t="-431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5BEFDFDC-29AA-4603-91DE-1718770F09D8}"/>
              </a:ext>
            </a:extLst>
          </p:cNvPr>
          <p:cNvSpPr txBox="1"/>
          <p:nvPr/>
        </p:nvSpPr>
        <p:spPr>
          <a:xfrm>
            <a:off x="228600" y="4401310"/>
            <a:ext cx="43270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000" b="1" u="none" dirty="0">
                <a:solidFill>
                  <a:schemeClr val="bg2"/>
                </a:solidFill>
              </a:rPr>
              <a:t>It approaches water electrolysis propulsion systems</a:t>
            </a:r>
          </a:p>
          <a:p>
            <a:pPr>
              <a:buClr>
                <a:schemeClr val="bg1"/>
              </a:buClr>
            </a:pPr>
            <a:endParaRPr lang="en-US" sz="2000" b="1" u="none" dirty="0">
              <a:solidFill>
                <a:schemeClr val="bg2"/>
              </a:solidFill>
            </a:endParaRPr>
          </a:p>
          <a:p>
            <a:pPr marL="342900" indent="-34290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000" b="1" u="none" dirty="0">
                <a:solidFill>
                  <a:schemeClr val="bg2"/>
                </a:solidFill>
              </a:rPr>
              <a:t>Offer a superior performance than water electrothermal propulsion</a:t>
            </a:r>
          </a:p>
          <a:p>
            <a:pPr marL="342900" indent="-342900">
              <a:buFontTx/>
              <a:buChar char="-"/>
            </a:pPr>
            <a:endParaRPr lang="en-US" sz="2000" b="1" u="none" dirty="0">
              <a:solidFill>
                <a:schemeClr val="bg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E93DF43-236E-4213-96DC-E7404FE800E1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3" t="4377" r="32110"/>
          <a:stretch/>
        </p:blipFill>
        <p:spPr bwMode="auto">
          <a:xfrm>
            <a:off x="4378960" y="2429827"/>
            <a:ext cx="4572000" cy="40233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AA382388-F77F-42F6-A0A9-C4B971866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182102"/>
            <a:ext cx="5410200" cy="5271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94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1122E-9ACE-43C9-9FE0-AFCA72929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Multifunctional Materials - Water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5921E-72CC-43EF-A236-EDFC03CC5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“Near Universal” Solvent</a:t>
            </a:r>
          </a:p>
          <a:p>
            <a:r>
              <a:rPr lang="en-US" dirty="0"/>
              <a:t>Propellant</a:t>
            </a:r>
          </a:p>
          <a:p>
            <a:r>
              <a:rPr lang="en-US" dirty="0"/>
              <a:t>Energy Carrier</a:t>
            </a:r>
          </a:p>
          <a:p>
            <a:r>
              <a:rPr lang="en-US" dirty="0"/>
              <a:t>Hydrogen Storage</a:t>
            </a:r>
          </a:p>
          <a:p>
            <a:r>
              <a:rPr lang="en-US" dirty="0"/>
              <a:t>Radiation shield</a:t>
            </a:r>
          </a:p>
          <a:p>
            <a:r>
              <a:rPr lang="en-US" dirty="0"/>
              <a:t>Thermal storage device</a:t>
            </a:r>
          </a:p>
          <a:p>
            <a:r>
              <a:rPr lang="en-US" dirty="0"/>
              <a:t>Coolant</a:t>
            </a:r>
          </a:p>
          <a:p>
            <a:r>
              <a:rPr lang="en-US" dirty="0"/>
              <a:t>Life-support</a:t>
            </a:r>
          </a:p>
          <a:p>
            <a:r>
              <a:rPr lang="en-US" dirty="0"/>
              <a:t>Needed for metal refining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561487-3193-40C8-9A82-4300C6D3A2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2050" name="Picture 2" descr="Image result for water">
            <a:extLst>
              <a:ext uri="{FF2B5EF4-FFF2-40B4-BE49-F238E27FC236}">
                <a16:creationId xmlns:a16="http://schemas.microsoft.com/office/drawing/2014/main" id="{8737A33E-A5FE-40BC-B483-D33F3AC83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r="13333"/>
          <a:stretch/>
        </p:blipFill>
        <p:spPr bwMode="auto">
          <a:xfrm>
            <a:off x="4876800" y="2008394"/>
            <a:ext cx="4176577" cy="339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937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55985-9CC6-4EDB-AB5E-71D6E870D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Construction and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CD211-123D-4A2F-A891-CE10BEAC7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Terrain preparation </a:t>
            </a:r>
          </a:p>
          <a:p>
            <a:pPr eaLnBrk="1" hangingPunct="1">
              <a:defRPr/>
            </a:pPr>
            <a:r>
              <a:rPr lang="en-US" dirty="0"/>
              <a:t>Facilities construction</a:t>
            </a:r>
          </a:p>
          <a:p>
            <a:pPr eaLnBrk="1" hangingPunct="1">
              <a:defRPr/>
            </a:pPr>
            <a:r>
              <a:rPr lang="en-US" dirty="0"/>
              <a:t>Water, oxygen, fuel production</a:t>
            </a:r>
          </a:p>
          <a:p>
            <a:pPr eaLnBrk="1" hangingPunct="1">
              <a:defRPr/>
            </a:pPr>
            <a:r>
              <a:rPr lang="en-US" dirty="0"/>
              <a:t>Metal extraction and refining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CE219C-3CBC-441B-AA93-D93903D4E9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grpSp>
        <p:nvGrpSpPr>
          <p:cNvPr id="5" name="Group 13">
            <a:extLst>
              <a:ext uri="{FF2B5EF4-FFF2-40B4-BE49-F238E27FC236}">
                <a16:creationId xmlns:a16="http://schemas.microsoft.com/office/drawing/2014/main" id="{BD8F7BE1-90D5-4ADB-A73A-46C6391FB9AE}"/>
              </a:ext>
            </a:extLst>
          </p:cNvPr>
          <p:cNvGrpSpPr>
            <a:grpSpLocks/>
          </p:cNvGrpSpPr>
          <p:nvPr/>
        </p:nvGrpSpPr>
        <p:grpSpPr bwMode="auto">
          <a:xfrm>
            <a:off x="5981700" y="1858057"/>
            <a:ext cx="2857500" cy="1981200"/>
            <a:chOff x="3984" y="864"/>
            <a:chExt cx="1800" cy="1248"/>
          </a:xfrm>
        </p:grpSpPr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CA587AD-314F-4FC2-ABC1-1130171210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0" y="1257"/>
              <a:ext cx="134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u="sng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>
                <a:defRPr sz="2400" u="sng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>
                <a:defRPr sz="2400" u="sng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>
                <a:defRPr sz="2400" u="sng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>
                <a:defRPr sz="2400" u="sng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3200" b="1" u="none" dirty="0">
                  <a:solidFill>
                    <a:schemeClr val="bg2"/>
                  </a:solidFill>
                </a:rPr>
                <a:t>Excavation</a:t>
              </a:r>
            </a:p>
          </p:txBody>
        </p:sp>
        <p:grpSp>
          <p:nvGrpSpPr>
            <p:cNvPr id="7" name="Group 11">
              <a:extLst>
                <a:ext uri="{FF2B5EF4-FFF2-40B4-BE49-F238E27FC236}">
                  <a16:creationId xmlns:a16="http://schemas.microsoft.com/office/drawing/2014/main" id="{7CE50396-81DB-4B80-A882-8EB16FB9CA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4" y="864"/>
              <a:ext cx="288" cy="1248"/>
              <a:chOff x="4128" y="960"/>
              <a:chExt cx="288" cy="1104"/>
            </a:xfrm>
          </p:grpSpPr>
          <p:sp>
            <p:nvSpPr>
              <p:cNvPr id="9" name="Line 7">
                <a:extLst>
                  <a:ext uri="{FF2B5EF4-FFF2-40B4-BE49-F238E27FC236}">
                    <a16:creationId xmlns:a16="http://schemas.microsoft.com/office/drawing/2014/main" id="{2CCF4705-FF6E-4C1C-B0CB-DC050C23A9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960"/>
                <a:ext cx="288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Line 8">
                <a:extLst>
                  <a:ext uri="{FF2B5EF4-FFF2-40B4-BE49-F238E27FC236}">
                    <a16:creationId xmlns:a16="http://schemas.microsoft.com/office/drawing/2014/main" id="{81A5AFC3-D334-4DB0-94BF-6B06E53AD9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6" y="960"/>
                <a:ext cx="0" cy="1104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Line 10">
                <a:extLst>
                  <a:ext uri="{FF2B5EF4-FFF2-40B4-BE49-F238E27FC236}">
                    <a16:creationId xmlns:a16="http://schemas.microsoft.com/office/drawing/2014/main" id="{899B002D-FDE1-4067-A66C-CE0CD3E403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2064"/>
                <a:ext cx="288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Line 12">
              <a:extLst>
                <a:ext uri="{FF2B5EF4-FFF2-40B4-BE49-F238E27FC236}">
                  <a16:creationId xmlns:a16="http://schemas.microsoft.com/office/drawing/2014/main" id="{7CE1DAF8-CE2B-4F8B-9D76-18ACDF4A57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1440"/>
              <a:ext cx="1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2" name="Picture 4">
            <a:extLst>
              <a:ext uri="{FF2B5EF4-FFF2-40B4-BE49-F238E27FC236}">
                <a16:creationId xmlns:a16="http://schemas.microsoft.com/office/drawing/2014/main" id="{EC1FC566-DEEE-45D7-B469-209548027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487" y="4096627"/>
            <a:ext cx="4583113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76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6523E-A062-4192-BDCD-49C42DB8E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to Base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35D50-CA17-4B9C-BAD8-E19B312A4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Autonomous Control</a:t>
            </a:r>
          </a:p>
          <a:p>
            <a:pPr lvl="1" eaLnBrk="1" hangingPunct="1">
              <a:defRPr/>
            </a:pPr>
            <a:r>
              <a:rPr lang="en-US" sz="2000" dirty="0"/>
              <a:t>Unstructured environments</a:t>
            </a:r>
          </a:p>
          <a:p>
            <a:pPr lvl="1" eaLnBrk="1" hangingPunct="1">
              <a:defRPr/>
            </a:pPr>
            <a:r>
              <a:rPr lang="en-US" sz="2000" dirty="0"/>
              <a:t>Minimal supervision and task decomposition</a:t>
            </a:r>
          </a:p>
          <a:p>
            <a:pPr lvl="1" eaLnBrk="1" hangingPunct="1">
              <a:defRPr/>
            </a:pPr>
            <a:r>
              <a:rPr lang="en-US" sz="2000" dirty="0"/>
              <a:t>In-situ adaptation</a:t>
            </a:r>
          </a:p>
          <a:p>
            <a:pPr eaLnBrk="1" hangingPunct="1">
              <a:defRPr/>
            </a:pPr>
            <a:r>
              <a:rPr lang="en-US" dirty="0"/>
              <a:t>Multiple robots - increases</a:t>
            </a:r>
          </a:p>
          <a:p>
            <a:pPr lvl="1" eaLnBrk="1" hangingPunct="1">
              <a:defRPr/>
            </a:pPr>
            <a:r>
              <a:rPr lang="en-US" sz="2000" dirty="0"/>
              <a:t>Parallelism</a:t>
            </a:r>
          </a:p>
          <a:p>
            <a:pPr lvl="1" eaLnBrk="1" hangingPunct="1">
              <a:defRPr/>
            </a:pPr>
            <a:r>
              <a:rPr lang="en-US" sz="2000" dirty="0"/>
              <a:t>Redundancy</a:t>
            </a:r>
          </a:p>
          <a:p>
            <a:pPr lvl="1" eaLnBrk="1" hangingPunct="1">
              <a:defRPr/>
            </a:pPr>
            <a:r>
              <a:rPr lang="en-US" sz="2000" dirty="0"/>
              <a:t>Robustness</a:t>
            </a:r>
          </a:p>
          <a:p>
            <a:pPr lvl="1" eaLnBrk="1" hangingPunct="1">
              <a:defRPr/>
            </a:pPr>
            <a:r>
              <a:rPr lang="en-US" sz="2000" dirty="0"/>
              <a:t>Simplicity</a:t>
            </a:r>
          </a:p>
          <a:p>
            <a:pPr eaLnBrk="1" hangingPunct="1">
              <a:defRPr/>
            </a:pPr>
            <a:r>
              <a:rPr lang="en-US" dirty="0"/>
              <a:t>Control development</a:t>
            </a:r>
          </a:p>
          <a:p>
            <a:pPr lvl="1" eaLnBrk="1" hangingPunct="1">
              <a:defRPr/>
            </a:pPr>
            <a:r>
              <a:rPr lang="en-US" sz="2000" dirty="0"/>
              <a:t>Decentralized, adaptive, robust,  no onsite support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4B20EF-97EE-4CC2-AC98-7F2C871D10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0BB0F27-4886-4918-96DF-69024F06B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352800"/>
            <a:ext cx="34580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18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ED80C-C1DA-490F-8326-E0DCC7264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Evolvable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A88ED-D40F-425A-9F92-3749E5A27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D5D770-66A5-4C40-82BD-C1904C28C7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fld id="{1EDB8F42-B7FE-47F5-8CF8-53E6CCD45F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pitchFamily="34" charset="0"/>
                <a:ea typeface="Microsoft YaHei" panose="020B0503020204020204" pitchFamily="34" charset="-122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Microsoft YaHei" panose="020B0503020204020204" pitchFamily="34" charset="-122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80F606B-7C13-4F28-82F7-5B90182867C4}"/>
              </a:ext>
            </a:extLst>
          </p:cNvPr>
          <p:cNvGrpSpPr/>
          <p:nvPr/>
        </p:nvGrpSpPr>
        <p:grpSpPr>
          <a:xfrm>
            <a:off x="952500" y="2133600"/>
            <a:ext cx="7239000" cy="3429000"/>
            <a:chOff x="1524000" y="3276600"/>
            <a:chExt cx="7239000" cy="3429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1198FE7-5451-4AE9-838F-A383A5B92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3276600"/>
              <a:ext cx="7239000" cy="3429000"/>
            </a:xfrm>
            <a:prstGeom prst="rect">
              <a:avLst/>
            </a:prstGeom>
            <a:solidFill>
              <a:schemeClr val="tx1"/>
            </a:solidFill>
            <a:ln w="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l"/>
                <a:defRPr sz="3200" b="1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2800" b="1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SzPct val="45000"/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marL="0" marR="0" lvl="0" indent="0" algn="ct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Microsoft YaHei" panose="020B0503020204020204" pitchFamily="34" charset="-122"/>
                <a:cs typeface="+mn-cs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DDCF003-E960-400E-99B8-F3844D3CE4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0" y="4433888"/>
              <a:ext cx="2286000" cy="1522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8">
              <a:extLst>
                <a:ext uri="{FF2B5EF4-FFF2-40B4-BE49-F238E27FC236}">
                  <a16:creationId xmlns:a16="http://schemas.microsoft.com/office/drawing/2014/main" id="{3ED5E0B9-A216-447D-983D-64DBEEBF72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0200" y="6338888"/>
              <a:ext cx="7162800" cy="3667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l"/>
                <a:defRPr sz="3200" b="1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2800" b="1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SzPct val="45000"/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marL="0" marR="0" lvl="0" indent="0" algn="ct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rPr>
                <a:t>Millions of years</a:t>
              </a:r>
            </a:p>
          </p:txBody>
        </p:sp>
        <p:pic>
          <p:nvPicPr>
            <p:cNvPr id="10" name="Picture 9" descr="mapant">
              <a:extLst>
                <a:ext uri="{FF2B5EF4-FFF2-40B4-BE49-F238E27FC236}">
                  <a16:creationId xmlns:a16="http://schemas.microsoft.com/office/drawing/2014/main" id="{1F2175FB-E7FE-4A53-B3A1-B7570267FC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4000" y="5160963"/>
              <a:ext cx="838200" cy="417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10">
              <a:extLst>
                <a:ext uri="{FF2B5EF4-FFF2-40B4-BE49-F238E27FC236}">
                  <a16:creationId xmlns:a16="http://schemas.microsoft.com/office/drawing/2014/main" id="{DF1D487F-7F57-4932-8E7F-E4E8608B4A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0200" y="3403600"/>
              <a:ext cx="7086600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l"/>
                <a:defRPr sz="3200" b="1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2800" b="1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SzPct val="45000"/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marL="0" marR="0" lvl="0" indent="0" algn="ctr" defTabSz="4572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rPr>
                <a:t>“Design” Goal: Survival</a:t>
              </a: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Garamond" pitchFamily="18" charset="0"/>
                <a:ea typeface="Microsoft YaHei" panose="020B0503020204020204" pitchFamily="34" charset="-122"/>
                <a:cs typeface="+mn-cs"/>
              </a:endParaRPr>
            </a:p>
          </p:txBody>
        </p:sp>
        <p:sp>
          <p:nvSpPr>
            <p:cNvPr id="12" name="Text Box 11">
              <a:extLst>
                <a:ext uri="{FF2B5EF4-FFF2-40B4-BE49-F238E27FC236}">
                  <a16:creationId xmlns:a16="http://schemas.microsoft.com/office/drawing/2014/main" id="{1E6B93A4-17BF-44C4-83A2-916A5B8A5D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6900" y="4371975"/>
              <a:ext cx="3187700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l"/>
                <a:defRPr sz="3200" b="1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2800" b="1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SzPct val="45000"/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marL="0" marR="0" lvl="0" indent="0" algn="ctr" defTabSz="4572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rPr>
                <a:t>Evolution</a:t>
              </a:r>
              <a:endPara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Garamond" pitchFamily="18" charset="0"/>
                <a:ea typeface="Microsoft YaHei" panose="020B0503020204020204" pitchFamily="34" charset="-122"/>
                <a:cs typeface="+mn-cs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2AC1DCB-7AC7-4A95-954E-178E3EB821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92675"/>
              <a:ext cx="1066800" cy="1281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03480DF-98D4-4DB4-A7B8-7C1D39BA77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15000" y="4052888"/>
              <a:ext cx="528638" cy="446087"/>
              <a:chOff x="4896" y="2592"/>
              <a:chExt cx="333" cy="281"/>
            </a:xfrm>
          </p:grpSpPr>
          <p:sp>
            <p:nvSpPr>
              <p:cNvPr id="16" name="Freeform 14">
                <a:extLst>
                  <a:ext uri="{FF2B5EF4-FFF2-40B4-BE49-F238E27FC236}">
                    <a16:creationId xmlns:a16="http://schemas.microsoft.com/office/drawing/2014/main" id="{B2F6B037-2ACD-447C-B5E7-E886BBCAD9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5" y="2782"/>
                <a:ext cx="40" cy="27"/>
              </a:xfrm>
              <a:custGeom>
                <a:avLst/>
                <a:gdLst>
                  <a:gd name="T0" fmla="*/ 0 w 120"/>
                  <a:gd name="T1" fmla="*/ 0 h 79"/>
                  <a:gd name="T2" fmla="*/ 0 w 120"/>
                  <a:gd name="T3" fmla="*/ 0 h 79"/>
                  <a:gd name="T4" fmla="*/ 0 w 120"/>
                  <a:gd name="T5" fmla="*/ 0 h 79"/>
                  <a:gd name="T6" fmla="*/ 0 w 120"/>
                  <a:gd name="T7" fmla="*/ 0 h 79"/>
                  <a:gd name="T8" fmla="*/ 0 w 120"/>
                  <a:gd name="T9" fmla="*/ 0 h 79"/>
                  <a:gd name="T10" fmla="*/ 0 w 120"/>
                  <a:gd name="T11" fmla="*/ 0 h 79"/>
                  <a:gd name="T12" fmla="*/ 0 w 120"/>
                  <a:gd name="T13" fmla="*/ 0 h 79"/>
                  <a:gd name="T14" fmla="*/ 0 w 120"/>
                  <a:gd name="T15" fmla="*/ 0 h 79"/>
                  <a:gd name="T16" fmla="*/ 0 w 120"/>
                  <a:gd name="T17" fmla="*/ 0 h 79"/>
                  <a:gd name="T18" fmla="*/ 0 w 120"/>
                  <a:gd name="T19" fmla="*/ 0 h 79"/>
                  <a:gd name="T20" fmla="*/ 0 w 120"/>
                  <a:gd name="T21" fmla="*/ 0 h 79"/>
                  <a:gd name="T22" fmla="*/ 0 w 120"/>
                  <a:gd name="T23" fmla="*/ 0 h 79"/>
                  <a:gd name="T24" fmla="*/ 0 w 120"/>
                  <a:gd name="T25" fmla="*/ 0 h 79"/>
                  <a:gd name="T26" fmla="*/ 0 w 120"/>
                  <a:gd name="T27" fmla="*/ 0 h 79"/>
                  <a:gd name="T28" fmla="*/ 0 w 120"/>
                  <a:gd name="T29" fmla="*/ 0 h 7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20" h="79">
                    <a:moveTo>
                      <a:pt x="120" y="10"/>
                    </a:moveTo>
                    <a:lnTo>
                      <a:pt x="112" y="0"/>
                    </a:lnTo>
                    <a:lnTo>
                      <a:pt x="94" y="0"/>
                    </a:lnTo>
                    <a:lnTo>
                      <a:pt x="60" y="20"/>
                    </a:lnTo>
                    <a:lnTo>
                      <a:pt x="43" y="29"/>
                    </a:lnTo>
                    <a:lnTo>
                      <a:pt x="17" y="49"/>
                    </a:lnTo>
                    <a:lnTo>
                      <a:pt x="8" y="59"/>
                    </a:lnTo>
                    <a:lnTo>
                      <a:pt x="0" y="79"/>
                    </a:lnTo>
                    <a:lnTo>
                      <a:pt x="8" y="79"/>
                    </a:lnTo>
                    <a:lnTo>
                      <a:pt x="17" y="79"/>
                    </a:lnTo>
                    <a:lnTo>
                      <a:pt x="43" y="79"/>
                    </a:lnTo>
                    <a:lnTo>
                      <a:pt x="77" y="79"/>
                    </a:lnTo>
                    <a:lnTo>
                      <a:pt x="103" y="59"/>
                    </a:lnTo>
                    <a:lnTo>
                      <a:pt x="120" y="59"/>
                    </a:lnTo>
                    <a:lnTo>
                      <a:pt x="120" y="10"/>
                    </a:ln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id="{4C27CB6D-F0AB-4336-AF7C-591478E17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7" y="2797"/>
                <a:ext cx="40" cy="30"/>
              </a:xfrm>
              <a:custGeom>
                <a:avLst/>
                <a:gdLst>
                  <a:gd name="T0" fmla="*/ 0 w 121"/>
                  <a:gd name="T1" fmla="*/ 0 h 90"/>
                  <a:gd name="T2" fmla="*/ 0 w 121"/>
                  <a:gd name="T3" fmla="*/ 0 h 90"/>
                  <a:gd name="T4" fmla="*/ 0 w 121"/>
                  <a:gd name="T5" fmla="*/ 0 h 90"/>
                  <a:gd name="T6" fmla="*/ 0 w 121"/>
                  <a:gd name="T7" fmla="*/ 0 h 90"/>
                  <a:gd name="T8" fmla="*/ 0 w 121"/>
                  <a:gd name="T9" fmla="*/ 0 h 90"/>
                  <a:gd name="T10" fmla="*/ 0 w 121"/>
                  <a:gd name="T11" fmla="*/ 0 h 90"/>
                  <a:gd name="T12" fmla="*/ 0 w 121"/>
                  <a:gd name="T13" fmla="*/ 0 h 90"/>
                  <a:gd name="T14" fmla="*/ 0 w 121"/>
                  <a:gd name="T15" fmla="*/ 0 h 90"/>
                  <a:gd name="T16" fmla="*/ 0 w 121"/>
                  <a:gd name="T17" fmla="*/ 0 h 90"/>
                  <a:gd name="T18" fmla="*/ 0 w 121"/>
                  <a:gd name="T19" fmla="*/ 0 h 90"/>
                  <a:gd name="T20" fmla="*/ 0 w 121"/>
                  <a:gd name="T21" fmla="*/ 0 h 90"/>
                  <a:gd name="T22" fmla="*/ 0 w 121"/>
                  <a:gd name="T23" fmla="*/ 0 h 90"/>
                  <a:gd name="T24" fmla="*/ 0 w 121"/>
                  <a:gd name="T25" fmla="*/ 0 h 90"/>
                  <a:gd name="T26" fmla="*/ 0 w 121"/>
                  <a:gd name="T27" fmla="*/ 0 h 90"/>
                  <a:gd name="T28" fmla="*/ 0 w 121"/>
                  <a:gd name="T29" fmla="*/ 0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21" h="90">
                    <a:moveTo>
                      <a:pt x="121" y="0"/>
                    </a:moveTo>
                    <a:lnTo>
                      <a:pt x="112" y="0"/>
                    </a:lnTo>
                    <a:lnTo>
                      <a:pt x="86" y="0"/>
                    </a:lnTo>
                    <a:lnTo>
                      <a:pt x="60" y="10"/>
                    </a:lnTo>
                    <a:lnTo>
                      <a:pt x="26" y="40"/>
                    </a:lnTo>
                    <a:lnTo>
                      <a:pt x="17" y="50"/>
                    </a:lnTo>
                    <a:lnTo>
                      <a:pt x="8" y="60"/>
                    </a:lnTo>
                    <a:lnTo>
                      <a:pt x="0" y="70"/>
                    </a:lnTo>
                    <a:lnTo>
                      <a:pt x="0" y="80"/>
                    </a:lnTo>
                    <a:lnTo>
                      <a:pt x="17" y="80"/>
                    </a:lnTo>
                    <a:lnTo>
                      <a:pt x="43" y="90"/>
                    </a:lnTo>
                    <a:lnTo>
                      <a:pt x="60" y="80"/>
                    </a:lnTo>
                    <a:lnTo>
                      <a:pt x="86" y="70"/>
                    </a:lnTo>
                    <a:lnTo>
                      <a:pt x="121" y="50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:a16="http://schemas.microsoft.com/office/drawing/2014/main" id="{D0842A6E-D598-4135-B828-783ECA92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9" y="2810"/>
                <a:ext cx="38" cy="34"/>
              </a:xfrm>
              <a:custGeom>
                <a:avLst/>
                <a:gdLst>
                  <a:gd name="T0" fmla="*/ 0 w 113"/>
                  <a:gd name="T1" fmla="*/ 0 h 100"/>
                  <a:gd name="T2" fmla="*/ 0 w 113"/>
                  <a:gd name="T3" fmla="*/ 0 h 100"/>
                  <a:gd name="T4" fmla="*/ 0 w 113"/>
                  <a:gd name="T5" fmla="*/ 0 h 100"/>
                  <a:gd name="T6" fmla="*/ 0 w 113"/>
                  <a:gd name="T7" fmla="*/ 0 h 100"/>
                  <a:gd name="T8" fmla="*/ 0 w 113"/>
                  <a:gd name="T9" fmla="*/ 0 h 100"/>
                  <a:gd name="T10" fmla="*/ 0 w 113"/>
                  <a:gd name="T11" fmla="*/ 0 h 100"/>
                  <a:gd name="T12" fmla="*/ 0 w 113"/>
                  <a:gd name="T13" fmla="*/ 0 h 100"/>
                  <a:gd name="T14" fmla="*/ 0 w 113"/>
                  <a:gd name="T15" fmla="*/ 0 h 100"/>
                  <a:gd name="T16" fmla="*/ 0 w 113"/>
                  <a:gd name="T17" fmla="*/ 0 h 100"/>
                  <a:gd name="T18" fmla="*/ 0 w 113"/>
                  <a:gd name="T19" fmla="*/ 0 h 100"/>
                  <a:gd name="T20" fmla="*/ 0 w 113"/>
                  <a:gd name="T21" fmla="*/ 0 h 100"/>
                  <a:gd name="T22" fmla="*/ 0 w 113"/>
                  <a:gd name="T23" fmla="*/ 0 h 100"/>
                  <a:gd name="T24" fmla="*/ 0 w 113"/>
                  <a:gd name="T25" fmla="*/ 0 h 100"/>
                  <a:gd name="T26" fmla="*/ 0 w 113"/>
                  <a:gd name="T27" fmla="*/ 0 h 100"/>
                  <a:gd name="T28" fmla="*/ 0 w 113"/>
                  <a:gd name="T29" fmla="*/ 0 h 100"/>
                  <a:gd name="T30" fmla="*/ 0 w 113"/>
                  <a:gd name="T31" fmla="*/ 0 h 10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3" h="100">
                    <a:moveTo>
                      <a:pt x="104" y="0"/>
                    </a:moveTo>
                    <a:lnTo>
                      <a:pt x="87" y="0"/>
                    </a:lnTo>
                    <a:lnTo>
                      <a:pt x="52" y="20"/>
                    </a:lnTo>
                    <a:lnTo>
                      <a:pt x="26" y="40"/>
                    </a:lnTo>
                    <a:lnTo>
                      <a:pt x="18" y="50"/>
                    </a:lnTo>
                    <a:lnTo>
                      <a:pt x="9" y="80"/>
                    </a:lnTo>
                    <a:lnTo>
                      <a:pt x="0" y="90"/>
                    </a:lnTo>
                    <a:lnTo>
                      <a:pt x="0" y="100"/>
                    </a:lnTo>
                    <a:lnTo>
                      <a:pt x="9" y="100"/>
                    </a:lnTo>
                    <a:lnTo>
                      <a:pt x="35" y="90"/>
                    </a:lnTo>
                    <a:lnTo>
                      <a:pt x="52" y="80"/>
                    </a:lnTo>
                    <a:lnTo>
                      <a:pt x="78" y="70"/>
                    </a:lnTo>
                    <a:lnTo>
                      <a:pt x="95" y="60"/>
                    </a:lnTo>
                    <a:lnTo>
                      <a:pt x="104" y="40"/>
                    </a:lnTo>
                    <a:lnTo>
                      <a:pt x="113" y="3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:a16="http://schemas.microsoft.com/office/drawing/2014/main" id="{5D590B74-94BE-48E1-A0DC-EC85293886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5" y="2820"/>
                <a:ext cx="32" cy="33"/>
              </a:xfrm>
              <a:custGeom>
                <a:avLst/>
                <a:gdLst>
                  <a:gd name="T0" fmla="*/ 0 w 95"/>
                  <a:gd name="T1" fmla="*/ 0 h 99"/>
                  <a:gd name="T2" fmla="*/ 0 w 95"/>
                  <a:gd name="T3" fmla="*/ 0 h 99"/>
                  <a:gd name="T4" fmla="*/ 0 w 95"/>
                  <a:gd name="T5" fmla="*/ 0 h 99"/>
                  <a:gd name="T6" fmla="*/ 0 w 95"/>
                  <a:gd name="T7" fmla="*/ 0 h 99"/>
                  <a:gd name="T8" fmla="*/ 0 w 95"/>
                  <a:gd name="T9" fmla="*/ 0 h 99"/>
                  <a:gd name="T10" fmla="*/ 0 w 95"/>
                  <a:gd name="T11" fmla="*/ 0 h 99"/>
                  <a:gd name="T12" fmla="*/ 0 w 95"/>
                  <a:gd name="T13" fmla="*/ 0 h 99"/>
                  <a:gd name="T14" fmla="*/ 0 w 95"/>
                  <a:gd name="T15" fmla="*/ 0 h 99"/>
                  <a:gd name="T16" fmla="*/ 0 w 95"/>
                  <a:gd name="T17" fmla="*/ 0 h 99"/>
                  <a:gd name="T18" fmla="*/ 0 w 95"/>
                  <a:gd name="T19" fmla="*/ 0 h 99"/>
                  <a:gd name="T20" fmla="*/ 0 w 95"/>
                  <a:gd name="T21" fmla="*/ 0 h 99"/>
                  <a:gd name="T22" fmla="*/ 0 w 95"/>
                  <a:gd name="T23" fmla="*/ 0 h 99"/>
                  <a:gd name="T24" fmla="*/ 0 w 95"/>
                  <a:gd name="T25" fmla="*/ 0 h 99"/>
                  <a:gd name="T26" fmla="*/ 0 w 95"/>
                  <a:gd name="T27" fmla="*/ 0 h 99"/>
                  <a:gd name="T28" fmla="*/ 0 w 95"/>
                  <a:gd name="T29" fmla="*/ 0 h 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5" h="99">
                    <a:moveTo>
                      <a:pt x="77" y="0"/>
                    </a:moveTo>
                    <a:lnTo>
                      <a:pt x="51" y="20"/>
                    </a:lnTo>
                    <a:lnTo>
                      <a:pt x="17" y="50"/>
                    </a:lnTo>
                    <a:lnTo>
                      <a:pt x="8" y="60"/>
                    </a:lnTo>
                    <a:lnTo>
                      <a:pt x="0" y="70"/>
                    </a:lnTo>
                    <a:lnTo>
                      <a:pt x="0" y="89"/>
                    </a:lnTo>
                    <a:lnTo>
                      <a:pt x="0" y="99"/>
                    </a:lnTo>
                    <a:lnTo>
                      <a:pt x="17" y="99"/>
                    </a:lnTo>
                    <a:lnTo>
                      <a:pt x="34" y="89"/>
                    </a:lnTo>
                    <a:lnTo>
                      <a:pt x="60" y="70"/>
                    </a:lnTo>
                    <a:lnTo>
                      <a:pt x="77" y="50"/>
                    </a:lnTo>
                    <a:lnTo>
                      <a:pt x="86" y="30"/>
                    </a:lnTo>
                    <a:lnTo>
                      <a:pt x="95" y="10"/>
                    </a:lnTo>
                    <a:lnTo>
                      <a:pt x="86" y="0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id="{819E249A-D430-4B0C-AFEA-78BDFEEFB5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5" y="2820"/>
                <a:ext cx="32" cy="33"/>
              </a:xfrm>
              <a:custGeom>
                <a:avLst/>
                <a:gdLst>
                  <a:gd name="T0" fmla="*/ 0 w 95"/>
                  <a:gd name="T1" fmla="*/ 0 h 99"/>
                  <a:gd name="T2" fmla="*/ 0 w 95"/>
                  <a:gd name="T3" fmla="*/ 0 h 99"/>
                  <a:gd name="T4" fmla="*/ 0 w 95"/>
                  <a:gd name="T5" fmla="*/ 0 h 99"/>
                  <a:gd name="T6" fmla="*/ 0 w 95"/>
                  <a:gd name="T7" fmla="*/ 0 h 99"/>
                  <a:gd name="T8" fmla="*/ 0 w 95"/>
                  <a:gd name="T9" fmla="*/ 0 h 99"/>
                  <a:gd name="T10" fmla="*/ 0 w 95"/>
                  <a:gd name="T11" fmla="*/ 0 h 99"/>
                  <a:gd name="T12" fmla="*/ 0 w 95"/>
                  <a:gd name="T13" fmla="*/ 0 h 99"/>
                  <a:gd name="T14" fmla="*/ 0 w 95"/>
                  <a:gd name="T15" fmla="*/ 0 h 99"/>
                  <a:gd name="T16" fmla="*/ 0 w 95"/>
                  <a:gd name="T17" fmla="*/ 0 h 99"/>
                  <a:gd name="T18" fmla="*/ 0 w 95"/>
                  <a:gd name="T19" fmla="*/ 0 h 99"/>
                  <a:gd name="T20" fmla="*/ 0 w 95"/>
                  <a:gd name="T21" fmla="*/ 0 h 99"/>
                  <a:gd name="T22" fmla="*/ 0 w 95"/>
                  <a:gd name="T23" fmla="*/ 0 h 99"/>
                  <a:gd name="T24" fmla="*/ 0 w 95"/>
                  <a:gd name="T25" fmla="*/ 0 h 99"/>
                  <a:gd name="T26" fmla="*/ 0 w 95"/>
                  <a:gd name="T27" fmla="*/ 0 h 9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95" h="99">
                    <a:moveTo>
                      <a:pt x="77" y="0"/>
                    </a:moveTo>
                    <a:lnTo>
                      <a:pt x="51" y="20"/>
                    </a:lnTo>
                    <a:lnTo>
                      <a:pt x="17" y="50"/>
                    </a:lnTo>
                    <a:lnTo>
                      <a:pt x="8" y="60"/>
                    </a:lnTo>
                    <a:lnTo>
                      <a:pt x="0" y="70"/>
                    </a:lnTo>
                    <a:lnTo>
                      <a:pt x="0" y="89"/>
                    </a:lnTo>
                    <a:lnTo>
                      <a:pt x="0" y="99"/>
                    </a:lnTo>
                    <a:lnTo>
                      <a:pt x="17" y="99"/>
                    </a:lnTo>
                    <a:lnTo>
                      <a:pt x="34" y="89"/>
                    </a:lnTo>
                    <a:lnTo>
                      <a:pt x="60" y="70"/>
                    </a:lnTo>
                    <a:lnTo>
                      <a:pt x="77" y="50"/>
                    </a:lnTo>
                    <a:lnTo>
                      <a:pt x="86" y="30"/>
                    </a:lnTo>
                    <a:lnTo>
                      <a:pt x="95" y="10"/>
                    </a:lnTo>
                    <a:lnTo>
                      <a:pt x="86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:a16="http://schemas.microsoft.com/office/drawing/2014/main" id="{9C987D52-61AD-4A56-940A-61EEC7A6FA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7" y="2827"/>
                <a:ext cx="20" cy="40"/>
              </a:xfrm>
              <a:custGeom>
                <a:avLst/>
                <a:gdLst>
                  <a:gd name="T0" fmla="*/ 0 w 61"/>
                  <a:gd name="T1" fmla="*/ 0 h 119"/>
                  <a:gd name="T2" fmla="*/ 0 w 61"/>
                  <a:gd name="T3" fmla="*/ 0 h 119"/>
                  <a:gd name="T4" fmla="*/ 0 w 61"/>
                  <a:gd name="T5" fmla="*/ 0 h 119"/>
                  <a:gd name="T6" fmla="*/ 0 w 61"/>
                  <a:gd name="T7" fmla="*/ 0 h 119"/>
                  <a:gd name="T8" fmla="*/ 0 w 61"/>
                  <a:gd name="T9" fmla="*/ 0 h 119"/>
                  <a:gd name="T10" fmla="*/ 0 w 61"/>
                  <a:gd name="T11" fmla="*/ 0 h 119"/>
                  <a:gd name="T12" fmla="*/ 0 w 61"/>
                  <a:gd name="T13" fmla="*/ 0 h 119"/>
                  <a:gd name="T14" fmla="*/ 0 w 61"/>
                  <a:gd name="T15" fmla="*/ 0 h 119"/>
                  <a:gd name="T16" fmla="*/ 0 w 61"/>
                  <a:gd name="T17" fmla="*/ 0 h 119"/>
                  <a:gd name="T18" fmla="*/ 0 w 61"/>
                  <a:gd name="T19" fmla="*/ 0 h 119"/>
                  <a:gd name="T20" fmla="*/ 0 w 61"/>
                  <a:gd name="T21" fmla="*/ 0 h 119"/>
                  <a:gd name="T22" fmla="*/ 0 w 61"/>
                  <a:gd name="T23" fmla="*/ 0 h 119"/>
                  <a:gd name="T24" fmla="*/ 0 w 61"/>
                  <a:gd name="T25" fmla="*/ 0 h 119"/>
                  <a:gd name="T26" fmla="*/ 0 w 61"/>
                  <a:gd name="T27" fmla="*/ 0 h 1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61" h="119">
                    <a:moveTo>
                      <a:pt x="52" y="0"/>
                    </a:moveTo>
                    <a:lnTo>
                      <a:pt x="35" y="20"/>
                    </a:lnTo>
                    <a:lnTo>
                      <a:pt x="9" y="40"/>
                    </a:lnTo>
                    <a:lnTo>
                      <a:pt x="0" y="69"/>
                    </a:lnTo>
                    <a:lnTo>
                      <a:pt x="0" y="89"/>
                    </a:lnTo>
                    <a:lnTo>
                      <a:pt x="0" y="109"/>
                    </a:lnTo>
                    <a:lnTo>
                      <a:pt x="0" y="119"/>
                    </a:lnTo>
                    <a:lnTo>
                      <a:pt x="9" y="119"/>
                    </a:lnTo>
                    <a:lnTo>
                      <a:pt x="26" y="109"/>
                    </a:lnTo>
                    <a:lnTo>
                      <a:pt x="35" y="99"/>
                    </a:lnTo>
                    <a:lnTo>
                      <a:pt x="43" y="69"/>
                    </a:lnTo>
                    <a:lnTo>
                      <a:pt x="52" y="30"/>
                    </a:lnTo>
                    <a:lnTo>
                      <a:pt x="61" y="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2" name="Freeform 20">
                <a:extLst>
                  <a:ext uri="{FF2B5EF4-FFF2-40B4-BE49-F238E27FC236}">
                    <a16:creationId xmlns:a16="http://schemas.microsoft.com/office/drawing/2014/main" id="{36707230-3C52-47CB-9002-2D88EDC9E3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7" y="2827"/>
                <a:ext cx="20" cy="40"/>
              </a:xfrm>
              <a:custGeom>
                <a:avLst/>
                <a:gdLst>
                  <a:gd name="T0" fmla="*/ 0 w 61"/>
                  <a:gd name="T1" fmla="*/ 0 h 119"/>
                  <a:gd name="T2" fmla="*/ 0 w 61"/>
                  <a:gd name="T3" fmla="*/ 0 h 119"/>
                  <a:gd name="T4" fmla="*/ 0 w 61"/>
                  <a:gd name="T5" fmla="*/ 0 h 119"/>
                  <a:gd name="T6" fmla="*/ 0 w 61"/>
                  <a:gd name="T7" fmla="*/ 0 h 119"/>
                  <a:gd name="T8" fmla="*/ 0 w 61"/>
                  <a:gd name="T9" fmla="*/ 0 h 119"/>
                  <a:gd name="T10" fmla="*/ 0 w 61"/>
                  <a:gd name="T11" fmla="*/ 0 h 119"/>
                  <a:gd name="T12" fmla="*/ 0 w 61"/>
                  <a:gd name="T13" fmla="*/ 0 h 119"/>
                  <a:gd name="T14" fmla="*/ 0 w 61"/>
                  <a:gd name="T15" fmla="*/ 0 h 119"/>
                  <a:gd name="T16" fmla="*/ 0 w 61"/>
                  <a:gd name="T17" fmla="*/ 0 h 119"/>
                  <a:gd name="T18" fmla="*/ 0 w 61"/>
                  <a:gd name="T19" fmla="*/ 0 h 119"/>
                  <a:gd name="T20" fmla="*/ 0 w 61"/>
                  <a:gd name="T21" fmla="*/ 0 h 119"/>
                  <a:gd name="T22" fmla="*/ 0 w 61"/>
                  <a:gd name="T23" fmla="*/ 0 h 119"/>
                  <a:gd name="T24" fmla="*/ 0 w 61"/>
                  <a:gd name="T25" fmla="*/ 0 h 11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1" h="119">
                    <a:moveTo>
                      <a:pt x="52" y="0"/>
                    </a:moveTo>
                    <a:lnTo>
                      <a:pt x="35" y="20"/>
                    </a:lnTo>
                    <a:lnTo>
                      <a:pt x="9" y="40"/>
                    </a:lnTo>
                    <a:lnTo>
                      <a:pt x="0" y="69"/>
                    </a:lnTo>
                    <a:lnTo>
                      <a:pt x="0" y="89"/>
                    </a:lnTo>
                    <a:lnTo>
                      <a:pt x="0" y="109"/>
                    </a:lnTo>
                    <a:lnTo>
                      <a:pt x="0" y="119"/>
                    </a:lnTo>
                    <a:lnTo>
                      <a:pt x="9" y="119"/>
                    </a:lnTo>
                    <a:lnTo>
                      <a:pt x="26" y="109"/>
                    </a:lnTo>
                    <a:lnTo>
                      <a:pt x="35" y="99"/>
                    </a:lnTo>
                    <a:lnTo>
                      <a:pt x="43" y="69"/>
                    </a:lnTo>
                    <a:lnTo>
                      <a:pt x="52" y="30"/>
                    </a:lnTo>
                    <a:lnTo>
                      <a:pt x="61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D2F4CD83-1F3C-425F-8FCA-6C778C80AE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4" y="2827"/>
                <a:ext cx="3" cy="0"/>
              </a:xfrm>
              <a:custGeom>
                <a:avLst/>
                <a:gdLst>
                  <a:gd name="T0" fmla="*/ 0 w 9"/>
                  <a:gd name="T1" fmla="*/ 0 w 9"/>
                  <a:gd name="T2" fmla="*/ 0 w 9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9">
                    <a:moveTo>
                      <a:pt x="9" y="0"/>
                    </a:moveTo>
                    <a:lnTo>
                      <a:pt x="0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4" name="Line 22">
                <a:extLst>
                  <a:ext uri="{FF2B5EF4-FFF2-40B4-BE49-F238E27FC236}">
                    <a16:creationId xmlns:a16="http://schemas.microsoft.com/office/drawing/2014/main" id="{0B909F15-0810-49EC-B7DC-3D4818AB7A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34" y="2827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5" name="Freeform 23">
                <a:extLst>
                  <a:ext uri="{FF2B5EF4-FFF2-40B4-BE49-F238E27FC236}">
                    <a16:creationId xmlns:a16="http://schemas.microsoft.com/office/drawing/2014/main" id="{32577B14-3687-4C92-8C0F-6E177B53E7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8" y="2827"/>
                <a:ext cx="15" cy="46"/>
              </a:xfrm>
              <a:custGeom>
                <a:avLst/>
                <a:gdLst>
                  <a:gd name="T0" fmla="*/ 0 w 43"/>
                  <a:gd name="T1" fmla="*/ 0 h 139"/>
                  <a:gd name="T2" fmla="*/ 0 w 43"/>
                  <a:gd name="T3" fmla="*/ 0 h 139"/>
                  <a:gd name="T4" fmla="*/ 0 w 43"/>
                  <a:gd name="T5" fmla="*/ 0 h 139"/>
                  <a:gd name="T6" fmla="*/ 0 w 43"/>
                  <a:gd name="T7" fmla="*/ 0 h 139"/>
                  <a:gd name="T8" fmla="*/ 0 w 43"/>
                  <a:gd name="T9" fmla="*/ 0 h 139"/>
                  <a:gd name="T10" fmla="*/ 0 w 43"/>
                  <a:gd name="T11" fmla="*/ 0 h 139"/>
                  <a:gd name="T12" fmla="*/ 0 w 43"/>
                  <a:gd name="T13" fmla="*/ 0 h 139"/>
                  <a:gd name="T14" fmla="*/ 0 w 43"/>
                  <a:gd name="T15" fmla="*/ 0 h 139"/>
                  <a:gd name="T16" fmla="*/ 0 w 43"/>
                  <a:gd name="T17" fmla="*/ 0 h 139"/>
                  <a:gd name="T18" fmla="*/ 0 w 43"/>
                  <a:gd name="T19" fmla="*/ 0 h 139"/>
                  <a:gd name="T20" fmla="*/ 0 w 43"/>
                  <a:gd name="T21" fmla="*/ 0 h 139"/>
                  <a:gd name="T22" fmla="*/ 0 w 43"/>
                  <a:gd name="T23" fmla="*/ 0 h 139"/>
                  <a:gd name="T24" fmla="*/ 0 w 43"/>
                  <a:gd name="T25" fmla="*/ 0 h 139"/>
                  <a:gd name="T26" fmla="*/ 0 w 43"/>
                  <a:gd name="T27" fmla="*/ 0 h 139"/>
                  <a:gd name="T28" fmla="*/ 0 w 43"/>
                  <a:gd name="T29" fmla="*/ 0 h 13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3" h="139">
                    <a:moveTo>
                      <a:pt x="34" y="0"/>
                    </a:moveTo>
                    <a:lnTo>
                      <a:pt x="17" y="0"/>
                    </a:lnTo>
                    <a:lnTo>
                      <a:pt x="8" y="50"/>
                    </a:lnTo>
                    <a:lnTo>
                      <a:pt x="0" y="89"/>
                    </a:lnTo>
                    <a:lnTo>
                      <a:pt x="0" y="109"/>
                    </a:lnTo>
                    <a:lnTo>
                      <a:pt x="8" y="129"/>
                    </a:lnTo>
                    <a:lnTo>
                      <a:pt x="8" y="139"/>
                    </a:lnTo>
                    <a:lnTo>
                      <a:pt x="26" y="119"/>
                    </a:lnTo>
                    <a:lnTo>
                      <a:pt x="43" y="109"/>
                    </a:lnTo>
                    <a:lnTo>
                      <a:pt x="34" y="89"/>
                    </a:lnTo>
                    <a:lnTo>
                      <a:pt x="34" y="50"/>
                    </a:lnTo>
                    <a:lnTo>
                      <a:pt x="34" y="20"/>
                    </a:lnTo>
                    <a:lnTo>
                      <a:pt x="34" y="0"/>
                    </a:lnTo>
                    <a:lnTo>
                      <a:pt x="17" y="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Freeform 24">
                <a:extLst>
                  <a:ext uri="{FF2B5EF4-FFF2-40B4-BE49-F238E27FC236}">
                    <a16:creationId xmlns:a16="http://schemas.microsoft.com/office/drawing/2014/main" id="{C3DC48F6-6F14-4239-9BA0-D0B393D9E1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8" y="2827"/>
                <a:ext cx="15" cy="46"/>
              </a:xfrm>
              <a:custGeom>
                <a:avLst/>
                <a:gdLst>
                  <a:gd name="T0" fmla="*/ 0 w 43"/>
                  <a:gd name="T1" fmla="*/ 0 h 139"/>
                  <a:gd name="T2" fmla="*/ 0 w 43"/>
                  <a:gd name="T3" fmla="*/ 0 h 139"/>
                  <a:gd name="T4" fmla="*/ 0 w 43"/>
                  <a:gd name="T5" fmla="*/ 0 h 139"/>
                  <a:gd name="T6" fmla="*/ 0 w 43"/>
                  <a:gd name="T7" fmla="*/ 0 h 139"/>
                  <a:gd name="T8" fmla="*/ 0 w 43"/>
                  <a:gd name="T9" fmla="*/ 0 h 139"/>
                  <a:gd name="T10" fmla="*/ 0 w 43"/>
                  <a:gd name="T11" fmla="*/ 0 h 139"/>
                  <a:gd name="T12" fmla="*/ 0 w 43"/>
                  <a:gd name="T13" fmla="*/ 0 h 139"/>
                  <a:gd name="T14" fmla="*/ 0 w 43"/>
                  <a:gd name="T15" fmla="*/ 0 h 139"/>
                  <a:gd name="T16" fmla="*/ 0 w 43"/>
                  <a:gd name="T17" fmla="*/ 0 h 139"/>
                  <a:gd name="T18" fmla="*/ 0 w 43"/>
                  <a:gd name="T19" fmla="*/ 0 h 139"/>
                  <a:gd name="T20" fmla="*/ 0 w 43"/>
                  <a:gd name="T21" fmla="*/ 0 h 139"/>
                  <a:gd name="T22" fmla="*/ 0 w 43"/>
                  <a:gd name="T23" fmla="*/ 0 h 139"/>
                  <a:gd name="T24" fmla="*/ 0 w 43"/>
                  <a:gd name="T25" fmla="*/ 0 h 139"/>
                  <a:gd name="T26" fmla="*/ 0 w 43"/>
                  <a:gd name="T27" fmla="*/ 0 h 1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3" h="139">
                    <a:moveTo>
                      <a:pt x="34" y="0"/>
                    </a:moveTo>
                    <a:lnTo>
                      <a:pt x="17" y="0"/>
                    </a:lnTo>
                    <a:lnTo>
                      <a:pt x="8" y="50"/>
                    </a:lnTo>
                    <a:lnTo>
                      <a:pt x="0" y="89"/>
                    </a:lnTo>
                    <a:lnTo>
                      <a:pt x="0" y="109"/>
                    </a:lnTo>
                    <a:lnTo>
                      <a:pt x="8" y="129"/>
                    </a:lnTo>
                    <a:lnTo>
                      <a:pt x="8" y="139"/>
                    </a:lnTo>
                    <a:lnTo>
                      <a:pt x="26" y="119"/>
                    </a:lnTo>
                    <a:lnTo>
                      <a:pt x="43" y="109"/>
                    </a:lnTo>
                    <a:lnTo>
                      <a:pt x="34" y="89"/>
                    </a:lnTo>
                    <a:lnTo>
                      <a:pt x="34" y="50"/>
                    </a:lnTo>
                    <a:lnTo>
                      <a:pt x="34" y="20"/>
                    </a:lnTo>
                    <a:lnTo>
                      <a:pt x="34" y="0"/>
                    </a:lnTo>
                    <a:lnTo>
                      <a:pt x="17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7" name="Freeform 25">
                <a:extLst>
                  <a:ext uri="{FF2B5EF4-FFF2-40B4-BE49-F238E27FC236}">
                    <a16:creationId xmlns:a16="http://schemas.microsoft.com/office/drawing/2014/main" id="{5F01DAAD-F56F-46E4-A9B7-6100F4339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0" y="2820"/>
                <a:ext cx="14" cy="53"/>
              </a:xfrm>
              <a:custGeom>
                <a:avLst/>
                <a:gdLst>
                  <a:gd name="T0" fmla="*/ 0 w 43"/>
                  <a:gd name="T1" fmla="*/ 0 h 159"/>
                  <a:gd name="T2" fmla="*/ 0 w 43"/>
                  <a:gd name="T3" fmla="*/ 0 h 159"/>
                  <a:gd name="T4" fmla="*/ 0 w 43"/>
                  <a:gd name="T5" fmla="*/ 0 h 159"/>
                  <a:gd name="T6" fmla="*/ 0 w 43"/>
                  <a:gd name="T7" fmla="*/ 0 h 159"/>
                  <a:gd name="T8" fmla="*/ 0 w 43"/>
                  <a:gd name="T9" fmla="*/ 0 h 159"/>
                  <a:gd name="T10" fmla="*/ 0 w 43"/>
                  <a:gd name="T11" fmla="*/ 0 h 159"/>
                  <a:gd name="T12" fmla="*/ 0 w 43"/>
                  <a:gd name="T13" fmla="*/ 0 h 159"/>
                  <a:gd name="T14" fmla="*/ 0 w 43"/>
                  <a:gd name="T15" fmla="*/ 0 h 159"/>
                  <a:gd name="T16" fmla="*/ 0 w 43"/>
                  <a:gd name="T17" fmla="*/ 0 h 159"/>
                  <a:gd name="T18" fmla="*/ 0 w 43"/>
                  <a:gd name="T19" fmla="*/ 0 h 159"/>
                  <a:gd name="T20" fmla="*/ 0 w 43"/>
                  <a:gd name="T21" fmla="*/ 0 h 159"/>
                  <a:gd name="T22" fmla="*/ 0 w 43"/>
                  <a:gd name="T23" fmla="*/ 0 h 159"/>
                  <a:gd name="T24" fmla="*/ 0 w 43"/>
                  <a:gd name="T25" fmla="*/ 0 h 159"/>
                  <a:gd name="T26" fmla="*/ 0 w 43"/>
                  <a:gd name="T27" fmla="*/ 0 h 15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3" h="159">
                    <a:moveTo>
                      <a:pt x="26" y="0"/>
                    </a:moveTo>
                    <a:lnTo>
                      <a:pt x="0" y="20"/>
                    </a:lnTo>
                    <a:lnTo>
                      <a:pt x="0" y="50"/>
                    </a:lnTo>
                    <a:lnTo>
                      <a:pt x="0" y="89"/>
                    </a:lnTo>
                    <a:lnTo>
                      <a:pt x="0" y="119"/>
                    </a:lnTo>
                    <a:lnTo>
                      <a:pt x="9" y="139"/>
                    </a:lnTo>
                    <a:lnTo>
                      <a:pt x="26" y="159"/>
                    </a:lnTo>
                    <a:lnTo>
                      <a:pt x="35" y="149"/>
                    </a:lnTo>
                    <a:lnTo>
                      <a:pt x="43" y="129"/>
                    </a:lnTo>
                    <a:lnTo>
                      <a:pt x="43" y="119"/>
                    </a:lnTo>
                    <a:lnTo>
                      <a:pt x="35" y="89"/>
                    </a:lnTo>
                    <a:lnTo>
                      <a:pt x="26" y="60"/>
                    </a:lnTo>
                    <a:lnTo>
                      <a:pt x="26" y="3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8" name="Freeform 26">
                <a:extLst>
                  <a:ext uri="{FF2B5EF4-FFF2-40B4-BE49-F238E27FC236}">
                    <a16:creationId xmlns:a16="http://schemas.microsoft.com/office/drawing/2014/main" id="{E0A87019-C313-4A08-835E-531BEC8B5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8" y="2810"/>
                <a:ext cx="20" cy="57"/>
              </a:xfrm>
              <a:custGeom>
                <a:avLst/>
                <a:gdLst>
                  <a:gd name="T0" fmla="*/ 0 w 59"/>
                  <a:gd name="T1" fmla="*/ 0 h 169"/>
                  <a:gd name="T2" fmla="*/ 0 w 59"/>
                  <a:gd name="T3" fmla="*/ 0 h 169"/>
                  <a:gd name="T4" fmla="*/ 0 w 59"/>
                  <a:gd name="T5" fmla="*/ 0 h 169"/>
                  <a:gd name="T6" fmla="*/ 0 w 59"/>
                  <a:gd name="T7" fmla="*/ 0 h 169"/>
                  <a:gd name="T8" fmla="*/ 0 w 59"/>
                  <a:gd name="T9" fmla="*/ 0 h 169"/>
                  <a:gd name="T10" fmla="*/ 0 w 59"/>
                  <a:gd name="T11" fmla="*/ 0 h 169"/>
                  <a:gd name="T12" fmla="*/ 0 w 59"/>
                  <a:gd name="T13" fmla="*/ 0 h 169"/>
                  <a:gd name="T14" fmla="*/ 0 w 59"/>
                  <a:gd name="T15" fmla="*/ 0 h 169"/>
                  <a:gd name="T16" fmla="*/ 0 w 59"/>
                  <a:gd name="T17" fmla="*/ 0 h 169"/>
                  <a:gd name="T18" fmla="*/ 0 w 59"/>
                  <a:gd name="T19" fmla="*/ 0 h 169"/>
                  <a:gd name="T20" fmla="*/ 0 w 59"/>
                  <a:gd name="T21" fmla="*/ 0 h 169"/>
                  <a:gd name="T22" fmla="*/ 0 w 59"/>
                  <a:gd name="T23" fmla="*/ 0 h 169"/>
                  <a:gd name="T24" fmla="*/ 0 w 59"/>
                  <a:gd name="T25" fmla="*/ 0 h 169"/>
                  <a:gd name="T26" fmla="*/ 0 w 59"/>
                  <a:gd name="T27" fmla="*/ 0 h 169"/>
                  <a:gd name="T28" fmla="*/ 0 w 59"/>
                  <a:gd name="T29" fmla="*/ 0 h 169"/>
                  <a:gd name="T30" fmla="*/ 0 w 59"/>
                  <a:gd name="T31" fmla="*/ 0 h 169"/>
                  <a:gd name="T32" fmla="*/ 0 w 59"/>
                  <a:gd name="T33" fmla="*/ 0 h 16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9" h="169">
                    <a:moveTo>
                      <a:pt x="35" y="0"/>
                    </a:moveTo>
                    <a:lnTo>
                      <a:pt x="9" y="30"/>
                    </a:lnTo>
                    <a:lnTo>
                      <a:pt x="0" y="40"/>
                    </a:lnTo>
                    <a:lnTo>
                      <a:pt x="0" y="70"/>
                    </a:lnTo>
                    <a:lnTo>
                      <a:pt x="9" y="110"/>
                    </a:lnTo>
                    <a:lnTo>
                      <a:pt x="17" y="139"/>
                    </a:lnTo>
                    <a:lnTo>
                      <a:pt x="26" y="159"/>
                    </a:lnTo>
                    <a:lnTo>
                      <a:pt x="43" y="169"/>
                    </a:lnTo>
                    <a:lnTo>
                      <a:pt x="43" y="159"/>
                    </a:lnTo>
                    <a:lnTo>
                      <a:pt x="51" y="149"/>
                    </a:lnTo>
                    <a:lnTo>
                      <a:pt x="59" y="129"/>
                    </a:lnTo>
                    <a:lnTo>
                      <a:pt x="51" y="129"/>
                    </a:lnTo>
                    <a:lnTo>
                      <a:pt x="43" y="100"/>
                    </a:lnTo>
                    <a:lnTo>
                      <a:pt x="35" y="80"/>
                    </a:lnTo>
                    <a:lnTo>
                      <a:pt x="35" y="40"/>
                    </a:lnTo>
                    <a:lnTo>
                      <a:pt x="35" y="2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9" name="Freeform 27">
                <a:extLst>
                  <a:ext uri="{FF2B5EF4-FFF2-40B4-BE49-F238E27FC236}">
                    <a16:creationId xmlns:a16="http://schemas.microsoft.com/office/drawing/2014/main" id="{B986D4B2-C1A2-472B-8662-1B74907667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7" y="2810"/>
                <a:ext cx="3" cy="4"/>
              </a:xfrm>
              <a:custGeom>
                <a:avLst/>
                <a:gdLst>
                  <a:gd name="T0" fmla="*/ 0 w 9"/>
                  <a:gd name="T1" fmla="*/ 0 h 10"/>
                  <a:gd name="T2" fmla="*/ 0 w 9"/>
                  <a:gd name="T3" fmla="*/ 0 h 10"/>
                  <a:gd name="T4" fmla="*/ 0 w 9"/>
                  <a:gd name="T5" fmla="*/ 0 h 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10">
                    <a:moveTo>
                      <a:pt x="9" y="0"/>
                    </a:moveTo>
                    <a:lnTo>
                      <a:pt x="0" y="1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30" name="Line 28">
                <a:extLst>
                  <a:ext uri="{FF2B5EF4-FFF2-40B4-BE49-F238E27FC236}">
                    <a16:creationId xmlns:a16="http://schemas.microsoft.com/office/drawing/2014/main" id="{B2057699-4471-4AAA-B595-BEFEE80E73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57" y="2810"/>
                <a:ext cx="3" cy="4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2A27DF9C-C53B-41A8-BA7F-2AD50207F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1" y="2814"/>
                <a:ext cx="6" cy="6"/>
              </a:xfrm>
              <a:custGeom>
                <a:avLst/>
                <a:gdLst>
                  <a:gd name="T0" fmla="*/ 0 w 17"/>
                  <a:gd name="T1" fmla="*/ 0 h 20"/>
                  <a:gd name="T2" fmla="*/ 0 w 17"/>
                  <a:gd name="T3" fmla="*/ 0 h 20"/>
                  <a:gd name="T4" fmla="*/ 0 w 17"/>
                  <a:gd name="T5" fmla="*/ 0 h 2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" h="20">
                    <a:moveTo>
                      <a:pt x="17" y="0"/>
                    </a:moveTo>
                    <a:lnTo>
                      <a:pt x="0" y="2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32" name="Line 30">
                <a:extLst>
                  <a:ext uri="{FF2B5EF4-FFF2-40B4-BE49-F238E27FC236}">
                    <a16:creationId xmlns:a16="http://schemas.microsoft.com/office/drawing/2014/main" id="{32368222-F3FD-467F-A2A7-52C75B2A59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51" y="2814"/>
                <a:ext cx="6" cy="6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33" name="Freeform 31">
                <a:extLst>
                  <a:ext uri="{FF2B5EF4-FFF2-40B4-BE49-F238E27FC236}">
                    <a16:creationId xmlns:a16="http://schemas.microsoft.com/office/drawing/2014/main" id="{76C38BD8-9697-474E-8F3F-ACCB824F68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7" y="2804"/>
                <a:ext cx="20" cy="56"/>
              </a:xfrm>
              <a:custGeom>
                <a:avLst/>
                <a:gdLst>
                  <a:gd name="T0" fmla="*/ 0 w 59"/>
                  <a:gd name="T1" fmla="*/ 0 h 169"/>
                  <a:gd name="T2" fmla="*/ 0 w 59"/>
                  <a:gd name="T3" fmla="*/ 0 h 169"/>
                  <a:gd name="T4" fmla="*/ 0 w 59"/>
                  <a:gd name="T5" fmla="*/ 0 h 169"/>
                  <a:gd name="T6" fmla="*/ 0 w 59"/>
                  <a:gd name="T7" fmla="*/ 0 h 169"/>
                  <a:gd name="T8" fmla="*/ 0 w 59"/>
                  <a:gd name="T9" fmla="*/ 0 h 169"/>
                  <a:gd name="T10" fmla="*/ 0 w 59"/>
                  <a:gd name="T11" fmla="*/ 0 h 169"/>
                  <a:gd name="T12" fmla="*/ 0 w 59"/>
                  <a:gd name="T13" fmla="*/ 0 h 169"/>
                  <a:gd name="T14" fmla="*/ 0 w 59"/>
                  <a:gd name="T15" fmla="*/ 0 h 169"/>
                  <a:gd name="T16" fmla="*/ 0 w 59"/>
                  <a:gd name="T17" fmla="*/ 0 h 169"/>
                  <a:gd name="T18" fmla="*/ 0 w 59"/>
                  <a:gd name="T19" fmla="*/ 0 h 169"/>
                  <a:gd name="T20" fmla="*/ 0 w 59"/>
                  <a:gd name="T21" fmla="*/ 0 h 169"/>
                  <a:gd name="T22" fmla="*/ 0 w 59"/>
                  <a:gd name="T23" fmla="*/ 0 h 169"/>
                  <a:gd name="T24" fmla="*/ 0 w 59"/>
                  <a:gd name="T25" fmla="*/ 0 h 169"/>
                  <a:gd name="T26" fmla="*/ 0 w 59"/>
                  <a:gd name="T27" fmla="*/ 0 h 169"/>
                  <a:gd name="T28" fmla="*/ 0 w 59"/>
                  <a:gd name="T29" fmla="*/ 0 h 169"/>
                  <a:gd name="T30" fmla="*/ 0 w 59"/>
                  <a:gd name="T31" fmla="*/ 0 h 169"/>
                  <a:gd name="T32" fmla="*/ 0 w 59"/>
                  <a:gd name="T33" fmla="*/ 0 h 16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9" h="169">
                    <a:moveTo>
                      <a:pt x="25" y="0"/>
                    </a:moveTo>
                    <a:lnTo>
                      <a:pt x="9" y="20"/>
                    </a:lnTo>
                    <a:lnTo>
                      <a:pt x="0" y="50"/>
                    </a:lnTo>
                    <a:lnTo>
                      <a:pt x="9" y="80"/>
                    </a:lnTo>
                    <a:lnTo>
                      <a:pt x="17" y="110"/>
                    </a:lnTo>
                    <a:lnTo>
                      <a:pt x="25" y="149"/>
                    </a:lnTo>
                    <a:lnTo>
                      <a:pt x="33" y="169"/>
                    </a:lnTo>
                    <a:lnTo>
                      <a:pt x="51" y="169"/>
                    </a:lnTo>
                    <a:lnTo>
                      <a:pt x="59" y="159"/>
                    </a:lnTo>
                    <a:lnTo>
                      <a:pt x="59" y="139"/>
                    </a:lnTo>
                    <a:lnTo>
                      <a:pt x="59" y="130"/>
                    </a:lnTo>
                    <a:lnTo>
                      <a:pt x="51" y="120"/>
                    </a:lnTo>
                    <a:lnTo>
                      <a:pt x="42" y="100"/>
                    </a:lnTo>
                    <a:lnTo>
                      <a:pt x="33" y="80"/>
                    </a:lnTo>
                    <a:lnTo>
                      <a:pt x="25" y="50"/>
                    </a:lnTo>
                    <a:lnTo>
                      <a:pt x="25" y="2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34" name="Freeform 32">
                <a:extLst>
                  <a:ext uri="{FF2B5EF4-FFF2-40B4-BE49-F238E27FC236}">
                    <a16:creationId xmlns:a16="http://schemas.microsoft.com/office/drawing/2014/main" id="{BC9D0D20-6243-44BA-A7A7-F7DA116FDB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0" y="2804"/>
                <a:ext cx="5" cy="6"/>
              </a:xfrm>
              <a:custGeom>
                <a:avLst/>
                <a:gdLst>
                  <a:gd name="T0" fmla="*/ 0 w 16"/>
                  <a:gd name="T1" fmla="*/ 0 h 20"/>
                  <a:gd name="T2" fmla="*/ 0 w 16"/>
                  <a:gd name="T3" fmla="*/ 0 h 20"/>
                  <a:gd name="T4" fmla="*/ 0 w 16"/>
                  <a:gd name="T5" fmla="*/ 0 h 2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" h="20">
                    <a:moveTo>
                      <a:pt x="16" y="0"/>
                    </a:moveTo>
                    <a:lnTo>
                      <a:pt x="0" y="2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35" name="Line 33">
                <a:extLst>
                  <a:ext uri="{FF2B5EF4-FFF2-40B4-BE49-F238E27FC236}">
                    <a16:creationId xmlns:a16="http://schemas.microsoft.com/office/drawing/2014/main" id="{E2D56211-8DF1-42D6-ADA8-14699F8432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0" y="2804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36" name="Freeform 34">
                <a:extLst>
                  <a:ext uri="{FF2B5EF4-FFF2-40B4-BE49-F238E27FC236}">
                    <a16:creationId xmlns:a16="http://schemas.microsoft.com/office/drawing/2014/main" id="{FCBF2FF5-4E51-4F87-83BC-A69B534F3E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5" y="2797"/>
                <a:ext cx="20" cy="53"/>
              </a:xfrm>
              <a:custGeom>
                <a:avLst/>
                <a:gdLst>
                  <a:gd name="T0" fmla="*/ 0 w 60"/>
                  <a:gd name="T1" fmla="*/ 0 h 159"/>
                  <a:gd name="T2" fmla="*/ 0 w 60"/>
                  <a:gd name="T3" fmla="*/ 0 h 159"/>
                  <a:gd name="T4" fmla="*/ 0 w 60"/>
                  <a:gd name="T5" fmla="*/ 0 h 159"/>
                  <a:gd name="T6" fmla="*/ 0 w 60"/>
                  <a:gd name="T7" fmla="*/ 0 h 159"/>
                  <a:gd name="T8" fmla="*/ 0 w 60"/>
                  <a:gd name="T9" fmla="*/ 0 h 159"/>
                  <a:gd name="T10" fmla="*/ 0 w 60"/>
                  <a:gd name="T11" fmla="*/ 0 h 159"/>
                  <a:gd name="T12" fmla="*/ 0 w 60"/>
                  <a:gd name="T13" fmla="*/ 0 h 159"/>
                  <a:gd name="T14" fmla="*/ 0 w 60"/>
                  <a:gd name="T15" fmla="*/ 0 h 159"/>
                  <a:gd name="T16" fmla="*/ 0 w 60"/>
                  <a:gd name="T17" fmla="*/ 0 h 159"/>
                  <a:gd name="T18" fmla="*/ 0 w 60"/>
                  <a:gd name="T19" fmla="*/ 0 h 159"/>
                  <a:gd name="T20" fmla="*/ 0 w 60"/>
                  <a:gd name="T21" fmla="*/ 0 h 159"/>
                  <a:gd name="T22" fmla="*/ 0 w 60"/>
                  <a:gd name="T23" fmla="*/ 0 h 159"/>
                  <a:gd name="T24" fmla="*/ 0 w 60"/>
                  <a:gd name="T25" fmla="*/ 0 h 159"/>
                  <a:gd name="T26" fmla="*/ 0 w 60"/>
                  <a:gd name="T27" fmla="*/ 0 h 159"/>
                  <a:gd name="T28" fmla="*/ 0 w 60"/>
                  <a:gd name="T29" fmla="*/ 0 h 159"/>
                  <a:gd name="T30" fmla="*/ 0 w 60"/>
                  <a:gd name="T31" fmla="*/ 0 h 159"/>
                  <a:gd name="T32" fmla="*/ 0 w 60"/>
                  <a:gd name="T33" fmla="*/ 0 h 15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0" h="159">
                    <a:moveTo>
                      <a:pt x="17" y="10"/>
                    </a:moveTo>
                    <a:lnTo>
                      <a:pt x="8" y="20"/>
                    </a:lnTo>
                    <a:lnTo>
                      <a:pt x="0" y="30"/>
                    </a:lnTo>
                    <a:lnTo>
                      <a:pt x="0" y="50"/>
                    </a:lnTo>
                    <a:lnTo>
                      <a:pt x="0" y="70"/>
                    </a:lnTo>
                    <a:lnTo>
                      <a:pt x="8" y="90"/>
                    </a:lnTo>
                    <a:lnTo>
                      <a:pt x="17" y="120"/>
                    </a:lnTo>
                    <a:lnTo>
                      <a:pt x="26" y="140"/>
                    </a:lnTo>
                    <a:lnTo>
                      <a:pt x="34" y="150"/>
                    </a:lnTo>
                    <a:lnTo>
                      <a:pt x="52" y="159"/>
                    </a:lnTo>
                    <a:lnTo>
                      <a:pt x="60" y="140"/>
                    </a:lnTo>
                    <a:lnTo>
                      <a:pt x="60" y="110"/>
                    </a:lnTo>
                    <a:lnTo>
                      <a:pt x="52" y="70"/>
                    </a:lnTo>
                    <a:lnTo>
                      <a:pt x="43" y="40"/>
                    </a:lnTo>
                    <a:lnTo>
                      <a:pt x="34" y="20"/>
                    </a:lnTo>
                    <a:lnTo>
                      <a:pt x="17" y="0"/>
                    </a:lnTo>
                    <a:lnTo>
                      <a:pt x="17" y="1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37" name="Freeform 35">
                <a:extLst>
                  <a:ext uri="{FF2B5EF4-FFF2-40B4-BE49-F238E27FC236}">
                    <a16:creationId xmlns:a16="http://schemas.microsoft.com/office/drawing/2014/main" id="{83AE5D88-1A1B-4F53-98BF-D337ECE2A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5" y="2797"/>
                <a:ext cx="20" cy="53"/>
              </a:xfrm>
              <a:custGeom>
                <a:avLst/>
                <a:gdLst>
                  <a:gd name="T0" fmla="*/ 0 w 60"/>
                  <a:gd name="T1" fmla="*/ 0 h 159"/>
                  <a:gd name="T2" fmla="*/ 0 w 60"/>
                  <a:gd name="T3" fmla="*/ 0 h 159"/>
                  <a:gd name="T4" fmla="*/ 0 w 60"/>
                  <a:gd name="T5" fmla="*/ 0 h 159"/>
                  <a:gd name="T6" fmla="*/ 0 w 60"/>
                  <a:gd name="T7" fmla="*/ 0 h 159"/>
                  <a:gd name="T8" fmla="*/ 0 w 60"/>
                  <a:gd name="T9" fmla="*/ 0 h 159"/>
                  <a:gd name="T10" fmla="*/ 0 w 60"/>
                  <a:gd name="T11" fmla="*/ 0 h 159"/>
                  <a:gd name="T12" fmla="*/ 0 w 60"/>
                  <a:gd name="T13" fmla="*/ 0 h 159"/>
                  <a:gd name="T14" fmla="*/ 0 w 60"/>
                  <a:gd name="T15" fmla="*/ 0 h 159"/>
                  <a:gd name="T16" fmla="*/ 0 w 60"/>
                  <a:gd name="T17" fmla="*/ 0 h 159"/>
                  <a:gd name="T18" fmla="*/ 0 w 60"/>
                  <a:gd name="T19" fmla="*/ 0 h 159"/>
                  <a:gd name="T20" fmla="*/ 0 w 60"/>
                  <a:gd name="T21" fmla="*/ 0 h 159"/>
                  <a:gd name="T22" fmla="*/ 0 w 60"/>
                  <a:gd name="T23" fmla="*/ 0 h 159"/>
                  <a:gd name="T24" fmla="*/ 0 w 60"/>
                  <a:gd name="T25" fmla="*/ 0 h 159"/>
                  <a:gd name="T26" fmla="*/ 0 w 60"/>
                  <a:gd name="T27" fmla="*/ 0 h 159"/>
                  <a:gd name="T28" fmla="*/ 0 w 60"/>
                  <a:gd name="T29" fmla="*/ 0 h 159"/>
                  <a:gd name="T30" fmla="*/ 0 w 60"/>
                  <a:gd name="T31" fmla="*/ 0 h 15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9">
                    <a:moveTo>
                      <a:pt x="17" y="10"/>
                    </a:moveTo>
                    <a:lnTo>
                      <a:pt x="8" y="20"/>
                    </a:lnTo>
                    <a:lnTo>
                      <a:pt x="0" y="30"/>
                    </a:lnTo>
                    <a:lnTo>
                      <a:pt x="0" y="50"/>
                    </a:lnTo>
                    <a:lnTo>
                      <a:pt x="0" y="70"/>
                    </a:lnTo>
                    <a:lnTo>
                      <a:pt x="8" y="90"/>
                    </a:lnTo>
                    <a:lnTo>
                      <a:pt x="17" y="120"/>
                    </a:lnTo>
                    <a:lnTo>
                      <a:pt x="26" y="140"/>
                    </a:lnTo>
                    <a:lnTo>
                      <a:pt x="34" y="150"/>
                    </a:lnTo>
                    <a:lnTo>
                      <a:pt x="52" y="159"/>
                    </a:lnTo>
                    <a:lnTo>
                      <a:pt x="60" y="140"/>
                    </a:lnTo>
                    <a:lnTo>
                      <a:pt x="60" y="110"/>
                    </a:lnTo>
                    <a:lnTo>
                      <a:pt x="52" y="70"/>
                    </a:lnTo>
                    <a:lnTo>
                      <a:pt x="43" y="40"/>
                    </a:lnTo>
                    <a:lnTo>
                      <a:pt x="34" y="20"/>
                    </a:lnTo>
                    <a:lnTo>
                      <a:pt x="17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38" name="Freeform 36">
                <a:extLst>
                  <a:ext uri="{FF2B5EF4-FFF2-40B4-BE49-F238E27FC236}">
                    <a16:creationId xmlns:a16="http://schemas.microsoft.com/office/drawing/2014/main" id="{8BCF518B-2A86-4901-A563-AB4C664BF5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1" y="2797"/>
                <a:ext cx="0" cy="3"/>
              </a:xfrm>
              <a:custGeom>
                <a:avLst/>
                <a:gdLst>
                  <a:gd name="T0" fmla="*/ 0 h 10"/>
                  <a:gd name="T1" fmla="*/ 0 h 10"/>
                  <a:gd name="T2" fmla="*/ 0 h 10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0">
                    <a:moveTo>
                      <a:pt x="0" y="0"/>
                    </a:move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39" name="Line 37">
                <a:extLst>
                  <a:ext uri="{FF2B5EF4-FFF2-40B4-BE49-F238E27FC236}">
                    <a16:creationId xmlns:a16="http://schemas.microsoft.com/office/drawing/2014/main" id="{320ECCF3-2363-490E-BDF5-C486F3C782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71" y="2797"/>
                <a:ext cx="0" cy="3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40" name="Freeform 38">
                <a:extLst>
                  <a:ext uri="{FF2B5EF4-FFF2-40B4-BE49-F238E27FC236}">
                    <a16:creationId xmlns:a16="http://schemas.microsoft.com/office/drawing/2014/main" id="{103CB927-6CC8-4662-9ED4-8586BF6E5C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7" y="2592"/>
                <a:ext cx="51" cy="70"/>
              </a:xfrm>
              <a:custGeom>
                <a:avLst/>
                <a:gdLst>
                  <a:gd name="T0" fmla="*/ 0 w 154"/>
                  <a:gd name="T1" fmla="*/ 0 h 209"/>
                  <a:gd name="T2" fmla="*/ 0 w 154"/>
                  <a:gd name="T3" fmla="*/ 0 h 209"/>
                  <a:gd name="T4" fmla="*/ 0 w 154"/>
                  <a:gd name="T5" fmla="*/ 0 h 209"/>
                  <a:gd name="T6" fmla="*/ 0 w 154"/>
                  <a:gd name="T7" fmla="*/ 0 h 209"/>
                  <a:gd name="T8" fmla="*/ 0 w 154"/>
                  <a:gd name="T9" fmla="*/ 0 h 209"/>
                  <a:gd name="T10" fmla="*/ 0 w 154"/>
                  <a:gd name="T11" fmla="*/ 0 h 209"/>
                  <a:gd name="T12" fmla="*/ 0 w 154"/>
                  <a:gd name="T13" fmla="*/ 0 h 209"/>
                  <a:gd name="T14" fmla="*/ 0 w 154"/>
                  <a:gd name="T15" fmla="*/ 0 h 209"/>
                  <a:gd name="T16" fmla="*/ 0 w 154"/>
                  <a:gd name="T17" fmla="*/ 0 h 209"/>
                  <a:gd name="T18" fmla="*/ 0 w 154"/>
                  <a:gd name="T19" fmla="*/ 0 h 209"/>
                  <a:gd name="T20" fmla="*/ 0 w 154"/>
                  <a:gd name="T21" fmla="*/ 0 h 209"/>
                  <a:gd name="T22" fmla="*/ 0 w 154"/>
                  <a:gd name="T23" fmla="*/ 0 h 209"/>
                  <a:gd name="T24" fmla="*/ 0 w 154"/>
                  <a:gd name="T25" fmla="*/ 0 h 209"/>
                  <a:gd name="T26" fmla="*/ 0 w 154"/>
                  <a:gd name="T27" fmla="*/ 0 h 209"/>
                  <a:gd name="T28" fmla="*/ 0 w 154"/>
                  <a:gd name="T29" fmla="*/ 0 h 209"/>
                  <a:gd name="T30" fmla="*/ 0 w 154"/>
                  <a:gd name="T31" fmla="*/ 0 h 209"/>
                  <a:gd name="T32" fmla="*/ 0 w 154"/>
                  <a:gd name="T33" fmla="*/ 0 h 209"/>
                  <a:gd name="T34" fmla="*/ 0 w 154"/>
                  <a:gd name="T35" fmla="*/ 0 h 209"/>
                  <a:gd name="T36" fmla="*/ 0 w 154"/>
                  <a:gd name="T37" fmla="*/ 0 h 209"/>
                  <a:gd name="T38" fmla="*/ 0 w 154"/>
                  <a:gd name="T39" fmla="*/ 0 h 209"/>
                  <a:gd name="T40" fmla="*/ 0 w 154"/>
                  <a:gd name="T41" fmla="*/ 0 h 209"/>
                  <a:gd name="T42" fmla="*/ 0 w 154"/>
                  <a:gd name="T43" fmla="*/ 0 h 209"/>
                  <a:gd name="T44" fmla="*/ 0 w 154"/>
                  <a:gd name="T45" fmla="*/ 0 h 209"/>
                  <a:gd name="T46" fmla="*/ 0 w 154"/>
                  <a:gd name="T47" fmla="*/ 0 h 209"/>
                  <a:gd name="T48" fmla="*/ 0 w 154"/>
                  <a:gd name="T49" fmla="*/ 0 h 209"/>
                  <a:gd name="T50" fmla="*/ 0 w 154"/>
                  <a:gd name="T51" fmla="*/ 0 h 209"/>
                  <a:gd name="T52" fmla="*/ 0 w 154"/>
                  <a:gd name="T53" fmla="*/ 0 h 209"/>
                  <a:gd name="T54" fmla="*/ 0 w 154"/>
                  <a:gd name="T55" fmla="*/ 0 h 209"/>
                  <a:gd name="T56" fmla="*/ 0 w 154"/>
                  <a:gd name="T57" fmla="*/ 0 h 209"/>
                  <a:gd name="T58" fmla="*/ 0 w 154"/>
                  <a:gd name="T59" fmla="*/ 0 h 209"/>
                  <a:gd name="T60" fmla="*/ 0 w 154"/>
                  <a:gd name="T61" fmla="*/ 0 h 209"/>
                  <a:gd name="T62" fmla="*/ 0 w 154"/>
                  <a:gd name="T63" fmla="*/ 0 h 209"/>
                  <a:gd name="T64" fmla="*/ 0 w 154"/>
                  <a:gd name="T65" fmla="*/ 0 h 209"/>
                  <a:gd name="T66" fmla="*/ 0 w 154"/>
                  <a:gd name="T67" fmla="*/ 0 h 209"/>
                  <a:gd name="T68" fmla="*/ 0 w 154"/>
                  <a:gd name="T69" fmla="*/ 0 h 209"/>
                  <a:gd name="T70" fmla="*/ 0 w 154"/>
                  <a:gd name="T71" fmla="*/ 0 h 209"/>
                  <a:gd name="T72" fmla="*/ 0 w 154"/>
                  <a:gd name="T73" fmla="*/ 0 h 209"/>
                  <a:gd name="T74" fmla="*/ 0 w 154"/>
                  <a:gd name="T75" fmla="*/ 0 h 209"/>
                  <a:gd name="T76" fmla="*/ 0 w 154"/>
                  <a:gd name="T77" fmla="*/ 0 h 209"/>
                  <a:gd name="T78" fmla="*/ 0 w 154"/>
                  <a:gd name="T79" fmla="*/ 0 h 209"/>
                  <a:gd name="T80" fmla="*/ 0 w 154"/>
                  <a:gd name="T81" fmla="*/ 0 h 209"/>
                  <a:gd name="T82" fmla="*/ 0 w 154"/>
                  <a:gd name="T83" fmla="*/ 0 h 209"/>
                  <a:gd name="T84" fmla="*/ 0 w 154"/>
                  <a:gd name="T85" fmla="*/ 0 h 209"/>
                  <a:gd name="T86" fmla="*/ 0 w 154"/>
                  <a:gd name="T87" fmla="*/ 0 h 209"/>
                  <a:gd name="T88" fmla="*/ 0 w 154"/>
                  <a:gd name="T89" fmla="*/ 0 h 209"/>
                  <a:gd name="T90" fmla="*/ 0 w 154"/>
                  <a:gd name="T91" fmla="*/ 0 h 209"/>
                  <a:gd name="T92" fmla="*/ 0 w 154"/>
                  <a:gd name="T93" fmla="*/ 0 h 209"/>
                  <a:gd name="T94" fmla="*/ 0 w 154"/>
                  <a:gd name="T95" fmla="*/ 0 h 20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54" h="209">
                    <a:moveTo>
                      <a:pt x="154" y="149"/>
                    </a:moveTo>
                    <a:lnTo>
                      <a:pt x="145" y="139"/>
                    </a:lnTo>
                    <a:lnTo>
                      <a:pt x="137" y="129"/>
                    </a:lnTo>
                    <a:lnTo>
                      <a:pt x="128" y="109"/>
                    </a:lnTo>
                    <a:lnTo>
                      <a:pt x="128" y="99"/>
                    </a:lnTo>
                    <a:lnTo>
                      <a:pt x="111" y="90"/>
                    </a:lnTo>
                    <a:lnTo>
                      <a:pt x="93" y="80"/>
                    </a:lnTo>
                    <a:lnTo>
                      <a:pt x="77" y="70"/>
                    </a:lnTo>
                    <a:lnTo>
                      <a:pt x="51" y="50"/>
                    </a:lnTo>
                    <a:lnTo>
                      <a:pt x="34" y="30"/>
                    </a:lnTo>
                    <a:lnTo>
                      <a:pt x="17" y="1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8" y="10"/>
                    </a:lnTo>
                    <a:lnTo>
                      <a:pt x="8" y="20"/>
                    </a:lnTo>
                    <a:lnTo>
                      <a:pt x="17" y="40"/>
                    </a:lnTo>
                    <a:lnTo>
                      <a:pt x="34" y="60"/>
                    </a:lnTo>
                    <a:lnTo>
                      <a:pt x="43" y="70"/>
                    </a:lnTo>
                    <a:lnTo>
                      <a:pt x="51" y="70"/>
                    </a:lnTo>
                    <a:lnTo>
                      <a:pt x="43" y="70"/>
                    </a:lnTo>
                    <a:lnTo>
                      <a:pt x="34" y="70"/>
                    </a:lnTo>
                    <a:lnTo>
                      <a:pt x="25" y="70"/>
                    </a:lnTo>
                    <a:lnTo>
                      <a:pt x="17" y="70"/>
                    </a:lnTo>
                    <a:lnTo>
                      <a:pt x="25" y="80"/>
                    </a:lnTo>
                    <a:lnTo>
                      <a:pt x="34" y="99"/>
                    </a:lnTo>
                    <a:lnTo>
                      <a:pt x="43" y="109"/>
                    </a:lnTo>
                    <a:lnTo>
                      <a:pt x="60" y="119"/>
                    </a:lnTo>
                    <a:lnTo>
                      <a:pt x="51" y="119"/>
                    </a:lnTo>
                    <a:lnTo>
                      <a:pt x="43" y="109"/>
                    </a:lnTo>
                    <a:lnTo>
                      <a:pt x="43" y="119"/>
                    </a:lnTo>
                    <a:lnTo>
                      <a:pt x="51" y="119"/>
                    </a:lnTo>
                    <a:lnTo>
                      <a:pt x="51" y="129"/>
                    </a:lnTo>
                    <a:lnTo>
                      <a:pt x="60" y="139"/>
                    </a:lnTo>
                    <a:lnTo>
                      <a:pt x="51" y="139"/>
                    </a:lnTo>
                    <a:lnTo>
                      <a:pt x="43" y="139"/>
                    </a:lnTo>
                    <a:lnTo>
                      <a:pt x="34" y="129"/>
                    </a:lnTo>
                    <a:lnTo>
                      <a:pt x="34" y="139"/>
                    </a:lnTo>
                    <a:lnTo>
                      <a:pt x="43" y="149"/>
                    </a:lnTo>
                    <a:lnTo>
                      <a:pt x="51" y="159"/>
                    </a:lnTo>
                    <a:lnTo>
                      <a:pt x="43" y="159"/>
                    </a:lnTo>
                    <a:lnTo>
                      <a:pt x="34" y="149"/>
                    </a:lnTo>
                    <a:lnTo>
                      <a:pt x="34" y="159"/>
                    </a:lnTo>
                    <a:lnTo>
                      <a:pt x="34" y="169"/>
                    </a:lnTo>
                    <a:lnTo>
                      <a:pt x="43" y="179"/>
                    </a:lnTo>
                    <a:lnTo>
                      <a:pt x="85" y="199"/>
                    </a:lnTo>
                    <a:lnTo>
                      <a:pt x="111" y="209"/>
                    </a:lnTo>
                    <a:lnTo>
                      <a:pt x="154" y="159"/>
                    </a:lnTo>
                    <a:lnTo>
                      <a:pt x="154" y="149"/>
                    </a:ln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41" name="Freeform 39">
                <a:extLst>
                  <a:ext uri="{FF2B5EF4-FFF2-40B4-BE49-F238E27FC236}">
                    <a16:creationId xmlns:a16="http://schemas.microsoft.com/office/drawing/2014/main" id="{4FF296CB-36A2-492A-9D1A-86BD282762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4" y="2605"/>
                <a:ext cx="112" cy="225"/>
              </a:xfrm>
              <a:custGeom>
                <a:avLst/>
                <a:gdLst>
                  <a:gd name="T0" fmla="*/ 0 w 335"/>
                  <a:gd name="T1" fmla="*/ 0 h 675"/>
                  <a:gd name="T2" fmla="*/ 0 w 335"/>
                  <a:gd name="T3" fmla="*/ 0 h 675"/>
                  <a:gd name="T4" fmla="*/ 0 w 335"/>
                  <a:gd name="T5" fmla="*/ 0 h 675"/>
                  <a:gd name="T6" fmla="*/ 0 w 335"/>
                  <a:gd name="T7" fmla="*/ 0 h 675"/>
                  <a:gd name="T8" fmla="*/ 0 w 335"/>
                  <a:gd name="T9" fmla="*/ 0 h 675"/>
                  <a:gd name="T10" fmla="*/ 0 w 335"/>
                  <a:gd name="T11" fmla="*/ 0 h 675"/>
                  <a:gd name="T12" fmla="*/ 0 w 335"/>
                  <a:gd name="T13" fmla="*/ 0 h 675"/>
                  <a:gd name="T14" fmla="*/ 0 w 335"/>
                  <a:gd name="T15" fmla="*/ 0 h 675"/>
                  <a:gd name="T16" fmla="*/ 0 w 335"/>
                  <a:gd name="T17" fmla="*/ 0 h 675"/>
                  <a:gd name="T18" fmla="*/ 0 w 335"/>
                  <a:gd name="T19" fmla="*/ 0 h 675"/>
                  <a:gd name="T20" fmla="*/ 0 w 335"/>
                  <a:gd name="T21" fmla="*/ 0 h 675"/>
                  <a:gd name="T22" fmla="*/ 0 w 335"/>
                  <a:gd name="T23" fmla="*/ 0 h 675"/>
                  <a:gd name="T24" fmla="*/ 0 w 335"/>
                  <a:gd name="T25" fmla="*/ 0 h 675"/>
                  <a:gd name="T26" fmla="*/ 0 w 335"/>
                  <a:gd name="T27" fmla="*/ 0 h 675"/>
                  <a:gd name="T28" fmla="*/ 0 w 335"/>
                  <a:gd name="T29" fmla="*/ 0 h 675"/>
                  <a:gd name="T30" fmla="*/ 0 w 335"/>
                  <a:gd name="T31" fmla="*/ 0 h 675"/>
                  <a:gd name="T32" fmla="*/ 0 w 335"/>
                  <a:gd name="T33" fmla="*/ 0 h 675"/>
                  <a:gd name="T34" fmla="*/ 0 w 335"/>
                  <a:gd name="T35" fmla="*/ 0 h 675"/>
                  <a:gd name="T36" fmla="*/ 0 w 335"/>
                  <a:gd name="T37" fmla="*/ 0 h 675"/>
                  <a:gd name="T38" fmla="*/ 0 w 335"/>
                  <a:gd name="T39" fmla="*/ 0 h 675"/>
                  <a:gd name="T40" fmla="*/ 0 w 335"/>
                  <a:gd name="T41" fmla="*/ 0 h 675"/>
                  <a:gd name="T42" fmla="*/ 0 w 335"/>
                  <a:gd name="T43" fmla="*/ 0 h 675"/>
                  <a:gd name="T44" fmla="*/ 0 w 335"/>
                  <a:gd name="T45" fmla="*/ 0 h 675"/>
                  <a:gd name="T46" fmla="*/ 0 w 335"/>
                  <a:gd name="T47" fmla="*/ 0 h 675"/>
                  <a:gd name="T48" fmla="*/ 0 w 335"/>
                  <a:gd name="T49" fmla="*/ 0 h 675"/>
                  <a:gd name="T50" fmla="*/ 0 w 335"/>
                  <a:gd name="T51" fmla="*/ 0 h 675"/>
                  <a:gd name="T52" fmla="*/ 0 w 335"/>
                  <a:gd name="T53" fmla="*/ 0 h 675"/>
                  <a:gd name="T54" fmla="*/ 0 w 335"/>
                  <a:gd name="T55" fmla="*/ 0 h 675"/>
                  <a:gd name="T56" fmla="*/ 0 w 335"/>
                  <a:gd name="T57" fmla="*/ 0 h 675"/>
                  <a:gd name="T58" fmla="*/ 0 w 335"/>
                  <a:gd name="T59" fmla="*/ 0 h 675"/>
                  <a:gd name="T60" fmla="*/ 0 w 335"/>
                  <a:gd name="T61" fmla="*/ 0 h 675"/>
                  <a:gd name="T62" fmla="*/ 0 w 335"/>
                  <a:gd name="T63" fmla="*/ 0 h 675"/>
                  <a:gd name="T64" fmla="*/ 0 w 335"/>
                  <a:gd name="T65" fmla="*/ 0 h 675"/>
                  <a:gd name="T66" fmla="*/ 0 w 335"/>
                  <a:gd name="T67" fmla="*/ 0 h 675"/>
                  <a:gd name="T68" fmla="*/ 0 w 335"/>
                  <a:gd name="T69" fmla="*/ 0 h 675"/>
                  <a:gd name="T70" fmla="*/ 0 w 335"/>
                  <a:gd name="T71" fmla="*/ 0 h 675"/>
                  <a:gd name="T72" fmla="*/ 0 w 335"/>
                  <a:gd name="T73" fmla="*/ 0 h 675"/>
                  <a:gd name="T74" fmla="*/ 0 w 335"/>
                  <a:gd name="T75" fmla="*/ 0 h 675"/>
                  <a:gd name="T76" fmla="*/ 0 w 335"/>
                  <a:gd name="T77" fmla="*/ 0 h 675"/>
                  <a:gd name="T78" fmla="*/ 0 w 335"/>
                  <a:gd name="T79" fmla="*/ 0 h 675"/>
                  <a:gd name="T80" fmla="*/ 0 w 335"/>
                  <a:gd name="T81" fmla="*/ 0 h 675"/>
                  <a:gd name="T82" fmla="*/ 0 w 335"/>
                  <a:gd name="T83" fmla="*/ 0 h 675"/>
                  <a:gd name="T84" fmla="*/ 0 w 335"/>
                  <a:gd name="T85" fmla="*/ 0 h 675"/>
                  <a:gd name="T86" fmla="*/ 0 w 335"/>
                  <a:gd name="T87" fmla="*/ 0 h 675"/>
                  <a:gd name="T88" fmla="*/ 0 w 335"/>
                  <a:gd name="T89" fmla="*/ 0 h 675"/>
                  <a:gd name="T90" fmla="*/ 0 w 335"/>
                  <a:gd name="T91" fmla="*/ 0 h 675"/>
                  <a:gd name="T92" fmla="*/ 0 w 335"/>
                  <a:gd name="T93" fmla="*/ 0 h 675"/>
                  <a:gd name="T94" fmla="*/ 0 w 335"/>
                  <a:gd name="T95" fmla="*/ 0 h 67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35" h="675">
                    <a:moveTo>
                      <a:pt x="335" y="99"/>
                    </a:moveTo>
                    <a:lnTo>
                      <a:pt x="335" y="109"/>
                    </a:lnTo>
                    <a:lnTo>
                      <a:pt x="335" y="119"/>
                    </a:lnTo>
                    <a:lnTo>
                      <a:pt x="318" y="139"/>
                    </a:lnTo>
                    <a:lnTo>
                      <a:pt x="309" y="159"/>
                    </a:lnTo>
                    <a:lnTo>
                      <a:pt x="301" y="179"/>
                    </a:lnTo>
                    <a:lnTo>
                      <a:pt x="301" y="219"/>
                    </a:lnTo>
                    <a:lnTo>
                      <a:pt x="301" y="238"/>
                    </a:lnTo>
                    <a:lnTo>
                      <a:pt x="301" y="268"/>
                    </a:lnTo>
                    <a:lnTo>
                      <a:pt x="292" y="318"/>
                    </a:lnTo>
                    <a:lnTo>
                      <a:pt x="284" y="358"/>
                    </a:lnTo>
                    <a:lnTo>
                      <a:pt x="258" y="396"/>
                    </a:lnTo>
                    <a:lnTo>
                      <a:pt x="240" y="426"/>
                    </a:lnTo>
                    <a:lnTo>
                      <a:pt x="223" y="446"/>
                    </a:lnTo>
                    <a:lnTo>
                      <a:pt x="189" y="486"/>
                    </a:lnTo>
                    <a:lnTo>
                      <a:pt x="171" y="496"/>
                    </a:lnTo>
                    <a:lnTo>
                      <a:pt x="146" y="526"/>
                    </a:lnTo>
                    <a:lnTo>
                      <a:pt x="128" y="546"/>
                    </a:lnTo>
                    <a:lnTo>
                      <a:pt x="120" y="565"/>
                    </a:lnTo>
                    <a:lnTo>
                      <a:pt x="111" y="575"/>
                    </a:lnTo>
                    <a:lnTo>
                      <a:pt x="78" y="625"/>
                    </a:lnTo>
                    <a:lnTo>
                      <a:pt x="52" y="645"/>
                    </a:lnTo>
                    <a:lnTo>
                      <a:pt x="26" y="665"/>
                    </a:lnTo>
                    <a:lnTo>
                      <a:pt x="9" y="675"/>
                    </a:lnTo>
                    <a:lnTo>
                      <a:pt x="9" y="665"/>
                    </a:lnTo>
                    <a:lnTo>
                      <a:pt x="9" y="635"/>
                    </a:lnTo>
                    <a:lnTo>
                      <a:pt x="9" y="585"/>
                    </a:lnTo>
                    <a:lnTo>
                      <a:pt x="9" y="555"/>
                    </a:lnTo>
                    <a:lnTo>
                      <a:pt x="9" y="536"/>
                    </a:lnTo>
                    <a:lnTo>
                      <a:pt x="0" y="496"/>
                    </a:lnTo>
                    <a:lnTo>
                      <a:pt x="0" y="466"/>
                    </a:lnTo>
                    <a:lnTo>
                      <a:pt x="17" y="406"/>
                    </a:lnTo>
                    <a:lnTo>
                      <a:pt x="17" y="368"/>
                    </a:lnTo>
                    <a:lnTo>
                      <a:pt x="34" y="328"/>
                    </a:lnTo>
                    <a:lnTo>
                      <a:pt x="43" y="288"/>
                    </a:lnTo>
                    <a:lnTo>
                      <a:pt x="120" y="169"/>
                    </a:lnTo>
                    <a:lnTo>
                      <a:pt x="154" y="109"/>
                    </a:lnTo>
                    <a:lnTo>
                      <a:pt x="163" y="79"/>
                    </a:lnTo>
                    <a:lnTo>
                      <a:pt x="180" y="30"/>
                    </a:lnTo>
                    <a:lnTo>
                      <a:pt x="197" y="20"/>
                    </a:lnTo>
                    <a:lnTo>
                      <a:pt x="215" y="10"/>
                    </a:lnTo>
                    <a:lnTo>
                      <a:pt x="240" y="0"/>
                    </a:lnTo>
                    <a:lnTo>
                      <a:pt x="266" y="10"/>
                    </a:lnTo>
                    <a:lnTo>
                      <a:pt x="292" y="20"/>
                    </a:lnTo>
                    <a:lnTo>
                      <a:pt x="309" y="40"/>
                    </a:lnTo>
                    <a:lnTo>
                      <a:pt x="335" y="59"/>
                    </a:lnTo>
                    <a:lnTo>
                      <a:pt x="335" y="79"/>
                    </a:lnTo>
                    <a:lnTo>
                      <a:pt x="335" y="99"/>
                    </a:lnTo>
                    <a:close/>
                  </a:path>
                </a:pathLst>
              </a:custGeom>
              <a:solidFill>
                <a:srgbClr val="FFC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42" name="Freeform 40">
                <a:extLst>
                  <a:ext uri="{FF2B5EF4-FFF2-40B4-BE49-F238E27FC236}">
                    <a16:creationId xmlns:a16="http://schemas.microsoft.com/office/drawing/2014/main" id="{1E01E91A-371B-4F75-81CE-307FBAB200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3" y="2625"/>
                <a:ext cx="86" cy="10"/>
              </a:xfrm>
              <a:custGeom>
                <a:avLst/>
                <a:gdLst>
                  <a:gd name="T0" fmla="*/ 0 w 258"/>
                  <a:gd name="T1" fmla="*/ 0 h 30"/>
                  <a:gd name="T2" fmla="*/ 0 w 258"/>
                  <a:gd name="T3" fmla="*/ 0 h 30"/>
                  <a:gd name="T4" fmla="*/ 0 w 258"/>
                  <a:gd name="T5" fmla="*/ 0 h 30"/>
                  <a:gd name="T6" fmla="*/ 0 w 258"/>
                  <a:gd name="T7" fmla="*/ 0 h 30"/>
                  <a:gd name="T8" fmla="*/ 0 w 258"/>
                  <a:gd name="T9" fmla="*/ 0 h 30"/>
                  <a:gd name="T10" fmla="*/ 0 w 258"/>
                  <a:gd name="T11" fmla="*/ 0 h 30"/>
                  <a:gd name="T12" fmla="*/ 0 w 258"/>
                  <a:gd name="T13" fmla="*/ 0 h 30"/>
                  <a:gd name="T14" fmla="*/ 0 w 258"/>
                  <a:gd name="T15" fmla="*/ 0 h 30"/>
                  <a:gd name="T16" fmla="*/ 0 w 258"/>
                  <a:gd name="T17" fmla="*/ 0 h 30"/>
                  <a:gd name="T18" fmla="*/ 0 w 258"/>
                  <a:gd name="T19" fmla="*/ 0 h 30"/>
                  <a:gd name="T20" fmla="*/ 0 w 258"/>
                  <a:gd name="T21" fmla="*/ 0 h 30"/>
                  <a:gd name="T22" fmla="*/ 0 w 258"/>
                  <a:gd name="T23" fmla="*/ 0 h 30"/>
                  <a:gd name="T24" fmla="*/ 0 w 258"/>
                  <a:gd name="T25" fmla="*/ 0 h 30"/>
                  <a:gd name="T26" fmla="*/ 0 w 258"/>
                  <a:gd name="T27" fmla="*/ 0 h 30"/>
                  <a:gd name="T28" fmla="*/ 0 w 258"/>
                  <a:gd name="T29" fmla="*/ 0 h 30"/>
                  <a:gd name="T30" fmla="*/ 0 w 258"/>
                  <a:gd name="T31" fmla="*/ 0 h 3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30">
                    <a:moveTo>
                      <a:pt x="258" y="20"/>
                    </a:moveTo>
                    <a:lnTo>
                      <a:pt x="189" y="10"/>
                    </a:lnTo>
                    <a:lnTo>
                      <a:pt x="129" y="10"/>
                    </a:lnTo>
                    <a:lnTo>
                      <a:pt x="77" y="10"/>
                    </a:lnTo>
                    <a:lnTo>
                      <a:pt x="34" y="10"/>
                    </a:lnTo>
                    <a:lnTo>
                      <a:pt x="8" y="0"/>
                    </a:lnTo>
                    <a:lnTo>
                      <a:pt x="8" y="10"/>
                    </a:lnTo>
                    <a:lnTo>
                      <a:pt x="8" y="20"/>
                    </a:lnTo>
                    <a:lnTo>
                      <a:pt x="0" y="30"/>
                    </a:lnTo>
                    <a:lnTo>
                      <a:pt x="17" y="30"/>
                    </a:lnTo>
                    <a:lnTo>
                      <a:pt x="51" y="20"/>
                    </a:lnTo>
                    <a:lnTo>
                      <a:pt x="69" y="20"/>
                    </a:lnTo>
                    <a:lnTo>
                      <a:pt x="103" y="20"/>
                    </a:lnTo>
                    <a:lnTo>
                      <a:pt x="155" y="20"/>
                    </a:lnTo>
                    <a:lnTo>
                      <a:pt x="198" y="20"/>
                    </a:lnTo>
                    <a:lnTo>
                      <a:pt x="258" y="20"/>
                    </a:lnTo>
                    <a:close/>
                  </a:path>
                </a:pathLst>
              </a:custGeom>
              <a:solidFill>
                <a:srgbClr val="4C4C4C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43" name="Freeform 41">
                <a:extLst>
                  <a:ext uri="{FF2B5EF4-FFF2-40B4-BE49-F238E27FC236}">
                    <a16:creationId xmlns:a16="http://schemas.microsoft.com/office/drawing/2014/main" id="{E3B55B7F-0BB1-4CFE-B39D-7BD1EBFA8B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3" y="2632"/>
                <a:ext cx="66" cy="10"/>
              </a:xfrm>
              <a:custGeom>
                <a:avLst/>
                <a:gdLst>
                  <a:gd name="T0" fmla="*/ 0 w 198"/>
                  <a:gd name="T1" fmla="*/ 0 h 30"/>
                  <a:gd name="T2" fmla="*/ 0 w 198"/>
                  <a:gd name="T3" fmla="*/ 0 h 30"/>
                  <a:gd name="T4" fmla="*/ 0 w 198"/>
                  <a:gd name="T5" fmla="*/ 0 h 30"/>
                  <a:gd name="T6" fmla="*/ 0 w 198"/>
                  <a:gd name="T7" fmla="*/ 0 h 30"/>
                  <a:gd name="T8" fmla="*/ 0 w 198"/>
                  <a:gd name="T9" fmla="*/ 0 h 30"/>
                  <a:gd name="T10" fmla="*/ 0 w 198"/>
                  <a:gd name="T11" fmla="*/ 0 h 30"/>
                  <a:gd name="T12" fmla="*/ 0 w 198"/>
                  <a:gd name="T13" fmla="*/ 0 h 30"/>
                  <a:gd name="T14" fmla="*/ 0 w 198"/>
                  <a:gd name="T15" fmla="*/ 0 h 30"/>
                  <a:gd name="T16" fmla="*/ 0 w 198"/>
                  <a:gd name="T17" fmla="*/ 0 h 30"/>
                  <a:gd name="T18" fmla="*/ 0 w 198"/>
                  <a:gd name="T19" fmla="*/ 0 h 30"/>
                  <a:gd name="T20" fmla="*/ 0 w 198"/>
                  <a:gd name="T21" fmla="*/ 0 h 30"/>
                  <a:gd name="T22" fmla="*/ 0 w 198"/>
                  <a:gd name="T23" fmla="*/ 0 h 30"/>
                  <a:gd name="T24" fmla="*/ 0 w 198"/>
                  <a:gd name="T25" fmla="*/ 0 h 30"/>
                  <a:gd name="T26" fmla="*/ 0 w 198"/>
                  <a:gd name="T27" fmla="*/ 0 h 30"/>
                  <a:gd name="T28" fmla="*/ 0 w 198"/>
                  <a:gd name="T29" fmla="*/ 0 h 30"/>
                  <a:gd name="T30" fmla="*/ 0 w 198"/>
                  <a:gd name="T31" fmla="*/ 0 h 30"/>
                  <a:gd name="T32" fmla="*/ 0 w 198"/>
                  <a:gd name="T33" fmla="*/ 0 h 3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98" h="30">
                    <a:moveTo>
                      <a:pt x="0" y="10"/>
                    </a:moveTo>
                    <a:lnTo>
                      <a:pt x="26" y="10"/>
                    </a:lnTo>
                    <a:lnTo>
                      <a:pt x="60" y="10"/>
                    </a:lnTo>
                    <a:lnTo>
                      <a:pt x="95" y="0"/>
                    </a:lnTo>
                    <a:lnTo>
                      <a:pt x="129" y="0"/>
                    </a:lnTo>
                    <a:lnTo>
                      <a:pt x="155" y="0"/>
                    </a:lnTo>
                    <a:lnTo>
                      <a:pt x="198" y="0"/>
                    </a:lnTo>
                    <a:lnTo>
                      <a:pt x="146" y="10"/>
                    </a:lnTo>
                    <a:lnTo>
                      <a:pt x="120" y="10"/>
                    </a:lnTo>
                    <a:lnTo>
                      <a:pt x="77" y="10"/>
                    </a:lnTo>
                    <a:lnTo>
                      <a:pt x="43" y="20"/>
                    </a:lnTo>
                    <a:lnTo>
                      <a:pt x="26" y="20"/>
                    </a:lnTo>
                    <a:lnTo>
                      <a:pt x="17" y="20"/>
                    </a:lnTo>
                    <a:lnTo>
                      <a:pt x="17" y="30"/>
                    </a:lnTo>
                    <a:lnTo>
                      <a:pt x="8" y="30"/>
                    </a:lnTo>
                    <a:lnTo>
                      <a:pt x="0" y="2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4C4C4C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44" name="Oval 42">
                <a:extLst>
                  <a:ext uri="{FF2B5EF4-FFF2-40B4-BE49-F238E27FC236}">
                    <a16:creationId xmlns:a16="http://schemas.microsoft.com/office/drawing/2014/main" id="{2E90A844-8782-49A2-87E9-B0E927B2FD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5" y="2626"/>
                <a:ext cx="13" cy="11"/>
              </a:xfrm>
              <a:prstGeom prst="ellipse">
                <a:avLst/>
              </a:prstGeom>
              <a:solidFill>
                <a:srgbClr val="000000"/>
              </a:solidFill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l"/>
                  <a:defRPr sz="3200" b="1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50000"/>
                  <a:buFont typeface="Wingdings" pitchFamily="2" charset="2"/>
                  <a:buChar char="n"/>
                  <a:defRPr sz="2800" b="1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45000"/>
                  <a:buFont typeface="Wingdings" pitchFamily="2" charset="2"/>
                  <a:buChar char="n"/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45" name="Oval 43">
                <a:extLst>
                  <a:ext uri="{FF2B5EF4-FFF2-40B4-BE49-F238E27FC236}">
                    <a16:creationId xmlns:a16="http://schemas.microsoft.com/office/drawing/2014/main" id="{999B278F-F6B6-475E-90B6-C94BD49CF3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21" y="2626"/>
                <a:ext cx="4" cy="5"/>
              </a:xfrm>
              <a:prstGeom prst="ellipse">
                <a:avLst/>
              </a:prstGeom>
              <a:solidFill>
                <a:srgbClr val="FFFFFF"/>
              </a:solidFill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l"/>
                  <a:defRPr sz="3200" b="1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50000"/>
                  <a:buFont typeface="Wingdings" pitchFamily="2" charset="2"/>
                  <a:buChar char="n"/>
                  <a:defRPr sz="2800" b="1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45000"/>
                  <a:buFont typeface="Wingdings" pitchFamily="2" charset="2"/>
                  <a:buChar char="n"/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1A4547E6-86BA-47AF-AAEE-AA64E7E52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8" y="2605"/>
                <a:ext cx="98" cy="57"/>
              </a:xfrm>
              <a:custGeom>
                <a:avLst/>
                <a:gdLst>
                  <a:gd name="T0" fmla="*/ 0 w 292"/>
                  <a:gd name="T1" fmla="*/ 0 h 169"/>
                  <a:gd name="T2" fmla="*/ 0 w 292"/>
                  <a:gd name="T3" fmla="*/ 0 h 169"/>
                  <a:gd name="T4" fmla="*/ 0 w 292"/>
                  <a:gd name="T5" fmla="*/ 0 h 169"/>
                  <a:gd name="T6" fmla="*/ 0 w 292"/>
                  <a:gd name="T7" fmla="*/ 0 h 169"/>
                  <a:gd name="T8" fmla="*/ 0 w 292"/>
                  <a:gd name="T9" fmla="*/ 0 h 169"/>
                  <a:gd name="T10" fmla="*/ 0 w 292"/>
                  <a:gd name="T11" fmla="*/ 0 h 169"/>
                  <a:gd name="T12" fmla="*/ 0 w 292"/>
                  <a:gd name="T13" fmla="*/ 0 h 169"/>
                  <a:gd name="T14" fmla="*/ 0 w 292"/>
                  <a:gd name="T15" fmla="*/ 0 h 169"/>
                  <a:gd name="T16" fmla="*/ 0 w 292"/>
                  <a:gd name="T17" fmla="*/ 0 h 169"/>
                  <a:gd name="T18" fmla="*/ 0 w 292"/>
                  <a:gd name="T19" fmla="*/ 0 h 169"/>
                  <a:gd name="T20" fmla="*/ 0 w 292"/>
                  <a:gd name="T21" fmla="*/ 0 h 169"/>
                  <a:gd name="T22" fmla="*/ 0 w 292"/>
                  <a:gd name="T23" fmla="*/ 0 h 169"/>
                  <a:gd name="T24" fmla="*/ 0 w 292"/>
                  <a:gd name="T25" fmla="*/ 0 h 169"/>
                  <a:gd name="T26" fmla="*/ 0 w 292"/>
                  <a:gd name="T27" fmla="*/ 0 h 169"/>
                  <a:gd name="T28" fmla="*/ 0 w 292"/>
                  <a:gd name="T29" fmla="*/ 0 h 169"/>
                  <a:gd name="T30" fmla="*/ 0 w 292"/>
                  <a:gd name="T31" fmla="*/ 0 h 169"/>
                  <a:gd name="T32" fmla="*/ 0 w 292"/>
                  <a:gd name="T33" fmla="*/ 0 h 169"/>
                  <a:gd name="T34" fmla="*/ 0 w 292"/>
                  <a:gd name="T35" fmla="*/ 0 h 169"/>
                  <a:gd name="T36" fmla="*/ 0 w 292"/>
                  <a:gd name="T37" fmla="*/ 0 h 169"/>
                  <a:gd name="T38" fmla="*/ 0 w 292"/>
                  <a:gd name="T39" fmla="*/ 0 h 169"/>
                  <a:gd name="T40" fmla="*/ 0 w 292"/>
                  <a:gd name="T41" fmla="*/ 0 h 169"/>
                  <a:gd name="T42" fmla="*/ 0 w 292"/>
                  <a:gd name="T43" fmla="*/ 0 h 169"/>
                  <a:gd name="T44" fmla="*/ 0 w 292"/>
                  <a:gd name="T45" fmla="*/ 0 h 169"/>
                  <a:gd name="T46" fmla="*/ 0 w 292"/>
                  <a:gd name="T47" fmla="*/ 0 h 169"/>
                  <a:gd name="T48" fmla="*/ 0 w 292"/>
                  <a:gd name="T49" fmla="*/ 0 h 169"/>
                  <a:gd name="T50" fmla="*/ 0 w 292"/>
                  <a:gd name="T51" fmla="*/ 0 h 169"/>
                  <a:gd name="T52" fmla="*/ 0 w 292"/>
                  <a:gd name="T53" fmla="*/ 0 h 169"/>
                  <a:gd name="T54" fmla="*/ 0 w 292"/>
                  <a:gd name="T55" fmla="*/ 0 h 169"/>
                  <a:gd name="T56" fmla="*/ 0 w 292"/>
                  <a:gd name="T57" fmla="*/ 0 h 169"/>
                  <a:gd name="T58" fmla="*/ 0 w 292"/>
                  <a:gd name="T59" fmla="*/ 0 h 169"/>
                  <a:gd name="T60" fmla="*/ 0 w 292"/>
                  <a:gd name="T61" fmla="*/ 0 h 169"/>
                  <a:gd name="T62" fmla="*/ 0 w 292"/>
                  <a:gd name="T63" fmla="*/ 0 h 169"/>
                  <a:gd name="T64" fmla="*/ 0 w 292"/>
                  <a:gd name="T65" fmla="*/ 0 h 169"/>
                  <a:gd name="T66" fmla="*/ 0 w 292"/>
                  <a:gd name="T67" fmla="*/ 0 h 169"/>
                  <a:gd name="T68" fmla="*/ 0 w 292"/>
                  <a:gd name="T69" fmla="*/ 0 h 169"/>
                  <a:gd name="T70" fmla="*/ 0 w 292"/>
                  <a:gd name="T71" fmla="*/ 0 h 169"/>
                  <a:gd name="T72" fmla="*/ 0 w 292"/>
                  <a:gd name="T73" fmla="*/ 0 h 169"/>
                  <a:gd name="T74" fmla="*/ 0 w 292"/>
                  <a:gd name="T75" fmla="*/ 0 h 169"/>
                  <a:gd name="T76" fmla="*/ 0 w 292"/>
                  <a:gd name="T77" fmla="*/ 0 h 169"/>
                  <a:gd name="T78" fmla="*/ 0 w 292"/>
                  <a:gd name="T79" fmla="*/ 0 h 169"/>
                  <a:gd name="T80" fmla="*/ 0 w 292"/>
                  <a:gd name="T81" fmla="*/ 0 h 169"/>
                  <a:gd name="T82" fmla="*/ 0 w 292"/>
                  <a:gd name="T83" fmla="*/ 0 h 169"/>
                  <a:gd name="T84" fmla="*/ 0 w 292"/>
                  <a:gd name="T85" fmla="*/ 0 h 169"/>
                  <a:gd name="T86" fmla="*/ 0 w 292"/>
                  <a:gd name="T87" fmla="*/ 0 h 169"/>
                  <a:gd name="T88" fmla="*/ 0 w 292"/>
                  <a:gd name="T89" fmla="*/ 0 h 169"/>
                  <a:gd name="T90" fmla="*/ 0 w 292"/>
                  <a:gd name="T91" fmla="*/ 0 h 169"/>
                  <a:gd name="T92" fmla="*/ 0 w 292"/>
                  <a:gd name="T93" fmla="*/ 0 h 169"/>
                  <a:gd name="T94" fmla="*/ 0 w 292"/>
                  <a:gd name="T95" fmla="*/ 0 h 169"/>
                  <a:gd name="T96" fmla="*/ 0 w 292"/>
                  <a:gd name="T97" fmla="*/ 0 h 169"/>
                  <a:gd name="T98" fmla="*/ 0 w 292"/>
                  <a:gd name="T99" fmla="*/ 0 h 169"/>
                  <a:gd name="T100" fmla="*/ 0 w 292"/>
                  <a:gd name="T101" fmla="*/ 0 h 169"/>
                  <a:gd name="T102" fmla="*/ 0 w 292"/>
                  <a:gd name="T103" fmla="*/ 0 h 169"/>
                  <a:gd name="T104" fmla="*/ 0 w 292"/>
                  <a:gd name="T105" fmla="*/ 0 h 169"/>
                  <a:gd name="T106" fmla="*/ 0 w 292"/>
                  <a:gd name="T107" fmla="*/ 0 h 169"/>
                  <a:gd name="T108" fmla="*/ 0 w 292"/>
                  <a:gd name="T109" fmla="*/ 0 h 169"/>
                  <a:gd name="T110" fmla="*/ 0 w 292"/>
                  <a:gd name="T111" fmla="*/ 0 h 169"/>
                  <a:gd name="T112" fmla="*/ 0 w 292"/>
                  <a:gd name="T113" fmla="*/ 0 h 16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92" h="169">
                    <a:moveTo>
                      <a:pt x="292" y="59"/>
                    </a:moveTo>
                    <a:lnTo>
                      <a:pt x="284" y="50"/>
                    </a:lnTo>
                    <a:lnTo>
                      <a:pt x="275" y="40"/>
                    </a:lnTo>
                    <a:lnTo>
                      <a:pt x="258" y="30"/>
                    </a:lnTo>
                    <a:lnTo>
                      <a:pt x="249" y="20"/>
                    </a:lnTo>
                    <a:lnTo>
                      <a:pt x="232" y="10"/>
                    </a:lnTo>
                    <a:lnTo>
                      <a:pt x="223" y="10"/>
                    </a:lnTo>
                    <a:lnTo>
                      <a:pt x="206" y="0"/>
                    </a:lnTo>
                    <a:lnTo>
                      <a:pt x="197" y="0"/>
                    </a:lnTo>
                    <a:lnTo>
                      <a:pt x="189" y="0"/>
                    </a:lnTo>
                    <a:lnTo>
                      <a:pt x="180" y="0"/>
                    </a:lnTo>
                    <a:lnTo>
                      <a:pt x="163" y="10"/>
                    </a:lnTo>
                    <a:lnTo>
                      <a:pt x="154" y="10"/>
                    </a:lnTo>
                    <a:lnTo>
                      <a:pt x="146" y="20"/>
                    </a:lnTo>
                    <a:lnTo>
                      <a:pt x="137" y="30"/>
                    </a:lnTo>
                    <a:lnTo>
                      <a:pt x="128" y="40"/>
                    </a:lnTo>
                    <a:lnTo>
                      <a:pt x="120" y="69"/>
                    </a:lnTo>
                    <a:lnTo>
                      <a:pt x="111" y="89"/>
                    </a:lnTo>
                    <a:lnTo>
                      <a:pt x="111" y="109"/>
                    </a:lnTo>
                    <a:lnTo>
                      <a:pt x="103" y="119"/>
                    </a:lnTo>
                    <a:lnTo>
                      <a:pt x="94" y="129"/>
                    </a:lnTo>
                    <a:lnTo>
                      <a:pt x="77" y="149"/>
                    </a:lnTo>
                    <a:lnTo>
                      <a:pt x="77" y="159"/>
                    </a:lnTo>
                    <a:lnTo>
                      <a:pt x="68" y="159"/>
                    </a:lnTo>
                    <a:lnTo>
                      <a:pt x="59" y="159"/>
                    </a:lnTo>
                    <a:lnTo>
                      <a:pt x="43" y="159"/>
                    </a:lnTo>
                    <a:lnTo>
                      <a:pt x="17" y="149"/>
                    </a:lnTo>
                    <a:lnTo>
                      <a:pt x="9" y="149"/>
                    </a:lnTo>
                    <a:lnTo>
                      <a:pt x="0" y="149"/>
                    </a:lnTo>
                    <a:lnTo>
                      <a:pt x="17" y="149"/>
                    </a:lnTo>
                    <a:lnTo>
                      <a:pt x="43" y="159"/>
                    </a:lnTo>
                    <a:lnTo>
                      <a:pt x="59" y="159"/>
                    </a:lnTo>
                    <a:lnTo>
                      <a:pt x="68" y="169"/>
                    </a:lnTo>
                    <a:lnTo>
                      <a:pt x="77" y="169"/>
                    </a:lnTo>
                    <a:lnTo>
                      <a:pt x="85" y="159"/>
                    </a:lnTo>
                    <a:lnTo>
                      <a:pt x="94" y="159"/>
                    </a:lnTo>
                    <a:lnTo>
                      <a:pt x="111" y="149"/>
                    </a:lnTo>
                    <a:lnTo>
                      <a:pt x="128" y="129"/>
                    </a:lnTo>
                    <a:lnTo>
                      <a:pt x="146" y="119"/>
                    </a:lnTo>
                    <a:lnTo>
                      <a:pt x="154" y="109"/>
                    </a:lnTo>
                    <a:lnTo>
                      <a:pt x="172" y="99"/>
                    </a:lnTo>
                    <a:lnTo>
                      <a:pt x="172" y="89"/>
                    </a:lnTo>
                    <a:lnTo>
                      <a:pt x="172" y="79"/>
                    </a:lnTo>
                    <a:lnTo>
                      <a:pt x="172" y="59"/>
                    </a:lnTo>
                    <a:lnTo>
                      <a:pt x="172" y="50"/>
                    </a:lnTo>
                    <a:lnTo>
                      <a:pt x="189" y="50"/>
                    </a:lnTo>
                    <a:lnTo>
                      <a:pt x="197" y="40"/>
                    </a:lnTo>
                    <a:lnTo>
                      <a:pt x="206" y="50"/>
                    </a:lnTo>
                    <a:lnTo>
                      <a:pt x="215" y="50"/>
                    </a:lnTo>
                    <a:lnTo>
                      <a:pt x="232" y="59"/>
                    </a:lnTo>
                    <a:lnTo>
                      <a:pt x="232" y="69"/>
                    </a:lnTo>
                    <a:lnTo>
                      <a:pt x="249" y="69"/>
                    </a:lnTo>
                    <a:lnTo>
                      <a:pt x="258" y="79"/>
                    </a:lnTo>
                    <a:lnTo>
                      <a:pt x="266" y="79"/>
                    </a:lnTo>
                    <a:lnTo>
                      <a:pt x="275" y="79"/>
                    </a:lnTo>
                    <a:lnTo>
                      <a:pt x="284" y="69"/>
                    </a:lnTo>
                    <a:lnTo>
                      <a:pt x="292" y="59"/>
                    </a:lnTo>
                    <a:close/>
                  </a:path>
                </a:pathLst>
              </a:custGeom>
              <a:solidFill>
                <a:srgbClr val="994C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47" name="Freeform 45">
                <a:extLst>
                  <a:ext uri="{FF2B5EF4-FFF2-40B4-BE49-F238E27FC236}">
                    <a16:creationId xmlns:a16="http://schemas.microsoft.com/office/drawing/2014/main" id="{5EE157CD-6D5F-47D1-BDED-A58A9AB2B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7" y="2635"/>
                <a:ext cx="23" cy="47"/>
              </a:xfrm>
              <a:custGeom>
                <a:avLst/>
                <a:gdLst>
                  <a:gd name="T0" fmla="*/ 0 w 69"/>
                  <a:gd name="T1" fmla="*/ 0 h 140"/>
                  <a:gd name="T2" fmla="*/ 0 w 69"/>
                  <a:gd name="T3" fmla="*/ 0 h 140"/>
                  <a:gd name="T4" fmla="*/ 0 w 69"/>
                  <a:gd name="T5" fmla="*/ 0 h 140"/>
                  <a:gd name="T6" fmla="*/ 0 w 69"/>
                  <a:gd name="T7" fmla="*/ 0 h 140"/>
                  <a:gd name="T8" fmla="*/ 0 w 69"/>
                  <a:gd name="T9" fmla="*/ 0 h 140"/>
                  <a:gd name="T10" fmla="*/ 0 w 69"/>
                  <a:gd name="T11" fmla="*/ 0 h 140"/>
                  <a:gd name="T12" fmla="*/ 0 w 69"/>
                  <a:gd name="T13" fmla="*/ 0 h 140"/>
                  <a:gd name="T14" fmla="*/ 0 w 69"/>
                  <a:gd name="T15" fmla="*/ 0 h 140"/>
                  <a:gd name="T16" fmla="*/ 0 w 69"/>
                  <a:gd name="T17" fmla="*/ 0 h 140"/>
                  <a:gd name="T18" fmla="*/ 0 w 69"/>
                  <a:gd name="T19" fmla="*/ 0 h 140"/>
                  <a:gd name="T20" fmla="*/ 0 w 69"/>
                  <a:gd name="T21" fmla="*/ 0 h 140"/>
                  <a:gd name="T22" fmla="*/ 0 w 69"/>
                  <a:gd name="T23" fmla="*/ 0 h 140"/>
                  <a:gd name="T24" fmla="*/ 0 w 69"/>
                  <a:gd name="T25" fmla="*/ 0 h 140"/>
                  <a:gd name="T26" fmla="*/ 0 w 69"/>
                  <a:gd name="T27" fmla="*/ 0 h 140"/>
                  <a:gd name="T28" fmla="*/ 0 w 69"/>
                  <a:gd name="T29" fmla="*/ 0 h 140"/>
                  <a:gd name="T30" fmla="*/ 0 w 69"/>
                  <a:gd name="T31" fmla="*/ 0 h 140"/>
                  <a:gd name="T32" fmla="*/ 0 w 69"/>
                  <a:gd name="T33" fmla="*/ 0 h 140"/>
                  <a:gd name="T34" fmla="*/ 0 w 69"/>
                  <a:gd name="T35" fmla="*/ 0 h 140"/>
                  <a:gd name="T36" fmla="*/ 0 w 69"/>
                  <a:gd name="T37" fmla="*/ 0 h 140"/>
                  <a:gd name="T38" fmla="*/ 0 w 69"/>
                  <a:gd name="T39" fmla="*/ 0 h 140"/>
                  <a:gd name="T40" fmla="*/ 0 w 69"/>
                  <a:gd name="T41" fmla="*/ 0 h 140"/>
                  <a:gd name="T42" fmla="*/ 0 w 69"/>
                  <a:gd name="T43" fmla="*/ 0 h 140"/>
                  <a:gd name="T44" fmla="*/ 0 w 69"/>
                  <a:gd name="T45" fmla="*/ 0 h 140"/>
                  <a:gd name="T46" fmla="*/ 0 w 69"/>
                  <a:gd name="T47" fmla="*/ 0 h 140"/>
                  <a:gd name="T48" fmla="*/ 0 w 69"/>
                  <a:gd name="T49" fmla="*/ 0 h 140"/>
                  <a:gd name="T50" fmla="*/ 0 w 69"/>
                  <a:gd name="T51" fmla="*/ 0 h 140"/>
                  <a:gd name="T52" fmla="*/ 0 w 69"/>
                  <a:gd name="T53" fmla="*/ 0 h 140"/>
                  <a:gd name="T54" fmla="*/ 0 w 69"/>
                  <a:gd name="T55" fmla="*/ 0 h 140"/>
                  <a:gd name="T56" fmla="*/ 0 w 69"/>
                  <a:gd name="T57" fmla="*/ 0 h 140"/>
                  <a:gd name="T58" fmla="*/ 0 w 69"/>
                  <a:gd name="T59" fmla="*/ 0 h 140"/>
                  <a:gd name="T60" fmla="*/ 0 w 69"/>
                  <a:gd name="T61" fmla="*/ 0 h 140"/>
                  <a:gd name="T62" fmla="*/ 0 w 69"/>
                  <a:gd name="T63" fmla="*/ 0 h 140"/>
                  <a:gd name="T64" fmla="*/ 0 w 69"/>
                  <a:gd name="T65" fmla="*/ 0 h 140"/>
                  <a:gd name="T66" fmla="*/ 0 w 69"/>
                  <a:gd name="T67" fmla="*/ 0 h 140"/>
                  <a:gd name="T68" fmla="*/ 0 w 69"/>
                  <a:gd name="T69" fmla="*/ 0 h 140"/>
                  <a:gd name="T70" fmla="*/ 0 w 69"/>
                  <a:gd name="T71" fmla="*/ 0 h 140"/>
                  <a:gd name="T72" fmla="*/ 0 w 69"/>
                  <a:gd name="T73" fmla="*/ 0 h 140"/>
                  <a:gd name="T74" fmla="*/ 0 w 69"/>
                  <a:gd name="T75" fmla="*/ 0 h 14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69" h="140">
                    <a:moveTo>
                      <a:pt x="35" y="140"/>
                    </a:moveTo>
                    <a:lnTo>
                      <a:pt x="43" y="130"/>
                    </a:lnTo>
                    <a:lnTo>
                      <a:pt x="43" y="120"/>
                    </a:lnTo>
                    <a:lnTo>
                      <a:pt x="43" y="110"/>
                    </a:lnTo>
                    <a:lnTo>
                      <a:pt x="43" y="100"/>
                    </a:lnTo>
                    <a:lnTo>
                      <a:pt x="43" y="90"/>
                    </a:lnTo>
                    <a:lnTo>
                      <a:pt x="43" y="80"/>
                    </a:lnTo>
                    <a:lnTo>
                      <a:pt x="52" y="70"/>
                    </a:lnTo>
                    <a:lnTo>
                      <a:pt x="43" y="60"/>
                    </a:lnTo>
                    <a:lnTo>
                      <a:pt x="52" y="60"/>
                    </a:lnTo>
                    <a:lnTo>
                      <a:pt x="52" y="50"/>
                    </a:lnTo>
                    <a:lnTo>
                      <a:pt x="52" y="40"/>
                    </a:lnTo>
                    <a:lnTo>
                      <a:pt x="60" y="40"/>
                    </a:lnTo>
                    <a:lnTo>
                      <a:pt x="52" y="30"/>
                    </a:lnTo>
                    <a:lnTo>
                      <a:pt x="60" y="30"/>
                    </a:lnTo>
                    <a:lnTo>
                      <a:pt x="60" y="20"/>
                    </a:lnTo>
                    <a:lnTo>
                      <a:pt x="69" y="20"/>
                    </a:lnTo>
                    <a:lnTo>
                      <a:pt x="69" y="10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52" y="10"/>
                    </a:lnTo>
                    <a:lnTo>
                      <a:pt x="43" y="10"/>
                    </a:lnTo>
                    <a:lnTo>
                      <a:pt x="43" y="20"/>
                    </a:lnTo>
                    <a:lnTo>
                      <a:pt x="35" y="30"/>
                    </a:lnTo>
                    <a:lnTo>
                      <a:pt x="35" y="40"/>
                    </a:lnTo>
                    <a:lnTo>
                      <a:pt x="26" y="40"/>
                    </a:lnTo>
                    <a:lnTo>
                      <a:pt x="26" y="50"/>
                    </a:lnTo>
                    <a:lnTo>
                      <a:pt x="17" y="50"/>
                    </a:lnTo>
                    <a:lnTo>
                      <a:pt x="17" y="60"/>
                    </a:lnTo>
                    <a:lnTo>
                      <a:pt x="26" y="60"/>
                    </a:lnTo>
                    <a:lnTo>
                      <a:pt x="17" y="60"/>
                    </a:lnTo>
                    <a:lnTo>
                      <a:pt x="17" y="70"/>
                    </a:lnTo>
                    <a:lnTo>
                      <a:pt x="17" y="80"/>
                    </a:lnTo>
                    <a:lnTo>
                      <a:pt x="9" y="80"/>
                    </a:lnTo>
                    <a:lnTo>
                      <a:pt x="9" y="90"/>
                    </a:lnTo>
                    <a:lnTo>
                      <a:pt x="9" y="100"/>
                    </a:lnTo>
                    <a:lnTo>
                      <a:pt x="0" y="110"/>
                    </a:lnTo>
                    <a:lnTo>
                      <a:pt x="0" y="120"/>
                    </a:lnTo>
                    <a:lnTo>
                      <a:pt x="9" y="130"/>
                    </a:lnTo>
                    <a:lnTo>
                      <a:pt x="17" y="120"/>
                    </a:lnTo>
                    <a:lnTo>
                      <a:pt x="17" y="110"/>
                    </a:lnTo>
                    <a:lnTo>
                      <a:pt x="17" y="100"/>
                    </a:lnTo>
                    <a:lnTo>
                      <a:pt x="26" y="100"/>
                    </a:lnTo>
                    <a:lnTo>
                      <a:pt x="26" y="90"/>
                    </a:lnTo>
                    <a:lnTo>
                      <a:pt x="17" y="8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26" y="60"/>
                    </a:lnTo>
                    <a:lnTo>
                      <a:pt x="35" y="60"/>
                    </a:lnTo>
                    <a:lnTo>
                      <a:pt x="35" y="50"/>
                    </a:lnTo>
                    <a:lnTo>
                      <a:pt x="35" y="40"/>
                    </a:lnTo>
                    <a:lnTo>
                      <a:pt x="43" y="40"/>
                    </a:lnTo>
                    <a:lnTo>
                      <a:pt x="43" y="30"/>
                    </a:lnTo>
                    <a:lnTo>
                      <a:pt x="52" y="20"/>
                    </a:lnTo>
                    <a:lnTo>
                      <a:pt x="52" y="10"/>
                    </a:lnTo>
                    <a:lnTo>
                      <a:pt x="60" y="1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52" y="30"/>
                    </a:lnTo>
                    <a:lnTo>
                      <a:pt x="52" y="40"/>
                    </a:lnTo>
                    <a:lnTo>
                      <a:pt x="43" y="40"/>
                    </a:lnTo>
                    <a:lnTo>
                      <a:pt x="43" y="50"/>
                    </a:lnTo>
                    <a:lnTo>
                      <a:pt x="43" y="60"/>
                    </a:lnTo>
                    <a:lnTo>
                      <a:pt x="35" y="60"/>
                    </a:lnTo>
                    <a:lnTo>
                      <a:pt x="35" y="70"/>
                    </a:lnTo>
                    <a:lnTo>
                      <a:pt x="35" y="80"/>
                    </a:lnTo>
                    <a:lnTo>
                      <a:pt x="26" y="80"/>
                    </a:lnTo>
                    <a:lnTo>
                      <a:pt x="26" y="90"/>
                    </a:lnTo>
                    <a:lnTo>
                      <a:pt x="35" y="100"/>
                    </a:lnTo>
                    <a:lnTo>
                      <a:pt x="26" y="100"/>
                    </a:lnTo>
                    <a:lnTo>
                      <a:pt x="26" y="110"/>
                    </a:lnTo>
                    <a:lnTo>
                      <a:pt x="35" y="120"/>
                    </a:lnTo>
                    <a:lnTo>
                      <a:pt x="26" y="120"/>
                    </a:lnTo>
                    <a:lnTo>
                      <a:pt x="26" y="130"/>
                    </a:lnTo>
                    <a:lnTo>
                      <a:pt x="26" y="140"/>
                    </a:lnTo>
                    <a:lnTo>
                      <a:pt x="35" y="140"/>
                    </a:lnTo>
                    <a:close/>
                  </a:path>
                </a:pathLst>
              </a:custGeom>
              <a:solidFill>
                <a:srgbClr val="6619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48" name="Freeform 46">
                <a:extLst>
                  <a:ext uri="{FF2B5EF4-FFF2-40B4-BE49-F238E27FC236}">
                    <a16:creationId xmlns:a16="http://schemas.microsoft.com/office/drawing/2014/main" id="{F128D534-9B79-4AF2-B834-E3964D34D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0" y="2632"/>
                <a:ext cx="14" cy="10"/>
              </a:xfrm>
              <a:custGeom>
                <a:avLst/>
                <a:gdLst>
                  <a:gd name="T0" fmla="*/ 0 w 43"/>
                  <a:gd name="T1" fmla="*/ 0 h 30"/>
                  <a:gd name="T2" fmla="*/ 0 w 43"/>
                  <a:gd name="T3" fmla="*/ 0 h 30"/>
                  <a:gd name="T4" fmla="*/ 0 w 43"/>
                  <a:gd name="T5" fmla="*/ 0 h 30"/>
                  <a:gd name="T6" fmla="*/ 0 w 43"/>
                  <a:gd name="T7" fmla="*/ 0 h 30"/>
                  <a:gd name="T8" fmla="*/ 0 w 43"/>
                  <a:gd name="T9" fmla="*/ 0 h 30"/>
                  <a:gd name="T10" fmla="*/ 0 w 43"/>
                  <a:gd name="T11" fmla="*/ 0 h 30"/>
                  <a:gd name="T12" fmla="*/ 0 w 43"/>
                  <a:gd name="T13" fmla="*/ 0 h 30"/>
                  <a:gd name="T14" fmla="*/ 0 w 43"/>
                  <a:gd name="T15" fmla="*/ 0 h 30"/>
                  <a:gd name="T16" fmla="*/ 0 w 43"/>
                  <a:gd name="T17" fmla="*/ 0 h 30"/>
                  <a:gd name="T18" fmla="*/ 0 w 43"/>
                  <a:gd name="T19" fmla="*/ 0 h 30"/>
                  <a:gd name="T20" fmla="*/ 0 w 43"/>
                  <a:gd name="T21" fmla="*/ 0 h 30"/>
                  <a:gd name="T22" fmla="*/ 0 w 43"/>
                  <a:gd name="T23" fmla="*/ 0 h 30"/>
                  <a:gd name="T24" fmla="*/ 0 w 43"/>
                  <a:gd name="T25" fmla="*/ 0 h 30"/>
                  <a:gd name="T26" fmla="*/ 0 w 43"/>
                  <a:gd name="T27" fmla="*/ 0 h 30"/>
                  <a:gd name="T28" fmla="*/ 0 w 43"/>
                  <a:gd name="T29" fmla="*/ 0 h 30"/>
                  <a:gd name="T30" fmla="*/ 0 w 43"/>
                  <a:gd name="T31" fmla="*/ 0 h 30"/>
                  <a:gd name="T32" fmla="*/ 0 w 43"/>
                  <a:gd name="T33" fmla="*/ 0 h 30"/>
                  <a:gd name="T34" fmla="*/ 0 w 43"/>
                  <a:gd name="T35" fmla="*/ 0 h 3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43" h="30">
                    <a:moveTo>
                      <a:pt x="43" y="10"/>
                    </a:moveTo>
                    <a:lnTo>
                      <a:pt x="34" y="10"/>
                    </a:lnTo>
                    <a:lnTo>
                      <a:pt x="26" y="10"/>
                    </a:lnTo>
                    <a:lnTo>
                      <a:pt x="26" y="0"/>
                    </a:lnTo>
                    <a:lnTo>
                      <a:pt x="17" y="0"/>
                    </a:lnTo>
                    <a:lnTo>
                      <a:pt x="17" y="10"/>
                    </a:lnTo>
                    <a:lnTo>
                      <a:pt x="8" y="10"/>
                    </a:lnTo>
                    <a:lnTo>
                      <a:pt x="8" y="20"/>
                    </a:lnTo>
                    <a:lnTo>
                      <a:pt x="0" y="20"/>
                    </a:lnTo>
                    <a:lnTo>
                      <a:pt x="0" y="30"/>
                    </a:lnTo>
                    <a:lnTo>
                      <a:pt x="8" y="30"/>
                    </a:lnTo>
                    <a:lnTo>
                      <a:pt x="17" y="20"/>
                    </a:lnTo>
                    <a:lnTo>
                      <a:pt x="17" y="10"/>
                    </a:lnTo>
                    <a:lnTo>
                      <a:pt x="26" y="10"/>
                    </a:lnTo>
                    <a:lnTo>
                      <a:pt x="26" y="20"/>
                    </a:lnTo>
                    <a:lnTo>
                      <a:pt x="34" y="20"/>
                    </a:lnTo>
                    <a:lnTo>
                      <a:pt x="43" y="20"/>
                    </a:lnTo>
                    <a:lnTo>
                      <a:pt x="43" y="10"/>
                    </a:lnTo>
                    <a:close/>
                  </a:path>
                </a:pathLst>
              </a:custGeom>
              <a:solidFill>
                <a:srgbClr val="FFF399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49" name="Freeform 47">
                <a:extLst>
                  <a:ext uri="{FF2B5EF4-FFF2-40B4-BE49-F238E27FC236}">
                    <a16:creationId xmlns:a16="http://schemas.microsoft.com/office/drawing/2014/main" id="{B5CE13D8-78CB-4F19-A99D-B9FDE5F2A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0" y="2642"/>
                <a:ext cx="29" cy="43"/>
              </a:xfrm>
              <a:custGeom>
                <a:avLst/>
                <a:gdLst>
                  <a:gd name="T0" fmla="*/ 0 w 87"/>
                  <a:gd name="T1" fmla="*/ 0 h 129"/>
                  <a:gd name="T2" fmla="*/ 0 w 87"/>
                  <a:gd name="T3" fmla="*/ 0 h 129"/>
                  <a:gd name="T4" fmla="*/ 0 w 87"/>
                  <a:gd name="T5" fmla="*/ 0 h 129"/>
                  <a:gd name="T6" fmla="*/ 0 w 87"/>
                  <a:gd name="T7" fmla="*/ 0 h 129"/>
                  <a:gd name="T8" fmla="*/ 0 w 87"/>
                  <a:gd name="T9" fmla="*/ 0 h 129"/>
                  <a:gd name="T10" fmla="*/ 0 w 87"/>
                  <a:gd name="T11" fmla="*/ 0 h 129"/>
                  <a:gd name="T12" fmla="*/ 0 w 87"/>
                  <a:gd name="T13" fmla="*/ 0 h 129"/>
                  <a:gd name="T14" fmla="*/ 0 w 87"/>
                  <a:gd name="T15" fmla="*/ 0 h 129"/>
                  <a:gd name="T16" fmla="*/ 0 w 87"/>
                  <a:gd name="T17" fmla="*/ 0 h 129"/>
                  <a:gd name="T18" fmla="*/ 0 w 87"/>
                  <a:gd name="T19" fmla="*/ 0 h 129"/>
                  <a:gd name="T20" fmla="*/ 0 w 87"/>
                  <a:gd name="T21" fmla="*/ 0 h 129"/>
                  <a:gd name="T22" fmla="*/ 0 w 87"/>
                  <a:gd name="T23" fmla="*/ 0 h 129"/>
                  <a:gd name="T24" fmla="*/ 0 w 87"/>
                  <a:gd name="T25" fmla="*/ 0 h 129"/>
                  <a:gd name="T26" fmla="*/ 0 w 87"/>
                  <a:gd name="T27" fmla="*/ 0 h 129"/>
                  <a:gd name="T28" fmla="*/ 0 w 87"/>
                  <a:gd name="T29" fmla="*/ 0 h 129"/>
                  <a:gd name="T30" fmla="*/ 0 w 87"/>
                  <a:gd name="T31" fmla="*/ 0 h 129"/>
                  <a:gd name="T32" fmla="*/ 0 w 87"/>
                  <a:gd name="T33" fmla="*/ 0 h 129"/>
                  <a:gd name="T34" fmla="*/ 0 w 87"/>
                  <a:gd name="T35" fmla="*/ 0 h 129"/>
                  <a:gd name="T36" fmla="*/ 0 w 87"/>
                  <a:gd name="T37" fmla="*/ 0 h 129"/>
                  <a:gd name="T38" fmla="*/ 0 w 87"/>
                  <a:gd name="T39" fmla="*/ 0 h 129"/>
                  <a:gd name="T40" fmla="*/ 0 w 87"/>
                  <a:gd name="T41" fmla="*/ 0 h 129"/>
                  <a:gd name="T42" fmla="*/ 0 w 87"/>
                  <a:gd name="T43" fmla="*/ 0 h 129"/>
                  <a:gd name="T44" fmla="*/ 0 w 87"/>
                  <a:gd name="T45" fmla="*/ 0 h 129"/>
                  <a:gd name="T46" fmla="*/ 0 w 87"/>
                  <a:gd name="T47" fmla="*/ 0 h 129"/>
                  <a:gd name="T48" fmla="*/ 0 w 87"/>
                  <a:gd name="T49" fmla="*/ 0 h 129"/>
                  <a:gd name="T50" fmla="*/ 0 w 87"/>
                  <a:gd name="T51" fmla="*/ 0 h 129"/>
                  <a:gd name="T52" fmla="*/ 0 w 87"/>
                  <a:gd name="T53" fmla="*/ 0 h 129"/>
                  <a:gd name="T54" fmla="*/ 0 w 87"/>
                  <a:gd name="T55" fmla="*/ 0 h 129"/>
                  <a:gd name="T56" fmla="*/ 0 w 87"/>
                  <a:gd name="T57" fmla="*/ 0 h 129"/>
                  <a:gd name="T58" fmla="*/ 0 w 87"/>
                  <a:gd name="T59" fmla="*/ 0 h 129"/>
                  <a:gd name="T60" fmla="*/ 0 w 87"/>
                  <a:gd name="T61" fmla="*/ 0 h 129"/>
                  <a:gd name="T62" fmla="*/ 0 w 87"/>
                  <a:gd name="T63" fmla="*/ 0 h 129"/>
                  <a:gd name="T64" fmla="*/ 0 w 87"/>
                  <a:gd name="T65" fmla="*/ 0 h 129"/>
                  <a:gd name="T66" fmla="*/ 0 w 87"/>
                  <a:gd name="T67" fmla="*/ 0 h 129"/>
                  <a:gd name="T68" fmla="*/ 0 w 87"/>
                  <a:gd name="T69" fmla="*/ 0 h 129"/>
                  <a:gd name="T70" fmla="*/ 0 w 87"/>
                  <a:gd name="T71" fmla="*/ 0 h 129"/>
                  <a:gd name="T72" fmla="*/ 0 w 87"/>
                  <a:gd name="T73" fmla="*/ 0 h 129"/>
                  <a:gd name="T74" fmla="*/ 0 w 87"/>
                  <a:gd name="T75" fmla="*/ 0 h 129"/>
                  <a:gd name="T76" fmla="*/ 0 w 87"/>
                  <a:gd name="T77" fmla="*/ 0 h 129"/>
                  <a:gd name="T78" fmla="*/ 0 w 87"/>
                  <a:gd name="T79" fmla="*/ 0 h 129"/>
                  <a:gd name="T80" fmla="*/ 0 w 87"/>
                  <a:gd name="T81" fmla="*/ 0 h 129"/>
                  <a:gd name="T82" fmla="*/ 0 w 87"/>
                  <a:gd name="T83" fmla="*/ 0 h 129"/>
                  <a:gd name="T84" fmla="*/ 0 w 87"/>
                  <a:gd name="T85" fmla="*/ 0 h 129"/>
                  <a:gd name="T86" fmla="*/ 0 w 87"/>
                  <a:gd name="T87" fmla="*/ 0 h 129"/>
                  <a:gd name="T88" fmla="*/ 0 w 87"/>
                  <a:gd name="T89" fmla="*/ 0 h 129"/>
                  <a:gd name="T90" fmla="*/ 0 w 87"/>
                  <a:gd name="T91" fmla="*/ 0 h 129"/>
                  <a:gd name="T92" fmla="*/ 0 w 87"/>
                  <a:gd name="T93" fmla="*/ 0 h 129"/>
                  <a:gd name="T94" fmla="*/ 0 w 87"/>
                  <a:gd name="T95" fmla="*/ 0 h 129"/>
                  <a:gd name="T96" fmla="*/ 0 w 87"/>
                  <a:gd name="T97" fmla="*/ 0 h 12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87" h="129">
                    <a:moveTo>
                      <a:pt x="78" y="0"/>
                    </a:moveTo>
                    <a:lnTo>
                      <a:pt x="87" y="0"/>
                    </a:lnTo>
                    <a:lnTo>
                      <a:pt x="87" y="10"/>
                    </a:lnTo>
                    <a:lnTo>
                      <a:pt x="78" y="10"/>
                    </a:lnTo>
                    <a:lnTo>
                      <a:pt x="69" y="20"/>
                    </a:lnTo>
                    <a:lnTo>
                      <a:pt x="69" y="30"/>
                    </a:lnTo>
                    <a:lnTo>
                      <a:pt x="61" y="30"/>
                    </a:lnTo>
                    <a:lnTo>
                      <a:pt x="61" y="40"/>
                    </a:lnTo>
                    <a:lnTo>
                      <a:pt x="61" y="50"/>
                    </a:lnTo>
                    <a:lnTo>
                      <a:pt x="52" y="50"/>
                    </a:lnTo>
                    <a:lnTo>
                      <a:pt x="52" y="60"/>
                    </a:lnTo>
                    <a:lnTo>
                      <a:pt x="52" y="70"/>
                    </a:lnTo>
                    <a:lnTo>
                      <a:pt x="43" y="70"/>
                    </a:lnTo>
                    <a:lnTo>
                      <a:pt x="52" y="80"/>
                    </a:lnTo>
                    <a:lnTo>
                      <a:pt x="43" y="80"/>
                    </a:lnTo>
                    <a:lnTo>
                      <a:pt x="43" y="90"/>
                    </a:lnTo>
                    <a:lnTo>
                      <a:pt x="35" y="90"/>
                    </a:lnTo>
                    <a:lnTo>
                      <a:pt x="35" y="100"/>
                    </a:lnTo>
                    <a:lnTo>
                      <a:pt x="35" y="90"/>
                    </a:lnTo>
                    <a:lnTo>
                      <a:pt x="26" y="90"/>
                    </a:lnTo>
                    <a:lnTo>
                      <a:pt x="26" y="80"/>
                    </a:lnTo>
                    <a:lnTo>
                      <a:pt x="18" y="80"/>
                    </a:lnTo>
                    <a:lnTo>
                      <a:pt x="18" y="90"/>
                    </a:lnTo>
                    <a:lnTo>
                      <a:pt x="9" y="90"/>
                    </a:lnTo>
                    <a:lnTo>
                      <a:pt x="9" y="110"/>
                    </a:lnTo>
                    <a:lnTo>
                      <a:pt x="9" y="129"/>
                    </a:lnTo>
                    <a:lnTo>
                      <a:pt x="0" y="129"/>
                    </a:lnTo>
                    <a:lnTo>
                      <a:pt x="0" y="120"/>
                    </a:lnTo>
                    <a:lnTo>
                      <a:pt x="0" y="90"/>
                    </a:lnTo>
                    <a:lnTo>
                      <a:pt x="9" y="80"/>
                    </a:lnTo>
                    <a:lnTo>
                      <a:pt x="9" y="70"/>
                    </a:lnTo>
                    <a:lnTo>
                      <a:pt x="18" y="80"/>
                    </a:lnTo>
                    <a:lnTo>
                      <a:pt x="18" y="70"/>
                    </a:lnTo>
                    <a:lnTo>
                      <a:pt x="26" y="60"/>
                    </a:lnTo>
                    <a:lnTo>
                      <a:pt x="35" y="50"/>
                    </a:lnTo>
                    <a:lnTo>
                      <a:pt x="35" y="40"/>
                    </a:lnTo>
                    <a:lnTo>
                      <a:pt x="43" y="50"/>
                    </a:lnTo>
                    <a:lnTo>
                      <a:pt x="43" y="40"/>
                    </a:lnTo>
                    <a:lnTo>
                      <a:pt x="52" y="30"/>
                    </a:lnTo>
                    <a:lnTo>
                      <a:pt x="52" y="20"/>
                    </a:lnTo>
                    <a:lnTo>
                      <a:pt x="43" y="20"/>
                    </a:lnTo>
                    <a:lnTo>
                      <a:pt x="43" y="10"/>
                    </a:lnTo>
                    <a:lnTo>
                      <a:pt x="52" y="0"/>
                    </a:lnTo>
                    <a:lnTo>
                      <a:pt x="61" y="10"/>
                    </a:lnTo>
                    <a:lnTo>
                      <a:pt x="61" y="20"/>
                    </a:lnTo>
                    <a:lnTo>
                      <a:pt x="61" y="10"/>
                    </a:lnTo>
                    <a:lnTo>
                      <a:pt x="69" y="10"/>
                    </a:lnTo>
                    <a:lnTo>
                      <a:pt x="69" y="0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6619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Freeform 48">
                <a:extLst>
                  <a:ext uri="{FF2B5EF4-FFF2-40B4-BE49-F238E27FC236}">
                    <a16:creationId xmlns:a16="http://schemas.microsoft.com/office/drawing/2014/main" id="{8F6F98FE-BF0C-4C47-8B77-840BF7A185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2622"/>
                <a:ext cx="8" cy="6"/>
              </a:xfrm>
              <a:custGeom>
                <a:avLst/>
                <a:gdLst>
                  <a:gd name="T0" fmla="*/ 0 w 25"/>
                  <a:gd name="T1" fmla="*/ 0 h 19"/>
                  <a:gd name="T2" fmla="*/ 0 w 25"/>
                  <a:gd name="T3" fmla="*/ 0 h 19"/>
                  <a:gd name="T4" fmla="*/ 0 w 25"/>
                  <a:gd name="T5" fmla="*/ 0 h 19"/>
                  <a:gd name="T6" fmla="*/ 0 w 25"/>
                  <a:gd name="T7" fmla="*/ 0 h 19"/>
                  <a:gd name="T8" fmla="*/ 0 w 25"/>
                  <a:gd name="T9" fmla="*/ 0 h 19"/>
                  <a:gd name="T10" fmla="*/ 0 w 25"/>
                  <a:gd name="T11" fmla="*/ 0 h 19"/>
                  <a:gd name="T12" fmla="*/ 0 w 25"/>
                  <a:gd name="T13" fmla="*/ 0 h 19"/>
                  <a:gd name="T14" fmla="*/ 0 w 25"/>
                  <a:gd name="T15" fmla="*/ 0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5" h="19">
                    <a:moveTo>
                      <a:pt x="25" y="0"/>
                    </a:moveTo>
                    <a:lnTo>
                      <a:pt x="25" y="9"/>
                    </a:lnTo>
                    <a:lnTo>
                      <a:pt x="17" y="19"/>
                    </a:lnTo>
                    <a:lnTo>
                      <a:pt x="8" y="19"/>
                    </a:lnTo>
                    <a:lnTo>
                      <a:pt x="0" y="9"/>
                    </a:lnTo>
                    <a:lnTo>
                      <a:pt x="8" y="9"/>
                    </a:lnTo>
                    <a:lnTo>
                      <a:pt x="17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399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51" name="Freeform 49">
                <a:extLst>
                  <a:ext uri="{FF2B5EF4-FFF2-40B4-BE49-F238E27FC236}">
                    <a16:creationId xmlns:a16="http://schemas.microsoft.com/office/drawing/2014/main" id="{1E67C282-B3B3-4FD3-BEC5-A7B04E3B7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" y="2632"/>
                <a:ext cx="29" cy="30"/>
              </a:xfrm>
              <a:custGeom>
                <a:avLst/>
                <a:gdLst>
                  <a:gd name="T0" fmla="*/ 0 w 87"/>
                  <a:gd name="T1" fmla="*/ 0 h 90"/>
                  <a:gd name="T2" fmla="*/ 0 w 87"/>
                  <a:gd name="T3" fmla="*/ 0 h 90"/>
                  <a:gd name="T4" fmla="*/ 0 w 87"/>
                  <a:gd name="T5" fmla="*/ 0 h 90"/>
                  <a:gd name="T6" fmla="*/ 0 w 87"/>
                  <a:gd name="T7" fmla="*/ 0 h 90"/>
                  <a:gd name="T8" fmla="*/ 0 w 87"/>
                  <a:gd name="T9" fmla="*/ 0 h 90"/>
                  <a:gd name="T10" fmla="*/ 0 w 87"/>
                  <a:gd name="T11" fmla="*/ 0 h 90"/>
                  <a:gd name="T12" fmla="*/ 0 w 87"/>
                  <a:gd name="T13" fmla="*/ 0 h 90"/>
                  <a:gd name="T14" fmla="*/ 0 w 87"/>
                  <a:gd name="T15" fmla="*/ 0 h 90"/>
                  <a:gd name="T16" fmla="*/ 0 w 87"/>
                  <a:gd name="T17" fmla="*/ 0 h 90"/>
                  <a:gd name="T18" fmla="*/ 0 w 87"/>
                  <a:gd name="T19" fmla="*/ 0 h 90"/>
                  <a:gd name="T20" fmla="*/ 0 w 87"/>
                  <a:gd name="T21" fmla="*/ 0 h 90"/>
                  <a:gd name="T22" fmla="*/ 0 w 87"/>
                  <a:gd name="T23" fmla="*/ 0 h 90"/>
                  <a:gd name="T24" fmla="*/ 0 w 87"/>
                  <a:gd name="T25" fmla="*/ 0 h 90"/>
                  <a:gd name="T26" fmla="*/ 0 w 87"/>
                  <a:gd name="T27" fmla="*/ 0 h 90"/>
                  <a:gd name="T28" fmla="*/ 0 w 87"/>
                  <a:gd name="T29" fmla="*/ 0 h 90"/>
                  <a:gd name="T30" fmla="*/ 0 w 87"/>
                  <a:gd name="T31" fmla="*/ 0 h 90"/>
                  <a:gd name="T32" fmla="*/ 0 w 87"/>
                  <a:gd name="T33" fmla="*/ 0 h 90"/>
                  <a:gd name="T34" fmla="*/ 0 w 87"/>
                  <a:gd name="T35" fmla="*/ 0 h 90"/>
                  <a:gd name="T36" fmla="*/ 0 w 87"/>
                  <a:gd name="T37" fmla="*/ 0 h 90"/>
                  <a:gd name="T38" fmla="*/ 0 w 87"/>
                  <a:gd name="T39" fmla="*/ 0 h 90"/>
                  <a:gd name="T40" fmla="*/ 0 w 87"/>
                  <a:gd name="T41" fmla="*/ 0 h 90"/>
                  <a:gd name="T42" fmla="*/ 0 w 87"/>
                  <a:gd name="T43" fmla="*/ 0 h 90"/>
                  <a:gd name="T44" fmla="*/ 0 w 87"/>
                  <a:gd name="T45" fmla="*/ 0 h 90"/>
                  <a:gd name="T46" fmla="*/ 0 w 87"/>
                  <a:gd name="T47" fmla="*/ 0 h 90"/>
                  <a:gd name="T48" fmla="*/ 0 w 87"/>
                  <a:gd name="T49" fmla="*/ 0 h 90"/>
                  <a:gd name="T50" fmla="*/ 0 w 87"/>
                  <a:gd name="T51" fmla="*/ 0 h 90"/>
                  <a:gd name="T52" fmla="*/ 0 w 87"/>
                  <a:gd name="T53" fmla="*/ 0 h 90"/>
                  <a:gd name="T54" fmla="*/ 0 w 87"/>
                  <a:gd name="T55" fmla="*/ 0 h 90"/>
                  <a:gd name="T56" fmla="*/ 0 w 87"/>
                  <a:gd name="T57" fmla="*/ 0 h 90"/>
                  <a:gd name="T58" fmla="*/ 0 w 87"/>
                  <a:gd name="T59" fmla="*/ 0 h 90"/>
                  <a:gd name="T60" fmla="*/ 0 w 87"/>
                  <a:gd name="T61" fmla="*/ 0 h 90"/>
                  <a:gd name="T62" fmla="*/ 0 w 87"/>
                  <a:gd name="T63" fmla="*/ 0 h 90"/>
                  <a:gd name="T64" fmla="*/ 0 w 87"/>
                  <a:gd name="T65" fmla="*/ 0 h 90"/>
                  <a:gd name="T66" fmla="*/ 0 w 87"/>
                  <a:gd name="T67" fmla="*/ 0 h 90"/>
                  <a:gd name="T68" fmla="*/ 0 w 87"/>
                  <a:gd name="T69" fmla="*/ 0 h 90"/>
                  <a:gd name="T70" fmla="*/ 0 w 87"/>
                  <a:gd name="T71" fmla="*/ 0 h 90"/>
                  <a:gd name="T72" fmla="*/ 0 w 87"/>
                  <a:gd name="T73" fmla="*/ 0 h 90"/>
                  <a:gd name="T74" fmla="*/ 0 w 87"/>
                  <a:gd name="T75" fmla="*/ 0 h 90"/>
                  <a:gd name="T76" fmla="*/ 0 w 87"/>
                  <a:gd name="T77" fmla="*/ 0 h 90"/>
                  <a:gd name="T78" fmla="*/ 0 w 87"/>
                  <a:gd name="T79" fmla="*/ 0 h 90"/>
                  <a:gd name="T80" fmla="*/ 0 w 87"/>
                  <a:gd name="T81" fmla="*/ 0 h 90"/>
                  <a:gd name="T82" fmla="*/ 0 w 87"/>
                  <a:gd name="T83" fmla="*/ 0 h 90"/>
                  <a:gd name="T84" fmla="*/ 0 w 87"/>
                  <a:gd name="T85" fmla="*/ 0 h 90"/>
                  <a:gd name="T86" fmla="*/ 0 w 87"/>
                  <a:gd name="T87" fmla="*/ 0 h 90"/>
                  <a:gd name="T88" fmla="*/ 0 w 87"/>
                  <a:gd name="T89" fmla="*/ 0 h 9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87" h="90">
                    <a:moveTo>
                      <a:pt x="61" y="0"/>
                    </a:moveTo>
                    <a:lnTo>
                      <a:pt x="69" y="0"/>
                    </a:lnTo>
                    <a:lnTo>
                      <a:pt x="69" y="10"/>
                    </a:lnTo>
                    <a:lnTo>
                      <a:pt x="78" y="10"/>
                    </a:lnTo>
                    <a:lnTo>
                      <a:pt x="87" y="10"/>
                    </a:lnTo>
                    <a:lnTo>
                      <a:pt x="87" y="20"/>
                    </a:lnTo>
                    <a:lnTo>
                      <a:pt x="78" y="20"/>
                    </a:lnTo>
                    <a:lnTo>
                      <a:pt x="78" y="30"/>
                    </a:lnTo>
                    <a:lnTo>
                      <a:pt x="69" y="30"/>
                    </a:lnTo>
                    <a:lnTo>
                      <a:pt x="61" y="30"/>
                    </a:lnTo>
                    <a:lnTo>
                      <a:pt x="52" y="40"/>
                    </a:lnTo>
                    <a:lnTo>
                      <a:pt x="52" y="50"/>
                    </a:lnTo>
                    <a:lnTo>
                      <a:pt x="44" y="50"/>
                    </a:lnTo>
                    <a:lnTo>
                      <a:pt x="44" y="60"/>
                    </a:lnTo>
                    <a:lnTo>
                      <a:pt x="35" y="70"/>
                    </a:lnTo>
                    <a:lnTo>
                      <a:pt x="26" y="80"/>
                    </a:lnTo>
                    <a:lnTo>
                      <a:pt x="26" y="90"/>
                    </a:lnTo>
                    <a:lnTo>
                      <a:pt x="18" y="90"/>
                    </a:lnTo>
                    <a:lnTo>
                      <a:pt x="18" y="80"/>
                    </a:lnTo>
                    <a:lnTo>
                      <a:pt x="18" y="70"/>
                    </a:lnTo>
                    <a:lnTo>
                      <a:pt x="35" y="60"/>
                    </a:lnTo>
                    <a:lnTo>
                      <a:pt x="35" y="50"/>
                    </a:lnTo>
                    <a:lnTo>
                      <a:pt x="18" y="60"/>
                    </a:lnTo>
                    <a:lnTo>
                      <a:pt x="9" y="70"/>
                    </a:lnTo>
                    <a:lnTo>
                      <a:pt x="9" y="80"/>
                    </a:lnTo>
                    <a:lnTo>
                      <a:pt x="0" y="80"/>
                    </a:lnTo>
                    <a:lnTo>
                      <a:pt x="0" y="70"/>
                    </a:lnTo>
                    <a:lnTo>
                      <a:pt x="9" y="70"/>
                    </a:lnTo>
                    <a:lnTo>
                      <a:pt x="9" y="60"/>
                    </a:lnTo>
                    <a:lnTo>
                      <a:pt x="18" y="60"/>
                    </a:lnTo>
                    <a:lnTo>
                      <a:pt x="18" y="50"/>
                    </a:lnTo>
                    <a:lnTo>
                      <a:pt x="26" y="40"/>
                    </a:lnTo>
                    <a:lnTo>
                      <a:pt x="35" y="40"/>
                    </a:lnTo>
                    <a:lnTo>
                      <a:pt x="35" y="30"/>
                    </a:lnTo>
                    <a:lnTo>
                      <a:pt x="44" y="30"/>
                    </a:lnTo>
                    <a:lnTo>
                      <a:pt x="44" y="40"/>
                    </a:lnTo>
                    <a:lnTo>
                      <a:pt x="44" y="50"/>
                    </a:lnTo>
                    <a:lnTo>
                      <a:pt x="44" y="40"/>
                    </a:lnTo>
                    <a:lnTo>
                      <a:pt x="52" y="30"/>
                    </a:lnTo>
                    <a:lnTo>
                      <a:pt x="52" y="20"/>
                    </a:lnTo>
                    <a:lnTo>
                      <a:pt x="44" y="20"/>
                    </a:lnTo>
                    <a:lnTo>
                      <a:pt x="44" y="10"/>
                    </a:lnTo>
                    <a:lnTo>
                      <a:pt x="52" y="10"/>
                    </a:lnTo>
                    <a:lnTo>
                      <a:pt x="52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FFF399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52" name="Freeform 50">
                <a:extLst>
                  <a:ext uri="{FF2B5EF4-FFF2-40B4-BE49-F238E27FC236}">
                    <a16:creationId xmlns:a16="http://schemas.microsoft.com/office/drawing/2014/main" id="{C59089BF-6D77-4791-897A-5BC6DB618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0" y="2648"/>
                <a:ext cx="14" cy="17"/>
              </a:xfrm>
              <a:custGeom>
                <a:avLst/>
                <a:gdLst>
                  <a:gd name="T0" fmla="*/ 0 w 43"/>
                  <a:gd name="T1" fmla="*/ 0 h 50"/>
                  <a:gd name="T2" fmla="*/ 0 w 43"/>
                  <a:gd name="T3" fmla="*/ 0 h 50"/>
                  <a:gd name="T4" fmla="*/ 0 w 43"/>
                  <a:gd name="T5" fmla="*/ 0 h 50"/>
                  <a:gd name="T6" fmla="*/ 0 w 43"/>
                  <a:gd name="T7" fmla="*/ 0 h 50"/>
                  <a:gd name="T8" fmla="*/ 0 w 43"/>
                  <a:gd name="T9" fmla="*/ 0 h 50"/>
                  <a:gd name="T10" fmla="*/ 0 w 43"/>
                  <a:gd name="T11" fmla="*/ 0 h 50"/>
                  <a:gd name="T12" fmla="*/ 0 w 43"/>
                  <a:gd name="T13" fmla="*/ 0 h 50"/>
                  <a:gd name="T14" fmla="*/ 0 w 43"/>
                  <a:gd name="T15" fmla="*/ 0 h 50"/>
                  <a:gd name="T16" fmla="*/ 0 w 43"/>
                  <a:gd name="T17" fmla="*/ 0 h 50"/>
                  <a:gd name="T18" fmla="*/ 0 w 43"/>
                  <a:gd name="T19" fmla="*/ 0 h 50"/>
                  <a:gd name="T20" fmla="*/ 0 w 43"/>
                  <a:gd name="T21" fmla="*/ 0 h 50"/>
                  <a:gd name="T22" fmla="*/ 0 w 43"/>
                  <a:gd name="T23" fmla="*/ 0 h 50"/>
                  <a:gd name="T24" fmla="*/ 0 w 43"/>
                  <a:gd name="T25" fmla="*/ 0 h 50"/>
                  <a:gd name="T26" fmla="*/ 0 w 43"/>
                  <a:gd name="T27" fmla="*/ 0 h 50"/>
                  <a:gd name="T28" fmla="*/ 0 w 43"/>
                  <a:gd name="T29" fmla="*/ 0 h 50"/>
                  <a:gd name="T30" fmla="*/ 0 w 43"/>
                  <a:gd name="T31" fmla="*/ 0 h 50"/>
                  <a:gd name="T32" fmla="*/ 0 w 43"/>
                  <a:gd name="T33" fmla="*/ 0 h 50"/>
                  <a:gd name="T34" fmla="*/ 0 w 43"/>
                  <a:gd name="T35" fmla="*/ 0 h 50"/>
                  <a:gd name="T36" fmla="*/ 0 w 43"/>
                  <a:gd name="T37" fmla="*/ 0 h 50"/>
                  <a:gd name="T38" fmla="*/ 0 w 43"/>
                  <a:gd name="T39" fmla="*/ 0 h 50"/>
                  <a:gd name="T40" fmla="*/ 0 w 43"/>
                  <a:gd name="T41" fmla="*/ 0 h 50"/>
                  <a:gd name="T42" fmla="*/ 0 w 43"/>
                  <a:gd name="T43" fmla="*/ 0 h 5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43" h="50">
                    <a:moveTo>
                      <a:pt x="35" y="0"/>
                    </a:moveTo>
                    <a:lnTo>
                      <a:pt x="43" y="0"/>
                    </a:lnTo>
                    <a:lnTo>
                      <a:pt x="43" y="10"/>
                    </a:lnTo>
                    <a:lnTo>
                      <a:pt x="43" y="20"/>
                    </a:lnTo>
                    <a:lnTo>
                      <a:pt x="35" y="10"/>
                    </a:lnTo>
                    <a:lnTo>
                      <a:pt x="35" y="20"/>
                    </a:lnTo>
                    <a:lnTo>
                      <a:pt x="26" y="30"/>
                    </a:lnTo>
                    <a:lnTo>
                      <a:pt x="18" y="30"/>
                    </a:lnTo>
                    <a:lnTo>
                      <a:pt x="26" y="30"/>
                    </a:lnTo>
                    <a:lnTo>
                      <a:pt x="18" y="40"/>
                    </a:lnTo>
                    <a:lnTo>
                      <a:pt x="18" y="50"/>
                    </a:lnTo>
                    <a:lnTo>
                      <a:pt x="9" y="50"/>
                    </a:lnTo>
                    <a:lnTo>
                      <a:pt x="0" y="50"/>
                    </a:lnTo>
                    <a:lnTo>
                      <a:pt x="0" y="40"/>
                    </a:lnTo>
                    <a:lnTo>
                      <a:pt x="0" y="30"/>
                    </a:lnTo>
                    <a:lnTo>
                      <a:pt x="9" y="30"/>
                    </a:lnTo>
                    <a:lnTo>
                      <a:pt x="9" y="20"/>
                    </a:lnTo>
                    <a:lnTo>
                      <a:pt x="18" y="20"/>
                    </a:lnTo>
                    <a:lnTo>
                      <a:pt x="18" y="10"/>
                    </a:lnTo>
                    <a:lnTo>
                      <a:pt x="26" y="10"/>
                    </a:lnTo>
                    <a:lnTo>
                      <a:pt x="26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9926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53" name="Freeform 51">
                <a:extLst>
                  <a:ext uri="{FF2B5EF4-FFF2-40B4-BE49-F238E27FC236}">
                    <a16:creationId xmlns:a16="http://schemas.microsoft.com/office/drawing/2014/main" id="{97E1D354-E0C3-41E3-BA82-D54A888A7D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1" y="2638"/>
                <a:ext cx="15" cy="37"/>
              </a:xfrm>
              <a:custGeom>
                <a:avLst/>
                <a:gdLst>
                  <a:gd name="T0" fmla="*/ 0 w 43"/>
                  <a:gd name="T1" fmla="*/ 0 h 110"/>
                  <a:gd name="T2" fmla="*/ 0 w 43"/>
                  <a:gd name="T3" fmla="*/ 0 h 110"/>
                  <a:gd name="T4" fmla="*/ 0 w 43"/>
                  <a:gd name="T5" fmla="*/ 0 h 110"/>
                  <a:gd name="T6" fmla="*/ 0 w 43"/>
                  <a:gd name="T7" fmla="*/ 0 h 110"/>
                  <a:gd name="T8" fmla="*/ 0 w 43"/>
                  <a:gd name="T9" fmla="*/ 0 h 110"/>
                  <a:gd name="T10" fmla="*/ 0 w 43"/>
                  <a:gd name="T11" fmla="*/ 0 h 110"/>
                  <a:gd name="T12" fmla="*/ 0 w 43"/>
                  <a:gd name="T13" fmla="*/ 0 h 110"/>
                  <a:gd name="T14" fmla="*/ 0 w 43"/>
                  <a:gd name="T15" fmla="*/ 0 h 110"/>
                  <a:gd name="T16" fmla="*/ 0 w 43"/>
                  <a:gd name="T17" fmla="*/ 0 h 110"/>
                  <a:gd name="T18" fmla="*/ 0 w 43"/>
                  <a:gd name="T19" fmla="*/ 0 h 110"/>
                  <a:gd name="T20" fmla="*/ 0 w 43"/>
                  <a:gd name="T21" fmla="*/ 0 h 110"/>
                  <a:gd name="T22" fmla="*/ 0 w 43"/>
                  <a:gd name="T23" fmla="*/ 0 h 110"/>
                  <a:gd name="T24" fmla="*/ 0 w 43"/>
                  <a:gd name="T25" fmla="*/ 0 h 110"/>
                  <a:gd name="T26" fmla="*/ 0 w 43"/>
                  <a:gd name="T27" fmla="*/ 0 h 110"/>
                  <a:gd name="T28" fmla="*/ 0 w 43"/>
                  <a:gd name="T29" fmla="*/ 0 h 110"/>
                  <a:gd name="T30" fmla="*/ 0 w 43"/>
                  <a:gd name="T31" fmla="*/ 0 h 110"/>
                  <a:gd name="T32" fmla="*/ 0 w 43"/>
                  <a:gd name="T33" fmla="*/ 0 h 110"/>
                  <a:gd name="T34" fmla="*/ 0 w 43"/>
                  <a:gd name="T35" fmla="*/ 0 h 110"/>
                  <a:gd name="T36" fmla="*/ 0 w 43"/>
                  <a:gd name="T37" fmla="*/ 0 h 110"/>
                  <a:gd name="T38" fmla="*/ 0 w 43"/>
                  <a:gd name="T39" fmla="*/ 0 h 110"/>
                  <a:gd name="T40" fmla="*/ 0 w 43"/>
                  <a:gd name="T41" fmla="*/ 0 h 110"/>
                  <a:gd name="T42" fmla="*/ 0 w 43"/>
                  <a:gd name="T43" fmla="*/ 0 h 11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43" h="110">
                    <a:moveTo>
                      <a:pt x="43" y="20"/>
                    </a:moveTo>
                    <a:lnTo>
                      <a:pt x="43" y="10"/>
                    </a:lnTo>
                    <a:lnTo>
                      <a:pt x="35" y="10"/>
                    </a:lnTo>
                    <a:lnTo>
                      <a:pt x="35" y="0"/>
                    </a:lnTo>
                    <a:lnTo>
                      <a:pt x="26" y="10"/>
                    </a:lnTo>
                    <a:lnTo>
                      <a:pt x="26" y="20"/>
                    </a:lnTo>
                    <a:lnTo>
                      <a:pt x="26" y="30"/>
                    </a:lnTo>
                    <a:lnTo>
                      <a:pt x="17" y="30"/>
                    </a:lnTo>
                    <a:lnTo>
                      <a:pt x="17" y="40"/>
                    </a:lnTo>
                    <a:lnTo>
                      <a:pt x="9" y="50"/>
                    </a:lnTo>
                    <a:lnTo>
                      <a:pt x="17" y="60"/>
                    </a:lnTo>
                    <a:lnTo>
                      <a:pt x="9" y="60"/>
                    </a:lnTo>
                    <a:lnTo>
                      <a:pt x="9" y="80"/>
                    </a:lnTo>
                    <a:lnTo>
                      <a:pt x="9" y="90"/>
                    </a:lnTo>
                    <a:lnTo>
                      <a:pt x="0" y="90"/>
                    </a:lnTo>
                    <a:lnTo>
                      <a:pt x="0" y="100"/>
                    </a:lnTo>
                    <a:lnTo>
                      <a:pt x="9" y="110"/>
                    </a:lnTo>
                    <a:lnTo>
                      <a:pt x="9" y="90"/>
                    </a:lnTo>
                    <a:lnTo>
                      <a:pt x="17" y="60"/>
                    </a:lnTo>
                    <a:lnTo>
                      <a:pt x="26" y="40"/>
                    </a:lnTo>
                    <a:lnTo>
                      <a:pt x="35" y="30"/>
                    </a:lnTo>
                    <a:lnTo>
                      <a:pt x="43" y="20"/>
                    </a:lnTo>
                    <a:close/>
                  </a:path>
                </a:pathLst>
              </a:custGeom>
              <a:solidFill>
                <a:srgbClr val="0C0C0C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54" name="Freeform 52">
                <a:extLst>
                  <a:ext uri="{FF2B5EF4-FFF2-40B4-BE49-F238E27FC236}">
                    <a16:creationId xmlns:a16="http://schemas.microsoft.com/office/drawing/2014/main" id="{719AF694-4A97-4BB5-9FD7-A1DFFFEEE9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1" y="2658"/>
                <a:ext cx="49" cy="109"/>
              </a:xfrm>
              <a:custGeom>
                <a:avLst/>
                <a:gdLst>
                  <a:gd name="T0" fmla="*/ 0 w 145"/>
                  <a:gd name="T1" fmla="*/ 0 h 327"/>
                  <a:gd name="T2" fmla="*/ 0 w 145"/>
                  <a:gd name="T3" fmla="*/ 0 h 327"/>
                  <a:gd name="T4" fmla="*/ 0 w 145"/>
                  <a:gd name="T5" fmla="*/ 0 h 327"/>
                  <a:gd name="T6" fmla="*/ 0 w 145"/>
                  <a:gd name="T7" fmla="*/ 0 h 327"/>
                  <a:gd name="T8" fmla="*/ 0 w 145"/>
                  <a:gd name="T9" fmla="*/ 0 h 327"/>
                  <a:gd name="T10" fmla="*/ 0 w 145"/>
                  <a:gd name="T11" fmla="*/ 0 h 327"/>
                  <a:gd name="T12" fmla="*/ 0 w 145"/>
                  <a:gd name="T13" fmla="*/ 0 h 327"/>
                  <a:gd name="T14" fmla="*/ 0 w 145"/>
                  <a:gd name="T15" fmla="*/ 0 h 327"/>
                  <a:gd name="T16" fmla="*/ 0 w 145"/>
                  <a:gd name="T17" fmla="*/ 0 h 327"/>
                  <a:gd name="T18" fmla="*/ 0 w 145"/>
                  <a:gd name="T19" fmla="*/ 0 h 327"/>
                  <a:gd name="T20" fmla="*/ 0 w 145"/>
                  <a:gd name="T21" fmla="*/ 0 h 327"/>
                  <a:gd name="T22" fmla="*/ 0 w 145"/>
                  <a:gd name="T23" fmla="*/ 0 h 327"/>
                  <a:gd name="T24" fmla="*/ 0 w 145"/>
                  <a:gd name="T25" fmla="*/ 0 h 327"/>
                  <a:gd name="T26" fmla="*/ 0 w 145"/>
                  <a:gd name="T27" fmla="*/ 0 h 327"/>
                  <a:gd name="T28" fmla="*/ 0 w 145"/>
                  <a:gd name="T29" fmla="*/ 0 h 327"/>
                  <a:gd name="T30" fmla="*/ 0 w 145"/>
                  <a:gd name="T31" fmla="*/ 0 h 327"/>
                  <a:gd name="T32" fmla="*/ 0 w 145"/>
                  <a:gd name="T33" fmla="*/ 0 h 327"/>
                  <a:gd name="T34" fmla="*/ 0 w 145"/>
                  <a:gd name="T35" fmla="*/ 0 h 327"/>
                  <a:gd name="T36" fmla="*/ 0 w 145"/>
                  <a:gd name="T37" fmla="*/ 0 h 327"/>
                  <a:gd name="T38" fmla="*/ 0 w 145"/>
                  <a:gd name="T39" fmla="*/ 0 h 327"/>
                  <a:gd name="T40" fmla="*/ 0 w 145"/>
                  <a:gd name="T41" fmla="*/ 0 h 327"/>
                  <a:gd name="T42" fmla="*/ 0 w 145"/>
                  <a:gd name="T43" fmla="*/ 0 h 327"/>
                  <a:gd name="T44" fmla="*/ 0 w 145"/>
                  <a:gd name="T45" fmla="*/ 0 h 327"/>
                  <a:gd name="T46" fmla="*/ 0 w 145"/>
                  <a:gd name="T47" fmla="*/ 0 h 327"/>
                  <a:gd name="T48" fmla="*/ 0 w 145"/>
                  <a:gd name="T49" fmla="*/ 0 h 327"/>
                  <a:gd name="T50" fmla="*/ 0 w 145"/>
                  <a:gd name="T51" fmla="*/ 0 h 327"/>
                  <a:gd name="T52" fmla="*/ 0 w 145"/>
                  <a:gd name="T53" fmla="*/ 0 h 327"/>
                  <a:gd name="T54" fmla="*/ 0 w 145"/>
                  <a:gd name="T55" fmla="*/ 0 h 327"/>
                  <a:gd name="T56" fmla="*/ 0 w 145"/>
                  <a:gd name="T57" fmla="*/ 0 h 327"/>
                  <a:gd name="T58" fmla="*/ 0 w 145"/>
                  <a:gd name="T59" fmla="*/ 0 h 327"/>
                  <a:gd name="T60" fmla="*/ 0 w 145"/>
                  <a:gd name="T61" fmla="*/ 0 h 327"/>
                  <a:gd name="T62" fmla="*/ 0 w 145"/>
                  <a:gd name="T63" fmla="*/ 0 h 327"/>
                  <a:gd name="T64" fmla="*/ 0 w 145"/>
                  <a:gd name="T65" fmla="*/ 0 h 327"/>
                  <a:gd name="T66" fmla="*/ 0 w 145"/>
                  <a:gd name="T67" fmla="*/ 0 h 327"/>
                  <a:gd name="T68" fmla="*/ 0 w 145"/>
                  <a:gd name="T69" fmla="*/ 0 h 32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45" h="327">
                    <a:moveTo>
                      <a:pt x="68" y="30"/>
                    </a:moveTo>
                    <a:lnTo>
                      <a:pt x="76" y="10"/>
                    </a:lnTo>
                    <a:lnTo>
                      <a:pt x="85" y="0"/>
                    </a:lnTo>
                    <a:lnTo>
                      <a:pt x="102" y="0"/>
                    </a:lnTo>
                    <a:lnTo>
                      <a:pt x="128" y="10"/>
                    </a:lnTo>
                    <a:lnTo>
                      <a:pt x="145" y="20"/>
                    </a:lnTo>
                    <a:lnTo>
                      <a:pt x="145" y="40"/>
                    </a:lnTo>
                    <a:lnTo>
                      <a:pt x="145" y="60"/>
                    </a:lnTo>
                    <a:lnTo>
                      <a:pt x="145" y="89"/>
                    </a:lnTo>
                    <a:lnTo>
                      <a:pt x="145" y="129"/>
                    </a:lnTo>
                    <a:lnTo>
                      <a:pt x="137" y="179"/>
                    </a:lnTo>
                    <a:lnTo>
                      <a:pt x="119" y="219"/>
                    </a:lnTo>
                    <a:lnTo>
                      <a:pt x="102" y="247"/>
                    </a:lnTo>
                    <a:lnTo>
                      <a:pt x="68" y="277"/>
                    </a:lnTo>
                    <a:lnTo>
                      <a:pt x="34" y="307"/>
                    </a:lnTo>
                    <a:lnTo>
                      <a:pt x="8" y="327"/>
                    </a:lnTo>
                    <a:lnTo>
                      <a:pt x="0" y="317"/>
                    </a:lnTo>
                    <a:lnTo>
                      <a:pt x="0" y="307"/>
                    </a:lnTo>
                    <a:lnTo>
                      <a:pt x="8" y="277"/>
                    </a:lnTo>
                    <a:lnTo>
                      <a:pt x="17" y="257"/>
                    </a:lnTo>
                    <a:lnTo>
                      <a:pt x="26" y="229"/>
                    </a:lnTo>
                    <a:lnTo>
                      <a:pt x="26" y="219"/>
                    </a:lnTo>
                    <a:lnTo>
                      <a:pt x="26" y="179"/>
                    </a:lnTo>
                    <a:lnTo>
                      <a:pt x="26" y="149"/>
                    </a:lnTo>
                    <a:lnTo>
                      <a:pt x="26" y="139"/>
                    </a:lnTo>
                    <a:lnTo>
                      <a:pt x="42" y="149"/>
                    </a:lnTo>
                    <a:lnTo>
                      <a:pt x="50" y="139"/>
                    </a:lnTo>
                    <a:lnTo>
                      <a:pt x="42" y="139"/>
                    </a:lnTo>
                    <a:lnTo>
                      <a:pt x="42" y="119"/>
                    </a:lnTo>
                    <a:lnTo>
                      <a:pt x="42" y="109"/>
                    </a:lnTo>
                    <a:lnTo>
                      <a:pt x="59" y="89"/>
                    </a:lnTo>
                    <a:lnTo>
                      <a:pt x="68" y="79"/>
                    </a:lnTo>
                    <a:lnTo>
                      <a:pt x="68" y="70"/>
                    </a:lnTo>
                    <a:lnTo>
                      <a:pt x="68" y="50"/>
                    </a:lnTo>
                    <a:lnTo>
                      <a:pt x="68" y="30"/>
                    </a:lnTo>
                    <a:close/>
                  </a:path>
                </a:pathLst>
              </a:custGeom>
              <a:solidFill>
                <a:srgbClr val="9973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55" name="Freeform 53">
                <a:extLst>
                  <a:ext uri="{FF2B5EF4-FFF2-40B4-BE49-F238E27FC236}">
                    <a16:creationId xmlns:a16="http://schemas.microsoft.com/office/drawing/2014/main" id="{4C14965B-A07F-4708-80DC-66EDE7EF3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8" y="2754"/>
                <a:ext cx="17" cy="17"/>
              </a:xfrm>
              <a:custGeom>
                <a:avLst/>
                <a:gdLst>
                  <a:gd name="T0" fmla="*/ 0 w 52"/>
                  <a:gd name="T1" fmla="*/ 0 h 50"/>
                  <a:gd name="T2" fmla="*/ 0 w 52"/>
                  <a:gd name="T3" fmla="*/ 0 h 50"/>
                  <a:gd name="T4" fmla="*/ 0 w 52"/>
                  <a:gd name="T5" fmla="*/ 0 h 50"/>
                  <a:gd name="T6" fmla="*/ 0 w 52"/>
                  <a:gd name="T7" fmla="*/ 0 h 50"/>
                  <a:gd name="T8" fmla="*/ 0 w 52"/>
                  <a:gd name="T9" fmla="*/ 0 h 50"/>
                  <a:gd name="T10" fmla="*/ 0 w 52"/>
                  <a:gd name="T11" fmla="*/ 0 h 50"/>
                  <a:gd name="T12" fmla="*/ 0 w 52"/>
                  <a:gd name="T13" fmla="*/ 0 h 50"/>
                  <a:gd name="T14" fmla="*/ 0 w 52"/>
                  <a:gd name="T15" fmla="*/ 0 h 50"/>
                  <a:gd name="T16" fmla="*/ 0 w 52"/>
                  <a:gd name="T17" fmla="*/ 0 h 50"/>
                  <a:gd name="T18" fmla="*/ 0 w 52"/>
                  <a:gd name="T19" fmla="*/ 0 h 50"/>
                  <a:gd name="T20" fmla="*/ 0 w 52"/>
                  <a:gd name="T21" fmla="*/ 0 h 50"/>
                  <a:gd name="T22" fmla="*/ 0 w 52"/>
                  <a:gd name="T23" fmla="*/ 0 h 50"/>
                  <a:gd name="T24" fmla="*/ 0 w 52"/>
                  <a:gd name="T25" fmla="*/ 0 h 50"/>
                  <a:gd name="T26" fmla="*/ 0 w 52"/>
                  <a:gd name="T27" fmla="*/ 0 h 50"/>
                  <a:gd name="T28" fmla="*/ 0 w 52"/>
                  <a:gd name="T29" fmla="*/ 0 h 50"/>
                  <a:gd name="T30" fmla="*/ 0 w 52"/>
                  <a:gd name="T31" fmla="*/ 0 h 50"/>
                  <a:gd name="T32" fmla="*/ 0 w 52"/>
                  <a:gd name="T33" fmla="*/ 0 h 5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2" h="50">
                    <a:moveTo>
                      <a:pt x="35" y="50"/>
                    </a:moveTo>
                    <a:lnTo>
                      <a:pt x="26" y="50"/>
                    </a:lnTo>
                    <a:lnTo>
                      <a:pt x="18" y="50"/>
                    </a:lnTo>
                    <a:lnTo>
                      <a:pt x="9" y="50"/>
                    </a:lnTo>
                    <a:lnTo>
                      <a:pt x="0" y="40"/>
                    </a:lnTo>
                    <a:lnTo>
                      <a:pt x="0" y="30"/>
                    </a:lnTo>
                    <a:lnTo>
                      <a:pt x="9" y="10"/>
                    </a:lnTo>
                    <a:lnTo>
                      <a:pt x="18" y="0"/>
                    </a:lnTo>
                    <a:lnTo>
                      <a:pt x="26" y="0"/>
                    </a:lnTo>
                    <a:lnTo>
                      <a:pt x="35" y="10"/>
                    </a:lnTo>
                    <a:lnTo>
                      <a:pt x="44" y="10"/>
                    </a:lnTo>
                    <a:lnTo>
                      <a:pt x="52" y="10"/>
                    </a:lnTo>
                    <a:lnTo>
                      <a:pt x="52" y="20"/>
                    </a:lnTo>
                    <a:lnTo>
                      <a:pt x="52" y="30"/>
                    </a:lnTo>
                    <a:lnTo>
                      <a:pt x="52" y="40"/>
                    </a:lnTo>
                    <a:lnTo>
                      <a:pt x="44" y="50"/>
                    </a:lnTo>
                    <a:lnTo>
                      <a:pt x="35" y="50"/>
                    </a:lnTo>
                    <a:close/>
                  </a:path>
                </a:pathLst>
              </a:custGeom>
              <a:solidFill>
                <a:srgbClr val="66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56" name="Freeform 54">
                <a:extLst>
                  <a:ext uri="{FF2B5EF4-FFF2-40B4-BE49-F238E27FC236}">
                    <a16:creationId xmlns:a16="http://schemas.microsoft.com/office/drawing/2014/main" id="{68AC753A-B590-4D02-AD3C-CDDB8727B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7" y="2754"/>
                <a:ext cx="17" cy="23"/>
              </a:xfrm>
              <a:custGeom>
                <a:avLst/>
                <a:gdLst>
                  <a:gd name="T0" fmla="*/ 0 w 51"/>
                  <a:gd name="T1" fmla="*/ 0 h 70"/>
                  <a:gd name="T2" fmla="*/ 0 w 51"/>
                  <a:gd name="T3" fmla="*/ 0 h 70"/>
                  <a:gd name="T4" fmla="*/ 0 w 51"/>
                  <a:gd name="T5" fmla="*/ 0 h 70"/>
                  <a:gd name="T6" fmla="*/ 0 w 51"/>
                  <a:gd name="T7" fmla="*/ 0 h 70"/>
                  <a:gd name="T8" fmla="*/ 0 w 51"/>
                  <a:gd name="T9" fmla="*/ 0 h 70"/>
                  <a:gd name="T10" fmla="*/ 0 w 51"/>
                  <a:gd name="T11" fmla="*/ 0 h 70"/>
                  <a:gd name="T12" fmla="*/ 0 w 51"/>
                  <a:gd name="T13" fmla="*/ 0 h 70"/>
                  <a:gd name="T14" fmla="*/ 0 w 51"/>
                  <a:gd name="T15" fmla="*/ 0 h 70"/>
                  <a:gd name="T16" fmla="*/ 0 w 51"/>
                  <a:gd name="T17" fmla="*/ 0 h 70"/>
                  <a:gd name="T18" fmla="*/ 0 w 51"/>
                  <a:gd name="T19" fmla="*/ 0 h 70"/>
                  <a:gd name="T20" fmla="*/ 0 w 51"/>
                  <a:gd name="T21" fmla="*/ 0 h 70"/>
                  <a:gd name="T22" fmla="*/ 0 w 51"/>
                  <a:gd name="T23" fmla="*/ 0 h 70"/>
                  <a:gd name="T24" fmla="*/ 0 w 51"/>
                  <a:gd name="T25" fmla="*/ 0 h 70"/>
                  <a:gd name="T26" fmla="*/ 0 w 51"/>
                  <a:gd name="T27" fmla="*/ 0 h 70"/>
                  <a:gd name="T28" fmla="*/ 0 w 51"/>
                  <a:gd name="T29" fmla="*/ 0 h 7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1" h="70">
                    <a:moveTo>
                      <a:pt x="17" y="0"/>
                    </a:moveTo>
                    <a:lnTo>
                      <a:pt x="26" y="0"/>
                    </a:lnTo>
                    <a:lnTo>
                      <a:pt x="34" y="0"/>
                    </a:lnTo>
                    <a:lnTo>
                      <a:pt x="43" y="10"/>
                    </a:lnTo>
                    <a:lnTo>
                      <a:pt x="51" y="20"/>
                    </a:lnTo>
                    <a:lnTo>
                      <a:pt x="43" y="40"/>
                    </a:lnTo>
                    <a:lnTo>
                      <a:pt x="43" y="50"/>
                    </a:lnTo>
                    <a:lnTo>
                      <a:pt x="34" y="60"/>
                    </a:lnTo>
                    <a:lnTo>
                      <a:pt x="26" y="70"/>
                    </a:lnTo>
                    <a:lnTo>
                      <a:pt x="17" y="60"/>
                    </a:lnTo>
                    <a:lnTo>
                      <a:pt x="0" y="50"/>
                    </a:lnTo>
                    <a:lnTo>
                      <a:pt x="8" y="40"/>
                    </a:lnTo>
                    <a:lnTo>
                      <a:pt x="8" y="20"/>
                    </a:lnTo>
                    <a:lnTo>
                      <a:pt x="17" y="1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6619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57" name="Freeform 55">
                <a:extLst>
                  <a:ext uri="{FF2B5EF4-FFF2-40B4-BE49-F238E27FC236}">
                    <a16:creationId xmlns:a16="http://schemas.microsoft.com/office/drawing/2014/main" id="{9A3E8E70-BD53-4462-9A7B-00F7219C6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1" y="2754"/>
                <a:ext cx="6" cy="10"/>
              </a:xfrm>
              <a:custGeom>
                <a:avLst/>
                <a:gdLst>
                  <a:gd name="T0" fmla="*/ 0 w 17"/>
                  <a:gd name="T1" fmla="*/ 0 h 30"/>
                  <a:gd name="T2" fmla="*/ 0 w 17"/>
                  <a:gd name="T3" fmla="*/ 0 h 30"/>
                  <a:gd name="T4" fmla="*/ 0 w 17"/>
                  <a:gd name="T5" fmla="*/ 0 h 30"/>
                  <a:gd name="T6" fmla="*/ 0 w 17"/>
                  <a:gd name="T7" fmla="*/ 0 h 3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30">
                    <a:moveTo>
                      <a:pt x="17" y="0"/>
                    </a:moveTo>
                    <a:lnTo>
                      <a:pt x="17" y="20"/>
                    </a:lnTo>
                    <a:lnTo>
                      <a:pt x="9" y="30"/>
                    </a:lnTo>
                    <a:lnTo>
                      <a:pt x="0" y="3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58" name="Freeform 56">
                <a:extLst>
                  <a:ext uri="{FF2B5EF4-FFF2-40B4-BE49-F238E27FC236}">
                    <a16:creationId xmlns:a16="http://schemas.microsoft.com/office/drawing/2014/main" id="{1BDE5D6C-7364-40F2-A773-2BDD5C4E4C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4" y="2757"/>
                <a:ext cx="6" cy="14"/>
              </a:xfrm>
              <a:custGeom>
                <a:avLst/>
                <a:gdLst>
                  <a:gd name="T0" fmla="*/ 0 w 17"/>
                  <a:gd name="T1" fmla="*/ 0 h 40"/>
                  <a:gd name="T2" fmla="*/ 0 w 17"/>
                  <a:gd name="T3" fmla="*/ 0 h 40"/>
                  <a:gd name="T4" fmla="*/ 0 w 17"/>
                  <a:gd name="T5" fmla="*/ 0 h 40"/>
                  <a:gd name="T6" fmla="*/ 0 w 17"/>
                  <a:gd name="T7" fmla="*/ 0 h 40"/>
                  <a:gd name="T8" fmla="*/ 0 w 17"/>
                  <a:gd name="T9" fmla="*/ 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40">
                    <a:moveTo>
                      <a:pt x="17" y="0"/>
                    </a:moveTo>
                    <a:lnTo>
                      <a:pt x="17" y="10"/>
                    </a:lnTo>
                    <a:lnTo>
                      <a:pt x="8" y="20"/>
                    </a:lnTo>
                    <a:lnTo>
                      <a:pt x="8" y="30"/>
                    </a:lnTo>
                    <a:lnTo>
                      <a:pt x="0" y="4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59" name="Freeform 57">
                <a:extLst>
                  <a:ext uri="{FF2B5EF4-FFF2-40B4-BE49-F238E27FC236}">
                    <a16:creationId xmlns:a16="http://schemas.microsoft.com/office/drawing/2014/main" id="{A7A6EDD3-C3F9-404A-950F-5462DC7B4D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0" y="2757"/>
                <a:ext cx="3" cy="14"/>
              </a:xfrm>
              <a:custGeom>
                <a:avLst/>
                <a:gdLst>
                  <a:gd name="T0" fmla="*/ 0 w 9"/>
                  <a:gd name="T1" fmla="*/ 0 h 40"/>
                  <a:gd name="T2" fmla="*/ 0 w 9"/>
                  <a:gd name="T3" fmla="*/ 0 h 40"/>
                  <a:gd name="T4" fmla="*/ 0 w 9"/>
                  <a:gd name="T5" fmla="*/ 0 h 40"/>
                  <a:gd name="T6" fmla="*/ 0 w 9"/>
                  <a:gd name="T7" fmla="*/ 0 h 4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40">
                    <a:moveTo>
                      <a:pt x="9" y="0"/>
                    </a:moveTo>
                    <a:lnTo>
                      <a:pt x="9" y="10"/>
                    </a:lnTo>
                    <a:lnTo>
                      <a:pt x="9" y="30"/>
                    </a:lnTo>
                    <a:lnTo>
                      <a:pt x="0" y="4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60" name="Freeform 58">
                <a:extLst>
                  <a:ext uri="{FF2B5EF4-FFF2-40B4-BE49-F238E27FC236}">
                    <a16:creationId xmlns:a16="http://schemas.microsoft.com/office/drawing/2014/main" id="{0BF8CE66-AC9E-43C3-809B-2AFD6C1714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3" y="2754"/>
                <a:ext cx="3" cy="17"/>
              </a:xfrm>
              <a:custGeom>
                <a:avLst/>
                <a:gdLst>
                  <a:gd name="T0" fmla="*/ 0 w 9"/>
                  <a:gd name="T1" fmla="*/ 0 h 50"/>
                  <a:gd name="T2" fmla="*/ 0 w 9"/>
                  <a:gd name="T3" fmla="*/ 0 h 50"/>
                  <a:gd name="T4" fmla="*/ 0 w 9"/>
                  <a:gd name="T5" fmla="*/ 0 h 50"/>
                  <a:gd name="T6" fmla="*/ 0 w 9"/>
                  <a:gd name="T7" fmla="*/ 0 h 50"/>
                  <a:gd name="T8" fmla="*/ 0 w 9"/>
                  <a:gd name="T9" fmla="*/ 0 h 50"/>
                  <a:gd name="T10" fmla="*/ 0 w 9"/>
                  <a:gd name="T11" fmla="*/ 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" h="50">
                    <a:moveTo>
                      <a:pt x="9" y="0"/>
                    </a:moveTo>
                    <a:lnTo>
                      <a:pt x="9" y="20"/>
                    </a:lnTo>
                    <a:lnTo>
                      <a:pt x="9" y="30"/>
                    </a:lnTo>
                    <a:lnTo>
                      <a:pt x="9" y="40"/>
                    </a:lnTo>
                    <a:lnTo>
                      <a:pt x="0" y="40"/>
                    </a:lnTo>
                    <a:lnTo>
                      <a:pt x="0" y="5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61" name="Freeform 59">
                <a:extLst>
                  <a:ext uri="{FF2B5EF4-FFF2-40B4-BE49-F238E27FC236}">
                    <a16:creationId xmlns:a16="http://schemas.microsoft.com/office/drawing/2014/main" id="{950A6C00-364C-498E-A077-9A809DC10A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2757"/>
                <a:ext cx="2" cy="10"/>
              </a:xfrm>
              <a:custGeom>
                <a:avLst/>
                <a:gdLst>
                  <a:gd name="T0" fmla="*/ 0 w 8"/>
                  <a:gd name="T1" fmla="*/ 0 h 30"/>
                  <a:gd name="T2" fmla="*/ 0 w 8"/>
                  <a:gd name="T3" fmla="*/ 0 h 30"/>
                  <a:gd name="T4" fmla="*/ 0 w 8"/>
                  <a:gd name="T5" fmla="*/ 0 h 30"/>
                  <a:gd name="T6" fmla="*/ 0 w 8"/>
                  <a:gd name="T7" fmla="*/ 0 h 30"/>
                  <a:gd name="T8" fmla="*/ 0 w 8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30">
                    <a:moveTo>
                      <a:pt x="0" y="0"/>
                    </a:moveTo>
                    <a:lnTo>
                      <a:pt x="8" y="10"/>
                    </a:lnTo>
                    <a:lnTo>
                      <a:pt x="0" y="20"/>
                    </a:ln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62" name="Freeform 60">
                <a:extLst>
                  <a:ext uri="{FF2B5EF4-FFF2-40B4-BE49-F238E27FC236}">
                    <a16:creationId xmlns:a16="http://schemas.microsoft.com/office/drawing/2014/main" id="{CD6003F9-119F-48C9-BAD6-229431EE17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2757"/>
                <a:ext cx="2" cy="10"/>
              </a:xfrm>
              <a:custGeom>
                <a:avLst/>
                <a:gdLst>
                  <a:gd name="T0" fmla="*/ 0 w 8"/>
                  <a:gd name="T1" fmla="*/ 0 h 30"/>
                  <a:gd name="T2" fmla="*/ 0 w 8"/>
                  <a:gd name="T3" fmla="*/ 0 h 30"/>
                  <a:gd name="T4" fmla="*/ 0 w 8"/>
                  <a:gd name="T5" fmla="*/ 0 h 30"/>
                  <a:gd name="T6" fmla="*/ 0 w 8"/>
                  <a:gd name="T7" fmla="*/ 0 h 3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30">
                    <a:moveTo>
                      <a:pt x="0" y="0"/>
                    </a:moveTo>
                    <a:lnTo>
                      <a:pt x="8" y="10"/>
                    </a:lnTo>
                    <a:lnTo>
                      <a:pt x="0" y="20"/>
                    </a:lnTo>
                    <a:lnTo>
                      <a:pt x="0" y="3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63" name="Freeform 61">
                <a:extLst>
                  <a:ext uri="{FF2B5EF4-FFF2-40B4-BE49-F238E27FC236}">
                    <a16:creationId xmlns:a16="http://schemas.microsoft.com/office/drawing/2014/main" id="{10E170DA-A6E7-45CB-88A5-4E1FBB4E5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2757"/>
                <a:ext cx="5" cy="14"/>
              </a:xfrm>
              <a:custGeom>
                <a:avLst/>
                <a:gdLst>
                  <a:gd name="T0" fmla="*/ 0 w 17"/>
                  <a:gd name="T1" fmla="*/ 0 h 40"/>
                  <a:gd name="T2" fmla="*/ 0 w 17"/>
                  <a:gd name="T3" fmla="*/ 0 h 40"/>
                  <a:gd name="T4" fmla="*/ 0 w 17"/>
                  <a:gd name="T5" fmla="*/ 0 h 40"/>
                  <a:gd name="T6" fmla="*/ 0 w 17"/>
                  <a:gd name="T7" fmla="*/ 0 h 40"/>
                  <a:gd name="T8" fmla="*/ 0 w 17"/>
                  <a:gd name="T9" fmla="*/ 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40">
                    <a:moveTo>
                      <a:pt x="17" y="0"/>
                    </a:moveTo>
                    <a:lnTo>
                      <a:pt x="17" y="10"/>
                    </a:lnTo>
                    <a:lnTo>
                      <a:pt x="8" y="20"/>
                    </a:lnTo>
                    <a:lnTo>
                      <a:pt x="8" y="30"/>
                    </a:lnTo>
                    <a:lnTo>
                      <a:pt x="0" y="4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64" name="Line 62">
                <a:extLst>
                  <a:ext uri="{FF2B5EF4-FFF2-40B4-BE49-F238E27FC236}">
                    <a16:creationId xmlns:a16="http://schemas.microsoft.com/office/drawing/2014/main" id="{CB3A6895-1E5F-4C41-908B-384BA9ABA7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03" y="2771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65" name="Line 63">
                <a:extLst>
                  <a:ext uri="{FF2B5EF4-FFF2-40B4-BE49-F238E27FC236}">
                    <a16:creationId xmlns:a16="http://schemas.microsoft.com/office/drawing/2014/main" id="{92839F11-2B61-40F5-8DBD-6307CD5F65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06" y="2774"/>
                <a:ext cx="2" cy="0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66" name="Freeform 64">
                <a:extLst>
                  <a:ext uri="{FF2B5EF4-FFF2-40B4-BE49-F238E27FC236}">
                    <a16:creationId xmlns:a16="http://schemas.microsoft.com/office/drawing/2014/main" id="{505011A2-549F-4A10-8683-79BAC26DAE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0" y="2764"/>
                <a:ext cx="8" cy="3"/>
              </a:xfrm>
              <a:custGeom>
                <a:avLst/>
                <a:gdLst>
                  <a:gd name="T0" fmla="*/ 0 w 24"/>
                  <a:gd name="T1" fmla="*/ 0 h 10"/>
                  <a:gd name="T2" fmla="*/ 0 w 24"/>
                  <a:gd name="T3" fmla="*/ 0 h 10"/>
                  <a:gd name="T4" fmla="*/ 0 w 24"/>
                  <a:gd name="T5" fmla="*/ 0 h 10"/>
                  <a:gd name="T6" fmla="*/ 0 w 24"/>
                  <a:gd name="T7" fmla="*/ 0 h 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4" h="10">
                    <a:moveTo>
                      <a:pt x="0" y="0"/>
                    </a:moveTo>
                    <a:lnTo>
                      <a:pt x="8" y="0"/>
                    </a:lnTo>
                    <a:lnTo>
                      <a:pt x="16" y="10"/>
                    </a:lnTo>
                    <a:lnTo>
                      <a:pt x="24" y="1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67" name="Freeform 65">
                <a:extLst>
                  <a:ext uri="{FF2B5EF4-FFF2-40B4-BE49-F238E27FC236}">
                    <a16:creationId xmlns:a16="http://schemas.microsoft.com/office/drawing/2014/main" id="{223E9722-E085-4AEB-AA90-407F3870A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5" y="2764"/>
                <a:ext cx="15" cy="3"/>
              </a:xfrm>
              <a:custGeom>
                <a:avLst/>
                <a:gdLst>
                  <a:gd name="T0" fmla="*/ 0 w 43"/>
                  <a:gd name="T1" fmla="*/ 0 h 10"/>
                  <a:gd name="T2" fmla="*/ 0 w 43"/>
                  <a:gd name="T3" fmla="*/ 0 h 10"/>
                  <a:gd name="T4" fmla="*/ 0 w 43"/>
                  <a:gd name="T5" fmla="*/ 0 h 10"/>
                  <a:gd name="T6" fmla="*/ 0 w 43"/>
                  <a:gd name="T7" fmla="*/ 0 h 10"/>
                  <a:gd name="T8" fmla="*/ 0 w 43"/>
                  <a:gd name="T9" fmla="*/ 0 h 10"/>
                  <a:gd name="T10" fmla="*/ 0 w 43"/>
                  <a:gd name="T11" fmla="*/ 0 h 10"/>
                  <a:gd name="T12" fmla="*/ 0 w 43"/>
                  <a:gd name="T13" fmla="*/ 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3" h="10">
                    <a:moveTo>
                      <a:pt x="0" y="10"/>
                    </a:moveTo>
                    <a:lnTo>
                      <a:pt x="9" y="10"/>
                    </a:lnTo>
                    <a:lnTo>
                      <a:pt x="17" y="10"/>
                    </a:lnTo>
                    <a:lnTo>
                      <a:pt x="17" y="0"/>
                    </a:lnTo>
                    <a:lnTo>
                      <a:pt x="26" y="0"/>
                    </a:lnTo>
                    <a:lnTo>
                      <a:pt x="35" y="0"/>
                    </a:lnTo>
                    <a:lnTo>
                      <a:pt x="4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68" name="Freeform 66">
                <a:extLst>
                  <a:ext uri="{FF2B5EF4-FFF2-40B4-BE49-F238E27FC236}">
                    <a16:creationId xmlns:a16="http://schemas.microsoft.com/office/drawing/2014/main" id="{5A5CE06B-755F-4853-8E3D-0116381122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4" y="2701"/>
                <a:ext cx="26" cy="83"/>
              </a:xfrm>
              <a:custGeom>
                <a:avLst/>
                <a:gdLst>
                  <a:gd name="T0" fmla="*/ 0 w 78"/>
                  <a:gd name="T1" fmla="*/ 0 h 248"/>
                  <a:gd name="T2" fmla="*/ 0 w 78"/>
                  <a:gd name="T3" fmla="*/ 0 h 248"/>
                  <a:gd name="T4" fmla="*/ 0 w 78"/>
                  <a:gd name="T5" fmla="*/ 0 h 248"/>
                  <a:gd name="T6" fmla="*/ 0 w 78"/>
                  <a:gd name="T7" fmla="*/ 0 h 248"/>
                  <a:gd name="T8" fmla="*/ 0 w 78"/>
                  <a:gd name="T9" fmla="*/ 0 h 248"/>
                  <a:gd name="T10" fmla="*/ 0 w 78"/>
                  <a:gd name="T11" fmla="*/ 0 h 248"/>
                  <a:gd name="T12" fmla="*/ 0 w 78"/>
                  <a:gd name="T13" fmla="*/ 0 h 248"/>
                  <a:gd name="T14" fmla="*/ 0 w 78"/>
                  <a:gd name="T15" fmla="*/ 0 h 248"/>
                  <a:gd name="T16" fmla="*/ 0 w 78"/>
                  <a:gd name="T17" fmla="*/ 0 h 248"/>
                  <a:gd name="T18" fmla="*/ 0 w 78"/>
                  <a:gd name="T19" fmla="*/ 0 h 248"/>
                  <a:gd name="T20" fmla="*/ 0 w 78"/>
                  <a:gd name="T21" fmla="*/ 0 h 248"/>
                  <a:gd name="T22" fmla="*/ 0 w 78"/>
                  <a:gd name="T23" fmla="*/ 0 h 248"/>
                  <a:gd name="T24" fmla="*/ 0 w 78"/>
                  <a:gd name="T25" fmla="*/ 0 h 248"/>
                  <a:gd name="T26" fmla="*/ 0 w 78"/>
                  <a:gd name="T27" fmla="*/ 0 h 248"/>
                  <a:gd name="T28" fmla="*/ 0 w 78"/>
                  <a:gd name="T29" fmla="*/ 0 h 248"/>
                  <a:gd name="T30" fmla="*/ 0 w 78"/>
                  <a:gd name="T31" fmla="*/ 0 h 248"/>
                  <a:gd name="T32" fmla="*/ 0 w 78"/>
                  <a:gd name="T33" fmla="*/ 0 h 248"/>
                  <a:gd name="T34" fmla="*/ 0 w 78"/>
                  <a:gd name="T35" fmla="*/ 0 h 248"/>
                  <a:gd name="T36" fmla="*/ 0 w 78"/>
                  <a:gd name="T37" fmla="*/ 0 h 248"/>
                  <a:gd name="T38" fmla="*/ 0 w 78"/>
                  <a:gd name="T39" fmla="*/ 0 h 248"/>
                  <a:gd name="T40" fmla="*/ 0 w 78"/>
                  <a:gd name="T41" fmla="*/ 0 h 248"/>
                  <a:gd name="T42" fmla="*/ 0 w 78"/>
                  <a:gd name="T43" fmla="*/ 0 h 248"/>
                  <a:gd name="T44" fmla="*/ 0 w 78"/>
                  <a:gd name="T45" fmla="*/ 0 h 248"/>
                  <a:gd name="T46" fmla="*/ 0 w 78"/>
                  <a:gd name="T47" fmla="*/ 0 h 248"/>
                  <a:gd name="T48" fmla="*/ 0 w 78"/>
                  <a:gd name="T49" fmla="*/ 0 h 248"/>
                  <a:gd name="T50" fmla="*/ 0 w 78"/>
                  <a:gd name="T51" fmla="*/ 0 h 248"/>
                  <a:gd name="T52" fmla="*/ 0 w 78"/>
                  <a:gd name="T53" fmla="*/ 0 h 24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78" h="248">
                    <a:moveTo>
                      <a:pt x="43" y="20"/>
                    </a:moveTo>
                    <a:lnTo>
                      <a:pt x="43" y="0"/>
                    </a:lnTo>
                    <a:lnTo>
                      <a:pt x="52" y="10"/>
                    </a:lnTo>
                    <a:lnTo>
                      <a:pt x="52" y="30"/>
                    </a:lnTo>
                    <a:lnTo>
                      <a:pt x="69" y="20"/>
                    </a:lnTo>
                    <a:lnTo>
                      <a:pt x="78" y="0"/>
                    </a:lnTo>
                    <a:lnTo>
                      <a:pt x="78" y="50"/>
                    </a:lnTo>
                    <a:lnTo>
                      <a:pt x="69" y="90"/>
                    </a:lnTo>
                    <a:lnTo>
                      <a:pt x="69" y="100"/>
                    </a:lnTo>
                    <a:lnTo>
                      <a:pt x="69" y="108"/>
                    </a:lnTo>
                    <a:lnTo>
                      <a:pt x="60" y="128"/>
                    </a:lnTo>
                    <a:lnTo>
                      <a:pt x="60" y="138"/>
                    </a:lnTo>
                    <a:lnTo>
                      <a:pt x="60" y="158"/>
                    </a:lnTo>
                    <a:lnTo>
                      <a:pt x="52" y="158"/>
                    </a:lnTo>
                    <a:lnTo>
                      <a:pt x="52" y="168"/>
                    </a:lnTo>
                    <a:lnTo>
                      <a:pt x="43" y="188"/>
                    </a:lnTo>
                    <a:lnTo>
                      <a:pt x="26" y="218"/>
                    </a:lnTo>
                    <a:lnTo>
                      <a:pt x="17" y="228"/>
                    </a:lnTo>
                    <a:lnTo>
                      <a:pt x="17" y="248"/>
                    </a:lnTo>
                    <a:lnTo>
                      <a:pt x="9" y="248"/>
                    </a:lnTo>
                    <a:lnTo>
                      <a:pt x="0" y="218"/>
                    </a:lnTo>
                    <a:lnTo>
                      <a:pt x="0" y="178"/>
                    </a:lnTo>
                    <a:lnTo>
                      <a:pt x="9" y="138"/>
                    </a:lnTo>
                    <a:lnTo>
                      <a:pt x="17" y="108"/>
                    </a:lnTo>
                    <a:lnTo>
                      <a:pt x="26" y="70"/>
                    </a:lnTo>
                    <a:lnTo>
                      <a:pt x="34" y="30"/>
                    </a:lnTo>
                    <a:lnTo>
                      <a:pt x="43" y="20"/>
                    </a:lnTo>
                    <a:close/>
                  </a:path>
                </a:pathLst>
              </a:custGeom>
              <a:solidFill>
                <a:srgbClr val="6619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69" name="Freeform 67">
                <a:extLst>
                  <a:ext uri="{FF2B5EF4-FFF2-40B4-BE49-F238E27FC236}">
                    <a16:creationId xmlns:a16="http://schemas.microsoft.com/office/drawing/2014/main" id="{470D85B0-8473-4A9E-8493-5D2ADE31A9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6" y="2652"/>
                <a:ext cx="178" cy="59"/>
              </a:xfrm>
              <a:custGeom>
                <a:avLst/>
                <a:gdLst>
                  <a:gd name="T0" fmla="*/ 0 w 534"/>
                  <a:gd name="T1" fmla="*/ 0 h 179"/>
                  <a:gd name="T2" fmla="*/ 0 w 534"/>
                  <a:gd name="T3" fmla="*/ 0 h 179"/>
                  <a:gd name="T4" fmla="*/ 0 w 534"/>
                  <a:gd name="T5" fmla="*/ 0 h 179"/>
                  <a:gd name="T6" fmla="*/ 0 w 534"/>
                  <a:gd name="T7" fmla="*/ 0 h 179"/>
                  <a:gd name="T8" fmla="*/ 0 w 534"/>
                  <a:gd name="T9" fmla="*/ 0 h 179"/>
                  <a:gd name="T10" fmla="*/ 0 w 534"/>
                  <a:gd name="T11" fmla="*/ 0 h 179"/>
                  <a:gd name="T12" fmla="*/ 0 w 534"/>
                  <a:gd name="T13" fmla="*/ 0 h 179"/>
                  <a:gd name="T14" fmla="*/ 0 w 534"/>
                  <a:gd name="T15" fmla="*/ 0 h 179"/>
                  <a:gd name="T16" fmla="*/ 0 w 534"/>
                  <a:gd name="T17" fmla="*/ 0 h 179"/>
                  <a:gd name="T18" fmla="*/ 0 w 534"/>
                  <a:gd name="T19" fmla="*/ 0 h 179"/>
                  <a:gd name="T20" fmla="*/ 0 w 534"/>
                  <a:gd name="T21" fmla="*/ 0 h 179"/>
                  <a:gd name="T22" fmla="*/ 0 w 534"/>
                  <a:gd name="T23" fmla="*/ 0 h 179"/>
                  <a:gd name="T24" fmla="*/ 0 w 534"/>
                  <a:gd name="T25" fmla="*/ 0 h 179"/>
                  <a:gd name="T26" fmla="*/ 0 w 534"/>
                  <a:gd name="T27" fmla="*/ 0 h 179"/>
                  <a:gd name="T28" fmla="*/ 0 w 534"/>
                  <a:gd name="T29" fmla="*/ 0 h 179"/>
                  <a:gd name="T30" fmla="*/ 0 w 534"/>
                  <a:gd name="T31" fmla="*/ 0 h 179"/>
                  <a:gd name="T32" fmla="*/ 0 w 534"/>
                  <a:gd name="T33" fmla="*/ 0 h 179"/>
                  <a:gd name="T34" fmla="*/ 0 w 534"/>
                  <a:gd name="T35" fmla="*/ 0 h 179"/>
                  <a:gd name="T36" fmla="*/ 0 w 534"/>
                  <a:gd name="T37" fmla="*/ 0 h 179"/>
                  <a:gd name="T38" fmla="*/ 0 w 534"/>
                  <a:gd name="T39" fmla="*/ 0 h 179"/>
                  <a:gd name="T40" fmla="*/ 0 w 534"/>
                  <a:gd name="T41" fmla="*/ 0 h 179"/>
                  <a:gd name="T42" fmla="*/ 0 w 534"/>
                  <a:gd name="T43" fmla="*/ 0 h 179"/>
                  <a:gd name="T44" fmla="*/ 0 w 534"/>
                  <a:gd name="T45" fmla="*/ 0 h 179"/>
                  <a:gd name="T46" fmla="*/ 0 w 534"/>
                  <a:gd name="T47" fmla="*/ 0 h 179"/>
                  <a:gd name="T48" fmla="*/ 0 w 534"/>
                  <a:gd name="T49" fmla="*/ 0 h 179"/>
                  <a:gd name="T50" fmla="*/ 0 w 534"/>
                  <a:gd name="T51" fmla="*/ 0 h 179"/>
                  <a:gd name="T52" fmla="*/ 0 w 534"/>
                  <a:gd name="T53" fmla="*/ 0 h 179"/>
                  <a:gd name="T54" fmla="*/ 0 w 534"/>
                  <a:gd name="T55" fmla="*/ 0 h 179"/>
                  <a:gd name="T56" fmla="*/ 0 w 534"/>
                  <a:gd name="T57" fmla="*/ 0 h 179"/>
                  <a:gd name="T58" fmla="*/ 0 w 534"/>
                  <a:gd name="T59" fmla="*/ 0 h 179"/>
                  <a:gd name="T60" fmla="*/ 0 w 534"/>
                  <a:gd name="T61" fmla="*/ 0 h 179"/>
                  <a:gd name="T62" fmla="*/ 0 w 534"/>
                  <a:gd name="T63" fmla="*/ 0 h 179"/>
                  <a:gd name="T64" fmla="*/ 0 w 534"/>
                  <a:gd name="T65" fmla="*/ 0 h 179"/>
                  <a:gd name="T66" fmla="*/ 0 w 534"/>
                  <a:gd name="T67" fmla="*/ 0 h 179"/>
                  <a:gd name="T68" fmla="*/ 0 w 534"/>
                  <a:gd name="T69" fmla="*/ 0 h 179"/>
                  <a:gd name="T70" fmla="*/ 0 w 534"/>
                  <a:gd name="T71" fmla="*/ 0 h 179"/>
                  <a:gd name="T72" fmla="*/ 0 w 534"/>
                  <a:gd name="T73" fmla="*/ 0 h 179"/>
                  <a:gd name="T74" fmla="*/ 0 w 534"/>
                  <a:gd name="T75" fmla="*/ 0 h 179"/>
                  <a:gd name="T76" fmla="*/ 0 w 534"/>
                  <a:gd name="T77" fmla="*/ 0 h 179"/>
                  <a:gd name="T78" fmla="*/ 0 w 534"/>
                  <a:gd name="T79" fmla="*/ 0 h 179"/>
                  <a:gd name="T80" fmla="*/ 0 w 534"/>
                  <a:gd name="T81" fmla="*/ 0 h 179"/>
                  <a:gd name="T82" fmla="*/ 0 w 534"/>
                  <a:gd name="T83" fmla="*/ 0 h 179"/>
                  <a:gd name="T84" fmla="*/ 0 w 534"/>
                  <a:gd name="T85" fmla="*/ 0 h 179"/>
                  <a:gd name="T86" fmla="*/ 0 w 534"/>
                  <a:gd name="T87" fmla="*/ 0 h 179"/>
                  <a:gd name="T88" fmla="*/ 0 w 534"/>
                  <a:gd name="T89" fmla="*/ 0 h 179"/>
                  <a:gd name="T90" fmla="*/ 0 w 534"/>
                  <a:gd name="T91" fmla="*/ 0 h 179"/>
                  <a:gd name="T92" fmla="*/ 0 w 534"/>
                  <a:gd name="T93" fmla="*/ 0 h 179"/>
                  <a:gd name="T94" fmla="*/ 0 w 534"/>
                  <a:gd name="T95" fmla="*/ 0 h 179"/>
                  <a:gd name="T96" fmla="*/ 0 w 534"/>
                  <a:gd name="T97" fmla="*/ 0 h 179"/>
                  <a:gd name="T98" fmla="*/ 0 w 534"/>
                  <a:gd name="T99" fmla="*/ 0 h 179"/>
                  <a:gd name="T100" fmla="*/ 0 w 534"/>
                  <a:gd name="T101" fmla="*/ 0 h 179"/>
                  <a:gd name="T102" fmla="*/ 0 w 534"/>
                  <a:gd name="T103" fmla="*/ 0 h 179"/>
                  <a:gd name="T104" fmla="*/ 0 w 534"/>
                  <a:gd name="T105" fmla="*/ 0 h 179"/>
                  <a:gd name="T106" fmla="*/ 0 w 534"/>
                  <a:gd name="T107" fmla="*/ 0 h 17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534" h="179">
                    <a:moveTo>
                      <a:pt x="319" y="20"/>
                    </a:moveTo>
                    <a:lnTo>
                      <a:pt x="267" y="20"/>
                    </a:lnTo>
                    <a:lnTo>
                      <a:pt x="241" y="20"/>
                    </a:lnTo>
                    <a:lnTo>
                      <a:pt x="216" y="30"/>
                    </a:lnTo>
                    <a:lnTo>
                      <a:pt x="190" y="20"/>
                    </a:lnTo>
                    <a:lnTo>
                      <a:pt x="172" y="20"/>
                    </a:lnTo>
                    <a:lnTo>
                      <a:pt x="155" y="10"/>
                    </a:lnTo>
                    <a:lnTo>
                      <a:pt x="155" y="20"/>
                    </a:lnTo>
                    <a:lnTo>
                      <a:pt x="147" y="20"/>
                    </a:lnTo>
                    <a:lnTo>
                      <a:pt x="155" y="20"/>
                    </a:lnTo>
                    <a:lnTo>
                      <a:pt x="155" y="30"/>
                    </a:lnTo>
                    <a:lnTo>
                      <a:pt x="138" y="30"/>
                    </a:lnTo>
                    <a:lnTo>
                      <a:pt x="129" y="30"/>
                    </a:lnTo>
                    <a:lnTo>
                      <a:pt x="121" y="30"/>
                    </a:lnTo>
                    <a:lnTo>
                      <a:pt x="95" y="20"/>
                    </a:lnTo>
                    <a:lnTo>
                      <a:pt x="95" y="30"/>
                    </a:lnTo>
                    <a:lnTo>
                      <a:pt x="78" y="30"/>
                    </a:lnTo>
                    <a:lnTo>
                      <a:pt x="60" y="30"/>
                    </a:lnTo>
                    <a:lnTo>
                      <a:pt x="52" y="30"/>
                    </a:lnTo>
                    <a:lnTo>
                      <a:pt x="43" y="30"/>
                    </a:lnTo>
                    <a:lnTo>
                      <a:pt x="34" y="30"/>
                    </a:lnTo>
                    <a:lnTo>
                      <a:pt x="26" y="30"/>
                    </a:lnTo>
                    <a:lnTo>
                      <a:pt x="17" y="30"/>
                    </a:lnTo>
                    <a:lnTo>
                      <a:pt x="17" y="40"/>
                    </a:lnTo>
                    <a:lnTo>
                      <a:pt x="9" y="40"/>
                    </a:lnTo>
                    <a:lnTo>
                      <a:pt x="0" y="40"/>
                    </a:lnTo>
                    <a:lnTo>
                      <a:pt x="17" y="40"/>
                    </a:lnTo>
                    <a:lnTo>
                      <a:pt x="26" y="50"/>
                    </a:lnTo>
                    <a:lnTo>
                      <a:pt x="34" y="50"/>
                    </a:lnTo>
                    <a:lnTo>
                      <a:pt x="43" y="50"/>
                    </a:lnTo>
                    <a:lnTo>
                      <a:pt x="34" y="60"/>
                    </a:lnTo>
                    <a:lnTo>
                      <a:pt x="43" y="60"/>
                    </a:lnTo>
                    <a:lnTo>
                      <a:pt x="43" y="70"/>
                    </a:lnTo>
                    <a:lnTo>
                      <a:pt x="60" y="70"/>
                    </a:lnTo>
                    <a:lnTo>
                      <a:pt x="69" y="70"/>
                    </a:lnTo>
                    <a:lnTo>
                      <a:pt x="78" y="70"/>
                    </a:lnTo>
                    <a:lnTo>
                      <a:pt x="103" y="70"/>
                    </a:lnTo>
                    <a:lnTo>
                      <a:pt x="112" y="70"/>
                    </a:lnTo>
                    <a:lnTo>
                      <a:pt x="129" y="70"/>
                    </a:lnTo>
                    <a:lnTo>
                      <a:pt x="147" y="70"/>
                    </a:lnTo>
                    <a:lnTo>
                      <a:pt x="138" y="80"/>
                    </a:lnTo>
                    <a:lnTo>
                      <a:pt x="147" y="90"/>
                    </a:lnTo>
                    <a:lnTo>
                      <a:pt x="155" y="99"/>
                    </a:lnTo>
                    <a:lnTo>
                      <a:pt x="172" y="99"/>
                    </a:lnTo>
                    <a:lnTo>
                      <a:pt x="181" y="99"/>
                    </a:lnTo>
                    <a:lnTo>
                      <a:pt x="190" y="99"/>
                    </a:lnTo>
                    <a:lnTo>
                      <a:pt x="198" y="99"/>
                    </a:lnTo>
                    <a:lnTo>
                      <a:pt x="207" y="99"/>
                    </a:lnTo>
                    <a:lnTo>
                      <a:pt x="216" y="90"/>
                    </a:lnTo>
                    <a:lnTo>
                      <a:pt x="224" y="99"/>
                    </a:lnTo>
                    <a:lnTo>
                      <a:pt x="233" y="90"/>
                    </a:lnTo>
                    <a:lnTo>
                      <a:pt x="241" y="90"/>
                    </a:lnTo>
                    <a:lnTo>
                      <a:pt x="250" y="90"/>
                    </a:lnTo>
                    <a:lnTo>
                      <a:pt x="241" y="109"/>
                    </a:lnTo>
                    <a:lnTo>
                      <a:pt x="250" y="109"/>
                    </a:lnTo>
                    <a:lnTo>
                      <a:pt x="267" y="109"/>
                    </a:lnTo>
                    <a:lnTo>
                      <a:pt x="276" y="109"/>
                    </a:lnTo>
                    <a:lnTo>
                      <a:pt x="285" y="109"/>
                    </a:lnTo>
                    <a:lnTo>
                      <a:pt x="293" y="109"/>
                    </a:lnTo>
                    <a:lnTo>
                      <a:pt x="302" y="99"/>
                    </a:lnTo>
                    <a:lnTo>
                      <a:pt x="319" y="99"/>
                    </a:lnTo>
                    <a:lnTo>
                      <a:pt x="328" y="99"/>
                    </a:lnTo>
                    <a:lnTo>
                      <a:pt x="319" y="109"/>
                    </a:lnTo>
                    <a:lnTo>
                      <a:pt x="310" y="109"/>
                    </a:lnTo>
                    <a:lnTo>
                      <a:pt x="302" y="119"/>
                    </a:lnTo>
                    <a:lnTo>
                      <a:pt x="302" y="129"/>
                    </a:lnTo>
                    <a:lnTo>
                      <a:pt x="310" y="129"/>
                    </a:lnTo>
                    <a:lnTo>
                      <a:pt x="319" y="129"/>
                    </a:lnTo>
                    <a:lnTo>
                      <a:pt x="336" y="119"/>
                    </a:lnTo>
                    <a:lnTo>
                      <a:pt x="362" y="119"/>
                    </a:lnTo>
                    <a:lnTo>
                      <a:pt x="336" y="139"/>
                    </a:lnTo>
                    <a:lnTo>
                      <a:pt x="354" y="139"/>
                    </a:lnTo>
                    <a:lnTo>
                      <a:pt x="362" y="139"/>
                    </a:lnTo>
                    <a:lnTo>
                      <a:pt x="371" y="139"/>
                    </a:lnTo>
                    <a:lnTo>
                      <a:pt x="388" y="129"/>
                    </a:lnTo>
                    <a:lnTo>
                      <a:pt x="379" y="139"/>
                    </a:lnTo>
                    <a:lnTo>
                      <a:pt x="371" y="149"/>
                    </a:lnTo>
                    <a:lnTo>
                      <a:pt x="371" y="159"/>
                    </a:lnTo>
                    <a:lnTo>
                      <a:pt x="371" y="169"/>
                    </a:lnTo>
                    <a:lnTo>
                      <a:pt x="388" y="159"/>
                    </a:lnTo>
                    <a:lnTo>
                      <a:pt x="397" y="159"/>
                    </a:lnTo>
                    <a:lnTo>
                      <a:pt x="405" y="149"/>
                    </a:lnTo>
                    <a:lnTo>
                      <a:pt x="423" y="139"/>
                    </a:lnTo>
                    <a:lnTo>
                      <a:pt x="414" y="159"/>
                    </a:lnTo>
                    <a:lnTo>
                      <a:pt x="414" y="169"/>
                    </a:lnTo>
                    <a:lnTo>
                      <a:pt x="414" y="179"/>
                    </a:lnTo>
                    <a:lnTo>
                      <a:pt x="431" y="169"/>
                    </a:lnTo>
                    <a:lnTo>
                      <a:pt x="440" y="159"/>
                    </a:lnTo>
                    <a:lnTo>
                      <a:pt x="466" y="149"/>
                    </a:lnTo>
                    <a:lnTo>
                      <a:pt x="466" y="169"/>
                    </a:lnTo>
                    <a:lnTo>
                      <a:pt x="466" y="179"/>
                    </a:lnTo>
                    <a:lnTo>
                      <a:pt x="483" y="169"/>
                    </a:lnTo>
                    <a:lnTo>
                      <a:pt x="500" y="149"/>
                    </a:lnTo>
                    <a:lnTo>
                      <a:pt x="500" y="169"/>
                    </a:lnTo>
                    <a:lnTo>
                      <a:pt x="508" y="169"/>
                    </a:lnTo>
                    <a:lnTo>
                      <a:pt x="516" y="159"/>
                    </a:lnTo>
                    <a:lnTo>
                      <a:pt x="508" y="159"/>
                    </a:lnTo>
                    <a:lnTo>
                      <a:pt x="508" y="139"/>
                    </a:lnTo>
                    <a:lnTo>
                      <a:pt x="516" y="129"/>
                    </a:lnTo>
                    <a:lnTo>
                      <a:pt x="534" y="109"/>
                    </a:lnTo>
                    <a:lnTo>
                      <a:pt x="534" y="90"/>
                    </a:lnTo>
                    <a:lnTo>
                      <a:pt x="534" y="70"/>
                    </a:lnTo>
                    <a:lnTo>
                      <a:pt x="534" y="30"/>
                    </a:lnTo>
                    <a:lnTo>
                      <a:pt x="516" y="20"/>
                    </a:lnTo>
                    <a:lnTo>
                      <a:pt x="466" y="10"/>
                    </a:lnTo>
                    <a:lnTo>
                      <a:pt x="440" y="0"/>
                    </a:lnTo>
                    <a:lnTo>
                      <a:pt x="405" y="0"/>
                    </a:lnTo>
                    <a:lnTo>
                      <a:pt x="362" y="10"/>
                    </a:lnTo>
                    <a:lnTo>
                      <a:pt x="319" y="20"/>
                    </a:ln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70" name="Freeform 68">
                <a:extLst>
                  <a:ext uri="{FF2B5EF4-FFF2-40B4-BE49-F238E27FC236}">
                    <a16:creationId xmlns:a16="http://schemas.microsoft.com/office/drawing/2014/main" id="{05091EC4-C3C9-4CC3-9706-521225825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0" y="2662"/>
                <a:ext cx="161" cy="6"/>
              </a:xfrm>
              <a:custGeom>
                <a:avLst/>
                <a:gdLst>
                  <a:gd name="T0" fmla="*/ 0 w 482"/>
                  <a:gd name="T1" fmla="*/ 0 h 20"/>
                  <a:gd name="T2" fmla="*/ 0 w 482"/>
                  <a:gd name="T3" fmla="*/ 0 h 20"/>
                  <a:gd name="T4" fmla="*/ 0 w 482"/>
                  <a:gd name="T5" fmla="*/ 0 h 20"/>
                  <a:gd name="T6" fmla="*/ 0 w 482"/>
                  <a:gd name="T7" fmla="*/ 0 h 20"/>
                  <a:gd name="T8" fmla="*/ 0 w 482"/>
                  <a:gd name="T9" fmla="*/ 0 h 20"/>
                  <a:gd name="T10" fmla="*/ 0 w 482"/>
                  <a:gd name="T11" fmla="*/ 0 h 20"/>
                  <a:gd name="T12" fmla="*/ 0 w 482"/>
                  <a:gd name="T13" fmla="*/ 0 h 20"/>
                  <a:gd name="T14" fmla="*/ 0 w 482"/>
                  <a:gd name="T15" fmla="*/ 0 h 20"/>
                  <a:gd name="T16" fmla="*/ 0 w 482"/>
                  <a:gd name="T17" fmla="*/ 0 h 20"/>
                  <a:gd name="T18" fmla="*/ 0 w 482"/>
                  <a:gd name="T19" fmla="*/ 0 h 20"/>
                  <a:gd name="T20" fmla="*/ 0 w 482"/>
                  <a:gd name="T21" fmla="*/ 0 h 20"/>
                  <a:gd name="T22" fmla="*/ 0 w 482"/>
                  <a:gd name="T23" fmla="*/ 0 h 20"/>
                  <a:gd name="T24" fmla="*/ 0 w 482"/>
                  <a:gd name="T25" fmla="*/ 0 h 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82" h="20">
                    <a:moveTo>
                      <a:pt x="482" y="0"/>
                    </a:moveTo>
                    <a:lnTo>
                      <a:pt x="457" y="10"/>
                    </a:lnTo>
                    <a:lnTo>
                      <a:pt x="405" y="10"/>
                    </a:lnTo>
                    <a:lnTo>
                      <a:pt x="362" y="10"/>
                    </a:lnTo>
                    <a:lnTo>
                      <a:pt x="311" y="10"/>
                    </a:lnTo>
                    <a:lnTo>
                      <a:pt x="267" y="10"/>
                    </a:lnTo>
                    <a:lnTo>
                      <a:pt x="207" y="10"/>
                    </a:lnTo>
                    <a:lnTo>
                      <a:pt x="155" y="10"/>
                    </a:lnTo>
                    <a:lnTo>
                      <a:pt x="121" y="10"/>
                    </a:lnTo>
                    <a:lnTo>
                      <a:pt x="78" y="10"/>
                    </a:lnTo>
                    <a:lnTo>
                      <a:pt x="43" y="10"/>
                    </a:lnTo>
                    <a:lnTo>
                      <a:pt x="17" y="20"/>
                    </a:lnTo>
                    <a:lnTo>
                      <a:pt x="0" y="2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71" name="Freeform 69">
                <a:extLst>
                  <a:ext uri="{FF2B5EF4-FFF2-40B4-BE49-F238E27FC236}">
                    <a16:creationId xmlns:a16="http://schemas.microsoft.com/office/drawing/2014/main" id="{543782B5-B956-4D79-93B2-8F91EB04FC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2662"/>
                <a:ext cx="126" cy="13"/>
              </a:xfrm>
              <a:custGeom>
                <a:avLst/>
                <a:gdLst>
                  <a:gd name="T0" fmla="*/ 0 w 378"/>
                  <a:gd name="T1" fmla="*/ 0 h 40"/>
                  <a:gd name="T2" fmla="*/ 0 w 378"/>
                  <a:gd name="T3" fmla="*/ 0 h 40"/>
                  <a:gd name="T4" fmla="*/ 0 w 378"/>
                  <a:gd name="T5" fmla="*/ 0 h 40"/>
                  <a:gd name="T6" fmla="*/ 0 w 378"/>
                  <a:gd name="T7" fmla="*/ 0 h 40"/>
                  <a:gd name="T8" fmla="*/ 0 w 378"/>
                  <a:gd name="T9" fmla="*/ 0 h 40"/>
                  <a:gd name="T10" fmla="*/ 0 w 378"/>
                  <a:gd name="T11" fmla="*/ 0 h 40"/>
                  <a:gd name="T12" fmla="*/ 0 w 378"/>
                  <a:gd name="T13" fmla="*/ 0 h 40"/>
                  <a:gd name="T14" fmla="*/ 0 w 378"/>
                  <a:gd name="T15" fmla="*/ 0 h 40"/>
                  <a:gd name="T16" fmla="*/ 0 w 378"/>
                  <a:gd name="T17" fmla="*/ 0 h 40"/>
                  <a:gd name="T18" fmla="*/ 0 w 378"/>
                  <a:gd name="T19" fmla="*/ 0 h 40"/>
                  <a:gd name="T20" fmla="*/ 0 w 378"/>
                  <a:gd name="T21" fmla="*/ 0 h 40"/>
                  <a:gd name="T22" fmla="*/ 0 w 378"/>
                  <a:gd name="T23" fmla="*/ 0 h 40"/>
                  <a:gd name="T24" fmla="*/ 0 w 378"/>
                  <a:gd name="T25" fmla="*/ 0 h 40"/>
                  <a:gd name="T26" fmla="*/ 0 w 378"/>
                  <a:gd name="T27" fmla="*/ 0 h 40"/>
                  <a:gd name="T28" fmla="*/ 0 w 378"/>
                  <a:gd name="T29" fmla="*/ 0 h 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78" h="40">
                    <a:moveTo>
                      <a:pt x="0" y="40"/>
                    </a:moveTo>
                    <a:lnTo>
                      <a:pt x="17" y="40"/>
                    </a:lnTo>
                    <a:lnTo>
                      <a:pt x="69" y="40"/>
                    </a:lnTo>
                    <a:lnTo>
                      <a:pt x="120" y="40"/>
                    </a:lnTo>
                    <a:lnTo>
                      <a:pt x="172" y="40"/>
                    </a:lnTo>
                    <a:lnTo>
                      <a:pt x="207" y="40"/>
                    </a:lnTo>
                    <a:lnTo>
                      <a:pt x="241" y="40"/>
                    </a:lnTo>
                    <a:lnTo>
                      <a:pt x="267" y="40"/>
                    </a:lnTo>
                    <a:lnTo>
                      <a:pt x="301" y="40"/>
                    </a:lnTo>
                    <a:lnTo>
                      <a:pt x="319" y="40"/>
                    </a:lnTo>
                    <a:lnTo>
                      <a:pt x="336" y="30"/>
                    </a:lnTo>
                    <a:lnTo>
                      <a:pt x="353" y="30"/>
                    </a:lnTo>
                    <a:lnTo>
                      <a:pt x="369" y="20"/>
                    </a:lnTo>
                    <a:lnTo>
                      <a:pt x="378" y="10"/>
                    </a:lnTo>
                    <a:lnTo>
                      <a:pt x="378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72" name="Freeform 70">
                <a:extLst>
                  <a:ext uri="{FF2B5EF4-FFF2-40B4-BE49-F238E27FC236}">
                    <a16:creationId xmlns:a16="http://schemas.microsoft.com/office/drawing/2014/main" id="{F3F205DC-B327-495D-B338-BB4C37D47F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9" y="2672"/>
                <a:ext cx="84" cy="10"/>
              </a:xfrm>
              <a:custGeom>
                <a:avLst/>
                <a:gdLst>
                  <a:gd name="T0" fmla="*/ 0 w 250"/>
                  <a:gd name="T1" fmla="*/ 0 h 30"/>
                  <a:gd name="T2" fmla="*/ 0 w 250"/>
                  <a:gd name="T3" fmla="*/ 0 h 30"/>
                  <a:gd name="T4" fmla="*/ 0 w 250"/>
                  <a:gd name="T5" fmla="*/ 0 h 30"/>
                  <a:gd name="T6" fmla="*/ 0 w 250"/>
                  <a:gd name="T7" fmla="*/ 0 h 30"/>
                  <a:gd name="T8" fmla="*/ 0 w 250"/>
                  <a:gd name="T9" fmla="*/ 0 h 30"/>
                  <a:gd name="T10" fmla="*/ 0 w 250"/>
                  <a:gd name="T11" fmla="*/ 0 h 30"/>
                  <a:gd name="T12" fmla="*/ 0 w 250"/>
                  <a:gd name="T13" fmla="*/ 0 h 30"/>
                  <a:gd name="T14" fmla="*/ 0 w 250"/>
                  <a:gd name="T15" fmla="*/ 0 h 30"/>
                  <a:gd name="T16" fmla="*/ 0 w 250"/>
                  <a:gd name="T17" fmla="*/ 0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" h="30">
                    <a:moveTo>
                      <a:pt x="0" y="30"/>
                    </a:moveTo>
                    <a:lnTo>
                      <a:pt x="26" y="30"/>
                    </a:lnTo>
                    <a:lnTo>
                      <a:pt x="69" y="30"/>
                    </a:lnTo>
                    <a:lnTo>
                      <a:pt x="112" y="30"/>
                    </a:lnTo>
                    <a:lnTo>
                      <a:pt x="164" y="20"/>
                    </a:lnTo>
                    <a:lnTo>
                      <a:pt x="207" y="20"/>
                    </a:lnTo>
                    <a:lnTo>
                      <a:pt x="233" y="10"/>
                    </a:lnTo>
                    <a:lnTo>
                      <a:pt x="242" y="0"/>
                    </a:lnTo>
                    <a:lnTo>
                      <a:pt x="25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73" name="Freeform 71">
                <a:extLst>
                  <a:ext uri="{FF2B5EF4-FFF2-40B4-BE49-F238E27FC236}">
                    <a16:creationId xmlns:a16="http://schemas.microsoft.com/office/drawing/2014/main" id="{18B45B16-D01D-410D-8557-3AE84E555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5" y="2675"/>
                <a:ext cx="55" cy="10"/>
              </a:xfrm>
              <a:custGeom>
                <a:avLst/>
                <a:gdLst>
                  <a:gd name="T0" fmla="*/ 0 w 164"/>
                  <a:gd name="T1" fmla="*/ 0 h 29"/>
                  <a:gd name="T2" fmla="*/ 0 w 164"/>
                  <a:gd name="T3" fmla="*/ 0 h 29"/>
                  <a:gd name="T4" fmla="*/ 0 w 164"/>
                  <a:gd name="T5" fmla="*/ 0 h 29"/>
                  <a:gd name="T6" fmla="*/ 0 w 164"/>
                  <a:gd name="T7" fmla="*/ 0 h 29"/>
                  <a:gd name="T8" fmla="*/ 0 w 164"/>
                  <a:gd name="T9" fmla="*/ 0 h 29"/>
                  <a:gd name="T10" fmla="*/ 0 w 164"/>
                  <a:gd name="T11" fmla="*/ 0 h 29"/>
                  <a:gd name="T12" fmla="*/ 0 w 164"/>
                  <a:gd name="T13" fmla="*/ 0 h 29"/>
                  <a:gd name="T14" fmla="*/ 0 w 164"/>
                  <a:gd name="T15" fmla="*/ 0 h 29"/>
                  <a:gd name="T16" fmla="*/ 0 w 164"/>
                  <a:gd name="T17" fmla="*/ 0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4" h="29">
                    <a:moveTo>
                      <a:pt x="0" y="29"/>
                    </a:moveTo>
                    <a:lnTo>
                      <a:pt x="17" y="29"/>
                    </a:lnTo>
                    <a:lnTo>
                      <a:pt x="43" y="29"/>
                    </a:lnTo>
                    <a:lnTo>
                      <a:pt x="60" y="29"/>
                    </a:lnTo>
                    <a:lnTo>
                      <a:pt x="86" y="29"/>
                    </a:lnTo>
                    <a:lnTo>
                      <a:pt x="112" y="29"/>
                    </a:lnTo>
                    <a:lnTo>
                      <a:pt x="138" y="20"/>
                    </a:lnTo>
                    <a:lnTo>
                      <a:pt x="155" y="10"/>
                    </a:lnTo>
                    <a:lnTo>
                      <a:pt x="164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74" name="Freeform 72">
                <a:extLst>
                  <a:ext uri="{FF2B5EF4-FFF2-40B4-BE49-F238E27FC236}">
                    <a16:creationId xmlns:a16="http://schemas.microsoft.com/office/drawing/2014/main" id="{55ABBC05-5504-4235-B874-7E02577207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7" y="2668"/>
                <a:ext cx="51" cy="23"/>
              </a:xfrm>
              <a:custGeom>
                <a:avLst/>
                <a:gdLst>
                  <a:gd name="T0" fmla="*/ 0 w 154"/>
                  <a:gd name="T1" fmla="*/ 0 h 69"/>
                  <a:gd name="T2" fmla="*/ 0 w 154"/>
                  <a:gd name="T3" fmla="*/ 0 h 69"/>
                  <a:gd name="T4" fmla="*/ 0 w 154"/>
                  <a:gd name="T5" fmla="*/ 0 h 69"/>
                  <a:gd name="T6" fmla="*/ 0 w 154"/>
                  <a:gd name="T7" fmla="*/ 0 h 69"/>
                  <a:gd name="T8" fmla="*/ 0 w 154"/>
                  <a:gd name="T9" fmla="*/ 0 h 69"/>
                  <a:gd name="T10" fmla="*/ 0 w 154"/>
                  <a:gd name="T11" fmla="*/ 0 h 69"/>
                  <a:gd name="T12" fmla="*/ 0 w 154"/>
                  <a:gd name="T13" fmla="*/ 0 h 69"/>
                  <a:gd name="T14" fmla="*/ 0 w 154"/>
                  <a:gd name="T15" fmla="*/ 0 h 69"/>
                  <a:gd name="T16" fmla="*/ 0 w 154"/>
                  <a:gd name="T17" fmla="*/ 0 h 69"/>
                  <a:gd name="T18" fmla="*/ 0 w 154"/>
                  <a:gd name="T19" fmla="*/ 0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54" h="69">
                    <a:moveTo>
                      <a:pt x="0" y="69"/>
                    </a:moveTo>
                    <a:lnTo>
                      <a:pt x="26" y="59"/>
                    </a:lnTo>
                    <a:lnTo>
                      <a:pt x="52" y="59"/>
                    </a:lnTo>
                    <a:lnTo>
                      <a:pt x="78" y="49"/>
                    </a:lnTo>
                    <a:lnTo>
                      <a:pt x="95" y="49"/>
                    </a:lnTo>
                    <a:lnTo>
                      <a:pt x="112" y="40"/>
                    </a:lnTo>
                    <a:lnTo>
                      <a:pt x="121" y="30"/>
                    </a:lnTo>
                    <a:lnTo>
                      <a:pt x="130" y="20"/>
                    </a:lnTo>
                    <a:lnTo>
                      <a:pt x="146" y="10"/>
                    </a:lnTo>
                    <a:lnTo>
                      <a:pt x="154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75" name="Freeform 73">
                <a:extLst>
                  <a:ext uri="{FF2B5EF4-FFF2-40B4-BE49-F238E27FC236}">
                    <a16:creationId xmlns:a16="http://schemas.microsoft.com/office/drawing/2014/main" id="{F64FC31E-49FB-4446-A332-969B541B3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5" y="2672"/>
                <a:ext cx="40" cy="23"/>
              </a:xfrm>
              <a:custGeom>
                <a:avLst/>
                <a:gdLst>
                  <a:gd name="T0" fmla="*/ 0 w 120"/>
                  <a:gd name="T1" fmla="*/ 0 h 69"/>
                  <a:gd name="T2" fmla="*/ 0 w 120"/>
                  <a:gd name="T3" fmla="*/ 0 h 69"/>
                  <a:gd name="T4" fmla="*/ 0 w 120"/>
                  <a:gd name="T5" fmla="*/ 0 h 69"/>
                  <a:gd name="T6" fmla="*/ 0 w 120"/>
                  <a:gd name="T7" fmla="*/ 0 h 69"/>
                  <a:gd name="T8" fmla="*/ 0 w 120"/>
                  <a:gd name="T9" fmla="*/ 0 h 69"/>
                  <a:gd name="T10" fmla="*/ 0 w 120"/>
                  <a:gd name="T11" fmla="*/ 0 h 69"/>
                  <a:gd name="T12" fmla="*/ 0 w 120"/>
                  <a:gd name="T13" fmla="*/ 0 h 69"/>
                  <a:gd name="T14" fmla="*/ 0 w 120"/>
                  <a:gd name="T15" fmla="*/ 0 h 6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0" h="69">
                    <a:moveTo>
                      <a:pt x="0" y="69"/>
                    </a:moveTo>
                    <a:lnTo>
                      <a:pt x="17" y="59"/>
                    </a:lnTo>
                    <a:lnTo>
                      <a:pt x="43" y="59"/>
                    </a:lnTo>
                    <a:lnTo>
                      <a:pt x="60" y="49"/>
                    </a:lnTo>
                    <a:lnTo>
                      <a:pt x="86" y="39"/>
                    </a:lnTo>
                    <a:lnTo>
                      <a:pt x="95" y="30"/>
                    </a:lnTo>
                    <a:lnTo>
                      <a:pt x="112" y="10"/>
                    </a:lnTo>
                    <a:lnTo>
                      <a:pt x="12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76" name="Freeform 74">
                <a:extLst>
                  <a:ext uri="{FF2B5EF4-FFF2-40B4-BE49-F238E27FC236}">
                    <a16:creationId xmlns:a16="http://schemas.microsoft.com/office/drawing/2014/main" id="{B7834D0D-E9D0-4B09-8836-7B8902BE2F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7" y="2665"/>
                <a:ext cx="31" cy="36"/>
              </a:xfrm>
              <a:custGeom>
                <a:avLst/>
                <a:gdLst>
                  <a:gd name="T0" fmla="*/ 0 w 93"/>
                  <a:gd name="T1" fmla="*/ 0 h 109"/>
                  <a:gd name="T2" fmla="*/ 0 w 93"/>
                  <a:gd name="T3" fmla="*/ 0 h 109"/>
                  <a:gd name="T4" fmla="*/ 0 w 93"/>
                  <a:gd name="T5" fmla="*/ 0 h 109"/>
                  <a:gd name="T6" fmla="*/ 0 w 93"/>
                  <a:gd name="T7" fmla="*/ 0 h 109"/>
                  <a:gd name="T8" fmla="*/ 0 w 93"/>
                  <a:gd name="T9" fmla="*/ 0 h 109"/>
                  <a:gd name="T10" fmla="*/ 0 w 93"/>
                  <a:gd name="T11" fmla="*/ 0 h 109"/>
                  <a:gd name="T12" fmla="*/ 0 w 93"/>
                  <a:gd name="T13" fmla="*/ 0 h 109"/>
                  <a:gd name="T14" fmla="*/ 0 w 93"/>
                  <a:gd name="T15" fmla="*/ 0 h 109"/>
                  <a:gd name="T16" fmla="*/ 0 w 93"/>
                  <a:gd name="T17" fmla="*/ 0 h 1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3" h="109">
                    <a:moveTo>
                      <a:pt x="0" y="109"/>
                    </a:moveTo>
                    <a:lnTo>
                      <a:pt x="17" y="89"/>
                    </a:lnTo>
                    <a:lnTo>
                      <a:pt x="34" y="79"/>
                    </a:lnTo>
                    <a:lnTo>
                      <a:pt x="51" y="69"/>
                    </a:lnTo>
                    <a:lnTo>
                      <a:pt x="69" y="59"/>
                    </a:lnTo>
                    <a:lnTo>
                      <a:pt x="85" y="30"/>
                    </a:lnTo>
                    <a:lnTo>
                      <a:pt x="93" y="20"/>
                    </a:lnTo>
                    <a:lnTo>
                      <a:pt x="93" y="10"/>
                    </a:lnTo>
                    <a:lnTo>
                      <a:pt x="9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77" name="Freeform 75">
                <a:extLst>
                  <a:ext uri="{FF2B5EF4-FFF2-40B4-BE49-F238E27FC236}">
                    <a16:creationId xmlns:a16="http://schemas.microsoft.com/office/drawing/2014/main" id="{0DD2C354-B7A0-433A-914D-87B288BDC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1" y="2665"/>
                <a:ext cx="20" cy="36"/>
              </a:xfrm>
              <a:custGeom>
                <a:avLst/>
                <a:gdLst>
                  <a:gd name="T0" fmla="*/ 0 w 59"/>
                  <a:gd name="T1" fmla="*/ 0 h 109"/>
                  <a:gd name="T2" fmla="*/ 0 w 59"/>
                  <a:gd name="T3" fmla="*/ 0 h 109"/>
                  <a:gd name="T4" fmla="*/ 0 w 59"/>
                  <a:gd name="T5" fmla="*/ 0 h 109"/>
                  <a:gd name="T6" fmla="*/ 0 w 59"/>
                  <a:gd name="T7" fmla="*/ 0 h 109"/>
                  <a:gd name="T8" fmla="*/ 0 w 59"/>
                  <a:gd name="T9" fmla="*/ 0 h 109"/>
                  <a:gd name="T10" fmla="*/ 0 w 59"/>
                  <a:gd name="T11" fmla="*/ 0 h 109"/>
                  <a:gd name="T12" fmla="*/ 0 w 59"/>
                  <a:gd name="T13" fmla="*/ 0 h 10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9" h="109">
                    <a:moveTo>
                      <a:pt x="0" y="109"/>
                    </a:moveTo>
                    <a:lnTo>
                      <a:pt x="8" y="89"/>
                    </a:lnTo>
                    <a:lnTo>
                      <a:pt x="34" y="69"/>
                    </a:lnTo>
                    <a:lnTo>
                      <a:pt x="42" y="50"/>
                    </a:lnTo>
                    <a:lnTo>
                      <a:pt x="59" y="30"/>
                    </a:lnTo>
                    <a:lnTo>
                      <a:pt x="59" y="10"/>
                    </a:lnTo>
                    <a:lnTo>
                      <a:pt x="59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78" name="Freeform 76">
                <a:extLst>
                  <a:ext uri="{FF2B5EF4-FFF2-40B4-BE49-F238E27FC236}">
                    <a16:creationId xmlns:a16="http://schemas.microsoft.com/office/drawing/2014/main" id="{16A0B157-A8D0-4F5E-9C03-278E3E917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3" y="2665"/>
                <a:ext cx="8" cy="36"/>
              </a:xfrm>
              <a:custGeom>
                <a:avLst/>
                <a:gdLst>
                  <a:gd name="T0" fmla="*/ 0 w 25"/>
                  <a:gd name="T1" fmla="*/ 0 h 109"/>
                  <a:gd name="T2" fmla="*/ 0 w 25"/>
                  <a:gd name="T3" fmla="*/ 0 h 109"/>
                  <a:gd name="T4" fmla="*/ 0 w 25"/>
                  <a:gd name="T5" fmla="*/ 0 h 109"/>
                  <a:gd name="T6" fmla="*/ 0 w 25"/>
                  <a:gd name="T7" fmla="*/ 0 h 109"/>
                  <a:gd name="T8" fmla="*/ 0 w 25"/>
                  <a:gd name="T9" fmla="*/ 0 h 109"/>
                  <a:gd name="T10" fmla="*/ 0 w 25"/>
                  <a:gd name="T11" fmla="*/ 0 h 1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" h="109">
                    <a:moveTo>
                      <a:pt x="0" y="109"/>
                    </a:moveTo>
                    <a:lnTo>
                      <a:pt x="8" y="89"/>
                    </a:lnTo>
                    <a:lnTo>
                      <a:pt x="16" y="59"/>
                    </a:lnTo>
                    <a:lnTo>
                      <a:pt x="25" y="40"/>
                    </a:lnTo>
                    <a:lnTo>
                      <a:pt x="25" y="20"/>
                    </a:lnTo>
                    <a:lnTo>
                      <a:pt x="25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5" name="Text Box 210">
              <a:extLst>
                <a:ext uri="{FF2B5EF4-FFF2-40B4-BE49-F238E27FC236}">
                  <a16:creationId xmlns:a16="http://schemas.microsoft.com/office/drawing/2014/main" id="{E1FEBC62-9CAA-4ACE-8C51-9711ADF58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29600" y="6400800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l"/>
                <a:defRPr sz="3200" b="1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2800" b="1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SzPct val="45000"/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marL="0" marR="0" lvl="0" indent="0" algn="l" defTabSz="4572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rPr>
                <a:t>JPL</a:t>
              </a:r>
            </a:p>
          </p:txBody>
        </p:sp>
      </p:grpSp>
      <p:pic>
        <p:nvPicPr>
          <p:cNvPr id="4098" name="Picture 2" descr="Image result for bee hive">
            <a:extLst>
              <a:ext uri="{FF2B5EF4-FFF2-40B4-BE49-F238E27FC236}">
                <a16:creationId xmlns:a16="http://schemas.microsoft.com/office/drawing/2014/main" id="{B0902481-1702-4951-9455-9AE73BE2D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415" y="4616224"/>
            <a:ext cx="766363" cy="63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96" name="Group 4095">
            <a:extLst>
              <a:ext uri="{FF2B5EF4-FFF2-40B4-BE49-F238E27FC236}">
                <a16:creationId xmlns:a16="http://schemas.microsoft.com/office/drawing/2014/main" id="{8402FC9F-1251-460C-BF50-021BDA4324F0}"/>
              </a:ext>
            </a:extLst>
          </p:cNvPr>
          <p:cNvGrpSpPr/>
          <p:nvPr/>
        </p:nvGrpSpPr>
        <p:grpSpPr>
          <a:xfrm>
            <a:off x="952500" y="2147234"/>
            <a:ext cx="7239000" cy="3429000"/>
            <a:chOff x="-7510462" y="1147135"/>
            <a:chExt cx="7239000" cy="3429000"/>
          </a:xfrm>
        </p:grpSpPr>
        <p:sp>
          <p:nvSpPr>
            <p:cNvPr id="214" name="Rectangle 4">
              <a:extLst>
                <a:ext uri="{FF2B5EF4-FFF2-40B4-BE49-F238E27FC236}">
                  <a16:creationId xmlns:a16="http://schemas.microsoft.com/office/drawing/2014/main" id="{84CBB7FA-B100-4C1C-93B9-9EB7EE813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510462" y="1147135"/>
              <a:ext cx="7239000" cy="3429000"/>
            </a:xfrm>
            <a:prstGeom prst="rect">
              <a:avLst/>
            </a:prstGeom>
            <a:solidFill>
              <a:schemeClr val="tx1"/>
            </a:solidFill>
            <a:ln w="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l"/>
                <a:defRPr sz="3200" b="1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2800" b="1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SzPct val="45000"/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marL="0" marR="0" lvl="0" indent="0" algn="ct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Microsoft YaHei" panose="020B0503020204020204" pitchFamily="34" charset="-122"/>
                <a:cs typeface="+mn-cs"/>
              </a:endParaRPr>
            </a:p>
          </p:txBody>
        </p:sp>
        <p:pic>
          <p:nvPicPr>
            <p:cNvPr id="215" name="Picture 5">
              <a:extLst>
                <a:ext uri="{FF2B5EF4-FFF2-40B4-BE49-F238E27FC236}">
                  <a16:creationId xmlns:a16="http://schemas.microsoft.com/office/drawing/2014/main" id="{5D88AA7A-028C-4684-A13F-7B71E8EC69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43462" y="2304423"/>
              <a:ext cx="2286000" cy="1522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6" name="Text Box 9">
              <a:extLst>
                <a:ext uri="{FF2B5EF4-FFF2-40B4-BE49-F238E27FC236}">
                  <a16:creationId xmlns:a16="http://schemas.microsoft.com/office/drawing/2014/main" id="{CCBD4797-CFE8-473B-AAAE-C8D5360E0A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7434262" y="1163010"/>
              <a:ext cx="7086600" cy="83026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l"/>
                <a:defRPr sz="3200" b="1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2800" b="1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SzPct val="45000"/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marL="0" marR="0" lvl="0" indent="0" algn="ctr" defTabSz="4572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rPr>
                <a:t>Space Systems Design Goal:                                        Meet Requirements</a:t>
              </a:r>
              <a:endPara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Garamond" pitchFamily="18" charset="0"/>
                <a:ea typeface="Microsoft YaHei" panose="020B0503020204020204" pitchFamily="34" charset="-122"/>
                <a:cs typeface="+mn-cs"/>
              </a:endParaRPr>
            </a:p>
          </p:txBody>
        </p:sp>
        <p:sp>
          <p:nvSpPr>
            <p:cNvPr id="217" name="Text Box 10">
              <a:extLst>
                <a:ext uri="{FF2B5EF4-FFF2-40B4-BE49-F238E27FC236}">
                  <a16:creationId xmlns:a16="http://schemas.microsoft.com/office/drawing/2014/main" id="{38C6A8A1-20BA-43EF-BE1D-803D24FA8A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7167562" y="2242510"/>
              <a:ext cx="3187700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l"/>
                <a:defRPr sz="3200" b="1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2800" b="1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SzPct val="45000"/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marL="0" marR="0" lvl="0" indent="0" algn="ctr" defTabSz="4572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rPr>
                <a:t>Artificial Evolution   </a:t>
              </a: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Garamond" pitchFamily="18" charset="0"/>
                <a:ea typeface="Microsoft YaHei" panose="020B0503020204020204" pitchFamily="34" charset="-122"/>
                <a:cs typeface="+mn-cs"/>
              </a:endParaRPr>
            </a:p>
          </p:txBody>
        </p:sp>
        <p:pic>
          <p:nvPicPr>
            <p:cNvPr id="218" name="Picture 11">
              <a:extLst>
                <a:ext uri="{FF2B5EF4-FFF2-40B4-BE49-F238E27FC236}">
                  <a16:creationId xmlns:a16="http://schemas.microsoft.com/office/drawing/2014/main" id="{157FF1D7-681C-4F15-A1A8-C74DD64E6C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986462" y="2763210"/>
              <a:ext cx="1066800" cy="1281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0" name="Group 148">
              <a:extLst>
                <a:ext uri="{FF2B5EF4-FFF2-40B4-BE49-F238E27FC236}">
                  <a16:creationId xmlns:a16="http://schemas.microsoft.com/office/drawing/2014/main" id="{5A76B4A4-3ED4-4334-A95B-D701AAE28D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471862" y="3814135"/>
              <a:ext cx="381000" cy="304800"/>
              <a:chOff x="3360" y="3260"/>
              <a:chExt cx="360" cy="305"/>
            </a:xfrm>
          </p:grpSpPr>
          <p:grpSp>
            <p:nvGrpSpPr>
              <p:cNvPr id="269" name="Group 149">
                <a:extLst>
                  <a:ext uri="{FF2B5EF4-FFF2-40B4-BE49-F238E27FC236}">
                    <a16:creationId xmlns:a16="http://schemas.microsoft.com/office/drawing/2014/main" id="{D9D7DCA6-8B98-43E0-8454-8F59FF30F7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60" y="3260"/>
                <a:ext cx="360" cy="305"/>
                <a:chOff x="2744" y="2570"/>
                <a:chExt cx="463" cy="428"/>
              </a:xfrm>
            </p:grpSpPr>
            <p:sp>
              <p:nvSpPr>
                <p:cNvPr id="271" name="Freeform 150">
                  <a:extLst>
                    <a:ext uri="{FF2B5EF4-FFF2-40B4-BE49-F238E27FC236}">
                      <a16:creationId xmlns:a16="http://schemas.microsoft.com/office/drawing/2014/main" id="{F227F65F-F5A2-4A27-9487-8098E0C4B0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33" y="2701"/>
                  <a:ext cx="66" cy="291"/>
                </a:xfrm>
                <a:custGeom>
                  <a:avLst/>
                  <a:gdLst>
                    <a:gd name="T0" fmla="*/ 41 w 66"/>
                    <a:gd name="T1" fmla="*/ 0 h 291"/>
                    <a:gd name="T2" fmla="*/ 35 w 66"/>
                    <a:gd name="T3" fmla="*/ 59 h 291"/>
                    <a:gd name="T4" fmla="*/ 35 w 66"/>
                    <a:gd name="T5" fmla="*/ 130 h 291"/>
                    <a:gd name="T6" fmla="*/ 24 w 66"/>
                    <a:gd name="T7" fmla="*/ 207 h 291"/>
                    <a:gd name="T8" fmla="*/ 0 w 66"/>
                    <a:gd name="T9" fmla="*/ 290 h 291"/>
                    <a:gd name="T10" fmla="*/ 30 w 66"/>
                    <a:gd name="T11" fmla="*/ 290 h 291"/>
                    <a:gd name="T12" fmla="*/ 47 w 66"/>
                    <a:gd name="T13" fmla="*/ 207 h 291"/>
                    <a:gd name="T14" fmla="*/ 59 w 66"/>
                    <a:gd name="T15" fmla="*/ 136 h 291"/>
                    <a:gd name="T16" fmla="*/ 65 w 66"/>
                    <a:gd name="T17" fmla="*/ 65 h 291"/>
                    <a:gd name="T18" fmla="*/ 65 w 66"/>
                    <a:gd name="T19" fmla="*/ 0 h 291"/>
                    <a:gd name="T20" fmla="*/ 41 w 66"/>
                    <a:gd name="T21" fmla="*/ 0 h 29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6" h="291">
                      <a:moveTo>
                        <a:pt x="41" y="0"/>
                      </a:moveTo>
                      <a:lnTo>
                        <a:pt x="35" y="59"/>
                      </a:lnTo>
                      <a:lnTo>
                        <a:pt x="35" y="130"/>
                      </a:lnTo>
                      <a:lnTo>
                        <a:pt x="24" y="207"/>
                      </a:lnTo>
                      <a:lnTo>
                        <a:pt x="0" y="290"/>
                      </a:lnTo>
                      <a:lnTo>
                        <a:pt x="30" y="290"/>
                      </a:lnTo>
                      <a:lnTo>
                        <a:pt x="47" y="207"/>
                      </a:lnTo>
                      <a:lnTo>
                        <a:pt x="59" y="136"/>
                      </a:lnTo>
                      <a:lnTo>
                        <a:pt x="65" y="65"/>
                      </a:lnTo>
                      <a:lnTo>
                        <a:pt x="65" y="0"/>
                      </a:lnTo>
                      <a:lnTo>
                        <a:pt x="41" y="0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2" name="Freeform 151">
                  <a:extLst>
                    <a:ext uri="{FF2B5EF4-FFF2-40B4-BE49-F238E27FC236}">
                      <a16:creationId xmlns:a16="http://schemas.microsoft.com/office/drawing/2014/main" id="{5D2EA876-D101-401A-B01D-F8185DA24D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0" y="2701"/>
                  <a:ext cx="48" cy="297"/>
                </a:xfrm>
                <a:custGeom>
                  <a:avLst/>
                  <a:gdLst>
                    <a:gd name="T0" fmla="*/ 24 w 48"/>
                    <a:gd name="T1" fmla="*/ 0 h 297"/>
                    <a:gd name="T2" fmla="*/ 24 w 48"/>
                    <a:gd name="T3" fmla="*/ 65 h 297"/>
                    <a:gd name="T4" fmla="*/ 18 w 48"/>
                    <a:gd name="T5" fmla="*/ 136 h 297"/>
                    <a:gd name="T6" fmla="*/ 6 w 48"/>
                    <a:gd name="T7" fmla="*/ 225 h 297"/>
                    <a:gd name="T8" fmla="*/ 0 w 48"/>
                    <a:gd name="T9" fmla="*/ 290 h 297"/>
                    <a:gd name="T10" fmla="*/ 24 w 48"/>
                    <a:gd name="T11" fmla="*/ 296 h 297"/>
                    <a:gd name="T12" fmla="*/ 30 w 48"/>
                    <a:gd name="T13" fmla="*/ 231 h 297"/>
                    <a:gd name="T14" fmla="*/ 41 w 48"/>
                    <a:gd name="T15" fmla="*/ 142 h 297"/>
                    <a:gd name="T16" fmla="*/ 47 w 48"/>
                    <a:gd name="T17" fmla="*/ 65 h 297"/>
                    <a:gd name="T18" fmla="*/ 47 w 48"/>
                    <a:gd name="T19" fmla="*/ 0 h 297"/>
                    <a:gd name="T20" fmla="*/ 24 w 48"/>
                    <a:gd name="T21" fmla="*/ 0 h 29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48" h="297">
                      <a:moveTo>
                        <a:pt x="24" y="0"/>
                      </a:moveTo>
                      <a:lnTo>
                        <a:pt x="24" y="65"/>
                      </a:lnTo>
                      <a:lnTo>
                        <a:pt x="18" y="136"/>
                      </a:lnTo>
                      <a:lnTo>
                        <a:pt x="6" y="225"/>
                      </a:lnTo>
                      <a:lnTo>
                        <a:pt x="0" y="290"/>
                      </a:lnTo>
                      <a:lnTo>
                        <a:pt x="24" y="296"/>
                      </a:lnTo>
                      <a:lnTo>
                        <a:pt x="30" y="231"/>
                      </a:lnTo>
                      <a:lnTo>
                        <a:pt x="41" y="142"/>
                      </a:lnTo>
                      <a:lnTo>
                        <a:pt x="47" y="65"/>
                      </a:lnTo>
                      <a:lnTo>
                        <a:pt x="47" y="0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3" name="Freeform 152">
                  <a:extLst>
                    <a:ext uri="{FF2B5EF4-FFF2-40B4-BE49-F238E27FC236}">
                      <a16:creationId xmlns:a16="http://schemas.microsoft.com/office/drawing/2014/main" id="{C7B98B37-F0CC-4AAD-B26E-966929C401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1" y="2701"/>
                  <a:ext cx="96" cy="285"/>
                </a:xfrm>
                <a:custGeom>
                  <a:avLst/>
                  <a:gdLst>
                    <a:gd name="T0" fmla="*/ 24 w 96"/>
                    <a:gd name="T1" fmla="*/ 0 h 285"/>
                    <a:gd name="T2" fmla="*/ 24 w 96"/>
                    <a:gd name="T3" fmla="*/ 65 h 285"/>
                    <a:gd name="T4" fmla="*/ 42 w 96"/>
                    <a:gd name="T5" fmla="*/ 154 h 285"/>
                    <a:gd name="T6" fmla="*/ 66 w 96"/>
                    <a:gd name="T7" fmla="*/ 219 h 285"/>
                    <a:gd name="T8" fmla="*/ 95 w 96"/>
                    <a:gd name="T9" fmla="*/ 278 h 285"/>
                    <a:gd name="T10" fmla="*/ 71 w 96"/>
                    <a:gd name="T11" fmla="*/ 284 h 285"/>
                    <a:gd name="T12" fmla="*/ 42 w 96"/>
                    <a:gd name="T13" fmla="*/ 219 h 285"/>
                    <a:gd name="T14" fmla="*/ 24 w 96"/>
                    <a:gd name="T15" fmla="*/ 160 h 285"/>
                    <a:gd name="T16" fmla="*/ 6 w 96"/>
                    <a:gd name="T17" fmla="*/ 65 h 285"/>
                    <a:gd name="T18" fmla="*/ 0 w 96"/>
                    <a:gd name="T19" fmla="*/ 0 h 285"/>
                    <a:gd name="T20" fmla="*/ 24 w 96"/>
                    <a:gd name="T21" fmla="*/ 0 h 28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96" h="285">
                      <a:moveTo>
                        <a:pt x="24" y="0"/>
                      </a:moveTo>
                      <a:lnTo>
                        <a:pt x="24" y="65"/>
                      </a:lnTo>
                      <a:lnTo>
                        <a:pt x="42" y="154"/>
                      </a:lnTo>
                      <a:lnTo>
                        <a:pt x="66" y="219"/>
                      </a:lnTo>
                      <a:lnTo>
                        <a:pt x="95" y="278"/>
                      </a:lnTo>
                      <a:lnTo>
                        <a:pt x="71" y="284"/>
                      </a:lnTo>
                      <a:lnTo>
                        <a:pt x="42" y="219"/>
                      </a:lnTo>
                      <a:lnTo>
                        <a:pt x="24" y="160"/>
                      </a:lnTo>
                      <a:lnTo>
                        <a:pt x="6" y="65"/>
                      </a:lnTo>
                      <a:lnTo>
                        <a:pt x="0" y="0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4" name="Freeform 153">
                  <a:extLst>
                    <a:ext uri="{FF2B5EF4-FFF2-40B4-BE49-F238E27FC236}">
                      <a16:creationId xmlns:a16="http://schemas.microsoft.com/office/drawing/2014/main" id="{ADD62CE7-265F-4E8A-A9F4-59DE6AB845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" y="2701"/>
                  <a:ext cx="72" cy="291"/>
                </a:xfrm>
                <a:custGeom>
                  <a:avLst/>
                  <a:gdLst>
                    <a:gd name="T0" fmla="*/ 30 w 72"/>
                    <a:gd name="T1" fmla="*/ 0 h 291"/>
                    <a:gd name="T2" fmla="*/ 30 w 72"/>
                    <a:gd name="T3" fmla="*/ 59 h 291"/>
                    <a:gd name="T4" fmla="*/ 36 w 72"/>
                    <a:gd name="T5" fmla="*/ 130 h 291"/>
                    <a:gd name="T6" fmla="*/ 48 w 72"/>
                    <a:gd name="T7" fmla="*/ 207 h 291"/>
                    <a:gd name="T8" fmla="*/ 71 w 72"/>
                    <a:gd name="T9" fmla="*/ 284 h 291"/>
                    <a:gd name="T10" fmla="*/ 42 w 72"/>
                    <a:gd name="T11" fmla="*/ 290 h 291"/>
                    <a:gd name="T12" fmla="*/ 24 w 72"/>
                    <a:gd name="T13" fmla="*/ 207 h 291"/>
                    <a:gd name="T14" fmla="*/ 12 w 72"/>
                    <a:gd name="T15" fmla="*/ 130 h 291"/>
                    <a:gd name="T16" fmla="*/ 6 w 72"/>
                    <a:gd name="T17" fmla="*/ 59 h 291"/>
                    <a:gd name="T18" fmla="*/ 0 w 72"/>
                    <a:gd name="T19" fmla="*/ 0 h 291"/>
                    <a:gd name="T20" fmla="*/ 30 w 72"/>
                    <a:gd name="T21" fmla="*/ 0 h 29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72" h="291">
                      <a:moveTo>
                        <a:pt x="30" y="0"/>
                      </a:moveTo>
                      <a:lnTo>
                        <a:pt x="30" y="59"/>
                      </a:lnTo>
                      <a:lnTo>
                        <a:pt x="36" y="130"/>
                      </a:lnTo>
                      <a:lnTo>
                        <a:pt x="48" y="207"/>
                      </a:lnTo>
                      <a:lnTo>
                        <a:pt x="71" y="284"/>
                      </a:lnTo>
                      <a:lnTo>
                        <a:pt x="42" y="290"/>
                      </a:lnTo>
                      <a:lnTo>
                        <a:pt x="24" y="207"/>
                      </a:lnTo>
                      <a:lnTo>
                        <a:pt x="12" y="130"/>
                      </a:lnTo>
                      <a:lnTo>
                        <a:pt x="6" y="59"/>
                      </a:lnTo>
                      <a:lnTo>
                        <a:pt x="0" y="0"/>
                      </a:lnTo>
                      <a:lnTo>
                        <a:pt x="30" y="0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5" name="Freeform 154">
                  <a:extLst>
                    <a:ext uri="{FF2B5EF4-FFF2-40B4-BE49-F238E27FC236}">
                      <a16:creationId xmlns:a16="http://schemas.microsoft.com/office/drawing/2014/main" id="{AD019195-64DF-4D8E-A249-9B97D21747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87" y="2701"/>
                  <a:ext cx="54" cy="297"/>
                </a:xfrm>
                <a:custGeom>
                  <a:avLst/>
                  <a:gdLst>
                    <a:gd name="T0" fmla="*/ 24 w 54"/>
                    <a:gd name="T1" fmla="*/ 0 h 297"/>
                    <a:gd name="T2" fmla="*/ 24 w 54"/>
                    <a:gd name="T3" fmla="*/ 65 h 297"/>
                    <a:gd name="T4" fmla="*/ 35 w 54"/>
                    <a:gd name="T5" fmla="*/ 136 h 297"/>
                    <a:gd name="T6" fmla="*/ 41 w 54"/>
                    <a:gd name="T7" fmla="*/ 225 h 297"/>
                    <a:gd name="T8" fmla="*/ 53 w 54"/>
                    <a:gd name="T9" fmla="*/ 290 h 297"/>
                    <a:gd name="T10" fmla="*/ 24 w 54"/>
                    <a:gd name="T11" fmla="*/ 296 h 297"/>
                    <a:gd name="T12" fmla="*/ 18 w 54"/>
                    <a:gd name="T13" fmla="*/ 231 h 297"/>
                    <a:gd name="T14" fmla="*/ 6 w 54"/>
                    <a:gd name="T15" fmla="*/ 136 h 297"/>
                    <a:gd name="T16" fmla="*/ 0 w 54"/>
                    <a:gd name="T17" fmla="*/ 65 h 297"/>
                    <a:gd name="T18" fmla="*/ 0 w 54"/>
                    <a:gd name="T19" fmla="*/ 0 h 297"/>
                    <a:gd name="T20" fmla="*/ 24 w 54"/>
                    <a:gd name="T21" fmla="*/ 0 h 29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54" h="297">
                      <a:moveTo>
                        <a:pt x="24" y="0"/>
                      </a:moveTo>
                      <a:lnTo>
                        <a:pt x="24" y="65"/>
                      </a:lnTo>
                      <a:lnTo>
                        <a:pt x="35" y="136"/>
                      </a:lnTo>
                      <a:lnTo>
                        <a:pt x="41" y="225"/>
                      </a:lnTo>
                      <a:lnTo>
                        <a:pt x="53" y="290"/>
                      </a:lnTo>
                      <a:lnTo>
                        <a:pt x="24" y="296"/>
                      </a:lnTo>
                      <a:lnTo>
                        <a:pt x="18" y="231"/>
                      </a:lnTo>
                      <a:lnTo>
                        <a:pt x="6" y="136"/>
                      </a:ln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6" name="Freeform 155">
                  <a:extLst>
                    <a:ext uri="{FF2B5EF4-FFF2-40B4-BE49-F238E27FC236}">
                      <a16:creationId xmlns:a16="http://schemas.microsoft.com/office/drawing/2014/main" id="{8C5A16E1-92B8-4CC7-9282-A157618E8E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4" y="2701"/>
                  <a:ext cx="102" cy="285"/>
                </a:xfrm>
                <a:custGeom>
                  <a:avLst/>
                  <a:gdLst>
                    <a:gd name="T0" fmla="*/ 71 w 102"/>
                    <a:gd name="T1" fmla="*/ 0 h 285"/>
                    <a:gd name="T2" fmla="*/ 71 w 102"/>
                    <a:gd name="T3" fmla="*/ 65 h 285"/>
                    <a:gd name="T4" fmla="*/ 53 w 102"/>
                    <a:gd name="T5" fmla="*/ 154 h 285"/>
                    <a:gd name="T6" fmla="*/ 30 w 102"/>
                    <a:gd name="T7" fmla="*/ 219 h 285"/>
                    <a:gd name="T8" fmla="*/ 0 w 102"/>
                    <a:gd name="T9" fmla="*/ 284 h 285"/>
                    <a:gd name="T10" fmla="*/ 30 w 102"/>
                    <a:gd name="T11" fmla="*/ 284 h 285"/>
                    <a:gd name="T12" fmla="*/ 53 w 102"/>
                    <a:gd name="T13" fmla="*/ 219 h 285"/>
                    <a:gd name="T14" fmla="*/ 77 w 102"/>
                    <a:gd name="T15" fmla="*/ 160 h 285"/>
                    <a:gd name="T16" fmla="*/ 95 w 102"/>
                    <a:gd name="T17" fmla="*/ 71 h 285"/>
                    <a:gd name="T18" fmla="*/ 101 w 102"/>
                    <a:gd name="T19" fmla="*/ 0 h 285"/>
                    <a:gd name="T20" fmla="*/ 71 w 102"/>
                    <a:gd name="T21" fmla="*/ 0 h 28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2" h="285">
                      <a:moveTo>
                        <a:pt x="71" y="0"/>
                      </a:moveTo>
                      <a:lnTo>
                        <a:pt x="71" y="65"/>
                      </a:lnTo>
                      <a:lnTo>
                        <a:pt x="53" y="154"/>
                      </a:lnTo>
                      <a:lnTo>
                        <a:pt x="30" y="219"/>
                      </a:lnTo>
                      <a:lnTo>
                        <a:pt x="0" y="284"/>
                      </a:lnTo>
                      <a:lnTo>
                        <a:pt x="30" y="284"/>
                      </a:lnTo>
                      <a:lnTo>
                        <a:pt x="53" y="219"/>
                      </a:lnTo>
                      <a:lnTo>
                        <a:pt x="77" y="160"/>
                      </a:lnTo>
                      <a:lnTo>
                        <a:pt x="95" y="71"/>
                      </a:lnTo>
                      <a:lnTo>
                        <a:pt x="101" y="0"/>
                      </a:lnTo>
                      <a:lnTo>
                        <a:pt x="71" y="0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7" name="Freeform 156">
                  <a:extLst>
                    <a:ext uri="{FF2B5EF4-FFF2-40B4-BE49-F238E27FC236}">
                      <a16:creationId xmlns:a16="http://schemas.microsoft.com/office/drawing/2014/main" id="{6F7D82C3-E217-421D-83C6-202569C185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03" y="2666"/>
                  <a:ext cx="345" cy="42"/>
                </a:xfrm>
                <a:custGeom>
                  <a:avLst/>
                  <a:gdLst>
                    <a:gd name="T0" fmla="*/ 0 w 345"/>
                    <a:gd name="T1" fmla="*/ 6 h 42"/>
                    <a:gd name="T2" fmla="*/ 0 w 345"/>
                    <a:gd name="T3" fmla="*/ 41 h 42"/>
                    <a:gd name="T4" fmla="*/ 18 w 345"/>
                    <a:gd name="T5" fmla="*/ 35 h 42"/>
                    <a:gd name="T6" fmla="*/ 42 w 345"/>
                    <a:gd name="T7" fmla="*/ 41 h 42"/>
                    <a:gd name="T8" fmla="*/ 65 w 345"/>
                    <a:gd name="T9" fmla="*/ 41 h 42"/>
                    <a:gd name="T10" fmla="*/ 95 w 345"/>
                    <a:gd name="T11" fmla="*/ 41 h 42"/>
                    <a:gd name="T12" fmla="*/ 119 w 345"/>
                    <a:gd name="T13" fmla="*/ 35 h 42"/>
                    <a:gd name="T14" fmla="*/ 148 w 345"/>
                    <a:gd name="T15" fmla="*/ 41 h 42"/>
                    <a:gd name="T16" fmla="*/ 178 w 345"/>
                    <a:gd name="T17" fmla="*/ 41 h 42"/>
                    <a:gd name="T18" fmla="*/ 214 w 345"/>
                    <a:gd name="T19" fmla="*/ 41 h 42"/>
                    <a:gd name="T20" fmla="*/ 243 w 345"/>
                    <a:gd name="T21" fmla="*/ 41 h 42"/>
                    <a:gd name="T22" fmla="*/ 267 w 345"/>
                    <a:gd name="T23" fmla="*/ 35 h 42"/>
                    <a:gd name="T24" fmla="*/ 297 w 345"/>
                    <a:gd name="T25" fmla="*/ 35 h 42"/>
                    <a:gd name="T26" fmla="*/ 320 w 345"/>
                    <a:gd name="T27" fmla="*/ 35 h 42"/>
                    <a:gd name="T28" fmla="*/ 344 w 345"/>
                    <a:gd name="T29" fmla="*/ 35 h 42"/>
                    <a:gd name="T30" fmla="*/ 344 w 345"/>
                    <a:gd name="T31" fmla="*/ 6 h 42"/>
                    <a:gd name="T32" fmla="*/ 326 w 345"/>
                    <a:gd name="T33" fmla="*/ 6 h 42"/>
                    <a:gd name="T34" fmla="*/ 297 w 345"/>
                    <a:gd name="T35" fmla="*/ 6 h 42"/>
                    <a:gd name="T36" fmla="*/ 267 w 345"/>
                    <a:gd name="T37" fmla="*/ 6 h 42"/>
                    <a:gd name="T38" fmla="*/ 231 w 345"/>
                    <a:gd name="T39" fmla="*/ 6 h 42"/>
                    <a:gd name="T40" fmla="*/ 202 w 345"/>
                    <a:gd name="T41" fmla="*/ 6 h 42"/>
                    <a:gd name="T42" fmla="*/ 166 w 345"/>
                    <a:gd name="T43" fmla="*/ 6 h 42"/>
                    <a:gd name="T44" fmla="*/ 142 w 345"/>
                    <a:gd name="T45" fmla="*/ 0 h 42"/>
                    <a:gd name="T46" fmla="*/ 107 w 345"/>
                    <a:gd name="T47" fmla="*/ 6 h 42"/>
                    <a:gd name="T48" fmla="*/ 77 w 345"/>
                    <a:gd name="T49" fmla="*/ 6 h 42"/>
                    <a:gd name="T50" fmla="*/ 60 w 345"/>
                    <a:gd name="T51" fmla="*/ 0 h 42"/>
                    <a:gd name="T52" fmla="*/ 36 w 345"/>
                    <a:gd name="T53" fmla="*/ 6 h 42"/>
                    <a:gd name="T54" fmla="*/ 18 w 345"/>
                    <a:gd name="T55" fmla="*/ 0 h 42"/>
                    <a:gd name="T56" fmla="*/ 0 w 345"/>
                    <a:gd name="T57" fmla="*/ 6 h 4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45" h="42">
                      <a:moveTo>
                        <a:pt x="0" y="6"/>
                      </a:moveTo>
                      <a:lnTo>
                        <a:pt x="0" y="41"/>
                      </a:lnTo>
                      <a:lnTo>
                        <a:pt x="18" y="35"/>
                      </a:lnTo>
                      <a:lnTo>
                        <a:pt x="42" y="41"/>
                      </a:lnTo>
                      <a:lnTo>
                        <a:pt x="65" y="41"/>
                      </a:lnTo>
                      <a:lnTo>
                        <a:pt x="95" y="41"/>
                      </a:lnTo>
                      <a:lnTo>
                        <a:pt x="119" y="35"/>
                      </a:lnTo>
                      <a:lnTo>
                        <a:pt x="148" y="41"/>
                      </a:lnTo>
                      <a:lnTo>
                        <a:pt x="178" y="41"/>
                      </a:lnTo>
                      <a:lnTo>
                        <a:pt x="214" y="41"/>
                      </a:lnTo>
                      <a:lnTo>
                        <a:pt x="243" y="41"/>
                      </a:lnTo>
                      <a:lnTo>
                        <a:pt x="267" y="35"/>
                      </a:lnTo>
                      <a:lnTo>
                        <a:pt x="297" y="35"/>
                      </a:lnTo>
                      <a:lnTo>
                        <a:pt x="320" y="35"/>
                      </a:lnTo>
                      <a:lnTo>
                        <a:pt x="344" y="35"/>
                      </a:lnTo>
                      <a:lnTo>
                        <a:pt x="344" y="6"/>
                      </a:lnTo>
                      <a:lnTo>
                        <a:pt x="326" y="6"/>
                      </a:lnTo>
                      <a:lnTo>
                        <a:pt x="297" y="6"/>
                      </a:lnTo>
                      <a:lnTo>
                        <a:pt x="267" y="6"/>
                      </a:lnTo>
                      <a:lnTo>
                        <a:pt x="231" y="6"/>
                      </a:lnTo>
                      <a:lnTo>
                        <a:pt x="202" y="6"/>
                      </a:lnTo>
                      <a:lnTo>
                        <a:pt x="166" y="6"/>
                      </a:lnTo>
                      <a:lnTo>
                        <a:pt x="142" y="0"/>
                      </a:lnTo>
                      <a:lnTo>
                        <a:pt x="107" y="6"/>
                      </a:lnTo>
                      <a:lnTo>
                        <a:pt x="77" y="6"/>
                      </a:lnTo>
                      <a:lnTo>
                        <a:pt x="60" y="0"/>
                      </a:lnTo>
                      <a:lnTo>
                        <a:pt x="36" y="6"/>
                      </a:lnTo>
                      <a:lnTo>
                        <a:pt x="18" y="0"/>
                      </a:lnTo>
                      <a:lnTo>
                        <a:pt x="0" y="6"/>
                      </a:lnTo>
                    </a:path>
                  </a:pathLst>
                </a:custGeom>
                <a:solidFill>
                  <a:srgbClr val="004EFF"/>
                </a:solidFill>
                <a:ln w="12700" cap="rnd" cmpd="sng">
                  <a:solidFill>
                    <a:srgbClr val="003E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8" name="Arc 157">
                  <a:extLst>
                    <a:ext uri="{FF2B5EF4-FFF2-40B4-BE49-F238E27FC236}">
                      <a16:creationId xmlns:a16="http://schemas.microsoft.com/office/drawing/2014/main" id="{526BB373-240A-4602-982B-BC6800F657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08" y="2570"/>
                  <a:ext cx="336" cy="106"/>
                </a:xfrm>
                <a:custGeom>
                  <a:avLst/>
                  <a:gdLst>
                    <a:gd name="T0" fmla="*/ 0 w 43192"/>
                    <a:gd name="T1" fmla="*/ 0 h 21600"/>
                    <a:gd name="T2" fmla="*/ 0 w 43192"/>
                    <a:gd name="T3" fmla="*/ 0 h 21600"/>
                    <a:gd name="T4" fmla="*/ 0 w 43192"/>
                    <a:gd name="T5" fmla="*/ 0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43192" h="21600" fill="none" extrusionOk="0">
                      <a:moveTo>
                        <a:pt x="-1" y="21190"/>
                      </a:moveTo>
                      <a:cubicBezTo>
                        <a:pt x="222" y="9423"/>
                        <a:pt x="9826" y="-1"/>
                        <a:pt x="21596" y="0"/>
                      </a:cubicBezTo>
                      <a:cubicBezTo>
                        <a:pt x="33364" y="0"/>
                        <a:pt x="42967" y="9421"/>
                        <a:pt x="43192" y="21187"/>
                      </a:cubicBezTo>
                    </a:path>
                    <a:path w="43192" h="21600" stroke="0" extrusionOk="0">
                      <a:moveTo>
                        <a:pt x="-1" y="21190"/>
                      </a:moveTo>
                      <a:cubicBezTo>
                        <a:pt x="222" y="9423"/>
                        <a:pt x="9826" y="-1"/>
                        <a:pt x="21596" y="0"/>
                      </a:cubicBezTo>
                      <a:cubicBezTo>
                        <a:pt x="33364" y="0"/>
                        <a:pt x="42967" y="9421"/>
                        <a:pt x="43192" y="21187"/>
                      </a:cubicBezTo>
                      <a:lnTo>
                        <a:pt x="21596" y="21600"/>
                      </a:lnTo>
                      <a:lnTo>
                        <a:pt x="-1" y="2119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rgbClr val="0000CC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270" name="Arc 158">
                <a:extLst>
                  <a:ext uri="{FF2B5EF4-FFF2-40B4-BE49-F238E27FC236}">
                    <a16:creationId xmlns:a16="http://schemas.microsoft.com/office/drawing/2014/main" id="{3442EC13-5456-41B4-B1CF-55FA9DD989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8" y="3264"/>
                <a:ext cx="267" cy="79"/>
              </a:xfrm>
              <a:custGeom>
                <a:avLst/>
                <a:gdLst>
                  <a:gd name="T0" fmla="*/ 0 w 43192"/>
                  <a:gd name="T1" fmla="*/ 0 h 21600"/>
                  <a:gd name="T2" fmla="*/ 0 w 43192"/>
                  <a:gd name="T3" fmla="*/ 0 h 21600"/>
                  <a:gd name="T4" fmla="*/ 0 w 43192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2" h="21600" fill="none" extrusionOk="0">
                    <a:moveTo>
                      <a:pt x="-1" y="21205"/>
                    </a:moveTo>
                    <a:cubicBezTo>
                      <a:pt x="214" y="9432"/>
                      <a:pt x="9820" y="-1"/>
                      <a:pt x="21596" y="0"/>
                    </a:cubicBezTo>
                    <a:cubicBezTo>
                      <a:pt x="33370" y="0"/>
                      <a:pt x="42975" y="9430"/>
                      <a:pt x="43192" y="21202"/>
                    </a:cubicBezTo>
                  </a:path>
                  <a:path w="43192" h="21600" stroke="0" extrusionOk="0">
                    <a:moveTo>
                      <a:pt x="-1" y="21205"/>
                    </a:moveTo>
                    <a:cubicBezTo>
                      <a:pt x="214" y="9432"/>
                      <a:pt x="9820" y="-1"/>
                      <a:pt x="21596" y="0"/>
                    </a:cubicBezTo>
                    <a:cubicBezTo>
                      <a:pt x="33370" y="0"/>
                      <a:pt x="42975" y="9430"/>
                      <a:pt x="43192" y="21202"/>
                    </a:cubicBezTo>
                    <a:lnTo>
                      <a:pt x="21596" y="21600"/>
                    </a:lnTo>
                    <a:lnTo>
                      <a:pt x="-1" y="21205"/>
                    </a:lnTo>
                    <a:close/>
                  </a:path>
                </a:pathLst>
              </a:custGeom>
              <a:solidFill>
                <a:srgbClr val="0000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21" name="Group 159">
              <a:extLst>
                <a:ext uri="{FF2B5EF4-FFF2-40B4-BE49-F238E27FC236}">
                  <a16:creationId xmlns:a16="http://schemas.microsoft.com/office/drawing/2014/main" id="{47CD9B16-5A7F-40CF-8763-82C007DA87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548062" y="2061535"/>
              <a:ext cx="762000" cy="387350"/>
              <a:chOff x="3087" y="3472"/>
              <a:chExt cx="618" cy="343"/>
            </a:xfrm>
          </p:grpSpPr>
          <p:sp>
            <p:nvSpPr>
              <p:cNvPr id="223" name="AutoShape 160">
                <a:extLst>
                  <a:ext uri="{FF2B5EF4-FFF2-40B4-BE49-F238E27FC236}">
                    <a16:creationId xmlns:a16="http://schemas.microsoft.com/office/drawing/2014/main" id="{4C580EAE-536C-45E4-95A5-5D69FBD91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5" y="3727"/>
                <a:ext cx="15" cy="83"/>
              </a:xfrm>
              <a:prstGeom prst="roundRect">
                <a:avLst>
                  <a:gd name="adj" fmla="val 12495"/>
                </a:avLst>
              </a:prstGeom>
              <a:solidFill>
                <a:srgbClr val="FFC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l"/>
                  <a:defRPr sz="3200" b="1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50000"/>
                  <a:buFont typeface="Wingdings" pitchFamily="2" charset="2"/>
                  <a:buChar char="n"/>
                  <a:defRPr sz="2800" b="1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45000"/>
                  <a:buFont typeface="Wingdings" pitchFamily="2" charset="2"/>
                  <a:buChar char="n"/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24" name="AutoShape 161">
                <a:extLst>
                  <a:ext uri="{FF2B5EF4-FFF2-40B4-BE49-F238E27FC236}">
                    <a16:creationId xmlns:a16="http://schemas.microsoft.com/office/drawing/2014/main" id="{C6FE3262-F31A-460B-9632-CF672D45CC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2" y="3733"/>
                <a:ext cx="15" cy="82"/>
              </a:xfrm>
              <a:prstGeom prst="roundRect">
                <a:avLst>
                  <a:gd name="adj" fmla="val 12495"/>
                </a:avLst>
              </a:prstGeom>
              <a:solidFill>
                <a:srgbClr val="FFC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l"/>
                  <a:defRPr sz="3200" b="1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50000"/>
                  <a:buFont typeface="Wingdings" pitchFamily="2" charset="2"/>
                  <a:buChar char="n"/>
                  <a:defRPr sz="2800" b="1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45000"/>
                  <a:buFont typeface="Wingdings" pitchFamily="2" charset="2"/>
                  <a:buChar char="n"/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25" name="AutoShape 162">
                <a:extLst>
                  <a:ext uri="{FF2B5EF4-FFF2-40B4-BE49-F238E27FC236}">
                    <a16:creationId xmlns:a16="http://schemas.microsoft.com/office/drawing/2014/main" id="{9152900C-48B3-4DFB-ADAC-7920599295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8" y="3682"/>
                <a:ext cx="15" cy="82"/>
              </a:xfrm>
              <a:prstGeom prst="roundRect">
                <a:avLst>
                  <a:gd name="adj" fmla="val 12495"/>
                </a:avLst>
              </a:prstGeom>
              <a:solidFill>
                <a:srgbClr val="FFC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l"/>
                  <a:defRPr sz="3200" b="1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50000"/>
                  <a:buFont typeface="Wingdings" pitchFamily="2" charset="2"/>
                  <a:buChar char="n"/>
                  <a:defRPr sz="2800" b="1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45000"/>
                  <a:buFont typeface="Wingdings" pitchFamily="2" charset="2"/>
                  <a:buChar char="n"/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26" name="AutoShape 163">
                <a:extLst>
                  <a:ext uri="{FF2B5EF4-FFF2-40B4-BE49-F238E27FC236}">
                    <a16:creationId xmlns:a16="http://schemas.microsoft.com/office/drawing/2014/main" id="{622428E0-E3E1-408C-B1C4-16F9337B7D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0" y="3687"/>
                <a:ext cx="14" cy="83"/>
              </a:xfrm>
              <a:prstGeom prst="roundRect">
                <a:avLst>
                  <a:gd name="adj" fmla="val 12495"/>
                </a:avLst>
              </a:prstGeom>
              <a:solidFill>
                <a:srgbClr val="FFC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l"/>
                  <a:defRPr sz="3200" b="1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50000"/>
                  <a:buFont typeface="Wingdings" pitchFamily="2" charset="2"/>
                  <a:buChar char="n"/>
                  <a:defRPr sz="2800" b="1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45000"/>
                  <a:buFont typeface="Wingdings" pitchFamily="2" charset="2"/>
                  <a:buChar char="n"/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27" name="Freeform 164">
                <a:extLst>
                  <a:ext uri="{FF2B5EF4-FFF2-40B4-BE49-F238E27FC236}">
                    <a16:creationId xmlns:a16="http://schemas.microsoft.com/office/drawing/2014/main" id="{AA5EC098-0264-4897-B116-303DCD3579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0" y="3615"/>
                <a:ext cx="115" cy="47"/>
              </a:xfrm>
              <a:custGeom>
                <a:avLst/>
                <a:gdLst>
                  <a:gd name="T0" fmla="*/ 0 w 115"/>
                  <a:gd name="T1" fmla="*/ 6 h 47"/>
                  <a:gd name="T2" fmla="*/ 17 w 115"/>
                  <a:gd name="T3" fmla="*/ 0 h 47"/>
                  <a:gd name="T4" fmla="*/ 114 w 115"/>
                  <a:gd name="T5" fmla="*/ 29 h 47"/>
                  <a:gd name="T6" fmla="*/ 114 w 115"/>
                  <a:gd name="T7" fmla="*/ 46 h 47"/>
                  <a:gd name="T8" fmla="*/ 0 w 115"/>
                  <a:gd name="T9" fmla="*/ 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5" h="47">
                    <a:moveTo>
                      <a:pt x="0" y="6"/>
                    </a:moveTo>
                    <a:lnTo>
                      <a:pt x="17" y="0"/>
                    </a:lnTo>
                    <a:lnTo>
                      <a:pt x="114" y="29"/>
                    </a:lnTo>
                    <a:lnTo>
                      <a:pt x="114" y="46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28" name="Freeform 165">
                <a:extLst>
                  <a:ext uri="{FF2B5EF4-FFF2-40B4-BE49-F238E27FC236}">
                    <a16:creationId xmlns:a16="http://schemas.microsoft.com/office/drawing/2014/main" id="{E11B36E0-DF80-4D7D-A9E1-1EB3E56C8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0" y="3615"/>
                <a:ext cx="115" cy="47"/>
              </a:xfrm>
              <a:custGeom>
                <a:avLst/>
                <a:gdLst>
                  <a:gd name="T0" fmla="*/ 0 w 115"/>
                  <a:gd name="T1" fmla="*/ 6 h 47"/>
                  <a:gd name="T2" fmla="*/ 17 w 115"/>
                  <a:gd name="T3" fmla="*/ 0 h 47"/>
                  <a:gd name="T4" fmla="*/ 114 w 115"/>
                  <a:gd name="T5" fmla="*/ 29 h 47"/>
                  <a:gd name="T6" fmla="*/ 114 w 115"/>
                  <a:gd name="T7" fmla="*/ 46 h 4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5" h="47">
                    <a:moveTo>
                      <a:pt x="0" y="6"/>
                    </a:moveTo>
                    <a:lnTo>
                      <a:pt x="17" y="0"/>
                    </a:lnTo>
                    <a:lnTo>
                      <a:pt x="114" y="29"/>
                    </a:lnTo>
                    <a:lnTo>
                      <a:pt x="114" y="4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29" name="AutoShape 166">
                <a:extLst>
                  <a:ext uri="{FF2B5EF4-FFF2-40B4-BE49-F238E27FC236}">
                    <a16:creationId xmlns:a16="http://schemas.microsoft.com/office/drawing/2014/main" id="{EEF57606-D227-4829-84AD-FF20A3363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7" y="3682"/>
                <a:ext cx="15" cy="82"/>
              </a:xfrm>
              <a:prstGeom prst="roundRect">
                <a:avLst>
                  <a:gd name="adj" fmla="val 12495"/>
                </a:avLst>
              </a:prstGeom>
              <a:solidFill>
                <a:srgbClr val="FFC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l"/>
                  <a:defRPr sz="3200" b="1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50000"/>
                  <a:buFont typeface="Wingdings" pitchFamily="2" charset="2"/>
                  <a:buChar char="n"/>
                  <a:defRPr sz="2800" b="1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45000"/>
                  <a:buFont typeface="Wingdings" pitchFamily="2" charset="2"/>
                  <a:buChar char="n"/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30" name="AutoShape 167">
                <a:extLst>
                  <a:ext uri="{FF2B5EF4-FFF2-40B4-BE49-F238E27FC236}">
                    <a16:creationId xmlns:a16="http://schemas.microsoft.com/office/drawing/2014/main" id="{0F5CA9F6-2703-4D0F-B8B0-B73C9C2F9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0" y="3682"/>
                <a:ext cx="15" cy="82"/>
              </a:xfrm>
              <a:prstGeom prst="roundRect">
                <a:avLst>
                  <a:gd name="adj" fmla="val 12495"/>
                </a:avLst>
              </a:prstGeom>
              <a:solidFill>
                <a:srgbClr val="FFC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l"/>
                  <a:defRPr sz="3200" b="1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50000"/>
                  <a:buFont typeface="Wingdings" pitchFamily="2" charset="2"/>
                  <a:buChar char="n"/>
                  <a:defRPr sz="2800" b="1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45000"/>
                  <a:buFont typeface="Wingdings" pitchFamily="2" charset="2"/>
                  <a:buChar char="n"/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31" name="Freeform 168">
                <a:extLst>
                  <a:ext uri="{FF2B5EF4-FFF2-40B4-BE49-F238E27FC236}">
                    <a16:creationId xmlns:a16="http://schemas.microsoft.com/office/drawing/2014/main" id="{63B1C681-BA5D-4FE0-9FC6-8D901B00FD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7" y="3587"/>
                <a:ext cx="618" cy="177"/>
              </a:xfrm>
              <a:custGeom>
                <a:avLst/>
                <a:gdLst>
                  <a:gd name="T0" fmla="*/ 0 w 618"/>
                  <a:gd name="T1" fmla="*/ 68 h 177"/>
                  <a:gd name="T2" fmla="*/ 63 w 618"/>
                  <a:gd name="T3" fmla="*/ 74 h 177"/>
                  <a:gd name="T4" fmla="*/ 131 w 618"/>
                  <a:gd name="T5" fmla="*/ 85 h 177"/>
                  <a:gd name="T6" fmla="*/ 291 w 618"/>
                  <a:gd name="T7" fmla="*/ 136 h 177"/>
                  <a:gd name="T8" fmla="*/ 389 w 618"/>
                  <a:gd name="T9" fmla="*/ 153 h 177"/>
                  <a:gd name="T10" fmla="*/ 503 w 618"/>
                  <a:gd name="T11" fmla="*/ 176 h 177"/>
                  <a:gd name="T12" fmla="*/ 617 w 618"/>
                  <a:gd name="T13" fmla="*/ 113 h 177"/>
                  <a:gd name="T14" fmla="*/ 526 w 618"/>
                  <a:gd name="T15" fmla="*/ 85 h 177"/>
                  <a:gd name="T16" fmla="*/ 446 w 618"/>
                  <a:gd name="T17" fmla="*/ 79 h 177"/>
                  <a:gd name="T18" fmla="*/ 274 w 618"/>
                  <a:gd name="T19" fmla="*/ 23 h 177"/>
                  <a:gd name="T20" fmla="*/ 177 w 618"/>
                  <a:gd name="T21" fmla="*/ 0 h 177"/>
                  <a:gd name="T22" fmla="*/ 109 w 618"/>
                  <a:gd name="T23" fmla="*/ 11 h 177"/>
                  <a:gd name="T24" fmla="*/ 0 w 618"/>
                  <a:gd name="T25" fmla="*/ 68 h 1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18" h="177">
                    <a:moveTo>
                      <a:pt x="0" y="68"/>
                    </a:moveTo>
                    <a:lnTo>
                      <a:pt x="63" y="74"/>
                    </a:lnTo>
                    <a:lnTo>
                      <a:pt x="131" y="85"/>
                    </a:lnTo>
                    <a:lnTo>
                      <a:pt x="291" y="136"/>
                    </a:lnTo>
                    <a:lnTo>
                      <a:pt x="389" y="153"/>
                    </a:lnTo>
                    <a:lnTo>
                      <a:pt x="503" y="176"/>
                    </a:lnTo>
                    <a:lnTo>
                      <a:pt x="617" y="113"/>
                    </a:lnTo>
                    <a:lnTo>
                      <a:pt x="526" y="85"/>
                    </a:lnTo>
                    <a:lnTo>
                      <a:pt x="446" y="79"/>
                    </a:lnTo>
                    <a:lnTo>
                      <a:pt x="274" y="23"/>
                    </a:lnTo>
                    <a:lnTo>
                      <a:pt x="177" y="0"/>
                    </a:lnTo>
                    <a:lnTo>
                      <a:pt x="109" y="11"/>
                    </a:lnTo>
                    <a:lnTo>
                      <a:pt x="0" y="68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32" name="Line 169">
                <a:extLst>
                  <a:ext uri="{FF2B5EF4-FFF2-40B4-BE49-F238E27FC236}">
                    <a16:creationId xmlns:a16="http://schemas.microsoft.com/office/drawing/2014/main" id="{E6ACB11C-D606-4778-BC0D-E92FC3BAE8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60" y="3584"/>
                <a:ext cx="100" cy="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33" name="Line 170">
                <a:extLst>
                  <a:ext uri="{FF2B5EF4-FFF2-40B4-BE49-F238E27FC236}">
                    <a16:creationId xmlns:a16="http://schemas.microsoft.com/office/drawing/2014/main" id="{B0CB7D0A-9737-46FE-9418-F87C4DE194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86" y="3669"/>
                <a:ext cx="117" cy="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34" name="Freeform 171">
                <a:extLst>
                  <a:ext uri="{FF2B5EF4-FFF2-40B4-BE49-F238E27FC236}">
                    <a16:creationId xmlns:a16="http://schemas.microsoft.com/office/drawing/2014/main" id="{FE0E26D4-3096-4C1C-BE4A-5C4EA56629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4" y="3632"/>
                <a:ext cx="241" cy="92"/>
              </a:xfrm>
              <a:custGeom>
                <a:avLst/>
                <a:gdLst>
                  <a:gd name="T0" fmla="*/ 34 w 241"/>
                  <a:gd name="T1" fmla="*/ 40 h 92"/>
                  <a:gd name="T2" fmla="*/ 0 w 241"/>
                  <a:gd name="T3" fmla="*/ 57 h 92"/>
                  <a:gd name="T4" fmla="*/ 114 w 241"/>
                  <a:gd name="T5" fmla="*/ 91 h 92"/>
                  <a:gd name="T6" fmla="*/ 240 w 241"/>
                  <a:gd name="T7" fmla="*/ 29 h 92"/>
                  <a:gd name="T8" fmla="*/ 120 w 241"/>
                  <a:gd name="T9" fmla="*/ 0 h 92"/>
                  <a:gd name="T10" fmla="*/ 34 w 241"/>
                  <a:gd name="T11" fmla="*/ 40 h 9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41" h="92">
                    <a:moveTo>
                      <a:pt x="34" y="40"/>
                    </a:moveTo>
                    <a:lnTo>
                      <a:pt x="0" y="57"/>
                    </a:lnTo>
                    <a:lnTo>
                      <a:pt x="114" y="91"/>
                    </a:lnTo>
                    <a:lnTo>
                      <a:pt x="240" y="29"/>
                    </a:lnTo>
                    <a:lnTo>
                      <a:pt x="120" y="0"/>
                    </a:lnTo>
                    <a:lnTo>
                      <a:pt x="34" y="4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35" name="Freeform 172">
                <a:extLst>
                  <a:ext uri="{FF2B5EF4-FFF2-40B4-BE49-F238E27FC236}">
                    <a16:creationId xmlns:a16="http://schemas.microsoft.com/office/drawing/2014/main" id="{86AB43D8-3794-4A24-8F8E-8F2E05AB4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3" y="3610"/>
                <a:ext cx="69" cy="52"/>
              </a:xfrm>
              <a:custGeom>
                <a:avLst/>
                <a:gdLst>
                  <a:gd name="T0" fmla="*/ 0 w 69"/>
                  <a:gd name="T1" fmla="*/ 11 h 52"/>
                  <a:gd name="T2" fmla="*/ 23 w 69"/>
                  <a:gd name="T3" fmla="*/ 0 h 52"/>
                  <a:gd name="T4" fmla="*/ 68 w 69"/>
                  <a:gd name="T5" fmla="*/ 11 h 52"/>
                  <a:gd name="T6" fmla="*/ 68 w 69"/>
                  <a:gd name="T7" fmla="*/ 39 h 52"/>
                  <a:gd name="T8" fmla="*/ 40 w 69"/>
                  <a:gd name="T9" fmla="*/ 51 h 52"/>
                  <a:gd name="T10" fmla="*/ 28 w 69"/>
                  <a:gd name="T11" fmla="*/ 45 h 52"/>
                  <a:gd name="T12" fmla="*/ 0 w 69"/>
                  <a:gd name="T13" fmla="*/ 11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9" h="52">
                    <a:moveTo>
                      <a:pt x="0" y="11"/>
                    </a:moveTo>
                    <a:lnTo>
                      <a:pt x="23" y="0"/>
                    </a:lnTo>
                    <a:lnTo>
                      <a:pt x="68" y="11"/>
                    </a:lnTo>
                    <a:lnTo>
                      <a:pt x="68" y="39"/>
                    </a:lnTo>
                    <a:lnTo>
                      <a:pt x="40" y="51"/>
                    </a:lnTo>
                    <a:lnTo>
                      <a:pt x="28" y="45"/>
                    </a:lnTo>
                    <a:lnTo>
                      <a:pt x="0" y="11"/>
                    </a:lnTo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36" name="Freeform 173">
                <a:extLst>
                  <a:ext uri="{FF2B5EF4-FFF2-40B4-BE49-F238E27FC236}">
                    <a16:creationId xmlns:a16="http://schemas.microsoft.com/office/drawing/2014/main" id="{A858C483-9720-4298-86D4-FBDDC7E50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3" y="3610"/>
                <a:ext cx="69" cy="52"/>
              </a:xfrm>
              <a:custGeom>
                <a:avLst/>
                <a:gdLst>
                  <a:gd name="T0" fmla="*/ 0 w 69"/>
                  <a:gd name="T1" fmla="*/ 11 h 52"/>
                  <a:gd name="T2" fmla="*/ 23 w 69"/>
                  <a:gd name="T3" fmla="*/ 0 h 52"/>
                  <a:gd name="T4" fmla="*/ 68 w 69"/>
                  <a:gd name="T5" fmla="*/ 11 h 52"/>
                  <a:gd name="T6" fmla="*/ 68 w 69"/>
                  <a:gd name="T7" fmla="*/ 39 h 52"/>
                  <a:gd name="T8" fmla="*/ 40 w 69"/>
                  <a:gd name="T9" fmla="*/ 51 h 52"/>
                  <a:gd name="T10" fmla="*/ 28 w 69"/>
                  <a:gd name="T11" fmla="*/ 45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9" h="52">
                    <a:moveTo>
                      <a:pt x="0" y="11"/>
                    </a:moveTo>
                    <a:lnTo>
                      <a:pt x="23" y="0"/>
                    </a:lnTo>
                    <a:lnTo>
                      <a:pt x="68" y="11"/>
                    </a:lnTo>
                    <a:lnTo>
                      <a:pt x="68" y="39"/>
                    </a:lnTo>
                    <a:lnTo>
                      <a:pt x="40" y="51"/>
                    </a:lnTo>
                    <a:lnTo>
                      <a:pt x="28" y="45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37" name="Freeform 174">
                <a:extLst>
                  <a:ext uri="{FF2B5EF4-FFF2-40B4-BE49-F238E27FC236}">
                    <a16:creationId xmlns:a16="http://schemas.microsoft.com/office/drawing/2014/main" id="{319FCC45-7F69-4D53-9C86-4F42AD4BB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" y="3615"/>
                <a:ext cx="156" cy="92"/>
              </a:xfrm>
              <a:custGeom>
                <a:avLst/>
                <a:gdLst>
                  <a:gd name="T0" fmla="*/ 0 w 156"/>
                  <a:gd name="T1" fmla="*/ 46 h 92"/>
                  <a:gd name="T2" fmla="*/ 0 w 156"/>
                  <a:gd name="T3" fmla="*/ 68 h 92"/>
                  <a:gd name="T4" fmla="*/ 69 w 156"/>
                  <a:gd name="T5" fmla="*/ 91 h 92"/>
                  <a:gd name="T6" fmla="*/ 132 w 156"/>
                  <a:gd name="T7" fmla="*/ 63 h 92"/>
                  <a:gd name="T8" fmla="*/ 155 w 156"/>
                  <a:gd name="T9" fmla="*/ 46 h 92"/>
                  <a:gd name="T10" fmla="*/ 155 w 156"/>
                  <a:gd name="T11" fmla="*/ 23 h 92"/>
                  <a:gd name="T12" fmla="*/ 92 w 156"/>
                  <a:gd name="T13" fmla="*/ 0 h 92"/>
                  <a:gd name="T14" fmla="*/ 0 w 156"/>
                  <a:gd name="T15" fmla="*/ 46 h 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6" h="92">
                    <a:moveTo>
                      <a:pt x="0" y="46"/>
                    </a:moveTo>
                    <a:lnTo>
                      <a:pt x="0" y="68"/>
                    </a:lnTo>
                    <a:lnTo>
                      <a:pt x="69" y="91"/>
                    </a:lnTo>
                    <a:lnTo>
                      <a:pt x="132" y="63"/>
                    </a:lnTo>
                    <a:lnTo>
                      <a:pt x="155" y="46"/>
                    </a:lnTo>
                    <a:lnTo>
                      <a:pt x="155" y="23"/>
                    </a:lnTo>
                    <a:lnTo>
                      <a:pt x="92" y="0"/>
                    </a:lnTo>
                    <a:lnTo>
                      <a:pt x="0" y="46"/>
                    </a:lnTo>
                  </a:path>
                </a:pathLst>
              </a:custGeom>
              <a:solidFill>
                <a:srgbClr val="FFC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38" name="Line 175">
                <a:extLst>
                  <a:ext uri="{FF2B5EF4-FFF2-40B4-BE49-F238E27FC236}">
                    <a16:creationId xmlns:a16="http://schemas.microsoft.com/office/drawing/2014/main" id="{C7AB20C7-D921-4A3A-99F4-9416AD80AF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7" y="3689"/>
                <a:ext cx="5" cy="1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39" name="Freeform 176">
                <a:extLst>
                  <a:ext uri="{FF2B5EF4-FFF2-40B4-BE49-F238E27FC236}">
                    <a16:creationId xmlns:a16="http://schemas.microsoft.com/office/drawing/2014/main" id="{0A9E42DE-F7A1-48AC-9C7A-817F412E56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3" y="3621"/>
                <a:ext cx="69" cy="17"/>
              </a:xfrm>
              <a:custGeom>
                <a:avLst/>
                <a:gdLst>
                  <a:gd name="T0" fmla="*/ 0 w 69"/>
                  <a:gd name="T1" fmla="*/ 0 h 17"/>
                  <a:gd name="T2" fmla="*/ 40 w 69"/>
                  <a:gd name="T3" fmla="*/ 16 h 17"/>
                  <a:gd name="T4" fmla="*/ 68 w 69"/>
                  <a:gd name="T5" fmla="*/ 0 h 17"/>
                  <a:gd name="T6" fmla="*/ 0 w 69"/>
                  <a:gd name="T7" fmla="*/ 0 h 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9" h="17">
                    <a:moveTo>
                      <a:pt x="0" y="0"/>
                    </a:moveTo>
                    <a:lnTo>
                      <a:pt x="40" y="16"/>
                    </a:lnTo>
                    <a:lnTo>
                      <a:pt x="6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40" name="Freeform 177">
                <a:extLst>
                  <a:ext uri="{FF2B5EF4-FFF2-40B4-BE49-F238E27FC236}">
                    <a16:creationId xmlns:a16="http://schemas.microsoft.com/office/drawing/2014/main" id="{EC74027E-C160-47A6-8ED5-08E169F06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3" y="3621"/>
                <a:ext cx="69" cy="17"/>
              </a:xfrm>
              <a:custGeom>
                <a:avLst/>
                <a:gdLst>
                  <a:gd name="T0" fmla="*/ 0 w 69"/>
                  <a:gd name="T1" fmla="*/ 0 h 17"/>
                  <a:gd name="T2" fmla="*/ 40 w 69"/>
                  <a:gd name="T3" fmla="*/ 16 h 17"/>
                  <a:gd name="T4" fmla="*/ 68 w 69"/>
                  <a:gd name="T5" fmla="*/ 0 h 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9" h="17">
                    <a:moveTo>
                      <a:pt x="0" y="0"/>
                    </a:moveTo>
                    <a:lnTo>
                      <a:pt x="40" y="16"/>
                    </a:lnTo>
                    <a:lnTo>
                      <a:pt x="68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41" name="Freeform 178">
                <a:extLst>
                  <a:ext uri="{FF2B5EF4-FFF2-40B4-BE49-F238E27FC236}">
                    <a16:creationId xmlns:a16="http://schemas.microsoft.com/office/drawing/2014/main" id="{E9C2648F-C435-4386-B210-8159493B3A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" y="3655"/>
                <a:ext cx="104" cy="24"/>
              </a:xfrm>
              <a:custGeom>
                <a:avLst/>
                <a:gdLst>
                  <a:gd name="T0" fmla="*/ 0 w 104"/>
                  <a:gd name="T1" fmla="*/ 23 h 24"/>
                  <a:gd name="T2" fmla="*/ 0 w 104"/>
                  <a:gd name="T3" fmla="*/ 6 h 24"/>
                  <a:gd name="T4" fmla="*/ 97 w 104"/>
                  <a:gd name="T5" fmla="*/ 0 h 24"/>
                  <a:gd name="T6" fmla="*/ 103 w 104"/>
                  <a:gd name="T7" fmla="*/ 0 h 24"/>
                  <a:gd name="T8" fmla="*/ 103 w 104"/>
                  <a:gd name="T9" fmla="*/ 11 h 24"/>
                  <a:gd name="T10" fmla="*/ 6 w 104"/>
                  <a:gd name="T11" fmla="*/ 23 h 24"/>
                  <a:gd name="T12" fmla="*/ 0 w 104"/>
                  <a:gd name="T13" fmla="*/ 23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4" h="24">
                    <a:moveTo>
                      <a:pt x="0" y="23"/>
                    </a:moveTo>
                    <a:lnTo>
                      <a:pt x="0" y="6"/>
                    </a:lnTo>
                    <a:lnTo>
                      <a:pt x="97" y="0"/>
                    </a:lnTo>
                    <a:lnTo>
                      <a:pt x="103" y="0"/>
                    </a:lnTo>
                    <a:lnTo>
                      <a:pt x="103" y="11"/>
                    </a:lnTo>
                    <a:lnTo>
                      <a:pt x="6" y="23"/>
                    </a:lnTo>
                    <a:lnTo>
                      <a:pt x="0" y="23"/>
                    </a:lnTo>
                  </a:path>
                </a:pathLst>
              </a:custGeom>
              <a:solidFill>
                <a:srgbClr val="FFC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42" name="Freeform 179">
                <a:extLst>
                  <a:ext uri="{FF2B5EF4-FFF2-40B4-BE49-F238E27FC236}">
                    <a16:creationId xmlns:a16="http://schemas.microsoft.com/office/drawing/2014/main" id="{7BAE130F-FED8-4E35-81FA-B98C9EFDF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6" y="3655"/>
                <a:ext cx="98" cy="24"/>
              </a:xfrm>
              <a:custGeom>
                <a:avLst/>
                <a:gdLst>
                  <a:gd name="T0" fmla="*/ 0 w 98"/>
                  <a:gd name="T1" fmla="*/ 23 h 24"/>
                  <a:gd name="T2" fmla="*/ 0 w 98"/>
                  <a:gd name="T3" fmla="*/ 11 h 24"/>
                  <a:gd name="T4" fmla="*/ 97 w 98"/>
                  <a:gd name="T5" fmla="*/ 0 h 24"/>
                  <a:gd name="T6" fmla="*/ 0 w 98"/>
                  <a:gd name="T7" fmla="*/ 23 h 2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8" h="24">
                    <a:moveTo>
                      <a:pt x="0" y="23"/>
                    </a:moveTo>
                    <a:lnTo>
                      <a:pt x="0" y="11"/>
                    </a:lnTo>
                    <a:lnTo>
                      <a:pt x="97" y="0"/>
                    </a:lnTo>
                    <a:lnTo>
                      <a:pt x="0" y="23"/>
                    </a:lnTo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43" name="Freeform 180">
                <a:extLst>
                  <a:ext uri="{FF2B5EF4-FFF2-40B4-BE49-F238E27FC236}">
                    <a16:creationId xmlns:a16="http://schemas.microsoft.com/office/drawing/2014/main" id="{60723FBD-5775-4E6C-B40B-A5D9DDC30A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6" y="3655"/>
                <a:ext cx="98" cy="24"/>
              </a:xfrm>
              <a:custGeom>
                <a:avLst/>
                <a:gdLst>
                  <a:gd name="T0" fmla="*/ 0 w 98"/>
                  <a:gd name="T1" fmla="*/ 23 h 24"/>
                  <a:gd name="T2" fmla="*/ 0 w 98"/>
                  <a:gd name="T3" fmla="*/ 11 h 24"/>
                  <a:gd name="T4" fmla="*/ 97 w 98"/>
                  <a:gd name="T5" fmla="*/ 0 h 2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8" h="24">
                    <a:moveTo>
                      <a:pt x="0" y="23"/>
                    </a:moveTo>
                    <a:lnTo>
                      <a:pt x="0" y="11"/>
                    </a:lnTo>
                    <a:lnTo>
                      <a:pt x="97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44" name="Freeform 181">
                <a:extLst>
                  <a:ext uri="{FF2B5EF4-FFF2-40B4-BE49-F238E27FC236}">
                    <a16:creationId xmlns:a16="http://schemas.microsoft.com/office/drawing/2014/main" id="{02F97F7E-0309-4BFF-993C-4E17B6BF3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1" y="3615"/>
                <a:ext cx="87" cy="24"/>
              </a:xfrm>
              <a:custGeom>
                <a:avLst/>
                <a:gdLst>
                  <a:gd name="T0" fmla="*/ 6 w 87"/>
                  <a:gd name="T1" fmla="*/ 23 h 24"/>
                  <a:gd name="T2" fmla="*/ 0 w 87"/>
                  <a:gd name="T3" fmla="*/ 17 h 24"/>
                  <a:gd name="T4" fmla="*/ 6 w 87"/>
                  <a:gd name="T5" fmla="*/ 6 h 24"/>
                  <a:gd name="T6" fmla="*/ 75 w 87"/>
                  <a:gd name="T7" fmla="*/ 0 h 24"/>
                  <a:gd name="T8" fmla="*/ 86 w 87"/>
                  <a:gd name="T9" fmla="*/ 0 h 24"/>
                  <a:gd name="T10" fmla="*/ 80 w 87"/>
                  <a:gd name="T11" fmla="*/ 12 h 24"/>
                  <a:gd name="T12" fmla="*/ 6 w 87"/>
                  <a:gd name="T13" fmla="*/ 23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7" h="24">
                    <a:moveTo>
                      <a:pt x="6" y="23"/>
                    </a:moveTo>
                    <a:lnTo>
                      <a:pt x="0" y="17"/>
                    </a:lnTo>
                    <a:lnTo>
                      <a:pt x="6" y="6"/>
                    </a:lnTo>
                    <a:lnTo>
                      <a:pt x="75" y="0"/>
                    </a:lnTo>
                    <a:lnTo>
                      <a:pt x="86" y="0"/>
                    </a:lnTo>
                    <a:lnTo>
                      <a:pt x="80" y="12"/>
                    </a:lnTo>
                    <a:lnTo>
                      <a:pt x="6" y="23"/>
                    </a:lnTo>
                  </a:path>
                </a:pathLst>
              </a:custGeom>
              <a:solidFill>
                <a:srgbClr val="FFC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45" name="Freeform 182">
                <a:extLst>
                  <a:ext uri="{FF2B5EF4-FFF2-40B4-BE49-F238E27FC236}">
                    <a16:creationId xmlns:a16="http://schemas.microsoft.com/office/drawing/2014/main" id="{95FCCDC8-2525-47D1-A12B-FB67D76C2E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7" y="3615"/>
                <a:ext cx="75" cy="18"/>
              </a:xfrm>
              <a:custGeom>
                <a:avLst/>
                <a:gdLst>
                  <a:gd name="T0" fmla="*/ 0 w 75"/>
                  <a:gd name="T1" fmla="*/ 17 h 18"/>
                  <a:gd name="T2" fmla="*/ 6 w 75"/>
                  <a:gd name="T3" fmla="*/ 6 h 18"/>
                  <a:gd name="T4" fmla="*/ 74 w 75"/>
                  <a:gd name="T5" fmla="*/ 0 h 18"/>
                  <a:gd name="T6" fmla="*/ 0 w 75"/>
                  <a:gd name="T7" fmla="*/ 17 h 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5" h="18">
                    <a:moveTo>
                      <a:pt x="0" y="17"/>
                    </a:moveTo>
                    <a:lnTo>
                      <a:pt x="6" y="6"/>
                    </a:lnTo>
                    <a:lnTo>
                      <a:pt x="74" y="0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46" name="Freeform 183">
                <a:extLst>
                  <a:ext uri="{FF2B5EF4-FFF2-40B4-BE49-F238E27FC236}">
                    <a16:creationId xmlns:a16="http://schemas.microsoft.com/office/drawing/2014/main" id="{E4F60639-6F90-4824-B7A2-0CF797A1DF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7" y="3615"/>
                <a:ext cx="75" cy="18"/>
              </a:xfrm>
              <a:custGeom>
                <a:avLst/>
                <a:gdLst>
                  <a:gd name="T0" fmla="*/ 0 w 75"/>
                  <a:gd name="T1" fmla="*/ 17 h 18"/>
                  <a:gd name="T2" fmla="*/ 6 w 75"/>
                  <a:gd name="T3" fmla="*/ 6 h 18"/>
                  <a:gd name="T4" fmla="*/ 74 w 75"/>
                  <a:gd name="T5" fmla="*/ 0 h 1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5" h="18">
                    <a:moveTo>
                      <a:pt x="0" y="17"/>
                    </a:moveTo>
                    <a:lnTo>
                      <a:pt x="6" y="6"/>
                    </a:lnTo>
                    <a:lnTo>
                      <a:pt x="74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47" name="Freeform 184">
                <a:extLst>
                  <a:ext uri="{FF2B5EF4-FFF2-40B4-BE49-F238E27FC236}">
                    <a16:creationId xmlns:a16="http://schemas.microsoft.com/office/drawing/2014/main" id="{9A17D488-04C9-4F25-B120-6D75C1C66C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4" y="3644"/>
                <a:ext cx="75" cy="46"/>
              </a:xfrm>
              <a:custGeom>
                <a:avLst/>
                <a:gdLst>
                  <a:gd name="T0" fmla="*/ 0 w 75"/>
                  <a:gd name="T1" fmla="*/ 34 h 46"/>
                  <a:gd name="T2" fmla="*/ 0 w 75"/>
                  <a:gd name="T3" fmla="*/ 45 h 46"/>
                  <a:gd name="T4" fmla="*/ 6 w 75"/>
                  <a:gd name="T5" fmla="*/ 45 h 46"/>
                  <a:gd name="T6" fmla="*/ 74 w 75"/>
                  <a:gd name="T7" fmla="*/ 11 h 46"/>
                  <a:gd name="T8" fmla="*/ 74 w 75"/>
                  <a:gd name="T9" fmla="*/ 5 h 46"/>
                  <a:gd name="T10" fmla="*/ 69 w 75"/>
                  <a:gd name="T11" fmla="*/ 0 h 46"/>
                  <a:gd name="T12" fmla="*/ 0 w 75"/>
                  <a:gd name="T13" fmla="*/ 34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5" h="46">
                    <a:moveTo>
                      <a:pt x="0" y="34"/>
                    </a:moveTo>
                    <a:lnTo>
                      <a:pt x="0" y="45"/>
                    </a:lnTo>
                    <a:lnTo>
                      <a:pt x="6" y="45"/>
                    </a:lnTo>
                    <a:lnTo>
                      <a:pt x="74" y="11"/>
                    </a:lnTo>
                    <a:lnTo>
                      <a:pt x="74" y="5"/>
                    </a:lnTo>
                    <a:lnTo>
                      <a:pt x="69" y="0"/>
                    </a:lnTo>
                    <a:lnTo>
                      <a:pt x="0" y="34"/>
                    </a:lnTo>
                  </a:path>
                </a:pathLst>
              </a:custGeom>
              <a:solidFill>
                <a:srgbClr val="FFC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48" name="Freeform 185">
                <a:extLst>
                  <a:ext uri="{FF2B5EF4-FFF2-40B4-BE49-F238E27FC236}">
                    <a16:creationId xmlns:a16="http://schemas.microsoft.com/office/drawing/2014/main" id="{86AD46A7-ED21-43ED-B499-53F9FAD6E2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4" y="3621"/>
                <a:ext cx="24" cy="35"/>
              </a:xfrm>
              <a:custGeom>
                <a:avLst/>
                <a:gdLst>
                  <a:gd name="T0" fmla="*/ 0 w 24"/>
                  <a:gd name="T1" fmla="*/ 34 h 35"/>
                  <a:gd name="T2" fmla="*/ 17 w 24"/>
                  <a:gd name="T3" fmla="*/ 0 h 35"/>
                  <a:gd name="T4" fmla="*/ 23 w 24"/>
                  <a:gd name="T5" fmla="*/ 0 h 35"/>
                  <a:gd name="T6" fmla="*/ 12 w 24"/>
                  <a:gd name="T7" fmla="*/ 11 h 35"/>
                  <a:gd name="T8" fmla="*/ 17 w 24"/>
                  <a:gd name="T9" fmla="*/ 11 h 35"/>
                  <a:gd name="T10" fmla="*/ 12 w 24"/>
                  <a:gd name="T11" fmla="*/ 28 h 35"/>
                  <a:gd name="T12" fmla="*/ 0 w 24"/>
                  <a:gd name="T13" fmla="*/ 34 h 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35">
                    <a:moveTo>
                      <a:pt x="0" y="34"/>
                    </a:moveTo>
                    <a:lnTo>
                      <a:pt x="17" y="0"/>
                    </a:lnTo>
                    <a:lnTo>
                      <a:pt x="23" y="0"/>
                    </a:lnTo>
                    <a:lnTo>
                      <a:pt x="12" y="11"/>
                    </a:lnTo>
                    <a:lnTo>
                      <a:pt x="17" y="11"/>
                    </a:lnTo>
                    <a:lnTo>
                      <a:pt x="12" y="28"/>
                    </a:lnTo>
                    <a:lnTo>
                      <a:pt x="0" y="34"/>
                    </a:lnTo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49" name="Freeform 186">
                <a:extLst>
                  <a:ext uri="{FF2B5EF4-FFF2-40B4-BE49-F238E27FC236}">
                    <a16:creationId xmlns:a16="http://schemas.microsoft.com/office/drawing/2014/main" id="{2686E526-3B7F-4AE3-B2C8-3ABB92583A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4" y="3621"/>
                <a:ext cx="24" cy="35"/>
              </a:xfrm>
              <a:custGeom>
                <a:avLst/>
                <a:gdLst>
                  <a:gd name="T0" fmla="*/ 0 w 24"/>
                  <a:gd name="T1" fmla="*/ 34 h 35"/>
                  <a:gd name="T2" fmla="*/ 17 w 24"/>
                  <a:gd name="T3" fmla="*/ 0 h 35"/>
                  <a:gd name="T4" fmla="*/ 23 w 24"/>
                  <a:gd name="T5" fmla="*/ 0 h 35"/>
                  <a:gd name="T6" fmla="*/ 12 w 24"/>
                  <a:gd name="T7" fmla="*/ 11 h 35"/>
                  <a:gd name="T8" fmla="*/ 17 w 24"/>
                  <a:gd name="T9" fmla="*/ 11 h 35"/>
                  <a:gd name="T10" fmla="*/ 12 w 24"/>
                  <a:gd name="T11" fmla="*/ 28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4" h="35">
                    <a:moveTo>
                      <a:pt x="0" y="34"/>
                    </a:moveTo>
                    <a:lnTo>
                      <a:pt x="17" y="0"/>
                    </a:lnTo>
                    <a:lnTo>
                      <a:pt x="23" y="0"/>
                    </a:lnTo>
                    <a:lnTo>
                      <a:pt x="12" y="11"/>
                    </a:lnTo>
                    <a:lnTo>
                      <a:pt x="17" y="11"/>
                    </a:lnTo>
                    <a:lnTo>
                      <a:pt x="12" y="2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50" name="Freeform 187">
                <a:extLst>
                  <a:ext uri="{FF2B5EF4-FFF2-40B4-BE49-F238E27FC236}">
                    <a16:creationId xmlns:a16="http://schemas.microsoft.com/office/drawing/2014/main" id="{CE17E182-DA2E-4F46-B5E1-6490159D82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7" y="3689"/>
                <a:ext cx="81" cy="46"/>
              </a:xfrm>
              <a:custGeom>
                <a:avLst/>
                <a:gdLst>
                  <a:gd name="T0" fmla="*/ 80 w 81"/>
                  <a:gd name="T1" fmla="*/ 6 h 46"/>
                  <a:gd name="T2" fmla="*/ 80 w 81"/>
                  <a:gd name="T3" fmla="*/ 0 h 46"/>
                  <a:gd name="T4" fmla="*/ 74 w 81"/>
                  <a:gd name="T5" fmla="*/ 0 h 46"/>
                  <a:gd name="T6" fmla="*/ 0 w 81"/>
                  <a:gd name="T7" fmla="*/ 28 h 46"/>
                  <a:gd name="T8" fmla="*/ 0 w 81"/>
                  <a:gd name="T9" fmla="*/ 40 h 46"/>
                  <a:gd name="T10" fmla="*/ 6 w 81"/>
                  <a:gd name="T11" fmla="*/ 45 h 46"/>
                  <a:gd name="T12" fmla="*/ 80 w 81"/>
                  <a:gd name="T13" fmla="*/ 6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1" h="46">
                    <a:moveTo>
                      <a:pt x="80" y="6"/>
                    </a:moveTo>
                    <a:lnTo>
                      <a:pt x="80" y="0"/>
                    </a:lnTo>
                    <a:lnTo>
                      <a:pt x="74" y="0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6" y="45"/>
                    </a:lnTo>
                    <a:lnTo>
                      <a:pt x="80" y="6"/>
                    </a:lnTo>
                  </a:path>
                </a:pathLst>
              </a:custGeom>
              <a:solidFill>
                <a:srgbClr val="FFC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51" name="Freeform 188">
                <a:extLst>
                  <a:ext uri="{FF2B5EF4-FFF2-40B4-BE49-F238E27FC236}">
                    <a16:creationId xmlns:a16="http://schemas.microsoft.com/office/drawing/2014/main" id="{3513F209-191C-4170-9404-84603D727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4" y="3666"/>
                <a:ext cx="24" cy="41"/>
              </a:xfrm>
              <a:custGeom>
                <a:avLst/>
                <a:gdLst>
                  <a:gd name="T0" fmla="*/ 0 w 24"/>
                  <a:gd name="T1" fmla="*/ 40 h 41"/>
                  <a:gd name="T2" fmla="*/ 12 w 24"/>
                  <a:gd name="T3" fmla="*/ 0 h 41"/>
                  <a:gd name="T4" fmla="*/ 23 w 24"/>
                  <a:gd name="T5" fmla="*/ 0 h 41"/>
                  <a:gd name="T6" fmla="*/ 12 w 24"/>
                  <a:gd name="T7" fmla="*/ 40 h 41"/>
                  <a:gd name="T8" fmla="*/ 0 w 24"/>
                  <a:gd name="T9" fmla="*/ 40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41">
                    <a:moveTo>
                      <a:pt x="0" y="40"/>
                    </a:moveTo>
                    <a:lnTo>
                      <a:pt x="12" y="0"/>
                    </a:lnTo>
                    <a:lnTo>
                      <a:pt x="23" y="0"/>
                    </a:lnTo>
                    <a:lnTo>
                      <a:pt x="12" y="40"/>
                    </a:lnTo>
                    <a:lnTo>
                      <a:pt x="0" y="40"/>
                    </a:lnTo>
                  </a:path>
                </a:pathLst>
              </a:custGeom>
              <a:solidFill>
                <a:srgbClr val="FFC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52" name="Freeform 189">
                <a:extLst>
                  <a:ext uri="{FF2B5EF4-FFF2-40B4-BE49-F238E27FC236}">
                    <a16:creationId xmlns:a16="http://schemas.microsoft.com/office/drawing/2014/main" id="{AAFB20D3-459D-4DD0-8D7B-4BA6600914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3" y="3666"/>
                <a:ext cx="18" cy="30"/>
              </a:xfrm>
              <a:custGeom>
                <a:avLst/>
                <a:gdLst>
                  <a:gd name="T0" fmla="*/ 17 w 18"/>
                  <a:gd name="T1" fmla="*/ 12 h 30"/>
                  <a:gd name="T2" fmla="*/ 11 w 18"/>
                  <a:gd name="T3" fmla="*/ 29 h 30"/>
                  <a:gd name="T4" fmla="*/ 0 w 18"/>
                  <a:gd name="T5" fmla="*/ 29 h 30"/>
                  <a:gd name="T6" fmla="*/ 11 w 18"/>
                  <a:gd name="T7" fmla="*/ 0 h 30"/>
                  <a:gd name="T8" fmla="*/ 17 w 18"/>
                  <a:gd name="T9" fmla="*/ 12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17" y="12"/>
                    </a:moveTo>
                    <a:lnTo>
                      <a:pt x="11" y="29"/>
                    </a:lnTo>
                    <a:lnTo>
                      <a:pt x="0" y="29"/>
                    </a:lnTo>
                    <a:lnTo>
                      <a:pt x="11" y="0"/>
                    </a:lnTo>
                    <a:lnTo>
                      <a:pt x="17" y="12"/>
                    </a:lnTo>
                  </a:path>
                </a:pathLst>
              </a:custGeom>
              <a:solidFill>
                <a:srgbClr val="FFC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53" name="Freeform 190">
                <a:extLst>
                  <a:ext uri="{FF2B5EF4-FFF2-40B4-BE49-F238E27FC236}">
                    <a16:creationId xmlns:a16="http://schemas.microsoft.com/office/drawing/2014/main" id="{52CD95EF-843C-4E80-89EB-E27E234DF5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4" y="3632"/>
                <a:ext cx="24" cy="24"/>
              </a:xfrm>
              <a:custGeom>
                <a:avLst/>
                <a:gdLst>
                  <a:gd name="T0" fmla="*/ 0 w 24"/>
                  <a:gd name="T1" fmla="*/ 23 h 24"/>
                  <a:gd name="T2" fmla="*/ 0 w 24"/>
                  <a:gd name="T3" fmla="*/ 6 h 24"/>
                  <a:gd name="T4" fmla="*/ 12 w 24"/>
                  <a:gd name="T5" fmla="*/ 0 h 24"/>
                  <a:gd name="T6" fmla="*/ 23 w 24"/>
                  <a:gd name="T7" fmla="*/ 6 h 24"/>
                  <a:gd name="T8" fmla="*/ 23 w 24"/>
                  <a:gd name="T9" fmla="*/ 23 h 24"/>
                  <a:gd name="T10" fmla="*/ 0 w 24"/>
                  <a:gd name="T11" fmla="*/ 23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23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23" y="6"/>
                    </a:lnTo>
                    <a:lnTo>
                      <a:pt x="23" y="23"/>
                    </a:lnTo>
                    <a:lnTo>
                      <a:pt x="0" y="23"/>
                    </a:lnTo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54" name="Freeform 191">
                <a:extLst>
                  <a:ext uri="{FF2B5EF4-FFF2-40B4-BE49-F238E27FC236}">
                    <a16:creationId xmlns:a16="http://schemas.microsoft.com/office/drawing/2014/main" id="{30D58688-111D-478B-8FC8-7FDC42D425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4" y="3632"/>
                <a:ext cx="24" cy="24"/>
              </a:xfrm>
              <a:custGeom>
                <a:avLst/>
                <a:gdLst>
                  <a:gd name="T0" fmla="*/ 0 w 24"/>
                  <a:gd name="T1" fmla="*/ 23 h 24"/>
                  <a:gd name="T2" fmla="*/ 0 w 24"/>
                  <a:gd name="T3" fmla="*/ 6 h 24"/>
                  <a:gd name="T4" fmla="*/ 12 w 24"/>
                  <a:gd name="T5" fmla="*/ 0 h 24"/>
                  <a:gd name="T6" fmla="*/ 23 w 24"/>
                  <a:gd name="T7" fmla="*/ 6 h 24"/>
                  <a:gd name="T8" fmla="*/ 23 w 24"/>
                  <a:gd name="T9" fmla="*/ 2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3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23" y="6"/>
                    </a:lnTo>
                    <a:lnTo>
                      <a:pt x="23" y="2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55" name="Freeform 192">
                <a:extLst>
                  <a:ext uri="{FF2B5EF4-FFF2-40B4-BE49-F238E27FC236}">
                    <a16:creationId xmlns:a16="http://schemas.microsoft.com/office/drawing/2014/main" id="{E04D8DF5-09DA-4DCE-9021-239618421D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0" y="3644"/>
                <a:ext cx="17" cy="17"/>
              </a:xfrm>
              <a:custGeom>
                <a:avLst/>
                <a:gdLst>
                  <a:gd name="T0" fmla="*/ 0 w 17"/>
                  <a:gd name="T1" fmla="*/ 0 h 17"/>
                  <a:gd name="T2" fmla="*/ 16 w 17"/>
                  <a:gd name="T3" fmla="*/ 0 h 17"/>
                  <a:gd name="T4" fmla="*/ 16 w 17"/>
                  <a:gd name="T5" fmla="*/ 16 h 17"/>
                  <a:gd name="T6" fmla="*/ 0 w 17"/>
                  <a:gd name="T7" fmla="*/ 0 h 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56" name="Freeform 193">
                <a:extLst>
                  <a:ext uri="{FF2B5EF4-FFF2-40B4-BE49-F238E27FC236}">
                    <a16:creationId xmlns:a16="http://schemas.microsoft.com/office/drawing/2014/main" id="{5CA935BC-A12B-44FA-957C-A548E87333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0" y="3644"/>
                <a:ext cx="17" cy="17"/>
              </a:xfrm>
              <a:custGeom>
                <a:avLst/>
                <a:gdLst>
                  <a:gd name="T0" fmla="*/ 0 w 17"/>
                  <a:gd name="T1" fmla="*/ 0 h 17"/>
                  <a:gd name="T2" fmla="*/ 16 w 17"/>
                  <a:gd name="T3" fmla="*/ 0 h 17"/>
                  <a:gd name="T4" fmla="*/ 16 w 17"/>
                  <a:gd name="T5" fmla="*/ 16 h 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57" name="Line 194">
                <a:extLst>
                  <a:ext uri="{FF2B5EF4-FFF2-40B4-BE49-F238E27FC236}">
                    <a16:creationId xmlns:a16="http://schemas.microsoft.com/office/drawing/2014/main" id="{08874827-F947-4264-A56D-2F36D59C50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12" y="3638"/>
                <a:ext cx="17" cy="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58" name="Line 195">
                <a:extLst>
                  <a:ext uri="{FF2B5EF4-FFF2-40B4-BE49-F238E27FC236}">
                    <a16:creationId xmlns:a16="http://schemas.microsoft.com/office/drawing/2014/main" id="{8E7C7680-09DF-40D9-8317-71C702223E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13" y="3472"/>
                <a:ext cx="0" cy="1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59" name="Line 196">
                <a:extLst>
                  <a:ext uri="{FF2B5EF4-FFF2-40B4-BE49-F238E27FC236}">
                    <a16:creationId xmlns:a16="http://schemas.microsoft.com/office/drawing/2014/main" id="{74129B2D-2680-4DE6-B1C2-0EE74A0ECB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3" y="3638"/>
                <a:ext cx="5" cy="1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60" name="Line 197">
                <a:extLst>
                  <a:ext uri="{FF2B5EF4-FFF2-40B4-BE49-F238E27FC236}">
                    <a16:creationId xmlns:a16="http://schemas.microsoft.com/office/drawing/2014/main" id="{69EFAE03-009E-49ED-8FD4-F4A30CF699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74" y="3704"/>
                <a:ext cx="54" cy="1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61" name="Freeform 198">
                <a:extLst>
                  <a:ext uri="{FF2B5EF4-FFF2-40B4-BE49-F238E27FC236}">
                    <a16:creationId xmlns:a16="http://schemas.microsoft.com/office/drawing/2014/main" id="{B0A99A60-8303-43B8-88CE-C57BE1162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4" y="3632"/>
                <a:ext cx="47" cy="30"/>
              </a:xfrm>
              <a:custGeom>
                <a:avLst/>
                <a:gdLst>
                  <a:gd name="T0" fmla="*/ 0 w 47"/>
                  <a:gd name="T1" fmla="*/ 29 h 30"/>
                  <a:gd name="T2" fmla="*/ 0 w 47"/>
                  <a:gd name="T3" fmla="*/ 17 h 30"/>
                  <a:gd name="T4" fmla="*/ 34 w 47"/>
                  <a:gd name="T5" fmla="*/ 0 h 30"/>
                  <a:gd name="T6" fmla="*/ 46 w 47"/>
                  <a:gd name="T7" fmla="*/ 6 h 30"/>
                  <a:gd name="T8" fmla="*/ 0 w 47"/>
                  <a:gd name="T9" fmla="*/ 29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30">
                    <a:moveTo>
                      <a:pt x="0" y="29"/>
                    </a:moveTo>
                    <a:lnTo>
                      <a:pt x="0" y="17"/>
                    </a:lnTo>
                    <a:lnTo>
                      <a:pt x="34" y="0"/>
                    </a:lnTo>
                    <a:lnTo>
                      <a:pt x="46" y="6"/>
                    </a:lnTo>
                    <a:lnTo>
                      <a:pt x="0" y="29"/>
                    </a:lnTo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62" name="Freeform 199">
                <a:extLst>
                  <a:ext uri="{FF2B5EF4-FFF2-40B4-BE49-F238E27FC236}">
                    <a16:creationId xmlns:a16="http://schemas.microsoft.com/office/drawing/2014/main" id="{F25BE602-FC91-4C4B-B34F-A672911126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4" y="3632"/>
                <a:ext cx="47" cy="30"/>
              </a:xfrm>
              <a:custGeom>
                <a:avLst/>
                <a:gdLst>
                  <a:gd name="T0" fmla="*/ 0 w 47"/>
                  <a:gd name="T1" fmla="*/ 29 h 30"/>
                  <a:gd name="T2" fmla="*/ 0 w 47"/>
                  <a:gd name="T3" fmla="*/ 17 h 30"/>
                  <a:gd name="T4" fmla="*/ 34 w 47"/>
                  <a:gd name="T5" fmla="*/ 0 h 30"/>
                  <a:gd name="T6" fmla="*/ 46 w 47"/>
                  <a:gd name="T7" fmla="*/ 6 h 3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7" h="30">
                    <a:moveTo>
                      <a:pt x="0" y="29"/>
                    </a:moveTo>
                    <a:lnTo>
                      <a:pt x="0" y="17"/>
                    </a:lnTo>
                    <a:lnTo>
                      <a:pt x="34" y="0"/>
                    </a:lnTo>
                    <a:lnTo>
                      <a:pt x="46" y="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63" name="Line 200">
                <a:extLst>
                  <a:ext uri="{FF2B5EF4-FFF2-40B4-BE49-F238E27FC236}">
                    <a16:creationId xmlns:a16="http://schemas.microsoft.com/office/drawing/2014/main" id="{1BE7F767-E6F1-4292-B6DC-4A62D59DEF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13" y="3615"/>
                <a:ext cx="0" cy="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64" name="Line 201">
                <a:extLst>
                  <a:ext uri="{FF2B5EF4-FFF2-40B4-BE49-F238E27FC236}">
                    <a16:creationId xmlns:a16="http://schemas.microsoft.com/office/drawing/2014/main" id="{3F3D4F4B-2457-4597-B0C7-6C347EF616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49" y="3676"/>
                <a:ext cx="59" cy="1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65" name="Line 202">
                <a:extLst>
                  <a:ext uri="{FF2B5EF4-FFF2-40B4-BE49-F238E27FC236}">
                    <a16:creationId xmlns:a16="http://schemas.microsoft.com/office/drawing/2014/main" id="{0E9C1EEB-55F8-445F-B934-75A3E6F0B0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34" y="3646"/>
                <a:ext cx="60" cy="4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66" name="Freeform 203">
                <a:extLst>
                  <a:ext uri="{FF2B5EF4-FFF2-40B4-BE49-F238E27FC236}">
                    <a16:creationId xmlns:a16="http://schemas.microsoft.com/office/drawing/2014/main" id="{BB68874E-C18C-4890-A438-755DF3959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" y="3644"/>
                <a:ext cx="150" cy="40"/>
              </a:xfrm>
              <a:custGeom>
                <a:avLst/>
                <a:gdLst>
                  <a:gd name="T0" fmla="*/ 0 w 150"/>
                  <a:gd name="T1" fmla="*/ 17 h 40"/>
                  <a:gd name="T2" fmla="*/ 69 w 150"/>
                  <a:gd name="T3" fmla="*/ 39 h 40"/>
                  <a:gd name="T4" fmla="*/ 149 w 150"/>
                  <a:gd name="T5" fmla="*/ 0 h 40"/>
                  <a:gd name="T6" fmla="*/ 0 w 150"/>
                  <a:gd name="T7" fmla="*/ 17 h 4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0" h="40">
                    <a:moveTo>
                      <a:pt x="0" y="17"/>
                    </a:moveTo>
                    <a:lnTo>
                      <a:pt x="69" y="39"/>
                    </a:lnTo>
                    <a:lnTo>
                      <a:pt x="149" y="0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67" name="Freeform 204">
                <a:extLst>
                  <a:ext uri="{FF2B5EF4-FFF2-40B4-BE49-F238E27FC236}">
                    <a16:creationId xmlns:a16="http://schemas.microsoft.com/office/drawing/2014/main" id="{211CF336-E382-4DA3-84CB-D815D6449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" y="3644"/>
                <a:ext cx="150" cy="40"/>
              </a:xfrm>
              <a:custGeom>
                <a:avLst/>
                <a:gdLst>
                  <a:gd name="T0" fmla="*/ 0 w 150"/>
                  <a:gd name="T1" fmla="*/ 17 h 40"/>
                  <a:gd name="T2" fmla="*/ 69 w 150"/>
                  <a:gd name="T3" fmla="*/ 39 h 40"/>
                  <a:gd name="T4" fmla="*/ 149 w 150"/>
                  <a:gd name="T5" fmla="*/ 0 h 4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40">
                    <a:moveTo>
                      <a:pt x="0" y="17"/>
                    </a:moveTo>
                    <a:lnTo>
                      <a:pt x="69" y="39"/>
                    </a:lnTo>
                    <a:lnTo>
                      <a:pt x="149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268" name="Freeform 205">
                <a:extLst>
                  <a:ext uri="{FF2B5EF4-FFF2-40B4-BE49-F238E27FC236}">
                    <a16:creationId xmlns:a16="http://schemas.microsoft.com/office/drawing/2014/main" id="{A59E9268-2EF5-4190-A413-64BDC9DB4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6" y="3621"/>
                <a:ext cx="23" cy="46"/>
              </a:xfrm>
              <a:custGeom>
                <a:avLst/>
                <a:gdLst>
                  <a:gd name="T0" fmla="*/ 17 w 23"/>
                  <a:gd name="T1" fmla="*/ 0 h 46"/>
                  <a:gd name="T2" fmla="*/ 0 w 23"/>
                  <a:gd name="T3" fmla="*/ 45 h 46"/>
                  <a:gd name="T4" fmla="*/ 11 w 23"/>
                  <a:gd name="T5" fmla="*/ 40 h 46"/>
                  <a:gd name="T6" fmla="*/ 22 w 23"/>
                  <a:gd name="T7" fmla="*/ 0 h 46"/>
                  <a:gd name="T8" fmla="*/ 17 w 23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46">
                    <a:moveTo>
                      <a:pt x="17" y="0"/>
                    </a:moveTo>
                    <a:lnTo>
                      <a:pt x="0" y="45"/>
                    </a:lnTo>
                    <a:lnTo>
                      <a:pt x="11" y="40"/>
                    </a:lnTo>
                    <a:lnTo>
                      <a:pt x="22" y="0"/>
                    </a:lnTo>
                    <a:lnTo>
                      <a:pt x="17" y="0"/>
                    </a:lnTo>
                  </a:path>
                </a:pathLst>
              </a:custGeom>
              <a:solidFill>
                <a:srgbClr val="FFC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icrosoft YaHei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22" name="Text Box 209">
              <a:extLst>
                <a:ext uri="{FF2B5EF4-FFF2-40B4-BE49-F238E27FC236}">
                  <a16:creationId xmlns:a16="http://schemas.microsoft.com/office/drawing/2014/main" id="{E18D309D-5FFF-42B2-B26D-5C2B9C4980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804862" y="4271335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l"/>
                <a:defRPr sz="3200" b="1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2800" b="1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SzPct val="45000"/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marL="0" marR="0" lvl="0" indent="0" algn="l" defTabSz="4572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Garamond" pitchFamily="18" charset="0"/>
                  <a:ea typeface="Microsoft YaHei" panose="020B0503020204020204" pitchFamily="34" charset="-122"/>
                  <a:cs typeface="+mn-cs"/>
                </a:rPr>
                <a:t>JPL</a:t>
              </a:r>
            </a:p>
          </p:txBody>
        </p:sp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1D675EC8-EA73-4FDA-A5CD-C23251932427}"/>
                </a:ext>
              </a:extLst>
            </p:cNvPr>
            <p:cNvGrpSpPr/>
            <p:nvPr/>
          </p:nvGrpSpPr>
          <p:grpSpPr>
            <a:xfrm>
              <a:off x="-2567303" y="2679533"/>
              <a:ext cx="974725" cy="730583"/>
              <a:chOff x="-2573337" y="2393617"/>
              <a:chExt cx="1721278" cy="1335421"/>
            </a:xfrm>
          </p:grpSpPr>
          <p:grpSp>
            <p:nvGrpSpPr>
              <p:cNvPr id="219" name="Group 80">
                <a:extLst>
                  <a:ext uri="{FF2B5EF4-FFF2-40B4-BE49-F238E27FC236}">
                    <a16:creationId xmlns:a16="http://schemas.microsoft.com/office/drawing/2014/main" id="{0914A7CB-13F9-4175-8A00-8ED9CA28FB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2573337" y="2747335"/>
                <a:ext cx="566738" cy="557213"/>
                <a:chOff x="2213" y="2886"/>
                <a:chExt cx="459" cy="492"/>
              </a:xfrm>
            </p:grpSpPr>
            <p:grpSp>
              <p:nvGrpSpPr>
                <p:cNvPr id="279" name="Group 81">
                  <a:extLst>
                    <a:ext uri="{FF2B5EF4-FFF2-40B4-BE49-F238E27FC236}">
                      <a16:creationId xmlns:a16="http://schemas.microsoft.com/office/drawing/2014/main" id="{72B8C405-AE15-4923-BFA6-A02A0955A1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13" y="3030"/>
                  <a:ext cx="459" cy="348"/>
                  <a:chOff x="2213" y="3030"/>
                  <a:chExt cx="459" cy="348"/>
                </a:xfrm>
              </p:grpSpPr>
              <p:sp>
                <p:nvSpPr>
                  <p:cNvPr id="317" name="Freeform 82">
                    <a:extLst>
                      <a:ext uri="{FF2B5EF4-FFF2-40B4-BE49-F238E27FC236}">
                        <a16:creationId xmlns:a16="http://schemas.microsoft.com/office/drawing/2014/main" id="{0C065AC1-9645-4980-8719-AA7F5029E2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46" y="3030"/>
                    <a:ext cx="114" cy="141"/>
                  </a:xfrm>
                  <a:custGeom>
                    <a:avLst/>
                    <a:gdLst>
                      <a:gd name="T0" fmla="*/ 113 w 114"/>
                      <a:gd name="T1" fmla="*/ 37 h 141"/>
                      <a:gd name="T2" fmla="*/ 113 w 114"/>
                      <a:gd name="T3" fmla="*/ 51 h 141"/>
                      <a:gd name="T4" fmla="*/ 93 w 114"/>
                      <a:gd name="T5" fmla="*/ 59 h 141"/>
                      <a:gd name="T6" fmla="*/ 40 w 114"/>
                      <a:gd name="T7" fmla="*/ 29 h 141"/>
                      <a:gd name="T8" fmla="*/ 20 w 114"/>
                      <a:gd name="T9" fmla="*/ 59 h 141"/>
                      <a:gd name="T10" fmla="*/ 20 w 114"/>
                      <a:gd name="T11" fmla="*/ 133 h 141"/>
                      <a:gd name="T12" fmla="*/ 13 w 114"/>
                      <a:gd name="T13" fmla="*/ 140 h 141"/>
                      <a:gd name="T14" fmla="*/ 0 w 114"/>
                      <a:gd name="T15" fmla="*/ 133 h 141"/>
                      <a:gd name="T16" fmla="*/ 0 w 114"/>
                      <a:gd name="T17" fmla="*/ 44 h 141"/>
                      <a:gd name="T18" fmla="*/ 27 w 114"/>
                      <a:gd name="T19" fmla="*/ 7 h 141"/>
                      <a:gd name="T20" fmla="*/ 46 w 114"/>
                      <a:gd name="T21" fmla="*/ 0 h 141"/>
                      <a:gd name="T22" fmla="*/ 113 w 114"/>
                      <a:gd name="T23" fmla="*/ 37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4" h="141">
                        <a:moveTo>
                          <a:pt x="113" y="37"/>
                        </a:moveTo>
                        <a:lnTo>
                          <a:pt x="113" y="51"/>
                        </a:lnTo>
                        <a:lnTo>
                          <a:pt x="93" y="59"/>
                        </a:lnTo>
                        <a:lnTo>
                          <a:pt x="40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13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7" y="7"/>
                        </a:lnTo>
                        <a:lnTo>
                          <a:pt x="46" y="0"/>
                        </a:lnTo>
                        <a:lnTo>
                          <a:pt x="113" y="37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18" name="Freeform 83">
                    <a:extLst>
                      <a:ext uri="{FF2B5EF4-FFF2-40B4-BE49-F238E27FC236}">
                        <a16:creationId xmlns:a16="http://schemas.microsoft.com/office/drawing/2014/main" id="{632F1263-64ED-401E-84E1-D85E3A56DC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74"/>
                    <a:ext cx="113" cy="141"/>
                  </a:xfrm>
                  <a:custGeom>
                    <a:avLst/>
                    <a:gdLst>
                      <a:gd name="T0" fmla="*/ 112 w 113"/>
                      <a:gd name="T1" fmla="*/ 29 h 141"/>
                      <a:gd name="T2" fmla="*/ 112 w 113"/>
                      <a:gd name="T3" fmla="*/ 44 h 141"/>
                      <a:gd name="T4" fmla="*/ 93 w 113"/>
                      <a:gd name="T5" fmla="*/ 59 h 141"/>
                      <a:gd name="T6" fmla="*/ 39 w 113"/>
                      <a:gd name="T7" fmla="*/ 29 h 141"/>
                      <a:gd name="T8" fmla="*/ 20 w 113"/>
                      <a:gd name="T9" fmla="*/ 59 h 141"/>
                      <a:gd name="T10" fmla="*/ 20 w 113"/>
                      <a:gd name="T11" fmla="*/ 133 h 141"/>
                      <a:gd name="T12" fmla="*/ 6 w 113"/>
                      <a:gd name="T13" fmla="*/ 140 h 141"/>
                      <a:gd name="T14" fmla="*/ 0 w 113"/>
                      <a:gd name="T15" fmla="*/ 133 h 141"/>
                      <a:gd name="T16" fmla="*/ 0 w 113"/>
                      <a:gd name="T17" fmla="*/ 44 h 141"/>
                      <a:gd name="T18" fmla="*/ 26 w 113"/>
                      <a:gd name="T19" fmla="*/ 7 h 141"/>
                      <a:gd name="T20" fmla="*/ 39 w 113"/>
                      <a:gd name="T21" fmla="*/ 0 h 141"/>
                      <a:gd name="T22" fmla="*/ 112 w 113"/>
                      <a:gd name="T23" fmla="*/ 29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3" h="141">
                        <a:moveTo>
                          <a:pt x="112" y="29"/>
                        </a:moveTo>
                        <a:lnTo>
                          <a:pt x="112" y="44"/>
                        </a:lnTo>
                        <a:lnTo>
                          <a:pt x="93" y="59"/>
                        </a:lnTo>
                        <a:lnTo>
                          <a:pt x="39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6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6" y="7"/>
                        </a:lnTo>
                        <a:lnTo>
                          <a:pt x="39" y="0"/>
                        </a:lnTo>
                        <a:lnTo>
                          <a:pt x="112" y="29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19" name="Freeform 84">
                    <a:extLst>
                      <a:ext uri="{FF2B5EF4-FFF2-40B4-BE49-F238E27FC236}">
                        <a16:creationId xmlns:a16="http://schemas.microsoft.com/office/drawing/2014/main" id="{8C226F97-B30E-4488-A92E-BF3F156D8C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13" y="3111"/>
                    <a:ext cx="114" cy="141"/>
                  </a:xfrm>
                  <a:custGeom>
                    <a:avLst/>
                    <a:gdLst>
                      <a:gd name="T0" fmla="*/ 113 w 114"/>
                      <a:gd name="T1" fmla="*/ 37 h 141"/>
                      <a:gd name="T2" fmla="*/ 113 w 114"/>
                      <a:gd name="T3" fmla="*/ 52 h 141"/>
                      <a:gd name="T4" fmla="*/ 93 w 114"/>
                      <a:gd name="T5" fmla="*/ 59 h 141"/>
                      <a:gd name="T6" fmla="*/ 40 w 114"/>
                      <a:gd name="T7" fmla="*/ 29 h 141"/>
                      <a:gd name="T8" fmla="*/ 20 w 114"/>
                      <a:gd name="T9" fmla="*/ 59 h 141"/>
                      <a:gd name="T10" fmla="*/ 20 w 114"/>
                      <a:gd name="T11" fmla="*/ 133 h 141"/>
                      <a:gd name="T12" fmla="*/ 13 w 114"/>
                      <a:gd name="T13" fmla="*/ 140 h 141"/>
                      <a:gd name="T14" fmla="*/ 0 w 114"/>
                      <a:gd name="T15" fmla="*/ 133 h 141"/>
                      <a:gd name="T16" fmla="*/ 0 w 114"/>
                      <a:gd name="T17" fmla="*/ 44 h 141"/>
                      <a:gd name="T18" fmla="*/ 27 w 114"/>
                      <a:gd name="T19" fmla="*/ 7 h 141"/>
                      <a:gd name="T20" fmla="*/ 47 w 114"/>
                      <a:gd name="T21" fmla="*/ 0 h 141"/>
                      <a:gd name="T22" fmla="*/ 113 w 114"/>
                      <a:gd name="T23" fmla="*/ 37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4" h="141">
                        <a:moveTo>
                          <a:pt x="113" y="37"/>
                        </a:moveTo>
                        <a:lnTo>
                          <a:pt x="113" y="52"/>
                        </a:lnTo>
                        <a:lnTo>
                          <a:pt x="93" y="59"/>
                        </a:lnTo>
                        <a:lnTo>
                          <a:pt x="40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13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7" y="7"/>
                        </a:lnTo>
                        <a:lnTo>
                          <a:pt x="47" y="0"/>
                        </a:lnTo>
                        <a:lnTo>
                          <a:pt x="113" y="37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20" name="Freeform 85">
                    <a:extLst>
                      <a:ext uri="{FF2B5EF4-FFF2-40B4-BE49-F238E27FC236}">
                        <a16:creationId xmlns:a16="http://schemas.microsoft.com/office/drawing/2014/main" id="{6A8B8D5C-AB98-4BDD-AE2F-DC024893F6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81"/>
                    <a:ext cx="333" cy="179"/>
                  </a:xfrm>
                  <a:custGeom>
                    <a:avLst/>
                    <a:gdLst>
                      <a:gd name="T0" fmla="*/ 0 w 333"/>
                      <a:gd name="T1" fmla="*/ 118 h 179"/>
                      <a:gd name="T2" fmla="*/ 0 w 333"/>
                      <a:gd name="T3" fmla="*/ 74 h 179"/>
                      <a:gd name="T4" fmla="*/ 119 w 333"/>
                      <a:gd name="T5" fmla="*/ 15 h 179"/>
                      <a:gd name="T6" fmla="*/ 332 w 333"/>
                      <a:gd name="T7" fmla="*/ 0 h 179"/>
                      <a:gd name="T8" fmla="*/ 332 w 333"/>
                      <a:gd name="T9" fmla="*/ 45 h 179"/>
                      <a:gd name="T10" fmla="*/ 159 w 333"/>
                      <a:gd name="T11" fmla="*/ 178 h 179"/>
                      <a:gd name="T12" fmla="*/ 79 w 333"/>
                      <a:gd name="T13" fmla="*/ 163 h 179"/>
                      <a:gd name="T14" fmla="*/ 26 w 333"/>
                      <a:gd name="T15" fmla="*/ 133 h 179"/>
                      <a:gd name="T16" fmla="*/ 0 w 333"/>
                      <a:gd name="T17" fmla="*/ 118 h 17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33" h="179">
                        <a:moveTo>
                          <a:pt x="0" y="118"/>
                        </a:moveTo>
                        <a:lnTo>
                          <a:pt x="0" y="74"/>
                        </a:lnTo>
                        <a:lnTo>
                          <a:pt x="119" y="15"/>
                        </a:lnTo>
                        <a:lnTo>
                          <a:pt x="332" y="0"/>
                        </a:lnTo>
                        <a:lnTo>
                          <a:pt x="332" y="45"/>
                        </a:lnTo>
                        <a:lnTo>
                          <a:pt x="159" y="178"/>
                        </a:lnTo>
                        <a:lnTo>
                          <a:pt x="79" y="163"/>
                        </a:lnTo>
                        <a:lnTo>
                          <a:pt x="26" y="133"/>
                        </a:lnTo>
                        <a:lnTo>
                          <a:pt x="0" y="118"/>
                        </a:lnTo>
                      </a:path>
                    </a:pathLst>
                  </a:custGeom>
                  <a:solidFill>
                    <a:srgbClr val="FFFF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21" name="Freeform 86">
                    <a:extLst>
                      <a:ext uri="{FF2B5EF4-FFF2-40B4-BE49-F238E27FC236}">
                        <a16:creationId xmlns:a16="http://schemas.microsoft.com/office/drawing/2014/main" id="{D22DEB5C-C8E5-4E45-A08E-E2AF4E0E43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37"/>
                    <a:ext cx="333" cy="171"/>
                  </a:xfrm>
                  <a:custGeom>
                    <a:avLst/>
                    <a:gdLst>
                      <a:gd name="T0" fmla="*/ 0 w 333"/>
                      <a:gd name="T1" fmla="*/ 118 h 171"/>
                      <a:gd name="T2" fmla="*/ 179 w 333"/>
                      <a:gd name="T3" fmla="*/ 0 h 171"/>
                      <a:gd name="T4" fmla="*/ 219 w 333"/>
                      <a:gd name="T5" fmla="*/ 0 h 171"/>
                      <a:gd name="T6" fmla="*/ 292 w 333"/>
                      <a:gd name="T7" fmla="*/ 22 h 171"/>
                      <a:gd name="T8" fmla="*/ 332 w 333"/>
                      <a:gd name="T9" fmla="*/ 44 h 171"/>
                      <a:gd name="T10" fmla="*/ 159 w 333"/>
                      <a:gd name="T11" fmla="*/ 170 h 171"/>
                      <a:gd name="T12" fmla="*/ 86 w 333"/>
                      <a:gd name="T13" fmla="*/ 162 h 171"/>
                      <a:gd name="T14" fmla="*/ 33 w 333"/>
                      <a:gd name="T15" fmla="*/ 140 h 171"/>
                      <a:gd name="T16" fmla="*/ 0 w 333"/>
                      <a:gd name="T17" fmla="*/ 118 h 17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33" h="171">
                        <a:moveTo>
                          <a:pt x="0" y="118"/>
                        </a:moveTo>
                        <a:lnTo>
                          <a:pt x="179" y="0"/>
                        </a:lnTo>
                        <a:lnTo>
                          <a:pt x="219" y="0"/>
                        </a:lnTo>
                        <a:lnTo>
                          <a:pt x="292" y="22"/>
                        </a:lnTo>
                        <a:lnTo>
                          <a:pt x="332" y="44"/>
                        </a:lnTo>
                        <a:lnTo>
                          <a:pt x="159" y="170"/>
                        </a:lnTo>
                        <a:lnTo>
                          <a:pt x="86" y="162"/>
                        </a:lnTo>
                        <a:lnTo>
                          <a:pt x="33" y="140"/>
                        </a:lnTo>
                        <a:lnTo>
                          <a:pt x="0" y="118"/>
                        </a:lnTo>
                      </a:path>
                    </a:pathLst>
                  </a:custGeom>
                  <a:solidFill>
                    <a:srgbClr val="FFFF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22" name="Line 87">
                    <a:extLst>
                      <a:ext uri="{FF2B5EF4-FFF2-40B4-BE49-F238E27FC236}">
                        <a16:creationId xmlns:a16="http://schemas.microsoft.com/office/drawing/2014/main" id="{0B73D619-877F-4ECF-866E-44AAFC5EFA5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39" y="3211"/>
                    <a:ext cx="0" cy="4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23" name="Freeform 88">
                    <a:extLst>
                      <a:ext uri="{FF2B5EF4-FFF2-40B4-BE49-F238E27FC236}">
                        <a16:creationId xmlns:a16="http://schemas.microsoft.com/office/drawing/2014/main" id="{CA75C01E-70D3-4A2A-8C53-6AB10DC34F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59" y="3199"/>
                    <a:ext cx="100" cy="179"/>
                  </a:xfrm>
                  <a:custGeom>
                    <a:avLst/>
                    <a:gdLst>
                      <a:gd name="T0" fmla="*/ 13 w 100"/>
                      <a:gd name="T1" fmla="*/ 0 h 179"/>
                      <a:gd name="T2" fmla="*/ 0 w 100"/>
                      <a:gd name="T3" fmla="*/ 8 h 179"/>
                      <a:gd name="T4" fmla="*/ 0 w 100"/>
                      <a:gd name="T5" fmla="*/ 23 h 179"/>
                      <a:gd name="T6" fmla="*/ 46 w 100"/>
                      <a:gd name="T7" fmla="*/ 45 h 179"/>
                      <a:gd name="T8" fmla="*/ 80 w 100"/>
                      <a:gd name="T9" fmla="*/ 104 h 179"/>
                      <a:gd name="T10" fmla="*/ 80 w 100"/>
                      <a:gd name="T11" fmla="*/ 170 h 179"/>
                      <a:gd name="T12" fmla="*/ 93 w 100"/>
                      <a:gd name="T13" fmla="*/ 178 h 179"/>
                      <a:gd name="T14" fmla="*/ 99 w 100"/>
                      <a:gd name="T15" fmla="*/ 163 h 179"/>
                      <a:gd name="T16" fmla="*/ 99 w 100"/>
                      <a:gd name="T17" fmla="*/ 96 h 179"/>
                      <a:gd name="T18" fmla="*/ 66 w 100"/>
                      <a:gd name="T19" fmla="*/ 23 h 179"/>
                      <a:gd name="T20" fmla="*/ 13 w 100"/>
                      <a:gd name="T21" fmla="*/ 0 h 179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0" h="179">
                        <a:moveTo>
                          <a:pt x="13" y="0"/>
                        </a:moveTo>
                        <a:lnTo>
                          <a:pt x="0" y="8"/>
                        </a:lnTo>
                        <a:lnTo>
                          <a:pt x="0" y="23"/>
                        </a:lnTo>
                        <a:lnTo>
                          <a:pt x="46" y="45"/>
                        </a:lnTo>
                        <a:lnTo>
                          <a:pt x="80" y="104"/>
                        </a:lnTo>
                        <a:lnTo>
                          <a:pt x="80" y="170"/>
                        </a:lnTo>
                        <a:lnTo>
                          <a:pt x="93" y="178"/>
                        </a:lnTo>
                        <a:lnTo>
                          <a:pt x="99" y="163"/>
                        </a:lnTo>
                        <a:lnTo>
                          <a:pt x="99" y="96"/>
                        </a:lnTo>
                        <a:lnTo>
                          <a:pt x="66" y="23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24" name="Line 89">
                    <a:extLst>
                      <a:ext uri="{FF2B5EF4-FFF2-40B4-BE49-F238E27FC236}">
                        <a16:creationId xmlns:a16="http://schemas.microsoft.com/office/drawing/2014/main" id="{98C8595C-CE76-4CFC-990A-560CCF222AB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19" y="3219"/>
                    <a:ext cx="6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25" name="Freeform 90">
                    <a:extLst>
                      <a:ext uri="{FF2B5EF4-FFF2-40B4-BE49-F238E27FC236}">
                        <a16:creationId xmlns:a16="http://schemas.microsoft.com/office/drawing/2014/main" id="{3F88A46D-4887-4E00-910A-59F6BFCC2C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12" y="3148"/>
                    <a:ext cx="101" cy="178"/>
                  </a:xfrm>
                  <a:custGeom>
                    <a:avLst/>
                    <a:gdLst>
                      <a:gd name="T0" fmla="*/ 13 w 101"/>
                      <a:gd name="T1" fmla="*/ 0 h 178"/>
                      <a:gd name="T2" fmla="*/ 0 w 101"/>
                      <a:gd name="T3" fmla="*/ 7 h 178"/>
                      <a:gd name="T4" fmla="*/ 0 w 101"/>
                      <a:gd name="T5" fmla="*/ 29 h 178"/>
                      <a:gd name="T6" fmla="*/ 46 w 101"/>
                      <a:gd name="T7" fmla="*/ 44 h 178"/>
                      <a:gd name="T8" fmla="*/ 80 w 101"/>
                      <a:gd name="T9" fmla="*/ 111 h 178"/>
                      <a:gd name="T10" fmla="*/ 80 w 101"/>
                      <a:gd name="T11" fmla="*/ 177 h 178"/>
                      <a:gd name="T12" fmla="*/ 93 w 101"/>
                      <a:gd name="T13" fmla="*/ 177 h 178"/>
                      <a:gd name="T14" fmla="*/ 100 w 101"/>
                      <a:gd name="T15" fmla="*/ 170 h 178"/>
                      <a:gd name="T16" fmla="*/ 100 w 101"/>
                      <a:gd name="T17" fmla="*/ 96 h 178"/>
                      <a:gd name="T18" fmla="*/ 66 w 101"/>
                      <a:gd name="T19" fmla="*/ 22 h 178"/>
                      <a:gd name="T20" fmla="*/ 13 w 101"/>
                      <a:gd name="T21" fmla="*/ 0 h 1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1" h="178">
                        <a:moveTo>
                          <a:pt x="13" y="0"/>
                        </a:moveTo>
                        <a:lnTo>
                          <a:pt x="0" y="7"/>
                        </a:lnTo>
                        <a:lnTo>
                          <a:pt x="0" y="29"/>
                        </a:lnTo>
                        <a:lnTo>
                          <a:pt x="46" y="44"/>
                        </a:lnTo>
                        <a:lnTo>
                          <a:pt x="80" y="111"/>
                        </a:lnTo>
                        <a:lnTo>
                          <a:pt x="80" y="177"/>
                        </a:lnTo>
                        <a:lnTo>
                          <a:pt x="93" y="177"/>
                        </a:lnTo>
                        <a:lnTo>
                          <a:pt x="100" y="170"/>
                        </a:lnTo>
                        <a:lnTo>
                          <a:pt x="100" y="96"/>
                        </a:lnTo>
                        <a:lnTo>
                          <a:pt x="66" y="22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26" name="Freeform 91">
                    <a:extLst>
                      <a:ext uri="{FF2B5EF4-FFF2-40B4-BE49-F238E27FC236}">
                        <a16:creationId xmlns:a16="http://schemas.microsoft.com/office/drawing/2014/main" id="{304747EB-749B-4FD3-96E4-1592C4B0C5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72" y="3111"/>
                    <a:ext cx="100" cy="178"/>
                  </a:xfrm>
                  <a:custGeom>
                    <a:avLst/>
                    <a:gdLst>
                      <a:gd name="T0" fmla="*/ 13 w 100"/>
                      <a:gd name="T1" fmla="*/ 0 h 178"/>
                      <a:gd name="T2" fmla="*/ 0 w 100"/>
                      <a:gd name="T3" fmla="*/ 7 h 178"/>
                      <a:gd name="T4" fmla="*/ 0 w 100"/>
                      <a:gd name="T5" fmla="*/ 22 h 178"/>
                      <a:gd name="T6" fmla="*/ 46 w 100"/>
                      <a:gd name="T7" fmla="*/ 44 h 178"/>
                      <a:gd name="T8" fmla="*/ 73 w 100"/>
                      <a:gd name="T9" fmla="*/ 103 h 178"/>
                      <a:gd name="T10" fmla="*/ 73 w 100"/>
                      <a:gd name="T11" fmla="*/ 170 h 178"/>
                      <a:gd name="T12" fmla="*/ 86 w 100"/>
                      <a:gd name="T13" fmla="*/ 177 h 178"/>
                      <a:gd name="T14" fmla="*/ 99 w 100"/>
                      <a:gd name="T15" fmla="*/ 162 h 178"/>
                      <a:gd name="T16" fmla="*/ 99 w 100"/>
                      <a:gd name="T17" fmla="*/ 96 h 178"/>
                      <a:gd name="T18" fmla="*/ 66 w 100"/>
                      <a:gd name="T19" fmla="*/ 22 h 178"/>
                      <a:gd name="T20" fmla="*/ 13 w 100"/>
                      <a:gd name="T21" fmla="*/ 0 h 1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0" h="178">
                        <a:moveTo>
                          <a:pt x="13" y="0"/>
                        </a:moveTo>
                        <a:lnTo>
                          <a:pt x="0" y="7"/>
                        </a:lnTo>
                        <a:lnTo>
                          <a:pt x="0" y="22"/>
                        </a:lnTo>
                        <a:lnTo>
                          <a:pt x="46" y="44"/>
                        </a:lnTo>
                        <a:lnTo>
                          <a:pt x="73" y="103"/>
                        </a:lnTo>
                        <a:lnTo>
                          <a:pt x="73" y="170"/>
                        </a:lnTo>
                        <a:lnTo>
                          <a:pt x="86" y="177"/>
                        </a:lnTo>
                        <a:lnTo>
                          <a:pt x="99" y="162"/>
                        </a:lnTo>
                        <a:lnTo>
                          <a:pt x="99" y="96"/>
                        </a:lnTo>
                        <a:lnTo>
                          <a:pt x="66" y="22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27" name="Line 92">
                    <a:extLst>
                      <a:ext uri="{FF2B5EF4-FFF2-40B4-BE49-F238E27FC236}">
                        <a16:creationId xmlns:a16="http://schemas.microsoft.com/office/drawing/2014/main" id="{579BE495-47BB-4FE2-B400-E228BC73169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48" y="3295"/>
                    <a:ext cx="14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28" name="Line 93">
                    <a:extLst>
                      <a:ext uri="{FF2B5EF4-FFF2-40B4-BE49-F238E27FC236}">
                        <a16:creationId xmlns:a16="http://schemas.microsoft.com/office/drawing/2014/main" id="{67282765-1A99-4335-9FD0-8D0A177ECCB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72" y="3167"/>
                    <a:ext cx="6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29" name="Line 94">
                    <a:extLst>
                      <a:ext uri="{FF2B5EF4-FFF2-40B4-BE49-F238E27FC236}">
                        <a16:creationId xmlns:a16="http://schemas.microsoft.com/office/drawing/2014/main" id="{1C0A3877-4E0F-4013-B05C-C69346321C2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41" y="3214"/>
                    <a:ext cx="21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30" name="Line 95">
                    <a:extLst>
                      <a:ext uri="{FF2B5EF4-FFF2-40B4-BE49-F238E27FC236}">
                        <a16:creationId xmlns:a16="http://schemas.microsoft.com/office/drawing/2014/main" id="{EB2AAD09-7100-49E5-B928-C9552CB95B1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54" y="3207"/>
                    <a:ext cx="15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31" name="Line 96">
                    <a:extLst>
                      <a:ext uri="{FF2B5EF4-FFF2-40B4-BE49-F238E27FC236}">
                        <a16:creationId xmlns:a16="http://schemas.microsoft.com/office/drawing/2014/main" id="{67538134-F0D6-4484-BD18-144C87E523D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21" y="3133"/>
                    <a:ext cx="21" cy="7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32" name="Line 97">
                    <a:extLst>
                      <a:ext uri="{FF2B5EF4-FFF2-40B4-BE49-F238E27FC236}">
                        <a16:creationId xmlns:a16="http://schemas.microsoft.com/office/drawing/2014/main" id="{5561ED66-0B83-478D-AD85-5C23AFD3340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05" y="3233"/>
                    <a:ext cx="7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33" name="Line 98">
                    <a:extLst>
                      <a:ext uri="{FF2B5EF4-FFF2-40B4-BE49-F238E27FC236}">
                        <a16:creationId xmlns:a16="http://schemas.microsoft.com/office/drawing/2014/main" id="{CC1B30EC-83EB-4F72-9A6F-5DBD85F9079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39" y="3303"/>
                    <a:ext cx="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34" name="Line 99">
                    <a:extLst>
                      <a:ext uri="{FF2B5EF4-FFF2-40B4-BE49-F238E27FC236}">
                        <a16:creationId xmlns:a16="http://schemas.microsoft.com/office/drawing/2014/main" id="{FDD27BD7-FEC2-441D-A660-82422BFD636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92" y="3251"/>
                    <a:ext cx="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35" name="Line 100">
                    <a:extLst>
                      <a:ext uri="{FF2B5EF4-FFF2-40B4-BE49-F238E27FC236}">
                        <a16:creationId xmlns:a16="http://schemas.microsoft.com/office/drawing/2014/main" id="{134E3B33-6D76-4121-B8C2-E3A64047B7D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01" y="3244"/>
                    <a:ext cx="14" cy="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36" name="Line 101">
                    <a:extLst>
                      <a:ext uri="{FF2B5EF4-FFF2-40B4-BE49-F238E27FC236}">
                        <a16:creationId xmlns:a16="http://schemas.microsoft.com/office/drawing/2014/main" id="{65EC9FD6-51A2-4E1C-A023-EF6456518FC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58" y="3181"/>
                    <a:ext cx="7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37" name="Line 102">
                    <a:extLst>
                      <a:ext uri="{FF2B5EF4-FFF2-40B4-BE49-F238E27FC236}">
                        <a16:creationId xmlns:a16="http://schemas.microsoft.com/office/drawing/2014/main" id="{0280D553-15A7-4443-8192-9B8EC17055D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18" y="3148"/>
                    <a:ext cx="7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38" name="Line 103">
                    <a:extLst>
                      <a:ext uri="{FF2B5EF4-FFF2-40B4-BE49-F238E27FC236}">
                        <a16:creationId xmlns:a16="http://schemas.microsoft.com/office/drawing/2014/main" id="{5A1DB87C-5D95-4FF9-83DD-605533866F3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30" y="3170"/>
                    <a:ext cx="8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39" name="Line 104">
                    <a:extLst>
                      <a:ext uri="{FF2B5EF4-FFF2-40B4-BE49-F238E27FC236}">
                        <a16:creationId xmlns:a16="http://schemas.microsoft.com/office/drawing/2014/main" id="{12CB11E6-B0D3-4C5F-940D-C4BA2C1A86D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24" y="3163"/>
                    <a:ext cx="8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40" name="Line 105">
                    <a:extLst>
                      <a:ext uri="{FF2B5EF4-FFF2-40B4-BE49-F238E27FC236}">
                        <a16:creationId xmlns:a16="http://schemas.microsoft.com/office/drawing/2014/main" id="{5C113753-A149-4DE1-9B11-B6AE0A50A41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242" y="3140"/>
                    <a:ext cx="15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41" name="Line 106">
                    <a:extLst>
                      <a:ext uri="{FF2B5EF4-FFF2-40B4-BE49-F238E27FC236}">
                        <a16:creationId xmlns:a16="http://schemas.microsoft.com/office/drawing/2014/main" id="{E22F3F41-B409-496E-9C0F-8AEB0BE37F7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236" y="3116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42" name="Line 107">
                    <a:extLst>
                      <a:ext uri="{FF2B5EF4-FFF2-40B4-BE49-F238E27FC236}">
                        <a16:creationId xmlns:a16="http://schemas.microsoft.com/office/drawing/2014/main" id="{6259EEEB-E0FD-4295-B518-0C296E1FB5E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09" y="3093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43" name="Line 108">
                    <a:extLst>
                      <a:ext uri="{FF2B5EF4-FFF2-40B4-BE49-F238E27FC236}">
                        <a16:creationId xmlns:a16="http://schemas.microsoft.com/office/drawing/2014/main" id="{CFE3490C-6CB3-49CE-AEF5-3D9017C8EF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06" y="3077"/>
                    <a:ext cx="0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44" name="Line 109">
                    <a:extLst>
                      <a:ext uri="{FF2B5EF4-FFF2-40B4-BE49-F238E27FC236}">
                        <a16:creationId xmlns:a16="http://schemas.microsoft.com/office/drawing/2014/main" id="{D5D9A5F4-67DC-4002-A99C-161155BCBC6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77" y="3048"/>
                    <a:ext cx="13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45" name="Line 110">
                    <a:extLst>
                      <a:ext uri="{FF2B5EF4-FFF2-40B4-BE49-F238E27FC236}">
                        <a16:creationId xmlns:a16="http://schemas.microsoft.com/office/drawing/2014/main" id="{3632932B-AECC-4040-B489-C28E340BEDC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69" y="3034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280" name="Group 111">
                  <a:extLst>
                    <a:ext uri="{FF2B5EF4-FFF2-40B4-BE49-F238E27FC236}">
                      <a16:creationId xmlns:a16="http://schemas.microsoft.com/office/drawing/2014/main" id="{D02019F1-426E-4E89-B7CD-E547BE49A9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6" y="3059"/>
                  <a:ext cx="154" cy="90"/>
                  <a:chOff x="2306" y="3059"/>
                  <a:chExt cx="154" cy="90"/>
                </a:xfrm>
              </p:grpSpPr>
              <p:grpSp>
                <p:nvGrpSpPr>
                  <p:cNvPr id="308" name="Group 112">
                    <a:extLst>
                      <a:ext uri="{FF2B5EF4-FFF2-40B4-BE49-F238E27FC236}">
                        <a16:creationId xmlns:a16="http://schemas.microsoft.com/office/drawing/2014/main" id="{D8A5458D-DA59-4779-80D8-98BF40AA14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306" y="3059"/>
                    <a:ext cx="154" cy="90"/>
                    <a:chOff x="2306" y="3059"/>
                    <a:chExt cx="154" cy="90"/>
                  </a:xfrm>
                </p:grpSpPr>
                <p:sp>
                  <p:nvSpPr>
                    <p:cNvPr id="310" name="Freeform 113">
                      <a:extLst>
                        <a:ext uri="{FF2B5EF4-FFF2-40B4-BE49-F238E27FC236}">
                          <a16:creationId xmlns:a16="http://schemas.microsoft.com/office/drawing/2014/main" id="{91110774-69CA-4BD1-84FC-603BC9F8073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66" y="3059"/>
                      <a:ext cx="87" cy="23"/>
                    </a:xfrm>
                    <a:custGeom>
                      <a:avLst/>
                      <a:gdLst>
                        <a:gd name="T0" fmla="*/ 7 w 87"/>
                        <a:gd name="T1" fmla="*/ 22 h 23"/>
                        <a:gd name="T2" fmla="*/ 0 w 87"/>
                        <a:gd name="T3" fmla="*/ 22 h 23"/>
                        <a:gd name="T4" fmla="*/ 7 w 87"/>
                        <a:gd name="T5" fmla="*/ 8 h 23"/>
                        <a:gd name="T6" fmla="*/ 80 w 87"/>
                        <a:gd name="T7" fmla="*/ 0 h 23"/>
                        <a:gd name="T8" fmla="*/ 86 w 87"/>
                        <a:gd name="T9" fmla="*/ 0 h 23"/>
                        <a:gd name="T10" fmla="*/ 86 w 87"/>
                        <a:gd name="T11" fmla="*/ 15 h 23"/>
                        <a:gd name="T12" fmla="*/ 7 w 87"/>
                        <a:gd name="T13" fmla="*/ 22 h 23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87" h="23">
                          <a:moveTo>
                            <a:pt x="7" y="22"/>
                          </a:moveTo>
                          <a:lnTo>
                            <a:pt x="0" y="22"/>
                          </a:lnTo>
                          <a:lnTo>
                            <a:pt x="7" y="8"/>
                          </a:lnTo>
                          <a:lnTo>
                            <a:pt x="80" y="0"/>
                          </a:lnTo>
                          <a:lnTo>
                            <a:pt x="86" y="0"/>
                          </a:lnTo>
                          <a:lnTo>
                            <a:pt x="86" y="15"/>
                          </a:lnTo>
                          <a:lnTo>
                            <a:pt x="7" y="22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311" name="Freeform 114">
                      <a:extLst>
                        <a:ext uri="{FF2B5EF4-FFF2-40B4-BE49-F238E27FC236}">
                          <a16:creationId xmlns:a16="http://schemas.microsoft.com/office/drawing/2014/main" id="{9215011C-73EF-4EAD-9D98-0338877BD7B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79" y="3067"/>
                      <a:ext cx="81" cy="23"/>
                    </a:xfrm>
                    <a:custGeom>
                      <a:avLst/>
                      <a:gdLst>
                        <a:gd name="T0" fmla="*/ 0 w 81"/>
                        <a:gd name="T1" fmla="*/ 22 h 23"/>
                        <a:gd name="T2" fmla="*/ 0 w 81"/>
                        <a:gd name="T3" fmla="*/ 7 h 23"/>
                        <a:gd name="T4" fmla="*/ 80 w 81"/>
                        <a:gd name="T5" fmla="*/ 0 h 23"/>
                        <a:gd name="T6" fmla="*/ 0 w 81"/>
                        <a:gd name="T7" fmla="*/ 22 h 2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81" h="23">
                          <a:moveTo>
                            <a:pt x="0" y="22"/>
                          </a:moveTo>
                          <a:lnTo>
                            <a:pt x="0" y="7"/>
                          </a:lnTo>
                          <a:lnTo>
                            <a:pt x="80" y="0"/>
                          </a:lnTo>
                          <a:lnTo>
                            <a:pt x="0" y="22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312" name="Freeform 115">
                      <a:extLst>
                        <a:ext uri="{FF2B5EF4-FFF2-40B4-BE49-F238E27FC236}">
                          <a16:creationId xmlns:a16="http://schemas.microsoft.com/office/drawing/2014/main" id="{9D28B78F-788F-48A1-BC84-83802BD7260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79" y="3067"/>
                      <a:ext cx="81" cy="23"/>
                    </a:xfrm>
                    <a:custGeom>
                      <a:avLst/>
                      <a:gdLst>
                        <a:gd name="T0" fmla="*/ 0 w 81"/>
                        <a:gd name="T1" fmla="*/ 22 h 23"/>
                        <a:gd name="T2" fmla="*/ 0 w 81"/>
                        <a:gd name="T3" fmla="*/ 7 h 23"/>
                        <a:gd name="T4" fmla="*/ 80 w 81"/>
                        <a:gd name="T5" fmla="*/ 0 h 23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81" h="23">
                          <a:moveTo>
                            <a:pt x="0" y="22"/>
                          </a:moveTo>
                          <a:lnTo>
                            <a:pt x="0" y="7"/>
                          </a:lnTo>
                          <a:lnTo>
                            <a:pt x="80" y="0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313" name="Freeform 116">
                      <a:extLst>
                        <a:ext uri="{FF2B5EF4-FFF2-40B4-BE49-F238E27FC236}">
                          <a16:creationId xmlns:a16="http://schemas.microsoft.com/office/drawing/2014/main" id="{77B9767B-5A3A-4791-A2F7-7734ED9AC0A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06" y="3096"/>
                      <a:ext cx="81" cy="53"/>
                    </a:xfrm>
                    <a:custGeom>
                      <a:avLst/>
                      <a:gdLst>
                        <a:gd name="T0" fmla="*/ 0 w 81"/>
                        <a:gd name="T1" fmla="*/ 37 h 53"/>
                        <a:gd name="T2" fmla="*/ 0 w 81"/>
                        <a:gd name="T3" fmla="*/ 44 h 53"/>
                        <a:gd name="T4" fmla="*/ 13 w 81"/>
                        <a:gd name="T5" fmla="*/ 52 h 53"/>
                        <a:gd name="T6" fmla="*/ 80 w 81"/>
                        <a:gd name="T7" fmla="*/ 7 h 53"/>
                        <a:gd name="T8" fmla="*/ 80 w 81"/>
                        <a:gd name="T9" fmla="*/ 0 h 53"/>
                        <a:gd name="T10" fmla="*/ 73 w 81"/>
                        <a:gd name="T11" fmla="*/ 0 h 53"/>
                        <a:gd name="T12" fmla="*/ 0 w 81"/>
                        <a:gd name="T13" fmla="*/ 37 h 53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81" h="53">
                          <a:moveTo>
                            <a:pt x="0" y="37"/>
                          </a:moveTo>
                          <a:lnTo>
                            <a:pt x="0" y="44"/>
                          </a:lnTo>
                          <a:lnTo>
                            <a:pt x="13" y="52"/>
                          </a:lnTo>
                          <a:lnTo>
                            <a:pt x="80" y="7"/>
                          </a:lnTo>
                          <a:lnTo>
                            <a:pt x="80" y="0"/>
                          </a:lnTo>
                          <a:lnTo>
                            <a:pt x="73" y="0"/>
                          </a:lnTo>
                          <a:lnTo>
                            <a:pt x="0" y="37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314" name="Freeform 117">
                      <a:extLst>
                        <a:ext uri="{FF2B5EF4-FFF2-40B4-BE49-F238E27FC236}">
                          <a16:creationId xmlns:a16="http://schemas.microsoft.com/office/drawing/2014/main" id="{00639CD6-BBC1-4D5E-8E6E-35B04E5011F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53" y="3067"/>
                      <a:ext cx="21" cy="37"/>
                    </a:xfrm>
                    <a:custGeom>
                      <a:avLst/>
                      <a:gdLst>
                        <a:gd name="T0" fmla="*/ 0 w 21"/>
                        <a:gd name="T1" fmla="*/ 36 h 37"/>
                        <a:gd name="T2" fmla="*/ 13 w 21"/>
                        <a:gd name="T3" fmla="*/ 0 h 37"/>
                        <a:gd name="T4" fmla="*/ 20 w 21"/>
                        <a:gd name="T5" fmla="*/ 0 h 37"/>
                        <a:gd name="T6" fmla="*/ 13 w 21"/>
                        <a:gd name="T7" fmla="*/ 14 h 37"/>
                        <a:gd name="T8" fmla="*/ 20 w 21"/>
                        <a:gd name="T9" fmla="*/ 14 h 37"/>
                        <a:gd name="T10" fmla="*/ 13 w 21"/>
                        <a:gd name="T11" fmla="*/ 29 h 37"/>
                        <a:gd name="T12" fmla="*/ 0 w 21"/>
                        <a:gd name="T13" fmla="*/ 36 h 3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21" h="37">
                          <a:moveTo>
                            <a:pt x="0" y="36"/>
                          </a:moveTo>
                          <a:lnTo>
                            <a:pt x="13" y="0"/>
                          </a:lnTo>
                          <a:lnTo>
                            <a:pt x="20" y="0"/>
                          </a:lnTo>
                          <a:lnTo>
                            <a:pt x="13" y="14"/>
                          </a:lnTo>
                          <a:lnTo>
                            <a:pt x="20" y="14"/>
                          </a:lnTo>
                          <a:lnTo>
                            <a:pt x="13" y="29"/>
                          </a:lnTo>
                          <a:lnTo>
                            <a:pt x="0" y="36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315" name="Freeform 118">
                      <a:extLst>
                        <a:ext uri="{FF2B5EF4-FFF2-40B4-BE49-F238E27FC236}">
                          <a16:creationId xmlns:a16="http://schemas.microsoft.com/office/drawing/2014/main" id="{69063238-A8F5-445E-824E-D85538C7CB4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53" y="3067"/>
                      <a:ext cx="21" cy="37"/>
                    </a:xfrm>
                    <a:custGeom>
                      <a:avLst/>
                      <a:gdLst>
                        <a:gd name="T0" fmla="*/ 0 w 21"/>
                        <a:gd name="T1" fmla="*/ 36 h 37"/>
                        <a:gd name="T2" fmla="*/ 13 w 21"/>
                        <a:gd name="T3" fmla="*/ 0 h 37"/>
                        <a:gd name="T4" fmla="*/ 20 w 21"/>
                        <a:gd name="T5" fmla="*/ 0 h 37"/>
                        <a:gd name="T6" fmla="*/ 13 w 21"/>
                        <a:gd name="T7" fmla="*/ 14 h 37"/>
                        <a:gd name="T8" fmla="*/ 20 w 21"/>
                        <a:gd name="T9" fmla="*/ 14 h 37"/>
                        <a:gd name="T10" fmla="*/ 13 w 21"/>
                        <a:gd name="T11" fmla="*/ 29 h 37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21" h="37">
                          <a:moveTo>
                            <a:pt x="0" y="36"/>
                          </a:moveTo>
                          <a:lnTo>
                            <a:pt x="13" y="0"/>
                          </a:lnTo>
                          <a:lnTo>
                            <a:pt x="20" y="0"/>
                          </a:lnTo>
                          <a:lnTo>
                            <a:pt x="13" y="14"/>
                          </a:lnTo>
                          <a:lnTo>
                            <a:pt x="20" y="14"/>
                          </a:lnTo>
                          <a:lnTo>
                            <a:pt x="13" y="29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316" name="Line 119">
                      <a:extLst>
                        <a:ext uri="{FF2B5EF4-FFF2-40B4-BE49-F238E27FC236}">
                          <a16:creationId xmlns:a16="http://schemas.microsoft.com/office/drawing/2014/main" id="{13B1E089-4905-4FF8-A286-1790C74D48F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319" y="3115"/>
                      <a:ext cx="36" cy="2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</p:grpSp>
              <p:sp>
                <p:nvSpPr>
                  <p:cNvPr id="309" name="Freeform 120">
                    <a:extLst>
                      <a:ext uri="{FF2B5EF4-FFF2-40B4-BE49-F238E27FC236}">
                        <a16:creationId xmlns:a16="http://schemas.microsoft.com/office/drawing/2014/main" id="{CC9EDB98-66FD-4EAF-B9C5-305B0DF2BD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66" y="3067"/>
                    <a:ext cx="21" cy="52"/>
                  </a:xfrm>
                  <a:custGeom>
                    <a:avLst/>
                    <a:gdLst>
                      <a:gd name="T0" fmla="*/ 13 w 21"/>
                      <a:gd name="T1" fmla="*/ 0 h 52"/>
                      <a:gd name="T2" fmla="*/ 0 w 21"/>
                      <a:gd name="T3" fmla="*/ 51 h 52"/>
                      <a:gd name="T4" fmla="*/ 7 w 21"/>
                      <a:gd name="T5" fmla="*/ 51 h 52"/>
                      <a:gd name="T6" fmla="*/ 20 w 21"/>
                      <a:gd name="T7" fmla="*/ 0 h 52"/>
                      <a:gd name="T8" fmla="*/ 13 w 21"/>
                      <a:gd name="T9" fmla="*/ 0 h 5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" h="52">
                        <a:moveTo>
                          <a:pt x="13" y="0"/>
                        </a:moveTo>
                        <a:lnTo>
                          <a:pt x="0" y="51"/>
                        </a:lnTo>
                        <a:lnTo>
                          <a:pt x="7" y="51"/>
                        </a:lnTo>
                        <a:lnTo>
                          <a:pt x="20" y="0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sp>
              <p:nvSpPr>
                <p:cNvPr id="281" name="Freeform 121">
                  <a:extLst>
                    <a:ext uri="{FF2B5EF4-FFF2-40B4-BE49-F238E27FC236}">
                      <a16:creationId xmlns:a16="http://schemas.microsoft.com/office/drawing/2014/main" id="{E90B8F1F-48E4-4188-B7A9-E10CC0A9E2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" y="3074"/>
                  <a:ext cx="54" cy="30"/>
                </a:xfrm>
                <a:custGeom>
                  <a:avLst/>
                  <a:gdLst>
                    <a:gd name="T0" fmla="*/ 0 w 54"/>
                    <a:gd name="T1" fmla="*/ 29 h 30"/>
                    <a:gd name="T2" fmla="*/ 7 w 54"/>
                    <a:gd name="T3" fmla="*/ 22 h 30"/>
                    <a:gd name="T4" fmla="*/ 40 w 54"/>
                    <a:gd name="T5" fmla="*/ 0 h 30"/>
                    <a:gd name="T6" fmla="*/ 53 w 54"/>
                    <a:gd name="T7" fmla="*/ 7 h 30"/>
                    <a:gd name="T8" fmla="*/ 0 w 54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4" h="30">
                      <a:moveTo>
                        <a:pt x="0" y="29"/>
                      </a:moveTo>
                      <a:lnTo>
                        <a:pt x="7" y="22"/>
                      </a:lnTo>
                      <a:lnTo>
                        <a:pt x="40" y="0"/>
                      </a:lnTo>
                      <a:lnTo>
                        <a:pt x="53" y="7"/>
                      </a:lnTo>
                      <a:lnTo>
                        <a:pt x="0" y="29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2" name="Freeform 122">
                  <a:extLst>
                    <a:ext uri="{FF2B5EF4-FFF2-40B4-BE49-F238E27FC236}">
                      <a16:creationId xmlns:a16="http://schemas.microsoft.com/office/drawing/2014/main" id="{B3CB099E-65D1-47C2-934C-463205B3B1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" y="3074"/>
                  <a:ext cx="54" cy="30"/>
                </a:xfrm>
                <a:custGeom>
                  <a:avLst/>
                  <a:gdLst>
                    <a:gd name="T0" fmla="*/ 0 w 54"/>
                    <a:gd name="T1" fmla="*/ 29 h 30"/>
                    <a:gd name="T2" fmla="*/ 7 w 54"/>
                    <a:gd name="T3" fmla="*/ 22 h 30"/>
                    <a:gd name="T4" fmla="*/ 40 w 54"/>
                    <a:gd name="T5" fmla="*/ 0 h 30"/>
                    <a:gd name="T6" fmla="*/ 53 w 54"/>
                    <a:gd name="T7" fmla="*/ 7 h 3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30">
                      <a:moveTo>
                        <a:pt x="0" y="29"/>
                      </a:moveTo>
                      <a:lnTo>
                        <a:pt x="7" y="22"/>
                      </a:lnTo>
                      <a:lnTo>
                        <a:pt x="40" y="0"/>
                      </a:lnTo>
                      <a:lnTo>
                        <a:pt x="53" y="7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3" name="Freeform 123">
                  <a:extLst>
                    <a:ext uri="{FF2B5EF4-FFF2-40B4-BE49-F238E27FC236}">
                      <a16:creationId xmlns:a16="http://schemas.microsoft.com/office/drawing/2014/main" id="{EE52138B-A4E6-498B-80F6-1DD72090D0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33" y="3074"/>
                  <a:ext cx="226" cy="104"/>
                </a:xfrm>
                <a:custGeom>
                  <a:avLst/>
                  <a:gdLst>
                    <a:gd name="T0" fmla="*/ 59 w 226"/>
                    <a:gd name="T1" fmla="*/ 29 h 104"/>
                    <a:gd name="T2" fmla="*/ 0 w 226"/>
                    <a:gd name="T3" fmla="*/ 66 h 104"/>
                    <a:gd name="T4" fmla="*/ 99 w 226"/>
                    <a:gd name="T5" fmla="*/ 103 h 104"/>
                    <a:gd name="T6" fmla="*/ 225 w 226"/>
                    <a:gd name="T7" fmla="*/ 29 h 104"/>
                    <a:gd name="T8" fmla="*/ 119 w 226"/>
                    <a:gd name="T9" fmla="*/ 0 h 104"/>
                    <a:gd name="T10" fmla="*/ 59 w 226"/>
                    <a:gd name="T11" fmla="*/ 29 h 10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26" h="104">
                      <a:moveTo>
                        <a:pt x="59" y="29"/>
                      </a:moveTo>
                      <a:lnTo>
                        <a:pt x="0" y="66"/>
                      </a:lnTo>
                      <a:lnTo>
                        <a:pt x="99" y="103"/>
                      </a:lnTo>
                      <a:lnTo>
                        <a:pt x="225" y="29"/>
                      </a:lnTo>
                      <a:lnTo>
                        <a:pt x="119" y="0"/>
                      </a:lnTo>
                      <a:lnTo>
                        <a:pt x="59" y="29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4" name="Freeform 124">
                  <a:extLst>
                    <a:ext uri="{FF2B5EF4-FFF2-40B4-BE49-F238E27FC236}">
                      <a16:creationId xmlns:a16="http://schemas.microsoft.com/office/drawing/2014/main" id="{9016A348-18D5-4BAD-9484-A578670F7D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44"/>
                  <a:ext cx="80" cy="60"/>
                </a:xfrm>
                <a:custGeom>
                  <a:avLst/>
                  <a:gdLst>
                    <a:gd name="T0" fmla="*/ 0 w 80"/>
                    <a:gd name="T1" fmla="*/ 15 h 60"/>
                    <a:gd name="T2" fmla="*/ 33 w 80"/>
                    <a:gd name="T3" fmla="*/ 0 h 60"/>
                    <a:gd name="T4" fmla="*/ 79 w 80"/>
                    <a:gd name="T5" fmla="*/ 15 h 60"/>
                    <a:gd name="T6" fmla="*/ 79 w 80"/>
                    <a:gd name="T7" fmla="*/ 45 h 60"/>
                    <a:gd name="T8" fmla="*/ 46 w 80"/>
                    <a:gd name="T9" fmla="*/ 59 h 60"/>
                    <a:gd name="T10" fmla="*/ 33 w 80"/>
                    <a:gd name="T11" fmla="*/ 59 h 60"/>
                    <a:gd name="T12" fmla="*/ 0 w 80"/>
                    <a:gd name="T13" fmla="*/ 15 h 6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80" h="60">
                      <a:moveTo>
                        <a:pt x="0" y="15"/>
                      </a:moveTo>
                      <a:lnTo>
                        <a:pt x="33" y="0"/>
                      </a:lnTo>
                      <a:lnTo>
                        <a:pt x="79" y="15"/>
                      </a:lnTo>
                      <a:lnTo>
                        <a:pt x="79" y="45"/>
                      </a:lnTo>
                      <a:lnTo>
                        <a:pt x="46" y="59"/>
                      </a:lnTo>
                      <a:lnTo>
                        <a:pt x="33" y="59"/>
                      </a:lnTo>
                      <a:lnTo>
                        <a:pt x="0" y="15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5" name="Freeform 125">
                  <a:extLst>
                    <a:ext uri="{FF2B5EF4-FFF2-40B4-BE49-F238E27FC236}">
                      <a16:creationId xmlns:a16="http://schemas.microsoft.com/office/drawing/2014/main" id="{07A792DA-AC64-48C3-A457-D1F690A130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44"/>
                  <a:ext cx="80" cy="60"/>
                </a:xfrm>
                <a:custGeom>
                  <a:avLst/>
                  <a:gdLst>
                    <a:gd name="T0" fmla="*/ 0 w 80"/>
                    <a:gd name="T1" fmla="*/ 15 h 60"/>
                    <a:gd name="T2" fmla="*/ 33 w 80"/>
                    <a:gd name="T3" fmla="*/ 0 h 60"/>
                    <a:gd name="T4" fmla="*/ 79 w 80"/>
                    <a:gd name="T5" fmla="*/ 15 h 60"/>
                    <a:gd name="T6" fmla="*/ 79 w 80"/>
                    <a:gd name="T7" fmla="*/ 45 h 60"/>
                    <a:gd name="T8" fmla="*/ 46 w 80"/>
                    <a:gd name="T9" fmla="*/ 59 h 60"/>
                    <a:gd name="T10" fmla="*/ 33 w 80"/>
                    <a:gd name="T11" fmla="*/ 59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80" h="60">
                      <a:moveTo>
                        <a:pt x="0" y="15"/>
                      </a:moveTo>
                      <a:lnTo>
                        <a:pt x="33" y="0"/>
                      </a:lnTo>
                      <a:lnTo>
                        <a:pt x="79" y="15"/>
                      </a:lnTo>
                      <a:lnTo>
                        <a:pt x="79" y="45"/>
                      </a:lnTo>
                      <a:lnTo>
                        <a:pt x="46" y="59"/>
                      </a:lnTo>
                      <a:lnTo>
                        <a:pt x="33" y="59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6" name="Freeform 126">
                  <a:extLst>
                    <a:ext uri="{FF2B5EF4-FFF2-40B4-BE49-F238E27FC236}">
                      <a16:creationId xmlns:a16="http://schemas.microsoft.com/office/drawing/2014/main" id="{330BBAEA-4702-4372-8B96-D9577AEAF9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59"/>
                  <a:ext cx="74" cy="17"/>
                </a:xfrm>
                <a:custGeom>
                  <a:avLst/>
                  <a:gdLst>
                    <a:gd name="T0" fmla="*/ 0 w 74"/>
                    <a:gd name="T1" fmla="*/ 0 h 17"/>
                    <a:gd name="T2" fmla="*/ 46 w 74"/>
                    <a:gd name="T3" fmla="*/ 16 h 17"/>
                    <a:gd name="T4" fmla="*/ 73 w 74"/>
                    <a:gd name="T5" fmla="*/ 0 h 17"/>
                    <a:gd name="T6" fmla="*/ 0 w 74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4" h="17">
                      <a:moveTo>
                        <a:pt x="0" y="0"/>
                      </a:moveTo>
                      <a:lnTo>
                        <a:pt x="46" y="16"/>
                      </a:lnTo>
                      <a:lnTo>
                        <a:pt x="73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7" name="Freeform 127">
                  <a:extLst>
                    <a:ext uri="{FF2B5EF4-FFF2-40B4-BE49-F238E27FC236}">
                      <a16:creationId xmlns:a16="http://schemas.microsoft.com/office/drawing/2014/main" id="{58A1D54A-BCE4-4161-9229-2799CED225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59"/>
                  <a:ext cx="74" cy="17"/>
                </a:xfrm>
                <a:custGeom>
                  <a:avLst/>
                  <a:gdLst>
                    <a:gd name="T0" fmla="*/ 0 w 74"/>
                    <a:gd name="T1" fmla="*/ 0 h 17"/>
                    <a:gd name="T2" fmla="*/ 46 w 74"/>
                    <a:gd name="T3" fmla="*/ 16 h 17"/>
                    <a:gd name="T4" fmla="*/ 73 w 74"/>
                    <a:gd name="T5" fmla="*/ 0 h 1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4" h="17">
                      <a:moveTo>
                        <a:pt x="0" y="0"/>
                      </a:moveTo>
                      <a:lnTo>
                        <a:pt x="46" y="16"/>
                      </a:lnTo>
                      <a:lnTo>
                        <a:pt x="73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grpSp>
              <p:nvGrpSpPr>
                <p:cNvPr id="288" name="Group 128">
                  <a:extLst>
                    <a:ext uri="{FF2B5EF4-FFF2-40B4-BE49-F238E27FC236}">
                      <a16:creationId xmlns:a16="http://schemas.microsoft.com/office/drawing/2014/main" id="{D960F96E-FAA3-422B-B733-1BF0565F78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65" y="3067"/>
                  <a:ext cx="24" cy="24"/>
                  <a:chOff x="2565" y="3067"/>
                  <a:chExt cx="24" cy="24"/>
                </a:xfrm>
              </p:grpSpPr>
              <p:sp>
                <p:nvSpPr>
                  <p:cNvPr id="303" name="Freeform 129">
                    <a:extLst>
                      <a:ext uri="{FF2B5EF4-FFF2-40B4-BE49-F238E27FC236}">
                        <a16:creationId xmlns:a16="http://schemas.microsoft.com/office/drawing/2014/main" id="{9BA6814E-4C80-460F-A233-EAD6CB6E31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67"/>
                    <a:ext cx="21" cy="23"/>
                  </a:xfrm>
                  <a:custGeom>
                    <a:avLst/>
                    <a:gdLst>
                      <a:gd name="T0" fmla="*/ 0 w 21"/>
                      <a:gd name="T1" fmla="*/ 22 h 23"/>
                      <a:gd name="T2" fmla="*/ 0 w 21"/>
                      <a:gd name="T3" fmla="*/ 7 h 23"/>
                      <a:gd name="T4" fmla="*/ 13 w 21"/>
                      <a:gd name="T5" fmla="*/ 0 h 23"/>
                      <a:gd name="T6" fmla="*/ 20 w 21"/>
                      <a:gd name="T7" fmla="*/ 0 h 23"/>
                      <a:gd name="T8" fmla="*/ 20 w 21"/>
                      <a:gd name="T9" fmla="*/ 22 h 23"/>
                      <a:gd name="T10" fmla="*/ 0 w 21"/>
                      <a:gd name="T11" fmla="*/ 22 h 2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1" h="23">
                        <a:moveTo>
                          <a:pt x="0" y="22"/>
                        </a:moveTo>
                        <a:lnTo>
                          <a:pt x="0" y="7"/>
                        </a:lnTo>
                        <a:lnTo>
                          <a:pt x="13" y="0"/>
                        </a:lnTo>
                        <a:lnTo>
                          <a:pt x="20" y="0"/>
                        </a:lnTo>
                        <a:lnTo>
                          <a:pt x="20" y="22"/>
                        </a:lnTo>
                        <a:lnTo>
                          <a:pt x="0" y="22"/>
                        </a:lnTo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04" name="Freeform 130">
                    <a:extLst>
                      <a:ext uri="{FF2B5EF4-FFF2-40B4-BE49-F238E27FC236}">
                        <a16:creationId xmlns:a16="http://schemas.microsoft.com/office/drawing/2014/main" id="{593100A7-F871-4BC5-A657-24919F2FB1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67"/>
                    <a:ext cx="21" cy="23"/>
                  </a:xfrm>
                  <a:custGeom>
                    <a:avLst/>
                    <a:gdLst>
                      <a:gd name="T0" fmla="*/ 0 w 21"/>
                      <a:gd name="T1" fmla="*/ 22 h 23"/>
                      <a:gd name="T2" fmla="*/ 0 w 21"/>
                      <a:gd name="T3" fmla="*/ 7 h 23"/>
                      <a:gd name="T4" fmla="*/ 13 w 21"/>
                      <a:gd name="T5" fmla="*/ 0 h 23"/>
                      <a:gd name="T6" fmla="*/ 20 w 21"/>
                      <a:gd name="T7" fmla="*/ 0 h 23"/>
                      <a:gd name="T8" fmla="*/ 20 w 21"/>
                      <a:gd name="T9" fmla="*/ 22 h 2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" h="23">
                        <a:moveTo>
                          <a:pt x="0" y="22"/>
                        </a:moveTo>
                        <a:lnTo>
                          <a:pt x="0" y="7"/>
                        </a:lnTo>
                        <a:lnTo>
                          <a:pt x="13" y="0"/>
                        </a:lnTo>
                        <a:lnTo>
                          <a:pt x="20" y="0"/>
                        </a:lnTo>
                        <a:lnTo>
                          <a:pt x="20" y="22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05" name="Freeform 131">
                    <a:extLst>
                      <a:ext uri="{FF2B5EF4-FFF2-40B4-BE49-F238E27FC236}">
                        <a16:creationId xmlns:a16="http://schemas.microsoft.com/office/drawing/2014/main" id="{3FD09C1A-E136-497F-B2FB-B26D1CD624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74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6 w 17"/>
                      <a:gd name="T3" fmla="*/ 0 h 17"/>
                      <a:gd name="T4" fmla="*/ 16 w 17"/>
                      <a:gd name="T5" fmla="*/ 16 h 17"/>
                      <a:gd name="T6" fmla="*/ 0 w 17"/>
                      <a:gd name="T7" fmla="*/ 0 h 1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7" h="17">
                        <a:moveTo>
                          <a:pt x="0" y="0"/>
                        </a:moveTo>
                        <a:lnTo>
                          <a:pt x="16" y="0"/>
                        </a:lnTo>
                        <a:lnTo>
                          <a:pt x="16" y="1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06" name="Freeform 132">
                    <a:extLst>
                      <a:ext uri="{FF2B5EF4-FFF2-40B4-BE49-F238E27FC236}">
                        <a16:creationId xmlns:a16="http://schemas.microsoft.com/office/drawing/2014/main" id="{C6BB1241-B1C8-4E55-8A70-6F912A24B0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74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6 w 17"/>
                      <a:gd name="T3" fmla="*/ 0 h 17"/>
                      <a:gd name="T4" fmla="*/ 16 w 17"/>
                      <a:gd name="T5" fmla="*/ 16 h 17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" h="17">
                        <a:moveTo>
                          <a:pt x="0" y="0"/>
                        </a:moveTo>
                        <a:lnTo>
                          <a:pt x="16" y="0"/>
                        </a:lnTo>
                        <a:lnTo>
                          <a:pt x="16" y="16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07" name="Line 133">
                    <a:extLst>
                      <a:ext uri="{FF2B5EF4-FFF2-40B4-BE49-F238E27FC236}">
                        <a16:creationId xmlns:a16="http://schemas.microsoft.com/office/drawing/2014/main" id="{7BC0B6D2-9F2D-4F5A-A63C-6B5034A8881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68" y="3071"/>
                    <a:ext cx="21" cy="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sp>
              <p:nvSpPr>
                <p:cNvPr id="289" name="Freeform 134">
                  <a:extLst>
                    <a:ext uri="{FF2B5EF4-FFF2-40B4-BE49-F238E27FC236}">
                      <a16:creationId xmlns:a16="http://schemas.microsoft.com/office/drawing/2014/main" id="{D06CE649-9E5B-4A4D-90B3-27F728AD73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2" y="3133"/>
                  <a:ext cx="74" cy="60"/>
                </a:xfrm>
                <a:custGeom>
                  <a:avLst/>
                  <a:gdLst>
                    <a:gd name="T0" fmla="*/ 73 w 74"/>
                    <a:gd name="T1" fmla="*/ 15 h 60"/>
                    <a:gd name="T2" fmla="*/ 73 w 74"/>
                    <a:gd name="T3" fmla="*/ 7 h 60"/>
                    <a:gd name="T4" fmla="*/ 67 w 74"/>
                    <a:gd name="T5" fmla="*/ 0 h 60"/>
                    <a:gd name="T6" fmla="*/ 0 w 74"/>
                    <a:gd name="T7" fmla="*/ 44 h 60"/>
                    <a:gd name="T8" fmla="*/ 0 w 74"/>
                    <a:gd name="T9" fmla="*/ 52 h 60"/>
                    <a:gd name="T10" fmla="*/ 14 w 74"/>
                    <a:gd name="T11" fmla="*/ 59 h 60"/>
                    <a:gd name="T12" fmla="*/ 73 w 74"/>
                    <a:gd name="T13" fmla="*/ 15 h 6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4" h="60">
                      <a:moveTo>
                        <a:pt x="73" y="15"/>
                      </a:moveTo>
                      <a:lnTo>
                        <a:pt x="73" y="7"/>
                      </a:lnTo>
                      <a:lnTo>
                        <a:pt x="67" y="0"/>
                      </a:lnTo>
                      <a:lnTo>
                        <a:pt x="0" y="44"/>
                      </a:lnTo>
                      <a:lnTo>
                        <a:pt x="0" y="52"/>
                      </a:lnTo>
                      <a:lnTo>
                        <a:pt x="14" y="59"/>
                      </a:lnTo>
                      <a:lnTo>
                        <a:pt x="73" y="1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0" name="Freeform 135">
                  <a:extLst>
                    <a:ext uri="{FF2B5EF4-FFF2-40B4-BE49-F238E27FC236}">
                      <a16:creationId xmlns:a16="http://schemas.microsoft.com/office/drawing/2014/main" id="{EDE1E8A6-0DC6-46F0-9CD1-AA03D4DAA4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59"/>
                  <a:ext cx="161" cy="105"/>
                </a:xfrm>
                <a:custGeom>
                  <a:avLst/>
                  <a:gdLst>
                    <a:gd name="T0" fmla="*/ 0 w 161"/>
                    <a:gd name="T1" fmla="*/ 52 h 105"/>
                    <a:gd name="T2" fmla="*/ 0 w 161"/>
                    <a:gd name="T3" fmla="*/ 81 h 105"/>
                    <a:gd name="T4" fmla="*/ 73 w 161"/>
                    <a:gd name="T5" fmla="*/ 104 h 105"/>
                    <a:gd name="T6" fmla="*/ 133 w 161"/>
                    <a:gd name="T7" fmla="*/ 67 h 105"/>
                    <a:gd name="T8" fmla="*/ 160 w 161"/>
                    <a:gd name="T9" fmla="*/ 44 h 105"/>
                    <a:gd name="T10" fmla="*/ 160 w 161"/>
                    <a:gd name="T11" fmla="*/ 22 h 105"/>
                    <a:gd name="T12" fmla="*/ 113 w 161"/>
                    <a:gd name="T13" fmla="*/ 8 h 105"/>
                    <a:gd name="T14" fmla="*/ 93 w 161"/>
                    <a:gd name="T15" fmla="*/ 0 h 105"/>
                    <a:gd name="T16" fmla="*/ 0 w 161"/>
                    <a:gd name="T17" fmla="*/ 52 h 10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1" h="105">
                      <a:moveTo>
                        <a:pt x="0" y="52"/>
                      </a:moveTo>
                      <a:lnTo>
                        <a:pt x="0" y="81"/>
                      </a:lnTo>
                      <a:lnTo>
                        <a:pt x="73" y="104"/>
                      </a:lnTo>
                      <a:lnTo>
                        <a:pt x="133" y="67"/>
                      </a:lnTo>
                      <a:lnTo>
                        <a:pt x="160" y="44"/>
                      </a:lnTo>
                      <a:lnTo>
                        <a:pt x="160" y="22"/>
                      </a:lnTo>
                      <a:lnTo>
                        <a:pt x="113" y="8"/>
                      </a:lnTo>
                      <a:lnTo>
                        <a:pt x="93" y="0"/>
                      </a:lnTo>
                      <a:lnTo>
                        <a:pt x="0" y="52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1" name="Freeform 136">
                  <a:extLst>
                    <a:ext uri="{FF2B5EF4-FFF2-40B4-BE49-F238E27FC236}">
                      <a16:creationId xmlns:a16="http://schemas.microsoft.com/office/drawing/2014/main" id="{20F7CAF7-2062-447E-BB46-427EF02E4D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5" y="3081"/>
                  <a:ext cx="101" cy="46"/>
                </a:xfrm>
                <a:custGeom>
                  <a:avLst/>
                  <a:gdLst>
                    <a:gd name="T0" fmla="*/ 0 w 101"/>
                    <a:gd name="T1" fmla="*/ 45 h 46"/>
                    <a:gd name="T2" fmla="*/ 7 w 101"/>
                    <a:gd name="T3" fmla="*/ 22 h 46"/>
                    <a:gd name="T4" fmla="*/ 93 w 101"/>
                    <a:gd name="T5" fmla="*/ 0 h 46"/>
                    <a:gd name="T6" fmla="*/ 100 w 101"/>
                    <a:gd name="T7" fmla="*/ 8 h 46"/>
                    <a:gd name="T8" fmla="*/ 100 w 101"/>
                    <a:gd name="T9" fmla="*/ 15 h 46"/>
                    <a:gd name="T10" fmla="*/ 7 w 101"/>
                    <a:gd name="T11" fmla="*/ 45 h 46"/>
                    <a:gd name="T12" fmla="*/ 0 w 101"/>
                    <a:gd name="T13" fmla="*/ 45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01" h="46">
                      <a:moveTo>
                        <a:pt x="0" y="45"/>
                      </a:moveTo>
                      <a:lnTo>
                        <a:pt x="7" y="22"/>
                      </a:lnTo>
                      <a:lnTo>
                        <a:pt x="93" y="0"/>
                      </a:lnTo>
                      <a:lnTo>
                        <a:pt x="100" y="8"/>
                      </a:lnTo>
                      <a:lnTo>
                        <a:pt x="100" y="15"/>
                      </a:lnTo>
                      <a:lnTo>
                        <a:pt x="7" y="45"/>
                      </a:lnTo>
                      <a:lnTo>
                        <a:pt x="0" y="4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2" name="Line 137">
                  <a:extLst>
                    <a:ext uri="{FF2B5EF4-FFF2-40B4-BE49-F238E27FC236}">
                      <a16:creationId xmlns:a16="http://schemas.microsoft.com/office/drawing/2014/main" id="{1C8D8D7D-7ED4-4173-BAB6-9884F2836C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32" y="3137"/>
                  <a:ext cx="0" cy="2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3" name="Freeform 138">
                  <a:extLst>
                    <a:ext uri="{FF2B5EF4-FFF2-40B4-BE49-F238E27FC236}">
                      <a16:creationId xmlns:a16="http://schemas.microsoft.com/office/drawing/2014/main" id="{E89FDFDB-147C-40EF-AE23-963A73149E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72" y="3111"/>
                  <a:ext cx="21" cy="38"/>
                </a:xfrm>
                <a:custGeom>
                  <a:avLst/>
                  <a:gdLst>
                    <a:gd name="T0" fmla="*/ 20 w 21"/>
                    <a:gd name="T1" fmla="*/ 15 h 38"/>
                    <a:gd name="T2" fmla="*/ 13 w 21"/>
                    <a:gd name="T3" fmla="*/ 29 h 38"/>
                    <a:gd name="T4" fmla="*/ 0 w 21"/>
                    <a:gd name="T5" fmla="*/ 37 h 38"/>
                    <a:gd name="T6" fmla="*/ 13 w 21"/>
                    <a:gd name="T7" fmla="*/ 0 h 38"/>
                    <a:gd name="T8" fmla="*/ 20 w 21"/>
                    <a:gd name="T9" fmla="*/ 15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" h="38">
                      <a:moveTo>
                        <a:pt x="20" y="15"/>
                      </a:moveTo>
                      <a:lnTo>
                        <a:pt x="13" y="29"/>
                      </a:lnTo>
                      <a:lnTo>
                        <a:pt x="0" y="37"/>
                      </a:lnTo>
                      <a:lnTo>
                        <a:pt x="13" y="0"/>
                      </a:lnTo>
                      <a:lnTo>
                        <a:pt x="20" y="1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4" name="Line 139">
                  <a:extLst>
                    <a:ext uri="{FF2B5EF4-FFF2-40B4-BE49-F238E27FC236}">
                      <a16:creationId xmlns:a16="http://schemas.microsoft.com/office/drawing/2014/main" id="{77CA44CF-3F31-4251-9D77-5BDD4BE4DE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66" y="2886"/>
                  <a:ext cx="0" cy="17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5" name="Line 140">
                  <a:extLst>
                    <a:ext uri="{FF2B5EF4-FFF2-40B4-BE49-F238E27FC236}">
                      <a16:creationId xmlns:a16="http://schemas.microsoft.com/office/drawing/2014/main" id="{C2B0F15B-C445-4EAA-92D8-286956CBFD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12" y="3074"/>
                  <a:ext cx="0" cy="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6" name="Freeform 141">
                  <a:extLst>
                    <a:ext uri="{FF2B5EF4-FFF2-40B4-BE49-F238E27FC236}">
                      <a16:creationId xmlns:a16="http://schemas.microsoft.com/office/drawing/2014/main" id="{C9A6C439-70B5-4F24-8D3D-F4113F2D0A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2" y="3089"/>
                  <a:ext cx="94" cy="38"/>
                </a:xfrm>
                <a:custGeom>
                  <a:avLst/>
                  <a:gdLst>
                    <a:gd name="T0" fmla="*/ 0 w 94"/>
                    <a:gd name="T1" fmla="*/ 37 h 38"/>
                    <a:gd name="T2" fmla="*/ 7 w 94"/>
                    <a:gd name="T3" fmla="*/ 22 h 38"/>
                    <a:gd name="T4" fmla="*/ 93 w 94"/>
                    <a:gd name="T5" fmla="*/ 0 h 38"/>
                    <a:gd name="T6" fmla="*/ 0 w 94"/>
                    <a:gd name="T7" fmla="*/ 37 h 3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4" h="38">
                      <a:moveTo>
                        <a:pt x="0" y="37"/>
                      </a:moveTo>
                      <a:lnTo>
                        <a:pt x="7" y="22"/>
                      </a:lnTo>
                      <a:lnTo>
                        <a:pt x="93" y="0"/>
                      </a:lnTo>
                      <a:lnTo>
                        <a:pt x="0" y="37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7" name="Freeform 142">
                  <a:extLst>
                    <a:ext uri="{FF2B5EF4-FFF2-40B4-BE49-F238E27FC236}">
                      <a16:creationId xmlns:a16="http://schemas.microsoft.com/office/drawing/2014/main" id="{F757E77A-3B7B-41A1-86B2-D8258354C9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2" y="3089"/>
                  <a:ext cx="94" cy="38"/>
                </a:xfrm>
                <a:custGeom>
                  <a:avLst/>
                  <a:gdLst>
                    <a:gd name="T0" fmla="*/ 0 w 94"/>
                    <a:gd name="T1" fmla="*/ 37 h 38"/>
                    <a:gd name="T2" fmla="*/ 7 w 94"/>
                    <a:gd name="T3" fmla="*/ 22 h 38"/>
                    <a:gd name="T4" fmla="*/ 93 w 94"/>
                    <a:gd name="T5" fmla="*/ 0 h 3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94" h="38">
                      <a:moveTo>
                        <a:pt x="0" y="37"/>
                      </a:moveTo>
                      <a:lnTo>
                        <a:pt x="7" y="22"/>
                      </a:lnTo>
                      <a:lnTo>
                        <a:pt x="93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8" name="Freeform 143">
                  <a:extLst>
                    <a:ext uri="{FF2B5EF4-FFF2-40B4-BE49-F238E27FC236}">
                      <a16:creationId xmlns:a16="http://schemas.microsoft.com/office/drawing/2014/main" id="{A528610D-E910-4040-92ED-DFEF13CD0A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5" y="3111"/>
                  <a:ext cx="21" cy="45"/>
                </a:xfrm>
                <a:custGeom>
                  <a:avLst/>
                  <a:gdLst>
                    <a:gd name="T0" fmla="*/ 0 w 21"/>
                    <a:gd name="T1" fmla="*/ 44 h 45"/>
                    <a:gd name="T2" fmla="*/ 14 w 21"/>
                    <a:gd name="T3" fmla="*/ 0 h 45"/>
                    <a:gd name="T4" fmla="*/ 20 w 21"/>
                    <a:gd name="T5" fmla="*/ 0 h 45"/>
                    <a:gd name="T6" fmla="*/ 7 w 21"/>
                    <a:gd name="T7" fmla="*/ 44 h 45"/>
                    <a:gd name="T8" fmla="*/ 0 w 21"/>
                    <a:gd name="T9" fmla="*/ 44 h 4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" h="45">
                      <a:moveTo>
                        <a:pt x="0" y="44"/>
                      </a:moveTo>
                      <a:lnTo>
                        <a:pt x="14" y="0"/>
                      </a:lnTo>
                      <a:lnTo>
                        <a:pt x="20" y="0"/>
                      </a:lnTo>
                      <a:lnTo>
                        <a:pt x="7" y="44"/>
                      </a:lnTo>
                      <a:lnTo>
                        <a:pt x="0" y="44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9" name="Line 144">
                  <a:extLst>
                    <a:ext uri="{FF2B5EF4-FFF2-40B4-BE49-F238E27FC236}">
                      <a16:creationId xmlns:a16="http://schemas.microsoft.com/office/drawing/2014/main" id="{9D7A8F17-0767-40E2-A958-7109BE9E26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442" y="3159"/>
                  <a:ext cx="47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0" name="Line 145">
                  <a:extLst>
                    <a:ext uri="{FF2B5EF4-FFF2-40B4-BE49-F238E27FC236}">
                      <a16:creationId xmlns:a16="http://schemas.microsoft.com/office/drawing/2014/main" id="{96AB6A29-1A8F-4AD8-AAEC-1C0448C1B5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72" y="3052"/>
                  <a:ext cx="0" cy="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1" name="Freeform 146">
                  <a:extLst>
                    <a:ext uri="{FF2B5EF4-FFF2-40B4-BE49-F238E27FC236}">
                      <a16:creationId xmlns:a16="http://schemas.microsoft.com/office/drawing/2014/main" id="{29B7203B-88BF-4615-A6F1-445B91BD97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81"/>
                  <a:ext cx="161" cy="53"/>
                </a:xfrm>
                <a:custGeom>
                  <a:avLst/>
                  <a:gdLst>
                    <a:gd name="T0" fmla="*/ 0 w 161"/>
                    <a:gd name="T1" fmla="*/ 30 h 53"/>
                    <a:gd name="T2" fmla="*/ 73 w 161"/>
                    <a:gd name="T3" fmla="*/ 52 h 53"/>
                    <a:gd name="T4" fmla="*/ 160 w 161"/>
                    <a:gd name="T5" fmla="*/ 0 h 53"/>
                    <a:gd name="T6" fmla="*/ 0 w 161"/>
                    <a:gd name="T7" fmla="*/ 30 h 53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61" h="53">
                      <a:moveTo>
                        <a:pt x="0" y="30"/>
                      </a:moveTo>
                      <a:lnTo>
                        <a:pt x="73" y="52"/>
                      </a:lnTo>
                      <a:lnTo>
                        <a:pt x="160" y="0"/>
                      </a:lnTo>
                      <a:lnTo>
                        <a:pt x="0" y="30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2" name="Freeform 147">
                  <a:extLst>
                    <a:ext uri="{FF2B5EF4-FFF2-40B4-BE49-F238E27FC236}">
                      <a16:creationId xmlns:a16="http://schemas.microsoft.com/office/drawing/2014/main" id="{F8A73637-36FD-4C17-95EB-70B78608D2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81"/>
                  <a:ext cx="161" cy="53"/>
                </a:xfrm>
                <a:custGeom>
                  <a:avLst/>
                  <a:gdLst>
                    <a:gd name="T0" fmla="*/ 0 w 161"/>
                    <a:gd name="T1" fmla="*/ 30 h 53"/>
                    <a:gd name="T2" fmla="*/ 73 w 161"/>
                    <a:gd name="T3" fmla="*/ 52 h 53"/>
                    <a:gd name="T4" fmla="*/ 160 w 161"/>
                    <a:gd name="T5" fmla="*/ 0 h 53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61" h="53">
                      <a:moveTo>
                        <a:pt x="0" y="30"/>
                      </a:moveTo>
                      <a:lnTo>
                        <a:pt x="73" y="52"/>
                      </a:lnTo>
                      <a:lnTo>
                        <a:pt x="160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347" name="Group 80">
                <a:extLst>
                  <a:ext uri="{FF2B5EF4-FFF2-40B4-BE49-F238E27FC236}">
                    <a16:creationId xmlns:a16="http://schemas.microsoft.com/office/drawing/2014/main" id="{47CB4965-1A22-45C2-B534-B6F2D7A230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2122663" y="2393617"/>
                <a:ext cx="566738" cy="557213"/>
                <a:chOff x="2213" y="2886"/>
                <a:chExt cx="459" cy="492"/>
              </a:xfrm>
            </p:grpSpPr>
            <p:grpSp>
              <p:nvGrpSpPr>
                <p:cNvPr id="348" name="Group 81">
                  <a:extLst>
                    <a:ext uri="{FF2B5EF4-FFF2-40B4-BE49-F238E27FC236}">
                      <a16:creationId xmlns:a16="http://schemas.microsoft.com/office/drawing/2014/main" id="{E4EC4F29-CBC0-4BEB-8C0D-C9DF8F7C2F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13" y="3030"/>
                  <a:ext cx="459" cy="348"/>
                  <a:chOff x="2213" y="3030"/>
                  <a:chExt cx="459" cy="348"/>
                </a:xfrm>
              </p:grpSpPr>
              <p:sp>
                <p:nvSpPr>
                  <p:cNvPr id="386" name="Freeform 82">
                    <a:extLst>
                      <a:ext uri="{FF2B5EF4-FFF2-40B4-BE49-F238E27FC236}">
                        <a16:creationId xmlns:a16="http://schemas.microsoft.com/office/drawing/2014/main" id="{3F25A170-E47B-4E12-9A4B-9F51DFAF5B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46" y="3030"/>
                    <a:ext cx="114" cy="141"/>
                  </a:xfrm>
                  <a:custGeom>
                    <a:avLst/>
                    <a:gdLst>
                      <a:gd name="T0" fmla="*/ 113 w 114"/>
                      <a:gd name="T1" fmla="*/ 37 h 141"/>
                      <a:gd name="T2" fmla="*/ 113 w 114"/>
                      <a:gd name="T3" fmla="*/ 51 h 141"/>
                      <a:gd name="T4" fmla="*/ 93 w 114"/>
                      <a:gd name="T5" fmla="*/ 59 h 141"/>
                      <a:gd name="T6" fmla="*/ 40 w 114"/>
                      <a:gd name="T7" fmla="*/ 29 h 141"/>
                      <a:gd name="T8" fmla="*/ 20 w 114"/>
                      <a:gd name="T9" fmla="*/ 59 h 141"/>
                      <a:gd name="T10" fmla="*/ 20 w 114"/>
                      <a:gd name="T11" fmla="*/ 133 h 141"/>
                      <a:gd name="T12" fmla="*/ 13 w 114"/>
                      <a:gd name="T13" fmla="*/ 140 h 141"/>
                      <a:gd name="T14" fmla="*/ 0 w 114"/>
                      <a:gd name="T15" fmla="*/ 133 h 141"/>
                      <a:gd name="T16" fmla="*/ 0 w 114"/>
                      <a:gd name="T17" fmla="*/ 44 h 141"/>
                      <a:gd name="T18" fmla="*/ 27 w 114"/>
                      <a:gd name="T19" fmla="*/ 7 h 141"/>
                      <a:gd name="T20" fmla="*/ 46 w 114"/>
                      <a:gd name="T21" fmla="*/ 0 h 141"/>
                      <a:gd name="T22" fmla="*/ 113 w 114"/>
                      <a:gd name="T23" fmla="*/ 37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4" h="141">
                        <a:moveTo>
                          <a:pt x="113" y="37"/>
                        </a:moveTo>
                        <a:lnTo>
                          <a:pt x="113" y="51"/>
                        </a:lnTo>
                        <a:lnTo>
                          <a:pt x="93" y="59"/>
                        </a:lnTo>
                        <a:lnTo>
                          <a:pt x="40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13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7" y="7"/>
                        </a:lnTo>
                        <a:lnTo>
                          <a:pt x="46" y="0"/>
                        </a:lnTo>
                        <a:lnTo>
                          <a:pt x="113" y="37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87" name="Freeform 83">
                    <a:extLst>
                      <a:ext uri="{FF2B5EF4-FFF2-40B4-BE49-F238E27FC236}">
                        <a16:creationId xmlns:a16="http://schemas.microsoft.com/office/drawing/2014/main" id="{A9D298C0-004F-4391-BD03-68CEBBFE92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74"/>
                    <a:ext cx="113" cy="141"/>
                  </a:xfrm>
                  <a:custGeom>
                    <a:avLst/>
                    <a:gdLst>
                      <a:gd name="T0" fmla="*/ 112 w 113"/>
                      <a:gd name="T1" fmla="*/ 29 h 141"/>
                      <a:gd name="T2" fmla="*/ 112 w 113"/>
                      <a:gd name="T3" fmla="*/ 44 h 141"/>
                      <a:gd name="T4" fmla="*/ 93 w 113"/>
                      <a:gd name="T5" fmla="*/ 59 h 141"/>
                      <a:gd name="T6" fmla="*/ 39 w 113"/>
                      <a:gd name="T7" fmla="*/ 29 h 141"/>
                      <a:gd name="T8" fmla="*/ 20 w 113"/>
                      <a:gd name="T9" fmla="*/ 59 h 141"/>
                      <a:gd name="T10" fmla="*/ 20 w 113"/>
                      <a:gd name="T11" fmla="*/ 133 h 141"/>
                      <a:gd name="T12" fmla="*/ 6 w 113"/>
                      <a:gd name="T13" fmla="*/ 140 h 141"/>
                      <a:gd name="T14" fmla="*/ 0 w 113"/>
                      <a:gd name="T15" fmla="*/ 133 h 141"/>
                      <a:gd name="T16" fmla="*/ 0 w 113"/>
                      <a:gd name="T17" fmla="*/ 44 h 141"/>
                      <a:gd name="T18" fmla="*/ 26 w 113"/>
                      <a:gd name="T19" fmla="*/ 7 h 141"/>
                      <a:gd name="T20" fmla="*/ 39 w 113"/>
                      <a:gd name="T21" fmla="*/ 0 h 141"/>
                      <a:gd name="T22" fmla="*/ 112 w 113"/>
                      <a:gd name="T23" fmla="*/ 29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3" h="141">
                        <a:moveTo>
                          <a:pt x="112" y="29"/>
                        </a:moveTo>
                        <a:lnTo>
                          <a:pt x="112" y="44"/>
                        </a:lnTo>
                        <a:lnTo>
                          <a:pt x="93" y="59"/>
                        </a:lnTo>
                        <a:lnTo>
                          <a:pt x="39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6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6" y="7"/>
                        </a:lnTo>
                        <a:lnTo>
                          <a:pt x="39" y="0"/>
                        </a:lnTo>
                        <a:lnTo>
                          <a:pt x="112" y="29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88" name="Freeform 84">
                    <a:extLst>
                      <a:ext uri="{FF2B5EF4-FFF2-40B4-BE49-F238E27FC236}">
                        <a16:creationId xmlns:a16="http://schemas.microsoft.com/office/drawing/2014/main" id="{55B89680-16E9-4513-9749-C3D7AA749C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13" y="3111"/>
                    <a:ext cx="114" cy="141"/>
                  </a:xfrm>
                  <a:custGeom>
                    <a:avLst/>
                    <a:gdLst>
                      <a:gd name="T0" fmla="*/ 113 w 114"/>
                      <a:gd name="T1" fmla="*/ 37 h 141"/>
                      <a:gd name="T2" fmla="*/ 113 w 114"/>
                      <a:gd name="T3" fmla="*/ 52 h 141"/>
                      <a:gd name="T4" fmla="*/ 93 w 114"/>
                      <a:gd name="T5" fmla="*/ 59 h 141"/>
                      <a:gd name="T6" fmla="*/ 40 w 114"/>
                      <a:gd name="T7" fmla="*/ 29 h 141"/>
                      <a:gd name="T8" fmla="*/ 20 w 114"/>
                      <a:gd name="T9" fmla="*/ 59 h 141"/>
                      <a:gd name="T10" fmla="*/ 20 w 114"/>
                      <a:gd name="T11" fmla="*/ 133 h 141"/>
                      <a:gd name="T12" fmla="*/ 13 w 114"/>
                      <a:gd name="T13" fmla="*/ 140 h 141"/>
                      <a:gd name="T14" fmla="*/ 0 w 114"/>
                      <a:gd name="T15" fmla="*/ 133 h 141"/>
                      <a:gd name="T16" fmla="*/ 0 w 114"/>
                      <a:gd name="T17" fmla="*/ 44 h 141"/>
                      <a:gd name="T18" fmla="*/ 27 w 114"/>
                      <a:gd name="T19" fmla="*/ 7 h 141"/>
                      <a:gd name="T20" fmla="*/ 47 w 114"/>
                      <a:gd name="T21" fmla="*/ 0 h 141"/>
                      <a:gd name="T22" fmla="*/ 113 w 114"/>
                      <a:gd name="T23" fmla="*/ 37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4" h="141">
                        <a:moveTo>
                          <a:pt x="113" y="37"/>
                        </a:moveTo>
                        <a:lnTo>
                          <a:pt x="113" y="52"/>
                        </a:lnTo>
                        <a:lnTo>
                          <a:pt x="93" y="59"/>
                        </a:lnTo>
                        <a:lnTo>
                          <a:pt x="40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13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7" y="7"/>
                        </a:lnTo>
                        <a:lnTo>
                          <a:pt x="47" y="0"/>
                        </a:lnTo>
                        <a:lnTo>
                          <a:pt x="113" y="37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89" name="Freeform 85">
                    <a:extLst>
                      <a:ext uri="{FF2B5EF4-FFF2-40B4-BE49-F238E27FC236}">
                        <a16:creationId xmlns:a16="http://schemas.microsoft.com/office/drawing/2014/main" id="{2F3D9676-5A2B-4FC1-8B96-16A8CF8370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81"/>
                    <a:ext cx="333" cy="179"/>
                  </a:xfrm>
                  <a:custGeom>
                    <a:avLst/>
                    <a:gdLst>
                      <a:gd name="T0" fmla="*/ 0 w 333"/>
                      <a:gd name="T1" fmla="*/ 118 h 179"/>
                      <a:gd name="T2" fmla="*/ 0 w 333"/>
                      <a:gd name="T3" fmla="*/ 74 h 179"/>
                      <a:gd name="T4" fmla="*/ 119 w 333"/>
                      <a:gd name="T5" fmla="*/ 15 h 179"/>
                      <a:gd name="T6" fmla="*/ 332 w 333"/>
                      <a:gd name="T7" fmla="*/ 0 h 179"/>
                      <a:gd name="T8" fmla="*/ 332 w 333"/>
                      <a:gd name="T9" fmla="*/ 45 h 179"/>
                      <a:gd name="T10" fmla="*/ 159 w 333"/>
                      <a:gd name="T11" fmla="*/ 178 h 179"/>
                      <a:gd name="T12" fmla="*/ 79 w 333"/>
                      <a:gd name="T13" fmla="*/ 163 h 179"/>
                      <a:gd name="T14" fmla="*/ 26 w 333"/>
                      <a:gd name="T15" fmla="*/ 133 h 179"/>
                      <a:gd name="T16" fmla="*/ 0 w 333"/>
                      <a:gd name="T17" fmla="*/ 118 h 17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33" h="179">
                        <a:moveTo>
                          <a:pt x="0" y="118"/>
                        </a:moveTo>
                        <a:lnTo>
                          <a:pt x="0" y="74"/>
                        </a:lnTo>
                        <a:lnTo>
                          <a:pt x="119" y="15"/>
                        </a:lnTo>
                        <a:lnTo>
                          <a:pt x="332" y="0"/>
                        </a:lnTo>
                        <a:lnTo>
                          <a:pt x="332" y="45"/>
                        </a:lnTo>
                        <a:lnTo>
                          <a:pt x="159" y="178"/>
                        </a:lnTo>
                        <a:lnTo>
                          <a:pt x="79" y="163"/>
                        </a:lnTo>
                        <a:lnTo>
                          <a:pt x="26" y="133"/>
                        </a:lnTo>
                        <a:lnTo>
                          <a:pt x="0" y="118"/>
                        </a:lnTo>
                      </a:path>
                    </a:pathLst>
                  </a:custGeom>
                  <a:solidFill>
                    <a:srgbClr val="FFFF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90" name="Freeform 86">
                    <a:extLst>
                      <a:ext uri="{FF2B5EF4-FFF2-40B4-BE49-F238E27FC236}">
                        <a16:creationId xmlns:a16="http://schemas.microsoft.com/office/drawing/2014/main" id="{DB5F3040-0893-4E18-9969-E20A4826BA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37"/>
                    <a:ext cx="333" cy="171"/>
                  </a:xfrm>
                  <a:custGeom>
                    <a:avLst/>
                    <a:gdLst>
                      <a:gd name="T0" fmla="*/ 0 w 333"/>
                      <a:gd name="T1" fmla="*/ 118 h 171"/>
                      <a:gd name="T2" fmla="*/ 179 w 333"/>
                      <a:gd name="T3" fmla="*/ 0 h 171"/>
                      <a:gd name="T4" fmla="*/ 219 w 333"/>
                      <a:gd name="T5" fmla="*/ 0 h 171"/>
                      <a:gd name="T6" fmla="*/ 292 w 333"/>
                      <a:gd name="T7" fmla="*/ 22 h 171"/>
                      <a:gd name="T8" fmla="*/ 332 w 333"/>
                      <a:gd name="T9" fmla="*/ 44 h 171"/>
                      <a:gd name="T10" fmla="*/ 159 w 333"/>
                      <a:gd name="T11" fmla="*/ 170 h 171"/>
                      <a:gd name="T12" fmla="*/ 86 w 333"/>
                      <a:gd name="T13" fmla="*/ 162 h 171"/>
                      <a:gd name="T14" fmla="*/ 33 w 333"/>
                      <a:gd name="T15" fmla="*/ 140 h 171"/>
                      <a:gd name="T16" fmla="*/ 0 w 333"/>
                      <a:gd name="T17" fmla="*/ 118 h 17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33" h="171">
                        <a:moveTo>
                          <a:pt x="0" y="118"/>
                        </a:moveTo>
                        <a:lnTo>
                          <a:pt x="179" y="0"/>
                        </a:lnTo>
                        <a:lnTo>
                          <a:pt x="219" y="0"/>
                        </a:lnTo>
                        <a:lnTo>
                          <a:pt x="292" y="22"/>
                        </a:lnTo>
                        <a:lnTo>
                          <a:pt x="332" y="44"/>
                        </a:lnTo>
                        <a:lnTo>
                          <a:pt x="159" y="170"/>
                        </a:lnTo>
                        <a:lnTo>
                          <a:pt x="86" y="162"/>
                        </a:lnTo>
                        <a:lnTo>
                          <a:pt x="33" y="140"/>
                        </a:lnTo>
                        <a:lnTo>
                          <a:pt x="0" y="118"/>
                        </a:lnTo>
                      </a:path>
                    </a:pathLst>
                  </a:custGeom>
                  <a:solidFill>
                    <a:srgbClr val="FFFF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91" name="Line 87">
                    <a:extLst>
                      <a:ext uri="{FF2B5EF4-FFF2-40B4-BE49-F238E27FC236}">
                        <a16:creationId xmlns:a16="http://schemas.microsoft.com/office/drawing/2014/main" id="{F5BCCC04-7001-4165-A080-CBDCA1AB038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39" y="3211"/>
                    <a:ext cx="0" cy="4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92" name="Freeform 88">
                    <a:extLst>
                      <a:ext uri="{FF2B5EF4-FFF2-40B4-BE49-F238E27FC236}">
                        <a16:creationId xmlns:a16="http://schemas.microsoft.com/office/drawing/2014/main" id="{4CD3CD3F-14C2-45A8-B382-12AAD923D4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59" y="3199"/>
                    <a:ext cx="100" cy="179"/>
                  </a:xfrm>
                  <a:custGeom>
                    <a:avLst/>
                    <a:gdLst>
                      <a:gd name="T0" fmla="*/ 13 w 100"/>
                      <a:gd name="T1" fmla="*/ 0 h 179"/>
                      <a:gd name="T2" fmla="*/ 0 w 100"/>
                      <a:gd name="T3" fmla="*/ 8 h 179"/>
                      <a:gd name="T4" fmla="*/ 0 w 100"/>
                      <a:gd name="T5" fmla="*/ 23 h 179"/>
                      <a:gd name="T6" fmla="*/ 46 w 100"/>
                      <a:gd name="T7" fmla="*/ 45 h 179"/>
                      <a:gd name="T8" fmla="*/ 80 w 100"/>
                      <a:gd name="T9" fmla="*/ 104 h 179"/>
                      <a:gd name="T10" fmla="*/ 80 w 100"/>
                      <a:gd name="T11" fmla="*/ 170 h 179"/>
                      <a:gd name="T12" fmla="*/ 93 w 100"/>
                      <a:gd name="T13" fmla="*/ 178 h 179"/>
                      <a:gd name="T14" fmla="*/ 99 w 100"/>
                      <a:gd name="T15" fmla="*/ 163 h 179"/>
                      <a:gd name="T16" fmla="*/ 99 w 100"/>
                      <a:gd name="T17" fmla="*/ 96 h 179"/>
                      <a:gd name="T18" fmla="*/ 66 w 100"/>
                      <a:gd name="T19" fmla="*/ 23 h 179"/>
                      <a:gd name="T20" fmla="*/ 13 w 100"/>
                      <a:gd name="T21" fmla="*/ 0 h 179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0" h="179">
                        <a:moveTo>
                          <a:pt x="13" y="0"/>
                        </a:moveTo>
                        <a:lnTo>
                          <a:pt x="0" y="8"/>
                        </a:lnTo>
                        <a:lnTo>
                          <a:pt x="0" y="23"/>
                        </a:lnTo>
                        <a:lnTo>
                          <a:pt x="46" y="45"/>
                        </a:lnTo>
                        <a:lnTo>
                          <a:pt x="80" y="104"/>
                        </a:lnTo>
                        <a:lnTo>
                          <a:pt x="80" y="170"/>
                        </a:lnTo>
                        <a:lnTo>
                          <a:pt x="93" y="178"/>
                        </a:lnTo>
                        <a:lnTo>
                          <a:pt x="99" y="163"/>
                        </a:lnTo>
                        <a:lnTo>
                          <a:pt x="99" y="96"/>
                        </a:lnTo>
                        <a:lnTo>
                          <a:pt x="66" y="23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93" name="Line 89">
                    <a:extLst>
                      <a:ext uri="{FF2B5EF4-FFF2-40B4-BE49-F238E27FC236}">
                        <a16:creationId xmlns:a16="http://schemas.microsoft.com/office/drawing/2014/main" id="{8C6EB3FD-778C-4790-87B1-C09FF838FA1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19" y="3219"/>
                    <a:ext cx="6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94" name="Freeform 90">
                    <a:extLst>
                      <a:ext uri="{FF2B5EF4-FFF2-40B4-BE49-F238E27FC236}">
                        <a16:creationId xmlns:a16="http://schemas.microsoft.com/office/drawing/2014/main" id="{BA5C55E0-69B6-45AF-8BA5-78D8A9E371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12" y="3148"/>
                    <a:ext cx="101" cy="178"/>
                  </a:xfrm>
                  <a:custGeom>
                    <a:avLst/>
                    <a:gdLst>
                      <a:gd name="T0" fmla="*/ 13 w 101"/>
                      <a:gd name="T1" fmla="*/ 0 h 178"/>
                      <a:gd name="T2" fmla="*/ 0 w 101"/>
                      <a:gd name="T3" fmla="*/ 7 h 178"/>
                      <a:gd name="T4" fmla="*/ 0 w 101"/>
                      <a:gd name="T5" fmla="*/ 29 h 178"/>
                      <a:gd name="T6" fmla="*/ 46 w 101"/>
                      <a:gd name="T7" fmla="*/ 44 h 178"/>
                      <a:gd name="T8" fmla="*/ 80 w 101"/>
                      <a:gd name="T9" fmla="*/ 111 h 178"/>
                      <a:gd name="T10" fmla="*/ 80 w 101"/>
                      <a:gd name="T11" fmla="*/ 177 h 178"/>
                      <a:gd name="T12" fmla="*/ 93 w 101"/>
                      <a:gd name="T13" fmla="*/ 177 h 178"/>
                      <a:gd name="T14" fmla="*/ 100 w 101"/>
                      <a:gd name="T15" fmla="*/ 170 h 178"/>
                      <a:gd name="T16" fmla="*/ 100 w 101"/>
                      <a:gd name="T17" fmla="*/ 96 h 178"/>
                      <a:gd name="T18" fmla="*/ 66 w 101"/>
                      <a:gd name="T19" fmla="*/ 22 h 178"/>
                      <a:gd name="T20" fmla="*/ 13 w 101"/>
                      <a:gd name="T21" fmla="*/ 0 h 1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1" h="178">
                        <a:moveTo>
                          <a:pt x="13" y="0"/>
                        </a:moveTo>
                        <a:lnTo>
                          <a:pt x="0" y="7"/>
                        </a:lnTo>
                        <a:lnTo>
                          <a:pt x="0" y="29"/>
                        </a:lnTo>
                        <a:lnTo>
                          <a:pt x="46" y="44"/>
                        </a:lnTo>
                        <a:lnTo>
                          <a:pt x="80" y="111"/>
                        </a:lnTo>
                        <a:lnTo>
                          <a:pt x="80" y="177"/>
                        </a:lnTo>
                        <a:lnTo>
                          <a:pt x="93" y="177"/>
                        </a:lnTo>
                        <a:lnTo>
                          <a:pt x="100" y="170"/>
                        </a:lnTo>
                        <a:lnTo>
                          <a:pt x="100" y="96"/>
                        </a:lnTo>
                        <a:lnTo>
                          <a:pt x="66" y="22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95" name="Freeform 91">
                    <a:extLst>
                      <a:ext uri="{FF2B5EF4-FFF2-40B4-BE49-F238E27FC236}">
                        <a16:creationId xmlns:a16="http://schemas.microsoft.com/office/drawing/2014/main" id="{C3A06AC6-C0AB-4A04-A087-27E6188D88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72" y="3111"/>
                    <a:ext cx="100" cy="178"/>
                  </a:xfrm>
                  <a:custGeom>
                    <a:avLst/>
                    <a:gdLst>
                      <a:gd name="T0" fmla="*/ 13 w 100"/>
                      <a:gd name="T1" fmla="*/ 0 h 178"/>
                      <a:gd name="T2" fmla="*/ 0 w 100"/>
                      <a:gd name="T3" fmla="*/ 7 h 178"/>
                      <a:gd name="T4" fmla="*/ 0 w 100"/>
                      <a:gd name="T5" fmla="*/ 22 h 178"/>
                      <a:gd name="T6" fmla="*/ 46 w 100"/>
                      <a:gd name="T7" fmla="*/ 44 h 178"/>
                      <a:gd name="T8" fmla="*/ 73 w 100"/>
                      <a:gd name="T9" fmla="*/ 103 h 178"/>
                      <a:gd name="T10" fmla="*/ 73 w 100"/>
                      <a:gd name="T11" fmla="*/ 170 h 178"/>
                      <a:gd name="T12" fmla="*/ 86 w 100"/>
                      <a:gd name="T13" fmla="*/ 177 h 178"/>
                      <a:gd name="T14" fmla="*/ 99 w 100"/>
                      <a:gd name="T15" fmla="*/ 162 h 178"/>
                      <a:gd name="T16" fmla="*/ 99 w 100"/>
                      <a:gd name="T17" fmla="*/ 96 h 178"/>
                      <a:gd name="T18" fmla="*/ 66 w 100"/>
                      <a:gd name="T19" fmla="*/ 22 h 178"/>
                      <a:gd name="T20" fmla="*/ 13 w 100"/>
                      <a:gd name="T21" fmla="*/ 0 h 1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0" h="178">
                        <a:moveTo>
                          <a:pt x="13" y="0"/>
                        </a:moveTo>
                        <a:lnTo>
                          <a:pt x="0" y="7"/>
                        </a:lnTo>
                        <a:lnTo>
                          <a:pt x="0" y="22"/>
                        </a:lnTo>
                        <a:lnTo>
                          <a:pt x="46" y="44"/>
                        </a:lnTo>
                        <a:lnTo>
                          <a:pt x="73" y="103"/>
                        </a:lnTo>
                        <a:lnTo>
                          <a:pt x="73" y="170"/>
                        </a:lnTo>
                        <a:lnTo>
                          <a:pt x="86" y="177"/>
                        </a:lnTo>
                        <a:lnTo>
                          <a:pt x="99" y="162"/>
                        </a:lnTo>
                        <a:lnTo>
                          <a:pt x="99" y="96"/>
                        </a:lnTo>
                        <a:lnTo>
                          <a:pt x="66" y="22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96" name="Line 92">
                    <a:extLst>
                      <a:ext uri="{FF2B5EF4-FFF2-40B4-BE49-F238E27FC236}">
                        <a16:creationId xmlns:a16="http://schemas.microsoft.com/office/drawing/2014/main" id="{3386D4E4-1D84-4D12-A0A8-2B1459BED4C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48" y="3295"/>
                    <a:ext cx="14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97" name="Line 93">
                    <a:extLst>
                      <a:ext uri="{FF2B5EF4-FFF2-40B4-BE49-F238E27FC236}">
                        <a16:creationId xmlns:a16="http://schemas.microsoft.com/office/drawing/2014/main" id="{9F47897A-3EF8-444E-B649-2861A09377C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72" y="3167"/>
                    <a:ext cx="6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98" name="Line 94">
                    <a:extLst>
                      <a:ext uri="{FF2B5EF4-FFF2-40B4-BE49-F238E27FC236}">
                        <a16:creationId xmlns:a16="http://schemas.microsoft.com/office/drawing/2014/main" id="{04644A5F-50D4-4477-968A-EF584B3E808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41" y="3214"/>
                    <a:ext cx="21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99" name="Line 95">
                    <a:extLst>
                      <a:ext uri="{FF2B5EF4-FFF2-40B4-BE49-F238E27FC236}">
                        <a16:creationId xmlns:a16="http://schemas.microsoft.com/office/drawing/2014/main" id="{3FEEF45C-B5DA-472C-A048-99B3BDD16BB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54" y="3207"/>
                    <a:ext cx="15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00" name="Line 96">
                    <a:extLst>
                      <a:ext uri="{FF2B5EF4-FFF2-40B4-BE49-F238E27FC236}">
                        <a16:creationId xmlns:a16="http://schemas.microsoft.com/office/drawing/2014/main" id="{CE40BB94-C7B1-43F1-B38F-13F56B23751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21" y="3133"/>
                    <a:ext cx="21" cy="7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01" name="Line 97">
                    <a:extLst>
                      <a:ext uri="{FF2B5EF4-FFF2-40B4-BE49-F238E27FC236}">
                        <a16:creationId xmlns:a16="http://schemas.microsoft.com/office/drawing/2014/main" id="{805137E0-0D72-4F1B-80E2-ED1D80662A7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05" y="3233"/>
                    <a:ext cx="7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02" name="Line 98">
                    <a:extLst>
                      <a:ext uri="{FF2B5EF4-FFF2-40B4-BE49-F238E27FC236}">
                        <a16:creationId xmlns:a16="http://schemas.microsoft.com/office/drawing/2014/main" id="{0823D019-8798-46A6-B99D-3DDDB218636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39" y="3303"/>
                    <a:ext cx="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03" name="Line 99">
                    <a:extLst>
                      <a:ext uri="{FF2B5EF4-FFF2-40B4-BE49-F238E27FC236}">
                        <a16:creationId xmlns:a16="http://schemas.microsoft.com/office/drawing/2014/main" id="{7044ED32-137E-4BA5-AE3D-50AC750B9FC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92" y="3251"/>
                    <a:ext cx="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04" name="Line 100">
                    <a:extLst>
                      <a:ext uri="{FF2B5EF4-FFF2-40B4-BE49-F238E27FC236}">
                        <a16:creationId xmlns:a16="http://schemas.microsoft.com/office/drawing/2014/main" id="{889209D5-ACAD-4AEF-84A7-3FB39895FAC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01" y="3244"/>
                    <a:ext cx="14" cy="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05" name="Line 101">
                    <a:extLst>
                      <a:ext uri="{FF2B5EF4-FFF2-40B4-BE49-F238E27FC236}">
                        <a16:creationId xmlns:a16="http://schemas.microsoft.com/office/drawing/2014/main" id="{21B76525-F074-444C-A73E-508359DE37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58" y="3181"/>
                    <a:ext cx="7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06" name="Line 102">
                    <a:extLst>
                      <a:ext uri="{FF2B5EF4-FFF2-40B4-BE49-F238E27FC236}">
                        <a16:creationId xmlns:a16="http://schemas.microsoft.com/office/drawing/2014/main" id="{2BBDC6F5-A9DF-4D70-8326-5610B14DEAD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18" y="3148"/>
                    <a:ext cx="7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07" name="Line 103">
                    <a:extLst>
                      <a:ext uri="{FF2B5EF4-FFF2-40B4-BE49-F238E27FC236}">
                        <a16:creationId xmlns:a16="http://schemas.microsoft.com/office/drawing/2014/main" id="{2590BF94-69B4-4AF7-97AA-C6904D2023A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30" y="3170"/>
                    <a:ext cx="8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08" name="Line 104">
                    <a:extLst>
                      <a:ext uri="{FF2B5EF4-FFF2-40B4-BE49-F238E27FC236}">
                        <a16:creationId xmlns:a16="http://schemas.microsoft.com/office/drawing/2014/main" id="{E25621FC-D5E8-4699-AA37-612CFE7CDD7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24" y="3163"/>
                    <a:ext cx="8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09" name="Line 105">
                    <a:extLst>
                      <a:ext uri="{FF2B5EF4-FFF2-40B4-BE49-F238E27FC236}">
                        <a16:creationId xmlns:a16="http://schemas.microsoft.com/office/drawing/2014/main" id="{EC2803B9-CA97-41D5-BD15-1D192B54F8A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242" y="3140"/>
                    <a:ext cx="15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10" name="Line 106">
                    <a:extLst>
                      <a:ext uri="{FF2B5EF4-FFF2-40B4-BE49-F238E27FC236}">
                        <a16:creationId xmlns:a16="http://schemas.microsoft.com/office/drawing/2014/main" id="{DA5E5030-5FCB-4C1E-80DC-A12AB4099E8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236" y="3116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11" name="Line 107">
                    <a:extLst>
                      <a:ext uri="{FF2B5EF4-FFF2-40B4-BE49-F238E27FC236}">
                        <a16:creationId xmlns:a16="http://schemas.microsoft.com/office/drawing/2014/main" id="{50560496-1E49-4DCF-B391-68ADBBBAE3B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09" y="3093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12" name="Line 108">
                    <a:extLst>
                      <a:ext uri="{FF2B5EF4-FFF2-40B4-BE49-F238E27FC236}">
                        <a16:creationId xmlns:a16="http://schemas.microsoft.com/office/drawing/2014/main" id="{07A15CC2-72B2-47F3-AB56-0180F7B8CE2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06" y="3077"/>
                    <a:ext cx="0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13" name="Line 109">
                    <a:extLst>
                      <a:ext uri="{FF2B5EF4-FFF2-40B4-BE49-F238E27FC236}">
                        <a16:creationId xmlns:a16="http://schemas.microsoft.com/office/drawing/2014/main" id="{9DC398B8-F707-41D4-8FF2-BDFEFBEB0F2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77" y="3048"/>
                    <a:ext cx="13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14" name="Line 110">
                    <a:extLst>
                      <a:ext uri="{FF2B5EF4-FFF2-40B4-BE49-F238E27FC236}">
                        <a16:creationId xmlns:a16="http://schemas.microsoft.com/office/drawing/2014/main" id="{FDA34017-6678-454E-9FAE-1BF3AFAEA6F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69" y="3034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349" name="Group 111">
                  <a:extLst>
                    <a:ext uri="{FF2B5EF4-FFF2-40B4-BE49-F238E27FC236}">
                      <a16:creationId xmlns:a16="http://schemas.microsoft.com/office/drawing/2014/main" id="{BD84D027-906D-489E-8A64-D0220B5636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6" y="3059"/>
                  <a:ext cx="154" cy="90"/>
                  <a:chOff x="2306" y="3059"/>
                  <a:chExt cx="154" cy="90"/>
                </a:xfrm>
              </p:grpSpPr>
              <p:grpSp>
                <p:nvGrpSpPr>
                  <p:cNvPr id="377" name="Group 112">
                    <a:extLst>
                      <a:ext uri="{FF2B5EF4-FFF2-40B4-BE49-F238E27FC236}">
                        <a16:creationId xmlns:a16="http://schemas.microsoft.com/office/drawing/2014/main" id="{6CF87015-75A0-42A3-9C4E-D977EE93CD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306" y="3059"/>
                    <a:ext cx="154" cy="90"/>
                    <a:chOff x="2306" y="3059"/>
                    <a:chExt cx="154" cy="90"/>
                  </a:xfrm>
                </p:grpSpPr>
                <p:sp>
                  <p:nvSpPr>
                    <p:cNvPr id="379" name="Freeform 113">
                      <a:extLst>
                        <a:ext uri="{FF2B5EF4-FFF2-40B4-BE49-F238E27FC236}">
                          <a16:creationId xmlns:a16="http://schemas.microsoft.com/office/drawing/2014/main" id="{5B62DC19-0A74-41BA-9031-36D04EDE779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66" y="3059"/>
                      <a:ext cx="87" cy="23"/>
                    </a:xfrm>
                    <a:custGeom>
                      <a:avLst/>
                      <a:gdLst>
                        <a:gd name="T0" fmla="*/ 7 w 87"/>
                        <a:gd name="T1" fmla="*/ 22 h 23"/>
                        <a:gd name="T2" fmla="*/ 0 w 87"/>
                        <a:gd name="T3" fmla="*/ 22 h 23"/>
                        <a:gd name="T4" fmla="*/ 7 w 87"/>
                        <a:gd name="T5" fmla="*/ 8 h 23"/>
                        <a:gd name="T6" fmla="*/ 80 w 87"/>
                        <a:gd name="T7" fmla="*/ 0 h 23"/>
                        <a:gd name="T8" fmla="*/ 86 w 87"/>
                        <a:gd name="T9" fmla="*/ 0 h 23"/>
                        <a:gd name="T10" fmla="*/ 86 w 87"/>
                        <a:gd name="T11" fmla="*/ 15 h 23"/>
                        <a:gd name="T12" fmla="*/ 7 w 87"/>
                        <a:gd name="T13" fmla="*/ 22 h 23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87" h="23">
                          <a:moveTo>
                            <a:pt x="7" y="22"/>
                          </a:moveTo>
                          <a:lnTo>
                            <a:pt x="0" y="22"/>
                          </a:lnTo>
                          <a:lnTo>
                            <a:pt x="7" y="8"/>
                          </a:lnTo>
                          <a:lnTo>
                            <a:pt x="80" y="0"/>
                          </a:lnTo>
                          <a:lnTo>
                            <a:pt x="86" y="0"/>
                          </a:lnTo>
                          <a:lnTo>
                            <a:pt x="86" y="15"/>
                          </a:lnTo>
                          <a:lnTo>
                            <a:pt x="7" y="22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380" name="Freeform 114">
                      <a:extLst>
                        <a:ext uri="{FF2B5EF4-FFF2-40B4-BE49-F238E27FC236}">
                          <a16:creationId xmlns:a16="http://schemas.microsoft.com/office/drawing/2014/main" id="{F5EA8819-C8BF-41E1-AD9A-E3441BA62EA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79" y="3067"/>
                      <a:ext cx="81" cy="23"/>
                    </a:xfrm>
                    <a:custGeom>
                      <a:avLst/>
                      <a:gdLst>
                        <a:gd name="T0" fmla="*/ 0 w 81"/>
                        <a:gd name="T1" fmla="*/ 22 h 23"/>
                        <a:gd name="T2" fmla="*/ 0 w 81"/>
                        <a:gd name="T3" fmla="*/ 7 h 23"/>
                        <a:gd name="T4" fmla="*/ 80 w 81"/>
                        <a:gd name="T5" fmla="*/ 0 h 23"/>
                        <a:gd name="T6" fmla="*/ 0 w 81"/>
                        <a:gd name="T7" fmla="*/ 22 h 2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81" h="23">
                          <a:moveTo>
                            <a:pt x="0" y="22"/>
                          </a:moveTo>
                          <a:lnTo>
                            <a:pt x="0" y="7"/>
                          </a:lnTo>
                          <a:lnTo>
                            <a:pt x="80" y="0"/>
                          </a:lnTo>
                          <a:lnTo>
                            <a:pt x="0" y="22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381" name="Freeform 115">
                      <a:extLst>
                        <a:ext uri="{FF2B5EF4-FFF2-40B4-BE49-F238E27FC236}">
                          <a16:creationId xmlns:a16="http://schemas.microsoft.com/office/drawing/2014/main" id="{81D69A86-C92D-417A-9A9F-A8BB28A5777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79" y="3067"/>
                      <a:ext cx="81" cy="23"/>
                    </a:xfrm>
                    <a:custGeom>
                      <a:avLst/>
                      <a:gdLst>
                        <a:gd name="T0" fmla="*/ 0 w 81"/>
                        <a:gd name="T1" fmla="*/ 22 h 23"/>
                        <a:gd name="T2" fmla="*/ 0 w 81"/>
                        <a:gd name="T3" fmla="*/ 7 h 23"/>
                        <a:gd name="T4" fmla="*/ 80 w 81"/>
                        <a:gd name="T5" fmla="*/ 0 h 23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81" h="23">
                          <a:moveTo>
                            <a:pt x="0" y="22"/>
                          </a:moveTo>
                          <a:lnTo>
                            <a:pt x="0" y="7"/>
                          </a:lnTo>
                          <a:lnTo>
                            <a:pt x="80" y="0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382" name="Freeform 116">
                      <a:extLst>
                        <a:ext uri="{FF2B5EF4-FFF2-40B4-BE49-F238E27FC236}">
                          <a16:creationId xmlns:a16="http://schemas.microsoft.com/office/drawing/2014/main" id="{E8198946-346A-42AF-A001-94CDC543620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06" y="3096"/>
                      <a:ext cx="81" cy="53"/>
                    </a:xfrm>
                    <a:custGeom>
                      <a:avLst/>
                      <a:gdLst>
                        <a:gd name="T0" fmla="*/ 0 w 81"/>
                        <a:gd name="T1" fmla="*/ 37 h 53"/>
                        <a:gd name="T2" fmla="*/ 0 w 81"/>
                        <a:gd name="T3" fmla="*/ 44 h 53"/>
                        <a:gd name="T4" fmla="*/ 13 w 81"/>
                        <a:gd name="T5" fmla="*/ 52 h 53"/>
                        <a:gd name="T6" fmla="*/ 80 w 81"/>
                        <a:gd name="T7" fmla="*/ 7 h 53"/>
                        <a:gd name="T8" fmla="*/ 80 w 81"/>
                        <a:gd name="T9" fmla="*/ 0 h 53"/>
                        <a:gd name="T10" fmla="*/ 73 w 81"/>
                        <a:gd name="T11" fmla="*/ 0 h 53"/>
                        <a:gd name="T12" fmla="*/ 0 w 81"/>
                        <a:gd name="T13" fmla="*/ 37 h 53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81" h="53">
                          <a:moveTo>
                            <a:pt x="0" y="37"/>
                          </a:moveTo>
                          <a:lnTo>
                            <a:pt x="0" y="44"/>
                          </a:lnTo>
                          <a:lnTo>
                            <a:pt x="13" y="52"/>
                          </a:lnTo>
                          <a:lnTo>
                            <a:pt x="80" y="7"/>
                          </a:lnTo>
                          <a:lnTo>
                            <a:pt x="80" y="0"/>
                          </a:lnTo>
                          <a:lnTo>
                            <a:pt x="73" y="0"/>
                          </a:lnTo>
                          <a:lnTo>
                            <a:pt x="0" y="37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383" name="Freeform 117">
                      <a:extLst>
                        <a:ext uri="{FF2B5EF4-FFF2-40B4-BE49-F238E27FC236}">
                          <a16:creationId xmlns:a16="http://schemas.microsoft.com/office/drawing/2014/main" id="{6422949E-8EC1-493D-9B25-F45E7132A23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53" y="3067"/>
                      <a:ext cx="21" cy="37"/>
                    </a:xfrm>
                    <a:custGeom>
                      <a:avLst/>
                      <a:gdLst>
                        <a:gd name="T0" fmla="*/ 0 w 21"/>
                        <a:gd name="T1" fmla="*/ 36 h 37"/>
                        <a:gd name="T2" fmla="*/ 13 w 21"/>
                        <a:gd name="T3" fmla="*/ 0 h 37"/>
                        <a:gd name="T4" fmla="*/ 20 w 21"/>
                        <a:gd name="T5" fmla="*/ 0 h 37"/>
                        <a:gd name="T6" fmla="*/ 13 w 21"/>
                        <a:gd name="T7" fmla="*/ 14 h 37"/>
                        <a:gd name="T8" fmla="*/ 20 w 21"/>
                        <a:gd name="T9" fmla="*/ 14 h 37"/>
                        <a:gd name="T10" fmla="*/ 13 w 21"/>
                        <a:gd name="T11" fmla="*/ 29 h 37"/>
                        <a:gd name="T12" fmla="*/ 0 w 21"/>
                        <a:gd name="T13" fmla="*/ 36 h 3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21" h="37">
                          <a:moveTo>
                            <a:pt x="0" y="36"/>
                          </a:moveTo>
                          <a:lnTo>
                            <a:pt x="13" y="0"/>
                          </a:lnTo>
                          <a:lnTo>
                            <a:pt x="20" y="0"/>
                          </a:lnTo>
                          <a:lnTo>
                            <a:pt x="13" y="14"/>
                          </a:lnTo>
                          <a:lnTo>
                            <a:pt x="20" y="14"/>
                          </a:lnTo>
                          <a:lnTo>
                            <a:pt x="13" y="29"/>
                          </a:lnTo>
                          <a:lnTo>
                            <a:pt x="0" y="36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384" name="Freeform 118">
                      <a:extLst>
                        <a:ext uri="{FF2B5EF4-FFF2-40B4-BE49-F238E27FC236}">
                          <a16:creationId xmlns:a16="http://schemas.microsoft.com/office/drawing/2014/main" id="{FDE2971A-D7B4-4770-86FA-0442350AB14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53" y="3067"/>
                      <a:ext cx="21" cy="37"/>
                    </a:xfrm>
                    <a:custGeom>
                      <a:avLst/>
                      <a:gdLst>
                        <a:gd name="T0" fmla="*/ 0 w 21"/>
                        <a:gd name="T1" fmla="*/ 36 h 37"/>
                        <a:gd name="T2" fmla="*/ 13 w 21"/>
                        <a:gd name="T3" fmla="*/ 0 h 37"/>
                        <a:gd name="T4" fmla="*/ 20 w 21"/>
                        <a:gd name="T5" fmla="*/ 0 h 37"/>
                        <a:gd name="T6" fmla="*/ 13 w 21"/>
                        <a:gd name="T7" fmla="*/ 14 h 37"/>
                        <a:gd name="T8" fmla="*/ 20 w 21"/>
                        <a:gd name="T9" fmla="*/ 14 h 37"/>
                        <a:gd name="T10" fmla="*/ 13 w 21"/>
                        <a:gd name="T11" fmla="*/ 29 h 37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21" h="37">
                          <a:moveTo>
                            <a:pt x="0" y="36"/>
                          </a:moveTo>
                          <a:lnTo>
                            <a:pt x="13" y="0"/>
                          </a:lnTo>
                          <a:lnTo>
                            <a:pt x="20" y="0"/>
                          </a:lnTo>
                          <a:lnTo>
                            <a:pt x="13" y="14"/>
                          </a:lnTo>
                          <a:lnTo>
                            <a:pt x="20" y="14"/>
                          </a:lnTo>
                          <a:lnTo>
                            <a:pt x="13" y="29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385" name="Line 119">
                      <a:extLst>
                        <a:ext uri="{FF2B5EF4-FFF2-40B4-BE49-F238E27FC236}">
                          <a16:creationId xmlns:a16="http://schemas.microsoft.com/office/drawing/2014/main" id="{2DA0E4F0-F34D-41EF-AADB-FC8DB66B5CB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319" y="3115"/>
                      <a:ext cx="36" cy="2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</p:grpSp>
              <p:sp>
                <p:nvSpPr>
                  <p:cNvPr id="378" name="Freeform 120">
                    <a:extLst>
                      <a:ext uri="{FF2B5EF4-FFF2-40B4-BE49-F238E27FC236}">
                        <a16:creationId xmlns:a16="http://schemas.microsoft.com/office/drawing/2014/main" id="{3CA8F3BD-815E-4E6D-971C-8C550DF0C8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66" y="3067"/>
                    <a:ext cx="21" cy="52"/>
                  </a:xfrm>
                  <a:custGeom>
                    <a:avLst/>
                    <a:gdLst>
                      <a:gd name="T0" fmla="*/ 13 w 21"/>
                      <a:gd name="T1" fmla="*/ 0 h 52"/>
                      <a:gd name="T2" fmla="*/ 0 w 21"/>
                      <a:gd name="T3" fmla="*/ 51 h 52"/>
                      <a:gd name="T4" fmla="*/ 7 w 21"/>
                      <a:gd name="T5" fmla="*/ 51 h 52"/>
                      <a:gd name="T6" fmla="*/ 20 w 21"/>
                      <a:gd name="T7" fmla="*/ 0 h 52"/>
                      <a:gd name="T8" fmla="*/ 13 w 21"/>
                      <a:gd name="T9" fmla="*/ 0 h 5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" h="52">
                        <a:moveTo>
                          <a:pt x="13" y="0"/>
                        </a:moveTo>
                        <a:lnTo>
                          <a:pt x="0" y="51"/>
                        </a:lnTo>
                        <a:lnTo>
                          <a:pt x="7" y="51"/>
                        </a:lnTo>
                        <a:lnTo>
                          <a:pt x="20" y="0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sp>
              <p:nvSpPr>
                <p:cNvPr id="350" name="Freeform 121">
                  <a:extLst>
                    <a:ext uri="{FF2B5EF4-FFF2-40B4-BE49-F238E27FC236}">
                      <a16:creationId xmlns:a16="http://schemas.microsoft.com/office/drawing/2014/main" id="{81D41B9D-B024-43B7-BB25-55CDFD0351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" y="3074"/>
                  <a:ext cx="54" cy="30"/>
                </a:xfrm>
                <a:custGeom>
                  <a:avLst/>
                  <a:gdLst>
                    <a:gd name="T0" fmla="*/ 0 w 54"/>
                    <a:gd name="T1" fmla="*/ 29 h 30"/>
                    <a:gd name="T2" fmla="*/ 7 w 54"/>
                    <a:gd name="T3" fmla="*/ 22 h 30"/>
                    <a:gd name="T4" fmla="*/ 40 w 54"/>
                    <a:gd name="T5" fmla="*/ 0 h 30"/>
                    <a:gd name="T6" fmla="*/ 53 w 54"/>
                    <a:gd name="T7" fmla="*/ 7 h 30"/>
                    <a:gd name="T8" fmla="*/ 0 w 54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4" h="30">
                      <a:moveTo>
                        <a:pt x="0" y="29"/>
                      </a:moveTo>
                      <a:lnTo>
                        <a:pt x="7" y="22"/>
                      </a:lnTo>
                      <a:lnTo>
                        <a:pt x="40" y="0"/>
                      </a:lnTo>
                      <a:lnTo>
                        <a:pt x="53" y="7"/>
                      </a:lnTo>
                      <a:lnTo>
                        <a:pt x="0" y="29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1" name="Freeform 122">
                  <a:extLst>
                    <a:ext uri="{FF2B5EF4-FFF2-40B4-BE49-F238E27FC236}">
                      <a16:creationId xmlns:a16="http://schemas.microsoft.com/office/drawing/2014/main" id="{ECEC20EF-4944-48B9-8192-787623ED03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" y="3074"/>
                  <a:ext cx="54" cy="30"/>
                </a:xfrm>
                <a:custGeom>
                  <a:avLst/>
                  <a:gdLst>
                    <a:gd name="T0" fmla="*/ 0 w 54"/>
                    <a:gd name="T1" fmla="*/ 29 h 30"/>
                    <a:gd name="T2" fmla="*/ 7 w 54"/>
                    <a:gd name="T3" fmla="*/ 22 h 30"/>
                    <a:gd name="T4" fmla="*/ 40 w 54"/>
                    <a:gd name="T5" fmla="*/ 0 h 30"/>
                    <a:gd name="T6" fmla="*/ 53 w 54"/>
                    <a:gd name="T7" fmla="*/ 7 h 3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30">
                      <a:moveTo>
                        <a:pt x="0" y="29"/>
                      </a:moveTo>
                      <a:lnTo>
                        <a:pt x="7" y="22"/>
                      </a:lnTo>
                      <a:lnTo>
                        <a:pt x="40" y="0"/>
                      </a:lnTo>
                      <a:lnTo>
                        <a:pt x="53" y="7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2" name="Freeform 123">
                  <a:extLst>
                    <a:ext uri="{FF2B5EF4-FFF2-40B4-BE49-F238E27FC236}">
                      <a16:creationId xmlns:a16="http://schemas.microsoft.com/office/drawing/2014/main" id="{F8DAEA05-29D6-419F-AF34-A38BB32336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33" y="3074"/>
                  <a:ext cx="226" cy="104"/>
                </a:xfrm>
                <a:custGeom>
                  <a:avLst/>
                  <a:gdLst>
                    <a:gd name="T0" fmla="*/ 59 w 226"/>
                    <a:gd name="T1" fmla="*/ 29 h 104"/>
                    <a:gd name="T2" fmla="*/ 0 w 226"/>
                    <a:gd name="T3" fmla="*/ 66 h 104"/>
                    <a:gd name="T4" fmla="*/ 99 w 226"/>
                    <a:gd name="T5" fmla="*/ 103 h 104"/>
                    <a:gd name="T6" fmla="*/ 225 w 226"/>
                    <a:gd name="T7" fmla="*/ 29 h 104"/>
                    <a:gd name="T8" fmla="*/ 119 w 226"/>
                    <a:gd name="T9" fmla="*/ 0 h 104"/>
                    <a:gd name="T10" fmla="*/ 59 w 226"/>
                    <a:gd name="T11" fmla="*/ 29 h 10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26" h="104">
                      <a:moveTo>
                        <a:pt x="59" y="29"/>
                      </a:moveTo>
                      <a:lnTo>
                        <a:pt x="0" y="66"/>
                      </a:lnTo>
                      <a:lnTo>
                        <a:pt x="99" y="103"/>
                      </a:lnTo>
                      <a:lnTo>
                        <a:pt x="225" y="29"/>
                      </a:lnTo>
                      <a:lnTo>
                        <a:pt x="119" y="0"/>
                      </a:lnTo>
                      <a:lnTo>
                        <a:pt x="59" y="29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3" name="Freeform 124">
                  <a:extLst>
                    <a:ext uri="{FF2B5EF4-FFF2-40B4-BE49-F238E27FC236}">
                      <a16:creationId xmlns:a16="http://schemas.microsoft.com/office/drawing/2014/main" id="{FE61BE79-0860-496D-A094-48B1AC689F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44"/>
                  <a:ext cx="80" cy="60"/>
                </a:xfrm>
                <a:custGeom>
                  <a:avLst/>
                  <a:gdLst>
                    <a:gd name="T0" fmla="*/ 0 w 80"/>
                    <a:gd name="T1" fmla="*/ 15 h 60"/>
                    <a:gd name="T2" fmla="*/ 33 w 80"/>
                    <a:gd name="T3" fmla="*/ 0 h 60"/>
                    <a:gd name="T4" fmla="*/ 79 w 80"/>
                    <a:gd name="T5" fmla="*/ 15 h 60"/>
                    <a:gd name="T6" fmla="*/ 79 w 80"/>
                    <a:gd name="T7" fmla="*/ 45 h 60"/>
                    <a:gd name="T8" fmla="*/ 46 w 80"/>
                    <a:gd name="T9" fmla="*/ 59 h 60"/>
                    <a:gd name="T10" fmla="*/ 33 w 80"/>
                    <a:gd name="T11" fmla="*/ 59 h 60"/>
                    <a:gd name="T12" fmla="*/ 0 w 80"/>
                    <a:gd name="T13" fmla="*/ 15 h 6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80" h="60">
                      <a:moveTo>
                        <a:pt x="0" y="15"/>
                      </a:moveTo>
                      <a:lnTo>
                        <a:pt x="33" y="0"/>
                      </a:lnTo>
                      <a:lnTo>
                        <a:pt x="79" y="15"/>
                      </a:lnTo>
                      <a:lnTo>
                        <a:pt x="79" y="45"/>
                      </a:lnTo>
                      <a:lnTo>
                        <a:pt x="46" y="59"/>
                      </a:lnTo>
                      <a:lnTo>
                        <a:pt x="33" y="59"/>
                      </a:lnTo>
                      <a:lnTo>
                        <a:pt x="0" y="15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4" name="Freeform 125">
                  <a:extLst>
                    <a:ext uri="{FF2B5EF4-FFF2-40B4-BE49-F238E27FC236}">
                      <a16:creationId xmlns:a16="http://schemas.microsoft.com/office/drawing/2014/main" id="{FA4D4AB8-AD8E-42F5-B3BA-1A7CA43727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44"/>
                  <a:ext cx="80" cy="60"/>
                </a:xfrm>
                <a:custGeom>
                  <a:avLst/>
                  <a:gdLst>
                    <a:gd name="T0" fmla="*/ 0 w 80"/>
                    <a:gd name="T1" fmla="*/ 15 h 60"/>
                    <a:gd name="T2" fmla="*/ 33 w 80"/>
                    <a:gd name="T3" fmla="*/ 0 h 60"/>
                    <a:gd name="T4" fmla="*/ 79 w 80"/>
                    <a:gd name="T5" fmla="*/ 15 h 60"/>
                    <a:gd name="T6" fmla="*/ 79 w 80"/>
                    <a:gd name="T7" fmla="*/ 45 h 60"/>
                    <a:gd name="T8" fmla="*/ 46 w 80"/>
                    <a:gd name="T9" fmla="*/ 59 h 60"/>
                    <a:gd name="T10" fmla="*/ 33 w 80"/>
                    <a:gd name="T11" fmla="*/ 59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80" h="60">
                      <a:moveTo>
                        <a:pt x="0" y="15"/>
                      </a:moveTo>
                      <a:lnTo>
                        <a:pt x="33" y="0"/>
                      </a:lnTo>
                      <a:lnTo>
                        <a:pt x="79" y="15"/>
                      </a:lnTo>
                      <a:lnTo>
                        <a:pt x="79" y="45"/>
                      </a:lnTo>
                      <a:lnTo>
                        <a:pt x="46" y="59"/>
                      </a:lnTo>
                      <a:lnTo>
                        <a:pt x="33" y="59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5" name="Freeform 126">
                  <a:extLst>
                    <a:ext uri="{FF2B5EF4-FFF2-40B4-BE49-F238E27FC236}">
                      <a16:creationId xmlns:a16="http://schemas.microsoft.com/office/drawing/2014/main" id="{9BD4B320-DB3E-47B6-90EF-9C634E3B40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59"/>
                  <a:ext cx="74" cy="17"/>
                </a:xfrm>
                <a:custGeom>
                  <a:avLst/>
                  <a:gdLst>
                    <a:gd name="T0" fmla="*/ 0 w 74"/>
                    <a:gd name="T1" fmla="*/ 0 h 17"/>
                    <a:gd name="T2" fmla="*/ 46 w 74"/>
                    <a:gd name="T3" fmla="*/ 16 h 17"/>
                    <a:gd name="T4" fmla="*/ 73 w 74"/>
                    <a:gd name="T5" fmla="*/ 0 h 17"/>
                    <a:gd name="T6" fmla="*/ 0 w 74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4" h="17">
                      <a:moveTo>
                        <a:pt x="0" y="0"/>
                      </a:moveTo>
                      <a:lnTo>
                        <a:pt x="46" y="16"/>
                      </a:lnTo>
                      <a:lnTo>
                        <a:pt x="73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6" name="Freeform 127">
                  <a:extLst>
                    <a:ext uri="{FF2B5EF4-FFF2-40B4-BE49-F238E27FC236}">
                      <a16:creationId xmlns:a16="http://schemas.microsoft.com/office/drawing/2014/main" id="{EA4BFD36-1266-4C18-AFEA-44548BBD9E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59"/>
                  <a:ext cx="74" cy="17"/>
                </a:xfrm>
                <a:custGeom>
                  <a:avLst/>
                  <a:gdLst>
                    <a:gd name="T0" fmla="*/ 0 w 74"/>
                    <a:gd name="T1" fmla="*/ 0 h 17"/>
                    <a:gd name="T2" fmla="*/ 46 w 74"/>
                    <a:gd name="T3" fmla="*/ 16 h 17"/>
                    <a:gd name="T4" fmla="*/ 73 w 74"/>
                    <a:gd name="T5" fmla="*/ 0 h 1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4" h="17">
                      <a:moveTo>
                        <a:pt x="0" y="0"/>
                      </a:moveTo>
                      <a:lnTo>
                        <a:pt x="46" y="16"/>
                      </a:lnTo>
                      <a:lnTo>
                        <a:pt x="73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grpSp>
              <p:nvGrpSpPr>
                <p:cNvPr id="357" name="Group 128">
                  <a:extLst>
                    <a:ext uri="{FF2B5EF4-FFF2-40B4-BE49-F238E27FC236}">
                      <a16:creationId xmlns:a16="http://schemas.microsoft.com/office/drawing/2014/main" id="{A740D502-39C6-4BC0-AD28-A5F43DC271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65" y="3067"/>
                  <a:ext cx="24" cy="24"/>
                  <a:chOff x="2565" y="3067"/>
                  <a:chExt cx="24" cy="24"/>
                </a:xfrm>
              </p:grpSpPr>
              <p:sp>
                <p:nvSpPr>
                  <p:cNvPr id="372" name="Freeform 129">
                    <a:extLst>
                      <a:ext uri="{FF2B5EF4-FFF2-40B4-BE49-F238E27FC236}">
                        <a16:creationId xmlns:a16="http://schemas.microsoft.com/office/drawing/2014/main" id="{2982F72F-51C4-4A2E-BF7F-F3C23AB88C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67"/>
                    <a:ext cx="21" cy="23"/>
                  </a:xfrm>
                  <a:custGeom>
                    <a:avLst/>
                    <a:gdLst>
                      <a:gd name="T0" fmla="*/ 0 w 21"/>
                      <a:gd name="T1" fmla="*/ 22 h 23"/>
                      <a:gd name="T2" fmla="*/ 0 w 21"/>
                      <a:gd name="T3" fmla="*/ 7 h 23"/>
                      <a:gd name="T4" fmla="*/ 13 w 21"/>
                      <a:gd name="T5" fmla="*/ 0 h 23"/>
                      <a:gd name="T6" fmla="*/ 20 w 21"/>
                      <a:gd name="T7" fmla="*/ 0 h 23"/>
                      <a:gd name="T8" fmla="*/ 20 w 21"/>
                      <a:gd name="T9" fmla="*/ 22 h 23"/>
                      <a:gd name="T10" fmla="*/ 0 w 21"/>
                      <a:gd name="T11" fmla="*/ 22 h 2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1" h="23">
                        <a:moveTo>
                          <a:pt x="0" y="22"/>
                        </a:moveTo>
                        <a:lnTo>
                          <a:pt x="0" y="7"/>
                        </a:lnTo>
                        <a:lnTo>
                          <a:pt x="13" y="0"/>
                        </a:lnTo>
                        <a:lnTo>
                          <a:pt x="20" y="0"/>
                        </a:lnTo>
                        <a:lnTo>
                          <a:pt x="20" y="22"/>
                        </a:lnTo>
                        <a:lnTo>
                          <a:pt x="0" y="22"/>
                        </a:lnTo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73" name="Freeform 130">
                    <a:extLst>
                      <a:ext uri="{FF2B5EF4-FFF2-40B4-BE49-F238E27FC236}">
                        <a16:creationId xmlns:a16="http://schemas.microsoft.com/office/drawing/2014/main" id="{F51DF939-B021-4200-B00A-EC07753501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67"/>
                    <a:ext cx="21" cy="23"/>
                  </a:xfrm>
                  <a:custGeom>
                    <a:avLst/>
                    <a:gdLst>
                      <a:gd name="T0" fmla="*/ 0 w 21"/>
                      <a:gd name="T1" fmla="*/ 22 h 23"/>
                      <a:gd name="T2" fmla="*/ 0 w 21"/>
                      <a:gd name="T3" fmla="*/ 7 h 23"/>
                      <a:gd name="T4" fmla="*/ 13 w 21"/>
                      <a:gd name="T5" fmla="*/ 0 h 23"/>
                      <a:gd name="T6" fmla="*/ 20 w 21"/>
                      <a:gd name="T7" fmla="*/ 0 h 23"/>
                      <a:gd name="T8" fmla="*/ 20 w 21"/>
                      <a:gd name="T9" fmla="*/ 22 h 2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" h="23">
                        <a:moveTo>
                          <a:pt x="0" y="22"/>
                        </a:moveTo>
                        <a:lnTo>
                          <a:pt x="0" y="7"/>
                        </a:lnTo>
                        <a:lnTo>
                          <a:pt x="13" y="0"/>
                        </a:lnTo>
                        <a:lnTo>
                          <a:pt x="20" y="0"/>
                        </a:lnTo>
                        <a:lnTo>
                          <a:pt x="20" y="22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74" name="Freeform 131">
                    <a:extLst>
                      <a:ext uri="{FF2B5EF4-FFF2-40B4-BE49-F238E27FC236}">
                        <a16:creationId xmlns:a16="http://schemas.microsoft.com/office/drawing/2014/main" id="{37571798-127E-4748-9087-AB9BBB3355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74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6 w 17"/>
                      <a:gd name="T3" fmla="*/ 0 h 17"/>
                      <a:gd name="T4" fmla="*/ 16 w 17"/>
                      <a:gd name="T5" fmla="*/ 16 h 17"/>
                      <a:gd name="T6" fmla="*/ 0 w 17"/>
                      <a:gd name="T7" fmla="*/ 0 h 1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7" h="17">
                        <a:moveTo>
                          <a:pt x="0" y="0"/>
                        </a:moveTo>
                        <a:lnTo>
                          <a:pt x="16" y="0"/>
                        </a:lnTo>
                        <a:lnTo>
                          <a:pt x="16" y="1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75" name="Freeform 132">
                    <a:extLst>
                      <a:ext uri="{FF2B5EF4-FFF2-40B4-BE49-F238E27FC236}">
                        <a16:creationId xmlns:a16="http://schemas.microsoft.com/office/drawing/2014/main" id="{7BACE0BF-2D31-425F-B40A-EE5F9F7A32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74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6 w 17"/>
                      <a:gd name="T3" fmla="*/ 0 h 17"/>
                      <a:gd name="T4" fmla="*/ 16 w 17"/>
                      <a:gd name="T5" fmla="*/ 16 h 17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" h="17">
                        <a:moveTo>
                          <a:pt x="0" y="0"/>
                        </a:moveTo>
                        <a:lnTo>
                          <a:pt x="16" y="0"/>
                        </a:lnTo>
                        <a:lnTo>
                          <a:pt x="16" y="16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376" name="Line 133">
                    <a:extLst>
                      <a:ext uri="{FF2B5EF4-FFF2-40B4-BE49-F238E27FC236}">
                        <a16:creationId xmlns:a16="http://schemas.microsoft.com/office/drawing/2014/main" id="{A582618D-B046-4BAB-A268-C4A73E08542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68" y="3071"/>
                    <a:ext cx="21" cy="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sp>
              <p:nvSpPr>
                <p:cNvPr id="358" name="Freeform 134">
                  <a:extLst>
                    <a:ext uri="{FF2B5EF4-FFF2-40B4-BE49-F238E27FC236}">
                      <a16:creationId xmlns:a16="http://schemas.microsoft.com/office/drawing/2014/main" id="{728DF47D-1BBB-46E3-B2A5-631DBB699D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2" y="3133"/>
                  <a:ext cx="74" cy="60"/>
                </a:xfrm>
                <a:custGeom>
                  <a:avLst/>
                  <a:gdLst>
                    <a:gd name="T0" fmla="*/ 73 w 74"/>
                    <a:gd name="T1" fmla="*/ 15 h 60"/>
                    <a:gd name="T2" fmla="*/ 73 w 74"/>
                    <a:gd name="T3" fmla="*/ 7 h 60"/>
                    <a:gd name="T4" fmla="*/ 67 w 74"/>
                    <a:gd name="T5" fmla="*/ 0 h 60"/>
                    <a:gd name="T6" fmla="*/ 0 w 74"/>
                    <a:gd name="T7" fmla="*/ 44 h 60"/>
                    <a:gd name="T8" fmla="*/ 0 w 74"/>
                    <a:gd name="T9" fmla="*/ 52 h 60"/>
                    <a:gd name="T10" fmla="*/ 14 w 74"/>
                    <a:gd name="T11" fmla="*/ 59 h 60"/>
                    <a:gd name="T12" fmla="*/ 73 w 74"/>
                    <a:gd name="T13" fmla="*/ 15 h 6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4" h="60">
                      <a:moveTo>
                        <a:pt x="73" y="15"/>
                      </a:moveTo>
                      <a:lnTo>
                        <a:pt x="73" y="7"/>
                      </a:lnTo>
                      <a:lnTo>
                        <a:pt x="67" y="0"/>
                      </a:lnTo>
                      <a:lnTo>
                        <a:pt x="0" y="44"/>
                      </a:lnTo>
                      <a:lnTo>
                        <a:pt x="0" y="52"/>
                      </a:lnTo>
                      <a:lnTo>
                        <a:pt x="14" y="59"/>
                      </a:lnTo>
                      <a:lnTo>
                        <a:pt x="73" y="1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9" name="Freeform 135">
                  <a:extLst>
                    <a:ext uri="{FF2B5EF4-FFF2-40B4-BE49-F238E27FC236}">
                      <a16:creationId xmlns:a16="http://schemas.microsoft.com/office/drawing/2014/main" id="{3FC90C65-C1C3-4645-83F7-AB65114099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59"/>
                  <a:ext cx="161" cy="105"/>
                </a:xfrm>
                <a:custGeom>
                  <a:avLst/>
                  <a:gdLst>
                    <a:gd name="T0" fmla="*/ 0 w 161"/>
                    <a:gd name="T1" fmla="*/ 52 h 105"/>
                    <a:gd name="T2" fmla="*/ 0 w 161"/>
                    <a:gd name="T3" fmla="*/ 81 h 105"/>
                    <a:gd name="T4" fmla="*/ 73 w 161"/>
                    <a:gd name="T5" fmla="*/ 104 h 105"/>
                    <a:gd name="T6" fmla="*/ 133 w 161"/>
                    <a:gd name="T7" fmla="*/ 67 h 105"/>
                    <a:gd name="T8" fmla="*/ 160 w 161"/>
                    <a:gd name="T9" fmla="*/ 44 h 105"/>
                    <a:gd name="T10" fmla="*/ 160 w 161"/>
                    <a:gd name="T11" fmla="*/ 22 h 105"/>
                    <a:gd name="T12" fmla="*/ 113 w 161"/>
                    <a:gd name="T13" fmla="*/ 8 h 105"/>
                    <a:gd name="T14" fmla="*/ 93 w 161"/>
                    <a:gd name="T15" fmla="*/ 0 h 105"/>
                    <a:gd name="T16" fmla="*/ 0 w 161"/>
                    <a:gd name="T17" fmla="*/ 52 h 10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1" h="105">
                      <a:moveTo>
                        <a:pt x="0" y="52"/>
                      </a:moveTo>
                      <a:lnTo>
                        <a:pt x="0" y="81"/>
                      </a:lnTo>
                      <a:lnTo>
                        <a:pt x="73" y="104"/>
                      </a:lnTo>
                      <a:lnTo>
                        <a:pt x="133" y="67"/>
                      </a:lnTo>
                      <a:lnTo>
                        <a:pt x="160" y="44"/>
                      </a:lnTo>
                      <a:lnTo>
                        <a:pt x="160" y="22"/>
                      </a:lnTo>
                      <a:lnTo>
                        <a:pt x="113" y="8"/>
                      </a:lnTo>
                      <a:lnTo>
                        <a:pt x="93" y="0"/>
                      </a:lnTo>
                      <a:lnTo>
                        <a:pt x="0" y="52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0" name="Freeform 136">
                  <a:extLst>
                    <a:ext uri="{FF2B5EF4-FFF2-40B4-BE49-F238E27FC236}">
                      <a16:creationId xmlns:a16="http://schemas.microsoft.com/office/drawing/2014/main" id="{85F03678-853D-4599-8A08-9F42D37967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5" y="3081"/>
                  <a:ext cx="101" cy="46"/>
                </a:xfrm>
                <a:custGeom>
                  <a:avLst/>
                  <a:gdLst>
                    <a:gd name="T0" fmla="*/ 0 w 101"/>
                    <a:gd name="T1" fmla="*/ 45 h 46"/>
                    <a:gd name="T2" fmla="*/ 7 w 101"/>
                    <a:gd name="T3" fmla="*/ 22 h 46"/>
                    <a:gd name="T4" fmla="*/ 93 w 101"/>
                    <a:gd name="T5" fmla="*/ 0 h 46"/>
                    <a:gd name="T6" fmla="*/ 100 w 101"/>
                    <a:gd name="T7" fmla="*/ 8 h 46"/>
                    <a:gd name="T8" fmla="*/ 100 w 101"/>
                    <a:gd name="T9" fmla="*/ 15 h 46"/>
                    <a:gd name="T10" fmla="*/ 7 w 101"/>
                    <a:gd name="T11" fmla="*/ 45 h 46"/>
                    <a:gd name="T12" fmla="*/ 0 w 101"/>
                    <a:gd name="T13" fmla="*/ 45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01" h="46">
                      <a:moveTo>
                        <a:pt x="0" y="45"/>
                      </a:moveTo>
                      <a:lnTo>
                        <a:pt x="7" y="22"/>
                      </a:lnTo>
                      <a:lnTo>
                        <a:pt x="93" y="0"/>
                      </a:lnTo>
                      <a:lnTo>
                        <a:pt x="100" y="8"/>
                      </a:lnTo>
                      <a:lnTo>
                        <a:pt x="100" y="15"/>
                      </a:lnTo>
                      <a:lnTo>
                        <a:pt x="7" y="45"/>
                      </a:lnTo>
                      <a:lnTo>
                        <a:pt x="0" y="4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1" name="Line 137">
                  <a:extLst>
                    <a:ext uri="{FF2B5EF4-FFF2-40B4-BE49-F238E27FC236}">
                      <a16:creationId xmlns:a16="http://schemas.microsoft.com/office/drawing/2014/main" id="{7BCE2CFD-56DA-4A74-9D05-F514761826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32" y="3137"/>
                  <a:ext cx="0" cy="2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2" name="Freeform 138">
                  <a:extLst>
                    <a:ext uri="{FF2B5EF4-FFF2-40B4-BE49-F238E27FC236}">
                      <a16:creationId xmlns:a16="http://schemas.microsoft.com/office/drawing/2014/main" id="{FB6337DE-04B8-4CF1-9E99-359AAFA390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72" y="3111"/>
                  <a:ext cx="21" cy="38"/>
                </a:xfrm>
                <a:custGeom>
                  <a:avLst/>
                  <a:gdLst>
                    <a:gd name="T0" fmla="*/ 20 w 21"/>
                    <a:gd name="T1" fmla="*/ 15 h 38"/>
                    <a:gd name="T2" fmla="*/ 13 w 21"/>
                    <a:gd name="T3" fmla="*/ 29 h 38"/>
                    <a:gd name="T4" fmla="*/ 0 w 21"/>
                    <a:gd name="T5" fmla="*/ 37 h 38"/>
                    <a:gd name="T6" fmla="*/ 13 w 21"/>
                    <a:gd name="T7" fmla="*/ 0 h 38"/>
                    <a:gd name="T8" fmla="*/ 20 w 21"/>
                    <a:gd name="T9" fmla="*/ 15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" h="38">
                      <a:moveTo>
                        <a:pt x="20" y="15"/>
                      </a:moveTo>
                      <a:lnTo>
                        <a:pt x="13" y="29"/>
                      </a:lnTo>
                      <a:lnTo>
                        <a:pt x="0" y="37"/>
                      </a:lnTo>
                      <a:lnTo>
                        <a:pt x="13" y="0"/>
                      </a:lnTo>
                      <a:lnTo>
                        <a:pt x="20" y="1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3" name="Line 139">
                  <a:extLst>
                    <a:ext uri="{FF2B5EF4-FFF2-40B4-BE49-F238E27FC236}">
                      <a16:creationId xmlns:a16="http://schemas.microsoft.com/office/drawing/2014/main" id="{174115C0-CBCB-4477-B68A-68899E8B84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66" y="2886"/>
                  <a:ext cx="0" cy="17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4" name="Line 140">
                  <a:extLst>
                    <a:ext uri="{FF2B5EF4-FFF2-40B4-BE49-F238E27FC236}">
                      <a16:creationId xmlns:a16="http://schemas.microsoft.com/office/drawing/2014/main" id="{8A131BB5-7AE4-49FB-A16A-C186E206D8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12" y="3074"/>
                  <a:ext cx="0" cy="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5" name="Freeform 141">
                  <a:extLst>
                    <a:ext uri="{FF2B5EF4-FFF2-40B4-BE49-F238E27FC236}">
                      <a16:creationId xmlns:a16="http://schemas.microsoft.com/office/drawing/2014/main" id="{B49499DF-3111-4144-900E-09346C5DCE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2" y="3089"/>
                  <a:ext cx="94" cy="38"/>
                </a:xfrm>
                <a:custGeom>
                  <a:avLst/>
                  <a:gdLst>
                    <a:gd name="T0" fmla="*/ 0 w 94"/>
                    <a:gd name="T1" fmla="*/ 37 h 38"/>
                    <a:gd name="T2" fmla="*/ 7 w 94"/>
                    <a:gd name="T3" fmla="*/ 22 h 38"/>
                    <a:gd name="T4" fmla="*/ 93 w 94"/>
                    <a:gd name="T5" fmla="*/ 0 h 38"/>
                    <a:gd name="T6" fmla="*/ 0 w 94"/>
                    <a:gd name="T7" fmla="*/ 37 h 3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4" h="38">
                      <a:moveTo>
                        <a:pt x="0" y="37"/>
                      </a:moveTo>
                      <a:lnTo>
                        <a:pt x="7" y="22"/>
                      </a:lnTo>
                      <a:lnTo>
                        <a:pt x="93" y="0"/>
                      </a:lnTo>
                      <a:lnTo>
                        <a:pt x="0" y="37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6" name="Freeform 142">
                  <a:extLst>
                    <a:ext uri="{FF2B5EF4-FFF2-40B4-BE49-F238E27FC236}">
                      <a16:creationId xmlns:a16="http://schemas.microsoft.com/office/drawing/2014/main" id="{243FE973-D76D-4784-9493-95542689B5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2" y="3089"/>
                  <a:ext cx="94" cy="38"/>
                </a:xfrm>
                <a:custGeom>
                  <a:avLst/>
                  <a:gdLst>
                    <a:gd name="T0" fmla="*/ 0 w 94"/>
                    <a:gd name="T1" fmla="*/ 37 h 38"/>
                    <a:gd name="T2" fmla="*/ 7 w 94"/>
                    <a:gd name="T3" fmla="*/ 22 h 38"/>
                    <a:gd name="T4" fmla="*/ 93 w 94"/>
                    <a:gd name="T5" fmla="*/ 0 h 3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94" h="38">
                      <a:moveTo>
                        <a:pt x="0" y="37"/>
                      </a:moveTo>
                      <a:lnTo>
                        <a:pt x="7" y="22"/>
                      </a:lnTo>
                      <a:lnTo>
                        <a:pt x="93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7" name="Freeform 143">
                  <a:extLst>
                    <a:ext uri="{FF2B5EF4-FFF2-40B4-BE49-F238E27FC236}">
                      <a16:creationId xmlns:a16="http://schemas.microsoft.com/office/drawing/2014/main" id="{4FB1E373-E9A3-49B6-A9E5-E2B503EE38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5" y="3111"/>
                  <a:ext cx="21" cy="45"/>
                </a:xfrm>
                <a:custGeom>
                  <a:avLst/>
                  <a:gdLst>
                    <a:gd name="T0" fmla="*/ 0 w 21"/>
                    <a:gd name="T1" fmla="*/ 44 h 45"/>
                    <a:gd name="T2" fmla="*/ 14 w 21"/>
                    <a:gd name="T3" fmla="*/ 0 h 45"/>
                    <a:gd name="T4" fmla="*/ 20 w 21"/>
                    <a:gd name="T5" fmla="*/ 0 h 45"/>
                    <a:gd name="T6" fmla="*/ 7 w 21"/>
                    <a:gd name="T7" fmla="*/ 44 h 45"/>
                    <a:gd name="T8" fmla="*/ 0 w 21"/>
                    <a:gd name="T9" fmla="*/ 44 h 4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" h="45">
                      <a:moveTo>
                        <a:pt x="0" y="44"/>
                      </a:moveTo>
                      <a:lnTo>
                        <a:pt x="14" y="0"/>
                      </a:lnTo>
                      <a:lnTo>
                        <a:pt x="20" y="0"/>
                      </a:lnTo>
                      <a:lnTo>
                        <a:pt x="7" y="44"/>
                      </a:lnTo>
                      <a:lnTo>
                        <a:pt x="0" y="44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8" name="Line 144">
                  <a:extLst>
                    <a:ext uri="{FF2B5EF4-FFF2-40B4-BE49-F238E27FC236}">
                      <a16:creationId xmlns:a16="http://schemas.microsoft.com/office/drawing/2014/main" id="{10E16DB3-B5FA-4B94-B76E-9EBF31E819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442" y="3159"/>
                  <a:ext cx="47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9" name="Line 145">
                  <a:extLst>
                    <a:ext uri="{FF2B5EF4-FFF2-40B4-BE49-F238E27FC236}">
                      <a16:creationId xmlns:a16="http://schemas.microsoft.com/office/drawing/2014/main" id="{FDEABB3B-9A95-427D-AF89-1D97CDF126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72" y="3052"/>
                  <a:ext cx="0" cy="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70" name="Freeform 146">
                  <a:extLst>
                    <a:ext uri="{FF2B5EF4-FFF2-40B4-BE49-F238E27FC236}">
                      <a16:creationId xmlns:a16="http://schemas.microsoft.com/office/drawing/2014/main" id="{83EDB125-2A36-44BB-81C4-CEB5285D19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81"/>
                  <a:ext cx="161" cy="53"/>
                </a:xfrm>
                <a:custGeom>
                  <a:avLst/>
                  <a:gdLst>
                    <a:gd name="T0" fmla="*/ 0 w 161"/>
                    <a:gd name="T1" fmla="*/ 30 h 53"/>
                    <a:gd name="T2" fmla="*/ 73 w 161"/>
                    <a:gd name="T3" fmla="*/ 52 h 53"/>
                    <a:gd name="T4" fmla="*/ 160 w 161"/>
                    <a:gd name="T5" fmla="*/ 0 h 53"/>
                    <a:gd name="T6" fmla="*/ 0 w 161"/>
                    <a:gd name="T7" fmla="*/ 30 h 53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61" h="53">
                      <a:moveTo>
                        <a:pt x="0" y="30"/>
                      </a:moveTo>
                      <a:lnTo>
                        <a:pt x="73" y="52"/>
                      </a:lnTo>
                      <a:lnTo>
                        <a:pt x="160" y="0"/>
                      </a:lnTo>
                      <a:lnTo>
                        <a:pt x="0" y="30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71" name="Freeform 147">
                  <a:extLst>
                    <a:ext uri="{FF2B5EF4-FFF2-40B4-BE49-F238E27FC236}">
                      <a16:creationId xmlns:a16="http://schemas.microsoft.com/office/drawing/2014/main" id="{F4A33FFF-330E-40C4-AD29-316871C42B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81"/>
                  <a:ext cx="161" cy="53"/>
                </a:xfrm>
                <a:custGeom>
                  <a:avLst/>
                  <a:gdLst>
                    <a:gd name="T0" fmla="*/ 0 w 161"/>
                    <a:gd name="T1" fmla="*/ 30 h 53"/>
                    <a:gd name="T2" fmla="*/ 73 w 161"/>
                    <a:gd name="T3" fmla="*/ 52 h 53"/>
                    <a:gd name="T4" fmla="*/ 160 w 161"/>
                    <a:gd name="T5" fmla="*/ 0 h 53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61" h="53">
                      <a:moveTo>
                        <a:pt x="0" y="30"/>
                      </a:moveTo>
                      <a:lnTo>
                        <a:pt x="73" y="52"/>
                      </a:lnTo>
                      <a:lnTo>
                        <a:pt x="160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415" name="Group 80">
                <a:extLst>
                  <a:ext uri="{FF2B5EF4-FFF2-40B4-BE49-F238E27FC236}">
                    <a16:creationId xmlns:a16="http://schemas.microsoft.com/office/drawing/2014/main" id="{F27A7FCF-DE0E-4386-9B31-65950CE3C1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1887877" y="2906712"/>
                <a:ext cx="566738" cy="557213"/>
                <a:chOff x="2213" y="2886"/>
                <a:chExt cx="459" cy="492"/>
              </a:xfrm>
            </p:grpSpPr>
            <p:grpSp>
              <p:nvGrpSpPr>
                <p:cNvPr id="416" name="Group 81">
                  <a:extLst>
                    <a:ext uri="{FF2B5EF4-FFF2-40B4-BE49-F238E27FC236}">
                      <a16:creationId xmlns:a16="http://schemas.microsoft.com/office/drawing/2014/main" id="{4BFB413A-8D06-455C-87E5-83DB6A2820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13" y="3030"/>
                  <a:ext cx="459" cy="348"/>
                  <a:chOff x="2213" y="3030"/>
                  <a:chExt cx="459" cy="348"/>
                </a:xfrm>
              </p:grpSpPr>
              <p:sp>
                <p:nvSpPr>
                  <p:cNvPr id="454" name="Freeform 82">
                    <a:extLst>
                      <a:ext uri="{FF2B5EF4-FFF2-40B4-BE49-F238E27FC236}">
                        <a16:creationId xmlns:a16="http://schemas.microsoft.com/office/drawing/2014/main" id="{A0A7CF22-9C9C-41E5-9B22-E7A4ECF05A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46" y="3030"/>
                    <a:ext cx="114" cy="141"/>
                  </a:xfrm>
                  <a:custGeom>
                    <a:avLst/>
                    <a:gdLst>
                      <a:gd name="T0" fmla="*/ 113 w 114"/>
                      <a:gd name="T1" fmla="*/ 37 h 141"/>
                      <a:gd name="T2" fmla="*/ 113 w 114"/>
                      <a:gd name="T3" fmla="*/ 51 h 141"/>
                      <a:gd name="T4" fmla="*/ 93 w 114"/>
                      <a:gd name="T5" fmla="*/ 59 h 141"/>
                      <a:gd name="T6" fmla="*/ 40 w 114"/>
                      <a:gd name="T7" fmla="*/ 29 h 141"/>
                      <a:gd name="T8" fmla="*/ 20 w 114"/>
                      <a:gd name="T9" fmla="*/ 59 h 141"/>
                      <a:gd name="T10" fmla="*/ 20 w 114"/>
                      <a:gd name="T11" fmla="*/ 133 h 141"/>
                      <a:gd name="T12" fmla="*/ 13 w 114"/>
                      <a:gd name="T13" fmla="*/ 140 h 141"/>
                      <a:gd name="T14" fmla="*/ 0 w 114"/>
                      <a:gd name="T15" fmla="*/ 133 h 141"/>
                      <a:gd name="T16" fmla="*/ 0 w 114"/>
                      <a:gd name="T17" fmla="*/ 44 h 141"/>
                      <a:gd name="T18" fmla="*/ 27 w 114"/>
                      <a:gd name="T19" fmla="*/ 7 h 141"/>
                      <a:gd name="T20" fmla="*/ 46 w 114"/>
                      <a:gd name="T21" fmla="*/ 0 h 141"/>
                      <a:gd name="T22" fmla="*/ 113 w 114"/>
                      <a:gd name="T23" fmla="*/ 37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4" h="141">
                        <a:moveTo>
                          <a:pt x="113" y="37"/>
                        </a:moveTo>
                        <a:lnTo>
                          <a:pt x="113" y="51"/>
                        </a:lnTo>
                        <a:lnTo>
                          <a:pt x="93" y="59"/>
                        </a:lnTo>
                        <a:lnTo>
                          <a:pt x="40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13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7" y="7"/>
                        </a:lnTo>
                        <a:lnTo>
                          <a:pt x="46" y="0"/>
                        </a:lnTo>
                        <a:lnTo>
                          <a:pt x="113" y="37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55" name="Freeform 83">
                    <a:extLst>
                      <a:ext uri="{FF2B5EF4-FFF2-40B4-BE49-F238E27FC236}">
                        <a16:creationId xmlns:a16="http://schemas.microsoft.com/office/drawing/2014/main" id="{04A7DCE9-42E1-4053-8050-8E1BE48D17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74"/>
                    <a:ext cx="113" cy="141"/>
                  </a:xfrm>
                  <a:custGeom>
                    <a:avLst/>
                    <a:gdLst>
                      <a:gd name="T0" fmla="*/ 112 w 113"/>
                      <a:gd name="T1" fmla="*/ 29 h 141"/>
                      <a:gd name="T2" fmla="*/ 112 w 113"/>
                      <a:gd name="T3" fmla="*/ 44 h 141"/>
                      <a:gd name="T4" fmla="*/ 93 w 113"/>
                      <a:gd name="T5" fmla="*/ 59 h 141"/>
                      <a:gd name="T6" fmla="*/ 39 w 113"/>
                      <a:gd name="T7" fmla="*/ 29 h 141"/>
                      <a:gd name="T8" fmla="*/ 20 w 113"/>
                      <a:gd name="T9" fmla="*/ 59 h 141"/>
                      <a:gd name="T10" fmla="*/ 20 w 113"/>
                      <a:gd name="T11" fmla="*/ 133 h 141"/>
                      <a:gd name="T12" fmla="*/ 6 w 113"/>
                      <a:gd name="T13" fmla="*/ 140 h 141"/>
                      <a:gd name="T14" fmla="*/ 0 w 113"/>
                      <a:gd name="T15" fmla="*/ 133 h 141"/>
                      <a:gd name="T16" fmla="*/ 0 w 113"/>
                      <a:gd name="T17" fmla="*/ 44 h 141"/>
                      <a:gd name="T18" fmla="*/ 26 w 113"/>
                      <a:gd name="T19" fmla="*/ 7 h 141"/>
                      <a:gd name="T20" fmla="*/ 39 w 113"/>
                      <a:gd name="T21" fmla="*/ 0 h 141"/>
                      <a:gd name="T22" fmla="*/ 112 w 113"/>
                      <a:gd name="T23" fmla="*/ 29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3" h="141">
                        <a:moveTo>
                          <a:pt x="112" y="29"/>
                        </a:moveTo>
                        <a:lnTo>
                          <a:pt x="112" y="44"/>
                        </a:lnTo>
                        <a:lnTo>
                          <a:pt x="93" y="59"/>
                        </a:lnTo>
                        <a:lnTo>
                          <a:pt x="39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6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6" y="7"/>
                        </a:lnTo>
                        <a:lnTo>
                          <a:pt x="39" y="0"/>
                        </a:lnTo>
                        <a:lnTo>
                          <a:pt x="112" y="29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56" name="Freeform 84">
                    <a:extLst>
                      <a:ext uri="{FF2B5EF4-FFF2-40B4-BE49-F238E27FC236}">
                        <a16:creationId xmlns:a16="http://schemas.microsoft.com/office/drawing/2014/main" id="{734A1A98-E547-4740-BAA2-4D9A74D5EC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13" y="3111"/>
                    <a:ext cx="114" cy="141"/>
                  </a:xfrm>
                  <a:custGeom>
                    <a:avLst/>
                    <a:gdLst>
                      <a:gd name="T0" fmla="*/ 113 w 114"/>
                      <a:gd name="T1" fmla="*/ 37 h 141"/>
                      <a:gd name="T2" fmla="*/ 113 w 114"/>
                      <a:gd name="T3" fmla="*/ 52 h 141"/>
                      <a:gd name="T4" fmla="*/ 93 w 114"/>
                      <a:gd name="T5" fmla="*/ 59 h 141"/>
                      <a:gd name="T6" fmla="*/ 40 w 114"/>
                      <a:gd name="T7" fmla="*/ 29 h 141"/>
                      <a:gd name="T8" fmla="*/ 20 w 114"/>
                      <a:gd name="T9" fmla="*/ 59 h 141"/>
                      <a:gd name="T10" fmla="*/ 20 w 114"/>
                      <a:gd name="T11" fmla="*/ 133 h 141"/>
                      <a:gd name="T12" fmla="*/ 13 w 114"/>
                      <a:gd name="T13" fmla="*/ 140 h 141"/>
                      <a:gd name="T14" fmla="*/ 0 w 114"/>
                      <a:gd name="T15" fmla="*/ 133 h 141"/>
                      <a:gd name="T16" fmla="*/ 0 w 114"/>
                      <a:gd name="T17" fmla="*/ 44 h 141"/>
                      <a:gd name="T18" fmla="*/ 27 w 114"/>
                      <a:gd name="T19" fmla="*/ 7 h 141"/>
                      <a:gd name="T20" fmla="*/ 47 w 114"/>
                      <a:gd name="T21" fmla="*/ 0 h 141"/>
                      <a:gd name="T22" fmla="*/ 113 w 114"/>
                      <a:gd name="T23" fmla="*/ 37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4" h="141">
                        <a:moveTo>
                          <a:pt x="113" y="37"/>
                        </a:moveTo>
                        <a:lnTo>
                          <a:pt x="113" y="52"/>
                        </a:lnTo>
                        <a:lnTo>
                          <a:pt x="93" y="59"/>
                        </a:lnTo>
                        <a:lnTo>
                          <a:pt x="40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13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7" y="7"/>
                        </a:lnTo>
                        <a:lnTo>
                          <a:pt x="47" y="0"/>
                        </a:lnTo>
                        <a:lnTo>
                          <a:pt x="113" y="37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57" name="Freeform 85">
                    <a:extLst>
                      <a:ext uri="{FF2B5EF4-FFF2-40B4-BE49-F238E27FC236}">
                        <a16:creationId xmlns:a16="http://schemas.microsoft.com/office/drawing/2014/main" id="{F76DEF17-C2BA-4C45-9D7C-8F396E52CF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81"/>
                    <a:ext cx="333" cy="179"/>
                  </a:xfrm>
                  <a:custGeom>
                    <a:avLst/>
                    <a:gdLst>
                      <a:gd name="T0" fmla="*/ 0 w 333"/>
                      <a:gd name="T1" fmla="*/ 118 h 179"/>
                      <a:gd name="T2" fmla="*/ 0 w 333"/>
                      <a:gd name="T3" fmla="*/ 74 h 179"/>
                      <a:gd name="T4" fmla="*/ 119 w 333"/>
                      <a:gd name="T5" fmla="*/ 15 h 179"/>
                      <a:gd name="T6" fmla="*/ 332 w 333"/>
                      <a:gd name="T7" fmla="*/ 0 h 179"/>
                      <a:gd name="T8" fmla="*/ 332 w 333"/>
                      <a:gd name="T9" fmla="*/ 45 h 179"/>
                      <a:gd name="T10" fmla="*/ 159 w 333"/>
                      <a:gd name="T11" fmla="*/ 178 h 179"/>
                      <a:gd name="T12" fmla="*/ 79 w 333"/>
                      <a:gd name="T13" fmla="*/ 163 h 179"/>
                      <a:gd name="T14" fmla="*/ 26 w 333"/>
                      <a:gd name="T15" fmla="*/ 133 h 179"/>
                      <a:gd name="T16" fmla="*/ 0 w 333"/>
                      <a:gd name="T17" fmla="*/ 118 h 17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33" h="179">
                        <a:moveTo>
                          <a:pt x="0" y="118"/>
                        </a:moveTo>
                        <a:lnTo>
                          <a:pt x="0" y="74"/>
                        </a:lnTo>
                        <a:lnTo>
                          <a:pt x="119" y="15"/>
                        </a:lnTo>
                        <a:lnTo>
                          <a:pt x="332" y="0"/>
                        </a:lnTo>
                        <a:lnTo>
                          <a:pt x="332" y="45"/>
                        </a:lnTo>
                        <a:lnTo>
                          <a:pt x="159" y="178"/>
                        </a:lnTo>
                        <a:lnTo>
                          <a:pt x="79" y="163"/>
                        </a:lnTo>
                        <a:lnTo>
                          <a:pt x="26" y="133"/>
                        </a:lnTo>
                        <a:lnTo>
                          <a:pt x="0" y="118"/>
                        </a:lnTo>
                      </a:path>
                    </a:pathLst>
                  </a:custGeom>
                  <a:solidFill>
                    <a:srgbClr val="FFFF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58" name="Freeform 86">
                    <a:extLst>
                      <a:ext uri="{FF2B5EF4-FFF2-40B4-BE49-F238E27FC236}">
                        <a16:creationId xmlns:a16="http://schemas.microsoft.com/office/drawing/2014/main" id="{D03C014A-AA51-4576-8F3B-615D351284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37"/>
                    <a:ext cx="333" cy="171"/>
                  </a:xfrm>
                  <a:custGeom>
                    <a:avLst/>
                    <a:gdLst>
                      <a:gd name="T0" fmla="*/ 0 w 333"/>
                      <a:gd name="T1" fmla="*/ 118 h 171"/>
                      <a:gd name="T2" fmla="*/ 179 w 333"/>
                      <a:gd name="T3" fmla="*/ 0 h 171"/>
                      <a:gd name="T4" fmla="*/ 219 w 333"/>
                      <a:gd name="T5" fmla="*/ 0 h 171"/>
                      <a:gd name="T6" fmla="*/ 292 w 333"/>
                      <a:gd name="T7" fmla="*/ 22 h 171"/>
                      <a:gd name="T8" fmla="*/ 332 w 333"/>
                      <a:gd name="T9" fmla="*/ 44 h 171"/>
                      <a:gd name="T10" fmla="*/ 159 w 333"/>
                      <a:gd name="T11" fmla="*/ 170 h 171"/>
                      <a:gd name="T12" fmla="*/ 86 w 333"/>
                      <a:gd name="T13" fmla="*/ 162 h 171"/>
                      <a:gd name="T14" fmla="*/ 33 w 333"/>
                      <a:gd name="T15" fmla="*/ 140 h 171"/>
                      <a:gd name="T16" fmla="*/ 0 w 333"/>
                      <a:gd name="T17" fmla="*/ 118 h 17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33" h="171">
                        <a:moveTo>
                          <a:pt x="0" y="118"/>
                        </a:moveTo>
                        <a:lnTo>
                          <a:pt x="179" y="0"/>
                        </a:lnTo>
                        <a:lnTo>
                          <a:pt x="219" y="0"/>
                        </a:lnTo>
                        <a:lnTo>
                          <a:pt x="292" y="22"/>
                        </a:lnTo>
                        <a:lnTo>
                          <a:pt x="332" y="44"/>
                        </a:lnTo>
                        <a:lnTo>
                          <a:pt x="159" y="170"/>
                        </a:lnTo>
                        <a:lnTo>
                          <a:pt x="86" y="162"/>
                        </a:lnTo>
                        <a:lnTo>
                          <a:pt x="33" y="140"/>
                        </a:lnTo>
                        <a:lnTo>
                          <a:pt x="0" y="118"/>
                        </a:lnTo>
                      </a:path>
                    </a:pathLst>
                  </a:custGeom>
                  <a:solidFill>
                    <a:srgbClr val="FFFF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59" name="Line 87">
                    <a:extLst>
                      <a:ext uri="{FF2B5EF4-FFF2-40B4-BE49-F238E27FC236}">
                        <a16:creationId xmlns:a16="http://schemas.microsoft.com/office/drawing/2014/main" id="{44BBDDEF-883F-4D46-AEDF-ED3F8C6BA02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39" y="3211"/>
                    <a:ext cx="0" cy="4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60" name="Freeform 88">
                    <a:extLst>
                      <a:ext uri="{FF2B5EF4-FFF2-40B4-BE49-F238E27FC236}">
                        <a16:creationId xmlns:a16="http://schemas.microsoft.com/office/drawing/2014/main" id="{BD271C4D-46D9-4621-9E00-4E1CC40E4C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59" y="3199"/>
                    <a:ext cx="100" cy="179"/>
                  </a:xfrm>
                  <a:custGeom>
                    <a:avLst/>
                    <a:gdLst>
                      <a:gd name="T0" fmla="*/ 13 w 100"/>
                      <a:gd name="T1" fmla="*/ 0 h 179"/>
                      <a:gd name="T2" fmla="*/ 0 w 100"/>
                      <a:gd name="T3" fmla="*/ 8 h 179"/>
                      <a:gd name="T4" fmla="*/ 0 w 100"/>
                      <a:gd name="T5" fmla="*/ 23 h 179"/>
                      <a:gd name="T6" fmla="*/ 46 w 100"/>
                      <a:gd name="T7" fmla="*/ 45 h 179"/>
                      <a:gd name="T8" fmla="*/ 80 w 100"/>
                      <a:gd name="T9" fmla="*/ 104 h 179"/>
                      <a:gd name="T10" fmla="*/ 80 w 100"/>
                      <a:gd name="T11" fmla="*/ 170 h 179"/>
                      <a:gd name="T12" fmla="*/ 93 w 100"/>
                      <a:gd name="T13" fmla="*/ 178 h 179"/>
                      <a:gd name="T14" fmla="*/ 99 w 100"/>
                      <a:gd name="T15" fmla="*/ 163 h 179"/>
                      <a:gd name="T16" fmla="*/ 99 w 100"/>
                      <a:gd name="T17" fmla="*/ 96 h 179"/>
                      <a:gd name="T18" fmla="*/ 66 w 100"/>
                      <a:gd name="T19" fmla="*/ 23 h 179"/>
                      <a:gd name="T20" fmla="*/ 13 w 100"/>
                      <a:gd name="T21" fmla="*/ 0 h 179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0" h="179">
                        <a:moveTo>
                          <a:pt x="13" y="0"/>
                        </a:moveTo>
                        <a:lnTo>
                          <a:pt x="0" y="8"/>
                        </a:lnTo>
                        <a:lnTo>
                          <a:pt x="0" y="23"/>
                        </a:lnTo>
                        <a:lnTo>
                          <a:pt x="46" y="45"/>
                        </a:lnTo>
                        <a:lnTo>
                          <a:pt x="80" y="104"/>
                        </a:lnTo>
                        <a:lnTo>
                          <a:pt x="80" y="170"/>
                        </a:lnTo>
                        <a:lnTo>
                          <a:pt x="93" y="178"/>
                        </a:lnTo>
                        <a:lnTo>
                          <a:pt x="99" y="163"/>
                        </a:lnTo>
                        <a:lnTo>
                          <a:pt x="99" y="96"/>
                        </a:lnTo>
                        <a:lnTo>
                          <a:pt x="66" y="23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61" name="Line 89">
                    <a:extLst>
                      <a:ext uri="{FF2B5EF4-FFF2-40B4-BE49-F238E27FC236}">
                        <a16:creationId xmlns:a16="http://schemas.microsoft.com/office/drawing/2014/main" id="{F109B3A9-0DEA-4417-AEB0-A8F305A3888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19" y="3219"/>
                    <a:ext cx="6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62" name="Freeform 90">
                    <a:extLst>
                      <a:ext uri="{FF2B5EF4-FFF2-40B4-BE49-F238E27FC236}">
                        <a16:creationId xmlns:a16="http://schemas.microsoft.com/office/drawing/2014/main" id="{43CA6B78-2A68-4D2B-A13D-23D3156B77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12" y="3148"/>
                    <a:ext cx="101" cy="178"/>
                  </a:xfrm>
                  <a:custGeom>
                    <a:avLst/>
                    <a:gdLst>
                      <a:gd name="T0" fmla="*/ 13 w 101"/>
                      <a:gd name="T1" fmla="*/ 0 h 178"/>
                      <a:gd name="T2" fmla="*/ 0 w 101"/>
                      <a:gd name="T3" fmla="*/ 7 h 178"/>
                      <a:gd name="T4" fmla="*/ 0 w 101"/>
                      <a:gd name="T5" fmla="*/ 29 h 178"/>
                      <a:gd name="T6" fmla="*/ 46 w 101"/>
                      <a:gd name="T7" fmla="*/ 44 h 178"/>
                      <a:gd name="T8" fmla="*/ 80 w 101"/>
                      <a:gd name="T9" fmla="*/ 111 h 178"/>
                      <a:gd name="T10" fmla="*/ 80 w 101"/>
                      <a:gd name="T11" fmla="*/ 177 h 178"/>
                      <a:gd name="T12" fmla="*/ 93 w 101"/>
                      <a:gd name="T13" fmla="*/ 177 h 178"/>
                      <a:gd name="T14" fmla="*/ 100 w 101"/>
                      <a:gd name="T15" fmla="*/ 170 h 178"/>
                      <a:gd name="T16" fmla="*/ 100 w 101"/>
                      <a:gd name="T17" fmla="*/ 96 h 178"/>
                      <a:gd name="T18" fmla="*/ 66 w 101"/>
                      <a:gd name="T19" fmla="*/ 22 h 178"/>
                      <a:gd name="T20" fmla="*/ 13 w 101"/>
                      <a:gd name="T21" fmla="*/ 0 h 1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1" h="178">
                        <a:moveTo>
                          <a:pt x="13" y="0"/>
                        </a:moveTo>
                        <a:lnTo>
                          <a:pt x="0" y="7"/>
                        </a:lnTo>
                        <a:lnTo>
                          <a:pt x="0" y="29"/>
                        </a:lnTo>
                        <a:lnTo>
                          <a:pt x="46" y="44"/>
                        </a:lnTo>
                        <a:lnTo>
                          <a:pt x="80" y="111"/>
                        </a:lnTo>
                        <a:lnTo>
                          <a:pt x="80" y="177"/>
                        </a:lnTo>
                        <a:lnTo>
                          <a:pt x="93" y="177"/>
                        </a:lnTo>
                        <a:lnTo>
                          <a:pt x="100" y="170"/>
                        </a:lnTo>
                        <a:lnTo>
                          <a:pt x="100" y="96"/>
                        </a:lnTo>
                        <a:lnTo>
                          <a:pt x="66" y="22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63" name="Freeform 91">
                    <a:extLst>
                      <a:ext uri="{FF2B5EF4-FFF2-40B4-BE49-F238E27FC236}">
                        <a16:creationId xmlns:a16="http://schemas.microsoft.com/office/drawing/2014/main" id="{597FD145-98FC-4DCB-93FD-AB57B78572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72" y="3111"/>
                    <a:ext cx="100" cy="178"/>
                  </a:xfrm>
                  <a:custGeom>
                    <a:avLst/>
                    <a:gdLst>
                      <a:gd name="T0" fmla="*/ 13 w 100"/>
                      <a:gd name="T1" fmla="*/ 0 h 178"/>
                      <a:gd name="T2" fmla="*/ 0 w 100"/>
                      <a:gd name="T3" fmla="*/ 7 h 178"/>
                      <a:gd name="T4" fmla="*/ 0 w 100"/>
                      <a:gd name="T5" fmla="*/ 22 h 178"/>
                      <a:gd name="T6" fmla="*/ 46 w 100"/>
                      <a:gd name="T7" fmla="*/ 44 h 178"/>
                      <a:gd name="T8" fmla="*/ 73 w 100"/>
                      <a:gd name="T9" fmla="*/ 103 h 178"/>
                      <a:gd name="T10" fmla="*/ 73 w 100"/>
                      <a:gd name="T11" fmla="*/ 170 h 178"/>
                      <a:gd name="T12" fmla="*/ 86 w 100"/>
                      <a:gd name="T13" fmla="*/ 177 h 178"/>
                      <a:gd name="T14" fmla="*/ 99 w 100"/>
                      <a:gd name="T15" fmla="*/ 162 h 178"/>
                      <a:gd name="T16" fmla="*/ 99 w 100"/>
                      <a:gd name="T17" fmla="*/ 96 h 178"/>
                      <a:gd name="T18" fmla="*/ 66 w 100"/>
                      <a:gd name="T19" fmla="*/ 22 h 178"/>
                      <a:gd name="T20" fmla="*/ 13 w 100"/>
                      <a:gd name="T21" fmla="*/ 0 h 1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0" h="178">
                        <a:moveTo>
                          <a:pt x="13" y="0"/>
                        </a:moveTo>
                        <a:lnTo>
                          <a:pt x="0" y="7"/>
                        </a:lnTo>
                        <a:lnTo>
                          <a:pt x="0" y="22"/>
                        </a:lnTo>
                        <a:lnTo>
                          <a:pt x="46" y="44"/>
                        </a:lnTo>
                        <a:lnTo>
                          <a:pt x="73" y="103"/>
                        </a:lnTo>
                        <a:lnTo>
                          <a:pt x="73" y="170"/>
                        </a:lnTo>
                        <a:lnTo>
                          <a:pt x="86" y="177"/>
                        </a:lnTo>
                        <a:lnTo>
                          <a:pt x="99" y="162"/>
                        </a:lnTo>
                        <a:lnTo>
                          <a:pt x="99" y="96"/>
                        </a:lnTo>
                        <a:lnTo>
                          <a:pt x="66" y="22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64" name="Line 92">
                    <a:extLst>
                      <a:ext uri="{FF2B5EF4-FFF2-40B4-BE49-F238E27FC236}">
                        <a16:creationId xmlns:a16="http://schemas.microsoft.com/office/drawing/2014/main" id="{3C01D767-5854-4168-A0FD-787B26DFCB2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48" y="3295"/>
                    <a:ext cx="14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65" name="Line 93">
                    <a:extLst>
                      <a:ext uri="{FF2B5EF4-FFF2-40B4-BE49-F238E27FC236}">
                        <a16:creationId xmlns:a16="http://schemas.microsoft.com/office/drawing/2014/main" id="{30D9F489-FCE2-4A8B-9AB5-8E71F939E0E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72" y="3167"/>
                    <a:ext cx="6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66" name="Line 94">
                    <a:extLst>
                      <a:ext uri="{FF2B5EF4-FFF2-40B4-BE49-F238E27FC236}">
                        <a16:creationId xmlns:a16="http://schemas.microsoft.com/office/drawing/2014/main" id="{C48E7DB5-CC63-4243-9B68-EAE92C57346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41" y="3214"/>
                    <a:ext cx="21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67" name="Line 95">
                    <a:extLst>
                      <a:ext uri="{FF2B5EF4-FFF2-40B4-BE49-F238E27FC236}">
                        <a16:creationId xmlns:a16="http://schemas.microsoft.com/office/drawing/2014/main" id="{97289E81-403D-42F2-8135-A97EC7FC2B6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54" y="3207"/>
                    <a:ext cx="15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68" name="Line 96">
                    <a:extLst>
                      <a:ext uri="{FF2B5EF4-FFF2-40B4-BE49-F238E27FC236}">
                        <a16:creationId xmlns:a16="http://schemas.microsoft.com/office/drawing/2014/main" id="{1ECEB2BE-C06E-4845-95DE-75DECB6DCCA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21" y="3133"/>
                    <a:ext cx="21" cy="7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69" name="Line 97">
                    <a:extLst>
                      <a:ext uri="{FF2B5EF4-FFF2-40B4-BE49-F238E27FC236}">
                        <a16:creationId xmlns:a16="http://schemas.microsoft.com/office/drawing/2014/main" id="{16B32BAF-9F37-488C-9476-F4F2EDDDEF2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05" y="3233"/>
                    <a:ext cx="7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70" name="Line 98">
                    <a:extLst>
                      <a:ext uri="{FF2B5EF4-FFF2-40B4-BE49-F238E27FC236}">
                        <a16:creationId xmlns:a16="http://schemas.microsoft.com/office/drawing/2014/main" id="{1E3002C8-22EA-43F6-AF53-B09F42F3F1A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39" y="3303"/>
                    <a:ext cx="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71" name="Line 99">
                    <a:extLst>
                      <a:ext uri="{FF2B5EF4-FFF2-40B4-BE49-F238E27FC236}">
                        <a16:creationId xmlns:a16="http://schemas.microsoft.com/office/drawing/2014/main" id="{4D60125B-AD11-4506-AC4B-36AC515E6E5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92" y="3251"/>
                    <a:ext cx="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72" name="Line 100">
                    <a:extLst>
                      <a:ext uri="{FF2B5EF4-FFF2-40B4-BE49-F238E27FC236}">
                        <a16:creationId xmlns:a16="http://schemas.microsoft.com/office/drawing/2014/main" id="{B3C4E003-A54F-40E0-9D7C-DC1C4F96029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01" y="3244"/>
                    <a:ext cx="14" cy="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73" name="Line 101">
                    <a:extLst>
                      <a:ext uri="{FF2B5EF4-FFF2-40B4-BE49-F238E27FC236}">
                        <a16:creationId xmlns:a16="http://schemas.microsoft.com/office/drawing/2014/main" id="{B8E356F1-AEDE-4F94-B95F-8913E632C98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58" y="3181"/>
                    <a:ext cx="7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74" name="Line 102">
                    <a:extLst>
                      <a:ext uri="{FF2B5EF4-FFF2-40B4-BE49-F238E27FC236}">
                        <a16:creationId xmlns:a16="http://schemas.microsoft.com/office/drawing/2014/main" id="{324103B4-5D95-4E55-AE80-AC607A028E0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18" y="3148"/>
                    <a:ext cx="7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75" name="Line 103">
                    <a:extLst>
                      <a:ext uri="{FF2B5EF4-FFF2-40B4-BE49-F238E27FC236}">
                        <a16:creationId xmlns:a16="http://schemas.microsoft.com/office/drawing/2014/main" id="{67FCE1E6-F5BF-4C30-B81E-19C9A026883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30" y="3170"/>
                    <a:ext cx="8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76" name="Line 104">
                    <a:extLst>
                      <a:ext uri="{FF2B5EF4-FFF2-40B4-BE49-F238E27FC236}">
                        <a16:creationId xmlns:a16="http://schemas.microsoft.com/office/drawing/2014/main" id="{FC2C5D61-09AE-4B09-9372-63392938A67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24" y="3163"/>
                    <a:ext cx="8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77" name="Line 105">
                    <a:extLst>
                      <a:ext uri="{FF2B5EF4-FFF2-40B4-BE49-F238E27FC236}">
                        <a16:creationId xmlns:a16="http://schemas.microsoft.com/office/drawing/2014/main" id="{687F08EE-7C47-404B-AAE4-E49E9A75C2B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242" y="3140"/>
                    <a:ext cx="15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78" name="Line 106">
                    <a:extLst>
                      <a:ext uri="{FF2B5EF4-FFF2-40B4-BE49-F238E27FC236}">
                        <a16:creationId xmlns:a16="http://schemas.microsoft.com/office/drawing/2014/main" id="{2023383C-7477-4C05-9FAF-CF3F769D0B5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236" y="3116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79" name="Line 107">
                    <a:extLst>
                      <a:ext uri="{FF2B5EF4-FFF2-40B4-BE49-F238E27FC236}">
                        <a16:creationId xmlns:a16="http://schemas.microsoft.com/office/drawing/2014/main" id="{0C99DEB2-274C-4055-A6CE-40AC2194A3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09" y="3093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80" name="Line 108">
                    <a:extLst>
                      <a:ext uri="{FF2B5EF4-FFF2-40B4-BE49-F238E27FC236}">
                        <a16:creationId xmlns:a16="http://schemas.microsoft.com/office/drawing/2014/main" id="{5C927455-003A-4160-B611-E283EE4BA39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06" y="3077"/>
                    <a:ext cx="0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81" name="Line 109">
                    <a:extLst>
                      <a:ext uri="{FF2B5EF4-FFF2-40B4-BE49-F238E27FC236}">
                        <a16:creationId xmlns:a16="http://schemas.microsoft.com/office/drawing/2014/main" id="{ED19A327-3D49-4665-86C7-74A76F089C5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77" y="3048"/>
                    <a:ext cx="13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82" name="Line 110">
                    <a:extLst>
                      <a:ext uri="{FF2B5EF4-FFF2-40B4-BE49-F238E27FC236}">
                        <a16:creationId xmlns:a16="http://schemas.microsoft.com/office/drawing/2014/main" id="{A060452B-9D08-4E82-B503-DFC242DD086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69" y="3034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417" name="Group 111">
                  <a:extLst>
                    <a:ext uri="{FF2B5EF4-FFF2-40B4-BE49-F238E27FC236}">
                      <a16:creationId xmlns:a16="http://schemas.microsoft.com/office/drawing/2014/main" id="{0C160C2E-9D8B-4383-BCA8-77B9801C1F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6" y="3059"/>
                  <a:ext cx="154" cy="90"/>
                  <a:chOff x="2306" y="3059"/>
                  <a:chExt cx="154" cy="90"/>
                </a:xfrm>
              </p:grpSpPr>
              <p:grpSp>
                <p:nvGrpSpPr>
                  <p:cNvPr id="445" name="Group 112">
                    <a:extLst>
                      <a:ext uri="{FF2B5EF4-FFF2-40B4-BE49-F238E27FC236}">
                        <a16:creationId xmlns:a16="http://schemas.microsoft.com/office/drawing/2014/main" id="{49534435-B9D4-4DA4-AA31-606215ED34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306" y="3059"/>
                    <a:ext cx="154" cy="90"/>
                    <a:chOff x="2306" y="3059"/>
                    <a:chExt cx="154" cy="90"/>
                  </a:xfrm>
                </p:grpSpPr>
                <p:sp>
                  <p:nvSpPr>
                    <p:cNvPr id="447" name="Freeform 113">
                      <a:extLst>
                        <a:ext uri="{FF2B5EF4-FFF2-40B4-BE49-F238E27FC236}">
                          <a16:creationId xmlns:a16="http://schemas.microsoft.com/office/drawing/2014/main" id="{DD4DE240-3035-494D-AA23-C58632F45B2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66" y="3059"/>
                      <a:ext cx="87" cy="23"/>
                    </a:xfrm>
                    <a:custGeom>
                      <a:avLst/>
                      <a:gdLst>
                        <a:gd name="T0" fmla="*/ 7 w 87"/>
                        <a:gd name="T1" fmla="*/ 22 h 23"/>
                        <a:gd name="T2" fmla="*/ 0 w 87"/>
                        <a:gd name="T3" fmla="*/ 22 h 23"/>
                        <a:gd name="T4" fmla="*/ 7 w 87"/>
                        <a:gd name="T5" fmla="*/ 8 h 23"/>
                        <a:gd name="T6" fmla="*/ 80 w 87"/>
                        <a:gd name="T7" fmla="*/ 0 h 23"/>
                        <a:gd name="T8" fmla="*/ 86 w 87"/>
                        <a:gd name="T9" fmla="*/ 0 h 23"/>
                        <a:gd name="T10" fmla="*/ 86 w 87"/>
                        <a:gd name="T11" fmla="*/ 15 h 23"/>
                        <a:gd name="T12" fmla="*/ 7 w 87"/>
                        <a:gd name="T13" fmla="*/ 22 h 23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87" h="23">
                          <a:moveTo>
                            <a:pt x="7" y="22"/>
                          </a:moveTo>
                          <a:lnTo>
                            <a:pt x="0" y="22"/>
                          </a:lnTo>
                          <a:lnTo>
                            <a:pt x="7" y="8"/>
                          </a:lnTo>
                          <a:lnTo>
                            <a:pt x="80" y="0"/>
                          </a:lnTo>
                          <a:lnTo>
                            <a:pt x="86" y="0"/>
                          </a:lnTo>
                          <a:lnTo>
                            <a:pt x="86" y="15"/>
                          </a:lnTo>
                          <a:lnTo>
                            <a:pt x="7" y="22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448" name="Freeform 114">
                      <a:extLst>
                        <a:ext uri="{FF2B5EF4-FFF2-40B4-BE49-F238E27FC236}">
                          <a16:creationId xmlns:a16="http://schemas.microsoft.com/office/drawing/2014/main" id="{A9489AE2-B813-46FD-AC1B-38A100A996B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79" y="3067"/>
                      <a:ext cx="81" cy="23"/>
                    </a:xfrm>
                    <a:custGeom>
                      <a:avLst/>
                      <a:gdLst>
                        <a:gd name="T0" fmla="*/ 0 w 81"/>
                        <a:gd name="T1" fmla="*/ 22 h 23"/>
                        <a:gd name="T2" fmla="*/ 0 w 81"/>
                        <a:gd name="T3" fmla="*/ 7 h 23"/>
                        <a:gd name="T4" fmla="*/ 80 w 81"/>
                        <a:gd name="T5" fmla="*/ 0 h 23"/>
                        <a:gd name="T6" fmla="*/ 0 w 81"/>
                        <a:gd name="T7" fmla="*/ 22 h 2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81" h="23">
                          <a:moveTo>
                            <a:pt x="0" y="22"/>
                          </a:moveTo>
                          <a:lnTo>
                            <a:pt x="0" y="7"/>
                          </a:lnTo>
                          <a:lnTo>
                            <a:pt x="80" y="0"/>
                          </a:lnTo>
                          <a:lnTo>
                            <a:pt x="0" y="22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449" name="Freeform 115">
                      <a:extLst>
                        <a:ext uri="{FF2B5EF4-FFF2-40B4-BE49-F238E27FC236}">
                          <a16:creationId xmlns:a16="http://schemas.microsoft.com/office/drawing/2014/main" id="{5625416F-A311-4549-886A-DF3A8FD995D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79" y="3067"/>
                      <a:ext cx="81" cy="23"/>
                    </a:xfrm>
                    <a:custGeom>
                      <a:avLst/>
                      <a:gdLst>
                        <a:gd name="T0" fmla="*/ 0 w 81"/>
                        <a:gd name="T1" fmla="*/ 22 h 23"/>
                        <a:gd name="T2" fmla="*/ 0 w 81"/>
                        <a:gd name="T3" fmla="*/ 7 h 23"/>
                        <a:gd name="T4" fmla="*/ 80 w 81"/>
                        <a:gd name="T5" fmla="*/ 0 h 23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81" h="23">
                          <a:moveTo>
                            <a:pt x="0" y="22"/>
                          </a:moveTo>
                          <a:lnTo>
                            <a:pt x="0" y="7"/>
                          </a:lnTo>
                          <a:lnTo>
                            <a:pt x="80" y="0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450" name="Freeform 116">
                      <a:extLst>
                        <a:ext uri="{FF2B5EF4-FFF2-40B4-BE49-F238E27FC236}">
                          <a16:creationId xmlns:a16="http://schemas.microsoft.com/office/drawing/2014/main" id="{43FED386-763A-45CD-8D37-F072F4194B5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06" y="3096"/>
                      <a:ext cx="81" cy="53"/>
                    </a:xfrm>
                    <a:custGeom>
                      <a:avLst/>
                      <a:gdLst>
                        <a:gd name="T0" fmla="*/ 0 w 81"/>
                        <a:gd name="T1" fmla="*/ 37 h 53"/>
                        <a:gd name="T2" fmla="*/ 0 w 81"/>
                        <a:gd name="T3" fmla="*/ 44 h 53"/>
                        <a:gd name="T4" fmla="*/ 13 w 81"/>
                        <a:gd name="T5" fmla="*/ 52 h 53"/>
                        <a:gd name="T6" fmla="*/ 80 w 81"/>
                        <a:gd name="T7" fmla="*/ 7 h 53"/>
                        <a:gd name="T8" fmla="*/ 80 w 81"/>
                        <a:gd name="T9" fmla="*/ 0 h 53"/>
                        <a:gd name="T10" fmla="*/ 73 w 81"/>
                        <a:gd name="T11" fmla="*/ 0 h 53"/>
                        <a:gd name="T12" fmla="*/ 0 w 81"/>
                        <a:gd name="T13" fmla="*/ 37 h 53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81" h="53">
                          <a:moveTo>
                            <a:pt x="0" y="37"/>
                          </a:moveTo>
                          <a:lnTo>
                            <a:pt x="0" y="44"/>
                          </a:lnTo>
                          <a:lnTo>
                            <a:pt x="13" y="52"/>
                          </a:lnTo>
                          <a:lnTo>
                            <a:pt x="80" y="7"/>
                          </a:lnTo>
                          <a:lnTo>
                            <a:pt x="80" y="0"/>
                          </a:lnTo>
                          <a:lnTo>
                            <a:pt x="73" y="0"/>
                          </a:lnTo>
                          <a:lnTo>
                            <a:pt x="0" y="37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451" name="Freeform 117">
                      <a:extLst>
                        <a:ext uri="{FF2B5EF4-FFF2-40B4-BE49-F238E27FC236}">
                          <a16:creationId xmlns:a16="http://schemas.microsoft.com/office/drawing/2014/main" id="{1E769C56-93C5-4B93-BA25-6C26A848E79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53" y="3067"/>
                      <a:ext cx="21" cy="37"/>
                    </a:xfrm>
                    <a:custGeom>
                      <a:avLst/>
                      <a:gdLst>
                        <a:gd name="T0" fmla="*/ 0 w 21"/>
                        <a:gd name="T1" fmla="*/ 36 h 37"/>
                        <a:gd name="T2" fmla="*/ 13 w 21"/>
                        <a:gd name="T3" fmla="*/ 0 h 37"/>
                        <a:gd name="T4" fmla="*/ 20 w 21"/>
                        <a:gd name="T5" fmla="*/ 0 h 37"/>
                        <a:gd name="T6" fmla="*/ 13 w 21"/>
                        <a:gd name="T7" fmla="*/ 14 h 37"/>
                        <a:gd name="T8" fmla="*/ 20 w 21"/>
                        <a:gd name="T9" fmla="*/ 14 h 37"/>
                        <a:gd name="T10" fmla="*/ 13 w 21"/>
                        <a:gd name="T11" fmla="*/ 29 h 37"/>
                        <a:gd name="T12" fmla="*/ 0 w 21"/>
                        <a:gd name="T13" fmla="*/ 36 h 3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21" h="37">
                          <a:moveTo>
                            <a:pt x="0" y="36"/>
                          </a:moveTo>
                          <a:lnTo>
                            <a:pt x="13" y="0"/>
                          </a:lnTo>
                          <a:lnTo>
                            <a:pt x="20" y="0"/>
                          </a:lnTo>
                          <a:lnTo>
                            <a:pt x="13" y="14"/>
                          </a:lnTo>
                          <a:lnTo>
                            <a:pt x="20" y="14"/>
                          </a:lnTo>
                          <a:lnTo>
                            <a:pt x="13" y="29"/>
                          </a:lnTo>
                          <a:lnTo>
                            <a:pt x="0" y="36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452" name="Freeform 118">
                      <a:extLst>
                        <a:ext uri="{FF2B5EF4-FFF2-40B4-BE49-F238E27FC236}">
                          <a16:creationId xmlns:a16="http://schemas.microsoft.com/office/drawing/2014/main" id="{E0D478A2-4FA2-4F13-B2C3-77745BD1E94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53" y="3067"/>
                      <a:ext cx="21" cy="37"/>
                    </a:xfrm>
                    <a:custGeom>
                      <a:avLst/>
                      <a:gdLst>
                        <a:gd name="T0" fmla="*/ 0 w 21"/>
                        <a:gd name="T1" fmla="*/ 36 h 37"/>
                        <a:gd name="T2" fmla="*/ 13 w 21"/>
                        <a:gd name="T3" fmla="*/ 0 h 37"/>
                        <a:gd name="T4" fmla="*/ 20 w 21"/>
                        <a:gd name="T5" fmla="*/ 0 h 37"/>
                        <a:gd name="T6" fmla="*/ 13 w 21"/>
                        <a:gd name="T7" fmla="*/ 14 h 37"/>
                        <a:gd name="T8" fmla="*/ 20 w 21"/>
                        <a:gd name="T9" fmla="*/ 14 h 37"/>
                        <a:gd name="T10" fmla="*/ 13 w 21"/>
                        <a:gd name="T11" fmla="*/ 29 h 37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21" h="37">
                          <a:moveTo>
                            <a:pt x="0" y="36"/>
                          </a:moveTo>
                          <a:lnTo>
                            <a:pt x="13" y="0"/>
                          </a:lnTo>
                          <a:lnTo>
                            <a:pt x="20" y="0"/>
                          </a:lnTo>
                          <a:lnTo>
                            <a:pt x="13" y="14"/>
                          </a:lnTo>
                          <a:lnTo>
                            <a:pt x="20" y="14"/>
                          </a:lnTo>
                          <a:lnTo>
                            <a:pt x="13" y="29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453" name="Line 119">
                      <a:extLst>
                        <a:ext uri="{FF2B5EF4-FFF2-40B4-BE49-F238E27FC236}">
                          <a16:creationId xmlns:a16="http://schemas.microsoft.com/office/drawing/2014/main" id="{72788DC9-A5B9-4B6D-AE8E-F94107EFB71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319" y="3115"/>
                      <a:ext cx="36" cy="2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</p:grpSp>
              <p:sp>
                <p:nvSpPr>
                  <p:cNvPr id="446" name="Freeform 120">
                    <a:extLst>
                      <a:ext uri="{FF2B5EF4-FFF2-40B4-BE49-F238E27FC236}">
                        <a16:creationId xmlns:a16="http://schemas.microsoft.com/office/drawing/2014/main" id="{3F39FA0E-6194-49F7-9E0B-9AF512D39B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66" y="3067"/>
                    <a:ext cx="21" cy="52"/>
                  </a:xfrm>
                  <a:custGeom>
                    <a:avLst/>
                    <a:gdLst>
                      <a:gd name="T0" fmla="*/ 13 w 21"/>
                      <a:gd name="T1" fmla="*/ 0 h 52"/>
                      <a:gd name="T2" fmla="*/ 0 w 21"/>
                      <a:gd name="T3" fmla="*/ 51 h 52"/>
                      <a:gd name="T4" fmla="*/ 7 w 21"/>
                      <a:gd name="T5" fmla="*/ 51 h 52"/>
                      <a:gd name="T6" fmla="*/ 20 w 21"/>
                      <a:gd name="T7" fmla="*/ 0 h 52"/>
                      <a:gd name="T8" fmla="*/ 13 w 21"/>
                      <a:gd name="T9" fmla="*/ 0 h 5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" h="52">
                        <a:moveTo>
                          <a:pt x="13" y="0"/>
                        </a:moveTo>
                        <a:lnTo>
                          <a:pt x="0" y="51"/>
                        </a:lnTo>
                        <a:lnTo>
                          <a:pt x="7" y="51"/>
                        </a:lnTo>
                        <a:lnTo>
                          <a:pt x="20" y="0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sp>
              <p:nvSpPr>
                <p:cNvPr id="418" name="Freeform 121">
                  <a:extLst>
                    <a:ext uri="{FF2B5EF4-FFF2-40B4-BE49-F238E27FC236}">
                      <a16:creationId xmlns:a16="http://schemas.microsoft.com/office/drawing/2014/main" id="{3F419F57-35AF-487F-AD3C-22A43F5D83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" y="3074"/>
                  <a:ext cx="54" cy="30"/>
                </a:xfrm>
                <a:custGeom>
                  <a:avLst/>
                  <a:gdLst>
                    <a:gd name="T0" fmla="*/ 0 w 54"/>
                    <a:gd name="T1" fmla="*/ 29 h 30"/>
                    <a:gd name="T2" fmla="*/ 7 w 54"/>
                    <a:gd name="T3" fmla="*/ 22 h 30"/>
                    <a:gd name="T4" fmla="*/ 40 w 54"/>
                    <a:gd name="T5" fmla="*/ 0 h 30"/>
                    <a:gd name="T6" fmla="*/ 53 w 54"/>
                    <a:gd name="T7" fmla="*/ 7 h 30"/>
                    <a:gd name="T8" fmla="*/ 0 w 54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4" h="30">
                      <a:moveTo>
                        <a:pt x="0" y="29"/>
                      </a:moveTo>
                      <a:lnTo>
                        <a:pt x="7" y="22"/>
                      </a:lnTo>
                      <a:lnTo>
                        <a:pt x="40" y="0"/>
                      </a:lnTo>
                      <a:lnTo>
                        <a:pt x="53" y="7"/>
                      </a:lnTo>
                      <a:lnTo>
                        <a:pt x="0" y="29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19" name="Freeform 122">
                  <a:extLst>
                    <a:ext uri="{FF2B5EF4-FFF2-40B4-BE49-F238E27FC236}">
                      <a16:creationId xmlns:a16="http://schemas.microsoft.com/office/drawing/2014/main" id="{6509FF79-8FB0-4019-BFC6-7B080CD62F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" y="3074"/>
                  <a:ext cx="54" cy="30"/>
                </a:xfrm>
                <a:custGeom>
                  <a:avLst/>
                  <a:gdLst>
                    <a:gd name="T0" fmla="*/ 0 w 54"/>
                    <a:gd name="T1" fmla="*/ 29 h 30"/>
                    <a:gd name="T2" fmla="*/ 7 w 54"/>
                    <a:gd name="T3" fmla="*/ 22 h 30"/>
                    <a:gd name="T4" fmla="*/ 40 w 54"/>
                    <a:gd name="T5" fmla="*/ 0 h 30"/>
                    <a:gd name="T6" fmla="*/ 53 w 54"/>
                    <a:gd name="T7" fmla="*/ 7 h 3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30">
                      <a:moveTo>
                        <a:pt x="0" y="29"/>
                      </a:moveTo>
                      <a:lnTo>
                        <a:pt x="7" y="22"/>
                      </a:lnTo>
                      <a:lnTo>
                        <a:pt x="40" y="0"/>
                      </a:lnTo>
                      <a:lnTo>
                        <a:pt x="53" y="7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20" name="Freeform 123">
                  <a:extLst>
                    <a:ext uri="{FF2B5EF4-FFF2-40B4-BE49-F238E27FC236}">
                      <a16:creationId xmlns:a16="http://schemas.microsoft.com/office/drawing/2014/main" id="{254EE92C-300E-441A-BF95-D0F5049CC4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33" y="3074"/>
                  <a:ext cx="226" cy="104"/>
                </a:xfrm>
                <a:custGeom>
                  <a:avLst/>
                  <a:gdLst>
                    <a:gd name="T0" fmla="*/ 59 w 226"/>
                    <a:gd name="T1" fmla="*/ 29 h 104"/>
                    <a:gd name="T2" fmla="*/ 0 w 226"/>
                    <a:gd name="T3" fmla="*/ 66 h 104"/>
                    <a:gd name="T4" fmla="*/ 99 w 226"/>
                    <a:gd name="T5" fmla="*/ 103 h 104"/>
                    <a:gd name="T6" fmla="*/ 225 w 226"/>
                    <a:gd name="T7" fmla="*/ 29 h 104"/>
                    <a:gd name="T8" fmla="*/ 119 w 226"/>
                    <a:gd name="T9" fmla="*/ 0 h 104"/>
                    <a:gd name="T10" fmla="*/ 59 w 226"/>
                    <a:gd name="T11" fmla="*/ 29 h 10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26" h="104">
                      <a:moveTo>
                        <a:pt x="59" y="29"/>
                      </a:moveTo>
                      <a:lnTo>
                        <a:pt x="0" y="66"/>
                      </a:lnTo>
                      <a:lnTo>
                        <a:pt x="99" y="103"/>
                      </a:lnTo>
                      <a:lnTo>
                        <a:pt x="225" y="29"/>
                      </a:lnTo>
                      <a:lnTo>
                        <a:pt x="119" y="0"/>
                      </a:lnTo>
                      <a:lnTo>
                        <a:pt x="59" y="29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21" name="Freeform 124">
                  <a:extLst>
                    <a:ext uri="{FF2B5EF4-FFF2-40B4-BE49-F238E27FC236}">
                      <a16:creationId xmlns:a16="http://schemas.microsoft.com/office/drawing/2014/main" id="{443BA7E7-E5FF-43D2-B3BE-00A52E6EA1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44"/>
                  <a:ext cx="80" cy="60"/>
                </a:xfrm>
                <a:custGeom>
                  <a:avLst/>
                  <a:gdLst>
                    <a:gd name="T0" fmla="*/ 0 w 80"/>
                    <a:gd name="T1" fmla="*/ 15 h 60"/>
                    <a:gd name="T2" fmla="*/ 33 w 80"/>
                    <a:gd name="T3" fmla="*/ 0 h 60"/>
                    <a:gd name="T4" fmla="*/ 79 w 80"/>
                    <a:gd name="T5" fmla="*/ 15 h 60"/>
                    <a:gd name="T6" fmla="*/ 79 w 80"/>
                    <a:gd name="T7" fmla="*/ 45 h 60"/>
                    <a:gd name="T8" fmla="*/ 46 w 80"/>
                    <a:gd name="T9" fmla="*/ 59 h 60"/>
                    <a:gd name="T10" fmla="*/ 33 w 80"/>
                    <a:gd name="T11" fmla="*/ 59 h 60"/>
                    <a:gd name="T12" fmla="*/ 0 w 80"/>
                    <a:gd name="T13" fmla="*/ 15 h 6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80" h="60">
                      <a:moveTo>
                        <a:pt x="0" y="15"/>
                      </a:moveTo>
                      <a:lnTo>
                        <a:pt x="33" y="0"/>
                      </a:lnTo>
                      <a:lnTo>
                        <a:pt x="79" y="15"/>
                      </a:lnTo>
                      <a:lnTo>
                        <a:pt x="79" y="45"/>
                      </a:lnTo>
                      <a:lnTo>
                        <a:pt x="46" y="59"/>
                      </a:lnTo>
                      <a:lnTo>
                        <a:pt x="33" y="59"/>
                      </a:lnTo>
                      <a:lnTo>
                        <a:pt x="0" y="15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22" name="Freeform 125">
                  <a:extLst>
                    <a:ext uri="{FF2B5EF4-FFF2-40B4-BE49-F238E27FC236}">
                      <a16:creationId xmlns:a16="http://schemas.microsoft.com/office/drawing/2014/main" id="{EF93536F-879E-4C6B-A55E-DB6573F83F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44"/>
                  <a:ext cx="80" cy="60"/>
                </a:xfrm>
                <a:custGeom>
                  <a:avLst/>
                  <a:gdLst>
                    <a:gd name="T0" fmla="*/ 0 w 80"/>
                    <a:gd name="T1" fmla="*/ 15 h 60"/>
                    <a:gd name="T2" fmla="*/ 33 w 80"/>
                    <a:gd name="T3" fmla="*/ 0 h 60"/>
                    <a:gd name="T4" fmla="*/ 79 w 80"/>
                    <a:gd name="T5" fmla="*/ 15 h 60"/>
                    <a:gd name="T6" fmla="*/ 79 w 80"/>
                    <a:gd name="T7" fmla="*/ 45 h 60"/>
                    <a:gd name="T8" fmla="*/ 46 w 80"/>
                    <a:gd name="T9" fmla="*/ 59 h 60"/>
                    <a:gd name="T10" fmla="*/ 33 w 80"/>
                    <a:gd name="T11" fmla="*/ 59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80" h="60">
                      <a:moveTo>
                        <a:pt x="0" y="15"/>
                      </a:moveTo>
                      <a:lnTo>
                        <a:pt x="33" y="0"/>
                      </a:lnTo>
                      <a:lnTo>
                        <a:pt x="79" y="15"/>
                      </a:lnTo>
                      <a:lnTo>
                        <a:pt x="79" y="45"/>
                      </a:lnTo>
                      <a:lnTo>
                        <a:pt x="46" y="59"/>
                      </a:lnTo>
                      <a:lnTo>
                        <a:pt x="33" y="59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23" name="Freeform 126">
                  <a:extLst>
                    <a:ext uri="{FF2B5EF4-FFF2-40B4-BE49-F238E27FC236}">
                      <a16:creationId xmlns:a16="http://schemas.microsoft.com/office/drawing/2014/main" id="{536AB03A-183C-4B99-A3C5-A34855631F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59"/>
                  <a:ext cx="74" cy="17"/>
                </a:xfrm>
                <a:custGeom>
                  <a:avLst/>
                  <a:gdLst>
                    <a:gd name="T0" fmla="*/ 0 w 74"/>
                    <a:gd name="T1" fmla="*/ 0 h 17"/>
                    <a:gd name="T2" fmla="*/ 46 w 74"/>
                    <a:gd name="T3" fmla="*/ 16 h 17"/>
                    <a:gd name="T4" fmla="*/ 73 w 74"/>
                    <a:gd name="T5" fmla="*/ 0 h 17"/>
                    <a:gd name="T6" fmla="*/ 0 w 74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4" h="17">
                      <a:moveTo>
                        <a:pt x="0" y="0"/>
                      </a:moveTo>
                      <a:lnTo>
                        <a:pt x="46" y="16"/>
                      </a:lnTo>
                      <a:lnTo>
                        <a:pt x="73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24" name="Freeform 127">
                  <a:extLst>
                    <a:ext uri="{FF2B5EF4-FFF2-40B4-BE49-F238E27FC236}">
                      <a16:creationId xmlns:a16="http://schemas.microsoft.com/office/drawing/2014/main" id="{64E1D05D-3965-4A82-90E9-D04EC66FE7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59"/>
                  <a:ext cx="74" cy="17"/>
                </a:xfrm>
                <a:custGeom>
                  <a:avLst/>
                  <a:gdLst>
                    <a:gd name="T0" fmla="*/ 0 w 74"/>
                    <a:gd name="T1" fmla="*/ 0 h 17"/>
                    <a:gd name="T2" fmla="*/ 46 w 74"/>
                    <a:gd name="T3" fmla="*/ 16 h 17"/>
                    <a:gd name="T4" fmla="*/ 73 w 74"/>
                    <a:gd name="T5" fmla="*/ 0 h 1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4" h="17">
                      <a:moveTo>
                        <a:pt x="0" y="0"/>
                      </a:moveTo>
                      <a:lnTo>
                        <a:pt x="46" y="16"/>
                      </a:lnTo>
                      <a:lnTo>
                        <a:pt x="73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grpSp>
              <p:nvGrpSpPr>
                <p:cNvPr id="425" name="Group 128">
                  <a:extLst>
                    <a:ext uri="{FF2B5EF4-FFF2-40B4-BE49-F238E27FC236}">
                      <a16:creationId xmlns:a16="http://schemas.microsoft.com/office/drawing/2014/main" id="{179B6C68-D106-4A32-9665-FE057CAC3E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65" y="3067"/>
                  <a:ext cx="24" cy="24"/>
                  <a:chOff x="2565" y="3067"/>
                  <a:chExt cx="24" cy="24"/>
                </a:xfrm>
              </p:grpSpPr>
              <p:sp>
                <p:nvSpPr>
                  <p:cNvPr id="440" name="Freeform 129">
                    <a:extLst>
                      <a:ext uri="{FF2B5EF4-FFF2-40B4-BE49-F238E27FC236}">
                        <a16:creationId xmlns:a16="http://schemas.microsoft.com/office/drawing/2014/main" id="{A0A635C2-6E0A-41DA-89D7-7CDCC02F60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67"/>
                    <a:ext cx="21" cy="23"/>
                  </a:xfrm>
                  <a:custGeom>
                    <a:avLst/>
                    <a:gdLst>
                      <a:gd name="T0" fmla="*/ 0 w 21"/>
                      <a:gd name="T1" fmla="*/ 22 h 23"/>
                      <a:gd name="T2" fmla="*/ 0 w 21"/>
                      <a:gd name="T3" fmla="*/ 7 h 23"/>
                      <a:gd name="T4" fmla="*/ 13 w 21"/>
                      <a:gd name="T5" fmla="*/ 0 h 23"/>
                      <a:gd name="T6" fmla="*/ 20 w 21"/>
                      <a:gd name="T7" fmla="*/ 0 h 23"/>
                      <a:gd name="T8" fmla="*/ 20 w 21"/>
                      <a:gd name="T9" fmla="*/ 22 h 23"/>
                      <a:gd name="T10" fmla="*/ 0 w 21"/>
                      <a:gd name="T11" fmla="*/ 22 h 2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1" h="23">
                        <a:moveTo>
                          <a:pt x="0" y="22"/>
                        </a:moveTo>
                        <a:lnTo>
                          <a:pt x="0" y="7"/>
                        </a:lnTo>
                        <a:lnTo>
                          <a:pt x="13" y="0"/>
                        </a:lnTo>
                        <a:lnTo>
                          <a:pt x="20" y="0"/>
                        </a:lnTo>
                        <a:lnTo>
                          <a:pt x="20" y="22"/>
                        </a:lnTo>
                        <a:lnTo>
                          <a:pt x="0" y="22"/>
                        </a:lnTo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41" name="Freeform 130">
                    <a:extLst>
                      <a:ext uri="{FF2B5EF4-FFF2-40B4-BE49-F238E27FC236}">
                        <a16:creationId xmlns:a16="http://schemas.microsoft.com/office/drawing/2014/main" id="{F8E88DFE-323B-4E14-9CBA-084B0F375E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67"/>
                    <a:ext cx="21" cy="23"/>
                  </a:xfrm>
                  <a:custGeom>
                    <a:avLst/>
                    <a:gdLst>
                      <a:gd name="T0" fmla="*/ 0 w 21"/>
                      <a:gd name="T1" fmla="*/ 22 h 23"/>
                      <a:gd name="T2" fmla="*/ 0 w 21"/>
                      <a:gd name="T3" fmla="*/ 7 h 23"/>
                      <a:gd name="T4" fmla="*/ 13 w 21"/>
                      <a:gd name="T5" fmla="*/ 0 h 23"/>
                      <a:gd name="T6" fmla="*/ 20 w 21"/>
                      <a:gd name="T7" fmla="*/ 0 h 23"/>
                      <a:gd name="T8" fmla="*/ 20 w 21"/>
                      <a:gd name="T9" fmla="*/ 22 h 2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" h="23">
                        <a:moveTo>
                          <a:pt x="0" y="22"/>
                        </a:moveTo>
                        <a:lnTo>
                          <a:pt x="0" y="7"/>
                        </a:lnTo>
                        <a:lnTo>
                          <a:pt x="13" y="0"/>
                        </a:lnTo>
                        <a:lnTo>
                          <a:pt x="20" y="0"/>
                        </a:lnTo>
                        <a:lnTo>
                          <a:pt x="20" y="22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42" name="Freeform 131">
                    <a:extLst>
                      <a:ext uri="{FF2B5EF4-FFF2-40B4-BE49-F238E27FC236}">
                        <a16:creationId xmlns:a16="http://schemas.microsoft.com/office/drawing/2014/main" id="{CD26AA30-315B-4E15-A236-B682CD8581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74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6 w 17"/>
                      <a:gd name="T3" fmla="*/ 0 h 17"/>
                      <a:gd name="T4" fmla="*/ 16 w 17"/>
                      <a:gd name="T5" fmla="*/ 16 h 17"/>
                      <a:gd name="T6" fmla="*/ 0 w 17"/>
                      <a:gd name="T7" fmla="*/ 0 h 1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7" h="17">
                        <a:moveTo>
                          <a:pt x="0" y="0"/>
                        </a:moveTo>
                        <a:lnTo>
                          <a:pt x="16" y="0"/>
                        </a:lnTo>
                        <a:lnTo>
                          <a:pt x="16" y="1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43" name="Freeform 132">
                    <a:extLst>
                      <a:ext uri="{FF2B5EF4-FFF2-40B4-BE49-F238E27FC236}">
                        <a16:creationId xmlns:a16="http://schemas.microsoft.com/office/drawing/2014/main" id="{32BCB37C-0F83-4D97-9AB7-CACC4E81CF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74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6 w 17"/>
                      <a:gd name="T3" fmla="*/ 0 h 17"/>
                      <a:gd name="T4" fmla="*/ 16 w 17"/>
                      <a:gd name="T5" fmla="*/ 16 h 17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" h="17">
                        <a:moveTo>
                          <a:pt x="0" y="0"/>
                        </a:moveTo>
                        <a:lnTo>
                          <a:pt x="16" y="0"/>
                        </a:lnTo>
                        <a:lnTo>
                          <a:pt x="16" y="16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444" name="Line 133">
                    <a:extLst>
                      <a:ext uri="{FF2B5EF4-FFF2-40B4-BE49-F238E27FC236}">
                        <a16:creationId xmlns:a16="http://schemas.microsoft.com/office/drawing/2014/main" id="{05DC1120-BCE4-42E5-BB5C-7E366BBA2C1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68" y="3071"/>
                    <a:ext cx="21" cy="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sp>
              <p:nvSpPr>
                <p:cNvPr id="426" name="Freeform 134">
                  <a:extLst>
                    <a:ext uri="{FF2B5EF4-FFF2-40B4-BE49-F238E27FC236}">
                      <a16:creationId xmlns:a16="http://schemas.microsoft.com/office/drawing/2014/main" id="{25CF2842-B1B8-4D8A-A4CD-A848F9C8A6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2" y="3133"/>
                  <a:ext cx="74" cy="60"/>
                </a:xfrm>
                <a:custGeom>
                  <a:avLst/>
                  <a:gdLst>
                    <a:gd name="T0" fmla="*/ 73 w 74"/>
                    <a:gd name="T1" fmla="*/ 15 h 60"/>
                    <a:gd name="T2" fmla="*/ 73 w 74"/>
                    <a:gd name="T3" fmla="*/ 7 h 60"/>
                    <a:gd name="T4" fmla="*/ 67 w 74"/>
                    <a:gd name="T5" fmla="*/ 0 h 60"/>
                    <a:gd name="T6" fmla="*/ 0 w 74"/>
                    <a:gd name="T7" fmla="*/ 44 h 60"/>
                    <a:gd name="T8" fmla="*/ 0 w 74"/>
                    <a:gd name="T9" fmla="*/ 52 h 60"/>
                    <a:gd name="T10" fmla="*/ 14 w 74"/>
                    <a:gd name="T11" fmla="*/ 59 h 60"/>
                    <a:gd name="T12" fmla="*/ 73 w 74"/>
                    <a:gd name="T13" fmla="*/ 15 h 6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4" h="60">
                      <a:moveTo>
                        <a:pt x="73" y="15"/>
                      </a:moveTo>
                      <a:lnTo>
                        <a:pt x="73" y="7"/>
                      </a:lnTo>
                      <a:lnTo>
                        <a:pt x="67" y="0"/>
                      </a:lnTo>
                      <a:lnTo>
                        <a:pt x="0" y="44"/>
                      </a:lnTo>
                      <a:lnTo>
                        <a:pt x="0" y="52"/>
                      </a:lnTo>
                      <a:lnTo>
                        <a:pt x="14" y="59"/>
                      </a:lnTo>
                      <a:lnTo>
                        <a:pt x="73" y="1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27" name="Freeform 135">
                  <a:extLst>
                    <a:ext uri="{FF2B5EF4-FFF2-40B4-BE49-F238E27FC236}">
                      <a16:creationId xmlns:a16="http://schemas.microsoft.com/office/drawing/2014/main" id="{7C40CAAD-5972-4229-BF99-0F24BC1A16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59"/>
                  <a:ext cx="161" cy="105"/>
                </a:xfrm>
                <a:custGeom>
                  <a:avLst/>
                  <a:gdLst>
                    <a:gd name="T0" fmla="*/ 0 w 161"/>
                    <a:gd name="T1" fmla="*/ 52 h 105"/>
                    <a:gd name="T2" fmla="*/ 0 w 161"/>
                    <a:gd name="T3" fmla="*/ 81 h 105"/>
                    <a:gd name="T4" fmla="*/ 73 w 161"/>
                    <a:gd name="T5" fmla="*/ 104 h 105"/>
                    <a:gd name="T6" fmla="*/ 133 w 161"/>
                    <a:gd name="T7" fmla="*/ 67 h 105"/>
                    <a:gd name="T8" fmla="*/ 160 w 161"/>
                    <a:gd name="T9" fmla="*/ 44 h 105"/>
                    <a:gd name="T10" fmla="*/ 160 w 161"/>
                    <a:gd name="T11" fmla="*/ 22 h 105"/>
                    <a:gd name="T12" fmla="*/ 113 w 161"/>
                    <a:gd name="T13" fmla="*/ 8 h 105"/>
                    <a:gd name="T14" fmla="*/ 93 w 161"/>
                    <a:gd name="T15" fmla="*/ 0 h 105"/>
                    <a:gd name="T16" fmla="*/ 0 w 161"/>
                    <a:gd name="T17" fmla="*/ 52 h 10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1" h="105">
                      <a:moveTo>
                        <a:pt x="0" y="52"/>
                      </a:moveTo>
                      <a:lnTo>
                        <a:pt x="0" y="81"/>
                      </a:lnTo>
                      <a:lnTo>
                        <a:pt x="73" y="104"/>
                      </a:lnTo>
                      <a:lnTo>
                        <a:pt x="133" y="67"/>
                      </a:lnTo>
                      <a:lnTo>
                        <a:pt x="160" y="44"/>
                      </a:lnTo>
                      <a:lnTo>
                        <a:pt x="160" y="22"/>
                      </a:lnTo>
                      <a:lnTo>
                        <a:pt x="113" y="8"/>
                      </a:lnTo>
                      <a:lnTo>
                        <a:pt x="93" y="0"/>
                      </a:lnTo>
                      <a:lnTo>
                        <a:pt x="0" y="52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28" name="Freeform 136">
                  <a:extLst>
                    <a:ext uri="{FF2B5EF4-FFF2-40B4-BE49-F238E27FC236}">
                      <a16:creationId xmlns:a16="http://schemas.microsoft.com/office/drawing/2014/main" id="{453589EE-BBDD-4F0C-84FE-35997EFE82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5" y="3081"/>
                  <a:ext cx="101" cy="46"/>
                </a:xfrm>
                <a:custGeom>
                  <a:avLst/>
                  <a:gdLst>
                    <a:gd name="T0" fmla="*/ 0 w 101"/>
                    <a:gd name="T1" fmla="*/ 45 h 46"/>
                    <a:gd name="T2" fmla="*/ 7 w 101"/>
                    <a:gd name="T3" fmla="*/ 22 h 46"/>
                    <a:gd name="T4" fmla="*/ 93 w 101"/>
                    <a:gd name="T5" fmla="*/ 0 h 46"/>
                    <a:gd name="T6" fmla="*/ 100 w 101"/>
                    <a:gd name="T7" fmla="*/ 8 h 46"/>
                    <a:gd name="T8" fmla="*/ 100 w 101"/>
                    <a:gd name="T9" fmla="*/ 15 h 46"/>
                    <a:gd name="T10" fmla="*/ 7 w 101"/>
                    <a:gd name="T11" fmla="*/ 45 h 46"/>
                    <a:gd name="T12" fmla="*/ 0 w 101"/>
                    <a:gd name="T13" fmla="*/ 45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01" h="46">
                      <a:moveTo>
                        <a:pt x="0" y="45"/>
                      </a:moveTo>
                      <a:lnTo>
                        <a:pt x="7" y="22"/>
                      </a:lnTo>
                      <a:lnTo>
                        <a:pt x="93" y="0"/>
                      </a:lnTo>
                      <a:lnTo>
                        <a:pt x="100" y="8"/>
                      </a:lnTo>
                      <a:lnTo>
                        <a:pt x="100" y="15"/>
                      </a:lnTo>
                      <a:lnTo>
                        <a:pt x="7" y="45"/>
                      </a:lnTo>
                      <a:lnTo>
                        <a:pt x="0" y="4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29" name="Line 137">
                  <a:extLst>
                    <a:ext uri="{FF2B5EF4-FFF2-40B4-BE49-F238E27FC236}">
                      <a16:creationId xmlns:a16="http://schemas.microsoft.com/office/drawing/2014/main" id="{143AE97A-31B4-43FA-A9DF-21C8B6B02A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32" y="3137"/>
                  <a:ext cx="0" cy="2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30" name="Freeform 138">
                  <a:extLst>
                    <a:ext uri="{FF2B5EF4-FFF2-40B4-BE49-F238E27FC236}">
                      <a16:creationId xmlns:a16="http://schemas.microsoft.com/office/drawing/2014/main" id="{ADE7E4FA-7484-4026-B17F-5D709710D7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72" y="3111"/>
                  <a:ext cx="21" cy="38"/>
                </a:xfrm>
                <a:custGeom>
                  <a:avLst/>
                  <a:gdLst>
                    <a:gd name="T0" fmla="*/ 20 w 21"/>
                    <a:gd name="T1" fmla="*/ 15 h 38"/>
                    <a:gd name="T2" fmla="*/ 13 w 21"/>
                    <a:gd name="T3" fmla="*/ 29 h 38"/>
                    <a:gd name="T4" fmla="*/ 0 w 21"/>
                    <a:gd name="T5" fmla="*/ 37 h 38"/>
                    <a:gd name="T6" fmla="*/ 13 w 21"/>
                    <a:gd name="T7" fmla="*/ 0 h 38"/>
                    <a:gd name="T8" fmla="*/ 20 w 21"/>
                    <a:gd name="T9" fmla="*/ 15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" h="38">
                      <a:moveTo>
                        <a:pt x="20" y="15"/>
                      </a:moveTo>
                      <a:lnTo>
                        <a:pt x="13" y="29"/>
                      </a:lnTo>
                      <a:lnTo>
                        <a:pt x="0" y="37"/>
                      </a:lnTo>
                      <a:lnTo>
                        <a:pt x="13" y="0"/>
                      </a:lnTo>
                      <a:lnTo>
                        <a:pt x="20" y="1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31" name="Line 139">
                  <a:extLst>
                    <a:ext uri="{FF2B5EF4-FFF2-40B4-BE49-F238E27FC236}">
                      <a16:creationId xmlns:a16="http://schemas.microsoft.com/office/drawing/2014/main" id="{DED62A2C-E209-4D24-AC38-6998DF7A13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66" y="2886"/>
                  <a:ext cx="0" cy="17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32" name="Line 140">
                  <a:extLst>
                    <a:ext uri="{FF2B5EF4-FFF2-40B4-BE49-F238E27FC236}">
                      <a16:creationId xmlns:a16="http://schemas.microsoft.com/office/drawing/2014/main" id="{3B361EDA-B4A8-4F63-A5BB-60393789FC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12" y="3074"/>
                  <a:ext cx="0" cy="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33" name="Freeform 141">
                  <a:extLst>
                    <a:ext uri="{FF2B5EF4-FFF2-40B4-BE49-F238E27FC236}">
                      <a16:creationId xmlns:a16="http://schemas.microsoft.com/office/drawing/2014/main" id="{0E6E30D9-1FFE-4E2E-9810-285A0EF570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2" y="3089"/>
                  <a:ext cx="94" cy="38"/>
                </a:xfrm>
                <a:custGeom>
                  <a:avLst/>
                  <a:gdLst>
                    <a:gd name="T0" fmla="*/ 0 w 94"/>
                    <a:gd name="T1" fmla="*/ 37 h 38"/>
                    <a:gd name="T2" fmla="*/ 7 w 94"/>
                    <a:gd name="T3" fmla="*/ 22 h 38"/>
                    <a:gd name="T4" fmla="*/ 93 w 94"/>
                    <a:gd name="T5" fmla="*/ 0 h 38"/>
                    <a:gd name="T6" fmla="*/ 0 w 94"/>
                    <a:gd name="T7" fmla="*/ 37 h 3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4" h="38">
                      <a:moveTo>
                        <a:pt x="0" y="37"/>
                      </a:moveTo>
                      <a:lnTo>
                        <a:pt x="7" y="22"/>
                      </a:lnTo>
                      <a:lnTo>
                        <a:pt x="93" y="0"/>
                      </a:lnTo>
                      <a:lnTo>
                        <a:pt x="0" y="37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34" name="Freeform 142">
                  <a:extLst>
                    <a:ext uri="{FF2B5EF4-FFF2-40B4-BE49-F238E27FC236}">
                      <a16:creationId xmlns:a16="http://schemas.microsoft.com/office/drawing/2014/main" id="{D6CE1A99-F769-4BBB-8C5C-20049ADE61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2" y="3089"/>
                  <a:ext cx="94" cy="38"/>
                </a:xfrm>
                <a:custGeom>
                  <a:avLst/>
                  <a:gdLst>
                    <a:gd name="T0" fmla="*/ 0 w 94"/>
                    <a:gd name="T1" fmla="*/ 37 h 38"/>
                    <a:gd name="T2" fmla="*/ 7 w 94"/>
                    <a:gd name="T3" fmla="*/ 22 h 38"/>
                    <a:gd name="T4" fmla="*/ 93 w 94"/>
                    <a:gd name="T5" fmla="*/ 0 h 3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94" h="38">
                      <a:moveTo>
                        <a:pt x="0" y="37"/>
                      </a:moveTo>
                      <a:lnTo>
                        <a:pt x="7" y="22"/>
                      </a:lnTo>
                      <a:lnTo>
                        <a:pt x="93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35" name="Freeform 143">
                  <a:extLst>
                    <a:ext uri="{FF2B5EF4-FFF2-40B4-BE49-F238E27FC236}">
                      <a16:creationId xmlns:a16="http://schemas.microsoft.com/office/drawing/2014/main" id="{4FC54497-6E0B-4B4B-B6A9-61C08A7447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5" y="3111"/>
                  <a:ext cx="21" cy="45"/>
                </a:xfrm>
                <a:custGeom>
                  <a:avLst/>
                  <a:gdLst>
                    <a:gd name="T0" fmla="*/ 0 w 21"/>
                    <a:gd name="T1" fmla="*/ 44 h 45"/>
                    <a:gd name="T2" fmla="*/ 14 w 21"/>
                    <a:gd name="T3" fmla="*/ 0 h 45"/>
                    <a:gd name="T4" fmla="*/ 20 w 21"/>
                    <a:gd name="T5" fmla="*/ 0 h 45"/>
                    <a:gd name="T6" fmla="*/ 7 w 21"/>
                    <a:gd name="T7" fmla="*/ 44 h 45"/>
                    <a:gd name="T8" fmla="*/ 0 w 21"/>
                    <a:gd name="T9" fmla="*/ 44 h 4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" h="45">
                      <a:moveTo>
                        <a:pt x="0" y="44"/>
                      </a:moveTo>
                      <a:lnTo>
                        <a:pt x="14" y="0"/>
                      </a:lnTo>
                      <a:lnTo>
                        <a:pt x="20" y="0"/>
                      </a:lnTo>
                      <a:lnTo>
                        <a:pt x="7" y="44"/>
                      </a:lnTo>
                      <a:lnTo>
                        <a:pt x="0" y="44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36" name="Line 144">
                  <a:extLst>
                    <a:ext uri="{FF2B5EF4-FFF2-40B4-BE49-F238E27FC236}">
                      <a16:creationId xmlns:a16="http://schemas.microsoft.com/office/drawing/2014/main" id="{B0F18139-3E64-4A00-9C5A-DAB5EEA4EA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442" y="3159"/>
                  <a:ext cx="47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37" name="Line 145">
                  <a:extLst>
                    <a:ext uri="{FF2B5EF4-FFF2-40B4-BE49-F238E27FC236}">
                      <a16:creationId xmlns:a16="http://schemas.microsoft.com/office/drawing/2014/main" id="{62C56F2A-4C40-4D68-BA73-3AA320AB8C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72" y="3052"/>
                  <a:ext cx="0" cy="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38" name="Freeform 146">
                  <a:extLst>
                    <a:ext uri="{FF2B5EF4-FFF2-40B4-BE49-F238E27FC236}">
                      <a16:creationId xmlns:a16="http://schemas.microsoft.com/office/drawing/2014/main" id="{D44FE172-9BAB-455C-8658-CE1AD00608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81"/>
                  <a:ext cx="161" cy="53"/>
                </a:xfrm>
                <a:custGeom>
                  <a:avLst/>
                  <a:gdLst>
                    <a:gd name="T0" fmla="*/ 0 w 161"/>
                    <a:gd name="T1" fmla="*/ 30 h 53"/>
                    <a:gd name="T2" fmla="*/ 73 w 161"/>
                    <a:gd name="T3" fmla="*/ 52 h 53"/>
                    <a:gd name="T4" fmla="*/ 160 w 161"/>
                    <a:gd name="T5" fmla="*/ 0 h 53"/>
                    <a:gd name="T6" fmla="*/ 0 w 161"/>
                    <a:gd name="T7" fmla="*/ 30 h 53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61" h="53">
                      <a:moveTo>
                        <a:pt x="0" y="30"/>
                      </a:moveTo>
                      <a:lnTo>
                        <a:pt x="73" y="52"/>
                      </a:lnTo>
                      <a:lnTo>
                        <a:pt x="160" y="0"/>
                      </a:lnTo>
                      <a:lnTo>
                        <a:pt x="0" y="30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39" name="Freeform 147">
                  <a:extLst>
                    <a:ext uri="{FF2B5EF4-FFF2-40B4-BE49-F238E27FC236}">
                      <a16:creationId xmlns:a16="http://schemas.microsoft.com/office/drawing/2014/main" id="{6E04774A-AB2B-4A55-B73E-88118781CD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81"/>
                  <a:ext cx="161" cy="53"/>
                </a:xfrm>
                <a:custGeom>
                  <a:avLst/>
                  <a:gdLst>
                    <a:gd name="T0" fmla="*/ 0 w 161"/>
                    <a:gd name="T1" fmla="*/ 30 h 53"/>
                    <a:gd name="T2" fmla="*/ 73 w 161"/>
                    <a:gd name="T3" fmla="*/ 52 h 53"/>
                    <a:gd name="T4" fmla="*/ 160 w 161"/>
                    <a:gd name="T5" fmla="*/ 0 h 53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61" h="53">
                      <a:moveTo>
                        <a:pt x="0" y="30"/>
                      </a:moveTo>
                      <a:lnTo>
                        <a:pt x="73" y="52"/>
                      </a:lnTo>
                      <a:lnTo>
                        <a:pt x="160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483" name="Group 80">
                <a:extLst>
                  <a:ext uri="{FF2B5EF4-FFF2-40B4-BE49-F238E27FC236}">
                    <a16:creationId xmlns:a16="http://schemas.microsoft.com/office/drawing/2014/main" id="{2233877D-7782-42AF-A5A1-51AB4A3EDC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2570414" y="3171825"/>
                <a:ext cx="566738" cy="557213"/>
                <a:chOff x="2213" y="2886"/>
                <a:chExt cx="459" cy="492"/>
              </a:xfrm>
            </p:grpSpPr>
            <p:grpSp>
              <p:nvGrpSpPr>
                <p:cNvPr id="484" name="Group 81">
                  <a:extLst>
                    <a:ext uri="{FF2B5EF4-FFF2-40B4-BE49-F238E27FC236}">
                      <a16:creationId xmlns:a16="http://schemas.microsoft.com/office/drawing/2014/main" id="{7BC31691-E3F9-479C-99D8-EB9EA0BC93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13" y="3030"/>
                  <a:ext cx="459" cy="348"/>
                  <a:chOff x="2213" y="3030"/>
                  <a:chExt cx="459" cy="348"/>
                </a:xfrm>
              </p:grpSpPr>
              <p:sp>
                <p:nvSpPr>
                  <p:cNvPr id="522" name="Freeform 82">
                    <a:extLst>
                      <a:ext uri="{FF2B5EF4-FFF2-40B4-BE49-F238E27FC236}">
                        <a16:creationId xmlns:a16="http://schemas.microsoft.com/office/drawing/2014/main" id="{98F0AABD-5586-4713-8DA3-C2D97CB6AC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46" y="3030"/>
                    <a:ext cx="114" cy="141"/>
                  </a:xfrm>
                  <a:custGeom>
                    <a:avLst/>
                    <a:gdLst>
                      <a:gd name="T0" fmla="*/ 113 w 114"/>
                      <a:gd name="T1" fmla="*/ 37 h 141"/>
                      <a:gd name="T2" fmla="*/ 113 w 114"/>
                      <a:gd name="T3" fmla="*/ 51 h 141"/>
                      <a:gd name="T4" fmla="*/ 93 w 114"/>
                      <a:gd name="T5" fmla="*/ 59 h 141"/>
                      <a:gd name="T6" fmla="*/ 40 w 114"/>
                      <a:gd name="T7" fmla="*/ 29 h 141"/>
                      <a:gd name="T8" fmla="*/ 20 w 114"/>
                      <a:gd name="T9" fmla="*/ 59 h 141"/>
                      <a:gd name="T10" fmla="*/ 20 w 114"/>
                      <a:gd name="T11" fmla="*/ 133 h 141"/>
                      <a:gd name="T12" fmla="*/ 13 w 114"/>
                      <a:gd name="T13" fmla="*/ 140 h 141"/>
                      <a:gd name="T14" fmla="*/ 0 w 114"/>
                      <a:gd name="T15" fmla="*/ 133 h 141"/>
                      <a:gd name="T16" fmla="*/ 0 w 114"/>
                      <a:gd name="T17" fmla="*/ 44 h 141"/>
                      <a:gd name="T18" fmla="*/ 27 w 114"/>
                      <a:gd name="T19" fmla="*/ 7 h 141"/>
                      <a:gd name="T20" fmla="*/ 46 w 114"/>
                      <a:gd name="T21" fmla="*/ 0 h 141"/>
                      <a:gd name="T22" fmla="*/ 113 w 114"/>
                      <a:gd name="T23" fmla="*/ 37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4" h="141">
                        <a:moveTo>
                          <a:pt x="113" y="37"/>
                        </a:moveTo>
                        <a:lnTo>
                          <a:pt x="113" y="51"/>
                        </a:lnTo>
                        <a:lnTo>
                          <a:pt x="93" y="59"/>
                        </a:lnTo>
                        <a:lnTo>
                          <a:pt x="40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13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7" y="7"/>
                        </a:lnTo>
                        <a:lnTo>
                          <a:pt x="46" y="0"/>
                        </a:lnTo>
                        <a:lnTo>
                          <a:pt x="113" y="37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23" name="Freeform 83">
                    <a:extLst>
                      <a:ext uri="{FF2B5EF4-FFF2-40B4-BE49-F238E27FC236}">
                        <a16:creationId xmlns:a16="http://schemas.microsoft.com/office/drawing/2014/main" id="{CA906D73-F27D-4BCF-99FB-7A3577D4E1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74"/>
                    <a:ext cx="113" cy="141"/>
                  </a:xfrm>
                  <a:custGeom>
                    <a:avLst/>
                    <a:gdLst>
                      <a:gd name="T0" fmla="*/ 112 w 113"/>
                      <a:gd name="T1" fmla="*/ 29 h 141"/>
                      <a:gd name="T2" fmla="*/ 112 w 113"/>
                      <a:gd name="T3" fmla="*/ 44 h 141"/>
                      <a:gd name="T4" fmla="*/ 93 w 113"/>
                      <a:gd name="T5" fmla="*/ 59 h 141"/>
                      <a:gd name="T6" fmla="*/ 39 w 113"/>
                      <a:gd name="T7" fmla="*/ 29 h 141"/>
                      <a:gd name="T8" fmla="*/ 20 w 113"/>
                      <a:gd name="T9" fmla="*/ 59 h 141"/>
                      <a:gd name="T10" fmla="*/ 20 w 113"/>
                      <a:gd name="T11" fmla="*/ 133 h 141"/>
                      <a:gd name="T12" fmla="*/ 6 w 113"/>
                      <a:gd name="T13" fmla="*/ 140 h 141"/>
                      <a:gd name="T14" fmla="*/ 0 w 113"/>
                      <a:gd name="T15" fmla="*/ 133 h 141"/>
                      <a:gd name="T16" fmla="*/ 0 w 113"/>
                      <a:gd name="T17" fmla="*/ 44 h 141"/>
                      <a:gd name="T18" fmla="*/ 26 w 113"/>
                      <a:gd name="T19" fmla="*/ 7 h 141"/>
                      <a:gd name="T20" fmla="*/ 39 w 113"/>
                      <a:gd name="T21" fmla="*/ 0 h 141"/>
                      <a:gd name="T22" fmla="*/ 112 w 113"/>
                      <a:gd name="T23" fmla="*/ 29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3" h="141">
                        <a:moveTo>
                          <a:pt x="112" y="29"/>
                        </a:moveTo>
                        <a:lnTo>
                          <a:pt x="112" y="44"/>
                        </a:lnTo>
                        <a:lnTo>
                          <a:pt x="93" y="59"/>
                        </a:lnTo>
                        <a:lnTo>
                          <a:pt x="39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6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6" y="7"/>
                        </a:lnTo>
                        <a:lnTo>
                          <a:pt x="39" y="0"/>
                        </a:lnTo>
                        <a:lnTo>
                          <a:pt x="112" y="29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24" name="Freeform 84">
                    <a:extLst>
                      <a:ext uri="{FF2B5EF4-FFF2-40B4-BE49-F238E27FC236}">
                        <a16:creationId xmlns:a16="http://schemas.microsoft.com/office/drawing/2014/main" id="{E864002B-A871-419B-B122-D05417C74B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13" y="3111"/>
                    <a:ext cx="114" cy="141"/>
                  </a:xfrm>
                  <a:custGeom>
                    <a:avLst/>
                    <a:gdLst>
                      <a:gd name="T0" fmla="*/ 113 w 114"/>
                      <a:gd name="T1" fmla="*/ 37 h 141"/>
                      <a:gd name="T2" fmla="*/ 113 w 114"/>
                      <a:gd name="T3" fmla="*/ 52 h 141"/>
                      <a:gd name="T4" fmla="*/ 93 w 114"/>
                      <a:gd name="T5" fmla="*/ 59 h 141"/>
                      <a:gd name="T6" fmla="*/ 40 w 114"/>
                      <a:gd name="T7" fmla="*/ 29 h 141"/>
                      <a:gd name="T8" fmla="*/ 20 w 114"/>
                      <a:gd name="T9" fmla="*/ 59 h 141"/>
                      <a:gd name="T10" fmla="*/ 20 w 114"/>
                      <a:gd name="T11" fmla="*/ 133 h 141"/>
                      <a:gd name="T12" fmla="*/ 13 w 114"/>
                      <a:gd name="T13" fmla="*/ 140 h 141"/>
                      <a:gd name="T14" fmla="*/ 0 w 114"/>
                      <a:gd name="T15" fmla="*/ 133 h 141"/>
                      <a:gd name="T16" fmla="*/ 0 w 114"/>
                      <a:gd name="T17" fmla="*/ 44 h 141"/>
                      <a:gd name="T18" fmla="*/ 27 w 114"/>
                      <a:gd name="T19" fmla="*/ 7 h 141"/>
                      <a:gd name="T20" fmla="*/ 47 w 114"/>
                      <a:gd name="T21" fmla="*/ 0 h 141"/>
                      <a:gd name="T22" fmla="*/ 113 w 114"/>
                      <a:gd name="T23" fmla="*/ 37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4" h="141">
                        <a:moveTo>
                          <a:pt x="113" y="37"/>
                        </a:moveTo>
                        <a:lnTo>
                          <a:pt x="113" y="52"/>
                        </a:lnTo>
                        <a:lnTo>
                          <a:pt x="93" y="59"/>
                        </a:lnTo>
                        <a:lnTo>
                          <a:pt x="40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13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7" y="7"/>
                        </a:lnTo>
                        <a:lnTo>
                          <a:pt x="47" y="0"/>
                        </a:lnTo>
                        <a:lnTo>
                          <a:pt x="113" y="37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25" name="Freeform 85">
                    <a:extLst>
                      <a:ext uri="{FF2B5EF4-FFF2-40B4-BE49-F238E27FC236}">
                        <a16:creationId xmlns:a16="http://schemas.microsoft.com/office/drawing/2014/main" id="{D164F597-56EA-4167-9409-40C4F04BFA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81"/>
                    <a:ext cx="333" cy="179"/>
                  </a:xfrm>
                  <a:custGeom>
                    <a:avLst/>
                    <a:gdLst>
                      <a:gd name="T0" fmla="*/ 0 w 333"/>
                      <a:gd name="T1" fmla="*/ 118 h 179"/>
                      <a:gd name="T2" fmla="*/ 0 w 333"/>
                      <a:gd name="T3" fmla="*/ 74 h 179"/>
                      <a:gd name="T4" fmla="*/ 119 w 333"/>
                      <a:gd name="T5" fmla="*/ 15 h 179"/>
                      <a:gd name="T6" fmla="*/ 332 w 333"/>
                      <a:gd name="T7" fmla="*/ 0 h 179"/>
                      <a:gd name="T8" fmla="*/ 332 w 333"/>
                      <a:gd name="T9" fmla="*/ 45 h 179"/>
                      <a:gd name="T10" fmla="*/ 159 w 333"/>
                      <a:gd name="T11" fmla="*/ 178 h 179"/>
                      <a:gd name="T12" fmla="*/ 79 w 333"/>
                      <a:gd name="T13" fmla="*/ 163 h 179"/>
                      <a:gd name="T14" fmla="*/ 26 w 333"/>
                      <a:gd name="T15" fmla="*/ 133 h 179"/>
                      <a:gd name="T16" fmla="*/ 0 w 333"/>
                      <a:gd name="T17" fmla="*/ 118 h 17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33" h="179">
                        <a:moveTo>
                          <a:pt x="0" y="118"/>
                        </a:moveTo>
                        <a:lnTo>
                          <a:pt x="0" y="74"/>
                        </a:lnTo>
                        <a:lnTo>
                          <a:pt x="119" y="15"/>
                        </a:lnTo>
                        <a:lnTo>
                          <a:pt x="332" y="0"/>
                        </a:lnTo>
                        <a:lnTo>
                          <a:pt x="332" y="45"/>
                        </a:lnTo>
                        <a:lnTo>
                          <a:pt x="159" y="178"/>
                        </a:lnTo>
                        <a:lnTo>
                          <a:pt x="79" y="163"/>
                        </a:lnTo>
                        <a:lnTo>
                          <a:pt x="26" y="133"/>
                        </a:lnTo>
                        <a:lnTo>
                          <a:pt x="0" y="118"/>
                        </a:lnTo>
                      </a:path>
                    </a:pathLst>
                  </a:custGeom>
                  <a:solidFill>
                    <a:srgbClr val="FFFF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26" name="Freeform 86">
                    <a:extLst>
                      <a:ext uri="{FF2B5EF4-FFF2-40B4-BE49-F238E27FC236}">
                        <a16:creationId xmlns:a16="http://schemas.microsoft.com/office/drawing/2014/main" id="{E5EF6818-DDE5-46B5-AD10-B60BC9BC4E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37"/>
                    <a:ext cx="333" cy="171"/>
                  </a:xfrm>
                  <a:custGeom>
                    <a:avLst/>
                    <a:gdLst>
                      <a:gd name="T0" fmla="*/ 0 w 333"/>
                      <a:gd name="T1" fmla="*/ 118 h 171"/>
                      <a:gd name="T2" fmla="*/ 179 w 333"/>
                      <a:gd name="T3" fmla="*/ 0 h 171"/>
                      <a:gd name="T4" fmla="*/ 219 w 333"/>
                      <a:gd name="T5" fmla="*/ 0 h 171"/>
                      <a:gd name="T6" fmla="*/ 292 w 333"/>
                      <a:gd name="T7" fmla="*/ 22 h 171"/>
                      <a:gd name="T8" fmla="*/ 332 w 333"/>
                      <a:gd name="T9" fmla="*/ 44 h 171"/>
                      <a:gd name="T10" fmla="*/ 159 w 333"/>
                      <a:gd name="T11" fmla="*/ 170 h 171"/>
                      <a:gd name="T12" fmla="*/ 86 w 333"/>
                      <a:gd name="T13" fmla="*/ 162 h 171"/>
                      <a:gd name="T14" fmla="*/ 33 w 333"/>
                      <a:gd name="T15" fmla="*/ 140 h 171"/>
                      <a:gd name="T16" fmla="*/ 0 w 333"/>
                      <a:gd name="T17" fmla="*/ 118 h 17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33" h="171">
                        <a:moveTo>
                          <a:pt x="0" y="118"/>
                        </a:moveTo>
                        <a:lnTo>
                          <a:pt x="179" y="0"/>
                        </a:lnTo>
                        <a:lnTo>
                          <a:pt x="219" y="0"/>
                        </a:lnTo>
                        <a:lnTo>
                          <a:pt x="292" y="22"/>
                        </a:lnTo>
                        <a:lnTo>
                          <a:pt x="332" y="44"/>
                        </a:lnTo>
                        <a:lnTo>
                          <a:pt x="159" y="170"/>
                        </a:lnTo>
                        <a:lnTo>
                          <a:pt x="86" y="162"/>
                        </a:lnTo>
                        <a:lnTo>
                          <a:pt x="33" y="140"/>
                        </a:lnTo>
                        <a:lnTo>
                          <a:pt x="0" y="118"/>
                        </a:lnTo>
                      </a:path>
                    </a:pathLst>
                  </a:custGeom>
                  <a:solidFill>
                    <a:srgbClr val="FFFF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27" name="Line 87">
                    <a:extLst>
                      <a:ext uri="{FF2B5EF4-FFF2-40B4-BE49-F238E27FC236}">
                        <a16:creationId xmlns:a16="http://schemas.microsoft.com/office/drawing/2014/main" id="{342DFAD9-E778-45B5-ADD1-459D768791A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39" y="3211"/>
                    <a:ext cx="0" cy="4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28" name="Freeform 88">
                    <a:extLst>
                      <a:ext uri="{FF2B5EF4-FFF2-40B4-BE49-F238E27FC236}">
                        <a16:creationId xmlns:a16="http://schemas.microsoft.com/office/drawing/2014/main" id="{BAE52E44-3330-4841-964E-717735519F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59" y="3199"/>
                    <a:ext cx="100" cy="179"/>
                  </a:xfrm>
                  <a:custGeom>
                    <a:avLst/>
                    <a:gdLst>
                      <a:gd name="T0" fmla="*/ 13 w 100"/>
                      <a:gd name="T1" fmla="*/ 0 h 179"/>
                      <a:gd name="T2" fmla="*/ 0 w 100"/>
                      <a:gd name="T3" fmla="*/ 8 h 179"/>
                      <a:gd name="T4" fmla="*/ 0 w 100"/>
                      <a:gd name="T5" fmla="*/ 23 h 179"/>
                      <a:gd name="T6" fmla="*/ 46 w 100"/>
                      <a:gd name="T7" fmla="*/ 45 h 179"/>
                      <a:gd name="T8" fmla="*/ 80 w 100"/>
                      <a:gd name="T9" fmla="*/ 104 h 179"/>
                      <a:gd name="T10" fmla="*/ 80 w 100"/>
                      <a:gd name="T11" fmla="*/ 170 h 179"/>
                      <a:gd name="T12" fmla="*/ 93 w 100"/>
                      <a:gd name="T13" fmla="*/ 178 h 179"/>
                      <a:gd name="T14" fmla="*/ 99 w 100"/>
                      <a:gd name="T15" fmla="*/ 163 h 179"/>
                      <a:gd name="T16" fmla="*/ 99 w 100"/>
                      <a:gd name="T17" fmla="*/ 96 h 179"/>
                      <a:gd name="T18" fmla="*/ 66 w 100"/>
                      <a:gd name="T19" fmla="*/ 23 h 179"/>
                      <a:gd name="T20" fmla="*/ 13 w 100"/>
                      <a:gd name="T21" fmla="*/ 0 h 179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0" h="179">
                        <a:moveTo>
                          <a:pt x="13" y="0"/>
                        </a:moveTo>
                        <a:lnTo>
                          <a:pt x="0" y="8"/>
                        </a:lnTo>
                        <a:lnTo>
                          <a:pt x="0" y="23"/>
                        </a:lnTo>
                        <a:lnTo>
                          <a:pt x="46" y="45"/>
                        </a:lnTo>
                        <a:lnTo>
                          <a:pt x="80" y="104"/>
                        </a:lnTo>
                        <a:lnTo>
                          <a:pt x="80" y="170"/>
                        </a:lnTo>
                        <a:lnTo>
                          <a:pt x="93" y="178"/>
                        </a:lnTo>
                        <a:lnTo>
                          <a:pt x="99" y="163"/>
                        </a:lnTo>
                        <a:lnTo>
                          <a:pt x="99" y="96"/>
                        </a:lnTo>
                        <a:lnTo>
                          <a:pt x="66" y="23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29" name="Line 89">
                    <a:extLst>
                      <a:ext uri="{FF2B5EF4-FFF2-40B4-BE49-F238E27FC236}">
                        <a16:creationId xmlns:a16="http://schemas.microsoft.com/office/drawing/2014/main" id="{807B8C14-747D-4D4D-8DBB-3689F5624E7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19" y="3219"/>
                    <a:ext cx="6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30" name="Freeform 90">
                    <a:extLst>
                      <a:ext uri="{FF2B5EF4-FFF2-40B4-BE49-F238E27FC236}">
                        <a16:creationId xmlns:a16="http://schemas.microsoft.com/office/drawing/2014/main" id="{5AE26E45-3A33-4939-AA02-8A6EFCF820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12" y="3148"/>
                    <a:ext cx="101" cy="178"/>
                  </a:xfrm>
                  <a:custGeom>
                    <a:avLst/>
                    <a:gdLst>
                      <a:gd name="T0" fmla="*/ 13 w 101"/>
                      <a:gd name="T1" fmla="*/ 0 h 178"/>
                      <a:gd name="T2" fmla="*/ 0 w 101"/>
                      <a:gd name="T3" fmla="*/ 7 h 178"/>
                      <a:gd name="T4" fmla="*/ 0 w 101"/>
                      <a:gd name="T5" fmla="*/ 29 h 178"/>
                      <a:gd name="T6" fmla="*/ 46 w 101"/>
                      <a:gd name="T7" fmla="*/ 44 h 178"/>
                      <a:gd name="T8" fmla="*/ 80 w 101"/>
                      <a:gd name="T9" fmla="*/ 111 h 178"/>
                      <a:gd name="T10" fmla="*/ 80 w 101"/>
                      <a:gd name="T11" fmla="*/ 177 h 178"/>
                      <a:gd name="T12" fmla="*/ 93 w 101"/>
                      <a:gd name="T13" fmla="*/ 177 h 178"/>
                      <a:gd name="T14" fmla="*/ 100 w 101"/>
                      <a:gd name="T15" fmla="*/ 170 h 178"/>
                      <a:gd name="T16" fmla="*/ 100 w 101"/>
                      <a:gd name="T17" fmla="*/ 96 h 178"/>
                      <a:gd name="T18" fmla="*/ 66 w 101"/>
                      <a:gd name="T19" fmla="*/ 22 h 178"/>
                      <a:gd name="T20" fmla="*/ 13 w 101"/>
                      <a:gd name="T21" fmla="*/ 0 h 1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1" h="178">
                        <a:moveTo>
                          <a:pt x="13" y="0"/>
                        </a:moveTo>
                        <a:lnTo>
                          <a:pt x="0" y="7"/>
                        </a:lnTo>
                        <a:lnTo>
                          <a:pt x="0" y="29"/>
                        </a:lnTo>
                        <a:lnTo>
                          <a:pt x="46" y="44"/>
                        </a:lnTo>
                        <a:lnTo>
                          <a:pt x="80" y="111"/>
                        </a:lnTo>
                        <a:lnTo>
                          <a:pt x="80" y="177"/>
                        </a:lnTo>
                        <a:lnTo>
                          <a:pt x="93" y="177"/>
                        </a:lnTo>
                        <a:lnTo>
                          <a:pt x="100" y="170"/>
                        </a:lnTo>
                        <a:lnTo>
                          <a:pt x="100" y="96"/>
                        </a:lnTo>
                        <a:lnTo>
                          <a:pt x="66" y="22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31" name="Freeform 91">
                    <a:extLst>
                      <a:ext uri="{FF2B5EF4-FFF2-40B4-BE49-F238E27FC236}">
                        <a16:creationId xmlns:a16="http://schemas.microsoft.com/office/drawing/2014/main" id="{D4A4F53F-AA73-4251-BF68-2DD34D3325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72" y="3111"/>
                    <a:ext cx="100" cy="178"/>
                  </a:xfrm>
                  <a:custGeom>
                    <a:avLst/>
                    <a:gdLst>
                      <a:gd name="T0" fmla="*/ 13 w 100"/>
                      <a:gd name="T1" fmla="*/ 0 h 178"/>
                      <a:gd name="T2" fmla="*/ 0 w 100"/>
                      <a:gd name="T3" fmla="*/ 7 h 178"/>
                      <a:gd name="T4" fmla="*/ 0 w 100"/>
                      <a:gd name="T5" fmla="*/ 22 h 178"/>
                      <a:gd name="T6" fmla="*/ 46 w 100"/>
                      <a:gd name="T7" fmla="*/ 44 h 178"/>
                      <a:gd name="T8" fmla="*/ 73 w 100"/>
                      <a:gd name="T9" fmla="*/ 103 h 178"/>
                      <a:gd name="T10" fmla="*/ 73 w 100"/>
                      <a:gd name="T11" fmla="*/ 170 h 178"/>
                      <a:gd name="T12" fmla="*/ 86 w 100"/>
                      <a:gd name="T13" fmla="*/ 177 h 178"/>
                      <a:gd name="T14" fmla="*/ 99 w 100"/>
                      <a:gd name="T15" fmla="*/ 162 h 178"/>
                      <a:gd name="T16" fmla="*/ 99 w 100"/>
                      <a:gd name="T17" fmla="*/ 96 h 178"/>
                      <a:gd name="T18" fmla="*/ 66 w 100"/>
                      <a:gd name="T19" fmla="*/ 22 h 178"/>
                      <a:gd name="T20" fmla="*/ 13 w 100"/>
                      <a:gd name="T21" fmla="*/ 0 h 1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0" h="178">
                        <a:moveTo>
                          <a:pt x="13" y="0"/>
                        </a:moveTo>
                        <a:lnTo>
                          <a:pt x="0" y="7"/>
                        </a:lnTo>
                        <a:lnTo>
                          <a:pt x="0" y="22"/>
                        </a:lnTo>
                        <a:lnTo>
                          <a:pt x="46" y="44"/>
                        </a:lnTo>
                        <a:lnTo>
                          <a:pt x="73" y="103"/>
                        </a:lnTo>
                        <a:lnTo>
                          <a:pt x="73" y="170"/>
                        </a:lnTo>
                        <a:lnTo>
                          <a:pt x="86" y="177"/>
                        </a:lnTo>
                        <a:lnTo>
                          <a:pt x="99" y="162"/>
                        </a:lnTo>
                        <a:lnTo>
                          <a:pt x="99" y="96"/>
                        </a:lnTo>
                        <a:lnTo>
                          <a:pt x="66" y="22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32" name="Line 92">
                    <a:extLst>
                      <a:ext uri="{FF2B5EF4-FFF2-40B4-BE49-F238E27FC236}">
                        <a16:creationId xmlns:a16="http://schemas.microsoft.com/office/drawing/2014/main" id="{89C961D7-8704-458B-BFBA-4C837384C3B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48" y="3295"/>
                    <a:ext cx="14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33" name="Line 93">
                    <a:extLst>
                      <a:ext uri="{FF2B5EF4-FFF2-40B4-BE49-F238E27FC236}">
                        <a16:creationId xmlns:a16="http://schemas.microsoft.com/office/drawing/2014/main" id="{3C733A3B-6CB9-4E38-97BF-7FA164C2FB6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72" y="3167"/>
                    <a:ext cx="6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34" name="Line 94">
                    <a:extLst>
                      <a:ext uri="{FF2B5EF4-FFF2-40B4-BE49-F238E27FC236}">
                        <a16:creationId xmlns:a16="http://schemas.microsoft.com/office/drawing/2014/main" id="{B952C70F-60F6-4ADA-8D44-AEB44925377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41" y="3214"/>
                    <a:ext cx="21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35" name="Line 95">
                    <a:extLst>
                      <a:ext uri="{FF2B5EF4-FFF2-40B4-BE49-F238E27FC236}">
                        <a16:creationId xmlns:a16="http://schemas.microsoft.com/office/drawing/2014/main" id="{EC656D0A-60EA-4EE9-9FC0-25CF3F68D98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54" y="3207"/>
                    <a:ext cx="15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36" name="Line 96">
                    <a:extLst>
                      <a:ext uri="{FF2B5EF4-FFF2-40B4-BE49-F238E27FC236}">
                        <a16:creationId xmlns:a16="http://schemas.microsoft.com/office/drawing/2014/main" id="{BEBBD818-8608-4BA7-AA3C-476C98DF366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21" y="3133"/>
                    <a:ext cx="21" cy="7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37" name="Line 97">
                    <a:extLst>
                      <a:ext uri="{FF2B5EF4-FFF2-40B4-BE49-F238E27FC236}">
                        <a16:creationId xmlns:a16="http://schemas.microsoft.com/office/drawing/2014/main" id="{0DE81B71-4F2F-453C-A595-59C9E8A14E9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05" y="3233"/>
                    <a:ext cx="7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38" name="Line 98">
                    <a:extLst>
                      <a:ext uri="{FF2B5EF4-FFF2-40B4-BE49-F238E27FC236}">
                        <a16:creationId xmlns:a16="http://schemas.microsoft.com/office/drawing/2014/main" id="{2286D94A-5E08-4FC5-9C9A-A3B4269B5B1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39" y="3303"/>
                    <a:ext cx="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39" name="Line 99">
                    <a:extLst>
                      <a:ext uri="{FF2B5EF4-FFF2-40B4-BE49-F238E27FC236}">
                        <a16:creationId xmlns:a16="http://schemas.microsoft.com/office/drawing/2014/main" id="{87E8BC63-1FDB-429F-B235-210D3345D17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92" y="3251"/>
                    <a:ext cx="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40" name="Line 100">
                    <a:extLst>
                      <a:ext uri="{FF2B5EF4-FFF2-40B4-BE49-F238E27FC236}">
                        <a16:creationId xmlns:a16="http://schemas.microsoft.com/office/drawing/2014/main" id="{3EBBDE3B-C413-4EA5-BF54-F9B0182C046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01" y="3244"/>
                    <a:ext cx="14" cy="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41" name="Line 101">
                    <a:extLst>
                      <a:ext uri="{FF2B5EF4-FFF2-40B4-BE49-F238E27FC236}">
                        <a16:creationId xmlns:a16="http://schemas.microsoft.com/office/drawing/2014/main" id="{F3269740-2614-405D-87FC-BF510E03CA2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58" y="3181"/>
                    <a:ext cx="7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42" name="Line 102">
                    <a:extLst>
                      <a:ext uri="{FF2B5EF4-FFF2-40B4-BE49-F238E27FC236}">
                        <a16:creationId xmlns:a16="http://schemas.microsoft.com/office/drawing/2014/main" id="{C1FDC62E-00BD-46E1-80C0-0E1B2472249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18" y="3148"/>
                    <a:ext cx="7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43" name="Line 103">
                    <a:extLst>
                      <a:ext uri="{FF2B5EF4-FFF2-40B4-BE49-F238E27FC236}">
                        <a16:creationId xmlns:a16="http://schemas.microsoft.com/office/drawing/2014/main" id="{559141E8-F36B-4B04-9250-D631EFA8C2E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30" y="3170"/>
                    <a:ext cx="8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44" name="Line 104">
                    <a:extLst>
                      <a:ext uri="{FF2B5EF4-FFF2-40B4-BE49-F238E27FC236}">
                        <a16:creationId xmlns:a16="http://schemas.microsoft.com/office/drawing/2014/main" id="{EE0765D7-4AB5-430B-AEEA-21EE3844D3E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24" y="3163"/>
                    <a:ext cx="8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45" name="Line 105">
                    <a:extLst>
                      <a:ext uri="{FF2B5EF4-FFF2-40B4-BE49-F238E27FC236}">
                        <a16:creationId xmlns:a16="http://schemas.microsoft.com/office/drawing/2014/main" id="{A43EF826-4CBB-4059-B137-4DB330BB235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242" y="3140"/>
                    <a:ext cx="15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46" name="Line 106">
                    <a:extLst>
                      <a:ext uri="{FF2B5EF4-FFF2-40B4-BE49-F238E27FC236}">
                        <a16:creationId xmlns:a16="http://schemas.microsoft.com/office/drawing/2014/main" id="{D9E75FA0-49E0-48DB-90C4-17F22C9288B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236" y="3116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47" name="Line 107">
                    <a:extLst>
                      <a:ext uri="{FF2B5EF4-FFF2-40B4-BE49-F238E27FC236}">
                        <a16:creationId xmlns:a16="http://schemas.microsoft.com/office/drawing/2014/main" id="{6C4F7EDD-8A57-4860-B20D-D6D3DC25FB8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09" y="3093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48" name="Line 108">
                    <a:extLst>
                      <a:ext uri="{FF2B5EF4-FFF2-40B4-BE49-F238E27FC236}">
                        <a16:creationId xmlns:a16="http://schemas.microsoft.com/office/drawing/2014/main" id="{382D0D90-580D-4A64-9D88-E0E092C8D81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06" y="3077"/>
                    <a:ext cx="0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49" name="Line 109">
                    <a:extLst>
                      <a:ext uri="{FF2B5EF4-FFF2-40B4-BE49-F238E27FC236}">
                        <a16:creationId xmlns:a16="http://schemas.microsoft.com/office/drawing/2014/main" id="{AF29F0F9-DCE7-4A08-8244-8AF2CBE704C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77" y="3048"/>
                    <a:ext cx="13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50" name="Line 110">
                    <a:extLst>
                      <a:ext uri="{FF2B5EF4-FFF2-40B4-BE49-F238E27FC236}">
                        <a16:creationId xmlns:a16="http://schemas.microsoft.com/office/drawing/2014/main" id="{60FA25E8-16C5-48A1-9A89-75604A28C24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69" y="3034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485" name="Group 111">
                  <a:extLst>
                    <a:ext uri="{FF2B5EF4-FFF2-40B4-BE49-F238E27FC236}">
                      <a16:creationId xmlns:a16="http://schemas.microsoft.com/office/drawing/2014/main" id="{BDBFB208-D8A6-4A2E-BABD-C2C488881E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6" y="3059"/>
                  <a:ext cx="154" cy="90"/>
                  <a:chOff x="2306" y="3059"/>
                  <a:chExt cx="154" cy="90"/>
                </a:xfrm>
              </p:grpSpPr>
              <p:grpSp>
                <p:nvGrpSpPr>
                  <p:cNvPr id="513" name="Group 112">
                    <a:extLst>
                      <a:ext uri="{FF2B5EF4-FFF2-40B4-BE49-F238E27FC236}">
                        <a16:creationId xmlns:a16="http://schemas.microsoft.com/office/drawing/2014/main" id="{196B8586-E949-4DA2-91BC-846120A2AC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306" y="3059"/>
                    <a:ext cx="154" cy="90"/>
                    <a:chOff x="2306" y="3059"/>
                    <a:chExt cx="154" cy="90"/>
                  </a:xfrm>
                </p:grpSpPr>
                <p:sp>
                  <p:nvSpPr>
                    <p:cNvPr id="515" name="Freeform 113">
                      <a:extLst>
                        <a:ext uri="{FF2B5EF4-FFF2-40B4-BE49-F238E27FC236}">
                          <a16:creationId xmlns:a16="http://schemas.microsoft.com/office/drawing/2014/main" id="{956E6837-006B-402F-8D9F-BE90A30FD33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66" y="3059"/>
                      <a:ext cx="87" cy="23"/>
                    </a:xfrm>
                    <a:custGeom>
                      <a:avLst/>
                      <a:gdLst>
                        <a:gd name="T0" fmla="*/ 7 w 87"/>
                        <a:gd name="T1" fmla="*/ 22 h 23"/>
                        <a:gd name="T2" fmla="*/ 0 w 87"/>
                        <a:gd name="T3" fmla="*/ 22 h 23"/>
                        <a:gd name="T4" fmla="*/ 7 w 87"/>
                        <a:gd name="T5" fmla="*/ 8 h 23"/>
                        <a:gd name="T6" fmla="*/ 80 w 87"/>
                        <a:gd name="T7" fmla="*/ 0 h 23"/>
                        <a:gd name="T8" fmla="*/ 86 w 87"/>
                        <a:gd name="T9" fmla="*/ 0 h 23"/>
                        <a:gd name="T10" fmla="*/ 86 w 87"/>
                        <a:gd name="T11" fmla="*/ 15 h 23"/>
                        <a:gd name="T12" fmla="*/ 7 w 87"/>
                        <a:gd name="T13" fmla="*/ 22 h 23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87" h="23">
                          <a:moveTo>
                            <a:pt x="7" y="22"/>
                          </a:moveTo>
                          <a:lnTo>
                            <a:pt x="0" y="22"/>
                          </a:lnTo>
                          <a:lnTo>
                            <a:pt x="7" y="8"/>
                          </a:lnTo>
                          <a:lnTo>
                            <a:pt x="80" y="0"/>
                          </a:lnTo>
                          <a:lnTo>
                            <a:pt x="86" y="0"/>
                          </a:lnTo>
                          <a:lnTo>
                            <a:pt x="86" y="15"/>
                          </a:lnTo>
                          <a:lnTo>
                            <a:pt x="7" y="22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516" name="Freeform 114">
                      <a:extLst>
                        <a:ext uri="{FF2B5EF4-FFF2-40B4-BE49-F238E27FC236}">
                          <a16:creationId xmlns:a16="http://schemas.microsoft.com/office/drawing/2014/main" id="{F795B2F5-B223-4879-9252-22981993F3A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79" y="3067"/>
                      <a:ext cx="81" cy="23"/>
                    </a:xfrm>
                    <a:custGeom>
                      <a:avLst/>
                      <a:gdLst>
                        <a:gd name="T0" fmla="*/ 0 w 81"/>
                        <a:gd name="T1" fmla="*/ 22 h 23"/>
                        <a:gd name="T2" fmla="*/ 0 w 81"/>
                        <a:gd name="T3" fmla="*/ 7 h 23"/>
                        <a:gd name="T4" fmla="*/ 80 w 81"/>
                        <a:gd name="T5" fmla="*/ 0 h 23"/>
                        <a:gd name="T6" fmla="*/ 0 w 81"/>
                        <a:gd name="T7" fmla="*/ 22 h 2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81" h="23">
                          <a:moveTo>
                            <a:pt x="0" y="22"/>
                          </a:moveTo>
                          <a:lnTo>
                            <a:pt x="0" y="7"/>
                          </a:lnTo>
                          <a:lnTo>
                            <a:pt x="80" y="0"/>
                          </a:lnTo>
                          <a:lnTo>
                            <a:pt x="0" y="22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517" name="Freeform 115">
                      <a:extLst>
                        <a:ext uri="{FF2B5EF4-FFF2-40B4-BE49-F238E27FC236}">
                          <a16:creationId xmlns:a16="http://schemas.microsoft.com/office/drawing/2014/main" id="{CA50EAD9-102B-4B22-8307-F2A3DAB3018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79" y="3067"/>
                      <a:ext cx="81" cy="23"/>
                    </a:xfrm>
                    <a:custGeom>
                      <a:avLst/>
                      <a:gdLst>
                        <a:gd name="T0" fmla="*/ 0 w 81"/>
                        <a:gd name="T1" fmla="*/ 22 h 23"/>
                        <a:gd name="T2" fmla="*/ 0 w 81"/>
                        <a:gd name="T3" fmla="*/ 7 h 23"/>
                        <a:gd name="T4" fmla="*/ 80 w 81"/>
                        <a:gd name="T5" fmla="*/ 0 h 23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81" h="23">
                          <a:moveTo>
                            <a:pt x="0" y="22"/>
                          </a:moveTo>
                          <a:lnTo>
                            <a:pt x="0" y="7"/>
                          </a:lnTo>
                          <a:lnTo>
                            <a:pt x="80" y="0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518" name="Freeform 116">
                      <a:extLst>
                        <a:ext uri="{FF2B5EF4-FFF2-40B4-BE49-F238E27FC236}">
                          <a16:creationId xmlns:a16="http://schemas.microsoft.com/office/drawing/2014/main" id="{15930F6B-A827-4E3C-B1C1-B37ECB2806E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06" y="3096"/>
                      <a:ext cx="81" cy="53"/>
                    </a:xfrm>
                    <a:custGeom>
                      <a:avLst/>
                      <a:gdLst>
                        <a:gd name="T0" fmla="*/ 0 w 81"/>
                        <a:gd name="T1" fmla="*/ 37 h 53"/>
                        <a:gd name="T2" fmla="*/ 0 w 81"/>
                        <a:gd name="T3" fmla="*/ 44 h 53"/>
                        <a:gd name="T4" fmla="*/ 13 w 81"/>
                        <a:gd name="T5" fmla="*/ 52 h 53"/>
                        <a:gd name="T6" fmla="*/ 80 w 81"/>
                        <a:gd name="T7" fmla="*/ 7 h 53"/>
                        <a:gd name="T8" fmla="*/ 80 w 81"/>
                        <a:gd name="T9" fmla="*/ 0 h 53"/>
                        <a:gd name="T10" fmla="*/ 73 w 81"/>
                        <a:gd name="T11" fmla="*/ 0 h 53"/>
                        <a:gd name="T12" fmla="*/ 0 w 81"/>
                        <a:gd name="T13" fmla="*/ 37 h 53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81" h="53">
                          <a:moveTo>
                            <a:pt x="0" y="37"/>
                          </a:moveTo>
                          <a:lnTo>
                            <a:pt x="0" y="44"/>
                          </a:lnTo>
                          <a:lnTo>
                            <a:pt x="13" y="52"/>
                          </a:lnTo>
                          <a:lnTo>
                            <a:pt x="80" y="7"/>
                          </a:lnTo>
                          <a:lnTo>
                            <a:pt x="80" y="0"/>
                          </a:lnTo>
                          <a:lnTo>
                            <a:pt x="73" y="0"/>
                          </a:lnTo>
                          <a:lnTo>
                            <a:pt x="0" y="37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519" name="Freeform 117">
                      <a:extLst>
                        <a:ext uri="{FF2B5EF4-FFF2-40B4-BE49-F238E27FC236}">
                          <a16:creationId xmlns:a16="http://schemas.microsoft.com/office/drawing/2014/main" id="{91968CF5-AF36-4628-A47B-E353EF693B6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53" y="3067"/>
                      <a:ext cx="21" cy="37"/>
                    </a:xfrm>
                    <a:custGeom>
                      <a:avLst/>
                      <a:gdLst>
                        <a:gd name="T0" fmla="*/ 0 w 21"/>
                        <a:gd name="T1" fmla="*/ 36 h 37"/>
                        <a:gd name="T2" fmla="*/ 13 w 21"/>
                        <a:gd name="T3" fmla="*/ 0 h 37"/>
                        <a:gd name="T4" fmla="*/ 20 w 21"/>
                        <a:gd name="T5" fmla="*/ 0 h 37"/>
                        <a:gd name="T6" fmla="*/ 13 w 21"/>
                        <a:gd name="T7" fmla="*/ 14 h 37"/>
                        <a:gd name="T8" fmla="*/ 20 w 21"/>
                        <a:gd name="T9" fmla="*/ 14 h 37"/>
                        <a:gd name="T10" fmla="*/ 13 w 21"/>
                        <a:gd name="T11" fmla="*/ 29 h 37"/>
                        <a:gd name="T12" fmla="*/ 0 w 21"/>
                        <a:gd name="T13" fmla="*/ 36 h 3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21" h="37">
                          <a:moveTo>
                            <a:pt x="0" y="36"/>
                          </a:moveTo>
                          <a:lnTo>
                            <a:pt x="13" y="0"/>
                          </a:lnTo>
                          <a:lnTo>
                            <a:pt x="20" y="0"/>
                          </a:lnTo>
                          <a:lnTo>
                            <a:pt x="13" y="14"/>
                          </a:lnTo>
                          <a:lnTo>
                            <a:pt x="20" y="14"/>
                          </a:lnTo>
                          <a:lnTo>
                            <a:pt x="13" y="29"/>
                          </a:lnTo>
                          <a:lnTo>
                            <a:pt x="0" y="36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520" name="Freeform 118">
                      <a:extLst>
                        <a:ext uri="{FF2B5EF4-FFF2-40B4-BE49-F238E27FC236}">
                          <a16:creationId xmlns:a16="http://schemas.microsoft.com/office/drawing/2014/main" id="{71B481C7-8D48-4145-A9AF-05D163DC5D1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53" y="3067"/>
                      <a:ext cx="21" cy="37"/>
                    </a:xfrm>
                    <a:custGeom>
                      <a:avLst/>
                      <a:gdLst>
                        <a:gd name="T0" fmla="*/ 0 w 21"/>
                        <a:gd name="T1" fmla="*/ 36 h 37"/>
                        <a:gd name="T2" fmla="*/ 13 w 21"/>
                        <a:gd name="T3" fmla="*/ 0 h 37"/>
                        <a:gd name="T4" fmla="*/ 20 w 21"/>
                        <a:gd name="T5" fmla="*/ 0 h 37"/>
                        <a:gd name="T6" fmla="*/ 13 w 21"/>
                        <a:gd name="T7" fmla="*/ 14 h 37"/>
                        <a:gd name="T8" fmla="*/ 20 w 21"/>
                        <a:gd name="T9" fmla="*/ 14 h 37"/>
                        <a:gd name="T10" fmla="*/ 13 w 21"/>
                        <a:gd name="T11" fmla="*/ 29 h 37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21" h="37">
                          <a:moveTo>
                            <a:pt x="0" y="36"/>
                          </a:moveTo>
                          <a:lnTo>
                            <a:pt x="13" y="0"/>
                          </a:lnTo>
                          <a:lnTo>
                            <a:pt x="20" y="0"/>
                          </a:lnTo>
                          <a:lnTo>
                            <a:pt x="13" y="14"/>
                          </a:lnTo>
                          <a:lnTo>
                            <a:pt x="20" y="14"/>
                          </a:lnTo>
                          <a:lnTo>
                            <a:pt x="13" y="29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521" name="Line 119">
                      <a:extLst>
                        <a:ext uri="{FF2B5EF4-FFF2-40B4-BE49-F238E27FC236}">
                          <a16:creationId xmlns:a16="http://schemas.microsoft.com/office/drawing/2014/main" id="{DA01A652-0A1D-40F3-97D8-42E8BDABB45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319" y="3115"/>
                      <a:ext cx="36" cy="2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</p:grpSp>
              <p:sp>
                <p:nvSpPr>
                  <p:cNvPr id="514" name="Freeform 120">
                    <a:extLst>
                      <a:ext uri="{FF2B5EF4-FFF2-40B4-BE49-F238E27FC236}">
                        <a16:creationId xmlns:a16="http://schemas.microsoft.com/office/drawing/2014/main" id="{4458F451-1D7B-4243-952F-2B7B253666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66" y="3067"/>
                    <a:ext cx="21" cy="52"/>
                  </a:xfrm>
                  <a:custGeom>
                    <a:avLst/>
                    <a:gdLst>
                      <a:gd name="T0" fmla="*/ 13 w 21"/>
                      <a:gd name="T1" fmla="*/ 0 h 52"/>
                      <a:gd name="T2" fmla="*/ 0 w 21"/>
                      <a:gd name="T3" fmla="*/ 51 h 52"/>
                      <a:gd name="T4" fmla="*/ 7 w 21"/>
                      <a:gd name="T5" fmla="*/ 51 h 52"/>
                      <a:gd name="T6" fmla="*/ 20 w 21"/>
                      <a:gd name="T7" fmla="*/ 0 h 52"/>
                      <a:gd name="T8" fmla="*/ 13 w 21"/>
                      <a:gd name="T9" fmla="*/ 0 h 5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" h="52">
                        <a:moveTo>
                          <a:pt x="13" y="0"/>
                        </a:moveTo>
                        <a:lnTo>
                          <a:pt x="0" y="51"/>
                        </a:lnTo>
                        <a:lnTo>
                          <a:pt x="7" y="51"/>
                        </a:lnTo>
                        <a:lnTo>
                          <a:pt x="20" y="0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sp>
              <p:nvSpPr>
                <p:cNvPr id="486" name="Freeform 121">
                  <a:extLst>
                    <a:ext uri="{FF2B5EF4-FFF2-40B4-BE49-F238E27FC236}">
                      <a16:creationId xmlns:a16="http://schemas.microsoft.com/office/drawing/2014/main" id="{D71306BE-D2BF-4F0A-A9F2-7401D66F06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" y="3074"/>
                  <a:ext cx="54" cy="30"/>
                </a:xfrm>
                <a:custGeom>
                  <a:avLst/>
                  <a:gdLst>
                    <a:gd name="T0" fmla="*/ 0 w 54"/>
                    <a:gd name="T1" fmla="*/ 29 h 30"/>
                    <a:gd name="T2" fmla="*/ 7 w 54"/>
                    <a:gd name="T3" fmla="*/ 22 h 30"/>
                    <a:gd name="T4" fmla="*/ 40 w 54"/>
                    <a:gd name="T5" fmla="*/ 0 h 30"/>
                    <a:gd name="T6" fmla="*/ 53 w 54"/>
                    <a:gd name="T7" fmla="*/ 7 h 30"/>
                    <a:gd name="T8" fmla="*/ 0 w 54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4" h="30">
                      <a:moveTo>
                        <a:pt x="0" y="29"/>
                      </a:moveTo>
                      <a:lnTo>
                        <a:pt x="7" y="22"/>
                      </a:lnTo>
                      <a:lnTo>
                        <a:pt x="40" y="0"/>
                      </a:lnTo>
                      <a:lnTo>
                        <a:pt x="53" y="7"/>
                      </a:lnTo>
                      <a:lnTo>
                        <a:pt x="0" y="29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87" name="Freeform 122">
                  <a:extLst>
                    <a:ext uri="{FF2B5EF4-FFF2-40B4-BE49-F238E27FC236}">
                      <a16:creationId xmlns:a16="http://schemas.microsoft.com/office/drawing/2014/main" id="{BF25E68C-515B-4601-A0C9-82AF589A3B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" y="3074"/>
                  <a:ext cx="54" cy="30"/>
                </a:xfrm>
                <a:custGeom>
                  <a:avLst/>
                  <a:gdLst>
                    <a:gd name="T0" fmla="*/ 0 w 54"/>
                    <a:gd name="T1" fmla="*/ 29 h 30"/>
                    <a:gd name="T2" fmla="*/ 7 w 54"/>
                    <a:gd name="T3" fmla="*/ 22 h 30"/>
                    <a:gd name="T4" fmla="*/ 40 w 54"/>
                    <a:gd name="T5" fmla="*/ 0 h 30"/>
                    <a:gd name="T6" fmla="*/ 53 w 54"/>
                    <a:gd name="T7" fmla="*/ 7 h 3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30">
                      <a:moveTo>
                        <a:pt x="0" y="29"/>
                      </a:moveTo>
                      <a:lnTo>
                        <a:pt x="7" y="22"/>
                      </a:lnTo>
                      <a:lnTo>
                        <a:pt x="40" y="0"/>
                      </a:lnTo>
                      <a:lnTo>
                        <a:pt x="53" y="7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88" name="Freeform 123">
                  <a:extLst>
                    <a:ext uri="{FF2B5EF4-FFF2-40B4-BE49-F238E27FC236}">
                      <a16:creationId xmlns:a16="http://schemas.microsoft.com/office/drawing/2014/main" id="{75FBBA65-24A4-4E98-BEAF-24CDF9C797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33" y="3074"/>
                  <a:ext cx="226" cy="104"/>
                </a:xfrm>
                <a:custGeom>
                  <a:avLst/>
                  <a:gdLst>
                    <a:gd name="T0" fmla="*/ 59 w 226"/>
                    <a:gd name="T1" fmla="*/ 29 h 104"/>
                    <a:gd name="T2" fmla="*/ 0 w 226"/>
                    <a:gd name="T3" fmla="*/ 66 h 104"/>
                    <a:gd name="T4" fmla="*/ 99 w 226"/>
                    <a:gd name="T5" fmla="*/ 103 h 104"/>
                    <a:gd name="T6" fmla="*/ 225 w 226"/>
                    <a:gd name="T7" fmla="*/ 29 h 104"/>
                    <a:gd name="T8" fmla="*/ 119 w 226"/>
                    <a:gd name="T9" fmla="*/ 0 h 104"/>
                    <a:gd name="T10" fmla="*/ 59 w 226"/>
                    <a:gd name="T11" fmla="*/ 29 h 10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26" h="104">
                      <a:moveTo>
                        <a:pt x="59" y="29"/>
                      </a:moveTo>
                      <a:lnTo>
                        <a:pt x="0" y="66"/>
                      </a:lnTo>
                      <a:lnTo>
                        <a:pt x="99" y="103"/>
                      </a:lnTo>
                      <a:lnTo>
                        <a:pt x="225" y="29"/>
                      </a:lnTo>
                      <a:lnTo>
                        <a:pt x="119" y="0"/>
                      </a:lnTo>
                      <a:lnTo>
                        <a:pt x="59" y="29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89" name="Freeform 124">
                  <a:extLst>
                    <a:ext uri="{FF2B5EF4-FFF2-40B4-BE49-F238E27FC236}">
                      <a16:creationId xmlns:a16="http://schemas.microsoft.com/office/drawing/2014/main" id="{A63D743D-A636-41D7-8D75-D058C1E9D8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44"/>
                  <a:ext cx="80" cy="60"/>
                </a:xfrm>
                <a:custGeom>
                  <a:avLst/>
                  <a:gdLst>
                    <a:gd name="T0" fmla="*/ 0 w 80"/>
                    <a:gd name="T1" fmla="*/ 15 h 60"/>
                    <a:gd name="T2" fmla="*/ 33 w 80"/>
                    <a:gd name="T3" fmla="*/ 0 h 60"/>
                    <a:gd name="T4" fmla="*/ 79 w 80"/>
                    <a:gd name="T5" fmla="*/ 15 h 60"/>
                    <a:gd name="T6" fmla="*/ 79 w 80"/>
                    <a:gd name="T7" fmla="*/ 45 h 60"/>
                    <a:gd name="T8" fmla="*/ 46 w 80"/>
                    <a:gd name="T9" fmla="*/ 59 h 60"/>
                    <a:gd name="T10" fmla="*/ 33 w 80"/>
                    <a:gd name="T11" fmla="*/ 59 h 60"/>
                    <a:gd name="T12" fmla="*/ 0 w 80"/>
                    <a:gd name="T13" fmla="*/ 15 h 6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80" h="60">
                      <a:moveTo>
                        <a:pt x="0" y="15"/>
                      </a:moveTo>
                      <a:lnTo>
                        <a:pt x="33" y="0"/>
                      </a:lnTo>
                      <a:lnTo>
                        <a:pt x="79" y="15"/>
                      </a:lnTo>
                      <a:lnTo>
                        <a:pt x="79" y="45"/>
                      </a:lnTo>
                      <a:lnTo>
                        <a:pt x="46" y="59"/>
                      </a:lnTo>
                      <a:lnTo>
                        <a:pt x="33" y="59"/>
                      </a:lnTo>
                      <a:lnTo>
                        <a:pt x="0" y="15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90" name="Freeform 125">
                  <a:extLst>
                    <a:ext uri="{FF2B5EF4-FFF2-40B4-BE49-F238E27FC236}">
                      <a16:creationId xmlns:a16="http://schemas.microsoft.com/office/drawing/2014/main" id="{93507B9D-A99B-4F19-8D3B-A9A638225E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44"/>
                  <a:ext cx="80" cy="60"/>
                </a:xfrm>
                <a:custGeom>
                  <a:avLst/>
                  <a:gdLst>
                    <a:gd name="T0" fmla="*/ 0 w 80"/>
                    <a:gd name="T1" fmla="*/ 15 h 60"/>
                    <a:gd name="T2" fmla="*/ 33 w 80"/>
                    <a:gd name="T3" fmla="*/ 0 h 60"/>
                    <a:gd name="T4" fmla="*/ 79 w 80"/>
                    <a:gd name="T5" fmla="*/ 15 h 60"/>
                    <a:gd name="T6" fmla="*/ 79 w 80"/>
                    <a:gd name="T7" fmla="*/ 45 h 60"/>
                    <a:gd name="T8" fmla="*/ 46 w 80"/>
                    <a:gd name="T9" fmla="*/ 59 h 60"/>
                    <a:gd name="T10" fmla="*/ 33 w 80"/>
                    <a:gd name="T11" fmla="*/ 59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80" h="60">
                      <a:moveTo>
                        <a:pt x="0" y="15"/>
                      </a:moveTo>
                      <a:lnTo>
                        <a:pt x="33" y="0"/>
                      </a:lnTo>
                      <a:lnTo>
                        <a:pt x="79" y="15"/>
                      </a:lnTo>
                      <a:lnTo>
                        <a:pt x="79" y="45"/>
                      </a:lnTo>
                      <a:lnTo>
                        <a:pt x="46" y="59"/>
                      </a:lnTo>
                      <a:lnTo>
                        <a:pt x="33" y="59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91" name="Freeform 126">
                  <a:extLst>
                    <a:ext uri="{FF2B5EF4-FFF2-40B4-BE49-F238E27FC236}">
                      <a16:creationId xmlns:a16="http://schemas.microsoft.com/office/drawing/2014/main" id="{E257ACC3-70A7-4F4B-A564-4D992DBEEA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59"/>
                  <a:ext cx="74" cy="17"/>
                </a:xfrm>
                <a:custGeom>
                  <a:avLst/>
                  <a:gdLst>
                    <a:gd name="T0" fmla="*/ 0 w 74"/>
                    <a:gd name="T1" fmla="*/ 0 h 17"/>
                    <a:gd name="T2" fmla="*/ 46 w 74"/>
                    <a:gd name="T3" fmla="*/ 16 h 17"/>
                    <a:gd name="T4" fmla="*/ 73 w 74"/>
                    <a:gd name="T5" fmla="*/ 0 h 17"/>
                    <a:gd name="T6" fmla="*/ 0 w 74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4" h="17">
                      <a:moveTo>
                        <a:pt x="0" y="0"/>
                      </a:moveTo>
                      <a:lnTo>
                        <a:pt x="46" y="16"/>
                      </a:lnTo>
                      <a:lnTo>
                        <a:pt x="73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92" name="Freeform 127">
                  <a:extLst>
                    <a:ext uri="{FF2B5EF4-FFF2-40B4-BE49-F238E27FC236}">
                      <a16:creationId xmlns:a16="http://schemas.microsoft.com/office/drawing/2014/main" id="{2C064C39-5B6F-4B00-AB5A-B0BCC83D8D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59"/>
                  <a:ext cx="74" cy="17"/>
                </a:xfrm>
                <a:custGeom>
                  <a:avLst/>
                  <a:gdLst>
                    <a:gd name="T0" fmla="*/ 0 w 74"/>
                    <a:gd name="T1" fmla="*/ 0 h 17"/>
                    <a:gd name="T2" fmla="*/ 46 w 74"/>
                    <a:gd name="T3" fmla="*/ 16 h 17"/>
                    <a:gd name="T4" fmla="*/ 73 w 74"/>
                    <a:gd name="T5" fmla="*/ 0 h 1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4" h="17">
                      <a:moveTo>
                        <a:pt x="0" y="0"/>
                      </a:moveTo>
                      <a:lnTo>
                        <a:pt x="46" y="16"/>
                      </a:lnTo>
                      <a:lnTo>
                        <a:pt x="73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grpSp>
              <p:nvGrpSpPr>
                <p:cNvPr id="493" name="Group 128">
                  <a:extLst>
                    <a:ext uri="{FF2B5EF4-FFF2-40B4-BE49-F238E27FC236}">
                      <a16:creationId xmlns:a16="http://schemas.microsoft.com/office/drawing/2014/main" id="{1559B85D-E349-4C71-B8D3-0E1241CFE7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65" y="3067"/>
                  <a:ext cx="24" cy="24"/>
                  <a:chOff x="2565" y="3067"/>
                  <a:chExt cx="24" cy="24"/>
                </a:xfrm>
              </p:grpSpPr>
              <p:sp>
                <p:nvSpPr>
                  <p:cNvPr id="508" name="Freeform 129">
                    <a:extLst>
                      <a:ext uri="{FF2B5EF4-FFF2-40B4-BE49-F238E27FC236}">
                        <a16:creationId xmlns:a16="http://schemas.microsoft.com/office/drawing/2014/main" id="{9D92FEEA-C848-4D9F-96A6-2AF1197453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67"/>
                    <a:ext cx="21" cy="23"/>
                  </a:xfrm>
                  <a:custGeom>
                    <a:avLst/>
                    <a:gdLst>
                      <a:gd name="T0" fmla="*/ 0 w 21"/>
                      <a:gd name="T1" fmla="*/ 22 h 23"/>
                      <a:gd name="T2" fmla="*/ 0 w 21"/>
                      <a:gd name="T3" fmla="*/ 7 h 23"/>
                      <a:gd name="T4" fmla="*/ 13 w 21"/>
                      <a:gd name="T5" fmla="*/ 0 h 23"/>
                      <a:gd name="T6" fmla="*/ 20 w 21"/>
                      <a:gd name="T7" fmla="*/ 0 h 23"/>
                      <a:gd name="T8" fmla="*/ 20 w 21"/>
                      <a:gd name="T9" fmla="*/ 22 h 23"/>
                      <a:gd name="T10" fmla="*/ 0 w 21"/>
                      <a:gd name="T11" fmla="*/ 22 h 2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1" h="23">
                        <a:moveTo>
                          <a:pt x="0" y="22"/>
                        </a:moveTo>
                        <a:lnTo>
                          <a:pt x="0" y="7"/>
                        </a:lnTo>
                        <a:lnTo>
                          <a:pt x="13" y="0"/>
                        </a:lnTo>
                        <a:lnTo>
                          <a:pt x="20" y="0"/>
                        </a:lnTo>
                        <a:lnTo>
                          <a:pt x="20" y="22"/>
                        </a:lnTo>
                        <a:lnTo>
                          <a:pt x="0" y="22"/>
                        </a:lnTo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09" name="Freeform 130">
                    <a:extLst>
                      <a:ext uri="{FF2B5EF4-FFF2-40B4-BE49-F238E27FC236}">
                        <a16:creationId xmlns:a16="http://schemas.microsoft.com/office/drawing/2014/main" id="{1C67751F-1DBB-48B1-ADF9-AEBB3DCD1A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67"/>
                    <a:ext cx="21" cy="23"/>
                  </a:xfrm>
                  <a:custGeom>
                    <a:avLst/>
                    <a:gdLst>
                      <a:gd name="T0" fmla="*/ 0 w 21"/>
                      <a:gd name="T1" fmla="*/ 22 h 23"/>
                      <a:gd name="T2" fmla="*/ 0 w 21"/>
                      <a:gd name="T3" fmla="*/ 7 h 23"/>
                      <a:gd name="T4" fmla="*/ 13 w 21"/>
                      <a:gd name="T5" fmla="*/ 0 h 23"/>
                      <a:gd name="T6" fmla="*/ 20 w 21"/>
                      <a:gd name="T7" fmla="*/ 0 h 23"/>
                      <a:gd name="T8" fmla="*/ 20 w 21"/>
                      <a:gd name="T9" fmla="*/ 22 h 2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" h="23">
                        <a:moveTo>
                          <a:pt x="0" y="22"/>
                        </a:moveTo>
                        <a:lnTo>
                          <a:pt x="0" y="7"/>
                        </a:lnTo>
                        <a:lnTo>
                          <a:pt x="13" y="0"/>
                        </a:lnTo>
                        <a:lnTo>
                          <a:pt x="20" y="0"/>
                        </a:lnTo>
                        <a:lnTo>
                          <a:pt x="20" y="22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10" name="Freeform 131">
                    <a:extLst>
                      <a:ext uri="{FF2B5EF4-FFF2-40B4-BE49-F238E27FC236}">
                        <a16:creationId xmlns:a16="http://schemas.microsoft.com/office/drawing/2014/main" id="{D47A6D29-BCFC-48E9-9152-58A52736AA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74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6 w 17"/>
                      <a:gd name="T3" fmla="*/ 0 h 17"/>
                      <a:gd name="T4" fmla="*/ 16 w 17"/>
                      <a:gd name="T5" fmla="*/ 16 h 17"/>
                      <a:gd name="T6" fmla="*/ 0 w 17"/>
                      <a:gd name="T7" fmla="*/ 0 h 1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7" h="17">
                        <a:moveTo>
                          <a:pt x="0" y="0"/>
                        </a:moveTo>
                        <a:lnTo>
                          <a:pt x="16" y="0"/>
                        </a:lnTo>
                        <a:lnTo>
                          <a:pt x="16" y="1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11" name="Freeform 132">
                    <a:extLst>
                      <a:ext uri="{FF2B5EF4-FFF2-40B4-BE49-F238E27FC236}">
                        <a16:creationId xmlns:a16="http://schemas.microsoft.com/office/drawing/2014/main" id="{5A221E7E-BC9A-475B-9A62-3F519A9FD1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74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6 w 17"/>
                      <a:gd name="T3" fmla="*/ 0 h 17"/>
                      <a:gd name="T4" fmla="*/ 16 w 17"/>
                      <a:gd name="T5" fmla="*/ 16 h 17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" h="17">
                        <a:moveTo>
                          <a:pt x="0" y="0"/>
                        </a:moveTo>
                        <a:lnTo>
                          <a:pt x="16" y="0"/>
                        </a:lnTo>
                        <a:lnTo>
                          <a:pt x="16" y="16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12" name="Line 133">
                    <a:extLst>
                      <a:ext uri="{FF2B5EF4-FFF2-40B4-BE49-F238E27FC236}">
                        <a16:creationId xmlns:a16="http://schemas.microsoft.com/office/drawing/2014/main" id="{B67A21F5-0B26-40FE-A4E8-82F01C3E8AA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68" y="3071"/>
                    <a:ext cx="21" cy="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sp>
              <p:nvSpPr>
                <p:cNvPr id="494" name="Freeform 134">
                  <a:extLst>
                    <a:ext uri="{FF2B5EF4-FFF2-40B4-BE49-F238E27FC236}">
                      <a16:creationId xmlns:a16="http://schemas.microsoft.com/office/drawing/2014/main" id="{00B86ED9-648A-4A49-955A-4B238D8D58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2" y="3133"/>
                  <a:ext cx="74" cy="60"/>
                </a:xfrm>
                <a:custGeom>
                  <a:avLst/>
                  <a:gdLst>
                    <a:gd name="T0" fmla="*/ 73 w 74"/>
                    <a:gd name="T1" fmla="*/ 15 h 60"/>
                    <a:gd name="T2" fmla="*/ 73 w 74"/>
                    <a:gd name="T3" fmla="*/ 7 h 60"/>
                    <a:gd name="T4" fmla="*/ 67 w 74"/>
                    <a:gd name="T5" fmla="*/ 0 h 60"/>
                    <a:gd name="T6" fmla="*/ 0 w 74"/>
                    <a:gd name="T7" fmla="*/ 44 h 60"/>
                    <a:gd name="T8" fmla="*/ 0 w 74"/>
                    <a:gd name="T9" fmla="*/ 52 h 60"/>
                    <a:gd name="T10" fmla="*/ 14 w 74"/>
                    <a:gd name="T11" fmla="*/ 59 h 60"/>
                    <a:gd name="T12" fmla="*/ 73 w 74"/>
                    <a:gd name="T13" fmla="*/ 15 h 6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4" h="60">
                      <a:moveTo>
                        <a:pt x="73" y="15"/>
                      </a:moveTo>
                      <a:lnTo>
                        <a:pt x="73" y="7"/>
                      </a:lnTo>
                      <a:lnTo>
                        <a:pt x="67" y="0"/>
                      </a:lnTo>
                      <a:lnTo>
                        <a:pt x="0" y="44"/>
                      </a:lnTo>
                      <a:lnTo>
                        <a:pt x="0" y="52"/>
                      </a:lnTo>
                      <a:lnTo>
                        <a:pt x="14" y="59"/>
                      </a:lnTo>
                      <a:lnTo>
                        <a:pt x="73" y="1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95" name="Freeform 135">
                  <a:extLst>
                    <a:ext uri="{FF2B5EF4-FFF2-40B4-BE49-F238E27FC236}">
                      <a16:creationId xmlns:a16="http://schemas.microsoft.com/office/drawing/2014/main" id="{228E59D6-01C4-4996-A08A-4A33626BA9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59"/>
                  <a:ext cx="161" cy="105"/>
                </a:xfrm>
                <a:custGeom>
                  <a:avLst/>
                  <a:gdLst>
                    <a:gd name="T0" fmla="*/ 0 w 161"/>
                    <a:gd name="T1" fmla="*/ 52 h 105"/>
                    <a:gd name="T2" fmla="*/ 0 w 161"/>
                    <a:gd name="T3" fmla="*/ 81 h 105"/>
                    <a:gd name="T4" fmla="*/ 73 w 161"/>
                    <a:gd name="T5" fmla="*/ 104 h 105"/>
                    <a:gd name="T6" fmla="*/ 133 w 161"/>
                    <a:gd name="T7" fmla="*/ 67 h 105"/>
                    <a:gd name="T8" fmla="*/ 160 w 161"/>
                    <a:gd name="T9" fmla="*/ 44 h 105"/>
                    <a:gd name="T10" fmla="*/ 160 w 161"/>
                    <a:gd name="T11" fmla="*/ 22 h 105"/>
                    <a:gd name="T12" fmla="*/ 113 w 161"/>
                    <a:gd name="T13" fmla="*/ 8 h 105"/>
                    <a:gd name="T14" fmla="*/ 93 w 161"/>
                    <a:gd name="T15" fmla="*/ 0 h 105"/>
                    <a:gd name="T16" fmla="*/ 0 w 161"/>
                    <a:gd name="T17" fmla="*/ 52 h 10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1" h="105">
                      <a:moveTo>
                        <a:pt x="0" y="52"/>
                      </a:moveTo>
                      <a:lnTo>
                        <a:pt x="0" y="81"/>
                      </a:lnTo>
                      <a:lnTo>
                        <a:pt x="73" y="104"/>
                      </a:lnTo>
                      <a:lnTo>
                        <a:pt x="133" y="67"/>
                      </a:lnTo>
                      <a:lnTo>
                        <a:pt x="160" y="44"/>
                      </a:lnTo>
                      <a:lnTo>
                        <a:pt x="160" y="22"/>
                      </a:lnTo>
                      <a:lnTo>
                        <a:pt x="113" y="8"/>
                      </a:lnTo>
                      <a:lnTo>
                        <a:pt x="93" y="0"/>
                      </a:lnTo>
                      <a:lnTo>
                        <a:pt x="0" y="52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96" name="Freeform 136">
                  <a:extLst>
                    <a:ext uri="{FF2B5EF4-FFF2-40B4-BE49-F238E27FC236}">
                      <a16:creationId xmlns:a16="http://schemas.microsoft.com/office/drawing/2014/main" id="{B7DF945A-7357-41DE-8380-37BDC6EF68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5" y="3081"/>
                  <a:ext cx="101" cy="46"/>
                </a:xfrm>
                <a:custGeom>
                  <a:avLst/>
                  <a:gdLst>
                    <a:gd name="T0" fmla="*/ 0 w 101"/>
                    <a:gd name="T1" fmla="*/ 45 h 46"/>
                    <a:gd name="T2" fmla="*/ 7 w 101"/>
                    <a:gd name="T3" fmla="*/ 22 h 46"/>
                    <a:gd name="T4" fmla="*/ 93 w 101"/>
                    <a:gd name="T5" fmla="*/ 0 h 46"/>
                    <a:gd name="T6" fmla="*/ 100 w 101"/>
                    <a:gd name="T7" fmla="*/ 8 h 46"/>
                    <a:gd name="T8" fmla="*/ 100 w 101"/>
                    <a:gd name="T9" fmla="*/ 15 h 46"/>
                    <a:gd name="T10" fmla="*/ 7 w 101"/>
                    <a:gd name="T11" fmla="*/ 45 h 46"/>
                    <a:gd name="T12" fmla="*/ 0 w 101"/>
                    <a:gd name="T13" fmla="*/ 45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01" h="46">
                      <a:moveTo>
                        <a:pt x="0" y="45"/>
                      </a:moveTo>
                      <a:lnTo>
                        <a:pt x="7" y="22"/>
                      </a:lnTo>
                      <a:lnTo>
                        <a:pt x="93" y="0"/>
                      </a:lnTo>
                      <a:lnTo>
                        <a:pt x="100" y="8"/>
                      </a:lnTo>
                      <a:lnTo>
                        <a:pt x="100" y="15"/>
                      </a:lnTo>
                      <a:lnTo>
                        <a:pt x="7" y="45"/>
                      </a:lnTo>
                      <a:lnTo>
                        <a:pt x="0" y="4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97" name="Line 137">
                  <a:extLst>
                    <a:ext uri="{FF2B5EF4-FFF2-40B4-BE49-F238E27FC236}">
                      <a16:creationId xmlns:a16="http://schemas.microsoft.com/office/drawing/2014/main" id="{2291652F-B82D-40B6-ACC6-EDFE8AB75A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32" y="3137"/>
                  <a:ext cx="0" cy="2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98" name="Freeform 138">
                  <a:extLst>
                    <a:ext uri="{FF2B5EF4-FFF2-40B4-BE49-F238E27FC236}">
                      <a16:creationId xmlns:a16="http://schemas.microsoft.com/office/drawing/2014/main" id="{33DC0A85-4E39-4095-A03F-B48CC71EBF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72" y="3111"/>
                  <a:ext cx="21" cy="38"/>
                </a:xfrm>
                <a:custGeom>
                  <a:avLst/>
                  <a:gdLst>
                    <a:gd name="T0" fmla="*/ 20 w 21"/>
                    <a:gd name="T1" fmla="*/ 15 h 38"/>
                    <a:gd name="T2" fmla="*/ 13 w 21"/>
                    <a:gd name="T3" fmla="*/ 29 h 38"/>
                    <a:gd name="T4" fmla="*/ 0 w 21"/>
                    <a:gd name="T5" fmla="*/ 37 h 38"/>
                    <a:gd name="T6" fmla="*/ 13 w 21"/>
                    <a:gd name="T7" fmla="*/ 0 h 38"/>
                    <a:gd name="T8" fmla="*/ 20 w 21"/>
                    <a:gd name="T9" fmla="*/ 15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" h="38">
                      <a:moveTo>
                        <a:pt x="20" y="15"/>
                      </a:moveTo>
                      <a:lnTo>
                        <a:pt x="13" y="29"/>
                      </a:lnTo>
                      <a:lnTo>
                        <a:pt x="0" y="37"/>
                      </a:lnTo>
                      <a:lnTo>
                        <a:pt x="13" y="0"/>
                      </a:lnTo>
                      <a:lnTo>
                        <a:pt x="20" y="1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99" name="Line 139">
                  <a:extLst>
                    <a:ext uri="{FF2B5EF4-FFF2-40B4-BE49-F238E27FC236}">
                      <a16:creationId xmlns:a16="http://schemas.microsoft.com/office/drawing/2014/main" id="{65524965-52ED-438B-89FE-E5EB2DAD42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66" y="2886"/>
                  <a:ext cx="0" cy="17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00" name="Line 140">
                  <a:extLst>
                    <a:ext uri="{FF2B5EF4-FFF2-40B4-BE49-F238E27FC236}">
                      <a16:creationId xmlns:a16="http://schemas.microsoft.com/office/drawing/2014/main" id="{CE1A39E4-697C-47C3-8AEC-53170CE896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12" y="3074"/>
                  <a:ext cx="0" cy="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01" name="Freeform 141">
                  <a:extLst>
                    <a:ext uri="{FF2B5EF4-FFF2-40B4-BE49-F238E27FC236}">
                      <a16:creationId xmlns:a16="http://schemas.microsoft.com/office/drawing/2014/main" id="{35891016-577B-40A3-8ABD-27F8F1BD53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2" y="3089"/>
                  <a:ext cx="94" cy="38"/>
                </a:xfrm>
                <a:custGeom>
                  <a:avLst/>
                  <a:gdLst>
                    <a:gd name="T0" fmla="*/ 0 w 94"/>
                    <a:gd name="T1" fmla="*/ 37 h 38"/>
                    <a:gd name="T2" fmla="*/ 7 w 94"/>
                    <a:gd name="T3" fmla="*/ 22 h 38"/>
                    <a:gd name="T4" fmla="*/ 93 w 94"/>
                    <a:gd name="T5" fmla="*/ 0 h 38"/>
                    <a:gd name="T6" fmla="*/ 0 w 94"/>
                    <a:gd name="T7" fmla="*/ 37 h 3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4" h="38">
                      <a:moveTo>
                        <a:pt x="0" y="37"/>
                      </a:moveTo>
                      <a:lnTo>
                        <a:pt x="7" y="22"/>
                      </a:lnTo>
                      <a:lnTo>
                        <a:pt x="93" y="0"/>
                      </a:lnTo>
                      <a:lnTo>
                        <a:pt x="0" y="37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02" name="Freeform 142">
                  <a:extLst>
                    <a:ext uri="{FF2B5EF4-FFF2-40B4-BE49-F238E27FC236}">
                      <a16:creationId xmlns:a16="http://schemas.microsoft.com/office/drawing/2014/main" id="{33582120-2E4A-48E1-B93E-69496A472F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2" y="3089"/>
                  <a:ext cx="94" cy="38"/>
                </a:xfrm>
                <a:custGeom>
                  <a:avLst/>
                  <a:gdLst>
                    <a:gd name="T0" fmla="*/ 0 w 94"/>
                    <a:gd name="T1" fmla="*/ 37 h 38"/>
                    <a:gd name="T2" fmla="*/ 7 w 94"/>
                    <a:gd name="T3" fmla="*/ 22 h 38"/>
                    <a:gd name="T4" fmla="*/ 93 w 94"/>
                    <a:gd name="T5" fmla="*/ 0 h 3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94" h="38">
                      <a:moveTo>
                        <a:pt x="0" y="37"/>
                      </a:moveTo>
                      <a:lnTo>
                        <a:pt x="7" y="22"/>
                      </a:lnTo>
                      <a:lnTo>
                        <a:pt x="93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03" name="Freeform 143">
                  <a:extLst>
                    <a:ext uri="{FF2B5EF4-FFF2-40B4-BE49-F238E27FC236}">
                      <a16:creationId xmlns:a16="http://schemas.microsoft.com/office/drawing/2014/main" id="{24253CF8-4A15-4C53-A20B-32EB206FF7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5" y="3111"/>
                  <a:ext cx="21" cy="45"/>
                </a:xfrm>
                <a:custGeom>
                  <a:avLst/>
                  <a:gdLst>
                    <a:gd name="T0" fmla="*/ 0 w 21"/>
                    <a:gd name="T1" fmla="*/ 44 h 45"/>
                    <a:gd name="T2" fmla="*/ 14 w 21"/>
                    <a:gd name="T3" fmla="*/ 0 h 45"/>
                    <a:gd name="T4" fmla="*/ 20 w 21"/>
                    <a:gd name="T5" fmla="*/ 0 h 45"/>
                    <a:gd name="T6" fmla="*/ 7 w 21"/>
                    <a:gd name="T7" fmla="*/ 44 h 45"/>
                    <a:gd name="T8" fmla="*/ 0 w 21"/>
                    <a:gd name="T9" fmla="*/ 44 h 4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" h="45">
                      <a:moveTo>
                        <a:pt x="0" y="44"/>
                      </a:moveTo>
                      <a:lnTo>
                        <a:pt x="14" y="0"/>
                      </a:lnTo>
                      <a:lnTo>
                        <a:pt x="20" y="0"/>
                      </a:lnTo>
                      <a:lnTo>
                        <a:pt x="7" y="44"/>
                      </a:lnTo>
                      <a:lnTo>
                        <a:pt x="0" y="44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04" name="Line 144">
                  <a:extLst>
                    <a:ext uri="{FF2B5EF4-FFF2-40B4-BE49-F238E27FC236}">
                      <a16:creationId xmlns:a16="http://schemas.microsoft.com/office/drawing/2014/main" id="{85F89BB1-1D89-4986-8F66-10E4E34D74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442" y="3159"/>
                  <a:ext cx="47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05" name="Line 145">
                  <a:extLst>
                    <a:ext uri="{FF2B5EF4-FFF2-40B4-BE49-F238E27FC236}">
                      <a16:creationId xmlns:a16="http://schemas.microsoft.com/office/drawing/2014/main" id="{D4B57CD7-01C9-4298-8895-70C4ADF90A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72" y="3052"/>
                  <a:ext cx="0" cy="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06" name="Freeform 146">
                  <a:extLst>
                    <a:ext uri="{FF2B5EF4-FFF2-40B4-BE49-F238E27FC236}">
                      <a16:creationId xmlns:a16="http://schemas.microsoft.com/office/drawing/2014/main" id="{6AEC158C-21B4-4595-A764-381472F788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81"/>
                  <a:ext cx="161" cy="53"/>
                </a:xfrm>
                <a:custGeom>
                  <a:avLst/>
                  <a:gdLst>
                    <a:gd name="T0" fmla="*/ 0 w 161"/>
                    <a:gd name="T1" fmla="*/ 30 h 53"/>
                    <a:gd name="T2" fmla="*/ 73 w 161"/>
                    <a:gd name="T3" fmla="*/ 52 h 53"/>
                    <a:gd name="T4" fmla="*/ 160 w 161"/>
                    <a:gd name="T5" fmla="*/ 0 h 53"/>
                    <a:gd name="T6" fmla="*/ 0 w 161"/>
                    <a:gd name="T7" fmla="*/ 30 h 53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61" h="53">
                      <a:moveTo>
                        <a:pt x="0" y="30"/>
                      </a:moveTo>
                      <a:lnTo>
                        <a:pt x="73" y="52"/>
                      </a:lnTo>
                      <a:lnTo>
                        <a:pt x="160" y="0"/>
                      </a:lnTo>
                      <a:lnTo>
                        <a:pt x="0" y="30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07" name="Freeform 147">
                  <a:extLst>
                    <a:ext uri="{FF2B5EF4-FFF2-40B4-BE49-F238E27FC236}">
                      <a16:creationId xmlns:a16="http://schemas.microsoft.com/office/drawing/2014/main" id="{D680E0AA-EF1D-46DF-8874-B9687C2270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81"/>
                  <a:ext cx="161" cy="53"/>
                </a:xfrm>
                <a:custGeom>
                  <a:avLst/>
                  <a:gdLst>
                    <a:gd name="T0" fmla="*/ 0 w 161"/>
                    <a:gd name="T1" fmla="*/ 30 h 53"/>
                    <a:gd name="T2" fmla="*/ 73 w 161"/>
                    <a:gd name="T3" fmla="*/ 52 h 53"/>
                    <a:gd name="T4" fmla="*/ 160 w 161"/>
                    <a:gd name="T5" fmla="*/ 0 h 53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61" h="53">
                      <a:moveTo>
                        <a:pt x="0" y="30"/>
                      </a:moveTo>
                      <a:lnTo>
                        <a:pt x="73" y="52"/>
                      </a:lnTo>
                      <a:lnTo>
                        <a:pt x="160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551" name="Group 80">
                <a:extLst>
                  <a:ext uri="{FF2B5EF4-FFF2-40B4-BE49-F238E27FC236}">
                    <a16:creationId xmlns:a16="http://schemas.microsoft.com/office/drawing/2014/main" id="{B431D372-4FED-43A9-82AB-6C1E92E5BD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1418797" y="2478610"/>
                <a:ext cx="566738" cy="557213"/>
                <a:chOff x="2213" y="2886"/>
                <a:chExt cx="459" cy="492"/>
              </a:xfrm>
            </p:grpSpPr>
            <p:grpSp>
              <p:nvGrpSpPr>
                <p:cNvPr id="552" name="Group 81">
                  <a:extLst>
                    <a:ext uri="{FF2B5EF4-FFF2-40B4-BE49-F238E27FC236}">
                      <a16:creationId xmlns:a16="http://schemas.microsoft.com/office/drawing/2014/main" id="{BBAE5822-4C2C-4ED8-A5BC-CF3926C494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13" y="3030"/>
                  <a:ext cx="459" cy="348"/>
                  <a:chOff x="2213" y="3030"/>
                  <a:chExt cx="459" cy="348"/>
                </a:xfrm>
              </p:grpSpPr>
              <p:sp>
                <p:nvSpPr>
                  <p:cNvPr id="590" name="Freeform 82">
                    <a:extLst>
                      <a:ext uri="{FF2B5EF4-FFF2-40B4-BE49-F238E27FC236}">
                        <a16:creationId xmlns:a16="http://schemas.microsoft.com/office/drawing/2014/main" id="{ED18A678-E615-4219-82BB-52DFB45F29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46" y="3030"/>
                    <a:ext cx="114" cy="141"/>
                  </a:xfrm>
                  <a:custGeom>
                    <a:avLst/>
                    <a:gdLst>
                      <a:gd name="T0" fmla="*/ 113 w 114"/>
                      <a:gd name="T1" fmla="*/ 37 h 141"/>
                      <a:gd name="T2" fmla="*/ 113 w 114"/>
                      <a:gd name="T3" fmla="*/ 51 h 141"/>
                      <a:gd name="T4" fmla="*/ 93 w 114"/>
                      <a:gd name="T5" fmla="*/ 59 h 141"/>
                      <a:gd name="T6" fmla="*/ 40 w 114"/>
                      <a:gd name="T7" fmla="*/ 29 h 141"/>
                      <a:gd name="T8" fmla="*/ 20 w 114"/>
                      <a:gd name="T9" fmla="*/ 59 h 141"/>
                      <a:gd name="T10" fmla="*/ 20 w 114"/>
                      <a:gd name="T11" fmla="*/ 133 h 141"/>
                      <a:gd name="T12" fmla="*/ 13 w 114"/>
                      <a:gd name="T13" fmla="*/ 140 h 141"/>
                      <a:gd name="T14" fmla="*/ 0 w 114"/>
                      <a:gd name="T15" fmla="*/ 133 h 141"/>
                      <a:gd name="T16" fmla="*/ 0 w 114"/>
                      <a:gd name="T17" fmla="*/ 44 h 141"/>
                      <a:gd name="T18" fmla="*/ 27 w 114"/>
                      <a:gd name="T19" fmla="*/ 7 h 141"/>
                      <a:gd name="T20" fmla="*/ 46 w 114"/>
                      <a:gd name="T21" fmla="*/ 0 h 141"/>
                      <a:gd name="T22" fmla="*/ 113 w 114"/>
                      <a:gd name="T23" fmla="*/ 37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4" h="141">
                        <a:moveTo>
                          <a:pt x="113" y="37"/>
                        </a:moveTo>
                        <a:lnTo>
                          <a:pt x="113" y="51"/>
                        </a:lnTo>
                        <a:lnTo>
                          <a:pt x="93" y="59"/>
                        </a:lnTo>
                        <a:lnTo>
                          <a:pt x="40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13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7" y="7"/>
                        </a:lnTo>
                        <a:lnTo>
                          <a:pt x="46" y="0"/>
                        </a:lnTo>
                        <a:lnTo>
                          <a:pt x="113" y="37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91" name="Freeform 83">
                    <a:extLst>
                      <a:ext uri="{FF2B5EF4-FFF2-40B4-BE49-F238E27FC236}">
                        <a16:creationId xmlns:a16="http://schemas.microsoft.com/office/drawing/2014/main" id="{69CF0D9A-B791-4A93-ADE7-EDE8412EE8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74"/>
                    <a:ext cx="113" cy="141"/>
                  </a:xfrm>
                  <a:custGeom>
                    <a:avLst/>
                    <a:gdLst>
                      <a:gd name="T0" fmla="*/ 112 w 113"/>
                      <a:gd name="T1" fmla="*/ 29 h 141"/>
                      <a:gd name="T2" fmla="*/ 112 w 113"/>
                      <a:gd name="T3" fmla="*/ 44 h 141"/>
                      <a:gd name="T4" fmla="*/ 93 w 113"/>
                      <a:gd name="T5" fmla="*/ 59 h 141"/>
                      <a:gd name="T6" fmla="*/ 39 w 113"/>
                      <a:gd name="T7" fmla="*/ 29 h 141"/>
                      <a:gd name="T8" fmla="*/ 20 w 113"/>
                      <a:gd name="T9" fmla="*/ 59 h 141"/>
                      <a:gd name="T10" fmla="*/ 20 w 113"/>
                      <a:gd name="T11" fmla="*/ 133 h 141"/>
                      <a:gd name="T12" fmla="*/ 6 w 113"/>
                      <a:gd name="T13" fmla="*/ 140 h 141"/>
                      <a:gd name="T14" fmla="*/ 0 w 113"/>
                      <a:gd name="T15" fmla="*/ 133 h 141"/>
                      <a:gd name="T16" fmla="*/ 0 w 113"/>
                      <a:gd name="T17" fmla="*/ 44 h 141"/>
                      <a:gd name="T18" fmla="*/ 26 w 113"/>
                      <a:gd name="T19" fmla="*/ 7 h 141"/>
                      <a:gd name="T20" fmla="*/ 39 w 113"/>
                      <a:gd name="T21" fmla="*/ 0 h 141"/>
                      <a:gd name="T22" fmla="*/ 112 w 113"/>
                      <a:gd name="T23" fmla="*/ 29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3" h="141">
                        <a:moveTo>
                          <a:pt x="112" y="29"/>
                        </a:moveTo>
                        <a:lnTo>
                          <a:pt x="112" y="44"/>
                        </a:lnTo>
                        <a:lnTo>
                          <a:pt x="93" y="59"/>
                        </a:lnTo>
                        <a:lnTo>
                          <a:pt x="39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6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6" y="7"/>
                        </a:lnTo>
                        <a:lnTo>
                          <a:pt x="39" y="0"/>
                        </a:lnTo>
                        <a:lnTo>
                          <a:pt x="112" y="29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92" name="Freeform 84">
                    <a:extLst>
                      <a:ext uri="{FF2B5EF4-FFF2-40B4-BE49-F238E27FC236}">
                        <a16:creationId xmlns:a16="http://schemas.microsoft.com/office/drawing/2014/main" id="{66AFCCE4-2A28-4709-8A34-7D4E0BD8FA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13" y="3111"/>
                    <a:ext cx="114" cy="141"/>
                  </a:xfrm>
                  <a:custGeom>
                    <a:avLst/>
                    <a:gdLst>
                      <a:gd name="T0" fmla="*/ 113 w 114"/>
                      <a:gd name="T1" fmla="*/ 37 h 141"/>
                      <a:gd name="T2" fmla="*/ 113 w 114"/>
                      <a:gd name="T3" fmla="*/ 52 h 141"/>
                      <a:gd name="T4" fmla="*/ 93 w 114"/>
                      <a:gd name="T5" fmla="*/ 59 h 141"/>
                      <a:gd name="T6" fmla="*/ 40 w 114"/>
                      <a:gd name="T7" fmla="*/ 29 h 141"/>
                      <a:gd name="T8" fmla="*/ 20 w 114"/>
                      <a:gd name="T9" fmla="*/ 59 h 141"/>
                      <a:gd name="T10" fmla="*/ 20 w 114"/>
                      <a:gd name="T11" fmla="*/ 133 h 141"/>
                      <a:gd name="T12" fmla="*/ 13 w 114"/>
                      <a:gd name="T13" fmla="*/ 140 h 141"/>
                      <a:gd name="T14" fmla="*/ 0 w 114"/>
                      <a:gd name="T15" fmla="*/ 133 h 141"/>
                      <a:gd name="T16" fmla="*/ 0 w 114"/>
                      <a:gd name="T17" fmla="*/ 44 h 141"/>
                      <a:gd name="T18" fmla="*/ 27 w 114"/>
                      <a:gd name="T19" fmla="*/ 7 h 141"/>
                      <a:gd name="T20" fmla="*/ 47 w 114"/>
                      <a:gd name="T21" fmla="*/ 0 h 141"/>
                      <a:gd name="T22" fmla="*/ 113 w 114"/>
                      <a:gd name="T23" fmla="*/ 37 h 14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14" h="141">
                        <a:moveTo>
                          <a:pt x="113" y="37"/>
                        </a:moveTo>
                        <a:lnTo>
                          <a:pt x="113" y="52"/>
                        </a:lnTo>
                        <a:lnTo>
                          <a:pt x="93" y="59"/>
                        </a:lnTo>
                        <a:lnTo>
                          <a:pt x="40" y="29"/>
                        </a:lnTo>
                        <a:lnTo>
                          <a:pt x="20" y="59"/>
                        </a:lnTo>
                        <a:lnTo>
                          <a:pt x="20" y="133"/>
                        </a:lnTo>
                        <a:lnTo>
                          <a:pt x="13" y="140"/>
                        </a:lnTo>
                        <a:lnTo>
                          <a:pt x="0" y="133"/>
                        </a:lnTo>
                        <a:lnTo>
                          <a:pt x="0" y="44"/>
                        </a:lnTo>
                        <a:lnTo>
                          <a:pt x="27" y="7"/>
                        </a:lnTo>
                        <a:lnTo>
                          <a:pt x="47" y="0"/>
                        </a:lnTo>
                        <a:lnTo>
                          <a:pt x="113" y="37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93" name="Freeform 85">
                    <a:extLst>
                      <a:ext uri="{FF2B5EF4-FFF2-40B4-BE49-F238E27FC236}">
                        <a16:creationId xmlns:a16="http://schemas.microsoft.com/office/drawing/2014/main" id="{8FDB2EDC-2AFE-4857-820F-733D4E68F2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81"/>
                    <a:ext cx="333" cy="179"/>
                  </a:xfrm>
                  <a:custGeom>
                    <a:avLst/>
                    <a:gdLst>
                      <a:gd name="T0" fmla="*/ 0 w 333"/>
                      <a:gd name="T1" fmla="*/ 118 h 179"/>
                      <a:gd name="T2" fmla="*/ 0 w 333"/>
                      <a:gd name="T3" fmla="*/ 74 h 179"/>
                      <a:gd name="T4" fmla="*/ 119 w 333"/>
                      <a:gd name="T5" fmla="*/ 15 h 179"/>
                      <a:gd name="T6" fmla="*/ 332 w 333"/>
                      <a:gd name="T7" fmla="*/ 0 h 179"/>
                      <a:gd name="T8" fmla="*/ 332 w 333"/>
                      <a:gd name="T9" fmla="*/ 45 h 179"/>
                      <a:gd name="T10" fmla="*/ 159 w 333"/>
                      <a:gd name="T11" fmla="*/ 178 h 179"/>
                      <a:gd name="T12" fmla="*/ 79 w 333"/>
                      <a:gd name="T13" fmla="*/ 163 h 179"/>
                      <a:gd name="T14" fmla="*/ 26 w 333"/>
                      <a:gd name="T15" fmla="*/ 133 h 179"/>
                      <a:gd name="T16" fmla="*/ 0 w 333"/>
                      <a:gd name="T17" fmla="*/ 118 h 17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33" h="179">
                        <a:moveTo>
                          <a:pt x="0" y="118"/>
                        </a:moveTo>
                        <a:lnTo>
                          <a:pt x="0" y="74"/>
                        </a:lnTo>
                        <a:lnTo>
                          <a:pt x="119" y="15"/>
                        </a:lnTo>
                        <a:lnTo>
                          <a:pt x="332" y="0"/>
                        </a:lnTo>
                        <a:lnTo>
                          <a:pt x="332" y="45"/>
                        </a:lnTo>
                        <a:lnTo>
                          <a:pt x="159" y="178"/>
                        </a:lnTo>
                        <a:lnTo>
                          <a:pt x="79" y="163"/>
                        </a:lnTo>
                        <a:lnTo>
                          <a:pt x="26" y="133"/>
                        </a:lnTo>
                        <a:lnTo>
                          <a:pt x="0" y="118"/>
                        </a:lnTo>
                      </a:path>
                    </a:pathLst>
                  </a:custGeom>
                  <a:solidFill>
                    <a:srgbClr val="FFFF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94" name="Freeform 86">
                    <a:extLst>
                      <a:ext uri="{FF2B5EF4-FFF2-40B4-BE49-F238E27FC236}">
                        <a16:creationId xmlns:a16="http://schemas.microsoft.com/office/drawing/2014/main" id="{2DD87150-03B8-4ECE-8244-79BF4FA844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0" y="3037"/>
                    <a:ext cx="333" cy="171"/>
                  </a:xfrm>
                  <a:custGeom>
                    <a:avLst/>
                    <a:gdLst>
                      <a:gd name="T0" fmla="*/ 0 w 333"/>
                      <a:gd name="T1" fmla="*/ 118 h 171"/>
                      <a:gd name="T2" fmla="*/ 179 w 333"/>
                      <a:gd name="T3" fmla="*/ 0 h 171"/>
                      <a:gd name="T4" fmla="*/ 219 w 333"/>
                      <a:gd name="T5" fmla="*/ 0 h 171"/>
                      <a:gd name="T6" fmla="*/ 292 w 333"/>
                      <a:gd name="T7" fmla="*/ 22 h 171"/>
                      <a:gd name="T8" fmla="*/ 332 w 333"/>
                      <a:gd name="T9" fmla="*/ 44 h 171"/>
                      <a:gd name="T10" fmla="*/ 159 w 333"/>
                      <a:gd name="T11" fmla="*/ 170 h 171"/>
                      <a:gd name="T12" fmla="*/ 86 w 333"/>
                      <a:gd name="T13" fmla="*/ 162 h 171"/>
                      <a:gd name="T14" fmla="*/ 33 w 333"/>
                      <a:gd name="T15" fmla="*/ 140 h 171"/>
                      <a:gd name="T16" fmla="*/ 0 w 333"/>
                      <a:gd name="T17" fmla="*/ 118 h 17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33" h="171">
                        <a:moveTo>
                          <a:pt x="0" y="118"/>
                        </a:moveTo>
                        <a:lnTo>
                          <a:pt x="179" y="0"/>
                        </a:lnTo>
                        <a:lnTo>
                          <a:pt x="219" y="0"/>
                        </a:lnTo>
                        <a:lnTo>
                          <a:pt x="292" y="22"/>
                        </a:lnTo>
                        <a:lnTo>
                          <a:pt x="332" y="44"/>
                        </a:lnTo>
                        <a:lnTo>
                          <a:pt x="159" y="170"/>
                        </a:lnTo>
                        <a:lnTo>
                          <a:pt x="86" y="162"/>
                        </a:lnTo>
                        <a:lnTo>
                          <a:pt x="33" y="140"/>
                        </a:lnTo>
                        <a:lnTo>
                          <a:pt x="0" y="118"/>
                        </a:lnTo>
                      </a:path>
                    </a:pathLst>
                  </a:custGeom>
                  <a:solidFill>
                    <a:srgbClr val="FFFF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95" name="Line 87">
                    <a:extLst>
                      <a:ext uri="{FF2B5EF4-FFF2-40B4-BE49-F238E27FC236}">
                        <a16:creationId xmlns:a16="http://schemas.microsoft.com/office/drawing/2014/main" id="{1963F19C-9DDE-4DEA-8B59-A63C17649CA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39" y="3211"/>
                    <a:ext cx="0" cy="4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96" name="Freeform 88">
                    <a:extLst>
                      <a:ext uri="{FF2B5EF4-FFF2-40B4-BE49-F238E27FC236}">
                        <a16:creationId xmlns:a16="http://schemas.microsoft.com/office/drawing/2014/main" id="{FC403219-A777-466B-8913-E43D5ED8F2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59" y="3199"/>
                    <a:ext cx="100" cy="179"/>
                  </a:xfrm>
                  <a:custGeom>
                    <a:avLst/>
                    <a:gdLst>
                      <a:gd name="T0" fmla="*/ 13 w 100"/>
                      <a:gd name="T1" fmla="*/ 0 h 179"/>
                      <a:gd name="T2" fmla="*/ 0 w 100"/>
                      <a:gd name="T3" fmla="*/ 8 h 179"/>
                      <a:gd name="T4" fmla="*/ 0 w 100"/>
                      <a:gd name="T5" fmla="*/ 23 h 179"/>
                      <a:gd name="T6" fmla="*/ 46 w 100"/>
                      <a:gd name="T7" fmla="*/ 45 h 179"/>
                      <a:gd name="T8" fmla="*/ 80 w 100"/>
                      <a:gd name="T9" fmla="*/ 104 h 179"/>
                      <a:gd name="T10" fmla="*/ 80 w 100"/>
                      <a:gd name="T11" fmla="*/ 170 h 179"/>
                      <a:gd name="T12" fmla="*/ 93 w 100"/>
                      <a:gd name="T13" fmla="*/ 178 h 179"/>
                      <a:gd name="T14" fmla="*/ 99 w 100"/>
                      <a:gd name="T15" fmla="*/ 163 h 179"/>
                      <a:gd name="T16" fmla="*/ 99 w 100"/>
                      <a:gd name="T17" fmla="*/ 96 h 179"/>
                      <a:gd name="T18" fmla="*/ 66 w 100"/>
                      <a:gd name="T19" fmla="*/ 23 h 179"/>
                      <a:gd name="T20" fmla="*/ 13 w 100"/>
                      <a:gd name="T21" fmla="*/ 0 h 179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0" h="179">
                        <a:moveTo>
                          <a:pt x="13" y="0"/>
                        </a:moveTo>
                        <a:lnTo>
                          <a:pt x="0" y="8"/>
                        </a:lnTo>
                        <a:lnTo>
                          <a:pt x="0" y="23"/>
                        </a:lnTo>
                        <a:lnTo>
                          <a:pt x="46" y="45"/>
                        </a:lnTo>
                        <a:lnTo>
                          <a:pt x="80" y="104"/>
                        </a:lnTo>
                        <a:lnTo>
                          <a:pt x="80" y="170"/>
                        </a:lnTo>
                        <a:lnTo>
                          <a:pt x="93" y="178"/>
                        </a:lnTo>
                        <a:lnTo>
                          <a:pt x="99" y="163"/>
                        </a:lnTo>
                        <a:lnTo>
                          <a:pt x="99" y="96"/>
                        </a:lnTo>
                        <a:lnTo>
                          <a:pt x="66" y="23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97" name="Line 89">
                    <a:extLst>
                      <a:ext uri="{FF2B5EF4-FFF2-40B4-BE49-F238E27FC236}">
                        <a16:creationId xmlns:a16="http://schemas.microsoft.com/office/drawing/2014/main" id="{DF43A321-351C-428C-B90B-403F05651B6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19" y="3219"/>
                    <a:ext cx="6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98" name="Freeform 90">
                    <a:extLst>
                      <a:ext uri="{FF2B5EF4-FFF2-40B4-BE49-F238E27FC236}">
                        <a16:creationId xmlns:a16="http://schemas.microsoft.com/office/drawing/2014/main" id="{9AD8942E-D983-4E5E-AAA5-252884F125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12" y="3148"/>
                    <a:ext cx="101" cy="178"/>
                  </a:xfrm>
                  <a:custGeom>
                    <a:avLst/>
                    <a:gdLst>
                      <a:gd name="T0" fmla="*/ 13 w 101"/>
                      <a:gd name="T1" fmla="*/ 0 h 178"/>
                      <a:gd name="T2" fmla="*/ 0 w 101"/>
                      <a:gd name="T3" fmla="*/ 7 h 178"/>
                      <a:gd name="T4" fmla="*/ 0 w 101"/>
                      <a:gd name="T5" fmla="*/ 29 h 178"/>
                      <a:gd name="T6" fmla="*/ 46 w 101"/>
                      <a:gd name="T7" fmla="*/ 44 h 178"/>
                      <a:gd name="T8" fmla="*/ 80 w 101"/>
                      <a:gd name="T9" fmla="*/ 111 h 178"/>
                      <a:gd name="T10" fmla="*/ 80 w 101"/>
                      <a:gd name="T11" fmla="*/ 177 h 178"/>
                      <a:gd name="T12" fmla="*/ 93 w 101"/>
                      <a:gd name="T13" fmla="*/ 177 h 178"/>
                      <a:gd name="T14" fmla="*/ 100 w 101"/>
                      <a:gd name="T15" fmla="*/ 170 h 178"/>
                      <a:gd name="T16" fmla="*/ 100 w 101"/>
                      <a:gd name="T17" fmla="*/ 96 h 178"/>
                      <a:gd name="T18" fmla="*/ 66 w 101"/>
                      <a:gd name="T19" fmla="*/ 22 h 178"/>
                      <a:gd name="T20" fmla="*/ 13 w 101"/>
                      <a:gd name="T21" fmla="*/ 0 h 1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1" h="178">
                        <a:moveTo>
                          <a:pt x="13" y="0"/>
                        </a:moveTo>
                        <a:lnTo>
                          <a:pt x="0" y="7"/>
                        </a:lnTo>
                        <a:lnTo>
                          <a:pt x="0" y="29"/>
                        </a:lnTo>
                        <a:lnTo>
                          <a:pt x="46" y="44"/>
                        </a:lnTo>
                        <a:lnTo>
                          <a:pt x="80" y="111"/>
                        </a:lnTo>
                        <a:lnTo>
                          <a:pt x="80" y="177"/>
                        </a:lnTo>
                        <a:lnTo>
                          <a:pt x="93" y="177"/>
                        </a:lnTo>
                        <a:lnTo>
                          <a:pt x="100" y="170"/>
                        </a:lnTo>
                        <a:lnTo>
                          <a:pt x="100" y="96"/>
                        </a:lnTo>
                        <a:lnTo>
                          <a:pt x="66" y="22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99" name="Freeform 91">
                    <a:extLst>
                      <a:ext uri="{FF2B5EF4-FFF2-40B4-BE49-F238E27FC236}">
                        <a16:creationId xmlns:a16="http://schemas.microsoft.com/office/drawing/2014/main" id="{4B897A4F-CF19-42D7-9223-6784CDD88F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72" y="3111"/>
                    <a:ext cx="100" cy="178"/>
                  </a:xfrm>
                  <a:custGeom>
                    <a:avLst/>
                    <a:gdLst>
                      <a:gd name="T0" fmla="*/ 13 w 100"/>
                      <a:gd name="T1" fmla="*/ 0 h 178"/>
                      <a:gd name="T2" fmla="*/ 0 w 100"/>
                      <a:gd name="T3" fmla="*/ 7 h 178"/>
                      <a:gd name="T4" fmla="*/ 0 w 100"/>
                      <a:gd name="T5" fmla="*/ 22 h 178"/>
                      <a:gd name="T6" fmla="*/ 46 w 100"/>
                      <a:gd name="T7" fmla="*/ 44 h 178"/>
                      <a:gd name="T8" fmla="*/ 73 w 100"/>
                      <a:gd name="T9" fmla="*/ 103 h 178"/>
                      <a:gd name="T10" fmla="*/ 73 w 100"/>
                      <a:gd name="T11" fmla="*/ 170 h 178"/>
                      <a:gd name="T12" fmla="*/ 86 w 100"/>
                      <a:gd name="T13" fmla="*/ 177 h 178"/>
                      <a:gd name="T14" fmla="*/ 99 w 100"/>
                      <a:gd name="T15" fmla="*/ 162 h 178"/>
                      <a:gd name="T16" fmla="*/ 99 w 100"/>
                      <a:gd name="T17" fmla="*/ 96 h 178"/>
                      <a:gd name="T18" fmla="*/ 66 w 100"/>
                      <a:gd name="T19" fmla="*/ 22 h 178"/>
                      <a:gd name="T20" fmla="*/ 13 w 100"/>
                      <a:gd name="T21" fmla="*/ 0 h 1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00" h="178">
                        <a:moveTo>
                          <a:pt x="13" y="0"/>
                        </a:moveTo>
                        <a:lnTo>
                          <a:pt x="0" y="7"/>
                        </a:lnTo>
                        <a:lnTo>
                          <a:pt x="0" y="22"/>
                        </a:lnTo>
                        <a:lnTo>
                          <a:pt x="46" y="44"/>
                        </a:lnTo>
                        <a:lnTo>
                          <a:pt x="73" y="103"/>
                        </a:lnTo>
                        <a:lnTo>
                          <a:pt x="73" y="170"/>
                        </a:lnTo>
                        <a:lnTo>
                          <a:pt x="86" y="177"/>
                        </a:lnTo>
                        <a:lnTo>
                          <a:pt x="99" y="162"/>
                        </a:lnTo>
                        <a:lnTo>
                          <a:pt x="99" y="96"/>
                        </a:lnTo>
                        <a:lnTo>
                          <a:pt x="66" y="22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00" name="Line 92">
                    <a:extLst>
                      <a:ext uri="{FF2B5EF4-FFF2-40B4-BE49-F238E27FC236}">
                        <a16:creationId xmlns:a16="http://schemas.microsoft.com/office/drawing/2014/main" id="{07767DC4-90CF-42E5-9208-06D9DED1CED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48" y="3295"/>
                    <a:ext cx="14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01" name="Line 93">
                    <a:extLst>
                      <a:ext uri="{FF2B5EF4-FFF2-40B4-BE49-F238E27FC236}">
                        <a16:creationId xmlns:a16="http://schemas.microsoft.com/office/drawing/2014/main" id="{6B8B29A6-630C-4844-8EA7-7B218969743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72" y="3167"/>
                    <a:ext cx="6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02" name="Line 94">
                    <a:extLst>
                      <a:ext uri="{FF2B5EF4-FFF2-40B4-BE49-F238E27FC236}">
                        <a16:creationId xmlns:a16="http://schemas.microsoft.com/office/drawing/2014/main" id="{5EEFC2B7-F594-439A-8707-12BB50A2CCE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41" y="3214"/>
                    <a:ext cx="21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03" name="Line 95">
                    <a:extLst>
                      <a:ext uri="{FF2B5EF4-FFF2-40B4-BE49-F238E27FC236}">
                        <a16:creationId xmlns:a16="http://schemas.microsoft.com/office/drawing/2014/main" id="{5490841F-9488-4A22-B0F9-9B9CD3FE899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54" y="3207"/>
                    <a:ext cx="15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04" name="Line 96">
                    <a:extLst>
                      <a:ext uri="{FF2B5EF4-FFF2-40B4-BE49-F238E27FC236}">
                        <a16:creationId xmlns:a16="http://schemas.microsoft.com/office/drawing/2014/main" id="{70BC7506-BEBA-4CF0-9E99-51074F31128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21" y="3133"/>
                    <a:ext cx="21" cy="7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05" name="Line 97">
                    <a:extLst>
                      <a:ext uri="{FF2B5EF4-FFF2-40B4-BE49-F238E27FC236}">
                        <a16:creationId xmlns:a16="http://schemas.microsoft.com/office/drawing/2014/main" id="{06FB2B2F-ADB3-4065-A738-42FDEB61A6D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05" y="3233"/>
                    <a:ext cx="7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06" name="Line 98">
                    <a:extLst>
                      <a:ext uri="{FF2B5EF4-FFF2-40B4-BE49-F238E27FC236}">
                        <a16:creationId xmlns:a16="http://schemas.microsoft.com/office/drawing/2014/main" id="{79D6BC27-0EAC-4293-B9D2-D738D3B0387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39" y="3303"/>
                    <a:ext cx="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07" name="Line 99">
                    <a:extLst>
                      <a:ext uri="{FF2B5EF4-FFF2-40B4-BE49-F238E27FC236}">
                        <a16:creationId xmlns:a16="http://schemas.microsoft.com/office/drawing/2014/main" id="{443BCBE5-3924-4007-BD42-64F80D8B562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92" y="3251"/>
                    <a:ext cx="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08" name="Line 100">
                    <a:extLst>
                      <a:ext uri="{FF2B5EF4-FFF2-40B4-BE49-F238E27FC236}">
                        <a16:creationId xmlns:a16="http://schemas.microsoft.com/office/drawing/2014/main" id="{0FF19970-7636-45EC-BA26-11313A681C9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01" y="3244"/>
                    <a:ext cx="14" cy="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09" name="Line 101">
                    <a:extLst>
                      <a:ext uri="{FF2B5EF4-FFF2-40B4-BE49-F238E27FC236}">
                        <a16:creationId xmlns:a16="http://schemas.microsoft.com/office/drawing/2014/main" id="{17E9DF74-5081-4820-900A-F0050C66874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58" y="3181"/>
                    <a:ext cx="7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10" name="Line 102">
                    <a:extLst>
                      <a:ext uri="{FF2B5EF4-FFF2-40B4-BE49-F238E27FC236}">
                        <a16:creationId xmlns:a16="http://schemas.microsoft.com/office/drawing/2014/main" id="{5F4706F5-B75E-4BD3-98B2-B6B154A5A0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18" y="3148"/>
                    <a:ext cx="7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11" name="Line 103">
                    <a:extLst>
                      <a:ext uri="{FF2B5EF4-FFF2-40B4-BE49-F238E27FC236}">
                        <a16:creationId xmlns:a16="http://schemas.microsoft.com/office/drawing/2014/main" id="{E9AB7547-3D9C-49F9-9DED-0D75156A9C8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30" y="3170"/>
                    <a:ext cx="8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12" name="Line 104">
                    <a:extLst>
                      <a:ext uri="{FF2B5EF4-FFF2-40B4-BE49-F238E27FC236}">
                        <a16:creationId xmlns:a16="http://schemas.microsoft.com/office/drawing/2014/main" id="{00AFF52E-6479-4A36-B8AD-ED698973FB3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24" y="3163"/>
                    <a:ext cx="8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13" name="Line 105">
                    <a:extLst>
                      <a:ext uri="{FF2B5EF4-FFF2-40B4-BE49-F238E27FC236}">
                        <a16:creationId xmlns:a16="http://schemas.microsoft.com/office/drawing/2014/main" id="{E55FEA06-1118-48DC-8857-5F57B54ABCF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242" y="3140"/>
                    <a:ext cx="15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14" name="Line 106">
                    <a:extLst>
                      <a:ext uri="{FF2B5EF4-FFF2-40B4-BE49-F238E27FC236}">
                        <a16:creationId xmlns:a16="http://schemas.microsoft.com/office/drawing/2014/main" id="{D764FE26-2D5C-45AA-A384-3F010A9A06C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236" y="3116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15" name="Line 107">
                    <a:extLst>
                      <a:ext uri="{FF2B5EF4-FFF2-40B4-BE49-F238E27FC236}">
                        <a16:creationId xmlns:a16="http://schemas.microsoft.com/office/drawing/2014/main" id="{7E53D4FD-B1BE-4EE7-8DCF-D971377C3EC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09" y="3093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16" name="Line 108">
                    <a:extLst>
                      <a:ext uri="{FF2B5EF4-FFF2-40B4-BE49-F238E27FC236}">
                        <a16:creationId xmlns:a16="http://schemas.microsoft.com/office/drawing/2014/main" id="{A042ED56-6853-4E73-82B5-31073D96C9E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06" y="3077"/>
                    <a:ext cx="0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17" name="Line 109">
                    <a:extLst>
                      <a:ext uri="{FF2B5EF4-FFF2-40B4-BE49-F238E27FC236}">
                        <a16:creationId xmlns:a16="http://schemas.microsoft.com/office/drawing/2014/main" id="{A39785CF-D8B8-4014-A085-9E5271A65E6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77" y="3048"/>
                    <a:ext cx="13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618" name="Line 110">
                    <a:extLst>
                      <a:ext uri="{FF2B5EF4-FFF2-40B4-BE49-F238E27FC236}">
                        <a16:creationId xmlns:a16="http://schemas.microsoft.com/office/drawing/2014/main" id="{0A8AD598-5E45-4720-B23D-A62AEC76C9A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69" y="3034"/>
                    <a:ext cx="14" cy="1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553" name="Group 111">
                  <a:extLst>
                    <a:ext uri="{FF2B5EF4-FFF2-40B4-BE49-F238E27FC236}">
                      <a16:creationId xmlns:a16="http://schemas.microsoft.com/office/drawing/2014/main" id="{85C52F90-EA5E-45F8-8181-F4BBE8EDED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6" y="3059"/>
                  <a:ext cx="154" cy="90"/>
                  <a:chOff x="2306" y="3059"/>
                  <a:chExt cx="154" cy="90"/>
                </a:xfrm>
              </p:grpSpPr>
              <p:grpSp>
                <p:nvGrpSpPr>
                  <p:cNvPr id="581" name="Group 112">
                    <a:extLst>
                      <a:ext uri="{FF2B5EF4-FFF2-40B4-BE49-F238E27FC236}">
                        <a16:creationId xmlns:a16="http://schemas.microsoft.com/office/drawing/2014/main" id="{8BA49699-AD8F-47B9-B8DA-F807E0FF02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306" y="3059"/>
                    <a:ext cx="154" cy="90"/>
                    <a:chOff x="2306" y="3059"/>
                    <a:chExt cx="154" cy="90"/>
                  </a:xfrm>
                </p:grpSpPr>
                <p:sp>
                  <p:nvSpPr>
                    <p:cNvPr id="583" name="Freeform 113">
                      <a:extLst>
                        <a:ext uri="{FF2B5EF4-FFF2-40B4-BE49-F238E27FC236}">
                          <a16:creationId xmlns:a16="http://schemas.microsoft.com/office/drawing/2014/main" id="{7FE8C636-F686-4B19-93E3-7EA88107B00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66" y="3059"/>
                      <a:ext cx="87" cy="23"/>
                    </a:xfrm>
                    <a:custGeom>
                      <a:avLst/>
                      <a:gdLst>
                        <a:gd name="T0" fmla="*/ 7 w 87"/>
                        <a:gd name="T1" fmla="*/ 22 h 23"/>
                        <a:gd name="T2" fmla="*/ 0 w 87"/>
                        <a:gd name="T3" fmla="*/ 22 h 23"/>
                        <a:gd name="T4" fmla="*/ 7 w 87"/>
                        <a:gd name="T5" fmla="*/ 8 h 23"/>
                        <a:gd name="T6" fmla="*/ 80 w 87"/>
                        <a:gd name="T7" fmla="*/ 0 h 23"/>
                        <a:gd name="T8" fmla="*/ 86 w 87"/>
                        <a:gd name="T9" fmla="*/ 0 h 23"/>
                        <a:gd name="T10" fmla="*/ 86 w 87"/>
                        <a:gd name="T11" fmla="*/ 15 h 23"/>
                        <a:gd name="T12" fmla="*/ 7 w 87"/>
                        <a:gd name="T13" fmla="*/ 22 h 23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87" h="23">
                          <a:moveTo>
                            <a:pt x="7" y="22"/>
                          </a:moveTo>
                          <a:lnTo>
                            <a:pt x="0" y="22"/>
                          </a:lnTo>
                          <a:lnTo>
                            <a:pt x="7" y="8"/>
                          </a:lnTo>
                          <a:lnTo>
                            <a:pt x="80" y="0"/>
                          </a:lnTo>
                          <a:lnTo>
                            <a:pt x="86" y="0"/>
                          </a:lnTo>
                          <a:lnTo>
                            <a:pt x="86" y="15"/>
                          </a:lnTo>
                          <a:lnTo>
                            <a:pt x="7" y="22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584" name="Freeform 114">
                      <a:extLst>
                        <a:ext uri="{FF2B5EF4-FFF2-40B4-BE49-F238E27FC236}">
                          <a16:creationId xmlns:a16="http://schemas.microsoft.com/office/drawing/2014/main" id="{752CFEF9-152A-4845-BCBA-CE5493EEEDB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79" y="3067"/>
                      <a:ext cx="81" cy="23"/>
                    </a:xfrm>
                    <a:custGeom>
                      <a:avLst/>
                      <a:gdLst>
                        <a:gd name="T0" fmla="*/ 0 w 81"/>
                        <a:gd name="T1" fmla="*/ 22 h 23"/>
                        <a:gd name="T2" fmla="*/ 0 w 81"/>
                        <a:gd name="T3" fmla="*/ 7 h 23"/>
                        <a:gd name="T4" fmla="*/ 80 w 81"/>
                        <a:gd name="T5" fmla="*/ 0 h 23"/>
                        <a:gd name="T6" fmla="*/ 0 w 81"/>
                        <a:gd name="T7" fmla="*/ 22 h 2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81" h="23">
                          <a:moveTo>
                            <a:pt x="0" y="22"/>
                          </a:moveTo>
                          <a:lnTo>
                            <a:pt x="0" y="7"/>
                          </a:lnTo>
                          <a:lnTo>
                            <a:pt x="80" y="0"/>
                          </a:lnTo>
                          <a:lnTo>
                            <a:pt x="0" y="22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585" name="Freeform 115">
                      <a:extLst>
                        <a:ext uri="{FF2B5EF4-FFF2-40B4-BE49-F238E27FC236}">
                          <a16:creationId xmlns:a16="http://schemas.microsoft.com/office/drawing/2014/main" id="{EEA703E4-CDFC-49DD-A48D-CC9037824D8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79" y="3067"/>
                      <a:ext cx="81" cy="23"/>
                    </a:xfrm>
                    <a:custGeom>
                      <a:avLst/>
                      <a:gdLst>
                        <a:gd name="T0" fmla="*/ 0 w 81"/>
                        <a:gd name="T1" fmla="*/ 22 h 23"/>
                        <a:gd name="T2" fmla="*/ 0 w 81"/>
                        <a:gd name="T3" fmla="*/ 7 h 23"/>
                        <a:gd name="T4" fmla="*/ 80 w 81"/>
                        <a:gd name="T5" fmla="*/ 0 h 23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81" h="23">
                          <a:moveTo>
                            <a:pt x="0" y="22"/>
                          </a:moveTo>
                          <a:lnTo>
                            <a:pt x="0" y="7"/>
                          </a:lnTo>
                          <a:lnTo>
                            <a:pt x="80" y="0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586" name="Freeform 116">
                      <a:extLst>
                        <a:ext uri="{FF2B5EF4-FFF2-40B4-BE49-F238E27FC236}">
                          <a16:creationId xmlns:a16="http://schemas.microsoft.com/office/drawing/2014/main" id="{F4266842-9A1F-4810-99AC-9C214B940E8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06" y="3096"/>
                      <a:ext cx="81" cy="53"/>
                    </a:xfrm>
                    <a:custGeom>
                      <a:avLst/>
                      <a:gdLst>
                        <a:gd name="T0" fmla="*/ 0 w 81"/>
                        <a:gd name="T1" fmla="*/ 37 h 53"/>
                        <a:gd name="T2" fmla="*/ 0 w 81"/>
                        <a:gd name="T3" fmla="*/ 44 h 53"/>
                        <a:gd name="T4" fmla="*/ 13 w 81"/>
                        <a:gd name="T5" fmla="*/ 52 h 53"/>
                        <a:gd name="T6" fmla="*/ 80 w 81"/>
                        <a:gd name="T7" fmla="*/ 7 h 53"/>
                        <a:gd name="T8" fmla="*/ 80 w 81"/>
                        <a:gd name="T9" fmla="*/ 0 h 53"/>
                        <a:gd name="T10" fmla="*/ 73 w 81"/>
                        <a:gd name="T11" fmla="*/ 0 h 53"/>
                        <a:gd name="T12" fmla="*/ 0 w 81"/>
                        <a:gd name="T13" fmla="*/ 37 h 53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81" h="53">
                          <a:moveTo>
                            <a:pt x="0" y="37"/>
                          </a:moveTo>
                          <a:lnTo>
                            <a:pt x="0" y="44"/>
                          </a:lnTo>
                          <a:lnTo>
                            <a:pt x="13" y="52"/>
                          </a:lnTo>
                          <a:lnTo>
                            <a:pt x="80" y="7"/>
                          </a:lnTo>
                          <a:lnTo>
                            <a:pt x="80" y="0"/>
                          </a:lnTo>
                          <a:lnTo>
                            <a:pt x="73" y="0"/>
                          </a:lnTo>
                          <a:lnTo>
                            <a:pt x="0" y="37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587" name="Freeform 117">
                      <a:extLst>
                        <a:ext uri="{FF2B5EF4-FFF2-40B4-BE49-F238E27FC236}">
                          <a16:creationId xmlns:a16="http://schemas.microsoft.com/office/drawing/2014/main" id="{017C1360-5E7C-4A72-A429-A264B9B0B64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53" y="3067"/>
                      <a:ext cx="21" cy="37"/>
                    </a:xfrm>
                    <a:custGeom>
                      <a:avLst/>
                      <a:gdLst>
                        <a:gd name="T0" fmla="*/ 0 w 21"/>
                        <a:gd name="T1" fmla="*/ 36 h 37"/>
                        <a:gd name="T2" fmla="*/ 13 w 21"/>
                        <a:gd name="T3" fmla="*/ 0 h 37"/>
                        <a:gd name="T4" fmla="*/ 20 w 21"/>
                        <a:gd name="T5" fmla="*/ 0 h 37"/>
                        <a:gd name="T6" fmla="*/ 13 w 21"/>
                        <a:gd name="T7" fmla="*/ 14 h 37"/>
                        <a:gd name="T8" fmla="*/ 20 w 21"/>
                        <a:gd name="T9" fmla="*/ 14 h 37"/>
                        <a:gd name="T10" fmla="*/ 13 w 21"/>
                        <a:gd name="T11" fmla="*/ 29 h 37"/>
                        <a:gd name="T12" fmla="*/ 0 w 21"/>
                        <a:gd name="T13" fmla="*/ 36 h 3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21" h="37">
                          <a:moveTo>
                            <a:pt x="0" y="36"/>
                          </a:moveTo>
                          <a:lnTo>
                            <a:pt x="13" y="0"/>
                          </a:lnTo>
                          <a:lnTo>
                            <a:pt x="20" y="0"/>
                          </a:lnTo>
                          <a:lnTo>
                            <a:pt x="13" y="14"/>
                          </a:lnTo>
                          <a:lnTo>
                            <a:pt x="20" y="14"/>
                          </a:lnTo>
                          <a:lnTo>
                            <a:pt x="13" y="29"/>
                          </a:lnTo>
                          <a:lnTo>
                            <a:pt x="0" y="36"/>
                          </a:lnTo>
                        </a:path>
                      </a:pathLst>
                    </a:custGeom>
                    <a:solidFill>
                      <a:srgbClr val="FFC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 cap="rnd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588" name="Freeform 118">
                      <a:extLst>
                        <a:ext uri="{FF2B5EF4-FFF2-40B4-BE49-F238E27FC236}">
                          <a16:creationId xmlns:a16="http://schemas.microsoft.com/office/drawing/2014/main" id="{56BECF2D-F6CF-4D6E-BF9A-041B289DC89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53" y="3067"/>
                      <a:ext cx="21" cy="37"/>
                    </a:xfrm>
                    <a:custGeom>
                      <a:avLst/>
                      <a:gdLst>
                        <a:gd name="T0" fmla="*/ 0 w 21"/>
                        <a:gd name="T1" fmla="*/ 36 h 37"/>
                        <a:gd name="T2" fmla="*/ 13 w 21"/>
                        <a:gd name="T3" fmla="*/ 0 h 37"/>
                        <a:gd name="T4" fmla="*/ 20 w 21"/>
                        <a:gd name="T5" fmla="*/ 0 h 37"/>
                        <a:gd name="T6" fmla="*/ 13 w 21"/>
                        <a:gd name="T7" fmla="*/ 14 h 37"/>
                        <a:gd name="T8" fmla="*/ 20 w 21"/>
                        <a:gd name="T9" fmla="*/ 14 h 37"/>
                        <a:gd name="T10" fmla="*/ 13 w 21"/>
                        <a:gd name="T11" fmla="*/ 29 h 37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21" h="37">
                          <a:moveTo>
                            <a:pt x="0" y="36"/>
                          </a:moveTo>
                          <a:lnTo>
                            <a:pt x="13" y="0"/>
                          </a:lnTo>
                          <a:lnTo>
                            <a:pt x="20" y="0"/>
                          </a:lnTo>
                          <a:lnTo>
                            <a:pt x="13" y="14"/>
                          </a:lnTo>
                          <a:lnTo>
                            <a:pt x="20" y="14"/>
                          </a:lnTo>
                          <a:lnTo>
                            <a:pt x="13" y="29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  <p:sp>
                  <p:nvSpPr>
                    <p:cNvPr id="589" name="Line 119">
                      <a:extLst>
                        <a:ext uri="{FF2B5EF4-FFF2-40B4-BE49-F238E27FC236}">
                          <a16:creationId xmlns:a16="http://schemas.microsoft.com/office/drawing/2014/main" id="{3646437A-2C9B-4A2C-8D62-D21C862E24E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319" y="3115"/>
                      <a:ext cx="36" cy="2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icrosoft YaHei" panose="020B0503020204020204" pitchFamily="34" charset="-122"/>
                        <a:cs typeface="+mn-cs"/>
                      </a:endParaRPr>
                    </a:p>
                  </p:txBody>
                </p:sp>
              </p:grpSp>
              <p:sp>
                <p:nvSpPr>
                  <p:cNvPr id="582" name="Freeform 120">
                    <a:extLst>
                      <a:ext uri="{FF2B5EF4-FFF2-40B4-BE49-F238E27FC236}">
                        <a16:creationId xmlns:a16="http://schemas.microsoft.com/office/drawing/2014/main" id="{A72CDA6D-4FF6-4EE3-BD62-44B7DDF2F4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66" y="3067"/>
                    <a:ext cx="21" cy="52"/>
                  </a:xfrm>
                  <a:custGeom>
                    <a:avLst/>
                    <a:gdLst>
                      <a:gd name="T0" fmla="*/ 13 w 21"/>
                      <a:gd name="T1" fmla="*/ 0 h 52"/>
                      <a:gd name="T2" fmla="*/ 0 w 21"/>
                      <a:gd name="T3" fmla="*/ 51 h 52"/>
                      <a:gd name="T4" fmla="*/ 7 w 21"/>
                      <a:gd name="T5" fmla="*/ 51 h 52"/>
                      <a:gd name="T6" fmla="*/ 20 w 21"/>
                      <a:gd name="T7" fmla="*/ 0 h 52"/>
                      <a:gd name="T8" fmla="*/ 13 w 21"/>
                      <a:gd name="T9" fmla="*/ 0 h 5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" h="52">
                        <a:moveTo>
                          <a:pt x="13" y="0"/>
                        </a:moveTo>
                        <a:lnTo>
                          <a:pt x="0" y="51"/>
                        </a:lnTo>
                        <a:lnTo>
                          <a:pt x="7" y="51"/>
                        </a:lnTo>
                        <a:lnTo>
                          <a:pt x="20" y="0"/>
                        </a:lnTo>
                        <a:lnTo>
                          <a:pt x="13" y="0"/>
                        </a:lnTo>
                      </a:path>
                    </a:pathLst>
                  </a:custGeom>
                  <a:solidFill>
                    <a:srgbClr val="FFC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sp>
              <p:nvSpPr>
                <p:cNvPr id="554" name="Freeform 121">
                  <a:extLst>
                    <a:ext uri="{FF2B5EF4-FFF2-40B4-BE49-F238E27FC236}">
                      <a16:creationId xmlns:a16="http://schemas.microsoft.com/office/drawing/2014/main" id="{F74BBB7D-D6EF-488C-9E64-AF9EEE1195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" y="3074"/>
                  <a:ext cx="54" cy="30"/>
                </a:xfrm>
                <a:custGeom>
                  <a:avLst/>
                  <a:gdLst>
                    <a:gd name="T0" fmla="*/ 0 w 54"/>
                    <a:gd name="T1" fmla="*/ 29 h 30"/>
                    <a:gd name="T2" fmla="*/ 7 w 54"/>
                    <a:gd name="T3" fmla="*/ 22 h 30"/>
                    <a:gd name="T4" fmla="*/ 40 w 54"/>
                    <a:gd name="T5" fmla="*/ 0 h 30"/>
                    <a:gd name="T6" fmla="*/ 53 w 54"/>
                    <a:gd name="T7" fmla="*/ 7 h 30"/>
                    <a:gd name="T8" fmla="*/ 0 w 54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4" h="30">
                      <a:moveTo>
                        <a:pt x="0" y="29"/>
                      </a:moveTo>
                      <a:lnTo>
                        <a:pt x="7" y="22"/>
                      </a:lnTo>
                      <a:lnTo>
                        <a:pt x="40" y="0"/>
                      </a:lnTo>
                      <a:lnTo>
                        <a:pt x="53" y="7"/>
                      </a:lnTo>
                      <a:lnTo>
                        <a:pt x="0" y="29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55" name="Freeform 122">
                  <a:extLst>
                    <a:ext uri="{FF2B5EF4-FFF2-40B4-BE49-F238E27FC236}">
                      <a16:creationId xmlns:a16="http://schemas.microsoft.com/office/drawing/2014/main" id="{2B8B255D-36BE-4C21-BABF-FDF7DE5F84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" y="3074"/>
                  <a:ext cx="54" cy="30"/>
                </a:xfrm>
                <a:custGeom>
                  <a:avLst/>
                  <a:gdLst>
                    <a:gd name="T0" fmla="*/ 0 w 54"/>
                    <a:gd name="T1" fmla="*/ 29 h 30"/>
                    <a:gd name="T2" fmla="*/ 7 w 54"/>
                    <a:gd name="T3" fmla="*/ 22 h 30"/>
                    <a:gd name="T4" fmla="*/ 40 w 54"/>
                    <a:gd name="T5" fmla="*/ 0 h 30"/>
                    <a:gd name="T6" fmla="*/ 53 w 54"/>
                    <a:gd name="T7" fmla="*/ 7 h 3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30">
                      <a:moveTo>
                        <a:pt x="0" y="29"/>
                      </a:moveTo>
                      <a:lnTo>
                        <a:pt x="7" y="22"/>
                      </a:lnTo>
                      <a:lnTo>
                        <a:pt x="40" y="0"/>
                      </a:lnTo>
                      <a:lnTo>
                        <a:pt x="53" y="7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56" name="Freeform 123">
                  <a:extLst>
                    <a:ext uri="{FF2B5EF4-FFF2-40B4-BE49-F238E27FC236}">
                      <a16:creationId xmlns:a16="http://schemas.microsoft.com/office/drawing/2014/main" id="{4078DDF3-C16E-4CAD-9E51-C3142E5378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33" y="3074"/>
                  <a:ext cx="226" cy="104"/>
                </a:xfrm>
                <a:custGeom>
                  <a:avLst/>
                  <a:gdLst>
                    <a:gd name="T0" fmla="*/ 59 w 226"/>
                    <a:gd name="T1" fmla="*/ 29 h 104"/>
                    <a:gd name="T2" fmla="*/ 0 w 226"/>
                    <a:gd name="T3" fmla="*/ 66 h 104"/>
                    <a:gd name="T4" fmla="*/ 99 w 226"/>
                    <a:gd name="T5" fmla="*/ 103 h 104"/>
                    <a:gd name="T6" fmla="*/ 225 w 226"/>
                    <a:gd name="T7" fmla="*/ 29 h 104"/>
                    <a:gd name="T8" fmla="*/ 119 w 226"/>
                    <a:gd name="T9" fmla="*/ 0 h 104"/>
                    <a:gd name="T10" fmla="*/ 59 w 226"/>
                    <a:gd name="T11" fmla="*/ 29 h 10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26" h="104">
                      <a:moveTo>
                        <a:pt x="59" y="29"/>
                      </a:moveTo>
                      <a:lnTo>
                        <a:pt x="0" y="66"/>
                      </a:lnTo>
                      <a:lnTo>
                        <a:pt x="99" y="103"/>
                      </a:lnTo>
                      <a:lnTo>
                        <a:pt x="225" y="29"/>
                      </a:lnTo>
                      <a:lnTo>
                        <a:pt x="119" y="0"/>
                      </a:lnTo>
                      <a:lnTo>
                        <a:pt x="59" y="29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57" name="Freeform 124">
                  <a:extLst>
                    <a:ext uri="{FF2B5EF4-FFF2-40B4-BE49-F238E27FC236}">
                      <a16:creationId xmlns:a16="http://schemas.microsoft.com/office/drawing/2014/main" id="{EC78179F-80CF-4149-B298-BF6FACE691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44"/>
                  <a:ext cx="80" cy="60"/>
                </a:xfrm>
                <a:custGeom>
                  <a:avLst/>
                  <a:gdLst>
                    <a:gd name="T0" fmla="*/ 0 w 80"/>
                    <a:gd name="T1" fmla="*/ 15 h 60"/>
                    <a:gd name="T2" fmla="*/ 33 w 80"/>
                    <a:gd name="T3" fmla="*/ 0 h 60"/>
                    <a:gd name="T4" fmla="*/ 79 w 80"/>
                    <a:gd name="T5" fmla="*/ 15 h 60"/>
                    <a:gd name="T6" fmla="*/ 79 w 80"/>
                    <a:gd name="T7" fmla="*/ 45 h 60"/>
                    <a:gd name="T8" fmla="*/ 46 w 80"/>
                    <a:gd name="T9" fmla="*/ 59 h 60"/>
                    <a:gd name="T10" fmla="*/ 33 w 80"/>
                    <a:gd name="T11" fmla="*/ 59 h 60"/>
                    <a:gd name="T12" fmla="*/ 0 w 80"/>
                    <a:gd name="T13" fmla="*/ 15 h 6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80" h="60">
                      <a:moveTo>
                        <a:pt x="0" y="15"/>
                      </a:moveTo>
                      <a:lnTo>
                        <a:pt x="33" y="0"/>
                      </a:lnTo>
                      <a:lnTo>
                        <a:pt x="79" y="15"/>
                      </a:lnTo>
                      <a:lnTo>
                        <a:pt x="79" y="45"/>
                      </a:lnTo>
                      <a:lnTo>
                        <a:pt x="46" y="59"/>
                      </a:lnTo>
                      <a:lnTo>
                        <a:pt x="33" y="59"/>
                      </a:lnTo>
                      <a:lnTo>
                        <a:pt x="0" y="15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58" name="Freeform 125">
                  <a:extLst>
                    <a:ext uri="{FF2B5EF4-FFF2-40B4-BE49-F238E27FC236}">
                      <a16:creationId xmlns:a16="http://schemas.microsoft.com/office/drawing/2014/main" id="{B795127B-C5AF-4CCE-A689-1D139A921D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44"/>
                  <a:ext cx="80" cy="60"/>
                </a:xfrm>
                <a:custGeom>
                  <a:avLst/>
                  <a:gdLst>
                    <a:gd name="T0" fmla="*/ 0 w 80"/>
                    <a:gd name="T1" fmla="*/ 15 h 60"/>
                    <a:gd name="T2" fmla="*/ 33 w 80"/>
                    <a:gd name="T3" fmla="*/ 0 h 60"/>
                    <a:gd name="T4" fmla="*/ 79 w 80"/>
                    <a:gd name="T5" fmla="*/ 15 h 60"/>
                    <a:gd name="T6" fmla="*/ 79 w 80"/>
                    <a:gd name="T7" fmla="*/ 45 h 60"/>
                    <a:gd name="T8" fmla="*/ 46 w 80"/>
                    <a:gd name="T9" fmla="*/ 59 h 60"/>
                    <a:gd name="T10" fmla="*/ 33 w 80"/>
                    <a:gd name="T11" fmla="*/ 59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80" h="60">
                      <a:moveTo>
                        <a:pt x="0" y="15"/>
                      </a:moveTo>
                      <a:lnTo>
                        <a:pt x="33" y="0"/>
                      </a:lnTo>
                      <a:lnTo>
                        <a:pt x="79" y="15"/>
                      </a:lnTo>
                      <a:lnTo>
                        <a:pt x="79" y="45"/>
                      </a:lnTo>
                      <a:lnTo>
                        <a:pt x="46" y="59"/>
                      </a:lnTo>
                      <a:lnTo>
                        <a:pt x="33" y="59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59" name="Freeform 126">
                  <a:extLst>
                    <a:ext uri="{FF2B5EF4-FFF2-40B4-BE49-F238E27FC236}">
                      <a16:creationId xmlns:a16="http://schemas.microsoft.com/office/drawing/2014/main" id="{701FBD54-D898-4A3F-A3F9-A036E59DB7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59"/>
                  <a:ext cx="74" cy="17"/>
                </a:xfrm>
                <a:custGeom>
                  <a:avLst/>
                  <a:gdLst>
                    <a:gd name="T0" fmla="*/ 0 w 74"/>
                    <a:gd name="T1" fmla="*/ 0 h 17"/>
                    <a:gd name="T2" fmla="*/ 46 w 74"/>
                    <a:gd name="T3" fmla="*/ 16 h 17"/>
                    <a:gd name="T4" fmla="*/ 73 w 74"/>
                    <a:gd name="T5" fmla="*/ 0 h 17"/>
                    <a:gd name="T6" fmla="*/ 0 w 74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4" h="17">
                      <a:moveTo>
                        <a:pt x="0" y="0"/>
                      </a:moveTo>
                      <a:lnTo>
                        <a:pt x="46" y="16"/>
                      </a:lnTo>
                      <a:lnTo>
                        <a:pt x="73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60" name="Freeform 127">
                  <a:extLst>
                    <a:ext uri="{FF2B5EF4-FFF2-40B4-BE49-F238E27FC236}">
                      <a16:creationId xmlns:a16="http://schemas.microsoft.com/office/drawing/2014/main" id="{AB6CFEE3-E05E-45D0-8608-A4B87D66C5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6" y="3059"/>
                  <a:ext cx="74" cy="17"/>
                </a:xfrm>
                <a:custGeom>
                  <a:avLst/>
                  <a:gdLst>
                    <a:gd name="T0" fmla="*/ 0 w 74"/>
                    <a:gd name="T1" fmla="*/ 0 h 17"/>
                    <a:gd name="T2" fmla="*/ 46 w 74"/>
                    <a:gd name="T3" fmla="*/ 16 h 17"/>
                    <a:gd name="T4" fmla="*/ 73 w 74"/>
                    <a:gd name="T5" fmla="*/ 0 h 1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4" h="17">
                      <a:moveTo>
                        <a:pt x="0" y="0"/>
                      </a:moveTo>
                      <a:lnTo>
                        <a:pt x="46" y="16"/>
                      </a:lnTo>
                      <a:lnTo>
                        <a:pt x="73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grpSp>
              <p:nvGrpSpPr>
                <p:cNvPr id="561" name="Group 128">
                  <a:extLst>
                    <a:ext uri="{FF2B5EF4-FFF2-40B4-BE49-F238E27FC236}">
                      <a16:creationId xmlns:a16="http://schemas.microsoft.com/office/drawing/2014/main" id="{5BCD616B-88EA-4871-A915-31989BB8FC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65" y="3067"/>
                  <a:ext cx="24" cy="24"/>
                  <a:chOff x="2565" y="3067"/>
                  <a:chExt cx="24" cy="24"/>
                </a:xfrm>
              </p:grpSpPr>
              <p:sp>
                <p:nvSpPr>
                  <p:cNvPr id="576" name="Freeform 129">
                    <a:extLst>
                      <a:ext uri="{FF2B5EF4-FFF2-40B4-BE49-F238E27FC236}">
                        <a16:creationId xmlns:a16="http://schemas.microsoft.com/office/drawing/2014/main" id="{16C49E0D-10BB-4240-A87F-6077F856DD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67"/>
                    <a:ext cx="21" cy="23"/>
                  </a:xfrm>
                  <a:custGeom>
                    <a:avLst/>
                    <a:gdLst>
                      <a:gd name="T0" fmla="*/ 0 w 21"/>
                      <a:gd name="T1" fmla="*/ 22 h 23"/>
                      <a:gd name="T2" fmla="*/ 0 w 21"/>
                      <a:gd name="T3" fmla="*/ 7 h 23"/>
                      <a:gd name="T4" fmla="*/ 13 w 21"/>
                      <a:gd name="T5" fmla="*/ 0 h 23"/>
                      <a:gd name="T6" fmla="*/ 20 w 21"/>
                      <a:gd name="T7" fmla="*/ 0 h 23"/>
                      <a:gd name="T8" fmla="*/ 20 w 21"/>
                      <a:gd name="T9" fmla="*/ 22 h 23"/>
                      <a:gd name="T10" fmla="*/ 0 w 21"/>
                      <a:gd name="T11" fmla="*/ 22 h 2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1" h="23">
                        <a:moveTo>
                          <a:pt x="0" y="22"/>
                        </a:moveTo>
                        <a:lnTo>
                          <a:pt x="0" y="7"/>
                        </a:lnTo>
                        <a:lnTo>
                          <a:pt x="13" y="0"/>
                        </a:lnTo>
                        <a:lnTo>
                          <a:pt x="20" y="0"/>
                        </a:lnTo>
                        <a:lnTo>
                          <a:pt x="20" y="22"/>
                        </a:lnTo>
                        <a:lnTo>
                          <a:pt x="0" y="22"/>
                        </a:lnTo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77" name="Freeform 130">
                    <a:extLst>
                      <a:ext uri="{FF2B5EF4-FFF2-40B4-BE49-F238E27FC236}">
                        <a16:creationId xmlns:a16="http://schemas.microsoft.com/office/drawing/2014/main" id="{4E2BFE9C-BD85-4380-A8A2-8BB77933D75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67"/>
                    <a:ext cx="21" cy="23"/>
                  </a:xfrm>
                  <a:custGeom>
                    <a:avLst/>
                    <a:gdLst>
                      <a:gd name="T0" fmla="*/ 0 w 21"/>
                      <a:gd name="T1" fmla="*/ 22 h 23"/>
                      <a:gd name="T2" fmla="*/ 0 w 21"/>
                      <a:gd name="T3" fmla="*/ 7 h 23"/>
                      <a:gd name="T4" fmla="*/ 13 w 21"/>
                      <a:gd name="T5" fmla="*/ 0 h 23"/>
                      <a:gd name="T6" fmla="*/ 20 w 21"/>
                      <a:gd name="T7" fmla="*/ 0 h 23"/>
                      <a:gd name="T8" fmla="*/ 20 w 21"/>
                      <a:gd name="T9" fmla="*/ 22 h 2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" h="23">
                        <a:moveTo>
                          <a:pt x="0" y="22"/>
                        </a:moveTo>
                        <a:lnTo>
                          <a:pt x="0" y="7"/>
                        </a:lnTo>
                        <a:lnTo>
                          <a:pt x="13" y="0"/>
                        </a:lnTo>
                        <a:lnTo>
                          <a:pt x="20" y="0"/>
                        </a:lnTo>
                        <a:lnTo>
                          <a:pt x="20" y="22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78" name="Freeform 131">
                    <a:extLst>
                      <a:ext uri="{FF2B5EF4-FFF2-40B4-BE49-F238E27FC236}">
                        <a16:creationId xmlns:a16="http://schemas.microsoft.com/office/drawing/2014/main" id="{F1CC4060-B51A-4B7D-A37D-787256F694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74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6 w 17"/>
                      <a:gd name="T3" fmla="*/ 0 h 17"/>
                      <a:gd name="T4" fmla="*/ 16 w 17"/>
                      <a:gd name="T5" fmla="*/ 16 h 17"/>
                      <a:gd name="T6" fmla="*/ 0 w 17"/>
                      <a:gd name="T7" fmla="*/ 0 h 1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7" h="17">
                        <a:moveTo>
                          <a:pt x="0" y="0"/>
                        </a:moveTo>
                        <a:lnTo>
                          <a:pt x="16" y="0"/>
                        </a:lnTo>
                        <a:lnTo>
                          <a:pt x="16" y="1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79" name="Freeform 132">
                    <a:extLst>
                      <a:ext uri="{FF2B5EF4-FFF2-40B4-BE49-F238E27FC236}">
                        <a16:creationId xmlns:a16="http://schemas.microsoft.com/office/drawing/2014/main" id="{630A383F-D348-41F7-9300-BDBAB5673A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5" y="3074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6 w 17"/>
                      <a:gd name="T3" fmla="*/ 0 h 17"/>
                      <a:gd name="T4" fmla="*/ 16 w 17"/>
                      <a:gd name="T5" fmla="*/ 16 h 17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" h="17">
                        <a:moveTo>
                          <a:pt x="0" y="0"/>
                        </a:moveTo>
                        <a:lnTo>
                          <a:pt x="16" y="0"/>
                        </a:lnTo>
                        <a:lnTo>
                          <a:pt x="16" y="16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  <p:sp>
                <p:nvSpPr>
                  <p:cNvPr id="580" name="Line 133">
                    <a:extLst>
                      <a:ext uri="{FF2B5EF4-FFF2-40B4-BE49-F238E27FC236}">
                        <a16:creationId xmlns:a16="http://schemas.microsoft.com/office/drawing/2014/main" id="{FBB125F1-F44E-4161-861D-D004CABD500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68" y="3071"/>
                    <a:ext cx="21" cy="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4572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icrosoft YaHei" panose="020B0503020204020204" pitchFamily="34" charset="-122"/>
                      <a:cs typeface="+mn-cs"/>
                    </a:endParaRPr>
                  </a:p>
                </p:txBody>
              </p:sp>
            </p:grpSp>
            <p:sp>
              <p:nvSpPr>
                <p:cNvPr id="562" name="Freeform 134">
                  <a:extLst>
                    <a:ext uri="{FF2B5EF4-FFF2-40B4-BE49-F238E27FC236}">
                      <a16:creationId xmlns:a16="http://schemas.microsoft.com/office/drawing/2014/main" id="{79A6BB60-F8EE-48CF-A53F-8C97512BAE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2" y="3133"/>
                  <a:ext cx="74" cy="60"/>
                </a:xfrm>
                <a:custGeom>
                  <a:avLst/>
                  <a:gdLst>
                    <a:gd name="T0" fmla="*/ 73 w 74"/>
                    <a:gd name="T1" fmla="*/ 15 h 60"/>
                    <a:gd name="T2" fmla="*/ 73 w 74"/>
                    <a:gd name="T3" fmla="*/ 7 h 60"/>
                    <a:gd name="T4" fmla="*/ 67 w 74"/>
                    <a:gd name="T5" fmla="*/ 0 h 60"/>
                    <a:gd name="T6" fmla="*/ 0 w 74"/>
                    <a:gd name="T7" fmla="*/ 44 h 60"/>
                    <a:gd name="T8" fmla="*/ 0 w 74"/>
                    <a:gd name="T9" fmla="*/ 52 h 60"/>
                    <a:gd name="T10" fmla="*/ 14 w 74"/>
                    <a:gd name="T11" fmla="*/ 59 h 60"/>
                    <a:gd name="T12" fmla="*/ 73 w 74"/>
                    <a:gd name="T13" fmla="*/ 15 h 6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4" h="60">
                      <a:moveTo>
                        <a:pt x="73" y="15"/>
                      </a:moveTo>
                      <a:lnTo>
                        <a:pt x="73" y="7"/>
                      </a:lnTo>
                      <a:lnTo>
                        <a:pt x="67" y="0"/>
                      </a:lnTo>
                      <a:lnTo>
                        <a:pt x="0" y="44"/>
                      </a:lnTo>
                      <a:lnTo>
                        <a:pt x="0" y="52"/>
                      </a:lnTo>
                      <a:lnTo>
                        <a:pt x="14" y="59"/>
                      </a:lnTo>
                      <a:lnTo>
                        <a:pt x="73" y="1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63" name="Freeform 135">
                  <a:extLst>
                    <a:ext uri="{FF2B5EF4-FFF2-40B4-BE49-F238E27FC236}">
                      <a16:creationId xmlns:a16="http://schemas.microsoft.com/office/drawing/2014/main" id="{3816D854-D2BD-4621-B4DF-713304090A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59"/>
                  <a:ext cx="161" cy="105"/>
                </a:xfrm>
                <a:custGeom>
                  <a:avLst/>
                  <a:gdLst>
                    <a:gd name="T0" fmla="*/ 0 w 161"/>
                    <a:gd name="T1" fmla="*/ 52 h 105"/>
                    <a:gd name="T2" fmla="*/ 0 w 161"/>
                    <a:gd name="T3" fmla="*/ 81 h 105"/>
                    <a:gd name="T4" fmla="*/ 73 w 161"/>
                    <a:gd name="T5" fmla="*/ 104 h 105"/>
                    <a:gd name="T6" fmla="*/ 133 w 161"/>
                    <a:gd name="T7" fmla="*/ 67 h 105"/>
                    <a:gd name="T8" fmla="*/ 160 w 161"/>
                    <a:gd name="T9" fmla="*/ 44 h 105"/>
                    <a:gd name="T10" fmla="*/ 160 w 161"/>
                    <a:gd name="T11" fmla="*/ 22 h 105"/>
                    <a:gd name="T12" fmla="*/ 113 w 161"/>
                    <a:gd name="T13" fmla="*/ 8 h 105"/>
                    <a:gd name="T14" fmla="*/ 93 w 161"/>
                    <a:gd name="T15" fmla="*/ 0 h 105"/>
                    <a:gd name="T16" fmla="*/ 0 w 161"/>
                    <a:gd name="T17" fmla="*/ 52 h 10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1" h="105">
                      <a:moveTo>
                        <a:pt x="0" y="52"/>
                      </a:moveTo>
                      <a:lnTo>
                        <a:pt x="0" y="81"/>
                      </a:lnTo>
                      <a:lnTo>
                        <a:pt x="73" y="104"/>
                      </a:lnTo>
                      <a:lnTo>
                        <a:pt x="133" y="67"/>
                      </a:lnTo>
                      <a:lnTo>
                        <a:pt x="160" y="44"/>
                      </a:lnTo>
                      <a:lnTo>
                        <a:pt x="160" y="22"/>
                      </a:lnTo>
                      <a:lnTo>
                        <a:pt x="113" y="8"/>
                      </a:lnTo>
                      <a:lnTo>
                        <a:pt x="93" y="0"/>
                      </a:lnTo>
                      <a:lnTo>
                        <a:pt x="0" y="52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64" name="Freeform 136">
                  <a:extLst>
                    <a:ext uri="{FF2B5EF4-FFF2-40B4-BE49-F238E27FC236}">
                      <a16:creationId xmlns:a16="http://schemas.microsoft.com/office/drawing/2014/main" id="{7DE19E5B-909E-42B7-A062-CB3CC15827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5" y="3081"/>
                  <a:ext cx="101" cy="46"/>
                </a:xfrm>
                <a:custGeom>
                  <a:avLst/>
                  <a:gdLst>
                    <a:gd name="T0" fmla="*/ 0 w 101"/>
                    <a:gd name="T1" fmla="*/ 45 h 46"/>
                    <a:gd name="T2" fmla="*/ 7 w 101"/>
                    <a:gd name="T3" fmla="*/ 22 h 46"/>
                    <a:gd name="T4" fmla="*/ 93 w 101"/>
                    <a:gd name="T5" fmla="*/ 0 h 46"/>
                    <a:gd name="T6" fmla="*/ 100 w 101"/>
                    <a:gd name="T7" fmla="*/ 8 h 46"/>
                    <a:gd name="T8" fmla="*/ 100 w 101"/>
                    <a:gd name="T9" fmla="*/ 15 h 46"/>
                    <a:gd name="T10" fmla="*/ 7 w 101"/>
                    <a:gd name="T11" fmla="*/ 45 h 46"/>
                    <a:gd name="T12" fmla="*/ 0 w 101"/>
                    <a:gd name="T13" fmla="*/ 45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01" h="46">
                      <a:moveTo>
                        <a:pt x="0" y="45"/>
                      </a:moveTo>
                      <a:lnTo>
                        <a:pt x="7" y="22"/>
                      </a:lnTo>
                      <a:lnTo>
                        <a:pt x="93" y="0"/>
                      </a:lnTo>
                      <a:lnTo>
                        <a:pt x="100" y="8"/>
                      </a:lnTo>
                      <a:lnTo>
                        <a:pt x="100" y="15"/>
                      </a:lnTo>
                      <a:lnTo>
                        <a:pt x="7" y="45"/>
                      </a:lnTo>
                      <a:lnTo>
                        <a:pt x="0" y="4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65" name="Line 137">
                  <a:extLst>
                    <a:ext uri="{FF2B5EF4-FFF2-40B4-BE49-F238E27FC236}">
                      <a16:creationId xmlns:a16="http://schemas.microsoft.com/office/drawing/2014/main" id="{58DD3C25-044B-4AFB-B829-5CE05E080E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32" y="3137"/>
                  <a:ext cx="0" cy="2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66" name="Freeform 138">
                  <a:extLst>
                    <a:ext uri="{FF2B5EF4-FFF2-40B4-BE49-F238E27FC236}">
                      <a16:creationId xmlns:a16="http://schemas.microsoft.com/office/drawing/2014/main" id="{2C36588E-F221-497B-8B21-632A988D00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72" y="3111"/>
                  <a:ext cx="21" cy="38"/>
                </a:xfrm>
                <a:custGeom>
                  <a:avLst/>
                  <a:gdLst>
                    <a:gd name="T0" fmla="*/ 20 w 21"/>
                    <a:gd name="T1" fmla="*/ 15 h 38"/>
                    <a:gd name="T2" fmla="*/ 13 w 21"/>
                    <a:gd name="T3" fmla="*/ 29 h 38"/>
                    <a:gd name="T4" fmla="*/ 0 w 21"/>
                    <a:gd name="T5" fmla="*/ 37 h 38"/>
                    <a:gd name="T6" fmla="*/ 13 w 21"/>
                    <a:gd name="T7" fmla="*/ 0 h 38"/>
                    <a:gd name="T8" fmla="*/ 20 w 21"/>
                    <a:gd name="T9" fmla="*/ 15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" h="38">
                      <a:moveTo>
                        <a:pt x="20" y="15"/>
                      </a:moveTo>
                      <a:lnTo>
                        <a:pt x="13" y="29"/>
                      </a:lnTo>
                      <a:lnTo>
                        <a:pt x="0" y="37"/>
                      </a:lnTo>
                      <a:lnTo>
                        <a:pt x="13" y="0"/>
                      </a:lnTo>
                      <a:lnTo>
                        <a:pt x="20" y="15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67" name="Line 139">
                  <a:extLst>
                    <a:ext uri="{FF2B5EF4-FFF2-40B4-BE49-F238E27FC236}">
                      <a16:creationId xmlns:a16="http://schemas.microsoft.com/office/drawing/2014/main" id="{DAC49AE8-3FFA-4895-BB06-C786C6A534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66" y="2886"/>
                  <a:ext cx="0" cy="17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68" name="Line 140">
                  <a:extLst>
                    <a:ext uri="{FF2B5EF4-FFF2-40B4-BE49-F238E27FC236}">
                      <a16:creationId xmlns:a16="http://schemas.microsoft.com/office/drawing/2014/main" id="{56905963-A945-4506-8DD0-A0E3DDE0A8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12" y="3074"/>
                  <a:ext cx="0" cy="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69" name="Freeform 141">
                  <a:extLst>
                    <a:ext uri="{FF2B5EF4-FFF2-40B4-BE49-F238E27FC236}">
                      <a16:creationId xmlns:a16="http://schemas.microsoft.com/office/drawing/2014/main" id="{D3F72B6C-D48C-4B45-901C-A257EB3012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2" y="3089"/>
                  <a:ext cx="94" cy="38"/>
                </a:xfrm>
                <a:custGeom>
                  <a:avLst/>
                  <a:gdLst>
                    <a:gd name="T0" fmla="*/ 0 w 94"/>
                    <a:gd name="T1" fmla="*/ 37 h 38"/>
                    <a:gd name="T2" fmla="*/ 7 w 94"/>
                    <a:gd name="T3" fmla="*/ 22 h 38"/>
                    <a:gd name="T4" fmla="*/ 93 w 94"/>
                    <a:gd name="T5" fmla="*/ 0 h 38"/>
                    <a:gd name="T6" fmla="*/ 0 w 94"/>
                    <a:gd name="T7" fmla="*/ 37 h 3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4" h="38">
                      <a:moveTo>
                        <a:pt x="0" y="37"/>
                      </a:moveTo>
                      <a:lnTo>
                        <a:pt x="7" y="22"/>
                      </a:lnTo>
                      <a:lnTo>
                        <a:pt x="93" y="0"/>
                      </a:lnTo>
                      <a:lnTo>
                        <a:pt x="0" y="37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70" name="Freeform 142">
                  <a:extLst>
                    <a:ext uri="{FF2B5EF4-FFF2-40B4-BE49-F238E27FC236}">
                      <a16:creationId xmlns:a16="http://schemas.microsoft.com/office/drawing/2014/main" id="{654617B4-73A3-4EB2-92E8-DF4447A183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2" y="3089"/>
                  <a:ext cx="94" cy="38"/>
                </a:xfrm>
                <a:custGeom>
                  <a:avLst/>
                  <a:gdLst>
                    <a:gd name="T0" fmla="*/ 0 w 94"/>
                    <a:gd name="T1" fmla="*/ 37 h 38"/>
                    <a:gd name="T2" fmla="*/ 7 w 94"/>
                    <a:gd name="T3" fmla="*/ 22 h 38"/>
                    <a:gd name="T4" fmla="*/ 93 w 94"/>
                    <a:gd name="T5" fmla="*/ 0 h 3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94" h="38">
                      <a:moveTo>
                        <a:pt x="0" y="37"/>
                      </a:moveTo>
                      <a:lnTo>
                        <a:pt x="7" y="22"/>
                      </a:lnTo>
                      <a:lnTo>
                        <a:pt x="93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71" name="Freeform 143">
                  <a:extLst>
                    <a:ext uri="{FF2B5EF4-FFF2-40B4-BE49-F238E27FC236}">
                      <a16:creationId xmlns:a16="http://schemas.microsoft.com/office/drawing/2014/main" id="{E6162D97-0A56-475C-BB07-DBF86ADB30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5" y="3111"/>
                  <a:ext cx="21" cy="45"/>
                </a:xfrm>
                <a:custGeom>
                  <a:avLst/>
                  <a:gdLst>
                    <a:gd name="T0" fmla="*/ 0 w 21"/>
                    <a:gd name="T1" fmla="*/ 44 h 45"/>
                    <a:gd name="T2" fmla="*/ 14 w 21"/>
                    <a:gd name="T3" fmla="*/ 0 h 45"/>
                    <a:gd name="T4" fmla="*/ 20 w 21"/>
                    <a:gd name="T5" fmla="*/ 0 h 45"/>
                    <a:gd name="T6" fmla="*/ 7 w 21"/>
                    <a:gd name="T7" fmla="*/ 44 h 45"/>
                    <a:gd name="T8" fmla="*/ 0 w 21"/>
                    <a:gd name="T9" fmla="*/ 44 h 4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" h="45">
                      <a:moveTo>
                        <a:pt x="0" y="44"/>
                      </a:moveTo>
                      <a:lnTo>
                        <a:pt x="14" y="0"/>
                      </a:lnTo>
                      <a:lnTo>
                        <a:pt x="20" y="0"/>
                      </a:lnTo>
                      <a:lnTo>
                        <a:pt x="7" y="44"/>
                      </a:lnTo>
                      <a:lnTo>
                        <a:pt x="0" y="44"/>
                      </a:lnTo>
                    </a:path>
                  </a:pathLst>
                </a:custGeom>
                <a:solidFill>
                  <a:srgbClr val="FFC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72" name="Line 144">
                  <a:extLst>
                    <a:ext uri="{FF2B5EF4-FFF2-40B4-BE49-F238E27FC236}">
                      <a16:creationId xmlns:a16="http://schemas.microsoft.com/office/drawing/2014/main" id="{577DC8DC-F959-46D9-A474-4A17CA74EE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442" y="3159"/>
                  <a:ext cx="47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73" name="Line 145">
                  <a:extLst>
                    <a:ext uri="{FF2B5EF4-FFF2-40B4-BE49-F238E27FC236}">
                      <a16:creationId xmlns:a16="http://schemas.microsoft.com/office/drawing/2014/main" id="{CA8730B5-A146-467F-B361-33B1BB5AE3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72" y="3052"/>
                  <a:ext cx="0" cy="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74" name="Freeform 146">
                  <a:extLst>
                    <a:ext uri="{FF2B5EF4-FFF2-40B4-BE49-F238E27FC236}">
                      <a16:creationId xmlns:a16="http://schemas.microsoft.com/office/drawing/2014/main" id="{A2302638-72CB-4EC8-B3DC-5A0B542899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81"/>
                  <a:ext cx="161" cy="53"/>
                </a:xfrm>
                <a:custGeom>
                  <a:avLst/>
                  <a:gdLst>
                    <a:gd name="T0" fmla="*/ 0 w 161"/>
                    <a:gd name="T1" fmla="*/ 30 h 53"/>
                    <a:gd name="T2" fmla="*/ 73 w 161"/>
                    <a:gd name="T3" fmla="*/ 52 h 53"/>
                    <a:gd name="T4" fmla="*/ 160 w 161"/>
                    <a:gd name="T5" fmla="*/ 0 h 53"/>
                    <a:gd name="T6" fmla="*/ 0 w 161"/>
                    <a:gd name="T7" fmla="*/ 30 h 53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61" h="53">
                      <a:moveTo>
                        <a:pt x="0" y="30"/>
                      </a:moveTo>
                      <a:lnTo>
                        <a:pt x="73" y="52"/>
                      </a:lnTo>
                      <a:lnTo>
                        <a:pt x="160" y="0"/>
                      </a:lnTo>
                      <a:lnTo>
                        <a:pt x="0" y="30"/>
                      </a:ln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75" name="Freeform 147">
                  <a:extLst>
                    <a:ext uri="{FF2B5EF4-FFF2-40B4-BE49-F238E27FC236}">
                      <a16:creationId xmlns:a16="http://schemas.microsoft.com/office/drawing/2014/main" id="{D0CAFF5E-3069-491F-B28F-BBF23826A4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3081"/>
                  <a:ext cx="161" cy="53"/>
                </a:xfrm>
                <a:custGeom>
                  <a:avLst/>
                  <a:gdLst>
                    <a:gd name="T0" fmla="*/ 0 w 161"/>
                    <a:gd name="T1" fmla="*/ 30 h 53"/>
                    <a:gd name="T2" fmla="*/ 73 w 161"/>
                    <a:gd name="T3" fmla="*/ 52 h 53"/>
                    <a:gd name="T4" fmla="*/ 160 w 161"/>
                    <a:gd name="T5" fmla="*/ 0 h 53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61" h="53">
                      <a:moveTo>
                        <a:pt x="0" y="30"/>
                      </a:moveTo>
                      <a:lnTo>
                        <a:pt x="73" y="52"/>
                      </a:lnTo>
                      <a:lnTo>
                        <a:pt x="160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icrosoft YaHei" panose="020B0503020204020204" pitchFamily="34" charset="-122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0874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1"/>
            <a:ext cx="8382000" cy="533400"/>
          </a:xfrm>
        </p:spPr>
        <p:txBody>
          <a:bodyPr/>
          <a:lstStyle/>
          <a:p>
            <a:r>
              <a:rPr lang="en-US" dirty="0"/>
              <a:t>The Engineering Model:  Social Insects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892" y="1676401"/>
            <a:ext cx="8382000" cy="4463414"/>
          </a:xfrm>
        </p:spPr>
        <p:txBody>
          <a:bodyPr/>
          <a:lstStyle/>
          <a:p>
            <a:r>
              <a:rPr lang="en-US" dirty="0"/>
              <a:t>“Whole greater than the sum of the parts” -</a:t>
            </a:r>
            <a:r>
              <a:rPr lang="en-US" dirty="0" err="1"/>
              <a:t>Koffka</a:t>
            </a:r>
            <a:endParaRPr lang="en-US" dirty="0"/>
          </a:p>
          <a:p>
            <a:r>
              <a:rPr lang="en-US" dirty="0"/>
              <a:t>Solve a complex task using many individuals.</a:t>
            </a:r>
          </a:p>
          <a:p>
            <a:r>
              <a:rPr lang="en-US" dirty="0"/>
              <a:t>Individuals are simple, low-cost, disposable.</a:t>
            </a:r>
          </a:p>
          <a:p>
            <a:r>
              <a:rPr lang="en-US" dirty="0"/>
              <a:t>They have survived for 400+ million years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4" descr="Image result for ant city">
            <a:extLst>
              <a:ext uri="{FF2B5EF4-FFF2-40B4-BE49-F238E27FC236}">
                <a16:creationId xmlns:a16="http://schemas.microsoft.com/office/drawing/2014/main" id="{C087E586-CE04-4E38-9420-323A42ED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380" y="4495800"/>
            <a:ext cx="2722045" cy="179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Bees GIF">
            <a:extLst>
              <a:ext uri="{FF2B5EF4-FFF2-40B4-BE49-F238E27FC236}">
                <a16:creationId xmlns:a16="http://schemas.microsoft.com/office/drawing/2014/main" id="{943D7A65-387D-4F35-B32A-84C5DB957F1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95800"/>
            <a:ext cx="3206980" cy="179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glowing termite mound GIF by BBC Earth">
            <a:extLst>
              <a:ext uri="{FF2B5EF4-FFF2-40B4-BE49-F238E27FC236}">
                <a16:creationId xmlns:a16="http://schemas.microsoft.com/office/drawing/2014/main" id="{80F56796-4EA5-4DA3-AA11-26FBE8AE867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98" y="4495801"/>
            <a:ext cx="3222997" cy="179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96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C101B-068C-4FB3-A7BD-5C4E30233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Teams of Autonomous Robots for End to End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FEC2C-1DD1-4F1C-8C92-5AA4E085C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83009C-82D3-4687-9DE4-30D006A3BB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6EAE98-595A-414E-9B5E-9068B894EF1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65" y="1752600"/>
            <a:ext cx="7924800" cy="472440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7689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4019A-0AA8-4085-8478-8DCBC1441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2C7B5-69D1-4BE5-B221-1F28D3404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CC443F-9218-4870-9C69-12565E82F7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E8258B-BCB5-41D5-84CD-41D0E37480C0}"/>
              </a:ext>
            </a:extLst>
          </p:cNvPr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2726" r="34375"/>
          <a:stretch/>
        </p:blipFill>
        <p:spPr bwMode="auto">
          <a:xfrm>
            <a:off x="2438400" y="4761548"/>
            <a:ext cx="3900170" cy="12452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244AB5-FF61-4E3F-A589-2423A827C50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72782"/>
            <a:ext cx="4155112" cy="244919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E7951CB9-D8DE-48E7-977E-51B6C347D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399" y="2041442"/>
            <a:ext cx="123879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850FA99-A946-4BF5-9AD4-9C89BEC447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399" y="2041443"/>
          <a:ext cx="4294295" cy="2380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Bitmap Image" r:id="rId6" imgW="6910438" imgH="3824315" progId="Paint.Picture">
                  <p:embed/>
                </p:oleObj>
              </mc:Choice>
              <mc:Fallback>
                <p:oleObj name="Bitmap Image" r:id="rId6" imgW="6910438" imgH="3824315" progId="Paint.Picture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0850FA99-A946-4BF5-9AD4-9C89BEC447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399" y="2041443"/>
                        <a:ext cx="4294295" cy="23805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3783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377DA-0412-4C58-8AF3-7AAF7E4EE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Additive Manufacturing Off-world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1F843A-7D1D-4B41-BD87-A57DF8FA69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65D05-4E41-44F4-B7DA-27EE6F99B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323024-2051-4898-9456-E0DD19A11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090" y="1858057"/>
            <a:ext cx="4159819" cy="49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92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EA8F1-06AB-486E-A662-5D44A22EF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978E2-2C76-4745-9303-E2C84CE26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 an energy model for the construction and operation of a mining base. Compare overall feasibility of developing a base on the Moon and outline the need for new technology.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ABDC5-FCC2-42D7-9383-0990B1DB1E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159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66BA-86A8-4B3F-8EEB-F5B24D511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Ice or Hydrate Deposits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8EDA8-909D-49D8-953F-7867705FD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293F94-3DA9-43F0-8ACE-DEC0287D2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38" y="2144994"/>
            <a:ext cx="8464062" cy="40641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C1B003-34ED-4F24-8C1B-391D65A1C69C}"/>
              </a:ext>
            </a:extLst>
          </p:cNvPr>
          <p:cNvSpPr txBox="1"/>
          <p:nvPr/>
        </p:nvSpPr>
        <p:spPr>
          <a:xfrm>
            <a:off x="5562600" y="6423742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LCROSS Data, NASA Ames</a:t>
            </a:r>
          </a:p>
        </p:txBody>
      </p:sp>
    </p:spTree>
    <p:extLst>
      <p:ext uri="{BB962C8B-B14F-4D97-AF65-F5344CB8AC3E}">
        <p14:creationId xmlns:p14="http://schemas.microsoft.com/office/powerpoint/2010/main" val="580993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6225C-68D0-467E-B34C-D5FA65DBC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Ilmenite Deposits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AC73E-F7A0-4198-8F51-A67A429C3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279242-BCC0-42AE-A994-9AC9A81F9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45369"/>
            <a:ext cx="8458200" cy="4343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8D786E-514A-40DA-8289-639E4D3EE356}"/>
              </a:ext>
            </a:extLst>
          </p:cNvPr>
          <p:cNvSpPr txBox="1"/>
          <p:nvPr/>
        </p:nvSpPr>
        <p:spPr>
          <a:xfrm>
            <a:off x="5562600" y="6423742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/>
                </a:solidFill>
              </a:rPr>
              <a:t>(</a:t>
            </a:r>
            <a:r>
              <a:rPr lang="en-US" dirty="0" err="1">
                <a:solidFill>
                  <a:schemeClr val="bg2"/>
                </a:solidFill>
              </a:rPr>
              <a:t>Spudis</a:t>
            </a:r>
            <a:r>
              <a:rPr lang="en-US" dirty="0">
                <a:solidFill>
                  <a:schemeClr val="bg2"/>
                </a:solidFill>
              </a:rPr>
              <a:t>/LPI, 2002)</a:t>
            </a:r>
          </a:p>
        </p:txBody>
      </p:sp>
    </p:spTree>
    <p:extLst>
      <p:ext uri="{BB962C8B-B14F-4D97-AF65-F5344CB8AC3E}">
        <p14:creationId xmlns:p14="http://schemas.microsoft.com/office/powerpoint/2010/main" val="3989162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5CDBB-1719-4C17-9508-AF4F9C20D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Mining Base – 100 tons of H</a:t>
            </a:r>
            <a:r>
              <a:rPr lang="en-US" baseline="-25000" dirty="0"/>
              <a:t>2</a:t>
            </a:r>
            <a:r>
              <a:rPr lang="en-US" dirty="0"/>
              <a:t>O, </a:t>
            </a:r>
            <a:r>
              <a:rPr lang="en-US" dirty="0" err="1"/>
              <a:t>Ti</a:t>
            </a:r>
            <a:r>
              <a:rPr lang="en-US" dirty="0"/>
              <a:t>, Fe day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7D475E-D67C-40ED-8FA6-4869ED8C66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F70AB4-079C-43FE-8DEE-F8431A574E58}"/>
              </a:ext>
            </a:extLst>
          </p:cNvPr>
          <p:cNvPicPr/>
          <p:nvPr/>
        </p:nvPicPr>
        <p:blipFill rotWithShape="1">
          <a:blip r:embed="rId2"/>
          <a:srcRect l="-1" r="32701"/>
          <a:stretch/>
        </p:blipFill>
        <p:spPr bwMode="auto">
          <a:xfrm>
            <a:off x="1524000" y="2209800"/>
            <a:ext cx="6369685" cy="4073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3286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B0765-0E11-4A21-90C2-406F3C8C3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Driver for Material Export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9363F-0AEE-4989-8859-7D5A416E4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Utilize solar energy to power mass driver using electro-magnets.</a:t>
            </a:r>
          </a:p>
          <a:p>
            <a:r>
              <a:rPr lang="en-US" dirty="0"/>
              <a:t>Potential for efficiency improvement using superconductors.</a:t>
            </a:r>
          </a:p>
          <a:p>
            <a:r>
              <a:rPr lang="en-US" dirty="0"/>
              <a:t>Avoid use of fuel produced.</a:t>
            </a:r>
          </a:p>
          <a:p>
            <a:r>
              <a:rPr lang="en-US" dirty="0"/>
              <a:t>Export material then</a:t>
            </a:r>
          </a:p>
          <a:p>
            <a:pPr marL="0" indent="0">
              <a:buNone/>
            </a:pPr>
            <a:r>
              <a:rPr lang="en-US" dirty="0"/>
              <a:t>    needs to be caught.</a:t>
            </a:r>
          </a:p>
        </p:txBody>
      </p:sp>
      <p:pic>
        <p:nvPicPr>
          <p:cNvPr id="6146" name="Picture 2" descr="Image result for mass driver">
            <a:extLst>
              <a:ext uri="{FF2B5EF4-FFF2-40B4-BE49-F238E27FC236}">
                <a16:creationId xmlns:a16="http://schemas.microsoft.com/office/drawing/2014/main" id="{9020F270-13D2-4AD3-9D99-E5601DF4C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191000"/>
            <a:ext cx="3833430" cy="247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6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CCBD9-F84D-46AD-943E-41CBACA98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Maglev Train – Raw Material Transport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E5CB5-EEAA-4F4F-BD02-C9D6A2D23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3733800" cy="4463414"/>
          </a:xfrm>
        </p:spPr>
        <p:txBody>
          <a:bodyPr/>
          <a:lstStyle/>
          <a:p>
            <a:r>
              <a:rPr lang="en-US" sz="2000" dirty="0"/>
              <a:t>Exploit cold temperatures to use superconductive magnets to transport ice from PSRs/poles to mid-latitude region.</a:t>
            </a:r>
          </a:p>
          <a:p>
            <a:r>
              <a:rPr lang="en-US" sz="2000" dirty="0"/>
              <a:t>Need to build elevated rail-line to enable smooth transport at high speeds</a:t>
            </a:r>
          </a:p>
          <a:p>
            <a:r>
              <a:rPr lang="en-US" sz="2000" dirty="0"/>
              <a:t>Serve as transport backbone to other development activity</a:t>
            </a:r>
          </a:p>
          <a:p>
            <a:pPr marL="0" indent="0">
              <a:buNone/>
            </a:pPr>
            <a:r>
              <a:rPr lang="en-US" sz="20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953D57-29ED-459B-8DB0-B0858AD02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0922" y="1886703"/>
            <a:ext cx="4488278" cy="44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892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5E51C-E04B-46F8-862D-CF7DF6D3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Model Summary -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2B6CC-C61C-45D8-8855-95C0342A2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239C0B-61EC-42AF-BC94-90FE378265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95A120-B552-4C8B-9025-710FDF8D7C0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24752"/>
            <a:ext cx="6705600" cy="46569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4BF23E40-1B8F-49FE-B471-7661263883E0}"/>
              </a:ext>
            </a:extLst>
          </p:cNvPr>
          <p:cNvSpPr txBox="1">
            <a:spLocks/>
          </p:cNvSpPr>
          <p:nvPr/>
        </p:nvSpPr>
        <p:spPr bwMode="auto">
          <a:xfrm>
            <a:off x="0" y="5486400"/>
            <a:ext cx="9144000" cy="1143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rgbClr val="000514"/>
                </a:solidFill>
                <a:latin typeface="Garamond"/>
              </a:rPr>
              <a:t>Ensuring a robot base built using 3D printing results in             15-folds energy savings in terms of construction.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849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BC4B3-9C30-429F-90F8-AE9077E9C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Taken to Complete 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00712-6658-4A17-BEA2-A2EAB6206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56B20C-9A5C-4DD7-9BA6-361010945BE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60237"/>
            <a:ext cx="6248400" cy="44485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1122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D12C4-FEEB-4514-AD73-F25070B9E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022C3-4CA6-49B2-84BD-87BE908DD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488EA8-A3BE-4AD7-B544-D4B33A94293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/>
          <a:stretch/>
        </p:blipFill>
        <p:spPr bwMode="auto">
          <a:xfrm>
            <a:off x="1524000" y="1839100"/>
            <a:ext cx="5638800" cy="45696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BA9D82F7-8CFE-4116-8063-E3C34E110121}"/>
              </a:ext>
            </a:extLst>
          </p:cNvPr>
          <p:cNvSpPr txBox="1">
            <a:spLocks/>
          </p:cNvSpPr>
          <p:nvPr/>
        </p:nvSpPr>
        <p:spPr bwMode="auto">
          <a:xfrm>
            <a:off x="0" y="5486400"/>
            <a:ext cx="9144000" cy="1143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Bigger infrastructure investment needed on the Moon to get water ice to mid-latitudes for processing.</a:t>
            </a:r>
          </a:p>
        </p:txBody>
      </p:sp>
    </p:spTree>
    <p:extLst>
      <p:ext uri="{BB962C8B-B14F-4D97-AF65-F5344CB8AC3E}">
        <p14:creationId xmlns:p14="http://schemas.microsoft.com/office/powerpoint/2010/main" val="43692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72011-C5A3-4CC4-A631-6C9E19854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Required for Base Operations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F4586F-332A-4B7C-932F-91CD655061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700B34-41C8-4B42-AC0A-711D7FD805A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1962150"/>
            <a:ext cx="4648200" cy="441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0617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333C0-C518-47C9-B4C4-C68E14DD4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Energy Required for Base Operations – Raw Export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18CD9-4916-474D-B3B7-DC1650DF4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610F0B-8570-4604-A64B-3002D21DDCE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45368"/>
            <a:ext cx="4953000" cy="4463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68549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0D65F-3546-4325-ABAF-9930FD458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Extraction vs Metal Extraction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9BB7835F-0885-462F-A6F8-9EBF2D9FB9F9}"/>
              </a:ext>
            </a:extLst>
          </p:cNvPr>
          <p:cNvSpPr txBox="1">
            <a:spLocks/>
          </p:cNvSpPr>
          <p:nvPr/>
        </p:nvSpPr>
        <p:spPr bwMode="auto">
          <a:xfrm>
            <a:off x="0" y="5353095"/>
            <a:ext cx="9144000" cy="1143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Requires 4.2 times more energy to export resources from Mars compared to Moon.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056A17CA-312D-4952-84EB-DF6DD53D3539}"/>
              </a:ext>
            </a:extLst>
          </p:cNvPr>
          <p:cNvSpPr txBox="1">
            <a:spLocks/>
          </p:cNvSpPr>
          <p:nvPr/>
        </p:nvSpPr>
        <p:spPr bwMode="auto">
          <a:xfrm>
            <a:off x="29308" y="5353095"/>
            <a:ext cx="9144000" cy="1143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With the right infrastructure, water extraction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expecte</a:t>
            </a:r>
            <a:r>
              <a:rPr lang="en-US" sz="2800" kern="0" dirty="0">
                <a:solidFill>
                  <a:srgbClr val="000514"/>
                </a:solidFill>
                <a:latin typeface="Garamond"/>
              </a:rPr>
              <a:t>d to be low-cost compared to metal extraction on the Moon.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4D5F8D-8EF0-465B-A60D-C7B043843A63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4"/>
          <a:stretch/>
        </p:blipFill>
        <p:spPr bwMode="auto">
          <a:xfrm>
            <a:off x="2514600" y="2057400"/>
            <a:ext cx="4267200" cy="304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680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CB735-8122-4254-8008-B8E6BA16F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Energy Consumed for Construction – Robot base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AA353A-2EE0-452F-8936-26BA33A59C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B56E7DD2-3B8B-434A-B8FE-2B5857680540}"/>
              </a:ext>
            </a:extLst>
          </p:cNvPr>
          <p:cNvSpPr txBox="1">
            <a:spLocks/>
          </p:cNvSpPr>
          <p:nvPr/>
        </p:nvSpPr>
        <p:spPr bwMode="auto">
          <a:xfrm>
            <a:off x="76200" y="5501796"/>
            <a:ext cx="9144000" cy="1143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For a robot </a:t>
            </a:r>
            <a:r>
              <a:rPr lang="en-US" sz="2800" kern="0" dirty="0">
                <a:solidFill>
                  <a:srgbClr val="000514"/>
                </a:solidFill>
                <a:latin typeface="Garamond"/>
              </a:rPr>
              <a:t>b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ase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, big energy consumer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is the construction of the refinery and storage space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9B798D-4CBC-4215-865A-E7E15317327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812649"/>
            <a:ext cx="4419600" cy="34759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479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A5662-ACC6-451E-BEC4-D595E8572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143000"/>
            <a:ext cx="9220200" cy="715057"/>
          </a:xfrm>
        </p:spPr>
        <p:txBody>
          <a:bodyPr/>
          <a:lstStyle/>
          <a:p>
            <a:r>
              <a:rPr lang="en-US" sz="2800" dirty="0"/>
              <a:t>Energy Consumed for Construction – Human Base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AF501E90-6C49-44B5-8DED-E076CD48964A}"/>
              </a:ext>
            </a:extLst>
          </p:cNvPr>
          <p:cNvSpPr txBox="1">
            <a:spLocks/>
          </p:cNvSpPr>
          <p:nvPr/>
        </p:nvSpPr>
        <p:spPr bwMode="auto">
          <a:xfrm>
            <a:off x="76200" y="5501796"/>
            <a:ext cx="9144000" cy="1143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For a human </a:t>
            </a:r>
            <a:r>
              <a:rPr lang="en-US" sz="2800" kern="0" dirty="0">
                <a:solidFill>
                  <a:srgbClr val="000514"/>
                </a:solidFill>
                <a:latin typeface="Garamond"/>
              </a:rPr>
              <a:t>b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ase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, biggest energy consumers are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human facilities and life-support infrastructure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1C6DB2-A070-4051-AEF6-4EC6E275761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58057"/>
            <a:ext cx="4876800" cy="3429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171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CA129-D486-49F3-993D-E0891BB2E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Distribution of Operating Energy Consumed by Human Workers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57AFCF-787B-448D-8766-94D363037C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B41FAE-FCAD-4B70-87DC-3E7F77EACEA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2057400"/>
            <a:ext cx="5105400" cy="3962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9786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564C3-030B-4F96-8893-D6BE59006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Up Export of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834A8-547E-48AA-84E1-79C406BE8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17381C-D33E-433B-8D7B-F44168D2200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58057"/>
            <a:ext cx="5867400" cy="47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165D95D9-3DF2-4574-94D8-561B4BA6340B}"/>
              </a:ext>
            </a:extLst>
          </p:cNvPr>
          <p:cNvSpPr txBox="1">
            <a:spLocks/>
          </p:cNvSpPr>
          <p:nvPr/>
        </p:nvSpPr>
        <p:spPr bwMode="auto">
          <a:xfrm>
            <a:off x="0" y="5501796"/>
            <a:ext cx="9144000" cy="1143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3D Printing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and Running a Robotic Base most </a:t>
            </a:r>
            <a:r>
              <a:rPr kumimoji="0" lang="en-US" sz="2800" b="1" i="0" u="none" strike="noStrike" kern="0" cap="none" spc="0" normalizeH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scaleable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, avoids exponential “blow-up” in resources needed.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2484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1"/>
            <a:ext cx="8382000" cy="507296"/>
          </a:xfrm>
        </p:spPr>
        <p:txBody>
          <a:bodyPr/>
          <a:lstStyle/>
          <a:p>
            <a:r>
              <a:rPr lang="en-US" dirty="0"/>
              <a:t>Laboratory Experiments</a:t>
            </a:r>
          </a:p>
        </p:txBody>
      </p:sp>
      <p:pic>
        <p:nvPicPr>
          <p:cNvPr id="7" name="Picture 2" descr="https://im2.ezgif.com/tmp/ezgif-2-2dda924d19.gif">
            <a:extLst>
              <a:ext uri="{FF2B5EF4-FFF2-40B4-BE49-F238E27FC236}">
                <a16:creationId xmlns:a16="http://schemas.microsoft.com/office/drawing/2014/main" id="{64EEBBEA-FAC2-4D8E-9565-EA82866701A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55597"/>
            <a:ext cx="2819400" cy="18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nimation2a.mpg">
            <a:hlinkClick r:id="" action="ppaction://media"/>
            <a:extLst>
              <a:ext uri="{FF2B5EF4-FFF2-40B4-BE49-F238E27FC236}">
                <a16:creationId xmlns:a16="http://schemas.microsoft.com/office/drawing/2014/main" id="{763CE3EF-48E9-4FE6-86CA-91D92A6F49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2306" y="1673159"/>
            <a:ext cx="4270441" cy="4270441"/>
          </a:xfrm>
          <a:prstGeom prst="rect">
            <a:avLst/>
          </a:prstGeom>
        </p:spPr>
      </p:pic>
      <p:pic>
        <p:nvPicPr>
          <p:cNvPr id="9" name="Produce_5.wmv">
            <a:hlinkClick r:id="" action="ppaction://media"/>
            <a:extLst>
              <a:ext uri="{FF2B5EF4-FFF2-40B4-BE49-F238E27FC236}">
                <a16:creationId xmlns:a16="http://schemas.microsoft.com/office/drawing/2014/main" id="{A36E6537-1005-494A-9FED-C586FDEA6866}"/>
              </a:ext>
            </a:extLst>
          </p:cNvPr>
          <p:cNvPicPr>
            <a:picLocks noGrp="1"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62601" y="3771708"/>
            <a:ext cx="2819399" cy="2114737"/>
          </a:xfrm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5F26CFE5-24D6-4FCB-B46C-3B88DD09ACE0}"/>
              </a:ext>
            </a:extLst>
          </p:cNvPr>
          <p:cNvSpPr txBox="1">
            <a:spLocks/>
          </p:cNvSpPr>
          <p:nvPr/>
        </p:nvSpPr>
        <p:spPr bwMode="auto">
          <a:xfrm>
            <a:off x="0" y="5988905"/>
            <a:ext cx="9144000" cy="9906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Robust system with imperfect individuals…</a:t>
            </a:r>
          </a:p>
        </p:txBody>
      </p:sp>
    </p:spTree>
    <p:extLst>
      <p:ext uri="{BB962C8B-B14F-4D97-AF65-F5344CB8AC3E}">
        <p14:creationId xmlns:p14="http://schemas.microsoft.com/office/powerpoint/2010/main" val="425289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8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3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1"/>
            <a:ext cx="8382000" cy="507296"/>
          </a:xfrm>
        </p:spPr>
        <p:txBody>
          <a:bodyPr/>
          <a:lstStyle/>
          <a:p>
            <a:r>
              <a:rPr lang="en-US" dirty="0"/>
              <a:t>High Fidelity Simulations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5F26CFE5-24D6-4FCB-B46C-3B88DD09ACE0}"/>
              </a:ext>
            </a:extLst>
          </p:cNvPr>
          <p:cNvSpPr txBox="1">
            <a:spLocks/>
          </p:cNvSpPr>
          <p:nvPr/>
        </p:nvSpPr>
        <p:spPr bwMode="auto">
          <a:xfrm>
            <a:off x="0" y="5988905"/>
            <a:ext cx="9144000" cy="9906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Robust system with imperfect individuals…</a:t>
            </a:r>
          </a:p>
        </p:txBody>
      </p:sp>
      <p:pic>
        <p:nvPicPr>
          <p:cNvPr id="11" name="lunar_excavation.wmv">
            <a:hlinkClick r:id="" action="ppaction://media"/>
            <a:extLst>
              <a:ext uri="{FF2B5EF4-FFF2-40B4-BE49-F238E27FC236}">
                <a16:creationId xmlns:a16="http://schemas.microsoft.com/office/drawing/2014/main" id="{226F77AC-1026-4B9C-98EC-903C86CE32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6733"/>
          <a:stretch/>
        </p:blipFill>
        <p:spPr>
          <a:xfrm>
            <a:off x="1432559" y="1649314"/>
            <a:ext cx="6278881" cy="439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4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223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8A0C7-BE42-4674-AF3E-AA1D17837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Experiments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0273E-FC5F-46F8-805F-51FB29F07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9B0FD55-6573-4543-83F2-143DD0715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11" y="1826571"/>
            <a:ext cx="4919663" cy="295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journal3 - Copy\submission2\excavation_argo.png">
            <a:extLst>
              <a:ext uri="{FF2B5EF4-FFF2-40B4-BE49-F238E27FC236}">
                <a16:creationId xmlns:a16="http://schemas.microsoft.com/office/drawing/2014/main" id="{FFB48119-4EA4-4129-9B3D-A0F66D74A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438400"/>
            <a:ext cx="5227531" cy="299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8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2"/>
          <p:cNvSpPr txBox="1">
            <a:spLocks/>
          </p:cNvSpPr>
          <p:nvPr/>
        </p:nvSpPr>
        <p:spPr bwMode="auto">
          <a:xfrm>
            <a:off x="0" y="5791200"/>
            <a:ext cx="9144000" cy="8382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u="none" kern="0" dirty="0">
                <a:solidFill>
                  <a:srgbClr val="000514"/>
                </a:solidFill>
              </a:rPr>
              <a:t>Multirobot Excavation in Controlled Environment..</a:t>
            </a:r>
          </a:p>
        </p:txBody>
      </p:sp>
      <p:pic>
        <p:nvPicPr>
          <p:cNvPr id="7" name="Picture 3" descr="C:\journal3 - Copy\submission2\digging_progres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810101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043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2"/>
          <p:cNvSpPr txBox="1">
            <a:spLocks/>
          </p:cNvSpPr>
          <p:nvPr/>
        </p:nvSpPr>
        <p:spPr bwMode="auto">
          <a:xfrm>
            <a:off x="0" y="5791200"/>
            <a:ext cx="9144000" cy="8382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u="none" kern="0" dirty="0">
                <a:solidFill>
                  <a:srgbClr val="000514"/>
                </a:solidFill>
              </a:rPr>
              <a:t>Multirobot Excavation in Controlled Environment..</a:t>
            </a:r>
          </a:p>
        </p:txBody>
      </p:sp>
      <p:pic>
        <p:nvPicPr>
          <p:cNvPr id="4" name="Picture 2" descr="C:\journal3 - Copy\submission2\ground_map_new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734" y="1143001"/>
            <a:ext cx="327039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603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2"/>
          <p:cNvSpPr txBox="1">
            <a:spLocks/>
          </p:cNvSpPr>
          <p:nvPr/>
        </p:nvSpPr>
        <p:spPr bwMode="auto">
          <a:xfrm>
            <a:off x="0" y="5791200"/>
            <a:ext cx="9144000" cy="8382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Multirobot Excavation in the field..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" y="2971800"/>
            <a:ext cx="3967163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excavationa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143000"/>
            <a:ext cx="40386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76800" y="4038600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ARGO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8 wheel field ready amphibious wheel platform for dev. of the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Muskateer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 rovers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for excavation, ISRU)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384300"/>
            <a:ext cx="36068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886E0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UNAMEEP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886E0"/>
              </a:buClr>
              <a:buSzPct val="60000"/>
              <a:buFont typeface="Wingdings" pitchFamily="2" charset="2"/>
              <a:buChar char="l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Large Excavation Platform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886E0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Demonstrate excavation outside of controlled field tests.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886E0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08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2"/>
          <p:cNvSpPr txBox="1">
            <a:spLocks/>
          </p:cNvSpPr>
          <p:nvPr/>
        </p:nvSpPr>
        <p:spPr bwMode="auto">
          <a:xfrm>
            <a:off x="0" y="5791200"/>
            <a:ext cx="9144000" cy="8382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Multirobot Excavation in the field..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5"/>
          <a:stretch>
            <a:fillRect/>
          </a:stretch>
        </p:blipFill>
        <p:spPr bwMode="auto">
          <a:xfrm>
            <a:off x="304800" y="2286000"/>
            <a:ext cx="846687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2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2"/>
          <p:cNvSpPr txBox="1">
            <a:spLocks/>
          </p:cNvSpPr>
          <p:nvPr/>
        </p:nvSpPr>
        <p:spPr bwMode="auto">
          <a:xfrm>
            <a:off x="0" y="5791200"/>
            <a:ext cx="9144000" cy="8382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Multirobot Excavation in the field..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43000"/>
            <a:ext cx="4467225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239000" y="3870960"/>
            <a:ext cx="17526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886E0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Road Way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886E0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172200" y="1143000"/>
            <a:ext cx="17526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886E0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Berms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886E0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544" y="3886200"/>
            <a:ext cx="56261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6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2"/>
          <p:cNvSpPr txBox="1">
            <a:spLocks/>
          </p:cNvSpPr>
          <p:nvPr/>
        </p:nvSpPr>
        <p:spPr bwMode="auto">
          <a:xfrm>
            <a:off x="0" y="5791200"/>
            <a:ext cx="9144000" cy="8382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Landing Pad…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1"/>
            <a:ext cx="5257800" cy="46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81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BA655-D872-48B3-BB92-3AE81818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3001"/>
            <a:ext cx="8382000" cy="443864"/>
          </a:xfrm>
        </p:spPr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38BC0-48E3-4695-BF0D-47FAA49FD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463414"/>
          </a:xfrm>
        </p:spPr>
        <p:txBody>
          <a:bodyPr/>
          <a:lstStyle/>
          <a:p>
            <a:r>
              <a:rPr lang="en-US" dirty="0"/>
              <a:t>Game-changing benefits from 3D printing and total end-to-end autonomy using teams of robots</a:t>
            </a:r>
          </a:p>
          <a:p>
            <a:r>
              <a:rPr lang="en-US" dirty="0"/>
              <a:t>End to end robotic construction and operation of mining base possible.</a:t>
            </a:r>
          </a:p>
          <a:p>
            <a:pPr lvl="1"/>
            <a:r>
              <a:rPr lang="en-US" dirty="0"/>
              <a:t>Modelled from social insect colonies</a:t>
            </a:r>
          </a:p>
          <a:p>
            <a:pPr lvl="1"/>
            <a:r>
              <a:rPr lang="en-US" dirty="0"/>
              <a:t>Robust results from teams of “mediocre individuals.”</a:t>
            </a:r>
          </a:p>
          <a:p>
            <a:pPr lvl="1"/>
            <a:r>
              <a:rPr lang="en-US" dirty="0"/>
              <a:t>Exploit energy advantage of low-gravity, particularly the Moon.</a:t>
            </a:r>
          </a:p>
          <a:p>
            <a:r>
              <a:rPr lang="en-US" dirty="0"/>
              <a:t>Scaling up shows human base very energy intensive.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6F740C-7B66-48D0-A2C7-F693C72EFB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7140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C9326-DF10-4B37-964E-48D7CDD24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Discussion: 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FD79D-F2D7-422E-BEC0-FC1136D5F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Important barrier for the Moon is extracting water ice from the PSRs.</a:t>
            </a:r>
          </a:p>
          <a:p>
            <a:pPr lvl="1"/>
            <a:r>
              <a:rPr lang="en-US" dirty="0"/>
              <a:t>How big are the reserves ?</a:t>
            </a:r>
          </a:p>
          <a:p>
            <a:pPr lvl="1"/>
            <a:r>
              <a:rPr lang="en-US" dirty="0"/>
              <a:t>Feasibility of Maglev rail line.</a:t>
            </a:r>
          </a:p>
          <a:p>
            <a:r>
              <a:rPr lang="en-US" dirty="0"/>
              <a:t>Otherwise a significant game-changer than depends on very good water recycling capability.</a:t>
            </a:r>
          </a:p>
          <a:p>
            <a:r>
              <a:rPr lang="en-US" dirty="0"/>
              <a:t>Use of robots on the Moon to construct and run the base is a good fit due to expected health hazards of having humans on the Moon for prolonged time.</a:t>
            </a:r>
          </a:p>
          <a:p>
            <a:pPr lvl="2"/>
            <a:r>
              <a:rPr lang="en-US" dirty="0"/>
              <a:t>Low gravity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6348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01C60-F186-413D-A861-1F8AC33B9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E3E53-5A4F-440A-9372-3ADA835B2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Big benefits come from Earth applications…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FD022B-D0C5-4252-A250-C5A67B931E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9484EF-26C0-4B1D-A630-CFFD1E773FD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94696"/>
            <a:ext cx="5448300" cy="226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7CD34B-0F88-4FAC-8277-F0A5A795029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68046"/>
            <a:ext cx="5033962" cy="26371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E4E656-F203-4034-AC47-A82D8658D53C}"/>
              </a:ext>
            </a:extLst>
          </p:cNvPr>
          <p:cNvSpPr txBox="1"/>
          <p:nvPr/>
        </p:nvSpPr>
        <p:spPr>
          <a:xfrm>
            <a:off x="304800" y="2502562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2019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95D76A-E8D2-4FFC-B83D-1026C874CD67}"/>
              </a:ext>
            </a:extLst>
          </p:cNvPr>
          <p:cNvSpPr txBox="1"/>
          <p:nvPr/>
        </p:nvSpPr>
        <p:spPr>
          <a:xfrm>
            <a:off x="3747074" y="3835837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2069</a:t>
            </a:r>
          </a:p>
        </p:txBody>
      </p:sp>
    </p:spTree>
    <p:extLst>
      <p:ext uri="{BB962C8B-B14F-4D97-AF65-F5344CB8AC3E}">
        <p14:creationId xmlns:p14="http://schemas.microsoft.com/office/powerpoint/2010/main" val="31478907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81C66-058A-4DC9-BD67-08FA9B40B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F7C23-38CF-4BE3-9386-FD317F7E1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Identified role of multirobot systems to perform tasks too expensive and dangerous for humans.</a:t>
            </a:r>
          </a:p>
          <a:p>
            <a:r>
              <a:rPr lang="en-US" dirty="0"/>
              <a:t>Energy model shows game-changing benefit from 3D printing and autonomy.</a:t>
            </a:r>
          </a:p>
          <a:p>
            <a:r>
              <a:rPr lang="en-US" dirty="0"/>
              <a:t>10 years of laboratory to field experiments identify pathway for future development.</a:t>
            </a:r>
          </a:p>
          <a:p>
            <a:r>
              <a:rPr lang="en-US" dirty="0"/>
              <a:t>Extended duration operation needs further R&amp;D</a:t>
            </a:r>
          </a:p>
          <a:p>
            <a:r>
              <a:rPr lang="en-US" dirty="0"/>
              <a:t>Transformational applications on Earth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CFD475-306A-49E0-A09F-9885FB215A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2895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9E0FF-40CD-46C5-9DF6-3C643DD5F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DC469-7ADC-44AF-A338-8CC882D2D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Extended comparison with mining base on Phobos and Deimos.</a:t>
            </a:r>
          </a:p>
          <a:p>
            <a:r>
              <a:rPr lang="en-US" dirty="0"/>
              <a:t>Automated design approach to mining base development that enables scalability</a:t>
            </a:r>
          </a:p>
          <a:p>
            <a:r>
              <a:rPr lang="en-US" dirty="0"/>
              <a:t>Develop a holistic energy-cost model that identifies optimal locations to mine critical resources.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8357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7"/>
          <p:cNvSpPr>
            <a:spLocks noChangeArrowheads="1"/>
          </p:cNvSpPr>
          <p:nvPr/>
        </p:nvSpPr>
        <p:spPr bwMode="auto">
          <a:xfrm>
            <a:off x="0" y="0"/>
            <a:ext cx="9144000" cy="68945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8" name="Rectangle 1"/>
          <p:cNvSpPr>
            <a:spLocks noChangeArrowheads="1"/>
          </p:cNvSpPr>
          <p:nvPr/>
        </p:nvSpPr>
        <p:spPr bwMode="auto">
          <a:xfrm>
            <a:off x="6162675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41FC42-EAE1-4238-870D-771231804186}"/>
              </a:ext>
            </a:extLst>
          </p:cNvPr>
          <p:cNvSpPr txBox="1"/>
          <p:nvPr/>
        </p:nvSpPr>
        <p:spPr>
          <a:xfrm>
            <a:off x="685800" y="4572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Arial" charset="0"/>
              </a:rPr>
              <a:t>Thank You!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46600A-A000-4AA4-8CF5-095CB07752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" t="610" r="631" b="17466"/>
          <a:stretch/>
        </p:blipFill>
        <p:spPr>
          <a:xfrm>
            <a:off x="0" y="1188532"/>
            <a:ext cx="9144000" cy="5035603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7"/>
          <p:cNvSpPr>
            <a:spLocks noChangeArrowheads="1"/>
          </p:cNvSpPr>
          <p:nvPr/>
        </p:nvSpPr>
        <p:spPr bwMode="auto">
          <a:xfrm>
            <a:off x="0" y="0"/>
            <a:ext cx="9144000" cy="68945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8" name="Rectangle 1"/>
          <p:cNvSpPr>
            <a:spLocks noChangeArrowheads="1"/>
          </p:cNvSpPr>
          <p:nvPr/>
        </p:nvSpPr>
        <p:spPr bwMode="auto">
          <a:xfrm>
            <a:off x="6162675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41FC42-EAE1-4238-870D-771231804186}"/>
              </a:ext>
            </a:extLst>
          </p:cNvPr>
          <p:cNvSpPr txBox="1"/>
          <p:nvPr/>
        </p:nvSpPr>
        <p:spPr>
          <a:xfrm>
            <a:off x="685800" y="4572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Arial" charset="0"/>
              </a:rPr>
              <a:t>Questions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BAC54-0BD3-4FF7-9DFE-9445D14D7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D2B857C-CCC2-4B1B-9AA9-0ACD017436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" t="610" r="631" b="17466"/>
          <a:stretch/>
        </p:blipFill>
        <p:spPr bwMode="auto">
          <a:xfrm>
            <a:off x="0" y="1188532"/>
            <a:ext cx="9144000" cy="5035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5826801"/>
      </p:ext>
    </p:extLst>
  </p:cSld>
  <p:clrMapOvr>
    <a:masterClrMapping/>
  </p:clrMapOvr>
</p:sld>
</file>

<file path=ppt/theme/theme1.xml><?xml version="1.0" encoding="utf-8"?>
<a:theme xmlns:a="http://schemas.openxmlformats.org/drawingml/2006/main" name="5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</TotalTime>
  <Words>983</Words>
  <Application>Microsoft Office PowerPoint</Application>
  <PresentationFormat>On-screen Show (4:3)</PresentationFormat>
  <Paragraphs>191</Paragraphs>
  <Slides>46</Slides>
  <Notes>11</Notes>
  <HiddenSlides>0</HiddenSlides>
  <MMClips>4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8" baseType="lpstr">
      <vt:lpstr>Arial</vt:lpstr>
      <vt:lpstr>Calibri</vt:lpstr>
      <vt:lpstr>Cambria Math</vt:lpstr>
      <vt:lpstr>Eras Bold ITC</vt:lpstr>
      <vt:lpstr>Garamond</vt:lpstr>
      <vt:lpstr>Impact</vt:lpstr>
      <vt:lpstr>Tahoma</vt:lpstr>
      <vt:lpstr>Times New Roman</vt:lpstr>
      <vt:lpstr>Wingdings</vt:lpstr>
      <vt:lpstr>5_Stream</vt:lpstr>
      <vt:lpstr>1_Stream</vt:lpstr>
      <vt:lpstr>Bitmap Image</vt:lpstr>
      <vt:lpstr>PowerPoint Presentation</vt:lpstr>
      <vt:lpstr>Outline</vt:lpstr>
      <vt:lpstr>Motivation</vt:lpstr>
      <vt:lpstr>Motivation</vt:lpstr>
      <vt:lpstr>Export Economies</vt:lpstr>
      <vt:lpstr>Performance Comparison of Water (Propellant)</vt:lpstr>
      <vt:lpstr>Multifunctional Materials - Water</vt:lpstr>
      <vt:lpstr>Base Construction and Operation</vt:lpstr>
      <vt:lpstr>Key to Base Operation</vt:lpstr>
      <vt:lpstr>Evolvable Systems</vt:lpstr>
      <vt:lpstr>The Engineering Model:  Social Insects</vt:lpstr>
      <vt:lpstr>Teams of Autonomous Robots for End to End Operations</vt:lpstr>
      <vt:lpstr>Robot Teams</vt:lpstr>
      <vt:lpstr>Additive Manufacturing Off-world</vt:lpstr>
      <vt:lpstr>Objective</vt:lpstr>
      <vt:lpstr>Water Ice or Hydrate Deposits on the Moon</vt:lpstr>
      <vt:lpstr>Ilmenite Deposits on the Moon</vt:lpstr>
      <vt:lpstr>Mining Base – 100 tons of H2O, Ti, Fe day</vt:lpstr>
      <vt:lpstr>Mass Driver for Material Export</vt:lpstr>
      <vt:lpstr>Maglev Train – Raw Material Transport</vt:lpstr>
      <vt:lpstr>Energy Model Summary - Moon</vt:lpstr>
      <vt:lpstr>Time Taken to Complete Base</vt:lpstr>
      <vt:lpstr>Infrastructure Requirements</vt:lpstr>
      <vt:lpstr>Energy Required for Base Operations</vt:lpstr>
      <vt:lpstr>Energy Required for Base Operations – Raw Export</vt:lpstr>
      <vt:lpstr>Water Extraction vs Metal Extraction</vt:lpstr>
      <vt:lpstr>Energy Consumed for Construction – Robot base</vt:lpstr>
      <vt:lpstr>Energy Consumed for Construction – Human Base</vt:lpstr>
      <vt:lpstr>Distribution of Operating Energy Consumed by Human Workers</vt:lpstr>
      <vt:lpstr>Scaling Up Export of Materials</vt:lpstr>
      <vt:lpstr>Laboratory Experiments</vt:lpstr>
      <vt:lpstr>High Fidelity Simulations</vt:lpstr>
      <vt:lpstr>Field Experiments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</vt:lpstr>
      <vt:lpstr>Discussion:  Moon</vt:lpstr>
      <vt:lpstr>Discussion</vt:lpstr>
      <vt:lpstr>Conclusions</vt:lpstr>
      <vt:lpstr>Future Work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Jekan Thanga</cp:lastModifiedBy>
  <cp:revision>180</cp:revision>
  <cp:lastPrinted>2017-04-03T06:57:25Z</cp:lastPrinted>
  <dcterms:created xsi:type="dcterms:W3CDTF">1601-01-01T00:00:00Z</dcterms:created>
  <dcterms:modified xsi:type="dcterms:W3CDTF">2020-05-06T00:28:14Z</dcterms:modified>
</cp:coreProperties>
</file>