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73" r:id="rId2"/>
  </p:sldMasterIdLst>
  <p:notesMasterIdLst>
    <p:notesMasterId r:id="rId28"/>
  </p:notesMasterIdLst>
  <p:handoutMasterIdLst>
    <p:handoutMasterId r:id="rId29"/>
  </p:handoutMasterIdLst>
  <p:sldIdLst>
    <p:sldId id="256" r:id="rId3"/>
    <p:sldId id="613" r:id="rId4"/>
    <p:sldId id="618" r:id="rId5"/>
    <p:sldId id="461" r:id="rId6"/>
    <p:sldId id="541" r:id="rId7"/>
    <p:sldId id="542" r:id="rId8"/>
    <p:sldId id="543" r:id="rId9"/>
    <p:sldId id="619" r:id="rId10"/>
    <p:sldId id="614" r:id="rId11"/>
    <p:sldId id="285" r:id="rId12"/>
    <p:sldId id="616" r:id="rId13"/>
    <p:sldId id="617" r:id="rId14"/>
    <p:sldId id="610" r:id="rId15"/>
    <p:sldId id="608" r:id="rId16"/>
    <p:sldId id="609" r:id="rId17"/>
    <p:sldId id="607" r:id="rId18"/>
    <p:sldId id="606" r:id="rId19"/>
    <p:sldId id="601" r:id="rId20"/>
    <p:sldId id="286" r:id="rId21"/>
    <p:sldId id="576" r:id="rId22"/>
    <p:sldId id="604" r:id="rId23"/>
    <p:sldId id="602" r:id="rId24"/>
    <p:sldId id="612" r:id="rId25"/>
    <p:sldId id="591" r:id="rId26"/>
    <p:sldId id="620" r:id="rId27"/>
  </p:sldIdLst>
  <p:sldSz cx="9144000" cy="5143500" type="screen16x9"/>
  <p:notesSz cx="6858000" cy="9144000"/>
  <p:custDataLst>
    <p:tags r:id="rId3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619" autoAdjust="0"/>
  </p:normalViewPr>
  <p:slideViewPr>
    <p:cSldViewPr snapToGrid="0" snapToObjects="1">
      <p:cViewPr varScale="1">
        <p:scale>
          <a:sx n="169" d="100"/>
          <a:sy n="169" d="100"/>
        </p:scale>
        <p:origin x="448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67AB6-DDEA-CF4E-A74B-19A554508643}" type="datetimeFigureOut">
              <a:rPr lang="en-US" smtClean="0">
                <a:latin typeface="Arial"/>
              </a:rPr>
              <a:t>5/5/20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00F83-E232-AF4B-BEC0-F9D716239A3F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2301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72DD8AEC-B96B-2C4C-86B3-8483D80B216B}" type="datetimeFigureOut">
              <a:rPr lang="en-US" smtClean="0"/>
              <a:pPr/>
              <a:t>5/5/20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4180AB40-CF9C-CB44-AF47-E5E5B00AC3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717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omet" TargetMode="External"/><Relationship Id="rId3" Type="http://schemas.openxmlformats.org/officeDocument/2006/relationships/hyperlink" Target="https://en.wikipedia.org/wiki/Minor_planet" TargetMode="External"/><Relationship Id="rId7" Type="http://schemas.openxmlformats.org/officeDocument/2006/relationships/hyperlink" Target="https://en.wikipedia.org/wiki/Eccentricity_(orbit)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Halley-type_comet" TargetMode="External"/><Relationship Id="rId5" Type="http://schemas.openxmlformats.org/officeDocument/2006/relationships/hyperlink" Target="https://en.wikipedia.org/wiki/1996_PW" TargetMode="External"/><Relationship Id="rId10" Type="http://schemas.openxmlformats.org/officeDocument/2006/relationships/hyperlink" Target="https://en.wikipedia.org/wiki/Coma_(cometary)" TargetMode="External"/><Relationship Id="rId4" Type="http://schemas.openxmlformats.org/officeDocument/2006/relationships/hyperlink" Target="https://en.wikipedia.org/wiki/5335_Damocles" TargetMode="External"/><Relationship Id="rId9" Type="http://schemas.openxmlformats.org/officeDocument/2006/relationships/hyperlink" Target="https://en.wikipedia.org/wiki/Halley's_Comet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omet" TargetMode="External"/><Relationship Id="rId3" Type="http://schemas.openxmlformats.org/officeDocument/2006/relationships/hyperlink" Target="https://en.wikipedia.org/wiki/Minor_planet" TargetMode="External"/><Relationship Id="rId7" Type="http://schemas.openxmlformats.org/officeDocument/2006/relationships/hyperlink" Target="https://en.wikipedia.org/wiki/Eccentricity_(orbit)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Halley-type_comet" TargetMode="External"/><Relationship Id="rId5" Type="http://schemas.openxmlformats.org/officeDocument/2006/relationships/hyperlink" Target="https://en.wikipedia.org/wiki/1996_PW" TargetMode="External"/><Relationship Id="rId10" Type="http://schemas.openxmlformats.org/officeDocument/2006/relationships/hyperlink" Target="https://en.wikipedia.org/wiki/Coma_(cometary)" TargetMode="External"/><Relationship Id="rId4" Type="http://schemas.openxmlformats.org/officeDocument/2006/relationships/hyperlink" Target="https://en.wikipedia.org/wiki/5335_Damocles" TargetMode="External"/><Relationship Id="rId9" Type="http://schemas.openxmlformats.org/officeDocument/2006/relationships/hyperlink" Target="https://en.wikipedia.org/wiki/Halley's_Comet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5642D-7BC8-2742-8653-906B028B4F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33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0C86-0900-2649-9C49-4D4B4DBD8D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857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HTC = Halley type comet</a:t>
            </a:r>
          </a:p>
          <a:p>
            <a:r>
              <a:rPr lang="en-US" b="1" dirty="0">
                <a:solidFill>
                  <a:schemeClr val="bg1"/>
                </a:solidFill>
              </a:rPr>
              <a:t>Damocloids</a:t>
            </a:r>
            <a:r>
              <a:rPr lang="en-US" dirty="0">
                <a:solidFill>
                  <a:schemeClr val="bg1"/>
                </a:solidFill>
              </a:rPr>
              <a:t> are a class of </a:t>
            </a:r>
            <a:r>
              <a:rPr lang="en-US" dirty="0">
                <a:solidFill>
                  <a:schemeClr val="bg1"/>
                </a:solidFill>
                <a:hlinkClick r:id="rId3" tooltip="Minor plan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minor planets</a:t>
            </a:r>
            <a:r>
              <a:rPr lang="en-US" dirty="0">
                <a:solidFill>
                  <a:schemeClr val="bg1"/>
                </a:solidFill>
              </a:rPr>
              <a:t> such as </a:t>
            </a:r>
            <a:r>
              <a:rPr lang="en-US" dirty="0">
                <a:solidFill>
                  <a:schemeClr val="bg1"/>
                </a:solidFill>
                <a:hlinkClick r:id="rId4" tooltip="5335 Damoc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5335 Damocles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dirty="0">
                <a:solidFill>
                  <a:schemeClr val="bg1"/>
                </a:solidFill>
                <a:hlinkClick r:id="rId5" tooltip="1996 P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1996 PW</a:t>
            </a:r>
            <a:r>
              <a:rPr lang="en-US" dirty="0">
                <a:solidFill>
                  <a:schemeClr val="bg1"/>
                </a:solidFill>
              </a:rPr>
              <a:t> that have </a:t>
            </a:r>
            <a:r>
              <a:rPr lang="en-US" dirty="0">
                <a:solidFill>
                  <a:schemeClr val="bg1"/>
                </a:solidFill>
                <a:hlinkClick r:id="rId6" tooltip="Halley-type com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Halley-family</a:t>
            </a:r>
            <a:r>
              <a:rPr lang="en-US" dirty="0">
                <a:solidFill>
                  <a:schemeClr val="bg1"/>
                </a:solidFill>
              </a:rPr>
              <a:t> or long-period highly </a:t>
            </a:r>
            <a:r>
              <a:rPr lang="en-US" dirty="0">
                <a:solidFill>
                  <a:schemeClr val="bg1"/>
                </a:solidFill>
                <a:hlinkClick r:id="rId7" tooltip="Eccentricity (orbit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eccentric</a:t>
            </a:r>
            <a:r>
              <a:rPr lang="en-US" dirty="0">
                <a:solidFill>
                  <a:schemeClr val="bg1"/>
                </a:solidFill>
              </a:rPr>
              <a:t> orbits typical of periodic </a:t>
            </a:r>
            <a:r>
              <a:rPr lang="en-US" dirty="0">
                <a:solidFill>
                  <a:schemeClr val="bg1"/>
                </a:solidFill>
                <a:hlinkClick r:id="rId8" tooltip="Com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comets</a:t>
            </a:r>
            <a:r>
              <a:rPr lang="en-US" dirty="0">
                <a:solidFill>
                  <a:schemeClr val="bg1"/>
                </a:solidFill>
              </a:rPr>
              <a:t> such as </a:t>
            </a:r>
            <a:r>
              <a:rPr lang="en-US" dirty="0">
                <a:solidFill>
                  <a:schemeClr val="bg1"/>
                </a:solidFill>
                <a:hlinkClick r:id="rId9" tooltip="Halley's Com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Halley's Comet</a:t>
            </a:r>
            <a:r>
              <a:rPr lang="en-US" dirty="0">
                <a:solidFill>
                  <a:schemeClr val="bg1"/>
                </a:solidFill>
              </a:rPr>
              <a:t>, but without showing a </a:t>
            </a:r>
            <a:r>
              <a:rPr lang="en-US" dirty="0">
                <a:solidFill>
                  <a:schemeClr val="bg1"/>
                </a:solidFill>
                <a:hlinkClick r:id="rId10" tooltip="Coma (cometary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cometary coma</a:t>
            </a:r>
            <a:r>
              <a:rPr lang="en-US" dirty="0">
                <a:solidFill>
                  <a:schemeClr val="bg1"/>
                </a:solidFill>
              </a:rPr>
              <a:t> or tail. </a:t>
            </a:r>
          </a:p>
          <a:p>
            <a:r>
              <a:rPr lang="en-US" sz="1200" dirty="0">
                <a:solidFill>
                  <a:schemeClr val="bg1"/>
                </a:solidFill>
              </a:rPr>
              <a:t>All previous comet missions have been to short-period comets that have passed the Sun many times</a:t>
            </a:r>
          </a:p>
          <a:p>
            <a:r>
              <a:rPr lang="en-US" sz="1200" dirty="0">
                <a:solidFill>
                  <a:schemeClr val="bg1"/>
                </a:solidFill>
                <a:sym typeface="Wingdings" pitchFamily="2" charset="2"/>
              </a:rPr>
              <a:t>	 </a:t>
            </a:r>
            <a:r>
              <a:rPr lang="en-US" sz="1200" dirty="0">
                <a:solidFill>
                  <a:schemeClr val="bg1"/>
                </a:solidFill>
              </a:rPr>
              <a:t>Targets were relatively evolved, with thick dust mantles</a:t>
            </a:r>
          </a:p>
          <a:p>
            <a:r>
              <a:rPr lang="en-US" sz="1200" dirty="0">
                <a:solidFill>
                  <a:schemeClr val="bg1"/>
                </a:solidFill>
              </a:rPr>
              <a:t>A mission to an OCC would encounter a pristine comet, with surface ices preserved from the Solar System’s formation and primordial isotopic markers</a:t>
            </a:r>
          </a:p>
          <a:p>
            <a:endParaRPr lang="en-US" sz="1200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D569D-06C0-DB40-AAF0-D6496AFCF8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620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HTC = Halley type comet</a:t>
            </a:r>
          </a:p>
          <a:p>
            <a:r>
              <a:rPr lang="en-US" b="1" dirty="0">
                <a:solidFill>
                  <a:schemeClr val="bg1"/>
                </a:solidFill>
              </a:rPr>
              <a:t>Damocloids</a:t>
            </a:r>
            <a:r>
              <a:rPr lang="en-US" dirty="0">
                <a:solidFill>
                  <a:schemeClr val="bg1"/>
                </a:solidFill>
              </a:rPr>
              <a:t> are a class of </a:t>
            </a:r>
            <a:r>
              <a:rPr lang="en-US" dirty="0">
                <a:solidFill>
                  <a:schemeClr val="bg1"/>
                </a:solidFill>
                <a:hlinkClick r:id="rId3" tooltip="Minor plan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minor planets</a:t>
            </a:r>
            <a:r>
              <a:rPr lang="en-US" dirty="0">
                <a:solidFill>
                  <a:schemeClr val="bg1"/>
                </a:solidFill>
              </a:rPr>
              <a:t> such as </a:t>
            </a:r>
            <a:r>
              <a:rPr lang="en-US" dirty="0">
                <a:solidFill>
                  <a:schemeClr val="bg1"/>
                </a:solidFill>
                <a:hlinkClick r:id="rId4" tooltip="5335 Damoc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5335 Damocles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dirty="0">
                <a:solidFill>
                  <a:schemeClr val="bg1"/>
                </a:solidFill>
                <a:hlinkClick r:id="rId5" tooltip="1996 P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1996 PW</a:t>
            </a:r>
            <a:r>
              <a:rPr lang="en-US" dirty="0">
                <a:solidFill>
                  <a:schemeClr val="bg1"/>
                </a:solidFill>
              </a:rPr>
              <a:t> that have </a:t>
            </a:r>
            <a:r>
              <a:rPr lang="en-US" dirty="0">
                <a:solidFill>
                  <a:schemeClr val="bg1"/>
                </a:solidFill>
                <a:hlinkClick r:id="rId6" tooltip="Halley-type com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Halley-family</a:t>
            </a:r>
            <a:r>
              <a:rPr lang="en-US" dirty="0">
                <a:solidFill>
                  <a:schemeClr val="bg1"/>
                </a:solidFill>
              </a:rPr>
              <a:t> or long-period highly </a:t>
            </a:r>
            <a:r>
              <a:rPr lang="en-US" dirty="0">
                <a:solidFill>
                  <a:schemeClr val="bg1"/>
                </a:solidFill>
                <a:hlinkClick r:id="rId7" tooltip="Eccentricity (orbit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eccentric</a:t>
            </a:r>
            <a:r>
              <a:rPr lang="en-US" dirty="0">
                <a:solidFill>
                  <a:schemeClr val="bg1"/>
                </a:solidFill>
              </a:rPr>
              <a:t> orbits typical of periodic </a:t>
            </a:r>
            <a:r>
              <a:rPr lang="en-US" dirty="0">
                <a:solidFill>
                  <a:schemeClr val="bg1"/>
                </a:solidFill>
                <a:hlinkClick r:id="rId8" tooltip="Com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comets</a:t>
            </a:r>
            <a:r>
              <a:rPr lang="en-US" dirty="0">
                <a:solidFill>
                  <a:schemeClr val="bg1"/>
                </a:solidFill>
              </a:rPr>
              <a:t> such as </a:t>
            </a:r>
            <a:r>
              <a:rPr lang="en-US" dirty="0">
                <a:solidFill>
                  <a:schemeClr val="bg1"/>
                </a:solidFill>
                <a:hlinkClick r:id="rId9" tooltip="Halley's Com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Halley's Comet</a:t>
            </a:r>
            <a:r>
              <a:rPr lang="en-US" dirty="0">
                <a:solidFill>
                  <a:schemeClr val="bg1"/>
                </a:solidFill>
              </a:rPr>
              <a:t>, but without showing a </a:t>
            </a:r>
            <a:r>
              <a:rPr lang="en-US" dirty="0">
                <a:solidFill>
                  <a:schemeClr val="bg1"/>
                </a:solidFill>
                <a:hlinkClick r:id="rId10" tooltip="Coma (cometary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cometary coma</a:t>
            </a:r>
            <a:r>
              <a:rPr lang="en-US" dirty="0">
                <a:solidFill>
                  <a:schemeClr val="bg1"/>
                </a:solidFill>
              </a:rPr>
              <a:t> or tail. </a:t>
            </a:r>
          </a:p>
          <a:p>
            <a:r>
              <a:rPr lang="en-US" sz="1200" dirty="0">
                <a:solidFill>
                  <a:schemeClr val="bg1"/>
                </a:solidFill>
              </a:rPr>
              <a:t>All previous comet missions have been to short-period comets that have passed the Sun many times</a:t>
            </a:r>
          </a:p>
          <a:p>
            <a:r>
              <a:rPr lang="en-US" sz="1200" dirty="0">
                <a:solidFill>
                  <a:schemeClr val="bg1"/>
                </a:solidFill>
                <a:sym typeface="Wingdings" pitchFamily="2" charset="2"/>
              </a:rPr>
              <a:t>	 </a:t>
            </a:r>
            <a:r>
              <a:rPr lang="en-US" sz="1200" dirty="0">
                <a:solidFill>
                  <a:schemeClr val="bg1"/>
                </a:solidFill>
              </a:rPr>
              <a:t>Targets were relatively evolved, with thick dust mantles</a:t>
            </a:r>
          </a:p>
          <a:p>
            <a:r>
              <a:rPr lang="en-US" sz="1200" dirty="0">
                <a:solidFill>
                  <a:schemeClr val="bg1"/>
                </a:solidFill>
              </a:rPr>
              <a:t>A mission to an OCC would encounter a pristine comet, with surface ices preserved from the Solar System’s formation and primordial isotopic markers</a:t>
            </a:r>
          </a:p>
          <a:p>
            <a:endParaRPr lang="en-US" sz="1200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D569D-06C0-DB40-AAF0-D6496AFCF8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10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670BF-883A-1645-B335-449B6731DF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45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“Most comets are discovered much closer to the Sun, near Jupiter’s orbit, so by the time we see them, these surface volatiles have already been baked off. That’s why I think K2 is the most primitive comet we’ve seen.” D. </a:t>
            </a:r>
            <a:r>
              <a:rPr lang="en-US" dirty="0" err="1">
                <a:solidFill>
                  <a:schemeClr val="bg1"/>
                </a:solidFill>
              </a:rPr>
              <a:t>Jewitt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D569D-06C0-DB40-AAF0-D6496AFCF8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4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“Most comets are discovered much closer to the Sun, near Jupiter’s orbit, so by the time we see them, these surface volatiles have already been baked off. That’s why I think K2 is the most primitive comet we’ve seen.” D. </a:t>
            </a:r>
            <a:r>
              <a:rPr lang="en-US" dirty="0" err="1">
                <a:solidFill>
                  <a:schemeClr val="bg1"/>
                </a:solidFill>
              </a:rPr>
              <a:t>Jewitt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D569D-06C0-DB40-AAF0-D6496AFCF89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52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FFFF"/>
                </a:solidFill>
                <a:latin typeface="Arial"/>
                <a:cs typeface="Arial"/>
              </a:rPr>
              <a:t>Demonstrate reactive approach to low-cost space exploration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Comet/Asteroid close approach to Earth occur on regular basis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670BF-883A-1645-B335-449B6731DF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80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FFFF"/>
                </a:solidFill>
                <a:latin typeface="Arial"/>
                <a:cs typeface="Arial"/>
              </a:rPr>
              <a:t>Demonstrate reactive approach to low-cost space exploration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Comet/Asteroid close approach to Earth occur on regular basis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670BF-883A-1645-B335-449B6731DF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58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FFFF"/>
                </a:solidFill>
                <a:latin typeface="Arial"/>
                <a:cs typeface="Arial"/>
              </a:rPr>
              <a:t>Demonstrate reactive approach to low-cost space exploration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Comet/Asteroid close approach to Earth occur on regular basis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670BF-883A-1645-B335-449B6731DFF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75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0C86-0900-2649-9C49-4D4B4DBD8DC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28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FFFF"/>
                </a:solidFill>
                <a:latin typeface="Arial"/>
                <a:cs typeface="Arial"/>
              </a:rPr>
              <a:t>Demonstrate reactive approach to low-cost space exploration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Comet/Asteroid close approach to Earth occur on regular basis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670BF-883A-1645-B335-449B6731DFF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24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0C86-0900-2649-9C49-4D4B4DBD8DC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11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5" y="1184383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915353" y="4802823"/>
            <a:ext cx="7493624" cy="274637"/>
          </a:xfrm>
        </p:spPr>
        <p:txBody>
          <a:bodyPr/>
          <a:lstStyle/>
          <a:p>
            <a:pPr algn="l"/>
            <a:r>
              <a:rPr lang="en-US" dirty="0"/>
              <a:t>Pre-Decisional Information – For Planning and Discussion Purposes Only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51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339" y="3918225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5687785" y="4802823"/>
            <a:ext cx="3347357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8530529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7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7" y="3488175"/>
            <a:ext cx="8530530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244" y="4219782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369199" y="4802823"/>
            <a:ext cx="5605046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Pre-Decisional Information – For Planning and Discussion Purposes Only</a:t>
            </a:r>
          </a:p>
        </p:txBody>
      </p:sp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41DE1EE-7D9E-4356-A17B-AC39B24D4A0F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92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0EE1217-8810-43A4-A260-F7B93C1E2460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81BC07D9-38D2-4D21-BB9F-4FB482252065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7A7201D-60A7-477E-96B4-3973BB7451F7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F441585-8FA9-4EA2-85A4-83043578477A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395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83F1A4B9-1F13-48F5-BF93-72CC0A0DFA2C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7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1D4C51F1-096E-4A7D-AF59-49489967A51A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70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8D18AFA9-C13B-4E9A-A7F0-C8B20BE5ADB5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5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6AFA6CE4-1B8F-4F53-8FC9-315CD27786F8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1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C96F477-1573-42B6-8124-1C5E2CCC0FDA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5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Light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9160BD7-9A24-46F0-B588-84A24FB50E43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832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D8B36C-8FE9-5046-A3F2-997617194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DC75-F238-4FEA-A196-95F443A65C8E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1C6C2E-986F-D34D-BFD4-371989A3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00BAE-F400-9D41-8BF9-1C738A8FD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193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D7FBDF3-D11F-4F70-8F9F-651D17F84E13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117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8357F6-0510-479E-9626-ED401C3312BA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690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867B-514B-4F27-82D6-3C76A0181DB0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724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A7BB-C868-4082-9DAC-3FE8412AC8FD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53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56" y="2008238"/>
            <a:ext cx="4057288" cy="11270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090E-3817-4555-91F3-FAFE914C4AAA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67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116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559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969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80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394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220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992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74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1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8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fld id="{60534DD1-0F66-AE45-9720-34D64FE08D6F}" type="datetimeFigureOut">
              <a:rPr lang="en-US" smtClean="0"/>
              <a:t>5/5/20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6285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1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8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fld id="{60534DD1-0F66-AE45-9720-34D64FE08D6F}" type="datetimeFigureOut">
              <a:rPr lang="en-US" smtClean="0"/>
              <a:t>5/5/20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703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1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8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fld id="{60534DD1-0F66-AE45-9720-34D64FE08D6F}" type="datetimeFigureOut">
              <a:rPr lang="en-US" smtClean="0"/>
              <a:t>5/5/20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693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1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8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fld id="{60534DD1-0F66-AE45-9720-34D64FE08D6F}" type="datetimeFigureOut">
              <a:rPr lang="en-US" smtClean="0"/>
              <a:t>5/5/20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564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1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8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fld id="{60534DD1-0F66-AE45-9720-34D64FE08D6F}" type="datetimeFigureOut">
              <a:rPr lang="en-US" smtClean="0"/>
              <a:t>5/5/20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813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1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8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fld id="{60534DD1-0F66-AE45-9720-34D64FE08D6F}" type="datetimeFigureOut">
              <a:rPr lang="en-US" smtClean="0"/>
              <a:t>5/5/20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468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1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8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fld id="{60534DD1-0F66-AE45-9720-34D64FE08D6F}" type="datetimeFigureOut">
              <a:rPr lang="en-US" smtClean="0"/>
              <a:t>5/5/20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6663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1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189" indent="0">
              <a:buFontTx/>
              <a:buNone/>
              <a:defRPr sz="2000"/>
            </a:lvl2pPr>
            <a:lvl3pPr marL="914378" indent="0">
              <a:buFontTx/>
              <a:buNone/>
              <a:defRPr sz="2000"/>
            </a:lvl3pPr>
            <a:lvl4pPr marL="1371566" indent="0">
              <a:buFontTx/>
              <a:buNone/>
              <a:defRPr sz="2000"/>
            </a:lvl4pPr>
            <a:lvl5pPr marL="1828754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fld id="{60534DD1-0F66-AE45-9720-34D64FE08D6F}" type="datetimeFigureOut">
              <a:rPr lang="en-US" smtClean="0"/>
              <a:t>5/5/20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876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695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730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531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9"/>
          </p:nvPr>
        </p:nvSpPr>
        <p:spPr>
          <a:xfrm>
            <a:off x="254001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JPL_RedBlack_rgb_horz_5in_1606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" r="64328"/>
          <a:stretch/>
        </p:blipFill>
        <p:spPr>
          <a:xfrm>
            <a:off x="8607085" y="4840607"/>
            <a:ext cx="363421" cy="21066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0"/>
          </p:nvPr>
        </p:nvSpPr>
        <p:spPr>
          <a:xfrm>
            <a:off x="4675165" y="1598613"/>
            <a:ext cx="4216400" cy="2719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1813560" y="4802824"/>
            <a:ext cx="551688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38ACCE86-D4EC-774F-A645-B05B7081A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435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39" y="1184382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915351" y="4802823"/>
            <a:ext cx="7493625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Pre-Decisional Information – For Planning and Discussion Purposes Only</a:t>
            </a:r>
          </a:p>
        </p:txBody>
      </p:sp>
    </p:spTree>
    <p:extLst>
      <p:ext uri="{BB962C8B-B14F-4D97-AF65-F5344CB8AC3E}">
        <p14:creationId xmlns:p14="http://schemas.microsoft.com/office/powerpoint/2010/main" val="6809551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34" y="3921596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5687784" y="4802823"/>
            <a:ext cx="3347357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</p:spTree>
    <p:extLst>
      <p:ext uri="{BB962C8B-B14F-4D97-AF65-F5344CB8AC3E}">
        <p14:creationId xmlns:p14="http://schemas.microsoft.com/office/powerpoint/2010/main" val="36427032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7139042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9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6" y="3488175"/>
            <a:ext cx="7139043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246" y="4219781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369198" y="4802823"/>
            <a:ext cx="5605049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Pre-Decisional Information – For Planning and Discussion Purposes Only</a:t>
            </a:r>
          </a:p>
        </p:txBody>
      </p:sp>
    </p:spTree>
    <p:extLst>
      <p:ext uri="{BB962C8B-B14F-4D97-AF65-F5344CB8AC3E}">
        <p14:creationId xmlns:p14="http://schemas.microsoft.com/office/powerpoint/2010/main" val="11202921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8C27A7D9-79A5-4F31-811A-2700B483370C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C68ADBD-3616-4318-B5FF-7C1BB362CA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915323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DFFDBDF-FD53-4339-9B2B-8D4083A87E6A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75C533D-D968-4A70-91E2-44C7FEDAA0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167874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F51E6BA-1B59-444E-9924-1C6BFE86556B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9DDD08E-B43C-483A-B1DD-9BEB0BDDDDA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4316584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AEFA50C-A13C-4DCE-AFB3-2B7442276FB3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C20F9084-C4B8-47CC-A340-731237DBDB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359573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BA287370-5FF0-4902-B346-9505C44AD782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D53CE28F-B0E6-4C63-A7B8-EB4157A070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2995813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8813C2AF-4676-455E-83CB-EFCE637AA527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D81F743-FBF4-4AAB-BF1E-09D0097B96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7601994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22AB4888-AE87-452C-ACA0-2DD465CE82D2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16356448-7EEE-4D0D-AE32-557A239281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6882145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A9C12B0F-F129-4DB1-8648-A5DD68566654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A79206F-C929-453C-B7BF-19A540401E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5931241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EAE7DE20-9D8E-407E-8A33-FA12941AFDC7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7C3E947D-4126-44FB-8EC6-F80A3BAA18D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2621129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CD2BB3B-355B-433D-AA8F-2232AA9A09D8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45B3F8F-DC85-41EB-9D22-D06541A0AC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1903406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53B94B2-764B-4AEE-8E86-36209B57D673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F015878-4578-4C49-BC72-FE830FC5A6D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208053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3741-3649-40C7-AC1C-DC0B03113BF9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6A69-C78D-46AD-9B4E-1E66EF195C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212782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C6CB3C8-D16C-4285-BF05-882F83494820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5828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C6CB3C8-D16C-4285-BF05-882F83494820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7511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B3C8-D16C-4285-BF05-882F83494820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141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 dirty="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B3C8-D16C-4285-BF05-882F83494820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313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18" y="2008238"/>
            <a:ext cx="4057288" cy="112702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B3C8-D16C-4285-BF05-882F83494820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233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FB8DC75-F238-4FEA-A196-95F443A65C8E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E0E1749-0B7E-403A-A9A7-95F2ED1F28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91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1" r:id="rId5"/>
    <p:sldLayoutId id="2147483662" r:id="rId6"/>
    <p:sldLayoutId id="2147483664" r:id="rId7"/>
    <p:sldLayoutId id="2147483663" r:id="rId8"/>
    <p:sldLayoutId id="2147483669" r:id="rId9"/>
    <p:sldLayoutId id="2147483670" r:id="rId10"/>
    <p:sldLayoutId id="2147483671" r:id="rId11"/>
    <p:sldLayoutId id="2147483672" r:id="rId12"/>
    <p:sldLayoutId id="2147483653" r:id="rId13"/>
    <p:sldLayoutId id="2147483654" r:id="rId14"/>
    <p:sldLayoutId id="2147483656" r:id="rId15"/>
    <p:sldLayoutId id="2147483657" r:id="rId16"/>
    <p:sldLayoutId id="2147483658" r:id="rId17"/>
    <p:sldLayoutId id="2147483659" r:id="rId18"/>
    <p:sldLayoutId id="2147483660" r:id="rId19"/>
    <p:sldLayoutId id="2147483693" r:id="rId20"/>
    <p:sldLayoutId id="2147483696" r:id="rId21"/>
    <p:sldLayoutId id="2147483697" r:id="rId22"/>
    <p:sldLayoutId id="2147483698" r:id="rId23"/>
    <p:sldLayoutId id="2147483699" r:id="rId24"/>
    <p:sldLayoutId id="2147483700" r:id="rId25"/>
    <p:sldLayoutId id="2147483701" r:id="rId26"/>
    <p:sldLayoutId id="2147483702" r:id="rId27"/>
    <p:sldLayoutId id="2147483703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0" y="4802823"/>
            <a:ext cx="142240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6CB3C8-D16C-4285-BF05-882F83494820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0" y="4802823"/>
            <a:ext cx="5775960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Pre-Decisional Information – For Planning and Discussion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52360" y="4802823"/>
            <a:ext cx="601370" cy="272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1C0F2E9-13F1-4B54-979A-5E00D7D572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4" r:id="rId2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mage result for hale bopp">
            <a:extLst>
              <a:ext uri="{FF2B5EF4-FFF2-40B4-BE49-F238E27FC236}">
                <a16:creationId xmlns:a16="http://schemas.microsoft.com/office/drawing/2014/main" id="{7BF6A81F-3398-2A40-ADC9-897F7EF62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088" y="1"/>
            <a:ext cx="4692912" cy="469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470A3D-BB1E-0443-8305-884EF2A42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1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315DD-3616-394E-B0FD-E516ED12B8A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1444" y="299235"/>
            <a:ext cx="4308475" cy="2454275"/>
          </a:xfrm>
        </p:spPr>
        <p:txBody>
          <a:bodyPr>
            <a:normAutofit fontScale="90000"/>
          </a:bodyPr>
          <a:lstStyle/>
          <a:p>
            <a:pPr algn="l"/>
            <a:r>
              <a:rPr lang="en-US" sz="3975" dirty="0">
                <a:solidFill>
                  <a:srgbClr val="0070C0"/>
                </a:solidFill>
              </a:rPr>
              <a:t>Xenia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200" dirty="0" err="1">
                <a:solidFill>
                  <a:schemeClr val="bg1"/>
                </a:solidFill>
              </a:rPr>
              <a:t>SmallSat</a:t>
            </a:r>
            <a:r>
              <a:rPr lang="en-US" sz="2200" dirty="0">
                <a:solidFill>
                  <a:schemeClr val="bg1"/>
                </a:solidFill>
              </a:rPr>
              <a:t> Rapid Response Flyby to Oort Cloud Comets and Interstellar Objects</a:t>
            </a:r>
            <a:br>
              <a:rPr lang="en-US" sz="2200" dirty="0">
                <a:solidFill>
                  <a:schemeClr val="bg1"/>
                </a:solidFill>
              </a:rPr>
            </a:b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Presenter: Benjamin Donitz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Jet Propulsion Laboratory,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California Institute of Technology</a:t>
            </a:r>
            <a:br>
              <a:rPr lang="en-US" sz="2000" dirty="0">
                <a:solidFill>
                  <a:schemeClr val="bg1"/>
                </a:solidFill>
              </a:rPr>
            </a:b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Interplanetary </a:t>
            </a:r>
            <a:r>
              <a:rPr lang="en-US" sz="1800" dirty="0" err="1">
                <a:solidFill>
                  <a:schemeClr val="bg1"/>
                </a:solidFill>
              </a:rPr>
              <a:t>SmallSat</a:t>
            </a:r>
            <a:r>
              <a:rPr lang="en-US" sz="1800" dirty="0">
                <a:solidFill>
                  <a:schemeClr val="bg1"/>
                </a:solidFill>
              </a:rPr>
              <a:t> Conference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May 12th, 2020</a:t>
            </a:r>
            <a:endParaRPr lang="en-US" sz="21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9CDD49-EA45-D84A-96C4-F3EBBC9D7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565663" flipH="1">
            <a:off x="4577837" y="239479"/>
            <a:ext cx="2152228" cy="21522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04CB26-A75F-5646-8CB6-33F3D091B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81501" flipH="1">
            <a:off x="5155960" y="2778732"/>
            <a:ext cx="1576814" cy="15768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2809AA-9AA9-4245-B3B9-35EA1B343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44" y="4331122"/>
            <a:ext cx="2495730" cy="471701"/>
          </a:xfrm>
          <a:prstGeom prst="rect">
            <a:avLst/>
          </a:prstGeom>
        </p:spPr>
      </p:pic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99EDE975-A097-694B-B5CE-7D439C4F8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6642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6EC3C-15C6-A04D-9DF3-9C4F988658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5D0D5-450C-1146-9E1F-7A9183196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2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0E048-BB34-C346-93A5-165EFC45625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15289" y="762000"/>
            <a:ext cx="3325813" cy="370363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Benjamin Donitz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Steve Matousek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Julie Castillo-Rogez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Tibor Balint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Robert Miller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David Tuman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Matt Kowalkowski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Roger Klemm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E34A1E-CF5C-9245-8D04-1AF4D1E1E0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9221" y="328613"/>
            <a:ext cx="8513763" cy="4333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Authors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9283836-2D55-F946-8D85-A7B4B1769A1F}"/>
              </a:ext>
            </a:extLst>
          </p:cNvPr>
          <p:cNvSpPr txBox="1">
            <a:spLocks/>
          </p:cNvSpPr>
          <p:nvPr/>
        </p:nvSpPr>
        <p:spPr>
          <a:xfrm>
            <a:off x="3152898" y="793660"/>
            <a:ext cx="3326410" cy="370349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11143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0728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031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9897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948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</a:rPr>
              <a:t>John Mann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 err="1">
                <a:solidFill>
                  <a:schemeClr val="bg1"/>
                </a:solidFill>
              </a:rPr>
              <a:t>Aadil</a:t>
            </a:r>
            <a:r>
              <a:rPr lang="en-US" sz="1800" dirty="0">
                <a:solidFill>
                  <a:schemeClr val="bg1"/>
                </a:solidFill>
              </a:rPr>
              <a:t> Rizvi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Kevin Ortega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Mark Wagner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Autumn Lui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Anne Marinan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Diana Chu</a:t>
            </a:r>
            <a:r>
              <a:rPr lang="en-US" sz="1800" baseline="30000" dirty="0">
                <a:solidFill>
                  <a:schemeClr val="bg1"/>
                </a:solidFill>
              </a:rPr>
              <a:t>2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Cassandra Smith</a:t>
            </a:r>
            <a:r>
              <a:rPr lang="en-US" sz="1800" baseline="30000" dirty="0">
                <a:solidFill>
                  <a:schemeClr val="bg1"/>
                </a:solidFill>
              </a:rPr>
              <a:t>3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D792F1-3818-0948-ABB3-6A783C98245C}"/>
              </a:ext>
            </a:extLst>
          </p:cNvPr>
          <p:cNvSpPr txBox="1">
            <a:spLocks/>
          </p:cNvSpPr>
          <p:nvPr/>
        </p:nvSpPr>
        <p:spPr>
          <a:xfrm>
            <a:off x="6051796" y="793660"/>
            <a:ext cx="2838206" cy="370349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11143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0728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031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9897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948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</a:rPr>
              <a:t>Taylor Sun</a:t>
            </a:r>
            <a:r>
              <a:rPr lang="en-US" sz="1800" baseline="30000" dirty="0">
                <a:solidFill>
                  <a:schemeClr val="bg1"/>
                </a:solidFill>
              </a:rPr>
              <a:t>4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Lauren St. Hilaire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Kyle Waters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Eric Lundgren</a:t>
            </a:r>
            <a:r>
              <a:rPr lang="en-US" sz="1800" baseline="30000" dirty="0">
                <a:solidFill>
                  <a:schemeClr val="bg1"/>
                </a:solidFill>
              </a:rPr>
              <a:t>5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Zubin Olikara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Stewart Sherrit</a:t>
            </a:r>
            <a:r>
              <a:rPr lang="en-US" sz="1800" baseline="30000" dirty="0">
                <a:solidFill>
                  <a:schemeClr val="bg1"/>
                </a:solidFill>
              </a:rPr>
              <a:t>1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1C94FB9-BBBF-874D-A950-618D8562E9B1}"/>
              </a:ext>
            </a:extLst>
          </p:cNvPr>
          <p:cNvSpPr txBox="1">
            <a:spLocks/>
          </p:cNvSpPr>
          <p:nvPr/>
        </p:nvSpPr>
        <p:spPr>
          <a:xfrm>
            <a:off x="254000" y="3558241"/>
            <a:ext cx="7539182" cy="1099856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20000"/>
          </a:bodyPr>
          <a:lstStyle>
            <a:lvl1pPr marL="311143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0728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031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9897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948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aseline="30000" dirty="0">
                <a:solidFill>
                  <a:schemeClr val="bg1"/>
                </a:solidFill>
              </a:rPr>
              <a:t>1</a:t>
            </a:r>
            <a:r>
              <a:rPr lang="en-US" sz="1500" dirty="0">
                <a:solidFill>
                  <a:schemeClr val="bg1"/>
                </a:solidFill>
              </a:rPr>
              <a:t>Jet Propulsion Laboratory, California Institute of Technology</a:t>
            </a:r>
          </a:p>
          <a:p>
            <a:r>
              <a:rPr lang="en-US" sz="1500" baseline="30000" dirty="0">
                <a:solidFill>
                  <a:schemeClr val="bg1"/>
                </a:solidFill>
              </a:rPr>
              <a:t>2</a:t>
            </a:r>
            <a:r>
              <a:rPr lang="en-US" sz="1500" dirty="0">
                <a:solidFill>
                  <a:schemeClr val="bg1"/>
                </a:solidFill>
              </a:rPr>
              <a:t>Cornell University</a:t>
            </a:r>
          </a:p>
          <a:p>
            <a:r>
              <a:rPr lang="en-US" sz="1500" baseline="30000" dirty="0">
                <a:solidFill>
                  <a:schemeClr val="bg1"/>
                </a:solidFill>
              </a:rPr>
              <a:t>3</a:t>
            </a:r>
            <a:r>
              <a:rPr lang="en-US" sz="1500" dirty="0">
                <a:solidFill>
                  <a:schemeClr val="bg1"/>
                </a:solidFill>
              </a:rPr>
              <a:t>Rensselear Polytechnic University</a:t>
            </a:r>
          </a:p>
          <a:p>
            <a:r>
              <a:rPr lang="en-US" sz="1500" baseline="30000" dirty="0">
                <a:solidFill>
                  <a:schemeClr val="bg1"/>
                </a:solidFill>
              </a:rPr>
              <a:t>4</a:t>
            </a:r>
            <a:r>
              <a:rPr lang="en-US" sz="1500" dirty="0">
                <a:solidFill>
                  <a:schemeClr val="bg1"/>
                </a:solidFill>
              </a:rPr>
              <a:t>University of Michigan</a:t>
            </a:r>
          </a:p>
          <a:p>
            <a:r>
              <a:rPr lang="en-US" sz="1500" baseline="30000" dirty="0">
                <a:solidFill>
                  <a:schemeClr val="bg1"/>
                </a:solidFill>
              </a:rPr>
              <a:t>5</a:t>
            </a:r>
            <a:r>
              <a:rPr lang="en-US" sz="1500" dirty="0">
                <a:solidFill>
                  <a:schemeClr val="bg1"/>
                </a:solidFill>
              </a:rPr>
              <a:t>Aerospace Corporation</a:t>
            </a:r>
            <a:endParaRPr lang="en-US" sz="1500" baseline="30000" dirty="0">
              <a:solidFill>
                <a:schemeClr val="bg1"/>
              </a:solidFill>
            </a:endParaRPr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95509549-E305-944D-A82D-B53943F80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08698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D61895A-81BA-9A41-AB17-8A58952CA5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60C5257-9629-E642-9DBF-B47FD1A7C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DB5D13-4EDE-C846-B589-1EAFF8EF49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Note on Terminology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EBA9FA02-A558-194E-B53D-2C5CE478842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1016000"/>
            <a:ext cx="8353425" cy="329247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Oort Cloud Comet (OCC) – Comet that originated in the Oort Cloud, a region of the solar system ~2,000-200,000 AU characterized by the abundance of icy small bodies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Long Period Comet (LPC)  - Comet that originated in the Oort Cloud and eventually developed a shorter period through interaction with the giant planets. An OCC is a “fresh” LPC.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Interstellar Object (ISO) – A small body that originated from outside our solar system, i.e. on a hyperbolic solar trajectory. Can be actively outgassing (like 2I/Borisov) or asteroid-like (like 1I/Oumuamua)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54500607-475A-7840-8C1E-19AA0F758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87841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7C1E581-5860-F14F-95B5-418C551DC2C4}"/>
              </a:ext>
            </a:extLst>
          </p:cNvPr>
          <p:cNvGrpSpPr/>
          <p:nvPr/>
        </p:nvGrpSpPr>
        <p:grpSpPr>
          <a:xfrm>
            <a:off x="2150269" y="40067"/>
            <a:ext cx="4843463" cy="4864117"/>
            <a:chOff x="2012430" y="858514"/>
            <a:chExt cx="5137879" cy="5159789"/>
          </a:xfrm>
        </p:grpSpPr>
        <p:pic>
          <p:nvPicPr>
            <p:cNvPr id="5122" name="Picture 2" descr="Related image">
              <a:extLst>
                <a:ext uri="{FF2B5EF4-FFF2-40B4-BE49-F238E27FC236}">
                  <a16:creationId xmlns:a16="http://schemas.microsoft.com/office/drawing/2014/main" id="{8BD87710-4123-E345-A3B5-3F15E256C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430" y="858514"/>
              <a:ext cx="5137879" cy="5159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6E6B04A-011C-8B49-8D8F-88722F118E9A}"/>
                </a:ext>
              </a:extLst>
            </p:cNvPr>
            <p:cNvCxnSpPr/>
            <p:nvPr/>
          </p:nvCxnSpPr>
          <p:spPr>
            <a:xfrm flipV="1">
              <a:off x="4373381" y="3431811"/>
              <a:ext cx="0" cy="112426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1578152-71BC-664D-86C8-D1CD4BB17A5C}"/>
                </a:ext>
              </a:extLst>
            </p:cNvPr>
            <p:cNvSpPr txBox="1"/>
            <p:nvPr/>
          </p:nvSpPr>
          <p:spPr>
            <a:xfrm>
              <a:off x="4070604" y="3544237"/>
              <a:ext cx="993400" cy="2632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>
                  <a:solidFill>
                    <a:srgbClr val="FFFF00"/>
                  </a:solidFill>
                </a:rPr>
                <a:t>You are here</a:t>
              </a:r>
            </a:p>
          </p:txBody>
        </p:sp>
      </p:grpSp>
      <p:sp>
        <p:nvSpPr>
          <p:cNvPr id="3" name="4-Point Star 2">
            <a:extLst>
              <a:ext uri="{FF2B5EF4-FFF2-40B4-BE49-F238E27FC236}">
                <a16:creationId xmlns:a16="http://schemas.microsoft.com/office/drawing/2014/main" id="{1C4355EE-D5B5-FE41-BEC6-BF3B98A6AF05}"/>
              </a:ext>
            </a:extLst>
          </p:cNvPr>
          <p:cNvSpPr/>
          <p:nvPr/>
        </p:nvSpPr>
        <p:spPr>
          <a:xfrm>
            <a:off x="5707924" y="957262"/>
            <a:ext cx="214313" cy="128588"/>
          </a:xfrm>
          <a:prstGeom prst="star4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61863C-72A1-5A46-91A1-165B7D62D1DA}"/>
              </a:ext>
            </a:extLst>
          </p:cNvPr>
          <p:cNvSpPr txBox="1"/>
          <p:nvPr/>
        </p:nvSpPr>
        <p:spPr>
          <a:xfrm>
            <a:off x="6201399" y="536809"/>
            <a:ext cx="198533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47,000 times farther from the Sun than Earth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25CFCE4-E437-0840-B2D3-2E87F327E2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625BA7-E1A0-064C-A015-1599979FF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4</a:t>
            </a:fld>
            <a:endParaRPr lang="en-US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287C7D3D-A3D7-5243-8617-851279FD3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71108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D61895A-81BA-9A41-AB17-8A58952CA5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60C5257-9629-E642-9DBF-B47FD1A7C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DB5D13-4EDE-C846-B589-1EAFF8EF49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 do we Want to Explore OCCs?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EBA9FA02-A558-194E-B53D-2C5CE478842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1238250"/>
            <a:ext cx="8353425" cy="32924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Bound the temperature of the protoplanetary disk from volatile isotope markers and noble gasses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Determine the makeup of the early solar system including volatiles, organics, and refractory material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Understand the nature of the diversity among comets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7E401541-C95A-F744-8C9D-CAAD80F88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233094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3D4D3640-061E-C04D-88B4-1FFD80A0AF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0CF33-C022-E14E-8250-D894A48F6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12850"/>
            <a:ext cx="4216400" cy="3244850"/>
          </a:xfrm>
        </p:spPr>
        <p:txBody>
          <a:bodyPr>
            <a:noAutofit/>
          </a:bodyPr>
          <a:lstStyle/>
          <a:p>
            <a:r>
              <a:rPr lang="en-US" sz="1650" dirty="0">
                <a:solidFill>
                  <a:schemeClr val="bg1"/>
                </a:solidFill>
                <a:latin typeface="Arial"/>
                <a:cs typeface="Arial"/>
              </a:rPr>
              <a:t>C/2017 K2 (C2K2) is a “great” comet with nucleus between 50-80 km</a:t>
            </a:r>
          </a:p>
          <a:p>
            <a:r>
              <a:rPr lang="en-US" sz="1650" dirty="0">
                <a:solidFill>
                  <a:schemeClr val="bg1"/>
                </a:solidFill>
                <a:latin typeface="Arial"/>
                <a:cs typeface="Arial"/>
              </a:rPr>
              <a:t>Perihelion in Dec. 2022 at 2.1 AU from Earth, 2.3 AU from Sun</a:t>
            </a:r>
          </a:p>
          <a:p>
            <a:r>
              <a:rPr lang="en-US" sz="1650" dirty="0">
                <a:solidFill>
                  <a:schemeClr val="bg1"/>
                </a:solidFill>
              </a:rPr>
              <a:t>C2K2 will visit once in our lifetime but there will be more comets like C2K2</a:t>
            </a:r>
          </a:p>
          <a:p>
            <a:pPr lvl="1"/>
            <a:r>
              <a:rPr lang="en-US" sz="1450" dirty="0">
                <a:solidFill>
                  <a:schemeClr val="bg1"/>
                </a:solidFill>
              </a:rPr>
              <a:t>No guarantee those would be accessible</a:t>
            </a:r>
          </a:p>
          <a:p>
            <a:pPr lvl="1"/>
            <a:r>
              <a:rPr lang="en-US" sz="1350" dirty="0">
                <a:solidFill>
                  <a:schemeClr val="bg1"/>
                </a:solidFill>
              </a:rPr>
              <a:t>C/2010 U3, another record comet had perihelion at 8 AU (Feb 2019) </a:t>
            </a:r>
          </a:p>
          <a:p>
            <a:r>
              <a:rPr lang="en-US" sz="1650" dirty="0">
                <a:solidFill>
                  <a:schemeClr val="bg1"/>
                </a:solidFill>
              </a:rPr>
              <a:t>All comets are interesting! </a:t>
            </a:r>
          </a:p>
          <a:p>
            <a:pPr lvl="1"/>
            <a:r>
              <a:rPr lang="en-US" sz="1350" dirty="0">
                <a:solidFill>
                  <a:schemeClr val="bg1"/>
                </a:solidFill>
              </a:rPr>
              <a:t>Concept discussed today can be applied to many future targets</a:t>
            </a:r>
          </a:p>
          <a:p>
            <a:endParaRPr lang="en-US" sz="15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Example Comet:</a:t>
            </a:r>
            <a:br>
              <a:rPr lang="en-US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C/2017 K2 – A Gift from the Sky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D216EB3-E180-D94C-A662-D6FEBA28FF70}"/>
              </a:ext>
            </a:extLst>
          </p:cNvPr>
          <p:cNvGrpSpPr/>
          <p:nvPr/>
        </p:nvGrpSpPr>
        <p:grpSpPr>
          <a:xfrm>
            <a:off x="4636784" y="909431"/>
            <a:ext cx="3771721" cy="3686140"/>
            <a:chOff x="1213392" y="49833"/>
            <a:chExt cx="6731393" cy="6793927"/>
          </a:xfrm>
        </p:grpSpPr>
        <p:pic>
          <p:nvPicPr>
            <p:cNvPr id="8" name="Picture 4" descr="http://en.es-static.us/upl/2017/10/comet-C2017K2-6-26-2017-e1506853674869.png">
              <a:extLst>
                <a:ext uri="{FF2B5EF4-FFF2-40B4-BE49-F238E27FC236}">
                  <a16:creationId xmlns:a16="http://schemas.microsoft.com/office/drawing/2014/main" id="{B6DC88E7-6246-E546-B52C-3102E34909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3392" y="49833"/>
              <a:ext cx="6731393" cy="673139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8AA52E3-731C-654C-B1B1-2C1DB3484F66}"/>
                </a:ext>
              </a:extLst>
            </p:cNvPr>
            <p:cNvSpPr txBox="1"/>
            <p:nvPr/>
          </p:nvSpPr>
          <p:spPr>
            <a:xfrm>
              <a:off x="1213392" y="6290679"/>
              <a:ext cx="2724131" cy="553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solidFill>
                    <a:schemeClr val="bg1"/>
                  </a:solidFill>
                </a:rPr>
                <a:t>At ~2.5 Billion km</a:t>
              </a:r>
            </a:p>
          </p:txBody>
        </p:sp>
      </p:grp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156B23F4-4759-9B47-AF80-42436F5B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6300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B2E178-81A8-104F-98A3-F4F9325C5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35578"/>
            <a:ext cx="6858000" cy="45177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1ECBA6-DB86-2F4A-8651-A8BDEB3DEF02}"/>
              </a:ext>
            </a:extLst>
          </p:cNvPr>
          <p:cNvSpPr/>
          <p:nvPr/>
        </p:nvSpPr>
        <p:spPr>
          <a:xfrm>
            <a:off x="3838538" y="4092555"/>
            <a:ext cx="371848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Qualifies as “Great” comet (50-80 km large)</a:t>
            </a:r>
          </a:p>
          <a:p>
            <a:r>
              <a:rPr lang="en-US" sz="1350" dirty="0">
                <a:solidFill>
                  <a:schemeClr val="bg1"/>
                </a:solidFill>
              </a:rPr>
              <a:t>~1-3 million year orbit (inbound)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F67FA5-DE2C-7D4C-AB50-340360AD2C9E}"/>
              </a:ext>
            </a:extLst>
          </p:cNvPr>
          <p:cNvSpPr txBox="1"/>
          <p:nvPr/>
        </p:nvSpPr>
        <p:spPr>
          <a:xfrm>
            <a:off x="3711015" y="490214"/>
            <a:ext cx="83067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I = 87.6</a:t>
            </a:r>
            <a:r>
              <a:rPr lang="en-US" sz="1350" baseline="30000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F23EC5B-26DD-1248-A6EE-BCE5FF08C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3A5280D-5BCD-534E-B6AB-293E0A810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7</a:t>
            </a:fld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21992A6-8EB4-A54F-A0BA-1BBA05571582}"/>
              </a:ext>
            </a:extLst>
          </p:cNvPr>
          <p:cNvCxnSpPr>
            <a:cxnSpLocks/>
          </p:cNvCxnSpPr>
          <p:nvPr/>
        </p:nvCxnSpPr>
        <p:spPr>
          <a:xfrm>
            <a:off x="4517231" y="1786467"/>
            <a:ext cx="0" cy="104246"/>
          </a:xfrm>
          <a:prstGeom prst="straightConnector1">
            <a:avLst/>
          </a:prstGeom>
          <a:ln w="38100" cmpd="sng">
            <a:solidFill>
              <a:schemeClr val="accent2">
                <a:lumMod val="40000"/>
                <a:lumOff val="6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3433B286-AAAE-584E-BAAB-8EB8A258F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9397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Date Placeholder 3">
            <a:extLst>
              <a:ext uri="{FF2B5EF4-FFF2-40B4-BE49-F238E27FC236}">
                <a16:creationId xmlns:a16="http://schemas.microsoft.com/office/drawing/2014/main" id="{8690A4F6-67BF-6B41-B2F7-AFCB4A4112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39" name="Slide Number Placeholder 7">
            <a:extLst>
              <a:ext uri="{FF2B5EF4-FFF2-40B4-BE49-F238E27FC236}">
                <a16:creationId xmlns:a16="http://schemas.microsoft.com/office/drawing/2014/main" id="{34F92924-A99E-284A-BDC6-DC88F8EB0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8</a:t>
            </a:fld>
            <a:endParaRPr lang="en-US" dirty="0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45FBCB80-F750-A04E-ACD3-87D18A732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Future Visitor Exploration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E6C8058-7C50-1945-8D8B-B857D1B33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944" y="1553888"/>
            <a:ext cx="2035724" cy="203572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B8CBD07-F34C-A44F-AA85-A642129934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17"/>
          <a:stretch/>
        </p:blipFill>
        <p:spPr>
          <a:xfrm>
            <a:off x="636333" y="1520365"/>
            <a:ext cx="1768424" cy="210277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3B7B55A-EF56-7C4F-823F-1F1DEC88F140}"/>
              </a:ext>
            </a:extLst>
          </p:cNvPr>
          <p:cNvSpPr txBox="1"/>
          <p:nvPr/>
        </p:nvSpPr>
        <p:spPr>
          <a:xfrm>
            <a:off x="3675981" y="4334562"/>
            <a:ext cx="18582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>
                <a:solidFill>
                  <a:schemeClr val="bg1"/>
                </a:solidFill>
              </a:rPr>
              <a:t>Ouamouamoua</a:t>
            </a:r>
            <a:r>
              <a:rPr lang="en-US" sz="1350" dirty="0">
                <a:solidFill>
                  <a:schemeClr val="bg1"/>
                </a:solidFill>
              </a:rPr>
              <a:t>, 2017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834BA1-3F4F-2A4E-B3B8-A85CB86BEB3A}"/>
              </a:ext>
            </a:extLst>
          </p:cNvPr>
          <p:cNvSpPr txBox="1"/>
          <p:nvPr/>
        </p:nvSpPr>
        <p:spPr>
          <a:xfrm>
            <a:off x="928723" y="3774817"/>
            <a:ext cx="12298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Borisov, 2019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8D261CA-71DD-514F-BD7A-F17C82825655}"/>
              </a:ext>
            </a:extLst>
          </p:cNvPr>
          <p:cNvSpPr txBox="1"/>
          <p:nvPr/>
        </p:nvSpPr>
        <p:spPr>
          <a:xfrm>
            <a:off x="6771340" y="3770439"/>
            <a:ext cx="148309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Hale-Bopp, 1995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136C2A6-1E0A-9249-B872-E8EDD30596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779" b="11314"/>
          <a:stretch/>
        </p:blipFill>
        <p:spPr>
          <a:xfrm>
            <a:off x="3216842" y="768001"/>
            <a:ext cx="2707014" cy="150052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B01B31D-EC6C-EA4D-8B5A-BE3050AEC60B}"/>
              </a:ext>
            </a:extLst>
          </p:cNvPr>
          <p:cNvSpPr txBox="1"/>
          <p:nvPr/>
        </p:nvSpPr>
        <p:spPr>
          <a:xfrm>
            <a:off x="4055893" y="2309835"/>
            <a:ext cx="109837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C2K2, 2017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932991F-F12B-7749-9E06-9F4C35FE49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9857" y="2836382"/>
            <a:ext cx="2407956" cy="136979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085CAE4-DEFB-834C-AA71-3EA379245C99}"/>
              </a:ext>
            </a:extLst>
          </p:cNvPr>
          <p:cNvSpPr txBox="1"/>
          <p:nvPr/>
        </p:nvSpPr>
        <p:spPr>
          <a:xfrm>
            <a:off x="794864" y="4047438"/>
            <a:ext cx="14991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Image credit: </a:t>
            </a:r>
            <a:r>
              <a:rPr lang="en-US" sz="900" dirty="0" err="1">
                <a:solidFill>
                  <a:schemeClr val="bg1"/>
                </a:solidFill>
              </a:rPr>
              <a:t>Jewitt</a:t>
            </a:r>
            <a:r>
              <a:rPr lang="en-US" sz="900" dirty="0">
                <a:solidFill>
                  <a:schemeClr val="bg1"/>
                </a:solidFill>
              </a:rPr>
              <a:t>, 2019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A6C2FC-6A2C-F94F-B489-9563A976817F}"/>
              </a:ext>
            </a:extLst>
          </p:cNvPr>
          <p:cNvSpPr txBox="1"/>
          <p:nvPr/>
        </p:nvSpPr>
        <p:spPr>
          <a:xfrm>
            <a:off x="3768597" y="2527355"/>
            <a:ext cx="14991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Image credit: </a:t>
            </a:r>
            <a:r>
              <a:rPr lang="en-US" sz="900" dirty="0" err="1">
                <a:solidFill>
                  <a:schemeClr val="bg1"/>
                </a:solidFill>
              </a:rPr>
              <a:t>Jewitt</a:t>
            </a:r>
            <a:r>
              <a:rPr lang="en-US" sz="900" dirty="0">
                <a:solidFill>
                  <a:schemeClr val="bg1"/>
                </a:solidFill>
              </a:rPr>
              <a:t>, 2017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6EB01D-568C-C340-A2F0-3F17BD513B79}"/>
              </a:ext>
            </a:extLst>
          </p:cNvPr>
          <p:cNvSpPr txBox="1"/>
          <p:nvPr/>
        </p:nvSpPr>
        <p:spPr>
          <a:xfrm>
            <a:off x="3936187" y="4550419"/>
            <a:ext cx="15504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Image credit: </a:t>
            </a:r>
            <a:r>
              <a:rPr lang="en-US" sz="900" dirty="0" err="1">
                <a:solidFill>
                  <a:schemeClr val="bg1"/>
                </a:solidFill>
              </a:rPr>
              <a:t>Meech</a:t>
            </a:r>
            <a:r>
              <a:rPr lang="en-US" sz="900" dirty="0">
                <a:solidFill>
                  <a:schemeClr val="bg1"/>
                </a:solidFill>
              </a:rPr>
              <a:t>, 2017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FE9FA4-2C51-B14C-81D6-2FECAA8D28C4}"/>
              </a:ext>
            </a:extLst>
          </p:cNvPr>
          <p:cNvSpPr txBox="1"/>
          <p:nvPr/>
        </p:nvSpPr>
        <p:spPr>
          <a:xfrm>
            <a:off x="6652485" y="4015674"/>
            <a:ext cx="172996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Image credit: </a:t>
            </a:r>
            <a:r>
              <a:rPr lang="en-US" sz="900" dirty="0" err="1">
                <a:solidFill>
                  <a:schemeClr val="bg1"/>
                </a:solidFill>
              </a:rPr>
              <a:t>Kolmhofer</a:t>
            </a:r>
            <a:r>
              <a:rPr lang="en-US" sz="900" dirty="0">
                <a:solidFill>
                  <a:schemeClr val="bg1"/>
                </a:solidFill>
              </a:rPr>
              <a:t>, 1997</a:t>
            </a: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A3D2335E-DEE0-D34C-AEAA-2E6C321D8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38558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DBC3488-1147-1E45-9EE8-20E40A75CC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6" name="Slide Number Placeholder 7">
            <a:extLst>
              <a:ext uri="{FF2B5EF4-FFF2-40B4-BE49-F238E27FC236}">
                <a16:creationId xmlns:a16="http://schemas.microsoft.com/office/drawing/2014/main" id="{710F9BB2-35AE-0F4B-B180-9352371A5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9</a:t>
            </a:fld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21325F-C2C7-C544-97BE-608F96DCD7F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1238250"/>
            <a:ext cx="8513763" cy="3406775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Scientists and engineers at JPL worked to develop the Xenia mission concept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Rapidly build, test, and launch mission to encounter C2K2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&lt;18 months from project start to ATLO</a:t>
            </a:r>
          </a:p>
          <a:p>
            <a:r>
              <a:rPr lang="en-US" dirty="0">
                <a:solidFill>
                  <a:schemeClr val="bg1"/>
                </a:solidFill>
              </a:rPr>
              <a:t>Conclusion: technically, development is feasible but requires new technology development and parts availability</a:t>
            </a:r>
          </a:p>
          <a:p>
            <a:pPr lvl="1"/>
            <a:r>
              <a:rPr lang="en-US" dirty="0" err="1">
                <a:solidFill>
                  <a:schemeClr val="bg1"/>
                </a:solidFill>
              </a:rPr>
              <a:t>MarCO</a:t>
            </a:r>
            <a:r>
              <a:rPr lang="en-US" dirty="0">
                <a:solidFill>
                  <a:schemeClr val="bg1"/>
                </a:solidFill>
              </a:rPr>
              <a:t> demonstrated rapid development process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Availability of COTS parts streamlines the design and build process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Enabling technology is actively in development, if not yet flown</a:t>
            </a:r>
          </a:p>
          <a:p>
            <a:r>
              <a:rPr lang="en-US" dirty="0">
                <a:solidFill>
                  <a:schemeClr val="bg1"/>
                </a:solidFill>
              </a:rPr>
              <a:t>Programmatically, there was no place for a rapid response mission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Too large for </a:t>
            </a:r>
            <a:r>
              <a:rPr lang="en-US" dirty="0" err="1">
                <a:solidFill>
                  <a:schemeClr val="bg1"/>
                </a:solidFill>
              </a:rPr>
              <a:t>SIMPLEx</a:t>
            </a:r>
            <a:r>
              <a:rPr lang="en-US" dirty="0">
                <a:solidFill>
                  <a:schemeClr val="bg1"/>
                </a:solidFill>
              </a:rPr>
              <a:t> and cadence is not conducive to reactivity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B4AB76-69AA-F847-98D3-AB89F9F3CA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Xenia Mission Concept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791F2F5D-60A2-ED41-8889-AD61EDE45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04852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86800C4-8767-5344-A6A1-B9FE81301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5F4C8-B975-A449-80BE-3998E0A7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Xenia Scientific and Programmatic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771525"/>
            <a:ext cx="8513763" cy="12525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Science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Explore a long-period comet up close and understand the nature of the diversity among comets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Constrain the temperature of the edge of the protoplanetary disk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F1931CA6-4EB7-AC4D-93D1-39F00F8F6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74119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86800C4-8767-5344-A6A1-B9FE81301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5F4C8-B975-A449-80BE-3998E0A7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Xenia Scientific and Programmatic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771525"/>
            <a:ext cx="8513763" cy="12525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Science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Explore a long-period comet up close and understand the nature of the diversity among comets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Constrain the temperature of the edge of the protoplanetary disk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3F97A0-27A6-7F4A-A6EE-98734063FA19}"/>
              </a:ext>
            </a:extLst>
          </p:cNvPr>
          <p:cNvSpPr txBox="1">
            <a:spLocks/>
          </p:cNvSpPr>
          <p:nvPr/>
        </p:nvSpPr>
        <p:spPr>
          <a:xfrm>
            <a:off x="93004" y="1923741"/>
            <a:ext cx="8514080" cy="132295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11143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0728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031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9897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948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Pathfinding 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First close approach of a long period comet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First “reactive” mission, with many applications down the line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Scout is important for assessing risk (~38 km/s, 10</a:t>
            </a:r>
            <a:r>
              <a:rPr lang="en-US" sz="1500" baseline="30000" dirty="0">
                <a:solidFill>
                  <a:schemeClr val="bg1"/>
                </a:solidFill>
                <a:latin typeface="Arial"/>
                <a:cs typeface="Arial"/>
              </a:rPr>
              <a:t>5</a:t>
            </a:r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 kg/s dust ejected)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A2F7C08E-0D9A-F246-BE9E-FAF96D5EB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69854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86800C4-8767-5344-A6A1-B9FE81301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5F4C8-B975-A449-80BE-3998E0A7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Xenia Scientific and Programmatic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771525"/>
            <a:ext cx="8513763" cy="12525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Science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Explore a long-period comet up close and understand the nature of the diversity among comets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Constrain the temperature of the edge of the protoplanetary disk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3F97A0-27A6-7F4A-A6EE-98734063FA19}"/>
              </a:ext>
            </a:extLst>
          </p:cNvPr>
          <p:cNvSpPr txBox="1">
            <a:spLocks/>
          </p:cNvSpPr>
          <p:nvPr/>
        </p:nvSpPr>
        <p:spPr>
          <a:xfrm>
            <a:off x="93004" y="1923741"/>
            <a:ext cx="8514080" cy="132295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11143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0728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031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9897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948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Pathfinding 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First close approach of a long period comet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First “reactive” mission, with many applications down the line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Scout is important for assessing risk (~38 km/s, 10</a:t>
            </a:r>
            <a:r>
              <a:rPr lang="en-US" sz="1500" baseline="30000" dirty="0">
                <a:solidFill>
                  <a:schemeClr val="bg1"/>
                </a:solidFill>
                <a:latin typeface="Arial"/>
                <a:cs typeface="Arial"/>
              </a:rPr>
              <a:t>5</a:t>
            </a:r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 kg/s dust ejected)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74A3B6-13AC-284E-B799-07D351600F22}"/>
              </a:ext>
            </a:extLst>
          </p:cNvPr>
          <p:cNvSpPr txBox="1">
            <a:spLocks/>
          </p:cNvSpPr>
          <p:nvPr/>
        </p:nvSpPr>
        <p:spPr>
          <a:xfrm>
            <a:off x="93004" y="3185932"/>
            <a:ext cx="8514080" cy="115400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11143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0728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031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9897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9482" indent="-311143" algn="l" defTabSz="609585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2" dirty="0">
                <a:solidFill>
                  <a:schemeClr val="bg1"/>
                </a:solidFill>
                <a:cs typeface="Arial"/>
              </a:rPr>
              <a:t>Outreach!</a:t>
            </a:r>
          </a:p>
          <a:p>
            <a:pPr lvl="1"/>
            <a:r>
              <a:rPr lang="en-US" sz="1600" dirty="0">
                <a:solidFill>
                  <a:schemeClr val="bg1"/>
                </a:solidFill>
                <a:cs typeface="Arial"/>
              </a:rPr>
              <a:t>Public will see the comet with their naked eye from Earth and up close from Xenia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17FBF4AB-438D-1442-A9E4-0FB104228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285582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B54A95E-FFA7-0E4B-8B48-5186C8C8A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376238"/>
            <a:ext cx="6667500" cy="4391025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BFA29A8-E05E-1444-8C60-1EB3BCB62E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57851FBE-9101-8540-A53F-342E55B31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13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F8A48E-F5DF-804A-B3E2-910155F6506A}"/>
              </a:ext>
            </a:extLst>
          </p:cNvPr>
          <p:cNvSpPr txBox="1"/>
          <p:nvPr/>
        </p:nvSpPr>
        <p:spPr>
          <a:xfrm>
            <a:off x="1473620" y="4461877"/>
            <a:ext cx="25996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Credit: Cherie Benoit at Flickr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A325D6C0-4CBA-5B48-A215-B3FA5E4C3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32679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890876-C785-974C-A81C-0A99E1007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769" y="408925"/>
            <a:ext cx="4642463" cy="4144282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247F1D9-0F1F-2145-A9DF-E90F20AC98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9C74E8B3-740A-4441-9FD8-7DAB0C0A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14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C1D825-A8DD-0E4D-84D1-61A49F2A7503}"/>
              </a:ext>
            </a:extLst>
          </p:cNvPr>
          <p:cNvSpPr txBox="1"/>
          <p:nvPr/>
        </p:nvSpPr>
        <p:spPr>
          <a:xfrm>
            <a:off x="2176423" y="4542862"/>
            <a:ext cx="3030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Credit: Wally </a:t>
            </a:r>
            <a:r>
              <a:rPr lang="en-US" sz="800" dirty="0" err="1">
                <a:solidFill>
                  <a:schemeClr val="bg1"/>
                </a:solidFill>
              </a:rPr>
              <a:t>Pacholka</a:t>
            </a:r>
            <a:endParaRPr lang="en-US" sz="800" dirty="0">
              <a:solidFill>
                <a:schemeClr val="bg1"/>
              </a:solidFill>
            </a:endParaRPr>
          </a:p>
          <a:p>
            <a:endParaRPr lang="en-US" sz="800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313F50F8-FDC2-A24C-A36E-D02C52DC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58747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DA46D3-0039-2F44-B740-8B46FDB52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300" y="762000"/>
            <a:ext cx="5867400" cy="3619500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A62F52C-F948-A34F-9CF5-2846B55B41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7D26D045-865B-2B47-B89E-6FF2B020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15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DF1682-6F39-8B43-A1D4-5A3F014B6781}"/>
              </a:ext>
            </a:extLst>
          </p:cNvPr>
          <p:cNvSpPr txBox="1"/>
          <p:nvPr/>
        </p:nvSpPr>
        <p:spPr>
          <a:xfrm>
            <a:off x="1638300" y="4381500"/>
            <a:ext cx="18001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Credit: Paul Sutherland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FCC31763-8F52-F04E-B734-5E45E6DB2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13777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EA75799-90F3-1043-B594-A6719A15B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356" y="237536"/>
            <a:ext cx="3120436" cy="4076698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A529BC2-2E2F-454C-A316-855221CC04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BD2108BC-FB56-7442-B6BD-E4F790F10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43A54DEF-C839-3F44-B124-09A70F3EA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D5408E-6978-014B-B73F-FB809999E79E}"/>
              </a:ext>
            </a:extLst>
          </p:cNvPr>
          <p:cNvSpPr txBox="1"/>
          <p:nvPr/>
        </p:nvSpPr>
        <p:spPr>
          <a:xfrm>
            <a:off x="2778356" y="4343084"/>
            <a:ext cx="2864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Credit: Philipp Salzgeber</a:t>
            </a:r>
          </a:p>
        </p:txBody>
      </p:sp>
    </p:spTree>
    <p:extLst>
      <p:ext uri="{BB962C8B-B14F-4D97-AF65-F5344CB8AC3E}">
        <p14:creationId xmlns:p14="http://schemas.microsoft.com/office/powerpoint/2010/main" val="1080587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F11BD11-8037-784A-9879-016168B6B2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5F4C8-B975-A449-80BE-3998E0A7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Xenia Scientific and Programmatic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771525"/>
            <a:ext cx="8513763" cy="39401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Science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Explore a long-period comet up close and understand the nature of the diversity among comets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Constrain the temperature of the edge of the protoplanetary disk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Pathfinding 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First close approach of a long period comet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First “reactive” mission, with many applications down the line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Scout is important for assessing risk (~38 km/s, 10</a:t>
            </a:r>
            <a:r>
              <a:rPr lang="en-US" sz="1500" baseline="30000" dirty="0">
                <a:solidFill>
                  <a:schemeClr val="bg1"/>
                </a:solidFill>
                <a:latin typeface="Arial"/>
                <a:cs typeface="Arial"/>
              </a:rPr>
              <a:t>5</a:t>
            </a:r>
            <a:r>
              <a:rPr lang="en-US" sz="1500" dirty="0">
                <a:solidFill>
                  <a:schemeClr val="bg1"/>
                </a:solidFill>
                <a:latin typeface="Arial"/>
                <a:cs typeface="Arial"/>
              </a:rPr>
              <a:t> kg/s dust ejected)</a:t>
            </a:r>
          </a:p>
          <a:p>
            <a:r>
              <a:rPr lang="en-US" sz="2002" dirty="0">
                <a:solidFill>
                  <a:schemeClr val="bg1"/>
                </a:solidFill>
                <a:cs typeface="Arial"/>
              </a:rPr>
              <a:t>Outreach!</a:t>
            </a:r>
          </a:p>
          <a:p>
            <a:pPr lvl="1"/>
            <a:r>
              <a:rPr lang="en-US" sz="1600" dirty="0">
                <a:solidFill>
                  <a:schemeClr val="bg1"/>
                </a:solidFill>
                <a:cs typeface="Arial"/>
              </a:rPr>
              <a:t>Public will see the comet with their naked eye from Earth and up close from Xenia</a:t>
            </a:r>
          </a:p>
          <a:p>
            <a:r>
              <a:rPr lang="en-US" dirty="0">
                <a:solidFill>
                  <a:schemeClr val="bg1"/>
                </a:solidFill>
                <a:cs typeface="Arial"/>
              </a:rPr>
              <a:t>Technology demonstration opportunity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cs typeface="Arial"/>
              </a:rPr>
              <a:t>Autonomous science data return</a:t>
            </a:r>
          </a:p>
          <a:p>
            <a:pPr lvl="1"/>
            <a:r>
              <a:rPr lang="en-US" sz="1500" dirty="0">
                <a:solidFill>
                  <a:schemeClr val="bg1"/>
                </a:solidFill>
                <a:cs typeface="Arial"/>
              </a:rPr>
              <a:t>Deep-space </a:t>
            </a:r>
            <a:r>
              <a:rPr lang="en-US" sz="1500" dirty="0" err="1">
                <a:solidFill>
                  <a:schemeClr val="bg1"/>
                </a:solidFill>
                <a:cs typeface="Arial"/>
              </a:rPr>
              <a:t>SmallSat</a:t>
            </a:r>
            <a:r>
              <a:rPr lang="en-US" sz="1500" dirty="0">
                <a:solidFill>
                  <a:schemeClr val="bg1"/>
                </a:solidFill>
                <a:cs typeface="Arial"/>
              </a:rPr>
              <a:t> propulsion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1EED0217-5307-C24F-A2A4-4FB4D6805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105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E2FB30-51AC-974A-A27F-F91F364AD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Xenia mission goals are enabled by using small spacecraft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1DD49-9B3D-C048-9372-3D362783E102}"/>
              </a:ext>
            </a:extLst>
          </p:cNvPr>
          <p:cNvSpPr txBox="1">
            <a:spLocks/>
          </p:cNvSpPr>
          <p:nvPr/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/>
              <a:t>05/12/2020</a:t>
            </a:r>
            <a:endParaRPr lang="en-US" sz="1350" dirty="0"/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30AA5C87-7F9F-1140-8683-842FBDDFFAF0}"/>
              </a:ext>
            </a:extLst>
          </p:cNvPr>
          <p:cNvSpPr txBox="1">
            <a:spLocks/>
          </p:cNvSpPr>
          <p:nvPr/>
        </p:nvSpPr>
        <p:spPr>
          <a:xfrm>
            <a:off x="7467600" y="4810444"/>
            <a:ext cx="1139484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E08127-DD3D-7246-9812-C37C128117BC}" type="slidenum">
              <a:rPr lang="en-US" sz="1350"/>
              <a:pPr/>
              <a:t>18</a:t>
            </a:fld>
            <a:endParaRPr lang="en-US" sz="1350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8426925-F21E-AF4B-863D-D75E94C557C9}"/>
              </a:ext>
            </a:extLst>
          </p:cNvPr>
          <p:cNvSpPr txBox="1">
            <a:spLocks/>
          </p:cNvSpPr>
          <p:nvPr/>
        </p:nvSpPr>
        <p:spPr>
          <a:xfrm>
            <a:off x="7581900" y="4924744"/>
            <a:ext cx="1139484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E08127-DD3D-7246-9812-C37C128117BC}" type="slidenum">
              <a:rPr lang="en-US" sz="1350"/>
              <a:pPr/>
              <a:t>18</a:t>
            </a:fld>
            <a:endParaRPr lang="en-US" sz="135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19B3126E-FEED-1E40-8E65-065C2A956DBE}"/>
              </a:ext>
            </a:extLst>
          </p:cNvPr>
          <p:cNvSpPr txBox="1">
            <a:spLocks/>
          </p:cNvSpPr>
          <p:nvPr/>
        </p:nvSpPr>
        <p:spPr>
          <a:xfrm>
            <a:off x="1676401" y="4802823"/>
            <a:ext cx="5791199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Pre-Decisional Information – For Planning and Discussion Purposes Only</a:t>
            </a:r>
          </a:p>
          <a:p>
            <a:pPr algn="ctr"/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5683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3B65021-6002-BA40-AADF-1399460D0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C7958E5-6E57-A44E-B595-5CF6B2360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19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BE89AB8-2AD4-2440-903F-1C6A903B29B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Driving Requirements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60B6FF4-8D85-E444-8191-8FE7685D7FC3}"/>
              </a:ext>
            </a:extLst>
          </p:cNvPr>
          <p:cNvGraphicFramePr>
            <a:graphicFrameLocks noGrp="1"/>
          </p:cNvGraphicFramePr>
          <p:nvPr/>
        </p:nvGraphicFramePr>
        <p:xfrm>
          <a:off x="1035789" y="1170274"/>
          <a:ext cx="7072423" cy="2802955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1427904">
                  <a:extLst>
                    <a:ext uri="{9D8B030D-6E8A-4147-A177-3AD203B41FA5}">
                      <a16:colId xmlns:a16="http://schemas.microsoft.com/office/drawing/2014/main" val="618061556"/>
                    </a:ext>
                  </a:extLst>
                </a:gridCol>
                <a:gridCol w="4122098">
                  <a:extLst>
                    <a:ext uri="{9D8B030D-6E8A-4147-A177-3AD203B41FA5}">
                      <a16:colId xmlns:a16="http://schemas.microsoft.com/office/drawing/2014/main" val="2991043626"/>
                    </a:ext>
                  </a:extLst>
                </a:gridCol>
                <a:gridCol w="1522421">
                  <a:extLst>
                    <a:ext uri="{9D8B030D-6E8A-4147-A177-3AD203B41FA5}">
                      <a16:colId xmlns:a16="http://schemas.microsoft.com/office/drawing/2014/main" val="3015223163"/>
                    </a:ext>
                  </a:extLst>
                </a:gridCol>
              </a:tblGrid>
              <a:tr h="32267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Short Name</a:t>
                      </a:r>
                    </a:p>
                  </a:txBody>
                  <a:tcPr marL="79565" marR="79565" marT="39782" marB="39782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Requirement</a:t>
                      </a:r>
                    </a:p>
                  </a:txBody>
                  <a:tcPr marL="79565" marR="79565" marT="39782" marB="39782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Drives</a:t>
                      </a:r>
                    </a:p>
                  </a:txBody>
                  <a:tcPr marL="79565" marR="79565" marT="39782" marB="39782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843896"/>
                  </a:ext>
                </a:extLst>
              </a:tr>
              <a:tr h="5139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Mass</a:t>
                      </a:r>
                    </a:p>
                  </a:txBody>
                  <a:tcPr marL="79565" marR="79565" marT="39782" marB="3978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The mass of each spacecraft shall not exceed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75 kg (150 kg total)</a:t>
                      </a:r>
                    </a:p>
                  </a:txBody>
                  <a:tcPr marL="79565" marR="79565" marT="39782" marB="3978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Flight system and payload</a:t>
                      </a:r>
                    </a:p>
                  </a:txBody>
                  <a:tcPr marL="79565" marR="79565" marT="39782" marB="3978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265936"/>
                  </a:ext>
                </a:extLst>
              </a:tr>
              <a:tr h="73107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Launch Energy</a:t>
                      </a:r>
                    </a:p>
                  </a:txBody>
                  <a:tcPr marL="79565" marR="79565" marT="39782" marB="3978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The launch vehicle shall directly inject the two spacecraft on an intercept trajectory with an energy of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&gt;57 km</a:t>
                      </a:r>
                      <a:r>
                        <a:rPr lang="en-US" sz="1400" b="1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/s</a:t>
                      </a:r>
                      <a:r>
                        <a:rPr lang="en-US" sz="1400" b="1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79565" marR="79565" marT="39782" marB="3978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Flight system and navigation</a:t>
                      </a:r>
                    </a:p>
                  </a:txBody>
                  <a:tcPr marL="79565" marR="79565" marT="39782" marB="3978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287640"/>
                  </a:ext>
                </a:extLst>
              </a:tr>
              <a:tr h="5139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Launch Date</a:t>
                      </a:r>
                    </a:p>
                  </a:txBody>
                  <a:tcPr marL="79565" marR="79565" marT="39782" marB="3978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The spacecraft shall launch no later than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February 2022</a:t>
                      </a:r>
                    </a:p>
                  </a:txBody>
                  <a:tcPr marL="79565" marR="79565" marT="39782" marB="3978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Schedule (all)</a:t>
                      </a:r>
                    </a:p>
                  </a:txBody>
                  <a:tcPr marL="79565" marR="79565" marT="39782" marB="3978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485338"/>
                  </a:ext>
                </a:extLst>
              </a:tr>
              <a:tr h="721391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Post-Encounter Data Return</a:t>
                      </a:r>
                    </a:p>
                  </a:txBody>
                  <a:tcPr marL="79565" marR="79565" marT="39782" marB="3978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The spacecraft shall return at least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 Gb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of data from the encounter before end of mission</a:t>
                      </a:r>
                    </a:p>
                  </a:txBody>
                  <a:tcPr marL="79565" marR="79565" marT="39782" marB="3978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Flight and ground systems</a:t>
                      </a:r>
                    </a:p>
                  </a:txBody>
                  <a:tcPr marL="79565" marR="79565" marT="39782" marB="3978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070535"/>
                  </a:ext>
                </a:extLst>
              </a:tr>
            </a:tbl>
          </a:graphicData>
        </a:graphic>
      </p:graphicFrame>
      <p:sp>
        <p:nvSpPr>
          <p:cNvPr id="2" name="Left Brace 1">
            <a:extLst>
              <a:ext uri="{FF2B5EF4-FFF2-40B4-BE49-F238E27FC236}">
                <a16:creationId xmlns:a16="http://schemas.microsoft.com/office/drawing/2014/main" id="{7B99F185-B122-B348-843F-5523F9EB71BF}"/>
              </a:ext>
            </a:extLst>
          </p:cNvPr>
          <p:cNvSpPr/>
          <p:nvPr/>
        </p:nvSpPr>
        <p:spPr>
          <a:xfrm>
            <a:off x="701936" y="1492624"/>
            <a:ext cx="233979" cy="1742738"/>
          </a:xfrm>
          <a:prstGeom prst="leftBrace">
            <a:avLst>
              <a:gd name="adj1" fmla="val 135919"/>
              <a:gd name="adj2" fmla="val 49074"/>
            </a:avLst>
          </a:prstGeom>
          <a:ln w="381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EEB931-1EF8-1347-A4D8-4F223136A906}"/>
              </a:ext>
            </a:extLst>
          </p:cNvPr>
          <p:cNvSpPr txBox="1"/>
          <p:nvPr/>
        </p:nvSpPr>
        <p:spPr>
          <a:xfrm rot="16200000">
            <a:off x="-269060" y="2133159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SmallSat</a:t>
            </a: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2F232D55-B276-7640-B8B0-3C2709F72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90853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902460" y="359564"/>
            <a:ext cx="6858205" cy="4452731"/>
            <a:chOff x="2608077" y="726600"/>
            <a:chExt cx="9144273" cy="5936975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2381" y="1016001"/>
              <a:ext cx="7346908" cy="5647574"/>
            </a:xfrm>
            <a:prstGeom prst="rect">
              <a:avLst/>
            </a:prstGeom>
            <a:effectLst/>
          </p:spPr>
        </p:pic>
        <p:sp>
          <p:nvSpPr>
            <p:cNvPr id="9" name="TextBox 8"/>
            <p:cNvSpPr txBox="1"/>
            <p:nvPr/>
          </p:nvSpPr>
          <p:spPr>
            <a:xfrm>
              <a:off x="10249289" y="5486031"/>
              <a:ext cx="1503061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Solar Arrays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944193" y="3214856"/>
              <a:ext cx="1284967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High-Gain</a:t>
              </a:r>
            </a:p>
            <a:p>
              <a:r>
                <a:rPr lang="en-US" sz="1350" dirty="0"/>
                <a:t>Antenna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6479036" y="3239118"/>
              <a:ext cx="1991528" cy="915117"/>
            </a:xfrm>
            <a:prstGeom prst="straightConnector1">
              <a:avLst/>
            </a:prstGeom>
            <a:ln w="50800" cmpd="sng">
              <a:solidFill>
                <a:srgbClr val="00B0F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2608077" y="5624754"/>
              <a:ext cx="2381529" cy="159140"/>
            </a:xfrm>
            <a:prstGeom prst="straightConnector1">
              <a:avLst/>
            </a:prstGeom>
            <a:ln w="50800" cmpd="sng">
              <a:solidFill>
                <a:srgbClr val="00B0F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V="1">
              <a:off x="9039356" y="4673600"/>
              <a:ext cx="1482113" cy="181230"/>
            </a:xfrm>
            <a:prstGeom prst="straightConnector1">
              <a:avLst/>
            </a:prstGeom>
            <a:ln w="50800" cmpd="sng">
              <a:solidFill>
                <a:srgbClr val="00B0F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V="1">
              <a:off x="7403596" y="726600"/>
              <a:ext cx="0" cy="4168869"/>
            </a:xfrm>
            <a:prstGeom prst="straightConnector1">
              <a:avLst/>
            </a:prstGeom>
            <a:ln w="50800" cmpd="sng">
              <a:solidFill>
                <a:srgbClr val="00B0F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V="1">
              <a:off x="6763516" y="726600"/>
              <a:ext cx="0" cy="4065092"/>
            </a:xfrm>
            <a:prstGeom prst="straightConnector1">
              <a:avLst/>
            </a:prstGeom>
            <a:ln w="50800" cmpd="sng">
              <a:solidFill>
                <a:srgbClr val="00B0F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169916" y="5420085"/>
              <a:ext cx="1991528" cy="1057379"/>
            </a:xfrm>
            <a:prstGeom prst="straightConnector1">
              <a:avLst/>
            </a:prstGeom>
            <a:ln w="50800" cmpd="sng">
              <a:solidFill>
                <a:srgbClr val="00B0F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8747878" y="5108330"/>
              <a:ext cx="1470486" cy="595994"/>
            </a:xfrm>
            <a:prstGeom prst="straightConnector1">
              <a:avLst/>
            </a:prstGeom>
            <a:ln w="50800" cmpd="sng">
              <a:solidFill>
                <a:srgbClr val="00B0F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7736402" y="1221885"/>
              <a:ext cx="201593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UV Spectrometer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786610" y="1081901"/>
              <a:ext cx="1656865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350" dirty="0"/>
                <a:t>Narrow-Angle</a:t>
              </a:r>
            </a:p>
            <a:p>
              <a:pPr algn="r"/>
              <a:r>
                <a:rPr lang="en-US" sz="1350" dirty="0"/>
                <a:t>Camera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0179506" y="3827423"/>
              <a:ext cx="1438856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Wide-Angle</a:t>
              </a:r>
            </a:p>
            <a:p>
              <a:r>
                <a:rPr lang="en-US" sz="1350" dirty="0"/>
                <a:t>Camera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992173" y="5906022"/>
              <a:ext cx="2080143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Medium- &amp; Low-</a:t>
              </a:r>
            </a:p>
            <a:p>
              <a:r>
                <a:rPr lang="en-US" sz="1350" dirty="0"/>
                <a:t>     Gain Antennas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432082" y="4871340"/>
              <a:ext cx="1503061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Star Tracker</a:t>
              </a:r>
            </a:p>
          </p:txBody>
        </p:sp>
      </p:grpSp>
      <p:sp>
        <p:nvSpPr>
          <p:cNvPr id="25" name="Slide Number Placeholder 6">
            <a:extLst>
              <a:ext uri="{FF2B5EF4-FFF2-40B4-BE49-F238E27FC236}">
                <a16:creationId xmlns:a16="http://schemas.microsoft.com/office/drawing/2014/main" id="{8834FBAA-5046-CF42-B6A3-DB333CACA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20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65AAC4-C1A1-8846-9E81-4695EFFCA05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957" y="102238"/>
            <a:ext cx="8513763" cy="433387"/>
          </a:xfrm>
        </p:spPr>
        <p:txBody>
          <a:bodyPr/>
          <a:lstStyle/>
          <a:p>
            <a:r>
              <a:rPr lang="en-US" dirty="0"/>
              <a:t>Current Configuration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86532D10-807A-2E4B-A618-7C819F677C4C}"/>
              </a:ext>
            </a:extLst>
          </p:cNvPr>
          <p:cNvSpPr txBox="1">
            <a:spLocks/>
          </p:cNvSpPr>
          <p:nvPr/>
        </p:nvSpPr>
        <p:spPr>
          <a:xfrm>
            <a:off x="254001" y="4802824"/>
            <a:ext cx="1137920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>
                    <a:lumMod val="75000"/>
                  </a:schemeClr>
                </a:solidFill>
              </a:rPr>
              <a:t>05/12/2020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4D5DAB7-045A-694E-A478-30243B863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915" y="492190"/>
            <a:ext cx="1469997" cy="107681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36613E0-C119-094C-A20C-04D903F5A211}"/>
              </a:ext>
            </a:extLst>
          </p:cNvPr>
          <p:cNvSpPr txBox="1"/>
          <p:nvPr/>
        </p:nvSpPr>
        <p:spPr>
          <a:xfrm>
            <a:off x="7281895" y="1698764"/>
            <a:ext cx="76174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Stowed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E3FFE2-AF38-E74A-90D0-35F3DA105070}"/>
              </a:ext>
            </a:extLst>
          </p:cNvPr>
          <p:cNvSpPr txBox="1"/>
          <p:nvPr/>
        </p:nvSpPr>
        <p:spPr>
          <a:xfrm>
            <a:off x="312142" y="516737"/>
            <a:ext cx="1436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Artist’s Concept</a:t>
            </a:r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07277810-AC25-054E-85D3-4A69DE774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03073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DEB360D-8FE4-F54C-BAEF-1DE6BA87D8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D488075-E484-7946-9B39-9A6E844A3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21</a:t>
            </a:fld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CF39503-2E58-9147-939C-5F25FEBD6A1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90538" y="1598613"/>
            <a:ext cx="8653462" cy="2719387"/>
          </a:xfrm>
        </p:spPr>
        <p:txBody>
          <a:bodyPr anchor="ctr"/>
          <a:lstStyle/>
          <a:p>
            <a:r>
              <a:rPr lang="en-US" dirty="0">
                <a:solidFill>
                  <a:schemeClr val="bg1"/>
                </a:solidFill>
              </a:rPr>
              <a:t>Extremely rapid turn-around time (~24-month project from start to launch)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Need all subsystems to be ready for integration </a:t>
            </a:r>
          </a:p>
          <a:p>
            <a:r>
              <a:rPr lang="en-US" dirty="0">
                <a:solidFill>
                  <a:schemeClr val="bg1"/>
                </a:solidFill>
              </a:rPr>
              <a:t>Large amounts of launch energy required to encounter (C</a:t>
            </a:r>
            <a:r>
              <a:rPr lang="en-US" baseline="-25000" dirty="0">
                <a:solidFill>
                  <a:schemeClr val="bg1"/>
                </a:solidFill>
              </a:rPr>
              <a:t>3</a:t>
            </a:r>
            <a:r>
              <a:rPr lang="en-US" dirty="0">
                <a:solidFill>
                  <a:schemeClr val="bg1"/>
                </a:solidFill>
              </a:rPr>
              <a:t> of &gt;57 km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These types of opportunities almost never land in launch energy-friendly places</a:t>
            </a:r>
          </a:p>
          <a:p>
            <a:r>
              <a:rPr lang="en-US" dirty="0">
                <a:solidFill>
                  <a:schemeClr val="bg1"/>
                </a:solidFill>
              </a:rPr>
              <a:t>High-risk, high-reward exploration to time-limited visiting body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Schedule slip means missing the opportunity!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4D8D1B-ED03-214E-99C8-DDC793F88C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Paradigm Shift in </a:t>
            </a:r>
            <a:r>
              <a:rPr lang="en-US" dirty="0" err="1">
                <a:solidFill>
                  <a:schemeClr val="bg1"/>
                </a:solidFill>
              </a:rPr>
              <a:t>SmallSat</a:t>
            </a:r>
            <a:r>
              <a:rPr lang="en-US" dirty="0">
                <a:solidFill>
                  <a:schemeClr val="bg1"/>
                </a:solidFill>
              </a:rPr>
              <a:t> Exploration | Constraints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CF0486D0-BEB2-7447-849D-F7E0B3740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5430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2740986-2F34-3847-A0E3-7AD452CB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0FF22ABF-70ED-464C-902E-FF730AAE4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22</a:t>
            </a:fld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F85BAC-DE0B-2846-BF9B-1F3F00CC5E9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8513763" cy="344805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Efficient </a:t>
            </a:r>
            <a:r>
              <a:rPr lang="en-US" dirty="0" err="1">
                <a:solidFill>
                  <a:schemeClr val="bg1"/>
                </a:solidFill>
              </a:rPr>
              <a:t>SmallSat</a:t>
            </a:r>
            <a:r>
              <a:rPr lang="en-US" dirty="0">
                <a:solidFill>
                  <a:schemeClr val="bg1"/>
                </a:solidFill>
              </a:rPr>
              <a:t> deep space propulsion (</a:t>
            </a:r>
            <a:r>
              <a:rPr lang="en-US" dirty="0" err="1">
                <a:solidFill>
                  <a:schemeClr val="bg1"/>
                </a:solidFill>
              </a:rPr>
              <a:t>Isp</a:t>
            </a:r>
            <a:r>
              <a:rPr lang="en-US" dirty="0">
                <a:solidFill>
                  <a:schemeClr val="bg1"/>
                </a:solidFill>
              </a:rPr>
              <a:t> &gt; 200)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Several companies and institutions who are trying, but no existing, flight proven systems</a:t>
            </a:r>
          </a:p>
          <a:p>
            <a:r>
              <a:rPr lang="en-US" dirty="0">
                <a:solidFill>
                  <a:schemeClr val="bg1"/>
                </a:solidFill>
              </a:rPr>
              <a:t>Flight-proven, stowable HGAs and autonomous data return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Need capability to return science data after fast fly-by</a:t>
            </a:r>
          </a:p>
          <a:p>
            <a:r>
              <a:rPr lang="en-US" dirty="0">
                <a:solidFill>
                  <a:schemeClr val="bg1"/>
                </a:solidFill>
              </a:rPr>
              <a:t>Rapid turnout for COTS subsystems and components capable of use in deep space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E.g. SDL IRIS radio</a:t>
            </a:r>
          </a:p>
          <a:p>
            <a:r>
              <a:rPr lang="en-US" b="1" dirty="0">
                <a:solidFill>
                  <a:schemeClr val="bg1"/>
                </a:solidFill>
              </a:rPr>
              <a:t>No programmatic opportunity for rapid response missions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Existing AO scheme does not allow for missions to take advantage of fleeting opportunities like visiting a passing by comet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5D141B-0C6A-6B4F-904E-6F8B7E6E542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Enabling Capabilities for Rapid </a:t>
            </a:r>
            <a:r>
              <a:rPr lang="en-US" dirty="0" err="1">
                <a:solidFill>
                  <a:schemeClr val="bg1"/>
                </a:solidFill>
              </a:rPr>
              <a:t>SmallSat</a:t>
            </a:r>
            <a:r>
              <a:rPr lang="en-US" dirty="0">
                <a:solidFill>
                  <a:schemeClr val="bg1"/>
                </a:solidFill>
              </a:rPr>
              <a:t> Exploration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EFA0E2EB-700A-914E-B05E-F650E4D83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32057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E656B51-2B7C-A44D-8BFD-2353AAC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5D0D5-450C-1146-9E1F-7A9183196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23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0E048-BB34-C346-93A5-165EFC45625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8353425" cy="33115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OCCs and ISOs hold some of the most pressing secrets about the formation of our solar system but are not easy to get to</a:t>
            </a:r>
          </a:p>
          <a:p>
            <a:r>
              <a:rPr lang="en-US" dirty="0">
                <a:solidFill>
                  <a:schemeClr val="bg1"/>
                </a:solidFill>
              </a:rPr>
              <a:t>Missions of opportunity are often characterized by high energy and inclination orbits and quick time to respond</a:t>
            </a:r>
          </a:p>
          <a:p>
            <a:r>
              <a:rPr lang="en-US" dirty="0">
                <a:solidFill>
                  <a:schemeClr val="bg1"/>
                </a:solidFill>
              </a:rPr>
              <a:t>Need the capability to respond to incredible science opportunities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2700" b="1" dirty="0">
                <a:solidFill>
                  <a:schemeClr val="bg1"/>
                </a:solidFill>
              </a:rPr>
              <a:t>We are eager for our first flyby of an OCC or ISO!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E34A1E-CF5C-9245-8D04-1AF4D1E1E0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Summary (1)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CACF2034-4E05-7C48-A8B5-99C97D63B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38141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7D6CE50-D88B-3C44-8EE8-BFC6CFDDEF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999" y="4802823"/>
            <a:ext cx="1422401" cy="274637"/>
          </a:xfrm>
        </p:spPr>
        <p:txBody>
          <a:bodyPr/>
          <a:lstStyle/>
          <a:p>
            <a:r>
              <a:rPr lang="en-US" dirty="0"/>
              <a:t>05/12/2020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5D0D5-450C-1146-9E1F-7A9183196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67600" y="4802823"/>
            <a:ext cx="586130" cy="272097"/>
          </a:xfrm>
        </p:spPr>
        <p:txBody>
          <a:bodyPr/>
          <a:lstStyle/>
          <a:p>
            <a:fld id="{F1E08127-DD3D-7246-9812-C37C128117BC}" type="slidenum">
              <a:rPr lang="en-US" smtClean="0"/>
              <a:t>24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0E048-BB34-C346-93A5-165EFC45625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1006475"/>
            <a:ext cx="8353425" cy="362108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Need to leverage commercial parts and rapid development cycles to respond to infrequent, fleeting opportunities with great science potential</a:t>
            </a:r>
          </a:p>
          <a:p>
            <a:r>
              <a:rPr lang="en-US" dirty="0">
                <a:solidFill>
                  <a:schemeClr val="bg1"/>
                </a:solidFill>
              </a:rPr>
              <a:t>Reactive mission to OCC is technically feasible; design can be adapted for other far-away visitors like OCCs and ISOs</a:t>
            </a:r>
          </a:p>
          <a:p>
            <a:r>
              <a:rPr lang="en-US" dirty="0">
                <a:solidFill>
                  <a:schemeClr val="bg1"/>
                </a:solidFill>
              </a:rPr>
              <a:t>Programmatic elements are not in place to quickly mobilize to respond to an opportunity like a passing OCC or ISO</a:t>
            </a:r>
          </a:p>
          <a:p>
            <a:pPr marL="0" indent="0">
              <a:buNone/>
            </a:pPr>
            <a:br>
              <a:rPr lang="en-US" dirty="0"/>
            </a:br>
            <a:endParaRPr lang="en-US" dirty="0">
              <a:solidFill>
                <a:schemeClr val="bg1"/>
              </a:solidFill>
            </a:endParaRPr>
          </a:p>
          <a:p>
            <a:r>
              <a:rPr lang="en-US" sz="2700" b="1" dirty="0">
                <a:solidFill>
                  <a:schemeClr val="bg1"/>
                </a:solidFill>
              </a:rPr>
              <a:t>We need to get ready to respond to an approaching OCC or ISO!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E34A1E-CF5C-9245-8D04-1AF4D1E1E0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8513763" cy="4333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Summary (2)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C5EBE44F-85F0-2448-9123-1E1BBED25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/>
              <a:t>Pre-Decisional Information – For Planning and Discussion Purposes Only</a:t>
            </a:r>
          </a:p>
          <a:p>
            <a:r>
              <a:rPr lang="en-US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29684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EBB956-46E3-DE48-BB38-59FB77719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B3C8-D16C-4285-BF05-882F83494820}" type="datetime1">
              <a:rPr lang="en-US" smtClean="0"/>
              <a:t>5/5/20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36D7A-BC64-B042-842E-CA0D51F43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E52C20A-AF5E-284D-846B-919808E7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6401" y="4802823"/>
            <a:ext cx="5791199" cy="274637"/>
          </a:xfrm>
        </p:spPr>
        <p:txBody>
          <a:bodyPr/>
          <a:lstStyle/>
          <a:p>
            <a:r>
              <a:rPr lang="en-US" dirty="0"/>
              <a:t>Pre-Decisional Information – For Planning and Discussion Purposes Only</a:t>
            </a:r>
          </a:p>
          <a:p>
            <a:r>
              <a:rPr lang="en-US" dirty="0"/>
              <a:t>© 2020.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060432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522&quot;&gt;&lt;object type=&quot;3&quot; unique_id=&quot;10523&quot;&gt;&lt;property id=&quot;20148&quot; value=&quot;5&quot;/&gt;&lt;property id=&quot;20300&quot; value=&quot;Slide 1&quot;/&gt;&lt;property id=&quot;20307&quot; value=&quot;277&quot;/&gt;&lt;/object&gt;&lt;object type=&quot;3&quot; unique_id=&quot;10524&quot;&gt;&lt;property id=&quot;20148&quot; value=&quot;5&quot;/&gt;&lt;property id=&quot;20300&quot; value=&quot;Slide 2&quot;/&gt;&lt;property id=&quot;20307&quot; value=&quot;281&quot;/&gt;&lt;/object&gt;&lt;object type=&quot;3&quot; unique_id=&quot;10525&quot;&gt;&lt;property id=&quot;20148&quot; value=&quot;5&quot;/&gt;&lt;property id=&quot;20300&quot; value=&quot;Slide 3&quot;/&gt;&lt;property id=&quot;20307&quot; value=&quot;280&quot;/&gt;&lt;/object&gt;&lt;object type=&quot;3&quot; unique_id=&quot;10526&quot;&gt;&lt;property id=&quot;20148&quot; value=&quot;5&quot;/&gt;&lt;property id=&quot;20300&quot; value=&quot;Slide 4&quot;/&gt;&lt;property id=&quot;20307&quot; value=&quot;278&quot;/&gt;&lt;/object&gt;&lt;/object&gt;&lt;object type=&quot;8&quot; unique_id=&quot;10532&quot;&gt;&lt;/object&gt;&lt;/object&gt;&lt;/database&gt;"/>
  <p:tag name="MMPROD_NEXTUNIQUEID" val="10010"/>
  <p:tag name="SECTOMILLISECCONVERTED" val="1"/>
</p:tagLst>
</file>

<file path=ppt/theme/theme1.xml><?xml version="1.0" encoding="utf-8"?>
<a:theme xmlns:a="http://schemas.openxmlformats.org/drawingml/2006/main" name="NASAjpl-White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>
              <a:lumMod val="65000"/>
            </a:schemeClr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ASAjpl-Black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arrow"/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13233</TotalTime>
  <Words>2108</Words>
  <Application>Microsoft Macintosh PowerPoint</Application>
  <PresentationFormat>On-screen Show (16:9)</PresentationFormat>
  <Paragraphs>310</Paragraphs>
  <Slides>25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NASAjpl-WhiteTheme-16x9-vA6</vt:lpstr>
      <vt:lpstr>NASAjpl-BlackTheme-16x9-vA6</vt:lpstr>
      <vt:lpstr>Xenia  SmallSat Rapid Response Flyby to Oort Cloud Comets and Interstellar Objects  Presenter: Benjamin Donitz Jet Propulsion Laboratory,  California Institute of Technology  Interplanetary SmallSat Conference May 12th, 2020</vt:lpstr>
      <vt:lpstr>Authors</vt:lpstr>
      <vt:lpstr>Note on Terminology</vt:lpstr>
      <vt:lpstr>PowerPoint Presentation</vt:lpstr>
      <vt:lpstr>Why do we Want to Explore OCCs?</vt:lpstr>
      <vt:lpstr>Example Comet: C/2017 K2 – A Gift from the Sky</vt:lpstr>
      <vt:lpstr>PowerPoint Presentation</vt:lpstr>
      <vt:lpstr>Future Visitor Exploration</vt:lpstr>
      <vt:lpstr>Xenia Mission Concept</vt:lpstr>
      <vt:lpstr>Xenia Scientific and Programmatic Goals</vt:lpstr>
      <vt:lpstr>Xenia Scientific and Programmatic Goals</vt:lpstr>
      <vt:lpstr>Xenia Scientific and Programmatic Goals</vt:lpstr>
      <vt:lpstr>PowerPoint Presentation</vt:lpstr>
      <vt:lpstr>PowerPoint Presentation</vt:lpstr>
      <vt:lpstr>PowerPoint Presentation</vt:lpstr>
      <vt:lpstr>PowerPoint Presentation</vt:lpstr>
      <vt:lpstr>Xenia Scientific and Programmatic Goals</vt:lpstr>
      <vt:lpstr>PowerPoint Presentation</vt:lpstr>
      <vt:lpstr>Driving Requirements</vt:lpstr>
      <vt:lpstr>Current Configuration</vt:lpstr>
      <vt:lpstr>Paradigm Shift in SmallSat Exploration | Constraints</vt:lpstr>
      <vt:lpstr>Enabling Capabilities for Rapid SmallSat Exploration</vt:lpstr>
      <vt:lpstr>Summary (1)</vt:lpstr>
      <vt:lpstr>Summary (2)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Benji Donitz</cp:lastModifiedBy>
  <cp:revision>132</cp:revision>
  <dcterms:created xsi:type="dcterms:W3CDTF">2016-09-08T21:41:17Z</dcterms:created>
  <dcterms:modified xsi:type="dcterms:W3CDTF">2020-05-05T17:38:29Z</dcterms:modified>
</cp:coreProperties>
</file>