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481" r:id="rId3"/>
    <p:sldId id="519" r:id="rId4"/>
    <p:sldId id="483" r:id="rId5"/>
    <p:sldId id="484" r:id="rId6"/>
    <p:sldId id="504" r:id="rId7"/>
    <p:sldId id="307" r:id="rId8"/>
    <p:sldId id="490" r:id="rId9"/>
    <p:sldId id="496" r:id="rId10"/>
    <p:sldId id="497" r:id="rId11"/>
    <p:sldId id="501" r:id="rId12"/>
    <p:sldId id="507" r:id="rId13"/>
    <p:sldId id="509" r:id="rId14"/>
    <p:sldId id="511" r:id="rId15"/>
    <p:sldId id="508" r:id="rId16"/>
    <p:sldId id="505" r:id="rId17"/>
    <p:sldId id="514" r:id="rId18"/>
    <p:sldId id="515" r:id="rId19"/>
    <p:sldId id="517" r:id="rId20"/>
    <p:sldId id="516" r:id="rId21"/>
    <p:sldId id="4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3A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39"/>
    <p:restoredTop sz="80762"/>
  </p:normalViewPr>
  <p:slideViewPr>
    <p:cSldViewPr snapToGrid="0" snapToObjects="1">
      <p:cViewPr>
        <p:scale>
          <a:sx n="72" d="100"/>
          <a:sy n="72" d="100"/>
        </p:scale>
        <p:origin x="110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241721-FFAA-7D40-9AAB-A39108F82410}" type="datetimeFigureOut">
              <a:rPr lang="en-US" smtClean="0"/>
              <a:t>5/5/20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D66CC-5A7E-A64A-9680-853F580BA2F7}" type="slidenum">
              <a:rPr lang="en-US" smtClean="0"/>
              <a:t>‹#›</a:t>
            </a:fld>
            <a:endParaRPr lang="en-US"/>
          </a:p>
        </p:txBody>
      </p:sp>
    </p:spTree>
    <p:extLst>
      <p:ext uri="{BB962C8B-B14F-4D97-AF65-F5344CB8AC3E}">
        <p14:creationId xmlns:p14="http://schemas.microsoft.com/office/powerpoint/2010/main" val="3493084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crma.stanford.edu/"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D66CC-5A7E-A64A-9680-853F580BA2F7}" type="slidenum">
              <a:rPr lang="en-US" smtClean="0"/>
              <a:t>1</a:t>
            </a:fld>
            <a:endParaRPr lang="en-US"/>
          </a:p>
        </p:txBody>
      </p:sp>
    </p:spTree>
    <p:extLst>
      <p:ext uri="{BB962C8B-B14F-4D97-AF65-F5344CB8AC3E}">
        <p14:creationId xmlns:p14="http://schemas.microsoft.com/office/powerpoint/2010/main" val="3385587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that led me to this project actually began in 2013, when I visited my first electronic trash processing center in India. </a:t>
            </a:r>
          </a:p>
          <a:p>
            <a:endParaRPr lang="en-US" dirty="0"/>
          </a:p>
          <a:p>
            <a:r>
              <a:rPr lang="en-US" dirty="0"/>
              <a:t>I began making artwork that investigates sustainable design, and our public habits with electronics…</a:t>
            </a:r>
          </a:p>
        </p:txBody>
      </p:sp>
      <p:sp>
        <p:nvSpPr>
          <p:cNvPr id="4" name="Slide Number Placeholder 3"/>
          <p:cNvSpPr>
            <a:spLocks noGrp="1"/>
          </p:cNvSpPr>
          <p:nvPr>
            <p:ph type="sldNum" sz="quarter" idx="5"/>
          </p:nvPr>
        </p:nvSpPr>
        <p:spPr/>
        <p:txBody>
          <a:bodyPr/>
          <a:lstStyle/>
          <a:p>
            <a:fld id="{E31D66CC-5A7E-A64A-9680-853F580BA2F7}" type="slidenum">
              <a:rPr lang="en-US" smtClean="0"/>
              <a:t>2</a:t>
            </a:fld>
            <a:endParaRPr lang="en-US"/>
          </a:p>
        </p:txBody>
      </p:sp>
    </p:spTree>
    <p:extLst>
      <p:ext uri="{BB962C8B-B14F-4D97-AF65-F5344CB8AC3E}">
        <p14:creationId xmlns:p14="http://schemas.microsoft.com/office/powerpoint/2010/main" val="3328711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term thinking– our technology constrains the public imagination, emphasizes lightning fast change, impacts life on many levels. </a:t>
            </a:r>
          </a:p>
        </p:txBody>
      </p:sp>
      <p:sp>
        <p:nvSpPr>
          <p:cNvPr id="4" name="Slide Number Placeholder 3"/>
          <p:cNvSpPr>
            <a:spLocks noGrp="1"/>
          </p:cNvSpPr>
          <p:nvPr>
            <p:ph type="sldNum" sz="quarter" idx="5"/>
          </p:nvPr>
        </p:nvSpPr>
        <p:spPr/>
        <p:txBody>
          <a:bodyPr/>
          <a:lstStyle/>
          <a:p>
            <a:fld id="{E31D66CC-5A7E-A64A-9680-853F580BA2F7}" type="slidenum">
              <a:rPr lang="en-US" smtClean="0"/>
              <a:t>3</a:t>
            </a:fld>
            <a:endParaRPr lang="en-US"/>
          </a:p>
        </p:txBody>
      </p:sp>
    </p:spTree>
    <p:extLst>
      <p:ext uri="{BB962C8B-B14F-4D97-AF65-F5344CB8AC3E}">
        <p14:creationId xmlns:p14="http://schemas.microsoft.com/office/powerpoint/2010/main" val="3981901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Tony Freeman, then-director of the Innovation Foundry.</a:t>
            </a:r>
          </a:p>
          <a:p>
            <a:r>
              <a:rPr lang="en-US" dirty="0"/>
              <a:t>Tony had just given his paper about a spacecraft concept he had recently been working on with the A-Team, which is meant to travel to Proxima B. The exo-planet is 4.2 light years from Earth. 2069. 1/10 the speed of light, to reach the destination in about 42 years. 2111.</a:t>
            </a:r>
          </a:p>
          <a:p>
            <a:r>
              <a:rPr lang="en-US" dirty="0"/>
              <a:t>5 phases of the journey require vastly different technological operations, meaning the craft will necessarily have to change over time.</a:t>
            </a:r>
          </a:p>
          <a:p>
            <a:endParaRPr lang="en-US" dirty="0"/>
          </a:p>
          <a:p>
            <a:r>
              <a:rPr lang="en-US" dirty="0"/>
              <a:t>My ongoing research and artwork about short-term thinking, technological design, and public habits would create a innovative collaboration with the scientists thinking about this very long-term mission. How could my participation offer a different access point for the public? </a:t>
            </a:r>
          </a:p>
        </p:txBody>
      </p:sp>
      <p:sp>
        <p:nvSpPr>
          <p:cNvPr id="4" name="Slide Number Placeholder 3"/>
          <p:cNvSpPr>
            <a:spLocks noGrp="1"/>
          </p:cNvSpPr>
          <p:nvPr>
            <p:ph type="sldNum" sz="quarter" idx="5"/>
          </p:nvPr>
        </p:nvSpPr>
        <p:spPr/>
        <p:txBody>
          <a:bodyPr/>
          <a:lstStyle/>
          <a:p>
            <a:fld id="{E31D66CC-5A7E-A64A-9680-853F580BA2F7}" type="slidenum">
              <a:rPr lang="en-US" smtClean="0"/>
              <a:t>4</a:t>
            </a:fld>
            <a:endParaRPr lang="en-US"/>
          </a:p>
        </p:txBody>
      </p:sp>
    </p:spTree>
    <p:extLst>
      <p:ext uri="{BB962C8B-B14F-4D97-AF65-F5344CB8AC3E}">
        <p14:creationId xmlns:p14="http://schemas.microsoft.com/office/powerpoint/2010/main" val="834221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place where art and science meet– where we all engage in creative thought. </a:t>
            </a:r>
          </a:p>
          <a:p>
            <a:r>
              <a:rPr lang="en-US" dirty="0"/>
              <a:t>Here we are at our first A-Team meeting together, where we studied the Proxima B mission, and a potential creative element that would communicate the meaning imbued in this science and technology: </a:t>
            </a:r>
          </a:p>
          <a:p>
            <a:r>
              <a:rPr lang="en-US" dirty="0"/>
              <a:t>A new Golden Record that can tell a story about sustainability, technological and scientific change over long periods, public engagement over decades or centuries…</a:t>
            </a:r>
          </a:p>
        </p:txBody>
      </p:sp>
      <p:sp>
        <p:nvSpPr>
          <p:cNvPr id="4" name="Slide Number Placeholder 3"/>
          <p:cNvSpPr>
            <a:spLocks noGrp="1"/>
          </p:cNvSpPr>
          <p:nvPr>
            <p:ph type="sldNum" sz="quarter" idx="5"/>
          </p:nvPr>
        </p:nvSpPr>
        <p:spPr/>
        <p:txBody>
          <a:bodyPr/>
          <a:lstStyle/>
          <a:p>
            <a:fld id="{E31D66CC-5A7E-A64A-9680-853F580BA2F7}" type="slidenum">
              <a:rPr lang="en-US" smtClean="0"/>
              <a:t>5</a:t>
            </a:fld>
            <a:endParaRPr lang="en-US"/>
          </a:p>
        </p:txBody>
      </p:sp>
    </p:spTree>
    <p:extLst>
      <p:ext uri="{BB962C8B-B14F-4D97-AF65-F5344CB8AC3E}">
        <p14:creationId xmlns:p14="http://schemas.microsoft.com/office/powerpoint/2010/main" val="2486846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at the end of that A-Team meeting, we had come up with a list of fairly clear obstacles science needs to overcome to reach the mission—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we also came up with an idea to develop a mission NOW, using a CubeSat to address the overarching challenge related to all of these obstacles: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LONGEVITY. We need to figure out how to address these obstacles not just once, but in a flexible, adaptable manner that can play out over a long period of time. This includes…</a:t>
            </a:r>
          </a:p>
          <a:p>
            <a:endParaRPr lang="en-US" dirty="0"/>
          </a:p>
          <a:p>
            <a:r>
              <a:rPr lang="en-US" dirty="0"/>
              <a:t>The creative, cultural, societal element. We need public buy-in over a long period of time, and we have to work against the tremendous force of short-term thinking, which increasingly guides the public. </a:t>
            </a:r>
          </a:p>
        </p:txBody>
      </p:sp>
      <p:sp>
        <p:nvSpPr>
          <p:cNvPr id="4" name="Slide Number Placeholder 3"/>
          <p:cNvSpPr>
            <a:spLocks noGrp="1"/>
          </p:cNvSpPr>
          <p:nvPr>
            <p:ph type="sldNum" sz="quarter" idx="5"/>
          </p:nvPr>
        </p:nvSpPr>
        <p:spPr/>
        <p:txBody>
          <a:bodyPr/>
          <a:lstStyle/>
          <a:p>
            <a:fld id="{E31D66CC-5A7E-A64A-9680-853F580BA2F7}" type="slidenum">
              <a:rPr lang="en-US" smtClean="0"/>
              <a:t>6</a:t>
            </a:fld>
            <a:endParaRPr lang="en-US"/>
          </a:p>
        </p:txBody>
      </p:sp>
    </p:spTree>
    <p:extLst>
      <p:ext uri="{BB962C8B-B14F-4D97-AF65-F5344CB8AC3E}">
        <p14:creationId xmlns:p14="http://schemas.microsoft.com/office/powerpoint/2010/main" val="1437910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another piece of this is that moving meaning into the future is different than moving data. How can a creative element act as an entry point to engage the public over long periods of time? We can start thinking now about the creative element to be embedded on the Proxima B craft, as a way of interfacing with the public about the value of long-term thought, long-term science, and long-term sustainability. </a:t>
            </a:r>
          </a:p>
          <a:p>
            <a:endParaRPr lang="en-US" dirty="0"/>
          </a:p>
          <a:p>
            <a:r>
              <a:rPr lang="en-US" dirty="0"/>
              <a:t>Humans come and go, and there are species that will be alive for the duration of the mission. We should create a system that allows those other species to tell a story about life on Earth over a long period of time. </a:t>
            </a:r>
          </a:p>
        </p:txBody>
      </p:sp>
      <p:sp>
        <p:nvSpPr>
          <p:cNvPr id="4" name="Slide Number Placeholder 3"/>
          <p:cNvSpPr>
            <a:spLocks noGrp="1"/>
          </p:cNvSpPr>
          <p:nvPr>
            <p:ph type="sldNum" sz="quarter" idx="5"/>
          </p:nvPr>
        </p:nvSpPr>
        <p:spPr/>
        <p:txBody>
          <a:bodyPr/>
          <a:lstStyle/>
          <a:p>
            <a:fld id="{E31D66CC-5A7E-A64A-9680-853F580BA2F7}" type="slidenum">
              <a:rPr lang="en-US" smtClean="0"/>
              <a:t>7</a:t>
            </a:fld>
            <a:endParaRPr lang="en-US"/>
          </a:p>
        </p:txBody>
      </p:sp>
    </p:spTree>
    <p:extLst>
      <p:ext uri="{BB962C8B-B14F-4D97-AF65-F5344CB8AC3E}">
        <p14:creationId xmlns:p14="http://schemas.microsoft.com/office/powerpoint/2010/main" val="4225852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Trees! </a:t>
            </a:r>
          </a:p>
          <a:p>
            <a:endParaRPr lang="en-US" dirty="0"/>
          </a:p>
          <a:p>
            <a:r>
              <a:rPr lang="en-US" dirty="0"/>
              <a:t>We decided to collect long-term data sets at the site of trees on Earth, which can be used to create an artwork that plays out over time. </a:t>
            </a:r>
          </a:p>
          <a:p>
            <a:r>
              <a:rPr lang="en-US" dirty="0"/>
              <a:t>Decided to use sound instead of visuals– sound is meant to play out over time. </a:t>
            </a:r>
          </a:p>
          <a:p>
            <a:endParaRPr lang="en-US" dirty="0"/>
          </a:p>
          <a:p>
            <a:r>
              <a:rPr lang="en-US" dirty="0"/>
              <a:t>What data points will we collect?</a:t>
            </a:r>
          </a:p>
        </p:txBody>
      </p:sp>
      <p:sp>
        <p:nvSpPr>
          <p:cNvPr id="4" name="Slide Number Placeholder 3"/>
          <p:cNvSpPr>
            <a:spLocks noGrp="1"/>
          </p:cNvSpPr>
          <p:nvPr>
            <p:ph type="sldNum" sz="quarter" idx="5"/>
          </p:nvPr>
        </p:nvSpPr>
        <p:spPr/>
        <p:txBody>
          <a:bodyPr/>
          <a:lstStyle/>
          <a:p>
            <a:fld id="{E31D66CC-5A7E-A64A-9680-853F580BA2F7}" type="slidenum">
              <a:rPr lang="en-US" smtClean="0"/>
              <a:t>8</a:t>
            </a:fld>
            <a:endParaRPr lang="en-US"/>
          </a:p>
        </p:txBody>
      </p:sp>
    </p:spTree>
    <p:extLst>
      <p:ext uri="{BB962C8B-B14F-4D97-AF65-F5344CB8AC3E}">
        <p14:creationId xmlns:p14="http://schemas.microsoft.com/office/powerpoint/2010/main" val="328605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data points will we collect? </a:t>
            </a:r>
          </a:p>
          <a:p>
            <a:r>
              <a:rPr lang="en-US" dirty="0"/>
              <a:t>“If we were the tree scientists of the future, what data will we be glad someone started collecting decades or centuries ago?”</a:t>
            </a:r>
          </a:p>
        </p:txBody>
      </p:sp>
      <p:sp>
        <p:nvSpPr>
          <p:cNvPr id="4" name="Slide Number Placeholder 3"/>
          <p:cNvSpPr>
            <a:spLocks noGrp="1"/>
          </p:cNvSpPr>
          <p:nvPr>
            <p:ph type="sldNum" sz="quarter" idx="5"/>
          </p:nvPr>
        </p:nvSpPr>
        <p:spPr/>
        <p:txBody>
          <a:bodyPr/>
          <a:lstStyle/>
          <a:p>
            <a:fld id="{E31D66CC-5A7E-A64A-9680-853F580BA2F7}" type="slidenum">
              <a:rPr lang="en-US" smtClean="0"/>
              <a:t>9</a:t>
            </a:fld>
            <a:endParaRPr lang="en-US"/>
          </a:p>
        </p:txBody>
      </p:sp>
    </p:spTree>
    <p:extLst>
      <p:ext uri="{BB962C8B-B14F-4D97-AF65-F5344CB8AC3E}">
        <p14:creationId xmlns:p14="http://schemas.microsoft.com/office/powerpoint/2010/main" val="1957327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In this piece climate data has been “</a:t>
            </a:r>
            <a:r>
              <a:rPr lang="en-US" dirty="0" err="1">
                <a:effectLst/>
              </a:rPr>
              <a:t>sonified</a:t>
            </a:r>
            <a:r>
              <a:rPr lang="en-US" dirty="0">
                <a:effectLst/>
              </a:rPr>
              <a:t>” or turned into sound. Take a listen. The pitch of the tone you hear represents CO2 concentration in the atmosphere, while the pitch and intensity of the plucked strings represent temperature averages. Notice how the the rise in CO2 drives a rise in temperature.</a:t>
            </a:r>
          </a:p>
          <a:p>
            <a:endParaRPr lang="en-US" dirty="0"/>
          </a:p>
          <a:p>
            <a:r>
              <a:rPr lang="en-US" sz="1200" b="0" i="0" kern="1200" dirty="0">
                <a:solidFill>
                  <a:schemeClr val="tx1"/>
                </a:solidFill>
                <a:effectLst/>
                <a:latin typeface="+mn-lt"/>
                <a:ea typeface="+mn-ea"/>
                <a:cs typeface="+mn-cs"/>
              </a:rPr>
              <a:t>Chris Chafe, director of Stanford's </a:t>
            </a:r>
            <a:r>
              <a:rPr lang="en-US" sz="1200" b="0" i="0" u="none" strike="noStrike" kern="1200" dirty="0">
                <a:solidFill>
                  <a:schemeClr val="tx1"/>
                </a:solidFill>
                <a:effectLst/>
                <a:latin typeface="+mn-lt"/>
                <a:ea typeface="+mn-ea"/>
                <a:cs typeface="+mn-cs"/>
                <a:hlinkClick r:id="rId3"/>
              </a:rPr>
              <a:t>Center for Computer Research in Music and Acoustics</a:t>
            </a:r>
            <a:r>
              <a:rPr lang="en-US" sz="1200" b="0" i="0" kern="1200" dirty="0">
                <a:solidFill>
                  <a:schemeClr val="tx1"/>
                </a:solidFill>
                <a:effectLst/>
                <a:latin typeface="+mn-lt"/>
                <a:ea typeface="+mn-ea"/>
                <a:cs typeface="+mn-cs"/>
              </a:rPr>
              <a:t> composed the piece of music based on data compiled by Hal Gordon, Kate Pennington and Valeri Vasquez at Berkeley.</a:t>
            </a:r>
            <a:endParaRPr lang="en-US" dirty="0"/>
          </a:p>
        </p:txBody>
      </p:sp>
      <p:sp>
        <p:nvSpPr>
          <p:cNvPr id="4" name="Slide Number Placeholder 3"/>
          <p:cNvSpPr>
            <a:spLocks noGrp="1"/>
          </p:cNvSpPr>
          <p:nvPr>
            <p:ph type="sldNum" sz="quarter" idx="5"/>
          </p:nvPr>
        </p:nvSpPr>
        <p:spPr/>
        <p:txBody>
          <a:bodyPr/>
          <a:lstStyle/>
          <a:p>
            <a:fld id="{E31D66CC-5A7E-A64A-9680-853F580BA2F7}" type="slidenum">
              <a:rPr lang="en-US" smtClean="0"/>
              <a:t>10</a:t>
            </a:fld>
            <a:endParaRPr lang="en-US"/>
          </a:p>
        </p:txBody>
      </p:sp>
    </p:spTree>
    <p:extLst>
      <p:ext uri="{BB962C8B-B14F-4D97-AF65-F5344CB8AC3E}">
        <p14:creationId xmlns:p14="http://schemas.microsoft.com/office/powerpoint/2010/main" val="3024365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have our tree sites. The trees are singing their data. </a:t>
            </a:r>
          </a:p>
        </p:txBody>
      </p:sp>
      <p:sp>
        <p:nvSpPr>
          <p:cNvPr id="4" name="Slide Number Placeholder 3"/>
          <p:cNvSpPr>
            <a:spLocks noGrp="1"/>
          </p:cNvSpPr>
          <p:nvPr>
            <p:ph type="sldNum" sz="quarter" idx="5"/>
          </p:nvPr>
        </p:nvSpPr>
        <p:spPr/>
        <p:txBody>
          <a:bodyPr/>
          <a:lstStyle/>
          <a:p>
            <a:fld id="{E31D66CC-5A7E-A64A-9680-853F580BA2F7}" type="slidenum">
              <a:rPr lang="en-US" smtClean="0"/>
              <a:t>12</a:t>
            </a:fld>
            <a:endParaRPr lang="en-US"/>
          </a:p>
        </p:txBody>
      </p:sp>
    </p:spTree>
    <p:extLst>
      <p:ext uri="{BB962C8B-B14F-4D97-AF65-F5344CB8AC3E}">
        <p14:creationId xmlns:p14="http://schemas.microsoft.com/office/powerpoint/2010/main" val="2747931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if the trees were also in communication with our space-borne technology? </a:t>
            </a:r>
            <a:r>
              <a:rPr lang="en-US" dirty="0"/>
              <a:t>TREE ANTENNA. We can harness the dialectic properties of a living tree to turn it into an expanded antenna system– </a:t>
            </a:r>
          </a:p>
        </p:txBody>
      </p:sp>
      <p:sp>
        <p:nvSpPr>
          <p:cNvPr id="4" name="Slide Number Placeholder 3"/>
          <p:cNvSpPr>
            <a:spLocks noGrp="1"/>
          </p:cNvSpPr>
          <p:nvPr>
            <p:ph type="sldNum" sz="quarter" idx="5"/>
          </p:nvPr>
        </p:nvSpPr>
        <p:spPr/>
        <p:txBody>
          <a:bodyPr/>
          <a:lstStyle/>
          <a:p>
            <a:fld id="{E31D66CC-5A7E-A64A-9680-853F580BA2F7}" type="slidenum">
              <a:rPr lang="en-US" smtClean="0"/>
              <a:t>13</a:t>
            </a:fld>
            <a:endParaRPr lang="en-US"/>
          </a:p>
        </p:txBody>
      </p:sp>
    </p:spTree>
    <p:extLst>
      <p:ext uri="{BB962C8B-B14F-4D97-AF65-F5344CB8AC3E}">
        <p14:creationId xmlns:p14="http://schemas.microsoft.com/office/powerpoint/2010/main" val="2817718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using Alessandra and her interns’ antenna design, we can receive signals from space-borne craft. We have planning to perform an experiment this spring to, presumably, get a ping from a CubeSat already in space– Our current design is for the UHF band, but it can be tweaked to work for L-Band as well. </a:t>
            </a:r>
          </a:p>
        </p:txBody>
      </p:sp>
      <p:sp>
        <p:nvSpPr>
          <p:cNvPr id="4" name="Slide Number Placeholder 3"/>
          <p:cNvSpPr>
            <a:spLocks noGrp="1"/>
          </p:cNvSpPr>
          <p:nvPr>
            <p:ph type="sldNum" sz="quarter" idx="5"/>
          </p:nvPr>
        </p:nvSpPr>
        <p:spPr/>
        <p:txBody>
          <a:bodyPr/>
          <a:lstStyle/>
          <a:p>
            <a:fld id="{E31D66CC-5A7E-A64A-9680-853F580BA2F7}" type="slidenum">
              <a:rPr lang="en-US" smtClean="0"/>
              <a:t>14</a:t>
            </a:fld>
            <a:endParaRPr lang="en-US"/>
          </a:p>
        </p:txBody>
      </p:sp>
    </p:spTree>
    <p:extLst>
      <p:ext uri="{BB962C8B-B14F-4D97-AF65-F5344CB8AC3E}">
        <p14:creationId xmlns:p14="http://schemas.microsoft.com/office/powerpoint/2010/main" val="1030794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song– this data set – will have scientific relevance, especially as it plays out over time. </a:t>
            </a:r>
          </a:p>
          <a:p>
            <a:r>
              <a:rPr lang="en-US" dirty="0"/>
              <a:t>Remember, the data points that we are interested in have increasing relevance over years, decades, and centuries. </a:t>
            </a:r>
          </a:p>
          <a:p>
            <a:r>
              <a:rPr lang="en-US" dirty="0"/>
              <a:t>Meanwhile, consistent pings from the CubeSat tell us about the longevity of technical components upon the spacecraft.</a:t>
            </a:r>
          </a:p>
        </p:txBody>
      </p:sp>
      <p:sp>
        <p:nvSpPr>
          <p:cNvPr id="4" name="Slide Number Placeholder 3"/>
          <p:cNvSpPr>
            <a:spLocks noGrp="1"/>
          </p:cNvSpPr>
          <p:nvPr>
            <p:ph type="sldNum" sz="quarter" idx="5"/>
          </p:nvPr>
        </p:nvSpPr>
        <p:spPr/>
        <p:txBody>
          <a:bodyPr/>
          <a:lstStyle/>
          <a:p>
            <a:fld id="{E31D66CC-5A7E-A64A-9680-853F580BA2F7}" type="slidenum">
              <a:rPr lang="en-US" smtClean="0"/>
              <a:t>15</a:t>
            </a:fld>
            <a:endParaRPr lang="en-US"/>
          </a:p>
        </p:txBody>
      </p:sp>
    </p:spTree>
    <p:extLst>
      <p:ext uri="{BB962C8B-B14F-4D97-AF65-F5344CB8AC3E}">
        <p14:creationId xmlns:p14="http://schemas.microsoft.com/office/powerpoint/2010/main" val="1210563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it will also be an access point for the public. </a:t>
            </a:r>
          </a:p>
        </p:txBody>
      </p:sp>
      <p:sp>
        <p:nvSpPr>
          <p:cNvPr id="4" name="Slide Number Placeholder 3"/>
          <p:cNvSpPr>
            <a:spLocks noGrp="1"/>
          </p:cNvSpPr>
          <p:nvPr>
            <p:ph type="sldNum" sz="quarter" idx="5"/>
          </p:nvPr>
        </p:nvSpPr>
        <p:spPr/>
        <p:txBody>
          <a:bodyPr/>
          <a:lstStyle/>
          <a:p>
            <a:fld id="{E31D66CC-5A7E-A64A-9680-853F580BA2F7}" type="slidenum">
              <a:rPr lang="en-US" smtClean="0"/>
              <a:t>16</a:t>
            </a:fld>
            <a:endParaRPr lang="en-US"/>
          </a:p>
        </p:txBody>
      </p:sp>
    </p:spTree>
    <p:extLst>
      <p:ext uri="{BB962C8B-B14F-4D97-AF65-F5344CB8AC3E}">
        <p14:creationId xmlns:p14="http://schemas.microsoft.com/office/powerpoint/2010/main" val="1211680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TREE OF LIFE</a:t>
            </a:r>
          </a:p>
        </p:txBody>
      </p:sp>
      <p:sp>
        <p:nvSpPr>
          <p:cNvPr id="4" name="Slide Number Placeholder 3"/>
          <p:cNvSpPr>
            <a:spLocks noGrp="1"/>
          </p:cNvSpPr>
          <p:nvPr>
            <p:ph type="sldNum" sz="quarter" idx="5"/>
          </p:nvPr>
        </p:nvSpPr>
        <p:spPr/>
        <p:txBody>
          <a:bodyPr/>
          <a:lstStyle/>
          <a:p>
            <a:fld id="{E31D66CC-5A7E-A64A-9680-853F580BA2F7}" type="slidenum">
              <a:rPr lang="en-US" smtClean="0"/>
              <a:t>17</a:t>
            </a:fld>
            <a:endParaRPr lang="en-US"/>
          </a:p>
        </p:txBody>
      </p:sp>
    </p:spTree>
    <p:extLst>
      <p:ext uri="{BB962C8B-B14F-4D97-AF65-F5344CB8AC3E}">
        <p14:creationId xmlns:p14="http://schemas.microsoft.com/office/powerpoint/2010/main" val="1007394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solidFill>
                  <a:schemeClr val="accent6">
                    <a:lumMod val="50000"/>
                  </a:schemeClr>
                </a:solidFill>
                <a:latin typeface="Avenir Book" panose="02000503020000020003" pitchFamily="2" charset="0"/>
              </a:rPr>
              <a:t>TREE OF LIFE AS A HYPOTHETICAL PUBLIC LINK TO OTHER MISSIONS</a:t>
            </a:r>
          </a:p>
          <a:p>
            <a:endParaRPr lang="en-US" dirty="0"/>
          </a:p>
        </p:txBody>
      </p:sp>
      <p:sp>
        <p:nvSpPr>
          <p:cNvPr id="4" name="Slide Number Placeholder 3"/>
          <p:cNvSpPr>
            <a:spLocks noGrp="1"/>
          </p:cNvSpPr>
          <p:nvPr>
            <p:ph type="sldNum" sz="quarter" idx="5"/>
          </p:nvPr>
        </p:nvSpPr>
        <p:spPr/>
        <p:txBody>
          <a:bodyPr/>
          <a:lstStyle/>
          <a:p>
            <a:fld id="{E31D66CC-5A7E-A64A-9680-853F580BA2F7}" type="slidenum">
              <a:rPr lang="en-US" smtClean="0"/>
              <a:t>18</a:t>
            </a:fld>
            <a:endParaRPr lang="en-US"/>
          </a:p>
        </p:txBody>
      </p:sp>
    </p:spTree>
    <p:extLst>
      <p:ext uri="{BB962C8B-B14F-4D97-AF65-F5344CB8AC3E}">
        <p14:creationId xmlns:p14="http://schemas.microsoft.com/office/powerpoint/2010/main" val="2305803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Steve said so poetically at an A-Team meeting… </a:t>
            </a:r>
          </a:p>
        </p:txBody>
      </p:sp>
      <p:sp>
        <p:nvSpPr>
          <p:cNvPr id="4" name="Slide Number Placeholder 3"/>
          <p:cNvSpPr>
            <a:spLocks noGrp="1"/>
          </p:cNvSpPr>
          <p:nvPr>
            <p:ph type="sldNum" sz="quarter" idx="5"/>
          </p:nvPr>
        </p:nvSpPr>
        <p:spPr/>
        <p:txBody>
          <a:bodyPr/>
          <a:lstStyle/>
          <a:p>
            <a:fld id="{E31D66CC-5A7E-A64A-9680-853F580BA2F7}" type="slidenum">
              <a:rPr lang="en-US" smtClean="0"/>
              <a:t>19</a:t>
            </a:fld>
            <a:endParaRPr lang="en-US"/>
          </a:p>
        </p:txBody>
      </p:sp>
    </p:spTree>
    <p:extLst>
      <p:ext uri="{BB962C8B-B14F-4D97-AF65-F5344CB8AC3E}">
        <p14:creationId xmlns:p14="http://schemas.microsoft.com/office/powerpoint/2010/main" val="2255293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end goal here is to create a work that merges art and science to play out over a very long time. Back to the Proxima B spacecraft– eventually, the data song of the trees can be inscribed on the surface of that spacecraft to act as a new Golden Record. But this time, the song is mediated through the trees on this planet that support human life, and the sustainable technology that we create. </a:t>
            </a:r>
          </a:p>
        </p:txBody>
      </p:sp>
      <p:sp>
        <p:nvSpPr>
          <p:cNvPr id="4" name="Slide Number Placeholder 3"/>
          <p:cNvSpPr>
            <a:spLocks noGrp="1"/>
          </p:cNvSpPr>
          <p:nvPr>
            <p:ph type="sldNum" sz="quarter" idx="5"/>
          </p:nvPr>
        </p:nvSpPr>
        <p:spPr/>
        <p:txBody>
          <a:bodyPr/>
          <a:lstStyle/>
          <a:p>
            <a:fld id="{E31D66CC-5A7E-A64A-9680-853F580BA2F7}" type="slidenum">
              <a:rPr lang="en-US" smtClean="0"/>
              <a:t>20</a:t>
            </a:fld>
            <a:endParaRPr lang="en-US"/>
          </a:p>
        </p:txBody>
      </p:sp>
    </p:spTree>
    <p:extLst>
      <p:ext uri="{BB962C8B-B14F-4D97-AF65-F5344CB8AC3E}">
        <p14:creationId xmlns:p14="http://schemas.microsoft.com/office/powerpoint/2010/main" val="4071804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D66CC-5A7E-A64A-9680-853F580BA2F7}" type="slidenum">
              <a:rPr lang="en-US" smtClean="0"/>
              <a:t>21</a:t>
            </a:fld>
            <a:endParaRPr lang="en-US"/>
          </a:p>
        </p:txBody>
      </p:sp>
    </p:spTree>
    <p:extLst>
      <p:ext uri="{BB962C8B-B14F-4D97-AF65-F5344CB8AC3E}">
        <p14:creationId xmlns:p14="http://schemas.microsoft.com/office/powerpoint/2010/main" val="390212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33E57-2304-1F4B-AF24-041D0EC456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1B3C1-5312-F74A-9F31-2576136608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375979-9E09-1841-AE7C-E30E96495207}"/>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5" name="Footer Placeholder 4">
            <a:extLst>
              <a:ext uri="{FF2B5EF4-FFF2-40B4-BE49-F238E27FC236}">
                <a16:creationId xmlns:a16="http://schemas.microsoft.com/office/drawing/2014/main" id="{AA14DCDE-326A-C64E-83AA-1185EB7E9F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A2E88D-F4A6-5B40-956A-E941EB532481}"/>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1021442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F31E3-27F1-014B-BE8D-714E93C88E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AA581D-B8E6-784D-BB9A-B920EAEEE17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61C4EF-C845-B949-9A2D-976F3FA82389}"/>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5" name="Footer Placeholder 4">
            <a:extLst>
              <a:ext uri="{FF2B5EF4-FFF2-40B4-BE49-F238E27FC236}">
                <a16:creationId xmlns:a16="http://schemas.microsoft.com/office/drawing/2014/main" id="{2C45649F-A924-2A41-8EA1-ECAC78746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0CA19E-4405-6441-9BA0-A6FC76745CE1}"/>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3627198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2C50-AA1E-DD47-BD10-652709E86F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122C44-8C33-EA47-914F-304A35A347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A7EB62-90A4-2D40-8EC5-29E2FC11B286}"/>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5" name="Footer Placeholder 4">
            <a:extLst>
              <a:ext uri="{FF2B5EF4-FFF2-40B4-BE49-F238E27FC236}">
                <a16:creationId xmlns:a16="http://schemas.microsoft.com/office/drawing/2014/main" id="{CDCE8358-7CC3-864A-90FC-6295BB145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383F9D-8F2C-074D-AF33-F6CA1A5BF76B}"/>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1102631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BC8C-E705-8E4D-9951-ED4B2A4FA4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BEAC39-3A42-124C-94B7-09B769118C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9EB3D3-9DE7-E640-B678-FDE6B65643B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90A36E-CFB9-7B4A-9855-5A93E9619289}"/>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6" name="Footer Placeholder 5">
            <a:extLst>
              <a:ext uri="{FF2B5EF4-FFF2-40B4-BE49-F238E27FC236}">
                <a16:creationId xmlns:a16="http://schemas.microsoft.com/office/drawing/2014/main" id="{50D4DF01-3F87-FC40-AD0B-831FEA81D5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A49917-40B2-1842-9AF8-28D1CACE7E0E}"/>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603218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7B1F-6DF5-5A4E-8F8D-F5567C8565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15E91C-4238-6044-A78F-7A199C6779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6F6531-7FF7-344A-A560-C24E811393D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189437-8961-574F-A35A-7BC7CC144C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B451F27-605E-5E4E-A028-06F9AF4387E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618A5E-B8CC-BC48-BFD1-466AC7126F29}"/>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8" name="Footer Placeholder 7">
            <a:extLst>
              <a:ext uri="{FF2B5EF4-FFF2-40B4-BE49-F238E27FC236}">
                <a16:creationId xmlns:a16="http://schemas.microsoft.com/office/drawing/2014/main" id="{31BA3D12-E7C9-C442-986D-E8E9F2F262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B67745-46C7-0A49-84C9-36426BEDDCE5}"/>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307340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C829F-DEF5-0944-B71F-2BE8293D71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76D8FD-A52A-5C4B-A59A-2989FEA23D2F}"/>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4" name="Footer Placeholder 3">
            <a:extLst>
              <a:ext uri="{FF2B5EF4-FFF2-40B4-BE49-F238E27FC236}">
                <a16:creationId xmlns:a16="http://schemas.microsoft.com/office/drawing/2014/main" id="{6D57F201-8FD1-504A-89ED-96ABDA2235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900A18-8EAE-684C-A4E4-5A2B03E58FE5}"/>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3069548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B1E59E-3FB5-B24B-9A0E-CCA64B7DD7DE}"/>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3" name="Footer Placeholder 2">
            <a:extLst>
              <a:ext uri="{FF2B5EF4-FFF2-40B4-BE49-F238E27FC236}">
                <a16:creationId xmlns:a16="http://schemas.microsoft.com/office/drawing/2014/main" id="{7DFC5D81-9620-4041-9E00-F0BE79CD94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A33F3-5D14-834F-A493-E74E281EA422}"/>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36327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2753E-6E8C-6A4A-BC93-267A83A4EF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99CB66-EEBD-3147-A71D-24C1666B19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70C4D4-CC32-B847-AEA0-9224F50B1B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933737-C5B8-A64F-A217-51B009F54611}"/>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6" name="Footer Placeholder 5">
            <a:extLst>
              <a:ext uri="{FF2B5EF4-FFF2-40B4-BE49-F238E27FC236}">
                <a16:creationId xmlns:a16="http://schemas.microsoft.com/office/drawing/2014/main" id="{8AC66834-0B01-624C-B1AC-9084D84C7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CF246-D80E-D740-A859-715B81F4F8F6}"/>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1255161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6F2A-249C-6542-AF4D-C3950E4086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9D9D49-9099-1A48-B85A-21CF443EF5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33B284-B133-874D-8B4C-F095E8340C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1C8968-8F47-8448-8E7E-9A5C822EC752}"/>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6" name="Footer Placeholder 5">
            <a:extLst>
              <a:ext uri="{FF2B5EF4-FFF2-40B4-BE49-F238E27FC236}">
                <a16:creationId xmlns:a16="http://schemas.microsoft.com/office/drawing/2014/main" id="{E003165E-9FD2-B241-91B1-9E473D6454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2B9904-0E39-1A44-B0AB-13A808B5D9D1}"/>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324212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ECCF-E777-4944-BDB8-FCAB5F4830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2A84FB-6AD9-954E-A61A-2C36CAFA434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797-26BC-C140-B417-16E713320DD7}"/>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5" name="Footer Placeholder 4">
            <a:extLst>
              <a:ext uri="{FF2B5EF4-FFF2-40B4-BE49-F238E27FC236}">
                <a16:creationId xmlns:a16="http://schemas.microsoft.com/office/drawing/2014/main" id="{B39E9247-8A0F-2040-8D0B-2A337C86DB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C38A2F-CC23-8948-9483-C65D665AF4F7}"/>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441132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C2FEF3-B119-3B4E-831B-96CC251263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68B0D3-C636-AC47-A7BC-976CE94C0A8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9F3E9A-B897-4445-9ED3-EA50F3B6829A}"/>
              </a:ext>
            </a:extLst>
          </p:cNvPr>
          <p:cNvSpPr>
            <a:spLocks noGrp="1"/>
          </p:cNvSpPr>
          <p:nvPr>
            <p:ph type="dt" sz="half" idx="10"/>
          </p:nvPr>
        </p:nvSpPr>
        <p:spPr/>
        <p:txBody>
          <a:bodyPr/>
          <a:lstStyle/>
          <a:p>
            <a:fld id="{F9C58D45-112E-E148-8216-0345AB277065}" type="datetimeFigureOut">
              <a:rPr lang="en-US" smtClean="0"/>
              <a:t>5/5/20</a:t>
            </a:fld>
            <a:endParaRPr lang="en-US"/>
          </a:p>
        </p:txBody>
      </p:sp>
      <p:sp>
        <p:nvSpPr>
          <p:cNvPr id="5" name="Footer Placeholder 4">
            <a:extLst>
              <a:ext uri="{FF2B5EF4-FFF2-40B4-BE49-F238E27FC236}">
                <a16:creationId xmlns:a16="http://schemas.microsoft.com/office/drawing/2014/main" id="{1C70EC09-5CFB-AB45-B170-A5291CAE3B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ECE16-183E-4043-82AE-3C7576413C27}"/>
              </a:ext>
            </a:extLst>
          </p:cNvPr>
          <p:cNvSpPr>
            <a:spLocks noGrp="1"/>
          </p:cNvSpPr>
          <p:nvPr>
            <p:ph type="sldNum" sz="quarter" idx="12"/>
          </p:nvPr>
        </p:nvSpPr>
        <p:spPr/>
        <p:txBody>
          <a:bodyPr/>
          <a:lstStyle/>
          <a:p>
            <a:fld id="{863DAB8F-152F-1C40-B276-BDD88DB44A23}" type="slidenum">
              <a:rPr lang="en-US" smtClean="0"/>
              <a:t>‹#›</a:t>
            </a:fld>
            <a:endParaRPr lang="en-US"/>
          </a:p>
        </p:txBody>
      </p:sp>
    </p:spTree>
    <p:extLst>
      <p:ext uri="{BB962C8B-B14F-4D97-AF65-F5344CB8AC3E}">
        <p14:creationId xmlns:p14="http://schemas.microsoft.com/office/powerpoint/2010/main" val="1594574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FD3731-FC79-F74B-A0BC-8BBF6AED50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9FB456-83E1-4046-810D-FEF90C0AFF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089C12-B95D-F344-90EC-078F66D7CF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58D45-112E-E148-8216-0345AB277065}" type="datetimeFigureOut">
              <a:rPr lang="en-US" smtClean="0"/>
              <a:t>5/5/20</a:t>
            </a:fld>
            <a:endParaRPr lang="en-US"/>
          </a:p>
        </p:txBody>
      </p:sp>
      <p:sp>
        <p:nvSpPr>
          <p:cNvPr id="5" name="Footer Placeholder 4">
            <a:extLst>
              <a:ext uri="{FF2B5EF4-FFF2-40B4-BE49-F238E27FC236}">
                <a16:creationId xmlns:a16="http://schemas.microsoft.com/office/drawing/2014/main" id="{BC3BED39-75BD-2B45-AFD1-DD636F89FE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713B70-9C16-A144-9CEB-AD1329EA54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DAB8F-152F-1C40-B276-BDD88DB44A23}" type="slidenum">
              <a:rPr lang="en-US" smtClean="0"/>
              <a:t>‹#›</a:t>
            </a:fld>
            <a:endParaRPr lang="en-US"/>
          </a:p>
        </p:txBody>
      </p:sp>
    </p:spTree>
    <p:extLst>
      <p:ext uri="{BB962C8B-B14F-4D97-AF65-F5344CB8AC3E}">
        <p14:creationId xmlns:p14="http://schemas.microsoft.com/office/powerpoint/2010/main" val="1025932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ideo" Target="https://www.youtube.com/embed/ONuA9HmkF3M?feature=oembed" TargetMode="Externa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6.jp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5.png"/><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5.png"/><Relationship Id="rId4" Type="http://schemas.openxmlformats.org/officeDocument/2006/relationships/image" Target="../media/image2.gif"/><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629C2B-4B1C-C14D-89AA-33608521404C}"/>
              </a:ext>
            </a:extLst>
          </p:cNvPr>
          <p:cNvSpPr txBox="1"/>
          <p:nvPr/>
        </p:nvSpPr>
        <p:spPr>
          <a:xfrm>
            <a:off x="1420051" y="649103"/>
            <a:ext cx="4956686" cy="830997"/>
          </a:xfrm>
          <a:prstGeom prst="rect">
            <a:avLst/>
          </a:prstGeom>
          <a:noFill/>
        </p:spPr>
        <p:txBody>
          <a:bodyPr wrap="square" rtlCol="0">
            <a:spAutoFit/>
          </a:bodyPr>
          <a:lstStyle/>
          <a:p>
            <a:r>
              <a:rPr lang="en-US" sz="4800" b="1" dirty="0">
                <a:solidFill>
                  <a:schemeClr val="accent6">
                    <a:lumMod val="50000"/>
                  </a:schemeClr>
                </a:solidFill>
                <a:latin typeface="Avenir Black" panose="02000503020000020003" pitchFamily="2" charset="0"/>
              </a:rPr>
              <a:t>TREE OF LIFE</a:t>
            </a:r>
          </a:p>
        </p:txBody>
      </p:sp>
      <p:sp>
        <p:nvSpPr>
          <p:cNvPr id="5" name="TextBox 4">
            <a:extLst>
              <a:ext uri="{FF2B5EF4-FFF2-40B4-BE49-F238E27FC236}">
                <a16:creationId xmlns:a16="http://schemas.microsoft.com/office/drawing/2014/main" id="{653A5D7B-319F-CE47-BB04-BA4BB282E516}"/>
              </a:ext>
            </a:extLst>
          </p:cNvPr>
          <p:cNvSpPr txBox="1"/>
          <p:nvPr/>
        </p:nvSpPr>
        <p:spPr>
          <a:xfrm>
            <a:off x="7641945" y="4274355"/>
            <a:ext cx="3991798" cy="1384995"/>
          </a:xfrm>
          <a:prstGeom prst="rect">
            <a:avLst/>
          </a:prstGeom>
          <a:noFill/>
        </p:spPr>
        <p:txBody>
          <a:bodyPr wrap="none" rtlCol="0">
            <a:spAutoFit/>
          </a:bodyPr>
          <a:lstStyle/>
          <a:p>
            <a:pPr algn="r"/>
            <a:r>
              <a:rPr lang="en-US" sz="2800" dirty="0">
                <a:solidFill>
                  <a:schemeClr val="accent6">
                    <a:lumMod val="50000"/>
                  </a:schemeClr>
                </a:solidFill>
                <a:latin typeface="Avenir Roman" panose="02000503020000020003" pitchFamily="2" charset="0"/>
              </a:rPr>
              <a:t>DEVELOPED BY</a:t>
            </a:r>
          </a:p>
          <a:p>
            <a:pPr algn="r"/>
            <a:r>
              <a:rPr lang="en-US" sz="2800" dirty="0">
                <a:solidFill>
                  <a:schemeClr val="accent6">
                    <a:lumMod val="50000"/>
                  </a:schemeClr>
                </a:solidFill>
                <a:latin typeface="Avenir Roman" panose="02000503020000020003" pitchFamily="2" charset="0"/>
              </a:rPr>
              <a:t>JULIA CHRISTENSEN +</a:t>
            </a:r>
          </a:p>
          <a:p>
            <a:pPr algn="r"/>
            <a:r>
              <a:rPr lang="en-US" sz="2800" dirty="0">
                <a:solidFill>
                  <a:schemeClr val="accent6">
                    <a:lumMod val="50000"/>
                  </a:schemeClr>
                </a:solidFill>
                <a:latin typeface="Avenir Roman" panose="02000503020000020003" pitchFamily="2" charset="0"/>
              </a:rPr>
              <a:t>A-TEAM @ JPL</a:t>
            </a:r>
          </a:p>
        </p:txBody>
      </p:sp>
      <p:sp>
        <p:nvSpPr>
          <p:cNvPr id="6" name="TextBox 5">
            <a:extLst>
              <a:ext uri="{FF2B5EF4-FFF2-40B4-BE49-F238E27FC236}">
                <a16:creationId xmlns:a16="http://schemas.microsoft.com/office/drawing/2014/main" id="{96041755-999A-674B-BC18-777EAD928D15}"/>
              </a:ext>
            </a:extLst>
          </p:cNvPr>
          <p:cNvSpPr txBox="1"/>
          <p:nvPr/>
        </p:nvSpPr>
        <p:spPr>
          <a:xfrm>
            <a:off x="8769048" y="5881338"/>
            <a:ext cx="2864695" cy="461665"/>
          </a:xfrm>
          <a:prstGeom prst="rect">
            <a:avLst/>
          </a:prstGeom>
          <a:noFill/>
        </p:spPr>
        <p:txBody>
          <a:bodyPr wrap="none" rtlCol="0">
            <a:spAutoFit/>
          </a:bodyPr>
          <a:lstStyle/>
          <a:p>
            <a:r>
              <a:rPr lang="en-US" sz="2400" dirty="0">
                <a:solidFill>
                  <a:schemeClr val="accent6">
                    <a:lumMod val="50000"/>
                  </a:schemeClr>
                </a:solidFill>
                <a:latin typeface="Avenir Roman" panose="02000503020000020003" pitchFamily="2" charset="0"/>
              </a:rPr>
              <a:t>JANUARY 16, 2020</a:t>
            </a:r>
          </a:p>
        </p:txBody>
      </p:sp>
      <p:pic>
        <p:nvPicPr>
          <p:cNvPr id="7" name="Picture 6">
            <a:extLst>
              <a:ext uri="{FF2B5EF4-FFF2-40B4-BE49-F238E27FC236}">
                <a16:creationId xmlns:a16="http://schemas.microsoft.com/office/drawing/2014/main" id="{A7947805-3060-1749-9DA2-D859C4E7E6BA}"/>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3520190" y="3110644"/>
            <a:ext cx="1210810" cy="1210810"/>
          </a:xfrm>
          <a:prstGeom prst="rect">
            <a:avLst/>
          </a:prstGeom>
        </p:spPr>
      </p:pic>
      <p:pic>
        <p:nvPicPr>
          <p:cNvPr id="8" name="Picture 7">
            <a:extLst>
              <a:ext uri="{FF2B5EF4-FFF2-40B4-BE49-F238E27FC236}">
                <a16:creationId xmlns:a16="http://schemas.microsoft.com/office/drawing/2014/main" id="{42A3D4BC-E4AB-444D-A304-150AB9E17396}"/>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4645761" y="2676677"/>
            <a:ext cx="1210810" cy="1210810"/>
          </a:xfrm>
          <a:prstGeom prst="rect">
            <a:avLst/>
          </a:prstGeom>
        </p:spPr>
      </p:pic>
      <p:pic>
        <p:nvPicPr>
          <p:cNvPr id="9" name="Picture 8">
            <a:extLst>
              <a:ext uri="{FF2B5EF4-FFF2-40B4-BE49-F238E27FC236}">
                <a16:creationId xmlns:a16="http://schemas.microsoft.com/office/drawing/2014/main" id="{7D51F7BA-6D54-0445-A17C-6647618C63E3}"/>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5771332" y="2242710"/>
            <a:ext cx="1210810" cy="1210810"/>
          </a:xfrm>
          <a:prstGeom prst="rect">
            <a:avLst/>
          </a:prstGeom>
        </p:spPr>
      </p:pic>
      <p:pic>
        <p:nvPicPr>
          <p:cNvPr id="10" name="Picture 9">
            <a:extLst>
              <a:ext uri="{FF2B5EF4-FFF2-40B4-BE49-F238E27FC236}">
                <a16:creationId xmlns:a16="http://schemas.microsoft.com/office/drawing/2014/main" id="{0F903883-96D5-DC48-85AA-F1BDACB115B5}"/>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6896902" y="1824176"/>
            <a:ext cx="1210810" cy="1210810"/>
          </a:xfrm>
          <a:prstGeom prst="rect">
            <a:avLst/>
          </a:prstGeom>
        </p:spPr>
      </p:pic>
      <p:pic>
        <p:nvPicPr>
          <p:cNvPr id="11" name="Picture 10">
            <a:extLst>
              <a:ext uri="{FF2B5EF4-FFF2-40B4-BE49-F238E27FC236}">
                <a16:creationId xmlns:a16="http://schemas.microsoft.com/office/drawing/2014/main" id="{9B655347-2ABE-2042-BA1F-681A6CCA4D3A}"/>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8016629" y="1417450"/>
            <a:ext cx="1210810" cy="1210810"/>
          </a:xfrm>
          <a:prstGeom prst="rect">
            <a:avLst/>
          </a:prstGeom>
        </p:spPr>
      </p:pic>
      <p:pic>
        <p:nvPicPr>
          <p:cNvPr id="12" name="Graphic 11">
            <a:extLst>
              <a:ext uri="{FF2B5EF4-FFF2-40B4-BE49-F238E27FC236}">
                <a16:creationId xmlns:a16="http://schemas.microsoft.com/office/drawing/2014/main" id="{E76334DA-18A0-6243-91C1-3AB8BF1D9E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51517" y="3541282"/>
            <a:ext cx="1489569" cy="2107929"/>
          </a:xfrm>
          <a:prstGeom prst="rect">
            <a:avLst/>
          </a:prstGeom>
        </p:spPr>
      </p:pic>
      <p:pic>
        <p:nvPicPr>
          <p:cNvPr id="14" name="Picture 13">
            <a:extLst>
              <a:ext uri="{FF2B5EF4-FFF2-40B4-BE49-F238E27FC236}">
                <a16:creationId xmlns:a16="http://schemas.microsoft.com/office/drawing/2014/main" id="{CA28CAB5-4303-8B4D-8675-2509FA1D2697}"/>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9142199" y="955174"/>
            <a:ext cx="1210810" cy="1210810"/>
          </a:xfrm>
          <a:prstGeom prst="rect">
            <a:avLst/>
          </a:prstGeom>
        </p:spPr>
      </p:pic>
      <p:pic>
        <p:nvPicPr>
          <p:cNvPr id="15" name="Picture 14">
            <a:extLst>
              <a:ext uri="{FF2B5EF4-FFF2-40B4-BE49-F238E27FC236}">
                <a16:creationId xmlns:a16="http://schemas.microsoft.com/office/drawing/2014/main" id="{BAC8E779-599A-1A46-B8F8-B51EE8B2B6BD}"/>
              </a:ext>
            </a:extLst>
          </p:cNvPr>
          <p:cNvPicPr>
            <a:picLocks noChangeAspect="1"/>
          </p:cNvPicPr>
          <p:nvPr/>
        </p:nvPicPr>
        <p:blipFill>
          <a:blip r:embed="rId6"/>
          <a:stretch>
            <a:fillRect/>
          </a:stretch>
        </p:blipFill>
        <p:spPr>
          <a:xfrm>
            <a:off x="10201396" y="654478"/>
            <a:ext cx="1028493" cy="1053749"/>
          </a:xfrm>
          <a:prstGeom prst="rect">
            <a:avLst/>
          </a:prstGeom>
        </p:spPr>
      </p:pic>
      <p:pic>
        <p:nvPicPr>
          <p:cNvPr id="16" name="Picture 15">
            <a:extLst>
              <a:ext uri="{FF2B5EF4-FFF2-40B4-BE49-F238E27FC236}">
                <a16:creationId xmlns:a16="http://schemas.microsoft.com/office/drawing/2014/main" id="{B543A899-79A8-D841-9EDB-81A019AC0890}"/>
              </a:ext>
            </a:extLst>
          </p:cNvPr>
          <p:cNvPicPr>
            <a:picLocks noChangeAspect="1"/>
          </p:cNvPicPr>
          <p:nvPr/>
        </p:nvPicPr>
        <p:blipFill>
          <a:blip r:embed="rId3">
            <a:duotone>
              <a:prstClr val="black"/>
              <a:schemeClr val="accent1">
                <a:tint val="45000"/>
                <a:satMod val="400000"/>
              </a:schemeClr>
            </a:duotone>
          </a:blip>
          <a:stretch>
            <a:fillRect/>
          </a:stretch>
        </p:blipFill>
        <p:spPr>
          <a:xfrm rot="9549213">
            <a:off x="2395420" y="3544611"/>
            <a:ext cx="1210810" cy="1210810"/>
          </a:xfrm>
          <a:prstGeom prst="rect">
            <a:avLst/>
          </a:prstGeom>
        </p:spPr>
      </p:pic>
      <p:pic>
        <p:nvPicPr>
          <p:cNvPr id="20" name="Picture 19">
            <a:extLst>
              <a:ext uri="{FF2B5EF4-FFF2-40B4-BE49-F238E27FC236}">
                <a16:creationId xmlns:a16="http://schemas.microsoft.com/office/drawing/2014/main" id="{553BD3B0-90CD-8747-91E3-0AACF2C81CD7}"/>
              </a:ext>
            </a:extLst>
          </p:cNvPr>
          <p:cNvPicPr>
            <a:picLocks noChangeAspect="1"/>
          </p:cNvPicPr>
          <p:nvPr/>
        </p:nvPicPr>
        <p:blipFill>
          <a:blip r:embed="rId7"/>
          <a:stretch>
            <a:fillRect/>
          </a:stretch>
        </p:blipFill>
        <p:spPr>
          <a:xfrm>
            <a:off x="1843399" y="4722111"/>
            <a:ext cx="838200" cy="1854200"/>
          </a:xfrm>
          <a:prstGeom prst="rect">
            <a:avLst/>
          </a:prstGeom>
        </p:spPr>
      </p:pic>
    </p:spTree>
    <p:extLst>
      <p:ext uri="{BB962C8B-B14F-4D97-AF65-F5344CB8AC3E}">
        <p14:creationId xmlns:p14="http://schemas.microsoft.com/office/powerpoint/2010/main" val="176740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le of dirt&#10;&#10;Description automatically generated">
            <a:extLst>
              <a:ext uri="{FF2B5EF4-FFF2-40B4-BE49-F238E27FC236}">
                <a16:creationId xmlns:a16="http://schemas.microsoft.com/office/drawing/2014/main" id="{ED3AF0F9-AA4F-944D-A383-5BF0FB442974}"/>
              </a:ext>
            </a:extLst>
          </p:cNvPr>
          <p:cNvPicPr>
            <a:picLocks noChangeAspect="1"/>
          </p:cNvPicPr>
          <p:nvPr/>
        </p:nvPicPr>
        <p:blipFill rotWithShape="1">
          <a:blip r:embed="rId3"/>
          <a:srcRect l="8450" r="496" b="-2"/>
          <a:stretch/>
        </p:blipFill>
        <p:spPr>
          <a:xfrm>
            <a:off x="321733" y="321732"/>
            <a:ext cx="3777025" cy="6214533"/>
          </a:xfrm>
          <a:prstGeom prst="rect">
            <a:avLst/>
          </a:prstGeom>
        </p:spPr>
      </p:pic>
      <p:pic>
        <p:nvPicPr>
          <p:cNvPr id="3" name="Picture 2" descr="A picture containing luggage, pile, suitcase, bag&#10;&#10;Description automatically generated">
            <a:extLst>
              <a:ext uri="{FF2B5EF4-FFF2-40B4-BE49-F238E27FC236}">
                <a16:creationId xmlns:a16="http://schemas.microsoft.com/office/drawing/2014/main" id="{6486CAA3-2C45-2742-A813-DFB44469C983}"/>
              </a:ext>
            </a:extLst>
          </p:cNvPr>
          <p:cNvPicPr>
            <a:picLocks noChangeAspect="1"/>
          </p:cNvPicPr>
          <p:nvPr/>
        </p:nvPicPr>
        <p:blipFill rotWithShape="1">
          <a:blip r:embed="rId4"/>
          <a:srcRect l="7669" r="10308" b="-2"/>
          <a:stretch/>
        </p:blipFill>
        <p:spPr>
          <a:xfrm>
            <a:off x="4184538" y="321732"/>
            <a:ext cx="3822924" cy="6214533"/>
          </a:xfrm>
          <a:prstGeom prst="rect">
            <a:avLst/>
          </a:prstGeom>
        </p:spPr>
      </p:pic>
      <p:pic>
        <p:nvPicPr>
          <p:cNvPr id="9" name="Picture 8" descr="A picture containing bench, pile, sitting, old&#10;&#10;Description automatically generated">
            <a:extLst>
              <a:ext uri="{FF2B5EF4-FFF2-40B4-BE49-F238E27FC236}">
                <a16:creationId xmlns:a16="http://schemas.microsoft.com/office/drawing/2014/main" id="{1D6366E8-047C-1547-BE5E-48552C243DF3}"/>
              </a:ext>
            </a:extLst>
          </p:cNvPr>
          <p:cNvPicPr>
            <a:picLocks noChangeAspect="1"/>
          </p:cNvPicPr>
          <p:nvPr/>
        </p:nvPicPr>
        <p:blipFill rotWithShape="1">
          <a:blip r:embed="rId5"/>
          <a:srcRect r="18842" b="-2"/>
          <a:stretch/>
        </p:blipFill>
        <p:spPr>
          <a:xfrm>
            <a:off x="8087672" y="321732"/>
            <a:ext cx="3782595" cy="6214533"/>
          </a:xfrm>
          <a:prstGeom prst="rect">
            <a:avLst/>
          </a:prstGeom>
        </p:spPr>
      </p:pic>
    </p:spTree>
    <p:extLst>
      <p:ext uri="{BB962C8B-B14F-4D97-AF65-F5344CB8AC3E}">
        <p14:creationId xmlns:p14="http://schemas.microsoft.com/office/powerpoint/2010/main" val="3114419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device&#10;&#10;Description automatically generated">
            <a:extLst>
              <a:ext uri="{FF2B5EF4-FFF2-40B4-BE49-F238E27FC236}">
                <a16:creationId xmlns:a16="http://schemas.microsoft.com/office/drawing/2014/main" id="{7811371D-BBFD-BC4C-BAE0-23CA53175250}"/>
              </a:ext>
            </a:extLst>
          </p:cNvPr>
          <p:cNvPicPr>
            <a:picLocks noChangeAspect="1"/>
          </p:cNvPicPr>
          <p:nvPr/>
        </p:nvPicPr>
        <p:blipFill>
          <a:blip r:embed="rId3"/>
          <a:stretch>
            <a:fillRect/>
          </a:stretch>
        </p:blipFill>
        <p:spPr>
          <a:xfrm>
            <a:off x="1834139" y="643467"/>
            <a:ext cx="3314520" cy="2543217"/>
          </a:xfrm>
          <a:prstGeom prst="rect">
            <a:avLst/>
          </a:prstGeom>
        </p:spPr>
      </p:pic>
      <p:cxnSp>
        <p:nvCxnSpPr>
          <p:cNvPr id="10" name="Straight Connector 9">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348C228-77A9-074A-B240-AE3EE242189F}"/>
              </a:ext>
            </a:extLst>
          </p:cNvPr>
          <p:cNvPicPr>
            <a:picLocks noChangeAspect="1"/>
          </p:cNvPicPr>
          <p:nvPr/>
        </p:nvPicPr>
        <p:blipFill>
          <a:blip r:embed="rId4"/>
          <a:stretch>
            <a:fillRect/>
          </a:stretch>
        </p:blipFill>
        <p:spPr>
          <a:xfrm>
            <a:off x="6338316" y="1086810"/>
            <a:ext cx="4732940" cy="1656530"/>
          </a:xfrm>
          <a:prstGeom prst="rect">
            <a:avLst/>
          </a:prstGeom>
        </p:spPr>
      </p:pic>
      <p:cxnSp>
        <p:nvCxnSpPr>
          <p:cNvPr id="12" name="Straight Connector 11">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4CECAD3-F428-8146-A26B-83F4079B75BD}"/>
              </a:ext>
            </a:extLst>
          </p:cNvPr>
          <p:cNvPicPr>
            <a:picLocks noChangeAspect="1"/>
          </p:cNvPicPr>
          <p:nvPr/>
        </p:nvPicPr>
        <p:blipFill>
          <a:blip r:embed="rId5"/>
          <a:stretch>
            <a:fillRect/>
          </a:stretch>
        </p:blipFill>
        <p:spPr>
          <a:xfrm>
            <a:off x="2061140" y="3671316"/>
            <a:ext cx="2860519" cy="2545862"/>
          </a:xfrm>
          <a:prstGeom prst="rect">
            <a:avLst/>
          </a:prstGeom>
        </p:spPr>
      </p:pic>
      <p:pic>
        <p:nvPicPr>
          <p:cNvPr id="4" name="Picture 3">
            <a:extLst>
              <a:ext uri="{FF2B5EF4-FFF2-40B4-BE49-F238E27FC236}">
                <a16:creationId xmlns:a16="http://schemas.microsoft.com/office/drawing/2014/main" id="{94B66DC1-0422-1A48-8BB2-C860DD2B908B}"/>
              </a:ext>
            </a:extLst>
          </p:cNvPr>
          <p:cNvPicPr>
            <a:picLocks noChangeAspect="1"/>
          </p:cNvPicPr>
          <p:nvPr/>
        </p:nvPicPr>
        <p:blipFill>
          <a:blip r:embed="rId6"/>
          <a:stretch>
            <a:fillRect/>
          </a:stretch>
        </p:blipFill>
        <p:spPr>
          <a:xfrm>
            <a:off x="7572199" y="3671316"/>
            <a:ext cx="2265174" cy="2553469"/>
          </a:xfrm>
          <a:prstGeom prst="rect">
            <a:avLst/>
          </a:prstGeom>
        </p:spPr>
      </p:pic>
    </p:spTree>
    <p:extLst>
      <p:ext uri="{BB962C8B-B14F-4D97-AF65-F5344CB8AC3E}">
        <p14:creationId xmlns:p14="http://schemas.microsoft.com/office/powerpoint/2010/main" val="3052237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B72B06-04F7-6241-98CC-B0D0D693F04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74024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BE4A01-104A-2246-878B-EA4138BBC439}"/>
              </a:ext>
            </a:extLst>
          </p:cNvPr>
          <p:cNvPicPr>
            <a:picLocks noChangeAspect="1"/>
          </p:cNvPicPr>
          <p:nvPr/>
        </p:nvPicPr>
        <p:blipFill rotWithShape="1">
          <a:blip r:embed="rId3"/>
          <a:srcRect r="2667"/>
          <a:stretch/>
        </p:blipFill>
        <p:spPr>
          <a:xfrm>
            <a:off x="20" y="10"/>
            <a:ext cx="12191980" cy="6857990"/>
          </a:xfrm>
          <a:prstGeom prst="rect">
            <a:avLst/>
          </a:prstGeom>
        </p:spPr>
      </p:pic>
    </p:spTree>
    <p:extLst>
      <p:ext uri="{BB962C8B-B14F-4D97-AF65-F5344CB8AC3E}">
        <p14:creationId xmlns:p14="http://schemas.microsoft.com/office/powerpoint/2010/main" val="3605601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3DFDF6-3DB4-124E-A136-F7B76EF6CB9B}"/>
              </a:ext>
            </a:extLst>
          </p:cNvPr>
          <p:cNvSpPr txBox="1"/>
          <p:nvPr/>
        </p:nvSpPr>
        <p:spPr>
          <a:xfrm>
            <a:off x="9218043" y="3707700"/>
            <a:ext cx="2519408" cy="2339102"/>
          </a:xfrm>
          <a:prstGeom prst="rect">
            <a:avLst/>
          </a:prstGeom>
          <a:noFill/>
        </p:spPr>
        <p:txBody>
          <a:bodyPr wrap="none" rtlCol="0">
            <a:spAutoFit/>
          </a:bodyPr>
          <a:lstStyle/>
          <a:p>
            <a:pPr algn="ctr"/>
            <a:r>
              <a:rPr lang="en-US" sz="3200" b="1" dirty="0">
                <a:latin typeface="Avenir Roman" panose="02000503020000020003" pitchFamily="2" charset="0"/>
              </a:rPr>
              <a:t>LONGEVITY</a:t>
            </a:r>
          </a:p>
          <a:p>
            <a:pPr algn="ctr"/>
            <a:endParaRPr lang="en-US" sz="2400" dirty="0">
              <a:latin typeface="Avenir Roman" panose="02000503020000020003" pitchFamily="2" charset="0"/>
            </a:endParaRPr>
          </a:p>
          <a:p>
            <a:pPr algn="ctr"/>
            <a:endParaRPr lang="en-US" dirty="0">
              <a:latin typeface="Avenir Roman" panose="02000503020000020003" pitchFamily="2" charset="0"/>
            </a:endParaRPr>
          </a:p>
          <a:p>
            <a:pPr algn="ctr"/>
            <a:endParaRPr lang="en-US" dirty="0">
              <a:latin typeface="Avenir Roman" panose="02000503020000020003" pitchFamily="2" charset="0"/>
            </a:endParaRPr>
          </a:p>
          <a:p>
            <a:pPr algn="ctr"/>
            <a:endParaRPr lang="en-US" dirty="0">
              <a:latin typeface="Avenir Roman" panose="02000503020000020003" pitchFamily="2" charset="0"/>
            </a:endParaRPr>
          </a:p>
          <a:p>
            <a:pPr algn="ctr"/>
            <a:endParaRPr lang="en-US" dirty="0">
              <a:latin typeface="Avenir Roman" panose="02000503020000020003" pitchFamily="2" charset="0"/>
            </a:endParaRPr>
          </a:p>
          <a:p>
            <a:endParaRPr lang="en-US" dirty="0"/>
          </a:p>
        </p:txBody>
      </p:sp>
      <p:sp>
        <p:nvSpPr>
          <p:cNvPr id="3" name="Frame 2">
            <a:extLst>
              <a:ext uri="{FF2B5EF4-FFF2-40B4-BE49-F238E27FC236}">
                <a16:creationId xmlns:a16="http://schemas.microsoft.com/office/drawing/2014/main" id="{46806791-CEAF-4F45-A890-DBE4FDBEB181}"/>
              </a:ext>
            </a:extLst>
          </p:cNvPr>
          <p:cNvSpPr/>
          <p:nvPr/>
        </p:nvSpPr>
        <p:spPr>
          <a:xfrm>
            <a:off x="9099030" y="3424373"/>
            <a:ext cx="2722758" cy="1054693"/>
          </a:xfrm>
          <a:prstGeom prst="frame">
            <a:avLst>
              <a:gd name="adj1" fmla="val 675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5AE73450-B8E4-A84A-8B82-5612541932B4}"/>
              </a:ext>
            </a:extLst>
          </p:cNvPr>
          <p:cNvSpPr txBox="1"/>
          <p:nvPr/>
        </p:nvSpPr>
        <p:spPr>
          <a:xfrm>
            <a:off x="317109" y="536471"/>
            <a:ext cx="2492990" cy="584775"/>
          </a:xfrm>
          <a:prstGeom prst="rect">
            <a:avLst/>
          </a:prstGeom>
          <a:noFill/>
        </p:spPr>
        <p:txBody>
          <a:bodyPr wrap="square" rtlCol="0">
            <a:spAutoFit/>
          </a:bodyPr>
          <a:lstStyle/>
          <a:p>
            <a:r>
              <a:rPr lang="en-US" sz="3200" b="1" dirty="0">
                <a:latin typeface="Avenir Roman" panose="02000503020000020003" pitchFamily="2" charset="0"/>
              </a:rPr>
              <a:t>PROXIMA B</a:t>
            </a:r>
          </a:p>
        </p:txBody>
      </p:sp>
      <p:sp>
        <p:nvSpPr>
          <p:cNvPr id="5" name="TextBox 4">
            <a:extLst>
              <a:ext uri="{FF2B5EF4-FFF2-40B4-BE49-F238E27FC236}">
                <a16:creationId xmlns:a16="http://schemas.microsoft.com/office/drawing/2014/main" id="{26C8227F-1788-604F-8B75-0A2963E6C2C2}"/>
              </a:ext>
            </a:extLst>
          </p:cNvPr>
          <p:cNvSpPr txBox="1"/>
          <p:nvPr/>
        </p:nvSpPr>
        <p:spPr>
          <a:xfrm>
            <a:off x="9743976" y="693138"/>
            <a:ext cx="2007986" cy="584775"/>
          </a:xfrm>
          <a:prstGeom prst="rect">
            <a:avLst/>
          </a:prstGeom>
          <a:noFill/>
        </p:spPr>
        <p:txBody>
          <a:bodyPr wrap="none" rtlCol="0">
            <a:spAutoFit/>
          </a:bodyPr>
          <a:lstStyle/>
          <a:p>
            <a:r>
              <a:rPr lang="en-US" sz="3200" b="1" dirty="0">
                <a:latin typeface="Avenir Roman" panose="02000503020000020003" pitchFamily="2" charset="0"/>
              </a:rPr>
              <a:t>CUBESAT</a:t>
            </a:r>
          </a:p>
        </p:txBody>
      </p:sp>
      <p:sp>
        <p:nvSpPr>
          <p:cNvPr id="6" name="TextBox 5">
            <a:extLst>
              <a:ext uri="{FF2B5EF4-FFF2-40B4-BE49-F238E27FC236}">
                <a16:creationId xmlns:a16="http://schemas.microsoft.com/office/drawing/2014/main" id="{98FA6A73-9F83-D548-88FB-054B6A1236CD}"/>
              </a:ext>
            </a:extLst>
          </p:cNvPr>
          <p:cNvSpPr txBox="1"/>
          <p:nvPr/>
        </p:nvSpPr>
        <p:spPr>
          <a:xfrm>
            <a:off x="454549" y="1937640"/>
            <a:ext cx="1659429" cy="461665"/>
          </a:xfrm>
          <a:prstGeom prst="rect">
            <a:avLst/>
          </a:prstGeom>
          <a:noFill/>
        </p:spPr>
        <p:txBody>
          <a:bodyPr wrap="none" rtlCol="0">
            <a:spAutoFit/>
          </a:bodyPr>
          <a:lstStyle/>
          <a:p>
            <a:r>
              <a:rPr lang="en-US" sz="2400" dirty="0">
                <a:latin typeface="Avenir Roman" panose="02000503020000020003" pitchFamily="2" charset="0"/>
              </a:rPr>
              <a:t>2069-2111</a:t>
            </a:r>
          </a:p>
        </p:txBody>
      </p:sp>
      <p:sp>
        <p:nvSpPr>
          <p:cNvPr id="7" name="TextBox 6">
            <a:extLst>
              <a:ext uri="{FF2B5EF4-FFF2-40B4-BE49-F238E27FC236}">
                <a16:creationId xmlns:a16="http://schemas.microsoft.com/office/drawing/2014/main" id="{72326207-4A7E-854A-97B6-8617B1EC6089}"/>
              </a:ext>
            </a:extLst>
          </p:cNvPr>
          <p:cNvSpPr txBox="1"/>
          <p:nvPr/>
        </p:nvSpPr>
        <p:spPr>
          <a:xfrm>
            <a:off x="10636901" y="2023905"/>
            <a:ext cx="976549" cy="461665"/>
          </a:xfrm>
          <a:prstGeom prst="rect">
            <a:avLst/>
          </a:prstGeom>
          <a:noFill/>
        </p:spPr>
        <p:txBody>
          <a:bodyPr wrap="none" rtlCol="0">
            <a:spAutoFit/>
          </a:bodyPr>
          <a:lstStyle/>
          <a:p>
            <a:r>
              <a:rPr lang="en-US" sz="2400" dirty="0">
                <a:latin typeface="Avenir Roman" panose="02000503020000020003" pitchFamily="2" charset="0"/>
              </a:rPr>
              <a:t>NOW</a:t>
            </a:r>
          </a:p>
        </p:txBody>
      </p:sp>
      <p:sp>
        <p:nvSpPr>
          <p:cNvPr id="8" name="Frame 7">
            <a:extLst>
              <a:ext uri="{FF2B5EF4-FFF2-40B4-BE49-F238E27FC236}">
                <a16:creationId xmlns:a16="http://schemas.microsoft.com/office/drawing/2014/main" id="{072375EE-FC6C-B141-952F-73760FBABBF4}"/>
              </a:ext>
            </a:extLst>
          </p:cNvPr>
          <p:cNvSpPr/>
          <p:nvPr/>
        </p:nvSpPr>
        <p:spPr>
          <a:xfrm>
            <a:off x="248097" y="474551"/>
            <a:ext cx="2631011" cy="654033"/>
          </a:xfrm>
          <a:prstGeom prst="fram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1F222278-B944-E44A-B9E8-B14EFFE3D230}"/>
              </a:ext>
            </a:extLst>
          </p:cNvPr>
          <p:cNvSpPr/>
          <p:nvPr/>
        </p:nvSpPr>
        <p:spPr>
          <a:xfrm>
            <a:off x="9743976" y="623880"/>
            <a:ext cx="2007986" cy="654033"/>
          </a:xfrm>
          <a:prstGeom prst="fram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52DA21CD-6567-1840-AFCE-213CDB070C51}"/>
              </a:ext>
            </a:extLst>
          </p:cNvPr>
          <p:cNvSpPr/>
          <p:nvPr/>
        </p:nvSpPr>
        <p:spPr>
          <a:xfrm>
            <a:off x="318106" y="1821814"/>
            <a:ext cx="1932317" cy="605746"/>
          </a:xfrm>
          <a:prstGeom prst="frame">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17D98929-D8EB-4A43-92BE-4CB5AE225D52}"/>
              </a:ext>
            </a:extLst>
          </p:cNvPr>
          <p:cNvSpPr/>
          <p:nvPr/>
        </p:nvSpPr>
        <p:spPr>
          <a:xfrm>
            <a:off x="10512500" y="1937640"/>
            <a:ext cx="1224951" cy="605746"/>
          </a:xfrm>
          <a:prstGeom prst="frame">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781132F5-C4CA-AB45-83FD-18BFA0C7DA67}"/>
              </a:ext>
            </a:extLst>
          </p:cNvPr>
          <p:cNvCxnSpPr/>
          <p:nvPr/>
        </p:nvCxnSpPr>
        <p:spPr>
          <a:xfrm>
            <a:off x="11139835" y="1263957"/>
            <a:ext cx="0" cy="6736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0D40D7F-0D57-6B48-9617-8E09E7D6355E}"/>
              </a:ext>
            </a:extLst>
          </p:cNvPr>
          <p:cNvCxnSpPr>
            <a:cxnSpLocks/>
          </p:cNvCxnSpPr>
          <p:nvPr/>
        </p:nvCxnSpPr>
        <p:spPr>
          <a:xfrm>
            <a:off x="11124961" y="2557115"/>
            <a:ext cx="0" cy="8419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6106DCB-1604-5C41-B019-670CB5EB8880}"/>
              </a:ext>
            </a:extLst>
          </p:cNvPr>
          <p:cNvSpPr txBox="1"/>
          <p:nvPr/>
        </p:nvSpPr>
        <p:spPr>
          <a:xfrm>
            <a:off x="477124" y="3544294"/>
            <a:ext cx="4145119" cy="2308324"/>
          </a:xfrm>
          <a:prstGeom prst="rect">
            <a:avLst/>
          </a:prstGeom>
          <a:noFill/>
        </p:spPr>
        <p:txBody>
          <a:bodyPr wrap="square" rtlCol="0">
            <a:spAutoFit/>
          </a:bodyPr>
          <a:lstStyle/>
          <a:p>
            <a:r>
              <a:rPr lang="en-US" sz="2400" dirty="0">
                <a:latin typeface="Avenir Roman" panose="02000503020000020003" pitchFamily="2" charset="0"/>
              </a:rPr>
              <a:t>Propulsion</a:t>
            </a:r>
          </a:p>
          <a:p>
            <a:r>
              <a:rPr lang="en-US" sz="2400" dirty="0">
                <a:latin typeface="Avenir Roman" panose="02000503020000020003" pitchFamily="2" charset="0"/>
              </a:rPr>
              <a:t>Autonomy</a:t>
            </a:r>
          </a:p>
          <a:p>
            <a:r>
              <a:rPr lang="en-US" sz="2400" dirty="0">
                <a:latin typeface="Avenir Roman" panose="02000503020000020003" pitchFamily="2" charset="0"/>
              </a:rPr>
              <a:t>Interstellar Medium</a:t>
            </a:r>
          </a:p>
          <a:p>
            <a:r>
              <a:rPr lang="en-US" sz="2400" dirty="0">
                <a:latin typeface="Avenir Roman" panose="02000503020000020003" pitchFamily="2" charset="0"/>
              </a:rPr>
              <a:t>Longevity</a:t>
            </a:r>
          </a:p>
          <a:p>
            <a:r>
              <a:rPr lang="en-US" sz="2400" dirty="0">
                <a:latin typeface="Avenir Roman" panose="02000503020000020003" pitchFamily="2" charset="0"/>
              </a:rPr>
              <a:t>Upgrade issues</a:t>
            </a:r>
          </a:p>
          <a:p>
            <a:r>
              <a:rPr lang="en-US" sz="2400" dirty="0">
                <a:latin typeface="Avenir Roman" panose="02000503020000020003" pitchFamily="2" charset="0"/>
              </a:rPr>
              <a:t>Long-term public interest</a:t>
            </a:r>
          </a:p>
        </p:txBody>
      </p:sp>
      <p:sp>
        <p:nvSpPr>
          <p:cNvPr id="15" name="Frame 14">
            <a:extLst>
              <a:ext uri="{FF2B5EF4-FFF2-40B4-BE49-F238E27FC236}">
                <a16:creationId xmlns:a16="http://schemas.microsoft.com/office/drawing/2014/main" id="{28BF2BD3-8A98-954A-BEAB-371C8DA8160E}"/>
              </a:ext>
            </a:extLst>
          </p:cNvPr>
          <p:cNvSpPr/>
          <p:nvPr/>
        </p:nvSpPr>
        <p:spPr>
          <a:xfrm>
            <a:off x="248098" y="3264570"/>
            <a:ext cx="4039090" cy="2812212"/>
          </a:xfrm>
          <a:prstGeom prst="frame">
            <a:avLst>
              <a:gd name="adj1" fmla="val 3443"/>
            </a:avLst>
          </a:prstGeom>
          <a:solidFill>
            <a:schemeClr val="accent1">
              <a:lumMod val="75000"/>
            </a:schemeClr>
          </a:solidFill>
          <a:ln cap="sq" cmpd="tri">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6" name="Straight Connector 15">
            <a:extLst>
              <a:ext uri="{FF2B5EF4-FFF2-40B4-BE49-F238E27FC236}">
                <a16:creationId xmlns:a16="http://schemas.microsoft.com/office/drawing/2014/main" id="{6B8B7CDB-147A-2E45-BF61-3404BE3ACBEB}"/>
              </a:ext>
            </a:extLst>
          </p:cNvPr>
          <p:cNvCxnSpPr/>
          <p:nvPr/>
        </p:nvCxnSpPr>
        <p:spPr>
          <a:xfrm>
            <a:off x="881401" y="1133141"/>
            <a:ext cx="0" cy="6736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3FCBF3-2C1A-3345-8220-E42A70021849}"/>
              </a:ext>
            </a:extLst>
          </p:cNvPr>
          <p:cNvCxnSpPr>
            <a:cxnSpLocks/>
          </p:cNvCxnSpPr>
          <p:nvPr/>
        </p:nvCxnSpPr>
        <p:spPr>
          <a:xfrm>
            <a:off x="893372" y="2442550"/>
            <a:ext cx="0" cy="8419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Frame 18">
            <a:extLst>
              <a:ext uri="{FF2B5EF4-FFF2-40B4-BE49-F238E27FC236}">
                <a16:creationId xmlns:a16="http://schemas.microsoft.com/office/drawing/2014/main" id="{D49D59C7-1BBA-264D-A655-EAAA68AABD47}"/>
              </a:ext>
            </a:extLst>
          </p:cNvPr>
          <p:cNvSpPr/>
          <p:nvPr/>
        </p:nvSpPr>
        <p:spPr>
          <a:xfrm>
            <a:off x="5157374" y="1789440"/>
            <a:ext cx="3139672" cy="2990029"/>
          </a:xfrm>
          <a:prstGeom prst="frame">
            <a:avLst>
              <a:gd name="adj1" fmla="val 324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20" name="TextBox 19">
            <a:extLst>
              <a:ext uri="{FF2B5EF4-FFF2-40B4-BE49-F238E27FC236}">
                <a16:creationId xmlns:a16="http://schemas.microsoft.com/office/drawing/2014/main" id="{5AF148AB-054D-FD4B-B6EE-AE064D7AE975}"/>
              </a:ext>
            </a:extLst>
          </p:cNvPr>
          <p:cNvSpPr txBox="1"/>
          <p:nvPr/>
        </p:nvSpPr>
        <p:spPr>
          <a:xfrm>
            <a:off x="5266195" y="1948955"/>
            <a:ext cx="2917144" cy="2800767"/>
          </a:xfrm>
          <a:prstGeom prst="rect">
            <a:avLst/>
          </a:prstGeom>
          <a:noFill/>
        </p:spPr>
        <p:txBody>
          <a:bodyPr wrap="none" rtlCol="0">
            <a:spAutoFit/>
          </a:bodyPr>
          <a:lstStyle/>
          <a:p>
            <a:pPr algn="ctr"/>
            <a:r>
              <a:rPr lang="en-US" sz="4400" b="1" dirty="0">
                <a:latin typeface="Avenir Book" panose="02000503020000020003" pitchFamily="2" charset="0"/>
              </a:rPr>
              <a:t>CREATIVE</a:t>
            </a:r>
          </a:p>
          <a:p>
            <a:pPr algn="ctr"/>
            <a:r>
              <a:rPr lang="en-US" sz="4400" b="1" dirty="0">
                <a:latin typeface="Avenir Book" panose="02000503020000020003" pitchFamily="2" charset="0"/>
              </a:rPr>
              <a:t>CULTURAL</a:t>
            </a:r>
          </a:p>
          <a:p>
            <a:pPr algn="ctr"/>
            <a:r>
              <a:rPr lang="en-US" sz="4400" b="1" dirty="0">
                <a:latin typeface="Avenir Book" panose="02000503020000020003" pitchFamily="2" charset="0"/>
              </a:rPr>
              <a:t>SOCIETAL</a:t>
            </a:r>
          </a:p>
          <a:p>
            <a:pPr algn="ctr"/>
            <a:r>
              <a:rPr lang="en-US" sz="4400" b="1" dirty="0">
                <a:latin typeface="Avenir Book" panose="02000503020000020003" pitchFamily="2" charset="0"/>
              </a:rPr>
              <a:t>ELEMENT</a:t>
            </a:r>
          </a:p>
        </p:txBody>
      </p:sp>
      <p:cxnSp>
        <p:nvCxnSpPr>
          <p:cNvPr id="24" name="Straight Connector 23">
            <a:extLst>
              <a:ext uri="{FF2B5EF4-FFF2-40B4-BE49-F238E27FC236}">
                <a16:creationId xmlns:a16="http://schemas.microsoft.com/office/drawing/2014/main" id="{8D7A32F7-0E17-2B4C-81BC-7C97678753B1}"/>
              </a:ext>
            </a:extLst>
          </p:cNvPr>
          <p:cNvCxnSpPr>
            <a:cxnSpLocks/>
            <a:stCxn id="19" idx="2"/>
          </p:cNvCxnSpPr>
          <p:nvPr/>
        </p:nvCxnSpPr>
        <p:spPr>
          <a:xfrm>
            <a:off x="6727210" y="4779469"/>
            <a:ext cx="0" cy="107314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A2F16B-AC9A-164C-BD07-2412D3F167CE}"/>
              </a:ext>
            </a:extLst>
          </p:cNvPr>
          <p:cNvCxnSpPr/>
          <p:nvPr/>
        </p:nvCxnSpPr>
        <p:spPr>
          <a:xfrm>
            <a:off x="6727210" y="5852618"/>
            <a:ext cx="378529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CA9EAA-7740-6749-B0C3-1241A56DB44F}"/>
              </a:ext>
            </a:extLst>
          </p:cNvPr>
          <p:cNvCxnSpPr/>
          <p:nvPr/>
        </p:nvCxnSpPr>
        <p:spPr>
          <a:xfrm flipV="1">
            <a:off x="10512500" y="4479066"/>
            <a:ext cx="0" cy="137355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C4A434F-0CCB-394F-94C7-384B2B66D9AE}"/>
              </a:ext>
            </a:extLst>
          </p:cNvPr>
          <p:cNvCxnSpPr/>
          <p:nvPr/>
        </p:nvCxnSpPr>
        <p:spPr>
          <a:xfrm flipH="1">
            <a:off x="4287188" y="3951719"/>
            <a:ext cx="870186" cy="48612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7DADB49-F12F-E741-82F7-BD1907C6CD9D}"/>
              </a:ext>
            </a:extLst>
          </p:cNvPr>
          <p:cNvCxnSpPr>
            <a:endCxn id="10" idx="3"/>
          </p:cNvCxnSpPr>
          <p:nvPr/>
        </p:nvCxnSpPr>
        <p:spPr>
          <a:xfrm flipH="1" flipV="1">
            <a:off x="2250423" y="2124687"/>
            <a:ext cx="2906951" cy="85338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CBEDAC-1A5E-614D-8D22-4B78BA8AD91E}"/>
              </a:ext>
            </a:extLst>
          </p:cNvPr>
          <p:cNvCxnSpPr>
            <a:endCxn id="3" idx="1"/>
          </p:cNvCxnSpPr>
          <p:nvPr/>
        </p:nvCxnSpPr>
        <p:spPr>
          <a:xfrm>
            <a:off x="8297046" y="3951719"/>
            <a:ext cx="801984" cy="1"/>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36AAC2-6C7C-774A-9254-EEF108C6BE0A}"/>
              </a:ext>
            </a:extLst>
          </p:cNvPr>
          <p:cNvCxnSpPr>
            <a:endCxn id="11" idx="1"/>
          </p:cNvCxnSpPr>
          <p:nvPr/>
        </p:nvCxnSpPr>
        <p:spPr>
          <a:xfrm flipV="1">
            <a:off x="8297046" y="2240513"/>
            <a:ext cx="2215454" cy="73755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412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359508-FE33-C04F-A748-F162C9BD424D}"/>
              </a:ext>
            </a:extLst>
          </p:cNvPr>
          <p:cNvSpPr txBox="1"/>
          <p:nvPr/>
        </p:nvSpPr>
        <p:spPr>
          <a:xfrm>
            <a:off x="671277" y="2367171"/>
            <a:ext cx="10849445" cy="2123658"/>
          </a:xfrm>
          <a:prstGeom prst="rect">
            <a:avLst/>
          </a:prstGeom>
          <a:noFill/>
        </p:spPr>
        <p:txBody>
          <a:bodyPr wrap="none" rtlCol="0">
            <a:spAutoFit/>
          </a:bodyPr>
          <a:lstStyle/>
          <a:p>
            <a:pPr algn="ctr"/>
            <a:r>
              <a:rPr lang="en-US" sz="4400" b="1" dirty="0">
                <a:solidFill>
                  <a:schemeClr val="accent6">
                    <a:lumMod val="75000"/>
                  </a:schemeClr>
                </a:solidFill>
                <a:latin typeface="Avenir Roman" panose="02000503020000020003" pitchFamily="2" charset="0"/>
              </a:rPr>
              <a:t>MOVING MEANING INTO THE FUTURE </a:t>
            </a:r>
          </a:p>
          <a:p>
            <a:pPr algn="ctr"/>
            <a:r>
              <a:rPr lang="en-US" sz="4400" b="1" dirty="0">
                <a:solidFill>
                  <a:schemeClr val="accent6">
                    <a:lumMod val="75000"/>
                  </a:schemeClr>
                </a:solidFill>
                <a:latin typeface="Avenir Roman" panose="02000503020000020003" pitchFamily="2" charset="0"/>
              </a:rPr>
              <a:t>IS DIFFERENT THAN</a:t>
            </a:r>
          </a:p>
          <a:p>
            <a:pPr algn="ctr"/>
            <a:r>
              <a:rPr lang="en-US" sz="4400" b="1" dirty="0">
                <a:solidFill>
                  <a:schemeClr val="accent6">
                    <a:lumMod val="75000"/>
                  </a:schemeClr>
                </a:solidFill>
                <a:latin typeface="Avenir Roman" panose="02000503020000020003" pitchFamily="2" charset="0"/>
              </a:rPr>
              <a:t>MOVING DATA</a:t>
            </a:r>
          </a:p>
        </p:txBody>
      </p:sp>
    </p:spTree>
    <p:extLst>
      <p:ext uri="{BB962C8B-B14F-4D97-AF65-F5344CB8AC3E}">
        <p14:creationId xmlns:p14="http://schemas.microsoft.com/office/powerpoint/2010/main" val="3761540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2D5570-AEEF-4047-AE03-AD0D66B11D86}"/>
              </a:ext>
            </a:extLst>
          </p:cNvPr>
          <p:cNvPicPr>
            <a:picLocks noChangeAspect="1"/>
          </p:cNvPicPr>
          <p:nvPr/>
        </p:nvPicPr>
        <p:blipFill rotWithShape="1">
          <a:blip r:embed="rId3"/>
          <a:srcRect b="4483"/>
          <a:stretch/>
        </p:blipFill>
        <p:spPr>
          <a:xfrm>
            <a:off x="315344" y="205835"/>
            <a:ext cx="3078864" cy="3676052"/>
          </a:xfrm>
          <a:prstGeom prst="rect">
            <a:avLst/>
          </a:prstGeom>
        </p:spPr>
      </p:pic>
      <p:pic>
        <p:nvPicPr>
          <p:cNvPr id="3" name="Picture 2">
            <a:extLst>
              <a:ext uri="{FF2B5EF4-FFF2-40B4-BE49-F238E27FC236}">
                <a16:creationId xmlns:a16="http://schemas.microsoft.com/office/drawing/2014/main" id="{72B9E794-6EF7-F64B-886F-CE408FA82E7E}"/>
              </a:ext>
            </a:extLst>
          </p:cNvPr>
          <p:cNvPicPr>
            <a:picLocks noChangeAspect="1"/>
          </p:cNvPicPr>
          <p:nvPr/>
        </p:nvPicPr>
        <p:blipFill>
          <a:blip r:embed="rId4"/>
          <a:stretch>
            <a:fillRect/>
          </a:stretch>
        </p:blipFill>
        <p:spPr>
          <a:xfrm>
            <a:off x="3625012" y="205835"/>
            <a:ext cx="5507194" cy="3676052"/>
          </a:xfrm>
          <a:prstGeom prst="rect">
            <a:avLst/>
          </a:prstGeom>
        </p:spPr>
      </p:pic>
      <p:pic>
        <p:nvPicPr>
          <p:cNvPr id="4" name="Picture 3">
            <a:extLst>
              <a:ext uri="{FF2B5EF4-FFF2-40B4-BE49-F238E27FC236}">
                <a16:creationId xmlns:a16="http://schemas.microsoft.com/office/drawing/2014/main" id="{23AC7764-D47B-A34D-AD35-075D3BB8FB3B}"/>
              </a:ext>
            </a:extLst>
          </p:cNvPr>
          <p:cNvPicPr>
            <a:picLocks noChangeAspect="1"/>
          </p:cNvPicPr>
          <p:nvPr/>
        </p:nvPicPr>
        <p:blipFill>
          <a:blip r:embed="rId5"/>
          <a:stretch>
            <a:fillRect/>
          </a:stretch>
        </p:blipFill>
        <p:spPr>
          <a:xfrm>
            <a:off x="3625012" y="4054415"/>
            <a:ext cx="4064000" cy="2705100"/>
          </a:xfrm>
          <a:prstGeom prst="rect">
            <a:avLst/>
          </a:prstGeom>
        </p:spPr>
      </p:pic>
      <p:pic>
        <p:nvPicPr>
          <p:cNvPr id="5" name="Picture 4">
            <a:extLst>
              <a:ext uri="{FF2B5EF4-FFF2-40B4-BE49-F238E27FC236}">
                <a16:creationId xmlns:a16="http://schemas.microsoft.com/office/drawing/2014/main" id="{AFFE5A6C-2961-A948-910E-F0A2CA15AF56}"/>
              </a:ext>
            </a:extLst>
          </p:cNvPr>
          <p:cNvPicPr>
            <a:picLocks noChangeAspect="1"/>
          </p:cNvPicPr>
          <p:nvPr/>
        </p:nvPicPr>
        <p:blipFill>
          <a:blip r:embed="rId6"/>
          <a:stretch>
            <a:fillRect/>
          </a:stretch>
        </p:blipFill>
        <p:spPr>
          <a:xfrm>
            <a:off x="7875558" y="4054415"/>
            <a:ext cx="4057650" cy="2705100"/>
          </a:xfrm>
          <a:prstGeom prst="rect">
            <a:avLst/>
          </a:prstGeom>
        </p:spPr>
      </p:pic>
      <p:sp>
        <p:nvSpPr>
          <p:cNvPr id="6" name="TextBox 5">
            <a:extLst>
              <a:ext uri="{FF2B5EF4-FFF2-40B4-BE49-F238E27FC236}">
                <a16:creationId xmlns:a16="http://schemas.microsoft.com/office/drawing/2014/main" id="{2804F0AA-84B7-A34B-B978-D6F385B69C5A}"/>
              </a:ext>
            </a:extLst>
          </p:cNvPr>
          <p:cNvSpPr txBox="1"/>
          <p:nvPr/>
        </p:nvSpPr>
        <p:spPr>
          <a:xfrm>
            <a:off x="9363010" y="862425"/>
            <a:ext cx="2454519" cy="1015663"/>
          </a:xfrm>
          <a:prstGeom prst="rect">
            <a:avLst/>
          </a:prstGeom>
          <a:noFill/>
        </p:spPr>
        <p:txBody>
          <a:bodyPr wrap="none" rtlCol="0">
            <a:spAutoFit/>
          </a:bodyPr>
          <a:lstStyle/>
          <a:p>
            <a:pPr algn="ctr"/>
            <a:r>
              <a:rPr lang="en-US" sz="2000" dirty="0">
                <a:latin typeface="Avenir Roman" panose="02000503020000020003" pitchFamily="2" charset="0"/>
              </a:rPr>
              <a:t>1. </a:t>
            </a:r>
            <a:r>
              <a:rPr lang="en-US" sz="2000" dirty="0" err="1">
                <a:latin typeface="Avenir Roman" panose="02000503020000020003" pitchFamily="2" charset="0"/>
              </a:rPr>
              <a:t>Bristelcone</a:t>
            </a:r>
            <a:r>
              <a:rPr lang="en-US" sz="2000" dirty="0">
                <a:latin typeface="Avenir Roman" panose="02000503020000020003" pitchFamily="2" charset="0"/>
              </a:rPr>
              <a:t> Pine, </a:t>
            </a:r>
          </a:p>
          <a:p>
            <a:pPr algn="ctr"/>
            <a:r>
              <a:rPr lang="en-US" sz="2000" dirty="0">
                <a:latin typeface="Avenir Roman" panose="02000503020000020003" pitchFamily="2" charset="0"/>
              </a:rPr>
              <a:t>California, USA </a:t>
            </a:r>
          </a:p>
          <a:p>
            <a:pPr algn="ctr"/>
            <a:r>
              <a:rPr lang="en-US" sz="2000" b="1" dirty="0">
                <a:latin typeface="Avenir Roman" panose="02000503020000020003" pitchFamily="2" charset="0"/>
              </a:rPr>
              <a:t>5,067 years old</a:t>
            </a:r>
          </a:p>
        </p:txBody>
      </p:sp>
      <p:sp>
        <p:nvSpPr>
          <p:cNvPr id="7" name="TextBox 6">
            <a:extLst>
              <a:ext uri="{FF2B5EF4-FFF2-40B4-BE49-F238E27FC236}">
                <a16:creationId xmlns:a16="http://schemas.microsoft.com/office/drawing/2014/main" id="{208CE515-E81E-B547-A682-370E0FC15B2D}"/>
              </a:ext>
            </a:extLst>
          </p:cNvPr>
          <p:cNvSpPr txBox="1"/>
          <p:nvPr/>
        </p:nvSpPr>
        <p:spPr>
          <a:xfrm>
            <a:off x="9540013" y="2050616"/>
            <a:ext cx="2100511" cy="1323439"/>
          </a:xfrm>
          <a:prstGeom prst="rect">
            <a:avLst/>
          </a:prstGeom>
          <a:noFill/>
        </p:spPr>
        <p:txBody>
          <a:bodyPr wrap="none" rtlCol="0">
            <a:spAutoFit/>
          </a:bodyPr>
          <a:lstStyle/>
          <a:p>
            <a:pPr algn="ctr"/>
            <a:r>
              <a:rPr lang="en-US" sz="2000" dirty="0">
                <a:latin typeface="Avenir Roman" panose="02000503020000020003" pitchFamily="2" charset="0"/>
              </a:rPr>
              <a:t>2. </a:t>
            </a:r>
            <a:r>
              <a:rPr lang="en-US" sz="2000" dirty="0" err="1">
                <a:latin typeface="Avenir Roman" panose="02000503020000020003" pitchFamily="2" charset="0"/>
              </a:rPr>
              <a:t>Methesula</a:t>
            </a:r>
            <a:r>
              <a:rPr lang="en-US" sz="2000" dirty="0">
                <a:latin typeface="Avenir Roman" panose="02000503020000020003" pitchFamily="2" charset="0"/>
              </a:rPr>
              <a:t>, </a:t>
            </a:r>
          </a:p>
          <a:p>
            <a:pPr algn="ctr"/>
            <a:r>
              <a:rPr lang="en-US" sz="2000" dirty="0">
                <a:latin typeface="Avenir Roman" panose="02000503020000020003" pitchFamily="2" charset="0"/>
              </a:rPr>
              <a:t>Bristlecone Pine,</a:t>
            </a:r>
          </a:p>
          <a:p>
            <a:pPr algn="ctr"/>
            <a:r>
              <a:rPr lang="en-US" sz="2000" dirty="0">
                <a:latin typeface="Avenir Roman" panose="02000503020000020003" pitchFamily="2" charset="0"/>
              </a:rPr>
              <a:t>California, USA</a:t>
            </a:r>
          </a:p>
          <a:p>
            <a:pPr algn="ctr"/>
            <a:r>
              <a:rPr lang="en-US" sz="2000" b="1" dirty="0">
                <a:latin typeface="Avenir Roman" panose="02000503020000020003" pitchFamily="2" charset="0"/>
              </a:rPr>
              <a:t>4,849 years old</a:t>
            </a:r>
          </a:p>
        </p:txBody>
      </p:sp>
      <p:sp>
        <p:nvSpPr>
          <p:cNvPr id="8" name="TextBox 7">
            <a:extLst>
              <a:ext uri="{FF2B5EF4-FFF2-40B4-BE49-F238E27FC236}">
                <a16:creationId xmlns:a16="http://schemas.microsoft.com/office/drawing/2014/main" id="{0751F652-19BE-1742-8354-082D3966F3D7}"/>
              </a:ext>
            </a:extLst>
          </p:cNvPr>
          <p:cNvSpPr txBox="1"/>
          <p:nvPr/>
        </p:nvSpPr>
        <p:spPr>
          <a:xfrm>
            <a:off x="453591" y="4244197"/>
            <a:ext cx="2802370" cy="1015663"/>
          </a:xfrm>
          <a:prstGeom prst="rect">
            <a:avLst/>
          </a:prstGeom>
          <a:noFill/>
        </p:spPr>
        <p:txBody>
          <a:bodyPr wrap="none" rtlCol="0">
            <a:spAutoFit/>
          </a:bodyPr>
          <a:lstStyle/>
          <a:p>
            <a:pPr algn="ctr"/>
            <a:r>
              <a:rPr lang="en-US" sz="2000" dirty="0">
                <a:latin typeface="Avenir Roman" panose="02000503020000020003" pitchFamily="2" charset="0"/>
              </a:rPr>
              <a:t>3. </a:t>
            </a:r>
            <a:r>
              <a:rPr lang="en-US" sz="2000" dirty="0" err="1">
                <a:latin typeface="Avenir Roman" panose="02000503020000020003" pitchFamily="2" charset="0"/>
              </a:rPr>
              <a:t>Llangernyw</a:t>
            </a:r>
            <a:r>
              <a:rPr lang="en-US" sz="2000" dirty="0">
                <a:latin typeface="Avenir Roman" panose="02000503020000020003" pitchFamily="2" charset="0"/>
              </a:rPr>
              <a:t> Yew</a:t>
            </a:r>
          </a:p>
          <a:p>
            <a:pPr algn="ctr"/>
            <a:r>
              <a:rPr lang="en-US" sz="2000" dirty="0">
                <a:latin typeface="Avenir Roman" panose="02000503020000020003" pitchFamily="2" charset="0"/>
              </a:rPr>
              <a:t>Wales, UK</a:t>
            </a:r>
          </a:p>
          <a:p>
            <a:pPr algn="ctr"/>
            <a:r>
              <a:rPr lang="en-US" sz="2000" b="1" dirty="0">
                <a:latin typeface="Avenir Roman" panose="02000503020000020003" pitchFamily="2" charset="0"/>
              </a:rPr>
              <a:t>4,000-5,000 years old</a:t>
            </a:r>
          </a:p>
        </p:txBody>
      </p:sp>
      <p:sp>
        <p:nvSpPr>
          <p:cNvPr id="9" name="TextBox 8">
            <a:extLst>
              <a:ext uri="{FF2B5EF4-FFF2-40B4-BE49-F238E27FC236}">
                <a16:creationId xmlns:a16="http://schemas.microsoft.com/office/drawing/2014/main" id="{5C5B96F1-A1D8-EE4A-A544-3187ECC5FF30}"/>
              </a:ext>
            </a:extLst>
          </p:cNvPr>
          <p:cNvSpPr txBox="1"/>
          <p:nvPr/>
        </p:nvSpPr>
        <p:spPr>
          <a:xfrm>
            <a:off x="378250" y="5432388"/>
            <a:ext cx="2877711" cy="1015663"/>
          </a:xfrm>
          <a:prstGeom prst="rect">
            <a:avLst/>
          </a:prstGeom>
          <a:noFill/>
        </p:spPr>
        <p:txBody>
          <a:bodyPr wrap="none" rtlCol="0">
            <a:spAutoFit/>
          </a:bodyPr>
          <a:lstStyle/>
          <a:p>
            <a:pPr algn="ctr"/>
            <a:r>
              <a:rPr lang="en-US" sz="2000" dirty="0">
                <a:latin typeface="Avenir Roman" panose="02000503020000020003" pitchFamily="2" charset="0"/>
              </a:rPr>
              <a:t>4. </a:t>
            </a:r>
            <a:r>
              <a:rPr lang="en-US" sz="2000" dirty="0" err="1">
                <a:latin typeface="Avenir Roman" panose="02000503020000020003" pitchFamily="2" charset="0"/>
              </a:rPr>
              <a:t>Sarv</a:t>
            </a:r>
            <a:r>
              <a:rPr lang="en-US" sz="2000" dirty="0">
                <a:latin typeface="Avenir Roman" panose="02000503020000020003" pitchFamily="2" charset="0"/>
              </a:rPr>
              <a:t>-e </a:t>
            </a:r>
            <a:r>
              <a:rPr lang="en-US" sz="2000" dirty="0" err="1">
                <a:latin typeface="Avenir Roman" panose="02000503020000020003" pitchFamily="2" charset="0"/>
              </a:rPr>
              <a:t>Abarkuh</a:t>
            </a:r>
            <a:endParaRPr lang="en-US" sz="2000" dirty="0">
              <a:latin typeface="Avenir Roman" panose="02000503020000020003" pitchFamily="2" charset="0"/>
            </a:endParaRPr>
          </a:p>
          <a:p>
            <a:pPr algn="ctr"/>
            <a:r>
              <a:rPr lang="en-US" sz="2000" dirty="0" err="1">
                <a:latin typeface="Avenir Roman" panose="02000503020000020003" pitchFamily="2" charset="0"/>
              </a:rPr>
              <a:t>Abarkuh</a:t>
            </a:r>
            <a:r>
              <a:rPr lang="en-US" sz="2000" dirty="0">
                <a:latin typeface="Avenir Roman" panose="02000503020000020003" pitchFamily="2" charset="0"/>
              </a:rPr>
              <a:t>, Iran</a:t>
            </a:r>
          </a:p>
          <a:p>
            <a:pPr algn="ctr"/>
            <a:r>
              <a:rPr lang="en-US" sz="2000" b="1" dirty="0">
                <a:latin typeface="Avenir Roman" panose="02000503020000020003" pitchFamily="2" charset="0"/>
              </a:rPr>
              <a:t>4,000-5,000 years old </a:t>
            </a:r>
          </a:p>
        </p:txBody>
      </p:sp>
    </p:spTree>
    <p:extLst>
      <p:ext uri="{BB962C8B-B14F-4D97-AF65-F5344CB8AC3E}">
        <p14:creationId xmlns:p14="http://schemas.microsoft.com/office/powerpoint/2010/main" val="2143478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binet, large, white, light&#10;&#10;Description automatically generated">
            <a:extLst>
              <a:ext uri="{FF2B5EF4-FFF2-40B4-BE49-F238E27FC236}">
                <a16:creationId xmlns:a16="http://schemas.microsoft.com/office/drawing/2014/main" id="{D36D643B-AC65-AE40-936A-573584249408}"/>
              </a:ext>
            </a:extLst>
          </p:cNvPr>
          <p:cNvPicPr>
            <a:picLocks noChangeAspect="1"/>
          </p:cNvPicPr>
          <p:nvPr/>
        </p:nvPicPr>
        <p:blipFill>
          <a:blip r:embed="rId3"/>
          <a:stretch>
            <a:fillRect/>
          </a:stretch>
        </p:blipFill>
        <p:spPr>
          <a:xfrm>
            <a:off x="0" y="1259538"/>
            <a:ext cx="12134761" cy="4338924"/>
          </a:xfrm>
          <a:prstGeom prst="rect">
            <a:avLst/>
          </a:prstGeom>
          <a:effectLst>
            <a:glow>
              <a:schemeClr val="accent1">
                <a:alpha val="40000"/>
              </a:schemeClr>
            </a:glow>
            <a:reflection endPos="0" dist="50800" dir="5400000" sy="-100000" algn="bl" rotWithShape="0"/>
          </a:effectLst>
        </p:spPr>
      </p:pic>
      <p:sp>
        <p:nvSpPr>
          <p:cNvPr id="5" name="TextBox 4">
            <a:extLst>
              <a:ext uri="{FF2B5EF4-FFF2-40B4-BE49-F238E27FC236}">
                <a16:creationId xmlns:a16="http://schemas.microsoft.com/office/drawing/2014/main" id="{BB839C4B-0335-174D-A522-4181372C1899}"/>
              </a:ext>
            </a:extLst>
          </p:cNvPr>
          <p:cNvSpPr txBox="1"/>
          <p:nvPr/>
        </p:nvSpPr>
        <p:spPr>
          <a:xfrm>
            <a:off x="104931" y="509665"/>
            <a:ext cx="11477886" cy="584775"/>
          </a:xfrm>
          <a:prstGeom prst="rect">
            <a:avLst/>
          </a:prstGeom>
          <a:noFill/>
        </p:spPr>
        <p:txBody>
          <a:bodyPr wrap="none" rtlCol="0">
            <a:spAutoFit/>
          </a:bodyPr>
          <a:lstStyle/>
          <a:p>
            <a:r>
              <a:rPr lang="en-US" sz="3200" b="1" u="sng" dirty="0">
                <a:solidFill>
                  <a:schemeClr val="accent6">
                    <a:lumMod val="50000"/>
                  </a:schemeClr>
                </a:solidFill>
                <a:latin typeface="Avenir Book" panose="02000503020000020003" pitchFamily="2" charset="0"/>
              </a:rPr>
              <a:t>TREE SCIENCE FIGURES OF MERIT / A-TEAM, MAY 21, 2019</a:t>
            </a:r>
          </a:p>
        </p:txBody>
      </p:sp>
    </p:spTree>
    <p:extLst>
      <p:ext uri="{BB962C8B-B14F-4D97-AF65-F5344CB8AC3E}">
        <p14:creationId xmlns:p14="http://schemas.microsoft.com/office/powerpoint/2010/main" val="799015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Hear Climate Data Turned into Music">
            <a:hlinkClick r:id="" action="ppaction://media"/>
            <a:extLst>
              <a:ext uri="{FF2B5EF4-FFF2-40B4-BE49-F238E27FC236}">
                <a16:creationId xmlns:a16="http://schemas.microsoft.com/office/drawing/2014/main" id="{7EA3F942-5360-F347-BFDD-0C8EC15B3844}"/>
              </a:ext>
            </a:extLst>
          </p:cNvPr>
          <p:cNvPicPr>
            <a:picLocks noRot="1" noChangeAspect="1"/>
          </p:cNvPicPr>
          <p:nvPr>
            <a:videoFile r:link="rId1"/>
          </p:nvPr>
        </p:nvPicPr>
        <p:blipFill>
          <a:blip r:embed="rId4"/>
          <a:stretch>
            <a:fillRect/>
          </a:stretch>
        </p:blipFill>
        <p:spPr>
          <a:xfrm>
            <a:off x="1200274" y="675154"/>
            <a:ext cx="9791451" cy="5507691"/>
          </a:xfrm>
          <a:prstGeom prst="rect">
            <a:avLst/>
          </a:prstGeom>
        </p:spPr>
      </p:pic>
    </p:spTree>
    <p:extLst>
      <p:ext uri="{BB962C8B-B14F-4D97-AF65-F5344CB8AC3E}">
        <p14:creationId xmlns:p14="http://schemas.microsoft.com/office/powerpoint/2010/main" val="206050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7DAAFD-18BE-D041-AB74-8AC1DEF40636}"/>
              </a:ext>
            </a:extLst>
          </p:cNvPr>
          <p:cNvPicPr>
            <a:picLocks noChangeAspect="1"/>
          </p:cNvPicPr>
          <p:nvPr/>
        </p:nvPicPr>
        <p:blipFill>
          <a:blip r:embed="rId2"/>
          <a:stretch>
            <a:fillRect/>
          </a:stretch>
        </p:blipFill>
        <p:spPr>
          <a:xfrm>
            <a:off x="765720" y="1268166"/>
            <a:ext cx="4455001" cy="4373258"/>
          </a:xfrm>
          <a:prstGeom prst="rect">
            <a:avLst/>
          </a:prstGeom>
        </p:spPr>
      </p:pic>
      <p:pic>
        <p:nvPicPr>
          <p:cNvPr id="7" name="Picture 6" descr="A picture containing gong&#10;&#10;Description automatically generated">
            <a:extLst>
              <a:ext uri="{FF2B5EF4-FFF2-40B4-BE49-F238E27FC236}">
                <a16:creationId xmlns:a16="http://schemas.microsoft.com/office/drawing/2014/main" id="{7A4EC24C-1E13-F44E-8F17-5C5367A06D4F}"/>
              </a:ext>
            </a:extLst>
          </p:cNvPr>
          <p:cNvPicPr>
            <a:picLocks noChangeAspect="1"/>
          </p:cNvPicPr>
          <p:nvPr/>
        </p:nvPicPr>
        <p:blipFill rotWithShape="1">
          <a:blip r:embed="rId3"/>
          <a:srcRect l="24497" r="24106"/>
          <a:stretch/>
        </p:blipFill>
        <p:spPr>
          <a:xfrm>
            <a:off x="6410794" y="1268166"/>
            <a:ext cx="4681929" cy="4554637"/>
          </a:xfrm>
          <a:prstGeom prst="rect">
            <a:avLst/>
          </a:prstGeom>
        </p:spPr>
      </p:pic>
    </p:spTree>
    <p:extLst>
      <p:ext uri="{BB962C8B-B14F-4D97-AF65-F5344CB8AC3E}">
        <p14:creationId xmlns:p14="http://schemas.microsoft.com/office/powerpoint/2010/main" val="3977241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399A84-5D15-9848-9DA9-5E2317B5FC51}"/>
              </a:ext>
            </a:extLst>
          </p:cNvPr>
          <p:cNvPicPr>
            <a:picLocks noChangeAspect="1"/>
          </p:cNvPicPr>
          <p:nvPr/>
        </p:nvPicPr>
        <p:blipFill>
          <a:blip r:embed="rId3"/>
          <a:stretch>
            <a:fillRect/>
          </a:stretch>
        </p:blipFill>
        <p:spPr>
          <a:xfrm rot="21132409" flipH="1">
            <a:off x="4859434" y="6007399"/>
            <a:ext cx="540672" cy="615765"/>
          </a:xfrm>
          <a:prstGeom prst="rect">
            <a:avLst/>
          </a:prstGeom>
          <a:scene3d>
            <a:camera prst="orthographicFront">
              <a:rot lat="21547968" lon="21304533" rev="21002228"/>
            </a:camera>
            <a:lightRig rig="threePt" dir="t"/>
          </a:scene3d>
        </p:spPr>
      </p:pic>
      <p:pic>
        <p:nvPicPr>
          <p:cNvPr id="3" name="Picture 2">
            <a:extLst>
              <a:ext uri="{FF2B5EF4-FFF2-40B4-BE49-F238E27FC236}">
                <a16:creationId xmlns:a16="http://schemas.microsoft.com/office/drawing/2014/main" id="{D3D0D45A-99EA-794A-9368-C060D2F452FA}"/>
              </a:ext>
            </a:extLst>
          </p:cNvPr>
          <p:cNvPicPr>
            <a:picLocks noChangeAspect="1"/>
          </p:cNvPicPr>
          <p:nvPr/>
        </p:nvPicPr>
        <p:blipFill>
          <a:blip r:embed="rId3"/>
          <a:stretch>
            <a:fillRect/>
          </a:stretch>
        </p:blipFill>
        <p:spPr>
          <a:xfrm rot="21114975">
            <a:off x="6999433" y="5960649"/>
            <a:ext cx="540672" cy="615765"/>
          </a:xfrm>
          <a:prstGeom prst="rect">
            <a:avLst/>
          </a:prstGeom>
          <a:scene3d>
            <a:camera prst="orthographicFront">
              <a:rot lat="21547968" lon="21304533" rev="21002228"/>
            </a:camera>
            <a:lightRig rig="threePt" dir="t"/>
          </a:scene3d>
        </p:spPr>
      </p:pic>
      <p:pic>
        <p:nvPicPr>
          <p:cNvPr id="4" name="Picture 3">
            <a:extLst>
              <a:ext uri="{FF2B5EF4-FFF2-40B4-BE49-F238E27FC236}">
                <a16:creationId xmlns:a16="http://schemas.microsoft.com/office/drawing/2014/main" id="{F0421196-C599-3D40-B6BE-64FB4DDE8CFB}"/>
              </a:ext>
            </a:extLst>
          </p:cNvPr>
          <p:cNvPicPr>
            <a:picLocks noChangeAspect="1"/>
          </p:cNvPicPr>
          <p:nvPr/>
        </p:nvPicPr>
        <p:blipFill>
          <a:blip r:embed="rId3"/>
          <a:stretch>
            <a:fillRect/>
          </a:stretch>
        </p:blipFill>
        <p:spPr>
          <a:xfrm rot="21174565">
            <a:off x="7733633" y="5975639"/>
            <a:ext cx="540672" cy="615765"/>
          </a:xfrm>
          <a:prstGeom prst="rect">
            <a:avLst/>
          </a:prstGeom>
          <a:scene3d>
            <a:camera prst="orthographicFront">
              <a:rot lat="21547968" lon="21304533" rev="21002228"/>
            </a:camera>
            <a:lightRig rig="threePt" dir="t"/>
          </a:scene3d>
        </p:spPr>
      </p:pic>
      <p:pic>
        <p:nvPicPr>
          <p:cNvPr id="7" name="Picture 6">
            <a:extLst>
              <a:ext uri="{FF2B5EF4-FFF2-40B4-BE49-F238E27FC236}">
                <a16:creationId xmlns:a16="http://schemas.microsoft.com/office/drawing/2014/main" id="{FB6C00E5-AA0C-9048-8B2A-6ED5ED97B787}"/>
              </a:ext>
            </a:extLst>
          </p:cNvPr>
          <p:cNvPicPr>
            <a:picLocks noChangeAspect="1"/>
          </p:cNvPicPr>
          <p:nvPr/>
        </p:nvPicPr>
        <p:blipFill>
          <a:blip r:embed="rId4"/>
          <a:stretch>
            <a:fillRect/>
          </a:stretch>
        </p:blipFill>
        <p:spPr>
          <a:xfrm>
            <a:off x="4488903" y="3119302"/>
            <a:ext cx="3214194" cy="4248364"/>
          </a:xfrm>
          <a:prstGeom prst="rect">
            <a:avLst/>
          </a:prstGeom>
        </p:spPr>
      </p:pic>
    </p:spTree>
    <p:extLst>
      <p:ext uri="{BB962C8B-B14F-4D97-AF65-F5344CB8AC3E}">
        <p14:creationId xmlns:p14="http://schemas.microsoft.com/office/powerpoint/2010/main" val="4293654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50BA8DB8-251B-A748-AA7A-30410D04AF03}"/>
              </a:ext>
            </a:extLst>
          </p:cNvPr>
          <p:cNvPicPr>
            <a:picLocks noChangeAspect="1"/>
          </p:cNvPicPr>
          <p:nvPr/>
        </p:nvPicPr>
        <p:blipFill rotWithShape="1">
          <a:blip r:embed="rId3"/>
          <a:srcRect r="6524" b="9825"/>
          <a:stretch/>
        </p:blipFill>
        <p:spPr>
          <a:xfrm>
            <a:off x="5799714" y="2455703"/>
            <a:ext cx="930869" cy="827141"/>
          </a:xfrm>
          <a:prstGeom prst="rect">
            <a:avLst/>
          </a:prstGeom>
        </p:spPr>
      </p:pic>
      <p:pic>
        <p:nvPicPr>
          <p:cNvPr id="10" name="Picture 9">
            <a:extLst>
              <a:ext uri="{FF2B5EF4-FFF2-40B4-BE49-F238E27FC236}">
                <a16:creationId xmlns:a16="http://schemas.microsoft.com/office/drawing/2014/main" id="{9DF1DCEA-D1E9-4D49-BACA-6BBAD60D773C}"/>
              </a:ext>
            </a:extLst>
          </p:cNvPr>
          <p:cNvPicPr>
            <a:picLocks noChangeAspect="1"/>
          </p:cNvPicPr>
          <p:nvPr/>
        </p:nvPicPr>
        <p:blipFill>
          <a:blip r:embed="rId4"/>
          <a:stretch>
            <a:fillRect/>
          </a:stretch>
        </p:blipFill>
        <p:spPr>
          <a:xfrm rot="21132409" flipH="1">
            <a:off x="4859434" y="6007399"/>
            <a:ext cx="540672" cy="615765"/>
          </a:xfrm>
          <a:prstGeom prst="rect">
            <a:avLst/>
          </a:prstGeom>
          <a:scene3d>
            <a:camera prst="orthographicFront">
              <a:rot lat="21547968" lon="21304533" rev="21002228"/>
            </a:camera>
            <a:lightRig rig="threePt" dir="t"/>
          </a:scene3d>
        </p:spPr>
      </p:pic>
      <p:pic>
        <p:nvPicPr>
          <p:cNvPr id="11" name="Picture 10">
            <a:extLst>
              <a:ext uri="{FF2B5EF4-FFF2-40B4-BE49-F238E27FC236}">
                <a16:creationId xmlns:a16="http://schemas.microsoft.com/office/drawing/2014/main" id="{08ADE702-EA1D-AA48-A285-57E0E5B48047}"/>
              </a:ext>
            </a:extLst>
          </p:cNvPr>
          <p:cNvPicPr>
            <a:picLocks noChangeAspect="1"/>
          </p:cNvPicPr>
          <p:nvPr/>
        </p:nvPicPr>
        <p:blipFill>
          <a:blip r:embed="rId4"/>
          <a:stretch>
            <a:fillRect/>
          </a:stretch>
        </p:blipFill>
        <p:spPr>
          <a:xfrm rot="21114975">
            <a:off x="6999433" y="5960649"/>
            <a:ext cx="540672" cy="615765"/>
          </a:xfrm>
          <a:prstGeom prst="rect">
            <a:avLst/>
          </a:prstGeom>
          <a:scene3d>
            <a:camera prst="orthographicFront">
              <a:rot lat="21547968" lon="21304533" rev="21002228"/>
            </a:camera>
            <a:lightRig rig="threePt" dir="t"/>
          </a:scene3d>
        </p:spPr>
      </p:pic>
      <p:pic>
        <p:nvPicPr>
          <p:cNvPr id="12" name="Picture 11">
            <a:extLst>
              <a:ext uri="{FF2B5EF4-FFF2-40B4-BE49-F238E27FC236}">
                <a16:creationId xmlns:a16="http://schemas.microsoft.com/office/drawing/2014/main" id="{64124748-F991-CA45-A049-E14C8ABB6DA7}"/>
              </a:ext>
            </a:extLst>
          </p:cNvPr>
          <p:cNvPicPr>
            <a:picLocks noChangeAspect="1"/>
          </p:cNvPicPr>
          <p:nvPr/>
        </p:nvPicPr>
        <p:blipFill>
          <a:blip r:embed="rId4"/>
          <a:stretch>
            <a:fillRect/>
          </a:stretch>
        </p:blipFill>
        <p:spPr>
          <a:xfrm rot="21174565">
            <a:off x="7733633" y="5975639"/>
            <a:ext cx="540672" cy="615765"/>
          </a:xfrm>
          <a:prstGeom prst="rect">
            <a:avLst/>
          </a:prstGeom>
          <a:scene3d>
            <a:camera prst="orthographicFront">
              <a:rot lat="21547968" lon="21304533" rev="21002228"/>
            </a:camera>
            <a:lightRig rig="threePt" dir="t"/>
          </a:scene3d>
        </p:spPr>
      </p:pic>
      <p:pic>
        <p:nvPicPr>
          <p:cNvPr id="13" name="Picture 12">
            <a:extLst>
              <a:ext uri="{FF2B5EF4-FFF2-40B4-BE49-F238E27FC236}">
                <a16:creationId xmlns:a16="http://schemas.microsoft.com/office/drawing/2014/main" id="{1504C8D1-C5F7-2541-AC69-6627E239FEA9}"/>
              </a:ext>
            </a:extLst>
          </p:cNvPr>
          <p:cNvPicPr>
            <a:picLocks noChangeAspect="1"/>
          </p:cNvPicPr>
          <p:nvPr/>
        </p:nvPicPr>
        <p:blipFill>
          <a:blip r:embed="rId5"/>
          <a:stretch>
            <a:fillRect/>
          </a:stretch>
        </p:blipFill>
        <p:spPr>
          <a:xfrm>
            <a:off x="4488903" y="3119302"/>
            <a:ext cx="3214194" cy="4248364"/>
          </a:xfrm>
          <a:prstGeom prst="rect">
            <a:avLst/>
          </a:prstGeom>
        </p:spPr>
      </p:pic>
      <p:pic>
        <p:nvPicPr>
          <p:cNvPr id="14" name="Picture 13">
            <a:extLst>
              <a:ext uri="{FF2B5EF4-FFF2-40B4-BE49-F238E27FC236}">
                <a16:creationId xmlns:a16="http://schemas.microsoft.com/office/drawing/2014/main" id="{3BF9FADE-1719-FB4C-9E28-9A6997FBB496}"/>
              </a:ext>
            </a:extLst>
          </p:cNvPr>
          <p:cNvPicPr>
            <a:picLocks noChangeAspect="1"/>
          </p:cNvPicPr>
          <p:nvPr/>
        </p:nvPicPr>
        <p:blipFill>
          <a:blip r:embed="rId6"/>
          <a:stretch>
            <a:fillRect/>
          </a:stretch>
        </p:blipFill>
        <p:spPr>
          <a:xfrm rot="21382527">
            <a:off x="10331902" y="327237"/>
            <a:ext cx="1197435" cy="1226840"/>
          </a:xfrm>
          <a:prstGeom prst="rect">
            <a:avLst/>
          </a:prstGeom>
        </p:spPr>
      </p:pic>
    </p:spTree>
    <p:extLst>
      <p:ext uri="{BB962C8B-B14F-4D97-AF65-F5344CB8AC3E}">
        <p14:creationId xmlns:p14="http://schemas.microsoft.com/office/powerpoint/2010/main" val="2217109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BFB052-78BD-E44F-9B42-0133F5862948}"/>
              </a:ext>
            </a:extLst>
          </p:cNvPr>
          <p:cNvPicPr>
            <a:picLocks noChangeAspect="1"/>
          </p:cNvPicPr>
          <p:nvPr/>
        </p:nvPicPr>
        <p:blipFill>
          <a:blip r:embed="rId3">
            <a:duotone>
              <a:prstClr val="black"/>
              <a:schemeClr val="accent1">
                <a:tint val="45000"/>
                <a:satMod val="400000"/>
              </a:schemeClr>
            </a:duotone>
          </a:blip>
          <a:stretch>
            <a:fillRect/>
          </a:stretch>
        </p:blipFill>
        <p:spPr>
          <a:xfrm rot="9467541">
            <a:off x="6707220" y="1796905"/>
            <a:ext cx="1409700" cy="1409700"/>
          </a:xfrm>
          <a:prstGeom prst="rect">
            <a:avLst/>
          </a:prstGeom>
        </p:spPr>
      </p:pic>
      <p:pic>
        <p:nvPicPr>
          <p:cNvPr id="3" name="Picture 2">
            <a:extLst>
              <a:ext uri="{FF2B5EF4-FFF2-40B4-BE49-F238E27FC236}">
                <a16:creationId xmlns:a16="http://schemas.microsoft.com/office/drawing/2014/main" id="{24F37255-6443-DF45-8543-49E72723B788}"/>
              </a:ext>
            </a:extLst>
          </p:cNvPr>
          <p:cNvPicPr>
            <a:picLocks noChangeAspect="1"/>
          </p:cNvPicPr>
          <p:nvPr/>
        </p:nvPicPr>
        <p:blipFill>
          <a:blip r:embed="rId3">
            <a:duotone>
              <a:prstClr val="black"/>
              <a:schemeClr val="accent1">
                <a:tint val="45000"/>
                <a:satMod val="400000"/>
              </a:schemeClr>
            </a:duotone>
          </a:blip>
          <a:stretch>
            <a:fillRect/>
          </a:stretch>
        </p:blipFill>
        <p:spPr>
          <a:xfrm rot="9410570">
            <a:off x="7971566" y="1185800"/>
            <a:ext cx="1409700" cy="1498080"/>
          </a:xfrm>
          <a:prstGeom prst="rect">
            <a:avLst/>
          </a:prstGeom>
        </p:spPr>
      </p:pic>
      <p:pic>
        <p:nvPicPr>
          <p:cNvPr id="4" name="Picture 3">
            <a:extLst>
              <a:ext uri="{FF2B5EF4-FFF2-40B4-BE49-F238E27FC236}">
                <a16:creationId xmlns:a16="http://schemas.microsoft.com/office/drawing/2014/main" id="{905CCE6A-A531-7C4A-8010-95AD48C46342}"/>
              </a:ext>
            </a:extLst>
          </p:cNvPr>
          <p:cNvPicPr>
            <a:picLocks noChangeAspect="1"/>
          </p:cNvPicPr>
          <p:nvPr/>
        </p:nvPicPr>
        <p:blipFill>
          <a:blip r:embed="rId3">
            <a:duotone>
              <a:prstClr val="black"/>
              <a:schemeClr val="accent1">
                <a:tint val="45000"/>
                <a:satMod val="400000"/>
              </a:schemeClr>
            </a:duotone>
          </a:blip>
          <a:stretch>
            <a:fillRect/>
          </a:stretch>
        </p:blipFill>
        <p:spPr>
          <a:xfrm rot="9243066">
            <a:off x="9169486" y="718971"/>
            <a:ext cx="1409700" cy="1409700"/>
          </a:xfrm>
          <a:prstGeom prst="rect">
            <a:avLst/>
          </a:prstGeom>
        </p:spPr>
      </p:pic>
      <p:pic>
        <p:nvPicPr>
          <p:cNvPr id="5" name="Picture 4">
            <a:extLst>
              <a:ext uri="{FF2B5EF4-FFF2-40B4-BE49-F238E27FC236}">
                <a16:creationId xmlns:a16="http://schemas.microsoft.com/office/drawing/2014/main" id="{F1805581-EAB8-2947-9F49-A1243F9328CA}"/>
              </a:ext>
            </a:extLst>
          </p:cNvPr>
          <p:cNvPicPr>
            <a:picLocks noChangeAspect="1"/>
          </p:cNvPicPr>
          <p:nvPr/>
        </p:nvPicPr>
        <p:blipFill>
          <a:blip r:embed="rId4"/>
          <a:stretch>
            <a:fillRect/>
          </a:stretch>
        </p:blipFill>
        <p:spPr>
          <a:xfrm rot="21382527">
            <a:off x="10331902" y="327237"/>
            <a:ext cx="1197435" cy="1226840"/>
          </a:xfrm>
          <a:prstGeom prst="rect">
            <a:avLst/>
          </a:prstGeom>
        </p:spPr>
      </p:pic>
      <p:pic>
        <p:nvPicPr>
          <p:cNvPr id="6" name="Picture 5" descr="A close up of a logo&#10;&#10;Description automatically generated">
            <a:extLst>
              <a:ext uri="{FF2B5EF4-FFF2-40B4-BE49-F238E27FC236}">
                <a16:creationId xmlns:a16="http://schemas.microsoft.com/office/drawing/2014/main" id="{0E91B04F-B8F7-CF40-A196-64371B0182E1}"/>
              </a:ext>
            </a:extLst>
          </p:cNvPr>
          <p:cNvPicPr>
            <a:picLocks noChangeAspect="1"/>
          </p:cNvPicPr>
          <p:nvPr/>
        </p:nvPicPr>
        <p:blipFill rotWithShape="1">
          <a:blip r:embed="rId5"/>
          <a:srcRect r="6524" b="9825"/>
          <a:stretch/>
        </p:blipFill>
        <p:spPr>
          <a:xfrm>
            <a:off x="5799714" y="2455703"/>
            <a:ext cx="930869" cy="827141"/>
          </a:xfrm>
          <a:prstGeom prst="rect">
            <a:avLst/>
          </a:prstGeom>
        </p:spPr>
      </p:pic>
      <p:pic>
        <p:nvPicPr>
          <p:cNvPr id="7" name="Picture 6">
            <a:extLst>
              <a:ext uri="{FF2B5EF4-FFF2-40B4-BE49-F238E27FC236}">
                <a16:creationId xmlns:a16="http://schemas.microsoft.com/office/drawing/2014/main" id="{A2ACC2BC-1A96-CE40-896C-222C191D66B1}"/>
              </a:ext>
            </a:extLst>
          </p:cNvPr>
          <p:cNvPicPr>
            <a:picLocks noChangeAspect="1"/>
          </p:cNvPicPr>
          <p:nvPr/>
        </p:nvPicPr>
        <p:blipFill>
          <a:blip r:embed="rId6"/>
          <a:stretch>
            <a:fillRect/>
          </a:stretch>
        </p:blipFill>
        <p:spPr>
          <a:xfrm rot="21132409" flipH="1">
            <a:off x="4859434" y="6007399"/>
            <a:ext cx="540672" cy="615765"/>
          </a:xfrm>
          <a:prstGeom prst="rect">
            <a:avLst/>
          </a:prstGeom>
          <a:scene3d>
            <a:camera prst="orthographicFront">
              <a:rot lat="21547968" lon="21304533" rev="21002228"/>
            </a:camera>
            <a:lightRig rig="threePt" dir="t"/>
          </a:scene3d>
        </p:spPr>
      </p:pic>
      <p:pic>
        <p:nvPicPr>
          <p:cNvPr id="8" name="Picture 7">
            <a:extLst>
              <a:ext uri="{FF2B5EF4-FFF2-40B4-BE49-F238E27FC236}">
                <a16:creationId xmlns:a16="http://schemas.microsoft.com/office/drawing/2014/main" id="{42DD6D12-EE92-FC42-97F2-278A1D28C019}"/>
              </a:ext>
            </a:extLst>
          </p:cNvPr>
          <p:cNvPicPr>
            <a:picLocks noChangeAspect="1"/>
          </p:cNvPicPr>
          <p:nvPr/>
        </p:nvPicPr>
        <p:blipFill>
          <a:blip r:embed="rId6"/>
          <a:stretch>
            <a:fillRect/>
          </a:stretch>
        </p:blipFill>
        <p:spPr>
          <a:xfrm rot="21114975">
            <a:off x="6999433" y="5960649"/>
            <a:ext cx="540672" cy="615765"/>
          </a:xfrm>
          <a:prstGeom prst="rect">
            <a:avLst/>
          </a:prstGeom>
          <a:scene3d>
            <a:camera prst="orthographicFront">
              <a:rot lat="21547968" lon="21304533" rev="21002228"/>
            </a:camera>
            <a:lightRig rig="threePt" dir="t"/>
          </a:scene3d>
        </p:spPr>
      </p:pic>
      <p:pic>
        <p:nvPicPr>
          <p:cNvPr id="9" name="Picture 8">
            <a:extLst>
              <a:ext uri="{FF2B5EF4-FFF2-40B4-BE49-F238E27FC236}">
                <a16:creationId xmlns:a16="http://schemas.microsoft.com/office/drawing/2014/main" id="{8E2BEB3C-BF95-D349-A300-97A1CCE6CA42}"/>
              </a:ext>
            </a:extLst>
          </p:cNvPr>
          <p:cNvPicPr>
            <a:picLocks noChangeAspect="1"/>
          </p:cNvPicPr>
          <p:nvPr/>
        </p:nvPicPr>
        <p:blipFill>
          <a:blip r:embed="rId6"/>
          <a:stretch>
            <a:fillRect/>
          </a:stretch>
        </p:blipFill>
        <p:spPr>
          <a:xfrm rot="21174565">
            <a:off x="7733633" y="5975639"/>
            <a:ext cx="540672" cy="615765"/>
          </a:xfrm>
          <a:prstGeom prst="rect">
            <a:avLst/>
          </a:prstGeom>
          <a:scene3d>
            <a:camera prst="orthographicFront">
              <a:rot lat="21547968" lon="21304533" rev="21002228"/>
            </a:camera>
            <a:lightRig rig="threePt" dir="t"/>
          </a:scene3d>
        </p:spPr>
      </p:pic>
      <p:pic>
        <p:nvPicPr>
          <p:cNvPr id="10" name="Picture 9">
            <a:extLst>
              <a:ext uri="{FF2B5EF4-FFF2-40B4-BE49-F238E27FC236}">
                <a16:creationId xmlns:a16="http://schemas.microsoft.com/office/drawing/2014/main" id="{797BAC2D-2BFC-5940-ACCA-3D4898072FC7}"/>
              </a:ext>
            </a:extLst>
          </p:cNvPr>
          <p:cNvPicPr>
            <a:picLocks noChangeAspect="1"/>
          </p:cNvPicPr>
          <p:nvPr/>
        </p:nvPicPr>
        <p:blipFill>
          <a:blip r:embed="rId7"/>
          <a:stretch>
            <a:fillRect/>
          </a:stretch>
        </p:blipFill>
        <p:spPr>
          <a:xfrm>
            <a:off x="4488903" y="3119302"/>
            <a:ext cx="3214194" cy="4248364"/>
          </a:xfrm>
          <a:prstGeom prst="rect">
            <a:avLst/>
          </a:prstGeom>
        </p:spPr>
      </p:pic>
    </p:spTree>
    <p:extLst>
      <p:ext uri="{BB962C8B-B14F-4D97-AF65-F5344CB8AC3E}">
        <p14:creationId xmlns:p14="http://schemas.microsoft.com/office/powerpoint/2010/main" val="2055693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FF6AF6-76E8-274F-82B3-CE1676F83D5F}"/>
              </a:ext>
            </a:extLst>
          </p:cNvPr>
          <p:cNvPicPr>
            <a:picLocks noChangeAspect="1"/>
          </p:cNvPicPr>
          <p:nvPr/>
        </p:nvPicPr>
        <p:blipFill>
          <a:blip r:embed="rId3"/>
          <a:stretch>
            <a:fillRect/>
          </a:stretch>
        </p:blipFill>
        <p:spPr>
          <a:xfrm>
            <a:off x="632258" y="5673788"/>
            <a:ext cx="923993" cy="979880"/>
          </a:xfrm>
          <a:prstGeom prst="rect">
            <a:avLst/>
          </a:prstGeom>
        </p:spPr>
      </p:pic>
      <p:pic>
        <p:nvPicPr>
          <p:cNvPr id="7" name="Picture 6">
            <a:extLst>
              <a:ext uri="{FF2B5EF4-FFF2-40B4-BE49-F238E27FC236}">
                <a16:creationId xmlns:a16="http://schemas.microsoft.com/office/drawing/2014/main" id="{761AB183-8159-4044-A44E-6E81F312D850}"/>
              </a:ext>
            </a:extLst>
          </p:cNvPr>
          <p:cNvPicPr>
            <a:picLocks noChangeAspect="1"/>
          </p:cNvPicPr>
          <p:nvPr/>
        </p:nvPicPr>
        <p:blipFill>
          <a:blip r:embed="rId3"/>
          <a:stretch>
            <a:fillRect/>
          </a:stretch>
        </p:blipFill>
        <p:spPr>
          <a:xfrm>
            <a:off x="1861902" y="5651721"/>
            <a:ext cx="923993" cy="979880"/>
          </a:xfrm>
          <a:prstGeom prst="rect">
            <a:avLst/>
          </a:prstGeom>
        </p:spPr>
      </p:pic>
      <p:pic>
        <p:nvPicPr>
          <p:cNvPr id="8" name="Picture 7">
            <a:extLst>
              <a:ext uri="{FF2B5EF4-FFF2-40B4-BE49-F238E27FC236}">
                <a16:creationId xmlns:a16="http://schemas.microsoft.com/office/drawing/2014/main" id="{3351EBC3-83C4-AF4A-877B-DD27FBCDF74B}"/>
              </a:ext>
            </a:extLst>
          </p:cNvPr>
          <p:cNvPicPr>
            <a:picLocks noChangeAspect="1"/>
          </p:cNvPicPr>
          <p:nvPr/>
        </p:nvPicPr>
        <p:blipFill>
          <a:blip r:embed="rId3"/>
          <a:stretch>
            <a:fillRect/>
          </a:stretch>
        </p:blipFill>
        <p:spPr>
          <a:xfrm>
            <a:off x="3075717" y="5650739"/>
            <a:ext cx="923993" cy="979880"/>
          </a:xfrm>
          <a:prstGeom prst="rect">
            <a:avLst/>
          </a:prstGeom>
        </p:spPr>
      </p:pic>
      <p:pic>
        <p:nvPicPr>
          <p:cNvPr id="13" name="Picture 12">
            <a:extLst>
              <a:ext uri="{FF2B5EF4-FFF2-40B4-BE49-F238E27FC236}">
                <a16:creationId xmlns:a16="http://schemas.microsoft.com/office/drawing/2014/main" id="{7FBFDCDE-20C7-6A44-BE40-3AC67BD57F3A}"/>
              </a:ext>
            </a:extLst>
          </p:cNvPr>
          <p:cNvPicPr>
            <a:picLocks noChangeAspect="1"/>
          </p:cNvPicPr>
          <p:nvPr/>
        </p:nvPicPr>
        <p:blipFill>
          <a:blip r:embed="rId4">
            <a:duotone>
              <a:prstClr val="black"/>
              <a:schemeClr val="accent1">
                <a:tint val="45000"/>
                <a:satMod val="400000"/>
              </a:schemeClr>
            </a:duotone>
          </a:blip>
          <a:stretch>
            <a:fillRect/>
          </a:stretch>
        </p:blipFill>
        <p:spPr>
          <a:xfrm rot="9467541">
            <a:off x="6707220" y="1796905"/>
            <a:ext cx="1409700" cy="1409700"/>
          </a:xfrm>
          <a:prstGeom prst="rect">
            <a:avLst/>
          </a:prstGeom>
        </p:spPr>
      </p:pic>
      <p:pic>
        <p:nvPicPr>
          <p:cNvPr id="14" name="Picture 13">
            <a:extLst>
              <a:ext uri="{FF2B5EF4-FFF2-40B4-BE49-F238E27FC236}">
                <a16:creationId xmlns:a16="http://schemas.microsoft.com/office/drawing/2014/main" id="{048E8599-AC59-C445-8393-7FA04897E9C0}"/>
              </a:ext>
            </a:extLst>
          </p:cNvPr>
          <p:cNvPicPr>
            <a:picLocks noChangeAspect="1"/>
          </p:cNvPicPr>
          <p:nvPr/>
        </p:nvPicPr>
        <p:blipFill>
          <a:blip r:embed="rId4">
            <a:duotone>
              <a:prstClr val="black"/>
              <a:schemeClr val="accent1">
                <a:tint val="45000"/>
                <a:satMod val="400000"/>
              </a:schemeClr>
            </a:duotone>
          </a:blip>
          <a:stretch>
            <a:fillRect/>
          </a:stretch>
        </p:blipFill>
        <p:spPr>
          <a:xfrm rot="9410570">
            <a:off x="7971566" y="1185800"/>
            <a:ext cx="1409700" cy="1498080"/>
          </a:xfrm>
          <a:prstGeom prst="rect">
            <a:avLst/>
          </a:prstGeom>
        </p:spPr>
      </p:pic>
      <p:pic>
        <p:nvPicPr>
          <p:cNvPr id="15" name="Picture 14">
            <a:extLst>
              <a:ext uri="{FF2B5EF4-FFF2-40B4-BE49-F238E27FC236}">
                <a16:creationId xmlns:a16="http://schemas.microsoft.com/office/drawing/2014/main" id="{4A3B567E-9E11-F84C-AF5C-E33855879708}"/>
              </a:ext>
            </a:extLst>
          </p:cNvPr>
          <p:cNvPicPr>
            <a:picLocks noChangeAspect="1"/>
          </p:cNvPicPr>
          <p:nvPr/>
        </p:nvPicPr>
        <p:blipFill>
          <a:blip r:embed="rId4">
            <a:duotone>
              <a:prstClr val="black"/>
              <a:schemeClr val="accent1">
                <a:tint val="45000"/>
                <a:satMod val="400000"/>
              </a:schemeClr>
            </a:duotone>
          </a:blip>
          <a:stretch>
            <a:fillRect/>
          </a:stretch>
        </p:blipFill>
        <p:spPr>
          <a:xfrm rot="9243066">
            <a:off x="9169486" y="718971"/>
            <a:ext cx="1409700" cy="1409700"/>
          </a:xfrm>
          <a:prstGeom prst="rect">
            <a:avLst/>
          </a:prstGeom>
        </p:spPr>
      </p:pic>
      <p:pic>
        <p:nvPicPr>
          <p:cNvPr id="16" name="Picture 15">
            <a:extLst>
              <a:ext uri="{FF2B5EF4-FFF2-40B4-BE49-F238E27FC236}">
                <a16:creationId xmlns:a16="http://schemas.microsoft.com/office/drawing/2014/main" id="{7E8AE112-AF29-A641-90EF-730BA0B64804}"/>
              </a:ext>
            </a:extLst>
          </p:cNvPr>
          <p:cNvPicPr>
            <a:picLocks noChangeAspect="1"/>
          </p:cNvPicPr>
          <p:nvPr/>
        </p:nvPicPr>
        <p:blipFill>
          <a:blip r:embed="rId5"/>
          <a:stretch>
            <a:fillRect/>
          </a:stretch>
        </p:blipFill>
        <p:spPr>
          <a:xfrm rot="21382527">
            <a:off x="10331902" y="327237"/>
            <a:ext cx="1197435" cy="1226840"/>
          </a:xfrm>
          <a:prstGeom prst="rect">
            <a:avLst/>
          </a:prstGeom>
        </p:spPr>
      </p:pic>
      <p:pic>
        <p:nvPicPr>
          <p:cNvPr id="17" name="Picture 16" descr="A close up of a logo&#10;&#10;Description automatically generated">
            <a:extLst>
              <a:ext uri="{FF2B5EF4-FFF2-40B4-BE49-F238E27FC236}">
                <a16:creationId xmlns:a16="http://schemas.microsoft.com/office/drawing/2014/main" id="{6EDE32FC-6A02-1842-A692-5DE8B2EBD0EF}"/>
              </a:ext>
            </a:extLst>
          </p:cNvPr>
          <p:cNvPicPr>
            <a:picLocks noChangeAspect="1"/>
          </p:cNvPicPr>
          <p:nvPr/>
        </p:nvPicPr>
        <p:blipFill rotWithShape="1">
          <a:blip r:embed="rId6"/>
          <a:srcRect r="6524" b="9825"/>
          <a:stretch/>
        </p:blipFill>
        <p:spPr>
          <a:xfrm>
            <a:off x="5799714" y="2455703"/>
            <a:ext cx="930869" cy="827141"/>
          </a:xfrm>
          <a:prstGeom prst="rect">
            <a:avLst/>
          </a:prstGeom>
        </p:spPr>
      </p:pic>
      <p:pic>
        <p:nvPicPr>
          <p:cNvPr id="18" name="Picture 17">
            <a:extLst>
              <a:ext uri="{FF2B5EF4-FFF2-40B4-BE49-F238E27FC236}">
                <a16:creationId xmlns:a16="http://schemas.microsoft.com/office/drawing/2014/main" id="{BA9A37D5-EE2F-F342-AF1C-321319221D7E}"/>
              </a:ext>
            </a:extLst>
          </p:cNvPr>
          <p:cNvPicPr>
            <a:picLocks noChangeAspect="1"/>
          </p:cNvPicPr>
          <p:nvPr/>
        </p:nvPicPr>
        <p:blipFill>
          <a:blip r:embed="rId7"/>
          <a:stretch>
            <a:fillRect/>
          </a:stretch>
        </p:blipFill>
        <p:spPr>
          <a:xfrm rot="21132409" flipH="1">
            <a:off x="4859434" y="6007399"/>
            <a:ext cx="540672" cy="615765"/>
          </a:xfrm>
          <a:prstGeom prst="rect">
            <a:avLst/>
          </a:prstGeom>
          <a:scene3d>
            <a:camera prst="orthographicFront">
              <a:rot lat="21547968" lon="21304533" rev="21002228"/>
            </a:camera>
            <a:lightRig rig="threePt" dir="t"/>
          </a:scene3d>
        </p:spPr>
      </p:pic>
      <p:pic>
        <p:nvPicPr>
          <p:cNvPr id="19" name="Picture 18">
            <a:extLst>
              <a:ext uri="{FF2B5EF4-FFF2-40B4-BE49-F238E27FC236}">
                <a16:creationId xmlns:a16="http://schemas.microsoft.com/office/drawing/2014/main" id="{B897E48A-269C-2E4E-B7E6-BE0A09BD8691}"/>
              </a:ext>
            </a:extLst>
          </p:cNvPr>
          <p:cNvPicPr>
            <a:picLocks noChangeAspect="1"/>
          </p:cNvPicPr>
          <p:nvPr/>
        </p:nvPicPr>
        <p:blipFill>
          <a:blip r:embed="rId7"/>
          <a:stretch>
            <a:fillRect/>
          </a:stretch>
        </p:blipFill>
        <p:spPr>
          <a:xfrm rot="21114975">
            <a:off x="6999433" y="5960649"/>
            <a:ext cx="540672" cy="615765"/>
          </a:xfrm>
          <a:prstGeom prst="rect">
            <a:avLst/>
          </a:prstGeom>
          <a:scene3d>
            <a:camera prst="orthographicFront">
              <a:rot lat="21547968" lon="21304533" rev="21002228"/>
            </a:camera>
            <a:lightRig rig="threePt" dir="t"/>
          </a:scene3d>
        </p:spPr>
      </p:pic>
      <p:pic>
        <p:nvPicPr>
          <p:cNvPr id="20" name="Picture 19">
            <a:extLst>
              <a:ext uri="{FF2B5EF4-FFF2-40B4-BE49-F238E27FC236}">
                <a16:creationId xmlns:a16="http://schemas.microsoft.com/office/drawing/2014/main" id="{38B932D2-EEAA-DC46-8C17-80743042EFBA}"/>
              </a:ext>
            </a:extLst>
          </p:cNvPr>
          <p:cNvPicPr>
            <a:picLocks noChangeAspect="1"/>
          </p:cNvPicPr>
          <p:nvPr/>
        </p:nvPicPr>
        <p:blipFill>
          <a:blip r:embed="rId7"/>
          <a:stretch>
            <a:fillRect/>
          </a:stretch>
        </p:blipFill>
        <p:spPr>
          <a:xfrm rot="21174565">
            <a:off x="7733633" y="5975639"/>
            <a:ext cx="540672" cy="615765"/>
          </a:xfrm>
          <a:prstGeom prst="rect">
            <a:avLst/>
          </a:prstGeom>
          <a:scene3d>
            <a:camera prst="orthographicFront">
              <a:rot lat="21547968" lon="21304533" rev="21002228"/>
            </a:camera>
            <a:lightRig rig="threePt" dir="t"/>
          </a:scene3d>
        </p:spPr>
      </p:pic>
      <p:pic>
        <p:nvPicPr>
          <p:cNvPr id="21" name="Picture 20">
            <a:extLst>
              <a:ext uri="{FF2B5EF4-FFF2-40B4-BE49-F238E27FC236}">
                <a16:creationId xmlns:a16="http://schemas.microsoft.com/office/drawing/2014/main" id="{CCDFFDAA-CA64-F849-9C0F-1EA3716D6AEE}"/>
              </a:ext>
            </a:extLst>
          </p:cNvPr>
          <p:cNvPicPr>
            <a:picLocks noChangeAspect="1"/>
          </p:cNvPicPr>
          <p:nvPr/>
        </p:nvPicPr>
        <p:blipFill>
          <a:blip r:embed="rId8"/>
          <a:stretch>
            <a:fillRect/>
          </a:stretch>
        </p:blipFill>
        <p:spPr>
          <a:xfrm>
            <a:off x="4488903" y="3119302"/>
            <a:ext cx="3214194" cy="4248364"/>
          </a:xfrm>
          <a:prstGeom prst="rect">
            <a:avLst/>
          </a:prstGeom>
        </p:spPr>
      </p:pic>
    </p:spTree>
    <p:extLst>
      <p:ext uri="{BB962C8B-B14F-4D97-AF65-F5344CB8AC3E}">
        <p14:creationId xmlns:p14="http://schemas.microsoft.com/office/powerpoint/2010/main" val="2848750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 up of a womans face&#10;&#10;Description automatically generated">
            <a:extLst>
              <a:ext uri="{FF2B5EF4-FFF2-40B4-BE49-F238E27FC236}">
                <a16:creationId xmlns:a16="http://schemas.microsoft.com/office/drawing/2014/main" id="{37B3647F-07CE-194B-91B6-0649E3322AD8}"/>
              </a:ext>
            </a:extLst>
          </p:cNvPr>
          <p:cNvPicPr>
            <a:picLocks noChangeAspect="1"/>
          </p:cNvPicPr>
          <p:nvPr/>
        </p:nvPicPr>
        <p:blipFill>
          <a:blip r:embed="rId3"/>
          <a:stretch>
            <a:fillRect/>
          </a:stretch>
        </p:blipFill>
        <p:spPr>
          <a:xfrm>
            <a:off x="8920419" y="4682960"/>
            <a:ext cx="2971149" cy="1884425"/>
          </a:xfrm>
          <a:prstGeom prst="rect">
            <a:avLst/>
          </a:prstGeom>
        </p:spPr>
      </p:pic>
      <p:pic>
        <p:nvPicPr>
          <p:cNvPr id="16" name="Picture 15">
            <a:extLst>
              <a:ext uri="{FF2B5EF4-FFF2-40B4-BE49-F238E27FC236}">
                <a16:creationId xmlns:a16="http://schemas.microsoft.com/office/drawing/2014/main" id="{CD8E535B-2DBA-8341-BF08-EBC621DA202C}"/>
              </a:ext>
            </a:extLst>
          </p:cNvPr>
          <p:cNvPicPr>
            <a:picLocks noChangeAspect="1"/>
          </p:cNvPicPr>
          <p:nvPr/>
        </p:nvPicPr>
        <p:blipFill>
          <a:blip r:embed="rId4">
            <a:duotone>
              <a:prstClr val="black"/>
              <a:schemeClr val="accent1">
                <a:tint val="45000"/>
                <a:satMod val="400000"/>
              </a:schemeClr>
            </a:duotone>
          </a:blip>
          <a:stretch>
            <a:fillRect/>
          </a:stretch>
        </p:blipFill>
        <p:spPr>
          <a:xfrm rot="9467541">
            <a:off x="6707220" y="1796905"/>
            <a:ext cx="1409700" cy="1409700"/>
          </a:xfrm>
          <a:prstGeom prst="rect">
            <a:avLst/>
          </a:prstGeom>
        </p:spPr>
      </p:pic>
      <p:pic>
        <p:nvPicPr>
          <p:cNvPr id="17" name="Picture 16">
            <a:extLst>
              <a:ext uri="{FF2B5EF4-FFF2-40B4-BE49-F238E27FC236}">
                <a16:creationId xmlns:a16="http://schemas.microsoft.com/office/drawing/2014/main" id="{86E17120-CE3F-DE42-BB68-720412C8F685}"/>
              </a:ext>
            </a:extLst>
          </p:cNvPr>
          <p:cNvPicPr>
            <a:picLocks noChangeAspect="1"/>
          </p:cNvPicPr>
          <p:nvPr/>
        </p:nvPicPr>
        <p:blipFill>
          <a:blip r:embed="rId4">
            <a:duotone>
              <a:prstClr val="black"/>
              <a:schemeClr val="accent1">
                <a:tint val="45000"/>
                <a:satMod val="400000"/>
              </a:schemeClr>
            </a:duotone>
          </a:blip>
          <a:stretch>
            <a:fillRect/>
          </a:stretch>
        </p:blipFill>
        <p:spPr>
          <a:xfrm rot="9410570">
            <a:off x="7971566" y="1185800"/>
            <a:ext cx="1409700" cy="1498080"/>
          </a:xfrm>
          <a:prstGeom prst="rect">
            <a:avLst/>
          </a:prstGeom>
        </p:spPr>
      </p:pic>
      <p:pic>
        <p:nvPicPr>
          <p:cNvPr id="18" name="Picture 17">
            <a:extLst>
              <a:ext uri="{FF2B5EF4-FFF2-40B4-BE49-F238E27FC236}">
                <a16:creationId xmlns:a16="http://schemas.microsoft.com/office/drawing/2014/main" id="{C960D4C7-5091-0F4C-9A20-B87EE8E5D926}"/>
              </a:ext>
            </a:extLst>
          </p:cNvPr>
          <p:cNvPicPr>
            <a:picLocks noChangeAspect="1"/>
          </p:cNvPicPr>
          <p:nvPr/>
        </p:nvPicPr>
        <p:blipFill>
          <a:blip r:embed="rId4">
            <a:duotone>
              <a:prstClr val="black"/>
              <a:schemeClr val="accent1">
                <a:tint val="45000"/>
                <a:satMod val="400000"/>
              </a:schemeClr>
            </a:duotone>
          </a:blip>
          <a:stretch>
            <a:fillRect/>
          </a:stretch>
        </p:blipFill>
        <p:spPr>
          <a:xfrm rot="9243066">
            <a:off x="9169486" y="718971"/>
            <a:ext cx="1409700" cy="1409700"/>
          </a:xfrm>
          <a:prstGeom prst="rect">
            <a:avLst/>
          </a:prstGeom>
        </p:spPr>
      </p:pic>
      <p:pic>
        <p:nvPicPr>
          <p:cNvPr id="19" name="Picture 18">
            <a:extLst>
              <a:ext uri="{FF2B5EF4-FFF2-40B4-BE49-F238E27FC236}">
                <a16:creationId xmlns:a16="http://schemas.microsoft.com/office/drawing/2014/main" id="{E35A9F13-29E6-4142-A290-829741AB74E2}"/>
              </a:ext>
            </a:extLst>
          </p:cNvPr>
          <p:cNvPicPr>
            <a:picLocks noChangeAspect="1"/>
          </p:cNvPicPr>
          <p:nvPr/>
        </p:nvPicPr>
        <p:blipFill>
          <a:blip r:embed="rId5"/>
          <a:stretch>
            <a:fillRect/>
          </a:stretch>
        </p:blipFill>
        <p:spPr>
          <a:xfrm rot="21382527">
            <a:off x="10331902" y="327237"/>
            <a:ext cx="1197435" cy="1226840"/>
          </a:xfrm>
          <a:prstGeom prst="rect">
            <a:avLst/>
          </a:prstGeom>
        </p:spPr>
      </p:pic>
      <p:pic>
        <p:nvPicPr>
          <p:cNvPr id="20" name="Picture 19" descr="A close up of a logo&#10;&#10;Description automatically generated">
            <a:extLst>
              <a:ext uri="{FF2B5EF4-FFF2-40B4-BE49-F238E27FC236}">
                <a16:creationId xmlns:a16="http://schemas.microsoft.com/office/drawing/2014/main" id="{22DEA17D-7C85-F746-91E8-82204618790A}"/>
              </a:ext>
            </a:extLst>
          </p:cNvPr>
          <p:cNvPicPr>
            <a:picLocks noChangeAspect="1"/>
          </p:cNvPicPr>
          <p:nvPr/>
        </p:nvPicPr>
        <p:blipFill rotWithShape="1">
          <a:blip r:embed="rId6"/>
          <a:srcRect r="6524" b="9825"/>
          <a:stretch/>
        </p:blipFill>
        <p:spPr>
          <a:xfrm>
            <a:off x="5799714" y="2455703"/>
            <a:ext cx="930869" cy="827141"/>
          </a:xfrm>
          <a:prstGeom prst="rect">
            <a:avLst/>
          </a:prstGeom>
        </p:spPr>
      </p:pic>
      <p:pic>
        <p:nvPicPr>
          <p:cNvPr id="21" name="Picture 20">
            <a:extLst>
              <a:ext uri="{FF2B5EF4-FFF2-40B4-BE49-F238E27FC236}">
                <a16:creationId xmlns:a16="http://schemas.microsoft.com/office/drawing/2014/main" id="{0076B1F9-5ED8-0347-908B-CE9C67830B9E}"/>
              </a:ext>
            </a:extLst>
          </p:cNvPr>
          <p:cNvPicPr>
            <a:picLocks noChangeAspect="1"/>
          </p:cNvPicPr>
          <p:nvPr/>
        </p:nvPicPr>
        <p:blipFill>
          <a:blip r:embed="rId7"/>
          <a:stretch>
            <a:fillRect/>
          </a:stretch>
        </p:blipFill>
        <p:spPr>
          <a:xfrm rot="21132409" flipH="1">
            <a:off x="4859434" y="6007399"/>
            <a:ext cx="540672" cy="615765"/>
          </a:xfrm>
          <a:prstGeom prst="rect">
            <a:avLst/>
          </a:prstGeom>
          <a:scene3d>
            <a:camera prst="orthographicFront">
              <a:rot lat="21547968" lon="21304533" rev="21002228"/>
            </a:camera>
            <a:lightRig rig="threePt" dir="t"/>
          </a:scene3d>
        </p:spPr>
      </p:pic>
      <p:pic>
        <p:nvPicPr>
          <p:cNvPr id="22" name="Picture 21">
            <a:extLst>
              <a:ext uri="{FF2B5EF4-FFF2-40B4-BE49-F238E27FC236}">
                <a16:creationId xmlns:a16="http://schemas.microsoft.com/office/drawing/2014/main" id="{519CD47F-B7A6-FF4E-AD8C-74C10C1C54E5}"/>
              </a:ext>
            </a:extLst>
          </p:cNvPr>
          <p:cNvPicPr>
            <a:picLocks noChangeAspect="1"/>
          </p:cNvPicPr>
          <p:nvPr/>
        </p:nvPicPr>
        <p:blipFill>
          <a:blip r:embed="rId7"/>
          <a:stretch>
            <a:fillRect/>
          </a:stretch>
        </p:blipFill>
        <p:spPr>
          <a:xfrm rot="21114975">
            <a:off x="6999433" y="5960649"/>
            <a:ext cx="540672" cy="615765"/>
          </a:xfrm>
          <a:prstGeom prst="rect">
            <a:avLst/>
          </a:prstGeom>
          <a:scene3d>
            <a:camera prst="orthographicFront">
              <a:rot lat="21547968" lon="21304533" rev="21002228"/>
            </a:camera>
            <a:lightRig rig="threePt" dir="t"/>
          </a:scene3d>
        </p:spPr>
      </p:pic>
      <p:pic>
        <p:nvPicPr>
          <p:cNvPr id="23" name="Picture 22">
            <a:extLst>
              <a:ext uri="{FF2B5EF4-FFF2-40B4-BE49-F238E27FC236}">
                <a16:creationId xmlns:a16="http://schemas.microsoft.com/office/drawing/2014/main" id="{F2116E39-65E4-D743-BBEE-41032D47F190}"/>
              </a:ext>
            </a:extLst>
          </p:cNvPr>
          <p:cNvPicPr>
            <a:picLocks noChangeAspect="1"/>
          </p:cNvPicPr>
          <p:nvPr/>
        </p:nvPicPr>
        <p:blipFill>
          <a:blip r:embed="rId7"/>
          <a:stretch>
            <a:fillRect/>
          </a:stretch>
        </p:blipFill>
        <p:spPr>
          <a:xfrm rot="21174565">
            <a:off x="7733633" y="5975639"/>
            <a:ext cx="540672" cy="615765"/>
          </a:xfrm>
          <a:prstGeom prst="rect">
            <a:avLst/>
          </a:prstGeom>
          <a:scene3d>
            <a:camera prst="orthographicFront">
              <a:rot lat="21547968" lon="21304533" rev="21002228"/>
            </a:camera>
            <a:lightRig rig="threePt" dir="t"/>
          </a:scene3d>
        </p:spPr>
      </p:pic>
      <p:pic>
        <p:nvPicPr>
          <p:cNvPr id="24" name="Picture 23">
            <a:extLst>
              <a:ext uri="{FF2B5EF4-FFF2-40B4-BE49-F238E27FC236}">
                <a16:creationId xmlns:a16="http://schemas.microsoft.com/office/drawing/2014/main" id="{AD4DF692-6A7D-BF40-B4BE-95F68142A426}"/>
              </a:ext>
            </a:extLst>
          </p:cNvPr>
          <p:cNvPicPr>
            <a:picLocks noChangeAspect="1"/>
          </p:cNvPicPr>
          <p:nvPr/>
        </p:nvPicPr>
        <p:blipFill>
          <a:blip r:embed="rId8"/>
          <a:stretch>
            <a:fillRect/>
          </a:stretch>
        </p:blipFill>
        <p:spPr>
          <a:xfrm>
            <a:off x="4488903" y="3119302"/>
            <a:ext cx="3214194" cy="4248364"/>
          </a:xfrm>
          <a:prstGeom prst="rect">
            <a:avLst/>
          </a:prstGeom>
        </p:spPr>
      </p:pic>
      <p:pic>
        <p:nvPicPr>
          <p:cNvPr id="25" name="Picture 24">
            <a:extLst>
              <a:ext uri="{FF2B5EF4-FFF2-40B4-BE49-F238E27FC236}">
                <a16:creationId xmlns:a16="http://schemas.microsoft.com/office/drawing/2014/main" id="{8140A646-56F1-8243-9164-97D5C8D21028}"/>
              </a:ext>
            </a:extLst>
          </p:cNvPr>
          <p:cNvPicPr>
            <a:picLocks noChangeAspect="1"/>
          </p:cNvPicPr>
          <p:nvPr/>
        </p:nvPicPr>
        <p:blipFill>
          <a:blip r:embed="rId9"/>
          <a:stretch>
            <a:fillRect/>
          </a:stretch>
        </p:blipFill>
        <p:spPr>
          <a:xfrm>
            <a:off x="632258" y="5673788"/>
            <a:ext cx="923993" cy="979880"/>
          </a:xfrm>
          <a:prstGeom prst="rect">
            <a:avLst/>
          </a:prstGeom>
        </p:spPr>
      </p:pic>
      <p:pic>
        <p:nvPicPr>
          <p:cNvPr id="26" name="Picture 25">
            <a:extLst>
              <a:ext uri="{FF2B5EF4-FFF2-40B4-BE49-F238E27FC236}">
                <a16:creationId xmlns:a16="http://schemas.microsoft.com/office/drawing/2014/main" id="{68EE602F-814A-0341-A584-38F3545D54C0}"/>
              </a:ext>
            </a:extLst>
          </p:cNvPr>
          <p:cNvPicPr>
            <a:picLocks noChangeAspect="1"/>
          </p:cNvPicPr>
          <p:nvPr/>
        </p:nvPicPr>
        <p:blipFill>
          <a:blip r:embed="rId9"/>
          <a:stretch>
            <a:fillRect/>
          </a:stretch>
        </p:blipFill>
        <p:spPr>
          <a:xfrm>
            <a:off x="1861902" y="5651721"/>
            <a:ext cx="923993" cy="979880"/>
          </a:xfrm>
          <a:prstGeom prst="rect">
            <a:avLst/>
          </a:prstGeom>
        </p:spPr>
      </p:pic>
      <p:pic>
        <p:nvPicPr>
          <p:cNvPr id="27" name="Picture 26">
            <a:extLst>
              <a:ext uri="{FF2B5EF4-FFF2-40B4-BE49-F238E27FC236}">
                <a16:creationId xmlns:a16="http://schemas.microsoft.com/office/drawing/2014/main" id="{2767AD1B-6176-4F45-951C-454F0BA083FD}"/>
              </a:ext>
            </a:extLst>
          </p:cNvPr>
          <p:cNvPicPr>
            <a:picLocks noChangeAspect="1"/>
          </p:cNvPicPr>
          <p:nvPr/>
        </p:nvPicPr>
        <p:blipFill>
          <a:blip r:embed="rId9"/>
          <a:stretch>
            <a:fillRect/>
          </a:stretch>
        </p:blipFill>
        <p:spPr>
          <a:xfrm>
            <a:off x="3075717" y="5650739"/>
            <a:ext cx="923993" cy="979880"/>
          </a:xfrm>
          <a:prstGeom prst="rect">
            <a:avLst/>
          </a:prstGeom>
        </p:spPr>
      </p:pic>
    </p:spTree>
    <p:extLst>
      <p:ext uri="{BB962C8B-B14F-4D97-AF65-F5344CB8AC3E}">
        <p14:creationId xmlns:p14="http://schemas.microsoft.com/office/powerpoint/2010/main" val="510422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798C06-1FFA-CB4E-881B-2181ECC4B2D6}"/>
              </a:ext>
            </a:extLst>
          </p:cNvPr>
          <p:cNvSpPr txBox="1"/>
          <p:nvPr/>
        </p:nvSpPr>
        <p:spPr>
          <a:xfrm>
            <a:off x="339424" y="397401"/>
            <a:ext cx="11513152" cy="6063198"/>
          </a:xfrm>
          <a:prstGeom prst="rect">
            <a:avLst/>
          </a:prstGeom>
          <a:noFill/>
        </p:spPr>
        <p:txBody>
          <a:bodyPr wrap="none" rtlCol="0">
            <a:spAutoFit/>
          </a:bodyPr>
          <a:lstStyle/>
          <a:p>
            <a:r>
              <a:rPr lang="en-US" sz="2800" b="1" dirty="0">
                <a:solidFill>
                  <a:schemeClr val="accent6">
                    <a:lumMod val="50000"/>
                  </a:schemeClr>
                </a:solidFill>
                <a:latin typeface="Avenir Book" panose="02000503020000020003" pitchFamily="2" charset="0"/>
              </a:rPr>
              <a:t>SHARED GOALS:</a:t>
            </a:r>
          </a:p>
          <a:p>
            <a:endParaRPr lang="en-US" sz="2800" dirty="0">
              <a:solidFill>
                <a:schemeClr val="accent6">
                  <a:lumMod val="50000"/>
                </a:schemeClr>
              </a:solidFill>
              <a:latin typeface="Avenir Book" panose="02000503020000020003" pitchFamily="2" charset="0"/>
            </a:endParaRPr>
          </a:p>
          <a:p>
            <a:pPr marL="285750" indent="-285750">
              <a:buFont typeface="Arial" panose="020B0604020202020204" pitchFamily="34" charset="0"/>
              <a:buChar char="•"/>
            </a:pPr>
            <a:r>
              <a:rPr lang="en-US" sz="2800" dirty="0">
                <a:solidFill>
                  <a:schemeClr val="accent6">
                    <a:lumMod val="50000"/>
                  </a:schemeClr>
                </a:solidFill>
                <a:latin typeface="Avenir Book" panose="02000503020000020003" pitchFamily="2" charset="0"/>
              </a:rPr>
              <a:t>CHANGES IN EARTH’S SURFACE OVER A RANGE OF TIME SCALES</a:t>
            </a:r>
          </a:p>
          <a:p>
            <a:r>
              <a:rPr lang="en-US" sz="2800" dirty="0">
                <a:solidFill>
                  <a:schemeClr val="accent6">
                    <a:lumMod val="50000"/>
                  </a:schemeClr>
                </a:solidFill>
                <a:latin typeface="Avenir Book" panose="02000503020000020003" pitchFamily="2" charset="0"/>
              </a:rPr>
              <a:t>(ESPECIALLY LONG-TERM).</a:t>
            </a:r>
          </a:p>
          <a:p>
            <a:endParaRPr lang="en-US" sz="2800" dirty="0">
              <a:solidFill>
                <a:schemeClr val="accent6">
                  <a:lumMod val="50000"/>
                </a:schemeClr>
              </a:solidFill>
              <a:latin typeface="Avenir Book" panose="02000503020000020003" pitchFamily="2" charset="0"/>
            </a:endParaRPr>
          </a:p>
          <a:p>
            <a:pPr marL="285750" indent="-285750">
              <a:buFont typeface="Arial" panose="020B0604020202020204" pitchFamily="34" charset="0"/>
              <a:buChar char="•"/>
            </a:pPr>
            <a:r>
              <a:rPr lang="en-US" sz="2800" dirty="0">
                <a:solidFill>
                  <a:schemeClr val="accent6">
                    <a:lumMod val="50000"/>
                  </a:schemeClr>
                </a:solidFill>
                <a:latin typeface="Avenir Book" panose="02000503020000020003" pitchFamily="2" charset="0"/>
              </a:rPr>
              <a:t>LONGEVITY OF SPACECRAFT OPERATION IN SPACE.</a:t>
            </a:r>
          </a:p>
          <a:p>
            <a:pPr marL="285750" indent="-285750">
              <a:buFont typeface="Arial" panose="020B0604020202020204" pitchFamily="34" charset="0"/>
              <a:buChar char="•"/>
            </a:pPr>
            <a:endParaRPr lang="en-US" sz="2800" dirty="0">
              <a:solidFill>
                <a:schemeClr val="accent6">
                  <a:lumMod val="50000"/>
                </a:schemeClr>
              </a:solidFill>
              <a:latin typeface="Avenir Book" panose="02000503020000020003" pitchFamily="2" charset="0"/>
            </a:endParaRPr>
          </a:p>
          <a:p>
            <a:pPr marL="285750" indent="-285750">
              <a:buFont typeface="Arial" panose="020B0604020202020204" pitchFamily="34" charset="0"/>
              <a:buChar char="•"/>
            </a:pPr>
            <a:r>
              <a:rPr lang="en-US" sz="2800" dirty="0">
                <a:solidFill>
                  <a:schemeClr val="accent6">
                    <a:lumMod val="50000"/>
                  </a:schemeClr>
                </a:solidFill>
                <a:latin typeface="Avenir Book" panose="02000503020000020003" pitchFamily="2" charset="0"/>
              </a:rPr>
              <a:t>SCIENCE AS A MEANS OF GENERATING SOCIETAL BENEFIT AND</a:t>
            </a:r>
          </a:p>
          <a:p>
            <a:r>
              <a:rPr lang="en-US" sz="2800" dirty="0">
                <a:solidFill>
                  <a:schemeClr val="accent6">
                    <a:lumMod val="50000"/>
                  </a:schemeClr>
                </a:solidFill>
                <a:latin typeface="Avenir Book" panose="02000503020000020003" pitchFamily="2" charset="0"/>
              </a:rPr>
              <a:t>CULTURAL ENGAGEMENT.</a:t>
            </a:r>
          </a:p>
          <a:p>
            <a:pPr marL="285750" indent="-285750">
              <a:buFont typeface="Arial" panose="020B0604020202020204" pitchFamily="34" charset="0"/>
              <a:buChar char="•"/>
            </a:pPr>
            <a:endParaRPr lang="en-US" sz="2800" dirty="0">
              <a:solidFill>
                <a:schemeClr val="accent6">
                  <a:lumMod val="50000"/>
                </a:schemeClr>
              </a:solidFill>
              <a:latin typeface="Avenir Book" panose="02000503020000020003" pitchFamily="2" charset="0"/>
            </a:endParaRPr>
          </a:p>
          <a:p>
            <a:pPr marL="342900" indent="-342900">
              <a:buFont typeface="Arial" panose="020B0604020202020204" pitchFamily="34" charset="0"/>
              <a:buChar char="•"/>
            </a:pPr>
            <a:r>
              <a:rPr lang="en-US" sz="2800" dirty="0">
                <a:solidFill>
                  <a:schemeClr val="accent6">
                    <a:lumMod val="50000"/>
                  </a:schemeClr>
                </a:solidFill>
                <a:latin typeface="Avenir Book" panose="02000503020000020003" pitchFamily="2" charset="0"/>
              </a:rPr>
              <a:t>ART EMPHASISES THE CRITICAL IMPORTANCE OF THINKING </a:t>
            </a:r>
          </a:p>
          <a:p>
            <a:r>
              <a:rPr lang="en-US" sz="2800" dirty="0">
                <a:solidFill>
                  <a:schemeClr val="accent6">
                    <a:lumMod val="50000"/>
                  </a:schemeClr>
                </a:solidFill>
                <a:latin typeface="Avenir Book" panose="02000503020000020003" pitchFamily="2" charset="0"/>
              </a:rPr>
              <a:t>LONG-TERM ABOUT DATA, TECHNOLOGY, SCIENCE, HUMANITY</a:t>
            </a:r>
          </a:p>
          <a:p>
            <a:r>
              <a:rPr lang="en-US" sz="2800" dirty="0">
                <a:solidFill>
                  <a:schemeClr val="accent6">
                    <a:lumMod val="50000"/>
                  </a:schemeClr>
                </a:solidFill>
                <a:latin typeface="Avenir Book" panose="02000503020000020003" pitchFamily="2" charset="0"/>
              </a:rPr>
              <a:t>AND PLANET EARTH.</a:t>
            </a:r>
          </a:p>
          <a:p>
            <a:pPr marL="285750" indent="-285750">
              <a:buFont typeface="Arial" panose="020B0604020202020204" pitchFamily="34" charset="0"/>
              <a:buChar char="•"/>
            </a:pPr>
            <a:endParaRPr lang="en-US" sz="2400" dirty="0">
              <a:solidFill>
                <a:schemeClr val="accent6">
                  <a:lumMod val="50000"/>
                </a:schemeClr>
              </a:solidFill>
              <a:latin typeface="Avenir Book" panose="02000503020000020003" pitchFamily="2" charset="0"/>
            </a:endParaRPr>
          </a:p>
        </p:txBody>
      </p:sp>
    </p:spTree>
    <p:extLst>
      <p:ext uri="{BB962C8B-B14F-4D97-AF65-F5344CB8AC3E}">
        <p14:creationId xmlns:p14="http://schemas.microsoft.com/office/powerpoint/2010/main" val="3599713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B4621C-9AF0-BD4A-9BAE-E373FDB5E33E}"/>
              </a:ext>
            </a:extLst>
          </p:cNvPr>
          <p:cNvSpPr txBox="1"/>
          <p:nvPr/>
        </p:nvSpPr>
        <p:spPr>
          <a:xfrm>
            <a:off x="182554" y="302359"/>
            <a:ext cx="11826892" cy="6555641"/>
          </a:xfrm>
          <a:prstGeom prst="rect">
            <a:avLst/>
          </a:prstGeom>
          <a:noFill/>
        </p:spPr>
        <p:txBody>
          <a:bodyPr wrap="none" rtlCol="0">
            <a:spAutoFit/>
          </a:bodyPr>
          <a:lstStyle/>
          <a:p>
            <a:r>
              <a:rPr lang="en-US" sz="2800" b="1">
                <a:solidFill>
                  <a:schemeClr val="accent6">
                    <a:lumMod val="50000"/>
                  </a:schemeClr>
                </a:solidFill>
                <a:latin typeface="Avenir Book" panose="02000503020000020003" pitchFamily="2" charset="0"/>
              </a:rPr>
              <a:t>BENEFITS </a:t>
            </a:r>
            <a:r>
              <a:rPr lang="en-US" sz="2800" b="1" dirty="0">
                <a:solidFill>
                  <a:schemeClr val="accent6">
                    <a:lumMod val="50000"/>
                  </a:schemeClr>
                </a:solidFill>
                <a:latin typeface="Avenir Book" panose="02000503020000020003" pitchFamily="2" charset="0"/>
              </a:rPr>
              <a:t>OF T.O.L. INSTALLATION:</a:t>
            </a:r>
          </a:p>
          <a:p>
            <a:endParaRPr lang="en-US" sz="2800" dirty="0">
              <a:solidFill>
                <a:schemeClr val="accent6">
                  <a:lumMod val="50000"/>
                </a:schemeClr>
              </a:solidFill>
              <a:latin typeface="Avenir Book" panose="02000503020000020003" pitchFamily="2" charset="0"/>
            </a:endParaRPr>
          </a:p>
          <a:p>
            <a:pPr marL="457200" indent="-457200">
              <a:buFont typeface="Arial" panose="020B0604020202020204" pitchFamily="34" charset="0"/>
              <a:buChar char="•"/>
            </a:pPr>
            <a:r>
              <a:rPr lang="en-US" sz="2800" dirty="0">
                <a:solidFill>
                  <a:schemeClr val="accent6">
                    <a:lumMod val="50000"/>
                  </a:schemeClr>
                </a:solidFill>
                <a:latin typeface="Avenir Book" panose="02000503020000020003" pitchFamily="2" charset="0"/>
              </a:rPr>
              <a:t>MEASUREMENTS AT THE SITE OF TREES SONIFIED FOR PUBLIC</a:t>
            </a:r>
          </a:p>
          <a:p>
            <a:r>
              <a:rPr lang="en-US" sz="2800" dirty="0">
                <a:solidFill>
                  <a:schemeClr val="accent6">
                    <a:lumMod val="50000"/>
                  </a:schemeClr>
                </a:solidFill>
                <a:latin typeface="Avenir Book" panose="02000503020000020003" pitchFamily="2" charset="0"/>
              </a:rPr>
              <a:t>CONSUMPTION, ALLOWING A CREATIVE ACCESS POINT TO DATA</a:t>
            </a:r>
          </a:p>
          <a:p>
            <a:endParaRPr lang="en-US" sz="2800" dirty="0">
              <a:solidFill>
                <a:schemeClr val="accent6">
                  <a:lumMod val="50000"/>
                </a:schemeClr>
              </a:solidFill>
              <a:latin typeface="Avenir Book" panose="02000503020000020003" pitchFamily="2" charset="0"/>
            </a:endParaRPr>
          </a:p>
          <a:p>
            <a:pPr marL="457200" indent="-457200">
              <a:buFont typeface="Arial" panose="020B0604020202020204" pitchFamily="34" charset="0"/>
              <a:buChar char="•"/>
            </a:pPr>
            <a:r>
              <a:rPr lang="en-US" sz="2800" dirty="0">
                <a:solidFill>
                  <a:schemeClr val="accent6">
                    <a:lumMod val="50000"/>
                  </a:schemeClr>
                </a:solidFill>
                <a:latin typeface="Avenir Book" panose="02000503020000020003" pitchFamily="2" charset="0"/>
              </a:rPr>
              <a:t>IN-SITU MEASUREMENTS AT TREE COULD PROVDIDE DATA </a:t>
            </a:r>
          </a:p>
          <a:p>
            <a:r>
              <a:rPr lang="en-US" sz="2800" dirty="0">
                <a:solidFill>
                  <a:schemeClr val="accent6">
                    <a:lumMod val="50000"/>
                  </a:schemeClr>
                </a:solidFill>
                <a:latin typeface="Avenir Book" panose="02000503020000020003" pitchFamily="2" charset="0"/>
              </a:rPr>
              <a:t>CALIBRATION FOR DATA GATHERED BY SPACE-BOUND VEHICLE.</a:t>
            </a:r>
          </a:p>
          <a:p>
            <a:r>
              <a:rPr lang="en-US" sz="2800" dirty="0">
                <a:solidFill>
                  <a:schemeClr val="accent6">
                    <a:lumMod val="50000"/>
                  </a:schemeClr>
                </a:solidFill>
                <a:latin typeface="Avenir Book" panose="02000503020000020003" pitchFamily="2" charset="0"/>
              </a:rPr>
              <a:t> </a:t>
            </a:r>
          </a:p>
          <a:p>
            <a:pPr marL="457200" indent="-457200">
              <a:buFont typeface="Arial" panose="020B0604020202020204" pitchFamily="34" charset="0"/>
              <a:buChar char="•"/>
            </a:pPr>
            <a:r>
              <a:rPr lang="en-US" sz="2800" dirty="0">
                <a:solidFill>
                  <a:schemeClr val="accent6">
                    <a:lumMod val="50000"/>
                  </a:schemeClr>
                </a:solidFill>
                <a:latin typeface="Avenir Book" panose="02000503020000020003" pitchFamily="2" charset="0"/>
              </a:rPr>
              <a:t>HARNESSING LIVING TREES TO CREATE A TERRESTRIAL ANTENNA</a:t>
            </a:r>
          </a:p>
          <a:p>
            <a:r>
              <a:rPr lang="en-US" sz="2800" dirty="0">
                <a:solidFill>
                  <a:schemeClr val="accent6">
                    <a:lumMod val="50000"/>
                  </a:schemeClr>
                </a:solidFill>
                <a:latin typeface="Avenir Book" panose="02000503020000020003" pitchFamily="2" charset="0"/>
              </a:rPr>
              <a:t>NETWORK MERGES SCIENCE, TECHNOLOGY, AND THE PUBLIC</a:t>
            </a:r>
          </a:p>
          <a:p>
            <a:r>
              <a:rPr lang="en-US" sz="2800" dirty="0">
                <a:solidFill>
                  <a:schemeClr val="accent6">
                    <a:lumMod val="50000"/>
                  </a:schemeClr>
                </a:solidFill>
                <a:latin typeface="Avenir Book" panose="02000503020000020003" pitchFamily="2" charset="0"/>
              </a:rPr>
              <a:t>IMAGINATION. </a:t>
            </a:r>
          </a:p>
          <a:p>
            <a:endParaRPr lang="en-US" sz="2800" dirty="0">
              <a:solidFill>
                <a:schemeClr val="accent6">
                  <a:lumMod val="50000"/>
                </a:schemeClr>
              </a:solidFill>
              <a:latin typeface="Avenir Book" panose="02000503020000020003" pitchFamily="2" charset="0"/>
            </a:endParaRPr>
          </a:p>
          <a:p>
            <a:pPr marL="457200" indent="-457200">
              <a:buFont typeface="Arial" panose="020B0604020202020204" pitchFamily="34" charset="0"/>
              <a:buChar char="•"/>
            </a:pPr>
            <a:r>
              <a:rPr lang="en-US" sz="2800" dirty="0">
                <a:solidFill>
                  <a:schemeClr val="accent6">
                    <a:lumMod val="50000"/>
                  </a:schemeClr>
                </a:solidFill>
                <a:latin typeface="Avenir Book" panose="02000503020000020003" pitchFamily="2" charset="0"/>
              </a:rPr>
              <a:t>THE SONG OF THE TREES WILL BE AVAILABLE ON-LINE, IN REAL</a:t>
            </a:r>
          </a:p>
          <a:p>
            <a:r>
              <a:rPr lang="en-US" sz="2800" dirty="0">
                <a:solidFill>
                  <a:schemeClr val="accent6">
                    <a:lumMod val="50000"/>
                  </a:schemeClr>
                </a:solidFill>
                <a:latin typeface="Avenir Book" panose="02000503020000020003" pitchFamily="2" charset="0"/>
              </a:rPr>
              <a:t>TIME, FOR GENERATIVE PUBLIC CONSUMPTION + CREATIVITY.</a:t>
            </a:r>
          </a:p>
          <a:p>
            <a:endParaRPr lang="en-US" sz="2800" dirty="0">
              <a:solidFill>
                <a:schemeClr val="accent6">
                  <a:lumMod val="50000"/>
                </a:schemeClr>
              </a:solidFill>
              <a:latin typeface="Avenir Book" panose="02000503020000020003" pitchFamily="2" charset="0"/>
            </a:endParaRPr>
          </a:p>
        </p:txBody>
      </p:sp>
    </p:spTree>
    <p:extLst>
      <p:ext uri="{BB962C8B-B14F-4D97-AF65-F5344CB8AC3E}">
        <p14:creationId xmlns:p14="http://schemas.microsoft.com/office/powerpoint/2010/main" val="2925000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359508-FE33-C04F-A748-F162C9BD424D}"/>
              </a:ext>
            </a:extLst>
          </p:cNvPr>
          <p:cNvSpPr txBox="1"/>
          <p:nvPr/>
        </p:nvSpPr>
        <p:spPr>
          <a:xfrm>
            <a:off x="398767" y="3044279"/>
            <a:ext cx="11394466" cy="769441"/>
          </a:xfrm>
          <a:prstGeom prst="rect">
            <a:avLst/>
          </a:prstGeom>
          <a:noFill/>
        </p:spPr>
        <p:txBody>
          <a:bodyPr wrap="none" rtlCol="0">
            <a:spAutoFit/>
          </a:bodyPr>
          <a:lstStyle/>
          <a:p>
            <a:pPr algn="ctr"/>
            <a:r>
              <a:rPr lang="en-US" sz="4400" b="1" dirty="0">
                <a:solidFill>
                  <a:schemeClr val="accent6">
                    <a:lumMod val="75000"/>
                  </a:schemeClr>
                </a:solidFill>
                <a:latin typeface="Avenir Roman" panose="02000503020000020003" pitchFamily="2" charset="0"/>
              </a:rPr>
              <a:t>LONGEVITY IS THE COIN OF THE REALM.</a:t>
            </a:r>
          </a:p>
        </p:txBody>
      </p:sp>
    </p:spTree>
    <p:extLst>
      <p:ext uri="{BB962C8B-B14F-4D97-AF65-F5344CB8AC3E}">
        <p14:creationId xmlns:p14="http://schemas.microsoft.com/office/powerpoint/2010/main" val="660821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440EE-FFDF-024B-8599-0698B5D83808}"/>
              </a:ext>
            </a:extLst>
          </p:cNvPr>
          <p:cNvPicPr>
            <a:picLocks noChangeAspect="1"/>
          </p:cNvPicPr>
          <p:nvPr/>
        </p:nvPicPr>
        <p:blipFill>
          <a:blip r:embed="rId3"/>
          <a:stretch>
            <a:fillRect/>
          </a:stretch>
        </p:blipFill>
        <p:spPr>
          <a:xfrm>
            <a:off x="765720" y="1268166"/>
            <a:ext cx="4455001" cy="4373258"/>
          </a:xfrm>
          <a:prstGeom prst="rect">
            <a:avLst/>
          </a:prstGeom>
        </p:spPr>
      </p:pic>
      <p:pic>
        <p:nvPicPr>
          <p:cNvPr id="6" name="Picture 5" descr="A picture containing gong&#10;&#10;Description automatically generated">
            <a:extLst>
              <a:ext uri="{FF2B5EF4-FFF2-40B4-BE49-F238E27FC236}">
                <a16:creationId xmlns:a16="http://schemas.microsoft.com/office/drawing/2014/main" id="{E1497E9E-899B-C346-A2E1-CED542ADC883}"/>
              </a:ext>
            </a:extLst>
          </p:cNvPr>
          <p:cNvPicPr>
            <a:picLocks noChangeAspect="1"/>
          </p:cNvPicPr>
          <p:nvPr/>
        </p:nvPicPr>
        <p:blipFill rotWithShape="1">
          <a:blip r:embed="rId4"/>
          <a:srcRect l="24497" r="24106"/>
          <a:stretch/>
        </p:blipFill>
        <p:spPr>
          <a:xfrm>
            <a:off x="6410794" y="1268166"/>
            <a:ext cx="4681929" cy="4554637"/>
          </a:xfrm>
          <a:prstGeom prst="rect">
            <a:avLst/>
          </a:prstGeom>
        </p:spPr>
      </p:pic>
    </p:spTree>
    <p:extLst>
      <p:ext uri="{BB962C8B-B14F-4D97-AF65-F5344CB8AC3E}">
        <p14:creationId xmlns:p14="http://schemas.microsoft.com/office/powerpoint/2010/main" val="2414950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3B9703-45CF-0340-94A2-D4264CCA2398}"/>
              </a:ext>
            </a:extLst>
          </p:cNvPr>
          <p:cNvPicPr>
            <a:picLocks noChangeAspect="1"/>
          </p:cNvPicPr>
          <p:nvPr/>
        </p:nvPicPr>
        <p:blipFill>
          <a:blip r:embed="rId3">
            <a:alphaModFix amt="50000"/>
          </a:blip>
          <a:stretch>
            <a:fillRect/>
          </a:stretch>
        </p:blipFill>
        <p:spPr>
          <a:xfrm>
            <a:off x="2368" y="2906"/>
            <a:ext cx="12186832" cy="6855093"/>
          </a:xfrm>
          <a:prstGeom prst="rect">
            <a:avLst/>
          </a:prstGeom>
        </p:spPr>
      </p:pic>
      <p:sp>
        <p:nvSpPr>
          <p:cNvPr id="4" name="TextBox 3">
            <a:extLst>
              <a:ext uri="{FF2B5EF4-FFF2-40B4-BE49-F238E27FC236}">
                <a16:creationId xmlns:a16="http://schemas.microsoft.com/office/drawing/2014/main" id="{B23B9A0B-80FE-8A4D-8E83-245FBADD1B5F}"/>
              </a:ext>
            </a:extLst>
          </p:cNvPr>
          <p:cNvSpPr txBox="1"/>
          <p:nvPr/>
        </p:nvSpPr>
        <p:spPr>
          <a:xfrm>
            <a:off x="3882747" y="2659559"/>
            <a:ext cx="3884397" cy="769441"/>
          </a:xfrm>
          <a:prstGeom prst="rect">
            <a:avLst/>
          </a:prstGeom>
          <a:noFill/>
        </p:spPr>
        <p:txBody>
          <a:bodyPr wrap="none" rtlCol="0">
            <a:spAutoFit/>
          </a:bodyPr>
          <a:lstStyle/>
          <a:p>
            <a:r>
              <a:rPr lang="en-US" sz="4400" b="1" dirty="0">
                <a:solidFill>
                  <a:schemeClr val="accent6">
                    <a:lumMod val="50000"/>
                  </a:schemeClr>
                </a:solidFill>
                <a:latin typeface="Avenir Black" panose="02000503020000020003" pitchFamily="2" charset="0"/>
              </a:rPr>
              <a:t>TREE OF LIFE</a:t>
            </a:r>
          </a:p>
        </p:txBody>
      </p:sp>
      <p:sp>
        <p:nvSpPr>
          <p:cNvPr id="5" name="TextBox 4">
            <a:extLst>
              <a:ext uri="{FF2B5EF4-FFF2-40B4-BE49-F238E27FC236}">
                <a16:creationId xmlns:a16="http://schemas.microsoft.com/office/drawing/2014/main" id="{4A147F3E-5EDB-A640-95B9-9BD91C4EB86D}"/>
              </a:ext>
            </a:extLst>
          </p:cNvPr>
          <p:cNvSpPr txBox="1"/>
          <p:nvPr/>
        </p:nvSpPr>
        <p:spPr>
          <a:xfrm>
            <a:off x="3084382" y="3662603"/>
            <a:ext cx="6022803" cy="523220"/>
          </a:xfrm>
          <a:prstGeom prst="rect">
            <a:avLst/>
          </a:prstGeom>
          <a:noFill/>
        </p:spPr>
        <p:txBody>
          <a:bodyPr wrap="none" rtlCol="0">
            <a:spAutoFit/>
          </a:bodyPr>
          <a:lstStyle/>
          <a:p>
            <a:r>
              <a:rPr lang="en-US" sz="2800" dirty="0">
                <a:solidFill>
                  <a:schemeClr val="tx1">
                    <a:lumMod val="95000"/>
                    <a:lumOff val="5000"/>
                  </a:schemeClr>
                </a:solidFill>
                <a:latin typeface="Avenir Roman" panose="02000503020000020003" pitchFamily="2" charset="0"/>
              </a:rPr>
              <a:t>JPL A-TEAM / JULIA CHRISTENSEN</a:t>
            </a:r>
          </a:p>
        </p:txBody>
      </p:sp>
    </p:spTree>
    <p:extLst>
      <p:ext uri="{BB962C8B-B14F-4D97-AF65-F5344CB8AC3E}">
        <p14:creationId xmlns:p14="http://schemas.microsoft.com/office/powerpoint/2010/main" val="39323446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1277</Words>
  <Application>Microsoft Macintosh PowerPoint</Application>
  <PresentationFormat>Widescreen</PresentationFormat>
  <Paragraphs>136</Paragraphs>
  <Slides>21</Slides>
  <Notes>20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Avenir Black</vt:lpstr>
      <vt:lpstr>Avenir Book</vt:lpstr>
      <vt:lpstr>Avenir Roman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14</cp:revision>
  <dcterms:created xsi:type="dcterms:W3CDTF">2020-01-16T17:28:56Z</dcterms:created>
  <dcterms:modified xsi:type="dcterms:W3CDTF">2020-05-05T12:38:13Z</dcterms:modified>
</cp:coreProperties>
</file>