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68" r:id="rId5"/>
    <p:sldMasterId id="2147483983" r:id="rId6"/>
    <p:sldMasterId id="2147483999" r:id="rId7"/>
  </p:sldMasterIdLst>
  <p:notesMasterIdLst>
    <p:notesMasterId r:id="rId17"/>
  </p:notesMasterIdLst>
  <p:sldIdLst>
    <p:sldId id="812" r:id="rId8"/>
    <p:sldId id="834" r:id="rId9"/>
    <p:sldId id="835" r:id="rId10"/>
    <p:sldId id="826" r:id="rId11"/>
    <p:sldId id="838" r:id="rId12"/>
    <p:sldId id="831" r:id="rId13"/>
    <p:sldId id="839" r:id="rId14"/>
    <p:sldId id="836" r:id="rId15"/>
    <p:sldId id="751" r:id="rId1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69BD5A75-DC38-49FA-9EB6-EA578405F858}">
          <p14:sldIdLst>
            <p14:sldId id="812"/>
            <p14:sldId id="834"/>
            <p14:sldId id="835"/>
            <p14:sldId id="826"/>
            <p14:sldId id="838"/>
            <p14:sldId id="831"/>
            <p14:sldId id="839"/>
            <p14:sldId id="836"/>
            <p14:sldId id="751"/>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dy Vaughn" initials="MV" lastIdx="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702500"/>
    <a:srgbClr val="000000"/>
    <a:srgbClr val="FDF9FD"/>
    <a:srgbClr val="E8F1F4"/>
    <a:srgbClr val="F1F9F3"/>
    <a:srgbClr val="FFF8E7"/>
    <a:srgbClr val="FFF1CD"/>
    <a:srgbClr val="DAEEDF"/>
    <a:srgbClr val="D8E7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41"/>
  </p:normalViewPr>
  <p:slideViewPr>
    <p:cSldViewPr snapToGrid="0" snapToObjects="1" showGuides="1">
      <p:cViewPr varScale="1">
        <p:scale>
          <a:sx n="117" d="100"/>
          <a:sy n="117" d="100"/>
        </p:scale>
        <p:origin x="56" y="512"/>
      </p:cViewPr>
      <p:guideLst>
        <p:guide orient="horz" pos="162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14209-1419-804F-9EA5-A5700FC84DBB}" type="datetimeFigureOut">
              <a:rPr lang="en-US" smtClean="0"/>
              <a:t>5/5/2020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A99CC3-5A7A-CE4C-BB2E-9264CB05476C}" type="slidenum">
              <a:rPr lang="en-US" smtClean="0"/>
              <a:t>‹#›</a:t>
            </a:fld>
            <a:endParaRPr lang="en-US"/>
          </a:p>
        </p:txBody>
      </p:sp>
    </p:spTree>
    <p:extLst>
      <p:ext uri="{BB962C8B-B14F-4D97-AF65-F5344CB8AC3E}">
        <p14:creationId xmlns:p14="http://schemas.microsoft.com/office/powerpoint/2010/main" val="1186382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A99CC3-5A7A-CE4C-BB2E-9264CB05476C}" type="slidenum">
              <a:rPr lang="en-US" smtClean="0"/>
              <a:t>1</a:t>
            </a:fld>
            <a:endParaRPr lang="en-US"/>
          </a:p>
        </p:txBody>
      </p:sp>
    </p:spTree>
    <p:extLst>
      <p:ext uri="{BB962C8B-B14F-4D97-AF65-F5344CB8AC3E}">
        <p14:creationId xmlns:p14="http://schemas.microsoft.com/office/powerpoint/2010/main" val="3745259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A99CC3-5A7A-CE4C-BB2E-9264CB05476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015398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E108B9-161C-4C2F-ABB5-D6E05FDAB11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993057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3999" cy="5140821"/>
          </a:xfrm>
          <a:prstGeom prst="rect">
            <a:avLst/>
          </a:prstGeom>
        </p:spPr>
      </p:pic>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3999" cy="5140822"/>
          </a:xfrm>
          <a:prstGeom prst="rect">
            <a:avLst/>
          </a:prstGeom>
        </p:spPr>
      </p:pic>
      <p:sp>
        <p:nvSpPr>
          <p:cNvPr id="2" name="Title 1"/>
          <p:cNvSpPr>
            <a:spLocks noGrp="1"/>
          </p:cNvSpPr>
          <p:nvPr>
            <p:ph type="ctrTitle" hasCustomPrompt="1"/>
          </p:nvPr>
        </p:nvSpPr>
        <p:spPr>
          <a:xfrm>
            <a:off x="1143000" y="1706661"/>
            <a:ext cx="6858000" cy="1790700"/>
          </a:xfrm>
        </p:spPr>
        <p:txBody>
          <a:bodyPr anchor="ctr">
            <a:normAutofit/>
          </a:bodyPr>
          <a:lstStyle>
            <a:lvl1pPr algn="ctr">
              <a:defRPr sz="4000" b="1">
                <a:solidFill>
                  <a:schemeClr val="bg1"/>
                </a:solidFill>
                <a:latin typeface="Arial" charset="0"/>
                <a:ea typeface="Arial" charset="0"/>
                <a:cs typeface="Arial" charset="0"/>
              </a:defRPr>
            </a:lvl1pPr>
          </a:lstStyle>
          <a:p>
            <a:r>
              <a:rPr lang="en-US" dirty="0"/>
              <a:t>Click to add</a:t>
            </a:r>
            <a:br>
              <a:rPr lang="en-US" dirty="0"/>
            </a:br>
            <a:r>
              <a:rPr lang="en-US" dirty="0"/>
              <a:t>Presentation Title</a:t>
            </a:r>
          </a:p>
        </p:txBody>
      </p:sp>
      <p:sp>
        <p:nvSpPr>
          <p:cNvPr id="3" name="Subtitle 2"/>
          <p:cNvSpPr>
            <a:spLocks noGrp="1"/>
          </p:cNvSpPr>
          <p:nvPr>
            <p:ph type="subTitle" idx="1" hasCustomPrompt="1"/>
          </p:nvPr>
        </p:nvSpPr>
        <p:spPr>
          <a:xfrm>
            <a:off x="1143000" y="3566417"/>
            <a:ext cx="6858000" cy="423173"/>
          </a:xfrm>
        </p:spPr>
        <p:txBody>
          <a:bodyPr>
            <a:normAutofit/>
          </a:bodyPr>
          <a:lstStyle>
            <a:lvl1pPr marL="0" indent="0" algn="ctr">
              <a:spcBef>
                <a:spcPts val="200"/>
              </a:spcBef>
              <a:buNone/>
              <a:defRPr sz="12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Presentation Subtitle</a:t>
            </a:r>
          </a:p>
        </p:txBody>
      </p:sp>
      <p:sp>
        <p:nvSpPr>
          <p:cNvPr id="4" name="Date Placeholder 3"/>
          <p:cNvSpPr>
            <a:spLocks noGrp="1"/>
          </p:cNvSpPr>
          <p:nvPr>
            <p:ph type="dt" sz="half" idx="10"/>
          </p:nvPr>
        </p:nvSpPr>
        <p:spPr>
          <a:xfrm>
            <a:off x="3543300" y="4033594"/>
            <a:ext cx="2057400" cy="273844"/>
          </a:xfrm>
          <a:prstGeom prst="rect">
            <a:avLst/>
          </a:prstGeom>
        </p:spPr>
        <p:txBody>
          <a:bodyPr anchor="t"/>
          <a:lstStyle>
            <a:lvl1pPr algn="ctr">
              <a:defRPr sz="900">
                <a:solidFill>
                  <a:schemeClr val="bg1"/>
                </a:solidFill>
                <a:latin typeface="Arial" charset="0"/>
                <a:ea typeface="Arial" charset="0"/>
                <a:cs typeface="Arial" charset="0"/>
              </a:defRPr>
            </a:lvl1pPr>
          </a:lstStyle>
          <a:p>
            <a:fld id="{1BB9479A-5693-C14F-BED1-60ABA2B996F0}" type="datetime1">
              <a:rPr lang="en-US" smtClean="0">
                <a:solidFill>
                  <a:srgbClr val="FFFFFF"/>
                </a:solidFill>
              </a:rPr>
              <a:pPr/>
              <a:t>5/5/2020</a:t>
            </a:fld>
            <a:endParaRPr lang="en-US" dirty="0">
              <a:solidFill>
                <a:srgbClr val="FFFFFF"/>
              </a:solidFill>
            </a:endParaRPr>
          </a:p>
        </p:txBody>
      </p:sp>
      <p:pic>
        <p:nvPicPr>
          <p:cNvPr id="5" name="Picture 4"/>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193141" y="302970"/>
            <a:ext cx="795172" cy="865092"/>
          </a:xfrm>
          <a:prstGeom prst="rect">
            <a:avLst/>
          </a:prstGeom>
        </p:spPr>
      </p:pic>
    </p:spTree>
    <p:extLst>
      <p:ext uri="{BB962C8B-B14F-4D97-AF65-F5344CB8AC3E}">
        <p14:creationId xmlns:p14="http://schemas.microsoft.com/office/powerpoint/2010/main" val="15014067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White Backgroun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Page Title </a:t>
            </a:r>
            <a:r>
              <a:rPr lang="mr-IN" dirty="0"/>
              <a:t>–</a:t>
            </a:r>
            <a:r>
              <a:rPr lang="en-US" dirty="0"/>
              <a:t> Keep Succinct and Title Case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p>
            <a:fld id="{7467745B-CD57-5740-8EBC-74D51DF8DAB6}" type="slidenum">
              <a:rPr lang="en-US" smtClean="0">
                <a:solidFill>
                  <a:srgbClr val="FFFFFF"/>
                </a:solidFill>
              </a:rPr>
              <a:pPr/>
              <a:t>‹#›</a:t>
            </a:fld>
            <a:endParaRPr lang="en-US" dirty="0">
              <a:solidFill>
                <a:srgbClr val="FFFFFF"/>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4221" y="4718267"/>
            <a:ext cx="1077332" cy="327948"/>
          </a:xfrm>
          <a:prstGeom prst="rect">
            <a:avLst/>
          </a:prstGeom>
        </p:spPr>
      </p:pic>
    </p:spTree>
    <p:extLst>
      <p:ext uri="{BB962C8B-B14F-4D97-AF65-F5344CB8AC3E}">
        <p14:creationId xmlns:p14="http://schemas.microsoft.com/office/powerpoint/2010/main" val="11448182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Black Backgroun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Page Title </a:t>
            </a:r>
            <a:r>
              <a:rPr lang="mr-IN" dirty="0"/>
              <a:t>–</a:t>
            </a:r>
            <a:r>
              <a:rPr lang="en-US" dirty="0"/>
              <a:t> Keep Succinct and Title Case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p>
            <a:fld id="{7467745B-CD57-5740-8EBC-74D51DF8DAB6}" type="slidenum">
              <a:rPr lang="en-US" smtClean="0">
                <a:solidFill>
                  <a:srgbClr val="FFFFFF"/>
                </a:solidFill>
              </a:rPr>
              <a:pPr/>
              <a:t>‹#›</a:t>
            </a:fld>
            <a:endParaRPr lang="en-US">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4221" y="4718267"/>
            <a:ext cx="1077332" cy="327948"/>
          </a:xfrm>
          <a:prstGeom prst="rect">
            <a:avLst/>
          </a:prstGeom>
        </p:spPr>
      </p:pic>
    </p:spTree>
    <p:extLst>
      <p:ext uri="{BB962C8B-B14F-4D97-AF65-F5344CB8AC3E}">
        <p14:creationId xmlns:p14="http://schemas.microsoft.com/office/powerpoint/2010/main" val="21407556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eature Text - Black Backgroun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7467745B-CD57-5740-8EBC-74D51DF8DAB6}" type="slidenum">
              <a:rPr lang="en-US" smtClean="0">
                <a:solidFill>
                  <a:srgbClr val="FFFFFF"/>
                </a:solidFill>
              </a:rPr>
              <a:pPr/>
              <a:t>‹#›</a:t>
            </a:fld>
            <a:endParaRPr lang="en-US">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4221" y="4718267"/>
            <a:ext cx="1077332" cy="327948"/>
          </a:xfrm>
          <a:prstGeom prst="rect">
            <a:avLst/>
          </a:prstGeom>
        </p:spPr>
      </p:pic>
      <p:sp>
        <p:nvSpPr>
          <p:cNvPr id="10" name="Subtitle 2"/>
          <p:cNvSpPr>
            <a:spLocks noGrp="1"/>
          </p:cNvSpPr>
          <p:nvPr>
            <p:ph type="subTitle" idx="1" hasCustomPrompt="1"/>
          </p:nvPr>
        </p:nvSpPr>
        <p:spPr>
          <a:xfrm>
            <a:off x="1143000" y="607898"/>
            <a:ext cx="6858000" cy="3652491"/>
          </a:xfrm>
        </p:spPr>
        <p:txBody>
          <a:bodyPr anchor="ctr" anchorCtr="0">
            <a:normAutofit/>
          </a:bodyPr>
          <a:lstStyle>
            <a:lvl1pPr marL="0" indent="0" algn="ctr">
              <a:spcBef>
                <a:spcPts val="200"/>
              </a:spcBef>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executive summary or call-out text</a:t>
            </a:r>
          </a:p>
        </p:txBody>
      </p:sp>
    </p:spTree>
    <p:extLst>
      <p:ext uri="{BB962C8B-B14F-4D97-AF65-F5344CB8AC3E}">
        <p14:creationId xmlns:p14="http://schemas.microsoft.com/office/powerpoint/2010/main" val="19354290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 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Page Title </a:t>
            </a:r>
            <a:r>
              <a:rPr lang="mr-IN" dirty="0"/>
              <a:t>–</a:t>
            </a:r>
            <a:r>
              <a:rPr lang="en-US" dirty="0"/>
              <a:t> Keep Succinct and Title Case</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7467745B-CD57-5740-8EBC-74D51DF8DAB6}" type="slidenum">
              <a:rPr lang="en-US" smtClean="0">
                <a:solidFill>
                  <a:srgbClr val="FFFFFF"/>
                </a:solidFill>
              </a:rPr>
              <a:pPr/>
              <a:t>‹#›</a:t>
            </a:fld>
            <a:endParaRPr lang="en-US">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4221" y="4718267"/>
            <a:ext cx="1077332" cy="327948"/>
          </a:xfrm>
          <a:prstGeom prst="rect">
            <a:avLst/>
          </a:prstGeom>
        </p:spPr>
      </p:pic>
    </p:spTree>
    <p:extLst>
      <p:ext uri="{BB962C8B-B14F-4D97-AF65-F5344CB8AC3E}">
        <p14:creationId xmlns:p14="http://schemas.microsoft.com/office/powerpoint/2010/main" val="25665380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descr="No alt text provided for this imag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4343" b="11094"/>
          <a:stretch/>
        </p:blipFill>
        <p:spPr bwMode="auto">
          <a:xfrm>
            <a:off x="1" y="0"/>
            <a:ext cx="9144000" cy="51507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9352" y="3926554"/>
            <a:ext cx="1225296" cy="371540"/>
          </a:xfrm>
          <a:prstGeom prst="rect">
            <a:avLst/>
          </a:prstGeom>
        </p:spPr>
      </p:pic>
    </p:spTree>
    <p:extLst>
      <p:ext uri="{BB962C8B-B14F-4D97-AF65-F5344CB8AC3E}">
        <p14:creationId xmlns:p14="http://schemas.microsoft.com/office/powerpoint/2010/main" val="2241721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0" name="Rectangle 9"/>
          <p:cNvSpPr/>
          <p:nvPr userDrawn="1"/>
        </p:nvSpPr>
        <p:spPr>
          <a:xfrm>
            <a:off x="1" y="4812911"/>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74576"/>
            <a:ext cx="792088" cy="240180"/>
          </a:xfrm>
          <a:prstGeom prst="rect">
            <a:avLst/>
          </a:prstGeom>
        </p:spPr>
      </p:pic>
      <p:sp>
        <p:nvSpPr>
          <p:cNvPr id="7" name="TextBox 6"/>
          <p:cNvSpPr txBox="1"/>
          <p:nvPr userDrawn="1"/>
        </p:nvSpPr>
        <p:spPr>
          <a:xfrm>
            <a:off x="7346516" y="486905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8" name="TextBox 7"/>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42553940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7" name="TextBox 6"/>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6" name="TextBox 5"/>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14697639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6" name="TextBox 5"/>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8" name="TextBox 7"/>
          <p:cNvSpPr txBox="1"/>
          <p:nvPr userDrawn="1"/>
        </p:nvSpPr>
        <p:spPr>
          <a:xfrm>
            <a:off x="1286501" y="4763532"/>
            <a:ext cx="7029213" cy="461238"/>
          </a:xfrm>
          <a:prstGeom prst="rect">
            <a:avLst/>
          </a:prstGeom>
          <a:noFill/>
        </p:spPr>
        <p:txBody>
          <a:bodyPr wrap="square" rtlCol="0">
            <a:spAutoFit/>
          </a:bodyPr>
          <a:lstStyle/>
          <a:p>
            <a:pPr algn="ctr" defTabSz="685366"/>
            <a:r>
              <a:rPr lang="en-US" sz="599" cap="all" dirty="0" smtClean="0">
                <a:solidFill>
                  <a:prstClr val="black"/>
                </a:solidFill>
                <a:latin typeface="Industry Book" panose="00000500000000000000" pitchFamily="50" charset="0"/>
                <a:ea typeface="Apercu Light" charset="0"/>
                <a:cs typeface="Arial" panose="020B0604020202020204" pitchFamily="34" charset="0"/>
              </a:rPr>
              <a:t>Proprietary Notice:  This document is the property of Virgin Orbit, LLC. You may not possess, use, copy, or disclose this document or any information in it for any purpose, including without limitation, to design, manufacture, or repair parts, without Virgin Orbit, LLC’s express written permission. Neither receipt nor possession of this document alone, from any source, constitutes such permission. Possession, use, copying or disclosure by anyone without Virgin Orbit’s express written permission is not authorized and may result in criminal and/or civil liability. </a:t>
            </a:r>
          </a:p>
        </p:txBody>
      </p:sp>
    </p:spTree>
    <p:extLst>
      <p:ext uri="{BB962C8B-B14F-4D97-AF65-F5344CB8AC3E}">
        <p14:creationId xmlns:p14="http://schemas.microsoft.com/office/powerpoint/2010/main" val="281451458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Rectangle 1"/>
          <p:cNvSpPr/>
          <p:nvPr userDrawn="1"/>
        </p:nvSpPr>
        <p:spPr>
          <a:xfrm>
            <a:off x="0" y="0"/>
            <a:ext cx="9144000" cy="4763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sp>
        <p:nvSpPr>
          <p:cNvPr id="8" name="TextBox 7"/>
          <p:cNvSpPr txBox="1"/>
          <p:nvPr userDrawn="1"/>
        </p:nvSpPr>
        <p:spPr>
          <a:xfrm>
            <a:off x="635509" y="655627"/>
            <a:ext cx="3474720" cy="645733"/>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ACHIEVE PRODUCTION PLAN</a:t>
            </a:r>
          </a:p>
          <a:p>
            <a:pPr defTabSz="685366"/>
            <a:endParaRPr lang="en-US" sz="1798" b="1" dirty="0">
              <a:solidFill>
                <a:prstClr val="black"/>
              </a:solidFill>
              <a:latin typeface="Industry Black" charset="0"/>
              <a:ea typeface="Industry Black" charset="0"/>
              <a:cs typeface="Industry Black" charset="0"/>
            </a:endParaRPr>
          </a:p>
        </p:txBody>
      </p:sp>
      <p:sp>
        <p:nvSpPr>
          <p:cNvPr id="9" name="TextBox 8"/>
          <p:cNvSpPr txBox="1"/>
          <p:nvPr userDrawn="1"/>
        </p:nvSpPr>
        <p:spPr>
          <a:xfrm>
            <a:off x="635509" y="997898"/>
            <a:ext cx="3474720" cy="1937198"/>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Execute facility and equipment plan per schedule to support rate increase</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Complete rate assessments and implement improvements for all significant build processes. (ME specific)</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VMI (SC specific)  </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Maintain clear production schedule that enables design to hit program deadlines. </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Achieve hiring plan – provide clear targets for recruiting (Prod. Specific)</a:t>
            </a:r>
          </a:p>
        </p:txBody>
      </p:sp>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11" name="TextBox 10"/>
          <p:cNvSpPr txBox="1"/>
          <p:nvPr userDrawn="1"/>
        </p:nvSpPr>
        <p:spPr>
          <a:xfrm>
            <a:off x="635509" y="75557"/>
            <a:ext cx="3474720" cy="215245"/>
          </a:xfrm>
          <a:prstGeom prst="rect">
            <a:avLst/>
          </a:prstGeom>
          <a:noFill/>
        </p:spPr>
        <p:txBody>
          <a:bodyPr wrap="square" rtlCol="0">
            <a:spAutoFit/>
          </a:bodyPr>
          <a:lstStyle/>
          <a:p>
            <a:pPr defTabSz="685366"/>
            <a:r>
              <a:rPr lang="en-US" sz="799" dirty="0">
                <a:solidFill>
                  <a:prstClr val="black"/>
                </a:solidFill>
                <a:latin typeface="Industry Book" charset="0"/>
                <a:ea typeface="Industry Book" charset="0"/>
                <a:cs typeface="Industry Book" charset="0"/>
              </a:rPr>
              <a:t>PRODUCTION &amp; SUPPLY CHAIN TEAM GOALS 2018</a:t>
            </a:r>
          </a:p>
        </p:txBody>
      </p:sp>
      <p:sp>
        <p:nvSpPr>
          <p:cNvPr id="16" name="TextBox 15">
            <a:extLst>
              <a:ext uri="{FF2B5EF4-FFF2-40B4-BE49-F238E27FC236}">
                <a16:creationId xmlns="" xmlns:a16="http://schemas.microsoft.com/office/drawing/2014/main" id="{F9F797B5-CC66-304B-B99E-25878CC4AADF}"/>
              </a:ext>
            </a:extLst>
          </p:cNvPr>
          <p:cNvSpPr txBox="1"/>
          <p:nvPr userDrawn="1"/>
        </p:nvSpPr>
        <p:spPr>
          <a:xfrm>
            <a:off x="635509" y="3092872"/>
            <a:ext cx="3474720" cy="368990"/>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MAINTAIN SAFETY RECORD</a:t>
            </a:r>
          </a:p>
        </p:txBody>
      </p:sp>
      <p:sp>
        <p:nvSpPr>
          <p:cNvPr id="17" name="TextBox 16">
            <a:extLst>
              <a:ext uri="{FF2B5EF4-FFF2-40B4-BE49-F238E27FC236}">
                <a16:creationId xmlns="" xmlns:a16="http://schemas.microsoft.com/office/drawing/2014/main" id="{83426D8E-6961-4942-AD9E-21503CE64DAD}"/>
              </a:ext>
            </a:extLst>
          </p:cNvPr>
          <p:cNvSpPr txBox="1"/>
          <p:nvPr userDrawn="1"/>
        </p:nvSpPr>
        <p:spPr>
          <a:xfrm>
            <a:off x="635509" y="3457690"/>
            <a:ext cx="3474720" cy="645733"/>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&lt;= 3 recordable injuries</a:t>
            </a:r>
          </a:p>
          <a:p>
            <a:pPr marL="171296" indent="-171296" defTabSz="685366">
              <a:buFont typeface="Arial" panose="020B0604020202020204" pitchFamily="34" charset="0"/>
              <a:buChar char="•"/>
            </a:pPr>
            <a:r>
              <a:rPr lang="en-US" sz="1199" dirty="0">
                <a:solidFill>
                  <a:prstClr val="black"/>
                </a:solidFill>
              </a:rPr>
              <a:t>Establish Job Hazard Assessments as an improvement tool</a:t>
            </a:r>
            <a:endParaRPr lang="en-US" sz="1199" dirty="0">
              <a:solidFill>
                <a:prstClr val="black"/>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 xmlns:a16="http://schemas.microsoft.com/office/drawing/2014/main" id="{ABCBBDE6-048A-224A-92F3-5732C60F05BD}"/>
              </a:ext>
            </a:extLst>
          </p:cNvPr>
          <p:cNvSpPr txBox="1"/>
          <p:nvPr userDrawn="1"/>
        </p:nvSpPr>
        <p:spPr>
          <a:xfrm>
            <a:off x="4745738" y="655627"/>
            <a:ext cx="3474720" cy="645733"/>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IMPLEMENT METRICS</a:t>
            </a:r>
          </a:p>
          <a:p>
            <a:pPr defTabSz="685366"/>
            <a:endParaRPr lang="en-US" sz="1798" b="1" dirty="0">
              <a:solidFill>
                <a:prstClr val="black"/>
              </a:solidFill>
              <a:latin typeface="Industry Black" charset="0"/>
              <a:ea typeface="Industry Black" charset="0"/>
              <a:cs typeface="Industry Black" charset="0"/>
            </a:endParaRPr>
          </a:p>
        </p:txBody>
      </p:sp>
      <p:sp>
        <p:nvSpPr>
          <p:cNvPr id="19" name="TextBox 18">
            <a:extLst>
              <a:ext uri="{FF2B5EF4-FFF2-40B4-BE49-F238E27FC236}">
                <a16:creationId xmlns="" xmlns:a16="http://schemas.microsoft.com/office/drawing/2014/main" id="{11132158-70CF-3240-AD67-8740F2886B26}"/>
              </a:ext>
            </a:extLst>
          </p:cNvPr>
          <p:cNvSpPr txBox="1"/>
          <p:nvPr userDrawn="1"/>
        </p:nvSpPr>
        <p:spPr>
          <a:xfrm>
            <a:off x="4745738" y="997898"/>
            <a:ext cx="3474720" cy="2336938"/>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Quality metrics</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UAI</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Workmanship rate</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Process / design rate</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Non-</a:t>
            </a:r>
            <a:r>
              <a:rPr lang="en-US" sz="999" dirty="0" err="1">
                <a:solidFill>
                  <a:prstClr val="black"/>
                </a:solidFill>
                <a:latin typeface="Arial" panose="020B0604020202020204" pitchFamily="34" charset="0"/>
                <a:cs typeface="Arial" panose="020B0604020202020204" pitchFamily="34" charset="0"/>
              </a:rPr>
              <a:t>conformaces</a:t>
            </a:r>
            <a:r>
              <a:rPr lang="en-US" sz="999" dirty="0">
                <a:solidFill>
                  <a:prstClr val="black"/>
                </a:solidFill>
                <a:latin typeface="Arial" panose="020B0604020202020204" pitchFamily="34" charset="0"/>
                <a:cs typeface="Arial" panose="020B0604020202020204" pitchFamily="34" charset="0"/>
              </a:rPr>
              <a:t> per hours worked</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OTD</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On time WO starts</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WO run time</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Cost / Efficiency</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Clocking accuracy</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Labor hours (cost) per build trend</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p:txBody>
      </p:sp>
      <p:sp>
        <p:nvSpPr>
          <p:cNvPr id="14" name="TextBox 13"/>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15" name="TextBox 14"/>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8006788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394754375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798" b="1"/>
            </a:lvl1pPr>
            <a:lvl2pPr marL="342591" indent="0">
              <a:buNone/>
              <a:defRPr sz="1499" b="1"/>
            </a:lvl2pPr>
            <a:lvl3pPr marL="685183" indent="0">
              <a:buNone/>
              <a:defRPr sz="1349" b="1"/>
            </a:lvl3pPr>
            <a:lvl4pPr marL="1027774" indent="0">
              <a:buNone/>
              <a:defRPr sz="1199" b="1"/>
            </a:lvl4pPr>
            <a:lvl5pPr marL="1370366" indent="0">
              <a:buNone/>
              <a:defRPr sz="1199" b="1"/>
            </a:lvl5pPr>
            <a:lvl6pPr marL="1712957" indent="0">
              <a:buNone/>
              <a:defRPr sz="1199" b="1"/>
            </a:lvl6pPr>
            <a:lvl7pPr marL="2055548" indent="0">
              <a:buNone/>
              <a:defRPr sz="1199" b="1"/>
            </a:lvl7pPr>
            <a:lvl8pPr marL="2398140" indent="0">
              <a:buNone/>
              <a:defRPr sz="1199" b="1"/>
            </a:lvl8pPr>
            <a:lvl9pPr marL="2740731" indent="0">
              <a:buNone/>
              <a:defRPr sz="1199"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260872"/>
            <a:ext cx="3887391" cy="617934"/>
          </a:xfrm>
          <a:prstGeom prst="rect">
            <a:avLst/>
          </a:prstGeom>
        </p:spPr>
        <p:txBody>
          <a:bodyPr anchor="b"/>
          <a:lstStyle>
            <a:lvl1pPr marL="0" indent="0">
              <a:buNone/>
              <a:defRPr sz="1798" b="1"/>
            </a:lvl1pPr>
            <a:lvl2pPr marL="342591" indent="0">
              <a:buNone/>
              <a:defRPr sz="1499" b="1"/>
            </a:lvl2pPr>
            <a:lvl3pPr marL="685183" indent="0">
              <a:buNone/>
              <a:defRPr sz="1349" b="1"/>
            </a:lvl3pPr>
            <a:lvl4pPr marL="1027774" indent="0">
              <a:buNone/>
              <a:defRPr sz="1199" b="1"/>
            </a:lvl4pPr>
            <a:lvl5pPr marL="1370366" indent="0">
              <a:buNone/>
              <a:defRPr sz="1199" b="1"/>
            </a:lvl5pPr>
            <a:lvl6pPr marL="1712957" indent="0">
              <a:buNone/>
              <a:defRPr sz="1199" b="1"/>
            </a:lvl6pPr>
            <a:lvl7pPr marL="2055548" indent="0">
              <a:buNone/>
              <a:defRPr sz="1199" b="1"/>
            </a:lvl7pPr>
            <a:lvl8pPr marL="2398140" indent="0">
              <a:buNone/>
              <a:defRPr sz="1199" b="1"/>
            </a:lvl8pPr>
            <a:lvl9pPr marL="2740731" indent="0">
              <a:buNone/>
              <a:defRPr sz="1199" b="1"/>
            </a:lvl9pPr>
          </a:lstStyle>
          <a:p>
            <a:pPr lvl="0"/>
            <a:r>
              <a:rPr lang="en-US"/>
              <a:t>Click to edit Master text styles</a:t>
            </a:r>
          </a:p>
        </p:txBody>
      </p:sp>
      <p:sp>
        <p:nvSpPr>
          <p:cNvPr id="6" name="Content Placeholder 5"/>
          <p:cNvSpPr>
            <a:spLocks noGrp="1"/>
          </p:cNvSpPr>
          <p:nvPr>
            <p:ph sz="quarter" idx="4"/>
          </p:nvPr>
        </p:nvSpPr>
        <p:spPr>
          <a:xfrm>
            <a:off x="4629151" y="1878806"/>
            <a:ext cx="3887391"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8" name="Footer Placeholder 7"/>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9" name="Slide Number Placeholder 8"/>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418176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4" name="Footer Placeholder 3"/>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5" name="Slide Number Placeholder 4"/>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198628992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3" name="Footer Placeholder 2"/>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4" name="Slide Number Placeholder 3"/>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318190909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a:prstGeom prst="rect">
            <a:avLst/>
          </a:prstGeom>
        </p:spPr>
        <p:txBody>
          <a:bodyPr anchor="b"/>
          <a:lstStyle>
            <a:lvl1pPr>
              <a:defRPr sz="2398"/>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398"/>
            </a:lvl1pPr>
            <a:lvl2pPr>
              <a:defRPr sz="2098"/>
            </a:lvl2pPr>
            <a:lvl3pPr>
              <a:defRPr sz="1798"/>
            </a:lvl3pPr>
            <a:lvl4pPr>
              <a:defRPr sz="1499"/>
            </a:lvl4pPr>
            <a:lvl5pPr>
              <a:defRPr sz="1499"/>
            </a:lvl5pPr>
            <a:lvl6pPr>
              <a:defRPr sz="1499"/>
            </a:lvl6pPr>
            <a:lvl7pPr>
              <a:defRPr sz="1499"/>
            </a:lvl7pPr>
            <a:lvl8pPr>
              <a:defRPr sz="1499"/>
            </a:lvl8pPr>
            <a:lvl9pPr>
              <a:defRPr sz="14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199"/>
            </a:lvl1pPr>
            <a:lvl2pPr marL="342591" indent="0">
              <a:buNone/>
              <a:defRPr sz="1049"/>
            </a:lvl2pPr>
            <a:lvl3pPr marL="685183" indent="0">
              <a:buNone/>
              <a:defRPr sz="899"/>
            </a:lvl3pPr>
            <a:lvl4pPr marL="1027774" indent="0">
              <a:buNone/>
              <a:defRPr sz="749"/>
            </a:lvl4pPr>
            <a:lvl5pPr marL="1370366" indent="0">
              <a:buNone/>
              <a:defRPr sz="749"/>
            </a:lvl5pPr>
            <a:lvl6pPr marL="1712957" indent="0">
              <a:buNone/>
              <a:defRPr sz="749"/>
            </a:lvl6pPr>
            <a:lvl7pPr marL="2055548" indent="0">
              <a:buNone/>
              <a:defRPr sz="749"/>
            </a:lvl7pPr>
            <a:lvl8pPr marL="2398140" indent="0">
              <a:buNone/>
              <a:defRPr sz="749"/>
            </a:lvl8pPr>
            <a:lvl9pPr marL="2740731" indent="0">
              <a:buNone/>
              <a:defRPr sz="749"/>
            </a:lvl9pPr>
          </a:lstStyle>
          <a:p>
            <a:pPr lvl="0"/>
            <a:r>
              <a:rPr lang="en-US"/>
              <a:t>Click to edit Master text styles</a:t>
            </a:r>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60622853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a:prstGeom prst="rect">
            <a:avLst/>
          </a:prstGeom>
        </p:spPr>
        <p:txBody>
          <a:bodyPr anchor="b"/>
          <a:lstStyle>
            <a:lvl1pPr>
              <a:defRPr sz="2398"/>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398"/>
            </a:lvl1pPr>
            <a:lvl2pPr marL="342591" indent="0">
              <a:buNone/>
              <a:defRPr sz="2098"/>
            </a:lvl2pPr>
            <a:lvl3pPr marL="685183" indent="0">
              <a:buNone/>
              <a:defRPr sz="1798"/>
            </a:lvl3pPr>
            <a:lvl4pPr marL="1027774" indent="0">
              <a:buNone/>
              <a:defRPr sz="1499"/>
            </a:lvl4pPr>
            <a:lvl5pPr marL="1370366" indent="0">
              <a:buNone/>
              <a:defRPr sz="1499"/>
            </a:lvl5pPr>
            <a:lvl6pPr marL="1712957" indent="0">
              <a:buNone/>
              <a:defRPr sz="1499"/>
            </a:lvl6pPr>
            <a:lvl7pPr marL="2055548" indent="0">
              <a:buNone/>
              <a:defRPr sz="1499"/>
            </a:lvl7pPr>
            <a:lvl8pPr marL="2398140" indent="0">
              <a:buNone/>
              <a:defRPr sz="1499"/>
            </a:lvl8pPr>
            <a:lvl9pPr marL="2740731" indent="0">
              <a:buNone/>
              <a:defRPr sz="1499"/>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199"/>
            </a:lvl1pPr>
            <a:lvl2pPr marL="342591" indent="0">
              <a:buNone/>
              <a:defRPr sz="1049"/>
            </a:lvl2pPr>
            <a:lvl3pPr marL="685183" indent="0">
              <a:buNone/>
              <a:defRPr sz="899"/>
            </a:lvl3pPr>
            <a:lvl4pPr marL="1027774" indent="0">
              <a:buNone/>
              <a:defRPr sz="749"/>
            </a:lvl4pPr>
            <a:lvl5pPr marL="1370366" indent="0">
              <a:buNone/>
              <a:defRPr sz="749"/>
            </a:lvl5pPr>
            <a:lvl6pPr marL="1712957" indent="0">
              <a:buNone/>
              <a:defRPr sz="749"/>
            </a:lvl6pPr>
            <a:lvl7pPr marL="2055548" indent="0">
              <a:buNone/>
              <a:defRPr sz="749"/>
            </a:lvl7pPr>
            <a:lvl8pPr marL="2398140" indent="0">
              <a:buNone/>
              <a:defRPr sz="749"/>
            </a:lvl8pPr>
            <a:lvl9pPr marL="2740731" indent="0">
              <a:buNone/>
              <a:defRPr sz="749"/>
            </a:lvl9pPr>
          </a:lstStyle>
          <a:p>
            <a:pPr lvl="0"/>
            <a:r>
              <a:rPr lang="en-US"/>
              <a:t>Click to edit Master text styles</a:t>
            </a:r>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1297736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369218"/>
            <a:ext cx="7886700" cy="326350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9648045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273844"/>
            <a:ext cx="5800725" cy="435887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79308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69218"/>
            <a:ext cx="78867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EB0111E6-8795-455A-984E-A74AD53600EA}"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049E548F-18B2-4167-AF4F-CCB6011BE327}"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93150634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eature Text - Black Background">
    <p:bg>
      <p:bgPr>
        <a:solidFill>
          <a:schemeClr val="tx1"/>
        </a:solidFill>
        <a:effectLst/>
      </p:bgPr>
    </p:bg>
    <p:spTree>
      <p:nvGrpSpPr>
        <p:cNvPr id="1" name=""/>
        <p:cNvGrpSpPr/>
        <p:nvPr/>
      </p:nvGrpSpPr>
      <p:grpSpPr>
        <a:xfrm>
          <a:off x="0" y="0"/>
          <a:ext cx="0" cy="0"/>
          <a:chOff x="0" y="0"/>
          <a:chExt cx="0" cy="0"/>
        </a:xfrm>
      </p:grpSpPr>
      <p:sp>
        <p:nvSpPr>
          <p:cNvPr id="10" name="Subtitle 2"/>
          <p:cNvSpPr>
            <a:spLocks noGrp="1"/>
          </p:cNvSpPr>
          <p:nvPr>
            <p:ph type="subTitle" idx="1" hasCustomPrompt="1"/>
          </p:nvPr>
        </p:nvSpPr>
        <p:spPr>
          <a:xfrm>
            <a:off x="1143000" y="607899"/>
            <a:ext cx="6858000" cy="3652491"/>
          </a:xfrm>
          <a:prstGeom prst="rect">
            <a:avLst/>
          </a:prstGeom>
        </p:spPr>
        <p:txBody>
          <a:bodyPr anchor="ctr" anchorCtr="0">
            <a:normAutofit/>
          </a:bodyPr>
          <a:lstStyle>
            <a:lvl1pPr marL="0" indent="0" algn="ctr">
              <a:spcBef>
                <a:spcPts val="200"/>
              </a:spcBef>
              <a:buNone/>
              <a:defRPr sz="1798" baseline="0">
                <a:solidFill>
                  <a:schemeClr val="bg1"/>
                </a:solidFill>
              </a:defRPr>
            </a:lvl1pPr>
            <a:lvl2pPr marL="342591" indent="0" algn="ctr">
              <a:buNone/>
              <a:defRPr sz="1499"/>
            </a:lvl2pPr>
            <a:lvl3pPr marL="685183" indent="0" algn="ctr">
              <a:buNone/>
              <a:defRPr sz="1349"/>
            </a:lvl3pPr>
            <a:lvl4pPr marL="1027774" indent="0" algn="ctr">
              <a:buNone/>
              <a:defRPr sz="1199"/>
            </a:lvl4pPr>
            <a:lvl5pPr marL="1370366" indent="0" algn="ctr">
              <a:buNone/>
              <a:defRPr sz="1199"/>
            </a:lvl5pPr>
            <a:lvl6pPr marL="1712957" indent="0" algn="ctr">
              <a:buNone/>
              <a:defRPr sz="1199"/>
            </a:lvl6pPr>
            <a:lvl7pPr marL="2055548" indent="0" algn="ctr">
              <a:buNone/>
              <a:defRPr sz="1199"/>
            </a:lvl7pPr>
            <a:lvl8pPr marL="2398140" indent="0" algn="ctr">
              <a:buNone/>
              <a:defRPr sz="1199"/>
            </a:lvl8pPr>
            <a:lvl9pPr marL="2740731" indent="0" algn="ctr">
              <a:buNone/>
              <a:defRPr sz="1199"/>
            </a:lvl9pPr>
          </a:lstStyle>
          <a:p>
            <a:r>
              <a:rPr lang="en-US" dirty="0"/>
              <a:t>Click to add executive summary or call-out text</a:t>
            </a:r>
          </a:p>
        </p:txBody>
      </p:sp>
      <p:sp>
        <p:nvSpPr>
          <p:cNvPr id="7" name="Rectangle 6"/>
          <p:cNvSpPr/>
          <p:nvPr userDrawn="1"/>
        </p:nvSpPr>
        <p:spPr>
          <a:xfrm>
            <a:off x="1" y="4812911"/>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74576"/>
            <a:ext cx="792088" cy="240180"/>
          </a:xfrm>
          <a:prstGeom prst="rect">
            <a:avLst/>
          </a:prstGeom>
        </p:spPr>
      </p:pic>
      <p:sp>
        <p:nvSpPr>
          <p:cNvPr id="12" name="TextBox 11"/>
          <p:cNvSpPr txBox="1"/>
          <p:nvPr userDrawn="1"/>
        </p:nvSpPr>
        <p:spPr>
          <a:xfrm>
            <a:off x="7346516" y="486905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13" name="TextBox 12"/>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96095286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descr="No alt text provided for this imag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4343" b="11094"/>
          <a:stretch/>
        </p:blipFill>
        <p:spPr bwMode="auto">
          <a:xfrm>
            <a:off x="1" y="0"/>
            <a:ext cx="9144000" cy="51507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9352" y="3926554"/>
            <a:ext cx="1225296" cy="371540"/>
          </a:xfrm>
          <a:prstGeom prst="rect">
            <a:avLst/>
          </a:prstGeom>
        </p:spPr>
      </p:pic>
    </p:spTree>
    <p:extLst>
      <p:ext uri="{BB962C8B-B14F-4D97-AF65-F5344CB8AC3E}">
        <p14:creationId xmlns:p14="http://schemas.microsoft.com/office/powerpoint/2010/main" val="143741307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0" name="Rectangle 9"/>
          <p:cNvSpPr/>
          <p:nvPr userDrawn="1"/>
        </p:nvSpPr>
        <p:spPr>
          <a:xfrm>
            <a:off x="1" y="4812911"/>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74576"/>
            <a:ext cx="792088" cy="240180"/>
          </a:xfrm>
          <a:prstGeom prst="rect">
            <a:avLst/>
          </a:prstGeom>
        </p:spPr>
      </p:pic>
      <p:sp>
        <p:nvSpPr>
          <p:cNvPr id="7" name="TextBox 6"/>
          <p:cNvSpPr txBox="1"/>
          <p:nvPr userDrawn="1"/>
        </p:nvSpPr>
        <p:spPr>
          <a:xfrm>
            <a:off x="7346516" y="486905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8" name="TextBox 7"/>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250094766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7" name="TextBox 6"/>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6" name="TextBox 5"/>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37516990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6" name="TextBox 5"/>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8" name="TextBox 7"/>
          <p:cNvSpPr txBox="1"/>
          <p:nvPr userDrawn="1"/>
        </p:nvSpPr>
        <p:spPr>
          <a:xfrm>
            <a:off x="1286501" y="4763532"/>
            <a:ext cx="7029213" cy="461238"/>
          </a:xfrm>
          <a:prstGeom prst="rect">
            <a:avLst/>
          </a:prstGeom>
          <a:noFill/>
        </p:spPr>
        <p:txBody>
          <a:bodyPr wrap="square" rtlCol="0">
            <a:spAutoFit/>
          </a:bodyPr>
          <a:lstStyle/>
          <a:p>
            <a:pPr algn="ctr" defTabSz="685366"/>
            <a:r>
              <a:rPr lang="en-US" sz="599" cap="all" dirty="0" smtClean="0">
                <a:solidFill>
                  <a:prstClr val="black"/>
                </a:solidFill>
                <a:latin typeface="Industry Book" panose="00000500000000000000" pitchFamily="50" charset="0"/>
                <a:ea typeface="Apercu Light" charset="0"/>
                <a:cs typeface="Arial" panose="020B0604020202020204" pitchFamily="34" charset="0"/>
              </a:rPr>
              <a:t>Proprietary Notice:  This document is the property of Virgin Orbit, LLC. You may not possess, use, copy, or disclose this document or any information in it for any purpose, including without limitation, to design, manufacture, or repair parts, without Virgin Orbit, LLC’s express written permission. Neither receipt nor possession of this document alone, from any source, constitutes such permission. Possession, use, copying or disclosure by anyone without Virgin Orbit’s express written permission is not authorized and may result in criminal and/or civil liability. </a:t>
            </a:r>
          </a:p>
        </p:txBody>
      </p:sp>
    </p:spTree>
    <p:extLst>
      <p:ext uri="{BB962C8B-B14F-4D97-AF65-F5344CB8AC3E}">
        <p14:creationId xmlns:p14="http://schemas.microsoft.com/office/powerpoint/2010/main" val="158017080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Rectangle 1"/>
          <p:cNvSpPr/>
          <p:nvPr userDrawn="1"/>
        </p:nvSpPr>
        <p:spPr>
          <a:xfrm>
            <a:off x="0" y="0"/>
            <a:ext cx="9144000" cy="4763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sp>
        <p:nvSpPr>
          <p:cNvPr id="8" name="TextBox 7"/>
          <p:cNvSpPr txBox="1"/>
          <p:nvPr userDrawn="1"/>
        </p:nvSpPr>
        <p:spPr>
          <a:xfrm>
            <a:off x="635509" y="655627"/>
            <a:ext cx="3474720" cy="645733"/>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ACHIEVE PRODUCTION PLAN</a:t>
            </a:r>
          </a:p>
          <a:p>
            <a:pPr defTabSz="685366"/>
            <a:endParaRPr lang="en-US" sz="1798" b="1" dirty="0">
              <a:solidFill>
                <a:prstClr val="black"/>
              </a:solidFill>
              <a:latin typeface="Industry Black" charset="0"/>
              <a:ea typeface="Industry Black" charset="0"/>
              <a:cs typeface="Industry Black" charset="0"/>
            </a:endParaRPr>
          </a:p>
        </p:txBody>
      </p:sp>
      <p:sp>
        <p:nvSpPr>
          <p:cNvPr id="9" name="TextBox 8"/>
          <p:cNvSpPr txBox="1"/>
          <p:nvPr userDrawn="1"/>
        </p:nvSpPr>
        <p:spPr>
          <a:xfrm>
            <a:off x="635509" y="997898"/>
            <a:ext cx="3474720" cy="1937198"/>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Execute facility and equipment plan per schedule to support rate increase</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Complete rate assessments and implement improvements for all significant build processes. (ME specific)</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VMI (SC specific)  </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Maintain clear production schedule that enables design to hit program deadlines. </a:t>
            </a: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Achieve hiring plan – provide clear targets for recruiting (Prod. Specific)</a:t>
            </a:r>
          </a:p>
        </p:txBody>
      </p:sp>
      <p:sp>
        <p:nvSpPr>
          <p:cNvPr id="10" name="Rectangle 9"/>
          <p:cNvSpPr/>
          <p:nvPr userDrawn="1"/>
        </p:nvSpPr>
        <p:spPr>
          <a:xfrm>
            <a:off x="1" y="4763532"/>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33426"/>
            <a:ext cx="792088" cy="240180"/>
          </a:xfrm>
          <a:prstGeom prst="rect">
            <a:avLst/>
          </a:prstGeom>
        </p:spPr>
      </p:pic>
      <p:sp>
        <p:nvSpPr>
          <p:cNvPr id="11" name="TextBox 10"/>
          <p:cNvSpPr txBox="1"/>
          <p:nvPr userDrawn="1"/>
        </p:nvSpPr>
        <p:spPr>
          <a:xfrm>
            <a:off x="635509" y="75557"/>
            <a:ext cx="3474720" cy="215245"/>
          </a:xfrm>
          <a:prstGeom prst="rect">
            <a:avLst/>
          </a:prstGeom>
          <a:noFill/>
        </p:spPr>
        <p:txBody>
          <a:bodyPr wrap="square" rtlCol="0">
            <a:spAutoFit/>
          </a:bodyPr>
          <a:lstStyle/>
          <a:p>
            <a:pPr defTabSz="685366"/>
            <a:r>
              <a:rPr lang="en-US" sz="799" dirty="0">
                <a:solidFill>
                  <a:prstClr val="black"/>
                </a:solidFill>
                <a:latin typeface="Industry Book" charset="0"/>
                <a:ea typeface="Industry Book" charset="0"/>
                <a:cs typeface="Industry Book" charset="0"/>
              </a:rPr>
              <a:t>PRODUCTION &amp; SUPPLY CHAIN TEAM GOALS 2018</a:t>
            </a:r>
          </a:p>
        </p:txBody>
      </p:sp>
      <p:sp>
        <p:nvSpPr>
          <p:cNvPr id="16" name="TextBox 15">
            <a:extLst>
              <a:ext uri="{FF2B5EF4-FFF2-40B4-BE49-F238E27FC236}">
                <a16:creationId xmlns="" xmlns:a16="http://schemas.microsoft.com/office/drawing/2014/main" id="{F9F797B5-CC66-304B-B99E-25878CC4AADF}"/>
              </a:ext>
            </a:extLst>
          </p:cNvPr>
          <p:cNvSpPr txBox="1"/>
          <p:nvPr userDrawn="1"/>
        </p:nvSpPr>
        <p:spPr>
          <a:xfrm>
            <a:off x="635509" y="3092872"/>
            <a:ext cx="3474720" cy="368990"/>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MAINTAIN SAFETY RECORD</a:t>
            </a:r>
          </a:p>
        </p:txBody>
      </p:sp>
      <p:sp>
        <p:nvSpPr>
          <p:cNvPr id="17" name="TextBox 16">
            <a:extLst>
              <a:ext uri="{FF2B5EF4-FFF2-40B4-BE49-F238E27FC236}">
                <a16:creationId xmlns="" xmlns:a16="http://schemas.microsoft.com/office/drawing/2014/main" id="{83426D8E-6961-4942-AD9E-21503CE64DAD}"/>
              </a:ext>
            </a:extLst>
          </p:cNvPr>
          <p:cNvSpPr txBox="1"/>
          <p:nvPr userDrawn="1"/>
        </p:nvSpPr>
        <p:spPr>
          <a:xfrm>
            <a:off x="635509" y="3457690"/>
            <a:ext cx="3474720" cy="645733"/>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&lt;= 3 recordable injuries</a:t>
            </a:r>
          </a:p>
          <a:p>
            <a:pPr marL="171296" indent="-171296" defTabSz="685366">
              <a:buFont typeface="Arial" panose="020B0604020202020204" pitchFamily="34" charset="0"/>
              <a:buChar char="•"/>
            </a:pPr>
            <a:r>
              <a:rPr lang="en-US" sz="1199" dirty="0">
                <a:solidFill>
                  <a:prstClr val="black"/>
                </a:solidFill>
              </a:rPr>
              <a:t>Establish Job Hazard Assessments as an improvement tool</a:t>
            </a:r>
            <a:endParaRPr lang="en-US" sz="1199" dirty="0">
              <a:solidFill>
                <a:prstClr val="black"/>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 xmlns:a16="http://schemas.microsoft.com/office/drawing/2014/main" id="{ABCBBDE6-048A-224A-92F3-5732C60F05BD}"/>
              </a:ext>
            </a:extLst>
          </p:cNvPr>
          <p:cNvSpPr txBox="1"/>
          <p:nvPr userDrawn="1"/>
        </p:nvSpPr>
        <p:spPr>
          <a:xfrm>
            <a:off x="4745738" y="655627"/>
            <a:ext cx="3474720" cy="645733"/>
          </a:xfrm>
          <a:prstGeom prst="rect">
            <a:avLst/>
          </a:prstGeom>
          <a:noFill/>
        </p:spPr>
        <p:txBody>
          <a:bodyPr wrap="square" rtlCol="0">
            <a:spAutoFit/>
          </a:bodyPr>
          <a:lstStyle/>
          <a:p>
            <a:pPr defTabSz="685366"/>
            <a:r>
              <a:rPr lang="en-US" sz="1798" b="1" dirty="0">
                <a:solidFill>
                  <a:prstClr val="black"/>
                </a:solidFill>
                <a:latin typeface="Industry Black" charset="0"/>
                <a:ea typeface="Industry Black" charset="0"/>
                <a:cs typeface="Industry Black" charset="0"/>
              </a:rPr>
              <a:t>IMPLEMENT METRICS</a:t>
            </a:r>
          </a:p>
          <a:p>
            <a:pPr defTabSz="685366"/>
            <a:endParaRPr lang="en-US" sz="1798" b="1" dirty="0">
              <a:solidFill>
                <a:prstClr val="black"/>
              </a:solidFill>
              <a:latin typeface="Industry Black" charset="0"/>
              <a:ea typeface="Industry Black" charset="0"/>
              <a:cs typeface="Industry Black" charset="0"/>
            </a:endParaRPr>
          </a:p>
        </p:txBody>
      </p:sp>
      <p:sp>
        <p:nvSpPr>
          <p:cNvPr id="19" name="TextBox 18">
            <a:extLst>
              <a:ext uri="{FF2B5EF4-FFF2-40B4-BE49-F238E27FC236}">
                <a16:creationId xmlns="" xmlns:a16="http://schemas.microsoft.com/office/drawing/2014/main" id="{11132158-70CF-3240-AD67-8740F2886B26}"/>
              </a:ext>
            </a:extLst>
          </p:cNvPr>
          <p:cNvSpPr txBox="1"/>
          <p:nvPr userDrawn="1"/>
        </p:nvSpPr>
        <p:spPr>
          <a:xfrm>
            <a:off x="4745738" y="997898"/>
            <a:ext cx="3474720" cy="2336938"/>
          </a:xfrm>
          <a:prstGeom prst="rect">
            <a:avLst/>
          </a:prstGeom>
          <a:noFill/>
        </p:spPr>
        <p:txBody>
          <a:bodyPr wrap="square" rtlCol="0">
            <a:spAutoFit/>
          </a:bodyPr>
          <a:lstStyle/>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Quality metrics</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UAI</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Workmanship rate</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Process / design rate</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Non-</a:t>
            </a:r>
            <a:r>
              <a:rPr lang="en-US" sz="999" dirty="0" err="1">
                <a:solidFill>
                  <a:prstClr val="black"/>
                </a:solidFill>
                <a:latin typeface="Arial" panose="020B0604020202020204" pitchFamily="34" charset="0"/>
                <a:cs typeface="Arial" panose="020B0604020202020204" pitchFamily="34" charset="0"/>
              </a:rPr>
              <a:t>conformaces</a:t>
            </a:r>
            <a:r>
              <a:rPr lang="en-US" sz="999" dirty="0">
                <a:solidFill>
                  <a:prstClr val="black"/>
                </a:solidFill>
                <a:latin typeface="Arial" panose="020B0604020202020204" pitchFamily="34" charset="0"/>
                <a:cs typeface="Arial" panose="020B0604020202020204" pitchFamily="34" charset="0"/>
              </a:rPr>
              <a:t> per hours worked</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OTD</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On time WO starts</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WO run time</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a:p>
            <a:pPr marL="171296" indent="-171296" defTabSz="685366">
              <a:buFont typeface="Arial" panose="020B0604020202020204" pitchFamily="34" charset="0"/>
              <a:buChar char="•"/>
            </a:pPr>
            <a:r>
              <a:rPr lang="en-US" sz="1199" dirty="0">
                <a:solidFill>
                  <a:prstClr val="black"/>
                </a:solidFill>
                <a:latin typeface="Arial" panose="020B0604020202020204" pitchFamily="34" charset="0"/>
                <a:cs typeface="Arial" panose="020B0604020202020204" pitchFamily="34" charset="0"/>
              </a:rPr>
              <a:t>Cost / Efficiency</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Clocking accuracy</a:t>
            </a:r>
          </a:p>
          <a:p>
            <a:pPr marL="513978" lvl="1" indent="-171296" defTabSz="685366">
              <a:buFont typeface="Arial" panose="020B0604020202020204" pitchFamily="34" charset="0"/>
              <a:buChar char="•"/>
            </a:pPr>
            <a:r>
              <a:rPr lang="en-US" sz="999" dirty="0">
                <a:solidFill>
                  <a:prstClr val="black"/>
                </a:solidFill>
                <a:latin typeface="Arial" panose="020B0604020202020204" pitchFamily="34" charset="0"/>
                <a:cs typeface="Arial" panose="020B0604020202020204" pitchFamily="34" charset="0"/>
              </a:rPr>
              <a:t>Labor hours (cost) per build trend</a:t>
            </a:r>
          </a:p>
          <a:p>
            <a:pPr marL="513978" lvl="1" indent="-171296" defTabSz="685366">
              <a:buFont typeface="Arial" panose="020B0604020202020204" pitchFamily="34" charset="0"/>
              <a:buChar char="•"/>
            </a:pPr>
            <a:endParaRPr lang="en-US" sz="999" dirty="0">
              <a:solidFill>
                <a:prstClr val="black"/>
              </a:solidFill>
              <a:latin typeface="Arial" panose="020B0604020202020204" pitchFamily="34" charset="0"/>
              <a:cs typeface="Arial" panose="020B0604020202020204" pitchFamily="34" charset="0"/>
            </a:endParaRPr>
          </a:p>
        </p:txBody>
      </p:sp>
      <p:sp>
        <p:nvSpPr>
          <p:cNvPr id="14" name="TextBox 13"/>
          <p:cNvSpPr txBox="1"/>
          <p:nvPr userDrawn="1"/>
        </p:nvSpPr>
        <p:spPr>
          <a:xfrm>
            <a:off x="7346516" y="482790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15" name="TextBox 14"/>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2633677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82701528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798" b="1"/>
            </a:lvl1pPr>
            <a:lvl2pPr marL="342591" indent="0">
              <a:buNone/>
              <a:defRPr sz="1499" b="1"/>
            </a:lvl2pPr>
            <a:lvl3pPr marL="685183" indent="0">
              <a:buNone/>
              <a:defRPr sz="1349" b="1"/>
            </a:lvl3pPr>
            <a:lvl4pPr marL="1027774" indent="0">
              <a:buNone/>
              <a:defRPr sz="1199" b="1"/>
            </a:lvl4pPr>
            <a:lvl5pPr marL="1370366" indent="0">
              <a:buNone/>
              <a:defRPr sz="1199" b="1"/>
            </a:lvl5pPr>
            <a:lvl6pPr marL="1712957" indent="0">
              <a:buNone/>
              <a:defRPr sz="1199" b="1"/>
            </a:lvl6pPr>
            <a:lvl7pPr marL="2055548" indent="0">
              <a:buNone/>
              <a:defRPr sz="1199" b="1"/>
            </a:lvl7pPr>
            <a:lvl8pPr marL="2398140" indent="0">
              <a:buNone/>
              <a:defRPr sz="1199" b="1"/>
            </a:lvl8pPr>
            <a:lvl9pPr marL="2740731" indent="0">
              <a:buNone/>
              <a:defRPr sz="1199"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260872"/>
            <a:ext cx="3887391" cy="617934"/>
          </a:xfrm>
          <a:prstGeom prst="rect">
            <a:avLst/>
          </a:prstGeom>
        </p:spPr>
        <p:txBody>
          <a:bodyPr anchor="b"/>
          <a:lstStyle>
            <a:lvl1pPr marL="0" indent="0">
              <a:buNone/>
              <a:defRPr sz="1798" b="1"/>
            </a:lvl1pPr>
            <a:lvl2pPr marL="342591" indent="0">
              <a:buNone/>
              <a:defRPr sz="1499" b="1"/>
            </a:lvl2pPr>
            <a:lvl3pPr marL="685183" indent="0">
              <a:buNone/>
              <a:defRPr sz="1349" b="1"/>
            </a:lvl3pPr>
            <a:lvl4pPr marL="1027774" indent="0">
              <a:buNone/>
              <a:defRPr sz="1199" b="1"/>
            </a:lvl4pPr>
            <a:lvl5pPr marL="1370366" indent="0">
              <a:buNone/>
              <a:defRPr sz="1199" b="1"/>
            </a:lvl5pPr>
            <a:lvl6pPr marL="1712957" indent="0">
              <a:buNone/>
              <a:defRPr sz="1199" b="1"/>
            </a:lvl6pPr>
            <a:lvl7pPr marL="2055548" indent="0">
              <a:buNone/>
              <a:defRPr sz="1199" b="1"/>
            </a:lvl7pPr>
            <a:lvl8pPr marL="2398140" indent="0">
              <a:buNone/>
              <a:defRPr sz="1199" b="1"/>
            </a:lvl8pPr>
            <a:lvl9pPr marL="2740731" indent="0">
              <a:buNone/>
              <a:defRPr sz="1199" b="1"/>
            </a:lvl9pPr>
          </a:lstStyle>
          <a:p>
            <a:pPr lvl="0"/>
            <a:r>
              <a:rPr lang="en-US"/>
              <a:t>Click to edit Master text styles</a:t>
            </a:r>
          </a:p>
        </p:txBody>
      </p:sp>
      <p:sp>
        <p:nvSpPr>
          <p:cNvPr id="6" name="Content Placeholder 5"/>
          <p:cNvSpPr>
            <a:spLocks noGrp="1"/>
          </p:cNvSpPr>
          <p:nvPr>
            <p:ph sz="quarter" idx="4"/>
          </p:nvPr>
        </p:nvSpPr>
        <p:spPr>
          <a:xfrm>
            <a:off x="4629151" y="1878806"/>
            <a:ext cx="3887391"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8" name="Footer Placeholder 7"/>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9" name="Slide Number Placeholder 8"/>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345684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4" name="Footer Placeholder 3"/>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5" name="Slide Number Placeholder 4"/>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06396617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3" name="Footer Placeholder 2"/>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4" name="Slide Number Placeholder 3"/>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336602159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a:prstGeom prst="rect">
            <a:avLst/>
          </a:prstGeom>
        </p:spPr>
        <p:txBody>
          <a:bodyPr anchor="b"/>
          <a:lstStyle>
            <a:lvl1pPr>
              <a:defRPr sz="2398"/>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398"/>
            </a:lvl1pPr>
            <a:lvl2pPr>
              <a:defRPr sz="2098"/>
            </a:lvl2pPr>
            <a:lvl3pPr>
              <a:defRPr sz="1798"/>
            </a:lvl3pPr>
            <a:lvl4pPr>
              <a:defRPr sz="1499"/>
            </a:lvl4pPr>
            <a:lvl5pPr>
              <a:defRPr sz="1499"/>
            </a:lvl5pPr>
            <a:lvl6pPr>
              <a:defRPr sz="1499"/>
            </a:lvl6pPr>
            <a:lvl7pPr>
              <a:defRPr sz="1499"/>
            </a:lvl7pPr>
            <a:lvl8pPr>
              <a:defRPr sz="1499"/>
            </a:lvl8pPr>
            <a:lvl9pPr>
              <a:defRPr sz="14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199"/>
            </a:lvl1pPr>
            <a:lvl2pPr marL="342591" indent="0">
              <a:buNone/>
              <a:defRPr sz="1049"/>
            </a:lvl2pPr>
            <a:lvl3pPr marL="685183" indent="0">
              <a:buNone/>
              <a:defRPr sz="899"/>
            </a:lvl3pPr>
            <a:lvl4pPr marL="1027774" indent="0">
              <a:buNone/>
              <a:defRPr sz="749"/>
            </a:lvl4pPr>
            <a:lvl5pPr marL="1370366" indent="0">
              <a:buNone/>
              <a:defRPr sz="749"/>
            </a:lvl5pPr>
            <a:lvl6pPr marL="1712957" indent="0">
              <a:buNone/>
              <a:defRPr sz="749"/>
            </a:lvl6pPr>
            <a:lvl7pPr marL="2055548" indent="0">
              <a:buNone/>
              <a:defRPr sz="749"/>
            </a:lvl7pPr>
            <a:lvl8pPr marL="2398140" indent="0">
              <a:buNone/>
              <a:defRPr sz="749"/>
            </a:lvl8pPr>
            <a:lvl9pPr marL="2740731" indent="0">
              <a:buNone/>
              <a:defRPr sz="749"/>
            </a:lvl9pPr>
          </a:lstStyle>
          <a:p>
            <a:pPr lvl="0"/>
            <a:r>
              <a:rPr lang="en-US"/>
              <a:t>Click to edit Master text styles</a:t>
            </a:r>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9534001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a:prstGeom prst="rect">
            <a:avLst/>
          </a:prstGeom>
        </p:spPr>
        <p:txBody>
          <a:bodyPr anchor="b"/>
          <a:lstStyle>
            <a:lvl1pPr>
              <a:defRPr sz="2398"/>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398"/>
            </a:lvl1pPr>
            <a:lvl2pPr marL="342591" indent="0">
              <a:buNone/>
              <a:defRPr sz="2098"/>
            </a:lvl2pPr>
            <a:lvl3pPr marL="685183" indent="0">
              <a:buNone/>
              <a:defRPr sz="1798"/>
            </a:lvl3pPr>
            <a:lvl4pPr marL="1027774" indent="0">
              <a:buNone/>
              <a:defRPr sz="1499"/>
            </a:lvl4pPr>
            <a:lvl5pPr marL="1370366" indent="0">
              <a:buNone/>
              <a:defRPr sz="1499"/>
            </a:lvl5pPr>
            <a:lvl6pPr marL="1712957" indent="0">
              <a:buNone/>
              <a:defRPr sz="1499"/>
            </a:lvl6pPr>
            <a:lvl7pPr marL="2055548" indent="0">
              <a:buNone/>
              <a:defRPr sz="1499"/>
            </a:lvl7pPr>
            <a:lvl8pPr marL="2398140" indent="0">
              <a:buNone/>
              <a:defRPr sz="1499"/>
            </a:lvl8pPr>
            <a:lvl9pPr marL="2740731" indent="0">
              <a:buNone/>
              <a:defRPr sz="1499"/>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199"/>
            </a:lvl1pPr>
            <a:lvl2pPr marL="342591" indent="0">
              <a:buNone/>
              <a:defRPr sz="1049"/>
            </a:lvl2pPr>
            <a:lvl3pPr marL="685183" indent="0">
              <a:buNone/>
              <a:defRPr sz="899"/>
            </a:lvl3pPr>
            <a:lvl4pPr marL="1027774" indent="0">
              <a:buNone/>
              <a:defRPr sz="749"/>
            </a:lvl4pPr>
            <a:lvl5pPr marL="1370366" indent="0">
              <a:buNone/>
              <a:defRPr sz="749"/>
            </a:lvl5pPr>
            <a:lvl6pPr marL="1712957" indent="0">
              <a:buNone/>
              <a:defRPr sz="749"/>
            </a:lvl6pPr>
            <a:lvl7pPr marL="2055548" indent="0">
              <a:buNone/>
              <a:defRPr sz="749"/>
            </a:lvl7pPr>
            <a:lvl8pPr marL="2398140" indent="0">
              <a:buNone/>
              <a:defRPr sz="749"/>
            </a:lvl8pPr>
            <a:lvl9pPr marL="2740731" indent="0">
              <a:buNone/>
              <a:defRPr sz="749"/>
            </a:lvl9pPr>
          </a:lstStyle>
          <a:p>
            <a:pPr lvl="0"/>
            <a:r>
              <a:rPr lang="en-US"/>
              <a:t>Click to edit Master text styles</a:t>
            </a:r>
          </a:p>
        </p:txBody>
      </p:sp>
      <p:sp>
        <p:nvSpPr>
          <p:cNvPr id="5" name="Date Placeholder 4"/>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6" name="Footer Placeholder 5"/>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7" name="Slide Number Placeholder 6"/>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3714561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369218"/>
            <a:ext cx="7886700" cy="326350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363514760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273844"/>
            <a:ext cx="5800725" cy="435887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A978FA60-7479-4D4D-8304-EEB8EC869B89}"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9D07D2AB-5618-2949-84A1-911AFE8A5EEF}"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8888104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69218"/>
            <a:ext cx="78867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4"/>
            <a:ext cx="2057400" cy="273843"/>
          </a:xfrm>
          <a:prstGeom prst="rect">
            <a:avLst/>
          </a:prstGeom>
        </p:spPr>
        <p:txBody>
          <a:bodyPr/>
          <a:lstStyle/>
          <a:p>
            <a:pPr defTabSz="685366"/>
            <a:fld id="{EB0111E6-8795-455A-984E-A74AD53600EA}" type="datetimeFigureOut">
              <a:rPr lang="en-US" smtClean="0">
                <a:solidFill>
                  <a:prstClr val="black"/>
                </a:solidFill>
              </a:rPr>
              <a:pPr defTabSz="685366"/>
              <a:t>5/5/2020</a:t>
            </a:fld>
            <a:endParaRPr lang="en-US">
              <a:solidFill>
                <a:prstClr val="black"/>
              </a:solidFill>
            </a:endParaRPr>
          </a:p>
        </p:txBody>
      </p:sp>
      <p:sp>
        <p:nvSpPr>
          <p:cNvPr id="5" name="Footer Placeholder 4"/>
          <p:cNvSpPr>
            <a:spLocks noGrp="1"/>
          </p:cNvSpPr>
          <p:nvPr>
            <p:ph type="ftr" sz="quarter" idx="11"/>
          </p:nvPr>
        </p:nvSpPr>
        <p:spPr>
          <a:xfrm>
            <a:off x="3028950" y="4767264"/>
            <a:ext cx="3086100" cy="273843"/>
          </a:xfrm>
          <a:prstGeom prst="rect">
            <a:avLst/>
          </a:prstGeom>
        </p:spPr>
        <p:txBody>
          <a:bodyPr/>
          <a:lstStyle/>
          <a:p>
            <a:pPr defTabSz="685366"/>
            <a:endParaRPr lang="en-US">
              <a:solidFill>
                <a:prstClr val="black"/>
              </a:solidFill>
            </a:endParaRPr>
          </a:p>
        </p:txBody>
      </p:sp>
      <p:sp>
        <p:nvSpPr>
          <p:cNvPr id="6" name="Slide Number Placeholder 5"/>
          <p:cNvSpPr>
            <a:spLocks noGrp="1"/>
          </p:cNvSpPr>
          <p:nvPr>
            <p:ph type="sldNum" sz="quarter" idx="12"/>
          </p:nvPr>
        </p:nvSpPr>
        <p:spPr>
          <a:xfrm>
            <a:off x="6457950" y="4767264"/>
            <a:ext cx="2057400" cy="273843"/>
          </a:xfrm>
          <a:prstGeom prst="rect">
            <a:avLst/>
          </a:prstGeom>
        </p:spPr>
        <p:txBody>
          <a:bodyPr/>
          <a:lstStyle/>
          <a:p>
            <a:pPr defTabSz="685366"/>
            <a:fld id="{049E548F-18B2-4167-AF4F-CCB6011BE327}" type="slidenum">
              <a:rPr lang="en-US" smtClean="0">
                <a:solidFill>
                  <a:prstClr val="black"/>
                </a:solidFill>
              </a:rPr>
              <a:pPr defTabSz="685366"/>
              <a:t>‹#›</a:t>
            </a:fld>
            <a:endParaRPr lang="en-US">
              <a:solidFill>
                <a:prstClr val="black"/>
              </a:solidFill>
            </a:endParaRPr>
          </a:p>
        </p:txBody>
      </p:sp>
    </p:spTree>
    <p:extLst>
      <p:ext uri="{BB962C8B-B14F-4D97-AF65-F5344CB8AC3E}">
        <p14:creationId xmlns:p14="http://schemas.microsoft.com/office/powerpoint/2010/main" val="233827418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Feature Text - Black Background">
    <p:bg>
      <p:bgPr>
        <a:solidFill>
          <a:schemeClr val="tx1"/>
        </a:solidFill>
        <a:effectLst/>
      </p:bgPr>
    </p:bg>
    <p:spTree>
      <p:nvGrpSpPr>
        <p:cNvPr id="1" name=""/>
        <p:cNvGrpSpPr/>
        <p:nvPr/>
      </p:nvGrpSpPr>
      <p:grpSpPr>
        <a:xfrm>
          <a:off x="0" y="0"/>
          <a:ext cx="0" cy="0"/>
          <a:chOff x="0" y="0"/>
          <a:chExt cx="0" cy="0"/>
        </a:xfrm>
      </p:grpSpPr>
      <p:sp>
        <p:nvSpPr>
          <p:cNvPr id="10" name="Subtitle 2"/>
          <p:cNvSpPr>
            <a:spLocks noGrp="1"/>
          </p:cNvSpPr>
          <p:nvPr>
            <p:ph type="subTitle" idx="1" hasCustomPrompt="1"/>
          </p:nvPr>
        </p:nvSpPr>
        <p:spPr>
          <a:xfrm>
            <a:off x="1143000" y="607899"/>
            <a:ext cx="6858000" cy="3652491"/>
          </a:xfrm>
          <a:prstGeom prst="rect">
            <a:avLst/>
          </a:prstGeom>
        </p:spPr>
        <p:txBody>
          <a:bodyPr anchor="ctr" anchorCtr="0">
            <a:normAutofit/>
          </a:bodyPr>
          <a:lstStyle>
            <a:lvl1pPr marL="0" indent="0" algn="ctr">
              <a:spcBef>
                <a:spcPts val="200"/>
              </a:spcBef>
              <a:buNone/>
              <a:defRPr sz="1798" baseline="0">
                <a:solidFill>
                  <a:schemeClr val="bg1"/>
                </a:solidFill>
              </a:defRPr>
            </a:lvl1pPr>
            <a:lvl2pPr marL="342591" indent="0" algn="ctr">
              <a:buNone/>
              <a:defRPr sz="1499"/>
            </a:lvl2pPr>
            <a:lvl3pPr marL="685183" indent="0" algn="ctr">
              <a:buNone/>
              <a:defRPr sz="1349"/>
            </a:lvl3pPr>
            <a:lvl4pPr marL="1027774" indent="0" algn="ctr">
              <a:buNone/>
              <a:defRPr sz="1199"/>
            </a:lvl4pPr>
            <a:lvl5pPr marL="1370366" indent="0" algn="ctr">
              <a:buNone/>
              <a:defRPr sz="1199"/>
            </a:lvl5pPr>
            <a:lvl6pPr marL="1712957" indent="0" algn="ctr">
              <a:buNone/>
              <a:defRPr sz="1199"/>
            </a:lvl6pPr>
            <a:lvl7pPr marL="2055548" indent="0" algn="ctr">
              <a:buNone/>
              <a:defRPr sz="1199"/>
            </a:lvl7pPr>
            <a:lvl8pPr marL="2398140" indent="0" algn="ctr">
              <a:buNone/>
              <a:defRPr sz="1199"/>
            </a:lvl8pPr>
            <a:lvl9pPr marL="2740731" indent="0" algn="ctr">
              <a:buNone/>
              <a:defRPr sz="1199"/>
            </a:lvl9pPr>
          </a:lstStyle>
          <a:p>
            <a:r>
              <a:rPr lang="en-US" dirty="0"/>
              <a:t>Click to add executive summary or call-out text</a:t>
            </a:r>
          </a:p>
        </p:txBody>
      </p:sp>
      <p:sp>
        <p:nvSpPr>
          <p:cNvPr id="7" name="Rectangle 6"/>
          <p:cNvSpPr/>
          <p:nvPr userDrawn="1"/>
        </p:nvSpPr>
        <p:spPr>
          <a:xfrm>
            <a:off x="1" y="4812911"/>
            <a:ext cx="9144001" cy="37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412" y="4874576"/>
            <a:ext cx="792088" cy="240180"/>
          </a:xfrm>
          <a:prstGeom prst="rect">
            <a:avLst/>
          </a:prstGeom>
        </p:spPr>
      </p:pic>
      <p:sp>
        <p:nvSpPr>
          <p:cNvPr id="12" name="TextBox 11"/>
          <p:cNvSpPr txBox="1"/>
          <p:nvPr userDrawn="1"/>
        </p:nvSpPr>
        <p:spPr>
          <a:xfrm>
            <a:off x="7346516" y="4869050"/>
            <a:ext cx="1297803" cy="230618"/>
          </a:xfrm>
          <a:prstGeom prst="rect">
            <a:avLst/>
          </a:prstGeom>
          <a:noFill/>
        </p:spPr>
        <p:txBody>
          <a:bodyPr wrap="square" rtlCol="0">
            <a:spAutoFit/>
          </a:bodyPr>
          <a:lstStyle/>
          <a:p>
            <a:pPr algn="r" defTabSz="685366"/>
            <a:fld id="{6630A5F5-1037-48C5-835F-CBA33139278F}" type="slidenum">
              <a:rPr lang="en-US" sz="899" smtClean="0">
                <a:solidFill>
                  <a:prstClr val="black">
                    <a:lumMod val="50000"/>
                    <a:lumOff val="50000"/>
                  </a:prstClr>
                </a:solidFill>
                <a:latin typeface="Industry Book" charset="0"/>
                <a:ea typeface="Industry Book" charset="0"/>
                <a:cs typeface="Industry Book" charset="0"/>
              </a:rPr>
              <a:pPr algn="r" defTabSz="685366"/>
              <a:t>‹#›</a:t>
            </a:fld>
            <a:endParaRPr lang="en-US" sz="899" dirty="0">
              <a:solidFill>
                <a:prstClr val="black">
                  <a:lumMod val="50000"/>
                  <a:lumOff val="50000"/>
                </a:prstClr>
              </a:solidFill>
              <a:latin typeface="Industry Book" charset="0"/>
              <a:ea typeface="Industry Book" charset="0"/>
              <a:cs typeface="Industry Book" charset="0"/>
            </a:endParaRPr>
          </a:p>
        </p:txBody>
      </p:sp>
      <p:sp>
        <p:nvSpPr>
          <p:cNvPr id="13" name="TextBox 12"/>
          <p:cNvSpPr txBox="1"/>
          <p:nvPr userDrawn="1"/>
        </p:nvSpPr>
        <p:spPr>
          <a:xfrm>
            <a:off x="1475382" y="4869050"/>
            <a:ext cx="6081040" cy="230618"/>
          </a:xfrm>
          <a:prstGeom prst="rect">
            <a:avLst/>
          </a:prstGeom>
          <a:noFill/>
        </p:spPr>
        <p:txBody>
          <a:bodyPr wrap="square" rtlCol="0">
            <a:spAutoFit/>
          </a:bodyPr>
          <a:lstStyle/>
          <a:p>
            <a:pPr algn="ctr" defTabSz="685366"/>
            <a:r>
              <a:rPr lang="en-US" sz="899" dirty="0" smtClean="0">
                <a:solidFill>
                  <a:prstClr val="black">
                    <a:lumMod val="50000"/>
                    <a:lumOff val="50000"/>
                  </a:prstClr>
                </a:solidFill>
                <a:latin typeface="Industry Book" charset="0"/>
                <a:ea typeface="Industry Book" charset="0"/>
                <a:cs typeface="Industry Book" charset="0"/>
              </a:rPr>
              <a:t>Prepared especially for you by Virgin Orbit.  Do not share or copy without permission.</a:t>
            </a:r>
            <a:endParaRPr lang="en-US" sz="899" dirty="0">
              <a:solidFill>
                <a:prstClr val="black">
                  <a:lumMod val="50000"/>
                  <a:lumOff val="50000"/>
                </a:prstClr>
              </a:solidFill>
              <a:latin typeface="Industry Book" charset="0"/>
              <a:ea typeface="Industry Book" charset="0"/>
              <a:cs typeface="Industry Book" charset="0"/>
            </a:endParaRPr>
          </a:p>
        </p:txBody>
      </p:sp>
    </p:spTree>
    <p:extLst>
      <p:ext uri="{BB962C8B-B14F-4D97-AF65-F5344CB8AC3E}">
        <p14:creationId xmlns:p14="http://schemas.microsoft.com/office/powerpoint/2010/main" val="28815603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4633301"/>
            <a:ext cx="9144000" cy="5101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628650" y="273844"/>
            <a:ext cx="7886700" cy="584598"/>
          </a:xfrm>
          <a:prstGeom prst="rect">
            <a:avLst/>
          </a:prstGeom>
        </p:spPr>
        <p:txBody>
          <a:bodyPr vert="horz" lIns="91440" tIns="45720" rIns="91440" bIns="45720" rtlCol="0" anchor="ctr">
            <a:normAutofit/>
          </a:bodyPr>
          <a:lstStyle/>
          <a:p>
            <a:r>
              <a:rPr lang="en-US" dirty="0"/>
              <a:t>Page Title </a:t>
            </a:r>
            <a:r>
              <a:rPr lang="mr-IN" dirty="0"/>
              <a:t>–</a:t>
            </a:r>
            <a:r>
              <a:rPr lang="en-US" dirty="0"/>
              <a:t> Keep Succinct and Title Case</a:t>
            </a:r>
          </a:p>
        </p:txBody>
      </p:sp>
      <p:sp>
        <p:nvSpPr>
          <p:cNvPr id="3" name="Text Placeholder 2"/>
          <p:cNvSpPr>
            <a:spLocks noGrp="1"/>
          </p:cNvSpPr>
          <p:nvPr>
            <p:ph type="body" idx="1"/>
          </p:nvPr>
        </p:nvSpPr>
        <p:spPr>
          <a:xfrm>
            <a:off x="628650" y="1034008"/>
            <a:ext cx="7886700" cy="32601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p:cNvSpPr>
            <a:spLocks noGrp="1"/>
          </p:cNvSpPr>
          <p:nvPr>
            <p:ph type="ftr" sz="quarter" idx="3"/>
          </p:nvPr>
        </p:nvSpPr>
        <p:spPr>
          <a:xfrm>
            <a:off x="5429250" y="4827768"/>
            <a:ext cx="3086100" cy="198014"/>
          </a:xfrm>
          <a:prstGeom prst="rect">
            <a:avLst/>
          </a:prstGeom>
        </p:spPr>
        <p:txBody>
          <a:bodyPr vert="horz" lIns="91440" tIns="45720" rIns="91440" bIns="45720" rtlCol="0" anchor="ctr"/>
          <a:lstStyle>
            <a:lvl1pPr algn="r">
              <a:defRPr sz="700" b="1">
                <a:solidFill>
                  <a:schemeClr val="bg1"/>
                </a:solidFill>
                <a:latin typeface="Arial" charset="0"/>
                <a:ea typeface="Arial" charset="0"/>
                <a:cs typeface="Arial" charset="0"/>
              </a:defRPr>
            </a:lvl1pPr>
          </a:lstStyle>
          <a:p>
            <a:endParaRPr lang="en-US" dirty="0">
              <a:solidFill>
                <a:srgbClr val="FFFFFF"/>
              </a:solidFill>
            </a:endParaRPr>
          </a:p>
        </p:txBody>
      </p:sp>
      <p:sp>
        <p:nvSpPr>
          <p:cNvPr id="6" name="Slide Number Placeholder 5"/>
          <p:cNvSpPr>
            <a:spLocks noGrp="1"/>
          </p:cNvSpPr>
          <p:nvPr>
            <p:ph type="sldNum" sz="quarter" idx="4"/>
          </p:nvPr>
        </p:nvSpPr>
        <p:spPr>
          <a:xfrm>
            <a:off x="8515349" y="4827768"/>
            <a:ext cx="385589" cy="198014"/>
          </a:xfrm>
          <a:prstGeom prst="rect">
            <a:avLst/>
          </a:prstGeom>
        </p:spPr>
        <p:txBody>
          <a:bodyPr vert="horz" lIns="91440" tIns="45720" rIns="91440" bIns="45720" rtlCol="0" anchor="ctr"/>
          <a:lstStyle>
            <a:lvl1pPr algn="r">
              <a:defRPr sz="700" b="1">
                <a:solidFill>
                  <a:schemeClr val="bg1"/>
                </a:solidFill>
                <a:latin typeface="Arial" charset="0"/>
                <a:ea typeface="Arial" charset="0"/>
                <a:cs typeface="Arial" charset="0"/>
              </a:defRPr>
            </a:lvl1pPr>
          </a:lstStyle>
          <a:p>
            <a:fld id="{7467745B-CD57-5740-8EBC-74D51DF8DAB6}"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187678368"/>
      </p:ext>
    </p:extLst>
  </p:cSld>
  <p:clrMap bg1="lt1" tx1="dk1" bg2="lt2" tx2="dk2" accent1="accent1" accent2="accent2" accent3="accent3" accent4="accent4" accent5="accent5" accent6="accent6" hlink="hlink" folHlink="folHlink"/>
  <p:sldLayoutIdLst>
    <p:sldLayoutId id="2147483969" r:id="rId1"/>
    <p:sldLayoutId id="2147483972" r:id="rId2"/>
    <p:sldLayoutId id="2147483973" r:id="rId3"/>
    <p:sldLayoutId id="2147483978" r:id="rId4"/>
    <p:sldLayoutId id="2147483982" r:id="rId5"/>
  </p:sldLayoutIdLst>
  <p:timing>
    <p:tnLst>
      <p:par>
        <p:cTn id="1" dur="indefinite" restart="never" nodeType="tmRoot"/>
      </p:par>
    </p:tnLst>
  </p:timing>
  <p:hf hdr="0" ftr="0"/>
  <p:txStyles>
    <p:titleStyle>
      <a:lvl1pPr algn="l" defTabSz="685800" rtl="0" eaLnBrk="1" latinLnBrk="0" hangingPunct="1">
        <a:lnSpc>
          <a:spcPct val="90000"/>
        </a:lnSpc>
        <a:spcBef>
          <a:spcPct val="0"/>
        </a:spcBef>
        <a:buNone/>
        <a:defRPr sz="2100" b="1" kern="1200">
          <a:solidFill>
            <a:schemeClr val="tx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SzPct val="100000"/>
        <a:buFont typeface="LucidaGrande" charset="0"/>
        <a:buChar char="-"/>
        <a:defRPr sz="160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LucidaGrande" charset="0"/>
        <a:buChar char="▸"/>
        <a:defRPr sz="120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LucidaGrande" charset="0"/>
        <a:buChar char="▹"/>
        <a:defRPr sz="100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LucidaGrande" charset="0"/>
        <a:buChar char="∙"/>
        <a:defRPr sz="80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777387"/>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Lst>
  <p:timing>
    <p:tnLst>
      <p:par>
        <p:cTn id="1" dur="indefinite" restart="never" nodeType="tmRoot"/>
      </p:par>
    </p:tnLst>
  </p:timing>
  <p:txStyles>
    <p:titleStyle>
      <a:lvl1pPr algn="l" defTabSz="685183" rtl="0" eaLnBrk="1" latinLnBrk="0" hangingPunct="1">
        <a:lnSpc>
          <a:spcPct val="90000"/>
        </a:lnSpc>
        <a:spcBef>
          <a:spcPct val="0"/>
        </a:spcBef>
        <a:buNone/>
        <a:defRPr sz="3297" kern="1200">
          <a:solidFill>
            <a:schemeClr val="tx1"/>
          </a:solidFill>
          <a:latin typeface="+mj-lt"/>
          <a:ea typeface="+mj-ea"/>
          <a:cs typeface="+mj-cs"/>
        </a:defRPr>
      </a:lvl1pPr>
    </p:titleStyle>
    <p:bodyStyle>
      <a:lvl1pPr marL="171296" indent="-171296" algn="l" defTabSz="685183" rtl="0" eaLnBrk="1" latinLnBrk="0" hangingPunct="1">
        <a:lnSpc>
          <a:spcPct val="90000"/>
        </a:lnSpc>
        <a:spcBef>
          <a:spcPts val="749"/>
        </a:spcBef>
        <a:buFont typeface="Arial" panose="020B0604020202020204" pitchFamily="34" charset="0"/>
        <a:buChar char="•"/>
        <a:defRPr sz="2098" kern="1200">
          <a:solidFill>
            <a:schemeClr val="tx1"/>
          </a:solidFill>
          <a:latin typeface="+mn-lt"/>
          <a:ea typeface="+mn-ea"/>
          <a:cs typeface="+mn-cs"/>
        </a:defRPr>
      </a:lvl1pPr>
      <a:lvl2pPr marL="513887" indent="-171296" algn="l" defTabSz="685183" rtl="0" eaLnBrk="1" latinLnBrk="0" hangingPunct="1">
        <a:lnSpc>
          <a:spcPct val="90000"/>
        </a:lnSpc>
        <a:spcBef>
          <a:spcPts val="375"/>
        </a:spcBef>
        <a:buFont typeface="Arial" panose="020B0604020202020204" pitchFamily="34" charset="0"/>
        <a:buChar char="•"/>
        <a:defRPr sz="1798" kern="1200">
          <a:solidFill>
            <a:schemeClr val="tx1"/>
          </a:solidFill>
          <a:latin typeface="+mn-lt"/>
          <a:ea typeface="+mn-ea"/>
          <a:cs typeface="+mn-cs"/>
        </a:defRPr>
      </a:lvl2pPr>
      <a:lvl3pPr marL="856478" indent="-171296" algn="l" defTabSz="685183" rtl="0" eaLnBrk="1" latinLnBrk="0" hangingPunct="1">
        <a:lnSpc>
          <a:spcPct val="90000"/>
        </a:lnSpc>
        <a:spcBef>
          <a:spcPts val="375"/>
        </a:spcBef>
        <a:buFont typeface="Arial" panose="020B0604020202020204" pitchFamily="34" charset="0"/>
        <a:buChar char="•"/>
        <a:defRPr sz="1499" kern="1200">
          <a:solidFill>
            <a:schemeClr val="tx1"/>
          </a:solidFill>
          <a:latin typeface="+mn-lt"/>
          <a:ea typeface="+mn-ea"/>
          <a:cs typeface="+mn-cs"/>
        </a:defRPr>
      </a:lvl3pPr>
      <a:lvl4pPr marL="1199070"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4pPr>
      <a:lvl5pPr marL="1541661"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5pPr>
      <a:lvl6pPr marL="1884253"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6844"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69435"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2027"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p:bodyStyle>
    <p:otherStyle>
      <a:defPPr>
        <a:defRPr lang="en-US"/>
      </a:defPPr>
      <a:lvl1pPr marL="0" algn="l" defTabSz="685183" rtl="0" eaLnBrk="1" latinLnBrk="0" hangingPunct="1">
        <a:defRPr sz="1349" kern="1200">
          <a:solidFill>
            <a:schemeClr val="tx1"/>
          </a:solidFill>
          <a:latin typeface="+mn-lt"/>
          <a:ea typeface="+mn-ea"/>
          <a:cs typeface="+mn-cs"/>
        </a:defRPr>
      </a:lvl1pPr>
      <a:lvl2pPr marL="342591" algn="l" defTabSz="685183" rtl="0" eaLnBrk="1" latinLnBrk="0" hangingPunct="1">
        <a:defRPr sz="1349" kern="1200">
          <a:solidFill>
            <a:schemeClr val="tx1"/>
          </a:solidFill>
          <a:latin typeface="+mn-lt"/>
          <a:ea typeface="+mn-ea"/>
          <a:cs typeface="+mn-cs"/>
        </a:defRPr>
      </a:lvl2pPr>
      <a:lvl3pPr marL="685183" algn="l" defTabSz="685183" rtl="0" eaLnBrk="1" latinLnBrk="0" hangingPunct="1">
        <a:defRPr sz="1349" kern="1200">
          <a:solidFill>
            <a:schemeClr val="tx1"/>
          </a:solidFill>
          <a:latin typeface="+mn-lt"/>
          <a:ea typeface="+mn-ea"/>
          <a:cs typeface="+mn-cs"/>
        </a:defRPr>
      </a:lvl3pPr>
      <a:lvl4pPr marL="1027774" algn="l" defTabSz="685183" rtl="0" eaLnBrk="1" latinLnBrk="0" hangingPunct="1">
        <a:defRPr sz="1349" kern="1200">
          <a:solidFill>
            <a:schemeClr val="tx1"/>
          </a:solidFill>
          <a:latin typeface="+mn-lt"/>
          <a:ea typeface="+mn-ea"/>
          <a:cs typeface="+mn-cs"/>
        </a:defRPr>
      </a:lvl4pPr>
      <a:lvl5pPr marL="1370366" algn="l" defTabSz="685183" rtl="0" eaLnBrk="1" latinLnBrk="0" hangingPunct="1">
        <a:defRPr sz="1349" kern="1200">
          <a:solidFill>
            <a:schemeClr val="tx1"/>
          </a:solidFill>
          <a:latin typeface="+mn-lt"/>
          <a:ea typeface="+mn-ea"/>
          <a:cs typeface="+mn-cs"/>
        </a:defRPr>
      </a:lvl5pPr>
      <a:lvl6pPr marL="1712957" algn="l" defTabSz="685183" rtl="0" eaLnBrk="1" latinLnBrk="0" hangingPunct="1">
        <a:defRPr sz="1349" kern="1200">
          <a:solidFill>
            <a:schemeClr val="tx1"/>
          </a:solidFill>
          <a:latin typeface="+mn-lt"/>
          <a:ea typeface="+mn-ea"/>
          <a:cs typeface="+mn-cs"/>
        </a:defRPr>
      </a:lvl6pPr>
      <a:lvl7pPr marL="2055548" algn="l" defTabSz="685183" rtl="0" eaLnBrk="1" latinLnBrk="0" hangingPunct="1">
        <a:defRPr sz="1349" kern="1200">
          <a:solidFill>
            <a:schemeClr val="tx1"/>
          </a:solidFill>
          <a:latin typeface="+mn-lt"/>
          <a:ea typeface="+mn-ea"/>
          <a:cs typeface="+mn-cs"/>
        </a:defRPr>
      </a:lvl7pPr>
      <a:lvl8pPr marL="2398140" algn="l" defTabSz="685183" rtl="0" eaLnBrk="1" latinLnBrk="0" hangingPunct="1">
        <a:defRPr sz="1349" kern="1200">
          <a:solidFill>
            <a:schemeClr val="tx1"/>
          </a:solidFill>
          <a:latin typeface="+mn-lt"/>
          <a:ea typeface="+mn-ea"/>
          <a:cs typeface="+mn-cs"/>
        </a:defRPr>
      </a:lvl8pPr>
      <a:lvl9pPr marL="2740731" algn="l" defTabSz="685183" rtl="0" eaLnBrk="1" latinLnBrk="0" hangingPunct="1">
        <a:defRPr sz="134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8553"/>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Lst>
  <p:timing>
    <p:tnLst>
      <p:par>
        <p:cTn id="1" dur="indefinite" restart="never" nodeType="tmRoot"/>
      </p:par>
    </p:tnLst>
  </p:timing>
  <p:txStyles>
    <p:titleStyle>
      <a:lvl1pPr algn="l" defTabSz="685183" rtl="0" eaLnBrk="1" latinLnBrk="0" hangingPunct="1">
        <a:lnSpc>
          <a:spcPct val="90000"/>
        </a:lnSpc>
        <a:spcBef>
          <a:spcPct val="0"/>
        </a:spcBef>
        <a:buNone/>
        <a:defRPr sz="3297" kern="1200">
          <a:solidFill>
            <a:schemeClr val="tx1"/>
          </a:solidFill>
          <a:latin typeface="+mj-lt"/>
          <a:ea typeface="+mj-ea"/>
          <a:cs typeface="+mj-cs"/>
        </a:defRPr>
      </a:lvl1pPr>
    </p:titleStyle>
    <p:bodyStyle>
      <a:lvl1pPr marL="171296" indent="-171296" algn="l" defTabSz="685183" rtl="0" eaLnBrk="1" latinLnBrk="0" hangingPunct="1">
        <a:lnSpc>
          <a:spcPct val="90000"/>
        </a:lnSpc>
        <a:spcBef>
          <a:spcPts val="749"/>
        </a:spcBef>
        <a:buFont typeface="Arial" panose="020B0604020202020204" pitchFamily="34" charset="0"/>
        <a:buChar char="•"/>
        <a:defRPr sz="2098" kern="1200">
          <a:solidFill>
            <a:schemeClr val="tx1"/>
          </a:solidFill>
          <a:latin typeface="+mn-lt"/>
          <a:ea typeface="+mn-ea"/>
          <a:cs typeface="+mn-cs"/>
        </a:defRPr>
      </a:lvl1pPr>
      <a:lvl2pPr marL="513887" indent="-171296" algn="l" defTabSz="685183" rtl="0" eaLnBrk="1" latinLnBrk="0" hangingPunct="1">
        <a:lnSpc>
          <a:spcPct val="90000"/>
        </a:lnSpc>
        <a:spcBef>
          <a:spcPts val="375"/>
        </a:spcBef>
        <a:buFont typeface="Arial" panose="020B0604020202020204" pitchFamily="34" charset="0"/>
        <a:buChar char="•"/>
        <a:defRPr sz="1798" kern="1200">
          <a:solidFill>
            <a:schemeClr val="tx1"/>
          </a:solidFill>
          <a:latin typeface="+mn-lt"/>
          <a:ea typeface="+mn-ea"/>
          <a:cs typeface="+mn-cs"/>
        </a:defRPr>
      </a:lvl2pPr>
      <a:lvl3pPr marL="856478" indent="-171296" algn="l" defTabSz="685183" rtl="0" eaLnBrk="1" latinLnBrk="0" hangingPunct="1">
        <a:lnSpc>
          <a:spcPct val="90000"/>
        </a:lnSpc>
        <a:spcBef>
          <a:spcPts val="375"/>
        </a:spcBef>
        <a:buFont typeface="Arial" panose="020B0604020202020204" pitchFamily="34" charset="0"/>
        <a:buChar char="•"/>
        <a:defRPr sz="1499" kern="1200">
          <a:solidFill>
            <a:schemeClr val="tx1"/>
          </a:solidFill>
          <a:latin typeface="+mn-lt"/>
          <a:ea typeface="+mn-ea"/>
          <a:cs typeface="+mn-cs"/>
        </a:defRPr>
      </a:lvl3pPr>
      <a:lvl4pPr marL="1199070"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4pPr>
      <a:lvl5pPr marL="1541661"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5pPr>
      <a:lvl6pPr marL="1884253"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6844"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69435"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2027" indent="-171296" algn="l" defTabSz="685183"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p:bodyStyle>
    <p:otherStyle>
      <a:defPPr>
        <a:defRPr lang="en-US"/>
      </a:defPPr>
      <a:lvl1pPr marL="0" algn="l" defTabSz="685183" rtl="0" eaLnBrk="1" latinLnBrk="0" hangingPunct="1">
        <a:defRPr sz="1349" kern="1200">
          <a:solidFill>
            <a:schemeClr val="tx1"/>
          </a:solidFill>
          <a:latin typeface="+mn-lt"/>
          <a:ea typeface="+mn-ea"/>
          <a:cs typeface="+mn-cs"/>
        </a:defRPr>
      </a:lvl1pPr>
      <a:lvl2pPr marL="342591" algn="l" defTabSz="685183" rtl="0" eaLnBrk="1" latinLnBrk="0" hangingPunct="1">
        <a:defRPr sz="1349" kern="1200">
          <a:solidFill>
            <a:schemeClr val="tx1"/>
          </a:solidFill>
          <a:latin typeface="+mn-lt"/>
          <a:ea typeface="+mn-ea"/>
          <a:cs typeface="+mn-cs"/>
        </a:defRPr>
      </a:lvl2pPr>
      <a:lvl3pPr marL="685183" algn="l" defTabSz="685183" rtl="0" eaLnBrk="1" latinLnBrk="0" hangingPunct="1">
        <a:defRPr sz="1349" kern="1200">
          <a:solidFill>
            <a:schemeClr val="tx1"/>
          </a:solidFill>
          <a:latin typeface="+mn-lt"/>
          <a:ea typeface="+mn-ea"/>
          <a:cs typeface="+mn-cs"/>
        </a:defRPr>
      </a:lvl3pPr>
      <a:lvl4pPr marL="1027774" algn="l" defTabSz="685183" rtl="0" eaLnBrk="1" latinLnBrk="0" hangingPunct="1">
        <a:defRPr sz="1349" kern="1200">
          <a:solidFill>
            <a:schemeClr val="tx1"/>
          </a:solidFill>
          <a:latin typeface="+mn-lt"/>
          <a:ea typeface="+mn-ea"/>
          <a:cs typeface="+mn-cs"/>
        </a:defRPr>
      </a:lvl4pPr>
      <a:lvl5pPr marL="1370366" algn="l" defTabSz="685183" rtl="0" eaLnBrk="1" latinLnBrk="0" hangingPunct="1">
        <a:defRPr sz="1349" kern="1200">
          <a:solidFill>
            <a:schemeClr val="tx1"/>
          </a:solidFill>
          <a:latin typeface="+mn-lt"/>
          <a:ea typeface="+mn-ea"/>
          <a:cs typeface="+mn-cs"/>
        </a:defRPr>
      </a:lvl5pPr>
      <a:lvl6pPr marL="1712957" algn="l" defTabSz="685183" rtl="0" eaLnBrk="1" latinLnBrk="0" hangingPunct="1">
        <a:defRPr sz="1349" kern="1200">
          <a:solidFill>
            <a:schemeClr val="tx1"/>
          </a:solidFill>
          <a:latin typeface="+mn-lt"/>
          <a:ea typeface="+mn-ea"/>
          <a:cs typeface="+mn-cs"/>
        </a:defRPr>
      </a:lvl6pPr>
      <a:lvl7pPr marL="2055548" algn="l" defTabSz="685183" rtl="0" eaLnBrk="1" latinLnBrk="0" hangingPunct="1">
        <a:defRPr sz="1349" kern="1200">
          <a:solidFill>
            <a:schemeClr val="tx1"/>
          </a:solidFill>
          <a:latin typeface="+mn-lt"/>
          <a:ea typeface="+mn-ea"/>
          <a:cs typeface="+mn-cs"/>
        </a:defRPr>
      </a:lvl7pPr>
      <a:lvl8pPr marL="2398140" algn="l" defTabSz="685183" rtl="0" eaLnBrk="1" latinLnBrk="0" hangingPunct="1">
        <a:defRPr sz="1349" kern="1200">
          <a:solidFill>
            <a:schemeClr val="tx1"/>
          </a:solidFill>
          <a:latin typeface="+mn-lt"/>
          <a:ea typeface="+mn-ea"/>
          <a:cs typeface="+mn-cs"/>
        </a:defRPr>
      </a:lvl8pPr>
      <a:lvl9pPr marL="2740731" algn="l" defTabSz="685183" rtl="0" eaLnBrk="1" latinLnBrk="0" hangingPunct="1">
        <a:defRPr sz="13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8.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openxmlformats.org/officeDocument/2006/relationships/image" Target="../media/image7.JPG"/><Relationship Id="rId12" Type="http://schemas.openxmlformats.org/officeDocument/2006/relationships/image" Target="../media/image29.jpeg"/><Relationship Id="rId2" Type="http://schemas.openxmlformats.org/officeDocument/2006/relationships/image" Target="../media/image20.jpeg"/><Relationship Id="rId1" Type="http://schemas.openxmlformats.org/officeDocument/2006/relationships/slideLayout" Target="../slideLayouts/slideLayout5.xml"/><Relationship Id="rId6" Type="http://schemas.openxmlformats.org/officeDocument/2006/relationships/image" Target="../media/image24.jpg"/><Relationship Id="rId11" Type="http://schemas.openxmlformats.org/officeDocument/2006/relationships/image" Target="../media/image28.png"/><Relationship Id="rId5" Type="http://schemas.openxmlformats.org/officeDocument/2006/relationships/image" Target="../media/image23.jpg"/><Relationship Id="rId10" Type="http://schemas.openxmlformats.org/officeDocument/2006/relationships/image" Target="../media/image27.jpeg"/><Relationship Id="rId4" Type="http://schemas.openxmlformats.org/officeDocument/2006/relationships/image" Target="../media/image22.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g"/><Relationship Id="rId7" Type="http://schemas.openxmlformats.org/officeDocument/2006/relationships/image" Target="../media/image36.png"/><Relationship Id="rId2" Type="http://schemas.openxmlformats.org/officeDocument/2006/relationships/image" Target="../media/image31.jpg"/><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8592"/>
          <a:stretch/>
        </p:blipFill>
        <p:spPr>
          <a:xfrm>
            <a:off x="0" y="-1"/>
            <a:ext cx="9144000" cy="5143501"/>
          </a:xfrm>
          <a:prstGeom prst="rect">
            <a:avLst/>
          </a:prstGeom>
        </p:spPr>
      </p:pic>
      <p:pic>
        <p:nvPicPr>
          <p:cNvPr id="10" name="Picture 2" descr="https://static1.squarespace.com/static/5915eeab9de4bb10e36a9eac/t/599b51b38419c220b3cef5e6/1503351219677/VO_logo_for-screen_horizontal_onblac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90" y="4278189"/>
            <a:ext cx="1875719" cy="569562"/>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9"/>
          <p:cNvSpPr txBox="1">
            <a:spLocks/>
          </p:cNvSpPr>
          <p:nvPr/>
        </p:nvSpPr>
        <p:spPr>
          <a:xfrm>
            <a:off x="93133" y="42683"/>
            <a:ext cx="6722533" cy="1434472"/>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2100" b="1" kern="1200">
                <a:solidFill>
                  <a:schemeClr val="bg1"/>
                </a:solidFill>
                <a:latin typeface="Arial" charset="0"/>
                <a:ea typeface="Arial" charset="0"/>
                <a:cs typeface="Arial" charset="0"/>
              </a:defRPr>
            </a:lvl1pPr>
          </a:lstStyle>
          <a:p>
            <a:r>
              <a:rPr lang="en-US" sz="3100" b="0" dirty="0" err="1" smtClean="0">
                <a:latin typeface="Industry Black" charset="0"/>
                <a:ea typeface="Industry Black" charset="0"/>
                <a:cs typeface="Industry Black" charset="0"/>
              </a:rPr>
              <a:t>Launcher</a:t>
            </a:r>
            <a:r>
              <a:rPr lang="en-US" sz="3100" b="0" dirty="0" err="1" smtClean="0">
                <a:latin typeface="Industry Book" panose="00000500000000000000" pitchFamily="50" charset="0"/>
                <a:ea typeface="Industry Black" charset="0"/>
                <a:cs typeface="Industry Black" charset="0"/>
              </a:rPr>
              <a:t>One</a:t>
            </a:r>
            <a:r>
              <a:rPr lang="en-US" sz="3100" b="0" dirty="0" smtClean="0">
                <a:latin typeface="Industry Book" panose="00000500000000000000" pitchFamily="50" charset="0"/>
                <a:ea typeface="Industry Black" charset="0"/>
                <a:cs typeface="Industry Black" charset="0"/>
              </a:rPr>
              <a:t> </a:t>
            </a:r>
            <a:r>
              <a:rPr lang="en-US" sz="3100" b="0" dirty="0" smtClean="0">
                <a:latin typeface="Industry Black" charset="0"/>
                <a:ea typeface="Industry Black" charset="0"/>
                <a:cs typeface="Industry Black" charset="0"/>
              </a:rPr>
              <a:t>VIP</a:t>
            </a:r>
            <a:r>
              <a:rPr lang="en-US" sz="3100" dirty="0" smtClean="0">
                <a:latin typeface="Industry Black" charset="0"/>
                <a:ea typeface="Industry Black" charset="0"/>
                <a:cs typeface="Industry Black" charset="0"/>
              </a:rPr>
              <a:t>: </a:t>
            </a:r>
            <a:r>
              <a:rPr lang="en-US" sz="3100" b="0" dirty="0" smtClean="0">
                <a:latin typeface="Industry Black" charset="0"/>
                <a:ea typeface="Industry Black" charset="0"/>
                <a:cs typeface="Industry Black" charset="0"/>
              </a:rPr>
              <a:t>The Dedicated Launch Solution </a:t>
            </a:r>
            <a:r>
              <a:rPr lang="en-US" sz="3100" b="0" dirty="0" smtClean="0">
                <a:latin typeface="Industry Black" charset="0"/>
                <a:ea typeface="Industry Black" charset="0"/>
                <a:cs typeface="Industry Black" charset="0"/>
              </a:rPr>
              <a:t>for</a:t>
            </a:r>
          </a:p>
          <a:p>
            <a:r>
              <a:rPr lang="en-US" sz="3100" b="0" dirty="0" smtClean="0">
                <a:latin typeface="Industry Black" charset="0"/>
                <a:ea typeface="Industry Black" charset="0"/>
                <a:cs typeface="Industry Black" charset="0"/>
              </a:rPr>
              <a:t>Interplanetary </a:t>
            </a:r>
            <a:r>
              <a:rPr lang="en-US" sz="3100" b="0" dirty="0" smtClean="0">
                <a:latin typeface="Industry Black" charset="0"/>
                <a:ea typeface="Industry Black" charset="0"/>
                <a:cs typeface="Industry Black" charset="0"/>
              </a:rPr>
              <a:t>Small Satellites</a:t>
            </a:r>
            <a:endParaRPr lang="en-US" sz="1600" b="0" dirty="0"/>
          </a:p>
        </p:txBody>
      </p:sp>
      <p:sp>
        <p:nvSpPr>
          <p:cNvPr id="12" name="Title 9"/>
          <p:cNvSpPr txBox="1">
            <a:spLocks/>
          </p:cNvSpPr>
          <p:nvPr/>
        </p:nvSpPr>
        <p:spPr>
          <a:xfrm>
            <a:off x="185420" y="1119923"/>
            <a:ext cx="4348480" cy="2946337"/>
          </a:xfrm>
          <a:prstGeom prst="rect">
            <a:avLst/>
          </a:prstGeom>
        </p:spPr>
        <p:txBody>
          <a:bodyPr vert="horz" lIns="91440" tIns="45720" rIns="91440" bIns="45720" rtlCol="0" anchor="t">
            <a:normAutofit fontScale="97500"/>
          </a:bodyPr>
          <a:lstStyle>
            <a:lvl1pPr algn="l" defTabSz="685800" rtl="0" eaLnBrk="1" latinLnBrk="0" hangingPunct="1">
              <a:lnSpc>
                <a:spcPct val="90000"/>
              </a:lnSpc>
              <a:spcBef>
                <a:spcPct val="0"/>
              </a:spcBef>
              <a:buNone/>
              <a:defRPr sz="2100" b="1" kern="1200">
                <a:solidFill>
                  <a:schemeClr val="bg1"/>
                </a:solidFill>
                <a:latin typeface="Arial" charset="0"/>
                <a:ea typeface="Arial" charset="0"/>
                <a:cs typeface="Arial" charset="0"/>
              </a:defRPr>
            </a:lvl1pPr>
          </a:lstStyle>
          <a:p>
            <a:r>
              <a:rPr lang="en-US" dirty="0" smtClean="0">
                <a:latin typeface="Industry Black" charset="0"/>
                <a:ea typeface="Industry Black" charset="0"/>
                <a:cs typeface="Industry Black" charset="0"/>
              </a:rPr>
              <a:t/>
            </a:r>
            <a:br>
              <a:rPr lang="en-US" dirty="0" smtClean="0">
                <a:latin typeface="Industry Black" charset="0"/>
                <a:ea typeface="Industry Black" charset="0"/>
                <a:cs typeface="Industry Black" charset="0"/>
              </a:rPr>
            </a:br>
            <a:r>
              <a:rPr lang="en-US" b="0" dirty="0" smtClean="0">
                <a:latin typeface="Industry Medium" panose="00000600000000000000" pitchFamily="50" charset="0"/>
                <a:ea typeface="Industry Black" charset="0"/>
                <a:cs typeface="Industry Black" charset="0"/>
              </a:rPr>
              <a:t/>
            </a:r>
            <a:br>
              <a:rPr lang="en-US" b="0" dirty="0" smtClean="0">
                <a:latin typeface="Industry Medium" panose="00000600000000000000" pitchFamily="50" charset="0"/>
                <a:ea typeface="Industry Black" charset="0"/>
                <a:cs typeface="Industry Black" charset="0"/>
              </a:rPr>
            </a:br>
            <a:endParaRPr lang="en-US" b="0" dirty="0" smtClean="0">
              <a:latin typeface="Industry Medium" panose="00000600000000000000" pitchFamily="50" charset="0"/>
              <a:ea typeface="Industry Black" charset="0"/>
              <a:cs typeface="Industry Black" charset="0"/>
            </a:endParaRPr>
          </a:p>
          <a:p>
            <a:endParaRPr lang="en-US" b="0" dirty="0">
              <a:latin typeface="Industry Medium" panose="00000600000000000000" pitchFamily="50" charset="0"/>
              <a:ea typeface="Industry Black" charset="0"/>
              <a:cs typeface="Industry Black" charset="0"/>
            </a:endParaRPr>
          </a:p>
          <a:p>
            <a:endParaRPr lang="en-US" b="0" dirty="0">
              <a:latin typeface="Industry Medium" panose="00000600000000000000" pitchFamily="50" charset="0"/>
              <a:ea typeface="Industry Black" charset="0"/>
              <a:cs typeface="Industry Black" charset="0"/>
            </a:endParaRPr>
          </a:p>
          <a:p>
            <a:endParaRPr lang="en-US" sz="1800" b="0" dirty="0" smtClean="0">
              <a:latin typeface="Industry Medium" panose="00000600000000000000" pitchFamily="50" charset="0"/>
              <a:ea typeface="Industry Black" charset="0"/>
              <a:cs typeface="Industry Black" charset="0"/>
            </a:endParaRPr>
          </a:p>
          <a:p>
            <a:endParaRPr lang="en-US" sz="1800" b="0" dirty="0">
              <a:latin typeface="Industry Medium" panose="00000600000000000000" pitchFamily="50" charset="0"/>
              <a:ea typeface="Industry Black" charset="0"/>
              <a:cs typeface="Industry Black" charset="0"/>
            </a:endParaRPr>
          </a:p>
          <a:p>
            <a:endParaRPr lang="en-US" sz="1800" b="0" dirty="0" smtClean="0">
              <a:latin typeface="Industry Medium" panose="00000600000000000000" pitchFamily="50" charset="0"/>
              <a:ea typeface="Industry Black" charset="0"/>
              <a:cs typeface="Industry Black" charset="0"/>
            </a:endParaRPr>
          </a:p>
          <a:p>
            <a:r>
              <a:rPr lang="en-US" sz="1800" b="0" dirty="0" smtClean="0">
                <a:latin typeface="Industry Medium" panose="00000600000000000000" pitchFamily="50" charset="0"/>
                <a:ea typeface="Industry Black" charset="0"/>
                <a:cs typeface="Industry Black" charset="0"/>
              </a:rPr>
              <a:t>ISSC 2020</a:t>
            </a:r>
          </a:p>
        </p:txBody>
      </p:sp>
      <p:pic>
        <p:nvPicPr>
          <p:cNvPr id="7" name="Picture 6"/>
          <p:cNvPicPr>
            <a:picLocks noChangeAspect="1"/>
          </p:cNvPicPr>
          <p:nvPr/>
        </p:nvPicPr>
        <p:blipFill rotWithShape="1">
          <a:blip r:embed="rId5"/>
          <a:srcRect t="7831" b="8043"/>
          <a:stretch/>
        </p:blipFill>
        <p:spPr>
          <a:xfrm>
            <a:off x="0" y="-1"/>
            <a:ext cx="9144000" cy="5143501"/>
          </a:xfrm>
          <a:prstGeom prst="rect">
            <a:avLst/>
          </a:prstGeom>
        </p:spPr>
      </p:pic>
    </p:spTree>
    <p:extLst>
      <p:ext uri="{BB962C8B-B14F-4D97-AF65-F5344CB8AC3E}">
        <p14:creationId xmlns:p14="http://schemas.microsoft.com/office/powerpoint/2010/main" val="2687944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9143999" cy="514350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507" y="232593"/>
            <a:ext cx="3377364" cy="438504"/>
          </a:xfrm>
          <a:prstGeom prst="rect">
            <a:avLst/>
          </a:prstGeom>
        </p:spPr>
      </p:pic>
      <p:sp>
        <p:nvSpPr>
          <p:cNvPr id="9" name="Rectangle 8">
            <a:extLst>
              <a:ext uri="{FF2B5EF4-FFF2-40B4-BE49-F238E27FC236}">
                <a16:creationId xmlns="" xmlns:a16="http://schemas.microsoft.com/office/drawing/2014/main" id="{31C1F14A-738C-3A44-B642-CAA5107EE6F3}"/>
              </a:ext>
            </a:extLst>
          </p:cNvPr>
          <p:cNvSpPr/>
          <p:nvPr/>
        </p:nvSpPr>
        <p:spPr>
          <a:xfrm>
            <a:off x="4801295" y="518283"/>
            <a:ext cx="5118831" cy="1322215"/>
          </a:xfrm>
          <a:prstGeom prst="rect">
            <a:avLst/>
          </a:prstGeom>
        </p:spPr>
        <p:txBody>
          <a:bodyPr wrap="square">
            <a:spAutoFit/>
          </a:bodyPr>
          <a:lstStyle/>
          <a:p>
            <a:pPr defTabSz="685366"/>
            <a:r>
              <a:rPr lang="en-US" sz="1998" b="1" dirty="0" smtClean="0">
                <a:solidFill>
                  <a:srgbClr val="E7E6E6"/>
                </a:solidFill>
                <a:latin typeface="Industry Medium" pitchFamily="2" charset="77"/>
                <a:cs typeface="InaiMathi" pitchFamily="2" charset="0"/>
              </a:rPr>
              <a:t>   LOW </a:t>
            </a:r>
            <a:r>
              <a:rPr lang="en-US" sz="1998" b="1" dirty="0">
                <a:solidFill>
                  <a:srgbClr val="E7E6E6"/>
                </a:solidFill>
                <a:latin typeface="Industry Medium" pitchFamily="2" charset="77"/>
                <a:cs typeface="InaiMathi" pitchFamily="2" charset="0"/>
              </a:rPr>
              <a:t>COST</a:t>
            </a:r>
          </a:p>
          <a:p>
            <a:pPr defTabSz="685366"/>
            <a:r>
              <a:rPr lang="en-US" sz="1998" b="1" dirty="0">
                <a:solidFill>
                  <a:srgbClr val="E7E6E6"/>
                </a:solidFill>
                <a:latin typeface="Industry Medium" pitchFamily="2" charset="77"/>
                <a:cs typeface="InaiMathi" pitchFamily="2" charset="0"/>
              </a:rPr>
              <a:t>    	ON DEMAND</a:t>
            </a:r>
          </a:p>
          <a:p>
            <a:pPr defTabSz="685366"/>
            <a:r>
              <a:rPr lang="en-US" sz="1998" b="1" dirty="0">
                <a:solidFill>
                  <a:srgbClr val="E7E6E6"/>
                </a:solidFill>
                <a:latin typeface="Industry Medium" pitchFamily="2" charset="77"/>
                <a:cs typeface="InaiMathi" pitchFamily="2" charset="0"/>
              </a:rPr>
              <a:t>          		AT ANY TIME</a:t>
            </a:r>
          </a:p>
          <a:p>
            <a:pPr defTabSz="685366"/>
            <a:r>
              <a:rPr lang="en-US" sz="1998" b="1" dirty="0">
                <a:solidFill>
                  <a:srgbClr val="E7E6E6"/>
                </a:solidFill>
                <a:latin typeface="Industry Medium" pitchFamily="2" charset="77"/>
                <a:cs typeface="InaiMathi" pitchFamily="2" charset="0"/>
              </a:rPr>
              <a:t>               		TO ANY ORBIT</a:t>
            </a:r>
          </a:p>
        </p:txBody>
      </p:sp>
      <p:pic>
        <p:nvPicPr>
          <p:cNvPr id="10" name="Picture 2" descr="https://static1.squarespace.com/static/5915eeab9de4bb10e36a9eac/t/599b51b38419c220b3cef5e6/1503351219677/VO_logo_for-screen_horizontal_onblac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341" y="4276610"/>
            <a:ext cx="1873984" cy="569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673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30" y="-19864"/>
            <a:ext cx="9135541" cy="451212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66"/>
            <a:endParaRPr lang="en-US" sz="1349">
              <a:solidFill>
                <a:prstClr val="white"/>
              </a:solidFill>
            </a:endParaRPr>
          </a:p>
        </p:txBody>
      </p:sp>
      <p:grpSp>
        <p:nvGrpSpPr>
          <p:cNvPr id="13" name="Group 12"/>
          <p:cNvGrpSpPr/>
          <p:nvPr/>
        </p:nvGrpSpPr>
        <p:grpSpPr>
          <a:xfrm>
            <a:off x="3441491" y="338110"/>
            <a:ext cx="5320700" cy="2804399"/>
            <a:chOff x="2180293" y="2917517"/>
            <a:chExt cx="4010020" cy="2113574"/>
          </a:xfrm>
          <a:noFill/>
        </p:grpSpPr>
        <p:pic>
          <p:nvPicPr>
            <p:cNvPr id="14" name="Picture 13"/>
            <p:cNvPicPr>
              <a:picLocks noChangeAspect="1"/>
            </p:cNvPicPr>
            <p:nvPr/>
          </p:nvPicPr>
          <p:blipFill rotWithShape="1">
            <a:blip r:embed="rId3">
              <a:clrChange>
                <a:clrFrom>
                  <a:srgbClr val="090909"/>
                </a:clrFrom>
                <a:clrTo>
                  <a:srgbClr val="090909">
                    <a:alpha val="0"/>
                  </a:srgbClr>
                </a:clrTo>
              </a:clrChange>
            </a:blip>
            <a:srcRect t="15603" b="18439"/>
            <a:stretch/>
          </p:blipFill>
          <p:spPr>
            <a:xfrm>
              <a:off x="2180293" y="2917517"/>
              <a:ext cx="4010020" cy="2113574"/>
            </a:xfrm>
            <a:prstGeom prst="rect">
              <a:avLst/>
            </a:prstGeom>
            <a:grpFill/>
          </p:spPr>
        </p:pic>
        <p:pic>
          <p:nvPicPr>
            <p:cNvPr id="16" name="Picture 15"/>
            <p:cNvPicPr>
              <a:picLocks noChangeAspect="1"/>
            </p:cNvPicPr>
            <p:nvPr/>
          </p:nvPicPr>
          <p:blipFill>
            <a:blip r:embed="rId4">
              <a:clrChange>
                <a:clrFrom>
                  <a:srgbClr val="090909"/>
                </a:clrFrom>
                <a:clrTo>
                  <a:srgbClr val="090909">
                    <a:alpha val="0"/>
                  </a:srgbClr>
                </a:clrTo>
              </a:clrChange>
            </a:blip>
            <a:stretch>
              <a:fillRect/>
            </a:stretch>
          </p:blipFill>
          <p:spPr>
            <a:xfrm>
              <a:off x="4035855" y="3349372"/>
              <a:ext cx="84380" cy="136483"/>
            </a:xfrm>
            <a:prstGeom prst="rect">
              <a:avLst/>
            </a:prstGeom>
            <a:grpFill/>
          </p:spPr>
        </p:pic>
        <p:pic>
          <p:nvPicPr>
            <p:cNvPr id="17" name="Picture 16"/>
            <p:cNvPicPr>
              <a:picLocks noChangeAspect="1"/>
            </p:cNvPicPr>
            <p:nvPr/>
          </p:nvPicPr>
          <p:blipFill>
            <a:blip r:embed="rId4">
              <a:clrChange>
                <a:clrFrom>
                  <a:srgbClr val="090909"/>
                </a:clrFrom>
                <a:clrTo>
                  <a:srgbClr val="090909">
                    <a:alpha val="0"/>
                  </a:srgbClr>
                </a:clrTo>
              </a:clrChange>
            </a:blip>
            <a:stretch>
              <a:fillRect/>
            </a:stretch>
          </p:blipFill>
          <p:spPr>
            <a:xfrm>
              <a:off x="2835735" y="3665534"/>
              <a:ext cx="84380" cy="136483"/>
            </a:xfrm>
            <a:prstGeom prst="rect">
              <a:avLst/>
            </a:prstGeom>
            <a:grpFill/>
          </p:spPr>
        </p:pic>
        <p:pic>
          <p:nvPicPr>
            <p:cNvPr id="18" name="Picture 17"/>
            <p:cNvPicPr>
              <a:picLocks noChangeAspect="1"/>
            </p:cNvPicPr>
            <p:nvPr/>
          </p:nvPicPr>
          <p:blipFill>
            <a:blip r:embed="rId4">
              <a:clrChange>
                <a:clrFrom>
                  <a:srgbClr val="090909"/>
                </a:clrFrom>
                <a:clrTo>
                  <a:srgbClr val="090909">
                    <a:alpha val="0"/>
                  </a:srgbClr>
                </a:clrTo>
              </a:clrChange>
            </a:blip>
            <a:stretch>
              <a:fillRect/>
            </a:stretch>
          </p:blipFill>
          <p:spPr>
            <a:xfrm>
              <a:off x="3225946" y="3753138"/>
              <a:ext cx="84380" cy="136483"/>
            </a:xfrm>
            <a:prstGeom prst="rect">
              <a:avLst/>
            </a:prstGeom>
            <a:grpFill/>
          </p:spPr>
        </p:pic>
      </p:grpSp>
      <p:pic>
        <p:nvPicPr>
          <p:cNvPr id="19" name="Picture 18"/>
          <p:cNvPicPr>
            <a:picLocks noChangeAspect="1"/>
          </p:cNvPicPr>
          <p:nvPr/>
        </p:nvPicPr>
        <p:blipFill>
          <a:blip r:embed="rId4"/>
          <a:stretch>
            <a:fillRect/>
          </a:stretch>
        </p:blipFill>
        <p:spPr>
          <a:xfrm>
            <a:off x="8319694" y="1735945"/>
            <a:ext cx="111959" cy="181092"/>
          </a:xfrm>
          <a:prstGeom prst="rect">
            <a:avLst/>
          </a:prstGeom>
          <a:noFill/>
        </p:spPr>
      </p:pic>
      <p:pic>
        <p:nvPicPr>
          <p:cNvPr id="20" name="Picture 19"/>
          <p:cNvPicPr>
            <a:picLocks noChangeAspect="1"/>
          </p:cNvPicPr>
          <p:nvPr/>
        </p:nvPicPr>
        <p:blipFill>
          <a:blip r:embed="rId4"/>
          <a:stretch>
            <a:fillRect/>
          </a:stretch>
        </p:blipFill>
        <p:spPr>
          <a:xfrm>
            <a:off x="8075111" y="1392068"/>
            <a:ext cx="111959" cy="181092"/>
          </a:xfrm>
          <a:prstGeom prst="rect">
            <a:avLst/>
          </a:prstGeom>
          <a:noFill/>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0519" y="1376262"/>
            <a:ext cx="319058" cy="212705"/>
          </a:xfrm>
          <a:prstGeom prst="rect">
            <a:avLst/>
          </a:prstGeom>
        </p:spPr>
      </p:pic>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l="24551" t="28086" r="24655" b="27873"/>
          <a:stretch/>
        </p:blipFill>
        <p:spPr>
          <a:xfrm>
            <a:off x="8493337" y="1743026"/>
            <a:ext cx="261015" cy="174011"/>
          </a:xfrm>
          <a:prstGeom prst="rect">
            <a:avLst/>
          </a:prstGeom>
        </p:spPr>
      </p:pic>
      <p:pic>
        <p:nvPicPr>
          <p:cNvPr id="23" name="Picture 22"/>
          <p:cNvPicPr>
            <a:picLocks noChangeAspect="1"/>
          </p:cNvPicPr>
          <p:nvPr/>
        </p:nvPicPr>
        <p:blipFill rotWithShape="1">
          <a:blip r:embed="rId6">
            <a:extLst>
              <a:ext uri="{28A0092B-C50C-407E-A947-70E740481C1C}">
                <a14:useLocalDpi xmlns:a14="http://schemas.microsoft.com/office/drawing/2010/main" val="0"/>
              </a:ext>
            </a:extLst>
          </a:blip>
          <a:srcRect l="24551" t="28086" r="24655" b="27873"/>
          <a:stretch/>
        </p:blipFill>
        <p:spPr>
          <a:xfrm>
            <a:off x="4015126" y="1473143"/>
            <a:ext cx="261015" cy="174011"/>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959525" y="692645"/>
            <a:ext cx="263784" cy="131892"/>
          </a:xfrm>
          <a:prstGeom prst="rect">
            <a:avLst/>
          </a:prstGeom>
        </p:spPr>
      </p:pic>
      <p:pic>
        <p:nvPicPr>
          <p:cNvPr id="26" name="Picture 25"/>
          <p:cNvPicPr>
            <a:picLocks noChangeAspect="1"/>
          </p:cNvPicPr>
          <p:nvPr/>
        </p:nvPicPr>
        <p:blipFill rotWithShape="1">
          <a:blip r:embed="rId6">
            <a:extLst>
              <a:ext uri="{28A0092B-C50C-407E-A947-70E740481C1C}">
                <a14:useLocalDpi xmlns:a14="http://schemas.microsoft.com/office/drawing/2010/main" val="0"/>
              </a:ext>
            </a:extLst>
          </a:blip>
          <a:srcRect l="24551" t="28086" r="24655" b="27873"/>
          <a:stretch/>
        </p:blipFill>
        <p:spPr>
          <a:xfrm>
            <a:off x="5004326" y="1538396"/>
            <a:ext cx="261015" cy="174011"/>
          </a:xfrm>
          <a:prstGeom prst="rect">
            <a:avLst/>
          </a:prstGeom>
        </p:spPr>
      </p:pic>
      <p:pic>
        <p:nvPicPr>
          <p:cNvPr id="25" name="Picture 2"/>
          <p:cNvPicPr>
            <a:picLocks noChangeAspect="1" noChangeArrowheads="1"/>
          </p:cNvPicPr>
          <p:nvPr/>
        </p:nvPicPr>
        <p:blipFill>
          <a:blip r:embed="rId8" cstate="print">
            <a:extLst>
              <a:ext uri="{28A0092B-C50C-407E-A947-70E740481C1C}">
                <a14:useLocalDpi xmlns:a14="http://schemas.microsoft.com/office/drawing/2010/main"/>
              </a:ext>
            </a:extLst>
          </a:blip>
          <a:stretch>
            <a:fillRect/>
          </a:stretch>
        </p:blipFill>
        <p:spPr bwMode="auto">
          <a:xfrm>
            <a:off x="6676720" y="3290589"/>
            <a:ext cx="2175531" cy="1629172"/>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6252" y="3438750"/>
            <a:ext cx="2232948" cy="1488632"/>
          </a:xfrm>
          <a:prstGeom prst="rect">
            <a:avLst/>
          </a:prstGeom>
          <a:ln w="28575">
            <a:solidFill>
              <a:schemeClr val="bg1"/>
            </a:solidFill>
          </a:ln>
        </p:spPr>
      </p:pic>
      <p:sp>
        <p:nvSpPr>
          <p:cNvPr id="12" name="Content Placeholder 2"/>
          <p:cNvSpPr txBox="1">
            <a:spLocks/>
          </p:cNvSpPr>
          <p:nvPr/>
        </p:nvSpPr>
        <p:spPr>
          <a:xfrm>
            <a:off x="77127" y="632163"/>
            <a:ext cx="4180770" cy="2546346"/>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300" dirty="0">
                <a:solidFill>
                  <a:prstClr val="white"/>
                </a:solidFill>
              </a:rPr>
              <a:t>Ultimate portability: </a:t>
            </a:r>
          </a:p>
          <a:p>
            <a:pPr lvl="1"/>
            <a:r>
              <a:rPr lang="en-US" sz="1300" dirty="0">
                <a:solidFill>
                  <a:prstClr val="white"/>
                </a:solidFill>
              </a:rPr>
              <a:t>Aircraft as launch </a:t>
            </a:r>
            <a:r>
              <a:rPr lang="en-US" sz="1300" dirty="0" smtClean="0">
                <a:solidFill>
                  <a:prstClr val="white"/>
                </a:solidFill>
              </a:rPr>
              <a:t>platform </a:t>
            </a:r>
            <a:endParaRPr lang="en-US" sz="1300" dirty="0">
              <a:solidFill>
                <a:prstClr val="white"/>
              </a:solidFill>
            </a:endParaRPr>
          </a:p>
          <a:p>
            <a:pPr lvl="1"/>
            <a:r>
              <a:rPr lang="en-US" sz="1300" dirty="0" err="1">
                <a:solidFill>
                  <a:prstClr val="white"/>
                </a:solidFill>
              </a:rPr>
              <a:t>Trailerized</a:t>
            </a:r>
            <a:r>
              <a:rPr lang="en-US" sz="1300" dirty="0">
                <a:solidFill>
                  <a:prstClr val="white"/>
                </a:solidFill>
              </a:rPr>
              <a:t> ground support </a:t>
            </a:r>
            <a:r>
              <a:rPr lang="en-US" sz="1300" dirty="0" smtClean="0">
                <a:solidFill>
                  <a:prstClr val="white"/>
                </a:solidFill>
              </a:rPr>
              <a:t>equipment </a:t>
            </a:r>
            <a:endParaRPr lang="en-US" sz="1300" dirty="0">
              <a:solidFill>
                <a:prstClr val="white"/>
              </a:solidFill>
            </a:endParaRPr>
          </a:p>
          <a:p>
            <a:pPr lvl="1"/>
            <a:r>
              <a:rPr lang="en-US" sz="1300" dirty="0">
                <a:solidFill>
                  <a:prstClr val="white"/>
                </a:solidFill>
              </a:rPr>
              <a:t>Mobile mission </a:t>
            </a:r>
            <a:r>
              <a:rPr lang="en-US" sz="1300" dirty="0" smtClean="0">
                <a:solidFill>
                  <a:prstClr val="white"/>
                </a:solidFill>
              </a:rPr>
              <a:t>control</a:t>
            </a:r>
            <a:endParaRPr lang="en-US" sz="1300" dirty="0">
              <a:solidFill>
                <a:prstClr val="white"/>
              </a:solidFill>
            </a:endParaRPr>
          </a:p>
          <a:p>
            <a:endParaRPr lang="en-US" sz="1300" dirty="0">
              <a:solidFill>
                <a:prstClr val="white"/>
              </a:solidFill>
            </a:endParaRPr>
          </a:p>
          <a:p>
            <a:r>
              <a:rPr lang="en-US" sz="1300" dirty="0">
                <a:solidFill>
                  <a:prstClr val="white"/>
                </a:solidFill>
              </a:rPr>
              <a:t>Multiple launch sites for flexibility and resiliency</a:t>
            </a:r>
          </a:p>
          <a:p>
            <a:pPr lvl="1"/>
            <a:r>
              <a:rPr lang="en-US" sz="1300" dirty="0">
                <a:solidFill>
                  <a:prstClr val="white"/>
                </a:solidFill>
              </a:rPr>
              <a:t>Mojave, CA</a:t>
            </a:r>
          </a:p>
          <a:p>
            <a:pPr lvl="1"/>
            <a:r>
              <a:rPr lang="en-US" sz="1300" dirty="0">
                <a:solidFill>
                  <a:prstClr val="white"/>
                </a:solidFill>
              </a:rPr>
              <a:t>Shuttle Landing Facility, FL </a:t>
            </a:r>
          </a:p>
          <a:p>
            <a:pPr lvl="1"/>
            <a:r>
              <a:rPr lang="en-US" sz="1300" dirty="0">
                <a:solidFill>
                  <a:prstClr val="white"/>
                </a:solidFill>
              </a:rPr>
              <a:t>Guam</a:t>
            </a:r>
          </a:p>
          <a:p>
            <a:pPr lvl="1"/>
            <a:r>
              <a:rPr lang="en-US" sz="1300" dirty="0" smtClean="0">
                <a:solidFill>
                  <a:prstClr val="white"/>
                </a:solidFill>
              </a:rPr>
              <a:t>Oita, Japan</a:t>
            </a:r>
            <a:endParaRPr lang="en-US" sz="1300" dirty="0">
              <a:solidFill>
                <a:prstClr val="white"/>
              </a:solidFill>
            </a:endParaRPr>
          </a:p>
          <a:p>
            <a:pPr lvl="1"/>
            <a:r>
              <a:rPr lang="en-US" sz="1300" dirty="0">
                <a:solidFill>
                  <a:prstClr val="white"/>
                </a:solidFill>
              </a:rPr>
              <a:t>Cornwall, UK</a:t>
            </a:r>
          </a:p>
          <a:p>
            <a:endParaRPr lang="en-US" sz="1300" dirty="0">
              <a:solidFill>
                <a:prstClr val="white"/>
              </a:solidFill>
            </a:endParaRPr>
          </a:p>
        </p:txBody>
      </p:sp>
      <p:sp>
        <p:nvSpPr>
          <p:cNvPr id="8" name="Title 1"/>
          <p:cNvSpPr txBox="1">
            <a:spLocks/>
          </p:cNvSpPr>
          <p:nvPr/>
        </p:nvSpPr>
        <p:spPr>
          <a:xfrm>
            <a:off x="77127" y="84106"/>
            <a:ext cx="7879404" cy="584057"/>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598" b="1" dirty="0">
                <a:solidFill>
                  <a:prstClr val="white"/>
                </a:solidFill>
              </a:rPr>
              <a:t>Launch From Anywhere</a:t>
            </a:r>
          </a:p>
        </p:txBody>
      </p:sp>
      <p:pic>
        <p:nvPicPr>
          <p:cNvPr id="3" name="Picture 2"/>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630714" y="3438751"/>
            <a:ext cx="2232948" cy="1488632"/>
          </a:xfrm>
          <a:prstGeom prst="rect">
            <a:avLst/>
          </a:prstGeom>
          <a:ln w="28575">
            <a:solidFill>
              <a:schemeClr val="bg1"/>
            </a:solidFill>
          </a:ln>
        </p:spPr>
      </p:pic>
    </p:spTree>
    <p:extLst>
      <p:ext uri="{BB962C8B-B14F-4D97-AF65-F5344CB8AC3E}">
        <p14:creationId xmlns:p14="http://schemas.microsoft.com/office/powerpoint/2010/main" val="1222187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467745B-CD57-5740-8EBC-74D51DF8DAB6}" type="slidenum">
              <a:rPr lang="en-US" smtClean="0">
                <a:solidFill>
                  <a:srgbClr val="FFFFFF"/>
                </a:solidFill>
              </a:rPr>
              <a:pPr/>
              <a:t>4</a:t>
            </a:fld>
            <a:endParaRPr lang="en-US">
              <a:solidFill>
                <a:srgbClr val="FFFFFF"/>
              </a:solidFill>
            </a:endParaRPr>
          </a:p>
        </p:txBody>
      </p:sp>
      <p:sp>
        <p:nvSpPr>
          <p:cNvPr id="12" name="Title 1"/>
          <p:cNvSpPr>
            <a:spLocks noGrp="1"/>
          </p:cNvSpPr>
          <p:nvPr>
            <p:ph type="title"/>
          </p:nvPr>
        </p:nvSpPr>
        <p:spPr>
          <a:xfrm>
            <a:off x="2" y="132"/>
            <a:ext cx="9143998" cy="584598"/>
          </a:xfrm>
        </p:spPr>
        <p:txBody>
          <a:bodyPr>
            <a:normAutofit/>
          </a:bodyPr>
          <a:lstStyle/>
          <a:p>
            <a:r>
              <a:rPr lang="en-US" dirty="0" smtClean="0"/>
              <a:t> Responsive Launch: Founded on a Modular Approach</a:t>
            </a:r>
            <a:endParaRPr lang="en-US" dirty="0"/>
          </a:p>
        </p:txBody>
      </p:sp>
      <p:grpSp>
        <p:nvGrpSpPr>
          <p:cNvPr id="22" name="Group 21"/>
          <p:cNvGrpSpPr/>
          <p:nvPr/>
        </p:nvGrpSpPr>
        <p:grpSpPr>
          <a:xfrm>
            <a:off x="2" y="551174"/>
            <a:ext cx="5050437" cy="2016176"/>
            <a:chOff x="2" y="551174"/>
            <a:chExt cx="5050437" cy="2016176"/>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 y="848136"/>
              <a:ext cx="2273685" cy="1712423"/>
            </a:xfrm>
            <a:prstGeom prst="rect">
              <a:avLst/>
            </a:prstGeom>
            <a:ln w="19050">
              <a:solidFill>
                <a:schemeClr val="bg1"/>
              </a:solidFill>
            </a:ln>
          </p:spPr>
        </p:pic>
        <p:pic>
          <p:nvPicPr>
            <p:cNvPr id="9" name="Picture 8">
              <a:extLst>
                <a:ext uri="{FF2B5EF4-FFF2-40B4-BE49-F238E27FC236}">
                  <a16:creationId xmlns="" xmlns:a16="http://schemas.microsoft.com/office/drawing/2014/main" id="{FF09C610-01DA-A048-A4A9-92023E891C7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73687" y="848138"/>
              <a:ext cx="2776752" cy="1712422"/>
            </a:xfrm>
            <a:prstGeom prst="rect">
              <a:avLst/>
            </a:prstGeom>
            <a:ln w="19050">
              <a:solidFill>
                <a:schemeClr val="bg1"/>
              </a:solidFill>
            </a:ln>
          </p:spPr>
        </p:pic>
        <p:sp>
          <p:nvSpPr>
            <p:cNvPr id="24" name="Freeform 23"/>
            <p:cNvSpPr/>
            <p:nvPr/>
          </p:nvSpPr>
          <p:spPr>
            <a:xfrm>
              <a:off x="2119902" y="846616"/>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8315" y="551174"/>
              <a:ext cx="4173643" cy="276999"/>
            </a:xfrm>
            <a:prstGeom prst="rect">
              <a:avLst/>
            </a:prstGeom>
            <a:noFill/>
          </p:spPr>
          <p:txBody>
            <a:bodyPr wrap="none" rtlCol="0">
              <a:spAutoFit/>
            </a:bodyPr>
            <a:lstStyle/>
            <a:p>
              <a:r>
                <a:rPr lang="en-US" sz="1200" b="1" i="1" dirty="0" smtClean="0">
                  <a:solidFill>
                    <a:schemeClr val="bg1"/>
                  </a:solidFill>
                </a:rPr>
                <a:t>Vertically-integrated and high rate manufacturing base</a:t>
              </a:r>
              <a:endParaRPr lang="en-US" sz="1200" b="1" i="1" dirty="0">
                <a:solidFill>
                  <a:schemeClr val="bg1"/>
                </a:solidFill>
              </a:endParaRPr>
            </a:p>
          </p:txBody>
        </p:sp>
      </p:grpSp>
      <p:grpSp>
        <p:nvGrpSpPr>
          <p:cNvPr id="31" name="Group 30"/>
          <p:cNvGrpSpPr/>
          <p:nvPr/>
        </p:nvGrpSpPr>
        <p:grpSpPr>
          <a:xfrm>
            <a:off x="4905124" y="554587"/>
            <a:ext cx="4238876" cy="2012763"/>
            <a:chOff x="4905124" y="554587"/>
            <a:chExt cx="4238876" cy="2012763"/>
          </a:xfrm>
        </p:grpSpPr>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50703" t="1154" r="812" b="1895"/>
            <a:stretch/>
          </p:blipFill>
          <p:spPr>
            <a:xfrm>
              <a:off x="7621356" y="848137"/>
              <a:ext cx="1522644" cy="1712423"/>
            </a:xfrm>
            <a:prstGeom prst="rect">
              <a:avLst/>
            </a:prstGeom>
            <a:ln w="19050">
              <a:solidFill>
                <a:schemeClr val="bg1"/>
              </a:solidFill>
            </a:ln>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tretch/>
          </p:blipFill>
          <p:spPr>
            <a:xfrm>
              <a:off x="5050439" y="848646"/>
              <a:ext cx="2570917" cy="1711913"/>
            </a:xfrm>
            <a:prstGeom prst="rect">
              <a:avLst/>
            </a:prstGeom>
            <a:noFill/>
            <a:ln w="19050">
              <a:solidFill>
                <a:schemeClr val="bg1"/>
              </a:solidFill>
            </a:ln>
          </p:spPr>
        </p:pic>
        <p:sp>
          <p:nvSpPr>
            <p:cNvPr id="23" name="Freeform 22"/>
            <p:cNvSpPr/>
            <p:nvPr/>
          </p:nvSpPr>
          <p:spPr>
            <a:xfrm>
              <a:off x="4905124" y="848647"/>
              <a:ext cx="307570" cy="1715030"/>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7476340" y="846616"/>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5134153" y="554587"/>
              <a:ext cx="2956259" cy="276999"/>
            </a:xfrm>
            <a:prstGeom prst="rect">
              <a:avLst/>
            </a:prstGeom>
            <a:noFill/>
          </p:spPr>
          <p:txBody>
            <a:bodyPr wrap="none" rtlCol="0">
              <a:spAutoFit/>
            </a:bodyPr>
            <a:lstStyle/>
            <a:p>
              <a:r>
                <a:rPr lang="en-US" sz="1200" b="1" i="1" dirty="0" smtClean="0">
                  <a:solidFill>
                    <a:schemeClr val="bg1"/>
                  </a:solidFill>
                </a:rPr>
                <a:t>Globally transportable support assets</a:t>
              </a:r>
              <a:endParaRPr lang="en-US" sz="1200" b="1" i="1" dirty="0">
                <a:solidFill>
                  <a:schemeClr val="bg1"/>
                </a:solidFill>
              </a:endParaRPr>
            </a:p>
          </p:txBody>
        </p:sp>
      </p:grpSp>
      <p:grpSp>
        <p:nvGrpSpPr>
          <p:cNvPr id="36" name="Group 35"/>
          <p:cNvGrpSpPr/>
          <p:nvPr/>
        </p:nvGrpSpPr>
        <p:grpSpPr>
          <a:xfrm>
            <a:off x="-2228" y="2594148"/>
            <a:ext cx="5056368" cy="2023421"/>
            <a:chOff x="-2228" y="2594148"/>
            <a:chExt cx="5056368" cy="2023421"/>
          </a:xfrm>
        </p:grpSpPr>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7541" t="50473" r="61763" b="852"/>
            <a:stretch/>
          </p:blipFill>
          <p:spPr>
            <a:xfrm>
              <a:off x="2" y="2896835"/>
              <a:ext cx="1920240" cy="1712422"/>
            </a:xfrm>
            <a:prstGeom prst="rect">
              <a:avLst/>
            </a:prstGeom>
            <a:ln w="19050">
              <a:solidFill>
                <a:schemeClr val="bg1"/>
              </a:solidFill>
            </a:ln>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64637" t="50473" r="12905" b="852"/>
            <a:stretch/>
          </p:blipFill>
          <p:spPr>
            <a:xfrm>
              <a:off x="1920242" y="2896835"/>
              <a:ext cx="1404851" cy="1712422"/>
            </a:xfrm>
            <a:prstGeom prst="rect">
              <a:avLst/>
            </a:prstGeom>
            <a:ln w="19050">
              <a:solidFill>
                <a:schemeClr val="bg1"/>
              </a:solidFill>
            </a:ln>
          </p:spPr>
        </p:pic>
        <p:pic>
          <p:nvPicPr>
            <p:cNvPr id="15" name="Picture 14"/>
            <p:cNvPicPr>
              <a:picLocks noChangeAspect="1"/>
            </p:cNvPicPr>
            <p:nvPr/>
          </p:nvPicPr>
          <p:blipFill rotWithShape="1">
            <a:blip r:embed="rId7">
              <a:extLst>
                <a:ext uri="{28A0092B-C50C-407E-A947-70E740481C1C}">
                  <a14:useLocalDpi xmlns:a14="http://schemas.microsoft.com/office/drawing/2010/main" val="0"/>
                </a:ext>
              </a:extLst>
            </a:blip>
            <a:srcRect l="24293" r="13665"/>
            <a:stretch/>
          </p:blipFill>
          <p:spPr>
            <a:xfrm>
              <a:off x="3325093" y="2896835"/>
              <a:ext cx="1729047" cy="1712422"/>
            </a:xfrm>
            <a:prstGeom prst="rect">
              <a:avLst/>
            </a:prstGeom>
            <a:ln w="19050">
              <a:solidFill>
                <a:schemeClr val="bg1"/>
              </a:solidFill>
            </a:ln>
          </p:spPr>
        </p:pic>
        <p:sp>
          <p:nvSpPr>
            <p:cNvPr id="26" name="Freeform 25"/>
            <p:cNvSpPr/>
            <p:nvPr/>
          </p:nvSpPr>
          <p:spPr>
            <a:xfrm>
              <a:off x="1759961" y="2896835"/>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3171307" y="2891156"/>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2228" y="2594148"/>
              <a:ext cx="2696572" cy="276999"/>
            </a:xfrm>
            <a:prstGeom prst="rect">
              <a:avLst/>
            </a:prstGeom>
            <a:noFill/>
          </p:spPr>
          <p:txBody>
            <a:bodyPr wrap="none" rtlCol="0">
              <a:spAutoFit/>
            </a:bodyPr>
            <a:lstStyle/>
            <a:p>
              <a:r>
                <a:rPr lang="en-US" sz="1200" b="1" i="1" dirty="0" smtClean="0">
                  <a:solidFill>
                    <a:schemeClr val="bg1"/>
                  </a:solidFill>
                </a:rPr>
                <a:t>Fully mobile launch pad in the sky</a:t>
              </a:r>
              <a:endParaRPr lang="en-US" sz="1200" b="1" i="1" dirty="0">
                <a:solidFill>
                  <a:schemeClr val="bg1"/>
                </a:solidFill>
              </a:endParaRPr>
            </a:p>
          </p:txBody>
        </p:sp>
      </p:grpSp>
      <p:grpSp>
        <p:nvGrpSpPr>
          <p:cNvPr id="40" name="Group 39"/>
          <p:cNvGrpSpPr/>
          <p:nvPr/>
        </p:nvGrpSpPr>
        <p:grpSpPr>
          <a:xfrm>
            <a:off x="4877531" y="2596425"/>
            <a:ext cx="4266469" cy="2021144"/>
            <a:chOff x="4877531" y="2596425"/>
            <a:chExt cx="4266469" cy="2021144"/>
          </a:xfrm>
        </p:grpSpPr>
        <p:pic>
          <p:nvPicPr>
            <p:cNvPr id="1026" name="Picture 2" descr="Image result for mojave control tower"/>
            <p:cNvPicPr>
              <a:picLocks noChangeAspect="1" noChangeArrowheads="1"/>
            </p:cNvPicPr>
            <p:nvPr/>
          </p:nvPicPr>
          <p:blipFill rotWithShape="1">
            <a:blip r:embed="rId8">
              <a:extLst>
                <a:ext uri="{28A0092B-C50C-407E-A947-70E740481C1C}">
                  <a14:useLocalDpi xmlns:a14="http://schemas.microsoft.com/office/drawing/2010/main" val="0"/>
                </a:ext>
              </a:extLst>
            </a:blip>
            <a:srcRect l="28372" r="7032" b="12281"/>
            <a:stretch/>
          </p:blipFill>
          <p:spPr bwMode="auto">
            <a:xfrm>
              <a:off x="5050440" y="2896835"/>
              <a:ext cx="951349" cy="1712421"/>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Image result for cornwall newquay runway"/>
            <p:cNvPicPr>
              <a:picLocks noChangeAspect="1" noChangeArrowheads="1"/>
            </p:cNvPicPr>
            <p:nvPr/>
          </p:nvPicPr>
          <p:blipFill rotWithShape="1">
            <a:blip r:embed="rId9">
              <a:extLst>
                <a:ext uri="{28A0092B-C50C-407E-A947-70E740481C1C}">
                  <a14:useLocalDpi xmlns:a14="http://schemas.microsoft.com/office/drawing/2010/main" val="0"/>
                </a:ext>
              </a:extLst>
            </a:blip>
            <a:srcRect l="37121" r="33426"/>
            <a:stretch/>
          </p:blipFill>
          <p:spPr bwMode="auto">
            <a:xfrm>
              <a:off x="6019341" y="2896835"/>
              <a:ext cx="895809" cy="1712421"/>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grpSp>
          <p:nvGrpSpPr>
            <p:cNvPr id="18" name="Group 17"/>
            <p:cNvGrpSpPr>
              <a:grpSpLocks noChangeAspect="1"/>
            </p:cNvGrpSpPr>
            <p:nvPr/>
          </p:nvGrpSpPr>
          <p:grpSpPr>
            <a:xfrm>
              <a:off x="6932702" y="2896835"/>
              <a:ext cx="1109474" cy="1712421"/>
              <a:chOff x="3525604" y="1869339"/>
              <a:chExt cx="1669439" cy="2592763"/>
            </a:xfrm>
          </p:grpSpPr>
          <p:pic>
            <p:nvPicPr>
              <p:cNvPr id="19" name="Picture 2" descr="Image result for japan sunset miyajima airplane"/>
              <p:cNvPicPr>
                <a:picLocks noChangeAspect="1" noChangeArrowheads="1"/>
              </p:cNvPicPr>
              <p:nvPr/>
            </p:nvPicPr>
            <p:blipFill rotWithShape="1">
              <a:blip r:embed="rId10">
                <a:extLst>
                  <a:ext uri="{28A0092B-C50C-407E-A947-70E740481C1C}">
                    <a14:useLocalDpi xmlns:a14="http://schemas.microsoft.com/office/drawing/2010/main" val="0"/>
                  </a:ext>
                </a:extLst>
              </a:blip>
              <a:srcRect l="24573" t="7175" r="35761"/>
              <a:stretch/>
            </p:blipFill>
            <p:spPr bwMode="auto">
              <a:xfrm>
                <a:off x="3525604" y="1869339"/>
                <a:ext cx="1669439" cy="2592763"/>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11">
                <a:biLevel thresh="75000"/>
                <a:extLst>
                  <a:ext uri="{28A0092B-C50C-407E-A947-70E740481C1C}">
                    <a14:useLocalDpi xmlns:a14="http://schemas.microsoft.com/office/drawing/2010/main" val="0"/>
                  </a:ext>
                </a:extLst>
              </a:blip>
              <a:stretch>
                <a:fillRect/>
              </a:stretch>
            </p:blipFill>
            <p:spPr>
              <a:xfrm>
                <a:off x="3711838" y="2328969"/>
                <a:ext cx="820887" cy="461748"/>
              </a:xfrm>
              <a:prstGeom prst="rect">
                <a:avLst/>
              </a:prstGeom>
              <a:ln w="19050">
                <a:noFill/>
              </a:ln>
            </p:spPr>
          </p:pic>
        </p:grpSp>
        <p:pic>
          <p:nvPicPr>
            <p:cNvPr id="1030" name="Picture 6" descr="Image result for guam coastline runway"/>
            <p:cNvPicPr>
              <a:picLocks noChangeAspect="1" noChangeArrowheads="1"/>
            </p:cNvPicPr>
            <p:nvPr/>
          </p:nvPicPr>
          <p:blipFill rotWithShape="1">
            <a:blip r:embed="rId12">
              <a:extLst>
                <a:ext uri="{28A0092B-C50C-407E-A947-70E740481C1C}">
                  <a14:useLocalDpi xmlns:a14="http://schemas.microsoft.com/office/drawing/2010/main" val="0"/>
                </a:ext>
              </a:extLst>
            </a:blip>
            <a:srcRect l="37534" r="25689" b="12819"/>
            <a:stretch/>
          </p:blipFill>
          <p:spPr bwMode="auto">
            <a:xfrm>
              <a:off x="8056960" y="2896835"/>
              <a:ext cx="1087040" cy="1712422"/>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32" name="Freeform 31"/>
            <p:cNvSpPr/>
            <p:nvPr/>
          </p:nvSpPr>
          <p:spPr>
            <a:xfrm>
              <a:off x="4877531" y="2896835"/>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a:off x="5855396" y="2896835"/>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6768757" y="2896835"/>
              <a:ext cx="307570" cy="1720734"/>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7903175" y="2885477"/>
              <a:ext cx="307570" cy="1732091"/>
            </a:xfrm>
            <a:custGeom>
              <a:avLst/>
              <a:gdLst>
                <a:gd name="connsiteX0" fmla="*/ 174568 w 340822"/>
                <a:gd name="connsiteY0" fmla="*/ 8313 h 1737360"/>
                <a:gd name="connsiteX1" fmla="*/ 0 w 340822"/>
                <a:gd name="connsiteY1" fmla="*/ 1737360 h 1737360"/>
                <a:gd name="connsiteX2" fmla="*/ 166255 w 340822"/>
                <a:gd name="connsiteY2" fmla="*/ 1737360 h 1737360"/>
                <a:gd name="connsiteX3" fmla="*/ 340822 w 340822"/>
                <a:gd name="connsiteY3" fmla="*/ 0 h 1737360"/>
                <a:gd name="connsiteX4" fmla="*/ 174568 w 340822"/>
                <a:gd name="connsiteY4" fmla="*/ 8313 h 1737360"/>
                <a:gd name="connsiteX0" fmla="*/ 133005 w 340822"/>
                <a:gd name="connsiteY0" fmla="*/ 0 h 1745672"/>
                <a:gd name="connsiteX1" fmla="*/ 0 w 340822"/>
                <a:gd name="connsiteY1" fmla="*/ 1745672 h 1745672"/>
                <a:gd name="connsiteX2" fmla="*/ 166255 w 340822"/>
                <a:gd name="connsiteY2" fmla="*/ 1745672 h 1745672"/>
                <a:gd name="connsiteX3" fmla="*/ 340822 w 340822"/>
                <a:gd name="connsiteY3" fmla="*/ 8312 h 1745672"/>
                <a:gd name="connsiteX4" fmla="*/ 133005 w 340822"/>
                <a:gd name="connsiteY4" fmla="*/ 0 h 1745672"/>
                <a:gd name="connsiteX0" fmla="*/ 133005 w 315883"/>
                <a:gd name="connsiteY0" fmla="*/ 0 h 1745672"/>
                <a:gd name="connsiteX1" fmla="*/ 0 w 315883"/>
                <a:gd name="connsiteY1" fmla="*/ 1745672 h 1745672"/>
                <a:gd name="connsiteX2" fmla="*/ 166255 w 315883"/>
                <a:gd name="connsiteY2" fmla="*/ 1745672 h 1745672"/>
                <a:gd name="connsiteX3" fmla="*/ 315883 w 315883"/>
                <a:gd name="connsiteY3" fmla="*/ 8312 h 1745672"/>
                <a:gd name="connsiteX4" fmla="*/ 133005 w 315883"/>
                <a:gd name="connsiteY4" fmla="*/ 0 h 1745672"/>
                <a:gd name="connsiteX0" fmla="*/ 133005 w 315883"/>
                <a:gd name="connsiteY0" fmla="*/ 16626 h 1737360"/>
                <a:gd name="connsiteX1" fmla="*/ 0 w 315883"/>
                <a:gd name="connsiteY1" fmla="*/ 1737360 h 1737360"/>
                <a:gd name="connsiteX2" fmla="*/ 166255 w 315883"/>
                <a:gd name="connsiteY2" fmla="*/ 1737360 h 1737360"/>
                <a:gd name="connsiteX3" fmla="*/ 315883 w 315883"/>
                <a:gd name="connsiteY3" fmla="*/ 0 h 1737360"/>
                <a:gd name="connsiteX4" fmla="*/ 133005 w 315883"/>
                <a:gd name="connsiteY4" fmla="*/ 16626 h 1737360"/>
                <a:gd name="connsiteX0" fmla="*/ 133005 w 307570"/>
                <a:gd name="connsiteY0" fmla="*/ 8313 h 1729047"/>
                <a:gd name="connsiteX1" fmla="*/ 0 w 307570"/>
                <a:gd name="connsiteY1" fmla="*/ 1729047 h 1729047"/>
                <a:gd name="connsiteX2" fmla="*/ 166255 w 307570"/>
                <a:gd name="connsiteY2" fmla="*/ 1729047 h 1729047"/>
                <a:gd name="connsiteX3" fmla="*/ 307570 w 307570"/>
                <a:gd name="connsiteY3" fmla="*/ 0 h 1729047"/>
                <a:gd name="connsiteX4" fmla="*/ 133005 w 307570"/>
                <a:gd name="connsiteY4" fmla="*/ 8313 h 1729047"/>
                <a:gd name="connsiteX0" fmla="*/ 133005 w 307570"/>
                <a:gd name="connsiteY0" fmla="*/ 0 h 1720734"/>
                <a:gd name="connsiteX1" fmla="*/ 0 w 307570"/>
                <a:gd name="connsiteY1" fmla="*/ 1720734 h 1720734"/>
                <a:gd name="connsiteX2" fmla="*/ 166255 w 307570"/>
                <a:gd name="connsiteY2" fmla="*/ 1720734 h 1720734"/>
                <a:gd name="connsiteX3" fmla="*/ 307570 w 307570"/>
                <a:gd name="connsiteY3" fmla="*/ 0 h 1720734"/>
                <a:gd name="connsiteX4" fmla="*/ 133005 w 307570"/>
                <a:gd name="connsiteY4" fmla="*/ 0 h 1720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70" h="1720734">
                  <a:moveTo>
                    <a:pt x="133005" y="0"/>
                  </a:moveTo>
                  <a:lnTo>
                    <a:pt x="0" y="1720734"/>
                  </a:lnTo>
                  <a:lnTo>
                    <a:pt x="166255" y="1720734"/>
                  </a:lnTo>
                  <a:lnTo>
                    <a:pt x="307570" y="0"/>
                  </a:lnTo>
                  <a:lnTo>
                    <a:pt x="1330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5136249" y="2596425"/>
              <a:ext cx="3464410" cy="276999"/>
            </a:xfrm>
            <a:prstGeom prst="rect">
              <a:avLst/>
            </a:prstGeom>
            <a:noFill/>
          </p:spPr>
          <p:txBody>
            <a:bodyPr wrap="none" rtlCol="0">
              <a:spAutoFit/>
            </a:bodyPr>
            <a:lstStyle/>
            <a:p>
              <a:r>
                <a:rPr lang="en-US" sz="1200" b="1" i="1" dirty="0">
                  <a:solidFill>
                    <a:schemeClr val="bg1"/>
                  </a:solidFill>
                </a:rPr>
                <a:t>G</a:t>
              </a:r>
              <a:r>
                <a:rPr lang="en-US" sz="1200" b="1" i="1" dirty="0" smtClean="0">
                  <a:solidFill>
                    <a:schemeClr val="bg1"/>
                  </a:solidFill>
                </a:rPr>
                <a:t>rowing network of international spaceports</a:t>
              </a:r>
              <a:endParaRPr lang="en-US" sz="1200" b="1" i="1" dirty="0">
                <a:solidFill>
                  <a:schemeClr val="bg1"/>
                </a:solidFill>
              </a:endParaRPr>
            </a:p>
          </p:txBody>
        </p:sp>
      </p:grpSp>
    </p:spTree>
    <p:extLst>
      <p:ext uri="{BB962C8B-B14F-4D97-AF65-F5344CB8AC3E}">
        <p14:creationId xmlns:p14="http://schemas.microsoft.com/office/powerpoint/2010/main" val="287867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ircular Arrow 10"/>
          <p:cNvSpPr/>
          <p:nvPr/>
        </p:nvSpPr>
        <p:spPr>
          <a:xfrm rot="7954762">
            <a:off x="6990607" y="246763"/>
            <a:ext cx="1323022" cy="1782480"/>
          </a:xfrm>
          <a:prstGeom prst="circularArrow">
            <a:avLst>
              <a:gd name="adj1" fmla="val 4302"/>
              <a:gd name="adj2" fmla="val 835557"/>
              <a:gd name="adj3" fmla="val 19136943"/>
              <a:gd name="adj4" fmla="val 13499948"/>
              <a:gd name="adj5" fmla="val 47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83"/>
            <a:endParaRPr lang="en-US" sz="1349">
              <a:solidFill>
                <a:srgbClr val="000000"/>
              </a:solidFill>
            </a:endParaRPr>
          </a:p>
        </p:txBody>
      </p:sp>
      <p:pic>
        <p:nvPicPr>
          <p:cNvPr id="8" name="Picture 7"/>
          <p:cNvPicPr>
            <a:picLocks noChangeAspect="1"/>
          </p:cNvPicPr>
          <p:nvPr/>
        </p:nvPicPr>
        <p:blipFill>
          <a:blip r:embed="rId2">
            <a:clrChange>
              <a:clrFrom>
                <a:srgbClr val="FFFFFF"/>
              </a:clrFrom>
              <a:clrTo>
                <a:srgbClr val="FFFFFF">
                  <a:alpha val="0"/>
                </a:srgbClr>
              </a:clrTo>
            </a:clrChange>
          </a:blip>
          <a:stretch>
            <a:fillRect/>
          </a:stretch>
        </p:blipFill>
        <p:spPr>
          <a:xfrm>
            <a:off x="365019" y="792968"/>
            <a:ext cx="8085778" cy="1711993"/>
          </a:xfrm>
          <a:prstGeom prst="rect">
            <a:avLst/>
          </a:prstGeom>
        </p:spPr>
      </p:pic>
      <p:sp>
        <p:nvSpPr>
          <p:cNvPr id="2" name="Title 1"/>
          <p:cNvSpPr>
            <a:spLocks noGrp="1"/>
          </p:cNvSpPr>
          <p:nvPr>
            <p:ph type="title"/>
          </p:nvPr>
        </p:nvSpPr>
        <p:spPr>
          <a:xfrm>
            <a:off x="4230" y="2379"/>
            <a:ext cx="9135541" cy="584057"/>
          </a:xfrm>
        </p:spPr>
        <p:txBody>
          <a:bodyPr>
            <a:normAutofit/>
          </a:bodyPr>
          <a:lstStyle/>
          <a:p>
            <a:r>
              <a:rPr lang="en-US" dirty="0" smtClean="0"/>
              <a:t> </a:t>
            </a:r>
            <a:r>
              <a:rPr lang="en-US" dirty="0"/>
              <a:t>L1 “VIP” </a:t>
            </a:r>
            <a:r>
              <a:rPr lang="en-US" dirty="0" smtClean="0"/>
              <a:t>Exploration </a:t>
            </a:r>
            <a:r>
              <a:rPr lang="en-US" dirty="0"/>
              <a:t>3-Stage </a:t>
            </a:r>
            <a:r>
              <a:rPr lang="en-US" dirty="0" smtClean="0"/>
              <a:t>Variant for Interplanetary Missions</a:t>
            </a:r>
            <a:endParaRPr lang="en-US" dirty="0"/>
          </a:p>
        </p:txBody>
      </p:sp>
      <p:sp>
        <p:nvSpPr>
          <p:cNvPr id="4" name="Slide Number Placeholder 3"/>
          <p:cNvSpPr>
            <a:spLocks noGrp="1"/>
          </p:cNvSpPr>
          <p:nvPr>
            <p:ph type="sldNum" sz="quarter" idx="4294967295"/>
          </p:nvPr>
        </p:nvSpPr>
        <p:spPr>
          <a:xfrm>
            <a:off x="8511703" y="4827769"/>
            <a:ext cx="385232" cy="198014"/>
          </a:xfrm>
          <a:prstGeom prst="rect">
            <a:avLst/>
          </a:prstGeom>
        </p:spPr>
        <p:txBody>
          <a:bodyPr/>
          <a:lstStyle/>
          <a:p>
            <a:fld id="{7467745B-CD57-5740-8EBC-74D51DF8DAB6}" type="slidenum">
              <a:rPr lang="en-US" smtClean="0">
                <a:solidFill>
                  <a:srgbClr val="FFFFFF"/>
                </a:solidFill>
              </a:rPr>
              <a:pPr/>
              <a:t>5</a:t>
            </a:fld>
            <a:endParaRPr lang="en-US" dirty="0">
              <a:solidFill>
                <a:srgbClr val="FFFFFF"/>
              </a:solidFill>
            </a:endParaRPr>
          </a:p>
        </p:txBody>
      </p:sp>
      <p:sp>
        <p:nvSpPr>
          <p:cNvPr id="9" name="Content Placeholder 2"/>
          <p:cNvSpPr>
            <a:spLocks noGrp="1"/>
          </p:cNvSpPr>
          <p:nvPr>
            <p:ph idx="1"/>
          </p:nvPr>
        </p:nvSpPr>
        <p:spPr>
          <a:xfrm>
            <a:off x="131575" y="2537329"/>
            <a:ext cx="8815190" cy="1971010"/>
          </a:xfrm>
        </p:spPr>
        <p:txBody>
          <a:bodyPr>
            <a:noAutofit/>
          </a:bodyPr>
          <a:lstStyle/>
          <a:p>
            <a:r>
              <a:rPr lang="en-US" sz="1599" dirty="0"/>
              <a:t>L1 paired with an “</a:t>
            </a:r>
            <a:r>
              <a:rPr lang="en-US" sz="1599" dirty="0" smtClean="0"/>
              <a:t>EUS</a:t>
            </a:r>
            <a:r>
              <a:rPr lang="en-US" sz="1599" dirty="0"/>
              <a:t>” third stage shown forms an ideal exploration class launcher</a:t>
            </a:r>
          </a:p>
          <a:p>
            <a:r>
              <a:rPr lang="en-US" sz="1599" dirty="0"/>
              <a:t>Requires minimal changes to the existing 2-stage, mature L1 flight architecture</a:t>
            </a:r>
          </a:p>
          <a:p>
            <a:pPr lvl="0"/>
            <a:r>
              <a:rPr lang="en-US" sz="1599" dirty="0" smtClean="0"/>
              <a:t>Ample </a:t>
            </a:r>
            <a:r>
              <a:rPr lang="en-US" sz="1599" dirty="0"/>
              <a:t>packaging opportunity within existing L1 fairing </a:t>
            </a:r>
            <a:r>
              <a:rPr lang="en-US" sz="1599" dirty="0" smtClean="0"/>
              <a:t>volume</a:t>
            </a:r>
            <a:endParaRPr lang="en-US" sz="1599" dirty="0"/>
          </a:p>
          <a:p>
            <a:r>
              <a:rPr lang="en-US" sz="1599" dirty="0"/>
              <a:t>System fields from various low-inclination spaceports to further tailor inclination/declination targets of launch windows</a:t>
            </a:r>
          </a:p>
        </p:txBody>
      </p:sp>
      <p:sp>
        <p:nvSpPr>
          <p:cNvPr id="10" name="TextBox 9"/>
          <p:cNvSpPr txBox="1"/>
          <p:nvPr/>
        </p:nvSpPr>
        <p:spPr>
          <a:xfrm>
            <a:off x="5657188" y="614286"/>
            <a:ext cx="3069340" cy="522736"/>
          </a:xfrm>
          <a:prstGeom prst="rect">
            <a:avLst/>
          </a:prstGeom>
          <a:noFill/>
        </p:spPr>
        <p:txBody>
          <a:bodyPr wrap="square" rtlCol="0">
            <a:spAutoFit/>
          </a:bodyPr>
          <a:lstStyle/>
          <a:p>
            <a:pPr algn="r" defTabSz="685183"/>
            <a:r>
              <a:rPr lang="en-US" sz="1399" b="1" dirty="0">
                <a:solidFill>
                  <a:srgbClr val="000000"/>
                </a:solidFill>
              </a:rPr>
              <a:t>Encapsulated </a:t>
            </a:r>
            <a:r>
              <a:rPr lang="en-US" sz="1399" b="1" dirty="0" smtClean="0">
                <a:solidFill>
                  <a:srgbClr val="000000"/>
                </a:solidFill>
              </a:rPr>
              <a:t>Upper </a:t>
            </a:r>
            <a:r>
              <a:rPr lang="en-US" sz="1399" b="1" dirty="0">
                <a:solidFill>
                  <a:srgbClr val="000000"/>
                </a:solidFill>
              </a:rPr>
              <a:t>Stage</a:t>
            </a:r>
          </a:p>
          <a:p>
            <a:pPr algn="r" defTabSz="685183"/>
            <a:r>
              <a:rPr lang="en-US" sz="1399" b="1" dirty="0">
                <a:solidFill>
                  <a:srgbClr val="000000"/>
                </a:solidFill>
              </a:rPr>
              <a:t>(</a:t>
            </a:r>
            <a:r>
              <a:rPr lang="en-US" sz="1399" b="1" dirty="0" smtClean="0">
                <a:solidFill>
                  <a:srgbClr val="000000"/>
                </a:solidFill>
              </a:rPr>
              <a:t>EUS</a:t>
            </a:r>
            <a:r>
              <a:rPr lang="en-US" sz="1399" b="1" dirty="0">
                <a:solidFill>
                  <a:srgbClr val="000000"/>
                </a:solidFill>
              </a:rPr>
              <a:t>)</a:t>
            </a:r>
          </a:p>
        </p:txBody>
      </p:sp>
    </p:spTree>
    <p:extLst>
      <p:ext uri="{BB962C8B-B14F-4D97-AF65-F5344CB8AC3E}">
        <p14:creationId xmlns:p14="http://schemas.microsoft.com/office/powerpoint/2010/main" val="2158503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157557" y="995439"/>
            <a:ext cx="5718890" cy="773845"/>
          </a:xfrm>
          <a:prstGeom prst="roundRect">
            <a:avLst>
              <a:gd name="adj" fmla="val 12411"/>
            </a:avLst>
          </a:prstGeom>
          <a:solidFill>
            <a:schemeClr val="bg1"/>
          </a:solidFill>
          <a:ln w="38100">
            <a:solidFill>
              <a:srgbClr val="E10A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1" name="Rounded Rectangle 20"/>
          <p:cNvSpPr/>
          <p:nvPr/>
        </p:nvSpPr>
        <p:spPr>
          <a:xfrm>
            <a:off x="251247" y="1877088"/>
            <a:ext cx="2805279" cy="2735615"/>
          </a:xfrm>
          <a:prstGeom prst="roundRect">
            <a:avLst>
              <a:gd name="adj" fmla="val 3865"/>
            </a:avLst>
          </a:prstGeom>
          <a:solidFill>
            <a:schemeClr val="bg1"/>
          </a:solidFill>
          <a:ln w="38100">
            <a:solidFill>
              <a:srgbClr val="E10A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2" name="Rounded Rectangle 21"/>
          <p:cNvSpPr/>
          <p:nvPr/>
        </p:nvSpPr>
        <p:spPr>
          <a:xfrm>
            <a:off x="3157556" y="1875500"/>
            <a:ext cx="2805279" cy="2735615"/>
          </a:xfrm>
          <a:prstGeom prst="roundRect">
            <a:avLst>
              <a:gd name="adj" fmla="val 3865"/>
            </a:avLst>
          </a:prstGeom>
          <a:solidFill>
            <a:schemeClr val="bg1"/>
          </a:solidFill>
          <a:ln w="38100">
            <a:solidFill>
              <a:srgbClr val="E10A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3" name="Rounded Rectangle 22"/>
          <p:cNvSpPr/>
          <p:nvPr/>
        </p:nvSpPr>
        <p:spPr>
          <a:xfrm>
            <a:off x="6068912" y="1875500"/>
            <a:ext cx="2805279" cy="2735615"/>
          </a:xfrm>
          <a:prstGeom prst="roundRect">
            <a:avLst>
              <a:gd name="adj" fmla="val 3865"/>
            </a:avLst>
          </a:prstGeom>
          <a:solidFill>
            <a:schemeClr val="bg1"/>
          </a:solidFill>
          <a:ln w="38100">
            <a:solidFill>
              <a:srgbClr val="E10A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 name="Slide Number Placeholder 3"/>
          <p:cNvSpPr>
            <a:spLocks noGrp="1"/>
          </p:cNvSpPr>
          <p:nvPr>
            <p:ph type="sldNum" sz="quarter" idx="12"/>
          </p:nvPr>
        </p:nvSpPr>
        <p:spPr>
          <a:prstGeom prst="rect">
            <a:avLst/>
          </a:prstGeom>
        </p:spPr>
        <p:txBody>
          <a:bodyPr/>
          <a:lstStyle/>
          <a:p>
            <a:fld id="{7467745B-CD57-5740-8EBC-74D51DF8DAB6}" type="slidenum">
              <a:rPr lang="en-US" smtClean="0">
                <a:solidFill>
                  <a:srgbClr val="FFFFFF"/>
                </a:solidFill>
              </a:rPr>
              <a:pPr/>
              <a:t>6</a:t>
            </a:fld>
            <a:endParaRPr lang="en-US" dirty="0">
              <a:solidFill>
                <a:srgbClr val="FFFFFF"/>
              </a:solidFill>
            </a:endParaRPr>
          </a:p>
        </p:txBody>
      </p:sp>
      <p:sp>
        <p:nvSpPr>
          <p:cNvPr id="18" name="Content Placeholder 2"/>
          <p:cNvSpPr>
            <a:spLocks noGrp="1"/>
          </p:cNvSpPr>
          <p:nvPr>
            <p:ph type="subTitle" idx="1"/>
          </p:nvPr>
        </p:nvSpPr>
        <p:spPr>
          <a:xfrm>
            <a:off x="294790" y="498204"/>
            <a:ext cx="8370241" cy="458155"/>
          </a:xfrm>
        </p:spPr>
        <p:txBody>
          <a:bodyPr>
            <a:normAutofit lnSpcReduction="10000"/>
          </a:bodyPr>
          <a:lstStyle/>
          <a:p>
            <a:r>
              <a:rPr lang="en-US" sz="1400" dirty="0"/>
              <a:t>L1 air-launch ability enables high degree of access to low declinations at maximum performance, enabling longer launch windows and tailored access to various solar system </a:t>
            </a:r>
            <a:r>
              <a:rPr lang="en-US" sz="1400" dirty="0" smtClean="0"/>
              <a:t>targets</a:t>
            </a:r>
            <a:endParaRPr lang="en-US" sz="1400" dirty="0"/>
          </a:p>
        </p:txBody>
      </p:sp>
      <p:sp>
        <p:nvSpPr>
          <p:cNvPr id="2" name="Title 1"/>
          <p:cNvSpPr>
            <a:spLocks noGrp="1"/>
          </p:cNvSpPr>
          <p:nvPr>
            <p:ph type="title" idx="4294967295"/>
          </p:nvPr>
        </p:nvSpPr>
        <p:spPr>
          <a:xfrm>
            <a:off x="0" y="1588"/>
            <a:ext cx="9134475" cy="584200"/>
          </a:xfrm>
        </p:spPr>
        <p:txBody>
          <a:bodyPr>
            <a:normAutofit/>
          </a:bodyPr>
          <a:lstStyle/>
          <a:p>
            <a:r>
              <a:rPr lang="en-US" dirty="0" smtClean="0">
                <a:solidFill>
                  <a:schemeClr val="bg1"/>
                </a:solidFill>
              </a:rPr>
              <a:t> L1 “VIP” Exploration 3-Stage </a:t>
            </a:r>
            <a:r>
              <a:rPr lang="en-US" dirty="0" smtClean="0">
                <a:solidFill>
                  <a:schemeClr val="bg1"/>
                </a:solidFill>
              </a:rPr>
              <a:t>Variant </a:t>
            </a:r>
            <a:r>
              <a:rPr lang="en-US" dirty="0">
                <a:solidFill>
                  <a:schemeClr val="bg1"/>
                </a:solidFill>
              </a:rPr>
              <a:t>for Interplanetary Missions</a:t>
            </a:r>
            <a:endParaRPr lang="en-US" dirty="0">
              <a:solidFill>
                <a:schemeClr val="bg1"/>
              </a:solidFill>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630" t="4408" r="6902"/>
          <a:stretch/>
        </p:blipFill>
        <p:spPr>
          <a:xfrm>
            <a:off x="304802" y="1926769"/>
            <a:ext cx="2699657" cy="2041477"/>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899" t="5053" r="6520"/>
          <a:stretch/>
        </p:blipFill>
        <p:spPr>
          <a:xfrm>
            <a:off x="3205845" y="1943098"/>
            <a:ext cx="2699658" cy="2025147"/>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645" t="4388" r="7516"/>
          <a:stretch/>
        </p:blipFill>
        <p:spPr>
          <a:xfrm>
            <a:off x="6128659" y="1948541"/>
            <a:ext cx="2721428" cy="2049716"/>
          </a:xfrm>
          <a:prstGeom prst="rect">
            <a:avLst/>
          </a:prstGeom>
        </p:spPr>
      </p:pic>
      <p:pic>
        <p:nvPicPr>
          <p:cNvPr id="1026" name="Picture 2" descr="Eros - PIA02923 (color).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924800" y="2802076"/>
            <a:ext cx="764678" cy="843158"/>
          </a:xfrm>
          <a:prstGeom prst="roundRect">
            <a:avLst>
              <a:gd name="adj" fmla="val 16667"/>
            </a:avLst>
          </a:prstGeom>
          <a:ln>
            <a:noFill/>
          </a:ln>
          <a:effectLst>
            <a:outerShdw blurRad="76200" dist="38100" dir="78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 name="Picture 4" descr="Image result for mars"/>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937242" y="2973399"/>
            <a:ext cx="980313" cy="7352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270192" y="3101564"/>
            <a:ext cx="580774" cy="530892"/>
          </a:xfrm>
          <a:prstGeom prst="rect">
            <a:avLst/>
          </a:prstGeom>
        </p:spPr>
      </p:pic>
      <p:sp>
        <p:nvSpPr>
          <p:cNvPr id="12" name="TextBox 11"/>
          <p:cNvSpPr txBox="1"/>
          <p:nvPr/>
        </p:nvSpPr>
        <p:spPr>
          <a:xfrm>
            <a:off x="484359" y="3893694"/>
            <a:ext cx="1728361" cy="645733"/>
          </a:xfrm>
          <a:prstGeom prst="rect">
            <a:avLst/>
          </a:prstGeom>
          <a:noFill/>
        </p:spPr>
        <p:txBody>
          <a:bodyPr wrap="none" rtlCol="0">
            <a:spAutoFit/>
          </a:bodyPr>
          <a:lstStyle/>
          <a:p>
            <a:pPr defTabSz="685183"/>
            <a:r>
              <a:rPr lang="en-US" sz="1199" b="1" u="sng" dirty="0">
                <a:solidFill>
                  <a:srgbClr val="000000"/>
                </a:solidFill>
              </a:rPr>
              <a:t>Venus 2023</a:t>
            </a:r>
          </a:p>
          <a:p>
            <a:pPr defTabSz="685183"/>
            <a:r>
              <a:rPr lang="en-US" sz="1199" b="1" dirty="0">
                <a:solidFill>
                  <a:srgbClr val="000000"/>
                </a:solidFill>
              </a:rPr>
              <a:t>C3: </a:t>
            </a:r>
            <a:r>
              <a:rPr lang="en-US" sz="1199" dirty="0">
                <a:solidFill>
                  <a:srgbClr val="000000"/>
                </a:solidFill>
              </a:rPr>
              <a:t>~8 to 14 km</a:t>
            </a:r>
            <a:r>
              <a:rPr lang="en-US" sz="1199" baseline="30000" dirty="0">
                <a:solidFill>
                  <a:srgbClr val="000000"/>
                </a:solidFill>
              </a:rPr>
              <a:t>2</a:t>
            </a:r>
            <a:r>
              <a:rPr lang="en-US" sz="1199" dirty="0">
                <a:solidFill>
                  <a:srgbClr val="000000"/>
                </a:solidFill>
              </a:rPr>
              <a:t>/sec</a:t>
            </a:r>
            <a:r>
              <a:rPr lang="en-US" sz="1199" baseline="30000" dirty="0">
                <a:solidFill>
                  <a:srgbClr val="000000"/>
                </a:solidFill>
              </a:rPr>
              <a:t>2</a:t>
            </a:r>
            <a:r>
              <a:rPr lang="en-US" sz="1199" dirty="0">
                <a:solidFill>
                  <a:srgbClr val="000000"/>
                </a:solidFill>
              </a:rPr>
              <a:t> </a:t>
            </a:r>
          </a:p>
          <a:p>
            <a:pPr defTabSz="685183"/>
            <a:r>
              <a:rPr lang="en-US" sz="1199" b="1" dirty="0">
                <a:solidFill>
                  <a:srgbClr val="000000"/>
                </a:solidFill>
              </a:rPr>
              <a:t>Up to ~70 kg payload</a:t>
            </a:r>
          </a:p>
        </p:txBody>
      </p:sp>
      <p:sp>
        <p:nvSpPr>
          <p:cNvPr id="15" name="TextBox 14"/>
          <p:cNvSpPr txBox="1"/>
          <p:nvPr/>
        </p:nvSpPr>
        <p:spPr>
          <a:xfrm>
            <a:off x="3349156" y="3888260"/>
            <a:ext cx="1806835" cy="645733"/>
          </a:xfrm>
          <a:prstGeom prst="rect">
            <a:avLst/>
          </a:prstGeom>
          <a:noFill/>
        </p:spPr>
        <p:txBody>
          <a:bodyPr wrap="none" rtlCol="0">
            <a:spAutoFit/>
          </a:bodyPr>
          <a:lstStyle/>
          <a:p>
            <a:pPr defTabSz="685183"/>
            <a:r>
              <a:rPr lang="en-US" sz="1199" b="1" u="sng" dirty="0">
                <a:solidFill>
                  <a:srgbClr val="000000"/>
                </a:solidFill>
              </a:rPr>
              <a:t>Mars 2023</a:t>
            </a:r>
          </a:p>
          <a:p>
            <a:pPr defTabSz="685183"/>
            <a:r>
              <a:rPr lang="en-US" sz="1199" b="1" dirty="0">
                <a:solidFill>
                  <a:srgbClr val="000000"/>
                </a:solidFill>
              </a:rPr>
              <a:t>C3: </a:t>
            </a:r>
            <a:r>
              <a:rPr lang="en-US" sz="1199" dirty="0">
                <a:solidFill>
                  <a:srgbClr val="000000"/>
                </a:solidFill>
              </a:rPr>
              <a:t>~14 to 20 km</a:t>
            </a:r>
            <a:r>
              <a:rPr lang="en-US" sz="1199" baseline="30000" dirty="0">
                <a:solidFill>
                  <a:srgbClr val="000000"/>
                </a:solidFill>
              </a:rPr>
              <a:t>2</a:t>
            </a:r>
            <a:r>
              <a:rPr lang="en-US" sz="1199" dirty="0">
                <a:solidFill>
                  <a:srgbClr val="000000"/>
                </a:solidFill>
              </a:rPr>
              <a:t>/sec</a:t>
            </a:r>
            <a:r>
              <a:rPr lang="en-US" sz="1199" baseline="30000" dirty="0">
                <a:solidFill>
                  <a:srgbClr val="000000"/>
                </a:solidFill>
              </a:rPr>
              <a:t>2</a:t>
            </a:r>
            <a:r>
              <a:rPr lang="en-US" sz="1199" dirty="0">
                <a:solidFill>
                  <a:srgbClr val="000000"/>
                </a:solidFill>
              </a:rPr>
              <a:t> </a:t>
            </a:r>
          </a:p>
          <a:p>
            <a:pPr defTabSz="685183"/>
            <a:r>
              <a:rPr lang="en-US" sz="1199" b="1" dirty="0">
                <a:solidFill>
                  <a:srgbClr val="000000"/>
                </a:solidFill>
              </a:rPr>
              <a:t>Up to ~50 kg payload</a:t>
            </a:r>
          </a:p>
        </p:txBody>
      </p:sp>
      <p:sp>
        <p:nvSpPr>
          <p:cNvPr id="16" name="TextBox 15"/>
          <p:cNvSpPr txBox="1"/>
          <p:nvPr/>
        </p:nvSpPr>
        <p:spPr>
          <a:xfrm>
            <a:off x="6317155" y="3918270"/>
            <a:ext cx="1806835" cy="645733"/>
          </a:xfrm>
          <a:prstGeom prst="rect">
            <a:avLst/>
          </a:prstGeom>
          <a:noFill/>
        </p:spPr>
        <p:txBody>
          <a:bodyPr wrap="none" rtlCol="0">
            <a:spAutoFit/>
          </a:bodyPr>
          <a:lstStyle/>
          <a:p>
            <a:pPr defTabSz="685183"/>
            <a:r>
              <a:rPr lang="en-US" sz="1199" b="1" u="sng" dirty="0"/>
              <a:t>Eros Asteroid 2021</a:t>
            </a:r>
          </a:p>
          <a:p>
            <a:pPr defTabSz="685183"/>
            <a:r>
              <a:rPr lang="en-US" sz="1199" b="1" dirty="0"/>
              <a:t>C3: </a:t>
            </a:r>
            <a:r>
              <a:rPr lang="en-US" sz="1199" dirty="0"/>
              <a:t>~14 to 20 km</a:t>
            </a:r>
            <a:r>
              <a:rPr lang="en-US" sz="1199" baseline="30000" dirty="0"/>
              <a:t>2</a:t>
            </a:r>
            <a:r>
              <a:rPr lang="en-US" sz="1199" dirty="0"/>
              <a:t>/sec</a:t>
            </a:r>
            <a:r>
              <a:rPr lang="en-US" sz="1199" baseline="30000" dirty="0"/>
              <a:t>2</a:t>
            </a:r>
            <a:r>
              <a:rPr lang="en-US" sz="1199" dirty="0"/>
              <a:t> </a:t>
            </a:r>
          </a:p>
          <a:p>
            <a:pPr defTabSz="685183"/>
            <a:r>
              <a:rPr lang="en-US" sz="1199" b="1" dirty="0"/>
              <a:t>Up to ~50 kg payload</a:t>
            </a:r>
          </a:p>
        </p:txBody>
      </p:sp>
      <p:sp>
        <p:nvSpPr>
          <p:cNvPr id="17" name="TextBox 16"/>
          <p:cNvSpPr txBox="1"/>
          <p:nvPr/>
        </p:nvSpPr>
        <p:spPr>
          <a:xfrm>
            <a:off x="106440" y="1087746"/>
            <a:ext cx="2833619" cy="584234"/>
          </a:xfrm>
          <a:prstGeom prst="rect">
            <a:avLst/>
          </a:prstGeom>
          <a:noFill/>
        </p:spPr>
        <p:txBody>
          <a:bodyPr wrap="square" rtlCol="0">
            <a:spAutoFit/>
          </a:bodyPr>
          <a:lstStyle/>
          <a:p>
            <a:pPr defTabSz="685183"/>
            <a:r>
              <a:rPr lang="en-US" sz="1599" b="1" dirty="0">
                <a:solidFill>
                  <a:srgbClr val="E10A0A"/>
                </a:solidFill>
              </a:rPr>
              <a:t>Launch Window &amp; Performance Examples</a:t>
            </a:r>
          </a:p>
        </p:txBody>
      </p:sp>
      <p:sp>
        <p:nvSpPr>
          <p:cNvPr id="20" name="TextBox 19"/>
          <p:cNvSpPr txBox="1"/>
          <p:nvPr/>
        </p:nvSpPr>
        <p:spPr>
          <a:xfrm>
            <a:off x="4731805" y="1061672"/>
            <a:ext cx="3091959" cy="645733"/>
          </a:xfrm>
          <a:prstGeom prst="rect">
            <a:avLst/>
          </a:prstGeom>
          <a:noFill/>
        </p:spPr>
        <p:txBody>
          <a:bodyPr wrap="none" rtlCol="0">
            <a:spAutoFit/>
          </a:bodyPr>
          <a:lstStyle/>
          <a:p>
            <a:pPr defTabSz="685183"/>
            <a:r>
              <a:rPr lang="en-US" sz="1199" b="1" u="sng" dirty="0">
                <a:solidFill>
                  <a:sysClr val="windowText" lastClr="000000"/>
                </a:solidFill>
              </a:rPr>
              <a:t>Daily Cis-Lunar TLI or Lagrange Access</a:t>
            </a:r>
          </a:p>
          <a:p>
            <a:pPr defTabSz="685183"/>
            <a:r>
              <a:rPr lang="en-US" sz="1199" b="1" dirty="0">
                <a:solidFill>
                  <a:sysClr val="windowText" lastClr="000000"/>
                </a:solidFill>
              </a:rPr>
              <a:t>C3: </a:t>
            </a:r>
            <a:r>
              <a:rPr lang="en-US" sz="1199" dirty="0">
                <a:solidFill>
                  <a:sysClr val="windowText" lastClr="000000"/>
                </a:solidFill>
              </a:rPr>
              <a:t>-1 to 0 km</a:t>
            </a:r>
            <a:r>
              <a:rPr lang="en-US" sz="1199" baseline="30000" dirty="0">
                <a:solidFill>
                  <a:sysClr val="windowText" lastClr="000000"/>
                </a:solidFill>
              </a:rPr>
              <a:t>2</a:t>
            </a:r>
            <a:r>
              <a:rPr lang="en-US" sz="1199" dirty="0">
                <a:solidFill>
                  <a:sysClr val="windowText" lastClr="000000"/>
                </a:solidFill>
              </a:rPr>
              <a:t>/sec</a:t>
            </a:r>
            <a:r>
              <a:rPr lang="en-US" sz="1199" baseline="30000" dirty="0">
                <a:solidFill>
                  <a:sysClr val="windowText" lastClr="000000"/>
                </a:solidFill>
              </a:rPr>
              <a:t>2</a:t>
            </a:r>
            <a:endParaRPr lang="en-US" sz="1199" dirty="0">
              <a:solidFill>
                <a:sysClr val="windowText" lastClr="000000"/>
              </a:solidFill>
            </a:endParaRPr>
          </a:p>
          <a:p>
            <a:pPr defTabSz="685183"/>
            <a:r>
              <a:rPr lang="en-US" sz="1199" b="1" dirty="0">
                <a:solidFill>
                  <a:sysClr val="windowText" lastClr="000000"/>
                </a:solidFill>
              </a:rPr>
              <a:t>Up to ~100 kg payload</a:t>
            </a:r>
          </a:p>
        </p:txBody>
      </p:sp>
      <p:pic>
        <p:nvPicPr>
          <p:cNvPr id="24" name="Picture 4" descr="Image result for earth hi res white background .png"/>
          <p:cNvPicPr>
            <a:picLocks noChangeAspect="1" noChangeArrowheads="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16200000">
            <a:off x="3619989" y="790597"/>
            <a:ext cx="385834" cy="153666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moon"/>
          <p:cNvPicPr>
            <a:picLocks noChangeAspect="1" noChangeArrowheads="1"/>
          </p:cNvPicPr>
          <p:nvPr/>
        </p:nvPicPr>
        <p:blipFill>
          <a:blip r:embed="rId9"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151682" y="1144275"/>
            <a:ext cx="408591" cy="408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838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67745B-CD57-5740-8EBC-74D51DF8DAB6}" type="slidenum">
              <a:rPr lang="en-US" smtClean="0">
                <a:solidFill>
                  <a:srgbClr val="FFFFFF"/>
                </a:solidFill>
              </a:rPr>
              <a:pPr/>
              <a:t>7</a:t>
            </a:fld>
            <a:endParaRPr lang="en-US" dirty="0">
              <a:solidFill>
                <a:srgbClr val="FFFFFF"/>
              </a:solidFill>
            </a:endParaRPr>
          </a:p>
        </p:txBody>
      </p:sp>
      <p:pic>
        <p:nvPicPr>
          <p:cNvPr id="5" name="Picture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8964" y="577922"/>
            <a:ext cx="3221355" cy="2066610"/>
          </a:xfrm>
          <a:prstGeom prst="rect">
            <a:avLst/>
          </a:prstGeom>
        </p:spPr>
      </p:pic>
      <p:pic>
        <p:nvPicPr>
          <p:cNvPr id="6"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8963" y="2362125"/>
            <a:ext cx="3209779" cy="2221457"/>
          </a:xfrm>
          <a:prstGeom prst="rect">
            <a:avLst/>
          </a:prstGeom>
        </p:spPr>
      </p:pic>
      <p:sp>
        <p:nvSpPr>
          <p:cNvPr id="7" name="TextBox 6"/>
          <p:cNvSpPr txBox="1"/>
          <p:nvPr/>
        </p:nvSpPr>
        <p:spPr>
          <a:xfrm>
            <a:off x="98384" y="1880894"/>
            <a:ext cx="1250070" cy="369332"/>
          </a:xfrm>
          <a:prstGeom prst="rect">
            <a:avLst/>
          </a:prstGeom>
          <a:noFill/>
        </p:spPr>
        <p:txBody>
          <a:bodyPr wrap="square" rtlCol="0">
            <a:spAutoFit/>
          </a:bodyPr>
          <a:lstStyle/>
          <a:p>
            <a:r>
              <a:rPr lang="en-US" sz="900" b="1" i="1" dirty="0" smtClean="0"/>
              <a:t>Launches to Northern Azimuths</a:t>
            </a:r>
            <a:endParaRPr lang="en-US" sz="900" b="1" i="1" dirty="0"/>
          </a:p>
        </p:txBody>
      </p:sp>
      <p:sp>
        <p:nvSpPr>
          <p:cNvPr id="8" name="TextBox 7"/>
          <p:cNvSpPr txBox="1"/>
          <p:nvPr/>
        </p:nvSpPr>
        <p:spPr>
          <a:xfrm>
            <a:off x="98384" y="3323871"/>
            <a:ext cx="1325301" cy="369332"/>
          </a:xfrm>
          <a:prstGeom prst="rect">
            <a:avLst/>
          </a:prstGeom>
          <a:noFill/>
        </p:spPr>
        <p:txBody>
          <a:bodyPr wrap="square" rtlCol="0">
            <a:spAutoFit/>
          </a:bodyPr>
          <a:lstStyle/>
          <a:p>
            <a:r>
              <a:rPr lang="en-US" sz="900" b="1" i="1" dirty="0" smtClean="0"/>
              <a:t>Launches to Southern Azimuths</a:t>
            </a:r>
            <a:endParaRPr lang="en-US" sz="900" b="1" i="1" dirty="0"/>
          </a:p>
        </p:txBody>
      </p:sp>
      <p:sp>
        <p:nvSpPr>
          <p:cNvPr id="9" name="Title 1"/>
          <p:cNvSpPr>
            <a:spLocks noGrp="1"/>
          </p:cNvSpPr>
          <p:nvPr>
            <p:ph type="title"/>
          </p:nvPr>
        </p:nvSpPr>
        <p:spPr>
          <a:xfrm>
            <a:off x="4230" y="2379"/>
            <a:ext cx="9135541" cy="584057"/>
          </a:xfrm>
        </p:spPr>
        <p:txBody>
          <a:bodyPr>
            <a:normAutofit/>
          </a:bodyPr>
          <a:lstStyle/>
          <a:p>
            <a:r>
              <a:rPr lang="en-US" dirty="0" smtClean="0"/>
              <a:t> Air-Launch Enables Highest Degree of Exploration Access</a:t>
            </a:r>
            <a:endParaRPr lang="en-US" dirty="0"/>
          </a:p>
        </p:txBody>
      </p:sp>
      <p:sp>
        <p:nvSpPr>
          <p:cNvPr id="10" name="Content Placeholder 2"/>
          <p:cNvSpPr>
            <a:spLocks noGrp="1"/>
          </p:cNvSpPr>
          <p:nvPr>
            <p:ph idx="1"/>
          </p:nvPr>
        </p:nvSpPr>
        <p:spPr>
          <a:xfrm>
            <a:off x="3557649" y="736092"/>
            <a:ext cx="5343289" cy="1971010"/>
          </a:xfrm>
        </p:spPr>
        <p:txBody>
          <a:bodyPr>
            <a:noAutofit/>
          </a:bodyPr>
          <a:lstStyle/>
          <a:p>
            <a:r>
              <a:rPr lang="en-US" sz="1599" dirty="0" smtClean="0"/>
              <a:t>Air-launch can send interplanetary spacecraft where other vehicles sometimes cannot</a:t>
            </a:r>
          </a:p>
          <a:p>
            <a:endParaRPr lang="en-US" sz="1599" dirty="0"/>
          </a:p>
          <a:p>
            <a:r>
              <a:rPr lang="en-US" sz="1599" dirty="0" smtClean="0"/>
              <a:t>Varying the rocket release site enables high degree of precision in optimizing interplanetary launch</a:t>
            </a:r>
            <a:endParaRPr lang="en-US" sz="1599" dirty="0"/>
          </a:p>
          <a:p>
            <a:endParaRPr lang="en-US" sz="1599" dirty="0" smtClean="0"/>
          </a:p>
          <a:p>
            <a:r>
              <a:rPr lang="en-US" sz="1599" dirty="0" smtClean="0"/>
              <a:t>Escape trajectories can reach azimuths and inclinations that ground vehicles cannot due to launch corridor restrictions or population overflight</a:t>
            </a:r>
          </a:p>
          <a:p>
            <a:endParaRPr lang="en-US" sz="1599" dirty="0"/>
          </a:p>
          <a:p>
            <a:r>
              <a:rPr lang="en-US" sz="1599" dirty="0" smtClean="0"/>
              <a:t>Result: Maximized payload performance, increased precision, and longer launch windows when targeting missions far beyond Earth orbit</a:t>
            </a:r>
            <a:endParaRPr lang="en-US" sz="1599" dirty="0"/>
          </a:p>
        </p:txBody>
      </p:sp>
    </p:spTree>
    <p:extLst>
      <p:ext uri="{BB962C8B-B14F-4D97-AF65-F5344CB8AC3E}">
        <p14:creationId xmlns:p14="http://schemas.microsoft.com/office/powerpoint/2010/main" val="399094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53" y="0"/>
            <a:ext cx="9141293" cy="5143500"/>
          </a:xfrm>
          <a:prstGeom prst="rect">
            <a:avLst/>
          </a:prstGeom>
        </p:spPr>
      </p:pic>
    </p:spTree>
    <p:extLst>
      <p:ext uri="{BB962C8B-B14F-4D97-AF65-F5344CB8AC3E}">
        <p14:creationId xmlns:p14="http://schemas.microsoft.com/office/powerpoint/2010/main" val="3071104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Tree>
    <p:extLst>
      <p:ext uri="{BB962C8B-B14F-4D97-AF65-F5344CB8AC3E}">
        <p14:creationId xmlns:p14="http://schemas.microsoft.com/office/powerpoint/2010/main" val="2891408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3_Office Theme">
  <a:themeElements>
    <a:clrScheme name="Custom 1">
      <a:dk1>
        <a:srgbClr val="000000"/>
      </a:dk1>
      <a:lt1>
        <a:srgbClr val="FFFFFF"/>
      </a:lt1>
      <a:dk2>
        <a:srgbClr val="000000"/>
      </a:dk2>
      <a:lt2>
        <a:srgbClr val="FFFFFF"/>
      </a:lt2>
      <a:accent1>
        <a:srgbClr val="DDDDDD"/>
      </a:accent1>
      <a:accent2>
        <a:srgbClr val="B2B2B2"/>
      </a:accent2>
      <a:accent3>
        <a:srgbClr val="969696"/>
      </a:accent3>
      <a:accent4>
        <a:srgbClr val="808080"/>
      </a:accent4>
      <a:accent5>
        <a:srgbClr val="5F5F5F"/>
      </a:accent5>
      <a:accent6>
        <a:srgbClr val="4D4D4D"/>
      </a:accent6>
      <a:hlink>
        <a:srgbClr val="E10909"/>
      </a:hlink>
      <a:folHlink>
        <a:srgbClr val="E1090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emplate-VO_1.1" id="{9714FACD-8015-B946-9008-3ECEFC56591D}" vid="{FB0FD06F-6C89-EC40-ADF9-CEE020F9729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bg2"/>
          </a:solidFill>
        </a:ln>
        <a:effectLst>
          <a:glow rad="63500">
            <a:schemeClr val="accent1">
              <a:alpha val="40000"/>
            </a:schemeClr>
          </a:glow>
        </a:effectLst>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bg2"/>
          </a:solidFill>
        </a:ln>
        <a:effectLst>
          <a:glow rad="63500">
            <a:schemeClr val="accent1">
              <a:alpha val="40000"/>
            </a:schemeClr>
          </a:glow>
        </a:effectLst>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ad00fd65-3a0a-4ff9-9c91-375dc685fb37">PMZE664WUNJW-1664480862-1084</_dlc_DocId>
    <_dlc_DocIdUrl xmlns="ad00fd65-3a0a-4ff9-9c91-375dc685fb37">
      <Url>https://sp.virgingalactic.com/LauncherOne/L1BusinessDevelopment/_layouts/15/DocIdRedir.aspx?ID=PMZE664WUNJW-1664480862-1084</Url>
      <Description>PMZE664WUNJW-1664480862-1084</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F4F9D8700F6C4F96D13B08ACC83B6B" ma:contentTypeVersion="1" ma:contentTypeDescription="Create a new document." ma:contentTypeScope="" ma:versionID="e801ff9766d717495b1efbcb83fa2906">
  <xsd:schema xmlns:xsd="http://www.w3.org/2001/XMLSchema" xmlns:xs="http://www.w3.org/2001/XMLSchema" xmlns:p="http://schemas.microsoft.com/office/2006/metadata/properties" xmlns:ns2="ad00fd65-3a0a-4ff9-9c91-375dc685fb37" targetNamespace="http://schemas.microsoft.com/office/2006/metadata/properties" ma:root="true" ma:fieldsID="1f4fe8c8e244abb0b68be29f07132663" ns2:_="">
    <xsd:import namespace="ad00fd65-3a0a-4ff9-9c91-375dc685fb37"/>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00fd65-3a0a-4ff9-9c91-375dc685fb3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EA4E9C-3D12-425E-A0A6-870ED142D18C}">
  <ds:schemaRefs>
    <ds:schemaRef ds:uri="ad00fd65-3a0a-4ff9-9c91-375dc685fb37"/>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D0878F8-32CB-4A85-9BFB-66A8675DEF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00fd65-3a0a-4ff9-9c91-375dc685fb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010D82-090C-4E19-BAF8-D6EDB0E9A3A0}">
  <ds:schemaRefs>
    <ds:schemaRef ds:uri="http://schemas.microsoft.com/sharepoint/events"/>
  </ds:schemaRefs>
</ds:datastoreItem>
</file>

<file path=customXml/itemProps4.xml><?xml version="1.0" encoding="utf-8"?>
<ds:datastoreItem xmlns:ds="http://schemas.openxmlformats.org/officeDocument/2006/customXml" ds:itemID="{4EF1E79B-50C8-4B1C-A1AC-D0379D7ACF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27401</TotalTime>
  <Words>348</Words>
  <Application>Microsoft Office PowerPoint</Application>
  <PresentationFormat>On-screen Show (16:9)</PresentationFormat>
  <Paragraphs>70</Paragraphs>
  <Slides>9</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9</vt:i4>
      </vt:variant>
    </vt:vector>
  </HeadingPairs>
  <TitlesOfParts>
    <vt:vector size="21" baseType="lpstr">
      <vt:lpstr>Apercu Light</vt:lpstr>
      <vt:lpstr>Arial</vt:lpstr>
      <vt:lpstr>Calibri</vt:lpstr>
      <vt:lpstr>Calibri Light</vt:lpstr>
      <vt:lpstr>InaiMathi</vt:lpstr>
      <vt:lpstr>Industry Black</vt:lpstr>
      <vt:lpstr>Industry Book</vt:lpstr>
      <vt:lpstr>Industry Medium</vt:lpstr>
      <vt:lpstr>LucidaGrande</vt:lpstr>
      <vt:lpstr>3_Office Theme</vt:lpstr>
      <vt:lpstr>Office Theme</vt:lpstr>
      <vt:lpstr>1_Office Theme</vt:lpstr>
      <vt:lpstr>PowerPoint Presentation</vt:lpstr>
      <vt:lpstr>PowerPoint Presentation</vt:lpstr>
      <vt:lpstr>PowerPoint Presentation</vt:lpstr>
      <vt:lpstr> Responsive Launch: Founded on a Modular Approach</vt:lpstr>
      <vt:lpstr> L1 “VIP” Exploration 3-Stage Variant for Interplanetary Missions</vt:lpstr>
      <vt:lpstr> L1 “VIP” Exploration 3-Stage Variant for Interplanetary Missions</vt:lpstr>
      <vt:lpstr> Air-Launch Enables Highest Degree of Exploration Access</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LauncherOne Update SmallSat Logan 2018</dc:title>
  <dc:creator>Bret Perry</dc:creator>
  <cp:lastModifiedBy>John Fuller</cp:lastModifiedBy>
  <cp:revision>656</cp:revision>
  <dcterms:created xsi:type="dcterms:W3CDTF">2017-05-31T17:03:36Z</dcterms:created>
  <dcterms:modified xsi:type="dcterms:W3CDTF">2020-05-05T22:57:30Z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0x010100B7F4F9D8700F6C4F96D13B08ACC83B6B</vt:lpwstr>
  </property>
  <property fmtid="{D5CDD505-2E9C-101B-9397-08002B2CF9AE}" pid="3" name="_dlc_DocIdItemGuid">
    <vt:lpwstr>8c0592be-2890-41f6-8fd9-e2be9e0d1cc8</vt:lpwstr>
  </property>
</Properties>
</file>