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1" r:id="rId6"/>
    <p:sldId id="263" r:id="rId7"/>
    <p:sldId id="264" r:id="rId8"/>
    <p:sldId id="265" r:id="rId9"/>
    <p:sldId id="266" r:id="rId10"/>
    <p:sldId id="267" r:id="rId11"/>
    <p:sldId id="268" r:id="rId12"/>
    <p:sldId id="269" r:id="rId13"/>
    <p:sldId id="270" r:id="rId14"/>
    <p:sldId id="271" r:id="rId15"/>
    <p:sldId id="272" r:id="rId16"/>
    <p:sldId id="273" r:id="rId17"/>
    <p:sldId id="275" r:id="rId18"/>
    <p:sldId id="27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6456" autoAdjust="0"/>
  </p:normalViewPr>
  <p:slideViewPr>
    <p:cSldViewPr snapToGrid="0">
      <p:cViewPr varScale="1">
        <p:scale>
          <a:sx n="77" d="100"/>
          <a:sy n="77" d="100"/>
        </p:scale>
        <p:origin x="1098" y="96"/>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34F4EE-4D75-49CA-B302-52CC62BD6F50}" type="datetimeFigureOut">
              <a:rPr lang="en-US" smtClean="0"/>
              <a:t>4/29/2020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B584DE-0C41-455A-A895-FE11A60DAAAB}" type="slidenum">
              <a:rPr lang="en-US" smtClean="0"/>
              <a:t>‹#›</a:t>
            </a:fld>
            <a:endParaRPr lang="en-US"/>
          </a:p>
        </p:txBody>
      </p:sp>
    </p:spTree>
    <p:extLst>
      <p:ext uri="{BB962C8B-B14F-4D97-AF65-F5344CB8AC3E}">
        <p14:creationId xmlns:p14="http://schemas.microsoft.com/office/powerpoint/2010/main" val="2364977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my name is Thomas Choi and I am an academic part time intern at the Jet Propulsion Laboratory.</a:t>
            </a:r>
            <a:br>
              <a:rPr lang="en-US" dirty="0"/>
            </a:br>
            <a:endParaRPr lang="en-US" dirty="0"/>
          </a:p>
          <a:p>
            <a:r>
              <a:rPr lang="en-US" dirty="0"/>
              <a:t>Today, I would like to discuss about an interesting project called “long-lasting tree antennas”. I will talk about the initial development and challenges regarding this project.</a:t>
            </a:r>
          </a:p>
          <a:p>
            <a:endParaRPr lang="en-US" dirty="0"/>
          </a:p>
          <a:p>
            <a:r>
              <a:rPr lang="en-US" dirty="0"/>
              <a:t>I have worked on this project with the previous summer intern who preceded me, </a:t>
            </a:r>
            <a:r>
              <a:rPr lang="en-US" dirty="0" err="1"/>
              <a:t>Ingie</a:t>
            </a:r>
            <a:r>
              <a:rPr lang="en-US" dirty="0"/>
              <a:t> </a:t>
            </a:r>
            <a:r>
              <a:rPr lang="en-US" dirty="0" err="1"/>
              <a:t>Baho</a:t>
            </a:r>
            <a:r>
              <a:rPr lang="en-US" dirty="0"/>
              <a:t>, and my mentor, Alessandra Babuscia.</a:t>
            </a:r>
          </a:p>
          <a:p>
            <a:endParaRPr lang="en-US" dirty="0"/>
          </a:p>
          <a:p>
            <a:r>
              <a:rPr lang="en-US" dirty="0"/>
              <a:t>(0:20)</a:t>
            </a:r>
          </a:p>
        </p:txBody>
      </p:sp>
      <p:sp>
        <p:nvSpPr>
          <p:cNvPr id="4" name="Slide Number Placeholder 3"/>
          <p:cNvSpPr>
            <a:spLocks noGrp="1"/>
          </p:cNvSpPr>
          <p:nvPr>
            <p:ph type="sldNum" sz="quarter" idx="5"/>
          </p:nvPr>
        </p:nvSpPr>
        <p:spPr/>
        <p:txBody>
          <a:bodyPr/>
          <a:lstStyle/>
          <a:p>
            <a:fld id="{47B584DE-0C41-455A-A895-FE11A60DAAAB}" type="slidenum">
              <a:rPr lang="en-US" smtClean="0"/>
              <a:t>1</a:t>
            </a:fld>
            <a:endParaRPr lang="en-US"/>
          </a:p>
        </p:txBody>
      </p:sp>
    </p:spTree>
    <p:extLst>
      <p:ext uri="{BB962C8B-B14F-4D97-AF65-F5344CB8AC3E}">
        <p14:creationId xmlns:p14="http://schemas.microsoft.com/office/powerpoint/2010/main" val="2553456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of this project is as follows. With the development of deep space technologies, as we have seen from the missions like Voyager, and new findings in science, such as Proxima Centauri B exoplanet, researchers are developing novel ideas of long-term space missions which would normally last over human life-span. </a:t>
            </a:r>
          </a:p>
          <a:p>
            <a:endParaRPr lang="en-US" dirty="0"/>
          </a:p>
          <a:p>
            <a:r>
              <a:rPr lang="en-US" dirty="0"/>
              <a:t>The development of long-term spacecraft triggers the development of long-term ground station. This triggers the establishment of an organic terrestrial ground station, which can possibly endure as long as the space missions and also serve as an enduring means of human presence in space. </a:t>
            </a:r>
          </a:p>
          <a:p>
            <a:endParaRPr lang="en-US" dirty="0"/>
          </a:p>
          <a:p>
            <a:r>
              <a:rPr lang="en-US" dirty="0"/>
              <a:t>For both the technological interest of combining the antenna technology with organic plants as well as the poetic reasons of binding technology and art, the tree antenna was investigated. </a:t>
            </a:r>
          </a:p>
          <a:p>
            <a:endParaRPr lang="en-US" dirty="0"/>
          </a:p>
          <a:p>
            <a:r>
              <a:rPr lang="en-US" dirty="0"/>
              <a:t>(1:15)</a:t>
            </a:r>
          </a:p>
        </p:txBody>
      </p:sp>
      <p:sp>
        <p:nvSpPr>
          <p:cNvPr id="4" name="Slide Number Placeholder 3"/>
          <p:cNvSpPr>
            <a:spLocks noGrp="1"/>
          </p:cNvSpPr>
          <p:nvPr>
            <p:ph type="sldNum" sz="quarter" idx="5"/>
          </p:nvPr>
        </p:nvSpPr>
        <p:spPr/>
        <p:txBody>
          <a:bodyPr/>
          <a:lstStyle/>
          <a:p>
            <a:fld id="{47B584DE-0C41-455A-A895-FE11A60DAAAB}" type="slidenum">
              <a:rPr lang="en-US" smtClean="0"/>
              <a:t>2</a:t>
            </a:fld>
            <a:endParaRPr lang="en-US"/>
          </a:p>
        </p:txBody>
      </p:sp>
    </p:spTree>
    <p:extLst>
      <p:ext uri="{BB962C8B-B14F-4D97-AF65-F5344CB8AC3E}">
        <p14:creationId xmlns:p14="http://schemas.microsoft.com/office/powerpoint/2010/main" val="67217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long-term space missions, we wanted to focus on small spacecraft missions, especially the ground station side to support the future long-term small spacecraft missions. </a:t>
            </a:r>
          </a:p>
          <a:p>
            <a:endParaRPr lang="en-US" dirty="0"/>
          </a:p>
          <a:p>
            <a:r>
              <a:rPr lang="en-US" dirty="0"/>
              <a:t>In order to reach this rather far-fetching goal of supporting a single mission for decades or centuries, an initial prototype development must be done to reach a much smaller goal first. </a:t>
            </a:r>
          </a:p>
          <a:p>
            <a:endParaRPr lang="en-US" dirty="0"/>
          </a:p>
          <a:p>
            <a:r>
              <a:rPr lang="en-US" dirty="0"/>
              <a:t>For us, the smaller goal was to build a prototype tree antenna to receive UHF/L-band signals from CubeSats, such as NISAR mission which will launch in 2022. </a:t>
            </a:r>
          </a:p>
          <a:p>
            <a:endParaRPr lang="en-US" dirty="0"/>
          </a:p>
          <a:p>
            <a:r>
              <a:rPr lang="en-US" dirty="0"/>
              <a:t>(2:00)</a:t>
            </a:r>
          </a:p>
        </p:txBody>
      </p:sp>
      <p:sp>
        <p:nvSpPr>
          <p:cNvPr id="4" name="Slide Number Placeholder 3"/>
          <p:cNvSpPr>
            <a:spLocks noGrp="1"/>
          </p:cNvSpPr>
          <p:nvPr>
            <p:ph type="sldNum" sz="quarter" idx="5"/>
          </p:nvPr>
        </p:nvSpPr>
        <p:spPr/>
        <p:txBody>
          <a:bodyPr/>
          <a:lstStyle/>
          <a:p>
            <a:fld id="{47B584DE-0C41-455A-A895-FE11A60DAAAB}" type="slidenum">
              <a:rPr lang="en-US" smtClean="0"/>
              <a:t>3</a:t>
            </a:fld>
            <a:endParaRPr lang="en-US"/>
          </a:p>
        </p:txBody>
      </p:sp>
    </p:spTree>
    <p:extLst>
      <p:ext uri="{BB962C8B-B14F-4D97-AF65-F5344CB8AC3E}">
        <p14:creationId xmlns:p14="http://schemas.microsoft.com/office/powerpoint/2010/main" val="1588659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actually not the first people to look into the tree antennas. </a:t>
            </a:r>
          </a:p>
          <a:p>
            <a:endParaRPr lang="en-US" dirty="0"/>
          </a:p>
          <a:p>
            <a:r>
              <a:rPr lang="en-US" dirty="0"/>
              <a:t>The tree antenna concept was first proposed in 1919 by George Squire, by driving a nail into a tree, which was connected to a receiver. </a:t>
            </a:r>
          </a:p>
          <a:p>
            <a:endParaRPr lang="en-US" dirty="0"/>
          </a:p>
          <a:p>
            <a:r>
              <a:rPr lang="en-US" dirty="0"/>
              <a:t>Since then, there were many other ideas, and I am just highlighting the two. </a:t>
            </a:r>
          </a:p>
          <a:p>
            <a:endParaRPr lang="en-US" dirty="0"/>
          </a:p>
          <a:p>
            <a:r>
              <a:rPr lang="en-US" dirty="0"/>
              <a:t>The first one on the left, which is termed the Hybrid Electromagnetic Antenna Couplers, looks like a toroidal antenna hugging the tree. This antenna was used in conjunction with jungle trees in Vietnam to receive and transmit in the lower end of the HF band during the Vietnam War. </a:t>
            </a:r>
          </a:p>
          <a:p>
            <a:endParaRPr lang="en-US" dirty="0"/>
          </a:p>
          <a:p>
            <a:r>
              <a:rPr lang="en-US" dirty="0"/>
              <a:t>The second one on the right was patented in 2012 by John Rockway and Daniel Tam. This patent had multiple current probes, to radiate at multiple frequency bands depending on the size of the tree branch radius. This is very similar to the loop antenna which we have developed.</a:t>
            </a:r>
            <a:br>
              <a:rPr lang="en-US" dirty="0"/>
            </a:br>
            <a:br>
              <a:rPr lang="en-US" dirty="0"/>
            </a:br>
            <a:r>
              <a:rPr lang="en-US" dirty="0"/>
              <a:t>(2:50)</a:t>
            </a:r>
          </a:p>
        </p:txBody>
      </p:sp>
      <p:sp>
        <p:nvSpPr>
          <p:cNvPr id="4" name="Slide Number Placeholder 3"/>
          <p:cNvSpPr>
            <a:spLocks noGrp="1"/>
          </p:cNvSpPr>
          <p:nvPr>
            <p:ph type="sldNum" sz="quarter" idx="5"/>
          </p:nvPr>
        </p:nvSpPr>
        <p:spPr/>
        <p:txBody>
          <a:bodyPr/>
          <a:lstStyle/>
          <a:p>
            <a:fld id="{47B584DE-0C41-455A-A895-FE11A60DAAAB}" type="slidenum">
              <a:rPr lang="en-US" smtClean="0"/>
              <a:t>4</a:t>
            </a:fld>
            <a:endParaRPr lang="en-US"/>
          </a:p>
        </p:txBody>
      </p:sp>
    </p:spTree>
    <p:extLst>
      <p:ext uri="{BB962C8B-B14F-4D97-AF65-F5344CB8AC3E}">
        <p14:creationId xmlns:p14="http://schemas.microsoft.com/office/powerpoint/2010/main" val="2901434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many possible options we have described in the previous section, we have opted for a loop antenna as you see from the slide. </a:t>
            </a:r>
          </a:p>
          <a:p>
            <a:endParaRPr lang="en-US" dirty="0"/>
          </a:p>
          <a:p>
            <a:r>
              <a:rPr lang="en-US" dirty="0"/>
              <a:t>Loop antennas have following advantages. First, the antenna can be used easily as long as the whole copper is heated, by soldering a RF cable signal on one side and RF cable shield on the other side of the antenna gap. </a:t>
            </a:r>
          </a:p>
          <a:p>
            <a:endParaRPr lang="en-US" dirty="0"/>
          </a:p>
          <a:p>
            <a:r>
              <a:rPr lang="en-US" dirty="0"/>
              <a:t>Second, it was expected to provide similar performance between the simulated antenna and the manufactured antenna due to its rigid shape. </a:t>
            </a:r>
          </a:p>
          <a:p>
            <a:endParaRPr lang="en-US" dirty="0"/>
          </a:p>
          <a:p>
            <a:r>
              <a:rPr lang="en-US" dirty="0"/>
              <a:t>Lastly, it provided the highest gain and best matching during the simulation compared to the toroidal coil antenna or the probe antenna from the previous section. </a:t>
            </a:r>
          </a:p>
          <a:p>
            <a:endParaRPr lang="en-US" dirty="0"/>
          </a:p>
          <a:p>
            <a:r>
              <a:rPr lang="en-US" dirty="0"/>
              <a:t>(3:40)</a:t>
            </a:r>
          </a:p>
        </p:txBody>
      </p:sp>
      <p:sp>
        <p:nvSpPr>
          <p:cNvPr id="4" name="Slide Number Placeholder 3"/>
          <p:cNvSpPr>
            <a:spLocks noGrp="1"/>
          </p:cNvSpPr>
          <p:nvPr>
            <p:ph type="sldNum" sz="quarter" idx="5"/>
          </p:nvPr>
        </p:nvSpPr>
        <p:spPr/>
        <p:txBody>
          <a:bodyPr/>
          <a:lstStyle/>
          <a:p>
            <a:fld id="{47B584DE-0C41-455A-A895-FE11A60DAAAB}" type="slidenum">
              <a:rPr lang="en-US" smtClean="0"/>
              <a:t>5</a:t>
            </a:fld>
            <a:endParaRPr lang="en-US"/>
          </a:p>
        </p:txBody>
      </p:sp>
    </p:spTree>
    <p:extLst>
      <p:ext uri="{BB962C8B-B14F-4D97-AF65-F5344CB8AC3E}">
        <p14:creationId xmlns:p14="http://schemas.microsoft.com/office/powerpoint/2010/main" val="4164489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were several considerations regarding the development of the tree antennas. </a:t>
            </a:r>
            <a:br>
              <a:rPr lang="en-US" dirty="0"/>
            </a:br>
            <a:br>
              <a:rPr lang="en-US" dirty="0"/>
            </a:br>
            <a:r>
              <a:rPr lang="en-US" dirty="0"/>
              <a:t>First, every antenna tree has a different dielectric constant, and depending on which tree the antenna was mounted, the performance would differ. </a:t>
            </a:r>
            <a:br>
              <a:rPr lang="en-US" dirty="0"/>
            </a:br>
            <a:endParaRPr lang="en-US" dirty="0"/>
          </a:p>
          <a:p>
            <a:r>
              <a:rPr lang="en-US" dirty="0"/>
              <a:t>Second, the modeling the tree as accurately as possible, is very difficult.</a:t>
            </a:r>
          </a:p>
          <a:p>
            <a:br>
              <a:rPr lang="en-US" dirty="0"/>
            </a:br>
            <a:r>
              <a:rPr lang="en-US" dirty="0"/>
              <a:t>Third, the leaves, which are mainly composed off water, alters the performance of the antenna. </a:t>
            </a:r>
            <a:br>
              <a:rPr lang="en-US" dirty="0"/>
            </a:br>
            <a:br>
              <a:rPr lang="en-US" dirty="0"/>
            </a:br>
            <a:r>
              <a:rPr lang="en-US" dirty="0"/>
              <a:t>Fourth, depending on the width of the tree, the antenna diameter would differ, which affects the resonant frequency. </a:t>
            </a:r>
            <a:br>
              <a:rPr lang="en-US" dirty="0"/>
            </a:br>
            <a:br>
              <a:rPr lang="en-US" dirty="0"/>
            </a:br>
            <a:r>
              <a:rPr lang="en-US" dirty="0"/>
              <a:t>Fifth, depending on how tight the antenna fits, the characteristics of the antenna varies. Related to this, we also have to take into account of tree growth for a longer term. </a:t>
            </a:r>
          </a:p>
        </p:txBody>
      </p:sp>
      <p:sp>
        <p:nvSpPr>
          <p:cNvPr id="4" name="Slide Number Placeholder 3"/>
          <p:cNvSpPr>
            <a:spLocks noGrp="1"/>
          </p:cNvSpPr>
          <p:nvPr>
            <p:ph type="sldNum" sz="quarter" idx="5"/>
          </p:nvPr>
        </p:nvSpPr>
        <p:spPr/>
        <p:txBody>
          <a:bodyPr/>
          <a:lstStyle/>
          <a:p>
            <a:fld id="{47B584DE-0C41-455A-A895-FE11A60DAAAB}" type="slidenum">
              <a:rPr lang="en-US" smtClean="0"/>
              <a:t>6</a:t>
            </a:fld>
            <a:endParaRPr lang="en-US"/>
          </a:p>
        </p:txBody>
      </p:sp>
    </p:spTree>
    <p:extLst>
      <p:ext uri="{BB962C8B-B14F-4D97-AF65-F5344CB8AC3E}">
        <p14:creationId xmlns:p14="http://schemas.microsoft.com/office/powerpoint/2010/main" val="1643271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factor affecting the performance of a tree antenna is the dielectric constant. Antenna is very sensitive to the dielectric constant value, so it is important to tailor the tree antenna to a specific tree it is mounted to. </a:t>
            </a:r>
            <a:br>
              <a:rPr lang="en-US" dirty="0"/>
            </a:br>
            <a:br>
              <a:rPr lang="en-US" dirty="0"/>
            </a:br>
            <a:r>
              <a:rPr lang="en-US" dirty="0"/>
              <a:t>We have selected an ornamental pear tree from the lab, to measure its dielectric constant parameters, we machined the tree to fit into a coaxial fixture, which is shown on the second photo. Then, by using the network analyzer, we could calculate the permittivity, permeability, and dielectric loss tangent of the tree. </a:t>
            </a:r>
          </a:p>
          <a:p>
            <a:endParaRPr lang="en-US" dirty="0"/>
          </a:p>
          <a:p>
            <a:r>
              <a:rPr lang="en-US" dirty="0"/>
              <a:t>We made sure to use the values we calculated when we were simulating the tree antennas.</a:t>
            </a:r>
          </a:p>
        </p:txBody>
      </p:sp>
      <p:sp>
        <p:nvSpPr>
          <p:cNvPr id="4" name="Slide Number Placeholder 3"/>
          <p:cNvSpPr>
            <a:spLocks noGrp="1"/>
          </p:cNvSpPr>
          <p:nvPr>
            <p:ph type="sldNum" sz="quarter" idx="5"/>
          </p:nvPr>
        </p:nvSpPr>
        <p:spPr/>
        <p:txBody>
          <a:bodyPr/>
          <a:lstStyle/>
          <a:p>
            <a:fld id="{47B584DE-0C41-455A-A895-FE11A60DAAAB}" type="slidenum">
              <a:rPr lang="en-US" smtClean="0"/>
              <a:t>7</a:t>
            </a:fld>
            <a:endParaRPr lang="en-US"/>
          </a:p>
        </p:txBody>
      </p:sp>
    </p:spTree>
    <p:extLst>
      <p:ext uri="{BB962C8B-B14F-4D97-AF65-F5344CB8AC3E}">
        <p14:creationId xmlns:p14="http://schemas.microsoft.com/office/powerpoint/2010/main" val="3454359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difficulty of creating the tree antennas is modeling the tree. Because the antenna is very sensitive to what is around it as well as the shape of the surroundings, it is important to model the tree accurately. However, trees change shapes every day, and modeling the tree perfectly is not possible. Also, even if we model the tree perfectly, the simulation takes a very long time for a big structure like trees.</a:t>
            </a:r>
          </a:p>
          <a:p>
            <a:endParaRPr lang="en-US" dirty="0"/>
          </a:p>
          <a:p>
            <a:r>
              <a:rPr lang="en-US" dirty="0"/>
              <a:t>Another thing that is related to the performance of the antenna is water. The leaves are mostly composed of water, and they attenuate the gain patterns.</a:t>
            </a:r>
          </a:p>
          <a:p>
            <a:r>
              <a:rPr lang="en-US" dirty="0"/>
              <a:t>While it’s hard to see, the peak gain was reduced by 5 dB, by having the leaves around, even though the tree was sticking out of the leaves.</a:t>
            </a:r>
            <a:br>
              <a:rPr lang="en-US" dirty="0"/>
            </a:br>
            <a:br>
              <a:rPr lang="en-US" dirty="0"/>
            </a:br>
            <a:r>
              <a:rPr lang="en-US" dirty="0"/>
              <a:t>Because of these variations, it is best to model the tree to have antenna mounted toward the end of the branch. However, it is still not that simple.</a:t>
            </a:r>
          </a:p>
        </p:txBody>
      </p:sp>
      <p:sp>
        <p:nvSpPr>
          <p:cNvPr id="4" name="Slide Number Placeholder 3"/>
          <p:cNvSpPr>
            <a:spLocks noGrp="1"/>
          </p:cNvSpPr>
          <p:nvPr>
            <p:ph type="sldNum" sz="quarter" idx="5"/>
          </p:nvPr>
        </p:nvSpPr>
        <p:spPr/>
        <p:txBody>
          <a:bodyPr/>
          <a:lstStyle/>
          <a:p>
            <a:fld id="{47B584DE-0C41-455A-A895-FE11A60DAAAB}" type="slidenum">
              <a:rPr lang="en-US" smtClean="0"/>
              <a:t>8</a:t>
            </a:fld>
            <a:endParaRPr lang="en-US"/>
          </a:p>
        </p:txBody>
      </p:sp>
    </p:spTree>
    <p:extLst>
      <p:ext uri="{BB962C8B-B14F-4D97-AF65-F5344CB8AC3E}">
        <p14:creationId xmlns:p14="http://schemas.microsoft.com/office/powerpoint/2010/main" val="919732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slide, we see that the resonant frequency is altered by changing the radius of the tree and the antenna. Sometimes, it won’t resonate at all, like the curves you see on the top. Choosing the right radius of the tree trunk or branch becomes important to receive or send signal at the desired frequency.</a:t>
            </a:r>
          </a:p>
        </p:txBody>
      </p:sp>
      <p:sp>
        <p:nvSpPr>
          <p:cNvPr id="4" name="Slide Number Placeholder 3"/>
          <p:cNvSpPr>
            <a:spLocks noGrp="1"/>
          </p:cNvSpPr>
          <p:nvPr>
            <p:ph type="sldNum" sz="quarter" idx="5"/>
          </p:nvPr>
        </p:nvSpPr>
        <p:spPr/>
        <p:txBody>
          <a:bodyPr/>
          <a:lstStyle/>
          <a:p>
            <a:fld id="{47B584DE-0C41-455A-A895-FE11A60DAAAB}" type="slidenum">
              <a:rPr lang="en-US" smtClean="0"/>
              <a:t>9</a:t>
            </a:fld>
            <a:endParaRPr lang="en-US"/>
          </a:p>
        </p:txBody>
      </p:sp>
    </p:spTree>
    <p:extLst>
      <p:ext uri="{BB962C8B-B14F-4D97-AF65-F5344CB8AC3E}">
        <p14:creationId xmlns:p14="http://schemas.microsoft.com/office/powerpoint/2010/main" val="2425869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previous slide assumed that the antenna size is same as the branch size, as you see on this slide. This branch for example, has a resonant frequency at the L-band, between 1.2 to 1.3 GHz looking at the -10 dB mark on S11 plot.</a:t>
            </a:r>
          </a:p>
        </p:txBody>
      </p:sp>
      <p:sp>
        <p:nvSpPr>
          <p:cNvPr id="4" name="Slide Number Placeholder 3"/>
          <p:cNvSpPr>
            <a:spLocks noGrp="1"/>
          </p:cNvSpPr>
          <p:nvPr>
            <p:ph type="sldNum" sz="quarter" idx="5"/>
          </p:nvPr>
        </p:nvSpPr>
        <p:spPr/>
        <p:txBody>
          <a:bodyPr/>
          <a:lstStyle/>
          <a:p>
            <a:fld id="{47B584DE-0C41-455A-A895-FE11A60DAAAB}" type="slidenum">
              <a:rPr lang="en-US" smtClean="0"/>
              <a:t>10</a:t>
            </a:fld>
            <a:endParaRPr lang="en-US"/>
          </a:p>
        </p:txBody>
      </p:sp>
    </p:spTree>
    <p:extLst>
      <p:ext uri="{BB962C8B-B14F-4D97-AF65-F5344CB8AC3E}">
        <p14:creationId xmlns:p14="http://schemas.microsoft.com/office/powerpoint/2010/main" val="3323059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if we reduce the radius of the tree, we see that the antenna is no where close to resonant at that frequency, as the S11 becomes very high. This shows that the antenna is very sensitive to the how thick the tree is compared to the antenna.</a:t>
            </a:r>
          </a:p>
        </p:txBody>
      </p:sp>
      <p:sp>
        <p:nvSpPr>
          <p:cNvPr id="4" name="Slide Number Placeholder 3"/>
          <p:cNvSpPr>
            <a:spLocks noGrp="1"/>
          </p:cNvSpPr>
          <p:nvPr>
            <p:ph type="sldNum" sz="quarter" idx="5"/>
          </p:nvPr>
        </p:nvSpPr>
        <p:spPr/>
        <p:txBody>
          <a:bodyPr/>
          <a:lstStyle/>
          <a:p>
            <a:fld id="{47B584DE-0C41-455A-A895-FE11A60DAAAB}" type="slidenum">
              <a:rPr lang="en-US" smtClean="0"/>
              <a:t>11</a:t>
            </a:fld>
            <a:endParaRPr lang="en-US"/>
          </a:p>
        </p:txBody>
      </p:sp>
    </p:spTree>
    <p:extLst>
      <p:ext uri="{BB962C8B-B14F-4D97-AF65-F5344CB8AC3E}">
        <p14:creationId xmlns:p14="http://schemas.microsoft.com/office/powerpoint/2010/main" val="514357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3D radiation plot of the previous two antennas, one with the full tight branch and one with the loose branch.  It shows that the gain is also largely influenced. While the pattern is similar looking, the peak gain reduced by 7 dB, which could largely influence the link budget.</a:t>
            </a:r>
          </a:p>
        </p:txBody>
      </p:sp>
      <p:sp>
        <p:nvSpPr>
          <p:cNvPr id="4" name="Slide Number Placeholder 3"/>
          <p:cNvSpPr>
            <a:spLocks noGrp="1"/>
          </p:cNvSpPr>
          <p:nvPr>
            <p:ph type="sldNum" sz="quarter" idx="5"/>
          </p:nvPr>
        </p:nvSpPr>
        <p:spPr/>
        <p:txBody>
          <a:bodyPr/>
          <a:lstStyle/>
          <a:p>
            <a:fld id="{47B584DE-0C41-455A-A895-FE11A60DAAAB}" type="slidenum">
              <a:rPr lang="en-US" smtClean="0"/>
              <a:t>12</a:t>
            </a:fld>
            <a:endParaRPr lang="en-US"/>
          </a:p>
        </p:txBody>
      </p:sp>
    </p:spTree>
    <p:extLst>
      <p:ext uri="{BB962C8B-B14F-4D97-AF65-F5344CB8AC3E}">
        <p14:creationId xmlns:p14="http://schemas.microsoft.com/office/powerpoint/2010/main" val="546385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summarize and provide recommendations  about the tree antennas. The biggest difficulty can be described as the need to match everything perfectly.</a:t>
            </a:r>
          </a:p>
          <a:p>
            <a:endParaRPr lang="en-US" dirty="0"/>
          </a:p>
          <a:p>
            <a:r>
              <a:rPr lang="en-US" dirty="0"/>
              <a:t>First the tree has to be simulated as accurately as possible. T</a:t>
            </a:r>
            <a:r>
              <a:rPr lang="en-US" sz="2000" dirty="0">
                <a:latin typeface="Arial" panose="020B0604020202020204" pitchFamily="34" charset="0"/>
                <a:cs typeface="Arial" panose="020B0604020202020204" pitchFamily="34" charset="0"/>
              </a:rPr>
              <a:t>he inability to grow tree according to a desired shape is hard, and the actual radiation pattern of the tree is hard to measure. This may be accompanied by a drone or something.</a:t>
            </a:r>
            <a:br>
              <a:rPr lang="en-US" sz="2000" dirty="0">
                <a:latin typeface="Arial" panose="020B0604020202020204" pitchFamily="34" charset="0"/>
                <a:cs typeface="Arial" panose="020B0604020202020204" pitchFamily="34" charset="0"/>
              </a:rPr>
            </a:b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Second, the antennas are affected easily by the leaves and it is best to operate without the leaves. However, the performance may change over he seasons as the leaves come and go.</a:t>
            </a:r>
            <a:br>
              <a:rPr lang="en-US" sz="2000" dirty="0">
                <a:latin typeface="Arial" panose="020B0604020202020204" pitchFamily="34" charset="0"/>
                <a:cs typeface="Arial" panose="020B0604020202020204" pitchFamily="34" charset="0"/>
              </a:rPr>
            </a:b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Third, the perfect branch must be selected at the desired frequency range. There needs a lot of effort to choose the right tree and the branch first, before fabricating the antenna.</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Fourth, the antennas must </a:t>
            </a:r>
            <a:r>
              <a:rPr lang="en-US" sz="2400" dirty="0">
                <a:latin typeface="Arial" panose="020B0604020202020204" pitchFamily="34" charset="0"/>
                <a:cs typeface="Arial" panose="020B0604020202020204" pitchFamily="34" charset="0"/>
              </a:rPr>
              <a:t>adaptively fit to the branch, to adjust according to its growth.</a:t>
            </a:r>
          </a:p>
          <a:p>
            <a:endParaRPr lang="en-US" dirty="0"/>
          </a:p>
        </p:txBody>
      </p:sp>
      <p:sp>
        <p:nvSpPr>
          <p:cNvPr id="4" name="Slide Number Placeholder 3"/>
          <p:cNvSpPr>
            <a:spLocks noGrp="1"/>
          </p:cNvSpPr>
          <p:nvPr>
            <p:ph type="sldNum" sz="quarter" idx="5"/>
          </p:nvPr>
        </p:nvSpPr>
        <p:spPr/>
        <p:txBody>
          <a:bodyPr/>
          <a:lstStyle/>
          <a:p>
            <a:fld id="{47B584DE-0C41-455A-A895-FE11A60DAAAB}" type="slidenum">
              <a:rPr lang="en-US" smtClean="0"/>
              <a:t>13</a:t>
            </a:fld>
            <a:endParaRPr lang="en-US"/>
          </a:p>
        </p:txBody>
      </p:sp>
    </p:spTree>
    <p:extLst>
      <p:ext uri="{BB962C8B-B14F-4D97-AF65-F5344CB8AC3E}">
        <p14:creationId xmlns:p14="http://schemas.microsoft.com/office/powerpoint/2010/main" val="2411839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research direction is about creating the antenna array. Because the tree can’t rotate according to satellite’s movement, it might be best to have multiple antennas on a tree in the operational perspective. By switching through the antennas with the highest received power, we could try to meet the link budget for a longer period of time. In this slide, we show three antennas on a tree, which are pointing toward different directions. They may be switched through during the pass, to cover all areas.</a:t>
            </a:r>
          </a:p>
        </p:txBody>
      </p:sp>
      <p:sp>
        <p:nvSpPr>
          <p:cNvPr id="4" name="Slide Number Placeholder 3"/>
          <p:cNvSpPr>
            <a:spLocks noGrp="1"/>
          </p:cNvSpPr>
          <p:nvPr>
            <p:ph type="sldNum" sz="quarter" idx="5"/>
          </p:nvPr>
        </p:nvSpPr>
        <p:spPr/>
        <p:txBody>
          <a:bodyPr/>
          <a:lstStyle/>
          <a:p>
            <a:fld id="{47B584DE-0C41-455A-A895-FE11A60DAAAB}" type="slidenum">
              <a:rPr lang="en-US" smtClean="0"/>
              <a:t>14</a:t>
            </a:fld>
            <a:endParaRPr lang="en-US"/>
          </a:p>
        </p:txBody>
      </p:sp>
    </p:spTree>
    <p:extLst>
      <p:ext uri="{BB962C8B-B14F-4D97-AF65-F5344CB8AC3E}">
        <p14:creationId xmlns:p14="http://schemas.microsoft.com/office/powerpoint/2010/main" val="2999663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wrap up, I briefly want to discuss the prototype which we have built, and tried mounting onto the tree. We show that this tree has S11 plot, where the measured results match with the simulated results.</a:t>
            </a:r>
          </a:p>
        </p:txBody>
      </p:sp>
      <p:sp>
        <p:nvSpPr>
          <p:cNvPr id="4" name="Slide Number Placeholder 3"/>
          <p:cNvSpPr>
            <a:spLocks noGrp="1"/>
          </p:cNvSpPr>
          <p:nvPr>
            <p:ph type="sldNum" sz="quarter" idx="5"/>
          </p:nvPr>
        </p:nvSpPr>
        <p:spPr/>
        <p:txBody>
          <a:bodyPr/>
          <a:lstStyle/>
          <a:p>
            <a:fld id="{47B584DE-0C41-455A-A895-FE11A60DAAAB}" type="slidenum">
              <a:rPr lang="en-US" smtClean="0"/>
              <a:t>15</a:t>
            </a:fld>
            <a:endParaRPr lang="en-US"/>
          </a:p>
        </p:txBody>
      </p:sp>
    </p:spTree>
    <p:extLst>
      <p:ext uri="{BB962C8B-B14F-4D97-AF65-F5344CB8AC3E}">
        <p14:creationId xmlns:p14="http://schemas.microsoft.com/office/powerpoint/2010/main" val="4142297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it should be developed structurally as well. We have several ideas to easily mount the antenna onto the tree and get it off, using screws and the mounts.</a:t>
            </a:r>
          </a:p>
        </p:txBody>
      </p:sp>
      <p:sp>
        <p:nvSpPr>
          <p:cNvPr id="4" name="Slide Number Placeholder 3"/>
          <p:cNvSpPr>
            <a:spLocks noGrp="1"/>
          </p:cNvSpPr>
          <p:nvPr>
            <p:ph type="sldNum" sz="quarter" idx="5"/>
          </p:nvPr>
        </p:nvSpPr>
        <p:spPr/>
        <p:txBody>
          <a:bodyPr/>
          <a:lstStyle/>
          <a:p>
            <a:fld id="{47B584DE-0C41-455A-A895-FE11A60DAAAB}" type="slidenum">
              <a:rPr lang="en-US" smtClean="0"/>
              <a:t>16</a:t>
            </a:fld>
            <a:endParaRPr lang="en-US"/>
          </a:p>
        </p:txBody>
      </p:sp>
    </p:spTree>
    <p:extLst>
      <p:ext uri="{BB962C8B-B14F-4D97-AF65-F5344CB8AC3E}">
        <p14:creationId xmlns:p14="http://schemas.microsoft.com/office/powerpoint/2010/main" val="912408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584DE-0C41-455A-A895-FE11A60DAAAB}" type="slidenum">
              <a:rPr lang="en-US" smtClean="0"/>
              <a:t>17</a:t>
            </a:fld>
            <a:endParaRPr lang="en-US"/>
          </a:p>
        </p:txBody>
      </p:sp>
    </p:spTree>
    <p:extLst>
      <p:ext uri="{BB962C8B-B14F-4D97-AF65-F5344CB8AC3E}">
        <p14:creationId xmlns:p14="http://schemas.microsoft.com/office/powerpoint/2010/main" val="1972056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584DE-0C41-455A-A895-FE11A60DAAAB}" type="slidenum">
              <a:rPr lang="en-US" smtClean="0"/>
              <a:t>18</a:t>
            </a:fld>
            <a:endParaRPr lang="en-US"/>
          </a:p>
        </p:txBody>
      </p:sp>
    </p:spTree>
    <p:extLst>
      <p:ext uri="{BB962C8B-B14F-4D97-AF65-F5344CB8AC3E}">
        <p14:creationId xmlns:p14="http://schemas.microsoft.com/office/powerpoint/2010/main" val="2494240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DE42E-89BB-4DF4-8216-2E7D1E61E7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D87BACD-780D-4D85-B00A-B4F22B92D0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B7B2C2-E615-479A-A2F8-B0C229FDAFA3}"/>
              </a:ext>
            </a:extLst>
          </p:cNvPr>
          <p:cNvSpPr>
            <a:spLocks noGrp="1"/>
          </p:cNvSpPr>
          <p:nvPr>
            <p:ph type="dt" sz="half" idx="10"/>
          </p:nvPr>
        </p:nvSpPr>
        <p:spPr/>
        <p:txBody>
          <a:bodyPr/>
          <a:lstStyle/>
          <a:p>
            <a:fld id="{E127DB04-3E0F-4064-AE13-68784EE869FA}" type="datetimeFigureOut">
              <a:rPr lang="en-US" smtClean="0"/>
              <a:t>4/29/2020</a:t>
            </a:fld>
            <a:endParaRPr lang="en-US"/>
          </a:p>
        </p:txBody>
      </p:sp>
      <p:sp>
        <p:nvSpPr>
          <p:cNvPr id="5" name="Footer Placeholder 4">
            <a:extLst>
              <a:ext uri="{FF2B5EF4-FFF2-40B4-BE49-F238E27FC236}">
                <a16:creationId xmlns:a16="http://schemas.microsoft.com/office/drawing/2014/main" id="{C848B4EF-3374-4F19-8A88-77ACAF6780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2007CD-F339-4498-837C-767FD43BB760}"/>
              </a:ext>
            </a:extLst>
          </p:cNvPr>
          <p:cNvSpPr>
            <a:spLocks noGrp="1"/>
          </p:cNvSpPr>
          <p:nvPr>
            <p:ph type="sldNum" sz="quarter" idx="12"/>
          </p:nvPr>
        </p:nvSpPr>
        <p:spPr/>
        <p:txBody>
          <a:bodyPr/>
          <a:lstStyle/>
          <a:p>
            <a:fld id="{7DAD9F70-5B0D-4AD6-8815-37D1D24C84A1}" type="slidenum">
              <a:rPr lang="en-US" smtClean="0"/>
              <a:t>‹#›</a:t>
            </a:fld>
            <a:endParaRPr lang="en-US"/>
          </a:p>
        </p:txBody>
      </p:sp>
    </p:spTree>
    <p:extLst>
      <p:ext uri="{BB962C8B-B14F-4D97-AF65-F5344CB8AC3E}">
        <p14:creationId xmlns:p14="http://schemas.microsoft.com/office/powerpoint/2010/main" val="3402240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2B5CF-492E-4A82-9F02-3796C11A6C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C7539C-9169-4625-AE1D-1906E5812DC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EF5504-C410-4D99-B066-A815F51D1777}"/>
              </a:ext>
            </a:extLst>
          </p:cNvPr>
          <p:cNvSpPr>
            <a:spLocks noGrp="1"/>
          </p:cNvSpPr>
          <p:nvPr>
            <p:ph type="dt" sz="half" idx="10"/>
          </p:nvPr>
        </p:nvSpPr>
        <p:spPr/>
        <p:txBody>
          <a:bodyPr/>
          <a:lstStyle/>
          <a:p>
            <a:fld id="{E127DB04-3E0F-4064-AE13-68784EE869FA}" type="datetimeFigureOut">
              <a:rPr lang="en-US" smtClean="0"/>
              <a:t>4/29/2020</a:t>
            </a:fld>
            <a:endParaRPr lang="en-US"/>
          </a:p>
        </p:txBody>
      </p:sp>
      <p:sp>
        <p:nvSpPr>
          <p:cNvPr id="5" name="Footer Placeholder 4">
            <a:extLst>
              <a:ext uri="{FF2B5EF4-FFF2-40B4-BE49-F238E27FC236}">
                <a16:creationId xmlns:a16="http://schemas.microsoft.com/office/drawing/2014/main" id="{2A48AFF2-1217-474A-8770-D9BDB07F01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1CACF1-EFE8-4835-A24D-3452977A833F}"/>
              </a:ext>
            </a:extLst>
          </p:cNvPr>
          <p:cNvSpPr>
            <a:spLocks noGrp="1"/>
          </p:cNvSpPr>
          <p:nvPr>
            <p:ph type="sldNum" sz="quarter" idx="12"/>
          </p:nvPr>
        </p:nvSpPr>
        <p:spPr/>
        <p:txBody>
          <a:bodyPr/>
          <a:lstStyle/>
          <a:p>
            <a:fld id="{7DAD9F70-5B0D-4AD6-8815-37D1D24C84A1}" type="slidenum">
              <a:rPr lang="en-US" smtClean="0"/>
              <a:t>‹#›</a:t>
            </a:fld>
            <a:endParaRPr lang="en-US"/>
          </a:p>
        </p:txBody>
      </p:sp>
    </p:spTree>
    <p:extLst>
      <p:ext uri="{BB962C8B-B14F-4D97-AF65-F5344CB8AC3E}">
        <p14:creationId xmlns:p14="http://schemas.microsoft.com/office/powerpoint/2010/main" val="889572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F17E3-317A-4306-A3C4-486151E4D1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A5DAB46-3128-418E-9192-636FD6A244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13EDA4A-D776-462A-AB6C-2770FA008343}"/>
              </a:ext>
            </a:extLst>
          </p:cNvPr>
          <p:cNvSpPr>
            <a:spLocks noGrp="1"/>
          </p:cNvSpPr>
          <p:nvPr>
            <p:ph type="dt" sz="half" idx="10"/>
          </p:nvPr>
        </p:nvSpPr>
        <p:spPr/>
        <p:txBody>
          <a:bodyPr/>
          <a:lstStyle/>
          <a:p>
            <a:fld id="{E127DB04-3E0F-4064-AE13-68784EE869FA}" type="datetimeFigureOut">
              <a:rPr lang="en-US" smtClean="0"/>
              <a:t>4/29/2020</a:t>
            </a:fld>
            <a:endParaRPr lang="en-US"/>
          </a:p>
        </p:txBody>
      </p:sp>
      <p:sp>
        <p:nvSpPr>
          <p:cNvPr id="5" name="Footer Placeholder 4">
            <a:extLst>
              <a:ext uri="{FF2B5EF4-FFF2-40B4-BE49-F238E27FC236}">
                <a16:creationId xmlns:a16="http://schemas.microsoft.com/office/drawing/2014/main" id="{F3D5FD60-A3BB-4603-B293-B344D235FA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C59CD0-7D3B-4A8B-9323-4A8CD90EE9DA}"/>
              </a:ext>
            </a:extLst>
          </p:cNvPr>
          <p:cNvSpPr>
            <a:spLocks noGrp="1"/>
          </p:cNvSpPr>
          <p:nvPr>
            <p:ph type="sldNum" sz="quarter" idx="12"/>
          </p:nvPr>
        </p:nvSpPr>
        <p:spPr/>
        <p:txBody>
          <a:bodyPr/>
          <a:lstStyle/>
          <a:p>
            <a:fld id="{7DAD9F70-5B0D-4AD6-8815-37D1D24C84A1}" type="slidenum">
              <a:rPr lang="en-US" smtClean="0"/>
              <a:t>‹#›</a:t>
            </a:fld>
            <a:endParaRPr lang="en-US"/>
          </a:p>
        </p:txBody>
      </p:sp>
    </p:spTree>
    <p:extLst>
      <p:ext uri="{BB962C8B-B14F-4D97-AF65-F5344CB8AC3E}">
        <p14:creationId xmlns:p14="http://schemas.microsoft.com/office/powerpoint/2010/main" val="314805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B653E-6E76-426A-AE20-DBD61E2A30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67E3AC-61D4-43D0-9825-5D2F2EFF584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8C69BD-A93E-4B2A-8D2C-03CA6C2DEE2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05373C-409D-4153-A3B6-50E2FBAA44F2}"/>
              </a:ext>
            </a:extLst>
          </p:cNvPr>
          <p:cNvSpPr>
            <a:spLocks noGrp="1"/>
          </p:cNvSpPr>
          <p:nvPr>
            <p:ph type="dt" sz="half" idx="10"/>
          </p:nvPr>
        </p:nvSpPr>
        <p:spPr/>
        <p:txBody>
          <a:bodyPr/>
          <a:lstStyle/>
          <a:p>
            <a:fld id="{E127DB04-3E0F-4064-AE13-68784EE869FA}" type="datetimeFigureOut">
              <a:rPr lang="en-US" smtClean="0"/>
              <a:t>4/29/2020</a:t>
            </a:fld>
            <a:endParaRPr lang="en-US"/>
          </a:p>
        </p:txBody>
      </p:sp>
      <p:sp>
        <p:nvSpPr>
          <p:cNvPr id="6" name="Footer Placeholder 5">
            <a:extLst>
              <a:ext uri="{FF2B5EF4-FFF2-40B4-BE49-F238E27FC236}">
                <a16:creationId xmlns:a16="http://schemas.microsoft.com/office/drawing/2014/main" id="{149DE6B9-478D-43C9-84D2-367EECB659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9D50E8-23C6-4953-8A73-48299E0F3351}"/>
              </a:ext>
            </a:extLst>
          </p:cNvPr>
          <p:cNvSpPr>
            <a:spLocks noGrp="1"/>
          </p:cNvSpPr>
          <p:nvPr>
            <p:ph type="sldNum" sz="quarter" idx="12"/>
          </p:nvPr>
        </p:nvSpPr>
        <p:spPr/>
        <p:txBody>
          <a:bodyPr/>
          <a:lstStyle/>
          <a:p>
            <a:fld id="{7DAD9F70-5B0D-4AD6-8815-37D1D24C84A1}" type="slidenum">
              <a:rPr lang="en-US" smtClean="0"/>
              <a:t>‹#›</a:t>
            </a:fld>
            <a:endParaRPr lang="en-US"/>
          </a:p>
        </p:txBody>
      </p:sp>
    </p:spTree>
    <p:extLst>
      <p:ext uri="{BB962C8B-B14F-4D97-AF65-F5344CB8AC3E}">
        <p14:creationId xmlns:p14="http://schemas.microsoft.com/office/powerpoint/2010/main" val="3156362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8CC71-08B8-460B-84EE-8D9ADC44EC0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90DFC0-8E7A-4E3A-B865-3C4997ACB2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33A6F96-5C71-408A-A6EB-1705A0B787D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401B8B-072B-4A99-8919-A275FD6A36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05348E-07BE-42DD-9B57-FAC629DB0FE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183733-18F5-4850-802A-B5CB0A5BAF35}"/>
              </a:ext>
            </a:extLst>
          </p:cNvPr>
          <p:cNvSpPr>
            <a:spLocks noGrp="1"/>
          </p:cNvSpPr>
          <p:nvPr>
            <p:ph type="dt" sz="half" idx="10"/>
          </p:nvPr>
        </p:nvSpPr>
        <p:spPr/>
        <p:txBody>
          <a:bodyPr/>
          <a:lstStyle/>
          <a:p>
            <a:fld id="{E127DB04-3E0F-4064-AE13-68784EE869FA}" type="datetimeFigureOut">
              <a:rPr lang="en-US" smtClean="0"/>
              <a:t>4/29/2020</a:t>
            </a:fld>
            <a:endParaRPr lang="en-US"/>
          </a:p>
        </p:txBody>
      </p:sp>
      <p:sp>
        <p:nvSpPr>
          <p:cNvPr id="8" name="Footer Placeholder 7">
            <a:extLst>
              <a:ext uri="{FF2B5EF4-FFF2-40B4-BE49-F238E27FC236}">
                <a16:creationId xmlns:a16="http://schemas.microsoft.com/office/drawing/2014/main" id="{9EB74BB8-8EA1-4310-9F90-54F5FEC274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6668A1-89D4-4548-B8F2-7710FEAC6074}"/>
              </a:ext>
            </a:extLst>
          </p:cNvPr>
          <p:cNvSpPr>
            <a:spLocks noGrp="1"/>
          </p:cNvSpPr>
          <p:nvPr>
            <p:ph type="sldNum" sz="quarter" idx="12"/>
          </p:nvPr>
        </p:nvSpPr>
        <p:spPr/>
        <p:txBody>
          <a:bodyPr/>
          <a:lstStyle/>
          <a:p>
            <a:fld id="{7DAD9F70-5B0D-4AD6-8815-37D1D24C84A1}" type="slidenum">
              <a:rPr lang="en-US" smtClean="0"/>
              <a:t>‹#›</a:t>
            </a:fld>
            <a:endParaRPr lang="en-US"/>
          </a:p>
        </p:txBody>
      </p:sp>
    </p:spTree>
    <p:extLst>
      <p:ext uri="{BB962C8B-B14F-4D97-AF65-F5344CB8AC3E}">
        <p14:creationId xmlns:p14="http://schemas.microsoft.com/office/powerpoint/2010/main" val="4254050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38841-A3A1-4735-915E-765D162CB1D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D8C5F6-AB39-45B4-A805-6F77230271FE}"/>
              </a:ext>
            </a:extLst>
          </p:cNvPr>
          <p:cNvSpPr>
            <a:spLocks noGrp="1"/>
          </p:cNvSpPr>
          <p:nvPr>
            <p:ph type="dt" sz="half" idx="10"/>
          </p:nvPr>
        </p:nvSpPr>
        <p:spPr/>
        <p:txBody>
          <a:bodyPr/>
          <a:lstStyle/>
          <a:p>
            <a:fld id="{E127DB04-3E0F-4064-AE13-68784EE869FA}" type="datetimeFigureOut">
              <a:rPr lang="en-US" smtClean="0"/>
              <a:t>4/29/2020</a:t>
            </a:fld>
            <a:endParaRPr lang="en-US"/>
          </a:p>
        </p:txBody>
      </p:sp>
      <p:sp>
        <p:nvSpPr>
          <p:cNvPr id="4" name="Footer Placeholder 3">
            <a:extLst>
              <a:ext uri="{FF2B5EF4-FFF2-40B4-BE49-F238E27FC236}">
                <a16:creationId xmlns:a16="http://schemas.microsoft.com/office/drawing/2014/main" id="{885DC238-DAD8-4F02-896A-FBFBD2234D8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B8EA35-5881-45BD-98A4-A91B637951ED}"/>
              </a:ext>
            </a:extLst>
          </p:cNvPr>
          <p:cNvSpPr>
            <a:spLocks noGrp="1"/>
          </p:cNvSpPr>
          <p:nvPr>
            <p:ph type="sldNum" sz="quarter" idx="12"/>
          </p:nvPr>
        </p:nvSpPr>
        <p:spPr/>
        <p:txBody>
          <a:bodyPr/>
          <a:lstStyle/>
          <a:p>
            <a:fld id="{7DAD9F70-5B0D-4AD6-8815-37D1D24C84A1}" type="slidenum">
              <a:rPr lang="en-US" smtClean="0"/>
              <a:t>‹#›</a:t>
            </a:fld>
            <a:endParaRPr lang="en-US"/>
          </a:p>
        </p:txBody>
      </p:sp>
    </p:spTree>
    <p:extLst>
      <p:ext uri="{BB962C8B-B14F-4D97-AF65-F5344CB8AC3E}">
        <p14:creationId xmlns:p14="http://schemas.microsoft.com/office/powerpoint/2010/main" val="3831313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C15635-8FAD-473A-8D32-FC1E4C4C339D}"/>
              </a:ext>
            </a:extLst>
          </p:cNvPr>
          <p:cNvSpPr>
            <a:spLocks noGrp="1"/>
          </p:cNvSpPr>
          <p:nvPr>
            <p:ph type="dt" sz="half" idx="10"/>
          </p:nvPr>
        </p:nvSpPr>
        <p:spPr/>
        <p:txBody>
          <a:bodyPr/>
          <a:lstStyle/>
          <a:p>
            <a:fld id="{E127DB04-3E0F-4064-AE13-68784EE869FA}" type="datetimeFigureOut">
              <a:rPr lang="en-US" smtClean="0"/>
              <a:t>4/29/2020</a:t>
            </a:fld>
            <a:endParaRPr lang="en-US"/>
          </a:p>
        </p:txBody>
      </p:sp>
      <p:sp>
        <p:nvSpPr>
          <p:cNvPr id="3" name="Footer Placeholder 2">
            <a:extLst>
              <a:ext uri="{FF2B5EF4-FFF2-40B4-BE49-F238E27FC236}">
                <a16:creationId xmlns:a16="http://schemas.microsoft.com/office/drawing/2014/main" id="{6AEBBDB2-77F3-4F2D-BC39-2536E96557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4E8BDA-9FD7-4A4B-9909-10AEB2E071F4}"/>
              </a:ext>
            </a:extLst>
          </p:cNvPr>
          <p:cNvSpPr>
            <a:spLocks noGrp="1"/>
          </p:cNvSpPr>
          <p:nvPr>
            <p:ph type="sldNum" sz="quarter" idx="12"/>
          </p:nvPr>
        </p:nvSpPr>
        <p:spPr/>
        <p:txBody>
          <a:bodyPr/>
          <a:lstStyle/>
          <a:p>
            <a:fld id="{7DAD9F70-5B0D-4AD6-8815-37D1D24C84A1}" type="slidenum">
              <a:rPr lang="en-US" smtClean="0"/>
              <a:t>‹#›</a:t>
            </a:fld>
            <a:endParaRPr lang="en-US"/>
          </a:p>
        </p:txBody>
      </p:sp>
    </p:spTree>
    <p:extLst>
      <p:ext uri="{BB962C8B-B14F-4D97-AF65-F5344CB8AC3E}">
        <p14:creationId xmlns:p14="http://schemas.microsoft.com/office/powerpoint/2010/main" val="532816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53D9B-6996-4C91-B514-7D6C5CB7E9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9FE3AF-24E3-4E7E-8B71-87D9CC146D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F1EC07-4761-4F47-A12E-113F9EE834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51118B7-CFC9-4AA0-8359-4D44867A8B02}"/>
              </a:ext>
            </a:extLst>
          </p:cNvPr>
          <p:cNvSpPr>
            <a:spLocks noGrp="1"/>
          </p:cNvSpPr>
          <p:nvPr>
            <p:ph type="dt" sz="half" idx="10"/>
          </p:nvPr>
        </p:nvSpPr>
        <p:spPr/>
        <p:txBody>
          <a:bodyPr/>
          <a:lstStyle/>
          <a:p>
            <a:fld id="{E127DB04-3E0F-4064-AE13-68784EE869FA}" type="datetimeFigureOut">
              <a:rPr lang="en-US" smtClean="0"/>
              <a:t>4/29/2020</a:t>
            </a:fld>
            <a:endParaRPr lang="en-US"/>
          </a:p>
        </p:txBody>
      </p:sp>
      <p:sp>
        <p:nvSpPr>
          <p:cNvPr id="6" name="Footer Placeholder 5">
            <a:extLst>
              <a:ext uri="{FF2B5EF4-FFF2-40B4-BE49-F238E27FC236}">
                <a16:creationId xmlns:a16="http://schemas.microsoft.com/office/drawing/2014/main" id="{AEACA98A-9CDA-4A54-80A8-11B7D1E13C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B2A07-8691-484A-8CAD-4B76DAF31874}"/>
              </a:ext>
            </a:extLst>
          </p:cNvPr>
          <p:cNvSpPr>
            <a:spLocks noGrp="1"/>
          </p:cNvSpPr>
          <p:nvPr>
            <p:ph type="sldNum" sz="quarter" idx="12"/>
          </p:nvPr>
        </p:nvSpPr>
        <p:spPr/>
        <p:txBody>
          <a:bodyPr/>
          <a:lstStyle/>
          <a:p>
            <a:fld id="{7DAD9F70-5B0D-4AD6-8815-37D1D24C84A1}" type="slidenum">
              <a:rPr lang="en-US" smtClean="0"/>
              <a:t>‹#›</a:t>
            </a:fld>
            <a:endParaRPr lang="en-US"/>
          </a:p>
        </p:txBody>
      </p:sp>
    </p:spTree>
    <p:extLst>
      <p:ext uri="{BB962C8B-B14F-4D97-AF65-F5344CB8AC3E}">
        <p14:creationId xmlns:p14="http://schemas.microsoft.com/office/powerpoint/2010/main" val="2195055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0948A-A26A-47EB-853F-4A8C941EAA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6E4D80-E892-4753-B9F3-BDF66A4C4F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986E1D-0952-484E-916C-98C6326B3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9E2E780-71E0-48EC-8EC8-18AB2FC1F305}"/>
              </a:ext>
            </a:extLst>
          </p:cNvPr>
          <p:cNvSpPr>
            <a:spLocks noGrp="1"/>
          </p:cNvSpPr>
          <p:nvPr>
            <p:ph type="dt" sz="half" idx="10"/>
          </p:nvPr>
        </p:nvSpPr>
        <p:spPr/>
        <p:txBody>
          <a:bodyPr/>
          <a:lstStyle/>
          <a:p>
            <a:fld id="{E127DB04-3E0F-4064-AE13-68784EE869FA}" type="datetimeFigureOut">
              <a:rPr lang="en-US" smtClean="0"/>
              <a:t>4/29/2020</a:t>
            </a:fld>
            <a:endParaRPr lang="en-US"/>
          </a:p>
        </p:txBody>
      </p:sp>
      <p:sp>
        <p:nvSpPr>
          <p:cNvPr id="6" name="Footer Placeholder 5">
            <a:extLst>
              <a:ext uri="{FF2B5EF4-FFF2-40B4-BE49-F238E27FC236}">
                <a16:creationId xmlns:a16="http://schemas.microsoft.com/office/drawing/2014/main" id="{D67ACA02-FFF6-414E-94A9-EDF0A7AC34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6CE686-1E6A-4061-B713-60AFAAFB9A51}"/>
              </a:ext>
            </a:extLst>
          </p:cNvPr>
          <p:cNvSpPr>
            <a:spLocks noGrp="1"/>
          </p:cNvSpPr>
          <p:nvPr>
            <p:ph type="sldNum" sz="quarter" idx="12"/>
          </p:nvPr>
        </p:nvSpPr>
        <p:spPr/>
        <p:txBody>
          <a:bodyPr/>
          <a:lstStyle/>
          <a:p>
            <a:fld id="{7DAD9F70-5B0D-4AD6-8815-37D1D24C84A1}" type="slidenum">
              <a:rPr lang="en-US" smtClean="0"/>
              <a:t>‹#›</a:t>
            </a:fld>
            <a:endParaRPr lang="en-US"/>
          </a:p>
        </p:txBody>
      </p:sp>
    </p:spTree>
    <p:extLst>
      <p:ext uri="{BB962C8B-B14F-4D97-AF65-F5344CB8AC3E}">
        <p14:creationId xmlns:p14="http://schemas.microsoft.com/office/powerpoint/2010/main" val="1348307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1B7B1-D95E-4861-A796-3641736F65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D9DF15-6078-45C9-BC08-209F15C78ED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740FAA-9D3A-4C9E-A2B8-0DD9BE9821F5}"/>
              </a:ext>
            </a:extLst>
          </p:cNvPr>
          <p:cNvSpPr>
            <a:spLocks noGrp="1"/>
          </p:cNvSpPr>
          <p:nvPr>
            <p:ph type="dt" sz="half" idx="10"/>
          </p:nvPr>
        </p:nvSpPr>
        <p:spPr/>
        <p:txBody>
          <a:bodyPr/>
          <a:lstStyle/>
          <a:p>
            <a:fld id="{E127DB04-3E0F-4064-AE13-68784EE869FA}" type="datetimeFigureOut">
              <a:rPr lang="en-US" smtClean="0"/>
              <a:t>4/29/2020</a:t>
            </a:fld>
            <a:endParaRPr lang="en-US"/>
          </a:p>
        </p:txBody>
      </p:sp>
      <p:sp>
        <p:nvSpPr>
          <p:cNvPr id="5" name="Footer Placeholder 4">
            <a:extLst>
              <a:ext uri="{FF2B5EF4-FFF2-40B4-BE49-F238E27FC236}">
                <a16:creationId xmlns:a16="http://schemas.microsoft.com/office/drawing/2014/main" id="{485407C0-A994-493A-8888-CCE9E1E113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92511E-7F43-4464-80C7-670B3FA118FB}"/>
              </a:ext>
            </a:extLst>
          </p:cNvPr>
          <p:cNvSpPr>
            <a:spLocks noGrp="1"/>
          </p:cNvSpPr>
          <p:nvPr>
            <p:ph type="sldNum" sz="quarter" idx="12"/>
          </p:nvPr>
        </p:nvSpPr>
        <p:spPr/>
        <p:txBody>
          <a:bodyPr/>
          <a:lstStyle/>
          <a:p>
            <a:fld id="{7DAD9F70-5B0D-4AD6-8815-37D1D24C84A1}" type="slidenum">
              <a:rPr lang="en-US" smtClean="0"/>
              <a:t>‹#›</a:t>
            </a:fld>
            <a:endParaRPr lang="en-US"/>
          </a:p>
        </p:txBody>
      </p:sp>
    </p:spTree>
    <p:extLst>
      <p:ext uri="{BB962C8B-B14F-4D97-AF65-F5344CB8AC3E}">
        <p14:creationId xmlns:p14="http://schemas.microsoft.com/office/powerpoint/2010/main" val="3792909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1DDDA7-24A5-4BD2-9672-53B32206321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DED97A-1A28-4AAA-8CF0-8FA3136FBAE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7F919B-A69D-429C-A205-C2653AC84B07}"/>
              </a:ext>
            </a:extLst>
          </p:cNvPr>
          <p:cNvSpPr>
            <a:spLocks noGrp="1"/>
          </p:cNvSpPr>
          <p:nvPr>
            <p:ph type="dt" sz="half" idx="10"/>
          </p:nvPr>
        </p:nvSpPr>
        <p:spPr/>
        <p:txBody>
          <a:bodyPr/>
          <a:lstStyle/>
          <a:p>
            <a:fld id="{E127DB04-3E0F-4064-AE13-68784EE869FA}" type="datetimeFigureOut">
              <a:rPr lang="en-US" smtClean="0"/>
              <a:t>4/29/2020</a:t>
            </a:fld>
            <a:endParaRPr lang="en-US"/>
          </a:p>
        </p:txBody>
      </p:sp>
      <p:sp>
        <p:nvSpPr>
          <p:cNvPr id="5" name="Footer Placeholder 4">
            <a:extLst>
              <a:ext uri="{FF2B5EF4-FFF2-40B4-BE49-F238E27FC236}">
                <a16:creationId xmlns:a16="http://schemas.microsoft.com/office/drawing/2014/main" id="{D2D62786-58B3-4ACD-B52B-BF32C89853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77B54A-6E9A-4B13-ACFB-5CEFEEC8A796}"/>
              </a:ext>
            </a:extLst>
          </p:cNvPr>
          <p:cNvSpPr>
            <a:spLocks noGrp="1"/>
          </p:cNvSpPr>
          <p:nvPr>
            <p:ph type="sldNum" sz="quarter" idx="12"/>
          </p:nvPr>
        </p:nvSpPr>
        <p:spPr/>
        <p:txBody>
          <a:bodyPr/>
          <a:lstStyle/>
          <a:p>
            <a:fld id="{7DAD9F70-5B0D-4AD6-8815-37D1D24C84A1}" type="slidenum">
              <a:rPr lang="en-US" smtClean="0"/>
              <a:t>‹#›</a:t>
            </a:fld>
            <a:endParaRPr lang="en-US"/>
          </a:p>
        </p:txBody>
      </p:sp>
    </p:spTree>
    <p:extLst>
      <p:ext uri="{BB962C8B-B14F-4D97-AF65-F5344CB8AC3E}">
        <p14:creationId xmlns:p14="http://schemas.microsoft.com/office/powerpoint/2010/main" val="457690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979D28-652E-4431-8B8A-7A48612FDF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A6889A-3D18-415F-A0AB-454355F0F1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AF15BA-E256-48EE-A862-42CDB486B9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27DB04-3E0F-4064-AE13-68784EE869FA}" type="datetimeFigureOut">
              <a:rPr lang="en-US" smtClean="0"/>
              <a:t>4/29/2020</a:t>
            </a:fld>
            <a:endParaRPr lang="en-US"/>
          </a:p>
        </p:txBody>
      </p:sp>
      <p:sp>
        <p:nvSpPr>
          <p:cNvPr id="5" name="Footer Placeholder 4">
            <a:extLst>
              <a:ext uri="{FF2B5EF4-FFF2-40B4-BE49-F238E27FC236}">
                <a16:creationId xmlns:a16="http://schemas.microsoft.com/office/drawing/2014/main" id="{05A47A7C-94F0-48B0-9FEB-38520DE93F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19237E-9671-4B60-8DEF-CF44E94369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AD9F70-5B0D-4AD6-8815-37D1D24C84A1}" type="slidenum">
              <a:rPr lang="en-US" smtClean="0"/>
              <a:t>‹#›</a:t>
            </a:fld>
            <a:endParaRPr lang="en-US"/>
          </a:p>
        </p:txBody>
      </p:sp>
    </p:spTree>
    <p:extLst>
      <p:ext uri="{BB962C8B-B14F-4D97-AF65-F5344CB8AC3E}">
        <p14:creationId xmlns:p14="http://schemas.microsoft.com/office/powerpoint/2010/main" val="749675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5929B-C99D-40E4-875D-C14A9A14F9F0}"/>
              </a:ext>
            </a:extLst>
          </p:cNvPr>
          <p:cNvSpPr>
            <a:spLocks noGrp="1"/>
          </p:cNvSpPr>
          <p:nvPr>
            <p:ph type="ctrTitle"/>
          </p:nvPr>
        </p:nvSpPr>
        <p:spPr/>
        <p:txBody>
          <a:bodyPr>
            <a:normAutofit/>
          </a:bodyPr>
          <a:lstStyle/>
          <a:p>
            <a:r>
              <a:rPr lang="en-US" sz="3600" dirty="0">
                <a:solidFill>
                  <a:srgbClr val="0000FF"/>
                </a:solidFill>
                <a:latin typeface="Arial" panose="020B0604020202020204" pitchFamily="34" charset="0"/>
                <a:cs typeface="Arial" panose="020B0604020202020204" pitchFamily="34" charset="0"/>
              </a:rPr>
              <a:t>Long-Lasting Tree Antennas</a:t>
            </a:r>
            <a:br>
              <a:rPr lang="en-US" sz="3600" dirty="0">
                <a:solidFill>
                  <a:srgbClr val="0000FF"/>
                </a:solidFill>
                <a:latin typeface="Arial" panose="020B0604020202020204" pitchFamily="34" charset="0"/>
                <a:cs typeface="Arial" panose="020B0604020202020204" pitchFamily="34" charset="0"/>
              </a:rPr>
            </a:br>
            <a:r>
              <a:rPr lang="en-US" sz="2400" dirty="0">
                <a:solidFill>
                  <a:srgbClr val="0000FF"/>
                </a:solidFill>
                <a:latin typeface="Arial" panose="020B0604020202020204" pitchFamily="34" charset="0"/>
                <a:cs typeface="Arial" panose="020B0604020202020204" pitchFamily="34" charset="0"/>
              </a:rPr>
              <a:t>Initial Development and Challenges</a:t>
            </a:r>
            <a:endParaRPr lang="en-US" sz="3600" dirty="0">
              <a:solidFill>
                <a:srgbClr val="0000FF"/>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2397B3DC-6D69-4E34-AA37-180B5E34B54B}"/>
              </a:ext>
            </a:extLst>
          </p:cNvPr>
          <p:cNvSpPr>
            <a:spLocks noGrp="1"/>
          </p:cNvSpPr>
          <p:nvPr>
            <p:ph type="subTitle" idx="1"/>
          </p:nvPr>
        </p:nvSpPr>
        <p:spPr/>
        <p:txBody>
          <a:bodyPr>
            <a:normAutofit/>
          </a:bodyPr>
          <a:lstStyle/>
          <a:p>
            <a:endParaRPr lang="en-US" sz="1800" dirty="0">
              <a:latin typeface="Arial" panose="020B0604020202020204" pitchFamily="34" charset="0"/>
              <a:cs typeface="Arial" panose="020B0604020202020204" pitchFamily="34" charset="0"/>
            </a:endParaRPr>
          </a:p>
          <a:p>
            <a:r>
              <a:rPr lang="en-US" sz="1800" b="1" dirty="0">
                <a:latin typeface="Arial" panose="020B0604020202020204" pitchFamily="34" charset="0"/>
                <a:cs typeface="Arial" panose="020B0604020202020204" pitchFamily="34" charset="0"/>
              </a:rPr>
              <a:t>Thomas Choi</a:t>
            </a:r>
          </a:p>
          <a:p>
            <a:r>
              <a:rPr lang="en-US" sz="1800" dirty="0" err="1">
                <a:latin typeface="Arial" panose="020B0604020202020204" pitchFamily="34" charset="0"/>
                <a:cs typeface="Arial" panose="020B0604020202020204" pitchFamily="34" charset="0"/>
              </a:rPr>
              <a:t>Ingie</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Baho</a:t>
            </a: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Alessandra Babuscia</a:t>
            </a:r>
          </a:p>
        </p:txBody>
      </p:sp>
      <p:pic>
        <p:nvPicPr>
          <p:cNvPr id="4" name="Picture 3">
            <a:extLst>
              <a:ext uri="{FF2B5EF4-FFF2-40B4-BE49-F238E27FC236}">
                <a16:creationId xmlns:a16="http://schemas.microsoft.com/office/drawing/2014/main" id="{A58BB036-29D6-428A-BF99-7862FD26D68A}"/>
              </a:ext>
            </a:extLst>
          </p:cNvPr>
          <p:cNvPicPr>
            <a:picLocks noChangeAspect="1"/>
          </p:cNvPicPr>
          <p:nvPr/>
        </p:nvPicPr>
        <p:blipFill>
          <a:blip r:embed="rId3"/>
          <a:stretch>
            <a:fillRect/>
          </a:stretch>
        </p:blipFill>
        <p:spPr>
          <a:xfrm>
            <a:off x="4910137" y="5349875"/>
            <a:ext cx="2371725" cy="638175"/>
          </a:xfrm>
          <a:prstGeom prst="rect">
            <a:avLst/>
          </a:prstGeom>
        </p:spPr>
      </p:pic>
    </p:spTree>
    <p:extLst>
      <p:ext uri="{BB962C8B-B14F-4D97-AF65-F5344CB8AC3E}">
        <p14:creationId xmlns:p14="http://schemas.microsoft.com/office/powerpoint/2010/main" val="2793262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200" y="365125"/>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Motivation: Longevity of Space Missions</a:t>
            </a:r>
          </a:p>
        </p:txBody>
      </p:sp>
      <p:grpSp>
        <p:nvGrpSpPr>
          <p:cNvPr id="8" name="Group 7">
            <a:extLst>
              <a:ext uri="{FF2B5EF4-FFF2-40B4-BE49-F238E27FC236}">
                <a16:creationId xmlns:a16="http://schemas.microsoft.com/office/drawing/2014/main" id="{0104EC68-44EE-44E5-A288-ADAE7C7FF869}"/>
              </a:ext>
            </a:extLst>
          </p:cNvPr>
          <p:cNvGrpSpPr/>
          <p:nvPr/>
        </p:nvGrpSpPr>
        <p:grpSpPr>
          <a:xfrm>
            <a:off x="590993" y="1649752"/>
            <a:ext cx="5715000" cy="4078879"/>
            <a:chOff x="590993" y="1649752"/>
            <a:chExt cx="5715000" cy="4078879"/>
          </a:xfrm>
        </p:grpSpPr>
        <p:pic>
          <p:nvPicPr>
            <p:cNvPr id="1028" name="Picture 4" descr="https://cdn.mos.cms.futurecdn.net/6W4X3sdtkercsbZF2SCvDk.jpg">
              <a:extLst>
                <a:ext uri="{FF2B5EF4-FFF2-40B4-BE49-F238E27FC236}">
                  <a16:creationId xmlns:a16="http://schemas.microsoft.com/office/drawing/2014/main" id="{1A6CF59B-BF66-41A8-8B91-22B6BE2EC2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993" y="2044007"/>
              <a:ext cx="5715000" cy="333375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0F176749-D0AD-4B22-A8CB-6760BD04122E}"/>
                </a:ext>
              </a:extLst>
            </p:cNvPr>
            <p:cNvSpPr txBox="1"/>
            <p:nvPr/>
          </p:nvSpPr>
          <p:spPr>
            <a:xfrm>
              <a:off x="2778950" y="1649752"/>
              <a:ext cx="1339085"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Voyager 1</a:t>
              </a:r>
            </a:p>
          </p:txBody>
        </p:sp>
        <p:sp>
          <p:nvSpPr>
            <p:cNvPr id="12" name="TextBox 11">
              <a:extLst>
                <a:ext uri="{FF2B5EF4-FFF2-40B4-BE49-F238E27FC236}">
                  <a16:creationId xmlns:a16="http://schemas.microsoft.com/office/drawing/2014/main" id="{D49671B4-CDBD-4368-A4EE-EB4BE65AD8BA}"/>
                </a:ext>
              </a:extLst>
            </p:cNvPr>
            <p:cNvSpPr txBox="1"/>
            <p:nvPr/>
          </p:nvSpPr>
          <p:spPr>
            <a:xfrm>
              <a:off x="590993" y="5420854"/>
              <a:ext cx="125226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Credit: NASA</a:t>
              </a:r>
            </a:p>
          </p:txBody>
        </p:sp>
      </p:grpSp>
      <p:grpSp>
        <p:nvGrpSpPr>
          <p:cNvPr id="7" name="Group 6">
            <a:extLst>
              <a:ext uri="{FF2B5EF4-FFF2-40B4-BE49-F238E27FC236}">
                <a16:creationId xmlns:a16="http://schemas.microsoft.com/office/drawing/2014/main" id="{E2BC9E3C-257A-4362-848A-6E7C9404E9C8}"/>
              </a:ext>
            </a:extLst>
          </p:cNvPr>
          <p:cNvGrpSpPr/>
          <p:nvPr/>
        </p:nvGrpSpPr>
        <p:grpSpPr>
          <a:xfrm>
            <a:off x="5009467" y="2140010"/>
            <a:ext cx="6461292" cy="4387906"/>
            <a:chOff x="551120" y="1237591"/>
            <a:chExt cx="7316972" cy="4969004"/>
          </a:xfrm>
        </p:grpSpPr>
        <p:grpSp>
          <p:nvGrpSpPr>
            <p:cNvPr id="5" name="Group 4">
              <a:extLst>
                <a:ext uri="{FF2B5EF4-FFF2-40B4-BE49-F238E27FC236}">
                  <a16:creationId xmlns:a16="http://schemas.microsoft.com/office/drawing/2014/main" id="{7AEA7D15-2841-4FF4-BBB8-4AFF4B0E358D}"/>
                </a:ext>
              </a:extLst>
            </p:cNvPr>
            <p:cNvGrpSpPr/>
            <p:nvPr/>
          </p:nvGrpSpPr>
          <p:grpSpPr>
            <a:xfrm>
              <a:off x="551120" y="1237591"/>
              <a:ext cx="7316972" cy="4568894"/>
              <a:chOff x="327837" y="1490298"/>
              <a:chExt cx="7316972" cy="4568894"/>
            </a:xfrm>
          </p:grpSpPr>
          <p:pic>
            <p:nvPicPr>
              <p:cNvPr id="1026" name="Picture 2" descr="This artist's impression shows a view of the surface of the planet Proxima b orbiting the red dwarf star Proxima Centauri.">
                <a:extLst>
                  <a:ext uri="{FF2B5EF4-FFF2-40B4-BE49-F238E27FC236}">
                    <a16:creationId xmlns:a16="http://schemas.microsoft.com/office/drawing/2014/main" id="{9D7762C4-115C-436B-A0D9-F58B396EE0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837" y="1943395"/>
                <a:ext cx="7316972" cy="41157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C79AAEA-695F-4E4D-BA4F-E8AE6AC076EF}"/>
                  </a:ext>
                </a:extLst>
              </p:cNvPr>
              <p:cNvSpPr txBox="1"/>
              <p:nvPr/>
            </p:nvSpPr>
            <p:spPr>
              <a:xfrm>
                <a:off x="2639195" y="1490298"/>
                <a:ext cx="2694255" cy="453097"/>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Proxima Centauri b</a:t>
                </a:r>
              </a:p>
            </p:txBody>
          </p:sp>
        </p:grpSp>
        <p:sp>
          <p:nvSpPr>
            <p:cNvPr id="6" name="TextBox 5">
              <a:extLst>
                <a:ext uri="{FF2B5EF4-FFF2-40B4-BE49-F238E27FC236}">
                  <a16:creationId xmlns:a16="http://schemas.microsoft.com/office/drawing/2014/main" id="{A55D1427-9F0E-47AE-8D58-50EF596D5CE9}"/>
                </a:ext>
              </a:extLst>
            </p:cNvPr>
            <p:cNvSpPr txBox="1"/>
            <p:nvPr/>
          </p:nvSpPr>
          <p:spPr>
            <a:xfrm>
              <a:off x="4982167" y="5858059"/>
              <a:ext cx="2885925" cy="348536"/>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Credit: ESO/M. </a:t>
              </a:r>
              <a:r>
                <a:rPr lang="en-US" sz="1400" dirty="0" err="1">
                  <a:latin typeface="Arial" panose="020B0604020202020204" pitchFamily="34" charset="0"/>
                  <a:cs typeface="Arial" panose="020B0604020202020204" pitchFamily="34" charset="0"/>
                </a:rPr>
                <a:t>Kornmesser</a:t>
              </a:r>
              <a:endParaRPr lang="en-US" sz="14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633109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200" y="365125"/>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Goal: Talk to CubeSat in LEO for 200 Years</a:t>
            </a:r>
          </a:p>
        </p:txBody>
      </p:sp>
      <p:sp>
        <p:nvSpPr>
          <p:cNvPr id="3" name="TextBox 2">
            <a:extLst>
              <a:ext uri="{FF2B5EF4-FFF2-40B4-BE49-F238E27FC236}">
                <a16:creationId xmlns:a16="http://schemas.microsoft.com/office/drawing/2014/main" id="{458F685A-345D-48C1-8D3B-DF588A866097}"/>
              </a:ext>
            </a:extLst>
          </p:cNvPr>
          <p:cNvSpPr txBox="1"/>
          <p:nvPr/>
        </p:nvSpPr>
        <p:spPr>
          <a:xfrm>
            <a:off x="7704289" y="3461712"/>
            <a:ext cx="3451586" cy="1015663"/>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Smaller Goal:</a:t>
            </a:r>
          </a:p>
          <a:p>
            <a:r>
              <a:rPr lang="en-US" sz="2000" dirty="0">
                <a:latin typeface="Arial" panose="020B0604020202020204" pitchFamily="34" charset="0"/>
                <a:cs typeface="Arial" panose="020B0604020202020204" pitchFamily="34" charset="0"/>
              </a:rPr>
              <a:t>Receive UHF/L-band signals</a:t>
            </a:r>
          </a:p>
          <a:p>
            <a:r>
              <a:rPr lang="en-US" sz="2000" dirty="0">
                <a:latin typeface="Arial" panose="020B0604020202020204" pitchFamily="34" charset="0"/>
                <a:cs typeface="Arial" panose="020B0604020202020204" pitchFamily="34" charset="0"/>
              </a:rPr>
              <a:t>from CubeSats</a:t>
            </a:r>
          </a:p>
        </p:txBody>
      </p:sp>
      <p:grpSp>
        <p:nvGrpSpPr>
          <p:cNvPr id="9" name="Group 8">
            <a:extLst>
              <a:ext uri="{FF2B5EF4-FFF2-40B4-BE49-F238E27FC236}">
                <a16:creationId xmlns:a16="http://schemas.microsoft.com/office/drawing/2014/main" id="{18AB3321-CFB1-4236-B815-A424D6479D69}"/>
              </a:ext>
            </a:extLst>
          </p:cNvPr>
          <p:cNvGrpSpPr/>
          <p:nvPr/>
        </p:nvGrpSpPr>
        <p:grpSpPr>
          <a:xfrm>
            <a:off x="1036125" y="1517940"/>
            <a:ext cx="6172200" cy="4903206"/>
            <a:chOff x="1036125" y="1690688"/>
            <a:chExt cx="6172200" cy="4903206"/>
          </a:xfrm>
        </p:grpSpPr>
        <p:pic>
          <p:nvPicPr>
            <p:cNvPr id="2050" name="Picture 2" descr="NISAR artist concept.jpg">
              <a:extLst>
                <a:ext uri="{FF2B5EF4-FFF2-40B4-BE49-F238E27FC236}">
                  <a16:creationId xmlns:a16="http://schemas.microsoft.com/office/drawing/2014/main" id="{A3014154-405E-4AE6-B82C-317D67A5B9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125" y="2053079"/>
              <a:ext cx="6172200" cy="423303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76AFF3D2-DCBF-4DBF-83B0-7D33E599B6E3}"/>
                </a:ext>
              </a:extLst>
            </p:cNvPr>
            <p:cNvSpPr txBox="1"/>
            <p:nvPr/>
          </p:nvSpPr>
          <p:spPr>
            <a:xfrm>
              <a:off x="3452682" y="1690688"/>
              <a:ext cx="970137"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NISAR</a:t>
              </a:r>
            </a:p>
          </p:txBody>
        </p:sp>
        <p:sp>
          <p:nvSpPr>
            <p:cNvPr id="17" name="TextBox 16">
              <a:extLst>
                <a:ext uri="{FF2B5EF4-FFF2-40B4-BE49-F238E27FC236}">
                  <a16:creationId xmlns:a16="http://schemas.microsoft.com/office/drawing/2014/main" id="{35C83940-C4EA-47B7-9DEF-796180F14112}"/>
                </a:ext>
              </a:extLst>
            </p:cNvPr>
            <p:cNvSpPr txBox="1"/>
            <p:nvPr/>
          </p:nvSpPr>
          <p:spPr>
            <a:xfrm>
              <a:off x="1036125" y="6286117"/>
              <a:ext cx="125226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Credit: NASA</a:t>
              </a:r>
            </a:p>
          </p:txBody>
        </p:sp>
      </p:grpSp>
    </p:spTree>
    <p:extLst>
      <p:ext uri="{BB962C8B-B14F-4D97-AF65-F5344CB8AC3E}">
        <p14:creationId xmlns:p14="http://schemas.microsoft.com/office/powerpoint/2010/main" val="1828358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CA55C3F-4036-442D-85C5-D0B4B99889BE}"/>
              </a:ext>
            </a:extLst>
          </p:cNvPr>
          <p:cNvPicPr>
            <a:picLocks noChangeAspect="1"/>
          </p:cNvPicPr>
          <p:nvPr/>
        </p:nvPicPr>
        <p:blipFill>
          <a:blip r:embed="rId3"/>
          <a:stretch>
            <a:fillRect/>
          </a:stretch>
        </p:blipFill>
        <p:spPr>
          <a:xfrm>
            <a:off x="3268321" y="-1"/>
            <a:ext cx="4090860" cy="6858000"/>
          </a:xfrm>
          <a:prstGeom prst="rect">
            <a:avLst/>
          </a:prstGeom>
        </p:spPr>
      </p:pic>
      <p:pic>
        <p:nvPicPr>
          <p:cNvPr id="5" name="Picture 4">
            <a:extLst>
              <a:ext uri="{FF2B5EF4-FFF2-40B4-BE49-F238E27FC236}">
                <a16:creationId xmlns:a16="http://schemas.microsoft.com/office/drawing/2014/main" id="{3A6371D1-D783-4330-83EA-3781CE4A19AC}"/>
              </a:ext>
            </a:extLst>
          </p:cNvPr>
          <p:cNvPicPr>
            <a:picLocks noChangeAspect="1"/>
          </p:cNvPicPr>
          <p:nvPr/>
        </p:nvPicPr>
        <p:blipFill>
          <a:blip r:embed="rId4"/>
          <a:stretch>
            <a:fillRect/>
          </a:stretch>
        </p:blipFill>
        <p:spPr>
          <a:xfrm>
            <a:off x="7359181" y="0"/>
            <a:ext cx="4832819" cy="6858000"/>
          </a:xfrm>
          <a:prstGeom prst="rect">
            <a:avLst/>
          </a:prstGeom>
        </p:spPr>
      </p:pic>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0" y="2766218"/>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Literature Review</a:t>
            </a:r>
          </a:p>
        </p:txBody>
      </p:sp>
      <p:sp>
        <p:nvSpPr>
          <p:cNvPr id="3" name="TextBox 2">
            <a:extLst>
              <a:ext uri="{FF2B5EF4-FFF2-40B4-BE49-F238E27FC236}">
                <a16:creationId xmlns:a16="http://schemas.microsoft.com/office/drawing/2014/main" id="{84B32C07-FEBB-4C54-B3BB-FA2AF772FAD1}"/>
              </a:ext>
            </a:extLst>
          </p:cNvPr>
          <p:cNvSpPr txBox="1"/>
          <p:nvPr/>
        </p:nvSpPr>
        <p:spPr>
          <a:xfrm>
            <a:off x="3516923" y="6304002"/>
            <a:ext cx="442750" cy="369332"/>
          </a:xfrm>
          <a:prstGeom prst="rect">
            <a:avLst/>
          </a:prstGeom>
          <a:noFill/>
        </p:spPr>
        <p:txBody>
          <a:bodyPr wrap="none" rtlCol="0">
            <a:spAutoFit/>
          </a:bodyPr>
          <a:lstStyle/>
          <a:p>
            <a:r>
              <a:rPr lang="en-US" dirty="0"/>
              <a:t>[1]</a:t>
            </a:r>
          </a:p>
        </p:txBody>
      </p:sp>
      <p:sp>
        <p:nvSpPr>
          <p:cNvPr id="6" name="TextBox 5">
            <a:extLst>
              <a:ext uri="{FF2B5EF4-FFF2-40B4-BE49-F238E27FC236}">
                <a16:creationId xmlns:a16="http://schemas.microsoft.com/office/drawing/2014/main" id="{D0FFCF58-6F91-44BA-971A-067B598C8FBA}"/>
              </a:ext>
            </a:extLst>
          </p:cNvPr>
          <p:cNvSpPr txBox="1"/>
          <p:nvPr/>
        </p:nvSpPr>
        <p:spPr>
          <a:xfrm>
            <a:off x="11007291" y="6304002"/>
            <a:ext cx="442750" cy="369332"/>
          </a:xfrm>
          <a:prstGeom prst="rect">
            <a:avLst/>
          </a:prstGeom>
          <a:noFill/>
        </p:spPr>
        <p:txBody>
          <a:bodyPr wrap="none" rtlCol="0">
            <a:spAutoFit/>
          </a:bodyPr>
          <a:lstStyle/>
          <a:p>
            <a:r>
              <a:rPr lang="en-US" dirty="0"/>
              <a:t>[2]</a:t>
            </a:r>
          </a:p>
        </p:txBody>
      </p:sp>
    </p:spTree>
    <p:extLst>
      <p:ext uri="{BB962C8B-B14F-4D97-AF65-F5344CB8AC3E}">
        <p14:creationId xmlns:p14="http://schemas.microsoft.com/office/powerpoint/2010/main" val="3415969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200" y="365125"/>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Our Design: A Loop Antenna</a:t>
            </a:r>
          </a:p>
        </p:txBody>
      </p:sp>
      <p:pic>
        <p:nvPicPr>
          <p:cNvPr id="4" name="Picture 3">
            <a:extLst>
              <a:ext uri="{FF2B5EF4-FFF2-40B4-BE49-F238E27FC236}">
                <a16:creationId xmlns:a16="http://schemas.microsoft.com/office/drawing/2014/main" id="{16B18D62-DD10-4B9E-BD42-FEEF62E70672}"/>
              </a:ext>
            </a:extLst>
          </p:cNvPr>
          <p:cNvPicPr>
            <a:picLocks noChangeAspect="1"/>
          </p:cNvPicPr>
          <p:nvPr/>
        </p:nvPicPr>
        <p:blipFill>
          <a:blip r:embed="rId3"/>
          <a:stretch>
            <a:fillRect/>
          </a:stretch>
        </p:blipFill>
        <p:spPr>
          <a:xfrm>
            <a:off x="6096000" y="1690688"/>
            <a:ext cx="4241350" cy="4417435"/>
          </a:xfrm>
          <a:prstGeom prst="rect">
            <a:avLst/>
          </a:prstGeom>
        </p:spPr>
      </p:pic>
      <p:pic>
        <p:nvPicPr>
          <p:cNvPr id="5" name="Picture 4">
            <a:extLst>
              <a:ext uri="{FF2B5EF4-FFF2-40B4-BE49-F238E27FC236}">
                <a16:creationId xmlns:a16="http://schemas.microsoft.com/office/drawing/2014/main" id="{8D851BAB-1D2F-4CE7-AB94-EDB724DE3A2D}"/>
              </a:ext>
            </a:extLst>
          </p:cNvPr>
          <p:cNvPicPr>
            <a:picLocks noChangeAspect="1"/>
          </p:cNvPicPr>
          <p:nvPr/>
        </p:nvPicPr>
        <p:blipFill>
          <a:blip r:embed="rId4"/>
          <a:stretch>
            <a:fillRect/>
          </a:stretch>
        </p:blipFill>
        <p:spPr>
          <a:xfrm>
            <a:off x="628650" y="2218243"/>
            <a:ext cx="5467350" cy="3362325"/>
          </a:xfrm>
          <a:prstGeom prst="rect">
            <a:avLst/>
          </a:prstGeom>
        </p:spPr>
      </p:pic>
    </p:spTree>
    <p:extLst>
      <p:ext uri="{BB962C8B-B14F-4D97-AF65-F5344CB8AC3E}">
        <p14:creationId xmlns:p14="http://schemas.microsoft.com/office/powerpoint/2010/main" val="764742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200" y="365125"/>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Design</a:t>
            </a:r>
            <a:r>
              <a:rPr lang="ko-KR" altLang="en-US" sz="3600" dirty="0">
                <a:solidFill>
                  <a:srgbClr val="0000FF"/>
                </a:solidFill>
                <a:latin typeface="Arial" panose="020B0604020202020204" pitchFamily="34" charset="0"/>
                <a:cs typeface="Arial" panose="020B0604020202020204" pitchFamily="34" charset="0"/>
              </a:rPr>
              <a:t> </a:t>
            </a:r>
            <a:r>
              <a:rPr lang="en-US" altLang="ko-KR" sz="3600" dirty="0">
                <a:solidFill>
                  <a:srgbClr val="0000FF"/>
                </a:solidFill>
                <a:latin typeface="Arial" panose="020B0604020202020204" pitchFamily="34" charset="0"/>
                <a:cs typeface="Arial" panose="020B0604020202020204" pitchFamily="34" charset="0"/>
              </a:rPr>
              <a:t>Consideration Regarding Trees </a:t>
            </a:r>
            <a:endParaRPr lang="en-US" sz="3600" dirty="0">
              <a:solidFill>
                <a:srgbClr val="0000FF"/>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96691A10-0B85-444A-B5CA-B9F7C9FB483E}"/>
              </a:ext>
            </a:extLst>
          </p:cNvPr>
          <p:cNvSpPr txBox="1"/>
          <p:nvPr/>
        </p:nvSpPr>
        <p:spPr>
          <a:xfrm>
            <a:off x="838200" y="1690688"/>
            <a:ext cx="5766322" cy="2308324"/>
          </a:xfrm>
          <a:prstGeom prst="rect">
            <a:avLst/>
          </a:prstGeom>
          <a:noFill/>
        </p:spPr>
        <p:txBody>
          <a:bodyPr wrap="none" rtlCol="0">
            <a:spAutoFit/>
          </a:bodyPr>
          <a:lstStyle/>
          <a:p>
            <a:endParaRPr lang="en-US" sz="2400" dirty="0">
              <a:latin typeface="Arial" panose="020B0604020202020204" pitchFamily="34" charset="0"/>
              <a:cs typeface="Arial" panose="020B0604020202020204" pitchFamily="34" charset="0"/>
            </a:endParaRPr>
          </a:p>
          <a:p>
            <a:pPr marL="342900" indent="-342900">
              <a:buFont typeface="+mj-lt"/>
              <a:buAutoNum type="arabicPeriod"/>
            </a:pPr>
            <a:r>
              <a:rPr lang="en-US" sz="2400" dirty="0">
                <a:latin typeface="Arial" panose="020B0604020202020204" pitchFamily="34" charset="0"/>
                <a:cs typeface="Arial" panose="020B0604020202020204" pitchFamily="34" charset="0"/>
              </a:rPr>
              <a:t>Dielectric constant of the tree</a:t>
            </a:r>
          </a:p>
          <a:p>
            <a:pPr marL="342900" indent="-342900">
              <a:buFont typeface="+mj-lt"/>
              <a:buAutoNum type="arabicPeriod"/>
            </a:pPr>
            <a:r>
              <a:rPr lang="en-US" sz="2400" dirty="0">
                <a:latin typeface="Arial" panose="020B0604020202020204" pitchFamily="34" charset="0"/>
                <a:cs typeface="Arial" panose="020B0604020202020204" pitchFamily="34" charset="0"/>
              </a:rPr>
              <a:t>Modeling the tree</a:t>
            </a:r>
          </a:p>
          <a:p>
            <a:pPr marL="342900" indent="-342900">
              <a:buFont typeface="+mj-lt"/>
              <a:buAutoNum type="arabicPeriod"/>
            </a:pPr>
            <a:r>
              <a:rPr lang="en-US" sz="2400" dirty="0">
                <a:latin typeface="Arial" panose="020B0604020202020204" pitchFamily="34" charset="0"/>
                <a:cs typeface="Arial" panose="020B0604020202020204" pitchFamily="34" charset="0"/>
              </a:rPr>
              <a:t>Attenuation from the leaves</a:t>
            </a:r>
          </a:p>
          <a:p>
            <a:pPr marL="342900" indent="-342900">
              <a:buFont typeface="+mj-lt"/>
              <a:buAutoNum type="arabicPeriod"/>
            </a:pPr>
            <a:r>
              <a:rPr lang="en-US" sz="2400" dirty="0">
                <a:latin typeface="Arial" panose="020B0604020202020204" pitchFamily="34" charset="0"/>
                <a:cs typeface="Arial" panose="020B0604020202020204" pitchFamily="34" charset="0"/>
              </a:rPr>
              <a:t>Radius of the tree trunk/branches</a:t>
            </a:r>
          </a:p>
          <a:p>
            <a:pPr marL="342900" indent="-342900">
              <a:buFont typeface="+mj-lt"/>
              <a:buAutoNum type="arabicPeriod"/>
            </a:pPr>
            <a:r>
              <a:rPr lang="en-US" sz="2400" dirty="0">
                <a:latin typeface="Arial" panose="020B0604020202020204" pitchFamily="34" charset="0"/>
                <a:cs typeface="Arial" panose="020B0604020202020204" pitchFamily="34" charset="0"/>
              </a:rPr>
              <a:t>How tight the antenna fits with the tree</a:t>
            </a:r>
          </a:p>
        </p:txBody>
      </p:sp>
    </p:spTree>
    <p:extLst>
      <p:ext uri="{BB962C8B-B14F-4D97-AF65-F5344CB8AC3E}">
        <p14:creationId xmlns:p14="http://schemas.microsoft.com/office/powerpoint/2010/main" val="927025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200" y="365125"/>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Dielectric Constant of the Tree</a:t>
            </a:r>
          </a:p>
        </p:txBody>
      </p:sp>
      <p:pic>
        <p:nvPicPr>
          <p:cNvPr id="4" name="Picture 3">
            <a:extLst>
              <a:ext uri="{FF2B5EF4-FFF2-40B4-BE49-F238E27FC236}">
                <a16:creationId xmlns:a16="http://schemas.microsoft.com/office/drawing/2014/main" id="{B821125B-92F0-40BB-A5F4-F3A58957354D}"/>
              </a:ext>
            </a:extLst>
          </p:cNvPr>
          <p:cNvPicPr>
            <a:picLocks noChangeAspect="1"/>
          </p:cNvPicPr>
          <p:nvPr/>
        </p:nvPicPr>
        <p:blipFill>
          <a:blip r:embed="rId3"/>
          <a:stretch>
            <a:fillRect/>
          </a:stretch>
        </p:blipFill>
        <p:spPr>
          <a:xfrm>
            <a:off x="276211" y="1690688"/>
            <a:ext cx="3686175" cy="4953000"/>
          </a:xfrm>
          <a:prstGeom prst="rect">
            <a:avLst/>
          </a:prstGeom>
        </p:spPr>
      </p:pic>
      <p:grpSp>
        <p:nvGrpSpPr>
          <p:cNvPr id="7" name="Group 6">
            <a:extLst>
              <a:ext uri="{FF2B5EF4-FFF2-40B4-BE49-F238E27FC236}">
                <a16:creationId xmlns:a16="http://schemas.microsoft.com/office/drawing/2014/main" id="{7EB705E5-C096-4F72-A370-BB4147C64CB0}"/>
              </a:ext>
            </a:extLst>
          </p:cNvPr>
          <p:cNvGrpSpPr/>
          <p:nvPr/>
        </p:nvGrpSpPr>
        <p:grpSpPr>
          <a:xfrm>
            <a:off x="4071930" y="1966369"/>
            <a:ext cx="2618509" cy="4401637"/>
            <a:chOff x="6096000" y="2420937"/>
            <a:chExt cx="1911927" cy="3213893"/>
          </a:xfrm>
        </p:grpSpPr>
        <p:pic>
          <p:nvPicPr>
            <p:cNvPr id="5" name="Picture 4">
              <a:extLst>
                <a:ext uri="{FF2B5EF4-FFF2-40B4-BE49-F238E27FC236}">
                  <a16:creationId xmlns:a16="http://schemas.microsoft.com/office/drawing/2014/main" id="{E81A1DE6-FC63-475A-B936-95D49E212DD7}"/>
                </a:ext>
              </a:extLst>
            </p:cNvPr>
            <p:cNvPicPr>
              <a:picLocks noChangeAspect="1"/>
            </p:cNvPicPr>
            <p:nvPr/>
          </p:nvPicPr>
          <p:blipFill>
            <a:blip r:embed="rId4"/>
            <a:stretch>
              <a:fillRect/>
            </a:stretch>
          </p:blipFill>
          <p:spPr>
            <a:xfrm>
              <a:off x="6096000" y="2420937"/>
              <a:ext cx="1200150" cy="3213893"/>
            </a:xfrm>
            <a:prstGeom prst="rect">
              <a:avLst/>
            </a:prstGeom>
          </p:spPr>
        </p:pic>
        <p:pic>
          <p:nvPicPr>
            <p:cNvPr id="6" name="Picture 5">
              <a:extLst>
                <a:ext uri="{FF2B5EF4-FFF2-40B4-BE49-F238E27FC236}">
                  <a16:creationId xmlns:a16="http://schemas.microsoft.com/office/drawing/2014/main" id="{15E85D6B-958E-4344-8644-568DC45ADDE0}"/>
                </a:ext>
              </a:extLst>
            </p:cNvPr>
            <p:cNvPicPr>
              <a:picLocks noChangeAspect="1"/>
            </p:cNvPicPr>
            <p:nvPr/>
          </p:nvPicPr>
          <p:blipFill>
            <a:blip r:embed="rId5"/>
            <a:stretch>
              <a:fillRect/>
            </a:stretch>
          </p:blipFill>
          <p:spPr>
            <a:xfrm>
              <a:off x="7291387" y="2420937"/>
              <a:ext cx="716540" cy="3213893"/>
            </a:xfrm>
            <a:prstGeom prst="rect">
              <a:avLst/>
            </a:prstGeom>
          </p:spPr>
        </p:pic>
      </p:grpSp>
      <p:graphicFrame>
        <p:nvGraphicFramePr>
          <p:cNvPr id="8" name="Table 7">
            <a:extLst>
              <a:ext uri="{FF2B5EF4-FFF2-40B4-BE49-F238E27FC236}">
                <a16:creationId xmlns:a16="http://schemas.microsoft.com/office/drawing/2014/main" id="{7D391C13-29BD-4646-94FD-A8F34E978C79}"/>
              </a:ext>
            </a:extLst>
          </p:cNvPr>
          <p:cNvGraphicFramePr>
            <a:graphicFrameLocks noGrp="1"/>
          </p:cNvGraphicFramePr>
          <p:nvPr>
            <p:extLst>
              <p:ext uri="{D42A27DB-BD31-4B8C-83A1-F6EECF244321}">
                <p14:modId xmlns:p14="http://schemas.microsoft.com/office/powerpoint/2010/main" val="289676199"/>
              </p:ext>
            </p:extLst>
          </p:nvPr>
        </p:nvGraphicFramePr>
        <p:xfrm>
          <a:off x="6799983" y="1828529"/>
          <a:ext cx="5115806" cy="4677318"/>
        </p:xfrm>
        <a:graphic>
          <a:graphicData uri="http://schemas.openxmlformats.org/drawingml/2006/table">
            <a:tbl>
              <a:tblPr firstRow="1" bandRow="1">
                <a:tableStyleId>{073A0DAA-6AF3-43AB-8588-CEC1D06C72B9}</a:tableStyleId>
              </a:tblPr>
              <a:tblGrid>
                <a:gridCol w="2557903">
                  <a:extLst>
                    <a:ext uri="{9D8B030D-6E8A-4147-A177-3AD203B41FA5}">
                      <a16:colId xmlns:a16="http://schemas.microsoft.com/office/drawing/2014/main" val="1946464390"/>
                    </a:ext>
                  </a:extLst>
                </a:gridCol>
                <a:gridCol w="2557903">
                  <a:extLst>
                    <a:ext uri="{9D8B030D-6E8A-4147-A177-3AD203B41FA5}">
                      <a16:colId xmlns:a16="http://schemas.microsoft.com/office/drawing/2014/main" val="2038031464"/>
                    </a:ext>
                  </a:extLst>
                </a:gridCol>
              </a:tblGrid>
              <a:tr h="778822">
                <a:tc>
                  <a:txBody>
                    <a:bodyPr/>
                    <a:lstStyle/>
                    <a:p>
                      <a:pPr algn="ctr"/>
                      <a:r>
                        <a:rPr lang="en-US" dirty="0">
                          <a:latin typeface="Arial" panose="020B0604020202020204" pitchFamily="34" charset="0"/>
                          <a:cs typeface="Arial" panose="020B0604020202020204" pitchFamily="34" charset="0"/>
                        </a:rPr>
                        <a:t>Parameter</a:t>
                      </a:r>
                    </a:p>
                  </a:txBody>
                  <a:tcPr anchor="ctr"/>
                </a:tc>
                <a:tc>
                  <a:txBody>
                    <a:bodyPr/>
                    <a:lstStyle/>
                    <a:p>
                      <a:pPr algn="ctr"/>
                      <a:r>
                        <a:rPr lang="en-US" dirty="0">
                          <a:latin typeface="Arial" panose="020B0604020202020204" pitchFamily="34" charset="0"/>
                          <a:cs typeface="Arial" panose="020B0604020202020204" pitchFamily="34" charset="0"/>
                        </a:rPr>
                        <a:t>Value</a:t>
                      </a:r>
                    </a:p>
                  </a:txBody>
                  <a:tcPr anchor="ctr"/>
                </a:tc>
                <a:extLst>
                  <a:ext uri="{0D108BD9-81ED-4DB2-BD59-A6C34878D82A}">
                    <a16:rowId xmlns:a16="http://schemas.microsoft.com/office/drawing/2014/main" val="933238262"/>
                  </a:ext>
                </a:extLst>
              </a:tr>
              <a:tr h="778822">
                <a:tc>
                  <a:txBody>
                    <a:bodyPr/>
                    <a:lstStyle/>
                    <a:p>
                      <a:pPr algn="ctr"/>
                      <a:r>
                        <a:rPr lang="en-US" dirty="0">
                          <a:latin typeface="Arial" panose="020B0604020202020204" pitchFamily="34" charset="0"/>
                          <a:cs typeface="Arial" panose="020B0604020202020204" pitchFamily="34" charset="0"/>
                        </a:rPr>
                        <a:t>Real Permittivity</a:t>
                      </a:r>
                    </a:p>
                  </a:txBody>
                  <a:tcPr anchor="ctr"/>
                </a:tc>
                <a:tc>
                  <a:txBody>
                    <a:bodyPr/>
                    <a:lstStyle/>
                    <a:p>
                      <a:pPr algn="ctr"/>
                      <a:r>
                        <a:rPr lang="en-US" dirty="0">
                          <a:latin typeface="Arial" panose="020B0604020202020204" pitchFamily="34" charset="0"/>
                          <a:cs typeface="Arial" panose="020B0604020202020204" pitchFamily="34" charset="0"/>
                        </a:rPr>
                        <a:t>4.4</a:t>
                      </a:r>
                    </a:p>
                  </a:txBody>
                  <a:tcPr anchor="ctr"/>
                </a:tc>
                <a:extLst>
                  <a:ext uri="{0D108BD9-81ED-4DB2-BD59-A6C34878D82A}">
                    <a16:rowId xmlns:a16="http://schemas.microsoft.com/office/drawing/2014/main" val="2296852503"/>
                  </a:ext>
                </a:extLst>
              </a:tr>
              <a:tr h="780284">
                <a:tc>
                  <a:txBody>
                    <a:bodyPr/>
                    <a:lstStyle/>
                    <a:p>
                      <a:pPr algn="ctr"/>
                      <a:r>
                        <a:rPr lang="en-US" dirty="0">
                          <a:latin typeface="Arial" panose="020B0604020202020204" pitchFamily="34" charset="0"/>
                          <a:cs typeface="Arial" panose="020B0604020202020204" pitchFamily="34" charset="0"/>
                        </a:rPr>
                        <a:t>Imaginary Permittivity</a:t>
                      </a:r>
                    </a:p>
                  </a:txBody>
                  <a:tcPr anchor="ctr"/>
                </a:tc>
                <a:tc>
                  <a:txBody>
                    <a:bodyPr/>
                    <a:lstStyle/>
                    <a:p>
                      <a:pPr algn="ctr"/>
                      <a:r>
                        <a:rPr lang="en-US" dirty="0">
                          <a:latin typeface="Arial" panose="020B0604020202020204" pitchFamily="34" charset="0"/>
                          <a:cs typeface="Arial" panose="020B0604020202020204" pitchFamily="34" charset="0"/>
                        </a:rPr>
                        <a:t>0.54</a:t>
                      </a:r>
                    </a:p>
                  </a:txBody>
                  <a:tcPr anchor="ctr"/>
                </a:tc>
                <a:extLst>
                  <a:ext uri="{0D108BD9-81ED-4DB2-BD59-A6C34878D82A}">
                    <a16:rowId xmlns:a16="http://schemas.microsoft.com/office/drawing/2014/main" val="2632583800"/>
                  </a:ext>
                </a:extLst>
              </a:tr>
              <a:tr h="778822">
                <a:tc>
                  <a:txBody>
                    <a:bodyPr/>
                    <a:lstStyle/>
                    <a:p>
                      <a:pPr algn="ctr"/>
                      <a:r>
                        <a:rPr lang="en-US" dirty="0">
                          <a:latin typeface="Arial" panose="020B0604020202020204" pitchFamily="34" charset="0"/>
                          <a:cs typeface="Arial" panose="020B0604020202020204" pitchFamily="34" charset="0"/>
                        </a:rPr>
                        <a:t>Real Permeability</a:t>
                      </a:r>
                    </a:p>
                  </a:txBody>
                  <a:tcPr anchor="ctr"/>
                </a:tc>
                <a:tc>
                  <a:txBody>
                    <a:bodyPr/>
                    <a:lstStyle/>
                    <a:p>
                      <a:pPr algn="ctr"/>
                      <a:r>
                        <a:rPr lang="en-US" dirty="0">
                          <a:latin typeface="Arial" panose="020B0604020202020204" pitchFamily="34" charset="0"/>
                          <a:cs typeface="Arial" panose="020B0604020202020204" pitchFamily="34" charset="0"/>
                        </a:rPr>
                        <a:t>1</a:t>
                      </a:r>
                    </a:p>
                  </a:txBody>
                  <a:tcPr anchor="ctr"/>
                </a:tc>
                <a:extLst>
                  <a:ext uri="{0D108BD9-81ED-4DB2-BD59-A6C34878D82A}">
                    <a16:rowId xmlns:a16="http://schemas.microsoft.com/office/drawing/2014/main" val="3920397134"/>
                  </a:ext>
                </a:extLst>
              </a:tr>
              <a:tr h="780284">
                <a:tc>
                  <a:txBody>
                    <a:bodyPr/>
                    <a:lstStyle/>
                    <a:p>
                      <a:pPr algn="ctr"/>
                      <a:r>
                        <a:rPr lang="en-US" dirty="0">
                          <a:latin typeface="Arial" panose="020B0604020202020204" pitchFamily="34" charset="0"/>
                          <a:cs typeface="Arial" panose="020B0604020202020204" pitchFamily="34" charset="0"/>
                        </a:rPr>
                        <a:t>Imaginary Permeability</a:t>
                      </a:r>
                    </a:p>
                  </a:txBody>
                  <a:tcPr anchor="ctr"/>
                </a:tc>
                <a:tc>
                  <a:txBody>
                    <a:bodyPr/>
                    <a:lstStyle/>
                    <a:p>
                      <a:pPr algn="ctr"/>
                      <a:r>
                        <a:rPr lang="en-US" dirty="0">
                          <a:latin typeface="Arial" panose="020B0604020202020204" pitchFamily="34" charset="0"/>
                          <a:cs typeface="Arial" panose="020B0604020202020204" pitchFamily="34" charset="0"/>
                        </a:rPr>
                        <a:t>0</a:t>
                      </a:r>
                    </a:p>
                  </a:txBody>
                  <a:tcPr anchor="ctr"/>
                </a:tc>
                <a:extLst>
                  <a:ext uri="{0D108BD9-81ED-4DB2-BD59-A6C34878D82A}">
                    <a16:rowId xmlns:a16="http://schemas.microsoft.com/office/drawing/2014/main" val="836375938"/>
                  </a:ext>
                </a:extLst>
              </a:tr>
              <a:tr h="780284">
                <a:tc>
                  <a:txBody>
                    <a:bodyPr/>
                    <a:lstStyle/>
                    <a:p>
                      <a:pPr algn="ctr"/>
                      <a:r>
                        <a:rPr lang="en-US" dirty="0">
                          <a:latin typeface="Arial" panose="020B0604020202020204" pitchFamily="34" charset="0"/>
                          <a:cs typeface="Arial" panose="020B0604020202020204" pitchFamily="34" charset="0"/>
                        </a:rPr>
                        <a:t>Dielectric Loss Tangent</a:t>
                      </a:r>
                    </a:p>
                  </a:txBody>
                  <a:tcPr anchor="ctr"/>
                </a:tc>
                <a:tc>
                  <a:txBody>
                    <a:bodyPr/>
                    <a:lstStyle/>
                    <a:p>
                      <a:pPr algn="ctr"/>
                      <a:r>
                        <a:rPr lang="en-US" dirty="0">
                          <a:latin typeface="Arial" panose="020B0604020202020204" pitchFamily="34" charset="0"/>
                          <a:cs typeface="Arial" panose="020B0604020202020204" pitchFamily="34" charset="0"/>
                        </a:rPr>
                        <a:t>0.122</a:t>
                      </a:r>
                    </a:p>
                  </a:txBody>
                  <a:tcPr anchor="ctr"/>
                </a:tc>
                <a:extLst>
                  <a:ext uri="{0D108BD9-81ED-4DB2-BD59-A6C34878D82A}">
                    <a16:rowId xmlns:a16="http://schemas.microsoft.com/office/drawing/2014/main" val="3669513004"/>
                  </a:ext>
                </a:extLst>
              </a:tr>
            </a:tbl>
          </a:graphicData>
        </a:graphic>
      </p:graphicFrame>
      <p:sp>
        <p:nvSpPr>
          <p:cNvPr id="3" name="TextBox 2">
            <a:extLst>
              <a:ext uri="{FF2B5EF4-FFF2-40B4-BE49-F238E27FC236}">
                <a16:creationId xmlns:a16="http://schemas.microsoft.com/office/drawing/2014/main" id="{E22B89C2-92CF-4F82-BC83-33A2AC1C5966}"/>
              </a:ext>
            </a:extLst>
          </p:cNvPr>
          <p:cNvSpPr txBox="1"/>
          <p:nvPr/>
        </p:nvSpPr>
        <p:spPr>
          <a:xfrm>
            <a:off x="5494239" y="6459021"/>
            <a:ext cx="442750" cy="369332"/>
          </a:xfrm>
          <a:prstGeom prst="rect">
            <a:avLst/>
          </a:prstGeom>
          <a:noFill/>
        </p:spPr>
        <p:txBody>
          <a:bodyPr wrap="none" rtlCol="0">
            <a:spAutoFit/>
          </a:bodyPr>
          <a:lstStyle/>
          <a:p>
            <a:r>
              <a:rPr lang="en-US" dirty="0"/>
              <a:t>[3]</a:t>
            </a:r>
          </a:p>
        </p:txBody>
      </p:sp>
    </p:spTree>
    <p:extLst>
      <p:ext uri="{BB962C8B-B14F-4D97-AF65-F5344CB8AC3E}">
        <p14:creationId xmlns:p14="http://schemas.microsoft.com/office/powerpoint/2010/main" val="4292632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200" y="365125"/>
            <a:ext cx="10515600" cy="1325563"/>
          </a:xfrm>
        </p:spPr>
        <p:txBody>
          <a:bodyPr>
            <a:normAutofit/>
          </a:bodyPr>
          <a:lstStyle/>
          <a:p>
            <a:r>
              <a:rPr lang="en-US" sz="3200" dirty="0">
                <a:solidFill>
                  <a:srgbClr val="0000FF"/>
                </a:solidFill>
                <a:latin typeface="Arial" panose="020B0604020202020204" pitchFamily="34" charset="0"/>
                <a:cs typeface="Arial" panose="020B0604020202020204" pitchFamily="34" charset="0"/>
              </a:rPr>
              <a:t>Simulation of the Trees / Attenuation From the Leaves</a:t>
            </a:r>
          </a:p>
        </p:txBody>
      </p:sp>
      <p:grpSp>
        <p:nvGrpSpPr>
          <p:cNvPr id="9" name="Group 8">
            <a:extLst>
              <a:ext uri="{FF2B5EF4-FFF2-40B4-BE49-F238E27FC236}">
                <a16:creationId xmlns:a16="http://schemas.microsoft.com/office/drawing/2014/main" id="{FFC24AB5-0517-4AC8-B0DC-1B403BF115EC}"/>
              </a:ext>
            </a:extLst>
          </p:cNvPr>
          <p:cNvGrpSpPr/>
          <p:nvPr/>
        </p:nvGrpSpPr>
        <p:grpSpPr>
          <a:xfrm>
            <a:off x="188984" y="1690688"/>
            <a:ext cx="11814032" cy="4870791"/>
            <a:chOff x="149368" y="1622084"/>
            <a:chExt cx="11814032" cy="4870791"/>
          </a:xfrm>
        </p:grpSpPr>
        <p:pic>
          <p:nvPicPr>
            <p:cNvPr id="3" name="Picture 2">
              <a:extLst>
                <a:ext uri="{FF2B5EF4-FFF2-40B4-BE49-F238E27FC236}">
                  <a16:creationId xmlns:a16="http://schemas.microsoft.com/office/drawing/2014/main" id="{C6971CC1-2FB9-4F2D-BBA6-CEDF2A2DB749}"/>
                </a:ext>
              </a:extLst>
            </p:cNvPr>
            <p:cNvPicPr>
              <a:picLocks noChangeAspect="1"/>
            </p:cNvPicPr>
            <p:nvPr/>
          </p:nvPicPr>
          <p:blipFill>
            <a:blip r:embed="rId3"/>
            <a:stretch>
              <a:fillRect/>
            </a:stretch>
          </p:blipFill>
          <p:spPr>
            <a:xfrm>
              <a:off x="149368" y="1622084"/>
              <a:ext cx="3955907" cy="4870791"/>
            </a:xfrm>
            <a:prstGeom prst="rect">
              <a:avLst/>
            </a:prstGeom>
          </p:spPr>
        </p:pic>
        <p:pic>
          <p:nvPicPr>
            <p:cNvPr id="8" name="Picture 7">
              <a:extLst>
                <a:ext uri="{FF2B5EF4-FFF2-40B4-BE49-F238E27FC236}">
                  <a16:creationId xmlns:a16="http://schemas.microsoft.com/office/drawing/2014/main" id="{85C01292-661E-4945-92BC-9B3A67BBAD7F}"/>
                </a:ext>
              </a:extLst>
            </p:cNvPr>
            <p:cNvPicPr>
              <a:picLocks noChangeAspect="1"/>
            </p:cNvPicPr>
            <p:nvPr/>
          </p:nvPicPr>
          <p:blipFill>
            <a:blip r:embed="rId4"/>
            <a:stretch>
              <a:fillRect/>
            </a:stretch>
          </p:blipFill>
          <p:spPr>
            <a:xfrm>
              <a:off x="4105275" y="1785766"/>
              <a:ext cx="7858125" cy="4543425"/>
            </a:xfrm>
            <a:prstGeom prst="rect">
              <a:avLst/>
            </a:prstGeom>
          </p:spPr>
        </p:pic>
      </p:grpSp>
      <p:sp>
        <p:nvSpPr>
          <p:cNvPr id="10" name="TextBox 9">
            <a:extLst>
              <a:ext uri="{FF2B5EF4-FFF2-40B4-BE49-F238E27FC236}">
                <a16:creationId xmlns:a16="http://schemas.microsoft.com/office/drawing/2014/main" id="{D5E2D21F-4FCB-4085-8E64-5733244B764E}"/>
              </a:ext>
            </a:extLst>
          </p:cNvPr>
          <p:cNvSpPr txBox="1"/>
          <p:nvPr/>
        </p:nvSpPr>
        <p:spPr>
          <a:xfrm>
            <a:off x="4144891" y="5775315"/>
            <a:ext cx="4814138" cy="923330"/>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Gain pattern alters</a:t>
            </a:r>
          </a:p>
          <a:p>
            <a:r>
              <a:rPr lang="en-US" dirty="0">
                <a:latin typeface="Arial" panose="020B0604020202020204" pitchFamily="34" charset="0"/>
                <a:cs typeface="Arial" panose="020B0604020202020204" pitchFamily="34" charset="0"/>
              </a:rPr>
              <a:t>Peak gain reduced by 5 dB</a:t>
            </a:r>
          </a:p>
          <a:p>
            <a:r>
              <a:rPr lang="en-US" dirty="0">
                <a:latin typeface="Arial" panose="020B0604020202020204" pitchFamily="34" charset="0"/>
                <a:cs typeface="Arial" panose="020B0604020202020204" pitchFamily="34" charset="0"/>
              </a:rPr>
              <a:t>Even when the branch sits outside the leaves</a:t>
            </a:r>
          </a:p>
        </p:txBody>
      </p:sp>
    </p:spTree>
    <p:extLst>
      <p:ext uri="{BB962C8B-B14F-4D97-AF65-F5344CB8AC3E}">
        <p14:creationId xmlns:p14="http://schemas.microsoft.com/office/powerpoint/2010/main" val="2619354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200" y="365125"/>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Radius of the Branches/Antennas</a:t>
            </a:r>
          </a:p>
        </p:txBody>
      </p:sp>
      <p:pic>
        <p:nvPicPr>
          <p:cNvPr id="4" name="Picture 3">
            <a:extLst>
              <a:ext uri="{FF2B5EF4-FFF2-40B4-BE49-F238E27FC236}">
                <a16:creationId xmlns:a16="http://schemas.microsoft.com/office/drawing/2014/main" id="{79D610AC-8C2E-4DA6-BE10-5027871D4A09}"/>
              </a:ext>
            </a:extLst>
          </p:cNvPr>
          <p:cNvPicPr>
            <a:picLocks noChangeAspect="1"/>
          </p:cNvPicPr>
          <p:nvPr/>
        </p:nvPicPr>
        <p:blipFill>
          <a:blip r:embed="rId3"/>
          <a:stretch>
            <a:fillRect/>
          </a:stretch>
        </p:blipFill>
        <p:spPr>
          <a:xfrm>
            <a:off x="468568" y="1690688"/>
            <a:ext cx="11254864" cy="4878388"/>
          </a:xfrm>
          <a:prstGeom prst="rect">
            <a:avLst/>
          </a:prstGeom>
        </p:spPr>
      </p:pic>
      <p:sp>
        <p:nvSpPr>
          <p:cNvPr id="10" name="TextBox 9">
            <a:extLst>
              <a:ext uri="{FF2B5EF4-FFF2-40B4-BE49-F238E27FC236}">
                <a16:creationId xmlns:a16="http://schemas.microsoft.com/office/drawing/2014/main" id="{D5E2D21F-4FCB-4085-8E64-5733244B764E}"/>
              </a:ext>
            </a:extLst>
          </p:cNvPr>
          <p:cNvSpPr txBox="1"/>
          <p:nvPr/>
        </p:nvSpPr>
        <p:spPr>
          <a:xfrm>
            <a:off x="3896750" y="5430548"/>
            <a:ext cx="5577168" cy="64633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Depending on changing radius of the tree + antenna,</a:t>
            </a:r>
          </a:p>
          <a:p>
            <a:r>
              <a:rPr lang="en-US" dirty="0">
                <a:latin typeface="Arial" panose="020B0604020202020204" pitchFamily="34" charset="0"/>
                <a:cs typeface="Arial" panose="020B0604020202020204" pitchFamily="34" charset="0"/>
              </a:rPr>
              <a:t>resonance frequency is altered</a:t>
            </a:r>
          </a:p>
        </p:txBody>
      </p:sp>
    </p:spTree>
    <p:extLst>
      <p:ext uri="{BB962C8B-B14F-4D97-AF65-F5344CB8AC3E}">
        <p14:creationId xmlns:p14="http://schemas.microsoft.com/office/powerpoint/2010/main" val="798917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200" y="365125"/>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Antenna Tightness to the Tree: Tight</a:t>
            </a:r>
          </a:p>
        </p:txBody>
      </p:sp>
      <p:grpSp>
        <p:nvGrpSpPr>
          <p:cNvPr id="3" name="Group 2">
            <a:extLst>
              <a:ext uri="{FF2B5EF4-FFF2-40B4-BE49-F238E27FC236}">
                <a16:creationId xmlns:a16="http://schemas.microsoft.com/office/drawing/2014/main" id="{53986FC6-D536-4DB4-93DB-E6C46A1225A3}"/>
              </a:ext>
            </a:extLst>
          </p:cNvPr>
          <p:cNvGrpSpPr/>
          <p:nvPr/>
        </p:nvGrpSpPr>
        <p:grpSpPr>
          <a:xfrm>
            <a:off x="702252" y="1690688"/>
            <a:ext cx="10787495" cy="4543425"/>
            <a:chOff x="386196" y="1690687"/>
            <a:chExt cx="10787495" cy="4543425"/>
          </a:xfrm>
        </p:grpSpPr>
        <p:pic>
          <p:nvPicPr>
            <p:cNvPr id="5" name="Picture 4">
              <a:extLst>
                <a:ext uri="{FF2B5EF4-FFF2-40B4-BE49-F238E27FC236}">
                  <a16:creationId xmlns:a16="http://schemas.microsoft.com/office/drawing/2014/main" id="{AC106889-C750-457E-A917-916EEDF7E9E0}"/>
                </a:ext>
              </a:extLst>
            </p:cNvPr>
            <p:cNvPicPr>
              <a:picLocks noChangeAspect="1"/>
            </p:cNvPicPr>
            <p:nvPr/>
          </p:nvPicPr>
          <p:blipFill>
            <a:blip r:embed="rId3"/>
            <a:stretch>
              <a:fillRect/>
            </a:stretch>
          </p:blipFill>
          <p:spPr>
            <a:xfrm>
              <a:off x="386196" y="1690687"/>
              <a:ext cx="4495800" cy="4543425"/>
            </a:xfrm>
            <a:prstGeom prst="rect">
              <a:avLst/>
            </a:prstGeom>
          </p:spPr>
        </p:pic>
        <p:pic>
          <p:nvPicPr>
            <p:cNvPr id="7" name="Picture 6">
              <a:extLst>
                <a:ext uri="{FF2B5EF4-FFF2-40B4-BE49-F238E27FC236}">
                  <a16:creationId xmlns:a16="http://schemas.microsoft.com/office/drawing/2014/main" id="{413420BF-4D7F-4FF5-BD83-CAD90976F29B}"/>
                </a:ext>
              </a:extLst>
            </p:cNvPr>
            <p:cNvPicPr>
              <a:picLocks noChangeAspect="1"/>
            </p:cNvPicPr>
            <p:nvPr/>
          </p:nvPicPr>
          <p:blipFill>
            <a:blip r:embed="rId4"/>
            <a:stretch>
              <a:fillRect/>
            </a:stretch>
          </p:blipFill>
          <p:spPr>
            <a:xfrm>
              <a:off x="4429991" y="1690687"/>
              <a:ext cx="6743700" cy="4543425"/>
            </a:xfrm>
            <a:prstGeom prst="rect">
              <a:avLst/>
            </a:prstGeom>
          </p:spPr>
        </p:pic>
      </p:grpSp>
      <p:sp>
        <p:nvSpPr>
          <p:cNvPr id="9" name="TextBox 8">
            <a:extLst>
              <a:ext uri="{FF2B5EF4-FFF2-40B4-BE49-F238E27FC236}">
                <a16:creationId xmlns:a16="http://schemas.microsoft.com/office/drawing/2014/main" id="{BA448ED7-4844-4058-ABC4-039801F82FEA}"/>
              </a:ext>
            </a:extLst>
          </p:cNvPr>
          <p:cNvSpPr txBox="1"/>
          <p:nvPr/>
        </p:nvSpPr>
        <p:spPr>
          <a:xfrm>
            <a:off x="6213048" y="2133167"/>
            <a:ext cx="3809697" cy="64633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Well resonant at desired frequency:</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1.2-1.3 GHz</a:t>
            </a:r>
          </a:p>
        </p:txBody>
      </p:sp>
    </p:spTree>
    <p:extLst>
      <p:ext uri="{BB962C8B-B14F-4D97-AF65-F5344CB8AC3E}">
        <p14:creationId xmlns:p14="http://schemas.microsoft.com/office/powerpoint/2010/main" val="324902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200" y="365125"/>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Antenna Tightness to the Tree: Loose</a:t>
            </a:r>
          </a:p>
        </p:txBody>
      </p:sp>
      <p:pic>
        <p:nvPicPr>
          <p:cNvPr id="6" name="Picture 5">
            <a:extLst>
              <a:ext uri="{FF2B5EF4-FFF2-40B4-BE49-F238E27FC236}">
                <a16:creationId xmlns:a16="http://schemas.microsoft.com/office/drawing/2014/main" id="{2B8FD5D5-79C7-4AB0-ACB7-F98B9A74FFD8}"/>
              </a:ext>
            </a:extLst>
          </p:cNvPr>
          <p:cNvPicPr>
            <a:picLocks noChangeAspect="1"/>
          </p:cNvPicPr>
          <p:nvPr/>
        </p:nvPicPr>
        <p:blipFill>
          <a:blip r:embed="rId3"/>
          <a:stretch>
            <a:fillRect/>
          </a:stretch>
        </p:blipFill>
        <p:spPr>
          <a:xfrm>
            <a:off x="1073728" y="1925998"/>
            <a:ext cx="4495800" cy="4543425"/>
          </a:xfrm>
          <a:prstGeom prst="rect">
            <a:avLst/>
          </a:prstGeom>
        </p:spPr>
      </p:pic>
      <p:pic>
        <p:nvPicPr>
          <p:cNvPr id="8" name="Picture 7">
            <a:extLst>
              <a:ext uri="{FF2B5EF4-FFF2-40B4-BE49-F238E27FC236}">
                <a16:creationId xmlns:a16="http://schemas.microsoft.com/office/drawing/2014/main" id="{498993B5-4685-4335-84F4-DE73E6A61660}"/>
              </a:ext>
            </a:extLst>
          </p:cNvPr>
          <p:cNvPicPr>
            <a:picLocks noChangeAspect="1"/>
          </p:cNvPicPr>
          <p:nvPr/>
        </p:nvPicPr>
        <p:blipFill>
          <a:blip r:embed="rId4"/>
          <a:stretch>
            <a:fillRect/>
          </a:stretch>
        </p:blipFill>
        <p:spPr>
          <a:xfrm>
            <a:off x="5058090" y="1925997"/>
            <a:ext cx="6743702" cy="4543426"/>
          </a:xfrm>
          <a:prstGeom prst="rect">
            <a:avLst/>
          </a:prstGeom>
        </p:spPr>
      </p:pic>
      <p:sp>
        <p:nvSpPr>
          <p:cNvPr id="9" name="TextBox 8">
            <a:extLst>
              <a:ext uri="{FF2B5EF4-FFF2-40B4-BE49-F238E27FC236}">
                <a16:creationId xmlns:a16="http://schemas.microsoft.com/office/drawing/2014/main" id="{6A1FDCD7-6BCA-4821-A86D-DC68ACBAF777}"/>
              </a:ext>
            </a:extLst>
          </p:cNvPr>
          <p:cNvSpPr txBox="1"/>
          <p:nvPr/>
        </p:nvSpPr>
        <p:spPr>
          <a:xfrm>
            <a:off x="5825120" y="4668930"/>
            <a:ext cx="4570482" cy="1200329"/>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Same antenna dimensions were used,</a:t>
            </a:r>
          </a:p>
          <a:p>
            <a:r>
              <a:rPr lang="en-US" dirty="0">
                <a:latin typeface="Arial" panose="020B0604020202020204" pitchFamily="34" charset="0"/>
                <a:cs typeface="Arial" panose="020B0604020202020204" pitchFamily="34" charset="0"/>
              </a:rPr>
              <a:t>The branch radius reduced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No more resonant at the desired frequency</a:t>
            </a:r>
          </a:p>
        </p:txBody>
      </p:sp>
    </p:spTree>
    <p:extLst>
      <p:ext uri="{BB962C8B-B14F-4D97-AF65-F5344CB8AC3E}">
        <p14:creationId xmlns:p14="http://schemas.microsoft.com/office/powerpoint/2010/main" val="2460603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200" y="365125"/>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Antenna Tightness to the Tree: Tight vs. Loose</a:t>
            </a:r>
          </a:p>
        </p:txBody>
      </p:sp>
      <p:pic>
        <p:nvPicPr>
          <p:cNvPr id="7" name="Picture 6">
            <a:extLst>
              <a:ext uri="{FF2B5EF4-FFF2-40B4-BE49-F238E27FC236}">
                <a16:creationId xmlns:a16="http://schemas.microsoft.com/office/drawing/2014/main" id="{533893DA-B00C-46E8-93B1-B726EFA9730B}"/>
              </a:ext>
            </a:extLst>
          </p:cNvPr>
          <p:cNvPicPr>
            <a:picLocks noChangeAspect="1"/>
          </p:cNvPicPr>
          <p:nvPr/>
        </p:nvPicPr>
        <p:blipFill>
          <a:blip r:embed="rId3"/>
          <a:stretch>
            <a:fillRect/>
          </a:stretch>
        </p:blipFill>
        <p:spPr>
          <a:xfrm>
            <a:off x="0" y="1690688"/>
            <a:ext cx="6743700" cy="4543425"/>
          </a:xfrm>
          <a:prstGeom prst="rect">
            <a:avLst/>
          </a:prstGeom>
        </p:spPr>
      </p:pic>
      <p:pic>
        <p:nvPicPr>
          <p:cNvPr id="10" name="Picture 9">
            <a:extLst>
              <a:ext uri="{FF2B5EF4-FFF2-40B4-BE49-F238E27FC236}">
                <a16:creationId xmlns:a16="http://schemas.microsoft.com/office/drawing/2014/main" id="{48E70EDC-D6F8-4731-BF4F-A745A0A47A78}"/>
              </a:ext>
            </a:extLst>
          </p:cNvPr>
          <p:cNvPicPr>
            <a:picLocks noChangeAspect="1"/>
          </p:cNvPicPr>
          <p:nvPr/>
        </p:nvPicPr>
        <p:blipFill>
          <a:blip r:embed="rId4"/>
          <a:stretch>
            <a:fillRect/>
          </a:stretch>
        </p:blipFill>
        <p:spPr>
          <a:xfrm>
            <a:off x="6002972" y="1690688"/>
            <a:ext cx="6091557" cy="4463399"/>
          </a:xfrm>
          <a:prstGeom prst="rect">
            <a:avLst/>
          </a:prstGeom>
        </p:spPr>
      </p:pic>
      <p:sp>
        <p:nvSpPr>
          <p:cNvPr id="11" name="TextBox 10">
            <a:extLst>
              <a:ext uri="{FF2B5EF4-FFF2-40B4-BE49-F238E27FC236}">
                <a16:creationId xmlns:a16="http://schemas.microsoft.com/office/drawing/2014/main" id="{67F5877B-AA07-40CD-9E83-76BD141FCA7B}"/>
              </a:ext>
            </a:extLst>
          </p:cNvPr>
          <p:cNvSpPr txBox="1"/>
          <p:nvPr/>
        </p:nvSpPr>
        <p:spPr>
          <a:xfrm>
            <a:off x="4525644" y="5167312"/>
            <a:ext cx="2954655"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Peak gain reduced by 7 dB</a:t>
            </a:r>
          </a:p>
        </p:txBody>
      </p:sp>
    </p:spTree>
    <p:extLst>
      <p:ext uri="{BB962C8B-B14F-4D97-AF65-F5344CB8AC3E}">
        <p14:creationId xmlns:p14="http://schemas.microsoft.com/office/powerpoint/2010/main" val="2343538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200" y="365125"/>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Tree Selection is the Most Difficult Part</a:t>
            </a:r>
          </a:p>
        </p:txBody>
      </p:sp>
      <p:sp>
        <p:nvSpPr>
          <p:cNvPr id="3" name="TextBox 2">
            <a:extLst>
              <a:ext uri="{FF2B5EF4-FFF2-40B4-BE49-F238E27FC236}">
                <a16:creationId xmlns:a16="http://schemas.microsoft.com/office/drawing/2014/main" id="{96691A10-0B85-444A-B5CA-B9F7C9FB483E}"/>
              </a:ext>
            </a:extLst>
          </p:cNvPr>
          <p:cNvSpPr txBox="1"/>
          <p:nvPr/>
        </p:nvSpPr>
        <p:spPr>
          <a:xfrm>
            <a:off x="838200" y="1690688"/>
            <a:ext cx="10515600" cy="243143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Everything has to match perfectly </a:t>
            </a:r>
          </a:p>
          <a:p>
            <a:pPr marL="342900" indent="-342900">
              <a:buFontTx/>
              <a:buChar char="-"/>
            </a:pPr>
            <a:r>
              <a:rPr lang="en-US" sz="2400" dirty="0">
                <a:latin typeface="Arial" panose="020B0604020202020204" pitchFamily="34" charset="0"/>
                <a:cs typeface="Arial" panose="020B0604020202020204" pitchFamily="34" charset="0"/>
              </a:rPr>
              <a:t>The tree has to be simulated as accurately as possible</a:t>
            </a:r>
          </a:p>
          <a:p>
            <a:pPr marL="342900" indent="-342900">
              <a:buFontTx/>
              <a:buChar char="-"/>
            </a:pPr>
            <a:r>
              <a:rPr lang="en-US" sz="2400" dirty="0">
                <a:latin typeface="Arial" panose="020B0604020202020204" pitchFamily="34" charset="0"/>
                <a:cs typeface="Arial" panose="020B0604020202020204" pitchFamily="34" charset="0"/>
              </a:rPr>
              <a:t>Best to operate the antenna without the leaves</a:t>
            </a:r>
          </a:p>
          <a:p>
            <a:pPr marL="342900" indent="-342900">
              <a:buFontTx/>
              <a:buChar char="-"/>
            </a:pPr>
            <a:r>
              <a:rPr lang="en-US" sz="2400" dirty="0">
                <a:latin typeface="Arial" panose="020B0604020202020204" pitchFamily="34" charset="0"/>
                <a:cs typeface="Arial" panose="020B0604020202020204" pitchFamily="34" charset="0"/>
              </a:rPr>
              <a:t>Perfect branch must be selected at the desired frequency range</a:t>
            </a:r>
          </a:p>
          <a:p>
            <a:pPr marL="342900" indent="-342900">
              <a:buFontTx/>
              <a:buChar char="-"/>
            </a:pPr>
            <a:r>
              <a:rPr lang="en-US" sz="2400" dirty="0">
                <a:latin typeface="Arial" panose="020B0604020202020204" pitchFamily="34" charset="0"/>
                <a:cs typeface="Arial" panose="020B0604020202020204" pitchFamily="34" charset="0"/>
              </a:rPr>
              <a:t>Antenna must adaptively fit to the branch</a:t>
            </a:r>
          </a:p>
          <a:p>
            <a:pPr marL="342900" indent="-342900">
              <a:buFontTx/>
              <a:buChar char="-"/>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6662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200" y="365125"/>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Other Research Directions Regarding Trees</a:t>
            </a:r>
          </a:p>
        </p:txBody>
      </p:sp>
      <p:sp>
        <p:nvSpPr>
          <p:cNvPr id="3" name="TextBox 2">
            <a:extLst>
              <a:ext uri="{FF2B5EF4-FFF2-40B4-BE49-F238E27FC236}">
                <a16:creationId xmlns:a16="http://schemas.microsoft.com/office/drawing/2014/main" id="{96691A10-0B85-444A-B5CA-B9F7C9FB483E}"/>
              </a:ext>
            </a:extLst>
          </p:cNvPr>
          <p:cNvSpPr txBox="1"/>
          <p:nvPr/>
        </p:nvSpPr>
        <p:spPr>
          <a:xfrm>
            <a:off x="838200" y="1690688"/>
            <a:ext cx="10515600" cy="892552"/>
          </a:xfrm>
          <a:prstGeom prst="rect">
            <a:avLst/>
          </a:prstGeom>
          <a:noFill/>
        </p:spPr>
        <p:txBody>
          <a:bodyPr wrap="square" rtlCol="0">
            <a:spAutoFit/>
          </a:bodyPr>
          <a:lstStyle/>
          <a:p>
            <a:r>
              <a:rPr lang="en-US" sz="2800" dirty="0" err="1">
                <a:latin typeface="Arial" panose="020B0604020202020204" pitchFamily="34" charset="0"/>
                <a:cs typeface="Arial" panose="020B0604020202020204" pitchFamily="34" charset="0"/>
              </a:rPr>
              <a:t>Beamwidth</a:t>
            </a:r>
            <a:r>
              <a:rPr lang="en-US" sz="2800" dirty="0">
                <a:latin typeface="Arial" panose="020B0604020202020204" pitchFamily="34" charset="0"/>
                <a:cs typeface="Arial" panose="020B0604020202020204" pitchFamily="34" charset="0"/>
              </a:rPr>
              <a:t> of the station may be limited with one antenna only</a:t>
            </a:r>
          </a:p>
          <a:p>
            <a:r>
              <a:rPr lang="en-US" sz="2400" dirty="0">
                <a:latin typeface="Arial" panose="020B0604020202020204" pitchFamily="34" charset="0"/>
                <a:cs typeface="Arial" panose="020B0604020202020204" pitchFamily="34" charset="0"/>
              </a:rPr>
              <a:t>- Create a switched array with many antennas during a satellite pass</a:t>
            </a:r>
          </a:p>
        </p:txBody>
      </p:sp>
      <p:pic>
        <p:nvPicPr>
          <p:cNvPr id="6" name="Picture 5">
            <a:extLst>
              <a:ext uri="{FF2B5EF4-FFF2-40B4-BE49-F238E27FC236}">
                <a16:creationId xmlns:a16="http://schemas.microsoft.com/office/drawing/2014/main" id="{F34D0B39-A2A5-4421-9393-51102A42D86A}"/>
              </a:ext>
            </a:extLst>
          </p:cNvPr>
          <p:cNvPicPr>
            <a:picLocks noChangeAspect="1"/>
          </p:cNvPicPr>
          <p:nvPr/>
        </p:nvPicPr>
        <p:blipFill>
          <a:blip r:embed="rId3"/>
          <a:stretch>
            <a:fillRect/>
          </a:stretch>
        </p:blipFill>
        <p:spPr>
          <a:xfrm>
            <a:off x="4083194" y="2599834"/>
            <a:ext cx="4025611" cy="4258166"/>
          </a:xfrm>
          <a:prstGeom prst="rect">
            <a:avLst/>
          </a:prstGeom>
        </p:spPr>
      </p:pic>
      <p:pic>
        <p:nvPicPr>
          <p:cNvPr id="7" name="Picture 6">
            <a:extLst>
              <a:ext uri="{FF2B5EF4-FFF2-40B4-BE49-F238E27FC236}">
                <a16:creationId xmlns:a16="http://schemas.microsoft.com/office/drawing/2014/main" id="{01B16D1B-0C2E-4ED0-9AD0-9CDFD733F812}"/>
              </a:ext>
            </a:extLst>
          </p:cNvPr>
          <p:cNvPicPr>
            <a:picLocks noChangeAspect="1"/>
          </p:cNvPicPr>
          <p:nvPr/>
        </p:nvPicPr>
        <p:blipFill>
          <a:blip r:embed="rId4"/>
          <a:stretch>
            <a:fillRect/>
          </a:stretch>
        </p:blipFill>
        <p:spPr>
          <a:xfrm>
            <a:off x="0" y="2529650"/>
            <a:ext cx="4025611" cy="4328350"/>
          </a:xfrm>
          <a:prstGeom prst="rect">
            <a:avLst/>
          </a:prstGeom>
        </p:spPr>
      </p:pic>
      <p:pic>
        <p:nvPicPr>
          <p:cNvPr id="9" name="Picture 8">
            <a:extLst>
              <a:ext uri="{FF2B5EF4-FFF2-40B4-BE49-F238E27FC236}">
                <a16:creationId xmlns:a16="http://schemas.microsoft.com/office/drawing/2014/main" id="{980D5301-378F-4939-AD6E-E5C0C1BBAB97}"/>
              </a:ext>
            </a:extLst>
          </p:cNvPr>
          <p:cNvPicPr>
            <a:picLocks noChangeAspect="1"/>
          </p:cNvPicPr>
          <p:nvPr/>
        </p:nvPicPr>
        <p:blipFill>
          <a:blip r:embed="rId5"/>
          <a:stretch>
            <a:fillRect/>
          </a:stretch>
        </p:blipFill>
        <p:spPr>
          <a:xfrm>
            <a:off x="8102284" y="2529648"/>
            <a:ext cx="4089716" cy="4328351"/>
          </a:xfrm>
          <a:prstGeom prst="rect">
            <a:avLst/>
          </a:prstGeom>
        </p:spPr>
      </p:pic>
      <p:sp>
        <p:nvSpPr>
          <p:cNvPr id="5" name="Oval 4">
            <a:extLst>
              <a:ext uri="{FF2B5EF4-FFF2-40B4-BE49-F238E27FC236}">
                <a16:creationId xmlns:a16="http://schemas.microsoft.com/office/drawing/2014/main" id="{03D0690D-EB6A-42B2-A76A-A9FD1406C49B}"/>
              </a:ext>
            </a:extLst>
          </p:cNvPr>
          <p:cNvSpPr/>
          <p:nvPr/>
        </p:nvSpPr>
        <p:spPr>
          <a:xfrm>
            <a:off x="1022684" y="4981073"/>
            <a:ext cx="892552" cy="892552"/>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FCA56548-BD31-4A65-8353-B9A1093E7554}"/>
              </a:ext>
            </a:extLst>
          </p:cNvPr>
          <p:cNvSpPr/>
          <p:nvPr/>
        </p:nvSpPr>
        <p:spPr>
          <a:xfrm>
            <a:off x="5649723" y="4247547"/>
            <a:ext cx="892552" cy="892552"/>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59A95CE1-24C4-4A1F-81AB-EE8C95899399}"/>
              </a:ext>
            </a:extLst>
          </p:cNvPr>
          <p:cNvSpPr/>
          <p:nvPr/>
        </p:nvSpPr>
        <p:spPr>
          <a:xfrm>
            <a:off x="10147142" y="3208420"/>
            <a:ext cx="892552" cy="892552"/>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6201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200" y="365125"/>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UHF Antenna Prototype</a:t>
            </a:r>
          </a:p>
        </p:txBody>
      </p:sp>
      <p:pic>
        <p:nvPicPr>
          <p:cNvPr id="1026" name="Picture 1" descr="image003">
            <a:extLst>
              <a:ext uri="{FF2B5EF4-FFF2-40B4-BE49-F238E27FC236}">
                <a16:creationId xmlns:a16="http://schemas.microsoft.com/office/drawing/2014/main" id="{D4B191C3-C6A5-4185-8244-EF8CF468E9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3781" y="1690688"/>
            <a:ext cx="6380019" cy="478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59e3dc95-0055-488c-b329-0f968ce3787b" descr="Image">
            <a:extLst>
              <a:ext uri="{FF2B5EF4-FFF2-40B4-BE49-F238E27FC236}">
                <a16:creationId xmlns:a16="http://schemas.microsoft.com/office/drawing/2014/main" id="{BE5E21E7-8834-40BC-8A10-4B67ECDF56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6468" y="1890656"/>
            <a:ext cx="3279045" cy="4456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a:extLst>
              <a:ext uri="{FF2B5EF4-FFF2-40B4-BE49-F238E27FC236}">
                <a16:creationId xmlns:a16="http://schemas.microsoft.com/office/drawing/2014/main" id="{07B44856-AEC7-4241-AA36-B23EC0264E9C}"/>
              </a:ext>
            </a:extLst>
          </p:cNvPr>
          <p:cNvSpPr/>
          <p:nvPr/>
        </p:nvSpPr>
        <p:spPr>
          <a:xfrm>
            <a:off x="2549236" y="3628968"/>
            <a:ext cx="1233055" cy="1233055"/>
          </a:xfrm>
          <a:prstGeom prst="ellipse">
            <a:avLst/>
          </a:prstGeom>
          <a:noFill/>
          <a:ln w="762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6004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199" y="1453356"/>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Structural Development</a:t>
            </a:r>
          </a:p>
        </p:txBody>
      </p:sp>
      <p:pic>
        <p:nvPicPr>
          <p:cNvPr id="2050" name="Picture 5" descr="image006">
            <a:extLst>
              <a:ext uri="{FF2B5EF4-FFF2-40B4-BE49-F238E27FC236}">
                <a16:creationId xmlns:a16="http://schemas.microsoft.com/office/drawing/2014/main" id="{65F17ED0-88CD-4DF9-B453-0BFF283964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49" y="3867150"/>
            <a:ext cx="10096501"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2" descr="image004">
            <a:extLst>
              <a:ext uri="{FF2B5EF4-FFF2-40B4-BE49-F238E27FC236}">
                <a16:creationId xmlns:a16="http://schemas.microsoft.com/office/drawing/2014/main" id="{556E06ED-1ECF-41AF-B706-5DBC6BA99F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7279" y="365125"/>
            <a:ext cx="4409325" cy="395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682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200" y="365125"/>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Acknowledgements</a:t>
            </a:r>
          </a:p>
        </p:txBody>
      </p:sp>
      <p:sp>
        <p:nvSpPr>
          <p:cNvPr id="3" name="TextBox 2">
            <a:extLst>
              <a:ext uri="{FF2B5EF4-FFF2-40B4-BE49-F238E27FC236}">
                <a16:creationId xmlns:a16="http://schemas.microsoft.com/office/drawing/2014/main" id="{96691A10-0B85-444A-B5CA-B9F7C9FB483E}"/>
              </a:ext>
            </a:extLst>
          </p:cNvPr>
          <p:cNvSpPr txBox="1"/>
          <p:nvPr/>
        </p:nvSpPr>
        <p:spPr>
          <a:xfrm>
            <a:off x="838200" y="1690688"/>
            <a:ext cx="10515600" cy="304698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Co-authors: </a:t>
            </a:r>
            <a:r>
              <a:rPr lang="en-US" sz="3200" dirty="0" err="1">
                <a:latin typeface="Arial" panose="020B0604020202020204" pitchFamily="34" charset="0"/>
                <a:cs typeface="Arial" panose="020B0604020202020204" pitchFamily="34" charset="0"/>
              </a:rPr>
              <a:t>Ingie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Baho</a:t>
            </a:r>
            <a:r>
              <a:rPr lang="en-US" sz="3200" dirty="0">
                <a:latin typeface="Arial" panose="020B0604020202020204" pitchFamily="34" charset="0"/>
                <a:cs typeface="Arial" panose="020B0604020202020204" pitchFamily="34" charset="0"/>
              </a:rPr>
              <a:t>, Alessandra </a:t>
            </a:r>
            <a:r>
              <a:rPr lang="en-US" sz="3200" dirty="0" err="1">
                <a:latin typeface="Arial" panose="020B0604020202020204" pitchFamily="34" charset="0"/>
                <a:cs typeface="Arial" panose="020B0604020202020204" pitchFamily="34" charset="0"/>
              </a:rPr>
              <a:t>Babusica</a:t>
            </a: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Supervisor: </a:t>
            </a:r>
            <a:r>
              <a:rPr lang="en-US" sz="3200" dirty="0" err="1">
                <a:latin typeface="Arial" panose="020B0604020202020204" pitchFamily="34" charset="0"/>
                <a:cs typeface="Arial" panose="020B0604020202020204" pitchFamily="34" charset="0"/>
              </a:rPr>
              <a:t>Mazen</a:t>
            </a:r>
            <a:r>
              <a:rPr lang="en-US" sz="3200" dirty="0">
                <a:latin typeface="Arial" panose="020B0604020202020204" pitchFamily="34" charset="0"/>
                <a:cs typeface="Arial" panose="020B0604020202020204" pitchFamily="34" charset="0"/>
              </a:rPr>
              <a:t> Shihabi</a:t>
            </a:r>
          </a:p>
          <a:p>
            <a:r>
              <a:rPr lang="en-US" sz="3200" dirty="0">
                <a:latin typeface="Arial" panose="020B0604020202020204" pitchFamily="34" charset="0"/>
                <a:cs typeface="Arial" panose="020B0604020202020204" pitchFamily="34" charset="0"/>
              </a:rPr>
              <a:t>Antennas: Emmanuel </a:t>
            </a:r>
            <a:r>
              <a:rPr lang="en-US" sz="3200" dirty="0" err="1">
                <a:latin typeface="Arial" panose="020B0604020202020204" pitchFamily="34" charset="0"/>
                <a:cs typeface="Arial" panose="020B0604020202020204" pitchFamily="34" charset="0"/>
              </a:rPr>
              <a:t>Decrossas</a:t>
            </a: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Structure: </a:t>
            </a:r>
            <a:r>
              <a:rPr lang="en-US" sz="3200" dirty="0" err="1">
                <a:latin typeface="Arial" panose="020B0604020202020204" pitchFamily="34" charset="0"/>
                <a:cs typeface="Arial" panose="020B0604020202020204" pitchFamily="34" charset="0"/>
              </a:rPr>
              <a:t>Hunjoo</a:t>
            </a:r>
            <a:r>
              <a:rPr lang="en-US" sz="3200" dirty="0">
                <a:latin typeface="Arial" panose="020B0604020202020204" pitchFamily="34" charset="0"/>
                <a:cs typeface="Arial" panose="020B0604020202020204" pitchFamily="34" charset="0"/>
              </a:rPr>
              <a:t> Kim</a:t>
            </a:r>
          </a:p>
          <a:p>
            <a:r>
              <a:rPr lang="en-US" sz="3200" dirty="0">
                <a:latin typeface="Arial" panose="020B0604020202020204" pitchFamily="34" charset="0"/>
                <a:cs typeface="Arial" panose="020B0604020202020204" pitchFamily="34" charset="0"/>
              </a:rPr>
              <a:t>Soldering: Tuyen Long</a:t>
            </a:r>
          </a:p>
          <a:p>
            <a:r>
              <a:rPr lang="en-US" sz="3200" dirty="0">
                <a:latin typeface="Arial" panose="020B0604020202020204" pitchFamily="34" charset="0"/>
                <a:cs typeface="Arial" panose="020B0604020202020204" pitchFamily="34" charset="0"/>
              </a:rPr>
              <a:t>Administrative: Nerissa </a:t>
            </a:r>
            <a:r>
              <a:rPr lang="en-US" sz="3200" dirty="0" err="1">
                <a:latin typeface="Arial" panose="020B0604020202020204" pitchFamily="34" charset="0"/>
                <a:cs typeface="Arial" panose="020B0604020202020204" pitchFamily="34" charset="0"/>
              </a:rPr>
              <a:t>Laserna</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9204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E2DC-6CD6-4CA1-8EA9-4254C43416FD}"/>
              </a:ext>
            </a:extLst>
          </p:cNvPr>
          <p:cNvSpPr>
            <a:spLocks noGrp="1"/>
          </p:cNvSpPr>
          <p:nvPr>
            <p:ph type="title"/>
          </p:nvPr>
        </p:nvSpPr>
        <p:spPr>
          <a:xfrm>
            <a:off x="838200" y="365125"/>
            <a:ext cx="10515600" cy="1325563"/>
          </a:xfrm>
        </p:spPr>
        <p:txBody>
          <a:bodyPr>
            <a:normAutofit/>
          </a:bodyPr>
          <a:lstStyle/>
          <a:p>
            <a:r>
              <a:rPr lang="en-US" sz="3600" dirty="0">
                <a:solidFill>
                  <a:srgbClr val="0000FF"/>
                </a:solidFill>
                <a:latin typeface="Arial" panose="020B0604020202020204" pitchFamily="34" charset="0"/>
                <a:cs typeface="Arial" panose="020B0604020202020204" pitchFamily="34" charset="0"/>
              </a:rPr>
              <a:t>References</a:t>
            </a:r>
          </a:p>
        </p:txBody>
      </p:sp>
      <p:sp>
        <p:nvSpPr>
          <p:cNvPr id="3" name="TextBox 2">
            <a:extLst>
              <a:ext uri="{FF2B5EF4-FFF2-40B4-BE49-F238E27FC236}">
                <a16:creationId xmlns:a16="http://schemas.microsoft.com/office/drawing/2014/main" id="{96691A10-0B85-444A-B5CA-B9F7C9FB483E}"/>
              </a:ext>
            </a:extLst>
          </p:cNvPr>
          <p:cNvSpPr txBox="1"/>
          <p:nvPr/>
        </p:nvSpPr>
        <p:spPr>
          <a:xfrm>
            <a:off x="838200" y="1690688"/>
            <a:ext cx="10515600" cy="3539430"/>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[1]</a:t>
            </a:r>
            <a:r>
              <a:rPr lang="en-US" sz="3200" dirty="0"/>
              <a:t> US Secretary of the Navy, "Helical coil coupled to a live tree to provide a radiating antenna", US3646562A, 2019.</a:t>
            </a: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[2]</a:t>
            </a:r>
            <a:r>
              <a:rPr lang="en-US" sz="3200" dirty="0"/>
              <a:t> J. Rockway and D. Tam, "Multi-band tree antenna", US8094083B1, 2008.</a:t>
            </a: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[3] I. </a:t>
            </a:r>
            <a:r>
              <a:rPr lang="en-US" sz="3200" dirty="0" err="1">
                <a:latin typeface="Arial" panose="020B0604020202020204" pitchFamily="34" charset="0"/>
                <a:cs typeface="Arial" panose="020B0604020202020204" pitchFamily="34" charset="0"/>
              </a:rPr>
              <a:t>Baho</a:t>
            </a:r>
            <a:r>
              <a:rPr lang="en-US" sz="3200" dirty="0">
                <a:latin typeface="Arial" panose="020B0604020202020204" pitchFamily="34" charset="0"/>
                <a:cs typeface="Arial" panose="020B0604020202020204" pitchFamily="34" charset="0"/>
              </a:rPr>
              <a:t>, “</a:t>
            </a:r>
            <a:r>
              <a:rPr lang="en-US" sz="3200" dirty="0"/>
              <a:t>Tree of Life: Designing and Simulating the Antenna Tree”, Internal Report, 2019.</a:t>
            </a:r>
            <a:endParaRPr lang="en-US" sz="4800" dirty="0"/>
          </a:p>
          <a:p>
            <a:endParaRPr lang="en-US" sz="3200" dirty="0"/>
          </a:p>
        </p:txBody>
      </p:sp>
    </p:spTree>
    <p:extLst>
      <p:ext uri="{BB962C8B-B14F-4D97-AF65-F5344CB8AC3E}">
        <p14:creationId xmlns:p14="http://schemas.microsoft.com/office/powerpoint/2010/main" val="12045618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985</TotalTime>
  <Words>1634</Words>
  <Application>Microsoft Office PowerPoint</Application>
  <PresentationFormat>Widescreen</PresentationFormat>
  <Paragraphs>157</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Long-Lasting Tree Antennas Initial Development and Challenges</vt:lpstr>
      <vt:lpstr>Motivation: Longevity of Space Missions</vt:lpstr>
      <vt:lpstr>Goal: Talk to CubeSat in LEO for 200 Years</vt:lpstr>
      <vt:lpstr>Literature Review</vt:lpstr>
      <vt:lpstr>Our Design: A Loop Antenna</vt:lpstr>
      <vt:lpstr>Design Consideration Regarding Trees </vt:lpstr>
      <vt:lpstr>Dielectric Constant of the Tree</vt:lpstr>
      <vt:lpstr>Simulation of the Trees / Attenuation From the Leaves</vt:lpstr>
      <vt:lpstr>Radius of the Branches/Antennas</vt:lpstr>
      <vt:lpstr>Antenna Tightness to the Tree: Tight</vt:lpstr>
      <vt:lpstr>Antenna Tightness to the Tree: Loose</vt:lpstr>
      <vt:lpstr>Antenna Tightness to the Tree: Tight vs. Loose</vt:lpstr>
      <vt:lpstr>Tree Selection is the Most Difficult Part</vt:lpstr>
      <vt:lpstr>Other Research Directions Regarding Trees</vt:lpstr>
      <vt:lpstr>UHF Antenna Prototype</vt:lpstr>
      <vt:lpstr>Structural Development</vt:lpstr>
      <vt:lpstr>Acknowledgements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Long-Lasting Tree Antennas</dc:title>
  <dc:creator>Choi, Thomas (US 337K)</dc:creator>
  <cp:lastModifiedBy>Thomas Choi</cp:lastModifiedBy>
  <cp:revision>48</cp:revision>
  <dcterms:created xsi:type="dcterms:W3CDTF">2020-04-23T04:53:51Z</dcterms:created>
  <dcterms:modified xsi:type="dcterms:W3CDTF">2020-04-30T01:28:16Z</dcterms:modified>
</cp:coreProperties>
</file>