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2" r:id="rId2"/>
  </p:sldMasterIdLst>
  <p:notesMasterIdLst>
    <p:notesMasterId r:id="rId22"/>
  </p:notesMasterIdLst>
  <p:sldIdLst>
    <p:sldId id="256" r:id="rId3"/>
    <p:sldId id="257" r:id="rId4"/>
    <p:sldId id="259" r:id="rId5"/>
    <p:sldId id="260" r:id="rId6"/>
    <p:sldId id="274" r:id="rId7"/>
    <p:sldId id="261" r:id="rId8"/>
    <p:sldId id="268" r:id="rId9"/>
    <p:sldId id="278" r:id="rId10"/>
    <p:sldId id="264" r:id="rId11"/>
    <p:sldId id="275" r:id="rId12"/>
    <p:sldId id="270" r:id="rId13"/>
    <p:sldId id="269" r:id="rId14"/>
    <p:sldId id="276" r:id="rId15"/>
    <p:sldId id="271" r:id="rId16"/>
    <p:sldId id="272" r:id="rId17"/>
    <p:sldId id="277" r:id="rId18"/>
    <p:sldId id="273" r:id="rId19"/>
    <p:sldId id="266" r:id="rId20"/>
    <p:sldId id="258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2E9B8CE-EE89-49A5-BEF8-DAC893455AFA}">
          <p14:sldIdLst>
            <p14:sldId id="256"/>
            <p14:sldId id="257"/>
            <p14:sldId id="259"/>
            <p14:sldId id="260"/>
          </p14:sldIdLst>
        </p14:section>
        <p14:section name="Untitled Section" id="{38EB5261-ECAC-4BC8-8CCB-844D6A5F23CA}">
          <p14:sldIdLst>
            <p14:sldId id="274"/>
            <p14:sldId id="261"/>
            <p14:sldId id="268"/>
            <p14:sldId id="278"/>
            <p14:sldId id="264"/>
            <p14:sldId id="275"/>
            <p14:sldId id="270"/>
            <p14:sldId id="269"/>
            <p14:sldId id="276"/>
            <p14:sldId id="271"/>
            <p14:sldId id="272"/>
            <p14:sldId id="277"/>
            <p14:sldId id="273"/>
            <p14:sldId id="266"/>
            <p14:sldId id="25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B050"/>
    <a:srgbClr val="E20609"/>
    <a:srgbClr val="159F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55" d="100"/>
          <a:sy n="155" d="100"/>
        </p:scale>
        <p:origin x="46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C7FF67-4861-4500-80A4-43ACFDB162AB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5E4422-F928-433E-8BE8-715CE6EB6A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599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5E4422-F928-433E-8BE8-715CE6EB6AE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1573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5E4422-F928-433E-8BE8-715CE6EB6AE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720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5E4422-F928-433E-8BE8-715CE6EB6AE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6415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5E4422-F928-433E-8BE8-715CE6EB6AE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1396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5E4422-F928-433E-8BE8-715CE6EB6AE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5176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5E4422-F928-433E-8BE8-715CE6EB6AE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817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_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1234017" y="2608503"/>
            <a:ext cx="9977952" cy="393068"/>
          </a:xfrm>
        </p:spPr>
        <p:txBody>
          <a:bodyPr>
            <a:noAutofit/>
          </a:bodyPr>
          <a:lstStyle>
            <a:lvl1pPr marL="0" indent="0">
              <a:buNone/>
              <a:defRPr sz="1867" baseline="0">
                <a:solidFill>
                  <a:schemeClr val="accent1"/>
                </a:solidFill>
              </a:defRPr>
            </a:lvl1pPr>
            <a:lvl2pPr marL="609585" indent="0">
              <a:buNone/>
              <a:defRPr/>
            </a:lvl2pPr>
            <a:lvl3pPr marL="1219170" indent="0">
              <a:buNone/>
              <a:defRPr/>
            </a:lvl3pPr>
            <a:lvl4pPr marL="1828754" indent="0">
              <a:buNone/>
              <a:defRPr/>
            </a:lvl4pPr>
            <a:lvl5pPr marL="2438339" indent="0">
              <a:buNone/>
              <a:defRPr/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sp>
        <p:nvSpPr>
          <p:cNvPr id="24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1220470" y="3001572"/>
            <a:ext cx="9991500" cy="558936"/>
          </a:xfrm>
        </p:spPr>
        <p:txBody>
          <a:bodyPr>
            <a:noAutofit/>
          </a:bodyPr>
          <a:lstStyle>
            <a:lvl1pPr marL="0" indent="0">
              <a:buNone/>
              <a:defRPr sz="3200" b="1" baseline="0">
                <a:solidFill>
                  <a:schemeClr val="tx1"/>
                </a:solidFill>
              </a:defRPr>
            </a:lvl1pPr>
            <a:lvl2pPr marL="609585" indent="0">
              <a:buNone/>
              <a:defRPr/>
            </a:lvl2pPr>
            <a:lvl3pPr marL="1219170" indent="0">
              <a:buNone/>
              <a:defRPr/>
            </a:lvl3pPr>
            <a:lvl4pPr marL="1828754" indent="0">
              <a:buNone/>
              <a:defRPr/>
            </a:lvl4pPr>
            <a:lvl5pPr marL="2438339" indent="0">
              <a:buNone/>
              <a:defRPr/>
            </a:lvl5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25" name="Text Placeholder 21"/>
          <p:cNvSpPr>
            <a:spLocks noGrp="1"/>
          </p:cNvSpPr>
          <p:nvPr>
            <p:ph type="body" sz="quarter" idx="17" hasCustomPrompt="1"/>
          </p:nvPr>
        </p:nvSpPr>
        <p:spPr>
          <a:xfrm>
            <a:off x="1234017" y="3558237"/>
            <a:ext cx="9977953" cy="1101816"/>
          </a:xfrm>
        </p:spPr>
        <p:txBody>
          <a:bodyPr>
            <a:noAutofit/>
          </a:bodyPr>
          <a:lstStyle>
            <a:lvl1pPr marL="0" indent="0">
              <a:buNone/>
              <a:defRPr sz="2667" b="0" baseline="0">
                <a:solidFill>
                  <a:schemeClr val="tx1"/>
                </a:solidFill>
              </a:defRPr>
            </a:lvl1pPr>
            <a:lvl2pPr marL="609585" indent="0">
              <a:buNone/>
              <a:defRPr/>
            </a:lvl2pPr>
            <a:lvl3pPr marL="1219170" indent="0">
              <a:buNone/>
              <a:defRPr/>
            </a:lvl3pPr>
            <a:lvl4pPr marL="1828754" indent="0">
              <a:buNone/>
              <a:defRPr/>
            </a:lvl4pPr>
            <a:lvl5pPr marL="2438339" indent="0">
              <a:buNone/>
              <a:defRPr/>
            </a:lvl5pPr>
          </a:lstStyle>
          <a:p>
            <a:pPr lvl="0"/>
            <a:r>
              <a:rPr lang="en-US" dirty="0"/>
              <a:t>Click to Add a Presentation Subtitle</a:t>
            </a:r>
          </a:p>
        </p:txBody>
      </p:sp>
      <p:sp>
        <p:nvSpPr>
          <p:cNvPr id="26" name="Text Placeholder 21"/>
          <p:cNvSpPr>
            <a:spLocks noGrp="1"/>
          </p:cNvSpPr>
          <p:nvPr>
            <p:ph type="body" sz="quarter" idx="18" hasCustomPrompt="1"/>
          </p:nvPr>
        </p:nvSpPr>
        <p:spPr>
          <a:xfrm>
            <a:off x="1220470" y="5662507"/>
            <a:ext cx="9991500" cy="663787"/>
          </a:xfrm>
        </p:spPr>
        <p:txBody>
          <a:bodyPr anchor="b">
            <a:noAutofit/>
          </a:bodyPr>
          <a:lstStyle>
            <a:lvl1pPr marL="0" indent="0">
              <a:buNone/>
              <a:defRPr sz="1333" b="0" baseline="0">
                <a:solidFill>
                  <a:schemeClr val="tx1"/>
                </a:solidFill>
              </a:defRPr>
            </a:lvl1pPr>
            <a:lvl2pPr marL="609585" indent="0">
              <a:buNone/>
              <a:defRPr/>
            </a:lvl2pPr>
            <a:lvl3pPr marL="1219170" indent="0">
              <a:buNone/>
              <a:defRPr/>
            </a:lvl3pPr>
            <a:lvl4pPr marL="1828754" indent="0">
              <a:buNone/>
              <a:defRPr/>
            </a:lvl4pPr>
            <a:lvl5pPr marL="2438339" indent="0">
              <a:buNone/>
              <a:defRPr/>
            </a:lvl5pPr>
          </a:lstStyle>
          <a:p>
            <a:pPr lvl="0"/>
            <a:r>
              <a:rPr lang="en-US" dirty="0"/>
              <a:t>Presented by, Job Title, Date, etc.</a:t>
            </a:r>
          </a:p>
        </p:txBody>
      </p:sp>
      <p:sp>
        <p:nvSpPr>
          <p:cNvPr id="27" name="Text Placeholder 21"/>
          <p:cNvSpPr>
            <a:spLocks noGrp="1"/>
          </p:cNvSpPr>
          <p:nvPr>
            <p:ph type="body" sz="quarter" idx="19" hasCustomPrompt="1"/>
          </p:nvPr>
        </p:nvSpPr>
        <p:spPr>
          <a:xfrm>
            <a:off x="1220470" y="6327531"/>
            <a:ext cx="9991500" cy="530469"/>
          </a:xfrm>
        </p:spPr>
        <p:txBody>
          <a:bodyPr anchor="t">
            <a:noAutofit/>
          </a:bodyPr>
          <a:lstStyle>
            <a:lvl1pPr marL="0" indent="0">
              <a:buNone/>
              <a:defRPr sz="1067" b="0" baseline="0">
                <a:solidFill>
                  <a:schemeClr val="bg1">
                    <a:lumMod val="50000"/>
                  </a:schemeClr>
                </a:solidFill>
              </a:defRPr>
            </a:lvl1pPr>
            <a:lvl2pPr marL="609585" indent="0">
              <a:buNone/>
              <a:defRPr/>
            </a:lvl2pPr>
            <a:lvl3pPr marL="1219170" indent="0">
              <a:buNone/>
              <a:defRPr/>
            </a:lvl3pPr>
            <a:lvl4pPr marL="1828754" indent="0">
              <a:buNone/>
              <a:defRPr/>
            </a:lvl4pPr>
            <a:lvl5pPr marL="2438339" indent="0">
              <a:buNone/>
              <a:defRPr/>
            </a:lvl5pPr>
          </a:lstStyle>
          <a:p>
            <a:r>
              <a:rPr lang="en-US" dirty="0"/>
              <a:t>For required markings, please go to https://mh.jpl.nasa.gov/ </a:t>
            </a:r>
          </a:p>
        </p:txBody>
      </p:sp>
      <p:pic>
        <p:nvPicPr>
          <p:cNvPr id="8" name="Picture 7" descr="Tribrand_ColorBlack_rgb_16x3_1606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727" y="1579177"/>
            <a:ext cx="3900644" cy="108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352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_Sq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7583714" y="677334"/>
            <a:ext cx="4463143" cy="1101855"/>
          </a:xfrm>
        </p:spPr>
        <p:txBody>
          <a:bodyPr anchor="b">
            <a:noAutofit/>
          </a:bodyPr>
          <a:lstStyle>
            <a:lvl1pPr marL="0" indent="0" algn="ctr">
              <a:buNone/>
              <a:defRPr sz="1867">
                <a:solidFill>
                  <a:schemeClr val="accent1"/>
                </a:solidFill>
                <a:latin typeface="+mj-lt"/>
              </a:defRPr>
            </a:lvl1pPr>
            <a:lvl2pPr marL="609585" indent="0" algn="ctr">
              <a:buNone/>
              <a:defRPr sz="1867">
                <a:solidFill>
                  <a:schemeClr val="accent1"/>
                </a:solidFill>
              </a:defRPr>
            </a:lvl2pPr>
            <a:lvl3pPr marL="1219170" indent="0" algn="ctr">
              <a:buNone/>
              <a:defRPr sz="1867">
                <a:solidFill>
                  <a:schemeClr val="accent1"/>
                </a:solidFill>
              </a:defRPr>
            </a:lvl3pPr>
            <a:lvl4pPr marL="1828754" indent="0" algn="ctr">
              <a:buNone/>
              <a:defRPr sz="1867">
                <a:solidFill>
                  <a:schemeClr val="accent1"/>
                </a:solidFill>
              </a:defRPr>
            </a:lvl4pPr>
            <a:lvl5pPr marL="2438339" indent="0" algn="ctr">
              <a:buNone/>
              <a:defRPr sz="1867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7583714" y="1806282"/>
            <a:ext cx="4463143" cy="970785"/>
          </a:xfrm>
        </p:spPr>
        <p:txBody>
          <a:bodyPr anchor="t">
            <a:noAutofit/>
          </a:bodyPr>
          <a:lstStyle>
            <a:lvl1pPr marL="0" indent="0" algn="ctr">
              <a:buNone/>
              <a:defRPr sz="2933" b="1" baseline="0">
                <a:solidFill>
                  <a:schemeClr val="tx1"/>
                </a:solidFill>
                <a:latin typeface="+mj-lt"/>
              </a:defRPr>
            </a:lvl1pPr>
            <a:lvl2pPr marL="609585" indent="0" algn="ctr">
              <a:buNone/>
              <a:defRPr sz="1867">
                <a:solidFill>
                  <a:schemeClr val="accent1"/>
                </a:solidFill>
              </a:defRPr>
            </a:lvl2pPr>
            <a:lvl3pPr marL="1219170" indent="0" algn="ctr">
              <a:buNone/>
              <a:defRPr sz="1867">
                <a:solidFill>
                  <a:schemeClr val="accent1"/>
                </a:solidFill>
              </a:defRPr>
            </a:lvl3pPr>
            <a:lvl4pPr marL="1828754" indent="0" algn="ctr">
              <a:buNone/>
              <a:defRPr sz="1867">
                <a:solidFill>
                  <a:schemeClr val="accent1"/>
                </a:solidFill>
              </a:defRPr>
            </a:lvl4pPr>
            <a:lvl5pPr marL="2438339" indent="0" algn="ctr">
              <a:buNone/>
              <a:defRPr sz="1867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7395633" cy="6858000"/>
          </a:xfrm>
        </p:spPr>
        <p:txBody>
          <a:bodyPr anchor="ctr">
            <a:noAutofit/>
          </a:bodyPr>
          <a:lstStyle>
            <a:lvl1pPr marL="0" marR="0" indent="0" algn="ctr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/>
              <a:buNone/>
              <a:tabLst/>
              <a:defRPr sz="1867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7583714" y="2885440"/>
            <a:ext cx="4463143" cy="1110827"/>
          </a:xfrm>
        </p:spPr>
        <p:txBody>
          <a:bodyPr anchor="t">
            <a:noAutofit/>
          </a:bodyPr>
          <a:lstStyle>
            <a:lvl1pPr marL="0" indent="0" algn="ctr">
              <a:buNone/>
              <a:defRPr sz="1333" baseline="0">
                <a:solidFill>
                  <a:schemeClr val="tx1"/>
                </a:solidFill>
                <a:latin typeface="+mj-lt"/>
              </a:defRPr>
            </a:lvl1pPr>
            <a:lvl2pPr marL="609585" indent="0" algn="ctr">
              <a:buNone/>
              <a:defRPr sz="1867">
                <a:solidFill>
                  <a:schemeClr val="accent1"/>
                </a:solidFill>
              </a:defRPr>
            </a:lvl2pPr>
            <a:lvl3pPr marL="1219170" indent="0" algn="ctr">
              <a:buNone/>
              <a:defRPr sz="1867">
                <a:solidFill>
                  <a:schemeClr val="accent1"/>
                </a:solidFill>
              </a:defRPr>
            </a:lvl3pPr>
            <a:lvl4pPr marL="1828754" indent="0" algn="ctr">
              <a:buNone/>
              <a:defRPr sz="1867">
                <a:solidFill>
                  <a:schemeClr val="accent1"/>
                </a:solidFill>
              </a:defRPr>
            </a:lvl4pPr>
            <a:lvl5pPr marL="2438339" indent="0" algn="ctr">
              <a:buNone/>
              <a:defRPr sz="1867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Presented by, Job Title, Date, etc.</a:t>
            </a:r>
          </a:p>
        </p:txBody>
      </p:sp>
      <p:sp>
        <p:nvSpPr>
          <p:cNvPr id="28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7583714" y="6123093"/>
            <a:ext cx="4463143" cy="734907"/>
          </a:xfrm>
        </p:spPr>
        <p:txBody>
          <a:bodyPr anchor="b">
            <a:noAutofit/>
          </a:bodyPr>
          <a:lstStyle>
            <a:lvl1pPr marL="0" indent="0" algn="ctr">
              <a:buNone/>
              <a:defRPr sz="1067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609585" indent="0" algn="ctr">
              <a:buNone/>
              <a:defRPr sz="1867">
                <a:solidFill>
                  <a:schemeClr val="accent1"/>
                </a:solidFill>
              </a:defRPr>
            </a:lvl2pPr>
            <a:lvl3pPr marL="1219170" indent="0" algn="ctr">
              <a:buNone/>
              <a:defRPr sz="1867">
                <a:solidFill>
                  <a:schemeClr val="accent1"/>
                </a:solidFill>
              </a:defRPr>
            </a:lvl3pPr>
            <a:lvl4pPr marL="1828754" indent="0" algn="ctr">
              <a:buNone/>
              <a:defRPr sz="1867">
                <a:solidFill>
                  <a:schemeClr val="accent1"/>
                </a:solidFill>
              </a:defRPr>
            </a:lvl4pPr>
            <a:lvl5pPr marL="2438339" indent="0" algn="ctr">
              <a:buNone/>
              <a:defRPr sz="1867">
                <a:solidFill>
                  <a:schemeClr val="accent1"/>
                </a:solidFill>
              </a:defRPr>
            </a:lvl5pPr>
          </a:lstStyle>
          <a:p>
            <a:r>
              <a:rPr lang="en-US" dirty="0"/>
              <a:t>For required markings, please go to https://mh.jpl.nasa.gov/ </a:t>
            </a:r>
          </a:p>
        </p:txBody>
      </p:sp>
      <p:pic>
        <p:nvPicPr>
          <p:cNvPr id="8" name="Picture 7" descr="Tribrand_ColorBlack_rgb_16x3_1606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119" y="5224300"/>
            <a:ext cx="3900644" cy="108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535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_Horz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12192000" cy="4556671"/>
          </a:xfrm>
        </p:spPr>
        <p:txBody>
          <a:bodyPr anchor="ctr">
            <a:noAutofit/>
          </a:bodyPr>
          <a:lstStyle>
            <a:lvl1pPr marL="0" marR="0" indent="0" algn="ctr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/>
              <a:buNone/>
              <a:tabLst/>
              <a:defRPr sz="1867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92265" y="5030948"/>
            <a:ext cx="11374039" cy="573577"/>
          </a:xfrm>
        </p:spPr>
        <p:txBody>
          <a:bodyPr>
            <a:noAutofit/>
          </a:bodyPr>
          <a:lstStyle>
            <a:lvl1pPr marL="0" indent="0">
              <a:buNone/>
              <a:defRPr sz="2933" b="1">
                <a:latin typeface="+mj-lt"/>
              </a:defRPr>
            </a:lvl1pPr>
            <a:lvl2pPr marL="609585" indent="0">
              <a:buNone/>
              <a:defRPr sz="2933" b="1">
                <a:latin typeface="+mj-lt"/>
              </a:defRPr>
            </a:lvl2pPr>
            <a:lvl3pPr marL="1219170" indent="0">
              <a:buNone/>
              <a:defRPr sz="2933" b="1">
                <a:latin typeface="+mj-lt"/>
              </a:defRPr>
            </a:lvl3pPr>
            <a:lvl4pPr marL="1828754" indent="0">
              <a:buNone/>
              <a:defRPr sz="2933" b="1">
                <a:latin typeface="+mj-lt"/>
              </a:defRPr>
            </a:lvl4pPr>
            <a:lvl5pPr marL="2438339" indent="0">
              <a:buNone/>
              <a:defRPr sz="2933" b="1">
                <a:latin typeface="+mj-lt"/>
              </a:defRPr>
            </a:lvl5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7" hasCustomPrompt="1"/>
          </p:nvPr>
        </p:nvSpPr>
        <p:spPr>
          <a:xfrm>
            <a:off x="492265" y="5972955"/>
            <a:ext cx="7473396" cy="474133"/>
          </a:xfrm>
        </p:spPr>
        <p:txBody>
          <a:bodyPr anchor="b">
            <a:noAutofit/>
          </a:bodyPr>
          <a:lstStyle>
            <a:lvl1pPr marL="0" indent="0">
              <a:buNone/>
              <a:defRPr sz="1333" baseline="0"/>
            </a:lvl1pPr>
            <a:lvl2pPr marL="609585" indent="0">
              <a:buNone/>
              <a:defRPr sz="1333"/>
            </a:lvl2pPr>
            <a:lvl3pPr marL="1219170" indent="0">
              <a:buNone/>
              <a:defRPr sz="1333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</a:lstStyle>
          <a:p>
            <a:pPr lvl="0"/>
            <a:r>
              <a:rPr lang="en-US" dirty="0"/>
              <a:t>Presented by, Job Title, Date, etc.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8" hasCustomPrompt="1"/>
          </p:nvPr>
        </p:nvSpPr>
        <p:spPr>
          <a:xfrm>
            <a:off x="492266" y="6379552"/>
            <a:ext cx="7473393" cy="478449"/>
          </a:xfrm>
        </p:spPr>
        <p:txBody>
          <a:bodyPr>
            <a:noAutofit/>
          </a:bodyPr>
          <a:lstStyle>
            <a:lvl1pPr marL="0" indent="0">
              <a:buNone/>
              <a:defRPr sz="1067">
                <a:solidFill>
                  <a:schemeClr val="bg1">
                    <a:lumMod val="50000"/>
                  </a:schemeClr>
                </a:solidFill>
              </a:defRPr>
            </a:lvl1pPr>
            <a:lvl2pPr marL="609585" indent="0">
              <a:buNone/>
              <a:defRPr sz="1067"/>
            </a:lvl2pPr>
            <a:lvl3pPr marL="1219170" indent="0">
              <a:buNone/>
              <a:defRPr sz="1067"/>
            </a:lvl3pPr>
            <a:lvl4pPr marL="1828754" indent="0">
              <a:buNone/>
              <a:defRPr sz="1067"/>
            </a:lvl4pPr>
            <a:lvl5pPr marL="2438339" indent="0">
              <a:buNone/>
              <a:defRPr sz="1067"/>
            </a:lvl5pPr>
          </a:lstStyle>
          <a:p>
            <a:r>
              <a:rPr lang="en-US" dirty="0"/>
              <a:t>For required markings, please go to https://mh.jpl.nasa.gov/ 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9" hasCustomPrompt="1"/>
          </p:nvPr>
        </p:nvSpPr>
        <p:spPr>
          <a:xfrm>
            <a:off x="492263" y="4650901"/>
            <a:ext cx="11374040" cy="380047"/>
          </a:xfrm>
        </p:spPr>
        <p:txBody>
          <a:bodyPr>
            <a:noAutofit/>
          </a:bodyPr>
          <a:lstStyle>
            <a:lvl1pPr marL="0" indent="0">
              <a:buNone/>
              <a:defRPr sz="1867">
                <a:solidFill>
                  <a:schemeClr val="accent1"/>
                </a:solidFill>
              </a:defRPr>
            </a:lvl1pPr>
            <a:lvl2pPr marL="609585" indent="0">
              <a:buNone/>
              <a:defRPr sz="1867">
                <a:solidFill>
                  <a:schemeClr val="accent1"/>
                </a:solidFill>
              </a:defRPr>
            </a:lvl2pPr>
            <a:lvl3pPr marL="1219170" indent="0">
              <a:buNone/>
              <a:defRPr sz="1867">
                <a:solidFill>
                  <a:schemeClr val="accent1"/>
                </a:solidFill>
              </a:defRPr>
            </a:lvl3pPr>
            <a:lvl4pPr marL="1828754" indent="0">
              <a:buNone/>
              <a:defRPr sz="1867">
                <a:solidFill>
                  <a:schemeClr val="accent1"/>
                </a:solidFill>
              </a:defRPr>
            </a:lvl4pPr>
            <a:lvl5pPr marL="2438339" indent="0">
              <a:buNone/>
              <a:defRPr sz="1867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pic>
        <p:nvPicPr>
          <p:cNvPr id="9" name="Picture 8" descr="Tribrand_ColorBlack_rgb_16x3_1606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5659" y="5626376"/>
            <a:ext cx="3900644" cy="108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639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8667" y="176107"/>
            <a:ext cx="11352107" cy="27463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67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548626" indent="0">
              <a:buNone/>
              <a:defRPr sz="1333"/>
            </a:lvl2pPr>
            <a:lvl3pPr marL="1036294" indent="0">
              <a:buNone/>
              <a:defRPr sz="1333"/>
            </a:lvl3pPr>
            <a:lvl4pPr marL="1402045" indent="0">
              <a:buNone/>
              <a:defRPr sz="1333"/>
            </a:lvl4pPr>
            <a:lvl5pPr marL="1767796" indent="0">
              <a:buNone/>
              <a:defRPr sz="1333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9"/>
          </p:nvPr>
        </p:nvSpPr>
        <p:spPr>
          <a:xfrm>
            <a:off x="1882987" y="2136141"/>
            <a:ext cx="8426027" cy="362584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EF0C3F2A-5EDA-4B18-91E7-32788DC950B5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60F924E-0F95-4AB4-B94F-E6CED687519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0413625" y="6292849"/>
            <a:ext cx="1644732" cy="56515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333" b="1" kern="0" spc="93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1622744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8667" y="176107"/>
            <a:ext cx="11352107" cy="27463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67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548626" indent="0">
              <a:buNone/>
              <a:defRPr sz="1333"/>
            </a:lvl2pPr>
            <a:lvl3pPr marL="1036294" indent="0">
              <a:buNone/>
              <a:defRPr sz="1333"/>
            </a:lvl3pPr>
            <a:lvl4pPr marL="1402045" indent="0">
              <a:buNone/>
              <a:defRPr sz="1333"/>
            </a:lvl4pPr>
            <a:lvl5pPr marL="1767796" indent="0">
              <a:buNone/>
              <a:defRPr sz="1333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EF0C3F2A-5EDA-4B18-91E7-32788DC950B5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60F924E-0F95-4AB4-B94F-E6CED687519E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413625" y="6292849"/>
            <a:ext cx="1644732" cy="56515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333" b="1" kern="0" spc="93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2481204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8667" y="176107"/>
            <a:ext cx="11352107" cy="27463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67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548626" indent="0">
              <a:buNone/>
              <a:defRPr sz="1333"/>
            </a:lvl2pPr>
            <a:lvl3pPr marL="1036294" indent="0">
              <a:buNone/>
              <a:defRPr sz="1333"/>
            </a:lvl3pPr>
            <a:lvl4pPr marL="1402045" indent="0">
              <a:buNone/>
              <a:defRPr sz="1333"/>
            </a:lvl4pPr>
            <a:lvl5pPr marL="1767796" indent="0">
              <a:buNone/>
              <a:defRPr sz="1333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1882987" y="2136141"/>
            <a:ext cx="8426027" cy="362584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EF0C3F2A-5EDA-4B18-91E7-32788DC950B5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60F924E-0F95-4AB4-B94F-E6CED687519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0413625" y="6292849"/>
            <a:ext cx="1644732" cy="56515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333" b="1" kern="0" spc="93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1083429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8667" y="176107"/>
            <a:ext cx="11352107" cy="27463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67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548626" indent="0">
              <a:buNone/>
              <a:defRPr sz="1333"/>
            </a:lvl2pPr>
            <a:lvl3pPr marL="1036294" indent="0">
              <a:buNone/>
              <a:defRPr sz="1333"/>
            </a:lvl3pPr>
            <a:lvl4pPr marL="1402045" indent="0">
              <a:buNone/>
              <a:defRPr sz="1333"/>
            </a:lvl4pPr>
            <a:lvl5pPr marL="1767796" indent="0">
              <a:buNone/>
              <a:defRPr sz="1333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38667" y="1009572"/>
            <a:ext cx="11352107" cy="46701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667" baseline="0">
                <a:solidFill>
                  <a:srgbClr val="000000"/>
                </a:solidFill>
              </a:defRPr>
            </a:lvl1pPr>
            <a:lvl2pPr marL="609585" indent="0">
              <a:buFontTx/>
              <a:buNone/>
              <a:defRPr sz="2667"/>
            </a:lvl2pPr>
            <a:lvl3pPr marL="1219170" indent="0">
              <a:buFontTx/>
              <a:buNone/>
              <a:defRPr sz="2667"/>
            </a:lvl3pPr>
            <a:lvl4pPr marL="1828754" indent="0">
              <a:buFontTx/>
              <a:buNone/>
              <a:defRPr sz="2667"/>
            </a:lvl4pPr>
            <a:lvl5pPr marL="2438339" indent="0">
              <a:buFontTx/>
              <a:buNone/>
              <a:defRPr sz="2667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EF0C3F2A-5EDA-4B18-91E7-32788DC950B5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60F924E-0F95-4AB4-B94F-E6CED687519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0413625" y="6292849"/>
            <a:ext cx="1644732" cy="56515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333" b="1" kern="0" spc="93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2144839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8667" y="176107"/>
            <a:ext cx="11352107" cy="27463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67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548626" indent="0">
              <a:buNone/>
              <a:defRPr sz="1333"/>
            </a:lvl2pPr>
            <a:lvl3pPr marL="1036294" indent="0">
              <a:buNone/>
              <a:defRPr sz="1333"/>
            </a:lvl3pPr>
            <a:lvl4pPr marL="1402045" indent="0">
              <a:buNone/>
              <a:defRPr sz="1333"/>
            </a:lvl4pPr>
            <a:lvl5pPr marL="1767796" indent="0">
              <a:buNone/>
              <a:defRPr sz="1333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38667" y="1009572"/>
            <a:ext cx="11352107" cy="46701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667" baseline="0">
                <a:solidFill>
                  <a:srgbClr val="000000"/>
                </a:solidFill>
              </a:defRPr>
            </a:lvl1pPr>
            <a:lvl2pPr marL="609585" indent="0">
              <a:buFontTx/>
              <a:buNone/>
              <a:defRPr sz="2667"/>
            </a:lvl2pPr>
            <a:lvl3pPr marL="1219170" indent="0">
              <a:buFontTx/>
              <a:buNone/>
              <a:defRPr sz="2667"/>
            </a:lvl3pPr>
            <a:lvl4pPr marL="1828754" indent="0">
              <a:buFontTx/>
              <a:buNone/>
              <a:defRPr sz="2667"/>
            </a:lvl4pPr>
            <a:lvl5pPr marL="2438339" indent="0">
              <a:buFontTx/>
              <a:buNone/>
              <a:defRPr sz="2667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1882987" y="2136141"/>
            <a:ext cx="8426027" cy="362584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EF0C3F2A-5EDA-4B18-91E7-32788DC950B5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60F924E-0F95-4AB4-B94F-E6CED687519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0413625" y="6292849"/>
            <a:ext cx="1644732" cy="56515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333" b="1" kern="0" spc="93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3472445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8667" y="176107"/>
            <a:ext cx="11352107" cy="27463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67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548626" indent="0">
              <a:buNone/>
              <a:defRPr sz="1333"/>
            </a:lvl2pPr>
            <a:lvl3pPr marL="1036294" indent="0">
              <a:buNone/>
              <a:defRPr sz="1333"/>
            </a:lvl3pPr>
            <a:lvl4pPr marL="1402045" indent="0">
              <a:buNone/>
              <a:defRPr sz="1333"/>
            </a:lvl4pPr>
            <a:lvl5pPr marL="1767796" indent="0">
              <a:buNone/>
              <a:defRPr sz="1333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38667" y="1009572"/>
            <a:ext cx="11352107" cy="46701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667" baseline="0">
                <a:solidFill>
                  <a:srgbClr val="000000"/>
                </a:solidFill>
              </a:defRPr>
            </a:lvl1pPr>
            <a:lvl2pPr marL="609585" indent="0">
              <a:buFontTx/>
              <a:buNone/>
              <a:defRPr sz="2667"/>
            </a:lvl2pPr>
            <a:lvl3pPr marL="1219170" indent="0">
              <a:buFontTx/>
              <a:buNone/>
              <a:defRPr sz="2667"/>
            </a:lvl3pPr>
            <a:lvl4pPr marL="1828754" indent="0">
              <a:buFontTx/>
              <a:buNone/>
              <a:defRPr sz="2667"/>
            </a:lvl4pPr>
            <a:lvl5pPr marL="2438339" indent="0">
              <a:buFontTx/>
              <a:buNone/>
              <a:defRPr sz="2667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338667" y="2131484"/>
            <a:ext cx="5621867" cy="362584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11"/>
          <p:cNvSpPr>
            <a:spLocks noGrp="1"/>
          </p:cNvSpPr>
          <p:nvPr>
            <p:ph sz="quarter" idx="20"/>
          </p:nvPr>
        </p:nvSpPr>
        <p:spPr>
          <a:xfrm>
            <a:off x="6233552" y="2131484"/>
            <a:ext cx="5621867" cy="362584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EF0C3F2A-5EDA-4B18-91E7-32788DC950B5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060F924E-0F95-4AB4-B94F-E6CED687519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0413625" y="6292849"/>
            <a:ext cx="1644732" cy="56515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333" b="1" kern="0" spc="93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2720434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8667" y="176107"/>
            <a:ext cx="11352107" cy="27463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67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548626" indent="0">
              <a:buNone/>
              <a:defRPr sz="1333"/>
            </a:lvl2pPr>
            <a:lvl3pPr marL="1036294" indent="0">
              <a:buNone/>
              <a:defRPr sz="1333"/>
            </a:lvl3pPr>
            <a:lvl4pPr marL="1402045" indent="0">
              <a:buNone/>
              <a:defRPr sz="1333"/>
            </a:lvl4pPr>
            <a:lvl5pPr marL="1767796" indent="0">
              <a:buNone/>
              <a:defRPr sz="1333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38667" y="1009572"/>
            <a:ext cx="11352107" cy="46701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667" baseline="0">
                <a:solidFill>
                  <a:srgbClr val="000000"/>
                </a:solidFill>
              </a:defRPr>
            </a:lvl1pPr>
            <a:lvl2pPr marL="609585" indent="0">
              <a:buFontTx/>
              <a:buNone/>
              <a:defRPr sz="2667"/>
            </a:lvl2pPr>
            <a:lvl3pPr marL="1219170" indent="0">
              <a:buFontTx/>
              <a:buNone/>
              <a:defRPr sz="2667"/>
            </a:lvl3pPr>
            <a:lvl4pPr marL="1828754" indent="0">
              <a:buFontTx/>
              <a:buNone/>
              <a:defRPr sz="2667"/>
            </a:lvl4pPr>
            <a:lvl5pPr marL="2438339" indent="0">
              <a:buFontTx/>
              <a:buNone/>
              <a:defRPr sz="2667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338667" y="2849457"/>
            <a:ext cx="5621867" cy="317880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20"/>
          </p:nvPr>
        </p:nvSpPr>
        <p:spPr>
          <a:xfrm>
            <a:off x="6233552" y="2849456"/>
            <a:ext cx="5621867" cy="317881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338667" y="1996440"/>
            <a:ext cx="5621867" cy="853016"/>
          </a:xfr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3552" y="1996440"/>
            <a:ext cx="5621867" cy="853016"/>
          </a:xfr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EF0C3F2A-5EDA-4B18-91E7-32788DC950B5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060F924E-0F95-4AB4-B94F-E6CED687519E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0413625" y="6292849"/>
            <a:ext cx="1644732" cy="56515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333" b="1" kern="0" spc="93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1673740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8667" y="176107"/>
            <a:ext cx="11352107" cy="27463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67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548626" indent="0">
              <a:buNone/>
              <a:defRPr sz="1333"/>
            </a:lvl2pPr>
            <a:lvl3pPr marL="1036294" indent="0">
              <a:buNone/>
              <a:defRPr sz="1333"/>
            </a:lvl3pPr>
            <a:lvl4pPr marL="1402045" indent="0">
              <a:buNone/>
              <a:defRPr sz="1333"/>
            </a:lvl4pPr>
            <a:lvl5pPr marL="1767796" indent="0">
              <a:buNone/>
              <a:defRPr sz="1333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38667" y="1009572"/>
            <a:ext cx="11352107" cy="46701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667" baseline="0">
                <a:solidFill>
                  <a:srgbClr val="000000"/>
                </a:solidFill>
              </a:defRPr>
            </a:lvl1pPr>
            <a:lvl2pPr marL="609585" indent="0">
              <a:buFontTx/>
              <a:buNone/>
              <a:defRPr sz="2667"/>
            </a:lvl2pPr>
            <a:lvl3pPr marL="1219170" indent="0">
              <a:buFontTx/>
              <a:buNone/>
              <a:defRPr sz="2667"/>
            </a:lvl3pPr>
            <a:lvl4pPr marL="1828754" indent="0">
              <a:buFontTx/>
              <a:buNone/>
              <a:defRPr sz="2667"/>
            </a:lvl4pPr>
            <a:lvl5pPr marL="2438339" indent="0">
              <a:buFontTx/>
              <a:buNone/>
              <a:defRPr sz="2667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sz="quarter" idx="19"/>
          </p:nvPr>
        </p:nvSpPr>
        <p:spPr>
          <a:xfrm>
            <a:off x="338668" y="2849457"/>
            <a:ext cx="4282017" cy="3178809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/>
            </a:lvl2pPr>
            <a:lvl3pPr marL="1219170" indent="0">
              <a:buNone/>
              <a:defRPr/>
            </a:lvl3pPr>
            <a:lvl4pPr marL="1828754" indent="0">
              <a:buNone/>
              <a:defRPr/>
            </a:lvl4pPr>
            <a:lvl5pPr marL="2438339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338668" y="1996440"/>
            <a:ext cx="4282017" cy="853016"/>
          </a:xfrm>
        </p:spPr>
        <p:txBody>
          <a:bodyPr anchor="b">
            <a:noAutofit/>
          </a:bodyPr>
          <a:lstStyle>
            <a:lvl1pPr marL="0" indent="0">
              <a:buFont typeface="Arial"/>
              <a:buNone/>
              <a:defRPr sz="2133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3" name="Content Placeholder 11"/>
          <p:cNvSpPr>
            <a:spLocks noGrp="1"/>
          </p:cNvSpPr>
          <p:nvPr>
            <p:ph sz="quarter" idx="20"/>
          </p:nvPr>
        </p:nvSpPr>
        <p:spPr>
          <a:xfrm>
            <a:off x="4851792" y="1996440"/>
            <a:ext cx="6838981" cy="403182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133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fld id="{EF0C3F2A-5EDA-4B18-91E7-32788DC950B5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060F924E-0F95-4AB4-B94F-E6CED687519E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413625" y="6292849"/>
            <a:ext cx="1644732" cy="56515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333" b="1" kern="0" spc="93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39547399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8667" y="176107"/>
            <a:ext cx="11352107" cy="27463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67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548626" indent="0">
              <a:buNone/>
              <a:defRPr sz="1333"/>
            </a:lvl2pPr>
            <a:lvl3pPr marL="1036294" indent="0">
              <a:buNone/>
              <a:defRPr sz="1333"/>
            </a:lvl3pPr>
            <a:lvl4pPr marL="1402045" indent="0">
              <a:buNone/>
              <a:defRPr sz="1333"/>
            </a:lvl4pPr>
            <a:lvl5pPr marL="1767796" indent="0">
              <a:buNone/>
              <a:defRPr sz="1333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38667" y="1009572"/>
            <a:ext cx="11352107" cy="46701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667" baseline="0">
                <a:solidFill>
                  <a:srgbClr val="000000"/>
                </a:solidFill>
              </a:defRPr>
            </a:lvl1pPr>
            <a:lvl2pPr marL="609585" indent="0">
              <a:buFontTx/>
              <a:buNone/>
              <a:defRPr sz="2667"/>
            </a:lvl2pPr>
            <a:lvl3pPr marL="1219170" indent="0">
              <a:buFontTx/>
              <a:buNone/>
              <a:defRPr sz="2667"/>
            </a:lvl3pPr>
            <a:lvl4pPr marL="1828754" indent="0">
              <a:buFontTx/>
              <a:buNone/>
              <a:defRPr sz="2667"/>
            </a:lvl4pPr>
            <a:lvl5pPr marL="2438339" indent="0">
              <a:buFontTx/>
              <a:buNone/>
              <a:defRPr sz="2667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idx="1"/>
          </p:nvPr>
        </p:nvSpPr>
        <p:spPr>
          <a:xfrm>
            <a:off x="338667" y="1996441"/>
            <a:ext cx="6838981" cy="4031825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sz="quarter" idx="19"/>
          </p:nvPr>
        </p:nvSpPr>
        <p:spPr>
          <a:xfrm>
            <a:off x="7408757" y="2849457"/>
            <a:ext cx="4282017" cy="3178809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/>
            </a:lvl2pPr>
            <a:lvl3pPr marL="1219170" indent="0">
              <a:buNone/>
              <a:defRPr/>
            </a:lvl3pPr>
            <a:lvl4pPr marL="1828754" indent="0">
              <a:buNone/>
              <a:defRPr/>
            </a:lvl4pPr>
            <a:lvl5pPr marL="2438339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7408757" y="1996440"/>
            <a:ext cx="4282017" cy="853016"/>
          </a:xfrm>
        </p:spPr>
        <p:txBody>
          <a:bodyPr anchor="b">
            <a:noAutofit/>
          </a:bodyPr>
          <a:lstStyle>
            <a:lvl1pPr marL="0" indent="0">
              <a:buFont typeface="Arial"/>
              <a:buNone/>
              <a:defRPr sz="2133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fld id="{EF0C3F2A-5EDA-4B18-91E7-32788DC950B5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060F924E-0F95-4AB4-B94F-E6CED687519E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0413625" y="6292849"/>
            <a:ext cx="1644732" cy="56515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333" b="1" kern="0" spc="93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38594187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title and Black St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1548192"/>
            <a:ext cx="12192000" cy="474465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240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8667" y="176107"/>
            <a:ext cx="11352107" cy="27463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67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548626" indent="0">
              <a:buNone/>
              <a:defRPr sz="1333"/>
            </a:lvl2pPr>
            <a:lvl3pPr marL="1036294" indent="0">
              <a:buNone/>
              <a:defRPr sz="1333"/>
            </a:lvl3pPr>
            <a:lvl4pPr marL="1402045" indent="0">
              <a:buNone/>
              <a:defRPr sz="1333"/>
            </a:lvl4pPr>
            <a:lvl5pPr marL="1767796" indent="0">
              <a:buNone/>
              <a:defRPr sz="1333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38667" y="1009572"/>
            <a:ext cx="11352107" cy="46701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667" baseline="0">
                <a:solidFill>
                  <a:srgbClr val="000000"/>
                </a:solidFill>
              </a:defRPr>
            </a:lvl1pPr>
            <a:lvl2pPr marL="609585" indent="0">
              <a:buFontTx/>
              <a:buNone/>
              <a:defRPr sz="2667"/>
            </a:lvl2pPr>
            <a:lvl3pPr marL="1219170" indent="0">
              <a:buFontTx/>
              <a:buNone/>
              <a:defRPr sz="2667"/>
            </a:lvl3pPr>
            <a:lvl4pPr marL="1828754" indent="0">
              <a:buFontTx/>
              <a:buNone/>
              <a:defRPr sz="2667"/>
            </a:lvl4pPr>
            <a:lvl5pPr marL="2438339" indent="0">
              <a:buFontTx/>
              <a:buNone/>
              <a:defRPr sz="2667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EF0C3F2A-5EDA-4B18-91E7-32788DC950B5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60F924E-0F95-4AB4-B94F-E6CED687519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0413625" y="6292849"/>
            <a:ext cx="1644732" cy="56515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333" b="1" kern="0" spc="93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12664961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title and Light St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1548192"/>
            <a:ext cx="12192000" cy="474465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240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8667" y="176107"/>
            <a:ext cx="11352107" cy="27463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67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548626" indent="0">
              <a:buNone/>
              <a:defRPr sz="1333"/>
            </a:lvl2pPr>
            <a:lvl3pPr marL="1036294" indent="0">
              <a:buNone/>
              <a:defRPr sz="1333"/>
            </a:lvl3pPr>
            <a:lvl4pPr marL="1402045" indent="0">
              <a:buNone/>
              <a:defRPr sz="1333"/>
            </a:lvl4pPr>
            <a:lvl5pPr marL="1767796" indent="0">
              <a:buNone/>
              <a:defRPr sz="1333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38667" y="1009572"/>
            <a:ext cx="11352107" cy="46701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667" baseline="0">
                <a:solidFill>
                  <a:srgbClr val="000000"/>
                </a:solidFill>
              </a:defRPr>
            </a:lvl1pPr>
            <a:lvl2pPr marL="609585" indent="0">
              <a:buFontTx/>
              <a:buNone/>
              <a:defRPr sz="2667"/>
            </a:lvl2pPr>
            <a:lvl3pPr marL="1219170" indent="0">
              <a:buFontTx/>
              <a:buNone/>
              <a:defRPr sz="2667"/>
            </a:lvl3pPr>
            <a:lvl4pPr marL="1828754" indent="0">
              <a:buFontTx/>
              <a:buNone/>
              <a:defRPr sz="2667"/>
            </a:lvl4pPr>
            <a:lvl5pPr marL="2438339" indent="0">
              <a:buFontTx/>
              <a:buNone/>
              <a:defRPr sz="2667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EF0C3F2A-5EDA-4B18-91E7-32788DC950B5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60F924E-0F95-4AB4-B94F-E6CED687519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0413625" y="6292849"/>
            <a:ext cx="1644732" cy="56515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333" b="1" kern="0" spc="93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18927168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C3F2A-5EDA-4B18-91E7-32788DC950B5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F924E-0F95-4AB4-B94F-E6CED687519E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0413625" y="6292849"/>
            <a:ext cx="1644732" cy="56515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333" b="1" kern="0" spc="93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22227608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623147" y="2452371"/>
            <a:ext cx="10972800" cy="1950296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 baseline="0"/>
            </a:lvl1pPr>
          </a:lstStyle>
          <a:p>
            <a:pPr lvl="0"/>
            <a:r>
              <a:rPr lang="en-US" dirty="0"/>
              <a:t>Click to add section header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413625" y="6292849"/>
            <a:ext cx="1644732" cy="56515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333" b="1" kern="0" spc="93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37233106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_Gray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623147" y="2452371"/>
            <a:ext cx="10972800" cy="1950296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section header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413625" y="6292849"/>
            <a:ext cx="1644732" cy="56515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333" b="1" kern="0" spc="93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31907300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60480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3384691" y="3429000"/>
            <a:ext cx="5409717" cy="0"/>
          </a:xfrm>
          <a:prstGeom prst="line">
            <a:avLst/>
          </a:prstGeom>
          <a:ln w="635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" y="3720089"/>
            <a:ext cx="12192000" cy="53353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667" kern="0" spc="93" dirty="0">
                <a:solidFill>
                  <a:schemeClr val="accent1"/>
                </a:solidFill>
              </a:rPr>
              <a:t>jpl.nasa.gov</a:t>
            </a:r>
          </a:p>
        </p:txBody>
      </p:sp>
      <p:pic>
        <p:nvPicPr>
          <p:cNvPr id="6" name="Picture 5" descr="Tribrand_ColorBlack_rgb_16x3_1606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4691" y="1841877"/>
            <a:ext cx="5409717" cy="1502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3480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ribrand_ColorBlack_rgb_16x3_1606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142" y="2677651"/>
            <a:ext cx="5409717" cy="1502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5753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C3F2A-5EDA-4B18-91E7-32788DC950B5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F924E-0F95-4AB4-B94F-E6CED6875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5307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1234017" y="2608503"/>
            <a:ext cx="9977952" cy="393068"/>
          </a:xfrm>
        </p:spPr>
        <p:txBody>
          <a:bodyPr>
            <a:noAutofit/>
          </a:bodyPr>
          <a:lstStyle>
            <a:lvl1pPr marL="0" indent="0">
              <a:buNone/>
              <a:defRPr sz="1867" baseline="0">
                <a:solidFill>
                  <a:schemeClr val="accent1"/>
                </a:solidFill>
              </a:defRPr>
            </a:lvl1pPr>
            <a:lvl2pPr marL="609585" indent="0">
              <a:buNone/>
              <a:defRPr/>
            </a:lvl2pPr>
            <a:lvl3pPr marL="1219170" indent="0">
              <a:buNone/>
              <a:defRPr/>
            </a:lvl3pPr>
            <a:lvl4pPr marL="1828754" indent="0">
              <a:buNone/>
              <a:defRPr/>
            </a:lvl4pPr>
            <a:lvl5pPr marL="2438339" indent="0">
              <a:buNone/>
              <a:defRPr/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sp>
        <p:nvSpPr>
          <p:cNvPr id="24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1220470" y="3001572"/>
            <a:ext cx="9991500" cy="558936"/>
          </a:xfrm>
        </p:spPr>
        <p:txBody>
          <a:bodyPr>
            <a:noAutofit/>
          </a:bodyPr>
          <a:lstStyle>
            <a:lvl1pPr marL="0" indent="0">
              <a:buNone/>
              <a:defRPr sz="3200" b="1" baseline="0">
                <a:solidFill>
                  <a:srgbClr val="FFFFFF"/>
                </a:solidFill>
              </a:defRPr>
            </a:lvl1pPr>
            <a:lvl2pPr marL="609585" indent="0">
              <a:buNone/>
              <a:defRPr/>
            </a:lvl2pPr>
            <a:lvl3pPr marL="1219170" indent="0">
              <a:buNone/>
              <a:defRPr/>
            </a:lvl3pPr>
            <a:lvl4pPr marL="1828754" indent="0">
              <a:buNone/>
              <a:defRPr/>
            </a:lvl4pPr>
            <a:lvl5pPr marL="2438339" indent="0">
              <a:buNone/>
              <a:defRPr/>
            </a:lvl5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25" name="Text Placeholder 21"/>
          <p:cNvSpPr>
            <a:spLocks noGrp="1"/>
          </p:cNvSpPr>
          <p:nvPr>
            <p:ph type="body" sz="quarter" idx="17" hasCustomPrompt="1"/>
          </p:nvPr>
        </p:nvSpPr>
        <p:spPr>
          <a:xfrm>
            <a:off x="1234017" y="3558237"/>
            <a:ext cx="9977953" cy="1101816"/>
          </a:xfrm>
        </p:spPr>
        <p:txBody>
          <a:bodyPr>
            <a:noAutofit/>
          </a:bodyPr>
          <a:lstStyle>
            <a:lvl1pPr marL="0" indent="0">
              <a:buNone/>
              <a:defRPr sz="2667" b="0" baseline="0">
                <a:solidFill>
                  <a:srgbClr val="FFFFFF"/>
                </a:solidFill>
              </a:defRPr>
            </a:lvl1pPr>
            <a:lvl2pPr marL="609585" indent="0">
              <a:buNone/>
              <a:defRPr/>
            </a:lvl2pPr>
            <a:lvl3pPr marL="1219170" indent="0">
              <a:buNone/>
              <a:defRPr/>
            </a:lvl3pPr>
            <a:lvl4pPr marL="1828754" indent="0">
              <a:buNone/>
              <a:defRPr/>
            </a:lvl4pPr>
            <a:lvl5pPr marL="2438339" indent="0">
              <a:buNone/>
              <a:defRPr/>
            </a:lvl5pPr>
          </a:lstStyle>
          <a:p>
            <a:pPr lvl="0"/>
            <a:r>
              <a:rPr lang="en-US" dirty="0"/>
              <a:t>Click to Add a Presentation Subtitle</a:t>
            </a:r>
          </a:p>
        </p:txBody>
      </p:sp>
      <p:sp>
        <p:nvSpPr>
          <p:cNvPr id="26" name="Text Placeholder 21"/>
          <p:cNvSpPr>
            <a:spLocks noGrp="1"/>
          </p:cNvSpPr>
          <p:nvPr>
            <p:ph type="body" sz="quarter" idx="18" hasCustomPrompt="1"/>
          </p:nvPr>
        </p:nvSpPr>
        <p:spPr>
          <a:xfrm>
            <a:off x="1220470" y="5662507"/>
            <a:ext cx="9991500" cy="663787"/>
          </a:xfrm>
        </p:spPr>
        <p:txBody>
          <a:bodyPr anchor="b">
            <a:noAutofit/>
          </a:bodyPr>
          <a:lstStyle>
            <a:lvl1pPr marL="0" indent="0">
              <a:buNone/>
              <a:defRPr sz="1333" b="0" baseline="0">
                <a:solidFill>
                  <a:srgbClr val="FFFFFF"/>
                </a:solidFill>
              </a:defRPr>
            </a:lvl1pPr>
            <a:lvl2pPr marL="609585" indent="0">
              <a:buNone/>
              <a:defRPr/>
            </a:lvl2pPr>
            <a:lvl3pPr marL="1219170" indent="0">
              <a:buNone/>
              <a:defRPr/>
            </a:lvl3pPr>
            <a:lvl4pPr marL="1828754" indent="0">
              <a:buNone/>
              <a:defRPr/>
            </a:lvl4pPr>
            <a:lvl5pPr marL="2438339" indent="0">
              <a:buNone/>
              <a:defRPr/>
            </a:lvl5pPr>
          </a:lstStyle>
          <a:p>
            <a:pPr lvl="0"/>
            <a:r>
              <a:rPr lang="en-US" dirty="0"/>
              <a:t>Presented by, Job Title, Date, etc.</a:t>
            </a:r>
          </a:p>
        </p:txBody>
      </p:sp>
      <p:sp>
        <p:nvSpPr>
          <p:cNvPr id="27" name="Text Placeholder 21"/>
          <p:cNvSpPr>
            <a:spLocks noGrp="1"/>
          </p:cNvSpPr>
          <p:nvPr>
            <p:ph type="body" sz="quarter" idx="19" hasCustomPrompt="1"/>
          </p:nvPr>
        </p:nvSpPr>
        <p:spPr>
          <a:xfrm>
            <a:off x="1220470" y="6327531"/>
            <a:ext cx="9991500" cy="530469"/>
          </a:xfrm>
        </p:spPr>
        <p:txBody>
          <a:bodyPr anchor="t">
            <a:noAutofit/>
          </a:bodyPr>
          <a:lstStyle>
            <a:lvl1pPr marL="0" indent="0">
              <a:buNone/>
              <a:defRPr sz="1067" b="0" baseline="0">
                <a:solidFill>
                  <a:schemeClr val="bg1">
                    <a:lumMod val="50000"/>
                  </a:schemeClr>
                </a:solidFill>
              </a:defRPr>
            </a:lvl1pPr>
            <a:lvl2pPr marL="609585" indent="0">
              <a:buNone/>
              <a:defRPr/>
            </a:lvl2pPr>
            <a:lvl3pPr marL="1219170" indent="0">
              <a:buNone/>
              <a:defRPr/>
            </a:lvl3pPr>
            <a:lvl4pPr marL="1828754" indent="0">
              <a:buNone/>
              <a:defRPr/>
            </a:lvl4pPr>
            <a:lvl5pPr marL="2438339" indent="0">
              <a:buNone/>
              <a:defRPr/>
            </a:lvl5pPr>
          </a:lstStyle>
          <a:p>
            <a:r>
              <a:rPr lang="en-US" dirty="0"/>
              <a:t>For required markings, please go to https://mh.jpl.nasa.gov/ </a:t>
            </a:r>
          </a:p>
        </p:txBody>
      </p:sp>
      <p:pic>
        <p:nvPicPr>
          <p:cNvPr id="8" name="Picture 7" descr="Tribrand_ColorWhite_rgb_16x3_1606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85" y="1579176"/>
            <a:ext cx="3884467" cy="1079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6665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Sq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7583714" y="677334"/>
            <a:ext cx="4463143" cy="1101855"/>
          </a:xfrm>
        </p:spPr>
        <p:txBody>
          <a:bodyPr anchor="b">
            <a:noAutofit/>
          </a:bodyPr>
          <a:lstStyle>
            <a:lvl1pPr marL="0" indent="0" algn="ctr">
              <a:buNone/>
              <a:defRPr sz="1867">
                <a:solidFill>
                  <a:schemeClr val="accent1"/>
                </a:solidFill>
                <a:latin typeface="+mj-lt"/>
              </a:defRPr>
            </a:lvl1pPr>
            <a:lvl2pPr marL="609585" indent="0" algn="ctr">
              <a:buNone/>
              <a:defRPr sz="1867">
                <a:solidFill>
                  <a:schemeClr val="accent1"/>
                </a:solidFill>
              </a:defRPr>
            </a:lvl2pPr>
            <a:lvl3pPr marL="1219170" indent="0" algn="ctr">
              <a:buNone/>
              <a:defRPr sz="1867">
                <a:solidFill>
                  <a:schemeClr val="accent1"/>
                </a:solidFill>
              </a:defRPr>
            </a:lvl3pPr>
            <a:lvl4pPr marL="1828754" indent="0" algn="ctr">
              <a:buNone/>
              <a:defRPr sz="1867">
                <a:solidFill>
                  <a:schemeClr val="accent1"/>
                </a:solidFill>
              </a:defRPr>
            </a:lvl4pPr>
            <a:lvl5pPr marL="2438339" indent="0" algn="ctr">
              <a:buNone/>
              <a:defRPr sz="1867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7583714" y="1806282"/>
            <a:ext cx="4463143" cy="970785"/>
          </a:xfrm>
        </p:spPr>
        <p:txBody>
          <a:bodyPr anchor="t">
            <a:noAutofit/>
          </a:bodyPr>
          <a:lstStyle>
            <a:lvl1pPr marL="0" indent="0" algn="ctr">
              <a:buNone/>
              <a:defRPr sz="2933" b="1" baseline="0">
                <a:solidFill>
                  <a:srgbClr val="FFFFFF"/>
                </a:solidFill>
                <a:latin typeface="+mj-lt"/>
              </a:defRPr>
            </a:lvl1pPr>
            <a:lvl2pPr marL="609585" indent="0" algn="ctr">
              <a:buNone/>
              <a:defRPr sz="1867">
                <a:solidFill>
                  <a:schemeClr val="accent1"/>
                </a:solidFill>
              </a:defRPr>
            </a:lvl2pPr>
            <a:lvl3pPr marL="1219170" indent="0" algn="ctr">
              <a:buNone/>
              <a:defRPr sz="1867">
                <a:solidFill>
                  <a:schemeClr val="accent1"/>
                </a:solidFill>
              </a:defRPr>
            </a:lvl3pPr>
            <a:lvl4pPr marL="1828754" indent="0" algn="ctr">
              <a:buNone/>
              <a:defRPr sz="1867">
                <a:solidFill>
                  <a:schemeClr val="accent1"/>
                </a:solidFill>
              </a:defRPr>
            </a:lvl4pPr>
            <a:lvl5pPr marL="2438339" indent="0" algn="ctr">
              <a:buNone/>
              <a:defRPr sz="1867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7395633" cy="6858000"/>
          </a:xfrm>
        </p:spPr>
        <p:txBody>
          <a:bodyPr anchor="ctr">
            <a:noAutofit/>
          </a:bodyPr>
          <a:lstStyle>
            <a:lvl1pPr marL="0" indent="0" algn="ctr">
              <a:buNone/>
              <a:defRPr sz="1867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7583714" y="2885440"/>
            <a:ext cx="4463143" cy="1110827"/>
          </a:xfrm>
        </p:spPr>
        <p:txBody>
          <a:bodyPr anchor="t">
            <a:noAutofit/>
          </a:bodyPr>
          <a:lstStyle>
            <a:lvl1pPr marL="0" indent="0" algn="ctr">
              <a:buNone/>
              <a:defRPr sz="1333" baseline="0">
                <a:solidFill>
                  <a:srgbClr val="FFFFFF"/>
                </a:solidFill>
                <a:latin typeface="+mj-lt"/>
              </a:defRPr>
            </a:lvl1pPr>
            <a:lvl2pPr marL="609585" indent="0" algn="ctr">
              <a:buNone/>
              <a:defRPr sz="1867">
                <a:solidFill>
                  <a:schemeClr val="accent1"/>
                </a:solidFill>
              </a:defRPr>
            </a:lvl2pPr>
            <a:lvl3pPr marL="1219170" indent="0" algn="ctr">
              <a:buNone/>
              <a:defRPr sz="1867">
                <a:solidFill>
                  <a:schemeClr val="accent1"/>
                </a:solidFill>
              </a:defRPr>
            </a:lvl3pPr>
            <a:lvl4pPr marL="1828754" indent="0" algn="ctr">
              <a:buNone/>
              <a:defRPr sz="1867">
                <a:solidFill>
                  <a:schemeClr val="accent1"/>
                </a:solidFill>
              </a:defRPr>
            </a:lvl4pPr>
            <a:lvl5pPr marL="2438339" indent="0" algn="ctr">
              <a:buNone/>
              <a:defRPr sz="1867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Presented by, Job Title, Date, etc.</a:t>
            </a:r>
          </a:p>
        </p:txBody>
      </p:sp>
      <p:sp>
        <p:nvSpPr>
          <p:cNvPr id="28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7583714" y="6123093"/>
            <a:ext cx="4463143" cy="734907"/>
          </a:xfrm>
        </p:spPr>
        <p:txBody>
          <a:bodyPr anchor="b">
            <a:noAutofit/>
          </a:bodyPr>
          <a:lstStyle>
            <a:lvl1pPr marL="0" indent="0" algn="ctr">
              <a:buNone/>
              <a:defRPr sz="1067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609585" indent="0" algn="ctr">
              <a:buNone/>
              <a:defRPr sz="1867">
                <a:solidFill>
                  <a:schemeClr val="accent1"/>
                </a:solidFill>
              </a:defRPr>
            </a:lvl2pPr>
            <a:lvl3pPr marL="1219170" indent="0" algn="ctr">
              <a:buNone/>
              <a:defRPr sz="1867">
                <a:solidFill>
                  <a:schemeClr val="accent1"/>
                </a:solidFill>
              </a:defRPr>
            </a:lvl3pPr>
            <a:lvl4pPr marL="1828754" indent="0" algn="ctr">
              <a:buNone/>
              <a:defRPr sz="1867">
                <a:solidFill>
                  <a:schemeClr val="accent1"/>
                </a:solidFill>
              </a:defRPr>
            </a:lvl4pPr>
            <a:lvl5pPr marL="2438339" indent="0" algn="ctr">
              <a:buNone/>
              <a:defRPr sz="1867">
                <a:solidFill>
                  <a:schemeClr val="accent1"/>
                </a:solidFill>
              </a:defRPr>
            </a:lvl5pPr>
          </a:lstStyle>
          <a:p>
            <a:r>
              <a:rPr lang="en-US" dirty="0"/>
              <a:t>For required markings, please go to https://mh.jpl.nasa.gov/ </a:t>
            </a:r>
          </a:p>
        </p:txBody>
      </p:sp>
      <p:pic>
        <p:nvPicPr>
          <p:cNvPr id="8" name="Picture 7" descr="Tribrand_ColorWhite_rgb_16x3_1606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045" y="5228795"/>
            <a:ext cx="3884467" cy="1079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9062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Horz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12192000" cy="4556671"/>
          </a:xfrm>
        </p:spPr>
        <p:txBody>
          <a:bodyPr anchor="ctr">
            <a:noAutofit/>
          </a:bodyPr>
          <a:lstStyle>
            <a:lvl1pPr marL="0" marR="0" indent="0" algn="ctr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/>
              <a:buNone/>
              <a:tabLst/>
              <a:defRPr sz="1867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92264" y="5030948"/>
            <a:ext cx="9518723" cy="573577"/>
          </a:xfrm>
        </p:spPr>
        <p:txBody>
          <a:bodyPr>
            <a:noAutofit/>
          </a:bodyPr>
          <a:lstStyle>
            <a:lvl1pPr marL="0" indent="0">
              <a:buNone/>
              <a:defRPr sz="2933" b="1">
                <a:latin typeface="+mj-lt"/>
              </a:defRPr>
            </a:lvl1pPr>
            <a:lvl2pPr marL="609585" indent="0">
              <a:buNone/>
              <a:defRPr sz="2933" b="1">
                <a:latin typeface="+mj-lt"/>
              </a:defRPr>
            </a:lvl2pPr>
            <a:lvl3pPr marL="1219170" indent="0">
              <a:buNone/>
              <a:defRPr sz="2933" b="1">
                <a:latin typeface="+mj-lt"/>
              </a:defRPr>
            </a:lvl3pPr>
            <a:lvl4pPr marL="1828754" indent="0">
              <a:buNone/>
              <a:defRPr sz="2933" b="1">
                <a:latin typeface="+mj-lt"/>
              </a:defRPr>
            </a:lvl4pPr>
            <a:lvl5pPr marL="2438339" indent="0">
              <a:buNone/>
              <a:defRPr sz="2933" b="1">
                <a:latin typeface="+mj-lt"/>
              </a:defRPr>
            </a:lvl5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7" hasCustomPrompt="1"/>
          </p:nvPr>
        </p:nvSpPr>
        <p:spPr>
          <a:xfrm>
            <a:off x="492265" y="5972955"/>
            <a:ext cx="7473399" cy="474133"/>
          </a:xfrm>
        </p:spPr>
        <p:txBody>
          <a:bodyPr anchor="b">
            <a:noAutofit/>
          </a:bodyPr>
          <a:lstStyle>
            <a:lvl1pPr marL="0" indent="0">
              <a:buNone/>
              <a:defRPr sz="1333" baseline="0"/>
            </a:lvl1pPr>
            <a:lvl2pPr marL="609585" indent="0">
              <a:buNone/>
              <a:defRPr sz="1333"/>
            </a:lvl2pPr>
            <a:lvl3pPr marL="1219170" indent="0">
              <a:buNone/>
              <a:defRPr sz="1333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</a:lstStyle>
          <a:p>
            <a:pPr lvl="0"/>
            <a:r>
              <a:rPr lang="en-US" dirty="0"/>
              <a:t>Presented by, Job Title, Date, etc.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8" hasCustomPrompt="1"/>
          </p:nvPr>
        </p:nvSpPr>
        <p:spPr>
          <a:xfrm>
            <a:off x="492266" y="6379552"/>
            <a:ext cx="7473396" cy="478449"/>
          </a:xfrm>
        </p:spPr>
        <p:txBody>
          <a:bodyPr>
            <a:noAutofit/>
          </a:bodyPr>
          <a:lstStyle>
            <a:lvl1pPr marL="0" indent="0">
              <a:buNone/>
              <a:defRPr sz="1067">
                <a:solidFill>
                  <a:schemeClr val="bg1">
                    <a:lumMod val="50000"/>
                  </a:schemeClr>
                </a:solidFill>
              </a:defRPr>
            </a:lvl1pPr>
            <a:lvl2pPr marL="609585" indent="0">
              <a:buNone/>
              <a:defRPr sz="1067"/>
            </a:lvl2pPr>
            <a:lvl3pPr marL="1219170" indent="0">
              <a:buNone/>
              <a:defRPr sz="1067"/>
            </a:lvl3pPr>
            <a:lvl4pPr marL="1828754" indent="0">
              <a:buNone/>
              <a:defRPr sz="1067"/>
            </a:lvl4pPr>
            <a:lvl5pPr marL="2438339" indent="0">
              <a:buNone/>
              <a:defRPr sz="1067"/>
            </a:lvl5pPr>
          </a:lstStyle>
          <a:p>
            <a:r>
              <a:rPr lang="en-US" dirty="0"/>
              <a:t>For required markings, please go to https://mh.jpl.nasa.gov/ 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9" hasCustomPrompt="1"/>
          </p:nvPr>
        </p:nvSpPr>
        <p:spPr>
          <a:xfrm>
            <a:off x="492262" y="4650901"/>
            <a:ext cx="9518724" cy="380047"/>
          </a:xfrm>
        </p:spPr>
        <p:txBody>
          <a:bodyPr>
            <a:noAutofit/>
          </a:bodyPr>
          <a:lstStyle>
            <a:lvl1pPr marL="0" indent="0">
              <a:buNone/>
              <a:defRPr sz="1867">
                <a:solidFill>
                  <a:schemeClr val="accent1"/>
                </a:solidFill>
              </a:defRPr>
            </a:lvl1pPr>
            <a:lvl2pPr marL="609585" indent="0">
              <a:buNone/>
              <a:defRPr sz="1867">
                <a:solidFill>
                  <a:schemeClr val="accent1"/>
                </a:solidFill>
              </a:defRPr>
            </a:lvl2pPr>
            <a:lvl3pPr marL="1219170" indent="0">
              <a:buNone/>
              <a:defRPr sz="1867">
                <a:solidFill>
                  <a:schemeClr val="accent1"/>
                </a:solidFill>
              </a:defRPr>
            </a:lvl3pPr>
            <a:lvl4pPr marL="1828754" indent="0">
              <a:buNone/>
              <a:defRPr sz="1867">
                <a:solidFill>
                  <a:schemeClr val="accent1"/>
                </a:solidFill>
              </a:defRPr>
            </a:lvl4pPr>
            <a:lvl5pPr marL="2438339" indent="0">
              <a:buNone/>
              <a:defRPr sz="1867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pic>
        <p:nvPicPr>
          <p:cNvPr id="9" name="Picture 8" descr="Tribrand_ColorWhite_rgb_16x3_1606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5661" y="5626375"/>
            <a:ext cx="3884467" cy="1079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8705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8667" y="176107"/>
            <a:ext cx="11352107" cy="27463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67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548626" indent="0">
              <a:buNone/>
              <a:defRPr sz="1333"/>
            </a:lvl2pPr>
            <a:lvl3pPr marL="1036294" indent="0">
              <a:buNone/>
              <a:defRPr sz="1333"/>
            </a:lvl3pPr>
            <a:lvl4pPr marL="1402045" indent="0">
              <a:buNone/>
              <a:defRPr sz="1333"/>
            </a:lvl4pPr>
            <a:lvl5pPr marL="1767796" indent="0">
              <a:buNone/>
              <a:defRPr sz="1333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9"/>
          </p:nvPr>
        </p:nvSpPr>
        <p:spPr>
          <a:xfrm>
            <a:off x="1882987" y="2136141"/>
            <a:ext cx="8426027" cy="362584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For required markings, please go to https://mh.jpl.nasa.gov/ 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8C68ADBD-3616-4318-B5FF-7C1BB362CA5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0413625" y="6292849"/>
            <a:ext cx="1644732" cy="56515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333" b="1" kern="0" spc="93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29562982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8667" y="176107"/>
            <a:ext cx="11352107" cy="27463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67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548626" indent="0">
              <a:buNone/>
              <a:defRPr sz="1333"/>
            </a:lvl2pPr>
            <a:lvl3pPr marL="1036294" indent="0">
              <a:buNone/>
              <a:defRPr sz="1333"/>
            </a:lvl3pPr>
            <a:lvl4pPr marL="1402045" indent="0">
              <a:buNone/>
              <a:defRPr sz="1333"/>
            </a:lvl4pPr>
            <a:lvl5pPr marL="1767796" indent="0">
              <a:buNone/>
              <a:defRPr sz="1333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For required markings, please go to https://mh.jpl.nasa.gov/ 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75C533D-D968-4A70-91E2-44C7FEDAA0E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10413625" y="6292849"/>
            <a:ext cx="1644732" cy="56515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333" b="1" kern="0" spc="93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23415590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8667" y="176107"/>
            <a:ext cx="11352107" cy="27463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67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548626" indent="0">
              <a:buNone/>
              <a:defRPr sz="1333"/>
            </a:lvl2pPr>
            <a:lvl3pPr marL="1036294" indent="0">
              <a:buNone/>
              <a:defRPr sz="1333"/>
            </a:lvl3pPr>
            <a:lvl4pPr marL="1402045" indent="0">
              <a:buNone/>
              <a:defRPr sz="1333"/>
            </a:lvl4pPr>
            <a:lvl5pPr marL="1767796" indent="0">
              <a:buNone/>
              <a:defRPr sz="1333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1882987" y="2136141"/>
            <a:ext cx="8426027" cy="362584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For required markings, please go to https://mh.jpl.nasa.gov/ 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F9DDD08E-B43C-483A-B1DD-9BEB0BDDDDA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10413625" y="6292849"/>
            <a:ext cx="1644732" cy="56515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333" b="1" kern="0" spc="93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34413857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8667" y="176107"/>
            <a:ext cx="11352107" cy="27463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67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548626" indent="0">
              <a:buNone/>
              <a:defRPr sz="1333"/>
            </a:lvl2pPr>
            <a:lvl3pPr marL="1036294" indent="0">
              <a:buNone/>
              <a:defRPr sz="1333"/>
            </a:lvl3pPr>
            <a:lvl4pPr marL="1402045" indent="0">
              <a:buNone/>
              <a:defRPr sz="1333"/>
            </a:lvl4pPr>
            <a:lvl5pPr marL="1767796" indent="0">
              <a:buNone/>
              <a:defRPr sz="1333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38667" y="1009572"/>
            <a:ext cx="11352107" cy="46701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667" baseline="0">
                <a:solidFill>
                  <a:srgbClr val="FFFFFF"/>
                </a:solidFill>
              </a:defRPr>
            </a:lvl1pPr>
            <a:lvl2pPr marL="609585" indent="0">
              <a:buFontTx/>
              <a:buNone/>
              <a:defRPr sz="2667"/>
            </a:lvl2pPr>
            <a:lvl3pPr marL="1219170" indent="0">
              <a:buFontTx/>
              <a:buNone/>
              <a:defRPr sz="2667"/>
            </a:lvl3pPr>
            <a:lvl4pPr marL="1828754" indent="0">
              <a:buFontTx/>
              <a:buNone/>
              <a:defRPr sz="2667"/>
            </a:lvl4pPr>
            <a:lvl5pPr marL="2438339" indent="0">
              <a:buFontTx/>
              <a:buNone/>
              <a:defRPr sz="2667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For required markings, please go to https://mh.jpl.nasa.gov/ 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C20F9084-C4B8-47CC-A340-731237DBDB5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10413625" y="6292849"/>
            <a:ext cx="1644732" cy="56515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333" b="1" kern="0" spc="93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9700547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8667" y="176107"/>
            <a:ext cx="11352107" cy="27463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67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548626" indent="0">
              <a:buNone/>
              <a:defRPr sz="1333"/>
            </a:lvl2pPr>
            <a:lvl3pPr marL="1036294" indent="0">
              <a:buNone/>
              <a:defRPr sz="1333"/>
            </a:lvl3pPr>
            <a:lvl4pPr marL="1402045" indent="0">
              <a:buNone/>
              <a:defRPr sz="1333"/>
            </a:lvl4pPr>
            <a:lvl5pPr marL="1767796" indent="0">
              <a:buNone/>
              <a:defRPr sz="1333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38667" y="1009572"/>
            <a:ext cx="11352107" cy="46701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667" baseline="0">
                <a:solidFill>
                  <a:srgbClr val="FFFFFF"/>
                </a:solidFill>
              </a:defRPr>
            </a:lvl1pPr>
            <a:lvl2pPr marL="609585" indent="0">
              <a:buFontTx/>
              <a:buNone/>
              <a:defRPr sz="2667"/>
            </a:lvl2pPr>
            <a:lvl3pPr marL="1219170" indent="0">
              <a:buFontTx/>
              <a:buNone/>
              <a:defRPr sz="2667"/>
            </a:lvl3pPr>
            <a:lvl4pPr marL="1828754" indent="0">
              <a:buFontTx/>
              <a:buNone/>
              <a:defRPr sz="2667"/>
            </a:lvl4pPr>
            <a:lvl5pPr marL="2438339" indent="0">
              <a:buFontTx/>
              <a:buNone/>
              <a:defRPr sz="2667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1882987" y="2136141"/>
            <a:ext cx="8426027" cy="362584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For required markings, please go to https://mh.jpl.nasa.gov/ 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D53CE28F-B0E6-4C63-A7B8-EB4157A0706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10413625" y="6292849"/>
            <a:ext cx="1644732" cy="56515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333" b="1" kern="0" spc="93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205955059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8667" y="176107"/>
            <a:ext cx="11352107" cy="27463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67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548626" indent="0">
              <a:buNone/>
              <a:defRPr sz="1333"/>
            </a:lvl2pPr>
            <a:lvl3pPr marL="1036294" indent="0">
              <a:buNone/>
              <a:defRPr sz="1333"/>
            </a:lvl3pPr>
            <a:lvl4pPr marL="1402045" indent="0">
              <a:buNone/>
              <a:defRPr sz="1333"/>
            </a:lvl4pPr>
            <a:lvl5pPr marL="1767796" indent="0">
              <a:buNone/>
              <a:defRPr sz="1333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38667" y="1009572"/>
            <a:ext cx="11352107" cy="46701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667" baseline="0">
                <a:solidFill>
                  <a:srgbClr val="FFFFFF"/>
                </a:solidFill>
              </a:defRPr>
            </a:lvl1pPr>
            <a:lvl2pPr marL="609585" indent="0">
              <a:buFontTx/>
              <a:buNone/>
              <a:defRPr sz="2667"/>
            </a:lvl2pPr>
            <a:lvl3pPr marL="1219170" indent="0">
              <a:buFontTx/>
              <a:buNone/>
              <a:defRPr sz="2667"/>
            </a:lvl3pPr>
            <a:lvl4pPr marL="1828754" indent="0">
              <a:buFontTx/>
              <a:buNone/>
              <a:defRPr sz="2667"/>
            </a:lvl4pPr>
            <a:lvl5pPr marL="2438339" indent="0">
              <a:buFontTx/>
              <a:buNone/>
              <a:defRPr sz="2667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338667" y="2131484"/>
            <a:ext cx="5621867" cy="362584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11"/>
          <p:cNvSpPr>
            <a:spLocks noGrp="1"/>
          </p:cNvSpPr>
          <p:nvPr>
            <p:ph sz="quarter" idx="20"/>
          </p:nvPr>
        </p:nvSpPr>
        <p:spPr>
          <a:xfrm>
            <a:off x="6233552" y="2131484"/>
            <a:ext cx="5621867" cy="362584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For required markings, please go to https://mh.jpl.nasa.gov/ 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6D81F743-FBF4-4AAB-BF1E-09D0097B96F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0413625" y="6292849"/>
            <a:ext cx="1644732" cy="56515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333" b="1" kern="0" spc="93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17818637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8667" y="176107"/>
            <a:ext cx="11352107" cy="27463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67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548626" indent="0">
              <a:buNone/>
              <a:defRPr sz="1333"/>
            </a:lvl2pPr>
            <a:lvl3pPr marL="1036294" indent="0">
              <a:buNone/>
              <a:defRPr sz="1333"/>
            </a:lvl3pPr>
            <a:lvl4pPr marL="1402045" indent="0">
              <a:buNone/>
              <a:defRPr sz="1333"/>
            </a:lvl4pPr>
            <a:lvl5pPr marL="1767796" indent="0">
              <a:buNone/>
              <a:defRPr sz="1333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38667" y="1009572"/>
            <a:ext cx="11352107" cy="46701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667" baseline="0">
                <a:solidFill>
                  <a:srgbClr val="FFFFFF"/>
                </a:solidFill>
              </a:defRPr>
            </a:lvl1pPr>
            <a:lvl2pPr marL="609585" indent="0">
              <a:buFontTx/>
              <a:buNone/>
              <a:defRPr sz="2667"/>
            </a:lvl2pPr>
            <a:lvl3pPr marL="1219170" indent="0">
              <a:buFontTx/>
              <a:buNone/>
              <a:defRPr sz="2667"/>
            </a:lvl3pPr>
            <a:lvl4pPr marL="1828754" indent="0">
              <a:buFontTx/>
              <a:buNone/>
              <a:defRPr sz="2667"/>
            </a:lvl4pPr>
            <a:lvl5pPr marL="2438339" indent="0">
              <a:buFontTx/>
              <a:buNone/>
              <a:defRPr sz="2667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338667" y="2849457"/>
            <a:ext cx="5621867" cy="317880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20"/>
          </p:nvPr>
        </p:nvSpPr>
        <p:spPr>
          <a:xfrm>
            <a:off x="6233552" y="2849456"/>
            <a:ext cx="5621867" cy="317881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338667" y="1996440"/>
            <a:ext cx="5621867" cy="853016"/>
          </a:xfr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3552" y="1996440"/>
            <a:ext cx="5621867" cy="853016"/>
          </a:xfr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For required markings, please go to https://mh.jpl.nasa.gov/ 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16356448-7EEE-4D0D-AE32-557A239281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 userDrawn="1"/>
        </p:nvSpPr>
        <p:spPr>
          <a:xfrm>
            <a:off x="10413625" y="6292849"/>
            <a:ext cx="1644732" cy="56515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333" b="1" kern="0" spc="93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276609721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8667" y="176107"/>
            <a:ext cx="11352107" cy="27463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67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548626" indent="0">
              <a:buNone/>
              <a:defRPr sz="1333"/>
            </a:lvl2pPr>
            <a:lvl3pPr marL="1036294" indent="0">
              <a:buNone/>
              <a:defRPr sz="1333"/>
            </a:lvl3pPr>
            <a:lvl4pPr marL="1402045" indent="0">
              <a:buNone/>
              <a:defRPr sz="1333"/>
            </a:lvl4pPr>
            <a:lvl5pPr marL="1767796" indent="0">
              <a:buNone/>
              <a:defRPr sz="1333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38667" y="1009572"/>
            <a:ext cx="11352107" cy="46701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667" baseline="0">
                <a:solidFill>
                  <a:srgbClr val="FFFFFF"/>
                </a:solidFill>
              </a:defRPr>
            </a:lvl1pPr>
            <a:lvl2pPr marL="609585" indent="0">
              <a:buFontTx/>
              <a:buNone/>
              <a:defRPr sz="2667"/>
            </a:lvl2pPr>
            <a:lvl3pPr marL="1219170" indent="0">
              <a:buFontTx/>
              <a:buNone/>
              <a:defRPr sz="2667"/>
            </a:lvl3pPr>
            <a:lvl4pPr marL="1828754" indent="0">
              <a:buFontTx/>
              <a:buNone/>
              <a:defRPr sz="2667"/>
            </a:lvl4pPr>
            <a:lvl5pPr marL="2438339" indent="0">
              <a:buFontTx/>
              <a:buNone/>
              <a:defRPr sz="2667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sz="quarter" idx="19"/>
          </p:nvPr>
        </p:nvSpPr>
        <p:spPr>
          <a:xfrm>
            <a:off x="338668" y="2849457"/>
            <a:ext cx="4282017" cy="3178809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/>
            </a:lvl2pPr>
            <a:lvl3pPr marL="1219170" indent="0">
              <a:buNone/>
              <a:defRPr/>
            </a:lvl3pPr>
            <a:lvl4pPr marL="1828754" indent="0">
              <a:buNone/>
              <a:defRPr/>
            </a:lvl4pPr>
            <a:lvl5pPr marL="2438339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338668" y="1996440"/>
            <a:ext cx="4282017" cy="853016"/>
          </a:xfrm>
        </p:spPr>
        <p:txBody>
          <a:bodyPr anchor="b">
            <a:noAutofit/>
          </a:bodyPr>
          <a:lstStyle>
            <a:lvl1pPr marL="0" indent="0">
              <a:buFont typeface="Arial"/>
              <a:buNone/>
              <a:defRPr sz="2133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3" name="Content Placeholder 11"/>
          <p:cNvSpPr>
            <a:spLocks noGrp="1"/>
          </p:cNvSpPr>
          <p:nvPr>
            <p:ph sz="quarter" idx="20"/>
          </p:nvPr>
        </p:nvSpPr>
        <p:spPr>
          <a:xfrm>
            <a:off x="4851792" y="1996440"/>
            <a:ext cx="6838981" cy="403182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133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For required markings, please go to https://mh.jpl.nasa.gov/ 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0A79206F-C929-453C-B7BF-19A540401EF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10413625" y="6292849"/>
            <a:ext cx="1644732" cy="56515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333" b="1" kern="0" spc="93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29887459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8667" y="176107"/>
            <a:ext cx="11352107" cy="27463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67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548626" indent="0">
              <a:buNone/>
              <a:defRPr sz="1333"/>
            </a:lvl2pPr>
            <a:lvl3pPr marL="1036294" indent="0">
              <a:buNone/>
              <a:defRPr sz="1333"/>
            </a:lvl3pPr>
            <a:lvl4pPr marL="1402045" indent="0">
              <a:buNone/>
              <a:defRPr sz="1333"/>
            </a:lvl4pPr>
            <a:lvl5pPr marL="1767796" indent="0">
              <a:buNone/>
              <a:defRPr sz="1333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38667" y="1009572"/>
            <a:ext cx="11352107" cy="46701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667" baseline="0">
                <a:solidFill>
                  <a:srgbClr val="FFFFFF"/>
                </a:solidFill>
              </a:defRPr>
            </a:lvl1pPr>
            <a:lvl2pPr marL="609585" indent="0">
              <a:buFontTx/>
              <a:buNone/>
              <a:defRPr sz="2667"/>
            </a:lvl2pPr>
            <a:lvl3pPr marL="1219170" indent="0">
              <a:buFontTx/>
              <a:buNone/>
              <a:defRPr sz="2667"/>
            </a:lvl3pPr>
            <a:lvl4pPr marL="1828754" indent="0">
              <a:buFontTx/>
              <a:buNone/>
              <a:defRPr sz="2667"/>
            </a:lvl4pPr>
            <a:lvl5pPr marL="2438339" indent="0">
              <a:buFontTx/>
              <a:buNone/>
              <a:defRPr sz="2667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idx="1"/>
          </p:nvPr>
        </p:nvSpPr>
        <p:spPr>
          <a:xfrm>
            <a:off x="338667" y="1996441"/>
            <a:ext cx="6838981" cy="4031825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sz="quarter" idx="19"/>
          </p:nvPr>
        </p:nvSpPr>
        <p:spPr>
          <a:xfrm>
            <a:off x="7408757" y="2849457"/>
            <a:ext cx="4282017" cy="3178809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/>
            </a:lvl2pPr>
            <a:lvl3pPr marL="1219170" indent="0">
              <a:buNone/>
              <a:defRPr/>
            </a:lvl3pPr>
            <a:lvl4pPr marL="1828754" indent="0">
              <a:buNone/>
              <a:defRPr/>
            </a:lvl4pPr>
            <a:lvl5pPr marL="2438339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7408757" y="1996440"/>
            <a:ext cx="4282017" cy="853016"/>
          </a:xfrm>
        </p:spPr>
        <p:txBody>
          <a:bodyPr anchor="b">
            <a:noAutofit/>
          </a:bodyPr>
          <a:lstStyle>
            <a:lvl1pPr marL="0" indent="0">
              <a:buFont typeface="Arial"/>
              <a:buNone/>
              <a:defRPr sz="2133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For required markings, please go to https://mh.jpl.nasa.gov/ 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7C3E947D-4126-44FB-8EC6-F80A3BAA18D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 userDrawn="1"/>
        </p:nvSpPr>
        <p:spPr>
          <a:xfrm>
            <a:off x="10413625" y="6292849"/>
            <a:ext cx="1644732" cy="56515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333" b="1" kern="0" spc="93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2248855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White St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1548192"/>
            <a:ext cx="12192000" cy="474465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240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8667" y="176107"/>
            <a:ext cx="11352107" cy="27463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67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548626" indent="0">
              <a:buNone/>
              <a:defRPr sz="1333"/>
            </a:lvl2pPr>
            <a:lvl3pPr marL="1036294" indent="0">
              <a:buNone/>
              <a:defRPr sz="1333"/>
            </a:lvl3pPr>
            <a:lvl4pPr marL="1402045" indent="0">
              <a:buNone/>
              <a:defRPr sz="1333"/>
            </a:lvl4pPr>
            <a:lvl5pPr marL="1767796" indent="0">
              <a:buNone/>
              <a:defRPr sz="1333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38667" y="1009572"/>
            <a:ext cx="11352107" cy="46701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667" baseline="0">
                <a:solidFill>
                  <a:srgbClr val="FFFFFF"/>
                </a:solidFill>
              </a:defRPr>
            </a:lvl1pPr>
            <a:lvl2pPr marL="609585" indent="0">
              <a:buFontTx/>
              <a:buNone/>
              <a:defRPr sz="2667"/>
            </a:lvl2pPr>
            <a:lvl3pPr marL="1219170" indent="0">
              <a:buFontTx/>
              <a:buNone/>
              <a:defRPr sz="2667"/>
            </a:lvl3pPr>
            <a:lvl4pPr marL="1828754" indent="0">
              <a:buFontTx/>
              <a:buNone/>
              <a:defRPr sz="2667"/>
            </a:lvl4pPr>
            <a:lvl5pPr marL="2438339" indent="0">
              <a:buFontTx/>
              <a:buNone/>
              <a:defRPr sz="2667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For required markings, please go to https://mh.jpl.nasa.gov/ 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F45B3F8F-DC85-41EB-9D22-D06541A0ACD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10413625" y="6292849"/>
            <a:ext cx="1644732" cy="56515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333" b="1" kern="0" spc="93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298286257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Dark St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1548192"/>
            <a:ext cx="12192000" cy="4744657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240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8667" y="176107"/>
            <a:ext cx="11352107" cy="27463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67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548626" indent="0">
              <a:buNone/>
              <a:defRPr sz="1333"/>
            </a:lvl2pPr>
            <a:lvl3pPr marL="1036294" indent="0">
              <a:buNone/>
              <a:defRPr sz="1333"/>
            </a:lvl3pPr>
            <a:lvl4pPr marL="1402045" indent="0">
              <a:buNone/>
              <a:defRPr sz="1333"/>
            </a:lvl4pPr>
            <a:lvl5pPr marL="1767796" indent="0">
              <a:buNone/>
              <a:defRPr sz="1333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38667" y="1009572"/>
            <a:ext cx="11352107" cy="46701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667" baseline="0">
                <a:solidFill>
                  <a:srgbClr val="FFFFFF"/>
                </a:solidFill>
              </a:defRPr>
            </a:lvl1pPr>
            <a:lvl2pPr marL="609585" indent="0">
              <a:buFontTx/>
              <a:buNone/>
              <a:defRPr sz="2667"/>
            </a:lvl2pPr>
            <a:lvl3pPr marL="1219170" indent="0">
              <a:buFontTx/>
              <a:buNone/>
              <a:defRPr sz="2667"/>
            </a:lvl3pPr>
            <a:lvl4pPr marL="1828754" indent="0">
              <a:buFontTx/>
              <a:buNone/>
              <a:defRPr sz="2667"/>
            </a:lvl4pPr>
            <a:lvl5pPr marL="2438339" indent="0">
              <a:buFontTx/>
              <a:buNone/>
              <a:defRPr sz="2667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For required markings, please go to https://mh.jpl.nasa.gov/ 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F015878-4578-4C49-BC72-FE830FC5A6D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10413625" y="6292849"/>
            <a:ext cx="1644732" cy="56515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333" b="1" kern="0" spc="93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179532363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For required markings, please go to https://mh.jpl.nasa.gov/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06A69-C78D-46AD-9B4E-1E66EF195C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10413625" y="6292849"/>
            <a:ext cx="1644732" cy="56515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333" b="1" kern="0" spc="93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118735192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623147" y="2452371"/>
            <a:ext cx="10972800" cy="1950296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 baseline="0"/>
            </a:lvl1pPr>
          </a:lstStyle>
          <a:p>
            <a:pPr lvl="0"/>
            <a:r>
              <a:rPr lang="en-US" dirty="0"/>
              <a:t>Click to add section header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10413625" y="6292849"/>
            <a:ext cx="1644732" cy="56515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333" b="1" kern="0" spc="93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136730223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Dark Gray"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623147" y="2452371"/>
            <a:ext cx="10972800" cy="1950296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section header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10413625" y="6292849"/>
            <a:ext cx="1644732" cy="56515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333" b="1" kern="0" spc="93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17531361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519172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3384691" y="3429000"/>
            <a:ext cx="5409717" cy="0"/>
          </a:xfrm>
          <a:prstGeom prst="line">
            <a:avLst/>
          </a:prstGeom>
          <a:ln w="6350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 userDrawn="1"/>
        </p:nvSpPr>
        <p:spPr>
          <a:xfrm>
            <a:off x="1" y="3720089"/>
            <a:ext cx="12192000" cy="53353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667" kern="0" spc="93" dirty="0">
                <a:solidFill>
                  <a:schemeClr val="accent1"/>
                </a:solidFill>
              </a:rPr>
              <a:t>jpl.nasa.gov</a:t>
            </a:r>
          </a:p>
        </p:txBody>
      </p:sp>
      <p:pic>
        <p:nvPicPr>
          <p:cNvPr id="6" name="Picture 5" descr="Tribrand_ColorWhite_rgb_16x3_1606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4691" y="1841878"/>
            <a:ext cx="5409717" cy="150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6120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ribrand_ColorWhite_rgb_16x3_1606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4691" y="2677651"/>
            <a:ext cx="5409717" cy="150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139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4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38667" y="437200"/>
            <a:ext cx="11352107" cy="57880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8667" y="1600201"/>
            <a:ext cx="11243733" cy="45254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38666" y="6403765"/>
            <a:ext cx="1896535" cy="366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067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EF0C3F2A-5EDA-4B18-91E7-32788DC950B5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35202" y="6403765"/>
            <a:ext cx="7721599" cy="366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067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56800" y="6403765"/>
            <a:ext cx="781507" cy="3627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067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060F924E-0F95-4AB4-B94F-E6CED6875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761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</p:sldLayoutIdLst>
  <p:txStyles>
    <p:titleStyle>
      <a:lvl1pPr algn="l" defTabSz="609585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11143" indent="-311143" algn="l" defTabSz="609585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tabLst/>
        <a:defRPr sz="2667" kern="1200">
          <a:solidFill>
            <a:schemeClr val="tx1"/>
          </a:solidFill>
          <a:latin typeface="+mn-lt"/>
          <a:ea typeface="+mn-ea"/>
          <a:cs typeface="+mn-cs"/>
        </a:defRPr>
      </a:lvl1pPr>
      <a:lvl2pPr marL="920728" indent="-311143" algn="l" defTabSz="609585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530312" indent="-311143" algn="l" defTabSz="609585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3pPr>
      <a:lvl4pPr marL="2139897" indent="-311143" algn="l" defTabSz="609585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2749482" indent="-311143" algn="l" defTabSz="609585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38667" y="437200"/>
            <a:ext cx="11352107" cy="57880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8667" y="1600201"/>
            <a:ext cx="11243733" cy="45254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38667" y="6403765"/>
            <a:ext cx="1896533" cy="366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067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35200" y="6403765"/>
            <a:ext cx="7701280" cy="366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067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For required markings, please go to https://mh.jpl.nasa.gov/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36480" y="6403765"/>
            <a:ext cx="801827" cy="3627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067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11C0F2E9-13F1-4B54-979A-5E00D7D572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079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  <p:sldLayoutId id="2147483696" r:id="rId14"/>
    <p:sldLayoutId id="2147483697" r:id="rId15"/>
    <p:sldLayoutId id="2147483698" r:id="rId16"/>
    <p:sldLayoutId id="2147483699" r:id="rId17"/>
    <p:sldLayoutId id="2147483700" r:id="rId18"/>
    <p:sldLayoutId id="2147483701" r:id="rId19"/>
    <p:sldLayoutId id="2147483702" r:id="rId20"/>
  </p:sldLayoutIdLst>
  <p:hf hdr="0" dt="0"/>
  <p:txStyles>
    <p:titleStyle>
      <a:lvl1pPr algn="l" defTabSz="609585" rtl="0" eaLnBrk="1" latinLnBrk="0" hangingPunct="1">
        <a:spcBef>
          <a:spcPct val="0"/>
        </a:spcBef>
        <a:buNone/>
        <a:defRPr sz="32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11143" indent="-311143" algn="l" defTabSz="609585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tabLst/>
        <a:defRPr sz="2667" kern="1200">
          <a:solidFill>
            <a:schemeClr val="bg1"/>
          </a:solidFill>
          <a:latin typeface="+mn-lt"/>
          <a:ea typeface="+mn-ea"/>
          <a:cs typeface="+mn-cs"/>
        </a:defRPr>
      </a:lvl1pPr>
      <a:lvl2pPr marL="920728" indent="-311143" algn="l" defTabSz="609585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530312" indent="-311143" algn="l" defTabSz="609585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2133" kern="1200">
          <a:solidFill>
            <a:schemeClr val="bg1"/>
          </a:solidFill>
          <a:latin typeface="+mn-lt"/>
          <a:ea typeface="+mn-ea"/>
          <a:cs typeface="+mn-cs"/>
        </a:defRPr>
      </a:lvl3pPr>
      <a:lvl4pPr marL="2139897" indent="-311143" algn="l" defTabSz="609585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867" kern="1200">
          <a:solidFill>
            <a:schemeClr val="bg1"/>
          </a:solidFill>
          <a:latin typeface="+mn-lt"/>
          <a:ea typeface="+mn-ea"/>
          <a:cs typeface="+mn-cs"/>
        </a:defRPr>
      </a:lvl4pPr>
      <a:lvl5pPr marL="2749482" indent="-311143" algn="l" defTabSz="609585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moreheadstate.edu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ourceforge.net/projects/ion-dtn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github.com/nasa/bplib" TargetMode="External"/><Relationship Id="rId4" Type="http://schemas.openxmlformats.org/officeDocument/2006/relationships/hyperlink" Target="https://github.com/msancheznet/pyion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Inter-Planetary Small Satellite Conference 2020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1220470" y="3001572"/>
            <a:ext cx="9991500" cy="1528864"/>
          </a:xfrm>
        </p:spPr>
        <p:txBody>
          <a:bodyPr/>
          <a:lstStyle/>
          <a:p>
            <a:r>
              <a:rPr lang="en-US" dirty="0"/>
              <a:t>Validating the Optimization of Mission Operations for the Lunar </a:t>
            </a:r>
            <a:r>
              <a:rPr lang="en-US" dirty="0" err="1"/>
              <a:t>IceCube</a:t>
            </a:r>
            <a:r>
              <a:rPr lang="en-US" dirty="0"/>
              <a:t> Mission Using Delay-Tolerant Networking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Nate Richard, Telecommunications Engineer, Jet Propulsion Laboratory, California Institute of Technology</a:t>
            </a:r>
          </a:p>
        </p:txBody>
      </p:sp>
      <p:pic>
        <p:nvPicPr>
          <p:cNvPr id="14" name="Picture 5" descr="Morehead State University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0592" y="1726372"/>
            <a:ext cx="4884738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234017" y="4773306"/>
            <a:ext cx="9341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Co-Authors: Jay Wyatt (JPL), Scott Burleigh (JPL), Leigh </a:t>
            </a:r>
            <a:r>
              <a:rPr lang="en-US" dirty="0" err="1" smtClean="0"/>
              <a:t>Torgerson</a:t>
            </a:r>
            <a:r>
              <a:rPr lang="en-US" dirty="0" smtClean="0"/>
              <a:t> (JPL), Brenda Lyons (JSC), Ben </a:t>
            </a:r>
            <a:r>
              <a:rPr lang="en-US" dirty="0" err="1" smtClean="0"/>
              <a:t>Malphrus</a:t>
            </a:r>
            <a:r>
              <a:rPr lang="en-US" dirty="0" smtClean="0"/>
              <a:t> (MSU), Chloe Hart (MSU), Nate </a:t>
            </a:r>
            <a:r>
              <a:rPr lang="en-US" dirty="0" err="1" smtClean="0"/>
              <a:t>Fite</a:t>
            </a:r>
            <a:r>
              <a:rPr lang="en-US" dirty="0" smtClean="0"/>
              <a:t> (MSU), Sean McNeil (MSU)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3984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ISSC 2020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9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en-US" b="1" dirty="0"/>
              <a:t>Lunar </a:t>
            </a:r>
            <a:r>
              <a:rPr lang="en-US" b="1" dirty="0" err="1"/>
              <a:t>IceCube</a:t>
            </a:r>
            <a:r>
              <a:rPr lang="en-US" b="1" dirty="0"/>
              <a:t> Mission Overview</a:t>
            </a:r>
          </a:p>
          <a:p>
            <a:pPr marL="0" indent="0" algn="ctr">
              <a:buNone/>
            </a:pPr>
            <a:r>
              <a:rPr lang="en-US" b="1" dirty="0" smtClean="0"/>
              <a:t>Delay/Disruption-Tolerant </a:t>
            </a:r>
            <a:r>
              <a:rPr lang="en-US" b="1" dirty="0"/>
              <a:t>Networking Introduction</a:t>
            </a:r>
          </a:p>
          <a:p>
            <a:pPr marL="0" indent="0" algn="ctr">
              <a:buNone/>
            </a:pPr>
            <a:r>
              <a:rPr lang="en-US" b="1" dirty="0"/>
              <a:t>DTN Benefits</a:t>
            </a:r>
          </a:p>
          <a:p>
            <a:pPr marL="0" indent="0" algn="ctr">
              <a:buNone/>
            </a:pPr>
            <a:r>
              <a:rPr lang="en-US" b="1" dirty="0"/>
              <a:t>Work to Date</a:t>
            </a:r>
          </a:p>
          <a:p>
            <a:pPr marL="0" indent="0" algn="ctr">
              <a:buNone/>
            </a:pPr>
            <a:r>
              <a:rPr lang="en-US" b="1" dirty="0"/>
              <a:t>Future Work</a:t>
            </a:r>
          </a:p>
          <a:p>
            <a:pPr marL="0" indent="0" algn="ctr">
              <a:buNone/>
            </a:pPr>
            <a:r>
              <a:rPr lang="en-US" b="1" dirty="0"/>
              <a:t>In-flight Experiment</a:t>
            </a:r>
          </a:p>
        </p:txBody>
      </p:sp>
    </p:spTree>
    <p:extLst>
      <p:ext uri="{BB962C8B-B14F-4D97-AF65-F5344CB8AC3E}">
        <p14:creationId xmlns:p14="http://schemas.microsoft.com/office/powerpoint/2010/main" val="103657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ISSC 2020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Lunar </a:t>
            </a:r>
            <a:r>
              <a:rPr lang="en-US" dirty="0" err="1"/>
              <a:t>IceCube</a:t>
            </a:r>
            <a:r>
              <a:rPr lang="en-US" dirty="0"/>
              <a:t> Mission Overview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9"/>
          </p:nvPr>
        </p:nvSpPr>
        <p:spPr>
          <a:xfrm>
            <a:off x="338667" y="1649346"/>
            <a:ext cx="5621867" cy="3625848"/>
          </a:xfrm>
        </p:spPr>
        <p:txBody>
          <a:bodyPr/>
          <a:lstStyle/>
          <a:p>
            <a:r>
              <a:rPr lang="en-US" sz="2400" dirty="0"/>
              <a:t>Artemis-1 CubeSat</a:t>
            </a:r>
          </a:p>
          <a:p>
            <a:r>
              <a:rPr lang="en-US" sz="2400" dirty="0"/>
              <a:t>Mission is to study water </a:t>
            </a:r>
            <a:r>
              <a:rPr lang="en-US" sz="2400" dirty="0" smtClean="0"/>
              <a:t>ice and other volatile distribution </a:t>
            </a:r>
            <a:r>
              <a:rPr lang="en-US" sz="2400" dirty="0"/>
              <a:t>and interaction on the Moon</a:t>
            </a:r>
          </a:p>
          <a:p>
            <a:r>
              <a:rPr lang="en-US" sz="2400" dirty="0"/>
              <a:t>180-day coast phase offers the opportunity to flight validate DTN for the first time on a CubeSat in deep space</a:t>
            </a:r>
            <a:r>
              <a:rPr lang="en-US" sz="2400" dirty="0" smtClean="0"/>
              <a:t> without </a:t>
            </a:r>
            <a:r>
              <a:rPr lang="en-US" sz="2400" dirty="0"/>
              <a:t>interfering with the primary mission</a:t>
            </a:r>
          </a:p>
          <a:p>
            <a:r>
              <a:rPr lang="en-US" sz="2400" dirty="0"/>
              <a:t>Morehead </a:t>
            </a:r>
            <a:r>
              <a:rPr lang="en-US" sz="2400" dirty="0" smtClean="0"/>
              <a:t>operates </a:t>
            </a:r>
            <a:r>
              <a:rPr lang="en-US" sz="2400" dirty="0"/>
              <a:t>a DTN-compatible </a:t>
            </a:r>
            <a:r>
              <a:rPr lang="en-US" sz="2400" dirty="0" smtClean="0"/>
              <a:t>ground </a:t>
            </a:r>
            <a:r>
              <a:rPr lang="en-US" sz="2400" dirty="0"/>
              <a:t>station capable of communicating at lunar distances</a:t>
            </a:r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quarter" idx="2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1183" y="1375654"/>
            <a:ext cx="5621337" cy="138321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E33EB48-68C9-4CAF-A19B-60EB4CBBB249}"/>
              </a:ext>
            </a:extLst>
          </p:cNvPr>
          <p:cNvSpPr txBox="1"/>
          <p:nvPr/>
        </p:nvSpPr>
        <p:spPr>
          <a:xfrm>
            <a:off x="9274617" y="2293894"/>
            <a:ext cx="29285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Lunar </a:t>
            </a:r>
            <a:r>
              <a:rPr lang="en-US" sz="1200" dirty="0" err="1"/>
              <a:t>IceCube</a:t>
            </a:r>
            <a:r>
              <a:rPr lang="en-US" sz="1200" dirty="0"/>
              <a:t> Interplanetary CubeSat</a:t>
            </a:r>
          </a:p>
        </p:txBody>
      </p:sp>
      <p:pic>
        <p:nvPicPr>
          <p:cNvPr id="8" name="Picture 7" descr="Affiliated Station DSS-17">
            <a:extLst>
              <a:ext uri="{FF2B5EF4-FFF2-40B4-BE49-F238E27FC236}">
                <a16:creationId xmlns:a16="http://schemas.microsoft.com/office/drawing/2014/main" id="{0935887A-B979-47A1-962A-66D12DD312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8213" y="3032558"/>
            <a:ext cx="2220133" cy="293835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B8FCA20-B472-401C-AAC3-5359964A4C87}"/>
              </a:ext>
            </a:extLst>
          </p:cNvPr>
          <p:cNvSpPr txBox="1"/>
          <p:nvPr/>
        </p:nvSpPr>
        <p:spPr>
          <a:xfrm>
            <a:off x="7570363" y="5970910"/>
            <a:ext cx="25958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Morehead State University’s DSN-Affiliated Station DSS-17</a:t>
            </a:r>
          </a:p>
        </p:txBody>
      </p:sp>
    </p:spTree>
    <p:extLst>
      <p:ext uri="{BB962C8B-B14F-4D97-AF65-F5344CB8AC3E}">
        <p14:creationId xmlns:p14="http://schemas.microsoft.com/office/powerpoint/2010/main" val="157450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ISSC 2020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Delay/</a:t>
            </a:r>
            <a:r>
              <a:rPr lang="en-US" dirty="0" err="1" smtClean="0"/>
              <a:t>Distruption</a:t>
            </a:r>
            <a:r>
              <a:rPr lang="en-US" dirty="0" smtClean="0"/>
              <a:t>-Tolerant </a:t>
            </a:r>
            <a:r>
              <a:rPr lang="en-US" dirty="0"/>
              <a:t>Networking Introduction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Bundle Protocol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en-US" sz="2000" dirty="0"/>
              <a:t>To provide network connectivity in space, a method that scales better than point-to-point links needs to be developed</a:t>
            </a:r>
          </a:p>
          <a:p>
            <a:r>
              <a:rPr lang="en-US" sz="2000" dirty="0"/>
              <a:t>Enter the Bundle Protocol (BP)</a:t>
            </a:r>
          </a:p>
          <a:p>
            <a:pPr lvl="1"/>
            <a:r>
              <a:rPr lang="en-US" sz="2000" dirty="0"/>
              <a:t>Data transmission is via </a:t>
            </a:r>
            <a:r>
              <a:rPr lang="en-US" sz="2000" dirty="0" smtClean="0"/>
              <a:t>bundles which provide built-in security, integrity, and quality service</a:t>
            </a:r>
            <a:endParaRPr lang="en-US" sz="2000" dirty="0"/>
          </a:p>
          <a:p>
            <a:pPr lvl="1"/>
            <a:r>
              <a:rPr lang="en-US" sz="1800" dirty="0"/>
              <a:t>Overlays existing networking and link technology</a:t>
            </a:r>
          </a:p>
          <a:p>
            <a:pPr lvl="1"/>
            <a:r>
              <a:rPr lang="en-US" sz="1800" dirty="0"/>
              <a:t>Handles loss &amp; delay via store and forward mechanism</a:t>
            </a:r>
          </a:p>
          <a:p>
            <a:pPr lvl="1"/>
            <a:r>
              <a:rPr lang="en-US" sz="1800" dirty="0"/>
              <a:t>Deals with the routing needs of underlying network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20"/>
          </p:nvPr>
        </p:nvPicPr>
        <p:blipFill>
          <a:blip r:embed="rId2"/>
          <a:stretch>
            <a:fillRect/>
          </a:stretch>
        </p:blipFill>
        <p:spPr>
          <a:xfrm>
            <a:off x="7631766" y="2132013"/>
            <a:ext cx="2826030" cy="36258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657735" y="5826665"/>
            <a:ext cx="2774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Generic Protocol Stack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29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ISSC 2020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Delay/</a:t>
            </a:r>
            <a:r>
              <a:rPr lang="en-US" dirty="0" err="1" smtClean="0"/>
              <a:t>Distruption</a:t>
            </a:r>
            <a:r>
              <a:rPr lang="en-US" dirty="0" smtClean="0"/>
              <a:t>-Tolerant </a:t>
            </a:r>
            <a:r>
              <a:rPr lang="en-US" dirty="0"/>
              <a:t>Networking Introduction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DTN Related to Lunar </a:t>
            </a:r>
            <a:r>
              <a:rPr lang="en-US" dirty="0" err="1"/>
              <a:t>IceCube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en-US" sz="1800" dirty="0"/>
              <a:t>Terrestrial networking will be handled by Interplanetary Overlay Network (ION)</a:t>
            </a:r>
          </a:p>
          <a:p>
            <a:pPr lvl="1"/>
            <a:r>
              <a:rPr lang="en-US" sz="1600" dirty="0"/>
              <a:t>Suite of software providing DTN capabilities developed at JPL</a:t>
            </a:r>
          </a:p>
          <a:p>
            <a:pPr lvl="1"/>
            <a:r>
              <a:rPr lang="en-US" sz="1600" dirty="0">
                <a:hlinkClick r:id="rId3"/>
              </a:rPr>
              <a:t>https://sourceforge.net/projects/ion-dtn/</a:t>
            </a:r>
            <a:endParaRPr lang="en-US" sz="1600" dirty="0"/>
          </a:p>
          <a:p>
            <a:r>
              <a:rPr lang="en-US" sz="1800" dirty="0"/>
              <a:t>Interface for mission operations software provided by </a:t>
            </a:r>
            <a:r>
              <a:rPr lang="en-US" sz="1800" dirty="0" err="1"/>
              <a:t>pyION</a:t>
            </a:r>
            <a:endParaRPr lang="en-US" sz="1800" dirty="0"/>
          </a:p>
          <a:p>
            <a:pPr lvl="1"/>
            <a:r>
              <a:rPr lang="en-US" sz="1400" dirty="0"/>
              <a:t>Python 3 package</a:t>
            </a:r>
          </a:p>
          <a:p>
            <a:pPr lvl="1"/>
            <a:r>
              <a:rPr lang="en-US" sz="1400" dirty="0">
                <a:hlinkClick r:id="rId4"/>
              </a:rPr>
              <a:t>https://github.com/msancheznet/pyion</a:t>
            </a:r>
            <a:endParaRPr lang="en-US" sz="1400" dirty="0"/>
          </a:p>
          <a:p>
            <a:r>
              <a:rPr lang="en-US" sz="1800" dirty="0"/>
              <a:t>Spacecraft networking provided by a Goddard-developed core Flight Software App</a:t>
            </a:r>
          </a:p>
          <a:p>
            <a:pPr lvl="1"/>
            <a:r>
              <a:rPr lang="en-US" sz="1800" dirty="0"/>
              <a:t>Originally developed for PACE mission</a:t>
            </a:r>
          </a:p>
          <a:p>
            <a:pPr lvl="1"/>
            <a:r>
              <a:rPr lang="en-US" sz="1800" dirty="0"/>
              <a:t>Underlying library is open-source: </a:t>
            </a:r>
            <a:r>
              <a:rPr lang="en-US" sz="1800" dirty="0">
                <a:hlinkClick r:id="rId5"/>
              </a:rPr>
              <a:t>https://github.com/nasa/bplib</a:t>
            </a:r>
            <a:endParaRPr lang="en-US" sz="1800" dirty="0"/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19" name="Group 18"/>
          <p:cNvGrpSpPr/>
          <p:nvPr/>
        </p:nvGrpSpPr>
        <p:grpSpPr>
          <a:xfrm>
            <a:off x="7488195" y="2571114"/>
            <a:ext cx="3657600" cy="2746587"/>
            <a:chOff x="7259595" y="2276434"/>
            <a:chExt cx="3657600" cy="2746587"/>
          </a:xfrm>
        </p:grpSpPr>
        <p:sp>
          <p:nvSpPr>
            <p:cNvPr id="6" name="Rectangle 5"/>
            <p:cNvSpPr/>
            <p:nvPr/>
          </p:nvSpPr>
          <p:spPr>
            <a:xfrm>
              <a:off x="7259595" y="3194221"/>
              <a:ext cx="3657600" cy="4572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Space Packet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259595" y="3651421"/>
              <a:ext cx="1828800" cy="4572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AOS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259595" y="4108621"/>
              <a:ext cx="3657600" cy="4572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Coding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259595" y="2737021"/>
              <a:ext cx="3657600" cy="457200"/>
            </a:xfrm>
            <a:prstGeom prst="rect">
              <a:avLst/>
            </a:prstGeom>
            <a:solidFill>
              <a:srgbClr val="0070C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Bundle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259595" y="4565821"/>
              <a:ext cx="3657600" cy="4572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RF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9088395" y="3651421"/>
              <a:ext cx="1828800" cy="4572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TC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7259595" y="2276434"/>
              <a:ext cx="1828800" cy="45720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Downlink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9088395" y="2276434"/>
              <a:ext cx="1828800" cy="45720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Uplink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7929949" y="5388000"/>
            <a:ext cx="2774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LIC Protocol Stack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051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ISSC 2020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DTN Benefits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Automation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en-US" sz="2400" dirty="0" smtClean="0"/>
              <a:t>BP has two methods of providing automatic </a:t>
            </a:r>
            <a:r>
              <a:rPr lang="en-US" sz="2400" dirty="0"/>
              <a:t>end to end reliable transfer</a:t>
            </a:r>
            <a:r>
              <a:rPr lang="en-US" sz="2400" dirty="0" smtClean="0"/>
              <a:t> to a link</a:t>
            </a:r>
          </a:p>
          <a:p>
            <a:pPr lvl="1"/>
            <a:r>
              <a:rPr lang="en-US" sz="2000" dirty="0" smtClean="0"/>
              <a:t>Leave </a:t>
            </a:r>
            <a:r>
              <a:rPr lang="en-US" sz="2000" dirty="0"/>
              <a:t>it to an underlying protocol</a:t>
            </a:r>
          </a:p>
          <a:p>
            <a:pPr lvl="1"/>
            <a:r>
              <a:rPr lang="en-US" sz="2000" dirty="0"/>
              <a:t>Custody Transfer</a:t>
            </a:r>
          </a:p>
          <a:p>
            <a:r>
              <a:rPr lang="en-US" sz="2400" dirty="0"/>
              <a:t>Custody Transfer can be augmented using aggregate custody signaling (ACS) to reduce uplink traffic</a:t>
            </a:r>
          </a:p>
          <a:p>
            <a:r>
              <a:rPr lang="en-US" sz="2400" dirty="0"/>
              <a:t>Two potential automation benefits will be explored in the Lunar IceCube mission</a:t>
            </a:r>
          </a:p>
          <a:p>
            <a:pPr lvl="1"/>
            <a:r>
              <a:rPr lang="en-US" sz="2000" dirty="0"/>
              <a:t>Automatic retransmission of unacknowledged bundles</a:t>
            </a:r>
          </a:p>
          <a:p>
            <a:pPr lvl="1"/>
            <a:r>
              <a:rPr lang="en-US" sz="2000" dirty="0"/>
              <a:t>Free up spacecraft resources by deletion of acknowledged bundles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309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ISSC 2020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DTN Benefits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Networking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en-US" sz="2400" dirty="0" smtClean="0"/>
              <a:t>BP offers standardized mechanism to transfer data over different network topologies</a:t>
            </a:r>
          </a:p>
          <a:p>
            <a:r>
              <a:rPr lang="en-US" sz="2400" dirty="0" smtClean="0"/>
              <a:t>Since BP overlays existing IP networks, bundles can be forwarded to a DTN destination on an IP network</a:t>
            </a:r>
          </a:p>
          <a:p>
            <a:r>
              <a:rPr lang="en-US" sz="2400" dirty="0" smtClean="0"/>
              <a:t>Lunar </a:t>
            </a:r>
            <a:r>
              <a:rPr lang="en-US" sz="2400" dirty="0"/>
              <a:t>IceCube has several partners at different locations, so any relevant data can automatically be forwarded upon reception on the </a:t>
            </a:r>
            <a:r>
              <a:rPr lang="en-US" sz="2400" dirty="0" smtClean="0"/>
              <a:t>ground</a:t>
            </a:r>
            <a:endParaRPr lang="en-US" sz="2400" dirty="0"/>
          </a:p>
        </p:txBody>
      </p:sp>
      <p:pic>
        <p:nvPicPr>
          <p:cNvPr id="7" name="Picture 6" descr="\\Estl-1\estl-share\__Schlesinger_Adam\DTN\DTN.png">
            <a:extLst>
              <a:ext uri="{FF2B5EF4-FFF2-40B4-BE49-F238E27FC236}">
                <a16:creationId xmlns:a16="http://schemas.microsoft.com/office/drawing/2014/main" id="{4E6B3545-3E6F-DA48-84CF-9F1575BA14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08877" y="1844067"/>
            <a:ext cx="4110337" cy="3084121"/>
          </a:xfrm>
          <a:prstGeom prst="rect">
            <a:avLst/>
          </a:prstGeom>
          <a:noFill/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0ECB06D-61D9-624E-AD2C-53E100B9E015}"/>
              </a:ext>
            </a:extLst>
          </p:cNvPr>
          <p:cNvSpPr/>
          <p:nvPr/>
        </p:nvSpPr>
        <p:spPr>
          <a:xfrm>
            <a:off x="7008877" y="4972501"/>
            <a:ext cx="42373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/>
              <a:t>REF: “Operations Concept for a Solar System  Internetwork”, Interagency Operations Advisory Group (IOAG), 15 Oct, 2010.</a:t>
            </a:r>
          </a:p>
        </p:txBody>
      </p:sp>
    </p:spTree>
    <p:extLst>
      <p:ext uri="{BB962C8B-B14F-4D97-AF65-F5344CB8AC3E}">
        <p14:creationId xmlns:p14="http://schemas.microsoft.com/office/powerpoint/2010/main" val="636272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 smtClean="0"/>
              <a:t>ISSC 2020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 to Date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Demonstrations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en-US" dirty="0" smtClean="0"/>
              <a:t>2018: Proof of Concept Demonstration</a:t>
            </a:r>
          </a:p>
          <a:p>
            <a:r>
              <a:rPr lang="en-US" dirty="0" smtClean="0"/>
              <a:t>September 2019: Prototype End-to-End Demonstration</a:t>
            </a:r>
          </a:p>
          <a:p>
            <a:r>
              <a:rPr lang="en-US" dirty="0" smtClean="0"/>
              <a:t>March 2020: Flight-like Demonstration</a:t>
            </a:r>
          </a:p>
          <a:p>
            <a:r>
              <a:rPr lang="en-US" dirty="0" smtClean="0"/>
              <a:t>May 2020: Uplink Functional Demonstration</a:t>
            </a:r>
          </a:p>
          <a:p>
            <a:r>
              <a:rPr lang="en-US" dirty="0" smtClean="0"/>
              <a:t>TBD 2020: Stability Test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50076" y="5127200"/>
            <a:ext cx="345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✔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71347" y="5120329"/>
            <a:ext cx="345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✔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89447" y="5124730"/>
            <a:ext cx="345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✔</a:t>
            </a:r>
            <a:endParaRPr lang="en-US" dirty="0">
              <a:solidFill>
                <a:srgbClr val="00B050"/>
              </a:solidFill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1297449" y="5639172"/>
            <a:ext cx="9144000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9525186" y="5521783"/>
            <a:ext cx="217662" cy="234778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2214240" y="5504250"/>
            <a:ext cx="217662" cy="234778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437972" y="5511871"/>
            <a:ext cx="217662" cy="234778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656448" y="5511871"/>
            <a:ext cx="217662" cy="234778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878338" y="5521783"/>
            <a:ext cx="217662" cy="234778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7096442" y="5511871"/>
            <a:ext cx="217662" cy="234778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8310814" y="5521783"/>
            <a:ext cx="217662" cy="234778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1964725" y="5785303"/>
            <a:ext cx="716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2018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2876564" y="5731700"/>
            <a:ext cx="13355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September</a:t>
            </a:r>
          </a:p>
          <a:p>
            <a:pPr algn="ctr"/>
            <a:r>
              <a:rPr lang="en-US" dirty="0" smtClean="0"/>
              <a:t>2019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4342008" y="5781813"/>
            <a:ext cx="8457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March</a:t>
            </a:r>
          </a:p>
          <a:p>
            <a:pPr algn="ctr"/>
            <a:r>
              <a:rPr lang="en-US" dirty="0" smtClean="0"/>
              <a:t>2020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5656374" y="5781813"/>
            <a:ext cx="716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May</a:t>
            </a:r>
          </a:p>
          <a:p>
            <a:pPr algn="ctr"/>
            <a:r>
              <a:rPr lang="en-US" dirty="0" smtClean="0"/>
              <a:t>2020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6841637" y="5781813"/>
            <a:ext cx="716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TBD</a:t>
            </a:r>
          </a:p>
          <a:p>
            <a:pPr algn="ctr"/>
            <a:r>
              <a:rPr lang="en-US" dirty="0" smtClean="0"/>
              <a:t>2020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949311" y="5775211"/>
            <a:ext cx="9436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TBD</a:t>
            </a:r>
          </a:p>
          <a:p>
            <a:pPr algn="ctr"/>
            <a:r>
              <a:rPr lang="en-US" dirty="0" smtClean="0"/>
              <a:t>Launch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8837968" y="5781813"/>
            <a:ext cx="1592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L+4 Months</a:t>
            </a:r>
          </a:p>
          <a:p>
            <a:pPr algn="ctr"/>
            <a:r>
              <a:rPr lang="en-US" dirty="0" smtClean="0"/>
              <a:t>Experiment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681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ISSC 2020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 to Date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Prototype End-to-End Demonstration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en-US" dirty="0"/>
              <a:t>An end-to-end demonstration of the prototype system was performed successfully in </a:t>
            </a:r>
            <a:r>
              <a:rPr lang="en-US" dirty="0" smtClean="0"/>
              <a:t>September </a:t>
            </a:r>
            <a:r>
              <a:rPr lang="en-US" dirty="0"/>
              <a:t>2019</a:t>
            </a:r>
          </a:p>
          <a:p>
            <a:r>
              <a:rPr lang="en-US" dirty="0"/>
              <a:t>Demonstration utilized LIC’s flight radio (a JPL-developed Iris 2.1) and its ground </a:t>
            </a:r>
            <a:r>
              <a:rPr lang="en-US" dirty="0" smtClean="0"/>
              <a:t>station processing hardware</a:t>
            </a:r>
            <a:endParaRPr lang="en-US" dirty="0"/>
          </a:p>
          <a:p>
            <a:r>
              <a:rPr lang="en-US" dirty="0"/>
              <a:t>Goals</a:t>
            </a:r>
          </a:p>
          <a:p>
            <a:pPr lvl="1"/>
            <a:r>
              <a:rPr lang="en-US" dirty="0"/>
              <a:t>Receive bundles from spacecraft</a:t>
            </a:r>
          </a:p>
          <a:p>
            <a:pPr lvl="1"/>
            <a:r>
              <a:rPr lang="en-US" dirty="0"/>
              <a:t>Ingest bundles into ground network</a:t>
            </a:r>
          </a:p>
          <a:p>
            <a:pPr lvl="1"/>
            <a:r>
              <a:rPr lang="en-US" dirty="0"/>
              <a:t>Forward bundles to DTN node standing for MOC</a:t>
            </a:r>
          </a:p>
        </p:txBody>
      </p:sp>
    </p:spTree>
    <p:extLst>
      <p:ext uri="{BB962C8B-B14F-4D97-AF65-F5344CB8AC3E}">
        <p14:creationId xmlns:p14="http://schemas.microsoft.com/office/powerpoint/2010/main" val="3828284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ISSC 2020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Prototype Block </a:t>
            </a:r>
            <a:r>
              <a:rPr lang="en-US" dirty="0" smtClean="0"/>
              <a:t>Diagram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 to Date</a:t>
            </a:r>
          </a:p>
        </p:txBody>
      </p:sp>
      <p:pic>
        <p:nvPicPr>
          <p:cNvPr id="93" name="Content Placeholder 3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45" b="4615"/>
          <a:stretch/>
        </p:blipFill>
        <p:spPr>
          <a:xfrm>
            <a:off x="9545838" y="4902734"/>
            <a:ext cx="2273400" cy="15454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A1A7DC27-2D82-EA43-8BB1-03D48EBF0ED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8323" y="4822576"/>
            <a:ext cx="2004039" cy="1546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6" name="TextBox 115"/>
          <p:cNvSpPr txBox="1"/>
          <p:nvPr/>
        </p:nvSpPr>
        <p:spPr>
          <a:xfrm>
            <a:off x="737039" y="6368178"/>
            <a:ext cx="1586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MSU MOC</a:t>
            </a:r>
            <a:endParaRPr lang="en-US" sz="1400" dirty="0"/>
          </a:p>
        </p:txBody>
      </p:sp>
      <p:cxnSp>
        <p:nvCxnSpPr>
          <p:cNvPr id="97" name="Elbow Connector 96"/>
          <p:cNvCxnSpPr>
            <a:stCxn id="3" idx="3"/>
            <a:endCxn id="93" idx="3"/>
          </p:cNvCxnSpPr>
          <p:nvPr/>
        </p:nvCxnSpPr>
        <p:spPr>
          <a:xfrm>
            <a:off x="11251601" y="3432752"/>
            <a:ext cx="567637" cy="2242710"/>
          </a:xfrm>
          <a:prstGeom prst="bentConnector3">
            <a:avLst>
              <a:gd name="adj1" fmla="val 140272"/>
            </a:avLst>
          </a:prstGeom>
          <a:ln w="12700" cmpd="sng">
            <a:solidFill>
              <a:schemeClr val="bg1">
                <a:lumMod val="65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5" name="Group 124"/>
          <p:cNvGrpSpPr/>
          <p:nvPr/>
        </p:nvGrpSpPr>
        <p:grpSpPr>
          <a:xfrm>
            <a:off x="338668" y="1476588"/>
            <a:ext cx="10912933" cy="5100206"/>
            <a:chOff x="338668" y="1476588"/>
            <a:chExt cx="10912933" cy="5100206"/>
          </a:xfrm>
        </p:grpSpPr>
        <p:cxnSp>
          <p:nvCxnSpPr>
            <p:cNvPr id="45" name="Straight Connector 44"/>
            <p:cNvCxnSpPr/>
            <p:nvPr/>
          </p:nvCxnSpPr>
          <p:spPr>
            <a:xfrm rot="5400000" flipH="1" flipV="1">
              <a:off x="2511148" y="3762587"/>
              <a:ext cx="4572000" cy="1"/>
            </a:xfrm>
            <a:prstGeom prst="line">
              <a:avLst/>
            </a:prstGeom>
            <a:ln w="28575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Rectangle 2"/>
            <p:cNvSpPr/>
            <p:nvPr/>
          </p:nvSpPr>
          <p:spPr>
            <a:xfrm>
              <a:off x="10565801" y="3089852"/>
              <a:ext cx="685800" cy="685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</a:rPr>
                <a:t>LIC</a:t>
              </a:r>
            </a:p>
            <a:p>
              <a:pPr algn="ctr"/>
              <a:r>
                <a:rPr lang="en-US" sz="1200" dirty="0" smtClean="0">
                  <a:solidFill>
                    <a:schemeClr val="tx1"/>
                  </a:solidFill>
                </a:rPr>
                <a:t>Flat-sat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>
            <a:xfrm flipH="1" flipV="1">
              <a:off x="383065" y="3429000"/>
              <a:ext cx="9780372" cy="1"/>
            </a:xfrm>
            <a:prstGeom prst="line">
              <a:avLst/>
            </a:prstGeom>
            <a:ln w="28575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432487" y="1586080"/>
              <a:ext cx="12017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JPL DTN Uplink</a:t>
              </a:r>
              <a:endParaRPr 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38668" y="3503470"/>
              <a:ext cx="12955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MSU DTN Downlink</a:t>
              </a:r>
              <a:endParaRPr lang="en-US" dirty="0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1720730" y="2109894"/>
              <a:ext cx="685800" cy="685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DTN</a:t>
              </a:r>
            </a:p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Node 21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3515553" y="2109894"/>
              <a:ext cx="685800" cy="685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r>
                <a:rPr lang="en-US" sz="1050" dirty="0" smtClean="0">
                  <a:solidFill>
                    <a:schemeClr val="tx1"/>
                  </a:solidFill>
                </a:rPr>
                <a:t>BCH &amp;</a:t>
              </a:r>
            </a:p>
            <a:p>
              <a:pPr algn="ctr"/>
              <a:r>
                <a:rPr lang="en-US" sz="1050" dirty="0" smtClean="0">
                  <a:solidFill>
                    <a:schemeClr val="tx1"/>
                  </a:solidFill>
                </a:rPr>
                <a:t>CLTU</a:t>
              </a:r>
            </a:p>
            <a:p>
              <a:pPr algn="ctr"/>
              <a:r>
                <a:rPr lang="en-US" sz="1050" dirty="0" smtClean="0">
                  <a:solidFill>
                    <a:schemeClr val="tx1"/>
                  </a:solidFill>
                </a:rPr>
                <a:t>Framing</a:t>
              </a:r>
              <a:endParaRPr lang="en-US" sz="1050" dirty="0">
                <a:solidFill>
                  <a:schemeClr val="tx1"/>
                </a:solidFill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10565801" y="1770746"/>
              <a:ext cx="685800" cy="685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r>
                <a:rPr lang="en-US" sz="800" dirty="0" smtClean="0">
                  <a:solidFill>
                    <a:schemeClr val="tx1"/>
                  </a:solidFill>
                </a:rPr>
                <a:t>Attenuator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310376" y="2109894"/>
              <a:ext cx="685800" cy="685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r>
                <a:rPr lang="en-US" sz="800" dirty="0" smtClean="0">
                  <a:solidFill>
                    <a:schemeClr val="tx1"/>
                  </a:solidFill>
                </a:rPr>
                <a:t>Uplink</a:t>
              </a:r>
            </a:p>
            <a:p>
              <a:pPr algn="ctr"/>
              <a:r>
                <a:rPr lang="en-US" sz="800" dirty="0" smtClean="0">
                  <a:solidFill>
                    <a:schemeClr val="tx1"/>
                  </a:solidFill>
                </a:rPr>
                <a:t>Processor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7187767" y="2109894"/>
              <a:ext cx="685800" cy="685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r>
                <a:rPr lang="en-US" sz="800" dirty="0" smtClean="0">
                  <a:solidFill>
                    <a:schemeClr val="tx1"/>
                  </a:solidFill>
                </a:rPr>
                <a:t>Signal</a:t>
              </a:r>
            </a:p>
            <a:p>
              <a:pPr algn="ctr"/>
              <a:r>
                <a:rPr lang="en-US" sz="800" dirty="0" smtClean="0">
                  <a:solidFill>
                    <a:schemeClr val="tx1"/>
                  </a:solidFill>
                </a:rPr>
                <a:t>Generator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8770978" y="2109894"/>
              <a:ext cx="685800" cy="685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r>
                <a:rPr lang="en-US" sz="900" dirty="0" smtClean="0">
                  <a:solidFill>
                    <a:schemeClr val="tx1"/>
                  </a:solidFill>
                </a:rPr>
                <a:t>Up-</a:t>
              </a:r>
            </a:p>
            <a:p>
              <a:pPr algn="ctr"/>
              <a:r>
                <a:rPr lang="en-US" sz="900" dirty="0" smtClean="0">
                  <a:solidFill>
                    <a:schemeClr val="tx1"/>
                  </a:solidFill>
                </a:rPr>
                <a:t>Converter</a:t>
              </a:r>
              <a:endParaRPr 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5309600" y="4269282"/>
              <a:ext cx="685800" cy="685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r>
                <a:rPr lang="en-US" sz="1100" dirty="0" smtClean="0">
                  <a:solidFill>
                    <a:schemeClr val="tx1"/>
                  </a:solidFill>
                </a:rPr>
                <a:t>Data Capture</a:t>
              </a:r>
              <a:endParaRPr 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7186991" y="4269282"/>
              <a:ext cx="685800" cy="685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r>
                <a:rPr lang="en-US" sz="800" dirty="0" smtClean="0">
                  <a:solidFill>
                    <a:schemeClr val="tx1"/>
                  </a:solidFill>
                </a:rPr>
                <a:t>Signal</a:t>
              </a:r>
            </a:p>
            <a:p>
              <a:pPr algn="ctr"/>
              <a:r>
                <a:rPr lang="en-US" sz="800" dirty="0" smtClean="0">
                  <a:solidFill>
                    <a:schemeClr val="tx1"/>
                  </a:solidFill>
                </a:rPr>
                <a:t>Processor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8770202" y="4269282"/>
              <a:ext cx="685800" cy="685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r>
                <a:rPr lang="en-US" sz="900" dirty="0" smtClean="0">
                  <a:solidFill>
                    <a:schemeClr val="tx1"/>
                  </a:solidFill>
                </a:rPr>
                <a:t>Down- Converter</a:t>
              </a:r>
              <a:endParaRPr 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3511360" y="4269282"/>
              <a:ext cx="685800" cy="685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DTN</a:t>
              </a:r>
              <a:r>
                <a:rPr lang="en-US" sz="1400" dirty="0" smtClean="0"/>
                <a:t> </a:t>
              </a:r>
            </a:p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Node 20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3509636" y="5299011"/>
              <a:ext cx="685800" cy="685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DTN</a:t>
              </a:r>
            </a:p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Node 23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000862" y="1586080"/>
              <a:ext cx="30372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MSU Ground Station Uplink</a:t>
              </a:r>
              <a:endParaRPr lang="en-US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4883641" y="3577921"/>
              <a:ext cx="32947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MSU Ground Station Downlink</a:t>
              </a:r>
              <a:endParaRPr lang="en-US" dirty="0"/>
            </a:p>
          </p:txBody>
        </p:sp>
        <p:cxnSp>
          <p:nvCxnSpPr>
            <p:cNvPr id="16" name="Straight Arrow Connector 15"/>
            <p:cNvCxnSpPr>
              <a:stCxn id="48" idx="1"/>
              <a:endCxn id="47" idx="3"/>
            </p:cNvCxnSpPr>
            <p:nvPr/>
          </p:nvCxnSpPr>
          <p:spPr>
            <a:xfrm flipH="1">
              <a:off x="7872791" y="4612182"/>
              <a:ext cx="897411" cy="0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>
              <a:stCxn id="47" idx="1"/>
              <a:endCxn id="46" idx="3"/>
            </p:cNvCxnSpPr>
            <p:nvPr/>
          </p:nvCxnSpPr>
          <p:spPr>
            <a:xfrm flipH="1">
              <a:off x="5995400" y="4612182"/>
              <a:ext cx="1191591" cy="0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>
              <a:stCxn id="46" idx="1"/>
              <a:endCxn id="49" idx="3"/>
            </p:cNvCxnSpPr>
            <p:nvPr/>
          </p:nvCxnSpPr>
          <p:spPr>
            <a:xfrm flipH="1">
              <a:off x="4197160" y="4612182"/>
              <a:ext cx="1112440" cy="0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>
              <a:stCxn id="49" idx="2"/>
              <a:endCxn id="50" idx="0"/>
            </p:cNvCxnSpPr>
            <p:nvPr/>
          </p:nvCxnSpPr>
          <p:spPr>
            <a:xfrm flipH="1">
              <a:off x="3852536" y="4955082"/>
              <a:ext cx="1724" cy="343929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>
              <a:stCxn id="28" idx="3"/>
              <a:endCxn id="36" idx="1"/>
            </p:cNvCxnSpPr>
            <p:nvPr/>
          </p:nvCxnSpPr>
          <p:spPr>
            <a:xfrm>
              <a:off x="2406530" y="2452794"/>
              <a:ext cx="110902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62" name="Straight Arrow Connector 61"/>
            <p:cNvCxnSpPr>
              <a:stCxn id="36" idx="3"/>
              <a:endCxn id="38" idx="1"/>
            </p:cNvCxnSpPr>
            <p:nvPr/>
          </p:nvCxnSpPr>
          <p:spPr>
            <a:xfrm>
              <a:off x="4201353" y="2452794"/>
              <a:ext cx="110902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>
              <a:stCxn id="38" idx="3"/>
              <a:endCxn id="39" idx="1"/>
            </p:cNvCxnSpPr>
            <p:nvPr/>
          </p:nvCxnSpPr>
          <p:spPr>
            <a:xfrm>
              <a:off x="5996176" y="2452794"/>
              <a:ext cx="119159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>
              <a:stCxn id="39" idx="3"/>
              <a:endCxn id="40" idx="1"/>
            </p:cNvCxnSpPr>
            <p:nvPr/>
          </p:nvCxnSpPr>
          <p:spPr>
            <a:xfrm>
              <a:off x="7873567" y="2452794"/>
              <a:ext cx="89741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>
              <a:stCxn id="37" idx="2"/>
              <a:endCxn id="3" idx="0"/>
            </p:cNvCxnSpPr>
            <p:nvPr/>
          </p:nvCxnSpPr>
          <p:spPr>
            <a:xfrm>
              <a:off x="10908701" y="2456546"/>
              <a:ext cx="0" cy="63330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70" name="Elbow Connector 69"/>
            <p:cNvCxnSpPr>
              <a:stCxn id="40" idx="3"/>
              <a:endCxn id="37" idx="1"/>
            </p:cNvCxnSpPr>
            <p:nvPr/>
          </p:nvCxnSpPr>
          <p:spPr>
            <a:xfrm flipV="1">
              <a:off x="9456778" y="2113646"/>
              <a:ext cx="1109023" cy="339148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72" name="Elbow Connector 71"/>
            <p:cNvCxnSpPr>
              <a:stCxn id="3" idx="2"/>
              <a:endCxn id="48" idx="3"/>
            </p:cNvCxnSpPr>
            <p:nvPr/>
          </p:nvCxnSpPr>
          <p:spPr>
            <a:xfrm rot="5400000">
              <a:off x="9764087" y="3467568"/>
              <a:ext cx="836530" cy="1452699"/>
            </a:xfrm>
            <a:prstGeom prst="bentConnector2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6" name="Elbow Connector 75"/>
            <p:cNvCxnSpPr>
              <a:stCxn id="49" idx="0"/>
              <a:endCxn id="28" idx="2"/>
            </p:cNvCxnSpPr>
            <p:nvPr/>
          </p:nvCxnSpPr>
          <p:spPr>
            <a:xfrm rot="16200000" flipV="1">
              <a:off x="2222151" y="2637173"/>
              <a:ext cx="1473588" cy="1790630"/>
            </a:xfrm>
            <a:prstGeom prst="bentConnector3">
              <a:avLst>
                <a:gd name="adj1" fmla="val 33229"/>
              </a:avLst>
            </a:prstGeom>
            <a:ln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84" name="TextBox 83"/>
            <p:cNvSpPr txBox="1"/>
            <p:nvPr/>
          </p:nvSpPr>
          <p:spPr>
            <a:xfrm>
              <a:off x="1510072" y="4458293"/>
              <a:ext cx="137948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Demo-1: To file</a:t>
              </a:r>
              <a:endParaRPr lang="en-US" sz="1400" dirty="0"/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3165086" y="6269017"/>
              <a:ext cx="137489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Demo-2: To file</a:t>
              </a:r>
              <a:endParaRPr lang="en-US" sz="1400" dirty="0"/>
            </a:p>
          </p:txBody>
        </p:sp>
        <p:cxnSp>
          <p:nvCxnSpPr>
            <p:cNvPr id="87" name="Straight Arrow Connector 86"/>
            <p:cNvCxnSpPr>
              <a:stCxn id="49" idx="1"/>
              <a:endCxn id="84" idx="3"/>
            </p:cNvCxnSpPr>
            <p:nvPr/>
          </p:nvCxnSpPr>
          <p:spPr>
            <a:xfrm flipH="1">
              <a:off x="2889557" y="4612182"/>
              <a:ext cx="621803" cy="0"/>
            </a:xfrm>
            <a:prstGeom prst="straightConnector1">
              <a:avLst/>
            </a:prstGeom>
            <a:ln w="12700" cmpd="sng">
              <a:solidFill>
                <a:srgbClr val="00B05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/>
            <p:cNvCxnSpPr>
              <a:stCxn id="50" idx="2"/>
              <a:endCxn id="85" idx="0"/>
            </p:cNvCxnSpPr>
            <p:nvPr/>
          </p:nvCxnSpPr>
          <p:spPr>
            <a:xfrm>
              <a:off x="3852536" y="5984811"/>
              <a:ext cx="0" cy="284206"/>
            </a:xfrm>
            <a:prstGeom prst="straightConnector1">
              <a:avLst/>
            </a:prstGeom>
            <a:ln w="12700" cmpd="sng">
              <a:solidFill>
                <a:srgbClr val="00B05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Rectangle 99"/>
            <p:cNvSpPr/>
            <p:nvPr/>
          </p:nvSpPr>
          <p:spPr>
            <a:xfrm>
              <a:off x="5309600" y="5583217"/>
              <a:ext cx="685800" cy="685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r>
                <a:rPr lang="en-US" sz="1050" dirty="0" smtClean="0">
                  <a:solidFill>
                    <a:schemeClr val="tx1"/>
                  </a:solidFill>
                </a:rPr>
                <a:t>Data</a:t>
              </a:r>
            </a:p>
            <a:p>
              <a:pPr algn="ctr"/>
              <a:r>
                <a:rPr lang="en-US" sz="1050" dirty="0" smtClean="0">
                  <a:solidFill>
                    <a:schemeClr val="tx1"/>
                  </a:solidFill>
                </a:rPr>
                <a:t>Capture</a:t>
              </a:r>
            </a:p>
            <a:p>
              <a:pPr algn="ctr"/>
              <a:r>
                <a:rPr lang="en-US" sz="1050" dirty="0" smtClean="0">
                  <a:solidFill>
                    <a:schemeClr val="tx1"/>
                  </a:solidFill>
                </a:rPr>
                <a:t>Console</a:t>
              </a:r>
              <a:endParaRPr lang="en-US" sz="1050" dirty="0">
                <a:solidFill>
                  <a:schemeClr val="tx1"/>
                </a:solidFill>
              </a:endParaRPr>
            </a:p>
          </p:txBody>
        </p:sp>
        <p:cxnSp>
          <p:nvCxnSpPr>
            <p:cNvPr id="104" name="Straight Arrow Connector 103"/>
            <p:cNvCxnSpPr>
              <a:stCxn id="100" idx="0"/>
              <a:endCxn id="46" idx="2"/>
            </p:cNvCxnSpPr>
            <p:nvPr/>
          </p:nvCxnSpPr>
          <p:spPr>
            <a:xfrm flipV="1">
              <a:off x="5652500" y="4955082"/>
              <a:ext cx="0" cy="628135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headEnd type="triangle" w="med" len="med"/>
              <a:tailEnd type="triangl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TextBox 116"/>
            <p:cNvSpPr txBox="1"/>
            <p:nvPr/>
          </p:nvSpPr>
          <p:spPr>
            <a:xfrm>
              <a:off x="2542640" y="3510291"/>
              <a:ext cx="11772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ACS Bundles</a:t>
              </a:r>
              <a:endParaRPr lang="en-US" sz="1400" dirty="0"/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9765926" y="4332037"/>
              <a:ext cx="11772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Telemetry Bundles</a:t>
              </a:r>
              <a:endParaRPr lang="en-US" sz="1400" dirty="0"/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5061209" y="5111141"/>
              <a:ext cx="1177299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Query</a:t>
              </a:r>
              <a:endParaRPr lang="en-US" sz="1400" dirty="0"/>
            </a:p>
          </p:txBody>
        </p:sp>
      </p:grpSp>
      <p:pic>
        <p:nvPicPr>
          <p:cNvPr id="120" name="Picture 119">
            <a:extLst>
              <a:ext uri="{FF2B5EF4-FFF2-40B4-BE49-F238E27FC236}">
                <a16:creationId xmlns:a16="http://schemas.microsoft.com/office/drawing/2014/main" id="{B2F04436-3D0B-BF40-B684-1278AF6B5C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88919" y="392552"/>
            <a:ext cx="844740" cy="1122800"/>
          </a:xfrm>
          <a:prstGeom prst="rect">
            <a:avLst/>
          </a:prstGeom>
          <a:solidFill>
            <a:srgbClr val="F2FCD9"/>
          </a:solidFill>
        </p:spPr>
      </p:pic>
      <p:sp>
        <p:nvSpPr>
          <p:cNvPr id="121" name="Right Arrow 120">
            <a:extLst>
              <a:ext uri="{FF2B5EF4-FFF2-40B4-BE49-F238E27FC236}">
                <a16:creationId xmlns:a16="http://schemas.microsoft.com/office/drawing/2014/main" id="{A0DA91B5-4401-3243-B61C-1F3BB4E8B17E}"/>
              </a:ext>
            </a:extLst>
          </p:cNvPr>
          <p:cNvSpPr/>
          <p:nvPr/>
        </p:nvSpPr>
        <p:spPr>
          <a:xfrm rot="16200000">
            <a:off x="9769336" y="1698268"/>
            <a:ext cx="483908" cy="232143"/>
          </a:xfrm>
          <a:prstGeom prst="right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10"/>
          </a:p>
        </p:txBody>
      </p:sp>
      <p:pic>
        <p:nvPicPr>
          <p:cNvPr id="122" name="Picture 121">
            <a:extLst>
              <a:ext uri="{FF2B5EF4-FFF2-40B4-BE49-F238E27FC236}">
                <a16:creationId xmlns:a16="http://schemas.microsoft.com/office/drawing/2014/main" id="{7FDC0610-0189-894D-B71A-F77739ACAB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6843042" y="5185521"/>
            <a:ext cx="1414153" cy="1060615"/>
          </a:xfrm>
          <a:prstGeom prst="rect">
            <a:avLst/>
          </a:prstGeom>
        </p:spPr>
      </p:pic>
      <p:sp>
        <p:nvSpPr>
          <p:cNvPr id="123" name="TextBox 122"/>
          <p:cNvSpPr txBox="1"/>
          <p:nvPr/>
        </p:nvSpPr>
        <p:spPr>
          <a:xfrm>
            <a:off x="6613224" y="6422905"/>
            <a:ext cx="19718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MSU DSN Subsystem</a:t>
            </a:r>
            <a:endParaRPr lang="en-US" sz="1400" dirty="0"/>
          </a:p>
        </p:txBody>
      </p:sp>
      <p:sp>
        <p:nvSpPr>
          <p:cNvPr id="126" name="TextBox 125"/>
          <p:cNvSpPr txBox="1"/>
          <p:nvPr/>
        </p:nvSpPr>
        <p:spPr>
          <a:xfrm>
            <a:off x="10943225" y="2608016"/>
            <a:ext cx="7475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Bundles Not Received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970735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ISSC 2020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 to Date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Prototype Demonstration Results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en-US" dirty="0"/>
              <a:t>Successfully flowed bundles from spacecraft into DTN network</a:t>
            </a:r>
          </a:p>
          <a:p>
            <a:r>
              <a:rPr lang="en-US" dirty="0"/>
              <a:t>Generated acknowledgements for bundles</a:t>
            </a:r>
          </a:p>
          <a:p>
            <a:r>
              <a:rPr lang="en-US" dirty="0" smtClean="0"/>
              <a:t>As planned, acknowledgments were transmitted </a:t>
            </a:r>
            <a:r>
              <a:rPr lang="en-US" dirty="0"/>
              <a:t>but not received</a:t>
            </a:r>
          </a:p>
          <a:p>
            <a:r>
              <a:rPr lang="en-US" dirty="0" smtClean="0"/>
              <a:t>Timing across </a:t>
            </a:r>
            <a:r>
              <a:rPr lang="en-US" smtClean="0"/>
              <a:t>the network </a:t>
            </a:r>
            <a:r>
              <a:rPr lang="en-US" dirty="0"/>
              <a:t>was an issue</a:t>
            </a:r>
          </a:p>
        </p:txBody>
      </p:sp>
    </p:spTree>
    <p:extLst>
      <p:ext uri="{BB962C8B-B14F-4D97-AF65-F5344CB8AC3E}">
        <p14:creationId xmlns:p14="http://schemas.microsoft.com/office/powerpoint/2010/main" val="37601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ISSC 2020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 to Date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Flight-like Demonstration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en-US" dirty="0"/>
              <a:t>A downlink functional test was successfully performed March 11</a:t>
            </a:r>
            <a:r>
              <a:rPr lang="en-US" baseline="30000" dirty="0"/>
              <a:t>th</a:t>
            </a:r>
            <a:r>
              <a:rPr lang="en-US" dirty="0"/>
              <a:t>,</a:t>
            </a:r>
            <a:r>
              <a:rPr lang="en-US" baseline="30000" dirty="0"/>
              <a:t> </a:t>
            </a:r>
            <a:r>
              <a:rPr lang="en-US" dirty="0"/>
              <a:t>2020</a:t>
            </a:r>
          </a:p>
          <a:p>
            <a:r>
              <a:rPr lang="en-US" dirty="0"/>
              <a:t>The demo was an extension of the September demonstration, and incorporated the mission operations software</a:t>
            </a:r>
          </a:p>
          <a:p>
            <a:r>
              <a:rPr lang="en-US" dirty="0"/>
              <a:t>Goal was to repeat prototype demo, but display telemetry with Mission Operations Software</a:t>
            </a:r>
          </a:p>
        </p:txBody>
      </p:sp>
    </p:spTree>
    <p:extLst>
      <p:ext uri="{BB962C8B-B14F-4D97-AF65-F5344CB8AC3E}">
        <p14:creationId xmlns:p14="http://schemas.microsoft.com/office/powerpoint/2010/main" val="142510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smtClean="0"/>
              <a:t>ISSC 2020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Flight-like Block Diagram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Work to Date</a:t>
            </a:r>
            <a:endParaRPr lang="en-US" dirty="0"/>
          </a:p>
        </p:txBody>
      </p:sp>
      <p:grpSp>
        <p:nvGrpSpPr>
          <p:cNvPr id="112" name="Group 111"/>
          <p:cNvGrpSpPr/>
          <p:nvPr/>
        </p:nvGrpSpPr>
        <p:grpSpPr>
          <a:xfrm>
            <a:off x="338668" y="1476588"/>
            <a:ext cx="11352142" cy="4792429"/>
            <a:chOff x="338668" y="1476588"/>
            <a:chExt cx="11352142" cy="4792429"/>
          </a:xfrm>
        </p:grpSpPr>
        <p:cxnSp>
          <p:nvCxnSpPr>
            <p:cNvPr id="70" name="Straight Connector 69"/>
            <p:cNvCxnSpPr/>
            <p:nvPr/>
          </p:nvCxnSpPr>
          <p:spPr>
            <a:xfrm rot="5400000" flipH="1" flipV="1">
              <a:off x="2511148" y="3762587"/>
              <a:ext cx="4572000" cy="1"/>
            </a:xfrm>
            <a:prstGeom prst="line">
              <a:avLst/>
            </a:prstGeom>
            <a:ln w="28575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Rectangle 70"/>
            <p:cNvSpPr/>
            <p:nvPr/>
          </p:nvSpPr>
          <p:spPr>
            <a:xfrm>
              <a:off x="10565801" y="3089852"/>
              <a:ext cx="685800" cy="685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</a:rPr>
                <a:t>LIC</a:t>
              </a:r>
            </a:p>
            <a:p>
              <a:pPr algn="ctr"/>
              <a:r>
                <a:rPr lang="en-US" sz="1200" dirty="0" smtClean="0">
                  <a:solidFill>
                    <a:schemeClr val="tx1"/>
                  </a:solidFill>
                </a:rPr>
                <a:t>Flat-sat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72" name="Straight Connector 71"/>
            <p:cNvCxnSpPr/>
            <p:nvPr/>
          </p:nvCxnSpPr>
          <p:spPr>
            <a:xfrm flipH="1" flipV="1">
              <a:off x="383065" y="3429000"/>
              <a:ext cx="9780372" cy="1"/>
            </a:xfrm>
            <a:prstGeom prst="line">
              <a:avLst/>
            </a:prstGeom>
            <a:ln w="28575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432487" y="1586080"/>
              <a:ext cx="12017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JPL DTN Uplink</a:t>
              </a:r>
              <a:endParaRPr lang="en-US" dirty="0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338668" y="3503470"/>
              <a:ext cx="12955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MSU DTN Downlink</a:t>
              </a:r>
              <a:endParaRPr lang="en-US" dirty="0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1720730" y="2109894"/>
              <a:ext cx="685800" cy="685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DTN</a:t>
              </a:r>
            </a:p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Node 21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3515553" y="2109894"/>
              <a:ext cx="685800" cy="685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r>
                <a:rPr lang="en-US" sz="1050" dirty="0" smtClean="0">
                  <a:solidFill>
                    <a:schemeClr val="tx1"/>
                  </a:solidFill>
                </a:rPr>
                <a:t>BCH &amp;</a:t>
              </a:r>
            </a:p>
            <a:p>
              <a:pPr algn="ctr"/>
              <a:r>
                <a:rPr lang="en-US" sz="1050" dirty="0" smtClean="0">
                  <a:solidFill>
                    <a:schemeClr val="tx1"/>
                  </a:solidFill>
                </a:rPr>
                <a:t>CLTU</a:t>
              </a:r>
            </a:p>
            <a:p>
              <a:pPr algn="ctr"/>
              <a:r>
                <a:rPr lang="en-US" sz="1050" dirty="0" smtClean="0">
                  <a:solidFill>
                    <a:schemeClr val="tx1"/>
                  </a:solidFill>
                </a:rPr>
                <a:t>Framing</a:t>
              </a:r>
              <a:endParaRPr lang="en-US" sz="1050" dirty="0">
                <a:solidFill>
                  <a:schemeClr val="tx1"/>
                </a:solidFill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10565801" y="1770746"/>
              <a:ext cx="685800" cy="685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r>
                <a:rPr lang="en-US" sz="800" dirty="0" smtClean="0">
                  <a:solidFill>
                    <a:schemeClr val="tx1"/>
                  </a:solidFill>
                </a:rPr>
                <a:t>Attenuator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8" name="Rectangle 77"/>
            <p:cNvSpPr/>
            <p:nvPr/>
          </p:nvSpPr>
          <p:spPr>
            <a:xfrm>
              <a:off x="5310376" y="2109894"/>
              <a:ext cx="685800" cy="685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r>
                <a:rPr lang="en-US" sz="800" dirty="0" smtClean="0">
                  <a:solidFill>
                    <a:schemeClr val="tx1"/>
                  </a:solidFill>
                </a:rPr>
                <a:t>Uplink</a:t>
              </a:r>
            </a:p>
            <a:p>
              <a:pPr algn="ctr"/>
              <a:r>
                <a:rPr lang="en-US" sz="800" dirty="0" smtClean="0">
                  <a:solidFill>
                    <a:schemeClr val="tx1"/>
                  </a:solidFill>
                </a:rPr>
                <a:t>Processor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7187767" y="2109894"/>
              <a:ext cx="685800" cy="685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r>
                <a:rPr lang="en-US" sz="800" dirty="0" smtClean="0">
                  <a:solidFill>
                    <a:schemeClr val="tx1"/>
                  </a:solidFill>
                </a:rPr>
                <a:t>Signal</a:t>
              </a:r>
            </a:p>
            <a:p>
              <a:pPr algn="ctr"/>
              <a:r>
                <a:rPr lang="en-US" sz="800" dirty="0" smtClean="0">
                  <a:solidFill>
                    <a:schemeClr val="tx1"/>
                  </a:solidFill>
                </a:rPr>
                <a:t>Generator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8770978" y="2109894"/>
              <a:ext cx="685800" cy="685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r>
                <a:rPr lang="en-US" sz="900" dirty="0" smtClean="0">
                  <a:solidFill>
                    <a:schemeClr val="tx1"/>
                  </a:solidFill>
                </a:rPr>
                <a:t>Up-</a:t>
              </a:r>
            </a:p>
            <a:p>
              <a:pPr algn="ctr"/>
              <a:r>
                <a:rPr lang="en-US" sz="900" dirty="0" smtClean="0">
                  <a:solidFill>
                    <a:schemeClr val="tx1"/>
                  </a:solidFill>
                </a:rPr>
                <a:t>Converter</a:t>
              </a:r>
              <a:endParaRPr 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5309600" y="4269282"/>
              <a:ext cx="685800" cy="685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r>
                <a:rPr lang="en-US" sz="1100" dirty="0" smtClean="0">
                  <a:solidFill>
                    <a:schemeClr val="tx1"/>
                  </a:solidFill>
                </a:rPr>
                <a:t>Data Capture</a:t>
              </a:r>
              <a:endParaRPr 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7186991" y="4269282"/>
              <a:ext cx="685800" cy="685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r>
                <a:rPr lang="en-US" sz="800" dirty="0" smtClean="0">
                  <a:solidFill>
                    <a:schemeClr val="tx1"/>
                  </a:solidFill>
                </a:rPr>
                <a:t>Signal</a:t>
              </a:r>
            </a:p>
            <a:p>
              <a:pPr algn="ctr"/>
              <a:r>
                <a:rPr lang="en-US" sz="800" dirty="0" smtClean="0">
                  <a:solidFill>
                    <a:schemeClr val="tx1"/>
                  </a:solidFill>
                </a:rPr>
                <a:t>Processor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8770202" y="4269282"/>
              <a:ext cx="685800" cy="685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r>
                <a:rPr lang="en-US" sz="900" dirty="0" smtClean="0">
                  <a:solidFill>
                    <a:schemeClr val="tx1"/>
                  </a:solidFill>
                </a:rPr>
                <a:t>Down- Converter</a:t>
              </a:r>
              <a:endParaRPr 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3511360" y="4269282"/>
              <a:ext cx="685800" cy="685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DTN</a:t>
              </a:r>
              <a:r>
                <a:rPr lang="en-US" sz="1400" dirty="0" smtClean="0"/>
                <a:t> </a:t>
              </a:r>
            </a:p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Node 20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3509636" y="5299011"/>
              <a:ext cx="685800" cy="685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DTN</a:t>
              </a:r>
            </a:p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Node 23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5000862" y="1586080"/>
              <a:ext cx="30372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MSU Ground Station Uplink</a:t>
              </a:r>
              <a:endParaRPr lang="en-US" dirty="0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4883641" y="3577921"/>
              <a:ext cx="32947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MSU Ground Station Downlink</a:t>
              </a:r>
              <a:endParaRPr lang="en-US" dirty="0"/>
            </a:p>
          </p:txBody>
        </p:sp>
        <p:cxnSp>
          <p:nvCxnSpPr>
            <p:cNvPr id="88" name="Straight Arrow Connector 87"/>
            <p:cNvCxnSpPr>
              <a:stCxn id="83" idx="1"/>
              <a:endCxn id="82" idx="3"/>
            </p:cNvCxnSpPr>
            <p:nvPr/>
          </p:nvCxnSpPr>
          <p:spPr>
            <a:xfrm flipH="1">
              <a:off x="7872791" y="4612182"/>
              <a:ext cx="897411" cy="0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9" name="Straight Arrow Connector 88"/>
            <p:cNvCxnSpPr>
              <a:stCxn id="82" idx="1"/>
              <a:endCxn id="81" idx="3"/>
            </p:cNvCxnSpPr>
            <p:nvPr/>
          </p:nvCxnSpPr>
          <p:spPr>
            <a:xfrm flipH="1">
              <a:off x="5995400" y="4612182"/>
              <a:ext cx="1191591" cy="0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0" name="Straight Arrow Connector 89"/>
            <p:cNvCxnSpPr>
              <a:stCxn id="81" idx="1"/>
              <a:endCxn id="84" idx="3"/>
            </p:cNvCxnSpPr>
            <p:nvPr/>
          </p:nvCxnSpPr>
          <p:spPr>
            <a:xfrm flipH="1">
              <a:off x="4197160" y="4612182"/>
              <a:ext cx="1112440" cy="0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1" name="Straight Arrow Connector 90"/>
            <p:cNvCxnSpPr>
              <a:stCxn id="84" idx="2"/>
              <a:endCxn id="85" idx="0"/>
            </p:cNvCxnSpPr>
            <p:nvPr/>
          </p:nvCxnSpPr>
          <p:spPr>
            <a:xfrm flipH="1">
              <a:off x="3852536" y="4955082"/>
              <a:ext cx="1724" cy="343929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2" name="Straight Arrow Connector 91"/>
            <p:cNvCxnSpPr>
              <a:stCxn id="75" idx="3"/>
              <a:endCxn id="76" idx="1"/>
            </p:cNvCxnSpPr>
            <p:nvPr/>
          </p:nvCxnSpPr>
          <p:spPr>
            <a:xfrm>
              <a:off x="2406530" y="2452794"/>
              <a:ext cx="110902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93" name="Straight Arrow Connector 92"/>
            <p:cNvCxnSpPr>
              <a:stCxn id="76" idx="3"/>
              <a:endCxn id="78" idx="1"/>
            </p:cNvCxnSpPr>
            <p:nvPr/>
          </p:nvCxnSpPr>
          <p:spPr>
            <a:xfrm>
              <a:off x="4201353" y="2452794"/>
              <a:ext cx="110902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94" name="Straight Arrow Connector 93"/>
            <p:cNvCxnSpPr>
              <a:stCxn id="78" idx="3"/>
              <a:endCxn id="79" idx="1"/>
            </p:cNvCxnSpPr>
            <p:nvPr/>
          </p:nvCxnSpPr>
          <p:spPr>
            <a:xfrm>
              <a:off x="5996176" y="2452794"/>
              <a:ext cx="119159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95" name="Straight Arrow Connector 94"/>
            <p:cNvCxnSpPr>
              <a:stCxn id="79" idx="3"/>
              <a:endCxn id="80" idx="1"/>
            </p:cNvCxnSpPr>
            <p:nvPr/>
          </p:nvCxnSpPr>
          <p:spPr>
            <a:xfrm>
              <a:off x="7873567" y="2452794"/>
              <a:ext cx="89741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96" name="Straight Arrow Connector 95"/>
            <p:cNvCxnSpPr>
              <a:stCxn id="77" idx="2"/>
              <a:endCxn id="71" idx="0"/>
            </p:cNvCxnSpPr>
            <p:nvPr/>
          </p:nvCxnSpPr>
          <p:spPr>
            <a:xfrm>
              <a:off x="10908701" y="2456546"/>
              <a:ext cx="0" cy="63330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97" name="Elbow Connector 96"/>
            <p:cNvCxnSpPr>
              <a:stCxn id="80" idx="3"/>
              <a:endCxn id="77" idx="1"/>
            </p:cNvCxnSpPr>
            <p:nvPr/>
          </p:nvCxnSpPr>
          <p:spPr>
            <a:xfrm flipV="1">
              <a:off x="9456778" y="2113646"/>
              <a:ext cx="1109023" cy="339148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98" name="Elbow Connector 97"/>
            <p:cNvCxnSpPr>
              <a:stCxn id="71" idx="2"/>
              <a:endCxn id="83" idx="3"/>
            </p:cNvCxnSpPr>
            <p:nvPr/>
          </p:nvCxnSpPr>
          <p:spPr>
            <a:xfrm rot="5400000">
              <a:off x="9764087" y="3467568"/>
              <a:ext cx="836530" cy="1452699"/>
            </a:xfrm>
            <a:prstGeom prst="bentConnector2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9" name="Elbow Connector 98"/>
            <p:cNvCxnSpPr>
              <a:stCxn id="84" idx="0"/>
              <a:endCxn id="75" idx="2"/>
            </p:cNvCxnSpPr>
            <p:nvPr/>
          </p:nvCxnSpPr>
          <p:spPr>
            <a:xfrm rot="16200000" flipV="1">
              <a:off x="2222151" y="2637173"/>
              <a:ext cx="1473588" cy="1790630"/>
            </a:xfrm>
            <a:prstGeom prst="bentConnector3">
              <a:avLst>
                <a:gd name="adj1" fmla="val 33229"/>
              </a:avLst>
            </a:prstGeom>
            <a:ln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104" name="Rectangle 103"/>
            <p:cNvSpPr/>
            <p:nvPr/>
          </p:nvSpPr>
          <p:spPr>
            <a:xfrm>
              <a:off x="5309600" y="5583217"/>
              <a:ext cx="685800" cy="685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r>
                <a:rPr lang="en-US" sz="1050" dirty="0" smtClean="0">
                  <a:solidFill>
                    <a:schemeClr val="tx1"/>
                  </a:solidFill>
                </a:rPr>
                <a:t>Data</a:t>
              </a:r>
            </a:p>
            <a:p>
              <a:pPr algn="ctr"/>
              <a:r>
                <a:rPr lang="en-US" sz="1050" dirty="0" smtClean="0">
                  <a:solidFill>
                    <a:schemeClr val="tx1"/>
                  </a:solidFill>
                </a:rPr>
                <a:t>Capture</a:t>
              </a:r>
            </a:p>
            <a:p>
              <a:pPr algn="ctr"/>
              <a:r>
                <a:rPr lang="en-US" sz="1050" dirty="0" smtClean="0">
                  <a:solidFill>
                    <a:schemeClr val="tx1"/>
                  </a:solidFill>
                </a:rPr>
                <a:t>Console</a:t>
              </a:r>
              <a:endParaRPr lang="en-US" sz="1050" dirty="0">
                <a:solidFill>
                  <a:schemeClr val="tx1"/>
                </a:solidFill>
              </a:endParaRPr>
            </a:p>
          </p:txBody>
        </p:sp>
        <p:cxnSp>
          <p:nvCxnSpPr>
            <p:cNvPr id="105" name="Straight Arrow Connector 104"/>
            <p:cNvCxnSpPr>
              <a:stCxn id="104" idx="0"/>
              <a:endCxn id="81" idx="2"/>
            </p:cNvCxnSpPr>
            <p:nvPr/>
          </p:nvCxnSpPr>
          <p:spPr>
            <a:xfrm flipV="1">
              <a:off x="5652500" y="4955082"/>
              <a:ext cx="0" cy="628135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headEnd type="triangle" w="med" len="med"/>
              <a:tailEnd type="triangl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TextBox 105"/>
            <p:cNvSpPr txBox="1"/>
            <p:nvPr/>
          </p:nvSpPr>
          <p:spPr>
            <a:xfrm>
              <a:off x="2542640" y="3510291"/>
              <a:ext cx="11772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ACS Bundles</a:t>
              </a:r>
              <a:endParaRPr lang="en-US" sz="1400" dirty="0"/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9765926" y="4332037"/>
              <a:ext cx="11772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Telemetry Bundles</a:t>
              </a:r>
              <a:endParaRPr lang="en-US" sz="1400" dirty="0"/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5061209" y="5111141"/>
              <a:ext cx="1177299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Query</a:t>
              </a:r>
              <a:endParaRPr lang="en-US" sz="1400" dirty="0"/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1720730" y="5299011"/>
              <a:ext cx="685800" cy="685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r>
                <a:rPr lang="en-US" sz="1050" dirty="0" smtClean="0">
                  <a:solidFill>
                    <a:schemeClr val="tx1"/>
                  </a:solidFill>
                </a:rPr>
                <a:t>Mission</a:t>
              </a:r>
            </a:p>
            <a:p>
              <a:pPr algn="ctr"/>
              <a:r>
                <a:rPr lang="en-US" sz="1050" dirty="0" smtClean="0">
                  <a:solidFill>
                    <a:schemeClr val="tx1"/>
                  </a:solidFill>
                </a:rPr>
                <a:t>Ops SW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cxnSp>
          <p:nvCxnSpPr>
            <p:cNvPr id="110" name="Straight Arrow Connector 109"/>
            <p:cNvCxnSpPr>
              <a:stCxn id="85" idx="1"/>
              <a:endCxn id="109" idx="3"/>
            </p:cNvCxnSpPr>
            <p:nvPr/>
          </p:nvCxnSpPr>
          <p:spPr>
            <a:xfrm flipH="1">
              <a:off x="2406530" y="5641911"/>
              <a:ext cx="1103106" cy="0"/>
            </a:xfrm>
            <a:prstGeom prst="straightConnector1">
              <a:avLst/>
            </a:prstGeom>
            <a:ln w="12700" cmpd="sng">
              <a:solidFill>
                <a:srgbClr val="00B05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TextBox 110"/>
            <p:cNvSpPr txBox="1"/>
            <p:nvPr/>
          </p:nvSpPr>
          <p:spPr>
            <a:xfrm>
              <a:off x="10943225" y="2608016"/>
              <a:ext cx="74758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/>
                <a:t>Bundles Not Processed</a:t>
              </a:r>
              <a:endParaRPr lang="en-US" sz="8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94153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ISSC 2020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 to Date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Flight-Like Demonstration Results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en-US" dirty="0"/>
              <a:t>Successfully flowed bundles from spacecraft into DTN network</a:t>
            </a:r>
          </a:p>
          <a:p>
            <a:r>
              <a:rPr lang="en-US" dirty="0"/>
              <a:t>Generated acknowledgements for bundles</a:t>
            </a:r>
          </a:p>
          <a:p>
            <a:r>
              <a:rPr lang="en-US" dirty="0" smtClean="0"/>
              <a:t>As planned, acknowledgments transmitted </a:t>
            </a:r>
            <a:r>
              <a:rPr lang="en-US" dirty="0"/>
              <a:t>and received, but not processed</a:t>
            </a:r>
          </a:p>
          <a:p>
            <a:r>
              <a:rPr lang="en-US" dirty="0" err="1"/>
              <a:t>pyION</a:t>
            </a:r>
            <a:r>
              <a:rPr lang="en-US" dirty="0"/>
              <a:t> was unable to serve as a direct interface due to Python version </a:t>
            </a:r>
            <a:r>
              <a:rPr lang="en-US" dirty="0" smtClean="0"/>
              <a:t>differences, so an extra hop was added between the network and mission ops software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098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i="1" dirty="0"/>
              <a:t>ISSC 2020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Work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Uplink Functional Demonstration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en-US" dirty="0"/>
              <a:t>Similar to downlink functional demonstration</a:t>
            </a:r>
          </a:p>
          <a:p>
            <a:r>
              <a:rPr lang="en-US" dirty="0"/>
              <a:t>Planned for later this month</a:t>
            </a:r>
          </a:p>
          <a:p>
            <a:r>
              <a:rPr lang="en-US" dirty="0"/>
              <a:t>Goals:</a:t>
            </a:r>
          </a:p>
          <a:p>
            <a:pPr lvl="1"/>
            <a:r>
              <a:rPr lang="en-US" dirty="0"/>
              <a:t>Spacecraft reception of ACS bundles</a:t>
            </a:r>
          </a:p>
          <a:p>
            <a:pPr lvl="1"/>
            <a:r>
              <a:rPr lang="en-US" dirty="0"/>
              <a:t>Spacecraft deletion of acknowledged bundles</a:t>
            </a:r>
          </a:p>
          <a:p>
            <a:pPr lvl="1"/>
            <a:r>
              <a:rPr lang="en-US" dirty="0"/>
              <a:t>Spacecraft reception of at </a:t>
            </a:r>
            <a:r>
              <a:rPr lang="en-US"/>
              <a:t>least one </a:t>
            </a:r>
            <a:r>
              <a:rPr lang="en-US" smtClean="0"/>
              <a:t>bundle </a:t>
            </a:r>
            <a:r>
              <a:rPr lang="en-US" dirty="0"/>
              <a:t>containing a command</a:t>
            </a:r>
          </a:p>
          <a:p>
            <a:pPr lvl="1"/>
            <a:r>
              <a:rPr lang="en-US" dirty="0"/>
              <a:t>Spacecraft execution </a:t>
            </a:r>
            <a:r>
              <a:rPr lang="en-US"/>
              <a:t>of </a:t>
            </a:r>
            <a:r>
              <a:rPr lang="en-US" smtClean="0"/>
              <a:t>command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452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ISSC 2020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Uplink </a:t>
            </a:r>
            <a:r>
              <a:rPr lang="en-US"/>
              <a:t>Functional Block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Work</a:t>
            </a:r>
          </a:p>
        </p:txBody>
      </p:sp>
      <p:sp>
        <p:nvSpPr>
          <p:cNvPr id="69" name="Rectangle 68"/>
          <p:cNvSpPr/>
          <p:nvPr/>
        </p:nvSpPr>
        <p:spPr>
          <a:xfrm>
            <a:off x="5079206" y="4115385"/>
            <a:ext cx="742474" cy="33469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 rot="5400000" flipH="1" flipV="1">
            <a:off x="2511148" y="3762587"/>
            <a:ext cx="4572000" cy="1"/>
          </a:xfrm>
          <a:prstGeom prst="line">
            <a:avLst/>
          </a:prstGeom>
          <a:ln w="28575" cmpd="sng">
            <a:solidFill>
              <a:schemeClr val="tx1"/>
            </a:solidFill>
            <a:prstDash val="dash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10565801" y="3089852"/>
            <a:ext cx="685800" cy="6858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LIC</a:t>
            </a:r>
          </a:p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Flat-sat</a:t>
            </a: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 flipH="1" flipV="1">
            <a:off x="383065" y="3429000"/>
            <a:ext cx="9780372" cy="1"/>
          </a:xfrm>
          <a:prstGeom prst="line">
            <a:avLst/>
          </a:prstGeom>
          <a:ln w="28575" cmpd="sng">
            <a:solidFill>
              <a:schemeClr val="tx1"/>
            </a:solidFill>
            <a:prstDash val="dash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432487" y="1586080"/>
            <a:ext cx="1201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JPL DTN Uplink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338668" y="3503470"/>
            <a:ext cx="1295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MSU DTN Downlink</a:t>
            </a:r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1720730" y="2109894"/>
            <a:ext cx="685800" cy="6858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DTN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Node 21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3515553" y="2109894"/>
            <a:ext cx="685800" cy="6858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1050" dirty="0" smtClean="0">
                <a:solidFill>
                  <a:schemeClr val="tx1"/>
                </a:solidFill>
              </a:rPr>
              <a:t>BCH &amp;</a:t>
            </a:r>
          </a:p>
          <a:p>
            <a:pPr algn="ctr"/>
            <a:r>
              <a:rPr lang="en-US" sz="1050" dirty="0" smtClean="0">
                <a:solidFill>
                  <a:schemeClr val="tx1"/>
                </a:solidFill>
              </a:rPr>
              <a:t>CLTU</a:t>
            </a:r>
          </a:p>
          <a:p>
            <a:pPr algn="ctr"/>
            <a:r>
              <a:rPr lang="en-US" sz="1050" dirty="0" smtClean="0">
                <a:solidFill>
                  <a:schemeClr val="tx1"/>
                </a:solidFill>
              </a:rPr>
              <a:t>Framing</a:t>
            </a:r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0565801" y="1770746"/>
            <a:ext cx="685800" cy="6858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Attenuator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5310376" y="2109894"/>
            <a:ext cx="685800" cy="6858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Uplink</a:t>
            </a:r>
          </a:p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Processor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7187767" y="2109894"/>
            <a:ext cx="685800" cy="6858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Signal</a:t>
            </a:r>
          </a:p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Generator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770978" y="2109894"/>
            <a:ext cx="685800" cy="6858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900" dirty="0" smtClean="0">
                <a:solidFill>
                  <a:schemeClr val="tx1"/>
                </a:solidFill>
              </a:rPr>
              <a:t>Up-</a:t>
            </a:r>
          </a:p>
          <a:p>
            <a:pPr algn="ctr"/>
            <a:r>
              <a:rPr lang="en-US" sz="900" dirty="0" smtClean="0">
                <a:solidFill>
                  <a:schemeClr val="tx1"/>
                </a:solidFill>
              </a:rPr>
              <a:t>Converter</a:t>
            </a: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5309600" y="4269282"/>
            <a:ext cx="685800" cy="6858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Data Capture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7186991" y="4269282"/>
            <a:ext cx="685800" cy="6858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Signal</a:t>
            </a:r>
          </a:p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Processor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8770202" y="4269282"/>
            <a:ext cx="685800" cy="6858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900" dirty="0" smtClean="0">
                <a:solidFill>
                  <a:schemeClr val="tx1"/>
                </a:solidFill>
              </a:rPr>
              <a:t>Down- Converter</a:t>
            </a: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3511360" y="4269282"/>
            <a:ext cx="685800" cy="6858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DTN</a:t>
            </a:r>
            <a:r>
              <a:rPr lang="en-US" sz="1400" dirty="0" smtClean="0"/>
              <a:t> 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Node 20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3509636" y="5299011"/>
            <a:ext cx="685800" cy="6858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DTN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Node 23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000862" y="1586080"/>
            <a:ext cx="303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MSU Ground Station Uplink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4883641" y="3577921"/>
            <a:ext cx="3294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MSU Ground Station Downlink</a:t>
            </a:r>
            <a:endParaRPr lang="en-US" dirty="0"/>
          </a:p>
        </p:txBody>
      </p:sp>
      <p:cxnSp>
        <p:nvCxnSpPr>
          <p:cNvPr id="44" name="Straight Arrow Connector 43"/>
          <p:cNvCxnSpPr>
            <a:stCxn id="39" idx="1"/>
            <a:endCxn id="38" idx="3"/>
          </p:cNvCxnSpPr>
          <p:nvPr/>
        </p:nvCxnSpPr>
        <p:spPr>
          <a:xfrm flipH="1">
            <a:off x="7872791" y="4612182"/>
            <a:ext cx="897411" cy="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38" idx="1"/>
            <a:endCxn id="37" idx="3"/>
          </p:cNvCxnSpPr>
          <p:nvPr/>
        </p:nvCxnSpPr>
        <p:spPr>
          <a:xfrm flipH="1">
            <a:off x="5995400" y="4612182"/>
            <a:ext cx="1191591" cy="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37" idx="1"/>
            <a:endCxn id="40" idx="3"/>
          </p:cNvCxnSpPr>
          <p:nvPr/>
        </p:nvCxnSpPr>
        <p:spPr>
          <a:xfrm flipH="1">
            <a:off x="4197160" y="4612182"/>
            <a:ext cx="1112440" cy="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stCxn id="40" idx="2"/>
            <a:endCxn id="41" idx="0"/>
          </p:cNvCxnSpPr>
          <p:nvPr/>
        </p:nvCxnSpPr>
        <p:spPr>
          <a:xfrm flipH="1">
            <a:off x="3852536" y="4955082"/>
            <a:ext cx="1724" cy="343929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stCxn id="31" idx="3"/>
            <a:endCxn id="32" idx="1"/>
          </p:cNvCxnSpPr>
          <p:nvPr/>
        </p:nvCxnSpPr>
        <p:spPr>
          <a:xfrm>
            <a:off x="2406530" y="2452794"/>
            <a:ext cx="110902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stCxn id="32" idx="3"/>
            <a:endCxn id="34" idx="1"/>
          </p:cNvCxnSpPr>
          <p:nvPr/>
        </p:nvCxnSpPr>
        <p:spPr>
          <a:xfrm>
            <a:off x="4201353" y="2452794"/>
            <a:ext cx="110902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34" idx="3"/>
            <a:endCxn id="35" idx="1"/>
          </p:cNvCxnSpPr>
          <p:nvPr/>
        </p:nvCxnSpPr>
        <p:spPr>
          <a:xfrm>
            <a:off x="5996176" y="2452794"/>
            <a:ext cx="119159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35" idx="3"/>
            <a:endCxn id="36" idx="1"/>
          </p:cNvCxnSpPr>
          <p:nvPr/>
        </p:nvCxnSpPr>
        <p:spPr>
          <a:xfrm>
            <a:off x="7873567" y="2452794"/>
            <a:ext cx="89741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stCxn id="33" idx="2"/>
            <a:endCxn id="27" idx="0"/>
          </p:cNvCxnSpPr>
          <p:nvPr/>
        </p:nvCxnSpPr>
        <p:spPr>
          <a:xfrm>
            <a:off x="10908701" y="2456546"/>
            <a:ext cx="0" cy="6333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72" name="Elbow Connector 71"/>
          <p:cNvCxnSpPr>
            <a:stCxn id="36" idx="3"/>
            <a:endCxn id="33" idx="1"/>
          </p:cNvCxnSpPr>
          <p:nvPr/>
        </p:nvCxnSpPr>
        <p:spPr>
          <a:xfrm flipV="1">
            <a:off x="9456778" y="2113646"/>
            <a:ext cx="1109023" cy="339148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73" name="Elbow Connector 72"/>
          <p:cNvCxnSpPr>
            <a:stCxn id="27" idx="2"/>
            <a:endCxn id="39" idx="3"/>
          </p:cNvCxnSpPr>
          <p:nvPr/>
        </p:nvCxnSpPr>
        <p:spPr>
          <a:xfrm rot="5400000">
            <a:off x="9764087" y="3467568"/>
            <a:ext cx="836530" cy="1452699"/>
          </a:xfrm>
          <a:prstGeom prst="bentConnector2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Elbow Connector 73"/>
          <p:cNvCxnSpPr>
            <a:stCxn id="40" idx="0"/>
            <a:endCxn id="31" idx="2"/>
          </p:cNvCxnSpPr>
          <p:nvPr/>
        </p:nvCxnSpPr>
        <p:spPr>
          <a:xfrm rot="16200000" flipV="1">
            <a:off x="2222151" y="2637173"/>
            <a:ext cx="1473588" cy="1790630"/>
          </a:xfrm>
          <a:prstGeom prst="bentConnector3">
            <a:avLst>
              <a:gd name="adj1" fmla="val 33229"/>
            </a:avLst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75" name="Rectangle 74"/>
          <p:cNvSpPr/>
          <p:nvPr/>
        </p:nvSpPr>
        <p:spPr>
          <a:xfrm>
            <a:off x="5309600" y="5583217"/>
            <a:ext cx="685800" cy="6858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1050" dirty="0" smtClean="0">
                <a:solidFill>
                  <a:schemeClr val="tx1"/>
                </a:solidFill>
              </a:rPr>
              <a:t>Data</a:t>
            </a:r>
          </a:p>
          <a:p>
            <a:pPr algn="ctr"/>
            <a:r>
              <a:rPr lang="en-US" sz="1050" dirty="0" smtClean="0">
                <a:solidFill>
                  <a:schemeClr val="tx1"/>
                </a:solidFill>
              </a:rPr>
              <a:t>Capture</a:t>
            </a:r>
          </a:p>
          <a:p>
            <a:pPr algn="ctr"/>
            <a:r>
              <a:rPr lang="en-US" sz="1050" dirty="0" smtClean="0">
                <a:solidFill>
                  <a:schemeClr val="tx1"/>
                </a:solidFill>
              </a:rPr>
              <a:t>Console</a:t>
            </a:r>
            <a:endParaRPr lang="en-US" sz="1050" dirty="0">
              <a:solidFill>
                <a:schemeClr val="tx1"/>
              </a:solidFill>
            </a:endParaRPr>
          </a:p>
        </p:txBody>
      </p:sp>
      <p:cxnSp>
        <p:nvCxnSpPr>
          <p:cNvPr id="76" name="Straight Arrow Connector 75"/>
          <p:cNvCxnSpPr>
            <a:stCxn id="75" idx="0"/>
            <a:endCxn id="37" idx="2"/>
          </p:cNvCxnSpPr>
          <p:nvPr/>
        </p:nvCxnSpPr>
        <p:spPr>
          <a:xfrm flipV="1">
            <a:off x="5652500" y="4955082"/>
            <a:ext cx="0" cy="628135"/>
          </a:xfrm>
          <a:prstGeom prst="straightConnector1">
            <a:avLst/>
          </a:prstGeom>
          <a:ln w="12700" cmpd="sng">
            <a:solidFill>
              <a:schemeClr val="tx1"/>
            </a:solidFill>
            <a:headEnd type="triangl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2542640" y="3510291"/>
            <a:ext cx="11772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ACS Bundles</a:t>
            </a:r>
            <a:endParaRPr lang="en-US" sz="1400" dirty="0"/>
          </a:p>
        </p:txBody>
      </p:sp>
      <p:sp>
        <p:nvSpPr>
          <p:cNvPr id="78" name="TextBox 77"/>
          <p:cNvSpPr txBox="1"/>
          <p:nvPr/>
        </p:nvSpPr>
        <p:spPr>
          <a:xfrm>
            <a:off x="9765926" y="4332037"/>
            <a:ext cx="11772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Telemetry Bundles</a:t>
            </a:r>
            <a:endParaRPr lang="en-US" sz="1400" dirty="0"/>
          </a:p>
        </p:txBody>
      </p:sp>
      <p:sp>
        <p:nvSpPr>
          <p:cNvPr id="79" name="TextBox 78"/>
          <p:cNvSpPr txBox="1"/>
          <p:nvPr/>
        </p:nvSpPr>
        <p:spPr>
          <a:xfrm>
            <a:off x="5061209" y="5111141"/>
            <a:ext cx="1177299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Query</a:t>
            </a:r>
            <a:endParaRPr lang="en-US" sz="1400" dirty="0"/>
          </a:p>
        </p:txBody>
      </p:sp>
      <p:sp>
        <p:nvSpPr>
          <p:cNvPr id="80" name="Rectangle 79"/>
          <p:cNvSpPr/>
          <p:nvPr/>
        </p:nvSpPr>
        <p:spPr>
          <a:xfrm>
            <a:off x="1720730" y="5299011"/>
            <a:ext cx="685800" cy="6858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1050" dirty="0" smtClean="0">
                <a:solidFill>
                  <a:schemeClr val="tx1"/>
                </a:solidFill>
              </a:rPr>
              <a:t>Mission</a:t>
            </a:r>
          </a:p>
          <a:p>
            <a:pPr algn="ctr"/>
            <a:r>
              <a:rPr lang="en-US" sz="1050" dirty="0" smtClean="0">
                <a:solidFill>
                  <a:schemeClr val="tx1"/>
                </a:solidFill>
              </a:rPr>
              <a:t>Ops SW</a:t>
            </a:r>
            <a:endParaRPr lang="en-US" sz="1400" dirty="0">
              <a:solidFill>
                <a:schemeClr val="tx1"/>
              </a:solidFill>
            </a:endParaRPr>
          </a:p>
        </p:txBody>
      </p:sp>
      <p:cxnSp>
        <p:nvCxnSpPr>
          <p:cNvPr id="81" name="Straight Arrow Connector 80"/>
          <p:cNvCxnSpPr>
            <a:stCxn id="41" idx="1"/>
            <a:endCxn id="80" idx="3"/>
          </p:cNvCxnSpPr>
          <p:nvPr/>
        </p:nvCxnSpPr>
        <p:spPr>
          <a:xfrm flipH="1">
            <a:off x="2406530" y="5641911"/>
            <a:ext cx="1103106" cy="0"/>
          </a:xfrm>
          <a:prstGeom prst="straightConnector1">
            <a:avLst/>
          </a:prstGeom>
          <a:ln w="12700" cmpd="sng">
            <a:solidFill>
              <a:srgbClr val="00B05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3549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ISSC 2020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Work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Stability </a:t>
            </a:r>
            <a:r>
              <a:rPr lang="en-US" dirty="0"/>
              <a:t>Test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en-US" dirty="0"/>
              <a:t>Impacted by pandemic, originally planned for July</a:t>
            </a:r>
          </a:p>
          <a:p>
            <a:r>
              <a:rPr lang="en-US" dirty="0"/>
              <a:t>Longer than previous demonstrations</a:t>
            </a:r>
          </a:p>
          <a:p>
            <a:r>
              <a:rPr lang="en-US" dirty="0"/>
              <a:t>Simulate an actual pass</a:t>
            </a:r>
          </a:p>
          <a:p>
            <a:r>
              <a:rPr lang="en-US" dirty="0"/>
              <a:t>Verify stability of entire network</a:t>
            </a:r>
          </a:p>
          <a:p>
            <a:r>
              <a:rPr lang="en-US" dirty="0"/>
              <a:t>Better understand performance of whole system</a:t>
            </a:r>
          </a:p>
        </p:txBody>
      </p:sp>
    </p:spTree>
    <p:extLst>
      <p:ext uri="{BB962C8B-B14F-4D97-AF65-F5344CB8AC3E}">
        <p14:creationId xmlns:p14="http://schemas.microsoft.com/office/powerpoint/2010/main" val="3029952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ISSC 2020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In-Flight Experiment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en-US" sz="2000" dirty="0"/>
              <a:t>DTN LIC Experiment is set to take place four months after launch during </a:t>
            </a:r>
            <a:r>
              <a:rPr lang="en-US" sz="2000" dirty="0" smtClean="0"/>
              <a:t>LIC</a:t>
            </a:r>
            <a:r>
              <a:rPr lang="en-US" sz="2000" dirty="0"/>
              <a:t> </a:t>
            </a:r>
            <a:r>
              <a:rPr lang="en-US" sz="2000" dirty="0" smtClean="0"/>
              <a:t>cruise </a:t>
            </a:r>
            <a:r>
              <a:rPr lang="en-US" sz="2000" dirty="0"/>
              <a:t>phase</a:t>
            </a:r>
          </a:p>
          <a:p>
            <a:r>
              <a:rPr lang="en-US" sz="2000" dirty="0"/>
              <a:t>With four months of operations before the </a:t>
            </a:r>
            <a:r>
              <a:rPr lang="en-US" sz="2000" dirty="0" smtClean="0"/>
              <a:t>experiment </a:t>
            </a:r>
            <a:r>
              <a:rPr lang="en-US" sz="2000" dirty="0"/>
              <a:t>we’ll be able to compare the exact impact DTN could have on </a:t>
            </a:r>
            <a:r>
              <a:rPr lang="en-US" sz="2000" dirty="0" smtClean="0"/>
              <a:t>LIC’s mission </a:t>
            </a:r>
            <a:r>
              <a:rPr lang="en-US" sz="2000" dirty="0"/>
              <a:t>operations</a:t>
            </a:r>
          </a:p>
          <a:p>
            <a:r>
              <a:rPr lang="en-US" sz="2000" dirty="0"/>
              <a:t>In addition to the previously ascribed benefits, CFDP demonstration with DTN is planned to show that it can support </a:t>
            </a:r>
            <a:r>
              <a:rPr lang="en-US" sz="2000" dirty="0" smtClean="0"/>
              <a:t>LIC’s use </a:t>
            </a:r>
            <a:r>
              <a:rPr lang="en-US" sz="2000" dirty="0"/>
              <a:t>of CFDP</a:t>
            </a:r>
          </a:p>
          <a:p>
            <a:r>
              <a:rPr lang="en-US" sz="2000" dirty="0"/>
              <a:t>Planned ESA cross-support </a:t>
            </a:r>
            <a:r>
              <a:rPr lang="en-US" sz="2000" dirty="0" smtClean="0"/>
              <a:t>demonstration</a:t>
            </a:r>
          </a:p>
          <a:p>
            <a:r>
              <a:rPr lang="en-US" sz="2000" dirty="0" smtClean="0"/>
              <a:t>Create a Flight Validation Report</a:t>
            </a:r>
            <a:endParaRPr lang="en-US" sz="20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20"/>
          </p:nvPr>
        </p:nvPicPr>
        <p:blipFill rotWithShape="1">
          <a:blip r:embed="rId3"/>
          <a:srcRect l="1133" t="1361" r="2273" b="1690"/>
          <a:stretch/>
        </p:blipFill>
        <p:spPr>
          <a:xfrm>
            <a:off x="7834183" y="2835875"/>
            <a:ext cx="3150973" cy="2607276"/>
          </a:xfrm>
          <a:prstGeom prst="rect">
            <a:avLst/>
          </a:prstGeom>
        </p:spPr>
      </p:pic>
      <p:pic>
        <p:nvPicPr>
          <p:cNvPr id="8" name="Content Placeholder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886397">
            <a:off x="6271183" y="2018205"/>
            <a:ext cx="3224985" cy="793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311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7419917"/>
      </p:ext>
    </p:extLst>
  </p:cSld>
  <p:clrMapOvr>
    <a:masterClrMapping/>
  </p:clrMapOvr>
</p:sld>
</file>

<file path=ppt/theme/theme1.xml><?xml version="1.0" encoding="utf-8"?>
<a:theme xmlns:a="http://schemas.openxmlformats.org/drawingml/2006/main" name="NASAjpl-WhiteTheme-16x9-vA6">
  <a:themeElements>
    <a:clrScheme name="NASA-JPL - Jan 2017">
      <a:dk1>
        <a:sysClr val="windowText" lastClr="000000"/>
      </a:dk1>
      <a:lt1>
        <a:sysClr val="window" lastClr="FFFFFF"/>
      </a:lt1>
      <a:dk2>
        <a:srgbClr val="5D5D60"/>
      </a:dk2>
      <a:lt2>
        <a:srgbClr val="E4E9EF"/>
      </a:lt2>
      <a:accent1>
        <a:srgbClr val="6083AA"/>
      </a:accent1>
      <a:accent2>
        <a:srgbClr val="94A8C2"/>
      </a:accent2>
      <a:accent3>
        <a:srgbClr val="0B3D91"/>
      </a:accent3>
      <a:accent4>
        <a:srgbClr val="E31937"/>
      </a:accent4>
      <a:accent5>
        <a:srgbClr val="F2A900"/>
      </a:accent5>
      <a:accent6>
        <a:srgbClr val="A4B34C"/>
      </a:accent6>
      <a:hlink>
        <a:srgbClr val="0E7EE0"/>
      </a:hlink>
      <a:folHlink>
        <a:srgbClr val="0E7EE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  <a:effectLst/>
      </a:spPr>
      <a:bodyPr rtlCol="0" anchor="ctr"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bg1">
              <a:lumMod val="65000"/>
            </a:schemeClr>
          </a:solidFill>
          <a:tailEnd type="arrow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NASAjpl-BlackTheme-16x9-vA6">
  <a:themeElements>
    <a:clrScheme name="NASA-JPL - Jan 2017">
      <a:dk1>
        <a:sysClr val="windowText" lastClr="000000"/>
      </a:dk1>
      <a:lt1>
        <a:sysClr val="window" lastClr="FFFFFF"/>
      </a:lt1>
      <a:dk2>
        <a:srgbClr val="5D5D60"/>
      </a:dk2>
      <a:lt2>
        <a:srgbClr val="E4E9EF"/>
      </a:lt2>
      <a:accent1>
        <a:srgbClr val="6083AA"/>
      </a:accent1>
      <a:accent2>
        <a:srgbClr val="94A8C2"/>
      </a:accent2>
      <a:accent3>
        <a:srgbClr val="0B3D91"/>
      </a:accent3>
      <a:accent4>
        <a:srgbClr val="E31937"/>
      </a:accent4>
      <a:accent5>
        <a:srgbClr val="F2A900"/>
      </a:accent5>
      <a:accent6>
        <a:srgbClr val="A4B34C"/>
      </a:accent6>
      <a:hlink>
        <a:srgbClr val="0E7EE0"/>
      </a:hlink>
      <a:folHlink>
        <a:srgbClr val="0E7EE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>
            <a:lumMod val="50000"/>
          </a:schemeClr>
        </a:solidFill>
        <a:ln>
          <a:noFill/>
        </a:ln>
        <a:effectLst/>
      </a:spPr>
      <a:bodyPr rtlCol="0" anchor="ctr"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2"/>
          </a:solidFill>
          <a:headEnd type="arrow"/>
          <a:tailEnd type="arrow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err="1" smtClean="0">
            <a:solidFill>
              <a:schemeClr val="bg1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NASAjpl_Template_16x9_vA8</Template>
  <TotalTime>5501</TotalTime>
  <Words>1078</Words>
  <Application>Microsoft Office PowerPoint</Application>
  <PresentationFormat>Widescreen</PresentationFormat>
  <Paragraphs>266</Paragraphs>
  <Slides>19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Segoe UI Symbol</vt:lpstr>
      <vt:lpstr>NASAjpl-WhiteTheme-16x9-vA6</vt:lpstr>
      <vt:lpstr>NASAjpl-BlackTheme-16x9-vA6</vt:lpstr>
      <vt:lpstr>PowerPoint Presentation</vt:lpstr>
      <vt:lpstr>PowerPoint Presentation</vt:lpstr>
      <vt:lpstr>Lunar IceCube Mission Overview</vt:lpstr>
      <vt:lpstr>Delay/Distruption-Tolerant Networking Introduction</vt:lpstr>
      <vt:lpstr>Delay/Distruption-Tolerant Networking Introduction</vt:lpstr>
      <vt:lpstr>DTN Benefits</vt:lpstr>
      <vt:lpstr>DTN Benefits</vt:lpstr>
      <vt:lpstr>Work to Date</vt:lpstr>
      <vt:lpstr>Work to Date</vt:lpstr>
      <vt:lpstr>Work to Date</vt:lpstr>
      <vt:lpstr>Work to Date</vt:lpstr>
      <vt:lpstr>Work to Date</vt:lpstr>
      <vt:lpstr>Work to Date</vt:lpstr>
      <vt:lpstr>Work to Date</vt:lpstr>
      <vt:lpstr>Future Work</vt:lpstr>
      <vt:lpstr>Future Work</vt:lpstr>
      <vt:lpstr>Future Work</vt:lpstr>
      <vt:lpstr>In-Flight Experiment</vt:lpstr>
      <vt:lpstr>PowerPoint Presentation</vt:lpstr>
    </vt:vector>
  </TitlesOfParts>
  <Company>JPL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Richard, Nathaniel J (332C)</dc:creator>
  <cp:lastModifiedBy>Richard, Nathaniel J (332C)</cp:lastModifiedBy>
  <cp:revision>73</cp:revision>
  <dcterms:created xsi:type="dcterms:W3CDTF">2020-04-03T19:47:37Z</dcterms:created>
  <dcterms:modified xsi:type="dcterms:W3CDTF">2020-05-04T20:39:20Z</dcterms:modified>
</cp:coreProperties>
</file>