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02" r:id="rId1"/>
  </p:sldMasterIdLst>
  <p:notesMasterIdLst>
    <p:notesMasterId r:id="rId20"/>
  </p:notesMasterIdLst>
  <p:handoutMasterIdLst>
    <p:handoutMasterId r:id="rId21"/>
  </p:handoutMasterIdLst>
  <p:sldIdLst>
    <p:sldId id="329" r:id="rId2"/>
    <p:sldId id="332" r:id="rId3"/>
    <p:sldId id="348" r:id="rId4"/>
    <p:sldId id="338" r:id="rId5"/>
    <p:sldId id="347" r:id="rId6"/>
    <p:sldId id="333" r:id="rId7"/>
    <p:sldId id="334" r:id="rId8"/>
    <p:sldId id="335" r:id="rId9"/>
    <p:sldId id="337" r:id="rId10"/>
    <p:sldId id="339" r:id="rId11"/>
    <p:sldId id="345" r:id="rId12"/>
    <p:sldId id="341" r:id="rId13"/>
    <p:sldId id="340" r:id="rId14"/>
    <p:sldId id="344" r:id="rId15"/>
    <p:sldId id="342" r:id="rId16"/>
    <p:sldId id="346" r:id="rId17"/>
    <p:sldId id="343" r:id="rId18"/>
    <p:sldId id="331" r:id="rId19"/>
  </p:sldIdLst>
  <p:sldSz cx="9144000" cy="6858000" type="screen4x3"/>
  <p:notesSz cx="7010400" cy="92964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B"/>
    <a:srgbClr val="D95319"/>
    <a:srgbClr val="7E2E8E"/>
    <a:srgbClr val="2A292A"/>
    <a:srgbClr val="EFFC4A"/>
    <a:srgbClr val="4FAF9F"/>
    <a:srgbClr val="86C8BD"/>
    <a:srgbClr val="ED7D31"/>
    <a:srgbClr val="4040FF"/>
    <a:srgbClr val="FF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0" autoAdjust="0"/>
    <p:restoredTop sz="90984" autoAdjust="0"/>
  </p:normalViewPr>
  <p:slideViewPr>
    <p:cSldViewPr snapToGrid="0" snapToObjects="1">
      <p:cViewPr varScale="1">
        <p:scale>
          <a:sx n="102" d="100"/>
          <a:sy n="102" d="100"/>
        </p:scale>
        <p:origin x="120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0A200-6553-B147-90C9-CEF91EFF8297}" type="datetimeFigureOut">
              <a:rPr lang="en-US" smtClean="0">
                <a:latin typeface="Arial"/>
              </a:rPr>
              <a:t>4/21/2020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2C01C-8156-EE4C-BC47-869CA09DFB9E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24958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2FC77F81-3125-2240-A858-DAD650E09B57}" type="datetimeFigureOut">
              <a:rPr lang="en-US" smtClean="0"/>
              <a:pPr/>
              <a:t>4/21/2020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D55DD9D9-7F94-8C4C-8748-81A0C015A8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635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2341" y="3221701"/>
            <a:ext cx="7513104" cy="5004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722185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09983" y="5649583"/>
            <a:ext cx="7424737" cy="7794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909983" y="6459398"/>
            <a:ext cx="7424737" cy="39860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09983" y="2885929"/>
            <a:ext cx="7515462" cy="33577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10" name="Picture 9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1956816"/>
            <a:ext cx="333756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4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5205433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369199" y="6458523"/>
            <a:ext cx="5205434" cy="399477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843613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12" name="Picture 11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833872"/>
            <a:ext cx="333756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8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V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687786" y="1919101"/>
            <a:ext cx="3347357" cy="8830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687785" y="2783302"/>
            <a:ext cx="3347357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4" y="1015999"/>
            <a:ext cx="3347359" cy="8568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tabLst/>
              <a:defRPr sz="14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</a:t>
            </a:r>
            <a:br>
              <a:rPr lang="en-US" dirty="0"/>
            </a:br>
            <a:r>
              <a:rPr lang="en-US" dirty="0"/>
              <a:t>Mission Name (optional)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5687786" y="6133629"/>
            <a:ext cx="3347357" cy="724371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10" name="Picture 9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367528"/>
            <a:ext cx="333756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97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C911F00-BCF4-4617-BB01-295C5BE0C9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5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52EE4D8-E240-418B-B6FB-B251071925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3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87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2FA9E6F-6F12-4FAD-A2E8-93F25E1530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2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1D89413-A539-4A52-ABD8-9487233B46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2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FD2DB0BC-B21C-45C0-87AB-BEBF85CA89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4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56A65720-A899-4D5E-A224-1F039CC278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75050" y="1596524"/>
            <a:ext cx="5111750" cy="440589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58573"/>
            <a:ext cx="3008313" cy="3243849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57200" y="1596524"/>
            <a:ext cx="3008313" cy="1162049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8C0A885-EBF6-4BEE-8B2D-2474122249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35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90842"/>
            <a:ext cx="5486400" cy="3383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14565"/>
            <a:ext cx="5486400" cy="52154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792288" y="4974802"/>
            <a:ext cx="5486400" cy="63107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B7FBAF42-443A-4072-9A93-A558FB9D2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75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D89C341-7496-4870-970E-CD89B7355A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D017408-BCB9-4478-B90A-589E39D193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46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9304-5E71-471A-9523-257BE49182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98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rgbClr val="FFFFFF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065455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634773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498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76323" y="3654169"/>
            <a:ext cx="458167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3863419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5" name="Picture 4" descr="Tribrand_ColorWhite_rgb_16x3_1606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23" y="2381478"/>
            <a:ext cx="4581684" cy="12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88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ibrand_ColorWhite_rgb_16x3_1606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23" y="2792655"/>
            <a:ext cx="4581684" cy="12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192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2341" y="3221701"/>
            <a:ext cx="7513104" cy="5004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800" b="1" baseline="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722185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09983" y="5649583"/>
            <a:ext cx="7424737" cy="7794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909983" y="6459398"/>
            <a:ext cx="7424737" cy="39860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09983" y="2885929"/>
            <a:ext cx="7515462" cy="33577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1956816"/>
            <a:ext cx="333756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84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4964801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369199" y="6458523"/>
            <a:ext cx="4964802" cy="399477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843613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12" name="Picture 11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833872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30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V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687786" y="1919101"/>
            <a:ext cx="3347357" cy="8830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rgbClr val="000000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687785" y="2783302"/>
            <a:ext cx="3347357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4" y="1015999"/>
            <a:ext cx="3347359" cy="8568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tabLst/>
              <a:defRPr sz="14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</a:t>
            </a:r>
            <a:br>
              <a:rPr lang="en-US" dirty="0"/>
            </a:br>
            <a:r>
              <a:rPr lang="en-US" dirty="0"/>
              <a:t>Mission Name (optional)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5687786" y="6133629"/>
            <a:ext cx="3347357" cy="724371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10" name="Picture 9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367528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38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D8FB7DFB-44BB-4FB6-9E73-CA6BE719D9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65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E5735AE-3249-4190-86E7-0753FA00EB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00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BDCFDCA4-BB04-4640-B244-D0C2D3DB5A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7526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DFEF546-01CB-469A-A578-CE9BECC75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511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D193B1F-454F-4470-8937-9D53DC78F3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696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58C3EC-5595-4433-B68C-26F776A04F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995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86020DE-6606-47CB-9F1E-0D290B998B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1790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75050" y="1596524"/>
            <a:ext cx="5111750" cy="440589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58573"/>
            <a:ext cx="3008313" cy="3243849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57200" y="1596524"/>
            <a:ext cx="3008313" cy="1162049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9D7B3CF-800E-482A-B615-FDC284853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86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90842"/>
            <a:ext cx="5486400" cy="3383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14565"/>
            <a:ext cx="5486400" cy="52154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792288" y="4974802"/>
            <a:ext cx="5486400" cy="63107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07C49A8-6451-4E14-94A0-48EF0B2CDF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780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3D1F783-CAFF-4F3F-B976-DDBC1D9DD1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14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0D1579B-D10C-461E-BB4E-0FE89BD769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519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DF350-3B44-4F50-BADF-DEC27C5709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25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2303273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9866556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4379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76323" y="3654169"/>
            <a:ext cx="458167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3863419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56" y="2377440"/>
            <a:ext cx="4581144" cy="127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540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428" y="2792730"/>
            <a:ext cx="4581144" cy="127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415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5205433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369199" y="6458523"/>
            <a:ext cx="5205434" cy="399477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843613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12" name="Picture 11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833872"/>
            <a:ext cx="333756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33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1D89413-A539-4A52-ABD8-9487233B46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448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76323" y="3654169"/>
            <a:ext cx="458167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3863419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5" name="Picture 4" descr="Tribrand_ColorWhite_rgb_16x3_1606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23" y="2381478"/>
            <a:ext cx="4581684" cy="12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0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200" y="411693"/>
            <a:ext cx="8229600" cy="47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57847"/>
            <a:ext cx="1413986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871186" y="6457847"/>
            <a:ext cx="5401628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272814" y="6457847"/>
            <a:ext cx="643449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5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  <p:sldLayoutId id="2147484023" r:id="rId20"/>
    <p:sldLayoutId id="2147483979" r:id="rId21"/>
    <p:sldLayoutId id="2147483981" r:id="rId22"/>
    <p:sldLayoutId id="2147483983" r:id="rId23"/>
    <p:sldLayoutId id="2147484001" r:id="rId24"/>
    <p:sldLayoutId id="2147483985" r:id="rId25"/>
    <p:sldLayoutId id="2147483987" r:id="rId26"/>
    <p:sldLayoutId id="2147483986" r:id="rId27"/>
    <p:sldLayoutId id="2147483988" r:id="rId28"/>
    <p:sldLayoutId id="2147483997" r:id="rId29"/>
    <p:sldLayoutId id="2147483998" r:id="rId30"/>
    <p:sldLayoutId id="2147483999" r:id="rId31"/>
    <p:sldLayoutId id="2147484000" r:id="rId32"/>
    <p:sldLayoutId id="2147483989" r:id="rId33"/>
    <p:sldLayoutId id="2147483991" r:id="rId34"/>
    <p:sldLayoutId id="2147483993" r:id="rId35"/>
    <p:sldLayoutId id="2147483994" r:id="rId36"/>
    <p:sldLayoutId id="2147483995" r:id="rId37"/>
    <p:sldLayoutId id="2147483996" r:id="rId38"/>
    <p:sldLayoutId id="2147483984" r:id="rId39"/>
    <p:sldLayoutId id="2147484022" r:id="rId40"/>
    <p:sldLayoutId id="2147484041" r:id="rId41"/>
    <p:sldLayoutId id="2147484042" r:id="rId42"/>
    <p:sldLayoutId id="2147484043" r:id="rId4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 cap="none" spc="0" baseline="0">
          <a:ln>
            <a:noFill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rgbClr val="FFFFFF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5687786" y="349625"/>
            <a:ext cx="3347357" cy="2452492"/>
          </a:xfrm>
        </p:spPr>
        <p:txBody>
          <a:bodyPr/>
          <a:lstStyle/>
          <a:p>
            <a:r>
              <a:rPr lang="en-US" sz="2000" dirty="0"/>
              <a:t>Comparing Radio Occultation Results from MarCO with Mars Reconnaissance Orbiter and MAVEN: Achievable Radio Science with a CubeSat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BFCB72-4D99-40DA-821D-60A7785ECE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87785" y="2783302"/>
            <a:ext cx="3347357" cy="2452492"/>
          </a:xfrm>
        </p:spPr>
        <p:txBody>
          <a:bodyPr/>
          <a:lstStyle/>
          <a:p>
            <a:r>
              <a:rPr lang="en-US" u="sng" dirty="0">
                <a:solidFill>
                  <a:schemeClr val="bg1"/>
                </a:solidFill>
              </a:rPr>
              <a:t>Dustin Buccino</a:t>
            </a:r>
            <a:r>
              <a:rPr lang="en-US" baseline="30000" dirty="0">
                <a:solidFill>
                  <a:schemeClr val="bg1"/>
                </a:solidFill>
              </a:rPr>
              <a:t>(1)</a:t>
            </a:r>
            <a:r>
              <a:rPr lang="en-US" dirty="0">
                <a:solidFill>
                  <a:schemeClr val="bg1"/>
                </a:solidFill>
              </a:rPr>
              <a:t>, Yu-Ming Yang</a:t>
            </a:r>
            <a:r>
              <a:rPr lang="en-US" baseline="30000" dirty="0">
                <a:solidFill>
                  <a:schemeClr val="bg1"/>
                </a:solidFill>
              </a:rPr>
              <a:t>(1)</a:t>
            </a:r>
            <a:r>
              <a:rPr lang="en-US" dirty="0">
                <a:solidFill>
                  <a:schemeClr val="bg1"/>
                </a:solidFill>
              </a:rPr>
              <a:t>, Paul Withers</a:t>
            </a:r>
            <a:r>
              <a:rPr lang="en-US" baseline="30000" dirty="0">
                <a:solidFill>
                  <a:schemeClr val="bg1"/>
                </a:solidFill>
              </a:rPr>
              <a:t>(2)</a:t>
            </a:r>
            <a:r>
              <a:rPr lang="en-US" dirty="0">
                <a:solidFill>
                  <a:schemeClr val="bg1"/>
                </a:solidFill>
              </a:rPr>
              <a:t>, Kamal Oudrhiri</a:t>
            </a:r>
            <a:r>
              <a:rPr lang="en-US" baseline="30000" dirty="0">
                <a:solidFill>
                  <a:schemeClr val="bg1"/>
                </a:solidFill>
              </a:rPr>
              <a:t>(1)</a:t>
            </a:r>
            <a:r>
              <a:rPr lang="en-US" dirty="0">
                <a:solidFill>
                  <a:schemeClr val="bg1"/>
                </a:solidFill>
              </a:rPr>
              <a:t>, Norman Lay</a:t>
            </a:r>
            <a:r>
              <a:rPr lang="en-US" baseline="30000" dirty="0">
                <a:solidFill>
                  <a:schemeClr val="bg1"/>
                </a:solidFill>
              </a:rPr>
              <a:t>(1)</a:t>
            </a:r>
            <a:r>
              <a:rPr lang="en-US" dirty="0">
                <a:solidFill>
                  <a:schemeClr val="bg1"/>
                </a:solidFill>
              </a:rPr>
              <a:t>, Paolo Tortora</a:t>
            </a:r>
            <a:r>
              <a:rPr lang="en-US" baseline="30000" dirty="0">
                <a:solidFill>
                  <a:schemeClr val="bg1"/>
                </a:solidFill>
              </a:rPr>
              <a:t>(3)</a:t>
            </a:r>
            <a:r>
              <a:rPr lang="en-US" dirty="0">
                <a:solidFill>
                  <a:schemeClr val="bg1"/>
                </a:solidFill>
              </a:rPr>
              <a:t>, and Daniel Kahan</a:t>
            </a:r>
            <a:r>
              <a:rPr lang="en-US" baseline="30000" dirty="0">
                <a:solidFill>
                  <a:schemeClr val="bg1"/>
                </a:solidFill>
              </a:rPr>
              <a:t>(1)</a:t>
            </a:r>
          </a:p>
          <a:p>
            <a:endParaRPr lang="en-US" baseline="30000" dirty="0">
              <a:solidFill>
                <a:schemeClr val="bg1"/>
              </a:solidFill>
            </a:endParaRPr>
          </a:p>
          <a:p>
            <a:endParaRPr lang="en-US" baseline="30000" dirty="0">
              <a:solidFill>
                <a:schemeClr val="bg1"/>
              </a:solidFill>
            </a:endParaRPr>
          </a:p>
          <a:p>
            <a:r>
              <a:rPr lang="en-US" i="1" dirty="0">
                <a:solidFill>
                  <a:schemeClr val="bg1"/>
                </a:solidFill>
              </a:rPr>
              <a:t>(1) Jet Propulsion Laboratory, California Institute of Technology, Pasadena, CA, USA </a:t>
            </a:r>
          </a:p>
          <a:p>
            <a:r>
              <a:rPr lang="en-US" i="1" dirty="0">
                <a:solidFill>
                  <a:schemeClr val="bg1"/>
                </a:solidFill>
              </a:rPr>
              <a:t>(2) Boston University, Boston, MA, USA</a:t>
            </a:r>
          </a:p>
          <a:p>
            <a:r>
              <a:rPr lang="en-US" i="1" dirty="0">
                <a:solidFill>
                  <a:schemeClr val="bg1"/>
                </a:solidFill>
              </a:rPr>
              <a:t>(3) University of Bologna, Italy</a:t>
            </a:r>
            <a:endParaRPr lang="en-US" dirty="0">
              <a:solidFill>
                <a:srgbClr val="FFC000"/>
              </a:solidFill>
            </a:endParaRP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2020 Interplanetary Small Satellite Conference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May 11-12, 2020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36842" y="-77536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pic>
        <p:nvPicPr>
          <p:cNvPr id="15" name="Picture Placeholder 2">
            <a:extLst>
              <a:ext uri="{FF2B5EF4-FFF2-40B4-BE49-F238E27FC236}">
                <a16:creationId xmlns:a16="http://schemas.microsoft.com/office/drawing/2014/main" id="{861FD8B5-4FB4-495A-B183-2217F52812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507" r="16507"/>
          <a:stretch/>
        </p:blipFill>
        <p:spPr>
          <a:xfrm>
            <a:off x="0" y="0"/>
            <a:ext cx="5576888" cy="6858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F25139-A9BB-4ADF-83DC-9D166503695A}"/>
              </a:ext>
            </a:extLst>
          </p:cNvPr>
          <p:cNvSpPr/>
          <p:nvPr/>
        </p:nvSpPr>
        <p:spPr>
          <a:xfrm>
            <a:off x="4704080" y="6609398"/>
            <a:ext cx="443992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Roboto-Light"/>
              </a:rPr>
              <a:t>© 2020. California Institute of Technology. Government sponsorship acknowledged.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06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DD05-07D1-443B-AF17-2FB6DF688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CE458-DC3D-4C98-8C96-43F045CE543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Introduction – Radio Occultations</a:t>
            </a:r>
          </a:p>
          <a:p>
            <a:r>
              <a:rPr lang="en-US" dirty="0"/>
              <a:t>Introduction – MarCO Mission</a:t>
            </a:r>
          </a:p>
          <a:p>
            <a:r>
              <a:rPr lang="en-US" dirty="0"/>
              <a:t>MarCO’s Radio Instrumentation</a:t>
            </a:r>
          </a:p>
          <a:p>
            <a:r>
              <a:rPr lang="en-US" dirty="0"/>
              <a:t>MarCO Radio Occultation Performance Analysis</a:t>
            </a:r>
          </a:p>
          <a:p>
            <a:r>
              <a:rPr lang="en-US" dirty="0"/>
              <a:t>Future Radio Science Missions using CubeSats</a:t>
            </a:r>
          </a:p>
          <a:p>
            <a:r>
              <a:rPr lang="en-US" dirty="0"/>
              <a:t>Summary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BE3A1-19F9-4BF3-AD2D-063F78B42E5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87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38E46-0EBB-4E06-B9AB-22A8954E3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Occultation Geometry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C5A12-0500-4B7D-8F5E-54CBC48125F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EFCEBB-4536-496B-8E4D-E0E6B4E901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20131" y="3163339"/>
            <a:ext cx="1042619" cy="1042619"/>
          </a:xfrm>
          <a:prstGeom prst="rect">
            <a:avLst/>
          </a:prstGeom>
          <a:effectLst>
            <a:glow rad="698500">
              <a:schemeClr val="accent4">
                <a:lumMod val="40000"/>
                <a:lumOff val="60000"/>
                <a:alpha val="23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F05415-85A1-45CA-B1B0-DCF795277A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9533950" flipV="1">
            <a:off x="778880" y="4503728"/>
            <a:ext cx="383265" cy="378016"/>
          </a:xfrm>
          <a:prstGeom prst="rect">
            <a:avLst/>
          </a:prstGeom>
          <a:effectLst>
            <a:glow rad="101600">
              <a:srgbClr val="00B0F0">
                <a:alpha val="46000"/>
              </a:srgb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DAB574-A315-4F36-B4B8-6DB0CD6E3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862711">
            <a:off x="7638954" y="1334015"/>
            <a:ext cx="990600" cy="4953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B5A220-758C-4386-9BF3-973828DA9366}"/>
              </a:ext>
            </a:extLst>
          </p:cNvPr>
          <p:cNvCxnSpPr>
            <a:stCxn id="9" idx="3"/>
          </p:cNvCxnSpPr>
          <p:nvPr/>
        </p:nvCxnSpPr>
        <p:spPr>
          <a:xfrm flipV="1">
            <a:off x="1128566" y="1742303"/>
            <a:ext cx="6787697" cy="2842073"/>
          </a:xfrm>
          <a:prstGeom prst="line">
            <a:avLst/>
          </a:prstGeom>
          <a:ln w="12700" cmpd="sng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rc 21">
            <a:extLst>
              <a:ext uri="{FF2B5EF4-FFF2-40B4-BE49-F238E27FC236}">
                <a16:creationId xmlns:a16="http://schemas.microsoft.com/office/drawing/2014/main" id="{91F0CF85-1109-4280-B1C2-5C1FD394EE45}"/>
              </a:ext>
            </a:extLst>
          </p:cNvPr>
          <p:cNvSpPr/>
          <p:nvPr/>
        </p:nvSpPr>
        <p:spPr>
          <a:xfrm rot="20412771">
            <a:off x="5059457" y="2902091"/>
            <a:ext cx="3052790" cy="3052790"/>
          </a:xfrm>
          <a:prstGeom prst="arc">
            <a:avLst>
              <a:gd name="adj1" fmla="val 16260720"/>
              <a:gd name="adj2" fmla="val 18188250"/>
            </a:avLst>
          </a:prstGeom>
          <a:ln w="12700" cmpd="sng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DE1E450-3309-4FCA-8625-F7A5C7155B03}"/>
              </a:ext>
            </a:extLst>
          </p:cNvPr>
          <p:cNvCxnSpPr>
            <a:cxnSpLocks/>
            <a:stCxn id="9" idx="3"/>
            <a:endCxn id="22" idx="0"/>
          </p:cNvCxnSpPr>
          <p:nvPr/>
        </p:nvCxnSpPr>
        <p:spPr>
          <a:xfrm flipV="1">
            <a:off x="1128566" y="2983312"/>
            <a:ext cx="4966008" cy="1601064"/>
          </a:xfrm>
          <a:prstGeom prst="line">
            <a:avLst/>
          </a:prstGeom>
          <a:ln w="12700" cmpd="sng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42F0655-5BB2-48EE-BF03-04BC7587637B}"/>
              </a:ext>
            </a:extLst>
          </p:cNvPr>
          <p:cNvCxnSpPr>
            <a:cxnSpLocks/>
            <a:endCxn id="22" idx="2"/>
          </p:cNvCxnSpPr>
          <p:nvPr/>
        </p:nvCxnSpPr>
        <p:spPr>
          <a:xfrm flipH="1" flipV="1">
            <a:off x="6938304" y="2943340"/>
            <a:ext cx="977959" cy="219999"/>
          </a:xfrm>
          <a:prstGeom prst="line">
            <a:avLst/>
          </a:prstGeom>
          <a:ln w="12700" cmpd="sng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7AE36FAE-F61F-4EB0-B235-14F1E7164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862711">
            <a:off x="7741279" y="2919798"/>
            <a:ext cx="990600" cy="49530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60D760F-E8BB-492A-BBD7-2E6073D290EB}"/>
              </a:ext>
            </a:extLst>
          </p:cNvPr>
          <p:cNvCxnSpPr>
            <a:cxnSpLocks/>
          </p:cNvCxnSpPr>
          <p:nvPr/>
        </p:nvCxnSpPr>
        <p:spPr>
          <a:xfrm>
            <a:off x="8130746" y="1828800"/>
            <a:ext cx="135924" cy="1334539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17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A60C417C-D59A-4BF1-9670-521E5C28E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25" y="1097038"/>
            <a:ext cx="4072828" cy="54983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5F52D6-93B9-4274-B7C4-7166BBD33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Occultations &amp; The First Interplanetary Science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C3330-1B7F-4376-9503-65E3E8DDD04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F8D5C7-C89A-4210-B4EE-8BC190F7DE11}"/>
              </a:ext>
            </a:extLst>
          </p:cNvPr>
          <p:cNvSpPr/>
          <p:nvPr/>
        </p:nvSpPr>
        <p:spPr>
          <a:xfrm>
            <a:off x="4894730" y="1350971"/>
            <a:ext cx="3915783" cy="73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Signal Frequency or Phase (</a:t>
            </a:r>
            <a:r>
              <a:rPr lang="el-GR" i="1" dirty="0"/>
              <a:t>ϕ</a:t>
            </a:r>
            <a:r>
              <a:rPr lang="en-US" dirty="0"/>
              <a:t>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3EB919-0A1F-4CC4-93E4-62B6F742BA86}"/>
              </a:ext>
            </a:extLst>
          </p:cNvPr>
          <p:cNvSpPr/>
          <p:nvPr/>
        </p:nvSpPr>
        <p:spPr>
          <a:xfrm>
            <a:off x="4894730" y="3371421"/>
            <a:ext cx="3915783" cy="73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Refractivity (</a:t>
            </a:r>
            <a:r>
              <a:rPr lang="en-US" i="1" dirty="0"/>
              <a:t>n)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57A6282-BF9F-4298-AC17-C1D2C3644991}"/>
                  </a:ext>
                </a:extLst>
              </p:cNvPr>
              <p:cNvSpPr/>
              <p:nvPr/>
            </p:nvSpPr>
            <p:spPr>
              <a:xfrm>
                <a:off x="5836606" y="2543578"/>
                <a:ext cx="20320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type m:val="lin"/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57A6282-BF9F-4298-AC17-C1D2C36449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606" y="2543578"/>
                <a:ext cx="2032031" cy="369332"/>
              </a:xfrm>
              <a:prstGeom prst="rect">
                <a:avLst/>
              </a:prstGeom>
              <a:blipFill>
                <a:blip r:embed="rId3"/>
                <a:stretch>
                  <a:fillRect t="-114754" r="-18263" b="-177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Down Arrow 10">
            <a:extLst>
              <a:ext uri="{FF2B5EF4-FFF2-40B4-BE49-F238E27FC236}">
                <a16:creationId xmlns:a16="http://schemas.microsoft.com/office/drawing/2014/main" id="{24EA9511-118C-47D4-9384-426E4C21975B}"/>
              </a:ext>
            </a:extLst>
          </p:cNvPr>
          <p:cNvSpPr/>
          <p:nvPr/>
        </p:nvSpPr>
        <p:spPr>
          <a:xfrm>
            <a:off x="6575725" y="2085067"/>
            <a:ext cx="553792" cy="458511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11">
            <a:extLst>
              <a:ext uri="{FF2B5EF4-FFF2-40B4-BE49-F238E27FC236}">
                <a16:creationId xmlns:a16="http://schemas.microsoft.com/office/drawing/2014/main" id="{7DC4BA3A-AE35-4A02-B754-3A5259C6E2C0}"/>
              </a:ext>
            </a:extLst>
          </p:cNvPr>
          <p:cNvSpPr/>
          <p:nvPr/>
        </p:nvSpPr>
        <p:spPr>
          <a:xfrm>
            <a:off x="6575725" y="2912910"/>
            <a:ext cx="553792" cy="458511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EC8B6C-FE59-47BD-8DE5-5E6986C7ABF1}"/>
              </a:ext>
            </a:extLst>
          </p:cNvPr>
          <p:cNvSpPr/>
          <p:nvPr/>
        </p:nvSpPr>
        <p:spPr>
          <a:xfrm>
            <a:off x="4894730" y="5639305"/>
            <a:ext cx="3915783" cy="73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Temperature/Pressure (T/P) Profile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90B3233-FA50-4987-9032-FE571CDC5348}"/>
                  </a:ext>
                </a:extLst>
              </p:cNvPr>
              <p:cNvSpPr/>
              <p:nvPr/>
            </p:nvSpPr>
            <p:spPr>
              <a:xfrm>
                <a:off x="5298606" y="4495769"/>
                <a:ext cx="3166315" cy="8188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𝑛𝑘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90B3233-FA50-4987-9032-FE571CDC53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606" y="4495769"/>
                <a:ext cx="3166315" cy="8188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Down Arrow 14">
            <a:extLst>
              <a:ext uri="{FF2B5EF4-FFF2-40B4-BE49-F238E27FC236}">
                <a16:creationId xmlns:a16="http://schemas.microsoft.com/office/drawing/2014/main" id="{9EC7E66E-0F28-409B-A984-A757DDB73845}"/>
              </a:ext>
            </a:extLst>
          </p:cNvPr>
          <p:cNvSpPr/>
          <p:nvPr/>
        </p:nvSpPr>
        <p:spPr>
          <a:xfrm>
            <a:off x="6575725" y="4105517"/>
            <a:ext cx="553792" cy="458511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15">
            <a:extLst>
              <a:ext uri="{FF2B5EF4-FFF2-40B4-BE49-F238E27FC236}">
                <a16:creationId xmlns:a16="http://schemas.microsoft.com/office/drawing/2014/main" id="{47FF6C4E-544D-455A-9E0D-1C47AD08562A}"/>
              </a:ext>
            </a:extLst>
          </p:cNvPr>
          <p:cNvSpPr/>
          <p:nvPr/>
        </p:nvSpPr>
        <p:spPr>
          <a:xfrm>
            <a:off x="6575725" y="5180794"/>
            <a:ext cx="553792" cy="458511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4EFC2BD-2AF5-409D-9B27-18D1A257A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392" y="4018066"/>
            <a:ext cx="3668002" cy="21266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4B68A9E-C43B-4965-B240-D54F121CF0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5299" y="5514142"/>
            <a:ext cx="2009775" cy="1343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5252F3F0-C731-4253-800D-FD226F3C9C3E}"/>
              </a:ext>
            </a:extLst>
          </p:cNvPr>
          <p:cNvSpPr/>
          <p:nvPr/>
        </p:nvSpPr>
        <p:spPr>
          <a:xfrm>
            <a:off x="3119718" y="6446307"/>
            <a:ext cx="1210235" cy="242731"/>
          </a:xfrm>
          <a:prstGeom prst="rect">
            <a:avLst/>
          </a:prstGeom>
          <a:solidFill>
            <a:srgbClr val="EFFC4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28" grpId="0" animBg="1"/>
      <p:bldP spid="29" grpId="0" animBg="1"/>
      <p:bldP spid="30" grpId="0" animBg="1"/>
      <p:bldP spid="31" grpId="0"/>
      <p:bldP spid="32" grpId="0" animBg="1"/>
      <p:bldP spid="33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E88D3-2210-4BD6-A399-E82ED8B7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Science at Mars: Classic Results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E2C75A-4FAE-487C-B8A2-353B2685C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10906"/>
            <a:ext cx="4040188" cy="639762"/>
          </a:xfrm>
        </p:spPr>
        <p:txBody>
          <a:bodyPr/>
          <a:lstStyle/>
          <a:p>
            <a:r>
              <a:rPr lang="en-US" dirty="0"/>
              <a:t>Mars Reconnaissance Orbiter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796188-B4AE-4B3B-8328-78A2418521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110906"/>
            <a:ext cx="4041775" cy="639762"/>
          </a:xfrm>
        </p:spPr>
        <p:txBody>
          <a:bodyPr/>
          <a:lstStyle/>
          <a:p>
            <a:r>
              <a:rPr lang="en-US" dirty="0"/>
              <a:t>MAVEN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18826-8F04-4BB2-A435-0920ABE04D4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Content Placeholder 11">
            <a:extLst>
              <a:ext uri="{FF2B5EF4-FFF2-40B4-BE49-F238E27FC236}">
                <a16:creationId xmlns:a16="http://schemas.microsoft.com/office/drawing/2014/main" id="{0D3C36DA-6B91-44E5-9970-DD636A901FC9}"/>
              </a:ext>
            </a:extLst>
          </p:cNvPr>
          <p:cNvSpPr txBox="1">
            <a:spLocks/>
          </p:cNvSpPr>
          <p:nvPr/>
        </p:nvSpPr>
        <p:spPr>
          <a:xfrm>
            <a:off x="4648200" y="1846802"/>
            <a:ext cx="4038600" cy="639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Ionospheric occultations up to 900 km altitude</a:t>
            </a:r>
          </a:p>
          <a:p>
            <a:r>
              <a:rPr lang="en-US" sz="1400" dirty="0"/>
              <a:t>Ionosphere detectability up to ~288 km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AA7F92-758F-4C30-BBF3-67C753555AC5}"/>
              </a:ext>
            </a:extLst>
          </p:cNvPr>
          <p:cNvSpPr txBox="1"/>
          <p:nvPr/>
        </p:nvSpPr>
        <p:spPr>
          <a:xfrm>
            <a:off x="4615735" y="5694361"/>
            <a:ext cx="4038600" cy="31749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Withers et al, </a:t>
            </a:r>
            <a:r>
              <a:rPr lang="en-US" sz="1000" i="1" dirty="0">
                <a:solidFill>
                  <a:schemeClr val="bg1"/>
                </a:solidFill>
              </a:rPr>
              <a:t>First Ionospheric Results from the MAVEN Radio </a:t>
            </a:r>
            <a:br>
              <a:rPr lang="en-US" sz="1000" i="1" dirty="0">
                <a:solidFill>
                  <a:schemeClr val="bg1"/>
                </a:solidFill>
              </a:rPr>
            </a:br>
            <a:r>
              <a:rPr lang="en-US" sz="1000" i="1" dirty="0">
                <a:solidFill>
                  <a:schemeClr val="bg1"/>
                </a:solidFill>
              </a:rPr>
              <a:t>Occultation Science Experiment</a:t>
            </a:r>
            <a:r>
              <a:rPr lang="en-US" sz="1000" dirty="0">
                <a:solidFill>
                  <a:schemeClr val="bg1"/>
                </a:solidFill>
              </a:rPr>
              <a:t>, JGR Space Physics, 2018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E292A5EE-1144-4519-A24F-98DD048A6982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r:embed="rId2"/>
          <a:stretch>
            <a:fillRect/>
          </a:stretch>
        </p:blipFill>
        <p:spPr>
          <a:xfrm>
            <a:off x="4981574" y="2598020"/>
            <a:ext cx="3306923" cy="3096341"/>
          </a:xfrm>
          <a:prstGeom prst="rect">
            <a:avLst/>
          </a:prstGeom>
        </p:spPr>
      </p:pic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3A8EC607-F30C-47AA-8D47-F0D0FB1ACD38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3"/>
          <a:stretch>
            <a:fillRect/>
          </a:stretch>
        </p:blipFill>
        <p:spPr>
          <a:xfrm>
            <a:off x="425831" y="2574401"/>
            <a:ext cx="3705225" cy="27146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9FA7EDA-10B7-4FFC-A4B0-91925D36075B}"/>
              </a:ext>
            </a:extLst>
          </p:cNvPr>
          <p:cNvSpPr txBox="1"/>
          <p:nvPr/>
        </p:nvSpPr>
        <p:spPr>
          <a:xfrm>
            <a:off x="458788" y="5376863"/>
            <a:ext cx="4038600" cy="31749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Hinson et al, </a:t>
            </a:r>
            <a:r>
              <a:rPr lang="en-US" sz="1000" i="1" kern="0" dirty="0">
                <a:solidFill>
                  <a:schemeClr val="bg1"/>
                </a:solidFill>
              </a:rPr>
              <a:t>Initial results from radio occultation measurements with</a:t>
            </a:r>
          </a:p>
          <a:p>
            <a:r>
              <a:rPr lang="en-US" sz="1000" i="1" kern="0" dirty="0">
                <a:solidFill>
                  <a:schemeClr val="bg1"/>
                </a:solidFill>
              </a:rPr>
              <a:t>the Mars Reconnaissance Orbiter</a:t>
            </a:r>
            <a:r>
              <a:rPr lang="en-US" sz="1000" kern="0" dirty="0">
                <a:solidFill>
                  <a:schemeClr val="bg1"/>
                </a:solidFill>
              </a:rPr>
              <a:t>, Icarus, 2014.</a:t>
            </a:r>
          </a:p>
          <a:p>
            <a:r>
              <a:rPr lang="en-US" sz="10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3" name="Content Placeholder 11">
            <a:extLst>
              <a:ext uri="{FF2B5EF4-FFF2-40B4-BE49-F238E27FC236}">
                <a16:creationId xmlns:a16="http://schemas.microsoft.com/office/drawing/2014/main" id="{52C93441-0B04-4D8D-B600-7F80CAE455DA}"/>
              </a:ext>
            </a:extLst>
          </p:cNvPr>
          <p:cNvSpPr txBox="1">
            <a:spLocks/>
          </p:cNvSpPr>
          <p:nvPr/>
        </p:nvSpPr>
        <p:spPr>
          <a:xfrm>
            <a:off x="457199" y="1846802"/>
            <a:ext cx="4038600" cy="639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Over 5000 radio occultations from 2008-2019</a:t>
            </a:r>
          </a:p>
          <a:p>
            <a:r>
              <a:rPr lang="en-US" sz="1400" dirty="0"/>
              <a:t>Atmosphere detectability up to ~90 km</a:t>
            </a:r>
          </a:p>
        </p:txBody>
      </p:sp>
    </p:spTree>
    <p:extLst>
      <p:ext uri="{BB962C8B-B14F-4D97-AF65-F5344CB8AC3E}">
        <p14:creationId xmlns:p14="http://schemas.microsoft.com/office/powerpoint/2010/main" val="48022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18A6F-6F8C-4457-80A2-D7F1D6021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– MarCO Mission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CDDFC4-5CFF-48FC-B908-C9ABF577D4F4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r>
              <a:rPr lang="en-US" dirty="0"/>
              <a:t>Mission Objectives: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/>
              <a:t>Survive the deep space environment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/>
              <a:t>Communicate and navigate with the Deep Space Network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/>
              <a:t>Advance miniaturized telecommunications components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/>
              <a:t>Support InSight during EDL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50C60-ADA9-4DC6-89FE-8C47CD8D19B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646F137-EA86-4EB1-81F2-846DB8F3CC9D}"/>
              </a:ext>
            </a:extLst>
          </p:cNvPr>
          <p:cNvPicPr>
            <a:picLocks noGrp="1"/>
          </p:cNvPicPr>
          <p:nvPr>
            <p:ph sz="quarter" idx="22"/>
          </p:nvPr>
        </p:nvPicPr>
        <p:blipFill rotWithShape="1">
          <a:blip r:embed="rId2"/>
          <a:srcRect l="12648" r="12557"/>
          <a:stretch/>
        </p:blipFill>
        <p:spPr bwMode="auto">
          <a:xfrm>
            <a:off x="4648200" y="2344176"/>
            <a:ext cx="4038600" cy="30380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98361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18A6F-6F8C-4457-80A2-D7F1D6021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MarCO Radio 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D3AD983-0D1D-4C52-A8C6-BB781E0A5A38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r>
              <a:rPr lang="en-US" sz="2000" dirty="0"/>
              <a:t>Iris V2 Transponder</a:t>
            </a:r>
          </a:p>
          <a:p>
            <a:pPr lvl="1"/>
            <a:r>
              <a:rPr lang="en-US" sz="1800" dirty="0"/>
              <a:t>1.2 kg, ~0.5 U</a:t>
            </a:r>
          </a:p>
          <a:p>
            <a:r>
              <a:rPr lang="en-US" sz="2000" dirty="0"/>
              <a:t>Antennas</a:t>
            </a:r>
          </a:p>
          <a:p>
            <a:pPr lvl="1"/>
            <a:r>
              <a:rPr lang="en-US" sz="1800" dirty="0"/>
              <a:t>A low-gain (LGA) patch antenna (for near-Earth communications)</a:t>
            </a:r>
          </a:p>
          <a:p>
            <a:pPr lvl="1"/>
            <a:r>
              <a:rPr lang="en-US" sz="1800" dirty="0"/>
              <a:t>A medium gain (MGA) patch array antenna (for communications during safe mode)</a:t>
            </a:r>
          </a:p>
          <a:p>
            <a:pPr lvl="1"/>
            <a:r>
              <a:rPr lang="en-US" sz="1800" dirty="0"/>
              <a:t>A high gain (HGA) reflect-array antenna for normal operations and relaying data during InSight’s EDL</a:t>
            </a:r>
          </a:p>
          <a:p>
            <a:pPr lvl="1"/>
            <a:r>
              <a:rPr lang="en-US" sz="1800" dirty="0"/>
              <a:t>A UHF loop antenna to receive InSight’s signal during EDL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50C60-ADA9-4DC6-89FE-8C47CD8D19B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2ED4B30-E039-421C-A940-C84B1AA94D01}"/>
              </a:ext>
            </a:extLst>
          </p:cNvPr>
          <p:cNvPicPr>
            <a:picLocks noGrp="1"/>
          </p:cNvPicPr>
          <p:nvPr>
            <p:ph sz="quarter" idx="22"/>
          </p:nvPr>
        </p:nvPicPr>
        <p:blipFill>
          <a:blip r:embed="rId2"/>
          <a:stretch>
            <a:fillRect/>
          </a:stretch>
        </p:blipFill>
        <p:spPr>
          <a:xfrm>
            <a:off x="4648200" y="2337253"/>
            <a:ext cx="4038600" cy="305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16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18A6F-6F8C-4457-80A2-D7F1D6021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MarCO Foldable Reflectarray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E7FE61-BEEA-4D3D-9666-441B19D7ADE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r>
              <a:rPr lang="en-US" sz="2000" b="1" dirty="0"/>
              <a:t>Challenge: </a:t>
            </a:r>
            <a:r>
              <a:rPr lang="en-US" sz="2000" dirty="0"/>
              <a:t>bent pipe communication at 1.04AU from Earth – i.e. receive and transmit at the same data rate (8kbps) </a:t>
            </a:r>
          </a:p>
          <a:p>
            <a:r>
              <a:rPr lang="en-US" sz="2000" b="1" dirty="0"/>
              <a:t>Main requirements:</a:t>
            </a:r>
          </a:p>
          <a:p>
            <a:pPr lvl="1"/>
            <a:r>
              <a:rPr lang="en-US" sz="1800" dirty="0"/>
              <a:t>Stowage volume: 12.5mm × 210mm × 345mm</a:t>
            </a:r>
          </a:p>
          <a:p>
            <a:pPr lvl="1"/>
            <a:r>
              <a:rPr lang="en-US" sz="1800" dirty="0"/>
              <a:t>Gain of at least 28dBic</a:t>
            </a:r>
          </a:p>
          <a:p>
            <a:r>
              <a:rPr lang="en-US" sz="2000" b="1" dirty="0"/>
              <a:t>Required aperture: </a:t>
            </a:r>
            <a:r>
              <a:rPr lang="en-US" sz="2000" dirty="0"/>
              <a:t>335mm × 587mm</a:t>
            </a:r>
          </a:p>
          <a:p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50C60-ADA9-4DC6-89FE-8C47CD8D19B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C7E3883-6B85-4ECC-BA9A-E270FB687EAB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77066"/>
            <a:ext cx="4038600" cy="337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44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18A6F-6F8C-4457-80A2-D7F1D6021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Occultation Experiment</a:t>
            </a:r>
            <a:br>
              <a:rPr lang="en-US" dirty="0"/>
            </a:b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50C60-ADA9-4DC6-89FE-8C47CD8D19B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1D5A585-3006-4A22-A6C4-84AB493E951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E39788B-F187-4304-870E-3CE073A74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5" y="917221"/>
            <a:ext cx="9090389" cy="54867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266E81-0CA3-4998-8F2A-EB1FDA9FF9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23218" y="3454215"/>
            <a:ext cx="2402142" cy="2402142"/>
          </a:xfrm>
          <a:prstGeom prst="rect">
            <a:avLst/>
          </a:prstGeom>
          <a:effectLst>
            <a:glow rad="698500">
              <a:schemeClr val="accent4">
                <a:lumMod val="40000"/>
                <a:lumOff val="60000"/>
                <a:alpha val="23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FA7921-E870-47B2-ABB3-880A930ED1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9533950">
            <a:off x="6951204" y="1205772"/>
            <a:ext cx="1418608" cy="1399180"/>
          </a:xfrm>
          <a:prstGeom prst="rect">
            <a:avLst/>
          </a:prstGeom>
          <a:effectLst>
            <a:glow rad="393700">
              <a:srgbClr val="00B0F0">
                <a:alpha val="46000"/>
              </a:srgb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6CD2E2-5F1B-47EA-A1B2-F90D91CD2D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2323">
            <a:off x="6942607" y="1386624"/>
            <a:ext cx="191451" cy="19145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9B58CA0-3D32-4D7F-A357-090E82156790}"/>
              </a:ext>
            </a:extLst>
          </p:cNvPr>
          <p:cNvSpPr/>
          <p:nvPr/>
        </p:nvSpPr>
        <p:spPr>
          <a:xfrm rot="21167984">
            <a:off x="3752157" y="1489623"/>
            <a:ext cx="15621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X-band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FBC9AA-05D8-41B4-9C66-469119F3368B}"/>
              </a:ext>
            </a:extLst>
          </p:cNvPr>
          <p:cNvCxnSpPr>
            <a:cxnSpLocks/>
          </p:cNvCxnSpPr>
          <p:nvPr/>
        </p:nvCxnSpPr>
        <p:spPr>
          <a:xfrm flipV="1">
            <a:off x="1490598" y="1478071"/>
            <a:ext cx="5501489" cy="85105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F8910F5-CB53-4445-ACF1-A31014627395}"/>
              </a:ext>
            </a:extLst>
          </p:cNvPr>
          <p:cNvCxnSpPr>
            <a:cxnSpLocks/>
          </p:cNvCxnSpPr>
          <p:nvPr/>
        </p:nvCxnSpPr>
        <p:spPr>
          <a:xfrm flipV="1">
            <a:off x="2317772" y="1478071"/>
            <a:ext cx="4674315" cy="144350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19CAB-E9D1-4ED8-BFFF-182533EB0119}"/>
              </a:ext>
            </a:extLst>
          </p:cNvPr>
          <p:cNvSpPr/>
          <p:nvPr/>
        </p:nvSpPr>
        <p:spPr>
          <a:xfrm>
            <a:off x="1630371" y="2385617"/>
            <a:ext cx="137480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MarCO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-A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B14050E-52AB-4FE1-B27E-FB3C103291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8101919" flipH="1" flipV="1">
            <a:off x="1996272" y="2729736"/>
            <a:ext cx="371654" cy="277322"/>
          </a:xfrm>
          <a:prstGeom prst="rect">
            <a:avLst/>
          </a:prstGeom>
          <a:scene3d>
            <a:camera prst="orthographicFront">
              <a:rot lat="10800000" lon="0" rev="0"/>
            </a:camera>
            <a:lightRig rig="threePt" dir="t"/>
          </a:scene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163948-1030-4B43-AAA8-AA7616EAC58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8534663" flipH="1" flipV="1">
            <a:off x="1121399" y="2175485"/>
            <a:ext cx="390970" cy="307270"/>
          </a:xfrm>
          <a:prstGeom prst="rect">
            <a:avLst/>
          </a:prstGeom>
          <a:scene3d>
            <a:camera prst="orthographicFront">
              <a:rot lat="10800000" lon="0" rev="0"/>
            </a:camera>
            <a:lightRig rig="threePt" dir="t"/>
          </a:scene3d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7F49A7F-574F-4DB2-A5B7-51382E2F54CB}"/>
              </a:ext>
            </a:extLst>
          </p:cNvPr>
          <p:cNvSpPr/>
          <p:nvPr/>
        </p:nvSpPr>
        <p:spPr>
          <a:xfrm>
            <a:off x="504636" y="1913748"/>
            <a:ext cx="1161156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MarCO</a:t>
            </a:r>
            <a:r>
              <a:rPr lang="en-US" dirty="0">
                <a:solidFill>
                  <a:srgbClr val="0070C0"/>
                </a:solidFill>
              </a:rPr>
              <a:t>-A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333A92-8410-4042-80EF-CB7A8D4E3BC5}"/>
              </a:ext>
            </a:extLst>
          </p:cNvPr>
          <p:cNvSpPr/>
          <p:nvPr/>
        </p:nvSpPr>
        <p:spPr>
          <a:xfrm rot="20127198">
            <a:off x="4081057" y="2019147"/>
            <a:ext cx="1924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X-band 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B8E74455-68F6-43A0-B38D-BCF818116325}"/>
              </a:ext>
            </a:extLst>
          </p:cNvPr>
          <p:cNvSpPr/>
          <p:nvPr/>
        </p:nvSpPr>
        <p:spPr>
          <a:xfrm rot="13907265">
            <a:off x="1245910" y="2632270"/>
            <a:ext cx="4525777" cy="4299818"/>
          </a:xfrm>
          <a:prstGeom prst="arc">
            <a:avLst/>
          </a:prstGeom>
          <a:ln w="2222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>
            <a:glow>
              <a:schemeClr val="accent6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BB057FF3-9DFB-4E53-8C1F-5FE71D2CDA1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654929" y="3861585"/>
          <a:ext cx="4428859" cy="256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2651">
                  <a:extLst>
                    <a:ext uri="{9D8B030D-6E8A-4147-A177-3AD203B41FA5}">
                      <a16:colId xmlns:a16="http://schemas.microsoft.com/office/drawing/2014/main" val="1281034167"/>
                    </a:ext>
                  </a:extLst>
                </a:gridCol>
                <a:gridCol w="2886208">
                  <a:extLst>
                    <a:ext uri="{9D8B030D-6E8A-4147-A177-3AD203B41FA5}">
                      <a16:colId xmlns:a16="http://schemas.microsoft.com/office/drawing/2014/main" val="18695534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Time (UTC-ERT)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Event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46394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14:15:00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Begin Open-Loop Recordings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9485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19:17:48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DSS-63 Acqusition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2004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19:53:09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InSight</a:t>
                      </a:r>
                      <a:r>
                        <a:rPr lang="en-US" sz="1400" dirty="0">
                          <a:effectLst/>
                        </a:rPr>
                        <a:t> Landing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0802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20:51:56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Turn Away from Earth-Point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8965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20:52:00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DSS-63 Loss of Signal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3001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21:33:19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Geometric Occultation Ingress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7422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23:43:07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Turn to Earth-Point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4424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23:39:09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Geometric Occultation Egress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028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23:46:48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DSS-26 Acquisition, 1-Way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2952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00:48:10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DSS-26 Loss of Signal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0721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01:00:00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End Open-Loop Recordings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6657280"/>
                  </a:ext>
                </a:extLst>
              </a:tr>
            </a:tbl>
          </a:graphicData>
        </a:graphic>
      </p:graphicFrame>
      <p:sp>
        <p:nvSpPr>
          <p:cNvPr id="21" name="Freeform 48">
            <a:extLst>
              <a:ext uri="{FF2B5EF4-FFF2-40B4-BE49-F238E27FC236}">
                <a16:creationId xmlns:a16="http://schemas.microsoft.com/office/drawing/2014/main" id="{4C36A875-C1D5-4177-B942-872D82B55885}"/>
              </a:ext>
            </a:extLst>
          </p:cNvPr>
          <p:cNvSpPr/>
          <p:nvPr/>
        </p:nvSpPr>
        <p:spPr>
          <a:xfrm>
            <a:off x="1365337" y="3269549"/>
            <a:ext cx="468225" cy="876566"/>
          </a:xfrm>
          <a:custGeom>
            <a:avLst/>
            <a:gdLst>
              <a:gd name="connsiteX0" fmla="*/ 638827 w 638827"/>
              <a:gd name="connsiteY0" fmla="*/ 0 h 1089764"/>
              <a:gd name="connsiteX1" fmla="*/ 375781 w 638827"/>
              <a:gd name="connsiteY1" fmla="*/ 313150 h 1089764"/>
              <a:gd name="connsiteX2" fmla="*/ 112734 w 638827"/>
              <a:gd name="connsiteY2" fmla="*/ 751561 h 1089764"/>
              <a:gd name="connsiteX3" fmla="*/ 0 w 638827"/>
              <a:gd name="connsiteY3" fmla="*/ 1089764 h 1089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27" h="1089764">
                <a:moveTo>
                  <a:pt x="638827" y="0"/>
                </a:moveTo>
                <a:cubicBezTo>
                  <a:pt x="551145" y="93945"/>
                  <a:pt x="463463" y="187890"/>
                  <a:pt x="375781" y="313150"/>
                </a:cubicBezTo>
                <a:cubicBezTo>
                  <a:pt x="288099" y="438410"/>
                  <a:pt x="175364" y="622125"/>
                  <a:pt x="112734" y="751561"/>
                </a:cubicBezTo>
                <a:cubicBezTo>
                  <a:pt x="50104" y="880997"/>
                  <a:pt x="10438" y="1056361"/>
                  <a:pt x="0" y="1089764"/>
                </a:cubicBezTo>
              </a:path>
            </a:pathLst>
          </a:custGeom>
          <a:noFill/>
          <a:ln w="31750">
            <a:solidFill>
              <a:srgbClr val="00B05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49">
            <a:extLst>
              <a:ext uri="{FF2B5EF4-FFF2-40B4-BE49-F238E27FC236}">
                <a16:creationId xmlns:a16="http://schemas.microsoft.com/office/drawing/2014/main" id="{D17F26D8-84A2-4686-B61B-4134B9ACC1D0}"/>
              </a:ext>
            </a:extLst>
          </p:cNvPr>
          <p:cNvSpPr/>
          <p:nvPr/>
        </p:nvSpPr>
        <p:spPr>
          <a:xfrm rot="18339423">
            <a:off x="1353777" y="5179196"/>
            <a:ext cx="468225" cy="876566"/>
          </a:xfrm>
          <a:custGeom>
            <a:avLst/>
            <a:gdLst>
              <a:gd name="connsiteX0" fmla="*/ 638827 w 638827"/>
              <a:gd name="connsiteY0" fmla="*/ 0 h 1089764"/>
              <a:gd name="connsiteX1" fmla="*/ 375781 w 638827"/>
              <a:gd name="connsiteY1" fmla="*/ 313150 h 1089764"/>
              <a:gd name="connsiteX2" fmla="*/ 112734 w 638827"/>
              <a:gd name="connsiteY2" fmla="*/ 751561 h 1089764"/>
              <a:gd name="connsiteX3" fmla="*/ 0 w 638827"/>
              <a:gd name="connsiteY3" fmla="*/ 1089764 h 1089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27" h="1089764">
                <a:moveTo>
                  <a:pt x="638827" y="0"/>
                </a:moveTo>
                <a:cubicBezTo>
                  <a:pt x="551145" y="93945"/>
                  <a:pt x="463463" y="187890"/>
                  <a:pt x="375781" y="313150"/>
                </a:cubicBezTo>
                <a:cubicBezTo>
                  <a:pt x="288099" y="438410"/>
                  <a:pt x="175364" y="622125"/>
                  <a:pt x="112734" y="751561"/>
                </a:cubicBezTo>
                <a:cubicBezTo>
                  <a:pt x="50104" y="880997"/>
                  <a:pt x="10438" y="1056361"/>
                  <a:pt x="0" y="1089764"/>
                </a:cubicBezTo>
              </a:path>
            </a:pathLst>
          </a:custGeom>
          <a:noFill/>
          <a:ln w="31750">
            <a:solidFill>
              <a:srgbClr val="00B05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84CB55-535A-46D7-8456-03D21994FD85}"/>
              </a:ext>
            </a:extLst>
          </p:cNvPr>
          <p:cNvSpPr/>
          <p:nvPr/>
        </p:nvSpPr>
        <p:spPr>
          <a:xfrm>
            <a:off x="212426" y="3308714"/>
            <a:ext cx="1562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RO ingress (2-way)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B52BCD-2973-4D56-A2DA-5FF6ADB54A20}"/>
              </a:ext>
            </a:extLst>
          </p:cNvPr>
          <p:cNvSpPr/>
          <p:nvPr/>
        </p:nvSpPr>
        <p:spPr>
          <a:xfrm>
            <a:off x="271452" y="5413491"/>
            <a:ext cx="1562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RO egress </a:t>
            </a:r>
          </a:p>
          <a:p>
            <a:r>
              <a:rPr lang="en-US" dirty="0">
                <a:solidFill>
                  <a:srgbClr val="00B050"/>
                </a:solidFill>
              </a:rPr>
              <a:t>(1-way)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EC77DC-D243-4516-97DF-ACFE8AB66BB9}"/>
              </a:ext>
            </a:extLst>
          </p:cNvPr>
          <p:cNvSpPr/>
          <p:nvPr/>
        </p:nvSpPr>
        <p:spPr>
          <a:xfrm>
            <a:off x="915233" y="3030552"/>
            <a:ext cx="10373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21:33 ERT</a:t>
            </a:r>
            <a:endParaRPr lang="en-US" sz="1400" dirty="0">
              <a:solidFill>
                <a:srgbClr val="00B050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4ED9F7-A959-410E-84CA-91B0F575E369}"/>
              </a:ext>
            </a:extLst>
          </p:cNvPr>
          <p:cNvSpPr/>
          <p:nvPr/>
        </p:nvSpPr>
        <p:spPr>
          <a:xfrm>
            <a:off x="2167523" y="2880668"/>
            <a:ext cx="3269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20:52 ERT Turn Away from Earth-Point</a:t>
            </a:r>
            <a:endParaRPr lang="en-US" sz="1400" dirty="0">
              <a:solidFill>
                <a:srgbClr val="00B050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algn="ctr"/>
            <a:endParaRPr lang="en-US" sz="1400" dirty="0">
              <a:solidFill>
                <a:srgbClr val="00B050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1B9262-7035-4D80-A325-1C925ED45047}"/>
              </a:ext>
            </a:extLst>
          </p:cNvPr>
          <p:cNvSpPr/>
          <p:nvPr/>
        </p:nvSpPr>
        <p:spPr>
          <a:xfrm>
            <a:off x="374734" y="5047771"/>
            <a:ext cx="10374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23:39 ERT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F28A58-B4E3-4F54-B4CA-B1A86998191A}"/>
              </a:ext>
            </a:extLst>
          </p:cNvPr>
          <p:cNvSpPr/>
          <p:nvPr/>
        </p:nvSpPr>
        <p:spPr>
          <a:xfrm>
            <a:off x="1810351" y="5898685"/>
            <a:ext cx="2585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23:43 ERT Turn to Earth-Point</a:t>
            </a:r>
            <a:endParaRPr lang="en-US" sz="1400" dirty="0">
              <a:solidFill>
                <a:srgbClr val="00B050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algn="ctr"/>
            <a:endParaRPr lang="en-US" sz="1400" dirty="0">
              <a:solidFill>
                <a:srgbClr val="00B050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EB66D47-1A97-4194-9E3F-FD5A0FE88F32}"/>
              </a:ext>
            </a:extLst>
          </p:cNvPr>
          <p:cNvCxnSpPr/>
          <p:nvPr/>
        </p:nvCxnSpPr>
        <p:spPr>
          <a:xfrm flipH="1">
            <a:off x="35437" y="2392633"/>
            <a:ext cx="1041452" cy="241162"/>
          </a:xfrm>
          <a:prstGeom prst="line">
            <a:avLst/>
          </a:prstGeom>
          <a:ln w="25400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808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F6E9-2DFF-41EE-912D-28DBAAA2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 of the MarCO Occultation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5E0F5B-7A51-43A6-89F3-65635EEAB33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52EE4D8-E240-418B-B6FB-B251071925E0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FD4AC3-41A5-4B3B-8F6B-2A99911D4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58" y="1947954"/>
            <a:ext cx="7502719" cy="328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50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C46F-1EC2-49CA-8541-4130B13A0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MarCO Occultation Geometry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C778E-78F7-4CA1-9816-872570ACFC2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52EE4D8-E240-418B-B6FB-B251071925E0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D26D5F-D146-4E45-8F78-2A036A4D1A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55713" y="3310554"/>
            <a:ext cx="1042619" cy="1042619"/>
          </a:xfrm>
          <a:prstGeom prst="rect">
            <a:avLst/>
          </a:prstGeom>
          <a:effectLst>
            <a:glow rad="698500">
              <a:schemeClr val="accent4">
                <a:lumMod val="40000"/>
                <a:lumOff val="60000"/>
                <a:alpha val="23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5EDB1B-8B04-4FFD-A540-17BDED7CE8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8534663" flipH="1" flipV="1">
            <a:off x="555081" y="3763860"/>
            <a:ext cx="390970" cy="307270"/>
          </a:xfrm>
          <a:prstGeom prst="rect">
            <a:avLst/>
          </a:prstGeom>
          <a:scene3d>
            <a:camera prst="orthographicFront">
              <a:rot lat="10800000" lon="0" rev="0"/>
            </a:camera>
            <a:lightRig rig="threePt" dir="t"/>
          </a:scene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C0C6B7-8963-49A0-8254-A1560F5D0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059550"/>
            <a:ext cx="4305230" cy="3228923"/>
          </a:xfrm>
          <a:prstGeom prst="rect">
            <a:avLst/>
          </a:prstGeom>
          <a:ln w="28575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38A074-5FAF-4E89-B8B5-C692638AF1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19533950" flipV="1">
            <a:off x="2871630" y="1911357"/>
            <a:ext cx="383265" cy="378016"/>
          </a:xfrm>
          <a:prstGeom prst="rect">
            <a:avLst/>
          </a:prstGeom>
          <a:effectLst>
            <a:glow rad="393700">
              <a:srgbClr val="00B0F0">
                <a:alpha val="46000"/>
              </a:srgbClr>
            </a:glow>
          </a:effec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A7FC28-FBAF-4073-8FBE-3F88193910EE}"/>
              </a:ext>
            </a:extLst>
          </p:cNvPr>
          <p:cNvCxnSpPr>
            <a:cxnSpLocks/>
          </p:cNvCxnSpPr>
          <p:nvPr/>
        </p:nvCxnSpPr>
        <p:spPr>
          <a:xfrm flipV="1">
            <a:off x="750567" y="2161789"/>
            <a:ext cx="2206382" cy="1755706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96E6D3-DF43-43F6-BA26-F591D7EACB96}"/>
              </a:ext>
            </a:extLst>
          </p:cNvPr>
          <p:cNvCxnSpPr/>
          <p:nvPr/>
        </p:nvCxnSpPr>
        <p:spPr>
          <a:xfrm flipH="1" flipV="1">
            <a:off x="1676400" y="3200400"/>
            <a:ext cx="600622" cy="631463"/>
          </a:xfrm>
          <a:prstGeom prst="straightConnector1">
            <a:avLst/>
          </a:prstGeom>
          <a:ln w="12700" cmpd="sng"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3B8D98A-6776-4478-8ADF-3400204F6709}"/>
              </a:ext>
            </a:extLst>
          </p:cNvPr>
          <p:cNvSpPr/>
          <p:nvPr/>
        </p:nvSpPr>
        <p:spPr>
          <a:xfrm rot="19217417">
            <a:off x="536858" y="2774571"/>
            <a:ext cx="2231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Radio Ray Path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713D99-0F7F-4D2E-80E0-0597A3371D93}"/>
              </a:ext>
            </a:extLst>
          </p:cNvPr>
          <p:cNvSpPr/>
          <p:nvPr/>
        </p:nvSpPr>
        <p:spPr>
          <a:xfrm>
            <a:off x="1920268" y="3120013"/>
            <a:ext cx="2231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Impact Parameter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49283-2FBB-4EA6-B295-06623891A58F}"/>
              </a:ext>
            </a:extLst>
          </p:cNvPr>
          <p:cNvSpPr txBox="1"/>
          <p:nvPr/>
        </p:nvSpPr>
        <p:spPr>
          <a:xfrm>
            <a:off x="501939" y="5648808"/>
            <a:ext cx="7260936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Neutral Atmosphere Detectable to </a:t>
            </a:r>
            <a:r>
              <a:rPr lang="en-US" b="1" dirty="0">
                <a:solidFill>
                  <a:srgbClr val="00B050"/>
                </a:solidFill>
              </a:rPr>
              <a:t>90 km </a:t>
            </a:r>
            <a:r>
              <a:rPr lang="en-US" dirty="0">
                <a:solidFill>
                  <a:schemeClr val="bg1"/>
                </a:solidFill>
              </a:rPr>
              <a:t>(MGS &amp; MRO – </a:t>
            </a:r>
            <a:r>
              <a:rPr lang="en-US" i="1" dirty="0">
                <a:solidFill>
                  <a:schemeClr val="bg1"/>
                </a:solidFill>
              </a:rPr>
              <a:t>Hinson et al 1999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r>
              <a:rPr lang="en-US" dirty="0">
                <a:solidFill>
                  <a:schemeClr val="bg1"/>
                </a:solidFill>
              </a:rPr>
              <a:t>Ionosphere Detectable to </a:t>
            </a:r>
            <a:r>
              <a:rPr lang="en-US" b="1" dirty="0">
                <a:solidFill>
                  <a:srgbClr val="00B050"/>
                </a:solidFill>
              </a:rPr>
              <a:t>288 km </a:t>
            </a:r>
            <a:r>
              <a:rPr lang="en-US" dirty="0">
                <a:solidFill>
                  <a:schemeClr val="bg1"/>
                </a:solidFill>
              </a:rPr>
              <a:t>(MAVEN – </a:t>
            </a:r>
            <a:r>
              <a:rPr lang="en-US" i="1" dirty="0">
                <a:solidFill>
                  <a:schemeClr val="bg1"/>
                </a:solidFill>
              </a:rPr>
              <a:t>Withers et al 2018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75222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E06DF-63EA-46E8-93A5-F87A57B60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of the MarCO Radio Occultation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1B5AD5-DE62-4AAB-98FD-FF0DD130D18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52EE4D8-E240-418B-B6FB-B251071925E0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FB967F-D4BF-4647-9CC9-B8B7940FE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23" r="6789"/>
          <a:stretch/>
        </p:blipFill>
        <p:spPr>
          <a:xfrm>
            <a:off x="372810" y="1771774"/>
            <a:ext cx="3966728" cy="27492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7AEC1C-C174-4C40-BBF8-0874751DA8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269"/>
          <a:stretch/>
        </p:blipFill>
        <p:spPr>
          <a:xfrm>
            <a:off x="4572000" y="1759612"/>
            <a:ext cx="3967566" cy="274927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9F6960-25C7-4E6A-A707-44A5A98D662F}"/>
              </a:ext>
            </a:extLst>
          </p:cNvPr>
          <p:cNvSpPr/>
          <p:nvPr/>
        </p:nvSpPr>
        <p:spPr>
          <a:xfrm>
            <a:off x="571871" y="1460132"/>
            <a:ext cx="35686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Simulated </a:t>
            </a:r>
            <a:r>
              <a:rPr lang="en-US" sz="1400" dirty="0" err="1">
                <a:solidFill>
                  <a:srgbClr val="FFC000"/>
                </a:solidFill>
              </a:rPr>
              <a:t>MarCO</a:t>
            </a:r>
            <a:r>
              <a:rPr lang="en-US" sz="1400" dirty="0">
                <a:solidFill>
                  <a:srgbClr val="FFC000"/>
                </a:solidFill>
              </a:rPr>
              <a:t> RO Residual Frequency</a:t>
            </a: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FCC0E0-282F-4634-BA99-3FEC24EA01A0}"/>
              </a:ext>
            </a:extLst>
          </p:cNvPr>
          <p:cNvSpPr/>
          <p:nvPr/>
        </p:nvSpPr>
        <p:spPr>
          <a:xfrm>
            <a:off x="4740597" y="1465212"/>
            <a:ext cx="46119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Simulated </a:t>
            </a:r>
            <a:r>
              <a:rPr lang="en-US" sz="1400" dirty="0" err="1">
                <a:solidFill>
                  <a:srgbClr val="FFC000"/>
                </a:solidFill>
              </a:rPr>
              <a:t>MarCO</a:t>
            </a:r>
            <a:r>
              <a:rPr lang="en-US" sz="1400" dirty="0">
                <a:solidFill>
                  <a:srgbClr val="FFC000"/>
                </a:solidFill>
              </a:rPr>
              <a:t> RO Refractive Index</a:t>
            </a:r>
            <a:endParaRPr lang="en-US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E57F80-A611-479B-95BF-B4C19F650FCD}"/>
              </a:ext>
            </a:extLst>
          </p:cNvPr>
          <p:cNvSpPr/>
          <p:nvPr/>
        </p:nvSpPr>
        <p:spPr>
          <a:xfrm>
            <a:off x="5486259" y="2388877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ionosphere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5D24C1-0B72-4F87-A14B-2AAA5A64F278}"/>
              </a:ext>
            </a:extLst>
          </p:cNvPr>
          <p:cNvSpPr/>
          <p:nvPr/>
        </p:nvSpPr>
        <p:spPr>
          <a:xfrm>
            <a:off x="5894762" y="3561199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Atmosphere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194E3B1-0B1F-438B-8ACE-B1F422BD00D7}"/>
              </a:ext>
            </a:extLst>
          </p:cNvPr>
          <p:cNvCxnSpPr>
            <a:cxnSpLocks/>
          </p:cNvCxnSpPr>
          <p:nvPr/>
        </p:nvCxnSpPr>
        <p:spPr>
          <a:xfrm>
            <a:off x="6469599" y="3850882"/>
            <a:ext cx="0" cy="292958"/>
          </a:xfrm>
          <a:prstGeom prst="straightConnector1">
            <a:avLst/>
          </a:prstGeom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28D9D33-D819-4902-9620-0C9DB966C416}"/>
              </a:ext>
            </a:extLst>
          </p:cNvPr>
          <p:cNvCxnSpPr>
            <a:cxnSpLocks/>
          </p:cNvCxnSpPr>
          <p:nvPr/>
        </p:nvCxnSpPr>
        <p:spPr>
          <a:xfrm flipV="1">
            <a:off x="6469599" y="3400382"/>
            <a:ext cx="0" cy="266076"/>
          </a:xfrm>
          <a:prstGeom prst="straightConnector1">
            <a:avLst/>
          </a:prstGeom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D45F838-FD08-47EC-9E1B-DA9DE69305EA}"/>
              </a:ext>
            </a:extLst>
          </p:cNvPr>
          <p:cNvCxnSpPr>
            <a:cxnSpLocks/>
          </p:cNvCxnSpPr>
          <p:nvPr/>
        </p:nvCxnSpPr>
        <p:spPr>
          <a:xfrm flipV="1">
            <a:off x="5980351" y="1852733"/>
            <a:ext cx="0" cy="522827"/>
          </a:xfrm>
          <a:prstGeom prst="straightConnector1">
            <a:avLst/>
          </a:prstGeom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97D0EBD-C0F0-4C82-9B78-22B248D3F657}"/>
              </a:ext>
            </a:extLst>
          </p:cNvPr>
          <p:cNvCxnSpPr>
            <a:cxnSpLocks/>
          </p:cNvCxnSpPr>
          <p:nvPr/>
        </p:nvCxnSpPr>
        <p:spPr>
          <a:xfrm>
            <a:off x="5980351" y="2696654"/>
            <a:ext cx="0" cy="703728"/>
          </a:xfrm>
          <a:prstGeom prst="straightConnector1">
            <a:avLst/>
          </a:prstGeom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04A0516-BB05-4F7D-9720-5E0DEA5941CA}"/>
              </a:ext>
            </a:extLst>
          </p:cNvPr>
          <p:cNvSpPr/>
          <p:nvPr/>
        </p:nvSpPr>
        <p:spPr>
          <a:xfrm>
            <a:off x="3333063" y="2371127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ionosphere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F7B7F56-82D6-4E15-B8ED-0EA8BA94602C}"/>
              </a:ext>
            </a:extLst>
          </p:cNvPr>
          <p:cNvCxnSpPr>
            <a:cxnSpLocks/>
          </p:cNvCxnSpPr>
          <p:nvPr/>
        </p:nvCxnSpPr>
        <p:spPr>
          <a:xfrm flipV="1">
            <a:off x="3643378" y="1852732"/>
            <a:ext cx="0" cy="522827"/>
          </a:xfrm>
          <a:prstGeom prst="straightConnector1">
            <a:avLst/>
          </a:prstGeom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C547459-BCEF-4D33-BF15-94D2650ECF12}"/>
              </a:ext>
            </a:extLst>
          </p:cNvPr>
          <p:cNvCxnSpPr>
            <a:cxnSpLocks/>
          </p:cNvCxnSpPr>
          <p:nvPr/>
        </p:nvCxnSpPr>
        <p:spPr>
          <a:xfrm>
            <a:off x="3641736" y="2678904"/>
            <a:ext cx="0" cy="703728"/>
          </a:xfrm>
          <a:prstGeom prst="straightConnector1">
            <a:avLst/>
          </a:prstGeom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CAC77F1-01DB-49B2-AADC-BB4631FA186D}"/>
              </a:ext>
            </a:extLst>
          </p:cNvPr>
          <p:cNvSpPr/>
          <p:nvPr/>
        </p:nvSpPr>
        <p:spPr>
          <a:xfrm>
            <a:off x="3049037" y="3650893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Atmosphere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4C4A483-D1E5-432F-8D5B-C7E464FFB064}"/>
              </a:ext>
            </a:extLst>
          </p:cNvPr>
          <p:cNvCxnSpPr>
            <a:cxnSpLocks/>
          </p:cNvCxnSpPr>
          <p:nvPr/>
        </p:nvCxnSpPr>
        <p:spPr>
          <a:xfrm>
            <a:off x="3482180" y="3895167"/>
            <a:ext cx="1" cy="224835"/>
          </a:xfrm>
          <a:prstGeom prst="straightConnector1">
            <a:avLst/>
          </a:prstGeom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9F8594-9E9F-499F-B3E7-B4F1B9C6ADF1}"/>
              </a:ext>
            </a:extLst>
          </p:cNvPr>
          <p:cNvCxnSpPr>
            <a:cxnSpLocks/>
          </p:cNvCxnSpPr>
          <p:nvPr/>
        </p:nvCxnSpPr>
        <p:spPr>
          <a:xfrm flipV="1">
            <a:off x="3482180" y="3476714"/>
            <a:ext cx="0" cy="266076"/>
          </a:xfrm>
          <a:prstGeom prst="straightConnector1">
            <a:avLst/>
          </a:prstGeom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98632D4-3A04-4601-869A-D9C64506C1E2}"/>
                  </a:ext>
                </a:extLst>
              </p:cNvPr>
              <p:cNvSpPr/>
              <p:nvPr/>
            </p:nvSpPr>
            <p:spPr>
              <a:xfrm>
                <a:off x="372809" y="4571125"/>
                <a:ext cx="8632829" cy="14954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0"/>
                  </a:spcAft>
                </a:pP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anose="02020500000000000000" pitchFamily="18" charset="-120"/>
                  </a:rPr>
                  <a:t>These atmospheric and ionospheric profiles are retrieved from the refractive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𝑁</m:t>
                    </m:r>
                    <m:r>
                      <a:rPr lang="en-US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(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h</m:t>
                    </m:r>
                    <m:r>
                      <a:rPr lang="en-US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anose="02020500000000000000" pitchFamily="18" charset="-120"/>
                  </a:rPr>
                  <a:t>), which is defined as: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h</m:t>
                        </m:r>
                      </m:e>
                    </m:d>
                    <m:r>
                      <a:rPr lang="en-US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≈</m:t>
                    </m:r>
                    <m:d>
                      <m:d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e>
                    </m:d>
                    <m:sSup>
                      <m:sSup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sup>
                    </m:sSup>
                    <m:r>
                      <a:rPr lang="en-US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130.6</m:t>
                    </m:r>
                    <m:f>
                      <m:f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h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h</m:t>
                            </m:r>
                          </m:e>
                        </m:d>
                      </m:den>
                    </m:f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n-US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(40.3∙</m:t>
                    </m:r>
                    <m:sSup>
                      <m:sSup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sup>
                    </m:sSup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f>
                      <m:f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𝑒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h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is the unitless refractivity index,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the altitude in km,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ionospheric electron density, </a:t>
                </a:r>
                <a:r>
                  <a:rPr lang="en-US" i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</a:t>
                </a: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the pressure of the atmosphere, and </a:t>
                </a:r>
                <a:r>
                  <a:rPr lang="en-US" i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</a:t>
                </a: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the air temperature in Kelvin. 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98632D4-3A04-4601-869A-D9C64506C1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09" y="4571125"/>
                <a:ext cx="8632829" cy="1495474"/>
              </a:xfrm>
              <a:prstGeom prst="rect">
                <a:avLst/>
              </a:prstGeom>
              <a:blipFill>
                <a:blip r:embed="rId4"/>
                <a:stretch>
                  <a:fillRect l="-565" t="-2449" r="-636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255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4896F-40DC-49F7-B359-A6B908DD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E7D8C-0BC1-4551-9025-BF705EB33BC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52EE4D8-E240-418B-B6FB-B251071925E0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60CA52-5C02-4EDE-B89C-BAFE3D20F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58519"/>
            <a:ext cx="5070520" cy="5387788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795DF58A-785B-4401-B86A-FB74468736F7}"/>
              </a:ext>
            </a:extLst>
          </p:cNvPr>
          <p:cNvSpPr/>
          <p:nvPr/>
        </p:nvSpPr>
        <p:spPr>
          <a:xfrm>
            <a:off x="5321046" y="1866900"/>
            <a:ext cx="978408" cy="484632"/>
          </a:xfrm>
          <a:prstGeom prst="rightArrow">
            <a:avLst/>
          </a:prstGeom>
          <a:solidFill>
            <a:srgbClr val="006E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4BFE2E3D-0EFF-4A5D-8B8D-0A9A4C6351B3}"/>
              </a:ext>
            </a:extLst>
          </p:cNvPr>
          <p:cNvSpPr/>
          <p:nvPr/>
        </p:nvSpPr>
        <p:spPr>
          <a:xfrm>
            <a:off x="5321046" y="3346163"/>
            <a:ext cx="978408" cy="484632"/>
          </a:xfrm>
          <a:prstGeom prst="rightArrow">
            <a:avLst/>
          </a:prstGeom>
          <a:solidFill>
            <a:srgbClr val="D95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109FAF0-321C-4066-B18C-C2233C26DC7C}"/>
              </a:ext>
            </a:extLst>
          </p:cNvPr>
          <p:cNvSpPr/>
          <p:nvPr/>
        </p:nvSpPr>
        <p:spPr>
          <a:xfrm>
            <a:off x="5321046" y="4947330"/>
            <a:ext cx="978408" cy="484632"/>
          </a:xfrm>
          <a:prstGeom prst="rightArrow">
            <a:avLst/>
          </a:prstGeom>
          <a:solidFill>
            <a:srgbClr val="7E2E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6AAC90-8EBA-4F7D-B465-8EDD5C818F19}"/>
              </a:ext>
            </a:extLst>
          </p:cNvPr>
          <p:cNvSpPr txBox="1"/>
          <p:nvPr/>
        </p:nvSpPr>
        <p:spPr>
          <a:xfrm>
            <a:off x="6299454" y="1902263"/>
            <a:ext cx="1129189" cy="413905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0.004 Hz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A9269D-2063-44CB-A079-AA16EC29BBAC}"/>
              </a:ext>
            </a:extLst>
          </p:cNvPr>
          <p:cNvSpPr txBox="1"/>
          <p:nvPr/>
        </p:nvSpPr>
        <p:spPr>
          <a:xfrm>
            <a:off x="6299454" y="3390666"/>
            <a:ext cx="1129189" cy="413905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0.005 Hz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11D051-C46F-4E2A-B12B-C69878CBB064}"/>
              </a:ext>
            </a:extLst>
          </p:cNvPr>
          <p:cNvSpPr txBox="1"/>
          <p:nvPr/>
        </p:nvSpPr>
        <p:spPr>
          <a:xfrm>
            <a:off x="6299453" y="4982693"/>
            <a:ext cx="1129189" cy="413905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0.42 Hz</a:t>
            </a:r>
          </a:p>
        </p:txBody>
      </p:sp>
    </p:spTree>
    <p:extLst>
      <p:ext uri="{BB962C8B-B14F-4D97-AF65-F5344CB8AC3E}">
        <p14:creationId xmlns:p14="http://schemas.microsoft.com/office/powerpoint/2010/main" val="1727124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6F6FA-D3A5-4393-A779-2D2A1589E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Occultation Assessment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0B6D5-66F5-4FD0-9074-FE756173862C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Mars Ionosphere was not detectable during the MarCO radio occultation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Mars Ionosphere could have been detected in 2-way mode but not in 1-way mode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Neutral atmosphere </a:t>
            </a:r>
            <a:r>
              <a:rPr lang="en-US" b="1" dirty="0"/>
              <a:t>could</a:t>
            </a:r>
            <a:r>
              <a:rPr lang="en-US" dirty="0"/>
              <a:t> have been detected </a:t>
            </a:r>
            <a:r>
              <a:rPr lang="en-US" b="1" dirty="0"/>
              <a:t>if </a:t>
            </a:r>
            <a:r>
              <a:rPr lang="en-US" dirty="0"/>
              <a:t>the spacecraft was pointed to Earth at geometric occultation egress &lt;35 km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662B195-0964-48E6-A04E-0F4C8511993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FD2DB0BC-B21C-45C0-87AB-BEBF85CA89C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49D2076-9701-44E4-893E-EE6B98AC59E4}"/>
              </a:ext>
            </a:extLst>
          </p:cNvPr>
          <p:cNvPicPr>
            <a:picLocks noGrp="1"/>
          </p:cNvPicPr>
          <p:nvPr>
            <p:ph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2" y="1817504"/>
            <a:ext cx="4038600" cy="354295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tar: 5 Points 9">
            <a:extLst>
              <a:ext uri="{FF2B5EF4-FFF2-40B4-BE49-F238E27FC236}">
                <a16:creationId xmlns:a16="http://schemas.microsoft.com/office/drawing/2014/main" id="{73D98C05-F522-48F6-B294-D9AC18D8B8B3}"/>
              </a:ext>
            </a:extLst>
          </p:cNvPr>
          <p:cNvSpPr/>
          <p:nvPr/>
        </p:nvSpPr>
        <p:spPr>
          <a:xfrm>
            <a:off x="7821014" y="3345298"/>
            <a:ext cx="314325" cy="314325"/>
          </a:xfrm>
          <a:prstGeom prst="star5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057ECB-AB1E-4837-8887-9E6EF79CCC04}"/>
              </a:ext>
            </a:extLst>
          </p:cNvPr>
          <p:cNvCxnSpPr/>
          <p:nvPr/>
        </p:nvCxnSpPr>
        <p:spPr>
          <a:xfrm>
            <a:off x="7978176" y="3588605"/>
            <a:ext cx="0" cy="1271169"/>
          </a:xfrm>
          <a:prstGeom prst="line">
            <a:avLst/>
          </a:prstGeom>
          <a:ln w="12700" cmpd="sng">
            <a:solidFill>
              <a:schemeClr val="accent5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558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17BCB-990E-4953-A227-9BF2BC181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Stability &amp; Comparison with MRO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4D4442-38B2-4808-95A7-F7446EC95F2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52EE4D8-E240-418B-B6FB-B251071925E0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A57BC2-6F7E-4FCB-920B-BF7D08B7D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218" y="1138383"/>
            <a:ext cx="7561856" cy="53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88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63C1B3B-CFAD-4556-9DCF-55B76754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Future </a:t>
            </a:r>
            <a:r>
              <a:rPr lang="en-US" dirty="0" err="1"/>
              <a:t>SmallSat</a:t>
            </a:r>
            <a:r>
              <a:rPr lang="en-US" dirty="0"/>
              <a:t> Radio Science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E07B4E-A273-4B0D-9483-65319F873CC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52EE4D8-E240-418B-B6FB-B251071925E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1FFD856-CD90-4683-B3D2-64877F751E11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b="1" dirty="0"/>
              <a:t>Frequency Stability – </a:t>
            </a:r>
            <a:r>
              <a:rPr lang="en-US" dirty="0"/>
              <a:t>MarCO’s 1-way signal is not sufficient for precision radio science measurements</a:t>
            </a:r>
          </a:p>
          <a:p>
            <a:pPr lvl="2">
              <a:buFontTx/>
              <a:buChar char="-"/>
            </a:pPr>
            <a:r>
              <a:rPr lang="en-US" dirty="0"/>
              <a:t>Typically, an Ultra Stable Oscillator (USO) is required for precision radio science measurements</a:t>
            </a:r>
          </a:p>
          <a:p>
            <a:pPr lvl="2">
              <a:buFontTx/>
              <a:buChar char="-"/>
            </a:pPr>
            <a:r>
              <a:rPr lang="en-US" dirty="0"/>
              <a:t>USO’s are heavy (1-2 kg) and consume power (1-10 W)</a:t>
            </a:r>
          </a:p>
          <a:p>
            <a:pPr lvl="2">
              <a:buFontTx/>
              <a:buChar char="-"/>
            </a:pPr>
            <a:r>
              <a:rPr lang="en-US" dirty="0"/>
              <a:t>For missions without a USO, </a:t>
            </a:r>
            <a:r>
              <a:rPr lang="en-US" b="1" i="1" dirty="0"/>
              <a:t>2-way occultations are possible </a:t>
            </a:r>
            <a:r>
              <a:rPr lang="en-US" dirty="0"/>
              <a:t>and have been proven on multiple missions (e.g. MRO, Cassini)</a:t>
            </a:r>
          </a:p>
          <a:p>
            <a:endParaRPr lang="en-US" dirty="0"/>
          </a:p>
          <a:p>
            <a:r>
              <a:rPr lang="en-US" b="1" dirty="0"/>
              <a:t>Geometry – </a:t>
            </a:r>
            <a:r>
              <a:rPr lang="en-US" dirty="0"/>
              <a:t>MarCO’s signal was not acquired until well above the atmosphere and in the ionosphere</a:t>
            </a:r>
          </a:p>
          <a:p>
            <a:pPr lvl="2">
              <a:buFontTx/>
              <a:buChar char="-"/>
            </a:pPr>
            <a:r>
              <a:rPr lang="en-US" dirty="0"/>
              <a:t>Ingress occultations are more favorable, particularly in 2-way mode</a:t>
            </a:r>
          </a:p>
          <a:p>
            <a:pPr lvl="2">
              <a:buFontTx/>
              <a:buChar char="-"/>
            </a:pPr>
            <a:r>
              <a:rPr lang="en-US" dirty="0"/>
              <a:t>At other planets, atmosphere is denser and limb tracking maneuvers may be required for deep atmospheric occultations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307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0509BC-7D24-470F-9B29-C731DE44F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8E6ACB-E7E6-4865-87ED-5B2DB9621F5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398463" indent="-398463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MarCO-A Radio Occultation did not detect the Mars atmosphere or ionosphere during the flyby</a:t>
            </a:r>
          </a:p>
          <a:p>
            <a:pPr marL="398463" indent="-398463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An assessment of the MarCO flyby and RO data indicates that the MarCO 2-way data has a stable frequency residual and performance is in the same order of MRO 2-way data.  </a:t>
            </a:r>
          </a:p>
          <a:p>
            <a:pPr marL="398463" indent="-398463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Modeling results suggest that the 2-way MarCO radio signal could have been able to have a positive detection of the atmosphere and ionosphere comparable to MRO </a:t>
            </a:r>
          </a:p>
          <a:p>
            <a:pPr marL="398463" indent="-398463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Frequency residual measurements derived from MarCO X-band radio links confirm that the 1-way X-band data could have detected the neutral atmosphere but not the ionosphere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151F22-889A-48F6-9B2B-5377FE8F6F0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52EE4D8-E240-418B-B6FB-B251071925E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58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B68AE8-7670-4D57-A491-73DF16707CAD}"/>
              </a:ext>
            </a:extLst>
          </p:cNvPr>
          <p:cNvSpPr/>
          <p:nvPr/>
        </p:nvSpPr>
        <p:spPr>
          <a:xfrm>
            <a:off x="2286000" y="455871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-Light"/>
              </a:rPr>
              <a:t>© 2020. California Institute of Technology. Government sponsorship acknowledged.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9816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329&quot;/&gt;&lt;/object&gt;&lt;object type=&quot;3&quot; unique_id=&quot;10004&quot;&gt;&lt;property id=&quot;20148&quot; value=&quot;5&quot;/&gt;&lt;property id=&quot;20300&quot; value=&quot;Slide 2&quot;/&gt;&lt;property id=&quot;20307&quot; value=&quot;351&quot;/&gt;&lt;/object&gt;&lt;object type=&quot;3&quot; unique_id=&quot;10005&quot;&gt;&lt;property id=&quot;20148&quot; value=&quot;5&quot;/&gt;&lt;property id=&quot;20300&quot; value=&quot;Slide 3&quot;/&gt;&lt;property id=&quot;20307&quot; value=&quot;350&quot;/&gt;&lt;/object&gt;&lt;object type=&quot;3&quot; unique_id=&quot;10006&quot;&gt;&lt;property id=&quot;20148&quot; value=&quot;5&quot;/&gt;&lt;property id=&quot;20300&quot; value=&quot;Slide 4&quot;/&gt;&lt;property id=&quot;20307&quot; value=&quot;331&quot;/&gt;&lt;/object&gt;&lt;/object&gt;&lt;object type=&quot;8&quot; unique_id=&quot;10012&quot;&gt;&lt;/object&gt;&lt;/object&gt;&lt;/database&gt;"/>
  <p:tag name="MMPROD_NEXTUNIQUEID" val="10009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SAjpl-BlackTheme-4x3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>
        <a:no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19914</TotalTime>
  <Words>929</Words>
  <Application>Microsoft Office PowerPoint</Application>
  <PresentationFormat>On-screen Show (4:3)</PresentationFormat>
  <Paragraphs>148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PMingLiU</vt:lpstr>
      <vt:lpstr>Arial</vt:lpstr>
      <vt:lpstr>Arial Narrow</vt:lpstr>
      <vt:lpstr>Cambria Math</vt:lpstr>
      <vt:lpstr>Roboto-Light</vt:lpstr>
      <vt:lpstr>Times New Roman</vt:lpstr>
      <vt:lpstr>Wingdings</vt:lpstr>
      <vt:lpstr>NASAjpl-BlackTheme-4x3-vA6</vt:lpstr>
      <vt:lpstr>PowerPoint Presentation</vt:lpstr>
      <vt:lpstr>Outline</vt:lpstr>
      <vt:lpstr>Radio Occultation Geometry</vt:lpstr>
      <vt:lpstr>Occultations &amp; The First Interplanetary Science</vt:lpstr>
      <vt:lpstr>Radio Science at Mars: Classic Results</vt:lpstr>
      <vt:lpstr>Introduction – MarCO Mission</vt:lpstr>
      <vt:lpstr>MarCO Radio Communication </vt:lpstr>
      <vt:lpstr>MarCO Foldable Reflectarray </vt:lpstr>
      <vt:lpstr>Radio Occultation Experiment </vt:lpstr>
      <vt:lpstr>Data Analysis of the MarCO Occultation</vt:lpstr>
      <vt:lpstr>MarCO Occultation Geometry</vt:lpstr>
      <vt:lpstr>Modeling of the MarCO Radio Occultation</vt:lpstr>
      <vt:lpstr>Frequency Performance</vt:lpstr>
      <vt:lpstr>Occultation Assessment</vt:lpstr>
      <vt:lpstr>Frequency Stability &amp; Comparison with MRO</vt:lpstr>
      <vt:lpstr>Impact on Future SmallSat Radio Science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Buccino, Dustin R (US 332K)</cp:lastModifiedBy>
  <cp:revision>535</cp:revision>
  <cp:lastPrinted>2016-07-26T23:14:33Z</cp:lastPrinted>
  <dcterms:created xsi:type="dcterms:W3CDTF">2016-06-29T01:27:10Z</dcterms:created>
  <dcterms:modified xsi:type="dcterms:W3CDTF">2020-04-21T16:48:45Z</dcterms:modified>
</cp:coreProperties>
</file>