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848" r:id="rId2"/>
    <p:sldId id="812" r:id="rId3"/>
    <p:sldId id="877" r:id="rId4"/>
    <p:sldId id="881" r:id="rId5"/>
    <p:sldId id="885" r:id="rId6"/>
    <p:sldId id="910" r:id="rId7"/>
    <p:sldId id="901" r:id="rId8"/>
    <p:sldId id="428" r:id="rId9"/>
    <p:sldId id="429" r:id="rId10"/>
    <p:sldId id="911" r:id="rId11"/>
    <p:sldId id="912" r:id="rId12"/>
    <p:sldId id="913" r:id="rId13"/>
    <p:sldId id="914" r:id="rId14"/>
    <p:sldId id="915" r:id="rId15"/>
    <p:sldId id="890" r:id="rId16"/>
    <p:sldId id="917" r:id="rId17"/>
    <p:sldId id="908" r:id="rId18"/>
    <p:sldId id="909" r:id="rId19"/>
    <p:sldId id="895" r:id="rId20"/>
    <p:sldId id="918" r:id="rId21"/>
    <p:sldId id="906" r:id="rId22"/>
  </p:sldIdLst>
  <p:sldSz cx="9144000" cy="6858000" type="screen4x3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A8B13BCE-2A97-3C4E-99C2-EC80CB66AE0C}">
          <p14:sldIdLst>
            <p14:sldId id="848"/>
            <p14:sldId id="812"/>
            <p14:sldId id="877"/>
            <p14:sldId id="881"/>
            <p14:sldId id="885"/>
            <p14:sldId id="910"/>
            <p14:sldId id="901"/>
            <p14:sldId id="428"/>
            <p14:sldId id="429"/>
            <p14:sldId id="911"/>
            <p14:sldId id="912"/>
            <p14:sldId id="913"/>
            <p14:sldId id="914"/>
            <p14:sldId id="915"/>
            <p14:sldId id="890"/>
            <p14:sldId id="917"/>
            <p14:sldId id="908"/>
            <p14:sldId id="909"/>
            <p14:sldId id="895"/>
            <p14:sldId id="918"/>
            <p14:sldId id="90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328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CCFFCC"/>
    <a:srgbClr val="FFE1E1"/>
    <a:srgbClr val="FFFF66"/>
    <a:srgbClr val="FFCDCD"/>
    <a:srgbClr val="F9FFC3"/>
    <a:srgbClr val="FDFF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20" autoAdjust="0"/>
    <p:restoredTop sz="96094" autoAdjust="0"/>
  </p:normalViewPr>
  <p:slideViewPr>
    <p:cSldViewPr snapToGrid="0" snapToObjects="1">
      <p:cViewPr varScale="1">
        <p:scale>
          <a:sx n="117" d="100"/>
          <a:sy n="117" d="100"/>
        </p:scale>
        <p:origin x="1288" y="184"/>
      </p:cViewPr>
      <p:guideLst>
        <p:guide orient="horz" pos="2328"/>
        <p:guide pos="2880"/>
        <p:guide orient="horz" pos="2160"/>
      </p:guideLst>
    </p:cSldViewPr>
  </p:slideViewPr>
  <p:outlineViewPr>
    <p:cViewPr>
      <p:scale>
        <a:sx n="33" d="100"/>
        <a:sy n="33" d="100"/>
      </p:scale>
      <p:origin x="0" y="146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3163"/>
    </p:cViewPr>
  </p:sorterViewPr>
  <p:notesViewPr>
    <p:cSldViewPr snapToGrid="0" snapToObjects="1" showGuides="1">
      <p:cViewPr varScale="1">
        <p:scale>
          <a:sx n="114" d="100"/>
          <a:sy n="114" d="100"/>
        </p:scale>
        <p:origin x="-2968" y="-11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C9C5287A-1FBC-BB49-B59B-11A5207498CF}" type="datetimeFigureOut">
              <a:rPr lang="en-US" smtClean="0"/>
              <a:pPr/>
              <a:t>5/6/20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A2AD7A7B-32BF-7A4A-9BE1-DB7A38A9D2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3485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D17217A7-0E04-B74F-A1E8-12EDF4B7B299}" type="datetimeFigureOut">
              <a:rPr lang="en-US" smtClean="0"/>
              <a:pPr/>
              <a:t>5/6/20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A4A0D113-E29E-AE49-BB5D-BE5EB9CCB6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81153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0D113-E29E-AE49-BB5D-BE5EB9CCB69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50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0D113-E29E-AE49-BB5D-BE5EB9CCB69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914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-DMA Done/Ready (and subsequently</a:t>
            </a:r>
            <a:r>
              <a:rPr lang="en-US" baseline="0" dirty="0"/>
              <a:t> </a:t>
            </a:r>
            <a:r>
              <a:rPr lang="en-US" baseline="0" dirty="0" err="1"/>
              <a:t>Tx</a:t>
            </a:r>
            <a:r>
              <a:rPr lang="en-US" baseline="0" dirty="0"/>
              <a:t> Data) will only occur in </a:t>
            </a:r>
            <a:r>
              <a:rPr lang="en-US" baseline="0" dirty="0" err="1"/>
              <a:t>Tx</a:t>
            </a:r>
            <a:r>
              <a:rPr lang="en-US" baseline="0" dirty="0"/>
              <a:t>-Only and </a:t>
            </a:r>
            <a:r>
              <a:rPr lang="en-US" baseline="0" dirty="0" err="1"/>
              <a:t>Tx</a:t>
            </a:r>
            <a:r>
              <a:rPr lang="en-US" baseline="0" dirty="0"/>
              <a:t>/Rx modes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0D113-E29E-AE49-BB5D-BE5EB9CCB69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3649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0D113-E29E-AE49-BB5D-BE5EB9CCB698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4427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“real-time” refers to 7+ min delay from Mars</a:t>
            </a:r>
            <a:endParaRPr lang="en-US" baseline="0" dirty="0"/>
          </a:p>
          <a:p>
            <a:pPr marL="171450" indent="-171450">
              <a:buFontTx/>
              <a:buChar char="-"/>
            </a:pPr>
            <a:r>
              <a:rPr lang="en-US" dirty="0"/>
              <a:t>MRO is reliable open-loop recording of EDL data and verification of </a:t>
            </a:r>
            <a:r>
              <a:rPr lang="en-US" dirty="0" err="1"/>
              <a:t>InSight</a:t>
            </a:r>
            <a:r>
              <a:rPr lang="en-US" dirty="0"/>
              <a:t> landing success, but goes behind Mars</a:t>
            </a:r>
            <a:r>
              <a:rPr lang="en-US" baseline="0" dirty="0"/>
              <a:t> just after EDL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Emphasize that </a:t>
            </a:r>
            <a:r>
              <a:rPr lang="en-US" baseline="0" dirty="0" err="1"/>
              <a:t>MarCO</a:t>
            </a:r>
            <a:r>
              <a:rPr lang="en-US" baseline="0" dirty="0"/>
              <a:t> is flyby – doesn’t enter Mars orbit or land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22C9B9-DB64-4A5F-A892-B482D7D7552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2562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0D113-E29E-AE49-BB5D-BE5EB9CCB698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326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5650" y="6594247"/>
            <a:ext cx="743878" cy="2426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A9CC2-EF64-AC47-BD92-282D5E7C1A7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825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28" y="151038"/>
            <a:ext cx="6985936" cy="4380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517" y="721257"/>
            <a:ext cx="8741107" cy="58220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5650" y="6594247"/>
            <a:ext cx="743878" cy="2426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A9CC2-EF64-AC47-BD92-282D5E7C1A7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714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5650" y="6594247"/>
            <a:ext cx="743878" cy="2426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A9CC2-EF64-AC47-BD92-282D5E7C1A7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370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5650" y="6594247"/>
            <a:ext cx="743878" cy="2426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A9CC2-EF64-AC47-BD92-282D5E7C1A7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131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375650" y="6594247"/>
            <a:ext cx="743878" cy="2426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A9CC2-EF64-AC47-BD92-282D5E7C1A7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850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5650" y="6594247"/>
            <a:ext cx="743878" cy="2426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A9CC2-EF64-AC47-BD92-282D5E7C1A7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60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5650" y="6594247"/>
            <a:ext cx="743878" cy="2426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A9CC2-EF64-AC47-BD92-282D5E7C1A7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838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8962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8896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85101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5650" y="6594247"/>
            <a:ext cx="743878" cy="2426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A9CC2-EF64-AC47-BD92-282D5E7C1A7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25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5650" y="6594247"/>
            <a:ext cx="743878" cy="2426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A9CC2-EF64-AC47-BD92-282D5E7C1A7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248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341088" y="1548191"/>
            <a:ext cx="8364762" cy="4744660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20979" y="325011"/>
            <a:ext cx="8593211" cy="62714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400" b="1" i="0" cap="none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4439417-D57B-45D4-95A9-B7DB90AF622B}" type="datetime1">
              <a:rPr lang="en-US" smtClean="0"/>
              <a:t>5/6/20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95819BC3-7E48-734B-B255-F05E5B7339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585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90E1C2C-03B8-F04D-977E-A6206B9D64B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799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21728" y="85724"/>
            <a:ext cx="6985936" cy="4380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896350"/>
            <a:ext cx="8229600" cy="52298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2113619" y="6546299"/>
            <a:ext cx="49167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0" i="1" u="none" strike="noStrike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Copyright ©2020 California Institute of Technology. Government Sponsorship Acknowledged.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5650" y="6594247"/>
            <a:ext cx="743878" cy="2426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A9CC2-EF64-AC47-BD92-282D5E7C1A7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35" descr="RGB_Color small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442" y="97019"/>
            <a:ext cx="533515" cy="445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 userDrawn="1"/>
        </p:nvSpPr>
        <p:spPr>
          <a:xfrm>
            <a:off x="7431001" y="97019"/>
            <a:ext cx="173891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en-US" sz="1150" dirty="0">
                <a:solidFill>
                  <a:schemeClr val="bg1"/>
                </a:solidFill>
                <a:latin typeface="Calibri"/>
              </a:rPr>
              <a:t>Jet Propulsion Laboratory</a:t>
            </a:r>
          </a:p>
          <a:p>
            <a:pPr defTabSz="457200"/>
            <a:r>
              <a:rPr lang="en-US" sz="900" dirty="0">
                <a:solidFill>
                  <a:schemeClr val="bg1"/>
                </a:solidFill>
                <a:latin typeface="Calibri"/>
              </a:rPr>
              <a:t>California Institute of Technology</a:t>
            </a:r>
          </a:p>
        </p:txBody>
      </p:sp>
    </p:spTree>
    <p:extLst>
      <p:ext uri="{BB962C8B-B14F-4D97-AF65-F5344CB8AC3E}">
        <p14:creationId xmlns:p14="http://schemas.microsoft.com/office/powerpoint/2010/main" val="576498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tiff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35.png"/><Relationship Id="rId3" Type="http://schemas.openxmlformats.org/officeDocument/2006/relationships/image" Target="../media/image14.jpeg"/><Relationship Id="rId7" Type="http://schemas.openxmlformats.org/officeDocument/2006/relationships/image" Target="../media/image13.jpeg"/><Relationship Id="rId12" Type="http://schemas.openxmlformats.org/officeDocument/2006/relationships/image" Target="../media/image34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3.png"/><Relationship Id="rId5" Type="http://schemas.openxmlformats.org/officeDocument/2006/relationships/image" Target="../media/image29.png"/><Relationship Id="rId15" Type="http://schemas.openxmlformats.org/officeDocument/2006/relationships/image" Target="../media/image37.jpeg"/><Relationship Id="rId10" Type="http://schemas.openxmlformats.org/officeDocument/2006/relationships/image" Target="../media/image32.emf"/><Relationship Id="rId4" Type="http://schemas.openxmlformats.org/officeDocument/2006/relationships/image" Target="../media/image28.png"/><Relationship Id="rId9" Type="http://schemas.openxmlformats.org/officeDocument/2006/relationships/image" Target="../media/image31.png"/><Relationship Id="rId14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6788" y="4350188"/>
            <a:ext cx="2127688" cy="159729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676607">
            <a:off x="3114128" y="1901985"/>
            <a:ext cx="3168038" cy="2326131"/>
          </a:xfrm>
          <a:prstGeom prst="rect">
            <a:avLst/>
          </a:prstGeom>
        </p:spPr>
      </p:pic>
      <p:pic>
        <p:nvPicPr>
          <p:cNvPr id="14" name="Picture 2" descr="Image of IRIS cubesat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76" r="11366"/>
          <a:stretch/>
        </p:blipFill>
        <p:spPr bwMode="auto">
          <a:xfrm>
            <a:off x="6387287" y="2372135"/>
            <a:ext cx="2680512" cy="2327320"/>
          </a:xfrm>
          <a:prstGeom prst="rect">
            <a:avLst/>
          </a:prstGeom>
          <a:noFill/>
          <a:effectLst>
            <a:glow rad="635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FB4280F5-86DB-3F40-915F-AABA26A7E8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740" y="5791219"/>
            <a:ext cx="8245103" cy="879263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</a:rPr>
              <a:t>Presenter: Mazen Shihabi*</a:t>
            </a:r>
          </a:p>
          <a:p>
            <a:pPr algn="l"/>
            <a:r>
              <a:rPr lang="en-US" sz="2000" dirty="0">
                <a:solidFill>
                  <a:schemeClr val="bg1"/>
                </a:solidFill>
              </a:rPr>
              <a:t>Co-authors: C. Duncan*, Z. </a:t>
            </a:r>
            <a:r>
              <a:rPr lang="en-US" sz="2000" dirty="0" err="1">
                <a:solidFill>
                  <a:schemeClr val="bg1"/>
                </a:solidFill>
              </a:rPr>
              <a:t>Towfic</a:t>
            </a:r>
            <a:r>
              <a:rPr lang="en-US" sz="2000" dirty="0">
                <a:solidFill>
                  <a:schemeClr val="bg1"/>
                </a:solidFill>
              </a:rPr>
              <a:t>*, B. </a:t>
            </a:r>
            <a:r>
              <a:rPr lang="en-US" sz="2000" dirty="0" err="1">
                <a:solidFill>
                  <a:schemeClr val="bg1"/>
                </a:solidFill>
              </a:rPr>
              <a:t>Burgett</a:t>
            </a:r>
            <a:r>
              <a:rPr lang="en-US" sz="2000" dirty="0">
                <a:solidFill>
                  <a:schemeClr val="bg1"/>
                </a:solidFill>
              </a:rPr>
              <a:t>*, S. Holmes*, M. Chase*, and D. Sorensen^</a:t>
            </a:r>
          </a:p>
          <a:p>
            <a:pPr algn="l"/>
            <a:r>
              <a:rPr lang="en-US" sz="2000" dirty="0">
                <a:solidFill>
                  <a:schemeClr val="bg1"/>
                </a:solidFill>
              </a:rPr>
              <a:t>*Jet Propulsion Laboratory, Caltech                  ^Space Dynamics Lab, Utah State University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813BE66-47BC-B54C-9B66-FC07332746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8309" y="408037"/>
            <a:ext cx="8547622" cy="1364589"/>
          </a:xfrm>
        </p:spPr>
        <p:txBody>
          <a:bodyPr>
            <a:normAutofit fontScale="90000"/>
          </a:bodyPr>
          <a:lstStyle/>
          <a:p>
            <a:r>
              <a:rPr lang="en-US" sz="44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Iris Deep-Space Transponder for Artemis-1 Payloads</a:t>
            </a:r>
            <a:endParaRPr lang="en-US" sz="44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AD600616-0271-B64E-AE10-2C21ED3E7A93}"/>
              </a:ext>
            </a:extLst>
          </p:cNvPr>
          <p:cNvSpPr txBox="1">
            <a:spLocks/>
          </p:cNvSpPr>
          <p:nvPr/>
        </p:nvSpPr>
        <p:spPr>
          <a:xfrm>
            <a:off x="2158957" y="2279399"/>
            <a:ext cx="4375071" cy="19072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FFFF00"/>
                </a:solidFill>
              </a:rPr>
              <a:t>Inter-Planetary Small Satellite Conference</a:t>
            </a:r>
          </a:p>
          <a:p>
            <a:r>
              <a:rPr lang="en-US" sz="2400" dirty="0">
                <a:solidFill>
                  <a:srgbClr val="FFFF00"/>
                </a:solidFill>
              </a:rPr>
              <a:t>Pasadena, California</a:t>
            </a:r>
          </a:p>
          <a:p>
            <a:r>
              <a:rPr lang="en-US" sz="2400" dirty="0">
                <a:solidFill>
                  <a:srgbClr val="FFFF00"/>
                </a:solidFill>
              </a:rPr>
              <a:t>11-12 May 2020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310" y="2532397"/>
            <a:ext cx="1755800" cy="153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5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536" y="1014888"/>
            <a:ext cx="8671526" cy="5471638"/>
          </a:xfrm>
        </p:spPr>
        <p:txBody>
          <a:bodyPr>
            <a:normAutofit fontScale="77500" lnSpcReduction="20000"/>
          </a:bodyPr>
          <a:lstStyle/>
          <a:p>
            <a:r>
              <a:rPr lang="en-US" sz="3200" dirty="0"/>
              <a:t>History of Iris</a:t>
            </a:r>
          </a:p>
          <a:p>
            <a:pPr lvl="1"/>
            <a:r>
              <a:rPr lang="en-US" sz="2800" dirty="0"/>
              <a:t>V 1.0 (INSPIRE Version), V 2.0 (</a:t>
            </a:r>
            <a:r>
              <a:rPr lang="en-US" sz="2800" dirty="0" err="1"/>
              <a:t>MarCO</a:t>
            </a:r>
            <a:r>
              <a:rPr lang="en-US" sz="2800" dirty="0"/>
              <a:t> Version), &amp; V 2.1 (Artemis -1 “formerly EM-1” Version)</a:t>
            </a:r>
          </a:p>
          <a:p>
            <a:r>
              <a:rPr lang="en-US" sz="3200" dirty="0"/>
              <a:t>V 2.2 (Enhanced version of V 2.1 that also is available to Artemis-1 CubeSat Missions)</a:t>
            </a:r>
            <a:endParaRPr lang="en-US" sz="2800" dirty="0"/>
          </a:p>
          <a:p>
            <a:r>
              <a:rPr lang="en-US" sz="3200" dirty="0"/>
              <a:t>High Level Design Description: HW, SW, and available modes</a:t>
            </a:r>
          </a:p>
          <a:p>
            <a:r>
              <a:rPr lang="en-US" sz="3200" dirty="0"/>
              <a:t>Performance Testing at DSN Testing Facility DTF-21 </a:t>
            </a:r>
            <a:endParaRPr lang="en-US" sz="2800" dirty="0"/>
          </a:p>
          <a:p>
            <a:pPr lvl="1"/>
            <a:r>
              <a:rPr lang="en-US" sz="2800" dirty="0"/>
              <a:t>Over-the-Air Programmability</a:t>
            </a:r>
          </a:p>
          <a:p>
            <a:pPr lvl="1"/>
            <a:r>
              <a:rPr lang="en-US" sz="2800" dirty="0"/>
              <a:t> Pseudo-Noise (PN) Delta DOR &amp; PN Regenerative Ranging</a:t>
            </a:r>
          </a:p>
          <a:p>
            <a:pPr lvl="1"/>
            <a:r>
              <a:rPr lang="en-US" sz="2800" dirty="0"/>
              <a:t>Higher Downlink &amp; Uplink data rates</a:t>
            </a:r>
          </a:p>
          <a:p>
            <a:pPr lvl="1"/>
            <a:r>
              <a:rPr lang="en-US" sz="2800" dirty="0"/>
              <a:t>QPSK and OQPSK</a:t>
            </a:r>
          </a:p>
          <a:p>
            <a:r>
              <a:rPr lang="en-US" sz="3200" dirty="0"/>
              <a:t>Missions used/using Iris</a:t>
            </a:r>
          </a:p>
          <a:p>
            <a:pPr lvl="1"/>
            <a:r>
              <a:rPr lang="en-US" sz="2800" dirty="0" err="1"/>
              <a:t>MarCOs</a:t>
            </a:r>
            <a:r>
              <a:rPr lang="en-US" sz="2800" dirty="0"/>
              <a:t>, and Artemis-1 (formerly EM-1) </a:t>
            </a:r>
            <a:endParaRPr lang="en-US" sz="3200" dirty="0"/>
          </a:p>
          <a:p>
            <a:r>
              <a:rPr lang="en-US" sz="3200" dirty="0"/>
              <a:t>Future Enhancements that are considered for Lunar Communication and navigation applications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BFA9CC2-EF64-AC47-BD92-282D5E7C1A7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312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47874" y="316599"/>
            <a:ext cx="6985936" cy="438037"/>
          </a:xfrm>
        </p:spPr>
        <p:txBody>
          <a:bodyPr>
            <a:normAutofit fontScale="90000"/>
          </a:bodyPr>
          <a:lstStyle/>
          <a:p>
            <a:r>
              <a:rPr lang="en-US" dirty="0"/>
              <a:t>What is in the name Iris (I</a:t>
            </a:r>
            <a:r>
              <a:rPr lang="el-GR" dirty="0"/>
              <a:t>ρις</a:t>
            </a:r>
            <a:r>
              <a:rPr lang="en-US" dirty="0"/>
              <a:t>)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553764" y="1390254"/>
            <a:ext cx="5153136" cy="4525963"/>
          </a:xfrm>
        </p:spPr>
        <p:txBody>
          <a:bodyPr>
            <a:normAutofit/>
          </a:bodyPr>
          <a:lstStyle/>
          <a:p>
            <a:r>
              <a:rPr lang="en-US" dirty="0"/>
              <a:t>Not an acronym</a:t>
            </a:r>
          </a:p>
          <a:p>
            <a:r>
              <a:rPr lang="en-US" dirty="0"/>
              <a:t>Iris – a goddess associated with communication, messages, the rainbow and new endeavors</a:t>
            </a:r>
          </a:p>
          <a:p>
            <a:r>
              <a:rPr lang="en-US" dirty="0"/>
              <a:t>“Little Sister” to Electra</a:t>
            </a:r>
          </a:p>
          <a:p>
            <a:pPr lvl="1"/>
            <a:r>
              <a:rPr lang="en-US" dirty="0"/>
              <a:t>Electra is a JPL SDR UHF Relay Radio.</a:t>
            </a:r>
          </a:p>
          <a:p>
            <a:r>
              <a:rPr lang="en-US" dirty="0"/>
              <a:t>Cousin of Cassandra (</a:t>
            </a:r>
            <a:r>
              <a:rPr lang="en-US" dirty="0" err="1"/>
              <a:t>Cassy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Ground Support Equipment (GSE) that is used for testing Iris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411679" y="5779295"/>
            <a:ext cx="1600200" cy="273844"/>
          </a:xfrm>
          <a:prstGeom prst="rect">
            <a:avLst/>
          </a:prstGeom>
        </p:spPr>
        <p:txBody>
          <a:bodyPr/>
          <a:lstStyle/>
          <a:p>
            <a:fld id="{3BFA9CC2-EF64-AC47-BD92-282D5E7C1A7B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74" y="1235319"/>
            <a:ext cx="2159161" cy="355657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85747" y="5093765"/>
            <a:ext cx="29146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>
                <a:solidFill>
                  <a:srgbClr val="FFC000"/>
                </a:solidFill>
              </a:rPr>
              <a:t>The Iris: an Illuminated Souvenir (1852)</a:t>
            </a:r>
            <a:r>
              <a:rPr lang="en-US" sz="900" dirty="0">
                <a:solidFill>
                  <a:srgbClr val="FFC000"/>
                </a:solidFill>
              </a:rPr>
              <a:t>, upload.wikimedia.org/</a:t>
            </a:r>
            <a:r>
              <a:rPr lang="en-US" sz="900" dirty="0" err="1">
                <a:solidFill>
                  <a:srgbClr val="FFC000"/>
                </a:solidFill>
              </a:rPr>
              <a:t>wikipedia</a:t>
            </a:r>
            <a:r>
              <a:rPr lang="en-US" sz="900" dirty="0">
                <a:solidFill>
                  <a:srgbClr val="FFC000"/>
                </a:solidFill>
              </a:rPr>
              <a:t>/commons/4/49/1852_Iris_Illuminated_Souvenir.png.</a:t>
            </a:r>
          </a:p>
          <a:p>
            <a:r>
              <a:rPr lang="en-US" sz="900" dirty="0">
                <a:solidFill>
                  <a:srgbClr val="FFC000"/>
                </a:solidFill>
              </a:rPr>
              <a:t>Public Domain </a:t>
            </a:r>
          </a:p>
        </p:txBody>
      </p:sp>
    </p:spTree>
    <p:extLst>
      <p:ext uri="{BB962C8B-B14F-4D97-AF65-F5344CB8AC3E}">
        <p14:creationId xmlns:p14="http://schemas.microsoft.com/office/powerpoint/2010/main" val="3835537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01FE82F3-9B96-114E-96A4-93909DBA32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5128" y="772496"/>
            <a:ext cx="2888001" cy="40233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62A9A0-CB65-1A47-ABF0-751534E20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Iris Transponder Evolution History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1EB1B3-5671-1E40-A4C9-D46F6BFF7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BFA9CC2-EF64-AC47-BD92-282D5E7C1A7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8D9776-B327-3543-B115-D587F2251ACB}"/>
              </a:ext>
            </a:extLst>
          </p:cNvPr>
          <p:cNvSpPr txBox="1"/>
          <p:nvPr/>
        </p:nvSpPr>
        <p:spPr>
          <a:xfrm>
            <a:off x="96716" y="723437"/>
            <a:ext cx="4317018" cy="507831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80967" indent="-380967">
              <a:buFont typeface="Arial" panose="020B0604020202020204" pitchFamily="34" charset="0"/>
              <a:buChar char="•"/>
            </a:pPr>
            <a:r>
              <a:rPr lang="en-US" b="1" u="sng" dirty="0"/>
              <a:t>Iris V1.0</a:t>
            </a:r>
            <a:r>
              <a:rPr lang="en-US" dirty="0"/>
              <a:t>: To extend CubeSat/SmallSat deep space capability, JPL introduced the Interplanetary NanoSpacecraft Pathfinder In Relevant Environment (INSPIRE) mission</a:t>
            </a:r>
            <a:r>
              <a:rPr lang="en-US" baseline="30000" dirty="0"/>
              <a:t>1</a:t>
            </a:r>
            <a:r>
              <a:rPr lang="en-US" dirty="0"/>
              <a:t>, coupled with the first-generation of Iris deep-space transponder</a:t>
            </a:r>
            <a:r>
              <a:rPr lang="en-US" baseline="30000" dirty="0"/>
              <a:t>2</a:t>
            </a:r>
            <a:r>
              <a:rPr lang="en-US" dirty="0"/>
              <a:t>. Modular Design (4-slices)</a:t>
            </a:r>
            <a:endParaRPr lang="en-US" b="1" dirty="0"/>
          </a:p>
          <a:p>
            <a:endParaRPr lang="en-US" b="1" dirty="0"/>
          </a:p>
          <a:p>
            <a:pPr marL="380967" indent="-380967">
              <a:buFont typeface="Arial" panose="020B0604020202020204" pitchFamily="34" charset="0"/>
              <a:buChar char="•"/>
            </a:pPr>
            <a:r>
              <a:rPr lang="en-US" b="1" u="sng" dirty="0"/>
              <a:t>Iris V2.0</a:t>
            </a:r>
            <a:r>
              <a:rPr lang="en-US" dirty="0"/>
              <a:t>: The radio was further developed, matured, and in 2018 successfully flown onboard Mars Cube One (MarCO), to support InSight’s Mars Entry, Descent, and Landing (EDL)</a:t>
            </a:r>
            <a:r>
              <a:rPr lang="en-US" baseline="30000" dirty="0"/>
              <a:t>3</a:t>
            </a:r>
            <a:r>
              <a:rPr lang="en-US" dirty="0"/>
              <a:t>. Five slices (including an UHF receive slice).</a:t>
            </a:r>
            <a:endParaRPr lang="en-US" b="1" dirty="0"/>
          </a:p>
          <a:p>
            <a:endParaRPr lang="en-US" b="1" dirty="0"/>
          </a:p>
          <a:p>
            <a:pPr marL="380967" indent="-380967">
              <a:buFont typeface="Arial" panose="020B0604020202020204" pitchFamily="34" charset="0"/>
              <a:buChar char="•"/>
            </a:pPr>
            <a:r>
              <a:rPr lang="en-US" b="1" u="sng" dirty="0"/>
              <a:t>Iris V2.1</a:t>
            </a:r>
            <a:r>
              <a:rPr lang="en-US" dirty="0"/>
              <a:t>: The latest version of Iris includes design updates that support Artemis-1 CubeSats missions</a:t>
            </a:r>
            <a:r>
              <a:rPr lang="en-US" baseline="30000" dirty="0"/>
              <a:t>4</a:t>
            </a:r>
            <a:r>
              <a:rPr lang="en-US" dirty="0"/>
              <a:t>.</a:t>
            </a:r>
            <a:endParaRPr lang="en-US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EE6122-5BC0-8340-A679-8A0F3DE237D4}"/>
              </a:ext>
            </a:extLst>
          </p:cNvPr>
          <p:cNvSpPr txBox="1"/>
          <p:nvPr/>
        </p:nvSpPr>
        <p:spPr>
          <a:xfrm>
            <a:off x="203392" y="5857511"/>
            <a:ext cx="8521508" cy="90024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baseline="30000" dirty="0"/>
              <a:t>1</a:t>
            </a:r>
            <a:r>
              <a:rPr lang="en-US" sz="1050" dirty="0"/>
              <a:t> A. Klesh et al., “INSPIRE: Interplanetary NanoSpacecraft Pathfinder In Relevant Environment,” in </a:t>
            </a:r>
            <a:r>
              <a:rPr lang="en-US" sz="1050" i="1" dirty="0"/>
              <a:t>AIAA SPACE Conf. and Expo.</a:t>
            </a:r>
            <a:r>
              <a:rPr lang="en-US" sz="1050" dirty="0"/>
              <a:t>, San Diego, CA, 2013.</a:t>
            </a:r>
          </a:p>
          <a:p>
            <a:r>
              <a:rPr lang="en-US" sz="1050" baseline="30000" dirty="0"/>
              <a:t>2</a:t>
            </a:r>
            <a:r>
              <a:rPr lang="en-US" sz="1050" dirty="0"/>
              <a:t> C. B. Duncan et al., “Iris Transponder – Communications and Navigation for Deep Space”, in </a:t>
            </a:r>
            <a:r>
              <a:rPr lang="en-US" sz="1050" i="1" dirty="0"/>
              <a:t>Small Satellite Conf.</a:t>
            </a:r>
            <a:r>
              <a:rPr lang="en-US" sz="1050" dirty="0"/>
              <a:t>, Logan, UT, 2014.</a:t>
            </a:r>
          </a:p>
          <a:p>
            <a:r>
              <a:rPr lang="en-US" sz="1050" baseline="30000" dirty="0"/>
              <a:t>3</a:t>
            </a:r>
            <a:r>
              <a:rPr lang="en-US" sz="1050" dirty="0"/>
              <a:t> A. Klesh et al., “MarCO: Early Operations of the First CubeSats to Mars,” in </a:t>
            </a:r>
            <a:r>
              <a:rPr lang="en-US" sz="1050" i="1" dirty="0"/>
              <a:t>Small Satellite Conf.</a:t>
            </a:r>
            <a:r>
              <a:rPr lang="en-US" sz="1050" dirty="0"/>
              <a:t>, Logan, UT, 2018.</a:t>
            </a:r>
          </a:p>
          <a:p>
            <a:r>
              <a:rPr lang="en-US" sz="1050" baseline="30000" dirty="0"/>
              <a:t>4</a:t>
            </a:r>
            <a:r>
              <a:rPr lang="en-US" sz="1050" dirty="0"/>
              <a:t> M. M. Kobayashi et al., “Iris Deep-Space Transponder for SLS EM-1 CubeSat Secondary Payloads”, IEEE Aerospace and Electronic Systems Magazine, Volume 34, Issue 9, pp 34-44, September 1, 2019.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0D8EC8-16AC-1A49-BF0E-598C9174D4C9}"/>
              </a:ext>
            </a:extLst>
          </p:cNvPr>
          <p:cNvSpPr txBox="1"/>
          <p:nvPr/>
        </p:nvSpPr>
        <p:spPr>
          <a:xfrm>
            <a:off x="6093150" y="5107158"/>
            <a:ext cx="2490768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100"/>
            </a:lvl1pPr>
          </a:lstStyle>
          <a:p>
            <a:r>
              <a:rPr lang="en-US" b="1" dirty="0"/>
              <a:t>Iris V2.1 Key Specifications</a:t>
            </a:r>
            <a:r>
              <a:rPr lang="en-US" b="1" baseline="30000" dirty="0"/>
              <a:t>4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003F827-7F81-FD4C-BD00-759642897F9A}"/>
              </a:ext>
            </a:extLst>
          </p:cNvPr>
          <p:cNvGrpSpPr/>
          <p:nvPr/>
        </p:nvGrpSpPr>
        <p:grpSpPr>
          <a:xfrm>
            <a:off x="4172237" y="710198"/>
            <a:ext cx="2003920" cy="5032607"/>
            <a:chOff x="4321099" y="710198"/>
            <a:chExt cx="2003920" cy="503260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1A92097-14B1-C849-9AFD-2508BB4C596C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11550" y="2406898"/>
              <a:ext cx="1371600" cy="13716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C8DBDD8-1BF2-6B43-A487-D83C70F25255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21830" y="4040577"/>
              <a:ext cx="1371600" cy="13716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3C4AC30-96DC-A348-A20C-35E69038701B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673435" y="710198"/>
              <a:ext cx="1371600" cy="137160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2D01436-4D21-8D49-BE79-643583CF0E8E}"/>
                </a:ext>
              </a:extLst>
            </p:cNvPr>
            <p:cNvSpPr txBox="1"/>
            <p:nvPr/>
          </p:nvSpPr>
          <p:spPr>
            <a:xfrm>
              <a:off x="4484915" y="2135281"/>
              <a:ext cx="183477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</a:rPr>
                <a:t>Iris V1.0 Stack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06E3976-A04E-7E47-AC92-A4D03758EC6C}"/>
                </a:ext>
              </a:extLst>
            </p:cNvPr>
            <p:cNvSpPr txBox="1"/>
            <p:nvPr/>
          </p:nvSpPr>
          <p:spPr>
            <a:xfrm>
              <a:off x="4490242" y="3806010"/>
              <a:ext cx="183477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</a:rPr>
                <a:t>Iris V2.0 Stack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61F87BC-7B8F-0143-BA44-AC337AD81039}"/>
                </a:ext>
              </a:extLst>
            </p:cNvPr>
            <p:cNvSpPr txBox="1"/>
            <p:nvPr/>
          </p:nvSpPr>
          <p:spPr>
            <a:xfrm>
              <a:off x="4321099" y="5481195"/>
              <a:ext cx="183477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</a:rPr>
                <a:t>Iris V2.1  Stack</a:t>
              </a: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A5768D51-C057-344B-84A3-4335ED848A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3429000"/>
            <a:ext cx="0" cy="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8B08E22-0656-9C43-9710-7D1EA10C88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400" y="3581400"/>
            <a:ext cx="0" cy="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24573" y="667842"/>
            <a:ext cx="149252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10.1 x 10.1 x 4.5 cm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38590" y="4064409"/>
            <a:ext cx="149252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10.1 x 10.1 x 5.6 cm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45598" y="2400903"/>
            <a:ext cx="149252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10.1 x 10.1 x 7.5 cm</a:t>
            </a:r>
          </a:p>
        </p:txBody>
      </p:sp>
    </p:spTree>
    <p:extLst>
      <p:ext uri="{BB962C8B-B14F-4D97-AF65-F5344CB8AC3E}">
        <p14:creationId xmlns:p14="http://schemas.microsoft.com/office/powerpoint/2010/main" val="4087436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Artemis-1 Iris (V2.1)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6F0468D6-51AA-42C8-8BEA-5150B791FDDB}" type="slidenum">
              <a:rPr lang="en-US" smtClean="0"/>
              <a:t>5</a:t>
            </a:fld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99755" y="676781"/>
            <a:ext cx="3783261" cy="5472999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The only small deep space transponder that is compatible with the NASA standard deep space signal and protocol stack. </a:t>
            </a:r>
          </a:p>
          <a:p>
            <a:r>
              <a:rPr lang="en-US" dirty="0">
                <a:solidFill>
                  <a:schemeClr val="bg1"/>
                </a:solidFill>
              </a:rPr>
              <a:t>Four slices:</a:t>
            </a:r>
          </a:p>
          <a:p>
            <a:pPr lvl="1"/>
            <a:r>
              <a:rPr lang="en-US" sz="2600" dirty="0">
                <a:solidFill>
                  <a:schemeClr val="bg1"/>
                </a:solidFill>
              </a:rPr>
              <a:t>Digital: </a:t>
            </a:r>
            <a:r>
              <a:rPr lang="en-US" sz="2600" dirty="0" err="1">
                <a:solidFill>
                  <a:schemeClr val="bg1"/>
                </a:solidFill>
              </a:rPr>
              <a:t>Virtex</a:t>
            </a:r>
            <a:r>
              <a:rPr lang="en-US" sz="2600" dirty="0">
                <a:solidFill>
                  <a:schemeClr val="bg1"/>
                </a:solidFill>
              </a:rPr>
              <a:t> 6 (Defense-grade) with embedded CPU (SPARC V8: LEON3-FT softcore) running at 50 MHz</a:t>
            </a:r>
          </a:p>
          <a:p>
            <a:pPr lvl="1"/>
            <a:r>
              <a:rPr lang="en-US" sz="2600" dirty="0">
                <a:solidFill>
                  <a:schemeClr val="bg1"/>
                </a:solidFill>
              </a:rPr>
              <a:t>Power Supply Board</a:t>
            </a:r>
          </a:p>
          <a:p>
            <a:pPr lvl="1"/>
            <a:r>
              <a:rPr lang="en-US" sz="2600" dirty="0">
                <a:solidFill>
                  <a:schemeClr val="bg1"/>
                </a:solidFill>
              </a:rPr>
              <a:t>X-Band Exciter</a:t>
            </a:r>
          </a:p>
          <a:p>
            <a:pPr lvl="1"/>
            <a:r>
              <a:rPr lang="en-US" sz="2600" dirty="0">
                <a:solidFill>
                  <a:schemeClr val="bg1"/>
                </a:solidFill>
              </a:rPr>
              <a:t>X-Band Receiver</a:t>
            </a:r>
          </a:p>
          <a:p>
            <a:r>
              <a:rPr lang="en-US" sz="3000" dirty="0">
                <a:solidFill>
                  <a:schemeClr val="bg1"/>
                </a:solidFill>
              </a:rPr>
              <a:t>1 MHz SPI Interface</a:t>
            </a:r>
          </a:p>
          <a:p>
            <a:r>
              <a:rPr lang="en-US" dirty="0">
                <a:solidFill>
                  <a:schemeClr val="bg1"/>
                </a:solidFill>
              </a:rPr>
              <a:t>2-ch LNA: </a:t>
            </a:r>
            <a:r>
              <a:rPr lang="en-US" sz="2600" dirty="0">
                <a:solidFill>
                  <a:schemeClr val="bg1"/>
                </a:solidFill>
              </a:rPr>
              <a:t>7 x 4.8 x 1.3 = 44 cc</a:t>
            </a:r>
            <a:endParaRPr lang="en-US" sz="2100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3-ch SSPA</a:t>
            </a:r>
            <a:r>
              <a:rPr lang="en-US" sz="2100" dirty="0">
                <a:solidFill>
                  <a:schemeClr val="bg1"/>
                </a:solidFill>
              </a:rPr>
              <a:t>: </a:t>
            </a:r>
            <a:r>
              <a:rPr lang="en-US" sz="2600" dirty="0">
                <a:solidFill>
                  <a:schemeClr val="bg1"/>
                </a:solidFill>
              </a:rPr>
              <a:t>8.7 x 4.3 x 1.8 = 68 cc</a:t>
            </a:r>
          </a:p>
          <a:p>
            <a:r>
              <a:rPr lang="en-US" sz="2600" dirty="0">
                <a:solidFill>
                  <a:schemeClr val="bg1"/>
                </a:solidFill>
              </a:rPr>
              <a:t>Receiver Noise Figure: 3.5 dB</a:t>
            </a:r>
          </a:p>
          <a:p>
            <a:r>
              <a:rPr lang="en-US" sz="2600" dirty="0">
                <a:solidFill>
                  <a:schemeClr val="bg1"/>
                </a:solidFill>
              </a:rPr>
              <a:t>62.5 bps to 6 Mbps (</a:t>
            </a:r>
            <a:r>
              <a:rPr lang="en-US" sz="2600" dirty="0" err="1">
                <a:solidFill>
                  <a:schemeClr val="bg1"/>
                </a:solidFill>
              </a:rPr>
              <a:t>uncoded</a:t>
            </a:r>
            <a:r>
              <a:rPr lang="en-US" sz="2600" dirty="0">
                <a:solidFill>
                  <a:schemeClr val="bg1"/>
                </a:solidFill>
              </a:rPr>
              <a:t>),  CCSDS Deep Space</a:t>
            </a:r>
          </a:p>
          <a:p>
            <a:r>
              <a:rPr lang="en-US" sz="2600" dirty="0">
                <a:solidFill>
                  <a:schemeClr val="bg1"/>
                </a:solidFill>
              </a:rPr>
              <a:t>Doppler, Seq. Ranging,  Delta DOR </a:t>
            </a:r>
          </a:p>
          <a:p>
            <a:r>
              <a:rPr lang="en-US" sz="2600" dirty="0">
                <a:solidFill>
                  <a:schemeClr val="bg1"/>
                </a:solidFill>
              </a:rPr>
              <a:t>Radiation Tolerance: 23 </a:t>
            </a:r>
            <a:r>
              <a:rPr lang="en-US" sz="2600" dirty="0" err="1">
                <a:solidFill>
                  <a:schemeClr val="bg1"/>
                </a:solidFill>
              </a:rPr>
              <a:t>krads</a:t>
            </a:r>
            <a:r>
              <a:rPr lang="en-US" sz="2600" dirty="0">
                <a:solidFill>
                  <a:schemeClr val="bg1"/>
                </a:solidFill>
              </a:rPr>
              <a:t> TID</a:t>
            </a:r>
          </a:p>
          <a:p>
            <a:r>
              <a:rPr lang="en-US" sz="2600" dirty="0">
                <a:solidFill>
                  <a:schemeClr val="bg1"/>
                </a:solidFill>
              </a:rPr>
              <a:t>Licensed to Space Dynamics Laboratory (SDL) for manufacturing and sale.</a:t>
            </a:r>
          </a:p>
          <a:p>
            <a:endParaRPr lang="en-US" sz="2100" dirty="0">
              <a:solidFill>
                <a:schemeClr val="bg1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931571" y="1634294"/>
            <a:ext cx="5099803" cy="3605454"/>
            <a:chOff x="3851857" y="1371206"/>
            <a:chExt cx="5099803" cy="3605454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D391AC1-3283-2B48-BFFA-684529EE17E6}"/>
                </a:ext>
              </a:extLst>
            </p:cNvPr>
            <p:cNvGrpSpPr/>
            <p:nvPr/>
          </p:nvGrpSpPr>
          <p:grpSpPr>
            <a:xfrm>
              <a:off x="3851857" y="1371206"/>
              <a:ext cx="5099803" cy="3605454"/>
              <a:chOff x="595214" y="619904"/>
              <a:chExt cx="7726948" cy="4278558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60A4CB81-BD77-7949-A388-5076DDBA27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95214" y="619904"/>
                <a:ext cx="7726948" cy="4278558"/>
              </a:xfrm>
              <a:prstGeom prst="rect">
                <a:avLst/>
              </a:prstGeom>
            </p:spPr>
          </p:pic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A2E9C3D-EB38-8A4A-B979-05292EC89D0C}"/>
                  </a:ext>
                </a:extLst>
              </p:cNvPr>
              <p:cNvSpPr txBox="1"/>
              <p:nvPr/>
            </p:nvSpPr>
            <p:spPr>
              <a:xfrm>
                <a:off x="6440605" y="1522570"/>
                <a:ext cx="1381774" cy="54785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latin typeface="Stencil" pitchFamily="82" charset="77"/>
                  </a:rPr>
                  <a:t>Triple</a:t>
                </a:r>
              </a:p>
              <a:p>
                <a:r>
                  <a:rPr lang="en-US" sz="1200" dirty="0">
                    <a:latin typeface="Stencil" pitchFamily="82" charset="77"/>
                  </a:rPr>
                  <a:t>SSPA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2D9D14D-4D43-1B4B-B58F-28081D0EA2E8}"/>
                  </a:ext>
                </a:extLst>
              </p:cNvPr>
              <p:cNvSpPr txBox="1"/>
              <p:nvPr/>
            </p:nvSpPr>
            <p:spPr>
              <a:xfrm rot="20878439">
                <a:off x="1488441" y="2024385"/>
                <a:ext cx="1067304" cy="54785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latin typeface="Stencil" pitchFamily="82" charset="77"/>
                  </a:rPr>
                  <a:t>Dual</a:t>
                </a:r>
              </a:p>
              <a:p>
                <a:r>
                  <a:rPr lang="en-US" sz="1200" dirty="0">
                    <a:latin typeface="Stencil" pitchFamily="82" charset="77"/>
                  </a:rPr>
                  <a:t>LNA</a:t>
                </a:r>
              </a:p>
            </p:txBody>
          </p: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AD814073-A844-974D-8299-BE6F42760F0F}"/>
                  </a:ext>
                </a:extLst>
              </p:cNvPr>
              <p:cNvCxnSpPr>
                <a:cxnSpLocks/>
                <a:stCxn id="13" idx="3"/>
              </p:cNvCxnSpPr>
              <p:nvPr/>
            </p:nvCxnSpPr>
            <p:spPr>
              <a:xfrm flipV="1">
                <a:off x="5532181" y="2877818"/>
                <a:ext cx="658642" cy="193569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headEnd type="non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0294981-2801-9646-9C80-291DA717C7CD}"/>
                  </a:ext>
                </a:extLst>
              </p:cNvPr>
              <p:cNvSpPr txBox="1"/>
              <p:nvPr/>
            </p:nvSpPr>
            <p:spPr>
              <a:xfrm rot="20797332">
                <a:off x="4566181" y="3004892"/>
                <a:ext cx="979286" cy="3104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b="1" dirty="0"/>
                  <a:t>10.1 cm</a:t>
                </a:r>
              </a:p>
            </p:txBody>
          </p: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FF6B3DEA-32BE-7A46-8493-DCFF7259315E}"/>
                  </a:ext>
                </a:extLst>
              </p:cNvPr>
              <p:cNvCxnSpPr>
                <a:cxnSpLocks/>
                <a:stCxn id="13" idx="1"/>
              </p:cNvCxnSpPr>
              <p:nvPr/>
            </p:nvCxnSpPr>
            <p:spPr>
              <a:xfrm flipH="1">
                <a:off x="3703972" y="3248847"/>
                <a:ext cx="875496" cy="235846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headEnd type="non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18EE468-16B1-004D-836A-263BE5AEA7AD}"/>
                  </a:ext>
                </a:extLst>
              </p:cNvPr>
              <p:cNvSpPr txBox="1"/>
              <p:nvPr/>
            </p:nvSpPr>
            <p:spPr>
              <a:xfrm rot="2478030">
                <a:off x="2521080" y="2575786"/>
                <a:ext cx="979286" cy="3104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b="1" dirty="0"/>
                  <a:t>10.1 cm</a:t>
                </a:r>
              </a:p>
            </p:txBody>
          </p: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AA3696EC-05BC-324B-AAA4-2D3A88D4C8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18894" y="2999726"/>
                <a:ext cx="276569" cy="25418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headEnd type="non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6D599398-4284-A243-8BB2-4CFA93F3075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677654" y="2336926"/>
                <a:ext cx="85119" cy="127163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headEnd type="non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319133A-4D3A-1241-B535-C2AA1A180CE3}"/>
                  </a:ext>
                </a:extLst>
              </p:cNvPr>
              <p:cNvSpPr txBox="1"/>
              <p:nvPr/>
            </p:nvSpPr>
            <p:spPr>
              <a:xfrm>
                <a:off x="3232999" y="2070423"/>
                <a:ext cx="746961" cy="511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b="1" dirty="0"/>
                  <a:t>5.6</a:t>
                </a:r>
              </a:p>
              <a:p>
                <a:pPr algn="ctr"/>
                <a:r>
                  <a:rPr lang="en-US" sz="1100" b="1" dirty="0"/>
                  <a:t>cm</a:t>
                </a:r>
              </a:p>
            </p:txBody>
          </p: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8E0324BE-123D-A04B-A451-3339393B9600}"/>
                  </a:ext>
                </a:extLst>
              </p:cNvPr>
              <p:cNvCxnSpPr>
                <a:cxnSpLocks/>
                <a:stCxn id="18" idx="2"/>
              </p:cNvCxnSpPr>
              <p:nvPr/>
            </p:nvCxnSpPr>
            <p:spPr>
              <a:xfrm>
                <a:off x="3606480" y="2581753"/>
                <a:ext cx="34660" cy="65944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headEnd type="non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37BE9338-1249-3A4B-B382-DBF60B473D78}"/>
                  </a:ext>
                </a:extLst>
              </p:cNvPr>
              <p:cNvCxnSpPr>
                <a:cxnSpLocks/>
                <a:stCxn id="18" idx="0"/>
              </p:cNvCxnSpPr>
              <p:nvPr/>
            </p:nvCxnSpPr>
            <p:spPr>
              <a:xfrm flipH="1" flipV="1">
                <a:off x="3567513" y="1241857"/>
                <a:ext cx="38967" cy="828566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headEnd type="non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26ACAAC-8C10-614F-85AF-6E276A1A9BCC}"/>
                </a:ext>
              </a:extLst>
            </p:cNvPr>
            <p:cNvSpPr txBox="1"/>
            <p:nvPr/>
          </p:nvSpPr>
          <p:spPr>
            <a:xfrm rot="21229125">
              <a:off x="6038936" y="1962015"/>
              <a:ext cx="7839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Stencil" pitchFamily="82" charset="77"/>
                </a:rPr>
                <a:t>Digital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A474905-054C-FC49-9CD0-9AE4A7A7C6A7}"/>
                </a:ext>
              </a:extLst>
            </p:cNvPr>
            <p:cNvSpPr txBox="1"/>
            <p:nvPr/>
          </p:nvSpPr>
          <p:spPr>
            <a:xfrm rot="20947721">
              <a:off x="6079257" y="2679607"/>
              <a:ext cx="8126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Stencil" pitchFamily="82" charset="77"/>
                </a:rPr>
                <a:t>Exciter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84C808B-FABE-3341-B048-B2ED00B4A773}"/>
                </a:ext>
              </a:extLst>
            </p:cNvPr>
            <p:cNvSpPr txBox="1"/>
            <p:nvPr/>
          </p:nvSpPr>
          <p:spPr>
            <a:xfrm rot="20871116">
              <a:off x="6104216" y="3107224"/>
              <a:ext cx="9809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Stencil" pitchFamily="82" charset="77"/>
                </a:rPr>
                <a:t>Receiver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F63A16C-8052-CF4D-B8E7-11157F84AA79}"/>
                </a:ext>
              </a:extLst>
            </p:cNvPr>
            <p:cNvSpPr txBox="1"/>
            <p:nvPr/>
          </p:nvSpPr>
          <p:spPr>
            <a:xfrm rot="21111726">
              <a:off x="6080642" y="2349460"/>
              <a:ext cx="7839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Stencil" pitchFamily="82" charset="77"/>
                </a:rPr>
                <a:t>Power</a:t>
              </a:r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B6DB7C5D-E919-0C4C-8985-46B2F3D53D05}"/>
              </a:ext>
            </a:extLst>
          </p:cNvPr>
          <p:cNvSpPr/>
          <p:nvPr/>
        </p:nvSpPr>
        <p:spPr>
          <a:xfrm>
            <a:off x="5612386" y="4559428"/>
            <a:ext cx="35898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dirty="0"/>
              <a:t>10.1 x 10.1 x 5.6 cm = </a:t>
            </a:r>
            <a:r>
              <a:rPr lang="pl-PL" sz="1600" dirty="0"/>
              <a:t>0.</a:t>
            </a:r>
            <a:r>
              <a:rPr lang="en-US" sz="1600" dirty="0"/>
              <a:t>57 </a:t>
            </a:r>
            <a:r>
              <a:rPr lang="pl-PL" sz="1600" dirty="0"/>
              <a:t>U, </a:t>
            </a:r>
            <a:r>
              <a:rPr lang="en-US" sz="1600" dirty="0"/>
              <a:t>0.86 </a:t>
            </a:r>
            <a:r>
              <a:rPr lang="pl-PL" sz="1600" dirty="0"/>
              <a:t>kg,</a:t>
            </a:r>
          </a:p>
          <a:p>
            <a:pPr>
              <a:lnSpc>
                <a:spcPct val="100000"/>
              </a:lnSpc>
            </a:pPr>
            <a:r>
              <a:rPr lang="pl-PL" sz="1600" dirty="0"/>
              <a:t>28 - 3</a:t>
            </a:r>
            <a:r>
              <a:rPr lang="en-US" sz="1600" dirty="0"/>
              <a:t>4 </a:t>
            </a:r>
            <a:r>
              <a:rPr lang="pl-PL" sz="1600" dirty="0"/>
              <a:t>W</a:t>
            </a:r>
            <a:r>
              <a:rPr lang="en-US" sz="1600" dirty="0"/>
              <a:t> DC</a:t>
            </a:r>
            <a:r>
              <a:rPr lang="pl-PL" sz="1600" dirty="0"/>
              <a:t> (</a:t>
            </a:r>
            <a:r>
              <a:rPr lang="pl-PL" sz="1600" dirty="0" err="1"/>
              <a:t>Tx</a:t>
            </a:r>
            <a:r>
              <a:rPr lang="pl-PL" sz="1600" dirty="0"/>
              <a:t>/</a:t>
            </a:r>
            <a:r>
              <a:rPr lang="pl-PL" sz="1600" dirty="0" err="1"/>
              <a:t>Rx</a:t>
            </a:r>
            <a:r>
              <a:rPr lang="pl-PL" sz="1600" dirty="0"/>
              <a:t>),</a:t>
            </a:r>
            <a:r>
              <a:rPr lang="en-US" sz="1600" dirty="0"/>
              <a:t> </a:t>
            </a:r>
            <a:r>
              <a:rPr lang="pl-PL" sz="1600" dirty="0"/>
              <a:t>5W RF </a:t>
            </a:r>
            <a:r>
              <a:rPr lang="en-US" sz="1600" dirty="0" err="1"/>
              <a:t>O</a:t>
            </a:r>
            <a:r>
              <a:rPr lang="pl-PL" sz="1600" dirty="0"/>
              <a:t>utput</a:t>
            </a:r>
            <a:endParaRPr lang="en-US" sz="16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068CFF4-EC1B-294D-AC80-20F4E0B9E925}"/>
              </a:ext>
            </a:extLst>
          </p:cNvPr>
          <p:cNvSpPr txBox="1"/>
          <p:nvPr/>
        </p:nvSpPr>
        <p:spPr>
          <a:xfrm>
            <a:off x="1055950" y="6241636"/>
            <a:ext cx="711749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V 2.1 is shown here for a reference. Missions that are interested in updating from V 2.1 to V 2.2 need to update the new FW/SW on the ground in order to have the Over-the-Air Programmability capability built-in. 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950571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451" y="96352"/>
            <a:ext cx="6985936" cy="438037"/>
          </a:xfrm>
        </p:spPr>
        <p:txBody>
          <a:bodyPr>
            <a:normAutofit fontScale="90000"/>
          </a:bodyPr>
          <a:lstStyle/>
          <a:p>
            <a:r>
              <a:rPr lang="en-US" dirty="0"/>
              <a:t>Iris Generational Specification Summary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BFA9CC2-EF64-AC47-BD92-282D5E7C1A7B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42898" y="5931383"/>
            <a:ext cx="4290648" cy="623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0510" marR="0" indent="-27051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nl-NL" sz="1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±SPI: Serial Peripheral Interface bus</a:t>
            </a:r>
          </a:p>
          <a:p>
            <a:pPr marL="270510" marR="0" indent="-27051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§ For the INSPIRE mission, the PA was backed off to 0.2 W to save power</a:t>
            </a:r>
          </a:p>
          <a:p>
            <a:pPr marL="270510" marR="0" indent="-27051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nl-NL" sz="1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* SR: Sequential Ranging</a:t>
            </a:r>
            <a:endParaRPr lang="en-US" sz="1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154615" y="5945549"/>
            <a:ext cx="2568761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0510" marR="0" indent="-27051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nl-NL" sz="1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†DDOR: Delta Differential One-way Ranging</a:t>
            </a:r>
            <a:endParaRPr lang="en-US" sz="10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70510" marR="0" indent="-27051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nl-NL" sz="1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‡TID: Total Ionizing Dose</a:t>
            </a:r>
            <a:endParaRPr lang="en-US" sz="1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5075433"/>
              </p:ext>
            </p:extLst>
          </p:nvPr>
        </p:nvGraphicFramePr>
        <p:xfrm>
          <a:off x="457199" y="694583"/>
          <a:ext cx="8036171" cy="51784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81064">
                  <a:extLst>
                    <a:ext uri="{9D8B030D-6E8A-4147-A177-3AD203B41FA5}">
                      <a16:colId xmlns:a16="http://schemas.microsoft.com/office/drawing/2014/main" val="2446602322"/>
                    </a:ext>
                  </a:extLst>
                </a:gridCol>
                <a:gridCol w="618637">
                  <a:extLst>
                    <a:ext uri="{9D8B030D-6E8A-4147-A177-3AD203B41FA5}">
                      <a16:colId xmlns:a16="http://schemas.microsoft.com/office/drawing/2014/main" val="2843891108"/>
                    </a:ext>
                  </a:extLst>
                </a:gridCol>
                <a:gridCol w="1855911">
                  <a:extLst>
                    <a:ext uri="{9D8B030D-6E8A-4147-A177-3AD203B41FA5}">
                      <a16:colId xmlns:a16="http://schemas.microsoft.com/office/drawing/2014/main" val="1178701419"/>
                    </a:ext>
                  </a:extLst>
                </a:gridCol>
                <a:gridCol w="1855911">
                  <a:extLst>
                    <a:ext uri="{9D8B030D-6E8A-4147-A177-3AD203B41FA5}">
                      <a16:colId xmlns:a16="http://schemas.microsoft.com/office/drawing/2014/main" val="1549989605"/>
                    </a:ext>
                  </a:extLst>
                </a:gridCol>
                <a:gridCol w="1924648">
                  <a:extLst>
                    <a:ext uri="{9D8B030D-6E8A-4147-A177-3AD203B41FA5}">
                      <a16:colId xmlns:a16="http://schemas.microsoft.com/office/drawing/2014/main" val="3253426307"/>
                    </a:ext>
                  </a:extLst>
                </a:gridCol>
              </a:tblGrid>
              <a:tr h="322738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Iris Specification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Units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Iris V1.0</a:t>
                      </a:r>
                      <a:endParaRPr lang="en-US" sz="1000">
                        <a:effectLst/>
                      </a:endParaRPr>
                    </a:p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INSPIRE Version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Iris V2.0</a:t>
                      </a:r>
                      <a:endParaRPr lang="en-US" sz="1000">
                        <a:effectLst/>
                      </a:endParaRPr>
                    </a:p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MarCO Version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Iris V2.1</a:t>
                      </a:r>
                      <a:endParaRPr lang="en-US" sz="1000">
                        <a:effectLst/>
                      </a:endParaRPr>
                    </a:p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Artemis-1 Version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0234159"/>
                  </a:ext>
                </a:extLst>
              </a:tr>
              <a:tr h="352078"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Digital Processor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Xilinx Virtex-5</a:t>
                      </a:r>
                      <a:endParaRPr lang="en-US" sz="1000">
                        <a:effectLst/>
                      </a:endParaRPr>
                    </a:p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(commercial-grade)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Xilinx Virtex-6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(Industrial-grade)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Xilinx Virtex-6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(defense-grade)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04721410"/>
                  </a:ext>
                </a:extLst>
              </a:tr>
              <a:tr h="322738"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Embedded CPU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N/A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SPARC-Based </a:t>
                      </a:r>
                      <a:endParaRPr lang="en-US" sz="1000">
                        <a:effectLst/>
                      </a:endParaRPr>
                    </a:p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Leon3-FT Softcore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SPARC-Based </a:t>
                      </a:r>
                      <a:endParaRPr lang="en-US" sz="1000">
                        <a:effectLst/>
                      </a:endParaRPr>
                    </a:p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Leon3-FT Softcore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01198877"/>
                  </a:ext>
                </a:extLst>
              </a:tr>
              <a:tr h="161369"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No. Of Slices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4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5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4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55692060"/>
                  </a:ext>
                </a:extLst>
              </a:tr>
              <a:tr h="161369"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Mass (excl. SSPA/LNA)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grams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450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1200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860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32805549"/>
                  </a:ext>
                </a:extLst>
              </a:tr>
              <a:tr h="161369"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Volume </a:t>
                      </a:r>
                      <a:r>
                        <a:rPr lang="nl-NL" sz="900">
                          <a:effectLst/>
                        </a:rPr>
                        <a:t>(excl. SSPA/LNA)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U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0.46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0.77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0.56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25519207"/>
                  </a:ext>
                </a:extLst>
              </a:tr>
              <a:tr h="484107"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Memory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32 Mbit NOR-Flash</a:t>
                      </a:r>
                      <a:endParaRPr lang="en-US" sz="1000">
                        <a:effectLst/>
                      </a:endParaRPr>
                    </a:p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128 Mbit </a:t>
                      </a:r>
                      <a:r>
                        <a:rPr lang="nl-NL" sz="800">
                          <a:effectLst/>
                        </a:rPr>
                        <a:t>Phase-Change Memory chip for the SPI interface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32 Mbit NOR-Flash</a:t>
                      </a:r>
                      <a:endParaRPr lang="en-US" sz="1000">
                        <a:effectLst/>
                      </a:endParaRPr>
                    </a:p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16 Mbit SRAM</a:t>
                      </a:r>
                      <a:endParaRPr lang="en-US" sz="1000">
                        <a:effectLst/>
                      </a:endParaRPr>
                    </a:p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4 Mbit EDAC SRAM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32 Mbit NOR-Flash</a:t>
                      </a:r>
                      <a:endParaRPr lang="en-US" sz="1000">
                        <a:effectLst/>
                      </a:endParaRPr>
                    </a:p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16 Mbit SRAM</a:t>
                      </a:r>
                      <a:endParaRPr lang="en-US" sz="1000">
                        <a:effectLst/>
                      </a:endParaRPr>
                    </a:p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4 Mbit EDAC SRAM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59173620"/>
                  </a:ext>
                </a:extLst>
              </a:tr>
              <a:tr h="176039"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S/C Interface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1 MHz SPI±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1 MHz SPI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1 MHz SPI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43179347"/>
                  </a:ext>
                </a:extLst>
              </a:tr>
              <a:tr h="176039"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Bus Power Interface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Vdc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6.4 - 8.4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10.5 – 12.3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9.0 – 28.0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17998298"/>
                  </a:ext>
                </a:extLst>
              </a:tr>
              <a:tr h="161369"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DC Power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W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13.0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30.0 </a:t>
                      </a:r>
                      <a:r>
                        <a:rPr lang="nl-NL" sz="900">
                          <a:effectLst/>
                        </a:rPr>
                        <a:t>(including 5-W SSPA)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30.0 (including 5-W SSPA)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75801428"/>
                  </a:ext>
                </a:extLst>
              </a:tr>
              <a:tr h="161369"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RF Output Power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W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1.0</a:t>
                      </a:r>
                      <a:r>
                        <a:rPr lang="nl-NL" sz="1000" baseline="30000">
                          <a:effectLst/>
                        </a:rPr>
                        <a:t>§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5.0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5.0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74417401"/>
                  </a:ext>
                </a:extLst>
              </a:tr>
              <a:tr h="161369"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Receiver Noise Figure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dB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5.0 – 6.0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3.5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3.5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08525022"/>
                  </a:ext>
                </a:extLst>
              </a:tr>
              <a:tr h="176039"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Receiver Sensitivity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dBm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-135 @ 70 Hz LBW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-139 @ 70 Hz LBW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-151 @ 20 Hz LBW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01572116"/>
                  </a:ext>
                </a:extLst>
              </a:tr>
              <a:tr h="176039"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Downlink Frequencies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MHz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8400 - 8500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8400 - 8500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8400 - 8500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83293804"/>
                  </a:ext>
                </a:extLst>
              </a:tr>
              <a:tr h="176039"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Uplink Frequencies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MHz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7145 - 7235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7145 - 7235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7145 - 7235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93907980"/>
                  </a:ext>
                </a:extLst>
              </a:tr>
              <a:tr h="176039"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Turn-around Ratio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880/749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880/749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880/749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04771934"/>
                  </a:ext>
                </a:extLst>
              </a:tr>
              <a:tr h="176039"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Uplink Date Rates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bps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1,000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62.5 &amp; 1,000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 62.5 - 8,000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47529951"/>
                  </a:ext>
                </a:extLst>
              </a:tr>
              <a:tr h="176039"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Downlink Data Rates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bps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62.5 - 64,000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62.5 &amp; 1,000 &amp; 8,000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 62.5 - 256,000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12318175"/>
                  </a:ext>
                </a:extLst>
              </a:tr>
              <a:tr h="176039"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UHF Receive Freq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MHz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N/A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390 - 405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N/A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8060253"/>
                  </a:ext>
                </a:extLst>
              </a:tr>
              <a:tr h="176039"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UHF Rertun Link Rate 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bps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N/A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8,000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N/A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5885784"/>
                  </a:ext>
                </a:extLst>
              </a:tr>
              <a:tr h="322738"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Modulations Waveforms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PCM/PSK/PM w/ </a:t>
                      </a:r>
                      <a:r>
                        <a:rPr lang="nl-NL" sz="800">
                          <a:effectLst/>
                        </a:rPr>
                        <a:t>subcarrier</a:t>
                      </a:r>
                      <a:endParaRPr lang="en-US" sz="1000">
                        <a:effectLst/>
                      </a:endParaRPr>
                    </a:p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PCM/PM w/ </a:t>
                      </a:r>
                      <a:r>
                        <a:rPr lang="nl-NL" sz="800">
                          <a:effectLst/>
                        </a:rPr>
                        <a:t>biphase-L, BPSK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PCM/PSK/PM w/ </a:t>
                      </a:r>
                      <a:r>
                        <a:rPr lang="nl-NL" sz="800">
                          <a:effectLst/>
                        </a:rPr>
                        <a:t>subcarrier</a:t>
                      </a:r>
                      <a:endParaRPr lang="en-US" sz="1000">
                        <a:effectLst/>
                      </a:endParaRPr>
                    </a:p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PCM/PM w/ </a:t>
                      </a:r>
                      <a:r>
                        <a:rPr lang="nl-NL" sz="800">
                          <a:effectLst/>
                        </a:rPr>
                        <a:t>biphase-L, BPSK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PCM/PSK/PM w/ </a:t>
                      </a:r>
                      <a:r>
                        <a:rPr lang="nl-NL" sz="800">
                          <a:effectLst/>
                        </a:rPr>
                        <a:t>subcarrier</a:t>
                      </a:r>
                      <a:endParaRPr lang="en-US" sz="1000">
                        <a:effectLst/>
                      </a:endParaRPr>
                    </a:p>
                    <a:p>
                      <a:pPr marL="0" marR="0" algn="l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PCM/PM w/ </a:t>
                      </a:r>
                      <a:r>
                        <a:rPr lang="nl-NL" sz="800">
                          <a:effectLst/>
                        </a:rPr>
                        <a:t>biphase-L, BPSK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47053298"/>
                  </a:ext>
                </a:extLst>
              </a:tr>
              <a:tr h="322738"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Telemetry Encoding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Conv &amp; Reed Solomon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Turbo 1/6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Conv &amp; Reed Solomon</a:t>
                      </a:r>
                      <a:endParaRPr lang="en-US" sz="1000">
                        <a:effectLst/>
                      </a:endParaRPr>
                    </a:p>
                    <a:p>
                      <a:pPr marL="0" marR="0" algn="l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Turbo ½, 1/3, 1/6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71359010"/>
                  </a:ext>
                </a:extLst>
              </a:tr>
              <a:tr h="161369"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Navigational Support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Doppler, SR*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Doppler, SR, DDOR†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Doppler, SR, DDOR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02373014"/>
                  </a:ext>
                </a:extLst>
              </a:tr>
              <a:tr h="161369"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Radiation Tolerance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krads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N/A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15.0 TID‡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00" dirty="0">
                          <a:effectLst/>
                        </a:rPr>
                        <a:t>23.0 TID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003870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878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790" y="130552"/>
            <a:ext cx="6985936" cy="438037"/>
          </a:xfrm>
        </p:spPr>
        <p:txBody>
          <a:bodyPr>
            <a:normAutofit fontScale="90000"/>
          </a:bodyPr>
          <a:lstStyle/>
          <a:p>
            <a:r>
              <a:rPr lang="en-US" dirty="0"/>
              <a:t>High Level Hardware Overview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BFA9CC2-EF64-AC47-BD92-282D5E7C1A7B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7" name="Picture 6" descr="2015-10-01 09.36.58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071" y="4679613"/>
            <a:ext cx="1137471" cy="826226"/>
          </a:xfrm>
          <a:prstGeom prst="rect">
            <a:avLst/>
          </a:prstGeom>
        </p:spPr>
      </p:pic>
      <p:pic>
        <p:nvPicPr>
          <p:cNvPr id="8" name="Picture 7" descr="2015-10-01 09.45.02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9792" y="1496843"/>
            <a:ext cx="1154751" cy="794546"/>
          </a:xfrm>
          <a:prstGeom prst="rect">
            <a:avLst/>
          </a:prstGeom>
        </p:spPr>
      </p:pic>
      <p:pic>
        <p:nvPicPr>
          <p:cNvPr id="9" name="Picture 8" descr="2015-10-01 18.57.31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99261" y="957354"/>
            <a:ext cx="1293755" cy="1226787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3280776" y="863837"/>
            <a:ext cx="5654040" cy="5464818"/>
          </a:xfrm>
          <a:prstGeom prst="rect">
            <a:avLst/>
          </a:prstGeom>
          <a:noFill/>
          <a:ln w="19050">
            <a:solidFill>
              <a:schemeClr val="accent6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81976" y="863836"/>
            <a:ext cx="3002280" cy="2557603"/>
          </a:xfrm>
          <a:prstGeom prst="rect">
            <a:avLst/>
          </a:prstGeom>
          <a:noFill/>
          <a:ln w="19050">
            <a:solidFill>
              <a:srgbClr val="00B0F0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81976" y="3525120"/>
            <a:ext cx="3002280" cy="2803535"/>
          </a:xfrm>
          <a:prstGeom prst="rect">
            <a:avLst/>
          </a:prstGeom>
          <a:noFill/>
          <a:ln w="19050">
            <a:solidFill>
              <a:srgbClr val="00FF00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031609" y="863837"/>
            <a:ext cx="246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u="sng" dirty="0">
                <a:solidFill>
                  <a:schemeClr val="bg1"/>
                </a:solidFill>
              </a:rPr>
              <a:t>Iris Transponder Stack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81976" y="863837"/>
            <a:ext cx="1099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u="sng" dirty="0">
                <a:solidFill>
                  <a:schemeClr val="bg1"/>
                </a:solidFill>
              </a:rPr>
              <a:t>Iris LNA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81977" y="3537014"/>
            <a:ext cx="10219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u="sng" dirty="0">
                <a:solidFill>
                  <a:schemeClr val="bg1"/>
                </a:solidFill>
              </a:rPr>
              <a:t>Iris SSPA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457743" y="1008974"/>
            <a:ext cx="172651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Modular MIC assembly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Reduce noise figure by shortening cable length from antenna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Separate gain cavities between LNA and Rx (risk of oscillations)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457743" y="4596692"/>
            <a:ext cx="172651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Modular MIC assembly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Provide superior heat dissipation path to structure/radiator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Chip-and-wire </a:t>
            </a:r>
            <a:r>
              <a:rPr lang="en-US" sz="1200" dirty="0" err="1">
                <a:solidFill>
                  <a:schemeClr val="bg1"/>
                </a:solidFill>
              </a:rPr>
              <a:t>assy</a:t>
            </a:r>
            <a:r>
              <a:rPr lang="en-US" sz="1200" dirty="0">
                <a:solidFill>
                  <a:schemeClr val="bg1"/>
                </a:solidFill>
              </a:rPr>
              <a:t> to reduce losses for higher efficiency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399261" y="4900250"/>
            <a:ext cx="53631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Modular stacked-slice assembly</a:t>
            </a:r>
          </a:p>
          <a:p>
            <a:endParaRPr lang="en-US" sz="12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chemeClr val="bg1"/>
                </a:solidFill>
              </a:rPr>
              <a:t>Superheterodyne</a:t>
            </a:r>
            <a:r>
              <a:rPr lang="en-US" sz="1200" dirty="0">
                <a:solidFill>
                  <a:schemeClr val="bg1"/>
                </a:solidFill>
              </a:rPr>
              <a:t> receiver with single-</a:t>
            </a:r>
            <a:r>
              <a:rPr lang="en-US" sz="1200" dirty="0" err="1">
                <a:solidFill>
                  <a:schemeClr val="bg1"/>
                </a:solidFill>
              </a:rPr>
              <a:t>downconversion</a:t>
            </a:r>
            <a:r>
              <a:rPr lang="en-US" sz="1200" dirty="0">
                <a:solidFill>
                  <a:schemeClr val="bg1"/>
                </a:solidFill>
              </a:rPr>
              <a:t> stage to 112.5 MHz IF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Digitally closed tracking loops (carrier, subcarrier, symbol)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Direct Digital Synthesis (DDS) reference for downlink carrier Doppler tracking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Baseband telemetry modulated direct at X-band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Embedded </a:t>
            </a:r>
            <a:r>
              <a:rPr lang="en-US" sz="1200" dirty="0" err="1">
                <a:solidFill>
                  <a:schemeClr val="bg1"/>
                </a:solidFill>
              </a:rPr>
              <a:t>softcore</a:t>
            </a:r>
            <a:r>
              <a:rPr lang="en-US" sz="1200" dirty="0">
                <a:solidFill>
                  <a:schemeClr val="bg1"/>
                </a:solidFill>
              </a:rPr>
              <a:t> processor (Leon3-FT) for configuration and protocol </a:t>
            </a:r>
            <a:r>
              <a:rPr lang="en-US" sz="1200" dirty="0" err="1">
                <a:solidFill>
                  <a:schemeClr val="bg1"/>
                </a:solidFill>
              </a:rPr>
              <a:t>mgmt</a:t>
            </a:r>
            <a:endParaRPr lang="en-US" sz="1200" dirty="0">
              <a:solidFill>
                <a:schemeClr val="bg1"/>
              </a:solidFill>
            </a:endParaRPr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484187" y="1154112"/>
            <a:ext cx="10875961" cy="4110038"/>
            <a:chOff x="305" y="727"/>
            <a:chExt cx="6851" cy="2589"/>
          </a:xfrm>
        </p:grpSpPr>
        <p:sp>
          <p:nvSpPr>
            <p:cNvPr id="5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35" y="727"/>
              <a:ext cx="5221" cy="2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305" y="847"/>
              <a:ext cx="5211" cy="2469"/>
              <a:chOff x="305" y="847"/>
              <a:chExt cx="5211" cy="2469"/>
            </a:xfrm>
          </p:grpSpPr>
          <p:sp>
            <p:nvSpPr>
              <p:cNvPr id="86" name="Rectangle 5"/>
              <p:cNvSpPr>
                <a:spLocks noChangeArrowheads="1"/>
              </p:cNvSpPr>
              <p:nvPr/>
            </p:nvSpPr>
            <p:spPr bwMode="auto">
              <a:xfrm>
                <a:off x="3896" y="847"/>
                <a:ext cx="1620" cy="246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Rectangle 6"/>
              <p:cNvSpPr>
                <a:spLocks noChangeArrowheads="1"/>
              </p:cNvSpPr>
              <p:nvPr/>
            </p:nvSpPr>
            <p:spPr bwMode="auto">
              <a:xfrm>
                <a:off x="3896" y="847"/>
                <a:ext cx="1620" cy="2469"/>
              </a:xfrm>
              <a:prstGeom prst="rect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Rectangle 7"/>
              <p:cNvSpPr>
                <a:spLocks noChangeArrowheads="1"/>
              </p:cNvSpPr>
              <p:nvPr/>
            </p:nvSpPr>
            <p:spPr bwMode="auto">
              <a:xfrm>
                <a:off x="3915" y="863"/>
                <a:ext cx="585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0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Digital Processor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9" name="Rectangle 8"/>
              <p:cNvSpPr>
                <a:spLocks noChangeArrowheads="1"/>
              </p:cNvSpPr>
              <p:nvPr/>
            </p:nvSpPr>
            <p:spPr bwMode="auto">
              <a:xfrm>
                <a:off x="2121" y="1464"/>
                <a:ext cx="1544" cy="618"/>
              </a:xfrm>
              <a:prstGeom prst="rect">
                <a:avLst/>
              </a:prstGeom>
              <a:solidFill>
                <a:srgbClr val="CC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Rectangle 9"/>
              <p:cNvSpPr>
                <a:spLocks noChangeArrowheads="1"/>
              </p:cNvSpPr>
              <p:nvPr/>
            </p:nvSpPr>
            <p:spPr bwMode="auto">
              <a:xfrm>
                <a:off x="2121" y="1464"/>
                <a:ext cx="1544" cy="618"/>
              </a:xfrm>
              <a:prstGeom prst="rect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Rectangle 10"/>
              <p:cNvSpPr>
                <a:spLocks noChangeArrowheads="1"/>
              </p:cNvSpPr>
              <p:nvPr/>
            </p:nvSpPr>
            <p:spPr bwMode="auto">
              <a:xfrm>
                <a:off x="3140" y="1969"/>
                <a:ext cx="84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0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X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2" name="Rectangle 11"/>
              <p:cNvSpPr>
                <a:spLocks noChangeArrowheads="1"/>
              </p:cNvSpPr>
              <p:nvPr/>
            </p:nvSpPr>
            <p:spPr bwMode="auto">
              <a:xfrm>
                <a:off x="3180" y="1969"/>
                <a:ext cx="68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0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3" name="Rectangle 12"/>
              <p:cNvSpPr>
                <a:spLocks noChangeArrowheads="1"/>
              </p:cNvSpPr>
              <p:nvPr/>
            </p:nvSpPr>
            <p:spPr bwMode="auto">
              <a:xfrm>
                <a:off x="3204" y="1969"/>
                <a:ext cx="505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0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band Receiver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4" name="Rectangle 13"/>
              <p:cNvSpPr>
                <a:spLocks noChangeArrowheads="1"/>
              </p:cNvSpPr>
              <p:nvPr/>
            </p:nvSpPr>
            <p:spPr bwMode="auto">
              <a:xfrm>
                <a:off x="2122" y="2390"/>
                <a:ext cx="1543" cy="463"/>
              </a:xfrm>
              <a:prstGeom prst="rect">
                <a:avLst/>
              </a:prstGeom>
              <a:solidFill>
                <a:srgbClr val="CCFF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Rectangle 14"/>
              <p:cNvSpPr>
                <a:spLocks noChangeArrowheads="1"/>
              </p:cNvSpPr>
              <p:nvPr/>
            </p:nvSpPr>
            <p:spPr bwMode="auto">
              <a:xfrm>
                <a:off x="2122" y="2390"/>
                <a:ext cx="1543" cy="463"/>
              </a:xfrm>
              <a:prstGeom prst="rect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Rectangle 15"/>
              <p:cNvSpPr>
                <a:spLocks noChangeArrowheads="1"/>
              </p:cNvSpPr>
              <p:nvPr/>
            </p:nvSpPr>
            <p:spPr bwMode="auto">
              <a:xfrm>
                <a:off x="3195" y="2404"/>
                <a:ext cx="8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0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X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7" name="Rectangle 16"/>
              <p:cNvSpPr>
                <a:spLocks noChangeArrowheads="1"/>
              </p:cNvSpPr>
              <p:nvPr/>
            </p:nvSpPr>
            <p:spPr bwMode="auto">
              <a:xfrm>
                <a:off x="3235" y="2404"/>
                <a:ext cx="6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0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8" name="Rectangle 17"/>
              <p:cNvSpPr>
                <a:spLocks noChangeArrowheads="1"/>
              </p:cNvSpPr>
              <p:nvPr/>
            </p:nvSpPr>
            <p:spPr bwMode="auto">
              <a:xfrm>
                <a:off x="3259" y="2404"/>
                <a:ext cx="44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0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Band Exciter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9" name="Rectangle 18"/>
              <p:cNvSpPr>
                <a:spLocks noChangeArrowheads="1"/>
              </p:cNvSpPr>
              <p:nvPr/>
            </p:nvSpPr>
            <p:spPr bwMode="auto">
              <a:xfrm>
                <a:off x="1041" y="1619"/>
                <a:ext cx="926" cy="463"/>
              </a:xfrm>
              <a:prstGeom prst="rect">
                <a:avLst/>
              </a:prstGeom>
              <a:solidFill>
                <a:srgbClr val="CC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" name="Rectangle 19"/>
              <p:cNvSpPr>
                <a:spLocks noChangeArrowheads="1"/>
              </p:cNvSpPr>
              <p:nvPr/>
            </p:nvSpPr>
            <p:spPr bwMode="auto">
              <a:xfrm>
                <a:off x="1041" y="1619"/>
                <a:ext cx="926" cy="463"/>
              </a:xfrm>
              <a:prstGeom prst="rect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Rectangle 20"/>
              <p:cNvSpPr>
                <a:spLocks noChangeArrowheads="1"/>
              </p:cNvSpPr>
              <p:nvPr/>
            </p:nvSpPr>
            <p:spPr bwMode="auto">
              <a:xfrm>
                <a:off x="1060" y="1633"/>
                <a:ext cx="8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0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X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2" name="Rectangle 21"/>
              <p:cNvSpPr>
                <a:spLocks noChangeArrowheads="1"/>
              </p:cNvSpPr>
              <p:nvPr/>
            </p:nvSpPr>
            <p:spPr bwMode="auto">
              <a:xfrm>
                <a:off x="1100" y="1633"/>
                <a:ext cx="6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0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3" name="Rectangle 22"/>
              <p:cNvSpPr>
                <a:spLocks noChangeArrowheads="1"/>
              </p:cNvSpPr>
              <p:nvPr/>
            </p:nvSpPr>
            <p:spPr bwMode="auto">
              <a:xfrm>
                <a:off x="1124" y="1633"/>
                <a:ext cx="36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0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Band LNA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4" name="Freeform 23"/>
              <p:cNvSpPr>
                <a:spLocks/>
              </p:cNvSpPr>
              <p:nvPr/>
            </p:nvSpPr>
            <p:spPr bwMode="auto">
              <a:xfrm>
                <a:off x="848" y="1619"/>
                <a:ext cx="78" cy="154"/>
              </a:xfrm>
              <a:custGeom>
                <a:avLst/>
                <a:gdLst>
                  <a:gd name="T0" fmla="*/ 39 w 78"/>
                  <a:gd name="T1" fmla="*/ 154 h 154"/>
                  <a:gd name="T2" fmla="*/ 39 w 78"/>
                  <a:gd name="T3" fmla="*/ 77 h 154"/>
                  <a:gd name="T4" fmla="*/ 78 w 78"/>
                  <a:gd name="T5" fmla="*/ 0 h 154"/>
                  <a:gd name="T6" fmla="*/ 0 w 78"/>
                  <a:gd name="T7" fmla="*/ 0 h 154"/>
                  <a:gd name="T8" fmla="*/ 39 w 78"/>
                  <a:gd name="T9" fmla="*/ 77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154">
                    <a:moveTo>
                      <a:pt x="39" y="154"/>
                    </a:moveTo>
                    <a:lnTo>
                      <a:pt x="39" y="77"/>
                    </a:lnTo>
                    <a:lnTo>
                      <a:pt x="78" y="0"/>
                    </a:lnTo>
                    <a:lnTo>
                      <a:pt x="0" y="0"/>
                    </a:lnTo>
                    <a:lnTo>
                      <a:pt x="39" y="77"/>
                    </a:lnTo>
                  </a:path>
                </a:pathLst>
              </a:custGeom>
              <a:noFill/>
              <a:ln w="47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Line 24"/>
              <p:cNvSpPr>
                <a:spLocks noChangeShapeType="1"/>
              </p:cNvSpPr>
              <p:nvPr/>
            </p:nvSpPr>
            <p:spPr bwMode="auto">
              <a:xfrm flipV="1">
                <a:off x="617" y="1705"/>
                <a:ext cx="177" cy="107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" name="Freeform 25"/>
              <p:cNvSpPr>
                <a:spLocks/>
              </p:cNvSpPr>
              <p:nvPr/>
            </p:nvSpPr>
            <p:spPr bwMode="auto">
              <a:xfrm>
                <a:off x="783" y="1696"/>
                <a:ext cx="27" cy="22"/>
              </a:xfrm>
              <a:custGeom>
                <a:avLst/>
                <a:gdLst>
                  <a:gd name="T0" fmla="*/ 132 w 132"/>
                  <a:gd name="T1" fmla="*/ 0 h 112"/>
                  <a:gd name="T2" fmla="*/ 61 w 132"/>
                  <a:gd name="T3" fmla="*/ 112 h 112"/>
                  <a:gd name="T4" fmla="*/ 0 w 132"/>
                  <a:gd name="T5" fmla="*/ 10 h 112"/>
                  <a:gd name="T6" fmla="*/ 132 w 132"/>
                  <a:gd name="T7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2" h="112">
                    <a:moveTo>
                      <a:pt x="132" y="0"/>
                    </a:moveTo>
                    <a:lnTo>
                      <a:pt x="61" y="112"/>
                    </a:lnTo>
                    <a:cubicBezTo>
                      <a:pt x="58" y="70"/>
                      <a:pt x="35" y="33"/>
                      <a:pt x="0" y="10"/>
                    </a:cubicBezTo>
                    <a:lnTo>
                      <a:pt x="132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Line 26"/>
              <p:cNvSpPr>
                <a:spLocks noChangeShapeType="1"/>
              </p:cNvSpPr>
              <p:nvPr/>
            </p:nvSpPr>
            <p:spPr bwMode="auto">
              <a:xfrm flipV="1">
                <a:off x="617" y="1667"/>
                <a:ext cx="177" cy="106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" name="Freeform 27"/>
              <p:cNvSpPr>
                <a:spLocks/>
              </p:cNvSpPr>
              <p:nvPr/>
            </p:nvSpPr>
            <p:spPr bwMode="auto">
              <a:xfrm>
                <a:off x="783" y="1657"/>
                <a:ext cx="27" cy="23"/>
              </a:xfrm>
              <a:custGeom>
                <a:avLst/>
                <a:gdLst>
                  <a:gd name="T0" fmla="*/ 132 w 132"/>
                  <a:gd name="T1" fmla="*/ 0 h 112"/>
                  <a:gd name="T2" fmla="*/ 61 w 132"/>
                  <a:gd name="T3" fmla="*/ 112 h 112"/>
                  <a:gd name="T4" fmla="*/ 0 w 132"/>
                  <a:gd name="T5" fmla="*/ 10 h 112"/>
                  <a:gd name="T6" fmla="*/ 132 w 132"/>
                  <a:gd name="T7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2" h="112">
                    <a:moveTo>
                      <a:pt x="132" y="0"/>
                    </a:moveTo>
                    <a:lnTo>
                      <a:pt x="61" y="112"/>
                    </a:lnTo>
                    <a:cubicBezTo>
                      <a:pt x="58" y="70"/>
                      <a:pt x="35" y="33"/>
                      <a:pt x="0" y="10"/>
                    </a:cubicBezTo>
                    <a:lnTo>
                      <a:pt x="132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" name="Rectangle 28"/>
              <p:cNvSpPr>
                <a:spLocks noChangeArrowheads="1"/>
              </p:cNvSpPr>
              <p:nvPr/>
            </p:nvSpPr>
            <p:spPr bwMode="auto">
              <a:xfrm>
                <a:off x="408" y="1836"/>
                <a:ext cx="64" cy="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X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0" name="Rectangle 29"/>
              <p:cNvSpPr>
                <a:spLocks noChangeArrowheads="1"/>
              </p:cNvSpPr>
              <p:nvPr/>
            </p:nvSpPr>
            <p:spPr bwMode="auto">
              <a:xfrm>
                <a:off x="439" y="1836"/>
                <a:ext cx="51" cy="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1" name="Rectangle 30"/>
              <p:cNvSpPr>
                <a:spLocks noChangeArrowheads="1"/>
              </p:cNvSpPr>
              <p:nvPr/>
            </p:nvSpPr>
            <p:spPr bwMode="auto">
              <a:xfrm>
                <a:off x="463" y="1814"/>
                <a:ext cx="373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Calibri" panose="020F0502020204030204" pitchFamily="34" charset="0"/>
                  </a:rPr>
                  <a:t>X-Band Uplink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endParaRPr>
              </a:p>
            </p:txBody>
          </p:sp>
          <p:sp>
            <p:nvSpPr>
              <p:cNvPr id="112" name="Rectangle 31"/>
              <p:cNvSpPr>
                <a:spLocks noChangeArrowheads="1"/>
              </p:cNvSpPr>
              <p:nvPr/>
            </p:nvSpPr>
            <p:spPr bwMode="auto">
              <a:xfrm>
                <a:off x="367" y="1908"/>
                <a:ext cx="180" cy="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7145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3" name="Rectangle 32"/>
              <p:cNvSpPr>
                <a:spLocks noChangeArrowheads="1"/>
              </p:cNvSpPr>
              <p:nvPr/>
            </p:nvSpPr>
            <p:spPr bwMode="auto">
              <a:xfrm>
                <a:off x="502" y="1908"/>
                <a:ext cx="64" cy="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–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4" name="Rectangle 33"/>
              <p:cNvSpPr>
                <a:spLocks noChangeArrowheads="1"/>
              </p:cNvSpPr>
              <p:nvPr/>
            </p:nvSpPr>
            <p:spPr bwMode="auto">
              <a:xfrm>
                <a:off x="532" y="1908"/>
                <a:ext cx="48" cy="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5" name="Rectangle 34"/>
              <p:cNvSpPr>
                <a:spLocks noChangeArrowheads="1"/>
              </p:cNvSpPr>
              <p:nvPr/>
            </p:nvSpPr>
            <p:spPr bwMode="auto">
              <a:xfrm>
                <a:off x="545" y="1908"/>
                <a:ext cx="180" cy="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7235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6" name="Rectangle 35"/>
              <p:cNvSpPr>
                <a:spLocks noChangeArrowheads="1"/>
              </p:cNvSpPr>
              <p:nvPr/>
            </p:nvSpPr>
            <p:spPr bwMode="auto">
              <a:xfrm>
                <a:off x="681" y="1908"/>
                <a:ext cx="151" cy="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MHz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7" name="Rectangle 36"/>
              <p:cNvSpPr>
                <a:spLocks noChangeArrowheads="1"/>
              </p:cNvSpPr>
              <p:nvPr/>
            </p:nvSpPr>
            <p:spPr bwMode="auto">
              <a:xfrm>
                <a:off x="334" y="1980"/>
                <a:ext cx="51" cy="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8" name="Rectangle 37"/>
              <p:cNvSpPr>
                <a:spLocks noChangeArrowheads="1"/>
              </p:cNvSpPr>
              <p:nvPr/>
            </p:nvSpPr>
            <p:spPr bwMode="auto">
              <a:xfrm>
                <a:off x="352" y="1980"/>
                <a:ext cx="132" cy="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130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9" name="Rectangle 38"/>
              <p:cNvSpPr>
                <a:spLocks noChangeArrowheads="1"/>
              </p:cNvSpPr>
              <p:nvPr/>
            </p:nvSpPr>
            <p:spPr bwMode="auto">
              <a:xfrm>
                <a:off x="443" y="1980"/>
                <a:ext cx="238" cy="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dBm to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0" name="Rectangle 39"/>
              <p:cNvSpPr>
                <a:spLocks noChangeArrowheads="1"/>
              </p:cNvSpPr>
              <p:nvPr/>
            </p:nvSpPr>
            <p:spPr bwMode="auto">
              <a:xfrm>
                <a:off x="634" y="1980"/>
                <a:ext cx="52" cy="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1" name="Rectangle 40"/>
              <p:cNvSpPr>
                <a:spLocks noChangeArrowheads="1"/>
              </p:cNvSpPr>
              <p:nvPr/>
            </p:nvSpPr>
            <p:spPr bwMode="auto">
              <a:xfrm>
                <a:off x="653" y="1980"/>
                <a:ext cx="99" cy="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70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2" name="Rectangle 41"/>
              <p:cNvSpPr>
                <a:spLocks noChangeArrowheads="1"/>
              </p:cNvSpPr>
              <p:nvPr/>
            </p:nvSpPr>
            <p:spPr bwMode="auto">
              <a:xfrm>
                <a:off x="714" y="1980"/>
                <a:ext cx="151" cy="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dBm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3" name="Oval 42"/>
              <p:cNvSpPr>
                <a:spLocks noChangeArrowheads="1"/>
              </p:cNvSpPr>
              <p:nvPr/>
            </p:nvSpPr>
            <p:spPr bwMode="auto">
              <a:xfrm>
                <a:off x="2199" y="1541"/>
                <a:ext cx="154" cy="155"/>
              </a:xfrm>
              <a:prstGeom prst="ellipse">
                <a:avLst/>
              </a:prstGeom>
              <a:solidFill>
                <a:srgbClr val="FFFFF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Oval 43"/>
              <p:cNvSpPr>
                <a:spLocks noChangeArrowheads="1"/>
              </p:cNvSpPr>
              <p:nvPr/>
            </p:nvSpPr>
            <p:spPr bwMode="auto">
              <a:xfrm>
                <a:off x="2199" y="1541"/>
                <a:ext cx="154" cy="155"/>
              </a:xfrm>
              <a:prstGeom prst="ellipse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Freeform 44"/>
              <p:cNvSpPr>
                <a:spLocks/>
              </p:cNvSpPr>
              <p:nvPr/>
            </p:nvSpPr>
            <p:spPr bwMode="auto">
              <a:xfrm>
                <a:off x="2237" y="1599"/>
                <a:ext cx="78" cy="39"/>
              </a:xfrm>
              <a:custGeom>
                <a:avLst/>
                <a:gdLst>
                  <a:gd name="T0" fmla="*/ 0 w 78"/>
                  <a:gd name="T1" fmla="*/ 20 h 39"/>
                  <a:gd name="T2" fmla="*/ 20 w 78"/>
                  <a:gd name="T3" fmla="*/ 39 h 39"/>
                  <a:gd name="T4" fmla="*/ 39 w 78"/>
                  <a:gd name="T5" fmla="*/ 20 h 39"/>
                  <a:gd name="T6" fmla="*/ 58 w 78"/>
                  <a:gd name="T7" fmla="*/ 0 h 39"/>
                  <a:gd name="T8" fmla="*/ 78 w 78"/>
                  <a:gd name="T9" fmla="*/ 2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39">
                    <a:moveTo>
                      <a:pt x="0" y="20"/>
                    </a:moveTo>
                    <a:cubicBezTo>
                      <a:pt x="0" y="30"/>
                      <a:pt x="9" y="39"/>
                      <a:pt x="20" y="39"/>
                    </a:cubicBezTo>
                    <a:cubicBezTo>
                      <a:pt x="30" y="39"/>
                      <a:pt x="39" y="30"/>
                      <a:pt x="39" y="20"/>
                    </a:cubicBezTo>
                    <a:cubicBezTo>
                      <a:pt x="39" y="9"/>
                      <a:pt x="48" y="0"/>
                      <a:pt x="58" y="0"/>
                    </a:cubicBezTo>
                    <a:cubicBezTo>
                      <a:pt x="69" y="0"/>
                      <a:pt x="78" y="9"/>
                      <a:pt x="78" y="20"/>
                    </a:cubicBezTo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Rectangle 45"/>
              <p:cNvSpPr>
                <a:spLocks noChangeArrowheads="1"/>
              </p:cNvSpPr>
              <p:nvPr/>
            </p:nvSpPr>
            <p:spPr bwMode="auto">
              <a:xfrm>
                <a:off x="2191" y="1473"/>
                <a:ext cx="218" cy="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RX PLO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7" name="Rectangle 46"/>
              <p:cNvSpPr>
                <a:spLocks noChangeArrowheads="1"/>
              </p:cNvSpPr>
              <p:nvPr/>
            </p:nvSpPr>
            <p:spPr bwMode="auto">
              <a:xfrm>
                <a:off x="1195" y="1773"/>
                <a:ext cx="155" cy="1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" name="Rectangle 47"/>
              <p:cNvSpPr>
                <a:spLocks noChangeArrowheads="1"/>
              </p:cNvSpPr>
              <p:nvPr/>
            </p:nvSpPr>
            <p:spPr bwMode="auto">
              <a:xfrm>
                <a:off x="1195" y="1773"/>
                <a:ext cx="155" cy="154"/>
              </a:xfrm>
              <a:prstGeom prst="rect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Freeform 48"/>
              <p:cNvSpPr>
                <a:spLocks/>
              </p:cNvSpPr>
              <p:nvPr/>
            </p:nvSpPr>
            <p:spPr bwMode="auto">
              <a:xfrm>
                <a:off x="1235" y="1810"/>
                <a:ext cx="77" cy="77"/>
              </a:xfrm>
              <a:custGeom>
                <a:avLst/>
                <a:gdLst>
                  <a:gd name="T0" fmla="*/ 0 w 77"/>
                  <a:gd name="T1" fmla="*/ 77 h 77"/>
                  <a:gd name="T2" fmla="*/ 19 w 77"/>
                  <a:gd name="T3" fmla="*/ 0 h 77"/>
                  <a:gd name="T4" fmla="*/ 58 w 77"/>
                  <a:gd name="T5" fmla="*/ 0 h 77"/>
                  <a:gd name="T6" fmla="*/ 77 w 77"/>
                  <a:gd name="T7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7" h="77">
                    <a:moveTo>
                      <a:pt x="0" y="77"/>
                    </a:moveTo>
                    <a:lnTo>
                      <a:pt x="19" y="0"/>
                    </a:lnTo>
                    <a:lnTo>
                      <a:pt x="58" y="0"/>
                    </a:lnTo>
                    <a:lnTo>
                      <a:pt x="77" y="77"/>
                    </a:lnTo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" name="Rectangle 49"/>
              <p:cNvSpPr>
                <a:spLocks noChangeArrowheads="1"/>
              </p:cNvSpPr>
              <p:nvPr/>
            </p:nvSpPr>
            <p:spPr bwMode="auto">
              <a:xfrm>
                <a:off x="1151" y="1942"/>
                <a:ext cx="119" cy="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Pre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1" name="Rectangle 50"/>
              <p:cNvSpPr>
                <a:spLocks noChangeArrowheads="1"/>
              </p:cNvSpPr>
              <p:nvPr/>
            </p:nvSpPr>
            <p:spPr bwMode="auto">
              <a:xfrm>
                <a:off x="1232" y="1942"/>
                <a:ext cx="52" cy="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2" name="Rectangle 51"/>
              <p:cNvSpPr>
                <a:spLocks noChangeArrowheads="1"/>
              </p:cNvSpPr>
              <p:nvPr/>
            </p:nvSpPr>
            <p:spPr bwMode="auto">
              <a:xfrm>
                <a:off x="1251" y="1942"/>
                <a:ext cx="205" cy="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Select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3" name="Freeform 52"/>
              <p:cNvSpPr>
                <a:spLocks/>
              </p:cNvSpPr>
              <p:nvPr/>
            </p:nvSpPr>
            <p:spPr bwMode="auto">
              <a:xfrm>
                <a:off x="1466" y="1792"/>
                <a:ext cx="116" cy="116"/>
              </a:xfrm>
              <a:custGeom>
                <a:avLst/>
                <a:gdLst>
                  <a:gd name="T0" fmla="*/ 0 w 116"/>
                  <a:gd name="T1" fmla="*/ 0 h 116"/>
                  <a:gd name="T2" fmla="*/ 116 w 116"/>
                  <a:gd name="T3" fmla="*/ 58 h 116"/>
                  <a:gd name="T4" fmla="*/ 0 w 116"/>
                  <a:gd name="T5" fmla="*/ 116 h 116"/>
                  <a:gd name="T6" fmla="*/ 0 w 116"/>
                  <a:gd name="T7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6" h="116">
                    <a:moveTo>
                      <a:pt x="0" y="0"/>
                    </a:moveTo>
                    <a:lnTo>
                      <a:pt x="116" y="58"/>
                    </a:lnTo>
                    <a:lnTo>
                      <a:pt x="0" y="1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" name="Freeform 53"/>
              <p:cNvSpPr>
                <a:spLocks/>
              </p:cNvSpPr>
              <p:nvPr/>
            </p:nvSpPr>
            <p:spPr bwMode="auto">
              <a:xfrm>
                <a:off x="1466" y="1792"/>
                <a:ext cx="116" cy="116"/>
              </a:xfrm>
              <a:custGeom>
                <a:avLst/>
                <a:gdLst>
                  <a:gd name="T0" fmla="*/ 0 w 116"/>
                  <a:gd name="T1" fmla="*/ 0 h 116"/>
                  <a:gd name="T2" fmla="*/ 116 w 116"/>
                  <a:gd name="T3" fmla="*/ 58 h 116"/>
                  <a:gd name="T4" fmla="*/ 0 w 116"/>
                  <a:gd name="T5" fmla="*/ 116 h 116"/>
                  <a:gd name="T6" fmla="*/ 0 w 116"/>
                  <a:gd name="T7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6" h="116">
                    <a:moveTo>
                      <a:pt x="0" y="0"/>
                    </a:moveTo>
                    <a:lnTo>
                      <a:pt x="116" y="58"/>
                    </a:lnTo>
                    <a:lnTo>
                      <a:pt x="0" y="116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Freeform 54"/>
              <p:cNvSpPr>
                <a:spLocks/>
              </p:cNvSpPr>
              <p:nvPr/>
            </p:nvSpPr>
            <p:spPr bwMode="auto">
              <a:xfrm>
                <a:off x="1505" y="1792"/>
                <a:ext cx="116" cy="116"/>
              </a:xfrm>
              <a:custGeom>
                <a:avLst/>
                <a:gdLst>
                  <a:gd name="T0" fmla="*/ 0 w 116"/>
                  <a:gd name="T1" fmla="*/ 0 h 116"/>
                  <a:gd name="T2" fmla="*/ 116 w 116"/>
                  <a:gd name="T3" fmla="*/ 58 h 116"/>
                  <a:gd name="T4" fmla="*/ 0 w 116"/>
                  <a:gd name="T5" fmla="*/ 116 h 116"/>
                  <a:gd name="T6" fmla="*/ 0 w 116"/>
                  <a:gd name="T7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6" h="116">
                    <a:moveTo>
                      <a:pt x="0" y="0"/>
                    </a:moveTo>
                    <a:lnTo>
                      <a:pt x="116" y="58"/>
                    </a:lnTo>
                    <a:lnTo>
                      <a:pt x="0" y="1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" name="Freeform 55"/>
              <p:cNvSpPr>
                <a:spLocks/>
              </p:cNvSpPr>
              <p:nvPr/>
            </p:nvSpPr>
            <p:spPr bwMode="auto">
              <a:xfrm>
                <a:off x="1505" y="1792"/>
                <a:ext cx="116" cy="116"/>
              </a:xfrm>
              <a:custGeom>
                <a:avLst/>
                <a:gdLst>
                  <a:gd name="T0" fmla="*/ 0 w 116"/>
                  <a:gd name="T1" fmla="*/ 0 h 116"/>
                  <a:gd name="T2" fmla="*/ 116 w 116"/>
                  <a:gd name="T3" fmla="*/ 58 h 116"/>
                  <a:gd name="T4" fmla="*/ 0 w 116"/>
                  <a:gd name="T5" fmla="*/ 116 h 116"/>
                  <a:gd name="T6" fmla="*/ 0 w 116"/>
                  <a:gd name="T7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6" h="116">
                    <a:moveTo>
                      <a:pt x="0" y="0"/>
                    </a:moveTo>
                    <a:lnTo>
                      <a:pt x="116" y="58"/>
                    </a:lnTo>
                    <a:lnTo>
                      <a:pt x="0" y="116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Rectangle 56"/>
              <p:cNvSpPr>
                <a:spLocks noChangeArrowheads="1"/>
              </p:cNvSpPr>
              <p:nvPr/>
            </p:nvSpPr>
            <p:spPr bwMode="auto">
              <a:xfrm>
                <a:off x="1716" y="1773"/>
                <a:ext cx="155" cy="1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" name="Rectangle 57"/>
              <p:cNvSpPr>
                <a:spLocks noChangeArrowheads="1"/>
              </p:cNvSpPr>
              <p:nvPr/>
            </p:nvSpPr>
            <p:spPr bwMode="auto">
              <a:xfrm>
                <a:off x="1716" y="1773"/>
                <a:ext cx="155" cy="154"/>
              </a:xfrm>
              <a:prstGeom prst="rect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Freeform 58"/>
              <p:cNvSpPr>
                <a:spLocks/>
              </p:cNvSpPr>
              <p:nvPr/>
            </p:nvSpPr>
            <p:spPr bwMode="auto">
              <a:xfrm>
                <a:off x="1756" y="1810"/>
                <a:ext cx="77" cy="77"/>
              </a:xfrm>
              <a:custGeom>
                <a:avLst/>
                <a:gdLst>
                  <a:gd name="T0" fmla="*/ 0 w 77"/>
                  <a:gd name="T1" fmla="*/ 77 h 77"/>
                  <a:gd name="T2" fmla="*/ 19 w 77"/>
                  <a:gd name="T3" fmla="*/ 0 h 77"/>
                  <a:gd name="T4" fmla="*/ 58 w 77"/>
                  <a:gd name="T5" fmla="*/ 0 h 77"/>
                  <a:gd name="T6" fmla="*/ 77 w 77"/>
                  <a:gd name="T7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7" h="77">
                    <a:moveTo>
                      <a:pt x="0" y="77"/>
                    </a:moveTo>
                    <a:lnTo>
                      <a:pt x="19" y="0"/>
                    </a:lnTo>
                    <a:lnTo>
                      <a:pt x="58" y="0"/>
                    </a:lnTo>
                    <a:lnTo>
                      <a:pt x="77" y="77"/>
                    </a:lnTo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" name="Line 59"/>
              <p:cNvSpPr>
                <a:spLocks noChangeShapeType="1"/>
              </p:cNvSpPr>
              <p:nvPr/>
            </p:nvSpPr>
            <p:spPr bwMode="auto">
              <a:xfrm>
                <a:off x="1350" y="1850"/>
                <a:ext cx="83" cy="0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" name="Freeform 60"/>
              <p:cNvSpPr>
                <a:spLocks/>
              </p:cNvSpPr>
              <p:nvPr/>
            </p:nvSpPr>
            <p:spPr bwMode="auto">
              <a:xfrm>
                <a:off x="1430" y="1838"/>
                <a:ext cx="36" cy="24"/>
              </a:xfrm>
              <a:custGeom>
                <a:avLst/>
                <a:gdLst>
                  <a:gd name="T0" fmla="*/ 0 w 36"/>
                  <a:gd name="T1" fmla="*/ 0 h 24"/>
                  <a:gd name="T2" fmla="*/ 36 w 36"/>
                  <a:gd name="T3" fmla="*/ 12 h 24"/>
                  <a:gd name="T4" fmla="*/ 0 w 36"/>
                  <a:gd name="T5" fmla="*/ 24 h 24"/>
                  <a:gd name="T6" fmla="*/ 0 w 3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4">
                    <a:moveTo>
                      <a:pt x="0" y="0"/>
                    </a:moveTo>
                    <a:lnTo>
                      <a:pt x="36" y="12"/>
                    </a:lnTo>
                    <a:lnTo>
                      <a:pt x="0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" name="Line 61"/>
              <p:cNvSpPr>
                <a:spLocks noChangeShapeType="1"/>
              </p:cNvSpPr>
              <p:nvPr/>
            </p:nvSpPr>
            <p:spPr bwMode="auto">
              <a:xfrm>
                <a:off x="1621" y="1850"/>
                <a:ext cx="62" cy="0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" name="Freeform 62"/>
              <p:cNvSpPr>
                <a:spLocks/>
              </p:cNvSpPr>
              <p:nvPr/>
            </p:nvSpPr>
            <p:spPr bwMode="auto">
              <a:xfrm>
                <a:off x="1681" y="1838"/>
                <a:ext cx="35" cy="24"/>
              </a:xfrm>
              <a:custGeom>
                <a:avLst/>
                <a:gdLst>
                  <a:gd name="T0" fmla="*/ 0 w 35"/>
                  <a:gd name="T1" fmla="*/ 0 h 24"/>
                  <a:gd name="T2" fmla="*/ 35 w 35"/>
                  <a:gd name="T3" fmla="*/ 12 h 24"/>
                  <a:gd name="T4" fmla="*/ 0 w 35"/>
                  <a:gd name="T5" fmla="*/ 24 h 24"/>
                  <a:gd name="T6" fmla="*/ 0 w 35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24">
                    <a:moveTo>
                      <a:pt x="0" y="0"/>
                    </a:moveTo>
                    <a:lnTo>
                      <a:pt x="35" y="12"/>
                    </a:lnTo>
                    <a:lnTo>
                      <a:pt x="0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" name="Freeform 63"/>
              <p:cNvSpPr>
                <a:spLocks/>
              </p:cNvSpPr>
              <p:nvPr/>
            </p:nvSpPr>
            <p:spPr bwMode="auto">
              <a:xfrm>
                <a:off x="887" y="1773"/>
                <a:ext cx="276" cy="77"/>
              </a:xfrm>
              <a:custGeom>
                <a:avLst/>
                <a:gdLst>
                  <a:gd name="T0" fmla="*/ 0 w 276"/>
                  <a:gd name="T1" fmla="*/ 0 h 77"/>
                  <a:gd name="T2" fmla="*/ 0 w 276"/>
                  <a:gd name="T3" fmla="*/ 77 h 77"/>
                  <a:gd name="T4" fmla="*/ 276 w 276"/>
                  <a:gd name="T5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6" h="77">
                    <a:moveTo>
                      <a:pt x="0" y="0"/>
                    </a:moveTo>
                    <a:lnTo>
                      <a:pt x="0" y="77"/>
                    </a:lnTo>
                    <a:lnTo>
                      <a:pt x="276" y="77"/>
                    </a:lnTo>
                  </a:path>
                </a:pathLst>
              </a:custGeom>
              <a:noFill/>
              <a:ln w="47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" name="Freeform 64"/>
              <p:cNvSpPr>
                <a:spLocks/>
              </p:cNvSpPr>
              <p:nvPr/>
            </p:nvSpPr>
            <p:spPr bwMode="auto">
              <a:xfrm>
                <a:off x="1160" y="1838"/>
                <a:ext cx="35" cy="24"/>
              </a:xfrm>
              <a:custGeom>
                <a:avLst/>
                <a:gdLst>
                  <a:gd name="T0" fmla="*/ 0 w 35"/>
                  <a:gd name="T1" fmla="*/ 0 h 24"/>
                  <a:gd name="T2" fmla="*/ 35 w 35"/>
                  <a:gd name="T3" fmla="*/ 12 h 24"/>
                  <a:gd name="T4" fmla="*/ 0 w 35"/>
                  <a:gd name="T5" fmla="*/ 24 h 24"/>
                  <a:gd name="T6" fmla="*/ 0 w 35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24">
                    <a:moveTo>
                      <a:pt x="0" y="0"/>
                    </a:moveTo>
                    <a:lnTo>
                      <a:pt x="35" y="12"/>
                    </a:lnTo>
                    <a:lnTo>
                      <a:pt x="0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" name="Oval 65"/>
              <p:cNvSpPr>
                <a:spLocks noChangeArrowheads="1"/>
              </p:cNvSpPr>
              <p:nvPr/>
            </p:nvSpPr>
            <p:spPr bwMode="auto">
              <a:xfrm>
                <a:off x="2199" y="1773"/>
                <a:ext cx="154" cy="154"/>
              </a:xfrm>
              <a:prstGeom prst="ellipse">
                <a:avLst/>
              </a:prstGeom>
              <a:solidFill>
                <a:srgbClr val="FFFFF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Oval 66"/>
              <p:cNvSpPr>
                <a:spLocks noChangeArrowheads="1"/>
              </p:cNvSpPr>
              <p:nvPr/>
            </p:nvSpPr>
            <p:spPr bwMode="auto">
              <a:xfrm>
                <a:off x="2199" y="1773"/>
                <a:ext cx="154" cy="154"/>
              </a:xfrm>
              <a:prstGeom prst="ellipse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Line 67"/>
              <p:cNvSpPr>
                <a:spLocks noChangeShapeType="1"/>
              </p:cNvSpPr>
              <p:nvPr/>
            </p:nvSpPr>
            <p:spPr bwMode="auto">
              <a:xfrm>
                <a:off x="2221" y="1795"/>
                <a:ext cx="110" cy="110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Line 68"/>
              <p:cNvSpPr>
                <a:spLocks noChangeShapeType="1"/>
              </p:cNvSpPr>
              <p:nvPr/>
            </p:nvSpPr>
            <p:spPr bwMode="auto">
              <a:xfrm flipH="1">
                <a:off x="2221" y="1795"/>
                <a:ext cx="110" cy="110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Rectangle 69"/>
              <p:cNvSpPr>
                <a:spLocks noChangeArrowheads="1"/>
              </p:cNvSpPr>
              <p:nvPr/>
            </p:nvSpPr>
            <p:spPr bwMode="auto">
              <a:xfrm>
                <a:off x="2445" y="1773"/>
                <a:ext cx="155" cy="1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Rectangle 70"/>
              <p:cNvSpPr>
                <a:spLocks noChangeArrowheads="1"/>
              </p:cNvSpPr>
              <p:nvPr/>
            </p:nvSpPr>
            <p:spPr bwMode="auto">
              <a:xfrm>
                <a:off x="2445" y="1773"/>
                <a:ext cx="155" cy="154"/>
              </a:xfrm>
              <a:prstGeom prst="rect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" name="Freeform 71"/>
              <p:cNvSpPr>
                <a:spLocks/>
              </p:cNvSpPr>
              <p:nvPr/>
            </p:nvSpPr>
            <p:spPr bwMode="auto">
              <a:xfrm>
                <a:off x="2484" y="1811"/>
                <a:ext cx="77" cy="78"/>
              </a:xfrm>
              <a:custGeom>
                <a:avLst/>
                <a:gdLst>
                  <a:gd name="T0" fmla="*/ 0 w 77"/>
                  <a:gd name="T1" fmla="*/ 0 h 78"/>
                  <a:gd name="T2" fmla="*/ 58 w 77"/>
                  <a:gd name="T3" fmla="*/ 0 h 78"/>
                  <a:gd name="T4" fmla="*/ 77 w 77"/>
                  <a:gd name="T5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7" h="78">
                    <a:moveTo>
                      <a:pt x="0" y="0"/>
                    </a:moveTo>
                    <a:lnTo>
                      <a:pt x="58" y="0"/>
                    </a:lnTo>
                    <a:lnTo>
                      <a:pt x="77" y="78"/>
                    </a:lnTo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" name="Rectangle 72"/>
              <p:cNvSpPr>
                <a:spLocks noChangeArrowheads="1"/>
              </p:cNvSpPr>
              <p:nvPr/>
            </p:nvSpPr>
            <p:spPr bwMode="auto">
              <a:xfrm>
                <a:off x="2940" y="1773"/>
                <a:ext cx="155" cy="1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" name="Rectangle 73"/>
              <p:cNvSpPr>
                <a:spLocks noChangeArrowheads="1"/>
              </p:cNvSpPr>
              <p:nvPr/>
            </p:nvSpPr>
            <p:spPr bwMode="auto">
              <a:xfrm>
                <a:off x="2940" y="1773"/>
                <a:ext cx="155" cy="154"/>
              </a:xfrm>
              <a:prstGeom prst="rect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" name="Freeform 74"/>
              <p:cNvSpPr>
                <a:spLocks/>
              </p:cNvSpPr>
              <p:nvPr/>
            </p:nvSpPr>
            <p:spPr bwMode="auto">
              <a:xfrm>
                <a:off x="2980" y="1810"/>
                <a:ext cx="78" cy="78"/>
              </a:xfrm>
              <a:custGeom>
                <a:avLst/>
                <a:gdLst>
                  <a:gd name="T0" fmla="*/ 0 w 78"/>
                  <a:gd name="T1" fmla="*/ 78 h 78"/>
                  <a:gd name="T2" fmla="*/ 20 w 78"/>
                  <a:gd name="T3" fmla="*/ 0 h 78"/>
                  <a:gd name="T4" fmla="*/ 58 w 78"/>
                  <a:gd name="T5" fmla="*/ 0 h 78"/>
                  <a:gd name="T6" fmla="*/ 78 w 78"/>
                  <a:gd name="T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78">
                    <a:moveTo>
                      <a:pt x="0" y="78"/>
                    </a:moveTo>
                    <a:lnTo>
                      <a:pt x="20" y="0"/>
                    </a:lnTo>
                    <a:lnTo>
                      <a:pt x="58" y="0"/>
                    </a:lnTo>
                    <a:lnTo>
                      <a:pt x="78" y="78"/>
                    </a:lnTo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" name="Rectangle 75"/>
              <p:cNvSpPr>
                <a:spLocks noChangeArrowheads="1"/>
              </p:cNvSpPr>
              <p:nvPr/>
            </p:nvSpPr>
            <p:spPr bwMode="auto">
              <a:xfrm>
                <a:off x="2892" y="1942"/>
                <a:ext cx="308" cy="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SAW Filter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7" name="Rectangle 76"/>
              <p:cNvSpPr>
                <a:spLocks noChangeArrowheads="1"/>
              </p:cNvSpPr>
              <p:nvPr/>
            </p:nvSpPr>
            <p:spPr bwMode="auto">
              <a:xfrm>
                <a:off x="3187" y="1773"/>
                <a:ext cx="155" cy="1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" name="Rectangle 77"/>
              <p:cNvSpPr>
                <a:spLocks noChangeArrowheads="1"/>
              </p:cNvSpPr>
              <p:nvPr/>
            </p:nvSpPr>
            <p:spPr bwMode="auto">
              <a:xfrm>
                <a:off x="3187" y="1773"/>
                <a:ext cx="155" cy="154"/>
              </a:xfrm>
              <a:prstGeom prst="rect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" name="Rectangle 78"/>
              <p:cNvSpPr>
                <a:spLocks noChangeArrowheads="1"/>
              </p:cNvSpPr>
              <p:nvPr/>
            </p:nvSpPr>
            <p:spPr bwMode="auto">
              <a:xfrm>
                <a:off x="3215" y="1812"/>
                <a:ext cx="141" cy="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VVA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0" name="Line 79"/>
              <p:cNvSpPr>
                <a:spLocks noChangeShapeType="1"/>
              </p:cNvSpPr>
              <p:nvPr/>
            </p:nvSpPr>
            <p:spPr bwMode="auto">
              <a:xfrm>
                <a:off x="2353" y="1850"/>
                <a:ext cx="60" cy="0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" name="Freeform 80"/>
              <p:cNvSpPr>
                <a:spLocks/>
              </p:cNvSpPr>
              <p:nvPr/>
            </p:nvSpPr>
            <p:spPr bwMode="auto">
              <a:xfrm>
                <a:off x="2410" y="1838"/>
                <a:ext cx="35" cy="24"/>
              </a:xfrm>
              <a:custGeom>
                <a:avLst/>
                <a:gdLst>
                  <a:gd name="T0" fmla="*/ 0 w 35"/>
                  <a:gd name="T1" fmla="*/ 0 h 24"/>
                  <a:gd name="T2" fmla="*/ 35 w 35"/>
                  <a:gd name="T3" fmla="*/ 12 h 24"/>
                  <a:gd name="T4" fmla="*/ 0 w 35"/>
                  <a:gd name="T5" fmla="*/ 24 h 24"/>
                  <a:gd name="T6" fmla="*/ 0 w 35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24">
                    <a:moveTo>
                      <a:pt x="0" y="0"/>
                    </a:moveTo>
                    <a:lnTo>
                      <a:pt x="35" y="12"/>
                    </a:lnTo>
                    <a:lnTo>
                      <a:pt x="0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" name="Line 81"/>
              <p:cNvSpPr>
                <a:spLocks noChangeShapeType="1"/>
              </p:cNvSpPr>
              <p:nvPr/>
            </p:nvSpPr>
            <p:spPr bwMode="auto">
              <a:xfrm>
                <a:off x="2849" y="1850"/>
                <a:ext cx="59" cy="0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" name="Freeform 82"/>
              <p:cNvSpPr>
                <a:spLocks/>
              </p:cNvSpPr>
              <p:nvPr/>
            </p:nvSpPr>
            <p:spPr bwMode="auto">
              <a:xfrm>
                <a:off x="2905" y="1838"/>
                <a:ext cx="35" cy="24"/>
              </a:xfrm>
              <a:custGeom>
                <a:avLst/>
                <a:gdLst>
                  <a:gd name="T0" fmla="*/ 0 w 35"/>
                  <a:gd name="T1" fmla="*/ 0 h 24"/>
                  <a:gd name="T2" fmla="*/ 35 w 35"/>
                  <a:gd name="T3" fmla="*/ 12 h 24"/>
                  <a:gd name="T4" fmla="*/ 0 w 35"/>
                  <a:gd name="T5" fmla="*/ 24 h 24"/>
                  <a:gd name="T6" fmla="*/ 0 w 35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24">
                    <a:moveTo>
                      <a:pt x="0" y="0"/>
                    </a:moveTo>
                    <a:lnTo>
                      <a:pt x="35" y="12"/>
                    </a:lnTo>
                    <a:lnTo>
                      <a:pt x="0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" name="Line 83"/>
              <p:cNvSpPr>
                <a:spLocks noChangeShapeType="1"/>
              </p:cNvSpPr>
              <p:nvPr/>
            </p:nvSpPr>
            <p:spPr bwMode="auto">
              <a:xfrm>
                <a:off x="3342" y="1850"/>
                <a:ext cx="59" cy="0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" name="Freeform 84"/>
              <p:cNvSpPr>
                <a:spLocks/>
              </p:cNvSpPr>
              <p:nvPr/>
            </p:nvSpPr>
            <p:spPr bwMode="auto">
              <a:xfrm>
                <a:off x="3398" y="1838"/>
                <a:ext cx="36" cy="24"/>
              </a:xfrm>
              <a:custGeom>
                <a:avLst/>
                <a:gdLst>
                  <a:gd name="T0" fmla="*/ 0 w 36"/>
                  <a:gd name="T1" fmla="*/ 0 h 24"/>
                  <a:gd name="T2" fmla="*/ 36 w 36"/>
                  <a:gd name="T3" fmla="*/ 12 h 24"/>
                  <a:gd name="T4" fmla="*/ 0 w 36"/>
                  <a:gd name="T5" fmla="*/ 24 h 24"/>
                  <a:gd name="T6" fmla="*/ 0 w 3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4">
                    <a:moveTo>
                      <a:pt x="0" y="0"/>
                    </a:moveTo>
                    <a:lnTo>
                      <a:pt x="36" y="12"/>
                    </a:lnTo>
                    <a:lnTo>
                      <a:pt x="0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" name="Line 85"/>
              <p:cNvSpPr>
                <a:spLocks noChangeShapeType="1"/>
              </p:cNvSpPr>
              <p:nvPr/>
            </p:nvSpPr>
            <p:spPr bwMode="auto">
              <a:xfrm>
                <a:off x="1871" y="1850"/>
                <a:ext cx="295" cy="0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" name="Freeform 86"/>
              <p:cNvSpPr>
                <a:spLocks/>
              </p:cNvSpPr>
              <p:nvPr/>
            </p:nvSpPr>
            <p:spPr bwMode="auto">
              <a:xfrm>
                <a:off x="2163" y="1838"/>
                <a:ext cx="36" cy="24"/>
              </a:xfrm>
              <a:custGeom>
                <a:avLst/>
                <a:gdLst>
                  <a:gd name="T0" fmla="*/ 0 w 36"/>
                  <a:gd name="T1" fmla="*/ 0 h 24"/>
                  <a:gd name="T2" fmla="*/ 36 w 36"/>
                  <a:gd name="T3" fmla="*/ 12 h 24"/>
                  <a:gd name="T4" fmla="*/ 0 w 36"/>
                  <a:gd name="T5" fmla="*/ 24 h 24"/>
                  <a:gd name="T6" fmla="*/ 0 w 3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4">
                    <a:moveTo>
                      <a:pt x="0" y="0"/>
                    </a:moveTo>
                    <a:lnTo>
                      <a:pt x="36" y="12"/>
                    </a:lnTo>
                    <a:lnTo>
                      <a:pt x="0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" name="Line 87"/>
              <p:cNvSpPr>
                <a:spLocks noChangeShapeType="1"/>
              </p:cNvSpPr>
              <p:nvPr/>
            </p:nvSpPr>
            <p:spPr bwMode="auto">
              <a:xfrm>
                <a:off x="3095" y="1850"/>
                <a:ext cx="60" cy="0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" name="Freeform 88"/>
              <p:cNvSpPr>
                <a:spLocks/>
              </p:cNvSpPr>
              <p:nvPr/>
            </p:nvSpPr>
            <p:spPr bwMode="auto">
              <a:xfrm>
                <a:off x="3152" y="1838"/>
                <a:ext cx="35" cy="24"/>
              </a:xfrm>
              <a:custGeom>
                <a:avLst/>
                <a:gdLst>
                  <a:gd name="T0" fmla="*/ 0 w 35"/>
                  <a:gd name="T1" fmla="*/ 0 h 24"/>
                  <a:gd name="T2" fmla="*/ 35 w 35"/>
                  <a:gd name="T3" fmla="*/ 12 h 24"/>
                  <a:gd name="T4" fmla="*/ 0 w 35"/>
                  <a:gd name="T5" fmla="*/ 24 h 24"/>
                  <a:gd name="T6" fmla="*/ 0 w 35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24">
                    <a:moveTo>
                      <a:pt x="0" y="0"/>
                    </a:moveTo>
                    <a:lnTo>
                      <a:pt x="35" y="12"/>
                    </a:lnTo>
                    <a:lnTo>
                      <a:pt x="0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" name="Line 89"/>
              <p:cNvSpPr>
                <a:spLocks noChangeShapeType="1"/>
              </p:cNvSpPr>
              <p:nvPr/>
            </p:nvSpPr>
            <p:spPr bwMode="auto">
              <a:xfrm>
                <a:off x="2600" y="1850"/>
                <a:ext cx="59" cy="0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" name="Freeform 90"/>
              <p:cNvSpPr>
                <a:spLocks/>
              </p:cNvSpPr>
              <p:nvPr/>
            </p:nvSpPr>
            <p:spPr bwMode="auto">
              <a:xfrm>
                <a:off x="2656" y="1838"/>
                <a:ext cx="36" cy="24"/>
              </a:xfrm>
              <a:custGeom>
                <a:avLst/>
                <a:gdLst>
                  <a:gd name="T0" fmla="*/ 0 w 36"/>
                  <a:gd name="T1" fmla="*/ 0 h 24"/>
                  <a:gd name="T2" fmla="*/ 36 w 36"/>
                  <a:gd name="T3" fmla="*/ 12 h 24"/>
                  <a:gd name="T4" fmla="*/ 0 w 36"/>
                  <a:gd name="T5" fmla="*/ 24 h 24"/>
                  <a:gd name="T6" fmla="*/ 0 w 3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4">
                    <a:moveTo>
                      <a:pt x="0" y="0"/>
                    </a:moveTo>
                    <a:lnTo>
                      <a:pt x="36" y="12"/>
                    </a:lnTo>
                    <a:lnTo>
                      <a:pt x="0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" name="Freeform 91"/>
              <p:cNvSpPr>
                <a:spLocks/>
              </p:cNvSpPr>
              <p:nvPr/>
            </p:nvSpPr>
            <p:spPr bwMode="auto">
              <a:xfrm>
                <a:off x="3973" y="1773"/>
                <a:ext cx="232" cy="155"/>
              </a:xfrm>
              <a:custGeom>
                <a:avLst/>
                <a:gdLst>
                  <a:gd name="T0" fmla="*/ 232 w 232"/>
                  <a:gd name="T1" fmla="*/ 0 h 155"/>
                  <a:gd name="T2" fmla="*/ 77 w 232"/>
                  <a:gd name="T3" fmla="*/ 0 h 155"/>
                  <a:gd name="T4" fmla="*/ 0 w 232"/>
                  <a:gd name="T5" fmla="*/ 78 h 155"/>
                  <a:gd name="T6" fmla="*/ 77 w 232"/>
                  <a:gd name="T7" fmla="*/ 155 h 155"/>
                  <a:gd name="T8" fmla="*/ 232 w 232"/>
                  <a:gd name="T9" fmla="*/ 155 h 155"/>
                  <a:gd name="T10" fmla="*/ 232 w 232"/>
                  <a:gd name="T11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2" h="155">
                    <a:moveTo>
                      <a:pt x="232" y="0"/>
                    </a:moveTo>
                    <a:lnTo>
                      <a:pt x="77" y="0"/>
                    </a:lnTo>
                    <a:lnTo>
                      <a:pt x="0" y="78"/>
                    </a:lnTo>
                    <a:lnTo>
                      <a:pt x="77" y="155"/>
                    </a:lnTo>
                    <a:lnTo>
                      <a:pt x="232" y="155"/>
                    </a:lnTo>
                    <a:lnTo>
                      <a:pt x="23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" name="Freeform 92"/>
              <p:cNvSpPr>
                <a:spLocks/>
              </p:cNvSpPr>
              <p:nvPr/>
            </p:nvSpPr>
            <p:spPr bwMode="auto">
              <a:xfrm>
                <a:off x="3973" y="1773"/>
                <a:ext cx="232" cy="155"/>
              </a:xfrm>
              <a:custGeom>
                <a:avLst/>
                <a:gdLst>
                  <a:gd name="T0" fmla="*/ 232 w 232"/>
                  <a:gd name="T1" fmla="*/ 0 h 155"/>
                  <a:gd name="T2" fmla="*/ 77 w 232"/>
                  <a:gd name="T3" fmla="*/ 0 h 155"/>
                  <a:gd name="T4" fmla="*/ 0 w 232"/>
                  <a:gd name="T5" fmla="*/ 78 h 155"/>
                  <a:gd name="T6" fmla="*/ 77 w 232"/>
                  <a:gd name="T7" fmla="*/ 155 h 155"/>
                  <a:gd name="T8" fmla="*/ 232 w 232"/>
                  <a:gd name="T9" fmla="*/ 155 h 155"/>
                  <a:gd name="T10" fmla="*/ 232 w 232"/>
                  <a:gd name="T11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2" h="155">
                    <a:moveTo>
                      <a:pt x="232" y="0"/>
                    </a:moveTo>
                    <a:lnTo>
                      <a:pt x="77" y="0"/>
                    </a:lnTo>
                    <a:lnTo>
                      <a:pt x="0" y="78"/>
                    </a:lnTo>
                    <a:lnTo>
                      <a:pt x="77" y="155"/>
                    </a:lnTo>
                    <a:lnTo>
                      <a:pt x="232" y="155"/>
                    </a:lnTo>
                    <a:lnTo>
                      <a:pt x="232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" name="Rectangle 93"/>
              <p:cNvSpPr>
                <a:spLocks noChangeArrowheads="1"/>
              </p:cNvSpPr>
              <p:nvPr/>
            </p:nvSpPr>
            <p:spPr bwMode="auto">
              <a:xfrm>
                <a:off x="4063" y="1820"/>
                <a:ext cx="89" cy="6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" name="Rectangle 94"/>
              <p:cNvSpPr>
                <a:spLocks noChangeArrowheads="1"/>
              </p:cNvSpPr>
              <p:nvPr/>
            </p:nvSpPr>
            <p:spPr bwMode="auto">
              <a:xfrm>
                <a:off x="4065" y="1820"/>
                <a:ext cx="125" cy="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ADC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6" name="Line 95"/>
              <p:cNvSpPr>
                <a:spLocks noChangeShapeType="1"/>
              </p:cNvSpPr>
              <p:nvPr/>
            </p:nvSpPr>
            <p:spPr bwMode="auto">
              <a:xfrm>
                <a:off x="3590" y="1850"/>
                <a:ext cx="351" cy="1"/>
              </a:xfrm>
              <a:prstGeom prst="line">
                <a:avLst/>
              </a:prstGeom>
              <a:noFill/>
              <a:ln w="4763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" name="Freeform 96"/>
              <p:cNvSpPr>
                <a:spLocks/>
              </p:cNvSpPr>
              <p:nvPr/>
            </p:nvSpPr>
            <p:spPr bwMode="auto">
              <a:xfrm>
                <a:off x="3938" y="1839"/>
                <a:ext cx="35" cy="24"/>
              </a:xfrm>
              <a:custGeom>
                <a:avLst/>
                <a:gdLst>
                  <a:gd name="T0" fmla="*/ 0 w 35"/>
                  <a:gd name="T1" fmla="*/ 0 h 24"/>
                  <a:gd name="T2" fmla="*/ 35 w 35"/>
                  <a:gd name="T3" fmla="*/ 12 h 24"/>
                  <a:gd name="T4" fmla="*/ 0 w 35"/>
                  <a:gd name="T5" fmla="*/ 24 h 24"/>
                  <a:gd name="T6" fmla="*/ 0 w 35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24">
                    <a:moveTo>
                      <a:pt x="0" y="0"/>
                    </a:moveTo>
                    <a:lnTo>
                      <a:pt x="35" y="12"/>
                    </a:lnTo>
                    <a:lnTo>
                      <a:pt x="0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" name="Freeform 97"/>
              <p:cNvSpPr>
                <a:spLocks/>
              </p:cNvSpPr>
              <p:nvPr/>
            </p:nvSpPr>
            <p:spPr bwMode="auto">
              <a:xfrm>
                <a:off x="848" y="2390"/>
                <a:ext cx="78" cy="155"/>
              </a:xfrm>
              <a:custGeom>
                <a:avLst/>
                <a:gdLst>
                  <a:gd name="T0" fmla="*/ 39 w 78"/>
                  <a:gd name="T1" fmla="*/ 155 h 155"/>
                  <a:gd name="T2" fmla="*/ 39 w 78"/>
                  <a:gd name="T3" fmla="*/ 78 h 155"/>
                  <a:gd name="T4" fmla="*/ 78 w 78"/>
                  <a:gd name="T5" fmla="*/ 0 h 155"/>
                  <a:gd name="T6" fmla="*/ 0 w 78"/>
                  <a:gd name="T7" fmla="*/ 0 h 155"/>
                  <a:gd name="T8" fmla="*/ 39 w 78"/>
                  <a:gd name="T9" fmla="*/ 78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155">
                    <a:moveTo>
                      <a:pt x="39" y="155"/>
                    </a:moveTo>
                    <a:lnTo>
                      <a:pt x="39" y="78"/>
                    </a:lnTo>
                    <a:lnTo>
                      <a:pt x="78" y="0"/>
                    </a:lnTo>
                    <a:lnTo>
                      <a:pt x="0" y="0"/>
                    </a:lnTo>
                    <a:lnTo>
                      <a:pt x="39" y="78"/>
                    </a:lnTo>
                  </a:path>
                </a:pathLst>
              </a:custGeom>
              <a:noFill/>
              <a:ln w="47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" name="Freeform 99"/>
              <p:cNvSpPr>
                <a:spLocks/>
              </p:cNvSpPr>
              <p:nvPr/>
            </p:nvSpPr>
            <p:spPr bwMode="auto">
              <a:xfrm>
                <a:off x="617" y="2522"/>
                <a:ext cx="26" cy="23"/>
              </a:xfrm>
              <a:custGeom>
                <a:avLst/>
                <a:gdLst>
                  <a:gd name="T0" fmla="*/ 0 w 132"/>
                  <a:gd name="T1" fmla="*/ 112 h 112"/>
                  <a:gd name="T2" fmla="*/ 71 w 132"/>
                  <a:gd name="T3" fmla="*/ 0 h 112"/>
                  <a:gd name="T4" fmla="*/ 132 w 132"/>
                  <a:gd name="T5" fmla="*/ 102 h 112"/>
                  <a:gd name="T6" fmla="*/ 0 w 132"/>
                  <a:gd name="T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2" h="112">
                    <a:moveTo>
                      <a:pt x="0" y="112"/>
                    </a:moveTo>
                    <a:lnTo>
                      <a:pt x="71" y="0"/>
                    </a:lnTo>
                    <a:cubicBezTo>
                      <a:pt x="74" y="42"/>
                      <a:pt x="97" y="79"/>
                      <a:pt x="132" y="102"/>
                    </a:cubicBezTo>
                    <a:lnTo>
                      <a:pt x="0" y="11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" name="Freeform 101"/>
              <p:cNvSpPr>
                <a:spLocks/>
              </p:cNvSpPr>
              <p:nvPr/>
            </p:nvSpPr>
            <p:spPr bwMode="auto">
              <a:xfrm>
                <a:off x="617" y="2561"/>
                <a:ext cx="26" cy="22"/>
              </a:xfrm>
              <a:custGeom>
                <a:avLst/>
                <a:gdLst>
                  <a:gd name="T0" fmla="*/ 0 w 132"/>
                  <a:gd name="T1" fmla="*/ 112 h 112"/>
                  <a:gd name="T2" fmla="*/ 71 w 132"/>
                  <a:gd name="T3" fmla="*/ 0 h 112"/>
                  <a:gd name="T4" fmla="*/ 132 w 132"/>
                  <a:gd name="T5" fmla="*/ 102 h 112"/>
                  <a:gd name="T6" fmla="*/ 0 w 132"/>
                  <a:gd name="T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2" h="112">
                    <a:moveTo>
                      <a:pt x="0" y="112"/>
                    </a:moveTo>
                    <a:lnTo>
                      <a:pt x="71" y="0"/>
                    </a:lnTo>
                    <a:cubicBezTo>
                      <a:pt x="74" y="42"/>
                      <a:pt x="97" y="79"/>
                      <a:pt x="132" y="102"/>
                    </a:cubicBezTo>
                    <a:lnTo>
                      <a:pt x="0" y="11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" name="Rectangle 102"/>
              <p:cNvSpPr>
                <a:spLocks noChangeArrowheads="1"/>
              </p:cNvSpPr>
              <p:nvPr/>
            </p:nvSpPr>
            <p:spPr bwMode="auto">
              <a:xfrm>
                <a:off x="371" y="2608"/>
                <a:ext cx="65" cy="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X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4" name="Rectangle 103"/>
              <p:cNvSpPr>
                <a:spLocks noChangeArrowheads="1"/>
              </p:cNvSpPr>
              <p:nvPr/>
            </p:nvSpPr>
            <p:spPr bwMode="auto">
              <a:xfrm>
                <a:off x="403" y="2608"/>
                <a:ext cx="68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-X 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5" name="Rectangle 104"/>
              <p:cNvSpPr>
                <a:spLocks noChangeArrowheads="1"/>
              </p:cNvSpPr>
              <p:nvPr/>
            </p:nvSpPr>
            <p:spPr bwMode="auto">
              <a:xfrm>
                <a:off x="305" y="2614"/>
                <a:ext cx="445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Calibri" panose="020F0502020204030204" pitchFamily="34" charset="0"/>
                  </a:rPr>
                  <a:t>X Band Downlink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endParaRPr>
              </a:p>
            </p:txBody>
          </p:sp>
          <p:sp>
            <p:nvSpPr>
              <p:cNvPr id="186" name="Rectangle 105"/>
              <p:cNvSpPr>
                <a:spLocks noChangeArrowheads="1"/>
              </p:cNvSpPr>
              <p:nvPr/>
            </p:nvSpPr>
            <p:spPr bwMode="auto">
              <a:xfrm>
                <a:off x="367" y="2680"/>
                <a:ext cx="178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Calibri" panose="020F0502020204030204" pitchFamily="34" charset="0"/>
                  </a:rPr>
                  <a:t>8400 -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7" name="Rectangle 106"/>
              <p:cNvSpPr>
                <a:spLocks noChangeArrowheads="1"/>
              </p:cNvSpPr>
              <p:nvPr/>
            </p:nvSpPr>
            <p:spPr bwMode="auto">
              <a:xfrm>
                <a:off x="502" y="2680"/>
                <a:ext cx="64" cy="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–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8" name="Rectangle 107"/>
              <p:cNvSpPr>
                <a:spLocks noChangeArrowheads="1"/>
              </p:cNvSpPr>
              <p:nvPr/>
            </p:nvSpPr>
            <p:spPr bwMode="auto">
              <a:xfrm>
                <a:off x="532" y="2680"/>
                <a:ext cx="48" cy="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9" name="Rectangle 108"/>
              <p:cNvSpPr>
                <a:spLocks noChangeArrowheads="1"/>
              </p:cNvSpPr>
              <p:nvPr/>
            </p:nvSpPr>
            <p:spPr bwMode="auto">
              <a:xfrm>
                <a:off x="545" y="2680"/>
                <a:ext cx="164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Calibri" panose="020F0502020204030204" pitchFamily="34" charset="0"/>
                  </a:rPr>
                  <a:t>-8500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0" name="Rectangle 109"/>
              <p:cNvSpPr>
                <a:spLocks noChangeArrowheads="1"/>
              </p:cNvSpPr>
              <p:nvPr/>
            </p:nvSpPr>
            <p:spPr bwMode="auto">
              <a:xfrm>
                <a:off x="681" y="2680"/>
                <a:ext cx="149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Calibri" panose="020F0502020204030204" pitchFamily="34" charset="0"/>
                  </a:rPr>
                  <a:t>  MHz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endParaRPr>
              </a:p>
            </p:txBody>
          </p:sp>
          <p:sp>
            <p:nvSpPr>
              <p:cNvPr id="191" name="Rectangle 110"/>
              <p:cNvSpPr>
                <a:spLocks noChangeArrowheads="1"/>
              </p:cNvSpPr>
              <p:nvPr/>
            </p:nvSpPr>
            <p:spPr bwMode="auto">
              <a:xfrm>
                <a:off x="460" y="2752"/>
                <a:ext cx="64" cy="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3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2" name="Rectangle 111"/>
              <p:cNvSpPr>
                <a:spLocks noChangeArrowheads="1"/>
              </p:cNvSpPr>
              <p:nvPr/>
            </p:nvSpPr>
            <p:spPr bwMode="auto">
              <a:xfrm>
                <a:off x="490" y="2752"/>
                <a:ext cx="48" cy="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.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3" name="Rectangle 112"/>
              <p:cNvSpPr>
                <a:spLocks noChangeArrowheads="1"/>
              </p:cNvSpPr>
              <p:nvPr/>
            </p:nvSpPr>
            <p:spPr bwMode="auto">
              <a:xfrm>
                <a:off x="505" y="2752"/>
                <a:ext cx="64" cy="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8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4" name="Rectangle 113"/>
              <p:cNvSpPr>
                <a:spLocks noChangeArrowheads="1"/>
              </p:cNvSpPr>
              <p:nvPr/>
            </p:nvSpPr>
            <p:spPr bwMode="auto">
              <a:xfrm>
                <a:off x="412" y="2766"/>
                <a:ext cx="223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Calibri" panose="020F0502020204030204" pitchFamily="34" charset="0"/>
                  </a:rPr>
                  <a:t>4 W BOL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endParaRPr>
              </a:p>
            </p:txBody>
          </p:sp>
          <p:sp>
            <p:nvSpPr>
              <p:cNvPr id="195" name="Rectangle 114"/>
              <p:cNvSpPr>
                <a:spLocks noChangeArrowheads="1"/>
              </p:cNvSpPr>
              <p:nvPr/>
            </p:nvSpPr>
            <p:spPr bwMode="auto">
              <a:xfrm>
                <a:off x="1041" y="2390"/>
                <a:ext cx="926" cy="463"/>
              </a:xfrm>
              <a:prstGeom prst="rect">
                <a:avLst/>
              </a:prstGeom>
              <a:solidFill>
                <a:srgbClr val="CCFF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" name="Rectangle 115"/>
              <p:cNvSpPr>
                <a:spLocks noChangeArrowheads="1"/>
              </p:cNvSpPr>
              <p:nvPr/>
            </p:nvSpPr>
            <p:spPr bwMode="auto">
              <a:xfrm>
                <a:off x="1041" y="2390"/>
                <a:ext cx="926" cy="463"/>
              </a:xfrm>
              <a:prstGeom prst="rect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" name="Rectangle 116"/>
              <p:cNvSpPr>
                <a:spLocks noChangeArrowheads="1"/>
              </p:cNvSpPr>
              <p:nvPr/>
            </p:nvSpPr>
            <p:spPr bwMode="auto">
              <a:xfrm>
                <a:off x="1060" y="2404"/>
                <a:ext cx="8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0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X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8" name="Rectangle 117"/>
              <p:cNvSpPr>
                <a:spLocks noChangeArrowheads="1"/>
              </p:cNvSpPr>
              <p:nvPr/>
            </p:nvSpPr>
            <p:spPr bwMode="auto">
              <a:xfrm>
                <a:off x="1100" y="2404"/>
                <a:ext cx="6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0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9" name="Rectangle 118"/>
              <p:cNvSpPr>
                <a:spLocks noChangeArrowheads="1"/>
              </p:cNvSpPr>
              <p:nvPr/>
            </p:nvSpPr>
            <p:spPr bwMode="auto">
              <a:xfrm>
                <a:off x="1124" y="2404"/>
                <a:ext cx="389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0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Band SSPA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0" name="Freeform 119"/>
              <p:cNvSpPr>
                <a:spLocks/>
              </p:cNvSpPr>
              <p:nvPr/>
            </p:nvSpPr>
            <p:spPr bwMode="auto">
              <a:xfrm>
                <a:off x="1620" y="2564"/>
                <a:ext cx="116" cy="116"/>
              </a:xfrm>
              <a:custGeom>
                <a:avLst/>
                <a:gdLst>
                  <a:gd name="T0" fmla="*/ 116 w 116"/>
                  <a:gd name="T1" fmla="*/ 0 h 116"/>
                  <a:gd name="T2" fmla="*/ 0 w 116"/>
                  <a:gd name="T3" fmla="*/ 58 h 116"/>
                  <a:gd name="T4" fmla="*/ 116 w 116"/>
                  <a:gd name="T5" fmla="*/ 116 h 116"/>
                  <a:gd name="T6" fmla="*/ 116 w 116"/>
                  <a:gd name="T7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6" h="116">
                    <a:moveTo>
                      <a:pt x="116" y="0"/>
                    </a:moveTo>
                    <a:lnTo>
                      <a:pt x="0" y="58"/>
                    </a:lnTo>
                    <a:lnTo>
                      <a:pt x="116" y="116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" name="Freeform 120"/>
              <p:cNvSpPr>
                <a:spLocks/>
              </p:cNvSpPr>
              <p:nvPr/>
            </p:nvSpPr>
            <p:spPr bwMode="auto">
              <a:xfrm>
                <a:off x="1620" y="2564"/>
                <a:ext cx="116" cy="116"/>
              </a:xfrm>
              <a:custGeom>
                <a:avLst/>
                <a:gdLst>
                  <a:gd name="T0" fmla="*/ 116 w 116"/>
                  <a:gd name="T1" fmla="*/ 0 h 116"/>
                  <a:gd name="T2" fmla="*/ 0 w 116"/>
                  <a:gd name="T3" fmla="*/ 58 h 116"/>
                  <a:gd name="T4" fmla="*/ 116 w 116"/>
                  <a:gd name="T5" fmla="*/ 116 h 116"/>
                  <a:gd name="T6" fmla="*/ 116 w 116"/>
                  <a:gd name="T7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6" h="116">
                    <a:moveTo>
                      <a:pt x="116" y="0"/>
                    </a:moveTo>
                    <a:lnTo>
                      <a:pt x="0" y="58"/>
                    </a:lnTo>
                    <a:lnTo>
                      <a:pt x="116" y="116"/>
                    </a:lnTo>
                    <a:lnTo>
                      <a:pt x="116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" name="Freeform 121"/>
              <p:cNvSpPr>
                <a:spLocks/>
              </p:cNvSpPr>
              <p:nvPr/>
            </p:nvSpPr>
            <p:spPr bwMode="auto">
              <a:xfrm>
                <a:off x="1581" y="2564"/>
                <a:ext cx="116" cy="116"/>
              </a:xfrm>
              <a:custGeom>
                <a:avLst/>
                <a:gdLst>
                  <a:gd name="T0" fmla="*/ 116 w 116"/>
                  <a:gd name="T1" fmla="*/ 0 h 116"/>
                  <a:gd name="T2" fmla="*/ 0 w 116"/>
                  <a:gd name="T3" fmla="*/ 58 h 116"/>
                  <a:gd name="T4" fmla="*/ 116 w 116"/>
                  <a:gd name="T5" fmla="*/ 116 h 116"/>
                  <a:gd name="T6" fmla="*/ 116 w 116"/>
                  <a:gd name="T7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6" h="116">
                    <a:moveTo>
                      <a:pt x="116" y="0"/>
                    </a:moveTo>
                    <a:lnTo>
                      <a:pt x="0" y="58"/>
                    </a:lnTo>
                    <a:lnTo>
                      <a:pt x="116" y="116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" name="Freeform 122"/>
              <p:cNvSpPr>
                <a:spLocks/>
              </p:cNvSpPr>
              <p:nvPr/>
            </p:nvSpPr>
            <p:spPr bwMode="auto">
              <a:xfrm>
                <a:off x="1581" y="2564"/>
                <a:ext cx="116" cy="116"/>
              </a:xfrm>
              <a:custGeom>
                <a:avLst/>
                <a:gdLst>
                  <a:gd name="T0" fmla="*/ 116 w 116"/>
                  <a:gd name="T1" fmla="*/ 0 h 116"/>
                  <a:gd name="T2" fmla="*/ 0 w 116"/>
                  <a:gd name="T3" fmla="*/ 58 h 116"/>
                  <a:gd name="T4" fmla="*/ 116 w 116"/>
                  <a:gd name="T5" fmla="*/ 116 h 116"/>
                  <a:gd name="T6" fmla="*/ 116 w 116"/>
                  <a:gd name="T7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6" h="116">
                    <a:moveTo>
                      <a:pt x="116" y="0"/>
                    </a:moveTo>
                    <a:lnTo>
                      <a:pt x="0" y="58"/>
                    </a:lnTo>
                    <a:lnTo>
                      <a:pt x="116" y="116"/>
                    </a:lnTo>
                    <a:lnTo>
                      <a:pt x="116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" name="Rectangle 123"/>
              <p:cNvSpPr>
                <a:spLocks noChangeArrowheads="1"/>
              </p:cNvSpPr>
              <p:nvPr/>
            </p:nvSpPr>
            <p:spPr bwMode="auto">
              <a:xfrm>
                <a:off x="3433" y="2544"/>
                <a:ext cx="154" cy="15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" name="Rectangle 124"/>
              <p:cNvSpPr>
                <a:spLocks noChangeArrowheads="1"/>
              </p:cNvSpPr>
              <p:nvPr/>
            </p:nvSpPr>
            <p:spPr bwMode="auto">
              <a:xfrm>
                <a:off x="3433" y="2544"/>
                <a:ext cx="154" cy="155"/>
              </a:xfrm>
              <a:prstGeom prst="rect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" name="Freeform 125"/>
              <p:cNvSpPr>
                <a:spLocks/>
              </p:cNvSpPr>
              <p:nvPr/>
            </p:nvSpPr>
            <p:spPr bwMode="auto">
              <a:xfrm>
                <a:off x="3473" y="2582"/>
                <a:ext cx="77" cy="77"/>
              </a:xfrm>
              <a:custGeom>
                <a:avLst/>
                <a:gdLst>
                  <a:gd name="T0" fmla="*/ 0 w 77"/>
                  <a:gd name="T1" fmla="*/ 77 h 77"/>
                  <a:gd name="T2" fmla="*/ 19 w 77"/>
                  <a:gd name="T3" fmla="*/ 0 h 77"/>
                  <a:gd name="T4" fmla="*/ 58 w 77"/>
                  <a:gd name="T5" fmla="*/ 0 h 77"/>
                  <a:gd name="T6" fmla="*/ 77 w 77"/>
                  <a:gd name="T7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7" h="77">
                    <a:moveTo>
                      <a:pt x="0" y="77"/>
                    </a:moveTo>
                    <a:lnTo>
                      <a:pt x="19" y="0"/>
                    </a:lnTo>
                    <a:lnTo>
                      <a:pt x="58" y="0"/>
                    </a:lnTo>
                    <a:lnTo>
                      <a:pt x="77" y="77"/>
                    </a:lnTo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" name="Rectangle 126"/>
              <p:cNvSpPr>
                <a:spLocks noChangeArrowheads="1"/>
              </p:cNvSpPr>
              <p:nvPr/>
            </p:nvSpPr>
            <p:spPr bwMode="auto">
              <a:xfrm>
                <a:off x="3389" y="2715"/>
                <a:ext cx="312" cy="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DDS Input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8" name="Rectangle 127"/>
              <p:cNvSpPr>
                <a:spLocks noChangeArrowheads="1"/>
              </p:cNvSpPr>
              <p:nvPr/>
            </p:nvSpPr>
            <p:spPr bwMode="auto">
              <a:xfrm>
                <a:off x="3449" y="2787"/>
                <a:ext cx="167" cy="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Filter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9" name="Oval 128"/>
              <p:cNvSpPr>
                <a:spLocks noChangeArrowheads="1"/>
              </p:cNvSpPr>
              <p:nvPr/>
            </p:nvSpPr>
            <p:spPr bwMode="auto">
              <a:xfrm>
                <a:off x="3114" y="2544"/>
                <a:ext cx="155" cy="155"/>
              </a:xfrm>
              <a:prstGeom prst="ellipse">
                <a:avLst/>
              </a:prstGeom>
              <a:solidFill>
                <a:srgbClr val="FFFFF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" name="Oval 129"/>
              <p:cNvSpPr>
                <a:spLocks noChangeArrowheads="1"/>
              </p:cNvSpPr>
              <p:nvPr/>
            </p:nvSpPr>
            <p:spPr bwMode="auto">
              <a:xfrm>
                <a:off x="3114" y="2544"/>
                <a:ext cx="155" cy="155"/>
              </a:xfrm>
              <a:prstGeom prst="ellipse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" name="Freeform 130"/>
              <p:cNvSpPr>
                <a:spLocks/>
              </p:cNvSpPr>
              <p:nvPr/>
            </p:nvSpPr>
            <p:spPr bwMode="auto">
              <a:xfrm>
                <a:off x="3153" y="2602"/>
                <a:ext cx="77" cy="39"/>
              </a:xfrm>
              <a:custGeom>
                <a:avLst/>
                <a:gdLst>
                  <a:gd name="T0" fmla="*/ 0 w 77"/>
                  <a:gd name="T1" fmla="*/ 20 h 39"/>
                  <a:gd name="T2" fmla="*/ 20 w 77"/>
                  <a:gd name="T3" fmla="*/ 0 h 39"/>
                  <a:gd name="T4" fmla="*/ 39 w 77"/>
                  <a:gd name="T5" fmla="*/ 20 h 39"/>
                  <a:gd name="T6" fmla="*/ 58 w 77"/>
                  <a:gd name="T7" fmla="*/ 39 h 39"/>
                  <a:gd name="T8" fmla="*/ 77 w 77"/>
                  <a:gd name="T9" fmla="*/ 2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39">
                    <a:moveTo>
                      <a:pt x="0" y="20"/>
                    </a:moveTo>
                    <a:cubicBezTo>
                      <a:pt x="0" y="9"/>
                      <a:pt x="9" y="0"/>
                      <a:pt x="20" y="0"/>
                    </a:cubicBezTo>
                    <a:cubicBezTo>
                      <a:pt x="30" y="0"/>
                      <a:pt x="39" y="9"/>
                      <a:pt x="39" y="20"/>
                    </a:cubicBezTo>
                    <a:cubicBezTo>
                      <a:pt x="39" y="30"/>
                      <a:pt x="47" y="39"/>
                      <a:pt x="58" y="39"/>
                    </a:cubicBezTo>
                    <a:cubicBezTo>
                      <a:pt x="69" y="39"/>
                      <a:pt x="77" y="30"/>
                      <a:pt x="77" y="20"/>
                    </a:cubicBezTo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" name="Rectangle 131"/>
              <p:cNvSpPr>
                <a:spLocks noChangeArrowheads="1"/>
              </p:cNvSpPr>
              <p:nvPr/>
            </p:nvSpPr>
            <p:spPr bwMode="auto">
              <a:xfrm>
                <a:off x="3108" y="2715"/>
                <a:ext cx="216" cy="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TX PLO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3" name="Freeform 132"/>
              <p:cNvSpPr>
                <a:spLocks/>
              </p:cNvSpPr>
              <p:nvPr/>
            </p:nvSpPr>
            <p:spPr bwMode="auto">
              <a:xfrm>
                <a:off x="2835" y="2564"/>
                <a:ext cx="116" cy="116"/>
              </a:xfrm>
              <a:custGeom>
                <a:avLst/>
                <a:gdLst>
                  <a:gd name="T0" fmla="*/ 116 w 116"/>
                  <a:gd name="T1" fmla="*/ 0 h 116"/>
                  <a:gd name="T2" fmla="*/ 0 w 116"/>
                  <a:gd name="T3" fmla="*/ 58 h 116"/>
                  <a:gd name="T4" fmla="*/ 116 w 116"/>
                  <a:gd name="T5" fmla="*/ 116 h 116"/>
                  <a:gd name="T6" fmla="*/ 116 w 116"/>
                  <a:gd name="T7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6" h="116">
                    <a:moveTo>
                      <a:pt x="116" y="0"/>
                    </a:moveTo>
                    <a:lnTo>
                      <a:pt x="0" y="58"/>
                    </a:lnTo>
                    <a:lnTo>
                      <a:pt x="116" y="116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" name="Freeform 133"/>
              <p:cNvSpPr>
                <a:spLocks/>
              </p:cNvSpPr>
              <p:nvPr/>
            </p:nvSpPr>
            <p:spPr bwMode="auto">
              <a:xfrm>
                <a:off x="2835" y="2564"/>
                <a:ext cx="116" cy="116"/>
              </a:xfrm>
              <a:custGeom>
                <a:avLst/>
                <a:gdLst>
                  <a:gd name="T0" fmla="*/ 116 w 116"/>
                  <a:gd name="T1" fmla="*/ 0 h 116"/>
                  <a:gd name="T2" fmla="*/ 0 w 116"/>
                  <a:gd name="T3" fmla="*/ 58 h 116"/>
                  <a:gd name="T4" fmla="*/ 116 w 116"/>
                  <a:gd name="T5" fmla="*/ 116 h 116"/>
                  <a:gd name="T6" fmla="*/ 116 w 116"/>
                  <a:gd name="T7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6" h="116">
                    <a:moveTo>
                      <a:pt x="116" y="0"/>
                    </a:moveTo>
                    <a:lnTo>
                      <a:pt x="0" y="58"/>
                    </a:lnTo>
                    <a:lnTo>
                      <a:pt x="116" y="116"/>
                    </a:lnTo>
                    <a:lnTo>
                      <a:pt x="116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" name="Oval 134"/>
              <p:cNvSpPr>
                <a:spLocks noChangeArrowheads="1"/>
              </p:cNvSpPr>
              <p:nvPr/>
            </p:nvSpPr>
            <p:spPr bwMode="auto">
              <a:xfrm>
                <a:off x="2517" y="2544"/>
                <a:ext cx="154" cy="155"/>
              </a:xfrm>
              <a:prstGeom prst="ellipse">
                <a:avLst/>
              </a:prstGeom>
              <a:solidFill>
                <a:srgbClr val="FFFFF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" name="Oval 135"/>
              <p:cNvSpPr>
                <a:spLocks noChangeArrowheads="1"/>
              </p:cNvSpPr>
              <p:nvPr/>
            </p:nvSpPr>
            <p:spPr bwMode="auto">
              <a:xfrm>
                <a:off x="2516" y="2544"/>
                <a:ext cx="155" cy="155"/>
              </a:xfrm>
              <a:prstGeom prst="ellipse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" name="Line 136"/>
              <p:cNvSpPr>
                <a:spLocks noChangeShapeType="1"/>
              </p:cNvSpPr>
              <p:nvPr/>
            </p:nvSpPr>
            <p:spPr bwMode="auto">
              <a:xfrm>
                <a:off x="2539" y="2567"/>
                <a:ext cx="109" cy="109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" name="Line 137"/>
              <p:cNvSpPr>
                <a:spLocks noChangeShapeType="1"/>
              </p:cNvSpPr>
              <p:nvPr/>
            </p:nvSpPr>
            <p:spPr bwMode="auto">
              <a:xfrm flipH="1">
                <a:off x="2539" y="2567"/>
                <a:ext cx="109" cy="109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" name="Freeform 138"/>
              <p:cNvSpPr>
                <a:spLocks/>
              </p:cNvSpPr>
              <p:nvPr/>
            </p:nvSpPr>
            <p:spPr bwMode="auto">
              <a:xfrm>
                <a:off x="3973" y="2544"/>
                <a:ext cx="232" cy="155"/>
              </a:xfrm>
              <a:custGeom>
                <a:avLst/>
                <a:gdLst>
                  <a:gd name="T0" fmla="*/ 232 w 232"/>
                  <a:gd name="T1" fmla="*/ 0 h 155"/>
                  <a:gd name="T2" fmla="*/ 77 w 232"/>
                  <a:gd name="T3" fmla="*/ 0 h 155"/>
                  <a:gd name="T4" fmla="*/ 0 w 232"/>
                  <a:gd name="T5" fmla="*/ 78 h 155"/>
                  <a:gd name="T6" fmla="*/ 77 w 232"/>
                  <a:gd name="T7" fmla="*/ 155 h 155"/>
                  <a:gd name="T8" fmla="*/ 232 w 232"/>
                  <a:gd name="T9" fmla="*/ 155 h 155"/>
                  <a:gd name="T10" fmla="*/ 232 w 232"/>
                  <a:gd name="T11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2" h="155">
                    <a:moveTo>
                      <a:pt x="232" y="0"/>
                    </a:moveTo>
                    <a:lnTo>
                      <a:pt x="77" y="0"/>
                    </a:lnTo>
                    <a:lnTo>
                      <a:pt x="0" y="78"/>
                    </a:lnTo>
                    <a:lnTo>
                      <a:pt x="77" y="155"/>
                    </a:lnTo>
                    <a:lnTo>
                      <a:pt x="232" y="155"/>
                    </a:lnTo>
                    <a:lnTo>
                      <a:pt x="23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" name="Freeform 139"/>
              <p:cNvSpPr>
                <a:spLocks/>
              </p:cNvSpPr>
              <p:nvPr/>
            </p:nvSpPr>
            <p:spPr bwMode="auto">
              <a:xfrm>
                <a:off x="3973" y="2544"/>
                <a:ext cx="232" cy="155"/>
              </a:xfrm>
              <a:custGeom>
                <a:avLst/>
                <a:gdLst>
                  <a:gd name="T0" fmla="*/ 232 w 232"/>
                  <a:gd name="T1" fmla="*/ 0 h 155"/>
                  <a:gd name="T2" fmla="*/ 77 w 232"/>
                  <a:gd name="T3" fmla="*/ 0 h 155"/>
                  <a:gd name="T4" fmla="*/ 0 w 232"/>
                  <a:gd name="T5" fmla="*/ 78 h 155"/>
                  <a:gd name="T6" fmla="*/ 77 w 232"/>
                  <a:gd name="T7" fmla="*/ 155 h 155"/>
                  <a:gd name="T8" fmla="*/ 232 w 232"/>
                  <a:gd name="T9" fmla="*/ 155 h 155"/>
                  <a:gd name="T10" fmla="*/ 232 w 232"/>
                  <a:gd name="T11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2" h="155">
                    <a:moveTo>
                      <a:pt x="232" y="0"/>
                    </a:moveTo>
                    <a:lnTo>
                      <a:pt x="77" y="0"/>
                    </a:lnTo>
                    <a:lnTo>
                      <a:pt x="0" y="78"/>
                    </a:lnTo>
                    <a:lnTo>
                      <a:pt x="77" y="155"/>
                    </a:lnTo>
                    <a:lnTo>
                      <a:pt x="232" y="155"/>
                    </a:lnTo>
                    <a:lnTo>
                      <a:pt x="232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" name="Rectangle 140"/>
              <p:cNvSpPr>
                <a:spLocks noChangeArrowheads="1"/>
              </p:cNvSpPr>
              <p:nvPr/>
            </p:nvSpPr>
            <p:spPr bwMode="auto">
              <a:xfrm>
                <a:off x="4063" y="2560"/>
                <a:ext cx="89" cy="12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" name="Rectangle 141"/>
              <p:cNvSpPr>
                <a:spLocks noChangeArrowheads="1"/>
              </p:cNvSpPr>
              <p:nvPr/>
            </p:nvSpPr>
            <p:spPr bwMode="auto">
              <a:xfrm>
                <a:off x="4066" y="2560"/>
                <a:ext cx="122" cy="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DDS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3" name="Rectangle 142"/>
              <p:cNvSpPr>
                <a:spLocks noChangeArrowheads="1"/>
              </p:cNvSpPr>
              <p:nvPr/>
            </p:nvSpPr>
            <p:spPr bwMode="auto">
              <a:xfrm>
                <a:off x="4065" y="2620"/>
                <a:ext cx="125" cy="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DAC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4" name="Line 143"/>
              <p:cNvSpPr>
                <a:spLocks noChangeShapeType="1"/>
              </p:cNvSpPr>
              <p:nvPr/>
            </p:nvSpPr>
            <p:spPr bwMode="auto">
              <a:xfrm flipH="1" flipV="1">
                <a:off x="3620" y="2621"/>
                <a:ext cx="353" cy="1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" name="Freeform 144"/>
              <p:cNvSpPr>
                <a:spLocks/>
              </p:cNvSpPr>
              <p:nvPr/>
            </p:nvSpPr>
            <p:spPr bwMode="auto">
              <a:xfrm>
                <a:off x="3587" y="2610"/>
                <a:ext cx="36" cy="23"/>
              </a:xfrm>
              <a:custGeom>
                <a:avLst/>
                <a:gdLst>
                  <a:gd name="T0" fmla="*/ 36 w 36"/>
                  <a:gd name="T1" fmla="*/ 23 h 23"/>
                  <a:gd name="T2" fmla="*/ 0 w 36"/>
                  <a:gd name="T3" fmla="*/ 11 h 23"/>
                  <a:gd name="T4" fmla="*/ 36 w 36"/>
                  <a:gd name="T5" fmla="*/ 0 h 23"/>
                  <a:gd name="T6" fmla="*/ 36 w 36"/>
                  <a:gd name="T7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3">
                    <a:moveTo>
                      <a:pt x="36" y="23"/>
                    </a:moveTo>
                    <a:lnTo>
                      <a:pt x="0" y="11"/>
                    </a:lnTo>
                    <a:lnTo>
                      <a:pt x="36" y="0"/>
                    </a:lnTo>
                    <a:lnTo>
                      <a:pt x="36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" name="Line 145"/>
              <p:cNvSpPr>
                <a:spLocks noChangeShapeType="1"/>
              </p:cNvSpPr>
              <p:nvPr/>
            </p:nvSpPr>
            <p:spPr bwMode="auto">
              <a:xfrm flipH="1">
                <a:off x="3302" y="2621"/>
                <a:ext cx="131" cy="1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" name="Freeform 146"/>
              <p:cNvSpPr>
                <a:spLocks/>
              </p:cNvSpPr>
              <p:nvPr/>
            </p:nvSpPr>
            <p:spPr bwMode="auto">
              <a:xfrm>
                <a:off x="3269" y="2610"/>
                <a:ext cx="36" cy="23"/>
              </a:xfrm>
              <a:custGeom>
                <a:avLst/>
                <a:gdLst>
                  <a:gd name="T0" fmla="*/ 36 w 36"/>
                  <a:gd name="T1" fmla="*/ 23 h 23"/>
                  <a:gd name="T2" fmla="*/ 0 w 36"/>
                  <a:gd name="T3" fmla="*/ 12 h 23"/>
                  <a:gd name="T4" fmla="*/ 36 w 36"/>
                  <a:gd name="T5" fmla="*/ 0 h 23"/>
                  <a:gd name="T6" fmla="*/ 36 w 36"/>
                  <a:gd name="T7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3">
                    <a:moveTo>
                      <a:pt x="36" y="23"/>
                    </a:moveTo>
                    <a:lnTo>
                      <a:pt x="0" y="12"/>
                    </a:lnTo>
                    <a:lnTo>
                      <a:pt x="36" y="0"/>
                    </a:lnTo>
                    <a:lnTo>
                      <a:pt x="36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" name="Line 147"/>
              <p:cNvSpPr>
                <a:spLocks noChangeShapeType="1"/>
              </p:cNvSpPr>
              <p:nvPr/>
            </p:nvSpPr>
            <p:spPr bwMode="auto">
              <a:xfrm flipH="1">
                <a:off x="2983" y="2622"/>
                <a:ext cx="131" cy="0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" name="Freeform 148"/>
              <p:cNvSpPr>
                <a:spLocks/>
              </p:cNvSpPr>
              <p:nvPr/>
            </p:nvSpPr>
            <p:spPr bwMode="auto">
              <a:xfrm>
                <a:off x="2951" y="2610"/>
                <a:ext cx="35" cy="23"/>
              </a:xfrm>
              <a:custGeom>
                <a:avLst/>
                <a:gdLst>
                  <a:gd name="T0" fmla="*/ 35 w 35"/>
                  <a:gd name="T1" fmla="*/ 23 h 23"/>
                  <a:gd name="T2" fmla="*/ 0 w 35"/>
                  <a:gd name="T3" fmla="*/ 12 h 23"/>
                  <a:gd name="T4" fmla="*/ 35 w 35"/>
                  <a:gd name="T5" fmla="*/ 0 h 23"/>
                  <a:gd name="T6" fmla="*/ 35 w 35"/>
                  <a:gd name="T7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23">
                    <a:moveTo>
                      <a:pt x="35" y="23"/>
                    </a:moveTo>
                    <a:lnTo>
                      <a:pt x="0" y="12"/>
                    </a:lnTo>
                    <a:lnTo>
                      <a:pt x="35" y="0"/>
                    </a:lnTo>
                    <a:lnTo>
                      <a:pt x="35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" name="Line 149"/>
              <p:cNvSpPr>
                <a:spLocks noChangeShapeType="1"/>
              </p:cNvSpPr>
              <p:nvPr/>
            </p:nvSpPr>
            <p:spPr bwMode="auto">
              <a:xfrm flipH="1">
                <a:off x="2704" y="2622"/>
                <a:ext cx="131" cy="0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" name="Freeform 150"/>
              <p:cNvSpPr>
                <a:spLocks/>
              </p:cNvSpPr>
              <p:nvPr/>
            </p:nvSpPr>
            <p:spPr bwMode="auto">
              <a:xfrm>
                <a:off x="2671" y="2610"/>
                <a:ext cx="36" cy="23"/>
              </a:xfrm>
              <a:custGeom>
                <a:avLst/>
                <a:gdLst>
                  <a:gd name="T0" fmla="*/ 36 w 36"/>
                  <a:gd name="T1" fmla="*/ 23 h 23"/>
                  <a:gd name="T2" fmla="*/ 0 w 36"/>
                  <a:gd name="T3" fmla="*/ 12 h 23"/>
                  <a:gd name="T4" fmla="*/ 36 w 36"/>
                  <a:gd name="T5" fmla="*/ 0 h 23"/>
                  <a:gd name="T6" fmla="*/ 36 w 36"/>
                  <a:gd name="T7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3">
                    <a:moveTo>
                      <a:pt x="36" y="23"/>
                    </a:moveTo>
                    <a:lnTo>
                      <a:pt x="0" y="12"/>
                    </a:lnTo>
                    <a:lnTo>
                      <a:pt x="36" y="0"/>
                    </a:lnTo>
                    <a:lnTo>
                      <a:pt x="36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" name="Rectangle 151"/>
              <p:cNvSpPr>
                <a:spLocks noChangeArrowheads="1"/>
              </p:cNvSpPr>
              <p:nvPr/>
            </p:nvSpPr>
            <p:spPr bwMode="auto">
              <a:xfrm>
                <a:off x="2198" y="2544"/>
                <a:ext cx="155" cy="15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" name="Rectangle 152"/>
              <p:cNvSpPr>
                <a:spLocks noChangeArrowheads="1"/>
              </p:cNvSpPr>
              <p:nvPr/>
            </p:nvSpPr>
            <p:spPr bwMode="auto">
              <a:xfrm>
                <a:off x="2198" y="2544"/>
                <a:ext cx="155" cy="155"/>
              </a:xfrm>
              <a:prstGeom prst="rect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" name="Freeform 153"/>
              <p:cNvSpPr>
                <a:spLocks/>
              </p:cNvSpPr>
              <p:nvPr/>
            </p:nvSpPr>
            <p:spPr bwMode="auto">
              <a:xfrm>
                <a:off x="2238" y="2582"/>
                <a:ext cx="78" cy="77"/>
              </a:xfrm>
              <a:custGeom>
                <a:avLst/>
                <a:gdLst>
                  <a:gd name="T0" fmla="*/ 0 w 78"/>
                  <a:gd name="T1" fmla="*/ 77 h 77"/>
                  <a:gd name="T2" fmla="*/ 19 w 78"/>
                  <a:gd name="T3" fmla="*/ 0 h 77"/>
                  <a:gd name="T4" fmla="*/ 58 w 78"/>
                  <a:gd name="T5" fmla="*/ 0 h 77"/>
                  <a:gd name="T6" fmla="*/ 78 w 78"/>
                  <a:gd name="T7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77">
                    <a:moveTo>
                      <a:pt x="0" y="77"/>
                    </a:moveTo>
                    <a:lnTo>
                      <a:pt x="19" y="0"/>
                    </a:lnTo>
                    <a:lnTo>
                      <a:pt x="58" y="0"/>
                    </a:lnTo>
                    <a:lnTo>
                      <a:pt x="78" y="77"/>
                    </a:lnTo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" name="Line 154"/>
              <p:cNvSpPr>
                <a:spLocks noChangeShapeType="1"/>
              </p:cNvSpPr>
              <p:nvPr/>
            </p:nvSpPr>
            <p:spPr bwMode="auto">
              <a:xfrm flipH="1" flipV="1">
                <a:off x="2385" y="2621"/>
                <a:ext cx="131" cy="1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" name="Freeform 155"/>
              <p:cNvSpPr>
                <a:spLocks/>
              </p:cNvSpPr>
              <p:nvPr/>
            </p:nvSpPr>
            <p:spPr bwMode="auto">
              <a:xfrm>
                <a:off x="2353" y="2610"/>
                <a:ext cx="35" cy="23"/>
              </a:xfrm>
              <a:custGeom>
                <a:avLst/>
                <a:gdLst>
                  <a:gd name="T0" fmla="*/ 35 w 35"/>
                  <a:gd name="T1" fmla="*/ 23 h 23"/>
                  <a:gd name="T2" fmla="*/ 0 w 35"/>
                  <a:gd name="T3" fmla="*/ 11 h 23"/>
                  <a:gd name="T4" fmla="*/ 35 w 35"/>
                  <a:gd name="T5" fmla="*/ 0 h 23"/>
                  <a:gd name="T6" fmla="*/ 35 w 35"/>
                  <a:gd name="T7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23">
                    <a:moveTo>
                      <a:pt x="35" y="23"/>
                    </a:moveTo>
                    <a:lnTo>
                      <a:pt x="0" y="11"/>
                    </a:lnTo>
                    <a:lnTo>
                      <a:pt x="35" y="0"/>
                    </a:lnTo>
                    <a:lnTo>
                      <a:pt x="35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" name="Freeform 156"/>
              <p:cNvSpPr>
                <a:spLocks/>
              </p:cNvSpPr>
              <p:nvPr/>
            </p:nvSpPr>
            <p:spPr bwMode="auto">
              <a:xfrm>
                <a:off x="887" y="2545"/>
                <a:ext cx="404" cy="77"/>
              </a:xfrm>
              <a:custGeom>
                <a:avLst/>
                <a:gdLst>
                  <a:gd name="T0" fmla="*/ 404 w 404"/>
                  <a:gd name="T1" fmla="*/ 77 h 77"/>
                  <a:gd name="T2" fmla="*/ 0 w 404"/>
                  <a:gd name="T3" fmla="*/ 77 h 77"/>
                  <a:gd name="T4" fmla="*/ 0 w 404"/>
                  <a:gd name="T5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04" h="77">
                    <a:moveTo>
                      <a:pt x="404" y="77"/>
                    </a:moveTo>
                    <a:lnTo>
                      <a:pt x="0" y="77"/>
                    </a:lnTo>
                    <a:lnTo>
                      <a:pt x="0" y="0"/>
                    </a:lnTo>
                  </a:path>
                </a:pathLst>
              </a:custGeom>
              <a:noFill/>
              <a:ln w="4763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38" name="Freeform 157"/>
              <p:cNvSpPr>
                <a:spLocks/>
              </p:cNvSpPr>
              <p:nvPr/>
            </p:nvSpPr>
            <p:spPr bwMode="auto">
              <a:xfrm>
                <a:off x="3973" y="2159"/>
                <a:ext cx="232" cy="154"/>
              </a:xfrm>
              <a:custGeom>
                <a:avLst/>
                <a:gdLst>
                  <a:gd name="T0" fmla="*/ 232 w 232"/>
                  <a:gd name="T1" fmla="*/ 0 h 154"/>
                  <a:gd name="T2" fmla="*/ 77 w 232"/>
                  <a:gd name="T3" fmla="*/ 0 h 154"/>
                  <a:gd name="T4" fmla="*/ 0 w 232"/>
                  <a:gd name="T5" fmla="*/ 77 h 154"/>
                  <a:gd name="T6" fmla="*/ 77 w 232"/>
                  <a:gd name="T7" fmla="*/ 154 h 154"/>
                  <a:gd name="T8" fmla="*/ 232 w 232"/>
                  <a:gd name="T9" fmla="*/ 154 h 154"/>
                  <a:gd name="T10" fmla="*/ 232 w 232"/>
                  <a:gd name="T11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2" h="154">
                    <a:moveTo>
                      <a:pt x="232" y="0"/>
                    </a:moveTo>
                    <a:lnTo>
                      <a:pt x="77" y="0"/>
                    </a:lnTo>
                    <a:lnTo>
                      <a:pt x="0" y="77"/>
                    </a:lnTo>
                    <a:lnTo>
                      <a:pt x="77" y="154"/>
                    </a:lnTo>
                    <a:lnTo>
                      <a:pt x="232" y="154"/>
                    </a:lnTo>
                    <a:lnTo>
                      <a:pt x="23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" name="Freeform 158"/>
              <p:cNvSpPr>
                <a:spLocks/>
              </p:cNvSpPr>
              <p:nvPr/>
            </p:nvSpPr>
            <p:spPr bwMode="auto">
              <a:xfrm>
                <a:off x="3973" y="2159"/>
                <a:ext cx="232" cy="154"/>
              </a:xfrm>
              <a:custGeom>
                <a:avLst/>
                <a:gdLst>
                  <a:gd name="T0" fmla="*/ 232 w 232"/>
                  <a:gd name="T1" fmla="*/ 0 h 154"/>
                  <a:gd name="T2" fmla="*/ 77 w 232"/>
                  <a:gd name="T3" fmla="*/ 0 h 154"/>
                  <a:gd name="T4" fmla="*/ 0 w 232"/>
                  <a:gd name="T5" fmla="*/ 77 h 154"/>
                  <a:gd name="T6" fmla="*/ 77 w 232"/>
                  <a:gd name="T7" fmla="*/ 154 h 154"/>
                  <a:gd name="T8" fmla="*/ 232 w 232"/>
                  <a:gd name="T9" fmla="*/ 154 h 154"/>
                  <a:gd name="T10" fmla="*/ 232 w 232"/>
                  <a:gd name="T11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2" h="154">
                    <a:moveTo>
                      <a:pt x="232" y="0"/>
                    </a:moveTo>
                    <a:lnTo>
                      <a:pt x="77" y="0"/>
                    </a:lnTo>
                    <a:lnTo>
                      <a:pt x="0" y="77"/>
                    </a:lnTo>
                    <a:lnTo>
                      <a:pt x="77" y="154"/>
                    </a:lnTo>
                    <a:lnTo>
                      <a:pt x="232" y="154"/>
                    </a:lnTo>
                    <a:lnTo>
                      <a:pt x="232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" name="Rectangle 159"/>
              <p:cNvSpPr>
                <a:spLocks noChangeArrowheads="1"/>
              </p:cNvSpPr>
              <p:nvPr/>
            </p:nvSpPr>
            <p:spPr bwMode="auto">
              <a:xfrm>
                <a:off x="4049" y="2205"/>
                <a:ext cx="118" cy="6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" name="Rectangle 160"/>
              <p:cNvSpPr>
                <a:spLocks noChangeArrowheads="1"/>
              </p:cNvSpPr>
              <p:nvPr/>
            </p:nvSpPr>
            <p:spPr bwMode="auto">
              <a:xfrm>
                <a:off x="4051" y="2205"/>
                <a:ext cx="41" cy="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42" name="Rectangle 161"/>
              <p:cNvSpPr>
                <a:spLocks noChangeArrowheads="1"/>
              </p:cNvSpPr>
              <p:nvPr/>
            </p:nvSpPr>
            <p:spPr bwMode="auto">
              <a:xfrm>
                <a:off x="4064" y="2205"/>
                <a:ext cx="45" cy="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43" name="Rectangle 162"/>
              <p:cNvSpPr>
                <a:spLocks noChangeArrowheads="1"/>
              </p:cNvSpPr>
              <p:nvPr/>
            </p:nvSpPr>
            <p:spPr bwMode="auto">
              <a:xfrm>
                <a:off x="4079" y="2205"/>
                <a:ext cx="126" cy="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DAC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44" name="Freeform 163"/>
              <p:cNvSpPr>
                <a:spLocks/>
              </p:cNvSpPr>
              <p:nvPr/>
            </p:nvSpPr>
            <p:spPr bwMode="auto">
              <a:xfrm>
                <a:off x="3973" y="2930"/>
                <a:ext cx="232" cy="155"/>
              </a:xfrm>
              <a:custGeom>
                <a:avLst/>
                <a:gdLst>
                  <a:gd name="T0" fmla="*/ 232 w 232"/>
                  <a:gd name="T1" fmla="*/ 0 h 155"/>
                  <a:gd name="T2" fmla="*/ 77 w 232"/>
                  <a:gd name="T3" fmla="*/ 0 h 155"/>
                  <a:gd name="T4" fmla="*/ 0 w 232"/>
                  <a:gd name="T5" fmla="*/ 78 h 155"/>
                  <a:gd name="T6" fmla="*/ 77 w 232"/>
                  <a:gd name="T7" fmla="*/ 155 h 155"/>
                  <a:gd name="T8" fmla="*/ 232 w 232"/>
                  <a:gd name="T9" fmla="*/ 155 h 155"/>
                  <a:gd name="T10" fmla="*/ 232 w 232"/>
                  <a:gd name="T11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2" h="155">
                    <a:moveTo>
                      <a:pt x="232" y="0"/>
                    </a:moveTo>
                    <a:lnTo>
                      <a:pt x="77" y="0"/>
                    </a:lnTo>
                    <a:lnTo>
                      <a:pt x="0" y="78"/>
                    </a:lnTo>
                    <a:lnTo>
                      <a:pt x="77" y="155"/>
                    </a:lnTo>
                    <a:lnTo>
                      <a:pt x="232" y="155"/>
                    </a:lnTo>
                    <a:lnTo>
                      <a:pt x="23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" name="Freeform 164"/>
              <p:cNvSpPr>
                <a:spLocks/>
              </p:cNvSpPr>
              <p:nvPr/>
            </p:nvSpPr>
            <p:spPr bwMode="auto">
              <a:xfrm>
                <a:off x="3973" y="2930"/>
                <a:ext cx="232" cy="155"/>
              </a:xfrm>
              <a:custGeom>
                <a:avLst/>
                <a:gdLst>
                  <a:gd name="T0" fmla="*/ 232 w 232"/>
                  <a:gd name="T1" fmla="*/ 0 h 155"/>
                  <a:gd name="T2" fmla="*/ 77 w 232"/>
                  <a:gd name="T3" fmla="*/ 0 h 155"/>
                  <a:gd name="T4" fmla="*/ 0 w 232"/>
                  <a:gd name="T5" fmla="*/ 78 h 155"/>
                  <a:gd name="T6" fmla="*/ 77 w 232"/>
                  <a:gd name="T7" fmla="*/ 155 h 155"/>
                  <a:gd name="T8" fmla="*/ 232 w 232"/>
                  <a:gd name="T9" fmla="*/ 155 h 155"/>
                  <a:gd name="T10" fmla="*/ 232 w 232"/>
                  <a:gd name="T11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2" h="155">
                    <a:moveTo>
                      <a:pt x="232" y="0"/>
                    </a:moveTo>
                    <a:lnTo>
                      <a:pt x="77" y="0"/>
                    </a:lnTo>
                    <a:lnTo>
                      <a:pt x="0" y="78"/>
                    </a:lnTo>
                    <a:lnTo>
                      <a:pt x="77" y="155"/>
                    </a:lnTo>
                    <a:lnTo>
                      <a:pt x="232" y="155"/>
                    </a:lnTo>
                    <a:lnTo>
                      <a:pt x="232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" name="Rectangle 165"/>
              <p:cNvSpPr>
                <a:spLocks noChangeArrowheads="1"/>
              </p:cNvSpPr>
              <p:nvPr/>
            </p:nvSpPr>
            <p:spPr bwMode="auto">
              <a:xfrm>
                <a:off x="4038" y="2977"/>
                <a:ext cx="140" cy="6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" name="Rectangle 166"/>
              <p:cNvSpPr>
                <a:spLocks noChangeArrowheads="1"/>
              </p:cNvSpPr>
              <p:nvPr/>
            </p:nvSpPr>
            <p:spPr bwMode="auto">
              <a:xfrm>
                <a:off x="4040" y="2977"/>
                <a:ext cx="67" cy="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Q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48" name="Rectangle 167"/>
              <p:cNvSpPr>
                <a:spLocks noChangeArrowheads="1"/>
              </p:cNvSpPr>
              <p:nvPr/>
            </p:nvSpPr>
            <p:spPr bwMode="auto">
              <a:xfrm>
                <a:off x="4074" y="2977"/>
                <a:ext cx="45" cy="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49" name="Rectangle 168"/>
              <p:cNvSpPr>
                <a:spLocks noChangeArrowheads="1"/>
              </p:cNvSpPr>
              <p:nvPr/>
            </p:nvSpPr>
            <p:spPr bwMode="auto">
              <a:xfrm>
                <a:off x="4090" y="2977"/>
                <a:ext cx="126" cy="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DAC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50" name="Freeform 169"/>
              <p:cNvSpPr>
                <a:spLocks/>
              </p:cNvSpPr>
              <p:nvPr/>
            </p:nvSpPr>
            <p:spPr bwMode="auto">
              <a:xfrm>
                <a:off x="2594" y="2236"/>
                <a:ext cx="1379" cy="276"/>
              </a:xfrm>
              <a:custGeom>
                <a:avLst/>
                <a:gdLst>
                  <a:gd name="T0" fmla="*/ 1379 w 1379"/>
                  <a:gd name="T1" fmla="*/ 0 h 276"/>
                  <a:gd name="T2" fmla="*/ 0 w 1379"/>
                  <a:gd name="T3" fmla="*/ 0 h 276"/>
                  <a:gd name="T4" fmla="*/ 0 w 1379"/>
                  <a:gd name="T5" fmla="*/ 276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79" h="276">
                    <a:moveTo>
                      <a:pt x="1379" y="0"/>
                    </a:moveTo>
                    <a:lnTo>
                      <a:pt x="0" y="0"/>
                    </a:lnTo>
                    <a:lnTo>
                      <a:pt x="0" y="276"/>
                    </a:lnTo>
                  </a:path>
                </a:pathLst>
              </a:custGeom>
              <a:noFill/>
              <a:ln w="4763" cap="rnd">
                <a:solidFill>
                  <a:srgbClr val="FFFF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51" name="Freeform 170"/>
              <p:cNvSpPr>
                <a:spLocks/>
              </p:cNvSpPr>
              <p:nvPr/>
            </p:nvSpPr>
            <p:spPr bwMode="auto">
              <a:xfrm>
                <a:off x="2582" y="2509"/>
                <a:ext cx="24" cy="35"/>
              </a:xfrm>
              <a:custGeom>
                <a:avLst/>
                <a:gdLst>
                  <a:gd name="T0" fmla="*/ 24 w 24"/>
                  <a:gd name="T1" fmla="*/ 0 h 35"/>
                  <a:gd name="T2" fmla="*/ 12 w 24"/>
                  <a:gd name="T3" fmla="*/ 35 h 35"/>
                  <a:gd name="T4" fmla="*/ 0 w 24"/>
                  <a:gd name="T5" fmla="*/ 0 h 35"/>
                  <a:gd name="T6" fmla="*/ 24 w 24"/>
                  <a:gd name="T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35">
                    <a:moveTo>
                      <a:pt x="24" y="0"/>
                    </a:moveTo>
                    <a:lnTo>
                      <a:pt x="12" y="35"/>
                    </a:lnTo>
                    <a:lnTo>
                      <a:pt x="0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Freeform 171"/>
              <p:cNvSpPr>
                <a:spLocks/>
              </p:cNvSpPr>
              <p:nvPr/>
            </p:nvSpPr>
            <p:spPr bwMode="auto">
              <a:xfrm>
                <a:off x="2594" y="2731"/>
                <a:ext cx="1379" cy="277"/>
              </a:xfrm>
              <a:custGeom>
                <a:avLst/>
                <a:gdLst>
                  <a:gd name="T0" fmla="*/ 1379 w 1379"/>
                  <a:gd name="T1" fmla="*/ 277 h 277"/>
                  <a:gd name="T2" fmla="*/ 0 w 1379"/>
                  <a:gd name="T3" fmla="*/ 277 h 277"/>
                  <a:gd name="T4" fmla="*/ 0 w 1379"/>
                  <a:gd name="T5" fmla="*/ 0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79" h="277">
                    <a:moveTo>
                      <a:pt x="1379" y="277"/>
                    </a:moveTo>
                    <a:lnTo>
                      <a:pt x="0" y="277"/>
                    </a:lnTo>
                    <a:lnTo>
                      <a:pt x="0" y="0"/>
                    </a:lnTo>
                  </a:path>
                </a:pathLst>
              </a:custGeom>
              <a:noFill/>
              <a:ln w="4763" cap="rnd">
                <a:solidFill>
                  <a:srgbClr val="FFFF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" name="Freeform 172"/>
              <p:cNvSpPr>
                <a:spLocks/>
              </p:cNvSpPr>
              <p:nvPr/>
            </p:nvSpPr>
            <p:spPr bwMode="auto">
              <a:xfrm>
                <a:off x="2582" y="2699"/>
                <a:ext cx="24" cy="35"/>
              </a:xfrm>
              <a:custGeom>
                <a:avLst/>
                <a:gdLst>
                  <a:gd name="T0" fmla="*/ 0 w 24"/>
                  <a:gd name="T1" fmla="*/ 35 h 35"/>
                  <a:gd name="T2" fmla="*/ 12 w 24"/>
                  <a:gd name="T3" fmla="*/ 0 h 35"/>
                  <a:gd name="T4" fmla="*/ 24 w 24"/>
                  <a:gd name="T5" fmla="*/ 35 h 35"/>
                  <a:gd name="T6" fmla="*/ 0 w 24"/>
                  <a:gd name="T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35">
                    <a:moveTo>
                      <a:pt x="0" y="35"/>
                    </a:moveTo>
                    <a:lnTo>
                      <a:pt x="12" y="0"/>
                    </a:lnTo>
                    <a:lnTo>
                      <a:pt x="24" y="35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" name="Rectangle 173"/>
              <p:cNvSpPr>
                <a:spLocks noChangeArrowheads="1"/>
              </p:cNvSpPr>
              <p:nvPr/>
            </p:nvSpPr>
            <p:spPr bwMode="auto">
              <a:xfrm>
                <a:off x="4282" y="1002"/>
                <a:ext cx="1119" cy="2159"/>
              </a:xfrm>
              <a:prstGeom prst="rect">
                <a:avLst/>
              </a:prstGeom>
              <a:solidFill>
                <a:srgbClr val="FF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" name="Rectangle 174"/>
              <p:cNvSpPr>
                <a:spLocks noChangeArrowheads="1"/>
              </p:cNvSpPr>
              <p:nvPr/>
            </p:nvSpPr>
            <p:spPr bwMode="auto">
              <a:xfrm>
                <a:off x="4282" y="1002"/>
                <a:ext cx="1119" cy="2159"/>
              </a:xfrm>
              <a:prstGeom prst="rect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" name="Rectangle 175"/>
              <p:cNvSpPr>
                <a:spLocks noChangeArrowheads="1"/>
              </p:cNvSpPr>
              <p:nvPr/>
            </p:nvSpPr>
            <p:spPr bwMode="auto">
              <a:xfrm>
                <a:off x="4301" y="1016"/>
                <a:ext cx="42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0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Xilinx Virtex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57" name="Rectangle 176"/>
              <p:cNvSpPr>
                <a:spLocks noChangeArrowheads="1"/>
              </p:cNvSpPr>
              <p:nvPr/>
            </p:nvSpPr>
            <p:spPr bwMode="auto">
              <a:xfrm>
                <a:off x="4671" y="1016"/>
                <a:ext cx="6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0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58" name="Rectangle 177"/>
              <p:cNvSpPr>
                <a:spLocks noChangeArrowheads="1"/>
              </p:cNvSpPr>
              <p:nvPr/>
            </p:nvSpPr>
            <p:spPr bwMode="auto">
              <a:xfrm>
                <a:off x="4695" y="1016"/>
                <a:ext cx="99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0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6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59" name="Rectangle 178"/>
              <p:cNvSpPr>
                <a:spLocks noChangeArrowheads="1"/>
              </p:cNvSpPr>
              <p:nvPr/>
            </p:nvSpPr>
            <p:spPr bwMode="auto">
              <a:xfrm>
                <a:off x="4751" y="1016"/>
                <a:ext cx="219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0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FPGA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60" name="Freeform 179"/>
              <p:cNvSpPr>
                <a:spLocks/>
              </p:cNvSpPr>
              <p:nvPr/>
            </p:nvSpPr>
            <p:spPr bwMode="auto">
              <a:xfrm>
                <a:off x="3264" y="1616"/>
                <a:ext cx="1076" cy="124"/>
              </a:xfrm>
              <a:custGeom>
                <a:avLst/>
                <a:gdLst>
                  <a:gd name="T0" fmla="*/ 1076 w 1076"/>
                  <a:gd name="T1" fmla="*/ 0 h 124"/>
                  <a:gd name="T2" fmla="*/ 0 w 1076"/>
                  <a:gd name="T3" fmla="*/ 0 h 124"/>
                  <a:gd name="T4" fmla="*/ 0 w 1076"/>
                  <a:gd name="T5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76" h="124">
                    <a:moveTo>
                      <a:pt x="1076" y="0"/>
                    </a:moveTo>
                    <a:lnTo>
                      <a:pt x="0" y="0"/>
                    </a:lnTo>
                    <a:lnTo>
                      <a:pt x="0" y="124"/>
                    </a:lnTo>
                  </a:path>
                </a:pathLst>
              </a:custGeom>
              <a:noFill/>
              <a:ln w="4763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" name="Freeform 180"/>
              <p:cNvSpPr>
                <a:spLocks/>
              </p:cNvSpPr>
              <p:nvPr/>
            </p:nvSpPr>
            <p:spPr bwMode="auto">
              <a:xfrm>
                <a:off x="3252" y="1737"/>
                <a:ext cx="24" cy="36"/>
              </a:xfrm>
              <a:custGeom>
                <a:avLst/>
                <a:gdLst>
                  <a:gd name="T0" fmla="*/ 24 w 24"/>
                  <a:gd name="T1" fmla="*/ 0 h 36"/>
                  <a:gd name="T2" fmla="*/ 12 w 24"/>
                  <a:gd name="T3" fmla="*/ 36 h 36"/>
                  <a:gd name="T4" fmla="*/ 0 w 24"/>
                  <a:gd name="T5" fmla="*/ 0 h 36"/>
                  <a:gd name="T6" fmla="*/ 24 w 24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36">
                    <a:moveTo>
                      <a:pt x="24" y="0"/>
                    </a:moveTo>
                    <a:lnTo>
                      <a:pt x="12" y="36"/>
                    </a:lnTo>
                    <a:lnTo>
                      <a:pt x="0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" name="Freeform 181"/>
              <p:cNvSpPr>
                <a:spLocks/>
              </p:cNvSpPr>
              <p:nvPr/>
            </p:nvSpPr>
            <p:spPr bwMode="auto">
              <a:xfrm>
                <a:off x="4205" y="1725"/>
                <a:ext cx="270" cy="126"/>
              </a:xfrm>
              <a:custGeom>
                <a:avLst/>
                <a:gdLst>
                  <a:gd name="T0" fmla="*/ 0 w 270"/>
                  <a:gd name="T1" fmla="*/ 126 h 126"/>
                  <a:gd name="T2" fmla="*/ 270 w 270"/>
                  <a:gd name="T3" fmla="*/ 126 h 126"/>
                  <a:gd name="T4" fmla="*/ 270 w 270"/>
                  <a:gd name="T5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0" h="126">
                    <a:moveTo>
                      <a:pt x="0" y="126"/>
                    </a:moveTo>
                    <a:lnTo>
                      <a:pt x="270" y="126"/>
                    </a:lnTo>
                    <a:lnTo>
                      <a:pt x="270" y="0"/>
                    </a:lnTo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" name="Freeform 182"/>
              <p:cNvSpPr>
                <a:spLocks/>
              </p:cNvSpPr>
              <p:nvPr/>
            </p:nvSpPr>
            <p:spPr bwMode="auto">
              <a:xfrm>
                <a:off x="4463" y="1693"/>
                <a:ext cx="24" cy="35"/>
              </a:xfrm>
              <a:custGeom>
                <a:avLst/>
                <a:gdLst>
                  <a:gd name="T0" fmla="*/ 0 w 24"/>
                  <a:gd name="T1" fmla="*/ 35 h 35"/>
                  <a:gd name="T2" fmla="*/ 12 w 24"/>
                  <a:gd name="T3" fmla="*/ 0 h 35"/>
                  <a:gd name="T4" fmla="*/ 24 w 24"/>
                  <a:gd name="T5" fmla="*/ 35 h 35"/>
                  <a:gd name="T6" fmla="*/ 0 w 24"/>
                  <a:gd name="T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35">
                    <a:moveTo>
                      <a:pt x="0" y="35"/>
                    </a:moveTo>
                    <a:lnTo>
                      <a:pt x="12" y="0"/>
                    </a:lnTo>
                    <a:lnTo>
                      <a:pt x="24" y="35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" name="Oval 183"/>
              <p:cNvSpPr>
                <a:spLocks noChangeArrowheads="1"/>
              </p:cNvSpPr>
              <p:nvPr/>
            </p:nvSpPr>
            <p:spPr bwMode="auto">
              <a:xfrm>
                <a:off x="3066" y="1079"/>
                <a:ext cx="155" cy="154"/>
              </a:xfrm>
              <a:prstGeom prst="ellipse">
                <a:avLst/>
              </a:prstGeom>
              <a:solidFill>
                <a:srgbClr val="FFFFF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" name="Oval 184"/>
              <p:cNvSpPr>
                <a:spLocks noChangeArrowheads="1"/>
              </p:cNvSpPr>
              <p:nvPr/>
            </p:nvSpPr>
            <p:spPr bwMode="auto">
              <a:xfrm>
                <a:off x="3066" y="1079"/>
                <a:ext cx="155" cy="154"/>
              </a:xfrm>
              <a:prstGeom prst="ellipse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" name="Freeform 185"/>
              <p:cNvSpPr>
                <a:spLocks/>
              </p:cNvSpPr>
              <p:nvPr/>
            </p:nvSpPr>
            <p:spPr bwMode="auto">
              <a:xfrm>
                <a:off x="3105" y="1136"/>
                <a:ext cx="77" cy="39"/>
              </a:xfrm>
              <a:custGeom>
                <a:avLst/>
                <a:gdLst>
                  <a:gd name="T0" fmla="*/ 0 w 77"/>
                  <a:gd name="T1" fmla="*/ 20 h 39"/>
                  <a:gd name="T2" fmla="*/ 19 w 77"/>
                  <a:gd name="T3" fmla="*/ 0 h 39"/>
                  <a:gd name="T4" fmla="*/ 39 w 77"/>
                  <a:gd name="T5" fmla="*/ 20 h 39"/>
                  <a:gd name="T6" fmla="*/ 58 w 77"/>
                  <a:gd name="T7" fmla="*/ 39 h 39"/>
                  <a:gd name="T8" fmla="*/ 77 w 77"/>
                  <a:gd name="T9" fmla="*/ 2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39">
                    <a:moveTo>
                      <a:pt x="0" y="20"/>
                    </a:moveTo>
                    <a:cubicBezTo>
                      <a:pt x="0" y="9"/>
                      <a:pt x="9" y="0"/>
                      <a:pt x="19" y="0"/>
                    </a:cubicBezTo>
                    <a:cubicBezTo>
                      <a:pt x="30" y="0"/>
                      <a:pt x="39" y="9"/>
                      <a:pt x="39" y="20"/>
                    </a:cubicBezTo>
                    <a:cubicBezTo>
                      <a:pt x="39" y="30"/>
                      <a:pt x="47" y="39"/>
                      <a:pt x="58" y="39"/>
                    </a:cubicBezTo>
                    <a:cubicBezTo>
                      <a:pt x="69" y="39"/>
                      <a:pt x="77" y="30"/>
                      <a:pt x="77" y="20"/>
                    </a:cubicBezTo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" name="Rectangle 186"/>
              <p:cNvSpPr>
                <a:spLocks noChangeArrowheads="1"/>
              </p:cNvSpPr>
              <p:nvPr/>
            </p:nvSpPr>
            <p:spPr bwMode="auto">
              <a:xfrm>
                <a:off x="3059" y="1248"/>
                <a:ext cx="65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Calibri" panose="020F0502020204030204" pitchFamily="34" charset="0"/>
                  </a:rPr>
                  <a:t>50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endParaRPr>
              </a:p>
            </p:txBody>
          </p:sp>
          <p:sp>
            <p:nvSpPr>
              <p:cNvPr id="268" name="Rectangle 187"/>
              <p:cNvSpPr>
                <a:spLocks noChangeArrowheads="1"/>
              </p:cNvSpPr>
              <p:nvPr/>
            </p:nvSpPr>
            <p:spPr bwMode="auto">
              <a:xfrm>
                <a:off x="3119" y="1248"/>
                <a:ext cx="135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Calibri" panose="020F0502020204030204" pitchFamily="34" charset="0"/>
                  </a:rPr>
                  <a:t>MHz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69" name="Rectangle 188"/>
              <p:cNvSpPr>
                <a:spLocks noChangeArrowheads="1"/>
              </p:cNvSpPr>
              <p:nvPr/>
            </p:nvSpPr>
            <p:spPr bwMode="auto">
              <a:xfrm>
                <a:off x="3079" y="1320"/>
                <a:ext cx="141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Calibri" panose="020F0502020204030204" pitchFamily="34" charset="0"/>
                  </a:rPr>
                  <a:t>TCXO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endParaRPr>
              </a:p>
            </p:txBody>
          </p:sp>
          <p:sp>
            <p:nvSpPr>
              <p:cNvPr id="270" name="Rectangle 189"/>
              <p:cNvSpPr>
                <a:spLocks noChangeArrowheads="1"/>
              </p:cNvSpPr>
              <p:nvPr/>
            </p:nvSpPr>
            <p:spPr bwMode="auto">
              <a:xfrm>
                <a:off x="4938" y="2544"/>
                <a:ext cx="385" cy="15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" name="Rectangle 190"/>
              <p:cNvSpPr>
                <a:spLocks noChangeArrowheads="1"/>
              </p:cNvSpPr>
              <p:nvPr/>
            </p:nvSpPr>
            <p:spPr bwMode="auto">
              <a:xfrm>
                <a:off x="4938" y="2544"/>
                <a:ext cx="385" cy="153"/>
              </a:xfrm>
              <a:prstGeom prst="rect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" name="Rectangle 191"/>
              <p:cNvSpPr>
                <a:spLocks noChangeArrowheads="1"/>
              </p:cNvSpPr>
              <p:nvPr/>
            </p:nvSpPr>
            <p:spPr bwMode="auto">
              <a:xfrm>
                <a:off x="5008" y="2546"/>
                <a:ext cx="312" cy="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Telemetry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73" name="Rectangle 192"/>
              <p:cNvSpPr>
                <a:spLocks noChangeArrowheads="1"/>
              </p:cNvSpPr>
              <p:nvPr/>
            </p:nvSpPr>
            <p:spPr bwMode="auto">
              <a:xfrm>
                <a:off x="5002" y="2618"/>
                <a:ext cx="311" cy="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Modulator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74" name="Rectangle 193"/>
              <p:cNvSpPr>
                <a:spLocks noChangeArrowheads="1"/>
              </p:cNvSpPr>
              <p:nvPr/>
            </p:nvSpPr>
            <p:spPr bwMode="auto">
              <a:xfrm>
                <a:off x="4359" y="2544"/>
                <a:ext cx="386" cy="15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" name="Rectangle 194"/>
              <p:cNvSpPr>
                <a:spLocks noChangeArrowheads="1"/>
              </p:cNvSpPr>
              <p:nvPr/>
            </p:nvSpPr>
            <p:spPr bwMode="auto">
              <a:xfrm>
                <a:off x="4359" y="2544"/>
                <a:ext cx="386" cy="153"/>
              </a:xfrm>
              <a:prstGeom prst="rect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" name="Rectangle 195"/>
              <p:cNvSpPr>
                <a:spLocks noChangeArrowheads="1"/>
              </p:cNvSpPr>
              <p:nvPr/>
            </p:nvSpPr>
            <p:spPr bwMode="auto">
              <a:xfrm>
                <a:off x="4503" y="2546"/>
                <a:ext cx="157" cy="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DDS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77" name="Rectangle 196"/>
              <p:cNvSpPr>
                <a:spLocks noChangeArrowheads="1"/>
              </p:cNvSpPr>
              <p:nvPr/>
            </p:nvSpPr>
            <p:spPr bwMode="auto">
              <a:xfrm>
                <a:off x="4428" y="2618"/>
                <a:ext cx="302" cy="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Generator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78" name="Rectangle 197"/>
              <p:cNvSpPr>
                <a:spLocks noChangeArrowheads="1"/>
              </p:cNvSpPr>
              <p:nvPr/>
            </p:nvSpPr>
            <p:spPr bwMode="auto">
              <a:xfrm>
                <a:off x="4668" y="1774"/>
                <a:ext cx="385" cy="15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" name="Rectangle 198"/>
              <p:cNvSpPr>
                <a:spLocks noChangeArrowheads="1"/>
              </p:cNvSpPr>
              <p:nvPr/>
            </p:nvSpPr>
            <p:spPr bwMode="auto">
              <a:xfrm>
                <a:off x="4668" y="1774"/>
                <a:ext cx="385" cy="153"/>
              </a:xfrm>
              <a:prstGeom prst="rect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" name="Rectangle 199"/>
              <p:cNvSpPr>
                <a:spLocks noChangeArrowheads="1"/>
              </p:cNvSpPr>
              <p:nvPr/>
            </p:nvSpPr>
            <p:spPr bwMode="auto">
              <a:xfrm>
                <a:off x="4760" y="1776"/>
                <a:ext cx="266" cy="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Tracking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81" name="Rectangle 200"/>
              <p:cNvSpPr>
                <a:spLocks noChangeArrowheads="1"/>
              </p:cNvSpPr>
              <p:nvPr/>
            </p:nvSpPr>
            <p:spPr bwMode="auto">
              <a:xfrm>
                <a:off x="4790" y="1848"/>
                <a:ext cx="187" cy="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Loops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82" name="Rectangle 201"/>
              <p:cNvSpPr>
                <a:spLocks noChangeArrowheads="1"/>
              </p:cNvSpPr>
              <p:nvPr/>
            </p:nvSpPr>
            <p:spPr bwMode="auto">
              <a:xfrm>
                <a:off x="4668" y="1540"/>
                <a:ext cx="385" cy="15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" name="Rectangle 202"/>
              <p:cNvSpPr>
                <a:spLocks noChangeArrowheads="1"/>
              </p:cNvSpPr>
              <p:nvPr/>
            </p:nvSpPr>
            <p:spPr bwMode="auto">
              <a:xfrm>
                <a:off x="4668" y="1540"/>
                <a:ext cx="385" cy="153"/>
              </a:xfrm>
              <a:prstGeom prst="rect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" name="Rectangle 203"/>
              <p:cNvSpPr>
                <a:spLocks noChangeArrowheads="1"/>
              </p:cNvSpPr>
              <p:nvPr/>
            </p:nvSpPr>
            <p:spPr bwMode="auto">
              <a:xfrm>
                <a:off x="4736" y="1542"/>
                <a:ext cx="315" cy="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Command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85" name="Rectangle 204"/>
              <p:cNvSpPr>
                <a:spLocks noChangeArrowheads="1"/>
              </p:cNvSpPr>
              <p:nvPr/>
            </p:nvSpPr>
            <p:spPr bwMode="auto">
              <a:xfrm>
                <a:off x="4759" y="1614"/>
                <a:ext cx="254" cy="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Decoder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0" name="Line 206"/>
            <p:cNvSpPr>
              <a:spLocks noChangeShapeType="1"/>
            </p:cNvSpPr>
            <p:nvPr/>
          </p:nvSpPr>
          <p:spPr bwMode="auto">
            <a:xfrm>
              <a:off x="4205" y="1851"/>
              <a:ext cx="430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07"/>
            <p:cNvSpPr>
              <a:spLocks/>
            </p:cNvSpPr>
            <p:nvPr/>
          </p:nvSpPr>
          <p:spPr bwMode="auto">
            <a:xfrm>
              <a:off x="4632" y="1839"/>
              <a:ext cx="36" cy="24"/>
            </a:xfrm>
            <a:custGeom>
              <a:avLst/>
              <a:gdLst>
                <a:gd name="T0" fmla="*/ 0 w 36"/>
                <a:gd name="T1" fmla="*/ 0 h 24"/>
                <a:gd name="T2" fmla="*/ 36 w 36"/>
                <a:gd name="T3" fmla="*/ 12 h 24"/>
                <a:gd name="T4" fmla="*/ 0 w 36"/>
                <a:gd name="T5" fmla="*/ 24 h 24"/>
                <a:gd name="T6" fmla="*/ 0 w 36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4">
                  <a:moveTo>
                    <a:pt x="0" y="0"/>
                  </a:moveTo>
                  <a:lnTo>
                    <a:pt x="36" y="12"/>
                  </a:lnTo>
                  <a:lnTo>
                    <a:pt x="0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08"/>
            <p:cNvSpPr>
              <a:spLocks noChangeShapeType="1"/>
            </p:cNvSpPr>
            <p:nvPr/>
          </p:nvSpPr>
          <p:spPr bwMode="auto">
            <a:xfrm flipV="1">
              <a:off x="4861" y="1725"/>
              <a:ext cx="0" cy="49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09"/>
            <p:cNvSpPr>
              <a:spLocks/>
            </p:cNvSpPr>
            <p:nvPr/>
          </p:nvSpPr>
          <p:spPr bwMode="auto">
            <a:xfrm>
              <a:off x="4849" y="1693"/>
              <a:ext cx="23" cy="35"/>
            </a:xfrm>
            <a:custGeom>
              <a:avLst/>
              <a:gdLst>
                <a:gd name="T0" fmla="*/ 0 w 23"/>
                <a:gd name="T1" fmla="*/ 35 h 35"/>
                <a:gd name="T2" fmla="*/ 12 w 23"/>
                <a:gd name="T3" fmla="*/ 0 h 35"/>
                <a:gd name="T4" fmla="*/ 23 w 23"/>
                <a:gd name="T5" fmla="*/ 35 h 35"/>
                <a:gd name="T6" fmla="*/ 0 w 23"/>
                <a:gd name="T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35">
                  <a:moveTo>
                    <a:pt x="0" y="35"/>
                  </a:moveTo>
                  <a:lnTo>
                    <a:pt x="12" y="0"/>
                  </a:lnTo>
                  <a:lnTo>
                    <a:pt x="23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0"/>
            <p:cNvSpPr>
              <a:spLocks noChangeShapeType="1"/>
            </p:cNvSpPr>
            <p:nvPr/>
          </p:nvSpPr>
          <p:spPr bwMode="auto">
            <a:xfrm flipV="1">
              <a:off x="4861" y="1341"/>
              <a:ext cx="0" cy="199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11"/>
            <p:cNvSpPr>
              <a:spLocks/>
            </p:cNvSpPr>
            <p:nvPr/>
          </p:nvSpPr>
          <p:spPr bwMode="auto">
            <a:xfrm>
              <a:off x="4849" y="1309"/>
              <a:ext cx="23" cy="35"/>
            </a:xfrm>
            <a:custGeom>
              <a:avLst/>
              <a:gdLst>
                <a:gd name="T0" fmla="*/ 0 w 23"/>
                <a:gd name="T1" fmla="*/ 35 h 35"/>
                <a:gd name="T2" fmla="*/ 12 w 23"/>
                <a:gd name="T3" fmla="*/ 0 h 35"/>
                <a:gd name="T4" fmla="*/ 23 w 23"/>
                <a:gd name="T5" fmla="*/ 35 h 35"/>
                <a:gd name="T6" fmla="*/ 0 w 23"/>
                <a:gd name="T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35">
                  <a:moveTo>
                    <a:pt x="0" y="35"/>
                  </a:moveTo>
                  <a:lnTo>
                    <a:pt x="12" y="0"/>
                  </a:lnTo>
                  <a:lnTo>
                    <a:pt x="23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12"/>
            <p:cNvSpPr>
              <a:spLocks noChangeArrowheads="1"/>
            </p:cNvSpPr>
            <p:nvPr/>
          </p:nvSpPr>
          <p:spPr bwMode="auto">
            <a:xfrm>
              <a:off x="4742" y="1388"/>
              <a:ext cx="236" cy="7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13"/>
            <p:cNvSpPr>
              <a:spLocks noChangeArrowheads="1"/>
            </p:cNvSpPr>
            <p:nvPr/>
          </p:nvSpPr>
          <p:spPr bwMode="auto">
            <a:xfrm>
              <a:off x="4744" y="1386"/>
              <a:ext cx="74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U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Rectangle 214"/>
            <p:cNvSpPr>
              <a:spLocks noChangeArrowheads="1"/>
            </p:cNvSpPr>
            <p:nvPr/>
          </p:nvSpPr>
          <p:spPr bwMode="auto">
            <a:xfrm>
              <a:off x="4783" y="1386"/>
              <a:ext cx="57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/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Rectangle 215"/>
            <p:cNvSpPr>
              <a:spLocks noChangeArrowheads="1"/>
            </p:cNvSpPr>
            <p:nvPr/>
          </p:nvSpPr>
          <p:spPr bwMode="auto">
            <a:xfrm>
              <a:off x="4806" y="1386"/>
              <a:ext cx="218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L DATA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Line 216"/>
            <p:cNvSpPr>
              <a:spLocks noChangeShapeType="1"/>
            </p:cNvSpPr>
            <p:nvPr/>
          </p:nvSpPr>
          <p:spPr bwMode="auto">
            <a:xfrm flipH="1">
              <a:off x="4237" y="2621"/>
              <a:ext cx="122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17"/>
            <p:cNvSpPr>
              <a:spLocks/>
            </p:cNvSpPr>
            <p:nvPr/>
          </p:nvSpPr>
          <p:spPr bwMode="auto">
            <a:xfrm>
              <a:off x="4205" y="2610"/>
              <a:ext cx="35" cy="23"/>
            </a:xfrm>
            <a:custGeom>
              <a:avLst/>
              <a:gdLst>
                <a:gd name="T0" fmla="*/ 35 w 35"/>
                <a:gd name="T1" fmla="*/ 23 h 23"/>
                <a:gd name="T2" fmla="*/ 0 w 35"/>
                <a:gd name="T3" fmla="*/ 12 h 23"/>
                <a:gd name="T4" fmla="*/ 35 w 35"/>
                <a:gd name="T5" fmla="*/ 0 h 23"/>
                <a:gd name="T6" fmla="*/ 35 w 35"/>
                <a:gd name="T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3">
                  <a:moveTo>
                    <a:pt x="35" y="23"/>
                  </a:moveTo>
                  <a:lnTo>
                    <a:pt x="0" y="12"/>
                  </a:lnTo>
                  <a:lnTo>
                    <a:pt x="35" y="0"/>
                  </a:lnTo>
                  <a:lnTo>
                    <a:pt x="35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18"/>
            <p:cNvSpPr>
              <a:spLocks/>
            </p:cNvSpPr>
            <p:nvPr/>
          </p:nvSpPr>
          <p:spPr bwMode="auto">
            <a:xfrm>
              <a:off x="4237" y="2223"/>
              <a:ext cx="894" cy="321"/>
            </a:xfrm>
            <a:custGeom>
              <a:avLst/>
              <a:gdLst>
                <a:gd name="T0" fmla="*/ 4445 w 4445"/>
                <a:gd name="T1" fmla="*/ 1599 h 1599"/>
                <a:gd name="T2" fmla="*/ 4445 w 4445"/>
                <a:gd name="T3" fmla="*/ 64 h 1599"/>
                <a:gd name="T4" fmla="*/ 3165 w 4445"/>
                <a:gd name="T5" fmla="*/ 64 h 1599"/>
                <a:gd name="T6" fmla="*/ 3101 w 4445"/>
                <a:gd name="T7" fmla="*/ 0 h 1599"/>
                <a:gd name="T8" fmla="*/ 3037 w 4445"/>
                <a:gd name="T9" fmla="*/ 64 h 1599"/>
                <a:gd name="T10" fmla="*/ 0 w 4445"/>
                <a:gd name="T11" fmla="*/ 64 h 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5" h="1599">
                  <a:moveTo>
                    <a:pt x="4445" y="1599"/>
                  </a:moveTo>
                  <a:lnTo>
                    <a:pt x="4445" y="64"/>
                  </a:lnTo>
                  <a:lnTo>
                    <a:pt x="3165" y="64"/>
                  </a:lnTo>
                  <a:cubicBezTo>
                    <a:pt x="3165" y="29"/>
                    <a:pt x="3136" y="0"/>
                    <a:pt x="3101" y="0"/>
                  </a:cubicBezTo>
                  <a:cubicBezTo>
                    <a:pt x="3066" y="0"/>
                    <a:pt x="3037" y="29"/>
                    <a:pt x="3037" y="64"/>
                  </a:cubicBezTo>
                  <a:lnTo>
                    <a:pt x="0" y="64"/>
                  </a:lnTo>
                </a:path>
              </a:pathLst>
            </a:cu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19"/>
            <p:cNvSpPr>
              <a:spLocks/>
            </p:cNvSpPr>
            <p:nvPr/>
          </p:nvSpPr>
          <p:spPr bwMode="auto">
            <a:xfrm>
              <a:off x="4205" y="2224"/>
              <a:ext cx="35" cy="24"/>
            </a:xfrm>
            <a:custGeom>
              <a:avLst/>
              <a:gdLst>
                <a:gd name="T0" fmla="*/ 35 w 35"/>
                <a:gd name="T1" fmla="*/ 24 h 24"/>
                <a:gd name="T2" fmla="*/ 0 w 35"/>
                <a:gd name="T3" fmla="*/ 12 h 24"/>
                <a:gd name="T4" fmla="*/ 35 w 35"/>
                <a:gd name="T5" fmla="*/ 0 h 24"/>
                <a:gd name="T6" fmla="*/ 35 w 35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4">
                  <a:moveTo>
                    <a:pt x="35" y="24"/>
                  </a:moveTo>
                  <a:lnTo>
                    <a:pt x="0" y="12"/>
                  </a:lnTo>
                  <a:lnTo>
                    <a:pt x="35" y="0"/>
                  </a:lnTo>
                  <a:lnTo>
                    <a:pt x="35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20"/>
            <p:cNvSpPr>
              <a:spLocks/>
            </p:cNvSpPr>
            <p:nvPr/>
          </p:nvSpPr>
          <p:spPr bwMode="auto">
            <a:xfrm>
              <a:off x="4237" y="2697"/>
              <a:ext cx="894" cy="310"/>
            </a:xfrm>
            <a:custGeom>
              <a:avLst/>
              <a:gdLst>
                <a:gd name="T0" fmla="*/ 894 w 894"/>
                <a:gd name="T1" fmla="*/ 0 h 310"/>
                <a:gd name="T2" fmla="*/ 894 w 894"/>
                <a:gd name="T3" fmla="*/ 310 h 310"/>
                <a:gd name="T4" fmla="*/ 0 w 894"/>
                <a:gd name="T5" fmla="*/ 31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94" h="310">
                  <a:moveTo>
                    <a:pt x="894" y="0"/>
                  </a:moveTo>
                  <a:lnTo>
                    <a:pt x="894" y="310"/>
                  </a:lnTo>
                  <a:lnTo>
                    <a:pt x="0" y="310"/>
                  </a:lnTo>
                </a:path>
              </a:pathLst>
            </a:cu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21"/>
            <p:cNvSpPr>
              <a:spLocks/>
            </p:cNvSpPr>
            <p:nvPr/>
          </p:nvSpPr>
          <p:spPr bwMode="auto">
            <a:xfrm>
              <a:off x="4205" y="2996"/>
              <a:ext cx="35" cy="23"/>
            </a:xfrm>
            <a:custGeom>
              <a:avLst/>
              <a:gdLst>
                <a:gd name="T0" fmla="*/ 35 w 35"/>
                <a:gd name="T1" fmla="*/ 23 h 23"/>
                <a:gd name="T2" fmla="*/ 0 w 35"/>
                <a:gd name="T3" fmla="*/ 11 h 23"/>
                <a:gd name="T4" fmla="*/ 35 w 35"/>
                <a:gd name="T5" fmla="*/ 0 h 23"/>
                <a:gd name="T6" fmla="*/ 35 w 35"/>
                <a:gd name="T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3">
                  <a:moveTo>
                    <a:pt x="35" y="23"/>
                  </a:moveTo>
                  <a:lnTo>
                    <a:pt x="0" y="11"/>
                  </a:lnTo>
                  <a:lnTo>
                    <a:pt x="35" y="0"/>
                  </a:lnTo>
                  <a:lnTo>
                    <a:pt x="35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22"/>
            <p:cNvSpPr>
              <a:spLocks/>
            </p:cNvSpPr>
            <p:nvPr/>
          </p:nvSpPr>
          <p:spPr bwMode="auto">
            <a:xfrm>
              <a:off x="5169" y="1232"/>
              <a:ext cx="58" cy="1280"/>
            </a:xfrm>
            <a:custGeom>
              <a:avLst/>
              <a:gdLst>
                <a:gd name="T0" fmla="*/ 0 w 58"/>
                <a:gd name="T1" fmla="*/ 0 h 1280"/>
                <a:gd name="T2" fmla="*/ 58 w 58"/>
                <a:gd name="T3" fmla="*/ 0 h 1280"/>
                <a:gd name="T4" fmla="*/ 58 w 58"/>
                <a:gd name="T5" fmla="*/ 1280 h 1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1280">
                  <a:moveTo>
                    <a:pt x="0" y="0"/>
                  </a:moveTo>
                  <a:lnTo>
                    <a:pt x="58" y="0"/>
                  </a:lnTo>
                  <a:lnTo>
                    <a:pt x="58" y="1280"/>
                  </a:lnTo>
                </a:path>
              </a:pathLst>
            </a:cu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23"/>
            <p:cNvSpPr>
              <a:spLocks/>
            </p:cNvSpPr>
            <p:nvPr/>
          </p:nvSpPr>
          <p:spPr bwMode="auto">
            <a:xfrm>
              <a:off x="5215" y="2509"/>
              <a:ext cx="24" cy="35"/>
            </a:xfrm>
            <a:custGeom>
              <a:avLst/>
              <a:gdLst>
                <a:gd name="T0" fmla="*/ 24 w 24"/>
                <a:gd name="T1" fmla="*/ 0 h 35"/>
                <a:gd name="T2" fmla="*/ 12 w 24"/>
                <a:gd name="T3" fmla="*/ 35 h 35"/>
                <a:gd name="T4" fmla="*/ 0 w 24"/>
                <a:gd name="T5" fmla="*/ 0 h 35"/>
                <a:gd name="T6" fmla="*/ 24 w 24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35">
                  <a:moveTo>
                    <a:pt x="24" y="0"/>
                  </a:moveTo>
                  <a:lnTo>
                    <a:pt x="12" y="35"/>
                  </a:lnTo>
                  <a:lnTo>
                    <a:pt x="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224"/>
            <p:cNvSpPr>
              <a:spLocks noChangeArrowheads="1"/>
            </p:cNvSpPr>
            <p:nvPr/>
          </p:nvSpPr>
          <p:spPr bwMode="auto">
            <a:xfrm>
              <a:off x="5110" y="1853"/>
              <a:ext cx="234" cy="7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225"/>
            <p:cNvSpPr>
              <a:spLocks noChangeArrowheads="1"/>
            </p:cNvSpPr>
            <p:nvPr/>
          </p:nvSpPr>
          <p:spPr bwMode="auto">
            <a:xfrm>
              <a:off x="5111" y="1850"/>
              <a:ext cx="71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D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" name="Rectangle 226"/>
            <p:cNvSpPr>
              <a:spLocks noChangeArrowheads="1"/>
            </p:cNvSpPr>
            <p:nvPr/>
          </p:nvSpPr>
          <p:spPr bwMode="auto">
            <a:xfrm>
              <a:off x="5148" y="1850"/>
              <a:ext cx="58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/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1" name="Rectangle 227"/>
            <p:cNvSpPr>
              <a:spLocks noChangeArrowheads="1"/>
            </p:cNvSpPr>
            <p:nvPr/>
          </p:nvSpPr>
          <p:spPr bwMode="auto">
            <a:xfrm>
              <a:off x="5171" y="1850"/>
              <a:ext cx="219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L DATA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" name="Rectangle 228"/>
            <p:cNvSpPr>
              <a:spLocks noChangeArrowheads="1"/>
            </p:cNvSpPr>
            <p:nvPr/>
          </p:nvSpPr>
          <p:spPr bwMode="auto">
            <a:xfrm>
              <a:off x="4552" y="1156"/>
              <a:ext cx="617" cy="15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229"/>
            <p:cNvSpPr>
              <a:spLocks noChangeArrowheads="1"/>
            </p:cNvSpPr>
            <p:nvPr/>
          </p:nvSpPr>
          <p:spPr bwMode="auto">
            <a:xfrm>
              <a:off x="4552" y="1156"/>
              <a:ext cx="617" cy="153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230"/>
            <p:cNvSpPr>
              <a:spLocks noChangeArrowheads="1"/>
            </p:cNvSpPr>
            <p:nvPr/>
          </p:nvSpPr>
          <p:spPr bwMode="auto">
            <a:xfrm>
              <a:off x="4650" y="1158"/>
              <a:ext cx="161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Leon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" name="Rectangle 231"/>
            <p:cNvSpPr>
              <a:spLocks noChangeArrowheads="1"/>
            </p:cNvSpPr>
            <p:nvPr/>
          </p:nvSpPr>
          <p:spPr bwMode="auto">
            <a:xfrm>
              <a:off x="4768" y="1158"/>
              <a:ext cx="64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3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" name="Rectangle 232"/>
            <p:cNvSpPr>
              <a:spLocks noChangeArrowheads="1"/>
            </p:cNvSpPr>
            <p:nvPr/>
          </p:nvSpPr>
          <p:spPr bwMode="auto">
            <a:xfrm>
              <a:off x="4799" y="1158"/>
              <a:ext cx="343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FT Softcore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7" name="Rectangle 233"/>
            <p:cNvSpPr>
              <a:spLocks noChangeArrowheads="1"/>
            </p:cNvSpPr>
            <p:nvPr/>
          </p:nvSpPr>
          <p:spPr bwMode="auto">
            <a:xfrm>
              <a:off x="4743" y="1230"/>
              <a:ext cx="286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Processor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8" name="Freeform 234"/>
            <p:cNvSpPr>
              <a:spLocks/>
            </p:cNvSpPr>
            <p:nvPr/>
          </p:nvSpPr>
          <p:spPr bwMode="auto">
            <a:xfrm>
              <a:off x="4777" y="1927"/>
              <a:ext cx="84" cy="694"/>
            </a:xfrm>
            <a:custGeom>
              <a:avLst/>
              <a:gdLst>
                <a:gd name="T0" fmla="*/ 84 w 84"/>
                <a:gd name="T1" fmla="*/ 0 h 694"/>
                <a:gd name="T2" fmla="*/ 84 w 84"/>
                <a:gd name="T3" fmla="*/ 694 h 694"/>
                <a:gd name="T4" fmla="*/ 0 w 84"/>
                <a:gd name="T5" fmla="*/ 694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" h="694">
                  <a:moveTo>
                    <a:pt x="84" y="0"/>
                  </a:moveTo>
                  <a:lnTo>
                    <a:pt x="84" y="694"/>
                  </a:lnTo>
                  <a:lnTo>
                    <a:pt x="0" y="694"/>
                  </a:lnTo>
                </a:path>
              </a:pathLst>
            </a:cu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35"/>
            <p:cNvSpPr>
              <a:spLocks/>
            </p:cNvSpPr>
            <p:nvPr/>
          </p:nvSpPr>
          <p:spPr bwMode="auto">
            <a:xfrm>
              <a:off x="4745" y="2609"/>
              <a:ext cx="35" cy="24"/>
            </a:xfrm>
            <a:custGeom>
              <a:avLst/>
              <a:gdLst>
                <a:gd name="T0" fmla="*/ 35 w 35"/>
                <a:gd name="T1" fmla="*/ 24 h 24"/>
                <a:gd name="T2" fmla="*/ 0 w 35"/>
                <a:gd name="T3" fmla="*/ 12 h 24"/>
                <a:gd name="T4" fmla="*/ 35 w 35"/>
                <a:gd name="T5" fmla="*/ 0 h 24"/>
                <a:gd name="T6" fmla="*/ 35 w 35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4">
                  <a:moveTo>
                    <a:pt x="35" y="24"/>
                  </a:moveTo>
                  <a:lnTo>
                    <a:pt x="0" y="12"/>
                  </a:lnTo>
                  <a:lnTo>
                    <a:pt x="35" y="0"/>
                  </a:lnTo>
                  <a:lnTo>
                    <a:pt x="35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236"/>
            <p:cNvSpPr>
              <a:spLocks noChangeArrowheads="1"/>
            </p:cNvSpPr>
            <p:nvPr/>
          </p:nvSpPr>
          <p:spPr bwMode="auto">
            <a:xfrm>
              <a:off x="3992" y="1156"/>
              <a:ext cx="232" cy="15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237"/>
            <p:cNvSpPr>
              <a:spLocks noChangeArrowheads="1"/>
            </p:cNvSpPr>
            <p:nvPr/>
          </p:nvSpPr>
          <p:spPr bwMode="auto">
            <a:xfrm>
              <a:off x="3992" y="1156"/>
              <a:ext cx="232" cy="154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238"/>
            <p:cNvSpPr>
              <a:spLocks noChangeArrowheads="1"/>
            </p:cNvSpPr>
            <p:nvPr/>
          </p:nvSpPr>
          <p:spPr bwMode="auto">
            <a:xfrm>
              <a:off x="4037" y="1196"/>
              <a:ext cx="189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SRAM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3" name="Line 239"/>
            <p:cNvSpPr>
              <a:spLocks noChangeShapeType="1"/>
            </p:cNvSpPr>
            <p:nvPr/>
          </p:nvSpPr>
          <p:spPr bwMode="auto">
            <a:xfrm>
              <a:off x="4257" y="1232"/>
              <a:ext cx="262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40"/>
            <p:cNvSpPr>
              <a:spLocks/>
            </p:cNvSpPr>
            <p:nvPr/>
          </p:nvSpPr>
          <p:spPr bwMode="auto">
            <a:xfrm>
              <a:off x="4224" y="1220"/>
              <a:ext cx="36" cy="24"/>
            </a:xfrm>
            <a:custGeom>
              <a:avLst/>
              <a:gdLst>
                <a:gd name="T0" fmla="*/ 36 w 36"/>
                <a:gd name="T1" fmla="*/ 24 h 24"/>
                <a:gd name="T2" fmla="*/ 0 w 36"/>
                <a:gd name="T3" fmla="*/ 12 h 24"/>
                <a:gd name="T4" fmla="*/ 36 w 36"/>
                <a:gd name="T5" fmla="*/ 0 h 24"/>
                <a:gd name="T6" fmla="*/ 36 w 36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4">
                  <a:moveTo>
                    <a:pt x="36" y="24"/>
                  </a:moveTo>
                  <a:lnTo>
                    <a:pt x="0" y="12"/>
                  </a:lnTo>
                  <a:lnTo>
                    <a:pt x="36" y="0"/>
                  </a:lnTo>
                  <a:lnTo>
                    <a:pt x="36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41"/>
            <p:cNvSpPr>
              <a:spLocks/>
            </p:cNvSpPr>
            <p:nvPr/>
          </p:nvSpPr>
          <p:spPr bwMode="auto">
            <a:xfrm>
              <a:off x="4516" y="1220"/>
              <a:ext cx="36" cy="24"/>
            </a:xfrm>
            <a:custGeom>
              <a:avLst/>
              <a:gdLst>
                <a:gd name="T0" fmla="*/ 0 w 36"/>
                <a:gd name="T1" fmla="*/ 0 h 24"/>
                <a:gd name="T2" fmla="*/ 36 w 36"/>
                <a:gd name="T3" fmla="*/ 12 h 24"/>
                <a:gd name="T4" fmla="*/ 0 w 36"/>
                <a:gd name="T5" fmla="*/ 24 h 24"/>
                <a:gd name="T6" fmla="*/ 0 w 36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4">
                  <a:moveTo>
                    <a:pt x="0" y="0"/>
                  </a:moveTo>
                  <a:lnTo>
                    <a:pt x="36" y="12"/>
                  </a:lnTo>
                  <a:lnTo>
                    <a:pt x="0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43"/>
            <p:cNvSpPr>
              <a:spLocks/>
            </p:cNvSpPr>
            <p:nvPr/>
          </p:nvSpPr>
          <p:spPr bwMode="auto">
            <a:xfrm>
              <a:off x="3861" y="1144"/>
              <a:ext cx="35" cy="24"/>
            </a:xfrm>
            <a:custGeom>
              <a:avLst/>
              <a:gdLst>
                <a:gd name="T0" fmla="*/ 0 w 35"/>
                <a:gd name="T1" fmla="*/ 0 h 24"/>
                <a:gd name="T2" fmla="*/ 35 w 35"/>
                <a:gd name="T3" fmla="*/ 12 h 24"/>
                <a:gd name="T4" fmla="*/ 0 w 35"/>
                <a:gd name="T5" fmla="*/ 24 h 24"/>
                <a:gd name="T6" fmla="*/ 0 w 35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4">
                  <a:moveTo>
                    <a:pt x="0" y="0"/>
                  </a:moveTo>
                  <a:lnTo>
                    <a:pt x="35" y="12"/>
                  </a:lnTo>
                  <a:lnTo>
                    <a:pt x="0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Rectangle 244"/>
            <p:cNvSpPr>
              <a:spLocks noChangeArrowheads="1"/>
            </p:cNvSpPr>
            <p:nvPr/>
          </p:nvSpPr>
          <p:spPr bwMode="auto">
            <a:xfrm>
              <a:off x="2454" y="1580"/>
              <a:ext cx="112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50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9" name="Rectangle 245"/>
            <p:cNvSpPr>
              <a:spLocks noChangeArrowheads="1"/>
            </p:cNvSpPr>
            <p:nvPr/>
          </p:nvSpPr>
          <p:spPr bwMode="auto">
            <a:xfrm>
              <a:off x="2528" y="1580"/>
              <a:ext cx="151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MHz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0" name="Line 246"/>
            <p:cNvSpPr>
              <a:spLocks noChangeShapeType="1"/>
            </p:cNvSpPr>
            <p:nvPr/>
          </p:nvSpPr>
          <p:spPr bwMode="auto">
            <a:xfrm flipH="1">
              <a:off x="2386" y="1619"/>
              <a:ext cx="44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47"/>
            <p:cNvSpPr>
              <a:spLocks/>
            </p:cNvSpPr>
            <p:nvPr/>
          </p:nvSpPr>
          <p:spPr bwMode="auto">
            <a:xfrm>
              <a:off x="2353" y="1607"/>
              <a:ext cx="36" cy="24"/>
            </a:xfrm>
            <a:custGeom>
              <a:avLst/>
              <a:gdLst>
                <a:gd name="T0" fmla="*/ 36 w 36"/>
                <a:gd name="T1" fmla="*/ 24 h 24"/>
                <a:gd name="T2" fmla="*/ 0 w 36"/>
                <a:gd name="T3" fmla="*/ 12 h 24"/>
                <a:gd name="T4" fmla="*/ 36 w 36"/>
                <a:gd name="T5" fmla="*/ 0 h 24"/>
                <a:gd name="T6" fmla="*/ 36 w 36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4">
                  <a:moveTo>
                    <a:pt x="36" y="24"/>
                  </a:moveTo>
                  <a:lnTo>
                    <a:pt x="0" y="12"/>
                  </a:lnTo>
                  <a:lnTo>
                    <a:pt x="36" y="0"/>
                  </a:lnTo>
                  <a:lnTo>
                    <a:pt x="36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Rectangle 248"/>
            <p:cNvSpPr>
              <a:spLocks noChangeArrowheads="1"/>
            </p:cNvSpPr>
            <p:nvPr/>
          </p:nvSpPr>
          <p:spPr bwMode="auto">
            <a:xfrm>
              <a:off x="2449" y="1920"/>
              <a:ext cx="206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Image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3" name="Rectangle 249"/>
            <p:cNvSpPr>
              <a:spLocks noChangeArrowheads="1"/>
            </p:cNvSpPr>
            <p:nvPr/>
          </p:nvSpPr>
          <p:spPr bwMode="auto">
            <a:xfrm>
              <a:off x="2448" y="1992"/>
              <a:ext cx="196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Reject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4" name="Oval 250"/>
            <p:cNvSpPr>
              <a:spLocks noChangeArrowheads="1"/>
            </p:cNvSpPr>
            <p:nvPr/>
          </p:nvSpPr>
          <p:spPr bwMode="auto">
            <a:xfrm>
              <a:off x="1291" y="2544"/>
              <a:ext cx="155" cy="155"/>
            </a:xfrm>
            <a:prstGeom prst="ellipse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251"/>
            <p:cNvSpPr>
              <a:spLocks noChangeArrowheads="1"/>
            </p:cNvSpPr>
            <p:nvPr/>
          </p:nvSpPr>
          <p:spPr bwMode="auto">
            <a:xfrm>
              <a:off x="1291" y="2544"/>
              <a:ext cx="155" cy="155"/>
            </a:xfrm>
            <a:prstGeom prst="ellips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Rectangle 252"/>
            <p:cNvSpPr>
              <a:spLocks noChangeArrowheads="1"/>
            </p:cNvSpPr>
            <p:nvPr/>
          </p:nvSpPr>
          <p:spPr bwMode="auto">
            <a:xfrm>
              <a:off x="1277" y="2715"/>
              <a:ext cx="232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Isolator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7" name="Freeform 253"/>
            <p:cNvSpPr>
              <a:spLocks/>
            </p:cNvSpPr>
            <p:nvPr/>
          </p:nvSpPr>
          <p:spPr bwMode="auto">
            <a:xfrm>
              <a:off x="1331" y="2583"/>
              <a:ext cx="76" cy="39"/>
            </a:xfrm>
            <a:custGeom>
              <a:avLst/>
              <a:gdLst>
                <a:gd name="T0" fmla="*/ 76 w 76"/>
                <a:gd name="T1" fmla="*/ 39 h 39"/>
                <a:gd name="T2" fmla="*/ 37 w 76"/>
                <a:gd name="T3" fmla="*/ 0 h 39"/>
                <a:gd name="T4" fmla="*/ 0 w 76"/>
                <a:gd name="T5" fmla="*/ 2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6" h="39">
                  <a:moveTo>
                    <a:pt x="76" y="39"/>
                  </a:moveTo>
                  <a:cubicBezTo>
                    <a:pt x="76" y="18"/>
                    <a:pt x="59" y="0"/>
                    <a:pt x="37" y="0"/>
                  </a:cubicBezTo>
                  <a:cubicBezTo>
                    <a:pt x="20" y="0"/>
                    <a:pt x="5" y="11"/>
                    <a:pt x="0" y="28"/>
                  </a:cubicBezTo>
                </a:path>
              </a:pathLst>
            </a:cu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254"/>
            <p:cNvSpPr>
              <a:spLocks/>
            </p:cNvSpPr>
            <p:nvPr/>
          </p:nvSpPr>
          <p:spPr bwMode="auto">
            <a:xfrm>
              <a:off x="1325" y="2606"/>
              <a:ext cx="14" cy="16"/>
            </a:xfrm>
            <a:custGeom>
              <a:avLst/>
              <a:gdLst>
                <a:gd name="T0" fmla="*/ 25 w 71"/>
                <a:gd name="T1" fmla="*/ 77 h 77"/>
                <a:gd name="T2" fmla="*/ 71 w 71"/>
                <a:gd name="T3" fmla="*/ 11 h 77"/>
                <a:gd name="T4" fmla="*/ 0 w 71"/>
                <a:gd name="T5" fmla="*/ 0 h 77"/>
                <a:gd name="T6" fmla="*/ 25 w 71"/>
                <a:gd name="T7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77">
                  <a:moveTo>
                    <a:pt x="25" y="77"/>
                  </a:moveTo>
                  <a:cubicBezTo>
                    <a:pt x="31" y="49"/>
                    <a:pt x="47" y="25"/>
                    <a:pt x="71" y="11"/>
                  </a:cubicBezTo>
                  <a:cubicBezTo>
                    <a:pt x="47" y="18"/>
                    <a:pt x="21" y="15"/>
                    <a:pt x="0" y="0"/>
                  </a:cubicBezTo>
                  <a:cubicBezTo>
                    <a:pt x="18" y="21"/>
                    <a:pt x="27" y="49"/>
                    <a:pt x="25" y="77"/>
                  </a:cubicBezTo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Line 255"/>
            <p:cNvSpPr>
              <a:spLocks noChangeShapeType="1"/>
            </p:cNvSpPr>
            <p:nvPr/>
          </p:nvSpPr>
          <p:spPr bwMode="auto">
            <a:xfrm flipH="1">
              <a:off x="1478" y="2622"/>
              <a:ext cx="10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256"/>
            <p:cNvSpPr>
              <a:spLocks/>
            </p:cNvSpPr>
            <p:nvPr/>
          </p:nvSpPr>
          <p:spPr bwMode="auto">
            <a:xfrm>
              <a:off x="1446" y="2610"/>
              <a:ext cx="35" cy="23"/>
            </a:xfrm>
            <a:custGeom>
              <a:avLst/>
              <a:gdLst>
                <a:gd name="T0" fmla="*/ 35 w 35"/>
                <a:gd name="T1" fmla="*/ 23 h 23"/>
                <a:gd name="T2" fmla="*/ 0 w 35"/>
                <a:gd name="T3" fmla="*/ 12 h 23"/>
                <a:gd name="T4" fmla="*/ 35 w 35"/>
                <a:gd name="T5" fmla="*/ 0 h 23"/>
                <a:gd name="T6" fmla="*/ 35 w 35"/>
                <a:gd name="T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3">
                  <a:moveTo>
                    <a:pt x="35" y="23"/>
                  </a:moveTo>
                  <a:lnTo>
                    <a:pt x="0" y="12"/>
                  </a:lnTo>
                  <a:lnTo>
                    <a:pt x="35" y="0"/>
                  </a:lnTo>
                  <a:lnTo>
                    <a:pt x="35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Line 257"/>
            <p:cNvSpPr>
              <a:spLocks noChangeShapeType="1"/>
            </p:cNvSpPr>
            <p:nvPr/>
          </p:nvSpPr>
          <p:spPr bwMode="auto">
            <a:xfrm flipH="1">
              <a:off x="1768" y="2621"/>
              <a:ext cx="430" cy="1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258"/>
            <p:cNvSpPr>
              <a:spLocks/>
            </p:cNvSpPr>
            <p:nvPr/>
          </p:nvSpPr>
          <p:spPr bwMode="auto">
            <a:xfrm>
              <a:off x="1736" y="2610"/>
              <a:ext cx="35" cy="23"/>
            </a:xfrm>
            <a:custGeom>
              <a:avLst/>
              <a:gdLst>
                <a:gd name="T0" fmla="*/ 35 w 35"/>
                <a:gd name="T1" fmla="*/ 23 h 23"/>
                <a:gd name="T2" fmla="*/ 0 w 35"/>
                <a:gd name="T3" fmla="*/ 12 h 23"/>
                <a:gd name="T4" fmla="*/ 35 w 35"/>
                <a:gd name="T5" fmla="*/ 0 h 23"/>
                <a:gd name="T6" fmla="*/ 35 w 35"/>
                <a:gd name="T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3">
                  <a:moveTo>
                    <a:pt x="35" y="23"/>
                  </a:moveTo>
                  <a:lnTo>
                    <a:pt x="0" y="12"/>
                  </a:lnTo>
                  <a:lnTo>
                    <a:pt x="35" y="0"/>
                  </a:lnTo>
                  <a:lnTo>
                    <a:pt x="35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Line 259"/>
            <p:cNvSpPr>
              <a:spLocks noChangeShapeType="1"/>
            </p:cNvSpPr>
            <p:nvPr/>
          </p:nvSpPr>
          <p:spPr bwMode="auto">
            <a:xfrm>
              <a:off x="2276" y="1696"/>
              <a:ext cx="0" cy="44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260"/>
            <p:cNvSpPr>
              <a:spLocks/>
            </p:cNvSpPr>
            <p:nvPr/>
          </p:nvSpPr>
          <p:spPr bwMode="auto">
            <a:xfrm>
              <a:off x="2264" y="1737"/>
              <a:ext cx="24" cy="36"/>
            </a:xfrm>
            <a:custGeom>
              <a:avLst/>
              <a:gdLst>
                <a:gd name="T0" fmla="*/ 24 w 24"/>
                <a:gd name="T1" fmla="*/ 0 h 36"/>
                <a:gd name="T2" fmla="*/ 12 w 24"/>
                <a:gd name="T3" fmla="*/ 36 h 36"/>
                <a:gd name="T4" fmla="*/ 0 w 24"/>
                <a:gd name="T5" fmla="*/ 0 h 36"/>
                <a:gd name="T6" fmla="*/ 24 w 2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36">
                  <a:moveTo>
                    <a:pt x="24" y="0"/>
                  </a:moveTo>
                  <a:lnTo>
                    <a:pt x="12" y="36"/>
                  </a:lnTo>
                  <a:lnTo>
                    <a:pt x="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261"/>
            <p:cNvSpPr>
              <a:spLocks/>
            </p:cNvSpPr>
            <p:nvPr/>
          </p:nvSpPr>
          <p:spPr bwMode="auto">
            <a:xfrm>
              <a:off x="2692" y="1792"/>
              <a:ext cx="116" cy="116"/>
            </a:xfrm>
            <a:custGeom>
              <a:avLst/>
              <a:gdLst>
                <a:gd name="T0" fmla="*/ 0 w 116"/>
                <a:gd name="T1" fmla="*/ 0 h 116"/>
                <a:gd name="T2" fmla="*/ 116 w 116"/>
                <a:gd name="T3" fmla="*/ 58 h 116"/>
                <a:gd name="T4" fmla="*/ 0 w 116"/>
                <a:gd name="T5" fmla="*/ 116 h 116"/>
                <a:gd name="T6" fmla="*/ 0 w 116"/>
                <a:gd name="T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" h="116">
                  <a:moveTo>
                    <a:pt x="0" y="0"/>
                  </a:moveTo>
                  <a:lnTo>
                    <a:pt x="116" y="58"/>
                  </a:lnTo>
                  <a:lnTo>
                    <a:pt x="0" y="1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262"/>
            <p:cNvSpPr>
              <a:spLocks/>
            </p:cNvSpPr>
            <p:nvPr/>
          </p:nvSpPr>
          <p:spPr bwMode="auto">
            <a:xfrm>
              <a:off x="2692" y="1792"/>
              <a:ext cx="116" cy="116"/>
            </a:xfrm>
            <a:custGeom>
              <a:avLst/>
              <a:gdLst>
                <a:gd name="T0" fmla="*/ 0 w 116"/>
                <a:gd name="T1" fmla="*/ 0 h 116"/>
                <a:gd name="T2" fmla="*/ 116 w 116"/>
                <a:gd name="T3" fmla="*/ 58 h 116"/>
                <a:gd name="T4" fmla="*/ 0 w 116"/>
                <a:gd name="T5" fmla="*/ 116 h 116"/>
                <a:gd name="T6" fmla="*/ 0 w 116"/>
                <a:gd name="T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" h="116">
                  <a:moveTo>
                    <a:pt x="0" y="0"/>
                  </a:moveTo>
                  <a:lnTo>
                    <a:pt x="116" y="58"/>
                  </a:lnTo>
                  <a:lnTo>
                    <a:pt x="0" y="11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263"/>
            <p:cNvSpPr>
              <a:spLocks/>
            </p:cNvSpPr>
            <p:nvPr/>
          </p:nvSpPr>
          <p:spPr bwMode="auto">
            <a:xfrm>
              <a:off x="2732" y="1792"/>
              <a:ext cx="117" cy="116"/>
            </a:xfrm>
            <a:custGeom>
              <a:avLst/>
              <a:gdLst>
                <a:gd name="T0" fmla="*/ 0 w 117"/>
                <a:gd name="T1" fmla="*/ 0 h 116"/>
                <a:gd name="T2" fmla="*/ 117 w 117"/>
                <a:gd name="T3" fmla="*/ 58 h 116"/>
                <a:gd name="T4" fmla="*/ 0 w 117"/>
                <a:gd name="T5" fmla="*/ 116 h 116"/>
                <a:gd name="T6" fmla="*/ 0 w 117"/>
                <a:gd name="T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7" h="116">
                  <a:moveTo>
                    <a:pt x="0" y="0"/>
                  </a:moveTo>
                  <a:lnTo>
                    <a:pt x="117" y="58"/>
                  </a:lnTo>
                  <a:lnTo>
                    <a:pt x="0" y="1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264"/>
            <p:cNvSpPr>
              <a:spLocks/>
            </p:cNvSpPr>
            <p:nvPr/>
          </p:nvSpPr>
          <p:spPr bwMode="auto">
            <a:xfrm>
              <a:off x="2732" y="1792"/>
              <a:ext cx="117" cy="116"/>
            </a:xfrm>
            <a:custGeom>
              <a:avLst/>
              <a:gdLst>
                <a:gd name="T0" fmla="*/ 0 w 117"/>
                <a:gd name="T1" fmla="*/ 0 h 116"/>
                <a:gd name="T2" fmla="*/ 117 w 117"/>
                <a:gd name="T3" fmla="*/ 58 h 116"/>
                <a:gd name="T4" fmla="*/ 0 w 117"/>
                <a:gd name="T5" fmla="*/ 116 h 116"/>
                <a:gd name="T6" fmla="*/ 0 w 117"/>
                <a:gd name="T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7" h="116">
                  <a:moveTo>
                    <a:pt x="0" y="0"/>
                  </a:moveTo>
                  <a:lnTo>
                    <a:pt x="117" y="58"/>
                  </a:lnTo>
                  <a:lnTo>
                    <a:pt x="0" y="11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265"/>
            <p:cNvSpPr>
              <a:spLocks/>
            </p:cNvSpPr>
            <p:nvPr/>
          </p:nvSpPr>
          <p:spPr bwMode="auto">
            <a:xfrm>
              <a:off x="3434" y="1792"/>
              <a:ext cx="116" cy="116"/>
            </a:xfrm>
            <a:custGeom>
              <a:avLst/>
              <a:gdLst>
                <a:gd name="T0" fmla="*/ 0 w 116"/>
                <a:gd name="T1" fmla="*/ 0 h 116"/>
                <a:gd name="T2" fmla="*/ 116 w 116"/>
                <a:gd name="T3" fmla="*/ 58 h 116"/>
                <a:gd name="T4" fmla="*/ 0 w 116"/>
                <a:gd name="T5" fmla="*/ 116 h 116"/>
                <a:gd name="T6" fmla="*/ 0 w 116"/>
                <a:gd name="T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" h="116">
                  <a:moveTo>
                    <a:pt x="0" y="0"/>
                  </a:moveTo>
                  <a:lnTo>
                    <a:pt x="116" y="58"/>
                  </a:lnTo>
                  <a:lnTo>
                    <a:pt x="0" y="1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266"/>
            <p:cNvSpPr>
              <a:spLocks/>
            </p:cNvSpPr>
            <p:nvPr/>
          </p:nvSpPr>
          <p:spPr bwMode="auto">
            <a:xfrm>
              <a:off x="3434" y="1792"/>
              <a:ext cx="116" cy="116"/>
            </a:xfrm>
            <a:custGeom>
              <a:avLst/>
              <a:gdLst>
                <a:gd name="T0" fmla="*/ 0 w 116"/>
                <a:gd name="T1" fmla="*/ 0 h 116"/>
                <a:gd name="T2" fmla="*/ 116 w 116"/>
                <a:gd name="T3" fmla="*/ 58 h 116"/>
                <a:gd name="T4" fmla="*/ 0 w 116"/>
                <a:gd name="T5" fmla="*/ 116 h 116"/>
                <a:gd name="T6" fmla="*/ 0 w 116"/>
                <a:gd name="T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" h="116">
                  <a:moveTo>
                    <a:pt x="0" y="0"/>
                  </a:moveTo>
                  <a:lnTo>
                    <a:pt x="116" y="58"/>
                  </a:lnTo>
                  <a:lnTo>
                    <a:pt x="0" y="11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267"/>
            <p:cNvSpPr>
              <a:spLocks/>
            </p:cNvSpPr>
            <p:nvPr/>
          </p:nvSpPr>
          <p:spPr bwMode="auto">
            <a:xfrm>
              <a:off x="3474" y="1792"/>
              <a:ext cx="116" cy="116"/>
            </a:xfrm>
            <a:custGeom>
              <a:avLst/>
              <a:gdLst>
                <a:gd name="T0" fmla="*/ 0 w 116"/>
                <a:gd name="T1" fmla="*/ 0 h 116"/>
                <a:gd name="T2" fmla="*/ 116 w 116"/>
                <a:gd name="T3" fmla="*/ 58 h 116"/>
                <a:gd name="T4" fmla="*/ 0 w 116"/>
                <a:gd name="T5" fmla="*/ 116 h 116"/>
                <a:gd name="T6" fmla="*/ 0 w 116"/>
                <a:gd name="T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" h="116">
                  <a:moveTo>
                    <a:pt x="0" y="0"/>
                  </a:moveTo>
                  <a:lnTo>
                    <a:pt x="116" y="58"/>
                  </a:lnTo>
                  <a:lnTo>
                    <a:pt x="0" y="1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268"/>
            <p:cNvSpPr>
              <a:spLocks/>
            </p:cNvSpPr>
            <p:nvPr/>
          </p:nvSpPr>
          <p:spPr bwMode="auto">
            <a:xfrm>
              <a:off x="3474" y="1792"/>
              <a:ext cx="116" cy="116"/>
            </a:xfrm>
            <a:custGeom>
              <a:avLst/>
              <a:gdLst>
                <a:gd name="T0" fmla="*/ 0 w 116"/>
                <a:gd name="T1" fmla="*/ 0 h 116"/>
                <a:gd name="T2" fmla="*/ 116 w 116"/>
                <a:gd name="T3" fmla="*/ 58 h 116"/>
                <a:gd name="T4" fmla="*/ 0 w 116"/>
                <a:gd name="T5" fmla="*/ 116 h 116"/>
                <a:gd name="T6" fmla="*/ 0 w 116"/>
                <a:gd name="T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" h="116">
                  <a:moveTo>
                    <a:pt x="0" y="0"/>
                  </a:moveTo>
                  <a:lnTo>
                    <a:pt x="116" y="58"/>
                  </a:lnTo>
                  <a:lnTo>
                    <a:pt x="0" y="11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269"/>
            <p:cNvSpPr>
              <a:spLocks noChangeArrowheads="1"/>
            </p:cNvSpPr>
            <p:nvPr/>
          </p:nvSpPr>
          <p:spPr bwMode="auto">
            <a:xfrm>
              <a:off x="4340" y="1540"/>
              <a:ext cx="270" cy="15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270"/>
            <p:cNvSpPr>
              <a:spLocks noChangeArrowheads="1"/>
            </p:cNvSpPr>
            <p:nvPr/>
          </p:nvSpPr>
          <p:spPr bwMode="auto">
            <a:xfrm>
              <a:off x="4340" y="1540"/>
              <a:ext cx="270" cy="153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271"/>
            <p:cNvSpPr>
              <a:spLocks noChangeArrowheads="1"/>
            </p:cNvSpPr>
            <p:nvPr/>
          </p:nvSpPr>
          <p:spPr bwMode="auto">
            <a:xfrm>
              <a:off x="4424" y="1578"/>
              <a:ext cx="145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AGC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cxnSp>
        <p:nvCxnSpPr>
          <p:cNvPr id="294" name="Straight Arrow Connector 293"/>
          <p:cNvCxnSpPr/>
          <p:nvPr/>
        </p:nvCxnSpPr>
        <p:spPr>
          <a:xfrm flipV="1">
            <a:off x="5097969" y="1838325"/>
            <a:ext cx="1117093" cy="1062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9" name="Straight Arrow Connector 298"/>
          <p:cNvCxnSpPr/>
          <p:nvPr/>
        </p:nvCxnSpPr>
        <p:spPr>
          <a:xfrm flipH="1">
            <a:off x="914399" y="3880946"/>
            <a:ext cx="361496" cy="25607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1" name="Straight Arrow Connector 300"/>
          <p:cNvCxnSpPr/>
          <p:nvPr/>
        </p:nvCxnSpPr>
        <p:spPr>
          <a:xfrm flipH="1">
            <a:off x="979940" y="3913735"/>
            <a:ext cx="361496" cy="25607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2" name="Rectangle 30"/>
          <p:cNvSpPr>
            <a:spLocks noChangeArrowheads="1"/>
          </p:cNvSpPr>
          <p:nvPr/>
        </p:nvSpPr>
        <p:spPr bwMode="auto">
          <a:xfrm>
            <a:off x="602455" y="3010160"/>
            <a:ext cx="76783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7145</a:t>
            </a:r>
            <a:r>
              <a:rPr kumimoji="0" lang="en-US" altLang="en-US" sz="800" b="0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– 7235 </a:t>
            </a:r>
            <a:r>
              <a:rPr kumimoji="0" lang="en-US" altLang="en-US" sz="800" b="0" i="0" u="none" strike="noStrike" cap="none" normalizeH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MHz</a:t>
            </a:r>
            <a:r>
              <a:rPr kumimoji="0" lang="en-US" altLang="en-US" sz="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k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303" name="Rectangle 30"/>
          <p:cNvSpPr>
            <a:spLocks noChangeArrowheads="1"/>
          </p:cNvSpPr>
          <p:nvPr/>
        </p:nvSpPr>
        <p:spPr bwMode="auto">
          <a:xfrm>
            <a:off x="506433" y="3132225"/>
            <a:ext cx="98264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X-130</a:t>
            </a:r>
            <a:r>
              <a:rPr kumimoji="0" lang="en-US" altLang="en-US" sz="800" b="0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</a:t>
            </a:r>
            <a:r>
              <a:rPr kumimoji="0" lang="en-US" altLang="en-US" sz="800" b="0" i="0" u="none" strike="noStrike" cap="none" normalizeH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dBm</a:t>
            </a:r>
            <a:r>
              <a:rPr kumimoji="0" lang="en-US" altLang="en-US" sz="800" b="0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to -70 </a:t>
            </a:r>
            <a:r>
              <a:rPr kumimoji="0" lang="en-US" altLang="en-US" sz="800" b="0" i="0" u="none" strike="noStrike" cap="none" normalizeH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dBm</a:t>
            </a:r>
            <a:r>
              <a:rPr kumimoji="0" lang="en-US" altLang="en-US" sz="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k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cxnSp>
        <p:nvCxnSpPr>
          <p:cNvPr id="304" name="Straight Arrow Connector 303"/>
          <p:cNvCxnSpPr/>
          <p:nvPr/>
        </p:nvCxnSpPr>
        <p:spPr>
          <a:xfrm flipV="1">
            <a:off x="1024506" y="2579956"/>
            <a:ext cx="310923" cy="13668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6" name="Straight Arrow Connector 305"/>
          <p:cNvCxnSpPr/>
          <p:nvPr/>
        </p:nvCxnSpPr>
        <p:spPr>
          <a:xfrm flipV="1">
            <a:off x="992414" y="2677956"/>
            <a:ext cx="310923" cy="13668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5985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700" dirty="0"/>
              <a:t>Software Specs / Architecture</a:t>
            </a:r>
          </a:p>
        </p:txBody>
      </p:sp>
      <p:sp>
        <p:nvSpPr>
          <p:cNvPr id="44" name="Content Placeholder 2"/>
          <p:cNvSpPr>
            <a:spLocks noGrp="1"/>
          </p:cNvSpPr>
          <p:nvPr>
            <p:ph idx="1"/>
          </p:nvPr>
        </p:nvSpPr>
        <p:spPr>
          <a:xfrm>
            <a:off x="229491" y="1260440"/>
            <a:ext cx="4694872" cy="5822019"/>
          </a:xfrm>
        </p:spPr>
        <p:txBody>
          <a:bodyPr>
            <a:normAutofit/>
          </a:bodyPr>
          <a:lstStyle/>
          <a:p>
            <a:r>
              <a:rPr lang="en-US" dirty="0"/>
              <a:t>Single-threaded using SPARC V8 instruction set, targeted for LEON3-FT soft core processor</a:t>
            </a:r>
          </a:p>
          <a:p>
            <a:r>
              <a:rPr lang="en-US" dirty="0"/>
              <a:t>SRAM: 2 MB total</a:t>
            </a:r>
          </a:p>
          <a:p>
            <a:pPr lvl="1"/>
            <a:r>
              <a:rPr lang="en-US" dirty="0"/>
              <a:t>Program size:</a:t>
            </a:r>
          </a:p>
          <a:p>
            <a:pPr lvl="2"/>
            <a:r>
              <a:rPr lang="en-US" sz="1800" dirty="0"/>
              <a:t>Text: 99.7 kB</a:t>
            </a:r>
          </a:p>
          <a:p>
            <a:pPr lvl="2"/>
            <a:r>
              <a:rPr lang="en-US" sz="1800" dirty="0"/>
              <a:t>Data: 2.9 kB</a:t>
            </a:r>
          </a:p>
          <a:p>
            <a:r>
              <a:rPr lang="en-US" dirty="0"/>
              <a:t>Running at 50 MHz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F0468D6-51AA-42C8-8BEA-5150B791FDDB}" type="slidenum">
              <a:rPr lang="en-US" smtClean="0"/>
              <a:pPr/>
              <a:t>8</a:t>
            </a:fld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5332410" y="1381435"/>
            <a:ext cx="3278190" cy="4501662"/>
            <a:chOff x="6203295" y="578338"/>
            <a:chExt cx="4370920" cy="6002216"/>
          </a:xfrm>
        </p:grpSpPr>
        <p:sp>
          <p:nvSpPr>
            <p:cNvPr id="13" name="Rectangle 12"/>
            <p:cNvSpPr/>
            <p:nvPr/>
          </p:nvSpPr>
          <p:spPr>
            <a:xfrm>
              <a:off x="6392985" y="578338"/>
              <a:ext cx="4181230" cy="60022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6203295" y="1275679"/>
              <a:ext cx="2062730" cy="4451985"/>
              <a:chOff x="6700839" y="1280161"/>
              <a:chExt cx="2062730" cy="4451985"/>
            </a:xfrm>
          </p:grpSpPr>
          <p:sp>
            <p:nvSpPr>
              <p:cNvPr id="50" name="TextBox 49"/>
              <p:cNvSpPr txBox="1"/>
              <p:nvPr/>
            </p:nvSpPr>
            <p:spPr>
              <a:xfrm>
                <a:off x="6700839" y="4133562"/>
                <a:ext cx="1133158" cy="3385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N</a:t>
                </a:r>
              </a:p>
            </p:txBody>
          </p:sp>
          <p:grpSp>
            <p:nvGrpSpPr>
              <p:cNvPr id="75" name="Group 74"/>
              <p:cNvGrpSpPr/>
              <p:nvPr/>
            </p:nvGrpSpPr>
            <p:grpSpPr>
              <a:xfrm>
                <a:off x="7024304" y="1280161"/>
                <a:ext cx="1739265" cy="4451985"/>
                <a:chOff x="3227747" y="1280160"/>
                <a:chExt cx="1739265" cy="4451985"/>
              </a:xfrm>
            </p:grpSpPr>
            <p:sp>
              <p:nvSpPr>
                <p:cNvPr id="6" name="Flowchart: Alternate Process 5"/>
                <p:cNvSpPr/>
                <p:nvPr/>
              </p:nvSpPr>
              <p:spPr>
                <a:xfrm>
                  <a:off x="3812582" y="1280160"/>
                  <a:ext cx="1154430" cy="605790"/>
                </a:xfrm>
                <a:prstGeom prst="flowChartAlternateProcess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9" name="Flowchart: Process 8"/>
                <p:cNvSpPr/>
                <p:nvPr/>
              </p:nvSpPr>
              <p:spPr>
                <a:xfrm>
                  <a:off x="3812582" y="2217420"/>
                  <a:ext cx="1154430" cy="560070"/>
                </a:xfrm>
                <a:prstGeom prst="flowChartProcess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0" name="Flowchart: Process 9"/>
                <p:cNvSpPr/>
                <p:nvPr/>
              </p:nvSpPr>
              <p:spPr>
                <a:xfrm>
                  <a:off x="3812582" y="3108960"/>
                  <a:ext cx="1154430" cy="560070"/>
                </a:xfrm>
                <a:prstGeom prst="flowChartProcess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1" name="Flowchart: Decision 10"/>
                <p:cNvSpPr/>
                <p:nvPr/>
              </p:nvSpPr>
              <p:spPr>
                <a:xfrm>
                  <a:off x="3812582" y="4000500"/>
                  <a:ext cx="1154430" cy="868680"/>
                </a:xfrm>
                <a:prstGeom prst="flowChartDecisi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750" dirty="0"/>
                    <a:t>DMA DONE / READY</a:t>
                  </a:r>
                </a:p>
              </p:txBody>
            </p:sp>
            <p:sp>
              <p:nvSpPr>
                <p:cNvPr id="12" name="Flowchart: Process 11"/>
                <p:cNvSpPr/>
                <p:nvPr/>
              </p:nvSpPr>
              <p:spPr>
                <a:xfrm>
                  <a:off x="3812582" y="5172075"/>
                  <a:ext cx="1154430" cy="560070"/>
                </a:xfrm>
                <a:prstGeom prst="flowChartProcess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cxnSp>
              <p:nvCxnSpPr>
                <p:cNvPr id="14" name="Straight Arrow Connector 13"/>
                <p:cNvCxnSpPr>
                  <a:stCxn id="6" idx="2"/>
                  <a:endCxn id="9" idx="0"/>
                </p:cNvCxnSpPr>
                <p:nvPr/>
              </p:nvCxnSpPr>
              <p:spPr>
                <a:xfrm>
                  <a:off x="4389797" y="1885950"/>
                  <a:ext cx="0" cy="33147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Arrow Connector 14"/>
                <p:cNvCxnSpPr>
                  <a:stCxn id="9" idx="2"/>
                  <a:endCxn id="10" idx="0"/>
                </p:cNvCxnSpPr>
                <p:nvPr/>
              </p:nvCxnSpPr>
              <p:spPr>
                <a:xfrm>
                  <a:off x="4389797" y="2777490"/>
                  <a:ext cx="0" cy="33147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Arrow Connector 17"/>
                <p:cNvCxnSpPr>
                  <a:stCxn id="10" idx="2"/>
                  <a:endCxn id="11" idx="0"/>
                </p:cNvCxnSpPr>
                <p:nvPr/>
              </p:nvCxnSpPr>
              <p:spPr>
                <a:xfrm>
                  <a:off x="4389797" y="3669030"/>
                  <a:ext cx="0" cy="33147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Arrow Connector 20"/>
                <p:cNvCxnSpPr>
                  <a:stCxn id="11" idx="2"/>
                  <a:endCxn id="12" idx="0"/>
                </p:cNvCxnSpPr>
                <p:nvPr/>
              </p:nvCxnSpPr>
              <p:spPr>
                <a:xfrm>
                  <a:off x="4389797" y="4869180"/>
                  <a:ext cx="0" cy="302895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Arrow Connector 23"/>
                <p:cNvCxnSpPr/>
                <p:nvPr/>
              </p:nvCxnSpPr>
              <p:spPr>
                <a:xfrm>
                  <a:off x="3227747" y="3348990"/>
                  <a:ext cx="584835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>
                  <a:off x="3227747" y="3348990"/>
                  <a:ext cx="0" cy="21107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>
                  <a:endCxn id="12" idx="1"/>
                </p:cNvCxnSpPr>
                <p:nvPr/>
              </p:nvCxnSpPr>
              <p:spPr>
                <a:xfrm>
                  <a:off x="3227747" y="5452110"/>
                  <a:ext cx="584835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>
                  <a:endCxn id="11" idx="1"/>
                </p:cNvCxnSpPr>
                <p:nvPr/>
              </p:nvCxnSpPr>
              <p:spPr>
                <a:xfrm>
                  <a:off x="3227747" y="4434840"/>
                  <a:ext cx="584835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5" name="TextBox 44"/>
                <p:cNvSpPr txBox="1"/>
                <p:nvPr/>
              </p:nvSpPr>
              <p:spPr>
                <a:xfrm>
                  <a:off x="3951646" y="1383387"/>
                  <a:ext cx="891540" cy="3385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50" dirty="0"/>
                    <a:t>Reset</a:t>
                  </a:r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>
                  <a:off x="3944027" y="2312789"/>
                  <a:ext cx="891540" cy="3385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50" dirty="0"/>
                    <a:t>INIT</a:t>
                  </a: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>
                  <a:off x="3833854" y="3122951"/>
                  <a:ext cx="1133158" cy="49244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900" dirty="0"/>
                    <a:t>Execute C&amp;DH CMD</a:t>
                  </a:r>
                </a:p>
              </p:txBody>
            </p:sp>
            <p:sp>
              <p:nvSpPr>
                <p:cNvPr id="49" name="TextBox 48"/>
                <p:cNvSpPr txBox="1"/>
                <p:nvPr/>
              </p:nvSpPr>
              <p:spPr>
                <a:xfrm>
                  <a:off x="3823218" y="5265658"/>
                  <a:ext cx="1133158" cy="3385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50" dirty="0"/>
                    <a:t>Tx Data</a:t>
                  </a:r>
                </a:p>
              </p:txBody>
            </p:sp>
            <p:sp>
              <p:nvSpPr>
                <p:cNvPr id="51" name="TextBox 50"/>
                <p:cNvSpPr txBox="1"/>
                <p:nvPr/>
              </p:nvSpPr>
              <p:spPr>
                <a:xfrm>
                  <a:off x="3672566" y="4841438"/>
                  <a:ext cx="1133158" cy="3385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50" dirty="0"/>
                    <a:t>Y</a:t>
                  </a:r>
                </a:p>
              </p:txBody>
            </p:sp>
          </p:grpSp>
        </p:grpSp>
        <p:grpSp>
          <p:nvGrpSpPr>
            <p:cNvPr id="3" name="Group 2"/>
            <p:cNvGrpSpPr/>
            <p:nvPr/>
          </p:nvGrpSpPr>
          <p:grpSpPr>
            <a:xfrm>
              <a:off x="8977626" y="829593"/>
              <a:ext cx="1431609" cy="3261816"/>
              <a:chOff x="6129061" y="1529147"/>
              <a:chExt cx="1431609" cy="3261816"/>
            </a:xfrm>
          </p:grpSpPr>
          <p:cxnSp>
            <p:nvCxnSpPr>
              <p:cNvPr id="54" name="Straight Arrow Connector 53"/>
              <p:cNvCxnSpPr>
                <a:stCxn id="66" idx="2"/>
              </p:cNvCxnSpPr>
              <p:nvPr/>
            </p:nvCxnSpPr>
            <p:spPr>
              <a:xfrm flipH="1">
                <a:off x="6826136" y="2083144"/>
                <a:ext cx="10636" cy="405888"/>
              </a:xfrm>
              <a:prstGeom prst="straightConnector1">
                <a:avLst/>
              </a:prstGeom>
              <a:ln>
                <a:solidFill>
                  <a:schemeClr val="accent6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Arrow Connector 54"/>
              <p:cNvCxnSpPr>
                <a:stCxn id="57" idx="2"/>
              </p:cNvCxnSpPr>
              <p:nvPr/>
            </p:nvCxnSpPr>
            <p:spPr>
              <a:xfrm flipH="1">
                <a:off x="6826136" y="2997683"/>
                <a:ext cx="10633" cy="382889"/>
              </a:xfrm>
              <a:prstGeom prst="straightConnector1">
                <a:avLst/>
              </a:prstGeom>
              <a:ln>
                <a:solidFill>
                  <a:schemeClr val="accent6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Arrow Connector 55"/>
              <p:cNvCxnSpPr>
                <a:stCxn id="58" idx="2"/>
              </p:cNvCxnSpPr>
              <p:nvPr/>
            </p:nvCxnSpPr>
            <p:spPr>
              <a:xfrm flipH="1">
                <a:off x="6826136" y="3887004"/>
                <a:ext cx="10636" cy="385108"/>
              </a:xfrm>
              <a:prstGeom prst="straightConnector1">
                <a:avLst/>
              </a:prstGeom>
              <a:ln>
                <a:solidFill>
                  <a:schemeClr val="accent6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TextBox 56"/>
              <p:cNvSpPr txBox="1"/>
              <p:nvPr/>
            </p:nvSpPr>
            <p:spPr>
              <a:xfrm>
                <a:off x="6129061" y="2505240"/>
                <a:ext cx="1415414" cy="492443"/>
              </a:xfrm>
              <a:prstGeom prst="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dirty="0"/>
                  <a:t>SRAM EDAC Error Handler</a:t>
                </a: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6270192" y="3394561"/>
                <a:ext cx="1133158" cy="492443"/>
              </a:xfrm>
              <a:prstGeom prst="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dirty="0"/>
                  <a:t>CDH Peek </a:t>
                </a:r>
                <a:r>
                  <a:rPr lang="en-US" sz="900" dirty="0" err="1"/>
                  <a:t>Cmd</a:t>
                </a:r>
                <a:r>
                  <a:rPr lang="en-US" sz="900" dirty="0"/>
                  <a:t> Handler</a:t>
                </a: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6134142" y="4298520"/>
                <a:ext cx="1426528" cy="492443"/>
              </a:xfrm>
              <a:prstGeom prst="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dirty="0"/>
                  <a:t>DMA Complete Handler</a:t>
                </a: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6270192" y="1529147"/>
                <a:ext cx="1133158" cy="553997"/>
              </a:xfrm>
              <a:prstGeom prst="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Internal Interrupt</a:t>
                </a:r>
              </a:p>
            </p:txBody>
          </p:sp>
        </p:grpSp>
        <p:grpSp>
          <p:nvGrpSpPr>
            <p:cNvPr id="71" name="Group 70"/>
            <p:cNvGrpSpPr/>
            <p:nvPr/>
          </p:nvGrpSpPr>
          <p:grpSpPr>
            <a:xfrm>
              <a:off x="8985277" y="4933505"/>
              <a:ext cx="1423958" cy="1242626"/>
              <a:chOff x="775219" y="2862634"/>
              <a:chExt cx="1423958" cy="1242626"/>
            </a:xfrm>
          </p:grpSpPr>
          <p:sp>
            <p:nvSpPr>
              <p:cNvPr id="68" name="TextBox 67"/>
              <p:cNvSpPr txBox="1"/>
              <p:nvPr/>
            </p:nvSpPr>
            <p:spPr>
              <a:xfrm>
                <a:off x="775219" y="3797484"/>
                <a:ext cx="1423958" cy="307776"/>
              </a:xfrm>
              <a:prstGeom prst="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dirty="0"/>
                  <a:t>Trap Handlers</a:t>
                </a:r>
              </a:p>
            </p:txBody>
          </p:sp>
          <p:cxnSp>
            <p:nvCxnSpPr>
              <p:cNvPr id="69" name="Straight Arrow Connector 68"/>
              <p:cNvCxnSpPr>
                <a:stCxn id="70" idx="2"/>
                <a:endCxn id="68" idx="0"/>
              </p:cNvCxnSpPr>
              <p:nvPr/>
            </p:nvCxnSpPr>
            <p:spPr>
              <a:xfrm>
                <a:off x="1478624" y="3201188"/>
                <a:ext cx="8575" cy="596296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</p:cxnSp>
          <p:sp>
            <p:nvSpPr>
              <p:cNvPr id="70" name="TextBox 69"/>
              <p:cNvSpPr txBox="1"/>
              <p:nvPr/>
            </p:nvSpPr>
            <p:spPr>
              <a:xfrm>
                <a:off x="932874" y="2862634"/>
                <a:ext cx="1091499" cy="338554"/>
              </a:xfrm>
              <a:prstGeom prst="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Traps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51753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0689" y="181112"/>
            <a:ext cx="6985936" cy="864024"/>
          </a:xfrm>
        </p:spPr>
        <p:txBody>
          <a:bodyPr>
            <a:noAutofit/>
          </a:bodyPr>
          <a:lstStyle/>
          <a:p>
            <a:r>
              <a:rPr lang="en-US" sz="2700" dirty="0"/>
              <a:t>Available Modes and Some Configuration Parameters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87923" y="1902143"/>
          <a:ext cx="6289317" cy="37947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660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1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7489">
                  <a:extLst>
                    <a:ext uri="{9D8B030D-6E8A-4147-A177-3AD203B41FA5}">
                      <a16:colId xmlns:a16="http://schemas.microsoft.com/office/drawing/2014/main" val="775772204"/>
                    </a:ext>
                  </a:extLst>
                </a:gridCol>
                <a:gridCol w="755722">
                  <a:extLst>
                    <a:ext uri="{9D8B030D-6E8A-4147-A177-3AD203B41FA5}">
                      <a16:colId xmlns:a16="http://schemas.microsoft.com/office/drawing/2014/main" val="2646791267"/>
                    </a:ext>
                  </a:extLst>
                </a:gridCol>
                <a:gridCol w="828857">
                  <a:extLst>
                    <a:ext uri="{9D8B030D-6E8A-4147-A177-3AD203B41FA5}">
                      <a16:colId xmlns:a16="http://schemas.microsoft.com/office/drawing/2014/main" val="1915125040"/>
                    </a:ext>
                  </a:extLst>
                </a:gridCol>
                <a:gridCol w="969030">
                  <a:extLst>
                    <a:ext uri="{9D8B030D-6E8A-4147-A177-3AD203B41FA5}">
                      <a16:colId xmlns:a16="http://schemas.microsoft.com/office/drawing/2014/main" val="2322922364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r>
                        <a:rPr lang="en-US" sz="1100" dirty="0"/>
                        <a:t>Mode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Receiver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Transmitter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Ranging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DDOR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Coherency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2940">
                <a:tc>
                  <a:txBody>
                    <a:bodyPr/>
                    <a:lstStyle/>
                    <a:p>
                      <a:r>
                        <a:rPr lang="en-US" sz="1100" b="1" dirty="0"/>
                        <a:t>X-Band Receive-Only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4571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LNA,</a:t>
                      </a:r>
                      <a:br>
                        <a:rPr lang="en-US" sz="1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62.5 bps,</a:t>
                      </a:r>
                      <a:br>
                        <a:rPr lang="en-US" sz="1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PCM/PSK/PM 16 kHz sine</a:t>
                      </a:r>
                      <a:endParaRPr lang="en-US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4571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4571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4571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4571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2940">
                <a:tc>
                  <a:txBody>
                    <a:bodyPr/>
                    <a:lstStyle/>
                    <a:p>
                      <a:r>
                        <a:rPr lang="en-US" sz="1100" b="1" dirty="0"/>
                        <a:t>X-Band Transmit-Only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4571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4571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SSPA,</a:t>
                      </a:r>
                      <a:b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62.5 bps,</a:t>
                      </a:r>
                      <a:b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PCM/BPSK/PM</a:t>
                      </a:r>
                      <a:r>
                        <a:rPr lang="en-US" sz="1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25 kHz square</a:t>
                      </a:r>
                      <a:endParaRPr lang="en-US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4571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Off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4571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Off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4571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Off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2940">
                <a:tc>
                  <a:txBody>
                    <a:bodyPr/>
                    <a:lstStyle/>
                    <a:p>
                      <a:r>
                        <a:rPr lang="en-US" sz="1100" b="1" dirty="0"/>
                        <a:t>X-Band Transmit/Receive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4571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LNA,</a:t>
                      </a:r>
                      <a:br>
                        <a:rPr lang="en-US" sz="1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62.5 bps,</a:t>
                      </a:r>
                      <a:br>
                        <a:rPr lang="en-US" sz="1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PCM/PSK/PM 16 kHz sine</a:t>
                      </a:r>
                      <a:endParaRPr lang="en-US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4571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SSPA,</a:t>
                      </a:r>
                      <a:b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62.5 bps,</a:t>
                      </a:r>
                      <a:b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PCM/BPSK/PM</a:t>
                      </a:r>
                      <a:r>
                        <a:rPr lang="en-US" sz="1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25 kHz square</a:t>
                      </a:r>
                      <a:endParaRPr lang="en-US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4571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Off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4571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Off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4571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2940">
                <a:tc>
                  <a:txBody>
                    <a:bodyPr/>
                    <a:lstStyle/>
                    <a:p>
                      <a:r>
                        <a:rPr lang="en-US" sz="1100" b="1" dirty="0"/>
                        <a:t>Ranging – No Data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4571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LNA,</a:t>
                      </a:r>
                      <a:br>
                        <a:rPr lang="en-US" sz="1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62.5 bps,</a:t>
                      </a:r>
                      <a:br>
                        <a:rPr lang="en-US" sz="1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PCM/PSK/PM 16 kHz sine</a:t>
                      </a:r>
                      <a:endParaRPr lang="en-US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4571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SSPA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4571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4571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Off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4571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100" b="1" dirty="0"/>
                        <a:t>DDOR</a:t>
                      </a:r>
                      <a:r>
                        <a:rPr lang="en-US" sz="1100" b="1" baseline="0" dirty="0"/>
                        <a:t> – No Data</a:t>
                      </a:r>
                      <a:endParaRPr lang="en-US" sz="1100" b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SSPA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Off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Off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r>
                        <a:rPr lang="en-US" sz="1100" b="1" dirty="0"/>
                        <a:t>Other Modes</a:t>
                      </a:r>
                      <a:endParaRPr lang="en-US" sz="1100" b="1" i="1" dirty="0"/>
                    </a:p>
                  </a:txBody>
                  <a:tcPr marL="68580" marR="68580" marT="34290" marB="34290" anchor="ctr"/>
                </a:tc>
                <a:tc gridSpan="5">
                  <a:txBody>
                    <a:bodyPr/>
                    <a:lstStyle/>
                    <a:p>
                      <a:pPr marL="0" marR="0" indent="0" algn="ctr" defTabSz="4571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Additional</a:t>
                      </a:r>
                      <a:r>
                        <a:rPr lang="en-US" sz="1000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commands may be used to configure the Iris into modes not defined above.</a:t>
                      </a:r>
                      <a:br>
                        <a:rPr lang="en-US" sz="1000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000" i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 example, if Ranging with Data is desired,</a:t>
                      </a:r>
                      <a:br>
                        <a:rPr lang="en-US" sz="1000" i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000" i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command Iris to </a:t>
                      </a:r>
                      <a:r>
                        <a:rPr lang="en-US" sz="1000" i="1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Tx</a:t>
                      </a:r>
                      <a:r>
                        <a:rPr lang="en-US" sz="1000" i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/Rx mode, and then send a command to enable ranging.</a:t>
                      </a:r>
                      <a:endParaRPr lang="en-US" sz="1000" i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pPr marL="0" marR="0" indent="0" algn="ctr" defTabSz="4571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i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ctr" defTabSz="4571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i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ctr" defTabSz="4571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i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ctr" defTabSz="4571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i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F0468D6-51AA-42C8-8BEA-5150B791FDDB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457949" y="1902143"/>
          <a:ext cx="2598128" cy="372237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299064">
                  <a:extLst>
                    <a:ext uri="{9D8B030D-6E8A-4147-A177-3AD203B41FA5}">
                      <a16:colId xmlns:a16="http://schemas.microsoft.com/office/drawing/2014/main" val="1865125405"/>
                    </a:ext>
                  </a:extLst>
                </a:gridCol>
                <a:gridCol w="1299064">
                  <a:extLst>
                    <a:ext uri="{9D8B030D-6E8A-4147-A177-3AD203B41FA5}">
                      <a16:colId xmlns:a16="http://schemas.microsoft.com/office/drawing/2014/main" val="2656269609"/>
                    </a:ext>
                  </a:extLst>
                </a:gridCol>
              </a:tblGrid>
              <a:tr h="383200">
                <a:tc>
                  <a:txBody>
                    <a:bodyPr/>
                    <a:lstStyle/>
                    <a:p>
                      <a:r>
                        <a:rPr lang="en-US" sz="1000" dirty="0"/>
                        <a:t>Configuration Parameter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Available Settings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286959195"/>
                  </a:ext>
                </a:extLst>
              </a:tr>
              <a:tr h="538874">
                <a:tc>
                  <a:txBody>
                    <a:bodyPr/>
                    <a:lstStyle/>
                    <a:p>
                      <a:r>
                        <a:rPr lang="en-US" sz="1000" dirty="0"/>
                        <a:t>Uplink Data Rate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62.5,</a:t>
                      </a:r>
                      <a:r>
                        <a:rPr lang="en-US" sz="1000" baseline="0" dirty="0"/>
                        <a:t> 125, 250, 500, 1000, 2000, 4000, 8000 bps</a:t>
                      </a:r>
                      <a:endParaRPr lang="en-US" sz="10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025950558"/>
                  </a:ext>
                </a:extLst>
              </a:tr>
              <a:tr h="850224">
                <a:tc>
                  <a:txBody>
                    <a:bodyPr/>
                    <a:lstStyle/>
                    <a:p>
                      <a:r>
                        <a:rPr lang="en-US" sz="1000" dirty="0"/>
                        <a:t>Downlink</a:t>
                      </a:r>
                      <a:r>
                        <a:rPr lang="en-US" sz="1000" baseline="0" dirty="0"/>
                        <a:t> Data Rate</a:t>
                      </a:r>
                      <a:endParaRPr lang="en-US" sz="10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62.5, 125, 250, 500, 1000, 2000, 4000, 8000, 16000, 32000, 64000, 128000, 256000 bps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110391965"/>
                  </a:ext>
                </a:extLst>
              </a:tr>
              <a:tr h="393869">
                <a:tc>
                  <a:txBody>
                    <a:bodyPr/>
                    <a:lstStyle/>
                    <a:p>
                      <a:r>
                        <a:rPr lang="en-US" sz="1000" dirty="0"/>
                        <a:t>Downlink Data Encoding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Turbo 1/2, Turbo 1/3, Turbo 1/6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71352477"/>
                  </a:ext>
                </a:extLst>
              </a:tr>
              <a:tr h="331616">
                <a:tc>
                  <a:txBody>
                    <a:bodyPr/>
                    <a:lstStyle/>
                    <a:p>
                      <a:r>
                        <a:rPr lang="en-US" sz="1000" dirty="0"/>
                        <a:t>AOS Frame Length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8920 or</a:t>
                      </a:r>
                      <a:r>
                        <a:rPr lang="en-US" sz="1000" baseline="0" dirty="0"/>
                        <a:t> 1784 bits</a:t>
                      </a:r>
                      <a:endParaRPr lang="en-US" sz="10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637768661"/>
                  </a:ext>
                </a:extLst>
              </a:tr>
              <a:tr h="694550">
                <a:tc>
                  <a:txBody>
                    <a:bodyPr/>
                    <a:lstStyle/>
                    <a:p>
                      <a:r>
                        <a:rPr lang="en-US" sz="1000" dirty="0"/>
                        <a:t>Exciter Mod Index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Subcarrier:</a:t>
                      </a:r>
                      <a:br>
                        <a:rPr lang="en-US" sz="1000" dirty="0"/>
                      </a:br>
                      <a:r>
                        <a:rPr lang="en-US" sz="1000" dirty="0"/>
                        <a:t>0 to 138 degrees</a:t>
                      </a:r>
                      <a:br>
                        <a:rPr lang="en-US" sz="1000" dirty="0"/>
                      </a:br>
                      <a:r>
                        <a:rPr lang="en-US" sz="1000" dirty="0"/>
                        <a:t>Direct carrier:</a:t>
                      </a:r>
                      <a:br>
                        <a:rPr lang="en-US" sz="1000" dirty="0"/>
                      </a:br>
                      <a:r>
                        <a:rPr lang="en-US" sz="1000" dirty="0"/>
                        <a:t>0 to 135 degrees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859470739"/>
                  </a:ext>
                </a:extLst>
              </a:tr>
              <a:tr h="530039">
                <a:tc gridSpan="2">
                  <a:txBody>
                    <a:bodyPr/>
                    <a:lstStyle/>
                    <a:p>
                      <a:r>
                        <a:rPr lang="en-US" sz="1000" dirty="0"/>
                        <a:t>Other</a:t>
                      </a:r>
                      <a:r>
                        <a:rPr lang="en-US" sz="1000" baseline="0" dirty="0"/>
                        <a:t> parameters include subcarrier frequency, coherency, antenna selection, etc.</a:t>
                      </a:r>
                      <a:endParaRPr lang="en-US" sz="1000" i="1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 sz="13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52368500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7923" y="5679065"/>
            <a:ext cx="6289316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5" dirty="0"/>
              <a:t>Note that the configurations in the modes above are the default settings, and can be changed with additional commands.</a:t>
            </a:r>
          </a:p>
        </p:txBody>
      </p:sp>
    </p:spTree>
    <p:extLst>
      <p:ext uri="{BB962C8B-B14F-4D97-AF65-F5344CB8AC3E}">
        <p14:creationId xmlns:p14="http://schemas.microsoft.com/office/powerpoint/2010/main" val="22338403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32FD37C-3BBA-E74E-AD82-9061A26B02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390" y="1926010"/>
            <a:ext cx="5345723" cy="4009292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2B9B2A3-A4A6-F441-8AA5-A3344D9D8E1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0979" y="1195788"/>
            <a:ext cx="8593211" cy="531052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Over-the-Air Programmability </a:t>
            </a:r>
          </a:p>
          <a:p>
            <a:endParaRPr lang="en-US" dirty="0"/>
          </a:p>
          <a:p>
            <a:r>
              <a:rPr lang="en-US" dirty="0"/>
              <a:t>PN Delta DOR</a:t>
            </a:r>
          </a:p>
          <a:p>
            <a:endParaRPr lang="en-US" dirty="0"/>
          </a:p>
          <a:p>
            <a:r>
              <a:rPr lang="en-US" dirty="0"/>
              <a:t>PN Regenerative Ranging</a:t>
            </a:r>
          </a:p>
          <a:p>
            <a:endParaRPr lang="en-US" dirty="0"/>
          </a:p>
          <a:p>
            <a:r>
              <a:rPr lang="en-US" dirty="0"/>
              <a:t>SCID Filter Functionality</a:t>
            </a:r>
          </a:p>
          <a:p>
            <a:endParaRPr lang="en-US" dirty="0"/>
          </a:p>
          <a:p>
            <a:r>
              <a:rPr lang="en-US" dirty="0"/>
              <a:t>High Rate Uplink</a:t>
            </a:r>
          </a:p>
          <a:p>
            <a:endParaRPr lang="en-US" dirty="0"/>
          </a:p>
          <a:p>
            <a:r>
              <a:rPr lang="en-US" dirty="0"/>
              <a:t>High Rate Downlink</a:t>
            </a:r>
          </a:p>
          <a:p>
            <a:endParaRPr lang="en-US" dirty="0"/>
          </a:p>
          <a:p>
            <a:r>
              <a:rPr lang="en-US" dirty="0"/>
              <a:t>QPSK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1CD262-2503-DC4E-A326-E6F886B574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977" y="504647"/>
            <a:ext cx="8593211" cy="101836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Overview of Iris V 2.2 Features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B8B653-FAAD-A146-A609-090A11B2D9CA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95819BC3-7E48-734B-B255-F05E5B733943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0D4411-69B9-8C4F-A3E5-6A8D388300B7}"/>
              </a:ext>
            </a:extLst>
          </p:cNvPr>
          <p:cNvSpPr txBox="1"/>
          <p:nvPr/>
        </p:nvSpPr>
        <p:spPr>
          <a:xfrm>
            <a:off x="3612428" y="5753523"/>
            <a:ext cx="53457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Iris setup at DSN Testing Facility DTF-21 in protective box (January 2020)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68CFF4-EC1B-294D-AC80-20F4E0B9E925}"/>
              </a:ext>
            </a:extLst>
          </p:cNvPr>
          <p:cNvSpPr txBox="1"/>
          <p:nvPr/>
        </p:nvSpPr>
        <p:spPr>
          <a:xfrm>
            <a:off x="1234860" y="6349763"/>
            <a:ext cx="627296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Missions that are interested in updating from V 2.1 to V 2.2 need to update the new FW/SW on the ground in order to have the Over-the-Air Programmability capability built-in. 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098279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FDC1EA0-C233-6147-9006-3936DAD2234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6507" y="1076338"/>
            <a:ext cx="8502042" cy="247684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OTAU Process Demonstrated – Driven by C&amp;DH</a:t>
            </a:r>
          </a:p>
          <a:p>
            <a:pPr lvl="1"/>
            <a:r>
              <a:rPr lang="en-US" dirty="0"/>
              <a:t>Upload new image (via Iris) to C&amp;DH</a:t>
            </a:r>
          </a:p>
          <a:p>
            <a:pPr lvl="2"/>
            <a:r>
              <a:rPr lang="en-US" dirty="0"/>
              <a:t>Iris never holds the complete image except in flash due to memory limitations</a:t>
            </a:r>
          </a:p>
          <a:p>
            <a:pPr lvl="1"/>
            <a:r>
              <a:rPr lang="en-US" dirty="0"/>
              <a:t>Erase Target Flash Stripe 1 or 3</a:t>
            </a:r>
          </a:p>
          <a:p>
            <a:pPr lvl="1"/>
            <a:r>
              <a:rPr lang="en-US" dirty="0"/>
              <a:t>Move image from C&amp;DH to target stripe over SPI</a:t>
            </a:r>
          </a:p>
          <a:p>
            <a:pPr lvl="1"/>
            <a:r>
              <a:rPr lang="en-US" dirty="0"/>
              <a:t>Checksum image on stripe</a:t>
            </a:r>
          </a:p>
          <a:p>
            <a:pPr lvl="1"/>
            <a:r>
              <a:rPr lang="en-US" dirty="0"/>
              <a:t>Warm boot to target stripe</a:t>
            </a:r>
          </a:p>
          <a:p>
            <a:pPr lvl="2"/>
            <a:r>
              <a:rPr lang="en-US" dirty="0"/>
              <a:t>Iris always cold boots to stripe 2</a:t>
            </a:r>
          </a:p>
          <a:p>
            <a:pPr lvl="2"/>
            <a:r>
              <a:rPr lang="en-US" dirty="0"/>
              <a:t>Iris always falls back to stripe 0 on any boot failure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79B340E-5D9E-354A-A60C-EC8E70B9E5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Over The Air Update (OTAU) Summary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CE4CB0-0AC3-E147-8D48-0E81B4E4C22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95819BC3-7E48-734B-B255-F05E5B733943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223" name="Picture 222">
            <a:extLst>
              <a:ext uri="{FF2B5EF4-FFF2-40B4-BE49-F238E27FC236}">
                <a16:creationId xmlns:a16="http://schemas.microsoft.com/office/drawing/2014/main" id="{F22E6012-2A3F-D443-AF63-50EF95E5A7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472" y="3968373"/>
            <a:ext cx="9144000" cy="2334857"/>
          </a:xfrm>
          <a:prstGeom prst="rect">
            <a:avLst/>
          </a:prstGeom>
        </p:spPr>
      </p:pic>
      <p:sp>
        <p:nvSpPr>
          <p:cNvPr id="8" name="Text Placeholder 4"/>
          <p:cNvSpPr txBox="1">
            <a:spLocks/>
          </p:cNvSpPr>
          <p:nvPr/>
        </p:nvSpPr>
        <p:spPr>
          <a:xfrm>
            <a:off x="191732" y="3473511"/>
            <a:ext cx="3751262" cy="82391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</a:t>
            </a:r>
            <a:r>
              <a:rPr lang="en-US" dirty="0"/>
              <a:t>Artemis-1 Delivered</a:t>
            </a:r>
          </a:p>
        </p:txBody>
      </p:sp>
      <p:sp>
        <p:nvSpPr>
          <p:cNvPr id="9" name="Text Placeholder 4"/>
          <p:cNvSpPr txBox="1">
            <a:spLocks/>
          </p:cNvSpPr>
          <p:nvPr/>
        </p:nvSpPr>
        <p:spPr>
          <a:xfrm>
            <a:off x="4047768" y="3473511"/>
            <a:ext cx="3751262" cy="82391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  With OTAU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68CFF4-EC1B-294D-AC80-20F4E0B9E925}"/>
              </a:ext>
            </a:extLst>
          </p:cNvPr>
          <p:cNvSpPr txBox="1"/>
          <p:nvPr/>
        </p:nvSpPr>
        <p:spPr>
          <a:xfrm>
            <a:off x="1411046" y="6303230"/>
            <a:ext cx="627296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Missions that are interested in updating from V 2.1 to V 2.2 need to update the new FW/SW on the ground in order to have the Over-the-Air Programmability capability built-in. 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4056238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8526525-1CA3-BF41-A408-03C3A3A68FC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29810" y="952160"/>
            <a:ext cx="8684380" cy="1971662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Improve ∆DOR measurement accuracy by replacing sinusoidal tones with a spread spectrum signal.</a:t>
            </a:r>
          </a:p>
          <a:p>
            <a:r>
              <a:rPr lang="en-US" dirty="0"/>
              <a:t>Improved ∆DOR accuracy is needed for missions with tight targeting requirements such as Mars sample return missions and deep space manned missions.</a:t>
            </a:r>
          </a:p>
          <a:p>
            <a:r>
              <a:rPr lang="en-US" dirty="0"/>
              <a:t>PN Delta DOR transmissions with the three different Gold Code were captured by Open Loop Recording (OLR) in DTF-21 and found to be working as intended in post processing.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E33A48F-77BA-F044-9F26-B6ECC2C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7690" y="221762"/>
            <a:ext cx="8593211" cy="627149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Pseudo-Noise (PN) Delta DOR</a:t>
            </a:r>
            <a:r>
              <a:rPr lang="en-US" baseline="30000" dirty="0">
                <a:solidFill>
                  <a:schemeClr val="bg1"/>
                </a:solidFill>
              </a:rPr>
              <a:t>1</a:t>
            </a:r>
            <a:r>
              <a:rPr lang="en-US" dirty="0">
                <a:solidFill>
                  <a:schemeClr val="bg1"/>
                </a:solidFill>
              </a:rPr>
              <a:t> Tests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8AA4B3-B3E4-9143-82D8-FD4D4198610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95819BC3-7E48-734B-B255-F05E5B733943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B22E14-E50E-2247-8F97-8942AC2BA9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048"/>
          <a:stretch/>
        </p:blipFill>
        <p:spPr>
          <a:xfrm>
            <a:off x="4617585" y="2904150"/>
            <a:ext cx="4296606" cy="312148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F15F08B-CD8D-704D-B8AF-68F8E2F1CC33}"/>
              </a:ext>
            </a:extLst>
          </p:cNvPr>
          <p:cNvSpPr txBox="1"/>
          <p:nvPr/>
        </p:nvSpPr>
        <p:spPr>
          <a:xfrm>
            <a:off x="4691265" y="6128880"/>
            <a:ext cx="45377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PN DDOR spectrum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665F-2D5B-B44E-81A1-CA525C6B1443}"/>
              </a:ext>
            </a:extLst>
          </p:cNvPr>
          <p:cNvSpPr txBox="1"/>
          <p:nvPr/>
        </p:nvSpPr>
        <p:spPr>
          <a:xfrm>
            <a:off x="394846" y="4376450"/>
            <a:ext cx="4057704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aseline="30000" dirty="0"/>
              <a:t>1</a:t>
            </a:r>
            <a:r>
              <a:rPr lang="en-US" sz="1600" dirty="0"/>
              <a:t> Z. </a:t>
            </a:r>
            <a:r>
              <a:rPr lang="en-US" sz="1600" dirty="0" err="1"/>
              <a:t>Towfic</a:t>
            </a:r>
            <a:r>
              <a:rPr lang="en-US" sz="1600" dirty="0"/>
              <a:t>, C. Volk, J. Border, T. Voss, and M. Shihabi, “Improved Signals for Differential One-way Range,” IEEE Aerospace and Electronics Systems Magazine, Volume 35, Issue 3, pp 70-79, March 2020.</a:t>
            </a:r>
          </a:p>
        </p:txBody>
      </p:sp>
    </p:spTree>
    <p:extLst>
      <p:ext uri="{BB962C8B-B14F-4D97-AF65-F5344CB8AC3E}">
        <p14:creationId xmlns:p14="http://schemas.microsoft.com/office/powerpoint/2010/main" val="8963950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85F7CF2-A31B-2F40-BD3C-2521F9B652A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0979" y="1243390"/>
            <a:ext cx="4104265" cy="5033231"/>
          </a:xfrm>
        </p:spPr>
        <p:txBody>
          <a:bodyPr>
            <a:normAutofit fontScale="92500" lnSpcReduction="20000"/>
          </a:bodyPr>
          <a:lstStyle/>
          <a:p>
            <a:r>
              <a:rPr lang="en-US" sz="1900" dirty="0"/>
              <a:t>The ability to do ranging while also doing telecom.</a:t>
            </a:r>
          </a:p>
          <a:p>
            <a:r>
              <a:rPr lang="en-US" sz="1900" dirty="0"/>
              <a:t>More efficient in the use of link power than is the current approach, </a:t>
            </a:r>
            <a:r>
              <a:rPr lang="en-US" sz="1900" dirty="0" err="1"/>
              <a:t>nonregenerative</a:t>
            </a:r>
            <a:r>
              <a:rPr lang="en-US" sz="1900" dirty="0"/>
              <a:t> ranging</a:t>
            </a:r>
          </a:p>
          <a:p>
            <a:r>
              <a:rPr lang="en-US" sz="2100" dirty="0"/>
              <a:t>Primary advantage over classical sequential ranging is orders of magnitude improvement in ranging SNR threshold.</a:t>
            </a:r>
          </a:p>
          <a:p>
            <a:r>
              <a:rPr lang="en-US" sz="1900" dirty="0"/>
              <a:t>The New Horizons mission to Pluto with extremely large propagation loss, and the </a:t>
            </a:r>
            <a:r>
              <a:rPr lang="en-US" sz="1900" dirty="0" err="1"/>
              <a:t>BepiColombo</a:t>
            </a:r>
            <a:r>
              <a:rPr lang="en-US" sz="1900" dirty="0"/>
              <a:t> mission with ultra-high navigation precision requirements had to use regenerative ranging </a:t>
            </a:r>
          </a:p>
          <a:p>
            <a:r>
              <a:rPr lang="en-US" sz="1900" dirty="0"/>
              <a:t>The improved ranging SNR can also equate to system trades for reduced transmit power, reduced ranging modulation index, or smaller antenna aperture, all of which are of prime interest to </a:t>
            </a:r>
            <a:r>
              <a:rPr lang="en-US" sz="1900" dirty="0" err="1"/>
              <a:t>SmallSats</a:t>
            </a:r>
            <a:r>
              <a:rPr lang="en-US" sz="1900" dirty="0"/>
              <a:t>.</a:t>
            </a:r>
          </a:p>
          <a:p>
            <a:endParaRPr lang="en-US" sz="1900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001AA34-92AD-2A4F-A7FF-B6EC67BEDC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     PN Regenerative Ranging</a:t>
            </a:r>
            <a:r>
              <a:rPr lang="en-US" baseline="30000" dirty="0">
                <a:solidFill>
                  <a:schemeClr val="bg1"/>
                </a:solidFill>
              </a:rPr>
              <a:t>2</a:t>
            </a:r>
            <a:br>
              <a:rPr lang="en-US" dirty="0"/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145BBB-5DDC-1248-99CF-8070B4600F22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95819BC3-7E48-734B-B255-F05E5B733943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2760417-CDF0-E545-9E55-3F80AC35B60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19"/>
          <a:stretch/>
        </p:blipFill>
        <p:spPr>
          <a:xfrm>
            <a:off x="5080950" y="1243390"/>
            <a:ext cx="3833240" cy="2999339"/>
          </a:xfrm>
          <a:prstGeom prst="rect">
            <a:avLst/>
          </a:prstGeom>
        </p:spPr>
      </p:pic>
      <p:sp>
        <p:nvSpPr>
          <p:cNvPr id="8" name="TextBox 12">
            <a:extLst>
              <a:ext uri="{FF2B5EF4-FFF2-40B4-BE49-F238E27FC236}">
                <a16:creationId xmlns:a16="http://schemas.microsoft.com/office/drawing/2014/main" id="{E49A6115-55AA-6647-98DB-7A5086F654C5}"/>
              </a:ext>
            </a:extLst>
          </p:cNvPr>
          <p:cNvSpPr txBox="1"/>
          <p:nvPr/>
        </p:nvSpPr>
        <p:spPr>
          <a:xfrm>
            <a:off x="5080950" y="4266022"/>
            <a:ext cx="3833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solidFill>
                  <a:schemeClr val="bg1"/>
                </a:solidFill>
              </a:rPr>
              <a:t>Regenerative Ranging spectrum (DTF-21)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2A99CD-D4F0-1E46-B1DF-9CAA6DDF5491}"/>
              </a:ext>
            </a:extLst>
          </p:cNvPr>
          <p:cNvSpPr txBox="1"/>
          <p:nvPr/>
        </p:nvSpPr>
        <p:spPr>
          <a:xfrm>
            <a:off x="5197564" y="4660445"/>
            <a:ext cx="3833241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aseline="30000" dirty="0"/>
              <a:t>2</a:t>
            </a:r>
            <a:r>
              <a:rPr lang="en-US" sz="1600" dirty="0"/>
              <a:t> K. </a:t>
            </a:r>
            <a:r>
              <a:rPr lang="en-US" sz="1600" dirty="0" err="1"/>
              <a:t>Angkasa</a:t>
            </a:r>
            <a:r>
              <a:rPr lang="en-US" sz="1600" dirty="0"/>
              <a:t> et al., “Regenerative Ranging for JPL Software-Defined Radios”, IEEE Aerospace and Electronic Systems Magazine, Volume 34, Issue 9, pp 46-55, September 1, 2019.</a:t>
            </a:r>
          </a:p>
        </p:txBody>
      </p:sp>
    </p:spTree>
    <p:extLst>
      <p:ext uri="{BB962C8B-B14F-4D97-AF65-F5344CB8AC3E}">
        <p14:creationId xmlns:p14="http://schemas.microsoft.com/office/powerpoint/2010/main" val="27986402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F0FEFE4-25B9-1141-9547-3CB004B2F06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0979" y="1361214"/>
            <a:ext cx="4140601" cy="4141274"/>
          </a:xfrm>
        </p:spPr>
        <p:txBody>
          <a:bodyPr/>
          <a:lstStyle/>
          <a:p>
            <a:r>
              <a:rPr lang="en-US" sz="2133" dirty="0"/>
              <a:t>Verified the maximum symbol rate on Iris at 6.25 </a:t>
            </a:r>
            <a:r>
              <a:rPr lang="en-US" sz="2133" dirty="0" err="1"/>
              <a:t>Msps</a:t>
            </a:r>
            <a:r>
              <a:rPr lang="en-US" sz="2133" dirty="0"/>
              <a:t> for Turbo 1/2, 1/3 and 1/6.</a:t>
            </a:r>
          </a:p>
          <a:p>
            <a:r>
              <a:rPr lang="en-US" sz="2133" dirty="0"/>
              <a:t>QPSK is working currently when coupled with convolutional code rate = ½</a:t>
            </a:r>
          </a:p>
          <a:p>
            <a:pPr lvl="1"/>
            <a:r>
              <a:rPr lang="en-US" sz="1600" dirty="0"/>
              <a:t>Need additional work to have QPSK working with the other coding schemes.</a:t>
            </a:r>
          </a:p>
          <a:p>
            <a:r>
              <a:rPr lang="en-US" sz="2133" dirty="0"/>
              <a:t>Gathered the threshold data at each downlink configuration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4954E45-789A-9242-A44A-056C901D1E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       Downlink Telemetry Tests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B73835-0291-4042-BB8E-5E369CE08E0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95819BC3-7E48-734B-B255-F05E5B733943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F6E9B7-B0EA-3540-B0EC-6BAF096ACF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66"/>
          <a:stretch/>
        </p:blipFill>
        <p:spPr>
          <a:xfrm>
            <a:off x="4662313" y="1361214"/>
            <a:ext cx="4321223" cy="38254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76244AD-570D-9049-9C69-A6EFB912C833}"/>
              </a:ext>
            </a:extLst>
          </p:cNvPr>
          <p:cNvSpPr txBox="1"/>
          <p:nvPr/>
        </p:nvSpPr>
        <p:spPr>
          <a:xfrm>
            <a:off x="4355506" y="5309809"/>
            <a:ext cx="4934835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67" dirty="0">
                <a:solidFill>
                  <a:schemeClr val="bg1"/>
                </a:solidFill>
              </a:rPr>
              <a:t>6.25 </a:t>
            </a:r>
            <a:r>
              <a:rPr lang="en-US" sz="1867" dirty="0" err="1">
                <a:solidFill>
                  <a:schemeClr val="bg1"/>
                </a:solidFill>
              </a:rPr>
              <a:t>Msps</a:t>
            </a:r>
            <a:r>
              <a:rPr lang="en-US" sz="1867" dirty="0">
                <a:solidFill>
                  <a:schemeClr val="bg1"/>
                </a:solidFill>
              </a:rPr>
              <a:t> spectrum</a:t>
            </a:r>
          </a:p>
        </p:txBody>
      </p:sp>
    </p:spTree>
    <p:extLst>
      <p:ext uri="{BB962C8B-B14F-4D97-AF65-F5344CB8AC3E}">
        <p14:creationId xmlns:p14="http://schemas.microsoft.com/office/powerpoint/2010/main" val="23605628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910064" y="208398"/>
            <a:ext cx="8593211" cy="627149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Uplink Performance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95819BC3-7E48-734B-B255-F05E5B733943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298" y="3163967"/>
            <a:ext cx="3627212" cy="2838072"/>
          </a:xfrm>
          <a:prstGeom prst="rect">
            <a:avLst/>
          </a:prstGeom>
        </p:spPr>
      </p:pic>
      <p:sp>
        <p:nvSpPr>
          <p:cNvPr id="10" name="Title 2">
            <a:extLst>
              <a:ext uri="{FF2B5EF4-FFF2-40B4-BE49-F238E27FC236}">
                <a16:creationId xmlns:a16="http://schemas.microsoft.com/office/drawing/2014/main" id="{B32EE8BC-2ECC-E346-82AE-4D766F874F81}"/>
              </a:ext>
            </a:extLst>
          </p:cNvPr>
          <p:cNvSpPr txBox="1">
            <a:spLocks/>
          </p:cNvSpPr>
          <p:nvPr/>
        </p:nvSpPr>
        <p:spPr>
          <a:xfrm>
            <a:off x="270959" y="2808710"/>
            <a:ext cx="4230702" cy="410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1200" dirty="0">
                <a:solidFill>
                  <a:schemeClr val="bg1"/>
                </a:solidFill>
              </a:rPr>
              <a:t>Direct-Carrier Residual Carrier Mode Uplink Results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2710" y="3163967"/>
            <a:ext cx="3989014" cy="2851607"/>
          </a:xfrm>
          <a:prstGeom prst="rect">
            <a:avLst/>
          </a:prstGeom>
        </p:spPr>
      </p:pic>
      <p:sp>
        <p:nvSpPr>
          <p:cNvPr id="11" name="Title 2">
            <a:extLst>
              <a:ext uri="{FF2B5EF4-FFF2-40B4-BE49-F238E27FC236}">
                <a16:creationId xmlns:a16="http://schemas.microsoft.com/office/drawing/2014/main" id="{B32EE8BC-2ECC-E346-82AE-4D766F874F81}"/>
              </a:ext>
            </a:extLst>
          </p:cNvPr>
          <p:cNvSpPr txBox="1">
            <a:spLocks/>
          </p:cNvSpPr>
          <p:nvPr/>
        </p:nvSpPr>
        <p:spPr>
          <a:xfrm>
            <a:off x="5206669" y="2808710"/>
            <a:ext cx="4230702" cy="410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1200" dirty="0">
                <a:solidFill>
                  <a:schemeClr val="bg1"/>
                </a:solidFill>
              </a:rPr>
              <a:t>Subcarrier Mode Uplink Results</a:t>
            </a:r>
          </a:p>
        </p:txBody>
      </p:sp>
      <p:sp>
        <p:nvSpPr>
          <p:cNvPr id="12" name="Text Placeholder 1"/>
          <p:cNvSpPr txBox="1">
            <a:spLocks/>
          </p:cNvSpPr>
          <p:nvPr/>
        </p:nvSpPr>
        <p:spPr>
          <a:xfrm>
            <a:off x="479121" y="957220"/>
            <a:ext cx="8364762" cy="162807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Carrier Tracking Threshold from -146 to -155 </a:t>
            </a:r>
            <a:r>
              <a:rPr lang="en-US" sz="2000" dirty="0" err="1"/>
              <a:t>dBm</a:t>
            </a:r>
            <a:r>
              <a:rPr lang="en-US" sz="2000" dirty="0"/>
              <a:t> depending on LBW</a:t>
            </a:r>
          </a:p>
          <a:p>
            <a:r>
              <a:rPr lang="en-US" sz="2000" dirty="0"/>
              <a:t>Command threshold for 62.5 bps at -141 </a:t>
            </a:r>
            <a:r>
              <a:rPr lang="en-US" sz="2000" dirty="0" err="1"/>
              <a:t>dBm</a:t>
            </a:r>
            <a:r>
              <a:rPr lang="en-US" sz="2000" dirty="0"/>
              <a:t> (DTF-21)</a:t>
            </a:r>
          </a:p>
          <a:p>
            <a:r>
              <a:rPr lang="en-US" sz="2000" dirty="0"/>
              <a:t>Demonstrated up to 1 Mbps with the direct carrier mode.</a:t>
            </a:r>
          </a:p>
          <a:p>
            <a:r>
              <a:rPr lang="en-US" sz="2000" dirty="0"/>
              <a:t>Added a spacecraft identification (SCID) Filter</a:t>
            </a:r>
          </a:p>
          <a:p>
            <a:pPr lvl="1"/>
            <a:r>
              <a:rPr lang="en-US" sz="1600" dirty="0"/>
              <a:t>Demonstrated at DTF-21 that when SCID filter is enabled, only the correct SCID message was received, then when disabled, both messages make it through. </a:t>
            </a:r>
          </a:p>
          <a:p>
            <a:pPr lvl="1"/>
            <a:endParaRPr lang="en-US" sz="1600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6812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4273062" y="1548191"/>
            <a:ext cx="4432788" cy="474466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3062" y="1920521"/>
            <a:ext cx="4635012" cy="4000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                                   </a:t>
            </a:r>
            <a:r>
              <a:rPr lang="en-US" dirty="0">
                <a:solidFill>
                  <a:schemeClr val="bg1"/>
                </a:solidFill>
              </a:rPr>
              <a:t>Beacon Mode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4439417-D57B-45D4-95A9-B7DB90AF622B}" type="datetime1">
              <a:rPr lang="en-US" smtClean="0"/>
              <a:t>5/6/20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95819BC3-7E48-734B-B255-F05E5B733943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185F7CF2-A31B-2F40-BD3C-2521F9B652AD}"/>
              </a:ext>
            </a:extLst>
          </p:cNvPr>
          <p:cNvSpPr txBox="1">
            <a:spLocks/>
          </p:cNvSpPr>
          <p:nvPr/>
        </p:nvSpPr>
        <p:spPr>
          <a:xfrm>
            <a:off x="168797" y="1465451"/>
            <a:ext cx="3902041" cy="50332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900" dirty="0"/>
              <a:t>Iris can generate Beacon Tones using pokes command</a:t>
            </a:r>
          </a:p>
          <a:p>
            <a:endParaRPr lang="en-US" sz="1900" dirty="0"/>
          </a:p>
          <a:p>
            <a:r>
              <a:rPr lang="en-US" sz="1900" dirty="0"/>
              <a:t>Below are a demonstration of 4 beacons for 20, 25, 30, 35 KHz </a:t>
            </a:r>
          </a:p>
          <a:p>
            <a:endParaRPr lang="en-US" sz="1900" dirty="0"/>
          </a:p>
          <a:p>
            <a:r>
              <a:rPr lang="en-US" sz="1900" dirty="0"/>
              <a:t>These are generated in the </a:t>
            </a:r>
            <a:r>
              <a:rPr lang="en-US" sz="1900" dirty="0" err="1"/>
              <a:t>Squarewave</a:t>
            </a:r>
            <a:r>
              <a:rPr lang="en-US" sz="1900" dirty="0"/>
              <a:t> Subcarrier Mode (and fully suppressed carrier)</a:t>
            </a:r>
          </a:p>
          <a:p>
            <a:endParaRPr lang="en-US" sz="1900" dirty="0"/>
          </a:p>
          <a:p>
            <a:r>
              <a:rPr lang="en-US" sz="1900"/>
              <a:t>Need to convert the pokes commands into software (C&amp;DH) commands for use in flight operation.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6526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8828" y="162371"/>
            <a:ext cx="6985936" cy="438037"/>
          </a:xfrm>
        </p:spPr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MarCO Mission Overview (2018)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505" y="721257"/>
            <a:ext cx="4444191" cy="5822019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Provided “real-time” data relay during EDL of </a:t>
            </a:r>
            <a:r>
              <a:rPr lang="en-US" dirty="0" err="1"/>
              <a:t>InSight</a:t>
            </a:r>
            <a:r>
              <a:rPr lang="en-US" dirty="0"/>
              <a:t> to Mars</a:t>
            </a:r>
          </a:p>
          <a:p>
            <a:r>
              <a:rPr lang="en-US" dirty="0"/>
              <a:t>Bent-pipe:</a:t>
            </a:r>
          </a:p>
          <a:p>
            <a:pPr lvl="1"/>
            <a:r>
              <a:rPr lang="en-US" dirty="0"/>
              <a:t>UHF receive of EDL data</a:t>
            </a:r>
          </a:p>
          <a:p>
            <a:pPr lvl="1"/>
            <a:r>
              <a:rPr lang="en-US" dirty="0"/>
              <a:t>X-band transmit Direct-to-Earth</a:t>
            </a:r>
          </a:p>
          <a:p>
            <a:r>
              <a:rPr lang="en-US" dirty="0"/>
              <a:t>Two </a:t>
            </a:r>
            <a:r>
              <a:rPr lang="en-US" dirty="0" err="1"/>
              <a:t>MarCOs</a:t>
            </a:r>
            <a:r>
              <a:rPr lang="en-US" dirty="0"/>
              <a:t> for redundancy</a:t>
            </a:r>
          </a:p>
          <a:p>
            <a:r>
              <a:rPr lang="en-US" dirty="0"/>
              <a:t>First deep space </a:t>
            </a:r>
            <a:r>
              <a:rPr lang="en-US" dirty="0" err="1"/>
              <a:t>CubeSats</a:t>
            </a:r>
            <a:endParaRPr lang="en-US" dirty="0"/>
          </a:p>
          <a:p>
            <a:r>
              <a:rPr lang="en-US" dirty="0" err="1"/>
              <a:t>MarCOs</a:t>
            </a:r>
            <a:r>
              <a:rPr lang="en-US" dirty="0"/>
              <a:t> launched with </a:t>
            </a:r>
            <a:r>
              <a:rPr lang="en-US" dirty="0" err="1"/>
              <a:t>InSight</a:t>
            </a:r>
            <a:r>
              <a:rPr lang="en-US" dirty="0"/>
              <a:t> but traveled independently to Mars</a:t>
            </a:r>
          </a:p>
          <a:p>
            <a:r>
              <a:rPr lang="en-US" dirty="0"/>
              <a:t>Successfully completed EDL</a:t>
            </a:r>
            <a:br>
              <a:rPr lang="en-US" dirty="0"/>
            </a:br>
            <a:r>
              <a:rPr lang="en-US" dirty="0"/>
              <a:t>with zero data loss</a:t>
            </a:r>
          </a:p>
          <a:p>
            <a:r>
              <a:rPr lang="en-US" dirty="0" err="1"/>
              <a:t>MarCO</a:t>
            </a:r>
            <a:r>
              <a:rPr lang="en-US" dirty="0"/>
              <a:t> enabled quick reception of </a:t>
            </a:r>
            <a:r>
              <a:rPr lang="en-US" dirty="0" err="1"/>
              <a:t>InSight’s</a:t>
            </a:r>
            <a:r>
              <a:rPr lang="en-US" dirty="0"/>
              <a:t> first image on Mars (on the right)</a:t>
            </a:r>
          </a:p>
          <a:p>
            <a:pPr lvl="1"/>
            <a:r>
              <a:rPr lang="en-US" dirty="0"/>
              <a:t>Also, an image of Mars &amp; the reflect array HGA with the feed showing (on the left).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F0468D6-51AA-42C8-8BEA-5150B791FDDB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1026" name="Picture 2" descr="https://upload.wikimedia.org/wikipedia/commons/7/7d/MarCO_will_relay_data_from_InSight_to_Earth_during_InSight%27s_descent_through_Mars%27_atmosphe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194" y="1106831"/>
            <a:ext cx="4499292" cy="3374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439" y="4614311"/>
            <a:ext cx="1815255" cy="1815255"/>
          </a:xfrm>
          <a:prstGeom prst="rect">
            <a:avLst/>
          </a:prstGeom>
          <a:effectLst/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18" t="5522" r="10649" b="5630"/>
          <a:stretch/>
        </p:blipFill>
        <p:spPr>
          <a:xfrm>
            <a:off x="4824413" y="4614311"/>
            <a:ext cx="1876426" cy="178610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315196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F560D-CA7C-D243-9325-FB677B564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728" y="151038"/>
            <a:ext cx="6660197" cy="827735"/>
          </a:xfrm>
        </p:spPr>
        <p:txBody>
          <a:bodyPr>
            <a:normAutofit fontScale="90000"/>
          </a:bodyPr>
          <a:lstStyle/>
          <a:p>
            <a:r>
              <a:rPr lang="en-US" dirty="0"/>
              <a:t>6 Artmeis-1 CubeSats Using Iris</a:t>
            </a:r>
            <a:br>
              <a:rPr lang="en-US" dirty="0"/>
            </a:br>
            <a:r>
              <a:rPr lang="en-US" dirty="0"/>
              <a:t>(2020~)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1BB0C8-CF06-8D42-A6C9-96D953DC35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BFA9CC2-EF64-AC47-BD92-282D5E7C1A7B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68CFF4-EC1B-294D-AC80-20F4E0B9E925}"/>
              </a:ext>
            </a:extLst>
          </p:cNvPr>
          <p:cNvSpPr txBox="1"/>
          <p:nvPr/>
        </p:nvSpPr>
        <p:spPr>
          <a:xfrm>
            <a:off x="23075" y="1062842"/>
            <a:ext cx="8003526" cy="135421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80967" indent="-380967">
              <a:buFont typeface="Arial" panose="020B0604020202020204" pitchFamily="34" charset="0"/>
              <a:buChar char="•"/>
            </a:pPr>
            <a:r>
              <a:rPr lang="en-US" dirty="0"/>
              <a:t>7 Artemis-1 CubeSats have baselined to use Iris for basic telecom &amp; navigations.</a:t>
            </a:r>
          </a:p>
          <a:p>
            <a:pPr marL="838167" lvl="1" indent="-380967">
              <a:buFont typeface="Arial" panose="020B0604020202020204" pitchFamily="34" charset="0"/>
              <a:buChar char="•"/>
            </a:pPr>
            <a:r>
              <a:rPr lang="en-US" sz="1400" dirty="0"/>
              <a:t>For the 6 NASA missions, JPL managed the contract with SDL</a:t>
            </a:r>
          </a:p>
          <a:p>
            <a:pPr marL="838167" lvl="1" indent="-380967">
              <a:buFont typeface="Arial" panose="020B0604020202020204" pitchFamily="34" charset="0"/>
              <a:buChar char="•"/>
            </a:pPr>
            <a:r>
              <a:rPr lang="en-US" sz="1400" dirty="0" err="1"/>
              <a:t>ArgoMoon</a:t>
            </a:r>
            <a:r>
              <a:rPr lang="en-US" sz="1400" dirty="0"/>
              <a:t> Iris was purchased directly by </a:t>
            </a:r>
            <a:r>
              <a:rPr lang="en-US" sz="1400" dirty="0" err="1"/>
              <a:t>Agotec</a:t>
            </a:r>
            <a:r>
              <a:rPr lang="en-US" sz="1400" dirty="0"/>
              <a:t> from SDL.</a:t>
            </a:r>
          </a:p>
          <a:p>
            <a:pPr marL="380967" indent="-380967">
              <a:buFont typeface="Arial" panose="020B0604020202020204" pitchFamily="34" charset="0"/>
              <a:buChar char="•"/>
            </a:pPr>
            <a:r>
              <a:rPr lang="en-US" dirty="0"/>
              <a:t>They share common Telecom Hardware (Iris Radio, LNA/SSPA, Rx/Tx antennas) with different science goals &amp; target destinations.</a:t>
            </a:r>
            <a:endParaRPr lang="en-US" b="1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D372C41A-F5B6-FD41-B0E9-81D65F935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9134" y="4335987"/>
            <a:ext cx="1747612" cy="1026478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41451FD1-855F-6D4B-B4DB-81F2BF2FA82A}"/>
              </a:ext>
            </a:extLst>
          </p:cNvPr>
          <p:cNvSpPr txBox="1"/>
          <p:nvPr/>
        </p:nvSpPr>
        <p:spPr>
          <a:xfrm>
            <a:off x="5114873" y="5617371"/>
            <a:ext cx="18848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Deep Space Network (DSN)</a:t>
            </a:r>
          </a:p>
        </p:txBody>
      </p:sp>
      <p:sp>
        <p:nvSpPr>
          <p:cNvPr id="34" name="TextBox 2">
            <a:extLst>
              <a:ext uri="{FF2B5EF4-FFF2-40B4-BE49-F238E27FC236}">
                <a16:creationId xmlns:a16="http://schemas.microsoft.com/office/drawing/2014/main" id="{8881672E-3294-384A-A3C1-EBB3DF333677}"/>
              </a:ext>
            </a:extLst>
          </p:cNvPr>
          <p:cNvSpPr txBox="1"/>
          <p:nvPr/>
        </p:nvSpPr>
        <p:spPr>
          <a:xfrm>
            <a:off x="994119" y="4246925"/>
            <a:ext cx="761747" cy="276999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en-US" sz="1200" dirty="0">
                <a:solidFill>
                  <a:schemeClr val="bg1"/>
                </a:solidFill>
              </a:rPr>
              <a:t>Iris Radio</a:t>
            </a:r>
          </a:p>
        </p:txBody>
      </p:sp>
      <p:pic>
        <p:nvPicPr>
          <p:cNvPr id="35" name="Picture 34" descr="2015-10-01 09.45.02.jpg">
            <a:extLst>
              <a:ext uri="{FF2B5EF4-FFF2-40B4-BE49-F238E27FC236}">
                <a16:creationId xmlns:a16="http://schemas.microsoft.com/office/drawing/2014/main" id="{12A9E689-D097-704F-84E6-0CD0CFC621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75708" y="2746409"/>
            <a:ext cx="609600" cy="419445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EDF99723-677F-5342-A7B1-D76E5313CFEB}"/>
              </a:ext>
            </a:extLst>
          </p:cNvPr>
          <p:cNvSpPr txBox="1"/>
          <p:nvPr/>
        </p:nvSpPr>
        <p:spPr>
          <a:xfrm>
            <a:off x="1496513" y="3085803"/>
            <a:ext cx="1440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Low Noise Amplifier</a:t>
            </a:r>
            <a:br>
              <a:rPr lang="en-US" sz="1200" dirty="0">
                <a:solidFill>
                  <a:schemeClr val="bg1"/>
                </a:solidFill>
              </a:rPr>
            </a:br>
            <a:r>
              <a:rPr lang="en-US" sz="1200" dirty="0">
                <a:solidFill>
                  <a:schemeClr val="bg1"/>
                </a:solidFill>
              </a:rPr>
              <a:t>(LNA)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87B7311-C387-FE48-968E-8E2DBFD2E1AA}"/>
              </a:ext>
            </a:extLst>
          </p:cNvPr>
          <p:cNvSpPr txBox="1"/>
          <p:nvPr/>
        </p:nvSpPr>
        <p:spPr>
          <a:xfrm>
            <a:off x="1454829" y="4743733"/>
            <a:ext cx="18851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Solid State Power Amplifier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(SSPA)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5AB7329-7108-E042-B692-74D5A4377A39}"/>
              </a:ext>
            </a:extLst>
          </p:cNvPr>
          <p:cNvGrpSpPr/>
          <p:nvPr/>
        </p:nvGrpSpPr>
        <p:grpSpPr>
          <a:xfrm>
            <a:off x="3286189" y="2760646"/>
            <a:ext cx="618759" cy="671492"/>
            <a:chOff x="3118319" y="4399745"/>
            <a:chExt cx="464069" cy="503619"/>
          </a:xfrm>
        </p:grpSpPr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FDEC7743-26D9-784D-BAC3-3E3CB81648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5950" r="48262" b="7273"/>
            <a:stretch/>
          </p:blipFill>
          <p:spPr>
            <a:xfrm>
              <a:off x="3209274" y="4399745"/>
              <a:ext cx="228600" cy="287530"/>
            </a:xfrm>
            <a:prstGeom prst="rect">
              <a:avLst/>
            </a:prstGeom>
            <a:ln w="57150">
              <a:noFill/>
            </a:ln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A21C4D0-2E97-D842-B283-43994CAB5081}"/>
                </a:ext>
              </a:extLst>
            </p:cNvPr>
            <p:cNvSpPr txBox="1"/>
            <p:nvPr/>
          </p:nvSpPr>
          <p:spPr>
            <a:xfrm>
              <a:off x="3118319" y="4695615"/>
              <a:ext cx="464069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</a:rPr>
                <a:t>Rx</a:t>
              </a:r>
              <a:r>
                <a:rPr lang="en-US" sz="1200" dirty="0"/>
                <a:t> </a:t>
              </a:r>
              <a:r>
                <a:rPr lang="en-US" sz="1200" dirty="0">
                  <a:solidFill>
                    <a:schemeClr val="bg1"/>
                  </a:solidFill>
                </a:rPr>
                <a:t>LGA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7C43DAE-B134-B64B-9F34-399CA984C555}"/>
              </a:ext>
            </a:extLst>
          </p:cNvPr>
          <p:cNvGrpSpPr/>
          <p:nvPr/>
        </p:nvGrpSpPr>
        <p:grpSpPr>
          <a:xfrm>
            <a:off x="3297430" y="3761571"/>
            <a:ext cx="604012" cy="671492"/>
            <a:chOff x="3123840" y="4399745"/>
            <a:chExt cx="453009" cy="503619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75179AAE-D6BF-604D-9585-08BDD77005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5950" r="48262" b="7273"/>
            <a:stretch/>
          </p:blipFill>
          <p:spPr>
            <a:xfrm>
              <a:off x="3209274" y="4399745"/>
              <a:ext cx="228600" cy="287530"/>
            </a:xfrm>
            <a:prstGeom prst="rect">
              <a:avLst/>
            </a:prstGeom>
            <a:ln w="57150">
              <a:noFill/>
            </a:ln>
          </p:spPr>
        </p:pic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7E04E87-C9CB-F944-94F4-D7C7E327D1A8}"/>
                </a:ext>
              </a:extLst>
            </p:cNvPr>
            <p:cNvSpPr txBox="1"/>
            <p:nvPr/>
          </p:nvSpPr>
          <p:spPr>
            <a:xfrm>
              <a:off x="3123840" y="4695615"/>
              <a:ext cx="453009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</a:rPr>
                <a:t>Tx LGA</a:t>
              </a:r>
            </a:p>
          </p:txBody>
        </p:sp>
      </p:grpSp>
      <p:pic>
        <p:nvPicPr>
          <p:cNvPr id="41" name="Picture 40">
            <a:extLst>
              <a:ext uri="{FF2B5EF4-FFF2-40B4-BE49-F238E27FC236}">
                <a16:creationId xmlns:a16="http://schemas.microsoft.com/office/drawing/2014/main" id="{B4CD5D33-AFAC-4244-9FDA-303B946FD4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5601" y="4694368"/>
            <a:ext cx="487680" cy="325120"/>
          </a:xfrm>
          <a:prstGeom prst="rect">
            <a:avLst/>
          </a:prstGeom>
        </p:spPr>
      </p:pic>
      <p:sp>
        <p:nvSpPr>
          <p:cNvPr id="42" name="TextBox 2">
            <a:extLst>
              <a:ext uri="{FF2B5EF4-FFF2-40B4-BE49-F238E27FC236}">
                <a16:creationId xmlns:a16="http://schemas.microsoft.com/office/drawing/2014/main" id="{ECD2455F-7CEA-3A4A-A5F5-570DB3F54F2E}"/>
              </a:ext>
            </a:extLst>
          </p:cNvPr>
          <p:cNvSpPr txBox="1">
            <a:spLocks noChangeAspect="1"/>
          </p:cNvSpPr>
          <p:nvPr/>
        </p:nvSpPr>
        <p:spPr>
          <a:xfrm>
            <a:off x="3226744" y="5044862"/>
            <a:ext cx="674864" cy="276999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en-US" sz="1200" dirty="0">
                <a:solidFill>
                  <a:schemeClr val="bg1"/>
                </a:solidFill>
              </a:rPr>
              <a:t>Tx MGA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0D4363E-259E-C74B-AC86-8113B284FC11}"/>
              </a:ext>
            </a:extLst>
          </p:cNvPr>
          <p:cNvCxnSpPr>
            <a:stCxn id="54" idx="1"/>
            <a:endCxn id="35" idx="3"/>
          </p:cNvCxnSpPr>
          <p:nvPr/>
        </p:nvCxnSpPr>
        <p:spPr>
          <a:xfrm flipH="1">
            <a:off x="2585308" y="2952333"/>
            <a:ext cx="822154" cy="3799"/>
          </a:xfrm>
          <a:prstGeom prst="line">
            <a:avLst/>
          </a:prstGeom>
          <a:ln w="6350">
            <a:solidFill>
              <a:schemeClr val="bg1"/>
            </a:solidFill>
            <a:prstDash val="dash"/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52396D4A-4886-FF41-B1A4-C1FB41E09131}"/>
              </a:ext>
            </a:extLst>
          </p:cNvPr>
          <p:cNvCxnSpPr>
            <a:cxnSpLocks/>
            <a:stCxn id="35" idx="1"/>
          </p:cNvCxnSpPr>
          <p:nvPr/>
        </p:nvCxnSpPr>
        <p:spPr>
          <a:xfrm flipH="1" flipV="1">
            <a:off x="1374991" y="2956131"/>
            <a:ext cx="600717" cy="1"/>
          </a:xfrm>
          <a:prstGeom prst="line">
            <a:avLst/>
          </a:prstGeom>
          <a:ln w="6350">
            <a:solidFill>
              <a:schemeClr val="bg1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4E2A8ACC-EDA8-EB46-9B1C-5B8851349F18}"/>
              </a:ext>
            </a:extLst>
          </p:cNvPr>
          <p:cNvCxnSpPr>
            <a:cxnSpLocks/>
          </p:cNvCxnSpPr>
          <p:nvPr/>
        </p:nvCxnSpPr>
        <p:spPr>
          <a:xfrm>
            <a:off x="1374991" y="2952333"/>
            <a:ext cx="0" cy="400825"/>
          </a:xfrm>
          <a:prstGeom prst="line">
            <a:avLst/>
          </a:prstGeom>
          <a:ln w="6350">
            <a:solidFill>
              <a:schemeClr val="bg1"/>
            </a:solidFill>
            <a:prstDash val="dash"/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3E4D7CA7-3DB4-B041-9833-D188CD8AE56C}"/>
              </a:ext>
            </a:extLst>
          </p:cNvPr>
          <p:cNvCxnSpPr>
            <a:cxnSpLocks/>
            <a:stCxn id="34" idx="0"/>
          </p:cNvCxnSpPr>
          <p:nvPr/>
        </p:nvCxnSpPr>
        <p:spPr>
          <a:xfrm flipH="1">
            <a:off x="1374991" y="4246925"/>
            <a:ext cx="2" cy="317284"/>
          </a:xfrm>
          <a:prstGeom prst="line">
            <a:avLst/>
          </a:prstGeom>
          <a:ln w="6350">
            <a:solidFill>
              <a:schemeClr val="bg1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FA9A9D8A-3C0C-4F4B-B6C6-C916F709957F}"/>
              </a:ext>
            </a:extLst>
          </p:cNvPr>
          <p:cNvCxnSpPr>
            <a:cxnSpLocks/>
            <a:stCxn id="49" idx="1"/>
          </p:cNvCxnSpPr>
          <p:nvPr/>
        </p:nvCxnSpPr>
        <p:spPr>
          <a:xfrm flipH="1">
            <a:off x="1374991" y="4564209"/>
            <a:ext cx="1786342" cy="0"/>
          </a:xfrm>
          <a:prstGeom prst="line">
            <a:avLst/>
          </a:prstGeom>
          <a:ln w="6350">
            <a:solidFill>
              <a:schemeClr val="bg1"/>
            </a:solidFill>
            <a:prstDash val="dash"/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6AAE5CCB-FAD1-3340-A09C-DD80806880D8}"/>
              </a:ext>
            </a:extLst>
          </p:cNvPr>
          <p:cNvSpPr/>
          <p:nvPr/>
        </p:nvSpPr>
        <p:spPr>
          <a:xfrm>
            <a:off x="3161333" y="3684542"/>
            <a:ext cx="828387" cy="1759334"/>
          </a:xfrm>
          <a:prstGeom prst="rect">
            <a:avLst/>
          </a:prstGeom>
          <a:noFill/>
          <a:ln w="3175">
            <a:solidFill>
              <a:schemeClr val="bg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B70EE6B-A0FB-0744-9266-43DEF7EBE13F}"/>
              </a:ext>
            </a:extLst>
          </p:cNvPr>
          <p:cNvSpPr txBox="1"/>
          <p:nvPr/>
        </p:nvSpPr>
        <p:spPr>
          <a:xfrm>
            <a:off x="894695" y="5593577"/>
            <a:ext cx="31551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Artemis-1 CubeSat Telecom Hardware Using Iris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E82A0F7-8AA8-8349-8582-6DB519954C6F}"/>
              </a:ext>
            </a:extLst>
          </p:cNvPr>
          <p:cNvSpPr/>
          <p:nvPr/>
        </p:nvSpPr>
        <p:spPr>
          <a:xfrm>
            <a:off x="797712" y="2625377"/>
            <a:ext cx="3308539" cy="2931351"/>
          </a:xfrm>
          <a:prstGeom prst="rect">
            <a:avLst/>
          </a:prstGeom>
          <a:noFill/>
          <a:ln w="31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05E53234-7D1F-4C49-93AF-460E1F34D205}"/>
              </a:ext>
            </a:extLst>
          </p:cNvPr>
          <p:cNvCxnSpPr>
            <a:cxnSpLocks/>
          </p:cNvCxnSpPr>
          <p:nvPr/>
        </p:nvCxnSpPr>
        <p:spPr>
          <a:xfrm flipH="1" flipV="1">
            <a:off x="4017028" y="5182127"/>
            <a:ext cx="931872" cy="93690"/>
          </a:xfrm>
          <a:prstGeom prst="straightConnector1">
            <a:avLst/>
          </a:prstGeom>
          <a:ln w="38100">
            <a:solidFill>
              <a:srgbClr val="FFC000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ECDFBA7B-25F9-CD46-A500-055E113B590F}"/>
              </a:ext>
            </a:extLst>
          </p:cNvPr>
          <p:cNvCxnSpPr>
            <a:cxnSpLocks/>
          </p:cNvCxnSpPr>
          <p:nvPr/>
        </p:nvCxnSpPr>
        <p:spPr>
          <a:xfrm flipH="1" flipV="1">
            <a:off x="4112194" y="4929196"/>
            <a:ext cx="836704" cy="311146"/>
          </a:xfrm>
          <a:prstGeom prst="straightConnector1">
            <a:avLst/>
          </a:prstGeom>
          <a:ln w="38100">
            <a:solidFill>
              <a:srgbClr val="FFC000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38E57B98-C152-C64F-A2DD-86B98FC0A77C}"/>
              </a:ext>
            </a:extLst>
          </p:cNvPr>
          <p:cNvCxnSpPr>
            <a:cxnSpLocks/>
          </p:cNvCxnSpPr>
          <p:nvPr/>
        </p:nvCxnSpPr>
        <p:spPr>
          <a:xfrm flipH="1" flipV="1">
            <a:off x="4115773" y="4939234"/>
            <a:ext cx="1121252" cy="217039"/>
          </a:xfrm>
          <a:prstGeom prst="straightConnector1">
            <a:avLst/>
          </a:prstGeom>
          <a:ln w="38100">
            <a:solidFill>
              <a:srgbClr val="FFC000"/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C6907D7-C61C-F54E-BABA-007B36C0B6F7}"/>
              </a:ext>
            </a:extLst>
          </p:cNvPr>
          <p:cNvGrpSpPr/>
          <p:nvPr/>
        </p:nvGrpSpPr>
        <p:grpSpPr>
          <a:xfrm rot="764039">
            <a:off x="3790976" y="3418753"/>
            <a:ext cx="1446650" cy="1483370"/>
            <a:chOff x="3063373" y="4225459"/>
            <a:chExt cx="1084987" cy="1112529"/>
          </a:xfrm>
        </p:grpSpPr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7DA0EEA0-58C2-1342-A880-0DA7998D398B}"/>
                </a:ext>
              </a:extLst>
            </p:cNvPr>
            <p:cNvCxnSpPr>
              <a:cxnSpLocks/>
            </p:cNvCxnSpPr>
            <p:nvPr/>
          </p:nvCxnSpPr>
          <p:spPr>
            <a:xfrm rot="20835961" flipH="1" flipV="1">
              <a:off x="3063373" y="4225459"/>
              <a:ext cx="662644" cy="1041517"/>
            </a:xfrm>
            <a:prstGeom prst="straightConnector1">
              <a:avLst/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17C429EB-1741-4C4E-9466-4DD6FE2B9E65}"/>
                </a:ext>
              </a:extLst>
            </p:cNvPr>
            <p:cNvCxnSpPr>
              <a:cxnSpLocks/>
            </p:cNvCxnSpPr>
            <p:nvPr/>
          </p:nvCxnSpPr>
          <p:spPr>
            <a:xfrm rot="20835961" flipH="1" flipV="1">
              <a:off x="3674175" y="4745394"/>
              <a:ext cx="474185" cy="592594"/>
            </a:xfrm>
            <a:prstGeom prst="straightConnector1">
              <a:avLst/>
            </a:prstGeom>
            <a:ln w="38100">
              <a:solidFill>
                <a:srgbClr val="FFC000"/>
              </a:solidFill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B6828937-2631-5942-8774-5B968C33CD4C}"/>
                </a:ext>
              </a:extLst>
            </p:cNvPr>
            <p:cNvCxnSpPr>
              <a:cxnSpLocks/>
            </p:cNvCxnSpPr>
            <p:nvPr/>
          </p:nvCxnSpPr>
          <p:spPr>
            <a:xfrm rot="20835961" flipH="1" flipV="1">
              <a:off x="3647764" y="4768985"/>
              <a:ext cx="138898" cy="432729"/>
            </a:xfrm>
            <a:prstGeom prst="straightConnector1">
              <a:avLst/>
            </a:prstGeom>
            <a:ln w="38100">
              <a:solidFill>
                <a:srgbClr val="FFC000"/>
              </a:solidFill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EEE5999A-1EAC-8F43-93CE-D4E0FB7086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6808" y="2596482"/>
            <a:ext cx="3233168" cy="1325069"/>
          </a:xfrm>
          <a:prstGeom prst="rect">
            <a:avLst/>
          </a:prstGeom>
        </p:spPr>
      </p:pic>
      <p:pic>
        <p:nvPicPr>
          <p:cNvPr id="37" name="Picture 36" descr="2015-10-01 09.36.58.jpg">
            <a:extLst>
              <a:ext uri="{FF2B5EF4-FFF2-40B4-BE49-F238E27FC236}">
                <a16:creationId xmlns:a16="http://schemas.microsoft.com/office/drawing/2014/main" id="{5ACE6FFC-98B2-084D-9B37-5ADFD8790B0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20994" y="4272150"/>
            <a:ext cx="609600" cy="442796"/>
          </a:xfrm>
          <a:prstGeom prst="rect">
            <a:avLst/>
          </a:prstGeom>
        </p:spPr>
      </p:pic>
      <p:pic>
        <p:nvPicPr>
          <p:cNvPr id="33" name="Picture 32" descr="2015-10-01 18.57.31.jpg">
            <a:extLst>
              <a:ext uri="{FF2B5EF4-FFF2-40B4-BE49-F238E27FC236}">
                <a16:creationId xmlns:a16="http://schemas.microsoft.com/office/drawing/2014/main" id="{A4FE0124-C11B-7945-BA7D-9D3660BFA194}"/>
              </a:ext>
            </a:extLst>
          </p:cNvPr>
          <p:cNvPicPr>
            <a:picLocks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7793" y="3361982"/>
            <a:ext cx="914400" cy="9144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3F55C97-B5D6-EA45-891F-69318B9F2FF0}"/>
              </a:ext>
            </a:extLst>
          </p:cNvPr>
          <p:cNvGrpSpPr/>
          <p:nvPr/>
        </p:nvGrpSpPr>
        <p:grpSpPr>
          <a:xfrm>
            <a:off x="7927164" y="731980"/>
            <a:ext cx="1011687" cy="5830280"/>
            <a:chOff x="7927164" y="721820"/>
            <a:chExt cx="1011687" cy="5830280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C8BD859-68B3-1140-A22E-528E74F44453}"/>
                </a:ext>
              </a:extLst>
            </p:cNvPr>
            <p:cNvGrpSpPr/>
            <p:nvPr/>
          </p:nvGrpSpPr>
          <p:grpSpPr>
            <a:xfrm>
              <a:off x="8068228" y="4671068"/>
              <a:ext cx="729559" cy="881997"/>
              <a:chOff x="8068228" y="4671068"/>
              <a:chExt cx="729559" cy="881997"/>
            </a:xfrm>
          </p:grpSpPr>
          <p:pic>
            <p:nvPicPr>
              <p:cNvPr id="8" name="Picture 6" descr="biosentinel1.png">
                <a:extLst>
                  <a:ext uri="{FF2B5EF4-FFF2-40B4-BE49-F238E27FC236}">
                    <a16:creationId xmlns:a16="http://schemas.microsoft.com/office/drawing/2014/main" id="{20841CF8-A85D-8042-A806-81CB29FB62A2}"/>
                  </a:ext>
                </a:extLst>
              </p:cNvPr>
              <p:cNvPicPr>
                <a:picLocks noChangeArrowheads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0107" y="4671068"/>
                <a:ext cx="685800" cy="68580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790E1B2-E21E-4A45-98F2-531039DE7BA1}"/>
                  </a:ext>
                </a:extLst>
              </p:cNvPr>
              <p:cNvSpPr txBox="1"/>
              <p:nvPr/>
            </p:nvSpPr>
            <p:spPr>
              <a:xfrm>
                <a:off x="8068228" y="5368399"/>
                <a:ext cx="729559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chemeClr val="bg1"/>
                    </a:solidFill>
                  </a:rPr>
                  <a:t>BioSentinel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6D2280D-D189-6F4A-91CD-0ACCFA32F5E4}"/>
                </a:ext>
              </a:extLst>
            </p:cNvPr>
            <p:cNvGrpSpPr/>
            <p:nvPr/>
          </p:nvGrpSpPr>
          <p:grpSpPr>
            <a:xfrm>
              <a:off x="8060309" y="721820"/>
              <a:ext cx="745397" cy="893719"/>
              <a:chOff x="8060309" y="721820"/>
              <a:chExt cx="745397" cy="893719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3BE2E11B-CABC-7248-83DB-94BAFEFD9BDB}"/>
                  </a:ext>
                </a:extLst>
              </p:cNvPr>
              <p:cNvPicPr>
                <a:picLocks/>
              </p:cNvPicPr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090107" y="721820"/>
                <a:ext cx="685800" cy="68580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7D03434-A98C-DA45-A40C-A00EB5495548}"/>
                  </a:ext>
                </a:extLst>
              </p:cNvPr>
              <p:cNvSpPr txBox="1"/>
              <p:nvPr/>
            </p:nvSpPr>
            <p:spPr>
              <a:xfrm>
                <a:off x="8060309" y="1430874"/>
                <a:ext cx="745397" cy="1846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chemeClr val="bg1"/>
                    </a:solidFill>
                  </a:rPr>
                  <a:t>LunaH-Map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76FB8B5-9B91-AC48-B956-78C19B064CE5}"/>
                </a:ext>
              </a:extLst>
            </p:cNvPr>
            <p:cNvGrpSpPr/>
            <p:nvPr/>
          </p:nvGrpSpPr>
          <p:grpSpPr>
            <a:xfrm>
              <a:off x="7980159" y="1709131"/>
              <a:ext cx="905697" cy="893721"/>
              <a:chOff x="7980159" y="1709131"/>
              <a:chExt cx="905697" cy="893721"/>
            </a:xfrm>
          </p:grpSpPr>
          <p:pic>
            <p:nvPicPr>
              <p:cNvPr id="14" name="Picture 13" descr="Lunar IceCube artist concept">
                <a:extLst>
                  <a:ext uri="{FF2B5EF4-FFF2-40B4-BE49-F238E27FC236}">
                    <a16:creationId xmlns:a16="http://schemas.microsoft.com/office/drawing/2014/main" id="{639B5BF1-77A2-BE43-B100-5F219AAEFA2D}"/>
                  </a:ext>
                </a:extLst>
              </p:cNvPr>
              <p:cNvPicPr>
                <a:picLocks noChangeArrowheads="1"/>
              </p:cNvPicPr>
              <p:nvPr/>
            </p:nvPicPr>
            <p:blipFill rotWithShape="1"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8090107" y="1709131"/>
                <a:ext cx="685800" cy="68580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F4D8C58-4F07-A745-8CCC-445664AFB68D}"/>
                  </a:ext>
                </a:extLst>
              </p:cNvPr>
              <p:cNvSpPr txBox="1"/>
              <p:nvPr/>
            </p:nvSpPr>
            <p:spPr>
              <a:xfrm>
                <a:off x="7980159" y="2418185"/>
                <a:ext cx="905697" cy="1846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chemeClr val="bg1"/>
                    </a:solidFill>
                  </a:rPr>
                  <a:t>Lunar</a:t>
                </a:r>
                <a:r>
                  <a:rPr lang="en-US" sz="1200" b="1" dirty="0"/>
                  <a:t> </a:t>
                </a:r>
                <a:r>
                  <a:rPr lang="en-US" sz="1200" b="1" dirty="0">
                    <a:solidFill>
                      <a:schemeClr val="bg1"/>
                    </a:solidFill>
                  </a:rPr>
                  <a:t>IceCube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3DA0DDA-12AB-BF4F-A59B-077C255AF545}"/>
                </a:ext>
              </a:extLst>
            </p:cNvPr>
            <p:cNvGrpSpPr/>
            <p:nvPr/>
          </p:nvGrpSpPr>
          <p:grpSpPr>
            <a:xfrm>
              <a:off x="7927164" y="2696444"/>
              <a:ext cx="1011687" cy="893720"/>
              <a:chOff x="7927164" y="2696444"/>
              <a:chExt cx="1011687" cy="893720"/>
            </a:xfrm>
          </p:grpSpPr>
          <p:pic>
            <p:nvPicPr>
              <p:cNvPr id="17" name="Picture 16" descr="Lunar Flashlight">
                <a:extLst>
                  <a:ext uri="{FF2B5EF4-FFF2-40B4-BE49-F238E27FC236}">
                    <a16:creationId xmlns:a16="http://schemas.microsoft.com/office/drawing/2014/main" id="{24AC1AB5-BEDE-FB43-B6DF-A34A529A710A}"/>
                  </a:ext>
                </a:extLst>
              </p:cNvPr>
              <p:cNvPicPr>
                <a:picLocks noChangeArrowheads="1"/>
              </p:cNvPicPr>
              <p:nvPr/>
            </p:nvPicPr>
            <p:blipFill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0107" y="2696444"/>
                <a:ext cx="685800" cy="68580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9DABCB7-962F-C543-8B9B-75297FBC7E96}"/>
                  </a:ext>
                </a:extLst>
              </p:cNvPr>
              <p:cNvSpPr txBox="1"/>
              <p:nvPr/>
            </p:nvSpPr>
            <p:spPr>
              <a:xfrm>
                <a:off x="7927164" y="3405498"/>
                <a:ext cx="101168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chemeClr val="bg1"/>
                    </a:solidFill>
                  </a:rPr>
                  <a:t>Lunar</a:t>
                </a:r>
                <a:r>
                  <a:rPr lang="en-US" sz="1200" b="1" dirty="0"/>
                  <a:t> </a:t>
                </a:r>
                <a:r>
                  <a:rPr lang="en-US" sz="1200" b="1" dirty="0">
                    <a:solidFill>
                      <a:schemeClr val="bg1"/>
                    </a:solidFill>
                  </a:rPr>
                  <a:t>Flashlight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45A38C78-CF07-ED43-9C69-A83938B37E5D}"/>
                </a:ext>
              </a:extLst>
            </p:cNvPr>
            <p:cNvGrpSpPr/>
            <p:nvPr/>
          </p:nvGrpSpPr>
          <p:grpSpPr>
            <a:xfrm>
              <a:off x="8090107" y="3683756"/>
              <a:ext cx="685800" cy="893720"/>
              <a:chOff x="8090107" y="3683756"/>
              <a:chExt cx="685800" cy="893720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81737705-7AA3-3242-9F70-13E0F67329AB}"/>
                  </a:ext>
                </a:extLst>
              </p:cNvPr>
              <p:cNvPicPr>
                <a:picLocks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090107" y="3683756"/>
                <a:ext cx="685800" cy="68580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</p:pic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916A9AD-ED6B-2B40-BAC2-C658CC3FF10E}"/>
                  </a:ext>
                </a:extLst>
              </p:cNvPr>
              <p:cNvSpPr txBox="1"/>
              <p:nvPr/>
            </p:nvSpPr>
            <p:spPr>
              <a:xfrm>
                <a:off x="8273508" y="4392810"/>
                <a:ext cx="318998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chemeClr val="bg1"/>
                    </a:solidFill>
                  </a:rPr>
                  <a:t>CuSP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C47DF33-26BB-464E-9B80-284E715D8BCD}"/>
                </a:ext>
              </a:extLst>
            </p:cNvPr>
            <p:cNvGrpSpPr/>
            <p:nvPr/>
          </p:nvGrpSpPr>
          <p:grpSpPr>
            <a:xfrm>
              <a:off x="8090107" y="5658380"/>
              <a:ext cx="685800" cy="893720"/>
              <a:chOff x="8090107" y="5658380"/>
              <a:chExt cx="685800" cy="893720"/>
            </a:xfrm>
          </p:grpSpPr>
          <p:pic>
            <p:nvPicPr>
              <p:cNvPr id="23" name="Picture 4" descr="NEAScout">
                <a:extLst>
                  <a:ext uri="{FF2B5EF4-FFF2-40B4-BE49-F238E27FC236}">
                    <a16:creationId xmlns:a16="http://schemas.microsoft.com/office/drawing/2014/main" id="{23B9E5B4-BD67-CB44-B63C-A7BCB0CB86B2}"/>
                  </a:ext>
                </a:extLst>
              </p:cNvPr>
              <p:cNvPicPr>
                <a:picLocks noChangeArrowheads="1"/>
              </p:cNvPicPr>
              <p:nvPr/>
            </p:nvPicPr>
            <p:blipFill>
              <a:blip r:embed="rId1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0107" y="5658380"/>
                <a:ext cx="685800" cy="68580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1BCEA68-5FBC-F54D-B53A-FC5D4471B011}"/>
                  </a:ext>
                </a:extLst>
              </p:cNvPr>
              <p:cNvSpPr txBox="1"/>
              <p:nvPr/>
            </p:nvSpPr>
            <p:spPr>
              <a:xfrm>
                <a:off x="8104103" y="6367433"/>
                <a:ext cx="657809" cy="1846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chemeClr val="bg1"/>
                    </a:solidFill>
                  </a:rPr>
                  <a:t>NEA</a:t>
                </a:r>
                <a:r>
                  <a:rPr lang="en-US" sz="1200" b="1" dirty="0"/>
                  <a:t> </a:t>
                </a:r>
                <a:r>
                  <a:rPr lang="en-US" sz="1200" b="1" dirty="0">
                    <a:solidFill>
                      <a:schemeClr val="bg1"/>
                    </a:solidFill>
                  </a:rPr>
                  <a:t>Scout</a:t>
                </a:r>
              </a:p>
            </p:txBody>
          </p:sp>
        </p:grp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11BCEA68-5FBC-F54D-B53A-FC5D4471B011}"/>
              </a:ext>
            </a:extLst>
          </p:cNvPr>
          <p:cNvSpPr txBox="1"/>
          <p:nvPr/>
        </p:nvSpPr>
        <p:spPr>
          <a:xfrm>
            <a:off x="7193489" y="6362600"/>
            <a:ext cx="68602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200" b="1" dirty="0" err="1">
                <a:solidFill>
                  <a:schemeClr val="bg1"/>
                </a:solidFill>
              </a:rPr>
              <a:t>ArgoMoon</a:t>
            </a:r>
            <a:endParaRPr lang="en-US" sz="1200" b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http://www.argotec.it/online/wp-content/uploads/2016/06/ArgoMoon2.jp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3489" y="5660280"/>
            <a:ext cx="709415" cy="694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31"/>
          <p:cNvSpPr/>
          <p:nvPr/>
        </p:nvSpPr>
        <p:spPr>
          <a:xfrm>
            <a:off x="7175783" y="5668540"/>
            <a:ext cx="721434" cy="67764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068CFF4-EC1B-294D-AC80-20F4E0B9E925}"/>
              </a:ext>
            </a:extLst>
          </p:cNvPr>
          <p:cNvSpPr txBox="1"/>
          <p:nvPr/>
        </p:nvSpPr>
        <p:spPr>
          <a:xfrm>
            <a:off x="223745" y="5950134"/>
            <a:ext cx="627296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80967" indent="-380967">
              <a:buFont typeface="Arial" panose="020B0604020202020204" pitchFamily="34" charset="0"/>
              <a:buChar char="•"/>
            </a:pPr>
            <a:r>
              <a:rPr lang="en-US" sz="1200" dirty="0" err="1"/>
              <a:t>ArgoMoon</a:t>
            </a:r>
            <a:r>
              <a:rPr lang="en-US" sz="1200" dirty="0"/>
              <a:t> is an Italian 6U CubeSat to be injected in a high elliptic – high apogee orbit. Several Moon fly-bys and imaging of the surface will be performed. </a:t>
            </a:r>
            <a:endParaRPr lang="en-US" sz="1200" b="1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1451FD1-855F-6D4B-B4DB-81F2BF2FA82A}"/>
              </a:ext>
            </a:extLst>
          </p:cNvPr>
          <p:cNvSpPr txBox="1"/>
          <p:nvPr/>
        </p:nvSpPr>
        <p:spPr>
          <a:xfrm>
            <a:off x="4942075" y="4333536"/>
            <a:ext cx="8366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DSS-17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Morehead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1451FD1-855F-6D4B-B4DB-81F2BF2FA82A}"/>
              </a:ext>
            </a:extLst>
          </p:cNvPr>
          <p:cNvSpPr txBox="1"/>
          <p:nvPr/>
        </p:nvSpPr>
        <p:spPr>
          <a:xfrm>
            <a:off x="5318860" y="5250763"/>
            <a:ext cx="7537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DSS-34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Canberra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1451FD1-855F-6D4B-B4DB-81F2BF2FA82A}"/>
              </a:ext>
            </a:extLst>
          </p:cNvPr>
          <p:cNvSpPr txBox="1"/>
          <p:nvPr/>
        </p:nvSpPr>
        <p:spPr>
          <a:xfrm>
            <a:off x="5996115" y="5250763"/>
            <a:ext cx="827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DSS-13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Goldstone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1451FD1-855F-6D4B-B4DB-81F2BF2FA82A}"/>
              </a:ext>
            </a:extLst>
          </p:cNvPr>
          <p:cNvSpPr txBox="1"/>
          <p:nvPr/>
        </p:nvSpPr>
        <p:spPr>
          <a:xfrm>
            <a:off x="6713012" y="4963653"/>
            <a:ext cx="6383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DSS-54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Madrid</a:t>
            </a:r>
          </a:p>
        </p:txBody>
      </p:sp>
    </p:spTree>
    <p:extLst>
      <p:ext uri="{BB962C8B-B14F-4D97-AF65-F5344CB8AC3E}">
        <p14:creationId xmlns:p14="http://schemas.microsoft.com/office/powerpoint/2010/main" val="1657677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9408" y="274130"/>
            <a:ext cx="6985936" cy="43803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Future Considerations for Iris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264" y="1232946"/>
            <a:ext cx="5275372" cy="5033409"/>
          </a:xfrm>
        </p:spPr>
        <p:txBody>
          <a:bodyPr>
            <a:normAutofit fontScale="70000" lnSpcReduction="20000"/>
          </a:bodyPr>
          <a:lstStyle/>
          <a:p>
            <a:r>
              <a:rPr lang="en-US" sz="2900" dirty="0"/>
              <a:t>Other frequency bands (S, </a:t>
            </a:r>
            <a:r>
              <a:rPr lang="en-US" sz="2900" dirty="0" err="1"/>
              <a:t>Ka</a:t>
            </a:r>
            <a:r>
              <a:rPr lang="en-US" sz="2900" dirty="0"/>
              <a:t>)</a:t>
            </a:r>
          </a:p>
          <a:p>
            <a:endParaRPr lang="en-US" sz="2900" dirty="0"/>
          </a:p>
          <a:p>
            <a:r>
              <a:rPr lang="en-US" sz="2900" dirty="0"/>
              <a:t>Low-Density Parity-Check (LDCP) code</a:t>
            </a:r>
          </a:p>
          <a:p>
            <a:pPr lvl="1"/>
            <a:r>
              <a:rPr lang="en-US" sz="2500" dirty="0"/>
              <a:t>More efficient on relatively large code rates (e.g. 3/4, 5/6, 7/8) than Turbo codes</a:t>
            </a:r>
          </a:p>
          <a:p>
            <a:endParaRPr lang="en-US" sz="2900" dirty="0"/>
          </a:p>
          <a:p>
            <a:r>
              <a:rPr lang="en-US" sz="2900" dirty="0"/>
              <a:t>Reliable space-link protocols for relay functionality (CCSDS Prox-1 protocol)</a:t>
            </a:r>
          </a:p>
          <a:p>
            <a:endParaRPr lang="en-US" sz="2900" dirty="0"/>
          </a:p>
          <a:p>
            <a:r>
              <a:rPr lang="en-US" sz="2900" dirty="0"/>
              <a:t>Delay/Disruption Tolerant Networking</a:t>
            </a:r>
          </a:p>
          <a:p>
            <a:pPr marL="0" indent="0">
              <a:buNone/>
            </a:pPr>
            <a:endParaRPr lang="en-US" sz="2900" dirty="0"/>
          </a:p>
          <a:p>
            <a:r>
              <a:rPr lang="en-US" sz="2900" dirty="0" err="1"/>
              <a:t>SpaceWire</a:t>
            </a:r>
            <a:r>
              <a:rPr lang="en-US" sz="2900" dirty="0"/>
              <a:t> interface for high-rate data transfers to S/C C&amp;DH unit</a:t>
            </a:r>
          </a:p>
          <a:p>
            <a:endParaRPr lang="en-US" sz="2900" dirty="0"/>
          </a:p>
          <a:p>
            <a:r>
              <a:rPr lang="en-US" sz="2900" dirty="0"/>
              <a:t>Higher efficiency SSPA</a:t>
            </a:r>
          </a:p>
          <a:p>
            <a:pPr lvl="1"/>
            <a:r>
              <a:rPr lang="en-US" sz="2600" dirty="0"/>
              <a:t>Lower DC power in general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6F0468D6-51AA-42C8-8BEA-5150B791FDDB}" type="slidenum">
              <a:rPr lang="en-US" smtClean="0"/>
              <a:t>19</a:t>
            </a:fld>
            <a:endParaRPr lang="en-US"/>
          </a:p>
        </p:txBody>
      </p:sp>
      <p:pic>
        <p:nvPicPr>
          <p:cNvPr id="3074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" t="3430" r="6920" b="6184"/>
          <a:stretch>
            <a:fillRect/>
          </a:stretch>
        </p:blipFill>
        <p:spPr bwMode="auto">
          <a:xfrm rot="5400000">
            <a:off x="7079279" y="2010071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7634" y="3749651"/>
            <a:ext cx="17907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660159" y="2226469"/>
            <a:ext cx="131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TRL-4 </a:t>
            </a:r>
            <a:r>
              <a:rPr lang="en-US" sz="1400" dirty="0" err="1">
                <a:solidFill>
                  <a:schemeClr val="bg1"/>
                </a:solidFill>
              </a:rPr>
              <a:t>Ka</a:t>
            </a:r>
            <a:r>
              <a:rPr lang="en-US" sz="1400" dirty="0">
                <a:solidFill>
                  <a:schemeClr val="bg1"/>
                </a:solidFill>
              </a:rPr>
              <a:t>- (and S-) Band exciter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98284" y="4226343"/>
            <a:ext cx="131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TRL-4 UHF exciter  </a:t>
            </a:r>
          </a:p>
        </p:txBody>
      </p:sp>
      <p:sp>
        <p:nvSpPr>
          <p:cNvPr id="6" name="Rectangle 5"/>
          <p:cNvSpPr/>
          <p:nvPr/>
        </p:nvSpPr>
        <p:spPr>
          <a:xfrm>
            <a:off x="8424307" y="3587621"/>
            <a:ext cx="685800" cy="169565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8286749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BFA9CC2-EF64-AC47-BD92-282D5E7C1A7B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AB198F2-B83F-B648-827A-43046B4A92B6}"/>
              </a:ext>
            </a:extLst>
          </p:cNvPr>
          <p:cNvSpPr txBox="1">
            <a:spLocks/>
          </p:cNvSpPr>
          <p:nvPr/>
        </p:nvSpPr>
        <p:spPr>
          <a:xfrm>
            <a:off x="816621" y="2614829"/>
            <a:ext cx="7772400" cy="13645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Backup</a:t>
            </a:r>
            <a:endParaRPr lang="en-US" sz="44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8216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/>
          <p:cNvGrpSpPr/>
          <p:nvPr/>
        </p:nvGrpSpPr>
        <p:grpSpPr>
          <a:xfrm>
            <a:off x="6934851" y="1771249"/>
            <a:ext cx="2128860" cy="2813247"/>
            <a:chOff x="6934851" y="1107221"/>
            <a:chExt cx="2128860" cy="2813247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438786">
              <a:off x="6956146" y="1107221"/>
              <a:ext cx="647846" cy="647846"/>
            </a:xfrm>
            <a:prstGeom prst="rect">
              <a:avLst/>
            </a:prstGeom>
          </p:spPr>
        </p:pic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7838786">
              <a:off x="8352446" y="3016396"/>
              <a:ext cx="491803" cy="5674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1" name="Lightning Bolt 30"/>
            <p:cNvSpPr/>
            <p:nvPr/>
          </p:nvSpPr>
          <p:spPr>
            <a:xfrm rot="7085665">
              <a:off x="7865229" y="2835407"/>
              <a:ext cx="153213" cy="572014"/>
            </a:xfrm>
            <a:prstGeom prst="lightningBol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3" name="Picture 2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9739803">
              <a:off x="7165146" y="2905760"/>
              <a:ext cx="491803" cy="5674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4" name="TextBox 33"/>
            <p:cNvSpPr txBox="1"/>
            <p:nvPr/>
          </p:nvSpPr>
          <p:spPr>
            <a:xfrm>
              <a:off x="8135252" y="3612691"/>
              <a:ext cx="9284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INSPIRE-B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 rot="1197764">
              <a:off x="7599426" y="2816252"/>
              <a:ext cx="74333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Crosslink</a:t>
              </a:r>
            </a:p>
          </p:txBody>
        </p:sp>
        <p:cxnSp>
          <p:nvCxnSpPr>
            <p:cNvPr id="36" name="Straight Arrow Connector 35"/>
            <p:cNvCxnSpPr/>
            <p:nvPr/>
          </p:nvCxnSpPr>
          <p:spPr>
            <a:xfrm flipH="1" flipV="1">
              <a:off x="7324931" y="1411521"/>
              <a:ext cx="1085956" cy="1639243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>
              <a:stCxn id="33" idx="2"/>
            </p:cNvCxnSpPr>
            <p:nvPr/>
          </p:nvCxnSpPr>
          <p:spPr>
            <a:xfrm flipH="1" flipV="1">
              <a:off x="7272199" y="1415567"/>
              <a:ext cx="52732" cy="1503578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 rot="3258189">
              <a:off x="7647480" y="2091001"/>
              <a:ext cx="757901" cy="2030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</a:rPr>
                <a:t>Up/Downlink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 rot="5208314">
              <a:off x="7073051" y="2073965"/>
              <a:ext cx="757901" cy="2030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</a:rPr>
                <a:t>Up/Downlink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934851" y="3459086"/>
              <a:ext cx="9412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INSPIRE-A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143" y="167508"/>
            <a:ext cx="6985936" cy="438037"/>
          </a:xfrm>
        </p:spPr>
        <p:txBody>
          <a:bodyPr>
            <a:normAutofit fontScale="90000"/>
          </a:bodyPr>
          <a:lstStyle/>
          <a:p>
            <a:r>
              <a:rPr lang="en-US" dirty="0"/>
              <a:t>Deep-Space Missions Used/Using Iris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BFA9CC2-EF64-AC47-BD92-282D5E7C1A7B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3661336" y="2075549"/>
            <a:ext cx="2994727" cy="179639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tx1"/>
                </a:solidFill>
              </a:rPr>
              <a:t>INSPIRE Mission Concept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Provide reduced size/cost components to enable 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a new class of interplanetary explorers</a:t>
            </a:r>
            <a:endParaRPr lang="en-US" sz="1600" dirty="0">
              <a:solidFill>
                <a:schemeClr val="tx1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59032" y="959674"/>
            <a:ext cx="7419047" cy="369332"/>
            <a:chOff x="97718" y="4319690"/>
            <a:chExt cx="6130730" cy="369332"/>
          </a:xfrm>
        </p:grpSpPr>
        <p:sp>
          <p:nvSpPr>
            <p:cNvPr id="17" name="TextBox 16"/>
            <p:cNvSpPr txBox="1"/>
            <p:nvPr/>
          </p:nvSpPr>
          <p:spPr>
            <a:xfrm>
              <a:off x="97718" y="4319690"/>
              <a:ext cx="12696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6600"/>
                  </a:solidFill>
                  <a:latin typeface="Eurostile"/>
                  <a:cs typeface="Eurostile"/>
                </a:rPr>
                <a:t>INSPIRE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00325" y="4365857"/>
              <a:ext cx="52281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>
                  <a:solidFill>
                    <a:schemeClr val="bg1"/>
                  </a:solidFill>
                  <a:latin typeface="Eurostile"/>
                  <a:cs typeface="Eurostile"/>
                </a:rPr>
                <a:t>Interplanetary Nano Spacecraft Pathfinder in a Relevant Environment (2014)</a:t>
              </a:r>
            </a:p>
          </p:txBody>
        </p:sp>
      </p:grpSp>
      <p:pic>
        <p:nvPicPr>
          <p:cNvPr id="24" name="Picture 23" descr="INSPIRE_Poster.gif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598" t="8852" r="4845" b="12116"/>
          <a:stretch/>
        </p:blipFill>
        <p:spPr>
          <a:xfrm>
            <a:off x="276862" y="2075549"/>
            <a:ext cx="3188049" cy="18003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566500" y="3875849"/>
            <a:ext cx="10297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INSPIRE-A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027617" y="3875849"/>
            <a:ext cx="10297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INSPIRE-B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833228" y="4208727"/>
            <a:ext cx="2239609" cy="233630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 rot="900000">
            <a:off x="7493946" y="3785351"/>
            <a:ext cx="93968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Lithium UHF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1DD7D58-ED50-9444-8EE4-AF505DAE3429}"/>
              </a:ext>
            </a:extLst>
          </p:cNvPr>
          <p:cNvSpPr txBox="1"/>
          <p:nvPr/>
        </p:nvSpPr>
        <p:spPr>
          <a:xfrm>
            <a:off x="114049" y="5862813"/>
            <a:ext cx="8763251" cy="33855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(Did not Launch; before a flight could be arranged, the goals of INSPIRE became obsolete)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1DD7D58-ED50-9444-8EE4-AF505DAE3429}"/>
              </a:ext>
            </a:extLst>
          </p:cNvPr>
          <p:cNvSpPr txBox="1"/>
          <p:nvPr/>
        </p:nvSpPr>
        <p:spPr>
          <a:xfrm>
            <a:off x="209550" y="4419929"/>
            <a:ext cx="86677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INSPIRE was funded by NASA's Planetary Science Division (PSD) as a collaboration between the Jet Propulsion Laboratory (JPL), California Polytechnic-San Luis Obispo (</a:t>
            </a:r>
            <a:r>
              <a:rPr lang="en-US" sz="1600" b="1" dirty="0" err="1">
                <a:solidFill>
                  <a:schemeClr val="bg1"/>
                </a:solidFill>
              </a:rPr>
              <a:t>CalPoly</a:t>
            </a:r>
            <a:r>
              <a:rPr lang="en-US" sz="1600" b="1" dirty="0">
                <a:solidFill>
                  <a:schemeClr val="bg1"/>
                </a:solidFill>
              </a:rPr>
              <a:t>), Goldstone-Apple Valley Radio Telescope (GAVRT), Massachusetts Institute of Technology (MIT), University of California – Los Angeles (UCLA), University of Michigan (</a:t>
            </a:r>
            <a:r>
              <a:rPr lang="en-US" sz="1600" b="1" dirty="0" err="1">
                <a:solidFill>
                  <a:schemeClr val="bg1"/>
                </a:solidFill>
              </a:rPr>
              <a:t>UMich</a:t>
            </a:r>
            <a:r>
              <a:rPr lang="en-US" sz="1600" b="1" dirty="0">
                <a:solidFill>
                  <a:schemeClr val="bg1"/>
                </a:solidFill>
              </a:rPr>
              <a:t>), and University of Texas-Austin (</a:t>
            </a:r>
            <a:r>
              <a:rPr lang="en-US" sz="1600" b="1" dirty="0" err="1">
                <a:solidFill>
                  <a:schemeClr val="bg1"/>
                </a:solidFill>
              </a:rPr>
              <a:t>UTexas</a:t>
            </a:r>
            <a:r>
              <a:rPr lang="en-US" sz="1600" b="1" dirty="0">
                <a:solidFill>
                  <a:schemeClr val="bg1"/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2433083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115998</TotalTime>
  <Words>2992</Words>
  <Application>Microsoft Macintosh PowerPoint</Application>
  <PresentationFormat>On-screen Show (4:3)</PresentationFormat>
  <Paragraphs>578</Paragraphs>
  <Slides>21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Eurostile</vt:lpstr>
      <vt:lpstr>Stencil</vt:lpstr>
      <vt:lpstr>Times New Roman</vt:lpstr>
      <vt:lpstr>Office Theme</vt:lpstr>
      <vt:lpstr>Iris Deep-Space Transponder for Artemis-1 Payloads</vt:lpstr>
      <vt:lpstr>Outline</vt:lpstr>
      <vt:lpstr>What is in the name Iris (Iρις)</vt:lpstr>
      <vt:lpstr>Iris Transponder Evolution History</vt:lpstr>
      <vt:lpstr>Artemis-1 Iris (V2.1)</vt:lpstr>
      <vt:lpstr>Iris Generational Specification Summary</vt:lpstr>
      <vt:lpstr>High Level Hardware Overview</vt:lpstr>
      <vt:lpstr>Software Specs / Architecture</vt:lpstr>
      <vt:lpstr>Available Modes and Some Configuration Parameters</vt:lpstr>
      <vt:lpstr>Overview of Iris V 2.2 Features</vt:lpstr>
      <vt:lpstr>Over The Air Update (OTAU) Summary</vt:lpstr>
      <vt:lpstr>Pseudo-Noise (PN) Delta DOR1 Tests</vt:lpstr>
      <vt:lpstr>     PN Regenerative Ranging2 </vt:lpstr>
      <vt:lpstr>       Downlink Telemetry Tests</vt:lpstr>
      <vt:lpstr>Uplink Performance</vt:lpstr>
      <vt:lpstr>                                    Beacon Mode</vt:lpstr>
      <vt:lpstr>MarCO Mission Overview (2018)</vt:lpstr>
      <vt:lpstr>6 Artmeis-1 CubeSats Using Iris (2020~)</vt:lpstr>
      <vt:lpstr>Future Considerations for Iris  </vt:lpstr>
      <vt:lpstr>PowerPoint Presentation</vt:lpstr>
      <vt:lpstr>Deep-Space Missions Used/Using Iris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Iris V2 Peer Review</dc:title>
  <dc:creator>Kobayashi, Masatoshi M (337D)</dc:creator>
  <cp:lastModifiedBy>Microsoft Office User</cp:lastModifiedBy>
  <cp:revision>1819</cp:revision>
  <cp:lastPrinted>2015-02-26T01:27:37Z</cp:lastPrinted>
  <dcterms:created xsi:type="dcterms:W3CDTF">2012-08-31T19:12:38Z</dcterms:created>
  <dcterms:modified xsi:type="dcterms:W3CDTF">2020-05-06T22:48:19Z</dcterms:modified>
</cp:coreProperties>
</file>