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71" r:id="rId3"/>
    <p:sldMasterId id="2147483783" r:id="rId4"/>
    <p:sldMasterId id="2147483807" r:id="rId5"/>
    <p:sldMasterId id="2147483813" r:id="rId6"/>
    <p:sldMasterId id="2147483816" r:id="rId7"/>
    <p:sldMasterId id="2147483834" r:id="rId8"/>
  </p:sldMasterIdLst>
  <p:notesMasterIdLst>
    <p:notesMasterId r:id="rId25"/>
  </p:notesMasterIdLst>
  <p:sldIdLst>
    <p:sldId id="274" r:id="rId9"/>
    <p:sldId id="266" r:id="rId10"/>
    <p:sldId id="303" r:id="rId11"/>
    <p:sldId id="264" r:id="rId12"/>
    <p:sldId id="267" r:id="rId13"/>
    <p:sldId id="298" r:id="rId14"/>
    <p:sldId id="513" r:id="rId15"/>
    <p:sldId id="305" r:id="rId16"/>
    <p:sldId id="308" r:id="rId17"/>
    <p:sldId id="524" r:id="rId18"/>
    <p:sldId id="272" r:id="rId19"/>
    <p:sldId id="301" r:id="rId20"/>
    <p:sldId id="260" r:id="rId21"/>
    <p:sldId id="282" r:id="rId22"/>
    <p:sldId id="283" r:id="rId23"/>
    <p:sldId id="291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4F4"/>
    <a:srgbClr val="5A4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7C95-B8A8-4912-8FD6-C37CC53BEEE5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65F9-40E9-40AB-9AEE-4EF593476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6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1112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79A0B-EAEB-44B1-9C63-079F0713C66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29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  <p:sp>
        <p:nvSpPr>
          <p:cNvPr id="5124" name="Slide Number Placeholder 3"/>
          <p:cNvSpPr txBox="1">
            <a:spLocks noGrp="1"/>
          </p:cNvSpPr>
          <p:nvPr/>
        </p:nvSpPr>
        <p:spPr bwMode="auto">
          <a:xfrm>
            <a:off x="3915968" y="8672710"/>
            <a:ext cx="2942032" cy="458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3163" tIns="46581" rIns="93163" bIns="46581" anchor="b"/>
          <a:lstStyle/>
          <a:p>
            <a:pPr algn="r" defTabSz="928688"/>
            <a:fld id="{3992166F-8310-4208-ADEC-F2DF7DDA3FE6}" type="slidenum">
              <a:rPr lang="en-US">
                <a:solidFill>
                  <a:prstClr val="black"/>
                </a:solidFill>
                <a:latin typeface="Times New Roman" charset="0"/>
              </a:rPr>
              <a:pPr algn="r" defTabSz="928688"/>
              <a:t>15</a:t>
            </a:fld>
            <a:endParaRPr lang="en-US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5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B439-4F09-462D-81E8-C34664AAC7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9015-922C-4F96-B1CE-0CE7BDD8B0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AF61-B8A0-4B6F-8CC6-1FFC29C244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8EDE9-BB62-4FD2-9E01-637CCB6E5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6768-BA40-440F-8C26-9461E5F10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F81DA-8A51-490F-96EB-A22D122513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78F2-9F85-4429-805A-6E5FC65E7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4263-0569-4378-975C-7B43DAC2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27082-FEC1-4BB5-99BF-E18550350D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53E24-4620-4575-82C3-FF03D7A84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FFF-59CB-452D-8DAD-984EFBAAD1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14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23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09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4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32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69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42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196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92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823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2483314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20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53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5279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06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05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90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3232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185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75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2965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27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175688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421063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6201363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defTabSz="455242">
              <a:defRPr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1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BAC055-0602-4187-81AB-A86821FD23B3}" type="datetime1">
              <a:rPr lang="en-US" smtClean="0"/>
              <a:t>5/5/20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867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4883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0968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6760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9980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1910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18293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08608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868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954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3310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169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6804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239856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8935043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1765970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1945372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0865881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1396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1954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653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575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5042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3803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8210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28882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9741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6420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4100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0630073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3697175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590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19500899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62667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66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CE79-F931-4AB6-96F1-BB4A8A5ACEE6}" type="datetimeFigureOut">
              <a:rPr lang="en-US" smtClean="0"/>
              <a:pPr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B1E9845-0A1D-4BCD-9BE0-4E15D7F7490B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61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81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3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AES_logo_fin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491" y="117471"/>
            <a:ext cx="813509" cy="610132"/>
          </a:xfrm>
          <a:prstGeom prst="rect">
            <a:avLst/>
          </a:prstGeom>
        </p:spPr>
      </p:pic>
      <p:sp>
        <p:nvSpPr>
          <p:cNvPr id="3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algn="r" defTabSz="455242">
              <a:defRPr sz="1000"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3726382" y="6477000"/>
            <a:ext cx="1640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FY17 - AES Mid-Year</a:t>
            </a:r>
          </a:p>
        </p:txBody>
      </p:sp>
      <p:sp>
        <p:nvSpPr>
          <p:cNvPr id="37" name="Date Placeholder 11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D01731D4-200B-437D-9F05-42269A8CA6DB}" type="datetime1">
              <a:rPr lang="en-US" smtClean="0"/>
              <a:t>5/5/20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3367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1" r:id="rId14"/>
    <p:sldLayoutId id="2147483832" r:id="rId15"/>
    <p:sldLayoutId id="2147483833" r:id="rId16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BD41-9692-4A4A-B924-BF308F26E442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9862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www.moreheadstate.edu/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headstate.edu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2.wdp"/><Relationship Id="rId7" Type="http://schemas.openxmlformats.org/officeDocument/2006/relationships/image" Target="../media/image25.jpeg"/><Relationship Id="rId12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4.emf"/><Relationship Id="rId11" Type="http://schemas.openxmlformats.org/officeDocument/2006/relationships/image" Target="../media/image29.png"/><Relationship Id="rId5" Type="http://schemas.microsoft.com/office/2007/relationships/hdphoto" Target="../media/hdphoto3.wdp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4.png"/><Relationship Id="rId5" Type="http://schemas.openxmlformats.org/officeDocument/2006/relationships/image" Target="../media/image25.jpe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2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6" Type="http://schemas.microsoft.com/office/2007/relationships/hdphoto" Target="../media/hdphoto6.wdp"/><Relationship Id="rId5" Type="http://schemas.openxmlformats.org/officeDocument/2006/relationships/image" Target="../media/image43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ieeexplore.ieee.org/document/8741775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emf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21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16200000">
            <a:off x="6057900" y="2324100"/>
            <a:ext cx="3276600" cy="10668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048000" y="2375027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334000" y="533400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209800" y="457200"/>
            <a:ext cx="685800" cy="977772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5715000" y="2362200"/>
            <a:ext cx="685800" cy="9906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218646" y="3776458"/>
            <a:ext cx="6076421" cy="430183"/>
          </a:xfrm>
        </p:spPr>
        <p:txBody>
          <a:bodyPr/>
          <a:lstStyle/>
          <a:p>
            <a:r>
              <a:rPr lang="en-US" sz="1800" dirty="0"/>
              <a:t>Deep Space Station 17: A University-Operated Affiliated Node on the NASA Deep Space Network Providing Telemetry, Tracking and Command Services for Interplanetary </a:t>
            </a:r>
            <a:r>
              <a:rPr lang="en-US" sz="1800" dirty="0" err="1"/>
              <a:t>SmallSat</a:t>
            </a:r>
            <a:r>
              <a:rPr lang="en-US" sz="1800" dirty="0"/>
              <a:t> Missions</a:t>
            </a:r>
          </a:p>
        </p:txBody>
      </p:sp>
      <p:pic>
        <p:nvPicPr>
          <p:cNvPr id="5" name="Picture 2" descr="Official EA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0" y="5887693"/>
            <a:ext cx="99919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172200"/>
            <a:ext cx="3342135" cy="52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533400" y="5486400"/>
            <a:ext cx="7498993" cy="804438"/>
          </a:xfrm>
        </p:spPr>
        <p:txBody>
          <a:bodyPr/>
          <a:lstStyle/>
          <a:p>
            <a:pPr algn="ctr"/>
            <a:r>
              <a:rPr lang="en-US" sz="1600" dirty="0"/>
              <a:t>Ben Malphrus, Jeff </a:t>
            </a:r>
            <a:r>
              <a:rPr lang="en-US" sz="1600" dirty="0" err="1"/>
              <a:t>Kruth</a:t>
            </a:r>
            <a:r>
              <a:rPr lang="en-US" sz="1600" dirty="0"/>
              <a:t> (MSU)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Tim Pham</a:t>
            </a:r>
            <a:r>
              <a:rPr lang="en-US" sz="1600" dirty="0"/>
              <a:t>, Jay Wyatt, (JPL)</a:t>
            </a:r>
          </a:p>
        </p:txBody>
      </p:sp>
      <p:pic>
        <p:nvPicPr>
          <p:cNvPr id="8" name="Picture 4" descr="C:\Users\SSCDIR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499706" cy="310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6362" y="135742"/>
            <a:ext cx="2620973" cy="175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3267" y="499997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Interplanetary Small Satellite Conference</a:t>
            </a:r>
            <a:endParaRPr lang="en-US" sz="500" dirty="0">
              <a:latin typeface="Calibri" pitchFamily="34" charset="0"/>
            </a:endParaRPr>
          </a:p>
          <a:p>
            <a:r>
              <a:rPr lang="en-US" sz="1400" dirty="0">
                <a:latin typeface="Calibri" pitchFamily="34" charset="0"/>
              </a:rPr>
              <a:t>May 11, 2020</a:t>
            </a:r>
          </a:p>
        </p:txBody>
      </p:sp>
      <p:pic>
        <p:nvPicPr>
          <p:cNvPr id="13" name="Picture 12" descr="CDSCC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363" y="76200"/>
            <a:ext cx="2738437" cy="16732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4" name="Picture 13" descr="mdsc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884612"/>
            <a:ext cx="2741612" cy="16779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5" name="Picture 14" descr="GDSCC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990725"/>
            <a:ext cx="2741612" cy="1666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6" name="Picture 4" descr="D2008_0924_R0027sm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018916"/>
            <a:ext cx="2438400" cy="16221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3917029" y="5846181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64799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54276" name="Picture 4" descr="New_Antenna_and_Night_Sky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-228600"/>
            <a:ext cx="91440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52400" y="4648200"/>
            <a:ext cx="8991600" cy="205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Conceived and by MSU faculty with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NASA assistance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Dual Purpose Instrument</a:t>
            </a: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Ground Station for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Smallsats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Radio Telescope for Astronomy Research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Built and Installed by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VertexRSI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(General Dynamics)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Operational in 2006- has supported LRO, ISEE-3, Planet Labs,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KySpace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Program Funded by AES in 2016 to Upgrade the 21 m Toward DSN Compatibility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9400" y="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21 Meter Space Tracking Antenna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at Morehead State University</a:t>
            </a:r>
          </a:p>
        </p:txBody>
      </p:sp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079" y="6554409"/>
            <a:ext cx="2802241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6DBB2F-1FAD-43C2-B6D2-5EF566F27A19}"/>
              </a:ext>
            </a:extLst>
          </p:cNvPr>
          <p:cNvSpPr txBox="1"/>
          <p:nvPr/>
        </p:nvSpPr>
        <p:spPr>
          <a:xfrm>
            <a:off x="6518030" y="4734479"/>
            <a:ext cx="228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Recently provided tracking support to JPL’s </a:t>
            </a:r>
            <a:r>
              <a:rPr lang="en-US" b="1" dirty="0" err="1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Asteria</a:t>
            </a:r>
            <a:r>
              <a:rPr lang="en-US" b="1" dirty="0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 Mission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76803" name="Picture 3" descr="Fo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52400" y="4648200"/>
            <a:ext cx="87249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 Morehead State University Ground Station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Relatively Quiet RFI Environment in Eastern Kentucky 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21 m Ground Station (few in the US large enough for DSN Work)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Staff Experienced in Mission Operations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Experienced RF and Telecom Engineers and Scientists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Talented, Intrepid Students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99504" y="4756368"/>
            <a:ext cx="2177796" cy="183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59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IMG3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677400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696200" cy="914400"/>
          </a:xfrm>
        </p:spPr>
        <p:txBody>
          <a:bodyPr/>
          <a:lstStyle/>
          <a:p>
            <a:pPr eaLnBrk="1" hangingPunct="1"/>
            <a:r>
              <a:rPr lang="en-US"/>
              <a:t>21 M Operations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5105400" cy="4302125"/>
          </a:xfrm>
        </p:spPr>
        <p:txBody>
          <a:bodyPr>
            <a:normAutofit/>
          </a:bodyPr>
          <a:lstStyle/>
          <a:p>
            <a:pPr marL="469900" indent="-469900"/>
            <a:r>
              <a:rPr lang="en-US" sz="2800" dirty="0">
                <a:solidFill>
                  <a:srgbClr val="292929"/>
                </a:solidFill>
              </a:rPr>
              <a:t>Satellite Ground Station for Morehead State </a:t>
            </a:r>
            <a:r>
              <a:rPr lang="en-US" sz="2800" dirty="0" err="1">
                <a:solidFill>
                  <a:srgbClr val="292929"/>
                </a:solidFill>
              </a:rPr>
              <a:t>SmallSat</a:t>
            </a:r>
            <a:r>
              <a:rPr lang="en-US" sz="2800" dirty="0">
                <a:solidFill>
                  <a:srgbClr val="292929"/>
                </a:solidFill>
              </a:rPr>
              <a:t> Missions and Others</a:t>
            </a:r>
          </a:p>
          <a:p>
            <a:pPr marL="469900" indent="-469900"/>
            <a:r>
              <a:rPr lang="en-US" sz="2800" dirty="0">
                <a:solidFill>
                  <a:srgbClr val="C00000"/>
                </a:solidFill>
              </a:rPr>
              <a:t>JPL ASTERIA Ground Station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Radio Telescope Mode for Research in Astrophysics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Test-Bed for Experimental Communication Systems</a:t>
            </a: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3600" dirty="0">
              <a:solidFill>
                <a:srgbClr val="29292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Antenna_45_Degree_with labels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11113" y="0"/>
            <a:ext cx="56220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2" name="Text Box 26"/>
          <p:cNvSpPr txBox="1">
            <a:spLocks noChangeArrowheads="1"/>
          </p:cNvSpPr>
          <p:nvPr/>
        </p:nvSpPr>
        <p:spPr bwMode="auto">
          <a:xfrm>
            <a:off x="6246701" y="281613"/>
            <a:ext cx="2082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Calibri" pitchFamily="34" charset="0"/>
              </a:rPr>
              <a:t>21 M Overview</a:t>
            </a:r>
          </a:p>
        </p:txBody>
      </p:sp>
      <p:graphicFrame>
        <p:nvGraphicFramePr>
          <p:cNvPr id="6" name="Group 2"/>
          <p:cNvGraphicFramePr>
            <a:graphicFrameLocks noGrp="1"/>
          </p:cNvGraphicFramePr>
          <p:nvPr/>
        </p:nvGraphicFramePr>
        <p:xfrm>
          <a:off x="5334000" y="914400"/>
          <a:ext cx="3657600" cy="554164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Measured Values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Slew Velocity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3.0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1.6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0.7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Acceleration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Travel Range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269.8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to 90.3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 Range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90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Pointing Accuracy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0.005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Tracking Accuracy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0.0004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Aperture </a:t>
                      </a:r>
                      <a:r>
                        <a:rPr kumimoji="0" lang="fr-FR" sz="1400" b="1" i="0" u="none" strike="noStrike" cap="none" normalizeH="0" baseline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Efficiency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(L/Ku)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0.653/0.563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Surface Tolerance @ 35 mph wind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0.020” RMS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74" y="6341390"/>
            <a:ext cx="2410842" cy="516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0894" y="55815"/>
            <a:ext cx="7542212" cy="609600"/>
          </a:xfrm>
        </p:spPr>
        <p:txBody>
          <a:bodyPr/>
          <a:lstStyle/>
          <a:p>
            <a:r>
              <a:rPr lang="en-US" dirty="0"/>
              <a:t>AES Program: 21 m DSN Station (DSS-17)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268150"/>
              </p:ext>
            </p:extLst>
          </p:nvPr>
        </p:nvGraphicFramePr>
        <p:xfrm>
          <a:off x="152400" y="914401"/>
          <a:ext cx="8839200" cy="5401734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+mn-lt"/>
                        </a:rPr>
                        <a:t>Project Description and Objectives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Demonstrate a cost-effective process for expanding DSN capabilities by utilizing non-NASA assets to provide communication and navigation services to small spacecraft missions to the Moon and inner solar system, thereby enabling interplanetary research with small spacecraft platforms.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050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Technical Approach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Develop and implement a strategy to transfer Deep Space Network (DSN) processes and protocols to the MSU 21 m antenna system to enable integration into the DSN as an auxiliary station to support small spacecraft missions. 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deep space communications, tracking and navigation techniques as well as adoption of CCSDS standards.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systems upgrades, conduct tests/demonstrations, and transition to an operational capability.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Benefits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 test-case for other non-NASA ground stations to provide auxiliary deep space navigation and tracking support for small spacecraft missions.  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Develops an 2020 timeframe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Transparent</a:t>
                      </a:r>
                      <a:r>
                        <a:rPr lang="en-US" sz="140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to Missions Being Supported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 DSN Compatibility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Scheduled by DSN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CCSDS-SLE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DSN Tracking and Ranging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Lunar, NEA, Lagrange Point Missions at 64-256 kbps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3" descr="C:\Users\Ben Malphrus\Desktop\SSC Promotional\New 21 Meter Photo cropped..png"/>
          <p:cNvPicPr>
            <a:picLocks noChangeAspect="1" noChangeArrowheads="1"/>
          </p:cNvPicPr>
          <p:nvPr/>
        </p:nvPicPr>
        <p:blipFill rotWithShape="1">
          <a:blip r:embed="rId4" cstate="print"/>
          <a:srcRect t="19595"/>
          <a:stretch/>
        </p:blipFill>
        <p:spPr bwMode="auto">
          <a:xfrm>
            <a:off x="5644486" y="1029046"/>
            <a:ext cx="3347114" cy="3561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28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995ED-8084-064F-93A2-BE60EEF9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11" y="199939"/>
            <a:ext cx="8719309" cy="411062"/>
          </a:xfrm>
        </p:spPr>
        <p:txBody>
          <a:bodyPr/>
          <a:lstStyle/>
          <a:p>
            <a:pPr algn="ctr"/>
            <a:r>
              <a:rPr lang="en-US" b="0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</a:t>
            </a:r>
            <a:r>
              <a:rPr lang="en-US" b="0" dirty="0">
                <a:solidFill>
                  <a:schemeClr val="tx1"/>
                </a:solidFill>
              </a:rPr>
              <a:t>MSU DSS-17 System Architecture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B2104F-17AB-B541-9F90-8AB8EE8C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2067" y="6292936"/>
            <a:ext cx="2057400" cy="365125"/>
          </a:xfrm>
        </p:spPr>
        <p:txBody>
          <a:bodyPr/>
          <a:lstStyle/>
          <a:p>
            <a:pPr defTabSz="390997"/>
            <a:fld id="{F1E51A9F-9D40-144B-9666-6B30B75E8C1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390997"/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9294B1-2DC7-404D-BF8F-F5B52C71155C}"/>
              </a:ext>
            </a:extLst>
          </p:cNvPr>
          <p:cNvSpPr txBox="1"/>
          <p:nvPr/>
        </p:nvSpPr>
        <p:spPr>
          <a:xfrm>
            <a:off x="604533" y="6184732"/>
            <a:ext cx="1611683" cy="35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1993">
              <a:defRPr/>
            </a:pPr>
            <a:r>
              <a:rPr lang="en-US" sz="848" dirty="0">
                <a:solidFill>
                  <a:prstClr val="black"/>
                </a:solidFill>
                <a:latin typeface="Calibri"/>
              </a:rPr>
              <a:t>Morehead State University Mission Operations Center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90BB38F-371E-4ADA-A59D-FB46D503269A}"/>
              </a:ext>
            </a:extLst>
          </p:cNvPr>
          <p:cNvGrpSpPr/>
          <p:nvPr/>
        </p:nvGrpSpPr>
        <p:grpSpPr>
          <a:xfrm>
            <a:off x="517645" y="1211231"/>
            <a:ext cx="8122839" cy="4973501"/>
            <a:chOff x="559549" y="1246876"/>
            <a:chExt cx="8122839" cy="4973501"/>
          </a:xfrm>
        </p:grpSpPr>
        <p:pic>
          <p:nvPicPr>
            <p:cNvPr id="5" name="Picture 1">
              <a:extLst>
                <a:ext uri="{FF2B5EF4-FFF2-40B4-BE49-F238E27FC236}">
                  <a16:creationId xmlns:a16="http://schemas.microsoft.com/office/drawing/2014/main" id="{7C382BD5-9BD4-9642-A251-99001FDEE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337" y="2427648"/>
              <a:ext cx="6864051" cy="3792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FEA73F-4C73-D24A-9E97-F6E96E183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9761" y="1292789"/>
              <a:ext cx="1229335" cy="1693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1E40C8-116B-BC4F-8EF5-F5FCF331B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l="4864" t="12421" r="4650" b="6737"/>
            <a:stretch/>
          </p:blipFill>
          <p:spPr>
            <a:xfrm>
              <a:off x="2173200" y="1267343"/>
              <a:ext cx="1475840" cy="95368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33A9A99-C7A2-444C-AE2B-DAAF3D074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934" y="3755620"/>
              <a:ext cx="996615" cy="13288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54" descr="E:\SSC Promotional\Labs\Control Room.jpg">
              <a:extLst>
                <a:ext uri="{FF2B5EF4-FFF2-40B4-BE49-F238E27FC236}">
                  <a16:creationId xmlns:a16="http://schemas.microsoft.com/office/drawing/2014/main" id="{DBE879BB-8F5E-C548-8005-F0A23249F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33" y="5338664"/>
              <a:ext cx="1271452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1B9578-F0CB-9C49-8717-DA167711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874" y="1264637"/>
              <a:ext cx="1136674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C410A4-4A3E-2647-A865-2B1867B2B8D1}"/>
                </a:ext>
              </a:extLst>
            </p:cNvPr>
            <p:cNvSpPr txBox="1"/>
            <p:nvPr/>
          </p:nvSpPr>
          <p:spPr>
            <a:xfrm>
              <a:off x="901082" y="5110775"/>
              <a:ext cx="1136674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H- MASER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A4BD21-D4DD-FA42-A0BE-9F38732E87D8}"/>
                </a:ext>
              </a:extLst>
            </p:cNvPr>
            <p:cNvSpPr txBox="1"/>
            <p:nvPr/>
          </p:nvSpPr>
          <p:spPr>
            <a:xfrm>
              <a:off x="5199095" y="1314403"/>
              <a:ext cx="768133" cy="1266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“Lite” Version of DSN Block 6 Exciter System Developed for Morehead State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A364A0C-7BB0-CF4E-AC72-F1BAA5047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572" y="2514080"/>
              <a:ext cx="1136674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FE583B-C437-A34F-B937-7AB826A0C07E}"/>
                </a:ext>
              </a:extLst>
            </p:cNvPr>
            <p:cNvSpPr txBox="1"/>
            <p:nvPr/>
          </p:nvSpPr>
          <p:spPr>
            <a:xfrm>
              <a:off x="559549" y="2163675"/>
              <a:ext cx="1316436" cy="35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Morehead State  21 m Antenna System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AC312-3BDF-5D4F-8606-D325B226169D}"/>
                </a:ext>
              </a:extLst>
            </p:cNvPr>
            <p:cNvSpPr txBox="1"/>
            <p:nvPr/>
          </p:nvSpPr>
          <p:spPr>
            <a:xfrm>
              <a:off x="615572" y="3429662"/>
              <a:ext cx="1316436" cy="35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Updated Cryogenic X-Band Feed</a:t>
              </a:r>
            </a:p>
          </p:txBody>
        </p:sp>
        <p:pic>
          <p:nvPicPr>
            <p:cNvPr id="17" name="Picture 4" descr="Image result for jpl mission control">
              <a:extLst>
                <a:ext uri="{FF2B5EF4-FFF2-40B4-BE49-F238E27FC236}">
                  <a16:creationId xmlns:a16="http://schemas.microsoft.com/office/drawing/2014/main" id="{4DBB537C-1EF5-F643-9501-5C0665D624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1702" y="1246876"/>
              <a:ext cx="2372627" cy="14803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265F3E-10DB-DC48-AB3A-B36AB39EE70C}"/>
                </a:ext>
              </a:extLst>
            </p:cNvPr>
            <p:cNvSpPr txBox="1"/>
            <p:nvPr/>
          </p:nvSpPr>
          <p:spPr>
            <a:xfrm>
              <a:off x="6073801" y="2755001"/>
              <a:ext cx="2431641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Deep Space Operation Center- JPL Mission Control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63267A-6DB7-1C44-A9F7-F87AE2218FD0}"/>
                </a:ext>
              </a:extLst>
            </p:cNvPr>
            <p:cNvSpPr txBox="1"/>
            <p:nvPr/>
          </p:nvSpPr>
          <p:spPr>
            <a:xfrm>
              <a:off x="2173198" y="2188133"/>
              <a:ext cx="1505817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21 m Antenna Control System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AD5F76-2EF2-3B43-B926-407B01495A5A}"/>
                </a:ext>
              </a:extLst>
            </p:cNvPr>
            <p:cNvCxnSpPr>
              <a:cxnSpLocks/>
            </p:cNvCxnSpPr>
            <p:nvPr/>
          </p:nvCxnSpPr>
          <p:spPr>
            <a:xfrm>
              <a:off x="3847887" y="1290995"/>
              <a:ext cx="0" cy="1300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E4C01E-69B7-A44F-9D44-2F1CE630554A}"/>
                </a:ext>
              </a:extLst>
            </p:cNvPr>
            <p:cNvCxnSpPr>
              <a:cxnSpLocks/>
            </p:cNvCxnSpPr>
            <p:nvPr/>
          </p:nvCxnSpPr>
          <p:spPr>
            <a:xfrm>
              <a:off x="5820836" y="1290995"/>
              <a:ext cx="0" cy="2150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62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904429" y="198966"/>
            <a:ext cx="7480917" cy="86783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Enabling Interplanetary </a:t>
            </a:r>
            <a:r>
              <a:rPr lang="en-US" sz="2800" dirty="0" err="1"/>
              <a:t>Smallsat</a:t>
            </a:r>
            <a:r>
              <a:rPr lang="en-US" sz="2800" dirty="0"/>
              <a:t> Ground Support- Toward DSN Compatibility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3" y="6067332"/>
            <a:ext cx="2833047" cy="607082"/>
          </a:xfrm>
          <a:prstGeom prst="rect">
            <a:avLst/>
          </a:prstGeom>
        </p:spPr>
      </p:pic>
      <p:pic>
        <p:nvPicPr>
          <p:cNvPr id="14" name="Picture 14" descr="C:\Users\SSCDIR\Desktop\EASS Logo Updated 01-31-12.png">
            <a:extLst>
              <a:ext uri="{FF2B5EF4-FFF2-40B4-BE49-F238E27FC236}">
                <a16:creationId xmlns:a16="http://schemas.microsoft.com/office/drawing/2014/main" id="{F09B6E05-A2EE-4C2E-BA84-E51313B07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5" y="17568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92204" y="1176043"/>
            <a:ext cx="4359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Incremental Delivery and Testing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4012" y="1718920"/>
          <a:ext cx="7855974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0901">
                  <a:extLst>
                    <a:ext uri="{9D8B030D-6E8A-4147-A177-3AD203B41FA5}">
                      <a16:colId xmlns:a16="http://schemas.microsoft.com/office/drawing/2014/main" val="908037447"/>
                    </a:ext>
                  </a:extLst>
                </a:gridCol>
                <a:gridCol w="5115073">
                  <a:extLst>
                    <a:ext uri="{9D8B030D-6E8A-4147-A177-3AD203B41FA5}">
                      <a16:colId xmlns:a16="http://schemas.microsoft.com/office/drawing/2014/main" val="2264219029"/>
                    </a:ext>
                  </a:extLst>
                </a:gridCol>
              </a:tblGrid>
              <a:tr h="6194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Delivery Increment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Test Focus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6308597"/>
                  </a:ext>
                </a:extLst>
              </a:tr>
              <a:tr h="1238865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DSN-provided</a:t>
                      </a:r>
                      <a:r>
                        <a:rPr lang="en-GB" sz="1400" baseline="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Uplink, Downlink and Data capture &amp; delivery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of command data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and correlation of ranging signal, for both sequential and pseudo-noise ranging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data 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transfer between the uplink and downlink equipment and the Data Capture &amp; Delivery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091013"/>
                  </a:ext>
                </a:extLst>
              </a:tr>
              <a:tr h="82591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Connection to NASA Mission Backbone Network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IP connection (after IT Security scan)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delivery between the MSU DCD and JPL DCD (verifying all routing permissions in the firewall setting, both for MSU &amp;  JPL)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Simulated data flow from DTT (at MSU) to TTD (at JPL)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2728036"/>
                  </a:ext>
                </a:extLst>
              </a:tr>
              <a:tr h="412954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downlink RF equipment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and delivery to JPL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6565281"/>
                  </a:ext>
                </a:extLst>
              </a:tr>
              <a:tr h="1032387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uplink RF equipment and Transmitter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Generation of command data with Transmitter in the loop, with connection from SLE user to MSU Uplink equipment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Correlation of ranging signal, including the Transmitter and LNA components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Radiometric (Doppler/Ranging) data delivery to JPL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3096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26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49369" y="230222"/>
            <a:ext cx="8835896" cy="818139"/>
          </a:xfrm>
        </p:spPr>
        <p:txBody>
          <a:bodyPr>
            <a:normAutofit/>
          </a:bodyPr>
          <a:lstStyle/>
          <a:p>
            <a:r>
              <a:rPr lang="en-US" sz="2639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Detailed </a:t>
            </a:r>
            <a:r>
              <a:rPr lang="en-US" sz="2639" dirty="0">
                <a:solidFill>
                  <a:schemeClr val="tx1"/>
                </a:solidFill>
              </a:rPr>
              <a:t>Project Status and Remaining Tasks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42094" y="997495"/>
            <a:ext cx="5191919" cy="5459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697" b="1" dirty="0">
                <a:solidFill>
                  <a:prstClr val="black"/>
                </a:solidFill>
                <a:latin typeface="Calibri" panose="020F0502020204030204"/>
              </a:rPr>
              <a:t>      </a:t>
            </a:r>
            <a:r>
              <a:rPr lang="en-US" sz="1539" b="1" dirty="0">
                <a:solidFill>
                  <a:prstClr val="black"/>
                </a:solidFill>
                <a:latin typeface="Calibri" panose="020F0502020204030204"/>
              </a:rPr>
              <a:t>  Major Tasks Completed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System Architecture Design Complete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DSN Designation Assigned:  DSS-17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Connection to NASA Backbone Network Complete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DSN Equipment Installed and Tested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Hydrogen MASER in Operation (on semi-permanent loan from MIT)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Antenna Control Systems Tested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All Hardware Complete and Installed: X-Band Feed, </a:t>
            </a:r>
            <a:r>
              <a:rPr lang="en-US" sz="1539" dirty="0" err="1">
                <a:solidFill>
                  <a:prstClr val="black"/>
                </a:solidFill>
                <a:latin typeface="Calibri" panose="020F0502020204030204"/>
              </a:rPr>
              <a:t>kPA</a:t>
            </a: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, DSN Equipment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Station Monitor System Designed and Hardware Installed</a:t>
            </a:r>
          </a:p>
          <a:p>
            <a:pPr marL="430997" lvl="1" defTabSz="390997"/>
            <a:endParaRPr lang="en-US" sz="855" dirty="0">
              <a:solidFill>
                <a:prstClr val="black"/>
              </a:solidFill>
              <a:latin typeface="Calibri" panose="020F0502020204030204"/>
            </a:endParaRPr>
          </a:p>
          <a:p>
            <a:pPr marL="390997" lvl="1" defTabSz="390997"/>
            <a:r>
              <a:rPr lang="en-US" sz="1539" b="1" dirty="0">
                <a:solidFill>
                  <a:prstClr val="black"/>
                </a:solidFill>
                <a:latin typeface="Calibri" panose="020F0502020204030204"/>
              </a:rPr>
              <a:t>Major Tasks Remaining 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Install/Test new gearbox (maintenance activity)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Characterization of System Performance</a:t>
            </a:r>
          </a:p>
          <a:p>
            <a:pPr marL="1091367" lvl="2" indent="-269373" defTabSz="390997">
              <a:buFont typeface="System Font Regular"/>
              <a:buChar char="-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Characterize Doppler and ranging performance</a:t>
            </a:r>
          </a:p>
          <a:p>
            <a:pPr marL="1091367" lvl="2" indent="-269373" defTabSz="390997">
              <a:buFont typeface="System Font Regular"/>
              <a:buChar char="-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Test command performance over space link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Staff and Student Training 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Implement Monitor Control System Updates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Conduct Series of Validation Demonstrations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Conduct Operational Readiness Review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Preparations for Artemis-1 CubeSat Support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5664" y="2751316"/>
            <a:ext cx="1076116" cy="1913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568" y="3195440"/>
            <a:ext cx="1741862" cy="239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39208" y="999906"/>
            <a:ext cx="1269028" cy="169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99917" y="4330382"/>
            <a:ext cx="1866586" cy="723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Purple Glow from the Hyperfine Transition of Atomic Hydrogen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93210" y="2806866"/>
            <a:ext cx="1513545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Hydrogen MASER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49825" y="5651578"/>
            <a:ext cx="1866586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DSN Equipment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DCA88A-066C-CA48-85C3-0D5958E93F42}"/>
              </a:ext>
            </a:extLst>
          </p:cNvPr>
          <p:cNvSpPr txBox="1"/>
          <p:nvPr/>
        </p:nvSpPr>
        <p:spPr>
          <a:xfrm>
            <a:off x="5526625" y="2820398"/>
            <a:ext cx="1866586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Antenna Feed Swap</a:t>
            </a: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FDA7C336-B0A2-E446-919A-DC8C5EFED4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2691" y="5024379"/>
            <a:ext cx="1730064" cy="1334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78A987-F72A-DC49-B224-84036926CD9F}"/>
              </a:ext>
            </a:extLst>
          </p:cNvPr>
          <p:cNvSpPr txBox="1"/>
          <p:nvPr/>
        </p:nvSpPr>
        <p:spPr>
          <a:xfrm>
            <a:off x="7117174" y="6372103"/>
            <a:ext cx="2348944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Antenna Operations Center</a:t>
            </a:r>
          </a:p>
        </p:txBody>
      </p:sp>
      <p:pic>
        <p:nvPicPr>
          <p:cNvPr id="18" name="Picture 2" descr="CIMG3720"/>
          <p:cNvPicPr>
            <a:picLocks noChangeAspect="1" noChangeArrowheads="1"/>
          </p:cNvPicPr>
          <p:nvPr/>
        </p:nvPicPr>
        <p:blipFill rotWithShape="1">
          <a:blip r:embed="rId7" cstate="print"/>
          <a:srcRect l="14435"/>
          <a:stretch/>
        </p:blipFill>
        <p:spPr bwMode="auto">
          <a:xfrm>
            <a:off x="5224568" y="997494"/>
            <a:ext cx="1946595" cy="1706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852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08828" y="220728"/>
            <a:ext cx="8835896" cy="818139"/>
          </a:xfrm>
        </p:spPr>
        <p:txBody>
          <a:bodyPr>
            <a:normAutofit/>
          </a:bodyPr>
          <a:lstStyle/>
          <a:p>
            <a:r>
              <a:rPr lang="en-US" sz="2639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Recent Technical Accomplishments</a:t>
            </a:r>
            <a:endParaRPr lang="en-US" sz="2639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E02E5-6D1C-024A-A9D6-742A1C8E90DD}"/>
              </a:ext>
            </a:extLst>
          </p:cNvPr>
          <p:cNvSpPr txBox="1"/>
          <p:nvPr/>
        </p:nvSpPr>
        <p:spPr>
          <a:xfrm>
            <a:off x="986973" y="1066928"/>
            <a:ext cx="1188467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X-band Feed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5883ED-9C81-1C4E-A155-6E5564FD5934}"/>
              </a:ext>
            </a:extLst>
          </p:cNvPr>
          <p:cNvSpPr txBox="1"/>
          <p:nvPr/>
        </p:nvSpPr>
        <p:spPr>
          <a:xfrm>
            <a:off x="3665185" y="1051762"/>
            <a:ext cx="1885388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High Power Amplifier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5F6C8-DA74-454A-948C-2575E988D67F}"/>
              </a:ext>
            </a:extLst>
          </p:cNvPr>
          <p:cNvSpPr txBox="1"/>
          <p:nvPr/>
        </p:nvSpPr>
        <p:spPr>
          <a:xfrm>
            <a:off x="7255919" y="1125509"/>
            <a:ext cx="825867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Ranging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2A1DDC-60F2-9D42-8C38-3D1EAA0BE018}"/>
              </a:ext>
            </a:extLst>
          </p:cNvPr>
          <p:cNvCxnSpPr>
            <a:cxnSpLocks/>
          </p:cNvCxnSpPr>
          <p:nvPr/>
        </p:nvCxnSpPr>
        <p:spPr>
          <a:xfrm>
            <a:off x="2912343" y="1235880"/>
            <a:ext cx="0" cy="5063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3B2DBE-13E8-924C-AF55-1C70149F1500}"/>
              </a:ext>
            </a:extLst>
          </p:cNvPr>
          <p:cNvCxnSpPr>
            <a:cxnSpLocks/>
          </p:cNvCxnSpPr>
          <p:nvPr/>
        </p:nvCxnSpPr>
        <p:spPr>
          <a:xfrm>
            <a:off x="6146345" y="1204130"/>
            <a:ext cx="0" cy="5072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" y="1507415"/>
            <a:ext cx="2541521" cy="1906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5" b="13174"/>
          <a:stretch/>
        </p:blipFill>
        <p:spPr>
          <a:xfrm>
            <a:off x="6264497" y="1499406"/>
            <a:ext cx="2739393" cy="1661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682" y="4007590"/>
            <a:ext cx="2644087" cy="198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86" y="3900487"/>
            <a:ext cx="2607238" cy="1832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337485" y="5782648"/>
            <a:ext cx="2607238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DSS-17 Ranging Results- precision within +/-1 range unit (0.94 ns).  Implies 1 meter accuracy ranging at the Moon</a:t>
            </a:r>
          </a:p>
        </p:txBody>
      </p:sp>
      <p:pic>
        <p:nvPicPr>
          <p:cNvPr id="16" name="Content Placeholder 7"/>
          <p:cNvPicPr>
            <a:picLocks noGrp="1"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6"/>
          <a:stretch/>
        </p:blipFill>
        <p:spPr>
          <a:xfrm>
            <a:off x="2962915" y="1357689"/>
            <a:ext cx="3014639" cy="236122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17852" y="3585351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DSS-17 Ranging Stability Results- measurement stability over &gt; 13 hours exceeds requirement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80" y="3461373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Custom X-band feed is based on a cryogenically cooled LNA that operates at &lt;20K.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076" y="6137070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X-band Feed is located at the prime 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3" t="60873" r="41174" b="17234"/>
          <a:stretch/>
        </p:blipFill>
        <p:spPr>
          <a:xfrm rot="5400000">
            <a:off x="3582297" y="4013016"/>
            <a:ext cx="2005606" cy="21052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21859" y="6082002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3 kW High Power Amplifier under test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3063" y="3264100"/>
            <a:ext cx="235569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Initial Transmit and Ranging laboratory tests proved successful</a:t>
            </a:r>
          </a:p>
        </p:txBody>
      </p:sp>
    </p:spTree>
    <p:extLst>
      <p:ext uri="{BB962C8B-B14F-4D97-AF65-F5344CB8AC3E}">
        <p14:creationId xmlns:p14="http://schemas.microsoft.com/office/powerpoint/2010/main" val="253874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96188" y="6492875"/>
            <a:ext cx="2133600" cy="365125"/>
          </a:xfrm>
        </p:spPr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21m Performance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14212" y="4828105"/>
            <a:ext cx="91440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:\Users\SSCDIR\Desktop\SSC Promotional\Pictures\Images- FedEx\DSC_0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63" y="5187900"/>
            <a:ext cx="2144069" cy="1420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6286" y="5182442"/>
            <a:ext cx="1887860" cy="1416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3" descr="C:\Users\SSCDIR\Desktop\UHF Feed\432 Yagi Project\UHF Feed Pics\IMG_3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2387" y="5159345"/>
            <a:ext cx="1919212" cy="1439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40381"/>
              </p:ext>
            </p:extLst>
          </p:nvPr>
        </p:nvGraphicFramePr>
        <p:xfrm>
          <a:off x="853976" y="888189"/>
          <a:ext cx="7407623" cy="3761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9261">
                  <a:extLst>
                    <a:ext uri="{9D8B030D-6E8A-4147-A177-3AD203B41FA5}">
                      <a16:colId xmlns:a16="http://schemas.microsoft.com/office/drawing/2014/main" val="1947102284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1080435841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2646003971"/>
                    </a:ext>
                  </a:extLst>
                </a:gridCol>
              </a:tblGrid>
              <a:tr h="5608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Performance Measure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Pre-Upgrade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Post-Upgrade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86658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X-Band Frequency Range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7.8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8.5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28853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LNA Temperature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 20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88363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System Noise Temperature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215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&lt;100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2999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Antenna Gain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 dBi (@7.7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62.7 dBi (@8.4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0537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System Noise Spectral Density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-175 </a:t>
                      </a:r>
                      <a:r>
                        <a:rPr lang="en-GB" sz="1400" dirty="0" err="1">
                          <a:effectLst/>
                        </a:rPr>
                        <a:t>dBm</a:t>
                      </a:r>
                      <a:r>
                        <a:rPr lang="en-GB" sz="1400" dirty="0">
                          <a:effectLst/>
                        </a:rPr>
                        <a:t>/Hz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&lt;-178 dBm/Hz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216960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G/T at 5° Elevation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37.5 dB/K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40.4 dB/K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95416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Time Standard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GPS (40 ns)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Hydrogen maser (1 ns/day)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8255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EIRP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93.7 dBW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30176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HPBW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0.124 </a:t>
                      </a:r>
                      <a:r>
                        <a:rPr lang="en-GB" sz="1400" dirty="0" err="1">
                          <a:effectLst/>
                        </a:rPr>
                        <a:t>deg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0.115 deg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27915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SLE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N/A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042829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CCSDS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131009"/>
                  </a:ext>
                </a:extLst>
              </a:tr>
              <a:tr h="379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Forward Error Coding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Reed Solomon/Convolutional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Reed Solomon/Convolutional, Turbo, Low Density Parity Check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346972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Radiometric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Angle, Doppler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Angle, Doppler, Ranging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39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31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Service Management Data Flow</a:t>
            </a:r>
          </a:p>
          <a:p>
            <a:r>
              <a:rPr lang="en-US" sz="3200" dirty="0"/>
              <a:t>For NASA Missions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5170" name="Picture 50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14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4" y="1307690"/>
            <a:ext cx="8471716" cy="490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05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584" y="87039"/>
            <a:ext cx="9087324" cy="107754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2400" dirty="0">
                <a:latin typeface="Calibri" pitchFamily="34" charset="0"/>
              </a:rPr>
              <a:t>Morehead State University 21m Upgrade to DSN Compatibility</a:t>
            </a:r>
            <a:br>
              <a:rPr lang="en-US" sz="2639" dirty="0">
                <a:latin typeface="Calibri" pitchFamily="34" charset="0"/>
              </a:rPr>
            </a:br>
            <a:endParaRPr lang="en-US" sz="2639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7963" y="1148787"/>
            <a:ext cx="6031515" cy="424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Downlink Capability Developed and Tested with Real Spacecraft, including Stereo, Osiris Rex, and MAVEN</a:t>
            </a: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Telemetry connection to JPL over NASA Mission Backbone Network Operational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Enables telemetry and commanding in the same manner as other DSN antennas</a:t>
            </a:r>
            <a:endParaRPr lang="en-US" sz="136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Transmit and Ranging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Initial Ranging Measurements Successful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Results imply 1m ranging accuracy at the Moon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</a:t>
            </a:r>
            <a:r>
              <a:rPr lang="en-US" sz="1368" b="1" dirty="0" err="1"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 Downlink Demonstration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Software Defined Radio (SDR) based receiver system</a:t>
            </a:r>
            <a:endParaRPr lang="en-US" sz="1368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first OMSPA Demonstration with a CubeSat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the X-band Feed and custom SDR-based Multiple Receiver System</a:t>
            </a:r>
            <a:b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Successfully conducted approximately 1,000 S-band </a:t>
            </a:r>
            <a:r>
              <a:rPr lang="en-US" sz="1368" b="1" dirty="0" err="1">
                <a:latin typeface="Arial" panose="020B0604020202020204" pitchFamily="34" charset="0"/>
                <a:cs typeface="Arial" panose="020B0604020202020204" pitchFamily="34" charset="0"/>
              </a:rPr>
              <a:t>Asteria</a:t>
            </a: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 Mission passes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Enabled staff and students to obtain significant operational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171" y="6424883"/>
            <a:ext cx="3850439" cy="20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4">
                <a:solidFill>
                  <a:prstClr val="black"/>
                </a:solidFill>
              </a:rPr>
              <a:t>ISEE-3 Carrier During Lunar Fly-by Sept 2014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62DC73-B83B-A145-A14B-A3B8AB94CD2E}"/>
              </a:ext>
            </a:extLst>
          </p:cNvPr>
          <p:cNvSpPr/>
          <p:nvPr/>
        </p:nvSpPr>
        <p:spPr>
          <a:xfrm>
            <a:off x="348012" y="5851416"/>
            <a:ext cx="8312997" cy="7996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7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480EF7-9007-E842-8C7E-C2F36B0BDB86}"/>
              </a:ext>
            </a:extLst>
          </p:cNvPr>
          <p:cNvSpPr txBox="1"/>
          <p:nvPr/>
        </p:nvSpPr>
        <p:spPr>
          <a:xfrm>
            <a:off x="348011" y="5294517"/>
            <a:ext cx="1898277" cy="324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0997"/>
            <a:r>
              <a:rPr lang="en-US" sz="1509" b="1" dirty="0">
                <a:latin typeface="Arial" charset="0"/>
              </a:rPr>
              <a:t>Critical Milestones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2958AC4-3F05-D84C-A345-3ADE37356C4A}"/>
              </a:ext>
            </a:extLst>
          </p:cNvPr>
          <p:cNvGraphicFramePr>
            <a:graphicFrameLocks noGrp="1"/>
          </p:cNvGraphicFramePr>
          <p:nvPr/>
        </p:nvGraphicFramePr>
        <p:xfrm>
          <a:off x="373906" y="5653339"/>
          <a:ext cx="8297124" cy="603428"/>
        </p:xfrm>
        <a:graphic>
          <a:graphicData uri="http://schemas.openxmlformats.org/drawingml/2006/table">
            <a:tbl>
              <a:tblPr/>
              <a:tblGrid>
                <a:gridCol w="68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75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75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160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Δ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NMB Connection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Downlink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Ranging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Operational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Ops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Project Complete for Artemis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4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01/15/2016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6/15/2018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5/5/2018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9/1/2020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9/15/2020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10/15/2020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11/30/2020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1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CubeSat 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 1 CubeSats Closure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" y="1186147"/>
            <a:ext cx="2776118" cy="3792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523" y="5000593"/>
            <a:ext cx="302425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5" dirty="0"/>
              <a:t>DSS-17 on the Cover of the IEEE Aerospace and Electronic Systems Magazine Special Issue on Artemis 1 (September 2019)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3AACCB-A0F9-4D4A-A21B-1D4F78673B85}"/>
              </a:ext>
            </a:extLst>
          </p:cNvPr>
          <p:cNvSpPr/>
          <p:nvPr/>
        </p:nvSpPr>
        <p:spPr>
          <a:xfrm>
            <a:off x="3607521" y="6360830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03595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0809" y="560761"/>
            <a:ext cx="39099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Calibri"/>
              </a:rPr>
              <a:t>Possible Extensions and Adaptations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158" y="1085284"/>
            <a:ext cx="48721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Multiple Spacecraft per Aperture (MSPA) and Opportunistic MSPA (OMSPA)-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Past and Future Experiments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Delay/Disruption Tolerant Networking (DTN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Ground Demos in 2018 and 2019, 2020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Lunar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IceCube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Demonstration in 2021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Beacon Tone Service for CubeSats</a:t>
            </a:r>
            <a:r>
              <a:rPr lang="en-US">
                <a:solidFill>
                  <a:prstClr val="black"/>
                </a:solidFill>
                <a:latin typeface="Calibri"/>
              </a:rPr>
              <a:t>, Fleets, Constellations,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and Autonomous Spacecraft that can extend the reach of DSS-17 to Mars and Beyond.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865" y="3881051"/>
            <a:ext cx="4479621" cy="2799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5379" y="1524692"/>
            <a:ext cx="3581976" cy="22248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0200" y="1232411"/>
            <a:ext cx="300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Support for Space Networking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1" y="73777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/>
              <a:t>Future of DSS-17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1045397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50F2E-5C0E-4972-A0C6-EDC1F2F59ACC}"/>
              </a:ext>
            </a:extLst>
          </p:cNvPr>
          <p:cNvSpPr/>
          <p:nvPr/>
        </p:nvSpPr>
        <p:spPr>
          <a:xfrm>
            <a:off x="4992356" y="3881051"/>
            <a:ext cx="394622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dirty="0"/>
              <a:t>OMSPA was demonstrated at MSU on the </a:t>
            </a:r>
            <a:r>
              <a:rPr lang="en-US" sz="1200" dirty="0" err="1"/>
              <a:t>MarCO</a:t>
            </a:r>
            <a:r>
              <a:rPr lang="en-US" sz="1200" dirty="0"/>
              <a:t> spacecraft.  For more information, see </a:t>
            </a:r>
            <a:r>
              <a:rPr lang="en-US" sz="1100" dirty="0"/>
              <a:t>“</a:t>
            </a:r>
            <a:r>
              <a:rPr lang="en-US" sz="1100" dirty="0" err="1"/>
              <a:t>InSight</a:t>
            </a:r>
            <a:r>
              <a:rPr lang="en-US" sz="1100" dirty="0"/>
              <a:t>/</a:t>
            </a:r>
            <a:r>
              <a:rPr lang="en-US" sz="1100" dirty="0" err="1"/>
              <a:t>MarCO</a:t>
            </a:r>
            <a:r>
              <a:rPr lang="en-US" sz="1100" dirty="0"/>
              <a:t> Opportunistic Multiple Spacecraft Per Antenna (OMSPA) Demonstration” ( </a:t>
            </a:r>
            <a:r>
              <a:rPr lang="en-US" sz="1100" u="sng" dirty="0">
                <a:hlinkClick r:id="rId6" tooltip="https://ieeexplore.ieee.org/document/8741775"/>
              </a:rPr>
              <a:t>https://ieeexplore.ieee.org/document/8741775</a:t>
            </a:r>
            <a:r>
              <a:rPr lang="en-US" sz="1100" dirty="0"/>
              <a:t>)</a:t>
            </a:r>
            <a:r>
              <a:rPr lang="en-US" dirty="0"/>
              <a:t> 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78E79C-44B6-49D1-87BF-90F12123D469}"/>
              </a:ext>
            </a:extLst>
          </p:cNvPr>
          <p:cNvSpPr txBox="1"/>
          <p:nvPr/>
        </p:nvSpPr>
        <p:spPr>
          <a:xfrm>
            <a:off x="4992356" y="4920521"/>
            <a:ext cx="3841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Lunar </a:t>
            </a:r>
            <a:r>
              <a:rPr lang="en-US" sz="1100" dirty="0" err="1"/>
              <a:t>IceCube</a:t>
            </a:r>
            <a:r>
              <a:rPr lang="en-US" sz="1100" dirty="0"/>
              <a:t>, managed by MSU, will demonstrate the DTN Bundle Protocol (BP) using NASA”s Core Flight Software (</a:t>
            </a:r>
            <a:r>
              <a:rPr lang="en-US" sz="1100" dirty="0" err="1"/>
              <a:t>cFS</a:t>
            </a:r>
            <a:r>
              <a:rPr lang="en-US" sz="1100" dirty="0"/>
              <a:t>) implementation onboard and NASA’s ION DTN implementation on the ground during its 180 day cruise phase.  ISSC paper by Nat Richard et al. 5/11/2020.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B96940-7070-4EE7-9D98-32E0AA8805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888" y="5909949"/>
            <a:ext cx="3425512" cy="84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0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78873" y="0"/>
            <a:ext cx="8312727" cy="73152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DSS-17 Affiliated Station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59541" y="2401299"/>
            <a:ext cx="15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prstClr val="white"/>
                </a:solidFill>
                <a:latin typeface="Calibri"/>
              </a:rPr>
              <a:t>Fig. 1:  LH2 Tank Installed at Test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442" y="4826452"/>
            <a:ext cx="107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white"/>
                </a:solidFill>
                <a:latin typeface="Calibri"/>
              </a:rPr>
              <a:t>Fig. 3new:  C&amp;C Trailer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2574"/>
            <a:ext cx="9171181" cy="4382432"/>
          </a:xfrm>
          <a:prstGeom prst="rect">
            <a:avLst/>
          </a:prstGeom>
        </p:spPr>
      </p:pic>
      <p:pic>
        <p:nvPicPr>
          <p:cNvPr id="12" name="Picture 11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468" y="52152"/>
            <a:ext cx="610132" cy="610132"/>
          </a:xfrm>
          <a:prstGeom prst="rect">
            <a:avLst/>
          </a:prstGeom>
        </p:spPr>
      </p:pic>
      <p:pic>
        <p:nvPicPr>
          <p:cNvPr id="1026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8290" y="5096580"/>
            <a:ext cx="1330872" cy="1761420"/>
          </a:xfrm>
          <a:prstGeom prst="rect">
            <a:avLst/>
          </a:prstGeom>
          <a:noFill/>
        </p:spPr>
      </p:pic>
      <p:pic>
        <p:nvPicPr>
          <p:cNvPr id="4098" name="Picture 2" descr="View of the Canberra Complex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926" r="2906" b="-926"/>
          <a:stretch/>
        </p:blipFill>
        <p:spPr bwMode="auto">
          <a:xfrm>
            <a:off x="123048" y="5096580"/>
            <a:ext cx="1786603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ew of the Canberra Comple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8" y="5105266"/>
            <a:ext cx="2308068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SN Australian complex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733" r="-1773" b="-733"/>
          <a:stretch/>
        </p:blipFill>
        <p:spPr bwMode="auto">
          <a:xfrm>
            <a:off x="5633976" y="5115128"/>
            <a:ext cx="2018319" cy="17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SN.  CDSCC Canberra, Australia.  September 199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90" y="5115128"/>
            <a:ext cx="1484710" cy="17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712194" cy="71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94" y="52151"/>
            <a:ext cx="704895" cy="7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5922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0" y="213022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/>
              <a:t>Questions?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7 - &amp;quot;21 M Ground Station Mission Support&amp;quot;&quot;/&gt;&lt;property id=&quot;20307&quot; value=&quot;256&quot;/&gt;&lt;/object&gt;&lt;object type=&quot;3&quot; unique_id=&quot;10007&quot;&gt;&lt;property id=&quot;20148&quot; value=&quot;5&quot;/&gt;&lt;property id=&quot;20300&quot; value=&quot;Slide 2&quot;/&gt;&lt;property id=&quot;20307&quot; value=&quot;258&quot;/&gt;&lt;/object&gt;&lt;object type=&quot;3&quot; unique_id=&quot;10092&quot;&gt;&lt;property id=&quot;20148&quot; value=&quot;5&quot;/&gt;&lt;property id=&quot;20300&quot; value=&quot;Slide 9 - &amp;quot;Interplanetary SmallSat Ground Ops: Morehead State 21 M                                            &amp;amp;#x09;&amp;amp;#x09;      Ground S&quot;/&gt;&lt;property id=&quot;20307&quot; value=&quot;260&quot;/&gt;&lt;/object&gt;&lt;object type=&quot;3&quot; unique_id=&quot;10166&quot;&gt;&lt;property id=&quot;20148&quot; value=&quot;5&quot;/&gt;&lt;property id=&quot;20300&quot; value=&quot;Slide 3&quot;/&gt;&lt;property id=&quot;20307&quot; value=&quot;266&quot;/&gt;&lt;/object&gt;&lt;object type=&quot;3&quot; unique_id=&quot;10167&quot;&gt;&lt;property id=&quot;20148&quot; value=&quot;5&quot;/&gt;&lt;property id=&quot;20300&quot; value=&quot;Slide 6 - &amp;quot;21 M Operations&amp;quot;&quot;/&gt;&lt;property id=&quot;20307&quot; value=&quot;264&quot;/&gt;&lt;/object&gt;&lt;object type=&quot;3&quot; unique_id=&quot;10299&quot;&gt;&lt;property id=&quot;20148&quot; value=&quot;5&quot;/&gt;&lt;property id=&quot;20300&quot; value=&quot;Slide 8&quot;/&gt;&lt;property id=&quot;20307&quot; value=&quot;267&quot;/&gt;&lt;/object&gt;&lt;object type=&quot;3&quot; unique_id=&quot;10300&quot;&gt;&lt;property id=&quot;20148&quot; value=&quot;5&quot;/&gt;&lt;property id=&quot;20300&quot; value=&quot;Slide 4&quot;/&gt;&lt;property id=&quot;20307&quot; value=&quot;268&quot;/&gt;&lt;/object&gt;&lt;object type=&quot;3&quot; unique_id=&quot;10320&quot;&gt;&lt;property id=&quot;20148&quot; value=&quot;5&quot;/&gt;&lt;property id=&quot;20300&quot; value=&quot;Slide 1&quot;/&gt;&lt;property id=&quot;20307&quot; value=&quot;274&quot;/&gt;&lt;/object&gt;&lt;object type=&quot;3&quot; unique_id=&quot;10321&quot;&gt;&lt;property id=&quot;20148&quot; value=&quot;5&quot;/&gt;&lt;property id=&quot;20300&quot; value=&quot;Slide 10 - &amp;quot;Morehead State University 21m Upgrade &amp;#x0D;&amp;#x0A;to DSN Compatibility&amp;quot;&quot;/&gt;&lt;property id=&quot;20307&quot; value=&quot;273&quot;/&gt;&lt;/object&gt;&lt;object type=&quot;3&quot; unique_id=&quot;10322&quot;&gt;&lt;property id=&quot;20148&quot; value=&quot;5&quot;/&gt;&lt;property id=&quot;20300&quot; value=&quot;Slide 11&quot;/&gt;&lt;property id=&quot;20307&quot; value=&quot;276&quot;/&gt;&lt;/object&gt;&lt;object type=&quot;3&quot; unique_id=&quot;10324&quot;&gt;&lt;property id=&quot;20148&quot; value=&quot;5&quot;/&gt;&lt;property id=&quot;20300&quot; value=&quot;Slide 18 - &amp;quot;Expected 21m Performance&amp;quot;&quot;/&gt;&lt;property id=&quot;20307&quot; value=&quot;272&quot;/&gt;&lt;/object&gt;&lt;object type=&quot;3&quot; unique_id=&quot;10660&quot;&gt;&lt;property id=&quot;20148&quot; value=&quot;5&quot;/&gt;&lt;property id=&quot;20300&quot; value=&quot;Slide 16&quot;/&gt;&lt;property id=&quot;20307&quot; value=&quot;278&quot;/&gt;&lt;/object&gt;&lt;object type=&quot;3&quot; unique_id=&quot;10661&quot;&gt;&lt;property id=&quot;20148&quot; value=&quot;5&quot;/&gt;&lt;property id=&quot;20300&quot; value=&quot;Slide 17&quot;/&gt;&lt;property id=&quot;20307&quot; value=&quot;286&quot;/&gt;&lt;/object&gt;&lt;object type=&quot;3&quot; unique_id=&quot;10662&quot;&gt;&lt;property id=&quot;20148&quot; value=&quot;5&quot;/&gt;&lt;property id=&quot;20300&quot; value=&quot;Slide 19 - &amp;quot;DSS-17&amp;quot;&quot;/&gt;&lt;property id=&quot;20307&quot; value=&quot;283&quot;/&gt;&lt;/object&gt;&lt;object type=&quot;3&quot; unique_id=&quot;10663&quot;&gt;&lt;property id=&quot;20148&quot; value=&quot;5&quot;/&gt;&lt;property id=&quot;20300&quot; value=&quot;Slide 22&quot;/&gt;&lt;property id=&quot;20307&quot; value=&quot;282&quot;/&gt;&lt;/object&gt;&lt;object type=&quot;3&quot; unique_id=&quot;10685&quot;&gt;&lt;property id=&quot;20148&quot; value=&quot;5&quot;/&gt;&lt;property id=&quot;20300&quot; value=&quot;Slide 5 - &amp;quot;Morehead State SmallSat Missions&amp;quot;&quot;/&gt;&lt;property id=&quot;20307&quot; value=&quot;287&quot;/&gt;&lt;/object&gt;&lt;object type=&quot;3&quot; unique_id=&quot;10686&quot;&gt;&lt;property id=&quot;20148&quot; value=&quot;5&quot;/&gt;&lt;property id=&quot;20300&quot; value=&quot;Slide 12 - &amp;quot;System block diagram&amp;quot;&quot;/&gt;&lt;property id=&quot;20307&quot; value=&quot;296&quot;/&gt;&lt;/object&gt;&lt;object type=&quot;3&quot; unique_id=&quot;10687&quot;&gt;&lt;property id=&quot;20148&quot; value=&quot;5&quot;/&gt;&lt;property id=&quot;20300&quot; value=&quot;Slide 13&quot;/&gt;&lt;property id=&quot;20307&quot; value=&quot;293&quot;/&gt;&lt;/object&gt;&lt;object type=&quot;3&quot; unique_id=&quot;10688&quot;&gt;&lt;property id=&quot;20148&quot; value=&quot;5&quot;/&gt;&lt;property id=&quot;20300&quot; value=&quot;Slide 14&quot;/&gt;&lt;property id=&quot;20307&quot; value=&quot;292&quot;/&gt;&lt;/object&gt;&lt;object type=&quot;3&quot; unique_id=&quot;10689&quot;&gt;&lt;property id=&quot;20148&quot; value=&quot;5&quot;/&gt;&lt;property id=&quot;20300&quot; value=&quot;Slide 15 - &amp;quot;Tracking Capabilities&amp;quot;&quot;/&gt;&lt;property id=&quot;20307&quot; value=&quot;294&quot;/&gt;&lt;/object&gt;&lt;object type=&quot;3&quot; unique_id=&quot;10690&quot;&gt;&lt;property id=&quot;20148&quot; value=&quot;5&quot;/&gt;&lt;property id=&quot;20300&quot; value=&quot;Slide 20&quot;/&gt;&lt;property id=&quot;20307&quot; value=&quot;288&quot;/&gt;&lt;/object&gt;&lt;object type=&quot;3&quot; unique_id=&quot;10691&quot;&gt;&lt;property id=&quot;20148&quot; value=&quot;5&quot;/&gt;&lt;property id=&quot;20300&quot; value=&quot;Slide 21&quot;/&gt;&lt;property id=&quot;20307&quot; value=&quot;290&quot;/&gt;&lt;/object&gt;&lt;object type=&quot;3&quot; unique_id=&quot;10692&quot;&gt;&lt;property id=&quot;20148&quot; value=&quot;5&quot;/&gt;&lt;property id=&quot;20300&quot; value=&quot;Slide 23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ASA-JPL_Template_White_4-3_vA4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White_4-3_vA4b.pptx" id="{7B8D12C4-D37B-435B-AE4D-3453E655E235}" vid="{AB969DA2-281F-4C3B-91F9-8367C2AEC668}"/>
    </a:ext>
  </a:extLst>
</a:theme>
</file>

<file path=ppt/theme/theme6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1433</Words>
  <Application>Microsoft Macintosh PowerPoint</Application>
  <PresentationFormat>On-screen Show (4:3)</PresentationFormat>
  <Paragraphs>255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Calibri Light</vt:lpstr>
      <vt:lpstr>Helvetica</vt:lpstr>
      <vt:lpstr>Helvetica Neue Black Condensed</vt:lpstr>
      <vt:lpstr>System Font Regular</vt:lpstr>
      <vt:lpstr>Times New Roman</vt:lpstr>
      <vt:lpstr>Office Theme</vt:lpstr>
      <vt:lpstr>1_Default Design</vt:lpstr>
      <vt:lpstr>5_Office Theme</vt:lpstr>
      <vt:lpstr>6_Office Theme</vt:lpstr>
      <vt:lpstr>NASA-JPL_Template_White_4-3_vA4</vt:lpstr>
      <vt:lpstr>1_ExplorationTemplate_Feb2011</vt:lpstr>
      <vt:lpstr>Tema de Office</vt:lpstr>
      <vt:lpstr>1_Tema de Office</vt:lpstr>
      <vt:lpstr>PowerPoint Presentation</vt:lpstr>
      <vt:lpstr>PowerPoint Presentation</vt:lpstr>
      <vt:lpstr>PowerPoint Presentation</vt:lpstr>
      <vt:lpstr>21 M Operations</vt:lpstr>
      <vt:lpstr>PowerPoint Presentation</vt:lpstr>
      <vt:lpstr>AES Program: 21 m DSN Station (DSS-17)</vt:lpstr>
      <vt:lpstr>Morehead State University 21m Upgrade to DSN Compatibility MSU DSS-17 System Architecture</vt:lpstr>
      <vt:lpstr>PowerPoint Presentation</vt:lpstr>
      <vt:lpstr>PowerPoint Presentation</vt:lpstr>
      <vt:lpstr>PowerPoint Presentation</vt:lpstr>
      <vt:lpstr>21m Performance</vt:lpstr>
      <vt:lpstr>PowerPoint Presentation</vt:lpstr>
      <vt:lpstr>Morehead State University 21m Upgrade to DSN Compatibility </vt:lpstr>
      <vt:lpstr>PowerPoint Presentation</vt:lpstr>
      <vt:lpstr>DSS-17 Affiliated Station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Malphrus</dc:creator>
  <cp:lastModifiedBy>Microsoft Office User</cp:lastModifiedBy>
  <cp:revision>47</cp:revision>
  <dcterms:modified xsi:type="dcterms:W3CDTF">2020-05-05T15:45:02Z</dcterms:modified>
</cp:coreProperties>
</file>