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71" r:id="rId3"/>
    <p:sldMasterId id="2147483783" r:id="rId4"/>
    <p:sldMasterId id="2147483807" r:id="rId5"/>
    <p:sldMasterId id="2147483813" r:id="rId6"/>
    <p:sldMasterId id="2147483816" r:id="rId7"/>
    <p:sldMasterId id="2147483834" r:id="rId8"/>
  </p:sldMasterIdLst>
  <p:notesMasterIdLst>
    <p:notesMasterId r:id="rId25"/>
  </p:notesMasterIdLst>
  <p:sldIdLst>
    <p:sldId id="274" r:id="rId9"/>
    <p:sldId id="266" r:id="rId10"/>
    <p:sldId id="303" r:id="rId11"/>
    <p:sldId id="264" r:id="rId12"/>
    <p:sldId id="267" r:id="rId13"/>
    <p:sldId id="298" r:id="rId14"/>
    <p:sldId id="513" r:id="rId15"/>
    <p:sldId id="305" r:id="rId16"/>
    <p:sldId id="308" r:id="rId17"/>
    <p:sldId id="524" r:id="rId18"/>
    <p:sldId id="272" r:id="rId19"/>
    <p:sldId id="301" r:id="rId20"/>
    <p:sldId id="260" r:id="rId21"/>
    <p:sldId id="282" r:id="rId22"/>
    <p:sldId id="283" r:id="rId23"/>
    <p:sldId id="291" r:id="rId24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4F4"/>
    <a:srgbClr val="5A47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26" y="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37C95-B8A8-4912-8FD6-C37CC53BEEE5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465F9-40E9-40AB-9AEE-4EF5934769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01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769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11125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379A0B-EAEB-44B1-9C63-079F0713C660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293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65F9-40E9-40AB-9AEE-4EF59347694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02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</a:endParaRPr>
          </a:p>
        </p:txBody>
      </p:sp>
      <p:sp>
        <p:nvSpPr>
          <p:cNvPr id="5124" name="Slide Number Placeholder 3"/>
          <p:cNvSpPr txBox="1">
            <a:spLocks noGrp="1"/>
          </p:cNvSpPr>
          <p:nvPr/>
        </p:nvSpPr>
        <p:spPr bwMode="auto">
          <a:xfrm>
            <a:off x="3915968" y="8672710"/>
            <a:ext cx="2942032" cy="4587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3163" tIns="46581" rIns="93163" bIns="46581" anchor="b"/>
          <a:lstStyle/>
          <a:p>
            <a:pPr algn="r" defTabSz="928688"/>
            <a:fld id="{3992166F-8310-4208-ADEC-F2DF7DDA3FE6}" type="slidenum">
              <a:rPr lang="en-US">
                <a:solidFill>
                  <a:prstClr val="black"/>
                </a:solidFill>
                <a:latin typeface="Times New Roman" charset="0"/>
              </a:rPr>
              <a:pPr algn="r" defTabSz="928688"/>
              <a:t>15</a:t>
            </a:fld>
            <a:endParaRPr lang="en-US">
              <a:solidFill>
                <a:prstClr val="black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452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E79-F931-4AB6-96F1-BB4A8A5ACEE6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FB439-4F09-462D-81E8-C34664AAC7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09015-922C-4F96-B1CE-0CE7BDD8B0A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DAF61-B8A0-4B6F-8CC6-1FFC29C2446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8EDE9-BB62-4FD2-9E01-637CCB6E53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E6768-BA40-440F-8C26-9461E5F10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F81DA-8A51-490F-96EB-A22D1225137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078F2-9F85-4429-805A-6E5FC65E7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64263-0569-4378-975C-7B43DAC2A4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27082-FEC1-4BB5-99BF-E18550350D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153E24-4620-4575-82C3-FF03D7A84A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BAFFF-59CB-452D-8DAD-984EFBAAD1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133600"/>
            <a:ext cx="9144000" cy="152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4"/>
            <a:ext cx="7772400" cy="15270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D5E4-50CC-4513-B525-AF4428D0E59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9" name="Picture 8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0426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140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2717-379E-4466-947B-D26F29A3248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2232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F30C-6411-4389-B7D4-0C66F07D01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27098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3FB1-429C-4A50-930F-F64EDA15458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928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715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11312"/>
            <a:ext cx="4040188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715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11312"/>
            <a:ext cx="4041775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71F4-471E-4E5F-AC9B-676685C7210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049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E4D8-F7FC-4E0C-9A55-51B32ED3D9A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321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1B6-9F49-40CA-AE40-BAA76B1051B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14699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3A17-DA38-451D-B72F-0EFC50B00DC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3423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3F60-E999-4D0A-9818-215CB2AA892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0196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20617-4666-484E-8136-2871EF8E3E97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8922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815-632B-483E-B104-9CF6BC3C9EE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18232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Chapter Divider</a:t>
            </a:r>
          </a:p>
        </p:txBody>
      </p:sp>
    </p:spTree>
    <p:extLst>
      <p:ext uri="{BB962C8B-B14F-4D97-AF65-F5344CB8AC3E}">
        <p14:creationId xmlns:p14="http://schemas.microsoft.com/office/powerpoint/2010/main" val="24833149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133600"/>
            <a:ext cx="9144000" cy="152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4"/>
            <a:ext cx="7772400" cy="15270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D5E4-50CC-4513-B525-AF4428D0E59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9" name="Picture 8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0426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120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2717-379E-4466-947B-D26F29A3248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553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F30C-6411-4389-B7D4-0C66F07D01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35279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60437"/>
            <a:ext cx="4038600" cy="5211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3FB1-429C-4A50-930F-F64EDA15458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206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715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11312"/>
            <a:ext cx="4040188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715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11312"/>
            <a:ext cx="4041775" cy="4560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71F4-471E-4E5F-AC9B-676685C7210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05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E4D8-F7FC-4E0C-9A55-51B32ED3D9A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NASA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3412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390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1B6-9F49-40CA-AE40-BAA76B1051B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66981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3A17-DA38-451D-B72F-0EFC50B00DC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93232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3F60-E999-4D0A-9818-215CB2AA892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41185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20617-4666-484E-8136-2871EF8E3E97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375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815-632B-483E-B104-9CF6BC3C9EE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32965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01224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12341" y="3493463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  <p:pic>
        <p:nvPicPr>
          <p:cNvPr id="8" name="Picture 7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" y="2058235"/>
            <a:ext cx="3196454" cy="6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273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Subhead w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" y="2058235"/>
            <a:ext cx="3196454" cy="68495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5335" y="2914151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6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926452" y="3377321"/>
            <a:ext cx="7498993" cy="3123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926452" y="3829980"/>
            <a:ext cx="7498993" cy="12357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31756880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599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2" name="Picture 11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65" y="6033980"/>
            <a:ext cx="3196454" cy="684955"/>
          </a:xfrm>
          <a:prstGeom prst="rect">
            <a:avLst/>
          </a:prstGeom>
        </p:spPr>
      </p:pic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5141017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80315" y="5619689"/>
            <a:ext cx="7498993" cy="80443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41421063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76455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2" name="Picture 11" descr="Tribrand_ColorBlackText_RGB_small_040615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65" y="6033980"/>
            <a:ext cx="3196454" cy="684955"/>
          </a:xfrm>
          <a:prstGeom prst="rect">
            <a:avLst/>
          </a:prstGeom>
        </p:spPr>
      </p:pic>
      <p:sp>
        <p:nvSpPr>
          <p:cNvPr id="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5576456" y="1581728"/>
            <a:ext cx="3567543" cy="64654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20" hasCustomPrompt="1"/>
          </p:nvPr>
        </p:nvSpPr>
        <p:spPr>
          <a:xfrm>
            <a:off x="5576455" y="2228082"/>
            <a:ext cx="3567543" cy="10001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36201363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542212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7999" y="6477000"/>
            <a:ext cx="2136775" cy="304800"/>
          </a:xfrm>
          <a:prstGeom prst="rect">
            <a:avLst/>
          </a:prstGeom>
        </p:spPr>
        <p:txBody>
          <a:bodyPr/>
          <a:lstStyle>
            <a:lvl1pPr defTabSz="455242">
              <a:defRPr b="0">
                <a:ea typeface="MS PGothic" pitchFamily="34" charset="-128"/>
              </a:defRPr>
            </a:lvl1pPr>
          </a:lstStyle>
          <a:p>
            <a:fld id="{794253BF-A487-49B2-AFE0-93AC3B5EDB1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03300"/>
            <a:ext cx="8229600" cy="51228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11"/>
          <p:cNvSpPr>
            <a:spLocks noGrp="1"/>
          </p:cNvSpPr>
          <p:nvPr>
            <p:ph type="dt" sz="half" idx="11"/>
          </p:nvPr>
        </p:nvSpPr>
        <p:spPr>
          <a:xfrm>
            <a:off x="457200" y="6473952"/>
            <a:ext cx="2133600" cy="30175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13BAC055-0602-4187-81AB-A86821FD23B3}" type="datetime1">
              <a:rPr lang="en-US" smtClean="0"/>
              <a:t>5/4/2020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2867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OMD-National-template-v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2" y="362588"/>
            <a:ext cx="6121398" cy="695745"/>
          </a:xfrm>
          <a:prstGeom prst="rect">
            <a:avLst/>
          </a:prstGeom>
        </p:spPr>
        <p:txBody>
          <a:bodyPr anchor="t"/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2" y="1188713"/>
            <a:ext cx="6121398" cy="673948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67" descr="NASA insignia RGB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182" y="255412"/>
            <a:ext cx="1166283" cy="100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34883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65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762"/>
          </a:xfrm>
        </p:spPr>
        <p:txBody>
          <a:bodyPr/>
          <a:lstStyle>
            <a:lvl1pPr marL="0" indent="0" algn="ctr">
              <a:buNone/>
              <a:defRPr sz="2263"/>
            </a:lvl1pPr>
            <a:lvl2pPr marL="430997" indent="0" algn="ctr">
              <a:buNone/>
              <a:defRPr sz="1886"/>
            </a:lvl2pPr>
            <a:lvl3pPr marL="861993" indent="0" algn="ctr">
              <a:buNone/>
              <a:defRPr sz="1697"/>
            </a:lvl3pPr>
            <a:lvl4pPr marL="1292990" indent="0" algn="ctr">
              <a:buNone/>
              <a:defRPr sz="1509"/>
            </a:lvl4pPr>
            <a:lvl5pPr marL="1723986" indent="0" algn="ctr">
              <a:buNone/>
              <a:defRPr sz="1509"/>
            </a:lvl5pPr>
            <a:lvl6pPr marL="2154983" indent="0" algn="ctr">
              <a:buNone/>
              <a:defRPr sz="1509"/>
            </a:lvl6pPr>
            <a:lvl7pPr marL="2585979" indent="0" algn="ctr">
              <a:buNone/>
              <a:defRPr sz="1509"/>
            </a:lvl7pPr>
            <a:lvl8pPr marL="3016975" indent="0" algn="ctr">
              <a:buNone/>
              <a:defRPr sz="1509"/>
            </a:lvl8pPr>
            <a:lvl9pPr marL="3447971" indent="0" algn="ctr">
              <a:buNone/>
              <a:defRPr sz="150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20968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96760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565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263">
                <a:solidFill>
                  <a:schemeClr val="tx1"/>
                </a:solidFill>
              </a:defRPr>
            </a:lvl1pPr>
            <a:lvl2pPr marL="430997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2pPr>
            <a:lvl3pPr marL="861993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3pPr>
            <a:lvl4pPr marL="1292990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4pPr>
            <a:lvl5pPr marL="1723986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5pPr>
            <a:lvl6pPr marL="2154983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6pPr>
            <a:lvl7pPr marL="2585979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7pPr>
            <a:lvl8pPr marL="3016975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8pPr>
            <a:lvl9pPr marL="3447971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99980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11910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263" b="1"/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263" b="1"/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18293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08608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7868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3016"/>
            </a:lvl1pPr>
            <a:lvl2pPr>
              <a:defRPr sz="2639"/>
            </a:lvl2pPr>
            <a:lvl3pPr>
              <a:defRPr sz="2263"/>
            </a:lvl3pPr>
            <a:lvl4pPr>
              <a:defRPr sz="1886"/>
            </a:lvl4pPr>
            <a:lvl5pPr>
              <a:defRPr sz="1886"/>
            </a:lvl5pPr>
            <a:lvl6pPr>
              <a:defRPr sz="1886"/>
            </a:lvl6pPr>
            <a:lvl7pPr>
              <a:defRPr sz="1886"/>
            </a:lvl7pPr>
            <a:lvl8pPr>
              <a:defRPr sz="1886"/>
            </a:lvl8pPr>
            <a:lvl9pPr>
              <a:defRPr sz="18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09"/>
            </a:lvl1pPr>
            <a:lvl2pPr marL="430997" indent="0">
              <a:buNone/>
              <a:defRPr sz="1320"/>
            </a:lvl2pPr>
            <a:lvl3pPr marL="861993" indent="0">
              <a:buNone/>
              <a:defRPr sz="1131"/>
            </a:lvl3pPr>
            <a:lvl4pPr marL="1292990" indent="0">
              <a:buNone/>
              <a:defRPr sz="942"/>
            </a:lvl4pPr>
            <a:lvl5pPr marL="1723986" indent="0">
              <a:buNone/>
              <a:defRPr sz="942"/>
            </a:lvl5pPr>
            <a:lvl6pPr marL="2154983" indent="0">
              <a:buNone/>
              <a:defRPr sz="942"/>
            </a:lvl6pPr>
            <a:lvl7pPr marL="2585979" indent="0">
              <a:buNone/>
              <a:defRPr sz="942"/>
            </a:lvl7pPr>
            <a:lvl8pPr marL="3016975" indent="0">
              <a:buNone/>
              <a:defRPr sz="942"/>
            </a:lvl8pPr>
            <a:lvl9pPr marL="3447971" indent="0">
              <a:buNone/>
              <a:defRPr sz="94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0954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anchor="t"/>
          <a:lstStyle>
            <a:lvl1pPr marL="0" indent="0">
              <a:buNone/>
              <a:defRPr sz="3016"/>
            </a:lvl1pPr>
            <a:lvl2pPr marL="430997" indent="0">
              <a:buNone/>
              <a:defRPr sz="2639"/>
            </a:lvl2pPr>
            <a:lvl3pPr marL="861993" indent="0">
              <a:buNone/>
              <a:defRPr sz="2263"/>
            </a:lvl3pPr>
            <a:lvl4pPr marL="1292990" indent="0">
              <a:buNone/>
              <a:defRPr sz="1886"/>
            </a:lvl4pPr>
            <a:lvl5pPr marL="1723986" indent="0">
              <a:buNone/>
              <a:defRPr sz="1886"/>
            </a:lvl5pPr>
            <a:lvl6pPr marL="2154983" indent="0">
              <a:buNone/>
              <a:defRPr sz="1886"/>
            </a:lvl6pPr>
            <a:lvl7pPr marL="2585979" indent="0">
              <a:buNone/>
              <a:defRPr sz="1886"/>
            </a:lvl7pPr>
            <a:lvl8pPr marL="3016975" indent="0">
              <a:buNone/>
              <a:defRPr sz="1886"/>
            </a:lvl8pPr>
            <a:lvl9pPr marL="3447971" indent="0">
              <a:buNone/>
              <a:defRPr sz="18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09"/>
            </a:lvl1pPr>
            <a:lvl2pPr marL="430997" indent="0">
              <a:buNone/>
              <a:defRPr sz="1320"/>
            </a:lvl2pPr>
            <a:lvl3pPr marL="861993" indent="0">
              <a:buNone/>
              <a:defRPr sz="1131"/>
            </a:lvl3pPr>
            <a:lvl4pPr marL="1292990" indent="0">
              <a:buNone/>
              <a:defRPr sz="942"/>
            </a:lvl4pPr>
            <a:lvl5pPr marL="1723986" indent="0">
              <a:buNone/>
              <a:defRPr sz="942"/>
            </a:lvl5pPr>
            <a:lvl6pPr marL="2154983" indent="0">
              <a:buNone/>
              <a:defRPr sz="942"/>
            </a:lvl6pPr>
            <a:lvl7pPr marL="2585979" indent="0">
              <a:buNone/>
              <a:defRPr sz="942"/>
            </a:lvl7pPr>
            <a:lvl8pPr marL="3016975" indent="0">
              <a:buNone/>
              <a:defRPr sz="942"/>
            </a:lvl8pPr>
            <a:lvl9pPr marL="3447971" indent="0">
              <a:buNone/>
              <a:defRPr sz="94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233105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31697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6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06804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6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 dirty="0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62398566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4135" y="917223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86" baseline="0">
                <a:solidFill>
                  <a:srgbClr val="FFFFFF"/>
                </a:solidFill>
              </a:defRPr>
            </a:lvl1pPr>
            <a:lvl2pPr marL="430997" indent="0">
              <a:buFontTx/>
              <a:buNone/>
              <a:defRPr sz="1886"/>
            </a:lvl2pPr>
            <a:lvl3pPr marL="861993" indent="0">
              <a:buFontTx/>
              <a:buNone/>
              <a:defRPr sz="1886"/>
            </a:lvl3pPr>
            <a:lvl4pPr marL="1292990" indent="0">
              <a:buFontTx/>
              <a:buNone/>
              <a:defRPr sz="1886"/>
            </a:lvl4pPr>
            <a:lvl5pPr marL="1723986" indent="0">
              <a:buFontTx/>
              <a:buNone/>
              <a:defRPr sz="1886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6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© 2019. California Institute of Technology. Government sponsorship acknowledged.</a:t>
            </a:r>
          </a:p>
          <a:p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 dirty="0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8935043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525" b="0" i="0" baseline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n-US" dirty="0"/>
              <a:t>Click To Edit Chapter Divider</a:t>
            </a:r>
          </a:p>
        </p:txBody>
      </p:sp>
    </p:spTree>
    <p:extLst>
      <p:ext uri="{BB962C8B-B14F-4D97-AF65-F5344CB8AC3E}">
        <p14:creationId xmlns:p14="http://schemas.microsoft.com/office/powerpoint/2010/main" val="17659701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41088" y="1548192"/>
            <a:ext cx="8364762" cy="474466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41088" y="887653"/>
            <a:ext cx="8573101" cy="46701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aseline="0">
                <a:solidFill>
                  <a:srgbClr val="000000"/>
                </a:solidFill>
              </a:defRPr>
            </a:lvl1pPr>
            <a:lvl2pPr marL="457193" indent="0">
              <a:buFontTx/>
              <a:buNone/>
              <a:defRPr sz="2000"/>
            </a:lvl2pPr>
            <a:lvl3pPr marL="914387" indent="0">
              <a:buFontTx/>
              <a:buNone/>
              <a:defRPr sz="2000"/>
            </a:lvl3pPr>
            <a:lvl4pPr marL="1371580" indent="0">
              <a:buFontTx/>
              <a:buNone/>
              <a:defRPr sz="2000"/>
            </a:lvl4pPr>
            <a:lvl5pPr marL="1828773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20979" y="325010"/>
            <a:ext cx="8593211" cy="62714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5"/>
          <p:cNvSpPr txBox="1">
            <a:spLocks/>
          </p:cNvSpPr>
          <p:nvPr userDrawn="1"/>
        </p:nvSpPr>
        <p:spPr>
          <a:xfrm>
            <a:off x="7747001" y="6397933"/>
            <a:ext cx="1231511" cy="41563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3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1945372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41088" y="1548192"/>
            <a:ext cx="8364762" cy="474466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41088" y="887653"/>
            <a:ext cx="8573101" cy="46701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aseline="0">
                <a:solidFill>
                  <a:srgbClr val="000000"/>
                </a:solidFill>
              </a:defRPr>
            </a:lvl1pPr>
            <a:lvl2pPr marL="457193" indent="0">
              <a:buFontTx/>
              <a:buNone/>
              <a:defRPr sz="2000"/>
            </a:lvl2pPr>
            <a:lvl3pPr marL="914387" indent="0">
              <a:buFontTx/>
              <a:buNone/>
              <a:defRPr sz="2000"/>
            </a:lvl3pPr>
            <a:lvl4pPr marL="1371580" indent="0">
              <a:buFontTx/>
              <a:buNone/>
              <a:defRPr sz="2000"/>
            </a:lvl4pPr>
            <a:lvl5pPr marL="1828773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20979" y="325010"/>
            <a:ext cx="8593211" cy="62714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5"/>
          <p:cNvSpPr txBox="1">
            <a:spLocks/>
          </p:cNvSpPr>
          <p:nvPr userDrawn="1"/>
        </p:nvSpPr>
        <p:spPr>
          <a:xfrm>
            <a:off x="7747001" y="6397933"/>
            <a:ext cx="1231511" cy="41563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3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40865881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65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762"/>
          </a:xfrm>
        </p:spPr>
        <p:txBody>
          <a:bodyPr/>
          <a:lstStyle>
            <a:lvl1pPr marL="0" indent="0" algn="ctr">
              <a:buNone/>
              <a:defRPr sz="2263"/>
            </a:lvl1pPr>
            <a:lvl2pPr marL="430997" indent="0" algn="ctr">
              <a:buNone/>
              <a:defRPr sz="1886"/>
            </a:lvl2pPr>
            <a:lvl3pPr marL="861993" indent="0" algn="ctr">
              <a:buNone/>
              <a:defRPr sz="1697"/>
            </a:lvl3pPr>
            <a:lvl4pPr marL="1292990" indent="0" algn="ctr">
              <a:buNone/>
              <a:defRPr sz="1509"/>
            </a:lvl4pPr>
            <a:lvl5pPr marL="1723986" indent="0" algn="ctr">
              <a:buNone/>
              <a:defRPr sz="1509"/>
            </a:lvl5pPr>
            <a:lvl6pPr marL="2154983" indent="0" algn="ctr">
              <a:buNone/>
              <a:defRPr sz="1509"/>
            </a:lvl6pPr>
            <a:lvl7pPr marL="2585979" indent="0" algn="ctr">
              <a:buNone/>
              <a:defRPr sz="1509"/>
            </a:lvl7pPr>
            <a:lvl8pPr marL="3016975" indent="0" algn="ctr">
              <a:buNone/>
              <a:defRPr sz="1509"/>
            </a:lvl8pPr>
            <a:lvl9pPr marL="3447971" indent="0" algn="ctr">
              <a:buNone/>
              <a:defRPr sz="150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313966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1954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565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263">
                <a:solidFill>
                  <a:schemeClr val="tx1"/>
                </a:solidFill>
              </a:defRPr>
            </a:lvl1pPr>
            <a:lvl2pPr marL="430997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2pPr>
            <a:lvl3pPr marL="861993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3pPr>
            <a:lvl4pPr marL="1292990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4pPr>
            <a:lvl5pPr marL="1723986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5pPr>
            <a:lvl6pPr marL="2154983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6pPr>
            <a:lvl7pPr marL="2585979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7pPr>
            <a:lvl8pPr marL="3016975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8pPr>
            <a:lvl9pPr marL="3447971" indent="0">
              <a:buNone/>
              <a:defRPr sz="15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76530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5752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263" b="1"/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263" b="1"/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05042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23803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68210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3016"/>
            </a:lvl1pPr>
            <a:lvl2pPr>
              <a:defRPr sz="2639"/>
            </a:lvl2pPr>
            <a:lvl3pPr>
              <a:defRPr sz="2263"/>
            </a:lvl3pPr>
            <a:lvl4pPr>
              <a:defRPr sz="1886"/>
            </a:lvl4pPr>
            <a:lvl5pPr>
              <a:defRPr sz="1886"/>
            </a:lvl5pPr>
            <a:lvl6pPr>
              <a:defRPr sz="1886"/>
            </a:lvl6pPr>
            <a:lvl7pPr>
              <a:defRPr sz="1886"/>
            </a:lvl7pPr>
            <a:lvl8pPr>
              <a:defRPr sz="1886"/>
            </a:lvl8pPr>
            <a:lvl9pPr>
              <a:defRPr sz="18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09"/>
            </a:lvl1pPr>
            <a:lvl2pPr marL="430997" indent="0">
              <a:buNone/>
              <a:defRPr sz="1320"/>
            </a:lvl2pPr>
            <a:lvl3pPr marL="861993" indent="0">
              <a:buNone/>
              <a:defRPr sz="1131"/>
            </a:lvl3pPr>
            <a:lvl4pPr marL="1292990" indent="0">
              <a:buNone/>
              <a:defRPr sz="942"/>
            </a:lvl4pPr>
            <a:lvl5pPr marL="1723986" indent="0">
              <a:buNone/>
              <a:defRPr sz="942"/>
            </a:lvl5pPr>
            <a:lvl6pPr marL="2154983" indent="0">
              <a:buNone/>
              <a:defRPr sz="942"/>
            </a:lvl6pPr>
            <a:lvl7pPr marL="2585979" indent="0">
              <a:buNone/>
              <a:defRPr sz="942"/>
            </a:lvl7pPr>
            <a:lvl8pPr marL="3016975" indent="0">
              <a:buNone/>
              <a:defRPr sz="942"/>
            </a:lvl8pPr>
            <a:lvl9pPr marL="3447971" indent="0">
              <a:buNone/>
              <a:defRPr sz="94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28882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anchor="t"/>
          <a:lstStyle>
            <a:lvl1pPr marL="0" indent="0">
              <a:buNone/>
              <a:defRPr sz="3016"/>
            </a:lvl1pPr>
            <a:lvl2pPr marL="430997" indent="0">
              <a:buNone/>
              <a:defRPr sz="2639"/>
            </a:lvl2pPr>
            <a:lvl3pPr marL="861993" indent="0">
              <a:buNone/>
              <a:defRPr sz="2263"/>
            </a:lvl3pPr>
            <a:lvl4pPr marL="1292990" indent="0">
              <a:buNone/>
              <a:defRPr sz="1886"/>
            </a:lvl4pPr>
            <a:lvl5pPr marL="1723986" indent="0">
              <a:buNone/>
              <a:defRPr sz="1886"/>
            </a:lvl5pPr>
            <a:lvl6pPr marL="2154983" indent="0">
              <a:buNone/>
              <a:defRPr sz="1886"/>
            </a:lvl6pPr>
            <a:lvl7pPr marL="2585979" indent="0">
              <a:buNone/>
              <a:defRPr sz="1886"/>
            </a:lvl7pPr>
            <a:lvl8pPr marL="3016975" indent="0">
              <a:buNone/>
              <a:defRPr sz="1886"/>
            </a:lvl8pPr>
            <a:lvl9pPr marL="3447971" indent="0">
              <a:buNone/>
              <a:defRPr sz="18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09"/>
            </a:lvl1pPr>
            <a:lvl2pPr marL="430997" indent="0">
              <a:buNone/>
              <a:defRPr sz="1320"/>
            </a:lvl2pPr>
            <a:lvl3pPr marL="861993" indent="0">
              <a:buNone/>
              <a:defRPr sz="1131"/>
            </a:lvl3pPr>
            <a:lvl4pPr marL="1292990" indent="0">
              <a:buNone/>
              <a:defRPr sz="942"/>
            </a:lvl4pPr>
            <a:lvl5pPr marL="1723986" indent="0">
              <a:buNone/>
              <a:defRPr sz="942"/>
            </a:lvl5pPr>
            <a:lvl6pPr marL="2154983" indent="0">
              <a:buNone/>
              <a:defRPr sz="942"/>
            </a:lvl6pPr>
            <a:lvl7pPr marL="2585979" indent="0">
              <a:buNone/>
              <a:defRPr sz="942"/>
            </a:lvl7pPr>
            <a:lvl8pPr marL="3016975" indent="0">
              <a:buNone/>
              <a:defRPr sz="942"/>
            </a:lvl8pPr>
            <a:lvl9pPr marL="3447971" indent="0">
              <a:buNone/>
              <a:defRPr sz="94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297419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86420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6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741005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6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 dirty="0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06300734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4135" y="917223"/>
            <a:ext cx="8231188" cy="32790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86" baseline="0">
                <a:solidFill>
                  <a:srgbClr val="FFFFFF"/>
                </a:solidFill>
              </a:defRPr>
            </a:lvl1pPr>
            <a:lvl2pPr marL="430997" indent="0">
              <a:buFontTx/>
              <a:buNone/>
              <a:defRPr sz="1886"/>
            </a:lvl2pPr>
            <a:lvl3pPr marL="861993" indent="0">
              <a:buFontTx/>
              <a:buNone/>
              <a:defRPr sz="1886"/>
            </a:lvl3pPr>
            <a:lvl4pPr marL="1292990" indent="0">
              <a:buFontTx/>
              <a:buNone/>
              <a:defRPr sz="1886"/>
            </a:lvl4pPr>
            <a:lvl5pPr marL="1723986" indent="0">
              <a:buFontTx/>
              <a:buNone/>
              <a:defRPr sz="1886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412876"/>
            <a:ext cx="8248650" cy="487997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© 2019. California Institute of Technology. Government sponsorship acknowledged.</a:t>
            </a:r>
          </a:p>
          <a:p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 dirty="0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36971750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6"/>
            <a:ext cx="8232774" cy="4360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639" b="1" i="0" cap="none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4" name="Title 5"/>
          <p:cNvSpPr txBox="1">
            <a:spLocks/>
          </p:cNvSpPr>
          <p:nvPr userDrawn="1"/>
        </p:nvSpPr>
        <p:spPr>
          <a:xfrm>
            <a:off x="7747001" y="6504211"/>
            <a:ext cx="1231511" cy="3117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942" b="1" kern="500" spc="188" dirty="0">
                <a:solidFill>
                  <a:schemeClr val="accent2"/>
                </a:solidFill>
                <a:latin typeface="Calibri"/>
                <a:cs typeface="Calibri"/>
              </a:rPr>
              <a:t>jpl.nasa.gov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© 2019. California Institute of Technology. Government sponsorship acknowledged.</a:t>
            </a:r>
          </a:p>
          <a:p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1A9F-9D40-144B-9666-6B30B75E8C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590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" y="2995083"/>
            <a:ext cx="9144000" cy="86783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525" b="0" i="0" baseline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30997" indent="0">
              <a:buNone/>
              <a:defRPr sz="1886" b="1"/>
            </a:lvl2pPr>
            <a:lvl3pPr marL="861993" indent="0">
              <a:buNone/>
              <a:defRPr sz="1697" b="1"/>
            </a:lvl3pPr>
            <a:lvl4pPr marL="1292990" indent="0">
              <a:buNone/>
              <a:defRPr sz="1509" b="1"/>
            </a:lvl4pPr>
            <a:lvl5pPr marL="1723986" indent="0">
              <a:buNone/>
              <a:defRPr sz="1509" b="1"/>
            </a:lvl5pPr>
            <a:lvl6pPr marL="2154983" indent="0">
              <a:buNone/>
              <a:defRPr sz="1509" b="1"/>
            </a:lvl6pPr>
            <a:lvl7pPr marL="2585979" indent="0">
              <a:buNone/>
              <a:defRPr sz="1509" b="1"/>
            </a:lvl7pPr>
            <a:lvl8pPr marL="3016975" indent="0">
              <a:buNone/>
              <a:defRPr sz="1509" b="1"/>
            </a:lvl8pPr>
            <a:lvl9pPr marL="3447971" indent="0">
              <a:buNone/>
              <a:defRPr sz="1509" b="1"/>
            </a:lvl9pPr>
          </a:lstStyle>
          <a:p>
            <a:pPr lvl="0"/>
            <a:r>
              <a:rPr lang="en-US" dirty="0"/>
              <a:t>Click To Edit Chapter Divider</a:t>
            </a:r>
          </a:p>
        </p:txBody>
      </p:sp>
    </p:spTree>
    <p:extLst>
      <p:ext uri="{BB962C8B-B14F-4D97-AF65-F5344CB8AC3E}">
        <p14:creationId xmlns:p14="http://schemas.microsoft.com/office/powerpoint/2010/main" val="19500899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41088" y="1548192"/>
            <a:ext cx="8364762" cy="474466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41088" y="887653"/>
            <a:ext cx="8573101" cy="46701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aseline="0">
                <a:solidFill>
                  <a:srgbClr val="000000"/>
                </a:solidFill>
              </a:defRPr>
            </a:lvl1pPr>
            <a:lvl2pPr marL="457193" indent="0">
              <a:buFontTx/>
              <a:buNone/>
              <a:defRPr sz="2000"/>
            </a:lvl2pPr>
            <a:lvl3pPr marL="914387" indent="0">
              <a:buFontTx/>
              <a:buNone/>
              <a:defRPr sz="2000"/>
            </a:lvl3pPr>
            <a:lvl4pPr marL="1371580" indent="0">
              <a:buFontTx/>
              <a:buNone/>
              <a:defRPr sz="2000"/>
            </a:lvl4pPr>
            <a:lvl5pPr marL="1828773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20979" y="325010"/>
            <a:ext cx="8593211" cy="62714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5"/>
          <p:cNvSpPr txBox="1">
            <a:spLocks/>
          </p:cNvSpPr>
          <p:nvPr userDrawn="1"/>
        </p:nvSpPr>
        <p:spPr>
          <a:xfrm>
            <a:off x="7747001" y="6397933"/>
            <a:ext cx="1231511" cy="41563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3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6626679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ader/Subhea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41088" y="1548192"/>
            <a:ext cx="8364762" cy="474466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41088" y="887653"/>
            <a:ext cx="8573101" cy="46701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aseline="0">
                <a:solidFill>
                  <a:srgbClr val="000000"/>
                </a:solidFill>
              </a:defRPr>
            </a:lvl1pPr>
            <a:lvl2pPr marL="457193" indent="0">
              <a:buFontTx/>
              <a:buNone/>
              <a:defRPr sz="2000"/>
            </a:lvl2pPr>
            <a:lvl3pPr marL="914387" indent="0">
              <a:buFontTx/>
              <a:buNone/>
              <a:defRPr sz="2000"/>
            </a:lvl3pPr>
            <a:lvl4pPr marL="1371580" indent="0">
              <a:buFontTx/>
              <a:buNone/>
              <a:defRPr sz="2000"/>
            </a:lvl4pPr>
            <a:lvl5pPr marL="1828773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20979" y="325010"/>
            <a:ext cx="8593211" cy="62714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5819BC3-7E48-734B-B255-F05E5B7339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5"/>
          <p:cNvSpPr txBox="1">
            <a:spLocks/>
          </p:cNvSpPr>
          <p:nvPr userDrawn="1"/>
        </p:nvSpPr>
        <p:spPr>
          <a:xfrm>
            <a:off x="7747001" y="6397933"/>
            <a:ext cx="1231511" cy="41563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none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1000" b="1" kern="500" spc="200" dirty="0">
                <a:solidFill>
                  <a:schemeClr val="accent3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9667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7CE79-F931-4AB6-96F1-BB4A8A5ACEE6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F5760-3126-42DA-857C-411B7A37B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1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AB1E9845-0A1D-4BCD-9BE0-4E15D7F7490B}" type="slidenum">
              <a:rPr lang="en-US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1AB75-423E-4687-8B65-AE42B79CDAE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61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812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1AB75-423E-4687-8B65-AE42B79CDAE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5/4/2020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032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668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1"/>
          <p:cNvSpPr>
            <a:spLocks noChangeArrowheads="1"/>
          </p:cNvSpPr>
          <p:nvPr/>
        </p:nvSpPr>
        <p:spPr bwMode="auto">
          <a:xfrm>
            <a:off x="0" y="0"/>
            <a:ext cx="9144000" cy="8461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33" tIns="45667" rIns="91333" bIns="45667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  <a:latin typeface="Helvetica Neue Black Condensed" pitchFamily="-84" charset="0"/>
              <a:cs typeface="ＭＳ Ｐゴシック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92" name="Line 68"/>
          <p:cNvSpPr>
            <a:spLocks noChangeShapeType="1"/>
          </p:cNvSpPr>
          <p:nvPr/>
        </p:nvSpPr>
        <p:spPr bwMode="auto">
          <a:xfrm flipH="1">
            <a:off x="0" y="838200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38090" dir="7199996" algn="ctr" rotWithShape="0">
              <a:srgbClr val="000000">
                <a:alpha val="75000"/>
              </a:srgbClr>
            </a:outerShdw>
          </a:effectLst>
        </p:spPr>
        <p:txBody>
          <a:bodyPr wrap="none" lIns="91333" tIns="45667" rIns="91333" bIns="45667" anchor="ctr"/>
          <a:lstStyle/>
          <a:p>
            <a:pPr defTabSz="91333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Helvetica Neue Black Condensed"/>
              <a:ea typeface="ＭＳ Ｐゴシック"/>
              <a:cs typeface="ＭＳ Ｐゴシック"/>
            </a:endParaRPr>
          </a:p>
        </p:txBody>
      </p:sp>
      <p:sp>
        <p:nvSpPr>
          <p:cNvPr id="26632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766763" y="111125"/>
            <a:ext cx="75422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26630" name="Picture 72" descr="NASA insignia RGB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63" y="111125"/>
            <a:ext cx="6858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3" descr="AES_logo_final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0491" y="117471"/>
            <a:ext cx="813509" cy="610132"/>
          </a:xfrm>
          <a:prstGeom prst="rect">
            <a:avLst/>
          </a:prstGeom>
        </p:spPr>
      </p:pic>
      <p:sp>
        <p:nvSpPr>
          <p:cNvPr id="3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857999" y="6477000"/>
            <a:ext cx="2136775" cy="304800"/>
          </a:xfrm>
          <a:prstGeom prst="rect">
            <a:avLst/>
          </a:prstGeom>
        </p:spPr>
        <p:txBody>
          <a:bodyPr/>
          <a:lstStyle>
            <a:lvl1pPr algn="r" defTabSz="455242">
              <a:defRPr sz="1000" b="0">
                <a:ea typeface="MS PGothic" pitchFamily="34" charset="-128"/>
              </a:defRPr>
            </a:lvl1pPr>
          </a:lstStyle>
          <a:p>
            <a:fld id="{794253BF-A487-49B2-AFE0-93AC3B5EDB1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3726382" y="6477000"/>
            <a:ext cx="16400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FY17 - AES Mid-Year</a:t>
            </a:r>
          </a:p>
        </p:txBody>
      </p:sp>
      <p:sp>
        <p:nvSpPr>
          <p:cNvPr id="37" name="Date Placeholder 11"/>
          <p:cNvSpPr>
            <a:spLocks noGrp="1"/>
          </p:cNvSpPr>
          <p:nvPr>
            <p:ph type="dt" sz="half" idx="2"/>
          </p:nvPr>
        </p:nvSpPr>
        <p:spPr>
          <a:xfrm>
            <a:off x="457200" y="6473952"/>
            <a:ext cx="2133600" cy="30175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D01731D4-200B-437D-9F05-42269A8CA6DB}" type="datetime1">
              <a:rPr lang="en-US" smtClean="0"/>
              <a:t>5/4/2020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141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n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5pPr>
      <a:lvl6pPr marL="45666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6pPr>
      <a:lvl7pPr marL="91333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7pPr>
      <a:lvl8pPr marL="136999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8pPr>
      <a:lvl9pPr marL="1826662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9pPr>
    </p:titleStyle>
    <p:bodyStyle>
      <a:lvl1pPr marL="223655" indent="-22365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6827" indent="-229999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678896" indent="-21889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912065" indent="-229999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135719" indent="-220481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593572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050239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06904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63570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68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31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8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62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3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93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6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324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52FBBA-B333-EF41-ABC6-A0F82C9874F4}"/>
              </a:ext>
            </a:extLst>
          </p:cNvPr>
          <p:cNvSpPr/>
          <p:nvPr userDrawn="1"/>
        </p:nvSpPr>
        <p:spPr>
          <a:xfrm>
            <a:off x="3607521" y="6538913"/>
            <a:ext cx="1928958" cy="237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41" dirty="0">
                <a:latin typeface="Calibri"/>
              </a:rPr>
              <a:t>© 2020.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43367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1" r:id="rId14"/>
    <p:sldLayoutId id="2147483832" r:id="rId15"/>
    <p:sldLayoutId id="2147483833" r:id="rId16"/>
  </p:sldLayoutIdLst>
  <p:txStyles>
    <p:titleStyle>
      <a:lvl1pPr algn="l" defTabSz="861993" rtl="0" eaLnBrk="1" latinLnBrk="0" hangingPunct="1">
        <a:lnSpc>
          <a:spcPct val="90000"/>
        </a:lnSpc>
        <a:spcBef>
          <a:spcPct val="0"/>
        </a:spcBef>
        <a:buNone/>
        <a:defRPr sz="41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498" indent="-215498" algn="l" defTabSz="861993" rtl="0" eaLnBrk="1" latinLnBrk="0" hangingPunct="1">
        <a:lnSpc>
          <a:spcPct val="90000"/>
        </a:lnSpc>
        <a:spcBef>
          <a:spcPts val="942"/>
        </a:spcBef>
        <a:buFont typeface="Arial" panose="020B0604020202020204" pitchFamily="34" charset="0"/>
        <a:buChar char="•"/>
        <a:defRPr sz="2639" kern="1200">
          <a:solidFill>
            <a:schemeClr val="tx1"/>
          </a:solidFill>
          <a:latin typeface="+mn-lt"/>
          <a:ea typeface="+mn-ea"/>
          <a:cs typeface="+mn-cs"/>
        </a:defRPr>
      </a:lvl1pPr>
      <a:lvl2pPr marL="64649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2pPr>
      <a:lvl3pPr marL="1077491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886" kern="1200">
          <a:solidFill>
            <a:schemeClr val="tx1"/>
          </a:solidFill>
          <a:latin typeface="+mn-lt"/>
          <a:ea typeface="+mn-ea"/>
          <a:cs typeface="+mn-cs"/>
        </a:defRPr>
      </a:lvl3pPr>
      <a:lvl4pPr marL="1508487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4pPr>
      <a:lvl5pPr marL="193948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5pPr>
      <a:lvl6pPr marL="2370481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6pPr>
      <a:lvl7pPr marL="2801477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7pPr>
      <a:lvl8pPr marL="323247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8pPr>
      <a:lvl9pPr marL="3663470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1pPr>
      <a:lvl2pPr marL="430997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2pPr>
      <a:lvl3pPr marL="861993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292990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4pPr>
      <a:lvl5pPr marL="1723986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5pPr>
      <a:lvl6pPr marL="2154983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6pPr>
      <a:lvl7pPr marL="2585979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7pPr>
      <a:lvl8pPr marL="3016975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8pPr>
      <a:lvl9pPr marL="3447971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3BD41-9692-4A4A-B924-BF308F26E442}" type="datetimeFigureOut">
              <a:rPr lang="es-ES" smtClean="0"/>
              <a:t>04/05/2020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E88D-C23D-4DD6-A4D0-7119A166B1CD}" type="slidenum">
              <a:rPr lang="es-ES" smtClean="0"/>
              <a:t>‹#›</a:t>
            </a:fld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52FBBA-B333-EF41-ABC6-A0F82C9874F4}"/>
              </a:ext>
            </a:extLst>
          </p:cNvPr>
          <p:cNvSpPr/>
          <p:nvPr userDrawn="1"/>
        </p:nvSpPr>
        <p:spPr>
          <a:xfrm>
            <a:off x="3607521" y="6538913"/>
            <a:ext cx="1928958" cy="237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41" dirty="0">
                <a:latin typeface="Calibri"/>
              </a:rPr>
              <a:t>© 2020.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99862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</p:sldLayoutIdLst>
  <p:txStyles>
    <p:titleStyle>
      <a:lvl1pPr algn="l" defTabSz="861993" rtl="0" eaLnBrk="1" latinLnBrk="0" hangingPunct="1">
        <a:lnSpc>
          <a:spcPct val="90000"/>
        </a:lnSpc>
        <a:spcBef>
          <a:spcPct val="0"/>
        </a:spcBef>
        <a:buNone/>
        <a:defRPr sz="41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498" indent="-215498" algn="l" defTabSz="861993" rtl="0" eaLnBrk="1" latinLnBrk="0" hangingPunct="1">
        <a:lnSpc>
          <a:spcPct val="90000"/>
        </a:lnSpc>
        <a:spcBef>
          <a:spcPts val="942"/>
        </a:spcBef>
        <a:buFont typeface="Arial" panose="020B0604020202020204" pitchFamily="34" charset="0"/>
        <a:buChar char="•"/>
        <a:defRPr sz="2639" kern="1200">
          <a:solidFill>
            <a:schemeClr val="tx1"/>
          </a:solidFill>
          <a:latin typeface="+mn-lt"/>
          <a:ea typeface="+mn-ea"/>
          <a:cs typeface="+mn-cs"/>
        </a:defRPr>
      </a:lvl1pPr>
      <a:lvl2pPr marL="64649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2pPr>
      <a:lvl3pPr marL="1077491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886" kern="1200">
          <a:solidFill>
            <a:schemeClr val="tx1"/>
          </a:solidFill>
          <a:latin typeface="+mn-lt"/>
          <a:ea typeface="+mn-ea"/>
          <a:cs typeface="+mn-cs"/>
        </a:defRPr>
      </a:lvl3pPr>
      <a:lvl4pPr marL="1508487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4pPr>
      <a:lvl5pPr marL="193948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5pPr>
      <a:lvl6pPr marL="2370481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6pPr>
      <a:lvl7pPr marL="2801477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7pPr>
      <a:lvl8pPr marL="3232474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8pPr>
      <a:lvl9pPr marL="3663470" indent="-215498" algn="l" defTabSz="861993" rtl="0" eaLnBrk="1" latinLnBrk="0" hangingPunct="1">
        <a:lnSpc>
          <a:spcPct val="90000"/>
        </a:lnSpc>
        <a:spcBef>
          <a:spcPts val="471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1pPr>
      <a:lvl2pPr marL="430997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2pPr>
      <a:lvl3pPr marL="861993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292990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4pPr>
      <a:lvl5pPr marL="1723986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5pPr>
      <a:lvl6pPr marL="2154983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6pPr>
      <a:lvl7pPr marL="2585979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7pPr>
      <a:lvl8pPr marL="3016975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8pPr>
      <a:lvl9pPr marL="3447971" algn="l" defTabSz="861993" rtl="0" eaLnBrk="1" latinLnBrk="0" hangingPunct="1">
        <a:defRPr sz="16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://www.moreheadstate.edu/" TargetMode="External"/><Relationship Id="rId7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reheadstate.edu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microsoft.com/office/2007/relationships/hdphoto" Target="../media/hdphoto2.wdp"/><Relationship Id="rId7" Type="http://schemas.openxmlformats.org/officeDocument/2006/relationships/image" Target="../media/image25.jpeg"/><Relationship Id="rId12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24.emf"/><Relationship Id="rId11" Type="http://schemas.openxmlformats.org/officeDocument/2006/relationships/image" Target="../media/image29.png"/><Relationship Id="rId5" Type="http://schemas.microsoft.com/office/2007/relationships/hdphoto" Target="../media/hdphoto3.wdp"/><Relationship Id="rId10" Type="http://schemas.openxmlformats.org/officeDocument/2006/relationships/image" Target="../media/image28.jpeg"/><Relationship Id="rId4" Type="http://schemas.openxmlformats.org/officeDocument/2006/relationships/image" Target="../media/image23.pn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4.png"/><Relationship Id="rId5" Type="http://schemas.openxmlformats.org/officeDocument/2006/relationships/image" Target="../media/image25.jpeg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2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6" Type="http://schemas.microsoft.com/office/2007/relationships/hdphoto" Target="../media/hdphoto6.wdp"/><Relationship Id="rId5" Type="http://schemas.openxmlformats.org/officeDocument/2006/relationships/image" Target="../media/image43.png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7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Relationship Id="rId6" Type="http://schemas.openxmlformats.org/officeDocument/2006/relationships/hyperlink" Target="https://ieeexplore.ieee.org/document/8741775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8.emf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0.jpeg"/><Relationship Id="rId11" Type="http://schemas.openxmlformats.org/officeDocument/2006/relationships/image" Target="../media/image55.png"/><Relationship Id="rId5" Type="http://schemas.openxmlformats.org/officeDocument/2006/relationships/image" Target="../media/image21.png"/><Relationship Id="rId10" Type="http://schemas.openxmlformats.org/officeDocument/2006/relationships/image" Target="../media/image54.png"/><Relationship Id="rId4" Type="http://schemas.openxmlformats.org/officeDocument/2006/relationships/image" Target="../media/image49.png"/><Relationship Id="rId9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ight Arrow 19"/>
          <p:cNvSpPr/>
          <p:nvPr/>
        </p:nvSpPr>
        <p:spPr>
          <a:xfrm rot="16200000">
            <a:off x="6057900" y="2324100"/>
            <a:ext cx="3276600" cy="10668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0800000">
            <a:off x="3048000" y="2375027"/>
            <a:ext cx="685800" cy="9144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5334000" y="533400"/>
            <a:ext cx="685800" cy="9144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0800000">
            <a:off x="2209800" y="457200"/>
            <a:ext cx="685800" cy="977772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0800000">
            <a:off x="5715000" y="2362200"/>
            <a:ext cx="685800" cy="99060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218646" y="3776458"/>
            <a:ext cx="6076421" cy="430183"/>
          </a:xfrm>
        </p:spPr>
        <p:txBody>
          <a:bodyPr/>
          <a:lstStyle/>
          <a:p>
            <a:r>
              <a:rPr lang="en-US" sz="1800" dirty="0"/>
              <a:t>Deep Space Station 17: A University-Operated Affiliated Node on the NASA Deep Space Network Providing Telemetry, Tracking and Command Services for Interplanetary </a:t>
            </a:r>
            <a:r>
              <a:rPr lang="en-US" sz="1800" dirty="0" err="1"/>
              <a:t>SmallSat</a:t>
            </a:r>
            <a:r>
              <a:rPr lang="en-US" sz="1800" dirty="0"/>
              <a:t> Missions</a:t>
            </a:r>
          </a:p>
        </p:txBody>
      </p:sp>
      <p:pic>
        <p:nvPicPr>
          <p:cNvPr id="5" name="Picture 2" descr="Official EASS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0" y="5887693"/>
            <a:ext cx="999191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Morehead State Universit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6172200"/>
            <a:ext cx="3342135" cy="525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>
          <a:xfrm>
            <a:off x="533400" y="5486400"/>
            <a:ext cx="7498993" cy="804438"/>
          </a:xfrm>
        </p:spPr>
        <p:txBody>
          <a:bodyPr/>
          <a:lstStyle/>
          <a:p>
            <a:pPr algn="ctr"/>
            <a:r>
              <a:rPr lang="en-US" sz="1600" dirty="0"/>
              <a:t>Ben Malphrus, Jeff </a:t>
            </a:r>
            <a:r>
              <a:rPr lang="en-US" sz="1600" dirty="0" err="1"/>
              <a:t>Kruth</a:t>
            </a:r>
            <a:r>
              <a:rPr lang="en-US" sz="1600" dirty="0"/>
              <a:t> (MSU)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Tim Pham</a:t>
            </a:r>
            <a:r>
              <a:rPr lang="en-US" sz="1600" dirty="0"/>
              <a:t>, Jay Wyatt, (JPL)</a:t>
            </a:r>
          </a:p>
        </p:txBody>
      </p:sp>
      <p:pic>
        <p:nvPicPr>
          <p:cNvPr id="8" name="Picture 4" descr="C:\Users\SSCDIR\Desktop\SSC Promotional\New 21 Meter Photo cropped.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499706" cy="3101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06362" y="135742"/>
            <a:ext cx="2620973" cy="1753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223267" y="499997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alibri" pitchFamily="34" charset="0"/>
              </a:rPr>
              <a:t>Interplanetary Small Satellite Conference</a:t>
            </a:r>
            <a:endParaRPr lang="en-US" sz="500" dirty="0">
              <a:latin typeface="Calibri" pitchFamily="34" charset="0"/>
            </a:endParaRPr>
          </a:p>
          <a:p>
            <a:r>
              <a:rPr lang="en-US" sz="1400" dirty="0">
                <a:latin typeface="Calibri" pitchFamily="34" charset="0"/>
              </a:rPr>
              <a:t>May 11, 2020</a:t>
            </a:r>
          </a:p>
        </p:txBody>
      </p:sp>
      <p:pic>
        <p:nvPicPr>
          <p:cNvPr id="13" name="Picture 12" descr="CDSCC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9363" y="76200"/>
            <a:ext cx="2738437" cy="167322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4" name="Picture 13" descr="mdscc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3884612"/>
            <a:ext cx="2741612" cy="167798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5" name="Picture 14" descr="GDSCC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1990725"/>
            <a:ext cx="2741612" cy="166687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6" name="Picture 4" descr="D2008_0924_R0027sm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018916"/>
            <a:ext cx="2438400" cy="1622134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Placeholder 1"/>
          <p:cNvSpPr txBox="1">
            <a:spLocks/>
          </p:cNvSpPr>
          <p:nvPr/>
        </p:nvSpPr>
        <p:spPr>
          <a:xfrm>
            <a:off x="3917029" y="5846181"/>
            <a:ext cx="7498993" cy="80443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1200" baseline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3647999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54276" name="Picture 4" descr="New_Antenna_and_Night_Sky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0" y="-228600"/>
            <a:ext cx="9144000" cy="737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8517" name="Rectangle 5"/>
          <p:cNvSpPr>
            <a:spLocks noChangeArrowheads="1"/>
          </p:cNvSpPr>
          <p:nvPr/>
        </p:nvSpPr>
        <p:spPr bwMode="auto">
          <a:xfrm>
            <a:off x="152400" y="4648200"/>
            <a:ext cx="8991600" cy="205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Conceived and by MSU faculty with </a:t>
            </a:r>
            <a:r>
              <a: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NASA assistance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Dual Purpose Instrument</a:t>
            </a:r>
          </a:p>
          <a:p>
            <a:pPr lvl="1"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Ground Station for </a:t>
            </a:r>
            <a:r>
              <a:rPr lang="en-US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Smallsats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Radio Telescope for Astronomy Research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Built and Installed by </a:t>
            </a:r>
            <a:r>
              <a:rPr lang="en-US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VertexRSI</a:t>
            </a: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(General Dynamics)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Operational in 2006- has supported LRO, ISEE-3, Planet Labs, </a:t>
            </a:r>
            <a:r>
              <a:rPr lang="en-US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KySpace</a:t>
            </a: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FontTx/>
              <a:buChar char="•"/>
              <a:defRPr/>
            </a:pPr>
            <a:r>
              <a: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Program Funded by AES in 2016 to Upgrade the 21 m Toward DSN Compatibility</a:t>
            </a: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279400" y="0"/>
            <a:ext cx="7543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21 Meter Space Tracking Antenna</a:t>
            </a:r>
          </a:p>
          <a:p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at Morehead State University</a:t>
            </a:r>
          </a:p>
        </p:txBody>
      </p:sp>
      <p:pic>
        <p:nvPicPr>
          <p:cNvPr id="7" name="Picture 5" descr="Morehead State Universit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47079" y="6554409"/>
            <a:ext cx="2802241" cy="44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6DBB2F-1FAD-43C2-B6D2-5EF566F27A19}"/>
              </a:ext>
            </a:extLst>
          </p:cNvPr>
          <p:cNvSpPr txBox="1"/>
          <p:nvPr/>
        </p:nvSpPr>
        <p:spPr>
          <a:xfrm>
            <a:off x="6518030" y="4734479"/>
            <a:ext cx="2283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C54F4"/>
                </a:solidFill>
                <a:latin typeface="Calibri" pitchFamily="34" charset="0"/>
                <a:cs typeface="Calibri" pitchFamily="34" charset="0"/>
              </a:rPr>
              <a:t>Recently provided tracking support to JPL’s </a:t>
            </a:r>
            <a:r>
              <a:rPr lang="en-US" b="1" dirty="0" err="1">
                <a:solidFill>
                  <a:srgbClr val="0C54F4"/>
                </a:solidFill>
                <a:latin typeface="Calibri" pitchFamily="34" charset="0"/>
                <a:cs typeface="Calibri" pitchFamily="34" charset="0"/>
              </a:rPr>
              <a:t>Asteria</a:t>
            </a:r>
            <a:r>
              <a:rPr lang="en-US" b="1" dirty="0">
                <a:solidFill>
                  <a:srgbClr val="0C54F4"/>
                </a:solidFill>
                <a:latin typeface="Calibri" pitchFamily="34" charset="0"/>
                <a:cs typeface="Calibri" pitchFamily="34" charset="0"/>
              </a:rPr>
              <a:t> Mission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76803" name="Picture 3" descr="Fo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152400" y="4648200"/>
            <a:ext cx="87249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The Morehead State University Ground Station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Relatively Quiet RFI Environment in Eastern Kentucky 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21 m Ground Station (few in the US large enough for DSN Work)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Staff Experienced in Mission Operations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Experienced RF and Telecom Engineers and Scientists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Talented, Intrepid Students</a:t>
            </a:r>
          </a:p>
          <a:p>
            <a:pPr algn="l">
              <a:spcBef>
                <a:spcPct val="50000"/>
              </a:spcBef>
            </a:pPr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699504" y="4756368"/>
            <a:ext cx="2177796" cy="1837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43591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CIMG37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0"/>
            <a:ext cx="9677400" cy="725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5" name="Rectangle 3"/>
          <p:cNvSpPr>
            <a:spLocks noGrp="1" noChangeArrowheads="1"/>
          </p:cNvSpPr>
          <p:nvPr>
            <p:ph type="title"/>
          </p:nvPr>
        </p:nvSpPr>
        <p:spPr>
          <a:xfrm>
            <a:off x="990600" y="76200"/>
            <a:ext cx="7696200" cy="914400"/>
          </a:xfrm>
        </p:spPr>
        <p:txBody>
          <a:bodyPr/>
          <a:lstStyle/>
          <a:p>
            <a:pPr eaLnBrk="1" hangingPunct="1"/>
            <a:r>
              <a:rPr lang="en-US"/>
              <a:t>21 M Operations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2133600"/>
            <a:ext cx="5105400" cy="4302125"/>
          </a:xfrm>
        </p:spPr>
        <p:txBody>
          <a:bodyPr>
            <a:normAutofit/>
          </a:bodyPr>
          <a:lstStyle/>
          <a:p>
            <a:pPr marL="469900" indent="-469900"/>
            <a:r>
              <a:rPr lang="en-US" sz="2800" dirty="0">
                <a:solidFill>
                  <a:srgbClr val="292929"/>
                </a:solidFill>
              </a:rPr>
              <a:t>Satellite Ground Station for Morehead State </a:t>
            </a:r>
            <a:r>
              <a:rPr lang="en-US" sz="2800" dirty="0" err="1">
                <a:solidFill>
                  <a:srgbClr val="292929"/>
                </a:solidFill>
              </a:rPr>
              <a:t>SmallSat</a:t>
            </a:r>
            <a:r>
              <a:rPr lang="en-US" sz="2800" dirty="0">
                <a:solidFill>
                  <a:srgbClr val="292929"/>
                </a:solidFill>
              </a:rPr>
              <a:t> Missions and Others</a:t>
            </a:r>
          </a:p>
          <a:p>
            <a:pPr marL="469900" indent="-469900"/>
            <a:r>
              <a:rPr lang="en-US" sz="2800" dirty="0">
                <a:solidFill>
                  <a:srgbClr val="C00000"/>
                </a:solidFill>
              </a:rPr>
              <a:t>JPL ASTERIA Ground Station</a:t>
            </a:r>
          </a:p>
          <a:p>
            <a:pPr marL="469900" indent="-469900" eaLnBrk="1" hangingPunct="1"/>
            <a:r>
              <a:rPr lang="en-US" sz="2800" dirty="0">
                <a:solidFill>
                  <a:srgbClr val="292929"/>
                </a:solidFill>
              </a:rPr>
              <a:t>Radio Telescope Mode for Research in Astrophysics</a:t>
            </a:r>
          </a:p>
          <a:p>
            <a:pPr marL="469900" indent="-469900" eaLnBrk="1" hangingPunct="1"/>
            <a:r>
              <a:rPr lang="en-US" sz="2800" dirty="0">
                <a:solidFill>
                  <a:srgbClr val="292929"/>
                </a:solidFill>
              </a:rPr>
              <a:t>Test-Bed for Experimental Communication Systems</a:t>
            </a: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2800" dirty="0">
              <a:solidFill>
                <a:srgbClr val="292929"/>
              </a:solidFill>
            </a:endParaRPr>
          </a:p>
          <a:p>
            <a:pPr marL="469900" indent="-469900" eaLnBrk="1" hangingPunct="1"/>
            <a:endParaRPr lang="en-US" sz="3600" dirty="0">
              <a:solidFill>
                <a:srgbClr val="29292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Antenna_45_Degree_with labels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>
            <a:off x="11113" y="0"/>
            <a:ext cx="562204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202" name="Text Box 26"/>
          <p:cNvSpPr txBox="1">
            <a:spLocks noChangeArrowheads="1"/>
          </p:cNvSpPr>
          <p:nvPr/>
        </p:nvSpPr>
        <p:spPr bwMode="auto">
          <a:xfrm>
            <a:off x="6246701" y="281613"/>
            <a:ext cx="20826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Calibri" pitchFamily="34" charset="0"/>
              </a:rPr>
              <a:t>21 M Overview</a:t>
            </a:r>
          </a:p>
        </p:txBody>
      </p:sp>
      <p:graphicFrame>
        <p:nvGraphicFramePr>
          <p:cNvPr id="6" name="Group 2"/>
          <p:cNvGraphicFramePr>
            <a:graphicFrameLocks noGrp="1"/>
          </p:cNvGraphicFramePr>
          <p:nvPr/>
        </p:nvGraphicFramePr>
        <p:xfrm>
          <a:off x="5334000" y="914400"/>
          <a:ext cx="3657600" cy="5541646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Parameter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Measured Values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Axis Slew Velocity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3.0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1.6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Polarization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0.7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 minimum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Axis Acceleration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 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1.0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0.6 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/sec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Travel Range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Azimuth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± 269.8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Elevation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to 90.3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Polarization Range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± 90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Pointing Accuracy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0.005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RMS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Tracking Accuracy 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0.0004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RMS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Aperture </a:t>
                      </a:r>
                      <a:r>
                        <a:rPr kumimoji="0" lang="fr-FR" sz="1400" b="1" i="0" u="none" strike="noStrike" cap="none" normalizeH="0" baseline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Efficiency</a:t>
                      </a: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η</a:t>
                      </a: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(L/Ku)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0.653/0.563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Surface Tolerance @ 35 mph wind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&lt; 0.020” RMS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974" y="6341390"/>
            <a:ext cx="2410842" cy="51660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00894" y="55815"/>
            <a:ext cx="7542212" cy="609600"/>
          </a:xfrm>
        </p:spPr>
        <p:txBody>
          <a:bodyPr/>
          <a:lstStyle/>
          <a:p>
            <a:r>
              <a:rPr lang="en-US" dirty="0"/>
              <a:t>AES Program: 21 m DSN Station (DSS-17)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268150"/>
              </p:ext>
            </p:extLst>
          </p:nvPr>
        </p:nvGraphicFramePr>
        <p:xfrm>
          <a:off x="152400" y="914401"/>
          <a:ext cx="8839200" cy="5401734"/>
        </p:xfrm>
        <a:graphic>
          <a:graphicData uri="http://schemas.openxmlformats.org/drawingml/2006/table">
            <a:tbl>
              <a:tblPr/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96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+mn-lt"/>
                        </a:rPr>
                        <a:t>Project Description and Objectives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Demonstrate a cost-effective process for expanding DSN capabilities by utilizing non-NASA assets to provide communication and navigation services to small spacecraft missions to the Moon and inner solar system, thereby enabling interplanetary research with small spacecraft platforms.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050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Technical Approach</a:t>
                      </a:r>
                    </a:p>
                    <a:p>
                      <a:pPr marL="168275" indent="-168275" algn="just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Develop and implement a strategy to transfer Deep Space Network (DSN) processes and protocols to the MSU 21 m antenna system to enable integration into the DSN as an auxiliary station to support small spacecraft missions. </a:t>
                      </a:r>
                    </a:p>
                    <a:p>
                      <a:pPr marL="168275" indent="-168275" algn="just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Implement deep space communications, tracking and navigation techniques as well as adoption of CCSDS standards.</a:t>
                      </a:r>
                    </a:p>
                    <a:p>
                      <a:pPr marL="168275" indent="-168275" algn="just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Implement systems upgrades, conduct tests/demonstrations, and transition to an operational capability.</a:t>
                      </a: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96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Benefits</a:t>
                      </a:r>
                    </a:p>
                    <a:p>
                      <a:pPr marL="168275" indent="-168275" algn="just" defTabSz="456668" rtl="0" eaLnBrk="1" latinLnBrk="0" hangingPunct="1">
                        <a:buFont typeface="Arial"/>
                        <a:buChar char="•"/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Serves as a test-case for other non-NASA ground stations to provide auxiliary deep space navigation and tracking support for small spacecraft missions.  </a:t>
                      </a:r>
                    </a:p>
                    <a:p>
                      <a:pPr marL="168275" indent="-168275" algn="just" defTabSz="456668" rtl="0" eaLnBrk="1" latinLnBrk="0" hangingPunct="1">
                        <a:buFont typeface="Arial"/>
                        <a:buChar char="•"/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Develops an 2020 timeframe</a:t>
                      </a:r>
                    </a:p>
                    <a:p>
                      <a:pPr marL="168275" indent="-168275" algn="just" defTabSz="456668" rtl="0" eaLnBrk="1" latinLnBrk="0" hangingPunct="1">
                        <a:buFont typeface="Arial"/>
                        <a:buChar char="•"/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Transparent</a:t>
                      </a:r>
                      <a:r>
                        <a:rPr lang="en-US" sz="1400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to Missions Being Supported</a:t>
                      </a:r>
                      <a:endParaRPr lang="en-US" sz="140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Targets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Full DSN Compatibility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Scheduled by DSN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Support CCSDS-SLE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DSN Tracking and Ranging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Support Lunar, NEA, Lagrange Point Missions at 64-256 kbps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3548" marR="83548" marT="41769" marB="41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" name="Picture 13" descr="C:\Users\Ben Malphrus\Desktop\SSC Promotional\New 21 Meter Photo cropped..png"/>
          <p:cNvPicPr>
            <a:picLocks noChangeAspect="1" noChangeArrowheads="1"/>
          </p:cNvPicPr>
          <p:nvPr/>
        </p:nvPicPr>
        <p:blipFill rotWithShape="1">
          <a:blip r:embed="rId4" cstate="print"/>
          <a:srcRect t="19595"/>
          <a:stretch/>
        </p:blipFill>
        <p:spPr bwMode="auto">
          <a:xfrm>
            <a:off x="5644486" y="1029046"/>
            <a:ext cx="3347114" cy="3561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3287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995ED-8084-064F-93A2-BE60EEF90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411" y="199939"/>
            <a:ext cx="8719309" cy="411062"/>
          </a:xfrm>
        </p:spPr>
        <p:txBody>
          <a:bodyPr/>
          <a:lstStyle/>
          <a:p>
            <a:pPr algn="ctr"/>
            <a:r>
              <a:rPr lang="en-US" b="0" dirty="0">
                <a:solidFill>
                  <a:schemeClr val="tx1"/>
                </a:solidFill>
                <a:latin typeface="Calibri" pitchFamily="34" charset="0"/>
              </a:rPr>
              <a:t>Morehead State University 21m Upgrade to DSN Compatibility </a:t>
            </a:r>
            <a:r>
              <a:rPr lang="en-US" b="0" dirty="0">
                <a:solidFill>
                  <a:schemeClr val="tx1"/>
                </a:solidFill>
              </a:rPr>
              <a:t>MSU DSS-17 System Architecture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B2104F-17AB-B541-9F90-8AB8EE8C0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2067" y="6292936"/>
            <a:ext cx="2057400" cy="365125"/>
          </a:xfrm>
        </p:spPr>
        <p:txBody>
          <a:bodyPr/>
          <a:lstStyle/>
          <a:p>
            <a:pPr defTabSz="390997"/>
            <a:fld id="{F1E51A9F-9D40-144B-9666-6B30B75E8C1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390997"/>
              <a:t>7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9294B1-2DC7-404D-BF8F-F5B52C71155C}"/>
              </a:ext>
            </a:extLst>
          </p:cNvPr>
          <p:cNvSpPr txBox="1"/>
          <p:nvPr/>
        </p:nvSpPr>
        <p:spPr>
          <a:xfrm>
            <a:off x="604533" y="6184732"/>
            <a:ext cx="1611683" cy="35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1993">
              <a:defRPr/>
            </a:pPr>
            <a:r>
              <a:rPr lang="en-US" sz="848" dirty="0">
                <a:solidFill>
                  <a:prstClr val="black"/>
                </a:solidFill>
                <a:latin typeface="Calibri"/>
              </a:rPr>
              <a:t>Morehead State University Mission Operations Center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90BB38F-371E-4ADA-A59D-FB46D503269A}"/>
              </a:ext>
            </a:extLst>
          </p:cNvPr>
          <p:cNvGrpSpPr/>
          <p:nvPr/>
        </p:nvGrpSpPr>
        <p:grpSpPr>
          <a:xfrm>
            <a:off x="517645" y="1211231"/>
            <a:ext cx="8122839" cy="4973501"/>
            <a:chOff x="559549" y="1246876"/>
            <a:chExt cx="8122839" cy="4973501"/>
          </a:xfrm>
        </p:grpSpPr>
        <p:pic>
          <p:nvPicPr>
            <p:cNvPr id="5" name="Picture 1">
              <a:extLst>
                <a:ext uri="{FF2B5EF4-FFF2-40B4-BE49-F238E27FC236}">
                  <a16:creationId xmlns:a16="http://schemas.microsoft.com/office/drawing/2014/main" id="{7C382BD5-9BD4-9642-A251-99001FDEE2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337" y="2427648"/>
              <a:ext cx="6864051" cy="3792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AFEA73F-4C73-D24A-9E97-F6E96E183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9761" y="1292789"/>
              <a:ext cx="1229335" cy="16930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71E40C8-116B-BC4F-8EF5-F5FCF331B0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/>
            <a:srcRect l="4864" t="12421" r="4650" b="6737"/>
            <a:stretch/>
          </p:blipFill>
          <p:spPr>
            <a:xfrm>
              <a:off x="2173200" y="1267343"/>
              <a:ext cx="1475840" cy="95368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33A9A99-C7A2-444C-AE2B-DAAF3D074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1934" y="3755620"/>
              <a:ext cx="996615" cy="132881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54" descr="E:\SSC Promotional\Labs\Control Room.jpg">
              <a:extLst>
                <a:ext uri="{FF2B5EF4-FFF2-40B4-BE49-F238E27FC236}">
                  <a16:creationId xmlns:a16="http://schemas.microsoft.com/office/drawing/2014/main" id="{DBE879BB-8F5E-C548-8005-F0A23249F6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533" y="5338664"/>
              <a:ext cx="1271452" cy="8525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71B9578-F0CB-9C49-8717-DA167711D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874" y="1264637"/>
              <a:ext cx="1136674" cy="8525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4C410A4-4A3E-2647-A865-2B1867B2B8D1}"/>
                </a:ext>
              </a:extLst>
            </p:cNvPr>
            <p:cNvSpPr txBox="1"/>
            <p:nvPr/>
          </p:nvSpPr>
          <p:spPr>
            <a:xfrm>
              <a:off x="901082" y="5110775"/>
              <a:ext cx="1136674" cy="222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1993">
                <a:defRPr/>
              </a:pPr>
              <a:r>
                <a:rPr lang="en-US" sz="848" dirty="0">
                  <a:solidFill>
                    <a:prstClr val="black"/>
                  </a:solidFill>
                  <a:latin typeface="Calibri"/>
                </a:rPr>
                <a:t>H- MASER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EA4BD21-D4DD-FA42-A0BE-9F38732E87D8}"/>
                </a:ext>
              </a:extLst>
            </p:cNvPr>
            <p:cNvSpPr txBox="1"/>
            <p:nvPr/>
          </p:nvSpPr>
          <p:spPr>
            <a:xfrm>
              <a:off x="5199095" y="1314403"/>
              <a:ext cx="768133" cy="1266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1993">
                <a:defRPr/>
              </a:pPr>
              <a:r>
                <a:rPr lang="en-US" sz="848" dirty="0">
                  <a:solidFill>
                    <a:prstClr val="black"/>
                  </a:solidFill>
                  <a:latin typeface="Calibri"/>
                </a:rPr>
                <a:t>“Lite” Version of DSN Block 6 Exciter System Developed for Morehead State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A364A0C-7BB0-CF4E-AC72-F1BAA5047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572" y="2514080"/>
              <a:ext cx="1136674" cy="8525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4FE583B-C437-A34F-B937-7AB826A0C07E}"/>
                </a:ext>
              </a:extLst>
            </p:cNvPr>
            <p:cNvSpPr txBox="1"/>
            <p:nvPr/>
          </p:nvSpPr>
          <p:spPr>
            <a:xfrm>
              <a:off x="559549" y="2163675"/>
              <a:ext cx="1316436" cy="35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1993">
                <a:defRPr/>
              </a:pPr>
              <a:r>
                <a:rPr lang="en-US" sz="848" dirty="0">
                  <a:solidFill>
                    <a:prstClr val="black"/>
                  </a:solidFill>
                  <a:latin typeface="Calibri"/>
                </a:rPr>
                <a:t>Morehead State  21 m Antenna System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6AC312-3BDF-5D4F-8606-D325B226169D}"/>
                </a:ext>
              </a:extLst>
            </p:cNvPr>
            <p:cNvSpPr txBox="1"/>
            <p:nvPr/>
          </p:nvSpPr>
          <p:spPr>
            <a:xfrm>
              <a:off x="615572" y="3429662"/>
              <a:ext cx="1316436" cy="35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1993">
                <a:defRPr/>
              </a:pPr>
              <a:r>
                <a:rPr lang="en-US" sz="848" dirty="0">
                  <a:solidFill>
                    <a:prstClr val="black"/>
                  </a:solidFill>
                  <a:latin typeface="Calibri"/>
                </a:rPr>
                <a:t>Updated Cryogenic X-Band Feed</a:t>
              </a:r>
            </a:p>
          </p:txBody>
        </p:sp>
        <p:pic>
          <p:nvPicPr>
            <p:cNvPr id="17" name="Picture 4" descr="Image result for jpl mission control">
              <a:extLst>
                <a:ext uri="{FF2B5EF4-FFF2-40B4-BE49-F238E27FC236}">
                  <a16:creationId xmlns:a16="http://schemas.microsoft.com/office/drawing/2014/main" id="{4DBB537C-1EF5-F643-9501-5C0665D624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1702" y="1246876"/>
              <a:ext cx="2372627" cy="14803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265F3E-10DB-DC48-AB3A-B36AB39EE70C}"/>
                </a:ext>
              </a:extLst>
            </p:cNvPr>
            <p:cNvSpPr txBox="1"/>
            <p:nvPr/>
          </p:nvSpPr>
          <p:spPr>
            <a:xfrm>
              <a:off x="6073801" y="2755001"/>
              <a:ext cx="2431641" cy="222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1993">
                <a:defRPr/>
              </a:pPr>
              <a:r>
                <a:rPr lang="en-US" sz="848" dirty="0">
                  <a:solidFill>
                    <a:prstClr val="black"/>
                  </a:solidFill>
                  <a:latin typeface="Calibri"/>
                </a:rPr>
                <a:t>Deep Space Operation Center- JPL Mission Control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863267A-6DB7-1C44-A9F7-F87AE2218FD0}"/>
                </a:ext>
              </a:extLst>
            </p:cNvPr>
            <p:cNvSpPr txBox="1"/>
            <p:nvPr/>
          </p:nvSpPr>
          <p:spPr>
            <a:xfrm>
              <a:off x="2173198" y="2188133"/>
              <a:ext cx="1505817" cy="222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1993">
                <a:defRPr/>
              </a:pPr>
              <a:r>
                <a:rPr lang="en-US" sz="848" dirty="0">
                  <a:solidFill>
                    <a:prstClr val="black"/>
                  </a:solidFill>
                  <a:latin typeface="Calibri"/>
                </a:rPr>
                <a:t>21 m Antenna Control System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1AD5F76-2EF2-3B43-B926-407B01495A5A}"/>
                </a:ext>
              </a:extLst>
            </p:cNvPr>
            <p:cNvCxnSpPr>
              <a:cxnSpLocks/>
            </p:cNvCxnSpPr>
            <p:nvPr/>
          </p:nvCxnSpPr>
          <p:spPr>
            <a:xfrm>
              <a:off x="3847887" y="1290995"/>
              <a:ext cx="0" cy="13003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CE4C01E-69B7-A44F-9D44-2F1CE630554A}"/>
                </a:ext>
              </a:extLst>
            </p:cNvPr>
            <p:cNvCxnSpPr>
              <a:cxnSpLocks/>
            </p:cNvCxnSpPr>
            <p:nvPr/>
          </p:nvCxnSpPr>
          <p:spPr>
            <a:xfrm>
              <a:off x="5820836" y="1290995"/>
              <a:ext cx="0" cy="2150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4623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904429" y="198966"/>
            <a:ext cx="7480917" cy="867834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Enabling Interplanetary </a:t>
            </a:r>
            <a:r>
              <a:rPr lang="en-US" sz="2800" dirty="0" err="1"/>
              <a:t>Smallsat</a:t>
            </a:r>
            <a:r>
              <a:rPr lang="en-US" sz="2800" dirty="0"/>
              <a:t> Ground Support- Toward DSN Compatibility</a:t>
            </a:r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363" y="6067332"/>
            <a:ext cx="2833047" cy="607082"/>
          </a:xfrm>
          <a:prstGeom prst="rect">
            <a:avLst/>
          </a:prstGeom>
        </p:spPr>
      </p:pic>
      <p:pic>
        <p:nvPicPr>
          <p:cNvPr id="14" name="Picture 14" descr="C:\Users\SSCDIR\Desktop\EASS Logo Updated 01-31-12.png">
            <a:extLst>
              <a:ext uri="{FF2B5EF4-FFF2-40B4-BE49-F238E27FC236}">
                <a16:creationId xmlns:a16="http://schemas.microsoft.com/office/drawing/2014/main" id="{F09B6E05-A2EE-4C2E-BA84-E51313B07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75" y="175683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92204" y="1176043"/>
            <a:ext cx="43595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Incremental Delivery and Testing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4012" y="1718920"/>
          <a:ext cx="7855974" cy="4267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0901">
                  <a:extLst>
                    <a:ext uri="{9D8B030D-6E8A-4147-A177-3AD203B41FA5}">
                      <a16:colId xmlns:a16="http://schemas.microsoft.com/office/drawing/2014/main" val="908037447"/>
                    </a:ext>
                  </a:extLst>
                </a:gridCol>
                <a:gridCol w="5115073">
                  <a:extLst>
                    <a:ext uri="{9D8B030D-6E8A-4147-A177-3AD203B41FA5}">
                      <a16:colId xmlns:a16="http://schemas.microsoft.com/office/drawing/2014/main" val="2264219029"/>
                    </a:ext>
                  </a:extLst>
                </a:gridCol>
              </a:tblGrid>
              <a:tr h="6194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Delivery Increment</a:t>
                      </a:r>
                      <a:endParaRPr lang="en-US" sz="20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Test Focus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6308597"/>
                  </a:ext>
                </a:extLst>
              </a:tr>
              <a:tr h="1238865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effectLst/>
                        </a:rPr>
                        <a:t>DSN-provided</a:t>
                      </a:r>
                      <a:r>
                        <a:rPr lang="en-GB" sz="1400" baseline="0" dirty="0">
                          <a:effectLst/>
                        </a:rPr>
                        <a:t> </a:t>
                      </a:r>
                      <a:r>
                        <a:rPr lang="en-GB" sz="1400" dirty="0">
                          <a:effectLst/>
                        </a:rPr>
                        <a:t>Uplink, Downlink and Data capture &amp; delivery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Generation of command data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Generation and correlation of ranging signal, for both sequential and pseudo-noise ranging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Extraction of telemetry data 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Data transfer between the uplink and downlink equipment and the Data Capture &amp; Delivery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6091013"/>
                  </a:ext>
                </a:extLst>
              </a:tr>
              <a:tr h="825910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effectLst/>
                        </a:rPr>
                        <a:t>Connection to NASA Mission Backbone Network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IP connection (after IT Security scan)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Data delivery between the MSU DCD and JPL DCD (verifying all routing permissions in the firewall setting, both for MSU &amp;  JPL)</a:t>
                      </a:r>
                      <a:endParaRPr lang="en-US" sz="200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Simulated data flow from DTT (at MSU) to TTD (at JPL)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2728036"/>
                  </a:ext>
                </a:extLst>
              </a:tr>
              <a:tr h="412954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effectLst/>
                        </a:rPr>
                        <a:t>Installation of downlink RF equipment at the antenna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>
                          <a:effectLst/>
                        </a:rPr>
                        <a:t>Extraction of telemetry and delivery to JPL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6565281"/>
                  </a:ext>
                </a:extLst>
              </a:tr>
              <a:tr h="1032387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effectLst/>
                        </a:rPr>
                        <a:t>Installation of uplink RF equipment and Transmitter at the antenna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 dirty="0">
                          <a:effectLst/>
                        </a:rPr>
                        <a:t>Generation of command data with Transmitter in the loop, with connection from SLE user to MSU Uplink equipment</a:t>
                      </a:r>
                      <a:endParaRPr lang="en-US" sz="2000" dirty="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 dirty="0">
                          <a:effectLst/>
                        </a:rPr>
                        <a:t>Correlation of ranging signal, including the Transmitter and LNA components</a:t>
                      </a:r>
                      <a:endParaRPr lang="en-US" sz="2000" dirty="0"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GB" sz="1400" dirty="0">
                          <a:effectLst/>
                        </a:rPr>
                        <a:t>Radiometric (Doppler/Ranging) data delivery to JPL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3096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269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149369" y="230222"/>
            <a:ext cx="8835896" cy="818139"/>
          </a:xfrm>
        </p:spPr>
        <p:txBody>
          <a:bodyPr>
            <a:normAutofit/>
          </a:bodyPr>
          <a:lstStyle/>
          <a:p>
            <a:r>
              <a:rPr lang="en-US" sz="2639" dirty="0">
                <a:solidFill>
                  <a:schemeClr val="tx1"/>
                </a:solidFill>
                <a:latin typeface="Calibri" pitchFamily="34" charset="0"/>
              </a:rPr>
              <a:t>Morehead State University 21m Upgrade to DSN Compatibility Detailed </a:t>
            </a:r>
            <a:r>
              <a:rPr lang="en-US" sz="2639" dirty="0">
                <a:solidFill>
                  <a:schemeClr val="tx1"/>
                </a:solidFill>
              </a:rPr>
              <a:t>Project Status and Remaining Tasks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42094" y="997495"/>
            <a:ext cx="5191919" cy="5459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0997"/>
            <a:r>
              <a:rPr lang="en-US" sz="1697" b="1" dirty="0">
                <a:solidFill>
                  <a:prstClr val="black"/>
                </a:solidFill>
                <a:latin typeface="Calibri" panose="020F0502020204030204"/>
              </a:rPr>
              <a:t>      </a:t>
            </a:r>
            <a:r>
              <a:rPr lang="en-US" sz="1539" b="1" dirty="0">
                <a:solidFill>
                  <a:prstClr val="black"/>
                </a:solidFill>
                <a:latin typeface="Calibri" panose="020F0502020204030204"/>
              </a:rPr>
              <a:t>  Major Tasks Completed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System Architecture Design Complete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DSN Designation Assigned:  DSS-17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Connection to NASA Backbone Network Complete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DSN Equipment Installed and Tested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Hydrogen MASER in Operation (on semi-permanent loan from MIT)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Antenna Control Systems Tested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All Hardware Complete and Installed: X-Band Feed, </a:t>
            </a:r>
            <a:r>
              <a:rPr lang="en-US" sz="1539" dirty="0" err="1">
                <a:solidFill>
                  <a:prstClr val="black"/>
                </a:solidFill>
                <a:latin typeface="Calibri" panose="020F0502020204030204"/>
              </a:rPr>
              <a:t>kPA</a:t>
            </a: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, DSN Equipment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Station Monitor System Designed and Hardware Installed</a:t>
            </a:r>
          </a:p>
          <a:p>
            <a:pPr marL="430997" lvl="1" defTabSz="390997"/>
            <a:endParaRPr lang="en-US" sz="855" dirty="0">
              <a:solidFill>
                <a:prstClr val="black"/>
              </a:solidFill>
              <a:latin typeface="Calibri" panose="020F0502020204030204"/>
            </a:endParaRPr>
          </a:p>
          <a:p>
            <a:pPr marL="390997" lvl="1" defTabSz="390997"/>
            <a:r>
              <a:rPr lang="en-US" sz="1539" b="1" dirty="0">
                <a:solidFill>
                  <a:prstClr val="black"/>
                </a:solidFill>
                <a:latin typeface="Calibri" panose="020F0502020204030204"/>
              </a:rPr>
              <a:t>Major Tasks Remaining 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Install/Test new gearbox (maintenance activity)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Complete Characterization of System Performance</a:t>
            </a:r>
          </a:p>
          <a:p>
            <a:pPr marL="1091367" lvl="2" indent="-269373" defTabSz="390997">
              <a:buFont typeface="System Font Regular"/>
              <a:buChar char="-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Characterize Doppler and ranging performance</a:t>
            </a:r>
          </a:p>
          <a:p>
            <a:pPr marL="1091367" lvl="2" indent="-269373" defTabSz="390997">
              <a:buFont typeface="System Font Regular"/>
              <a:buChar char="-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Test command performance over space link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Complete Staff and Student Training 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Implement Monitor Control System Updates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Conduct Series of Validation Demonstrations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Conduct Operational Readiness Review</a:t>
            </a:r>
          </a:p>
          <a:p>
            <a:pPr marL="700369" lvl="1" indent="-269373" defTabSz="390997">
              <a:buFont typeface="Arial" panose="020B0604020202020204" pitchFamily="34" charset="0"/>
              <a:buChar char="•"/>
            </a:pPr>
            <a:r>
              <a:rPr lang="en-US" sz="1539" dirty="0">
                <a:solidFill>
                  <a:prstClr val="black"/>
                </a:solidFill>
                <a:latin typeface="Calibri" panose="020F0502020204030204"/>
              </a:rPr>
              <a:t>Complete Preparations for Artemis-1 CubeSat Support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35664" y="2751316"/>
            <a:ext cx="1076116" cy="1913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568" y="3195440"/>
            <a:ext cx="1741862" cy="2398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39208" y="999906"/>
            <a:ext cx="1269028" cy="1692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199917" y="4330382"/>
            <a:ext cx="1866586" cy="723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0997"/>
            <a:r>
              <a:rPr lang="en-US" sz="1368" dirty="0">
                <a:solidFill>
                  <a:prstClr val="black"/>
                </a:solidFill>
                <a:latin typeface="Calibri" panose="020F0502020204030204"/>
              </a:rPr>
              <a:t>Purple Glow from the Hyperfine Transition of Atomic Hydrogen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93210" y="2806866"/>
            <a:ext cx="1513545" cy="30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0997"/>
            <a:r>
              <a:rPr lang="en-US" sz="1368" dirty="0">
                <a:solidFill>
                  <a:prstClr val="black"/>
                </a:solidFill>
                <a:latin typeface="Calibri" panose="020F0502020204030204"/>
              </a:rPr>
              <a:t>Hydrogen MASER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49825" y="5651578"/>
            <a:ext cx="1866586" cy="30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90997"/>
            <a:r>
              <a:rPr lang="en-US" sz="1368" dirty="0">
                <a:solidFill>
                  <a:prstClr val="black"/>
                </a:solidFill>
                <a:latin typeface="Calibri" panose="020F0502020204030204"/>
              </a:rPr>
              <a:t>DSN Equipment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DCA88A-066C-CA48-85C3-0D5958E93F42}"/>
              </a:ext>
            </a:extLst>
          </p:cNvPr>
          <p:cNvSpPr txBox="1"/>
          <p:nvPr/>
        </p:nvSpPr>
        <p:spPr>
          <a:xfrm>
            <a:off x="5526625" y="2820398"/>
            <a:ext cx="1866586" cy="30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0997"/>
            <a:r>
              <a:rPr lang="en-US" sz="1368" dirty="0">
                <a:solidFill>
                  <a:prstClr val="black"/>
                </a:solidFill>
                <a:latin typeface="Calibri" panose="020F0502020204030204"/>
              </a:rPr>
              <a:t>Antenna Feed Swap</a:t>
            </a:r>
          </a:p>
        </p:txBody>
      </p:sp>
      <p:pic>
        <p:nvPicPr>
          <p:cNvPr id="21" name="Picture 7">
            <a:extLst>
              <a:ext uri="{FF2B5EF4-FFF2-40B4-BE49-F238E27FC236}">
                <a16:creationId xmlns:a16="http://schemas.microsoft.com/office/drawing/2014/main" id="{FDA7C336-B0A2-E446-919A-DC8C5EFED41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2691" y="5024379"/>
            <a:ext cx="1730064" cy="1334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A78A987-F72A-DC49-B224-84036926CD9F}"/>
              </a:ext>
            </a:extLst>
          </p:cNvPr>
          <p:cNvSpPr txBox="1"/>
          <p:nvPr/>
        </p:nvSpPr>
        <p:spPr>
          <a:xfrm>
            <a:off x="7117174" y="6372103"/>
            <a:ext cx="2348944" cy="30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0997"/>
            <a:r>
              <a:rPr lang="en-US" sz="1368" dirty="0">
                <a:solidFill>
                  <a:prstClr val="black"/>
                </a:solidFill>
                <a:latin typeface="Calibri" panose="020F0502020204030204"/>
              </a:rPr>
              <a:t>Antenna Operations Center</a:t>
            </a:r>
          </a:p>
        </p:txBody>
      </p:sp>
      <p:pic>
        <p:nvPicPr>
          <p:cNvPr id="18" name="Picture 2" descr="CIMG3720"/>
          <p:cNvPicPr>
            <a:picLocks noChangeAspect="1" noChangeArrowheads="1"/>
          </p:cNvPicPr>
          <p:nvPr/>
        </p:nvPicPr>
        <p:blipFill rotWithShape="1">
          <a:blip r:embed="rId7" cstate="print"/>
          <a:srcRect l="14435"/>
          <a:stretch/>
        </p:blipFill>
        <p:spPr bwMode="auto">
          <a:xfrm>
            <a:off x="5224568" y="997494"/>
            <a:ext cx="1946595" cy="1706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5852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108828" y="220728"/>
            <a:ext cx="8835896" cy="818139"/>
          </a:xfrm>
        </p:spPr>
        <p:txBody>
          <a:bodyPr>
            <a:normAutofit/>
          </a:bodyPr>
          <a:lstStyle/>
          <a:p>
            <a:r>
              <a:rPr lang="en-US" sz="2639" dirty="0">
                <a:solidFill>
                  <a:schemeClr val="tx1"/>
                </a:solidFill>
                <a:latin typeface="Calibri" pitchFamily="34" charset="0"/>
              </a:rPr>
              <a:t>Morehead State University 21m Upgrade to DSN Compatibility Recent Technical Accomplishments</a:t>
            </a:r>
            <a:endParaRPr lang="en-US" sz="2639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2E02E5-6D1C-024A-A9D6-742A1C8E90DD}"/>
              </a:ext>
            </a:extLst>
          </p:cNvPr>
          <p:cNvSpPr txBox="1"/>
          <p:nvPr/>
        </p:nvSpPr>
        <p:spPr>
          <a:xfrm>
            <a:off x="986973" y="1066928"/>
            <a:ext cx="1188467" cy="329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39" dirty="0"/>
              <a:t>X-band Feed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5883ED-9C81-1C4E-A155-6E5564FD5934}"/>
              </a:ext>
            </a:extLst>
          </p:cNvPr>
          <p:cNvSpPr txBox="1"/>
          <p:nvPr/>
        </p:nvSpPr>
        <p:spPr>
          <a:xfrm>
            <a:off x="3665185" y="1051762"/>
            <a:ext cx="1885388" cy="329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39" dirty="0"/>
              <a:t>High Power Amplifier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25F6C8-DA74-454A-948C-2575E988D67F}"/>
              </a:ext>
            </a:extLst>
          </p:cNvPr>
          <p:cNvSpPr txBox="1"/>
          <p:nvPr/>
        </p:nvSpPr>
        <p:spPr>
          <a:xfrm>
            <a:off x="7255919" y="1125509"/>
            <a:ext cx="825867" cy="329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39" dirty="0"/>
              <a:t>Ranging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2A1DDC-60F2-9D42-8C38-3D1EAA0BE018}"/>
              </a:ext>
            </a:extLst>
          </p:cNvPr>
          <p:cNvCxnSpPr>
            <a:cxnSpLocks/>
          </p:cNvCxnSpPr>
          <p:nvPr/>
        </p:nvCxnSpPr>
        <p:spPr>
          <a:xfrm>
            <a:off x="2912343" y="1235880"/>
            <a:ext cx="0" cy="5063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43B2DBE-13E8-924C-AF55-1C70149F1500}"/>
              </a:ext>
            </a:extLst>
          </p:cNvPr>
          <p:cNvCxnSpPr>
            <a:cxnSpLocks/>
          </p:cNvCxnSpPr>
          <p:nvPr/>
        </p:nvCxnSpPr>
        <p:spPr>
          <a:xfrm>
            <a:off x="6146345" y="1204130"/>
            <a:ext cx="0" cy="50720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5" y="1507415"/>
            <a:ext cx="2541521" cy="1906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5" b="13174"/>
          <a:stretch/>
        </p:blipFill>
        <p:spPr>
          <a:xfrm>
            <a:off x="6264497" y="1499406"/>
            <a:ext cx="2739393" cy="1661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4" descr="C:\Users\SSCDIR\Desktop\UHF Feed\432 Yagi Project\UHF Feed Pics\IMG_37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7682" y="4007590"/>
            <a:ext cx="2644087" cy="198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486" y="3900487"/>
            <a:ext cx="2607238" cy="18329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6337485" y="5782648"/>
            <a:ext cx="2607238" cy="506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98" dirty="0"/>
              <a:t>DSS-17 Ranging Results- precision within +/-1 range unit (0.94 ns).  Implies 1 meter accuracy ranging at the Moon</a:t>
            </a:r>
          </a:p>
        </p:txBody>
      </p:sp>
      <p:pic>
        <p:nvPicPr>
          <p:cNvPr id="16" name="Content Placeholder 7"/>
          <p:cNvPicPr>
            <a:picLocks noGrp="1"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46"/>
          <a:stretch/>
        </p:blipFill>
        <p:spPr>
          <a:xfrm>
            <a:off x="2962915" y="1357689"/>
            <a:ext cx="3014639" cy="236122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417852" y="3585351"/>
            <a:ext cx="2355695" cy="506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98" dirty="0"/>
              <a:t>DSS-17 Ranging Stability Results- measurement stability over &gt; 13 hours exceeds requirement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080" y="3461373"/>
            <a:ext cx="2355695" cy="506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98" dirty="0"/>
              <a:t>Custom X-band feed is based on a cryogenically cooled LNA that operates at &lt;20K.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6076" y="6137070"/>
            <a:ext cx="2355695" cy="230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98" dirty="0"/>
              <a:t>X-band Feed is located at the prime focus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83" t="60873" r="41174" b="17234"/>
          <a:stretch/>
        </p:blipFill>
        <p:spPr>
          <a:xfrm rot="5400000">
            <a:off x="3582297" y="4013016"/>
            <a:ext cx="2005606" cy="210524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621859" y="6082002"/>
            <a:ext cx="2355695" cy="230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98" dirty="0"/>
              <a:t>3 kW High Power Amplifier under test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83063" y="3264100"/>
            <a:ext cx="2355695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98" dirty="0"/>
              <a:t>Initial Transmit and Ranging laboratory tests proved successful</a:t>
            </a:r>
          </a:p>
        </p:txBody>
      </p:sp>
    </p:spTree>
    <p:extLst>
      <p:ext uri="{BB962C8B-B14F-4D97-AF65-F5344CB8AC3E}">
        <p14:creationId xmlns:p14="http://schemas.microsoft.com/office/powerpoint/2010/main" val="2538740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96188" y="6492875"/>
            <a:ext cx="2133600" cy="365125"/>
          </a:xfrm>
        </p:spPr>
        <p:txBody>
          <a:bodyPr/>
          <a:lstStyle/>
          <a:p>
            <a:fld id="{1963E62C-3331-437A-89DF-4182C5359A2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21m Performance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-14212" y="4828105"/>
            <a:ext cx="9144000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C:\Users\SSCDIR\Desktop\SSC Promotional\Pictures\Images- FedEx\DSC_08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63" y="5187900"/>
            <a:ext cx="2144069" cy="1420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SSCDIR\Desktop\UHF Feed\432 Yagi Project\UHF Feed Pics\IMG_37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6286" y="5182442"/>
            <a:ext cx="1887860" cy="1416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3" descr="C:\Users\SSCDIR\Desktop\UHF Feed\432 Yagi Project\UHF Feed Pics\IMG_37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42387" y="5159345"/>
            <a:ext cx="1919212" cy="1439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740381"/>
              </p:ext>
            </p:extLst>
          </p:nvPr>
        </p:nvGraphicFramePr>
        <p:xfrm>
          <a:off x="853976" y="888189"/>
          <a:ext cx="7407623" cy="37612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89261">
                  <a:extLst>
                    <a:ext uri="{9D8B030D-6E8A-4147-A177-3AD203B41FA5}">
                      <a16:colId xmlns:a16="http://schemas.microsoft.com/office/drawing/2014/main" val="1947102284"/>
                    </a:ext>
                  </a:extLst>
                </a:gridCol>
                <a:gridCol w="2409181">
                  <a:extLst>
                    <a:ext uri="{9D8B030D-6E8A-4147-A177-3AD203B41FA5}">
                      <a16:colId xmlns:a16="http://schemas.microsoft.com/office/drawing/2014/main" val="1080435841"/>
                    </a:ext>
                  </a:extLst>
                </a:gridCol>
                <a:gridCol w="2409181">
                  <a:extLst>
                    <a:ext uri="{9D8B030D-6E8A-4147-A177-3AD203B41FA5}">
                      <a16:colId xmlns:a16="http://schemas.microsoft.com/office/drawing/2014/main" val="2646003971"/>
                    </a:ext>
                  </a:extLst>
                </a:gridCol>
              </a:tblGrid>
              <a:tr h="5608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Performance Measure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Pre-Upgrade 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Post-Upgrade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88665846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X-Band Frequency Range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7.0 – 7.8 GHz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7.0 – 8.5 GHz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7288536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LNA Temperature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70 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&lt; 20 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2883634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System Noise Temperature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215 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&lt;100 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5299971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Antenna Gain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62 dBi (@7.7 GHz)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62.7 dBi (@8.4 GHz)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9053746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System Noise Spectral Density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-175 </a:t>
                      </a:r>
                      <a:r>
                        <a:rPr lang="en-GB" sz="1400" dirty="0" err="1">
                          <a:effectLst/>
                        </a:rPr>
                        <a:t>dBm</a:t>
                      </a:r>
                      <a:r>
                        <a:rPr lang="en-GB" sz="1400" dirty="0">
                          <a:effectLst/>
                        </a:rPr>
                        <a:t>/Hz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&lt;-178 dBm/Hz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22169601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G/T at 5° Elevation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37.5 dB/K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40.4 dB/K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954161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Time Standard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GPS (40 ns)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Hydrogen maser (1 ns/day)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2825571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EIRP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N/A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93.7 dBW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04301764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HPBW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0.124 </a:t>
                      </a:r>
                      <a:r>
                        <a:rPr lang="en-GB" sz="1400" dirty="0" err="1">
                          <a:effectLst/>
                        </a:rPr>
                        <a:t>deg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0.115 deg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6279159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SLE Compliance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N/A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Yes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0428299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CCSDS Compliance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N/A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Yes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8131009"/>
                  </a:ext>
                </a:extLst>
              </a:tr>
              <a:tr h="3791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Forward Error Coding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Reed Solomon/Convolutional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Reed Solomon/Convolutional, Turbo, Low Density Parity Check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91346972"/>
                  </a:ext>
                </a:extLst>
              </a:tr>
              <a:tr h="1895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Radiometric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Angle, Doppler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Angle, Doppler, Ranging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239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31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76200" y="198226"/>
            <a:ext cx="9144000" cy="867834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/>
              <a:t>Service Management Data Flow</a:t>
            </a:r>
          </a:p>
          <a:p>
            <a:r>
              <a:rPr lang="en-US" sz="3200" dirty="0"/>
              <a:t>For NASA Missions</a:t>
            </a:r>
          </a:p>
        </p:txBody>
      </p:sp>
      <p:pic>
        <p:nvPicPr>
          <p:cNvPr id="5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Tribrand_ColorBlackText_RGB_small_040615.eps">
            <a:extLst>
              <a:ext uri="{FF2B5EF4-FFF2-40B4-BE49-F238E27FC236}">
                <a16:creationId xmlns:a16="http://schemas.microsoft.com/office/drawing/2014/main" id="{92DC2906-046C-4CCC-AF27-46884535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2" y="6375787"/>
            <a:ext cx="2336695" cy="500721"/>
          </a:xfrm>
          <a:prstGeom prst="rect">
            <a:avLst/>
          </a:prstGeom>
        </p:spPr>
      </p:pic>
      <p:pic>
        <p:nvPicPr>
          <p:cNvPr id="135170" name="Picture 50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314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4" y="1307690"/>
            <a:ext cx="8471716" cy="4906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505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6584" y="87039"/>
            <a:ext cx="9087324" cy="1077548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2400" dirty="0">
                <a:latin typeface="Calibri" pitchFamily="34" charset="0"/>
              </a:rPr>
              <a:t>Morehead State University 21m Upgrade to DSN Compatibility</a:t>
            </a:r>
            <a:br>
              <a:rPr lang="en-US" sz="2639" dirty="0">
                <a:latin typeface="Calibri" pitchFamily="34" charset="0"/>
              </a:rPr>
            </a:br>
            <a:endParaRPr lang="en-US" sz="2639" dirty="0"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37963" y="1148787"/>
            <a:ext cx="6031515" cy="4249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X-Band Downlink Capability Developed and Tested with Real Spacecraft, including Stereo, Osiris Rex, and MAVEN</a:t>
            </a: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Telemetry connection to JPL over NASA Mission Backbone Network Operational</a:t>
            </a:r>
          </a:p>
          <a:p>
            <a:pPr marL="552621" lvl="1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Enables telemetry and commanding in the same manner as other DSN antennas</a:t>
            </a:r>
            <a:endParaRPr lang="en-US" sz="136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34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X-band Transmit and Ranging </a:t>
            </a:r>
          </a:p>
          <a:p>
            <a:pPr marL="552621" lvl="1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Initial Ranging Measurements Successful</a:t>
            </a:r>
          </a:p>
          <a:p>
            <a:pPr marL="943618" lvl="2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Results imply 1m ranging accuracy at the Moon</a:t>
            </a:r>
          </a:p>
          <a:p>
            <a:pPr marL="943618" lvl="2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Conducted </a:t>
            </a:r>
            <a:r>
              <a:rPr lang="en-US" sz="1368" b="1" dirty="0" err="1">
                <a:latin typeface="Arial" panose="020B0604020202020204" pitchFamily="34" charset="0"/>
                <a:cs typeface="Arial" panose="020B0604020202020204" pitchFamily="34" charset="0"/>
              </a:rPr>
              <a:t>MarCO</a:t>
            </a: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 Downlink Demonstration </a:t>
            </a: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Using Software Defined Radio (SDR) based receiver system</a:t>
            </a:r>
            <a:endParaRPr lang="en-US" sz="1368" strike="sngStrike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34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Conducted first OMSPA Demonstration with a CubeSat </a:t>
            </a: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using the X-band Feed and custom SDR-based Multiple Receiver System</a:t>
            </a:r>
            <a:b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5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623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Successfully conducted approximately 1,000 S-band </a:t>
            </a:r>
            <a:r>
              <a:rPr lang="en-US" sz="1368" b="1" dirty="0" err="1">
                <a:latin typeface="Arial" panose="020B0604020202020204" pitchFamily="34" charset="0"/>
                <a:cs typeface="Arial" panose="020B0604020202020204" pitchFamily="34" charset="0"/>
              </a:rPr>
              <a:t>Asteria</a:t>
            </a:r>
            <a:r>
              <a:rPr lang="en-US" sz="1368" b="1" dirty="0">
                <a:latin typeface="Arial" panose="020B0604020202020204" pitchFamily="34" charset="0"/>
                <a:cs typeface="Arial" panose="020B0604020202020204" pitchFamily="34" charset="0"/>
              </a:rPr>
              <a:t> Mission passes </a:t>
            </a:r>
          </a:p>
          <a:p>
            <a:pPr marL="552621" lvl="1" indent="-161623" defTabSz="86199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368" dirty="0">
                <a:latin typeface="Arial" panose="020B0604020202020204" pitchFamily="34" charset="0"/>
                <a:cs typeface="Arial" panose="020B0604020202020204" pitchFamily="34" charset="0"/>
              </a:rPr>
              <a:t>Enabled staff and students to obtain significant operational experience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171" y="6424883"/>
            <a:ext cx="3850439" cy="20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4">
                <a:solidFill>
                  <a:prstClr val="black"/>
                </a:solidFill>
              </a:rPr>
              <a:t>ISEE-3 Carrier During Lunar Fly-by Sept 2014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62DC73-B83B-A145-A14B-A3B8AB94CD2E}"/>
              </a:ext>
            </a:extLst>
          </p:cNvPr>
          <p:cNvSpPr/>
          <p:nvPr/>
        </p:nvSpPr>
        <p:spPr>
          <a:xfrm>
            <a:off x="348012" y="5851416"/>
            <a:ext cx="8312997" cy="7996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97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480EF7-9007-E842-8C7E-C2F36B0BDB86}"/>
              </a:ext>
            </a:extLst>
          </p:cNvPr>
          <p:cNvSpPr txBox="1"/>
          <p:nvPr/>
        </p:nvSpPr>
        <p:spPr>
          <a:xfrm>
            <a:off x="348011" y="5294517"/>
            <a:ext cx="1898277" cy="324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30997"/>
            <a:r>
              <a:rPr lang="en-US" sz="1509" b="1" dirty="0">
                <a:latin typeface="Arial" charset="0"/>
              </a:rPr>
              <a:t>Critical Milestones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12958AC4-3F05-D84C-A345-3ADE37356C4A}"/>
              </a:ext>
            </a:extLst>
          </p:cNvPr>
          <p:cNvGraphicFramePr>
            <a:graphicFrameLocks noGrp="1"/>
          </p:cNvGraphicFramePr>
          <p:nvPr/>
        </p:nvGraphicFramePr>
        <p:xfrm>
          <a:off x="373906" y="5653339"/>
          <a:ext cx="8297124" cy="603428"/>
        </p:xfrm>
        <a:graphic>
          <a:graphicData uri="http://schemas.openxmlformats.org/drawingml/2006/table">
            <a:tbl>
              <a:tblPr/>
              <a:tblGrid>
                <a:gridCol w="682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2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8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83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0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83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02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20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75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75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1608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l-G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Δ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SRR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NMB Connection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Downlink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Uplink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Ranging Demo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ORR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Operational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Mission Ops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Mission Duration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Project Complete for Artemis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4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01/15/2016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6/15/2018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5/5/2018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9/1/2020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9/15/2020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10/15/2020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11/30/2020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Artemis-1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Artemis</a:t>
                      </a:r>
                      <a:r>
                        <a:rPr 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1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CubeSat Mission Duration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Artemis 1 CubeSats Closure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92" y="1186147"/>
            <a:ext cx="2776118" cy="37928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523" y="5000593"/>
            <a:ext cx="3024255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5" dirty="0"/>
              <a:t>DSS-17 on the Cover of the IEEE Aerospace and Electronic Systems Magazine Special Issue on Artemis 1 (September 2019)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3AACCB-A0F9-4D4A-A21B-1D4F78673B85}"/>
              </a:ext>
            </a:extLst>
          </p:cNvPr>
          <p:cNvSpPr/>
          <p:nvPr/>
        </p:nvSpPr>
        <p:spPr>
          <a:xfrm>
            <a:off x="3607521" y="6360830"/>
            <a:ext cx="1928958" cy="237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41" dirty="0">
                <a:latin typeface="Calibri"/>
              </a:rPr>
              <a:t>© 2020.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035954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40809" y="560761"/>
            <a:ext cx="39099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  <a:latin typeface="Calibri"/>
              </a:rPr>
              <a:t>Possible Extensions and Adaptations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1286322"/>
            <a:ext cx="4648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Multiple Spacecraft per Aperture (MSPA) and Opportunistic MSPA (OMSPA)-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Past and Future Experiments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Delay/Disruption Tolerant Networking (DTN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Ground Demonstrations in 2018 and 2019, 2020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Lunar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IceCube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Demonstration in 2021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Beacon Tone Service Demonstrations at Mars and Beyond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865" y="3881051"/>
            <a:ext cx="4479621" cy="27998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45379" y="1524692"/>
            <a:ext cx="3581976" cy="22248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10200" y="1232411"/>
            <a:ext cx="3005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</a:rPr>
              <a:t>Support for Space Networking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-76201" y="73777"/>
            <a:ext cx="9144000" cy="867834"/>
          </a:xfrm>
        </p:spPr>
        <p:txBody>
          <a:bodyPr>
            <a:normAutofit/>
          </a:bodyPr>
          <a:lstStyle/>
          <a:p>
            <a:r>
              <a:rPr lang="en-US" sz="2800" dirty="0"/>
              <a:t>Future of DSS-17</a:t>
            </a:r>
          </a:p>
        </p:txBody>
      </p:sp>
      <p:pic>
        <p:nvPicPr>
          <p:cNvPr id="10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0276DC-5EA8-45C6-825C-D727A9DB8661}"/>
              </a:ext>
            </a:extLst>
          </p:cNvPr>
          <p:cNvCxnSpPr>
            <a:cxnSpLocks/>
          </p:cNvCxnSpPr>
          <p:nvPr/>
        </p:nvCxnSpPr>
        <p:spPr>
          <a:xfrm>
            <a:off x="1219200" y="1045397"/>
            <a:ext cx="6813067" cy="4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50F2E-5C0E-4972-A0C6-EDC1F2F59ACC}"/>
              </a:ext>
            </a:extLst>
          </p:cNvPr>
          <p:cNvSpPr/>
          <p:nvPr/>
        </p:nvSpPr>
        <p:spPr>
          <a:xfrm>
            <a:off x="4992356" y="3881051"/>
            <a:ext cx="3946221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200" dirty="0"/>
              <a:t>OMSPA was demonstrated at MSU on the </a:t>
            </a:r>
            <a:r>
              <a:rPr lang="en-US" sz="1200" dirty="0" err="1"/>
              <a:t>MarCO</a:t>
            </a:r>
            <a:r>
              <a:rPr lang="en-US" sz="1200" dirty="0"/>
              <a:t> spacecraft.  For more information, see </a:t>
            </a:r>
            <a:r>
              <a:rPr lang="en-US" sz="1100" dirty="0"/>
              <a:t>“</a:t>
            </a:r>
            <a:r>
              <a:rPr lang="en-US" sz="1100" dirty="0" err="1"/>
              <a:t>InSight</a:t>
            </a:r>
            <a:r>
              <a:rPr lang="en-US" sz="1100" dirty="0"/>
              <a:t>/</a:t>
            </a:r>
            <a:r>
              <a:rPr lang="en-US" sz="1100" dirty="0" err="1"/>
              <a:t>MarCO</a:t>
            </a:r>
            <a:r>
              <a:rPr lang="en-US" sz="1100" dirty="0"/>
              <a:t> Opportunistic Multiple Spacecraft Per Antenna (OMSPA) Demonstration” ( </a:t>
            </a:r>
            <a:r>
              <a:rPr lang="en-US" sz="1100" u="sng" dirty="0">
                <a:hlinkClick r:id="rId6" tooltip="https://ieeexplore.ieee.org/document/8741775"/>
              </a:rPr>
              <a:t>https://ieeexplore.ieee.org/document/8741775</a:t>
            </a:r>
            <a:r>
              <a:rPr lang="en-US" sz="1100" dirty="0"/>
              <a:t>)</a:t>
            </a:r>
            <a:r>
              <a:rPr lang="en-US" dirty="0"/>
              <a:t> 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78E79C-44B6-49D1-87BF-90F12123D469}"/>
              </a:ext>
            </a:extLst>
          </p:cNvPr>
          <p:cNvSpPr txBox="1"/>
          <p:nvPr/>
        </p:nvSpPr>
        <p:spPr>
          <a:xfrm>
            <a:off x="4992356" y="4920521"/>
            <a:ext cx="384144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Lunar </a:t>
            </a:r>
            <a:r>
              <a:rPr lang="en-US" sz="1100" dirty="0" err="1"/>
              <a:t>IceCube</a:t>
            </a:r>
            <a:r>
              <a:rPr lang="en-US" sz="1100" dirty="0"/>
              <a:t>, managed by MSU, will demonstrate the DTN Bundle Protocol (BP) using NASA”s Core Flight Software (</a:t>
            </a:r>
            <a:r>
              <a:rPr lang="en-US" sz="1100" dirty="0" err="1"/>
              <a:t>cFS</a:t>
            </a:r>
            <a:r>
              <a:rPr lang="en-US" sz="1100" dirty="0"/>
              <a:t>) implementation onboard and NASA’s ION DTN implementation on the ground during its 180 day cruise phase.  ISSC paper by Nat Richard et al. 5/11/2020.</a:t>
            </a:r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3B96940-7070-4EE7-9D98-32E0AA8805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888" y="5909949"/>
            <a:ext cx="3425512" cy="84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03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78873" y="0"/>
            <a:ext cx="8312727" cy="73152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DSS-17 Affiliated Station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259541" y="2401299"/>
            <a:ext cx="1598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solidFill>
                  <a:prstClr val="white"/>
                </a:solidFill>
                <a:latin typeface="Calibri"/>
              </a:rPr>
              <a:t>Fig. 1:  LH2 Tank Installed at Test Site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26442" y="4826452"/>
            <a:ext cx="1073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prstClr val="white"/>
                </a:solidFill>
                <a:latin typeface="Calibri"/>
              </a:rPr>
              <a:t>Fig. 3new:  C&amp;C Trailer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82574"/>
            <a:ext cx="9171181" cy="4382432"/>
          </a:xfrm>
          <a:prstGeom prst="rect">
            <a:avLst/>
          </a:prstGeom>
        </p:spPr>
      </p:pic>
      <p:pic>
        <p:nvPicPr>
          <p:cNvPr id="12" name="Picture 11" descr="AES_logo_fina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468" y="52152"/>
            <a:ext cx="610132" cy="610132"/>
          </a:xfrm>
          <a:prstGeom prst="rect">
            <a:avLst/>
          </a:prstGeom>
        </p:spPr>
      </p:pic>
      <p:pic>
        <p:nvPicPr>
          <p:cNvPr id="1026" name="Picture 2" descr="C:\Users\Ben Malphrus\Desktop\SSC Promotional\New 21 Meter Photo cropped.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8290" y="5096580"/>
            <a:ext cx="1330872" cy="1761420"/>
          </a:xfrm>
          <a:prstGeom prst="rect">
            <a:avLst/>
          </a:prstGeom>
          <a:noFill/>
        </p:spPr>
      </p:pic>
      <p:pic>
        <p:nvPicPr>
          <p:cNvPr id="4098" name="Picture 2" descr="View of the Canberra Complex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8" t="926" r="2906" b="-926"/>
          <a:stretch/>
        </p:blipFill>
        <p:spPr bwMode="auto">
          <a:xfrm>
            <a:off x="123048" y="5096580"/>
            <a:ext cx="1786603" cy="176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iew of the Canberra Complex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338" y="5105266"/>
            <a:ext cx="2308068" cy="176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SN Australian complex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1" t="733" r="-1773" b="-733"/>
          <a:stretch/>
        </p:blipFill>
        <p:spPr bwMode="auto">
          <a:xfrm>
            <a:off x="5633976" y="5115128"/>
            <a:ext cx="2018319" cy="177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DSN.  CDSCC Canberra, Australia.  September 199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290" y="5115128"/>
            <a:ext cx="1484710" cy="176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712194" cy="712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94" y="52151"/>
            <a:ext cx="704895" cy="704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25922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-76200" y="213022"/>
            <a:ext cx="9144000" cy="867834"/>
          </a:xfrm>
        </p:spPr>
        <p:txBody>
          <a:bodyPr>
            <a:normAutofit/>
          </a:bodyPr>
          <a:lstStyle/>
          <a:p>
            <a:r>
              <a:rPr lang="en-US" sz="3600"/>
              <a:t>Questions?</a:t>
            </a:r>
          </a:p>
        </p:txBody>
      </p:sp>
      <p:pic>
        <p:nvPicPr>
          <p:cNvPr id="10" name="Picture 13" descr="C:\Users\SSCDIR\Desktop\SSC_Patch_Best_wo_tex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C:\Users\SSCDIR\Desktop\EASS Logo Updated 01-31-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371600"/>
            <a:ext cx="62484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921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7 - &amp;quot;21 M Ground Station Mission Support&amp;quot;&quot;/&gt;&lt;property id=&quot;20307&quot; value=&quot;256&quot;/&gt;&lt;/object&gt;&lt;object type=&quot;3&quot; unique_id=&quot;10007&quot;&gt;&lt;property id=&quot;20148&quot; value=&quot;5&quot;/&gt;&lt;property id=&quot;20300&quot; value=&quot;Slide 2&quot;/&gt;&lt;property id=&quot;20307&quot; value=&quot;258&quot;/&gt;&lt;/object&gt;&lt;object type=&quot;3&quot; unique_id=&quot;10092&quot;&gt;&lt;property id=&quot;20148&quot; value=&quot;5&quot;/&gt;&lt;property id=&quot;20300&quot; value=&quot;Slide 9 - &amp;quot;Interplanetary SmallSat Ground Ops: Morehead State 21 M                                            &amp;amp;#x09;&amp;amp;#x09;      Ground S&quot;/&gt;&lt;property id=&quot;20307&quot; value=&quot;260&quot;/&gt;&lt;/object&gt;&lt;object type=&quot;3&quot; unique_id=&quot;10166&quot;&gt;&lt;property id=&quot;20148&quot; value=&quot;5&quot;/&gt;&lt;property id=&quot;20300&quot; value=&quot;Slide 3&quot;/&gt;&lt;property id=&quot;20307&quot; value=&quot;266&quot;/&gt;&lt;/object&gt;&lt;object type=&quot;3&quot; unique_id=&quot;10167&quot;&gt;&lt;property id=&quot;20148&quot; value=&quot;5&quot;/&gt;&lt;property id=&quot;20300&quot; value=&quot;Slide 6 - &amp;quot;21 M Operations&amp;quot;&quot;/&gt;&lt;property id=&quot;20307&quot; value=&quot;264&quot;/&gt;&lt;/object&gt;&lt;object type=&quot;3&quot; unique_id=&quot;10299&quot;&gt;&lt;property id=&quot;20148&quot; value=&quot;5&quot;/&gt;&lt;property id=&quot;20300&quot; value=&quot;Slide 8&quot;/&gt;&lt;property id=&quot;20307&quot; value=&quot;267&quot;/&gt;&lt;/object&gt;&lt;object type=&quot;3&quot; unique_id=&quot;10300&quot;&gt;&lt;property id=&quot;20148&quot; value=&quot;5&quot;/&gt;&lt;property id=&quot;20300&quot; value=&quot;Slide 4&quot;/&gt;&lt;property id=&quot;20307&quot; value=&quot;268&quot;/&gt;&lt;/object&gt;&lt;object type=&quot;3&quot; unique_id=&quot;10320&quot;&gt;&lt;property id=&quot;20148&quot; value=&quot;5&quot;/&gt;&lt;property id=&quot;20300&quot; value=&quot;Slide 1&quot;/&gt;&lt;property id=&quot;20307&quot; value=&quot;274&quot;/&gt;&lt;/object&gt;&lt;object type=&quot;3&quot; unique_id=&quot;10321&quot;&gt;&lt;property id=&quot;20148&quot; value=&quot;5&quot;/&gt;&lt;property id=&quot;20300&quot; value=&quot;Slide 10 - &amp;quot;Morehead State University 21m Upgrade &amp;#x0D;&amp;#x0A;to DSN Compatibility&amp;quot;&quot;/&gt;&lt;property id=&quot;20307&quot; value=&quot;273&quot;/&gt;&lt;/object&gt;&lt;object type=&quot;3&quot; unique_id=&quot;10322&quot;&gt;&lt;property id=&quot;20148&quot; value=&quot;5&quot;/&gt;&lt;property id=&quot;20300&quot; value=&quot;Slide 11&quot;/&gt;&lt;property id=&quot;20307&quot; value=&quot;276&quot;/&gt;&lt;/object&gt;&lt;object type=&quot;3&quot; unique_id=&quot;10324&quot;&gt;&lt;property id=&quot;20148&quot; value=&quot;5&quot;/&gt;&lt;property id=&quot;20300&quot; value=&quot;Slide 18 - &amp;quot;Expected 21m Performance&amp;quot;&quot;/&gt;&lt;property id=&quot;20307&quot; value=&quot;272&quot;/&gt;&lt;/object&gt;&lt;object type=&quot;3&quot; unique_id=&quot;10660&quot;&gt;&lt;property id=&quot;20148&quot; value=&quot;5&quot;/&gt;&lt;property id=&quot;20300&quot; value=&quot;Slide 16&quot;/&gt;&lt;property id=&quot;20307&quot; value=&quot;278&quot;/&gt;&lt;/object&gt;&lt;object type=&quot;3&quot; unique_id=&quot;10661&quot;&gt;&lt;property id=&quot;20148&quot; value=&quot;5&quot;/&gt;&lt;property id=&quot;20300&quot; value=&quot;Slide 17&quot;/&gt;&lt;property id=&quot;20307&quot; value=&quot;286&quot;/&gt;&lt;/object&gt;&lt;object type=&quot;3&quot; unique_id=&quot;10662&quot;&gt;&lt;property id=&quot;20148&quot; value=&quot;5&quot;/&gt;&lt;property id=&quot;20300&quot; value=&quot;Slide 19 - &amp;quot;DSS-17&amp;quot;&quot;/&gt;&lt;property id=&quot;20307&quot; value=&quot;283&quot;/&gt;&lt;/object&gt;&lt;object type=&quot;3&quot; unique_id=&quot;10663&quot;&gt;&lt;property id=&quot;20148&quot; value=&quot;5&quot;/&gt;&lt;property id=&quot;20300&quot; value=&quot;Slide 22&quot;/&gt;&lt;property id=&quot;20307&quot; value=&quot;282&quot;/&gt;&lt;/object&gt;&lt;object type=&quot;3&quot; unique_id=&quot;10685&quot;&gt;&lt;property id=&quot;20148&quot; value=&quot;5&quot;/&gt;&lt;property id=&quot;20300&quot; value=&quot;Slide 5 - &amp;quot;Morehead State SmallSat Missions&amp;quot;&quot;/&gt;&lt;property id=&quot;20307&quot; value=&quot;287&quot;/&gt;&lt;/object&gt;&lt;object type=&quot;3&quot; unique_id=&quot;10686&quot;&gt;&lt;property id=&quot;20148&quot; value=&quot;5&quot;/&gt;&lt;property id=&quot;20300&quot; value=&quot;Slide 12 - &amp;quot;System block diagram&amp;quot;&quot;/&gt;&lt;property id=&quot;20307&quot; value=&quot;296&quot;/&gt;&lt;/object&gt;&lt;object type=&quot;3&quot; unique_id=&quot;10687&quot;&gt;&lt;property id=&quot;20148&quot; value=&quot;5&quot;/&gt;&lt;property id=&quot;20300&quot; value=&quot;Slide 13&quot;/&gt;&lt;property id=&quot;20307&quot; value=&quot;293&quot;/&gt;&lt;/object&gt;&lt;object type=&quot;3&quot; unique_id=&quot;10688&quot;&gt;&lt;property id=&quot;20148&quot; value=&quot;5&quot;/&gt;&lt;property id=&quot;20300&quot; value=&quot;Slide 14&quot;/&gt;&lt;property id=&quot;20307&quot; value=&quot;292&quot;/&gt;&lt;/object&gt;&lt;object type=&quot;3&quot; unique_id=&quot;10689&quot;&gt;&lt;property id=&quot;20148&quot; value=&quot;5&quot;/&gt;&lt;property id=&quot;20300&quot; value=&quot;Slide 15 - &amp;quot;Tracking Capabilities&amp;quot;&quot;/&gt;&lt;property id=&quot;20307&quot; value=&quot;294&quot;/&gt;&lt;/object&gt;&lt;object type=&quot;3&quot; unique_id=&quot;10690&quot;&gt;&lt;property id=&quot;20148&quot; value=&quot;5&quot;/&gt;&lt;property id=&quot;20300&quot; value=&quot;Slide 20&quot;/&gt;&lt;property id=&quot;20307&quot; value=&quot;288&quot;/&gt;&lt;/object&gt;&lt;object type=&quot;3&quot; unique_id=&quot;10691&quot;&gt;&lt;property id=&quot;20148&quot; value=&quot;5&quot;/&gt;&lt;property id=&quot;20300&quot; value=&quot;Slide 21&quot;/&gt;&lt;property id=&quot;20307&quot; value=&quot;290&quot;/&gt;&lt;/object&gt;&lt;object type=&quot;3&quot; unique_id=&quot;10692&quot;&gt;&lt;property id=&quot;20148&quot; value=&quot;5&quot;/&gt;&lt;property id=&quot;20300&quot; value=&quot;Slide 23&quot;/&gt;&lt;property id=&quot;20307&quot; value=&quot;29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NASA-JPL_Template_White_4-3_vA4">
  <a:themeElements>
    <a:clrScheme name="JPL Colors - Feb2015">
      <a:dk1>
        <a:srgbClr val="000000"/>
      </a:dk1>
      <a:lt1>
        <a:srgbClr val="FFFFFF"/>
      </a:lt1>
      <a:dk2>
        <a:srgbClr val="D0D3D4"/>
      </a:dk2>
      <a:lt2>
        <a:srgbClr val="75787B"/>
      </a:lt2>
      <a:accent1>
        <a:srgbClr val="32373B"/>
      </a:accent1>
      <a:accent2>
        <a:srgbClr val="EE2737"/>
      </a:accent2>
      <a:accent3>
        <a:srgbClr val="BA0C2F"/>
      </a:accent3>
      <a:accent4>
        <a:srgbClr val="410706"/>
      </a:accent4>
      <a:accent5>
        <a:srgbClr val="6083AA"/>
      </a:accent5>
      <a:accent6>
        <a:srgbClr val="FFFFFF"/>
      </a:accent6>
      <a:hlink>
        <a:srgbClr val="BA0C2F"/>
      </a:hlink>
      <a:folHlink>
        <a:srgbClr val="BA0C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flat" cmpd="sng" algn="ctr">
          <a:solidFill>
            <a:schemeClr val="bg1">
              <a:lumMod val="7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ASA-JPL_Template_White_4-3_vA4b.pptx" id="{7B8D12C4-D37B-435B-AE4D-3453E655E235}" vid="{AB969DA2-281F-4C3B-91F9-8367C2AEC668}"/>
    </a:ext>
  </a:extLst>
</a:theme>
</file>

<file path=ppt/theme/theme6.xml><?xml version="1.0" encoding="utf-8"?>
<a:theme xmlns:a="http://schemas.openxmlformats.org/drawingml/2006/main" name="1_ExplorationTemplate_Feb201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</TotalTime>
  <Words>1416</Words>
  <Application>Microsoft Office PowerPoint</Application>
  <PresentationFormat>On-screen Show (4:3)</PresentationFormat>
  <Paragraphs>255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Arial</vt:lpstr>
      <vt:lpstr>Calibri</vt:lpstr>
      <vt:lpstr>Calibri Light</vt:lpstr>
      <vt:lpstr>Helvetica</vt:lpstr>
      <vt:lpstr>Helvetica Neue Black Condensed</vt:lpstr>
      <vt:lpstr>System Font Regular</vt:lpstr>
      <vt:lpstr>Times New Roman</vt:lpstr>
      <vt:lpstr>Office Theme</vt:lpstr>
      <vt:lpstr>1_Default Design</vt:lpstr>
      <vt:lpstr>5_Office Theme</vt:lpstr>
      <vt:lpstr>6_Office Theme</vt:lpstr>
      <vt:lpstr>NASA-JPL_Template_White_4-3_vA4</vt:lpstr>
      <vt:lpstr>1_ExplorationTemplate_Feb2011</vt:lpstr>
      <vt:lpstr>Tema de Office</vt:lpstr>
      <vt:lpstr>1_Tema de Office</vt:lpstr>
      <vt:lpstr>PowerPoint Presentation</vt:lpstr>
      <vt:lpstr>PowerPoint Presentation</vt:lpstr>
      <vt:lpstr>PowerPoint Presentation</vt:lpstr>
      <vt:lpstr>21 M Operations</vt:lpstr>
      <vt:lpstr>PowerPoint Presentation</vt:lpstr>
      <vt:lpstr>AES Program: 21 m DSN Station (DSS-17)</vt:lpstr>
      <vt:lpstr>Morehead State University 21m Upgrade to DSN Compatibility MSU DSS-17 System Architecture</vt:lpstr>
      <vt:lpstr>PowerPoint Presentation</vt:lpstr>
      <vt:lpstr>PowerPoint Presentation</vt:lpstr>
      <vt:lpstr>PowerPoint Presentation</vt:lpstr>
      <vt:lpstr>21m Performance</vt:lpstr>
      <vt:lpstr>PowerPoint Presentation</vt:lpstr>
      <vt:lpstr>Morehead State University 21m Upgrade to DSN Compatibility </vt:lpstr>
      <vt:lpstr>PowerPoint Presentation</vt:lpstr>
      <vt:lpstr>DSS-17 Affiliated Station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Malphrus</dc:creator>
  <cp:lastModifiedBy>Benjamin Kevin Malphrus</cp:lastModifiedBy>
  <cp:revision>45</cp:revision>
  <dcterms:modified xsi:type="dcterms:W3CDTF">2020-05-04T21:54:10Z</dcterms:modified>
</cp:coreProperties>
</file>